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png" ContentType="image/png"/>
  <Override PartName="/ppt/media/image12.jpeg" ContentType="image/jpeg"/>
  <Override PartName="/ppt/media/image11.jpeg" ContentType="image/jpeg"/>
  <Override PartName="/ppt/media/image9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17440" y="3229560"/>
            <a:ext cx="12452760" cy="46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656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Yeseva One"/>
                <a:ea typeface="DejaVu Sans"/>
              </a:rPr>
              <a:t>Development of a blockchain system for processing sensory information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ts val="7656"/>
              </a:lnSpc>
            </a:pPr>
            <a:endParaRPr b="0" lang="en-US" sz="6600" spc="-1" strike="noStrike">
              <a:latin typeface="Arial"/>
            </a:endParaRPr>
          </a:p>
          <a:p>
            <a:pPr algn="ctr">
              <a:lnSpc>
                <a:spcPts val="5800"/>
              </a:lnSpc>
            </a:pPr>
            <a:r>
              <a:rPr b="0" lang="en-US" sz="5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Thesis Defense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372560" y="-2494800"/>
            <a:ext cx="6625800" cy="5714280"/>
          </a:xfrm>
          <a:custGeom>
            <a:avLst/>
            <a:gdLst/>
            <a:ah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 rot="20334000">
            <a:off x="-1276560" y="5897880"/>
            <a:ext cx="5209920" cy="6720480"/>
          </a:xfrm>
          <a:custGeom>
            <a:avLst/>
            <a:gdLst/>
            <a:ah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 rot="14184600">
            <a:off x="-2341080" y="-2180520"/>
            <a:ext cx="5618520" cy="9685080"/>
          </a:xfrm>
          <a:custGeom>
            <a:avLst/>
            <a:gdLst/>
            <a:ahLst/>
            <a:rect l="l" t="t" r="r" b="b"/>
            <a:pathLst>
              <a:path w="5619412" h="9685763">
                <a:moveTo>
                  <a:pt x="0" y="0"/>
                </a:moveTo>
                <a:lnTo>
                  <a:pt x="5619412" y="0"/>
                </a:lnTo>
                <a:lnTo>
                  <a:pt x="5619412" y="9685763"/>
                </a:lnTo>
                <a:lnTo>
                  <a:pt x="0" y="96857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3283200" y="8753400"/>
            <a:ext cx="11720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915"/>
              </a:lnSpc>
            </a:pPr>
            <a:r>
              <a:rPr b="0" lang="en-US" sz="29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Presented by Sladun Arsenov</a:t>
            </a:r>
            <a:endParaRPr b="0" lang="en-US" sz="2900" spc="-1" strike="noStrike">
              <a:latin typeface="Arial"/>
            </a:endParaRPr>
          </a:p>
          <a:p>
            <a:pPr algn="ctr">
              <a:lnSpc>
                <a:spcPts val="3509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Faculty Number: 901219011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 rot="16364400">
            <a:off x="13874040" y="5271120"/>
            <a:ext cx="4095360" cy="7059240"/>
          </a:xfrm>
          <a:custGeom>
            <a:avLst/>
            <a:gdLst/>
            <a:ah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4968720" y="606600"/>
            <a:ext cx="1154520" cy="1212480"/>
          </a:xfrm>
          <a:custGeom>
            <a:avLst/>
            <a:gdLst/>
            <a:ahLst/>
            <a:rect l="l" t="t" r="r" b="b"/>
            <a:pathLst>
              <a:path w="1155409" h="1213180">
                <a:moveTo>
                  <a:pt x="0" y="0"/>
                </a:moveTo>
                <a:lnTo>
                  <a:pt x="1155409" y="0"/>
                </a:lnTo>
                <a:lnTo>
                  <a:pt x="1155409" y="1213180"/>
                </a:lnTo>
                <a:lnTo>
                  <a:pt x="0" y="12131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3283200" y="1041840"/>
            <a:ext cx="1172088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Technical University of Sofia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912840" y="3357360"/>
            <a:ext cx="10461600" cy="31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12308"/>
              </a:lnSpc>
            </a:pPr>
            <a:r>
              <a:rPr b="0" lang="en-US" sz="10610" spc="-1" strike="noStrike">
                <a:solidFill>
                  <a:srgbClr val="000000"/>
                </a:solidFill>
                <a:latin typeface="Yeseva One"/>
                <a:ea typeface="DejaVu Sans"/>
              </a:rPr>
              <a:t>Thank You for Your Attention</a:t>
            </a:r>
            <a:endParaRPr b="0" lang="en-US" sz="1061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3372560" y="-2494800"/>
            <a:ext cx="6625800" cy="5714280"/>
          </a:xfrm>
          <a:custGeom>
            <a:avLst/>
            <a:gdLst/>
            <a:ah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 rot="20334000">
            <a:off x="-1276560" y="5897880"/>
            <a:ext cx="5209920" cy="6720480"/>
          </a:xfrm>
          <a:custGeom>
            <a:avLst/>
            <a:gdLst/>
            <a:ah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 rot="14184600">
            <a:off x="-1463040" y="-2189160"/>
            <a:ext cx="5618520" cy="9685080"/>
          </a:xfrm>
          <a:custGeom>
            <a:avLst/>
            <a:gdLst/>
            <a:ahLst/>
            <a:rect l="l" t="t" r="r" b="b"/>
            <a:pathLst>
              <a:path w="5619412" h="9685763">
                <a:moveTo>
                  <a:pt x="0" y="0"/>
                </a:moveTo>
                <a:lnTo>
                  <a:pt x="5619412" y="0"/>
                </a:lnTo>
                <a:lnTo>
                  <a:pt x="5619412" y="9685763"/>
                </a:lnTo>
                <a:lnTo>
                  <a:pt x="0" y="96857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3283200" y="8753400"/>
            <a:ext cx="11720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915"/>
              </a:lnSpc>
            </a:pPr>
            <a:r>
              <a:rPr b="0" lang="en-US" sz="29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Presented by Sladun Arsenov</a:t>
            </a:r>
            <a:endParaRPr b="0" lang="en-US" sz="2900" spc="-1" strike="noStrike">
              <a:latin typeface="Arial"/>
            </a:endParaRPr>
          </a:p>
          <a:p>
            <a:pPr algn="ctr">
              <a:lnSpc>
                <a:spcPts val="3509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Faculty Number: 901219011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 rot="16364400">
            <a:off x="13874040" y="5271120"/>
            <a:ext cx="4095360" cy="7059240"/>
          </a:xfrm>
          <a:custGeom>
            <a:avLst/>
            <a:gdLst/>
            <a:ah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4968720" y="606600"/>
            <a:ext cx="1154520" cy="1212480"/>
          </a:xfrm>
          <a:custGeom>
            <a:avLst/>
            <a:gdLst/>
            <a:ahLst/>
            <a:rect l="l" t="t" r="r" b="b"/>
            <a:pathLst>
              <a:path w="1155409" h="1213180">
                <a:moveTo>
                  <a:pt x="0" y="0"/>
                </a:moveTo>
                <a:lnTo>
                  <a:pt x="1155409" y="0"/>
                </a:lnTo>
                <a:lnTo>
                  <a:pt x="1155409" y="1213180"/>
                </a:lnTo>
                <a:lnTo>
                  <a:pt x="0" y="12131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3283200" y="1041840"/>
            <a:ext cx="1172088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Technical University of Sofia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895640" y="1948320"/>
            <a:ext cx="8496000" cy="11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9060"/>
              </a:lnSpc>
            </a:pPr>
            <a:r>
              <a:rPr b="0" lang="en-US" sz="9060" spc="-1" strike="noStrike">
                <a:solidFill>
                  <a:srgbClr val="000000"/>
                </a:solidFill>
                <a:latin typeface="Yeseva One"/>
                <a:ea typeface="DejaVu Sans"/>
              </a:rPr>
              <a:t>Overview</a:t>
            </a:r>
            <a:endParaRPr b="0" lang="en-US" sz="906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 rot="20334000">
            <a:off x="-2315880" y="7299000"/>
            <a:ext cx="5209920" cy="6720480"/>
          </a:xfrm>
          <a:custGeom>
            <a:avLst/>
            <a:gdLst/>
            <a:ah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7"/>
                </a:lnTo>
                <a:lnTo>
                  <a:pt x="0" y="672113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rot="16585800">
            <a:off x="15080760" y="6533640"/>
            <a:ext cx="4095360" cy="7059240"/>
          </a:xfrm>
          <a:custGeom>
            <a:avLst/>
            <a:gdLst/>
            <a:ah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3929400" y="4667760"/>
            <a:ext cx="377640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Introduction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3929400" y="5407920"/>
            <a:ext cx="377640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Goals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3929400" y="6185880"/>
            <a:ext cx="337860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Requirements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3929400" y="6967080"/>
            <a:ext cx="377640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Blockchain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11203920" y="4696920"/>
            <a:ext cx="566928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Structure and Security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11188440" y="5766840"/>
            <a:ext cx="440748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Experimental Studies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1188440" y="6913080"/>
            <a:ext cx="377640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Conclusion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2663280" y="4696920"/>
            <a:ext cx="84780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501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Yeseva One"/>
                <a:ea typeface="DejaVu Sans"/>
              </a:rPr>
              <a:t>01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2663280" y="5443200"/>
            <a:ext cx="84780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501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Yeseva One"/>
                <a:ea typeface="DejaVu Sans"/>
              </a:rPr>
              <a:t>02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2663280" y="6224040"/>
            <a:ext cx="84780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501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Yeseva One"/>
                <a:ea typeface="DejaVu Sans"/>
              </a:rPr>
              <a:t>03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663280" y="6967080"/>
            <a:ext cx="84780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501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Yeseva One"/>
                <a:ea typeface="DejaVu Sans"/>
              </a:rPr>
              <a:t>04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9936360" y="4696920"/>
            <a:ext cx="84780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501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Yeseva One"/>
                <a:ea typeface="DejaVu Sans"/>
              </a:rPr>
              <a:t>05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1" name="CustomShape 16"/>
          <p:cNvSpPr/>
          <p:nvPr/>
        </p:nvSpPr>
        <p:spPr>
          <a:xfrm>
            <a:off x="9936360" y="5805000"/>
            <a:ext cx="84780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501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Yeseva One"/>
                <a:ea typeface="DejaVu Sans"/>
              </a:rPr>
              <a:t>06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2" name="CustomShape 17"/>
          <p:cNvSpPr/>
          <p:nvPr/>
        </p:nvSpPr>
        <p:spPr>
          <a:xfrm>
            <a:off x="9936360" y="6913080"/>
            <a:ext cx="84780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501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Yeseva One"/>
                <a:ea typeface="DejaVu Sans"/>
              </a:rPr>
              <a:t>07</a:t>
            </a:r>
            <a:endParaRPr b="0" lang="en-US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9724320" y="3523320"/>
            <a:ext cx="7335720" cy="4896360"/>
          </a:xfrm>
          <a:custGeom>
            <a:avLst/>
            <a:gdLst/>
            <a:ahLst/>
            <a:rect l="l" t="t" r="r" b="b"/>
            <a:pathLst>
              <a:path w="7336354" h="4897016">
                <a:moveTo>
                  <a:pt x="0" y="0"/>
                </a:moveTo>
                <a:lnTo>
                  <a:pt x="7336355" y="0"/>
                </a:lnTo>
                <a:lnTo>
                  <a:pt x="7336355" y="4897017"/>
                </a:lnTo>
                <a:lnTo>
                  <a:pt x="0" y="489701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4895640" y="1190520"/>
            <a:ext cx="8496000" cy="11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9060"/>
              </a:lnSpc>
            </a:pPr>
            <a:r>
              <a:rPr b="0" lang="en-US" sz="9060" spc="-1" strike="noStrike">
                <a:solidFill>
                  <a:srgbClr val="000000"/>
                </a:solidFill>
                <a:latin typeface="Yeseva One"/>
                <a:ea typeface="DejaVu Sans"/>
              </a:rPr>
              <a:t>Introduction</a:t>
            </a:r>
            <a:endParaRPr b="0" lang="en-US" sz="906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1616400" y="3856680"/>
            <a:ext cx="7169040" cy="41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820800" indent="-409680">
              <a:lnSpc>
                <a:spcPts val="6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Era Driven By Data</a:t>
            </a:r>
            <a:endParaRPr b="0" lang="en-US" sz="3800" spc="-1" strike="noStrike">
              <a:latin typeface="Arial"/>
            </a:endParaRPr>
          </a:p>
          <a:p>
            <a:pPr lvl="1" marL="820800" indent="-409680">
              <a:lnSpc>
                <a:spcPts val="6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Sensory Information</a:t>
            </a:r>
            <a:endParaRPr b="0" lang="en-US" sz="3800" spc="-1" strike="noStrike">
              <a:latin typeface="Arial"/>
            </a:endParaRPr>
          </a:p>
          <a:p>
            <a:pPr lvl="1" marL="820800" indent="-409680">
              <a:lnSpc>
                <a:spcPts val="6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Effective Collection</a:t>
            </a:r>
            <a:endParaRPr b="0" lang="en-US" sz="3800" spc="-1" strike="noStrike">
              <a:latin typeface="Arial"/>
            </a:endParaRPr>
          </a:p>
          <a:p>
            <a:pPr lvl="1" marL="820800" indent="-409680">
              <a:lnSpc>
                <a:spcPts val="6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Secure Storage</a:t>
            </a:r>
            <a:endParaRPr b="0" lang="en-US" sz="3800" spc="-1" strike="noStrike">
              <a:latin typeface="Arial"/>
            </a:endParaRPr>
          </a:p>
          <a:p>
            <a:pPr lvl="1" marL="820800" indent="-409680">
              <a:lnSpc>
                <a:spcPts val="6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Responsible Sharing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13998240" y="9539640"/>
            <a:ext cx="3832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408240"/>
              </a:tabLst>
            </a:pPr>
            <a:fld id="{A8CB0809-C4F0-4A17-ACD9-0B79E7DFB402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895640" y="1190520"/>
            <a:ext cx="8496000" cy="11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9060"/>
              </a:lnSpc>
            </a:pPr>
            <a:r>
              <a:rPr b="0" lang="en-US" sz="9060" spc="-1" strike="noStrike">
                <a:solidFill>
                  <a:srgbClr val="000000"/>
                </a:solidFill>
                <a:latin typeface="Yeseva One"/>
                <a:ea typeface="DejaVu Sans"/>
              </a:rPr>
              <a:t>Goals</a:t>
            </a:r>
            <a:endParaRPr b="0" lang="en-US" sz="906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1328040" y="4926960"/>
            <a:ext cx="3566880" cy="23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699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Libre Baskerville Bold"/>
                <a:ea typeface="DejaVu Sans"/>
              </a:rPr>
              <a:t>Security</a:t>
            </a:r>
            <a:endParaRPr b="0" lang="en-US" sz="3700" spc="-1" strike="noStrike">
              <a:latin typeface="Arial"/>
            </a:endParaRPr>
          </a:p>
          <a:p>
            <a:pPr>
              <a:lnSpc>
                <a:spcPts val="2999"/>
              </a:lnSpc>
            </a:pPr>
            <a:endParaRPr b="0" lang="en-US" sz="3700" spc="-1" strike="noStrike">
              <a:latin typeface="Arial"/>
            </a:endParaRPr>
          </a:p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Data Integrity</a:t>
            </a:r>
            <a:endParaRPr b="0" lang="en-US" sz="3000" spc="-1" strike="noStrike">
              <a:latin typeface="Arial"/>
            </a:endParaRPr>
          </a:p>
          <a:p>
            <a:pPr>
              <a:lnSpc>
                <a:spcPts val="2999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Tamper-proof</a:t>
            </a:r>
            <a:endParaRPr b="0" lang="en-US" sz="3000" spc="-1" strike="noStrike">
              <a:latin typeface="Arial"/>
            </a:endParaRPr>
          </a:p>
          <a:p>
            <a:pPr>
              <a:lnSpc>
                <a:spcPts val="2999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340640" y="4179960"/>
            <a:ext cx="84780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699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nton"/>
                <a:ea typeface="DejaVu Sans"/>
              </a:rPr>
              <a:t>01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4895640" y="4179960"/>
            <a:ext cx="84780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699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nton"/>
                <a:ea typeface="DejaVu Sans"/>
              </a:rPr>
              <a:t>02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9824760" y="4179960"/>
            <a:ext cx="84780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699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nton"/>
                <a:ea typeface="DejaVu Sans"/>
              </a:rPr>
              <a:t>03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13392360" y="4179960"/>
            <a:ext cx="84780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699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Anton"/>
                <a:ea typeface="DejaVu Sans"/>
              </a:rPr>
              <a:t>04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4895640" y="4926960"/>
            <a:ext cx="4247640" cy="23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699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Libre Baskerville Bold"/>
                <a:ea typeface="DejaVu Sans"/>
              </a:rPr>
              <a:t>Decentralization</a:t>
            </a:r>
            <a:endParaRPr b="0" lang="en-US" sz="3700" spc="-1" strike="noStrike">
              <a:latin typeface="Arial"/>
            </a:endParaRPr>
          </a:p>
          <a:p>
            <a:pPr>
              <a:lnSpc>
                <a:spcPts val="2999"/>
              </a:lnSpc>
            </a:pPr>
            <a:endParaRPr b="0" lang="en-US" sz="3700" spc="-1" strike="noStrike">
              <a:latin typeface="Arial"/>
            </a:endParaRPr>
          </a:p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Nodes Network</a:t>
            </a:r>
            <a:endParaRPr b="0" lang="en-US" sz="3000" spc="-1" strike="noStrike">
              <a:latin typeface="Arial"/>
            </a:endParaRPr>
          </a:p>
          <a:p>
            <a:pPr>
              <a:lnSpc>
                <a:spcPts val="2999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Reduced Central Points of Failure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4" name="CustomShape 8"/>
          <p:cNvSpPr/>
          <p:nvPr/>
        </p:nvSpPr>
        <p:spPr>
          <a:xfrm>
            <a:off x="9824760" y="4926960"/>
            <a:ext cx="3566880" cy="23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699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Libre Baskerville Bold"/>
                <a:ea typeface="DejaVu Sans"/>
              </a:rPr>
              <a:t>Privacy</a:t>
            </a:r>
            <a:endParaRPr b="0" lang="en-US" sz="3700" spc="-1" strike="noStrike">
              <a:latin typeface="Arial"/>
            </a:endParaRPr>
          </a:p>
          <a:p>
            <a:pPr>
              <a:lnSpc>
                <a:spcPts val="2999"/>
              </a:lnSpc>
            </a:pPr>
            <a:endParaRPr b="0" lang="en-US" sz="3700" spc="-1" strike="noStrike">
              <a:latin typeface="Arial"/>
            </a:endParaRPr>
          </a:p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Secure Sharing</a:t>
            </a:r>
            <a:endParaRPr b="0" lang="en-US" sz="3000" spc="-1" strike="noStrike">
              <a:latin typeface="Arial"/>
            </a:endParaRPr>
          </a:p>
          <a:p>
            <a:pPr>
              <a:lnSpc>
                <a:spcPts val="2999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Users’ Control Over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>
            <a:off x="13392360" y="4926960"/>
            <a:ext cx="4160160" cy="23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699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Libre Baskerville Bold"/>
                <a:ea typeface="DejaVu Sans"/>
              </a:rPr>
              <a:t>Interoperability</a:t>
            </a:r>
            <a:endParaRPr b="0" lang="en-US" sz="3700" spc="-1" strike="noStrike">
              <a:latin typeface="Arial"/>
            </a:endParaRPr>
          </a:p>
          <a:p>
            <a:pPr>
              <a:lnSpc>
                <a:spcPts val="2999"/>
              </a:lnSpc>
            </a:pPr>
            <a:endParaRPr b="0" lang="en-US" sz="3700" spc="-1" strike="noStrike">
              <a:latin typeface="Arial"/>
            </a:endParaRPr>
          </a:p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Various Sensory Data metrics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ts val="2999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Seamless Integration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6" name="CustomShape 10"/>
          <p:cNvSpPr/>
          <p:nvPr/>
        </p:nvSpPr>
        <p:spPr>
          <a:xfrm>
            <a:off x="13988160" y="9520560"/>
            <a:ext cx="3832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ABDA3ED-0C3C-44D0-8EFF-85D0AF1787D8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515080" y="1716840"/>
            <a:ext cx="10203840" cy="11548080"/>
          </a:xfrm>
          <a:custGeom>
            <a:avLst/>
            <a:gdLst/>
            <a:ahLst/>
            <a:rect l="l" t="t" r="r" b="b"/>
            <a:pathLst>
              <a:path w="10204485" h="11548876">
                <a:moveTo>
                  <a:pt x="0" y="0"/>
                </a:moveTo>
                <a:lnTo>
                  <a:pt x="10204485" y="0"/>
                </a:lnTo>
                <a:lnTo>
                  <a:pt x="10204485" y="11548876"/>
                </a:lnTo>
                <a:lnTo>
                  <a:pt x="0" y="1154887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 l="-6580" t="0" r="-658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4235040" y="1190520"/>
            <a:ext cx="13023720" cy="11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9060"/>
              </a:lnSpc>
            </a:pPr>
            <a:r>
              <a:rPr b="0" lang="en-US" sz="9060" spc="-1" strike="noStrike">
                <a:solidFill>
                  <a:srgbClr val="000000"/>
                </a:solidFill>
                <a:latin typeface="Yeseva One"/>
                <a:ea typeface="DejaVu Sans"/>
              </a:rPr>
              <a:t>Project Specifications</a:t>
            </a:r>
            <a:endParaRPr b="0" lang="en-US" sz="906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028880" y="3396960"/>
            <a:ext cx="9023760" cy="41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820800" indent="-409680">
              <a:lnSpc>
                <a:spcPts val="6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Decentralized Blockchain System</a:t>
            </a:r>
            <a:endParaRPr b="0" lang="en-US" sz="3800" spc="-1" strike="noStrike">
              <a:latin typeface="Arial"/>
            </a:endParaRPr>
          </a:p>
          <a:p>
            <a:pPr lvl="1" marL="820800" indent="-409680">
              <a:lnSpc>
                <a:spcPts val="6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Data Collection and Distribution from Sensors</a:t>
            </a:r>
            <a:endParaRPr b="0" lang="en-US" sz="3800" spc="-1" strike="noStrike">
              <a:latin typeface="Arial"/>
            </a:endParaRPr>
          </a:p>
          <a:p>
            <a:pPr lvl="1" marL="820800" indent="-409680">
              <a:lnSpc>
                <a:spcPts val="6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Security Measures for Data Protection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3998240" y="9509760"/>
            <a:ext cx="3832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9A6BD094-0814-4E12-92D1-4DF06F2A24DB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28880" y="2608560"/>
            <a:ext cx="16229880" cy="73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6656"/>
              </a:lnSpc>
            </a:pPr>
            <a:r>
              <a:rPr b="0" lang="en-US" sz="3900" spc="-1" strike="noStrike">
                <a:solidFill>
                  <a:srgbClr val="000000"/>
                </a:solidFill>
                <a:latin typeface="Libre Baskerville Bold"/>
                <a:ea typeface="DejaVu Sans"/>
              </a:rPr>
              <a:t>Blockchain</a:t>
            </a:r>
            <a:r>
              <a:rPr b="0" lang="en-US" sz="39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: </a:t>
            </a:r>
            <a:endParaRPr b="0" lang="en-US" sz="3900" spc="-1" strike="noStrike">
              <a:latin typeface="Arial"/>
            </a:endParaRPr>
          </a:p>
          <a:p>
            <a:pPr>
              <a:lnSpc>
                <a:spcPts val="5973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Distributed and Decentralized Digital Technology for Secure Recording of Data in the Form of Transactions</a:t>
            </a:r>
            <a:endParaRPr b="0" lang="en-US" sz="3500" spc="-1" strike="noStrike">
              <a:latin typeface="Arial"/>
            </a:endParaRPr>
          </a:p>
          <a:p>
            <a:pPr>
              <a:lnSpc>
                <a:spcPts val="5973"/>
              </a:lnSpc>
            </a:pPr>
            <a:endParaRPr b="0" lang="en-US" sz="3500" spc="-1" strike="noStrike">
              <a:latin typeface="Arial"/>
            </a:endParaRPr>
          </a:p>
          <a:p>
            <a:pPr lvl="1" marL="840600" indent="-419400">
              <a:lnSpc>
                <a:spcPts val="665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9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Blocks</a:t>
            </a:r>
            <a:endParaRPr b="0" lang="en-US" sz="3900" spc="-1" strike="noStrike">
              <a:latin typeface="Arial"/>
            </a:endParaRPr>
          </a:p>
          <a:p>
            <a:pPr lvl="1" marL="840600" indent="-419400">
              <a:lnSpc>
                <a:spcPts val="665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9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Chains</a:t>
            </a:r>
            <a:endParaRPr b="0" lang="en-US" sz="3900" spc="-1" strike="noStrike">
              <a:latin typeface="Arial"/>
            </a:endParaRPr>
          </a:p>
          <a:p>
            <a:pPr lvl="1" marL="840600" indent="-419400">
              <a:lnSpc>
                <a:spcPts val="665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9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Decentralization</a:t>
            </a:r>
            <a:endParaRPr b="0" lang="en-US" sz="3900" spc="-1" strike="noStrike">
              <a:latin typeface="Arial"/>
            </a:endParaRPr>
          </a:p>
          <a:p>
            <a:pPr lvl="1" marL="840600" indent="-419400">
              <a:lnSpc>
                <a:spcPts val="665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9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Cryptographic Security</a:t>
            </a:r>
            <a:endParaRPr b="0" lang="en-US" sz="3900" spc="-1" strike="noStrike">
              <a:latin typeface="Arial"/>
            </a:endParaRPr>
          </a:p>
          <a:p>
            <a:pPr>
              <a:lnSpc>
                <a:spcPts val="6656"/>
              </a:lnSpc>
            </a:pPr>
            <a:endParaRPr b="0" lang="en-US" sz="39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489520" y="4986000"/>
            <a:ext cx="8328960" cy="4271760"/>
          </a:xfrm>
          <a:custGeom>
            <a:avLst/>
            <a:gdLst/>
            <a:ahLst/>
            <a:rect l="l" t="t" r="r" b="b"/>
            <a:pathLst>
              <a:path w="8329521" h="4272470">
                <a:moveTo>
                  <a:pt x="0" y="0"/>
                </a:moveTo>
                <a:lnTo>
                  <a:pt x="8329521" y="0"/>
                </a:lnTo>
                <a:lnTo>
                  <a:pt x="8329521" y="4272470"/>
                </a:lnTo>
                <a:lnTo>
                  <a:pt x="0" y="42724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1028880" y="1190520"/>
            <a:ext cx="16657920" cy="11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9060"/>
              </a:lnSpc>
            </a:pPr>
            <a:r>
              <a:rPr b="0" lang="en-US" sz="9060" spc="-1" strike="noStrike">
                <a:solidFill>
                  <a:srgbClr val="000000"/>
                </a:solidFill>
                <a:latin typeface="Yeseva One"/>
                <a:ea typeface="DejaVu Sans"/>
              </a:rPr>
              <a:t>Blockchain</a:t>
            </a:r>
            <a:endParaRPr b="0" lang="en-US" sz="906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8339040" y="8042400"/>
            <a:ext cx="891972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99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Block 1            Block 2              Block 3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13990320" y="9509760"/>
            <a:ext cx="3832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D81B4B6-6A88-4584-BC68-780FD6EC165D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379800" y="0"/>
            <a:ext cx="11337840" cy="10402920"/>
          </a:xfrm>
          <a:custGeom>
            <a:avLst/>
            <a:gdLst/>
            <a:ahLst/>
            <a:rect l="l" t="t" r="r" b="b"/>
            <a:pathLst>
              <a:path w="11338697" h="10403770">
                <a:moveTo>
                  <a:pt x="0" y="0"/>
                </a:moveTo>
                <a:lnTo>
                  <a:pt x="11338697" y="0"/>
                </a:lnTo>
                <a:lnTo>
                  <a:pt x="11338697" y="10403770"/>
                </a:lnTo>
                <a:lnTo>
                  <a:pt x="0" y="104037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 l="-170141" t="-789859" r="-912355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11338560" y="3471120"/>
            <a:ext cx="6771960" cy="34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9060"/>
              </a:lnSpc>
            </a:pPr>
            <a:r>
              <a:rPr b="0" lang="en-US" sz="9060" spc="-1" strike="noStrike">
                <a:solidFill>
                  <a:srgbClr val="000000"/>
                </a:solidFill>
                <a:latin typeface="Yeseva One"/>
                <a:ea typeface="DejaVu Sans"/>
              </a:rPr>
              <a:t>Structure and Security</a:t>
            </a:r>
            <a:endParaRPr b="0" lang="en-US" sz="906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3990320" y="9509760"/>
            <a:ext cx="3832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408240"/>
              </a:tabLst>
            </a:pPr>
            <a:fld id="{8107ABAF-7D3D-4745-A2F0-AF523520C526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717680" y="0"/>
            <a:ext cx="10838880" cy="10286280"/>
          </a:xfrm>
          <a:custGeom>
            <a:avLst/>
            <a:gdLst/>
            <a:ahLst/>
            <a:rect l="l" t="t" r="r" b="b"/>
            <a:pathLst>
              <a:path w="10839607" h="10287000">
                <a:moveTo>
                  <a:pt x="0" y="0"/>
                </a:moveTo>
                <a:lnTo>
                  <a:pt x="10839608" y="0"/>
                </a:lnTo>
                <a:lnTo>
                  <a:pt x="108396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0" y="4133160"/>
            <a:ext cx="7716960" cy="206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8118"/>
              </a:lnSpc>
            </a:pPr>
            <a:r>
              <a:rPr b="0" lang="en-US" sz="8119" spc="-1" strike="noStrike">
                <a:solidFill>
                  <a:srgbClr val="000000"/>
                </a:solidFill>
                <a:latin typeface="Yeseva One"/>
                <a:ea typeface="DejaVu Sans"/>
              </a:rPr>
              <a:t>Experimental Studies</a:t>
            </a:r>
            <a:endParaRPr b="0" lang="en-US" sz="8119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3998240" y="9509760"/>
            <a:ext cx="3832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135095A-5F57-42F0-8BA0-86D188C938D9}" type="slidenum"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2440160" y="3683520"/>
            <a:ext cx="4818240" cy="4818240"/>
          </a:xfrm>
          <a:custGeom>
            <a:avLst/>
            <a:gdLst/>
            <a:ahLst/>
            <a:rect l="l" t="t" r="r" b="b"/>
            <a:pathLst>
              <a:path w="4819108" h="4819108">
                <a:moveTo>
                  <a:pt x="0" y="0"/>
                </a:moveTo>
                <a:lnTo>
                  <a:pt x="4819108" y="0"/>
                </a:lnTo>
                <a:lnTo>
                  <a:pt x="4819108" y="4819108"/>
                </a:lnTo>
                <a:lnTo>
                  <a:pt x="0" y="481910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028880" y="1190520"/>
            <a:ext cx="16229880" cy="11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9060"/>
              </a:lnSpc>
            </a:pPr>
            <a:r>
              <a:rPr b="0" lang="en-US" sz="9060" spc="-1" strike="noStrike">
                <a:solidFill>
                  <a:srgbClr val="000000"/>
                </a:solidFill>
                <a:latin typeface="Yeseva One"/>
                <a:ea typeface="DejaVu Sans"/>
              </a:rPr>
              <a:t>Conclusions</a:t>
            </a:r>
            <a:endParaRPr b="0" lang="en-US" sz="906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028880" y="3099600"/>
            <a:ext cx="11051280" cy="67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820800" indent="-409680">
              <a:lnSpc>
                <a:spcPts val="6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The Project Reaches the Predefined Goals</a:t>
            </a:r>
            <a:endParaRPr b="0" lang="en-US" sz="3800" spc="-1" strike="noStrike">
              <a:latin typeface="Arial"/>
            </a:endParaRPr>
          </a:p>
          <a:p>
            <a:pPr lvl="2" marL="1641600" indent="-546480">
              <a:lnSpc>
                <a:spcPts val="650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Efficient Data Collection</a:t>
            </a:r>
            <a:endParaRPr b="0" lang="en-US" sz="3800" spc="-1" strike="noStrike">
              <a:latin typeface="Arial"/>
            </a:endParaRPr>
          </a:p>
          <a:p>
            <a:pPr lvl="2" marL="1641600" indent="-546480">
              <a:lnSpc>
                <a:spcPts val="650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Data Integrity and Security</a:t>
            </a:r>
            <a:endParaRPr b="0" lang="en-US" sz="3800" spc="-1" strike="noStrike">
              <a:latin typeface="Arial"/>
            </a:endParaRPr>
          </a:p>
          <a:p>
            <a:pPr lvl="2" marL="1641600" indent="-546480">
              <a:lnSpc>
                <a:spcPts val="650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Transparency and Trust</a:t>
            </a:r>
            <a:endParaRPr b="0" lang="en-US" sz="3800" spc="-1" strike="noStrike">
              <a:latin typeface="Arial"/>
            </a:endParaRPr>
          </a:p>
          <a:p>
            <a:pPr lvl="2" marL="1641600" indent="-546480">
              <a:lnSpc>
                <a:spcPts val="650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Scalability and Interoperability</a:t>
            </a:r>
            <a:endParaRPr b="0" lang="en-US" sz="3800" spc="-1" strike="noStrike">
              <a:latin typeface="Arial"/>
            </a:endParaRPr>
          </a:p>
          <a:p>
            <a:pPr lvl="1" marL="820800" indent="-409680">
              <a:lnSpc>
                <a:spcPts val="6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Real Life Applications</a:t>
            </a:r>
            <a:endParaRPr b="0" lang="en-US" sz="3800" spc="-1" strike="noStrike">
              <a:latin typeface="Arial"/>
            </a:endParaRPr>
          </a:p>
          <a:p>
            <a:pPr lvl="1" marL="820800" indent="-409680">
              <a:lnSpc>
                <a:spcPts val="767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Libre Baskerville"/>
                <a:ea typeface="DejaVu Sans"/>
              </a:rPr>
              <a:t>Room for Improvement</a:t>
            </a:r>
            <a:endParaRPr b="0" lang="en-US" sz="3800" spc="-1" strike="noStrike">
              <a:latin typeface="Arial"/>
            </a:endParaRPr>
          </a:p>
          <a:p>
            <a:pPr>
              <a:lnSpc>
                <a:spcPts val="6500"/>
              </a:lnSpc>
            </a:pPr>
            <a:endParaRPr b="0" lang="en-US" sz="3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3990320" y="9539640"/>
            <a:ext cx="3832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657A497-59F0-48F4-B19E-C4E90268E1C0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2023-09-20T23:01:21Z</dcterms:modified>
  <cp:revision>3</cp:revision>
  <dc:subject/>
  <dc:title>Development of a blockchain system for processing sensory information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