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8" r:id="rId3"/>
    <p:sldId id="331" r:id="rId4"/>
    <p:sldId id="265" r:id="rId5"/>
    <p:sldId id="320" r:id="rId6"/>
    <p:sldId id="321" r:id="rId7"/>
    <p:sldId id="322" r:id="rId8"/>
    <p:sldId id="323" r:id="rId9"/>
    <p:sldId id="324" r:id="rId10"/>
    <p:sldId id="325" r:id="rId11"/>
    <p:sldId id="326" r:id="rId12"/>
    <p:sldId id="327" r:id="rId13"/>
    <p:sldId id="328" r:id="rId14"/>
    <p:sldId id="285" r:id="rId15"/>
    <p:sldId id="307" r:id="rId16"/>
  </p:sldIdLst>
  <p:sldSz cx="9144000" cy="6858000" type="screen4x3"/>
  <p:notesSz cx="9942195" cy="67608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60"/>
  </p:normalViewPr>
  <p:slideViewPr>
    <p:cSldViewPr snapToGrid="0">
      <p:cViewPr varScale="1">
        <p:scale>
          <a:sx n="108" d="100"/>
          <a:sy n="108" d="100"/>
        </p:scale>
        <p:origin x="17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3955" y="2093081"/>
            <a:ext cx="7916091" cy="1015663"/>
          </a:xfrm>
          <a:prstGeom prst="rect">
            <a:avLst/>
          </a:prstGeom>
          <a:noFill/>
        </p:spPr>
        <p:txBody>
          <a:bodyPr wrap="square" rtlCol="0">
            <a:spAutoFit/>
          </a:bodyPr>
          <a:lstStyle/>
          <a:p>
            <a:pPr algn="ctr"/>
            <a:r>
              <a:rPr lang="zh-CN" altLang="en-US" sz="6000" dirty="0">
                <a:solidFill>
                  <a:schemeClr val="bg1"/>
                </a:solidFill>
              </a:rPr>
              <a:t>经典密码学</a:t>
            </a:r>
            <a:endParaRPr lang="zh-CN" altLang="zh-CN" sz="19900" b="1" dirty="0">
              <a:solidFill>
                <a:schemeClr val="bg1"/>
              </a:solidFill>
            </a:endParaRPr>
          </a:p>
        </p:txBody>
      </p:sp>
      <p:sp>
        <p:nvSpPr>
          <p:cNvPr id="2" name="文本框 1"/>
          <p:cNvSpPr txBox="1"/>
          <p:nvPr/>
        </p:nvSpPr>
        <p:spPr>
          <a:xfrm>
            <a:off x="5912528" y="4998128"/>
            <a:ext cx="2130641" cy="461665"/>
          </a:xfrm>
          <a:prstGeom prst="rect">
            <a:avLst/>
          </a:prstGeom>
          <a:noFill/>
        </p:spPr>
        <p:txBody>
          <a:bodyPr wrap="square" rtlCol="0">
            <a:spAutoFit/>
          </a:bodyPr>
          <a:lstStyle/>
          <a:p>
            <a:pPr algn="ctr"/>
            <a:r>
              <a:rPr lang="zh-CN" altLang="en-US" sz="2400" dirty="0"/>
              <a:t>何俊东</a:t>
            </a:r>
            <a:endParaRPr lang="zh-CN" altLang="en-US" sz="2400" dirty="0"/>
          </a:p>
        </p:txBody>
      </p:sp>
    </p:spTree>
  </p:cSld>
  <p:clrMapOvr>
    <a:masterClrMapping/>
  </p:clrMapOvr>
  <p:transition advTm="1264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436701"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针对单字母密码的攻击</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pic>
        <p:nvPicPr>
          <p:cNvPr id="7" name="图片 6"/>
          <p:cNvPicPr/>
          <p:nvPr/>
        </p:nvPicPr>
        <p:blipFill>
          <a:blip r:embed="rId1"/>
          <a:stretch>
            <a:fillRect/>
          </a:stretch>
        </p:blipFill>
        <p:spPr>
          <a:xfrm>
            <a:off x="2111794" y="2918430"/>
            <a:ext cx="4918065" cy="2914302"/>
          </a:xfrm>
          <a:prstGeom prst="rect">
            <a:avLst/>
          </a:prstGeom>
        </p:spPr>
      </p:pic>
      <p:sp>
        <p:nvSpPr>
          <p:cNvPr id="4" name="文本框 3"/>
          <p:cNvSpPr txBox="1"/>
          <p:nvPr/>
        </p:nvSpPr>
        <p:spPr>
          <a:xfrm>
            <a:off x="834501" y="1310378"/>
            <a:ext cx="7244179" cy="1289905"/>
          </a:xfrm>
          <a:prstGeom prst="rect">
            <a:avLst/>
          </a:prstGeom>
          <a:noFill/>
        </p:spPr>
        <p:txBody>
          <a:bodyPr wrap="square" rtlCol="0">
            <a:spAutoFit/>
          </a:bodyPr>
          <a:lstStyle/>
          <a:p>
            <a:pPr>
              <a:lnSpc>
                <a:spcPct val="150000"/>
              </a:lnSpc>
            </a:pPr>
            <a:r>
              <a:rPr lang="en-US" altLang="zh-CN" dirty="0"/>
              <a:t>	</a:t>
            </a:r>
            <a:r>
              <a:rPr lang="zh-CN" altLang="en-US" dirty="0"/>
              <a:t>通过字母频率进行破解，</a:t>
            </a:r>
            <a:r>
              <a:rPr lang="zh-CN" altLang="zh-CN" dirty="0"/>
              <a:t>除非密文很长，否则一些猜测很可能是错误的。然而</a:t>
            </a:r>
            <a:r>
              <a:rPr lang="en-US" altLang="zh-CN" dirty="0"/>
              <a:t>,</a:t>
            </a:r>
            <a:r>
              <a:rPr lang="zh-CN" altLang="zh-CN" dirty="0"/>
              <a:t>即使很短的暗文</a:t>
            </a:r>
            <a:r>
              <a:rPr lang="en-US" altLang="zh-CN" dirty="0"/>
              <a:t>,</a:t>
            </a:r>
            <a:r>
              <a:rPr lang="zh-CN" altLang="zh-CN" dirty="0"/>
              <a:t>猜测是足以使相对快速解密</a:t>
            </a:r>
            <a:r>
              <a:rPr lang="zh-CN" altLang="en-US" dirty="0"/>
              <a:t>，大的密钥空间也远远不够。</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多字母密码</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pic>
        <p:nvPicPr>
          <p:cNvPr id="7" name="图片 6"/>
          <p:cNvPicPr/>
          <p:nvPr/>
        </p:nvPicPr>
        <p:blipFill>
          <a:blip r:embed="rId1"/>
          <a:stretch>
            <a:fillRect/>
          </a:stretch>
        </p:blipFill>
        <p:spPr>
          <a:xfrm>
            <a:off x="1837014" y="1974305"/>
            <a:ext cx="5206175" cy="1118690"/>
          </a:xfrm>
          <a:prstGeom prst="rect">
            <a:avLst/>
          </a:prstGeom>
        </p:spPr>
      </p:pic>
      <p:sp>
        <p:nvSpPr>
          <p:cNvPr id="4" name="矩形 3"/>
          <p:cNvSpPr/>
          <p:nvPr/>
        </p:nvSpPr>
        <p:spPr>
          <a:xfrm>
            <a:off x="1231556" y="3765006"/>
            <a:ext cx="6678542" cy="2031325"/>
          </a:xfrm>
          <a:prstGeom prst="rect">
            <a:avLst/>
          </a:prstGeom>
        </p:spPr>
        <p:txBody>
          <a:bodyPr wrap="square">
            <a:spAutoFit/>
          </a:bodyPr>
          <a:lstStyle/>
          <a:p>
            <a:pPr indent="2667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使用同样密钥的字母采用相同的加密算法，</a:t>
            </a:r>
            <a:r>
              <a:rPr lang="zh-CN" altLang="zh-CN" kern="100" dirty="0">
                <a:latin typeface="等线" panose="02010600030101010101" pitchFamily="2" charset="-122"/>
                <a:ea typeface="等线" panose="02010600030101010101" pitchFamily="2" charset="-122"/>
                <a:cs typeface="Times New Roman" panose="02020603050405020304" pitchFamily="18" charset="0"/>
              </a:rPr>
              <a:t>密钥是一个足够长的单词</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zh-CN" altLang="zh-CN" kern="100" dirty="0">
                <a:latin typeface="等线" panose="02010600030101010101" pitchFamily="2" charset="-122"/>
                <a:ea typeface="等线" panose="02010600030101010101" pitchFamily="2" charset="-122"/>
                <a:cs typeface="Times New Roman" panose="02020603050405020304" pitchFamily="18" charset="0"/>
              </a:rPr>
              <a:t>破解这个密码似乎是一项艰巨的任务。</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密钥长度被称为周期</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，对于每个周期</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上的字母，应用的应该是同一个密码方案，然后再用字母频率法破解，但是如何获取密钥长度</a:t>
            </a:r>
            <a:r>
              <a:rPr lang="en-US" altLang="zh-CN" kern="100" dirty="0">
                <a:latin typeface="等线" panose="02010600030101010101" pitchFamily="2" charset="-122"/>
                <a:ea typeface="等线" panose="02010600030101010101" pitchFamily="2" charset="-122"/>
                <a:cs typeface="Times New Roman" panose="02020603050405020304" pitchFamily="18" charset="0"/>
              </a:rPr>
              <a:t>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却是大难题。</a:t>
            </a:r>
            <a:r>
              <a:rPr lang="zh-CN" altLang="zh-CN" kern="100" dirty="0">
                <a:latin typeface="等线" panose="02010600030101010101" pitchFamily="2" charset="-122"/>
                <a:ea typeface="等线" panose="02010600030101010101" pitchFamily="2" charset="-122"/>
                <a:cs typeface="Times New Roman" panose="02020603050405020304" pitchFamily="18" charset="0"/>
              </a:rPr>
              <a:t>事实上，它被许多人认为是一种牢不可破的密码，尽管它是在</a:t>
            </a:r>
            <a:r>
              <a:rPr lang="en-US" altLang="zh-CN" kern="100" dirty="0">
                <a:latin typeface="等线" panose="02010600030101010101" pitchFamily="2" charset="-122"/>
                <a:ea typeface="等线" panose="02010600030101010101" pitchFamily="2" charset="-122"/>
                <a:cs typeface="Times New Roman" panose="02020603050405020304" pitchFamily="18" charset="0"/>
              </a:rPr>
              <a:t>16</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世纪发明的，但对该方案的系统攻击是在数百年后才设计出来的。</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 </a:t>
            </a:r>
            <a:r>
              <a:rPr lang="en-US" altLang="zh-CN" sz="2400" dirty="0" err="1"/>
              <a:t>Kasiski</a:t>
            </a:r>
            <a:r>
              <a:rPr lang="en-US" altLang="zh-CN" sz="2400" dirty="0"/>
              <a:t> </a:t>
            </a:r>
            <a:r>
              <a:rPr lang="zh-CN" altLang="en-US" sz="2400" dirty="0"/>
              <a:t>方法</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sp>
        <p:nvSpPr>
          <p:cNvPr id="2" name="矩形 1"/>
          <p:cNvSpPr/>
          <p:nvPr/>
        </p:nvSpPr>
        <p:spPr>
          <a:xfrm>
            <a:off x="772358" y="2892412"/>
            <a:ext cx="4820574" cy="464166"/>
          </a:xfrm>
          <a:prstGeom prst="rect">
            <a:avLst/>
          </a:prstGeom>
        </p:spPr>
        <p:txBody>
          <a:bodyPr wrap="square">
            <a:spAutoFit/>
          </a:bodyPr>
          <a:lstStyle/>
          <a:p>
            <a:pPr indent="266700" algn="just">
              <a:lnSpc>
                <a:spcPct val="150000"/>
              </a:lnSpc>
              <a:spcAft>
                <a:spcPts val="0"/>
              </a:spcAft>
            </a:pPr>
            <a:r>
              <a:rPr lang="en-US" altLang="zh-CN" dirty="0"/>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p:cNvPicPr/>
          <p:nvPr/>
        </p:nvPicPr>
        <p:blipFill>
          <a:blip r:embed="rId1"/>
          <a:stretch>
            <a:fillRect/>
          </a:stretch>
        </p:blipFill>
        <p:spPr>
          <a:xfrm>
            <a:off x="1717253" y="1463026"/>
            <a:ext cx="5206175" cy="1118690"/>
          </a:xfrm>
          <a:prstGeom prst="rect">
            <a:avLst/>
          </a:prstGeom>
        </p:spPr>
      </p:pic>
      <p:sp>
        <p:nvSpPr>
          <p:cNvPr id="4" name="矩形 3"/>
          <p:cNvSpPr/>
          <p:nvPr/>
        </p:nvSpPr>
        <p:spPr>
          <a:xfrm>
            <a:off x="688804" y="3239791"/>
            <a:ext cx="7764046" cy="2536400"/>
          </a:xfrm>
          <a:prstGeom prst="rect">
            <a:avLst/>
          </a:prstGeom>
        </p:spPr>
        <p:txBody>
          <a:bodyPr wrap="square">
            <a:spAutoFit/>
          </a:bodyPr>
          <a:lstStyle/>
          <a:p>
            <a:pPr algn="just">
              <a:lnSpc>
                <a:spcPct val="150000"/>
              </a:lnSpc>
            </a:pP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由于英语中经常出现的某些二元模型 或三元模型。如果它在相同的相对位置出现两次，那么它将被映射到相同的密文字符。在一个足够长的文本中，它可能被映射到每一种可能性多次。这种多次出现之间的距离</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除了一些巧合的</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应该是周期长度的倍数。因此，重复序列之间所有距离的最大公约数就可以推算出周期长度</a:t>
            </a:r>
            <a:r>
              <a:rPr lang="en-US" altLang="zh-CN" dirty="0">
                <a:solidFill>
                  <a:srgbClr val="000000"/>
                </a:solidFill>
                <a:latin typeface="微软雅黑" panose="020B0503020204020204" pitchFamily="34" charset="-122"/>
                <a:ea typeface="微软雅黑" panose="020B0503020204020204" pitchFamily="34" charset="-122"/>
              </a:rPr>
              <a:t>t</a:t>
            </a:r>
            <a:r>
              <a:rPr lang="zh-CN" altLang="en-US" dirty="0">
                <a:solidFill>
                  <a:srgbClr val="000000"/>
                </a:solidFill>
                <a:latin typeface="微软雅黑" panose="020B0503020204020204" pitchFamily="34" charset="-122"/>
                <a:ea typeface="微软雅黑" panose="020B0503020204020204" pitchFamily="34" charset="-122"/>
              </a:rPr>
              <a:t>。计算出周期长度后，再使用字母频率计算方法。</a:t>
            </a:r>
            <a:endParaRPr lang="zh-CN" altLang="en-US" dirty="0">
              <a:effectLs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zh-CN" sz="2800" b="1" dirty="0">
                <a:solidFill>
                  <a:schemeClr val="bg1"/>
                </a:solidFill>
              </a:rPr>
              <a:t>现代密码学的三个主要原则</a:t>
            </a:r>
            <a:endParaRPr lang="zh-CN" altLang="zh-CN" sz="2800" b="1" dirty="0">
              <a:solidFill>
                <a:schemeClr val="bg1"/>
              </a:solidFill>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99070" y="2037963"/>
            <a:ext cx="827665" cy="231236"/>
            <a:chOff x="1036848" y="2888061"/>
            <a:chExt cx="827665" cy="231236"/>
          </a:xfrm>
        </p:grpSpPr>
        <p:sp>
          <p:nvSpPr>
            <p:cNvPr id="15" name="椭圆 14"/>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98576" y="3424193"/>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008273" y="4868325"/>
            <a:ext cx="827665" cy="231236"/>
            <a:chOff x="1036848" y="2888061"/>
            <a:chExt cx="827665" cy="231236"/>
          </a:xfrm>
        </p:grpSpPr>
        <p:sp>
          <p:nvSpPr>
            <p:cNvPr id="24" name="椭圆 2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78934" y="6381057"/>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0"/>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2094934" y="1828867"/>
            <a:ext cx="6261394" cy="458908"/>
          </a:xfrm>
          <a:prstGeom prst="rect">
            <a:avLst/>
          </a:prstGeom>
          <a:noFill/>
        </p:spPr>
        <p:txBody>
          <a:bodyPr wrap="square" rtlCol="0">
            <a:spAutoFit/>
          </a:bodyPr>
          <a:lstStyle/>
          <a:p>
            <a:pPr algn="just">
              <a:lnSpc>
                <a:spcPct val="150000"/>
              </a:lnSpc>
            </a:pPr>
            <a:r>
              <a:rPr lang="zh-CN" altLang="zh-CN" dirty="0"/>
              <a:t>解决任何密码问题的第一步是制定严格而精确的安全定义。</a:t>
            </a:r>
            <a:endParaRPr lang="en-US" altLang="zh-CN" sz="1600" dirty="0">
              <a:latin typeface="+mn-ea"/>
            </a:endParaRPr>
          </a:p>
        </p:txBody>
      </p:sp>
      <p:sp>
        <p:nvSpPr>
          <p:cNvPr id="39" name="TextBox 18"/>
          <p:cNvSpPr txBox="1"/>
          <p:nvPr/>
        </p:nvSpPr>
        <p:spPr>
          <a:xfrm>
            <a:off x="2094934" y="3218225"/>
            <a:ext cx="6261394" cy="874407"/>
          </a:xfrm>
          <a:prstGeom prst="rect">
            <a:avLst/>
          </a:prstGeom>
          <a:noFill/>
        </p:spPr>
        <p:txBody>
          <a:bodyPr wrap="square" rtlCol="0">
            <a:spAutoFit/>
          </a:bodyPr>
          <a:lstStyle/>
          <a:p>
            <a:pPr>
              <a:lnSpc>
                <a:spcPct val="150000"/>
              </a:lnSpc>
            </a:pPr>
            <a:r>
              <a:rPr lang="zh-CN" altLang="zh-CN" dirty="0"/>
              <a:t>当一个密码构造的安全性依赖于一个未经证实的假设时，这个假设必须被精确地陈述。</a:t>
            </a:r>
            <a:r>
              <a:rPr lang="zh-CN" altLang="en-US" dirty="0"/>
              <a:t>并且</a:t>
            </a:r>
            <a:r>
              <a:rPr lang="zh-CN" altLang="zh-CN" dirty="0"/>
              <a:t>假设应该尽可能小。</a:t>
            </a:r>
            <a:endParaRPr lang="zh-CN" altLang="zh-CN" dirty="0"/>
          </a:p>
        </p:txBody>
      </p:sp>
      <p:sp>
        <p:nvSpPr>
          <p:cNvPr id="40" name="TextBox 18"/>
          <p:cNvSpPr txBox="1"/>
          <p:nvPr/>
        </p:nvSpPr>
        <p:spPr>
          <a:xfrm>
            <a:off x="2094934" y="4662357"/>
            <a:ext cx="6261394" cy="874407"/>
          </a:xfrm>
          <a:prstGeom prst="rect">
            <a:avLst/>
          </a:prstGeom>
          <a:noFill/>
        </p:spPr>
        <p:txBody>
          <a:bodyPr wrap="square" rtlCol="0">
            <a:spAutoFit/>
          </a:bodyPr>
          <a:lstStyle/>
          <a:p>
            <a:pPr algn="just">
              <a:lnSpc>
                <a:spcPct val="150000"/>
              </a:lnSpc>
            </a:pPr>
            <a:r>
              <a:rPr lang="zh-CN" altLang="zh-CN" dirty="0"/>
              <a:t>密码构造应附有严格的安全证明，事实上，经验表明，密码学和计算机安全中的直觉是灾难性的。</a:t>
            </a:r>
            <a:endParaRPr lang="en-US" altLang="zh-CN" sz="1600"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a:solidFill>
                  <a:schemeClr val="bg1"/>
                </a:solidFill>
                <a:latin typeface="隶书" panose="02010509060101010101" pitchFamily="49" charset="-122"/>
                <a:ea typeface="隶书" panose="02010509060101010101" pitchFamily="49" charset="-122"/>
              </a:rPr>
              <a:t>谢谢大家</a:t>
            </a:r>
            <a:endParaRPr lang="zh-CN" altLang="en-US" sz="8000" b="1" dirty="0">
              <a:solidFill>
                <a:schemeClr val="bg1"/>
              </a:solidFill>
              <a:latin typeface="隶书" panose="02010509060101010101" pitchFamily="49" charset="-122"/>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经典密码学的特点</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1421765" y="1802765"/>
            <a:ext cx="5715635" cy="1198880"/>
          </a:xfrm>
          <a:prstGeom prst="rect">
            <a:avLst/>
          </a:prstGeom>
        </p:spPr>
        <p:txBody>
          <a:bodyPr wrap="square">
            <a:spAutoFit/>
          </a:bodyPr>
          <a:lstStyle/>
          <a:p>
            <a:pPr>
              <a:lnSpc>
                <a:spcPct val="150000"/>
              </a:lnSpc>
            </a:pPr>
            <a:r>
              <a:rPr lang="en-US" altLang="zh-CN" dirty="0">
                <a:sym typeface="+mn-ea"/>
              </a:rPr>
              <a:t>1.</a:t>
            </a:r>
            <a:r>
              <a:rPr lang="zh-CN" altLang="en-US" dirty="0">
                <a:sym typeface="+mn-ea"/>
              </a:rPr>
              <a:t>没有可以依赖的理论，</a:t>
            </a:r>
            <a:r>
              <a:rPr lang="zh-CN" altLang="en-US" dirty="0"/>
              <a:t>依赖个人创造力和个人技能。</a:t>
            </a:r>
            <a:endParaRPr lang="zh-CN" altLang="en-US" dirty="0"/>
          </a:p>
          <a:p>
            <a:pPr>
              <a:lnSpc>
                <a:spcPct val="150000"/>
              </a:lnSpc>
            </a:pPr>
            <a:endParaRPr lang="zh-CN" altLang="en-US" dirty="0"/>
          </a:p>
          <a:p>
            <a:r>
              <a:rPr lang="en-US" altLang="zh-CN" dirty="0"/>
              <a:t>2.主要使用者是军事和情报机构</a:t>
            </a:r>
            <a:r>
              <a:rPr lang="zh-CN" altLang="en-US" dirty="0"/>
              <a:t>。</a:t>
            </a:r>
            <a:endParaRPr lang="zh-CN" altLang="en-US" dirty="0"/>
          </a:p>
        </p:txBody>
      </p:sp>
      <p:pic>
        <p:nvPicPr>
          <p:cNvPr id="2" name="图片 1"/>
          <p:cNvPicPr>
            <a:picLocks noChangeAspect="1"/>
          </p:cNvPicPr>
          <p:nvPr/>
        </p:nvPicPr>
        <p:blipFill>
          <a:blip r:embed="rId1"/>
          <a:stretch>
            <a:fillRect/>
          </a:stretch>
        </p:blipFill>
        <p:spPr>
          <a:xfrm>
            <a:off x="5643245" y="3603625"/>
            <a:ext cx="2490470" cy="2419985"/>
          </a:xfrm>
          <a:prstGeom prst="rect">
            <a:avLst/>
          </a:prstGeom>
        </p:spPr>
      </p:pic>
      <p:pic>
        <p:nvPicPr>
          <p:cNvPr id="3" name="图片 2"/>
          <p:cNvPicPr>
            <a:picLocks noChangeAspect="1"/>
          </p:cNvPicPr>
          <p:nvPr/>
        </p:nvPicPr>
        <p:blipFill>
          <a:blip r:embed="rId2"/>
          <a:stretch>
            <a:fillRect/>
          </a:stretch>
        </p:blipFill>
        <p:spPr>
          <a:xfrm>
            <a:off x="747395" y="3603625"/>
            <a:ext cx="3829050" cy="2529840"/>
          </a:xfrm>
          <a:prstGeom prst="rect">
            <a:avLst/>
          </a:prstGeom>
        </p:spPr>
      </p:pic>
    </p:spTree>
  </p:cSld>
  <p:clrMapOvr>
    <a:masterClrMapping/>
  </p:clrMapOvr>
  <p:transition advTm="8650"/>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私钥加密</a:t>
            </a:r>
            <a:r>
              <a:rPr lang="zh-CN" altLang="en-US" sz="2400" dirty="0"/>
              <a:t>方案</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855433"/>
            <a:ext cx="3586126" cy="2861310"/>
          </a:xfrm>
          <a:prstGeom prst="rect">
            <a:avLst/>
          </a:prstGeom>
        </p:spPr>
        <p:txBody>
          <a:bodyPr wrap="square">
            <a:spAutoFit/>
          </a:bodyPr>
          <a:lstStyle/>
          <a:p>
            <a:pPr>
              <a:lnSpc>
                <a:spcPct val="150000"/>
              </a:lnSpc>
            </a:pPr>
            <a:r>
              <a:rPr lang="zh-CN" altLang="en-US" dirty="0"/>
              <a:t>什么是私钥？</a:t>
            </a:r>
            <a:endParaRPr lang="en-US" altLang="zh-CN" dirty="0"/>
          </a:p>
          <a:p>
            <a:pPr>
              <a:lnSpc>
                <a:spcPct val="150000"/>
              </a:lnSpc>
            </a:pPr>
            <a:endParaRPr lang="en-US" altLang="zh-CN" dirty="0"/>
          </a:p>
          <a:p>
            <a:pPr>
              <a:lnSpc>
                <a:spcPct val="150000"/>
              </a:lnSpc>
            </a:pPr>
            <a:r>
              <a:rPr lang="en-US" altLang="zh-CN" dirty="0"/>
              <a:t>       </a:t>
            </a:r>
            <a:r>
              <a:rPr lang="zh-CN" altLang="zh-CN" dirty="0"/>
              <a:t>通信双方预先共享一些秘密信息的设置</a:t>
            </a:r>
            <a:r>
              <a:rPr lang="en-US" altLang="zh-CN" dirty="0"/>
              <a:t>,</a:t>
            </a:r>
            <a:r>
              <a:rPr lang="zh-CN" altLang="zh-CN" dirty="0"/>
              <a:t>现在称为私钥</a:t>
            </a:r>
            <a:r>
              <a:rPr lang="en-US" altLang="zh-CN" dirty="0"/>
              <a:t>(</a:t>
            </a:r>
            <a:r>
              <a:rPr lang="zh-CN" altLang="zh-CN" dirty="0"/>
              <a:t>或对称密钥</a:t>
            </a:r>
            <a:r>
              <a:rPr lang="en-US" altLang="zh-CN" dirty="0"/>
              <a:t>)</a:t>
            </a:r>
            <a:r>
              <a:rPr lang="zh-CN" altLang="zh-CN" dirty="0"/>
              <a:t>设置。</a:t>
            </a:r>
            <a:endParaRPr lang="en-US" altLang="zh-CN" dirty="0"/>
          </a:p>
          <a:p>
            <a:pPr>
              <a:lnSpc>
                <a:spcPct val="150000"/>
              </a:lnSpc>
            </a:pPr>
            <a:endParaRPr lang="en-US" altLang="zh-CN" dirty="0"/>
          </a:p>
          <a:p>
            <a:r>
              <a:rPr lang="en-US" altLang="zh-CN" dirty="0"/>
              <a:t>	</a:t>
            </a:r>
            <a:endParaRPr lang="zh-CN" altLang="zh-CN" dirty="0"/>
          </a:p>
        </p:txBody>
      </p:sp>
      <p:pic>
        <p:nvPicPr>
          <p:cNvPr id="43" name="图片 42"/>
          <p:cNvPicPr/>
          <p:nvPr/>
        </p:nvPicPr>
        <p:blipFill>
          <a:blip r:embed="rId1"/>
          <a:stretch>
            <a:fillRect/>
          </a:stretch>
        </p:blipFill>
        <p:spPr>
          <a:xfrm>
            <a:off x="4693028" y="2382175"/>
            <a:ext cx="3394530" cy="2482788"/>
          </a:xfrm>
          <a:prstGeom prst="rect">
            <a:avLst/>
          </a:prstGeom>
        </p:spPr>
      </p:pic>
    </p:spTree>
  </p:cSld>
  <p:clrMapOvr>
    <a:masterClrMapping/>
  </p:clrMapOvr>
  <p:transition advTm="865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私钥加密</a:t>
            </a:r>
            <a:r>
              <a:rPr lang="zh-CN" altLang="en-US" sz="2400" dirty="0"/>
              <a:t>方案</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772262"/>
            <a:ext cx="8341758" cy="3692525"/>
          </a:xfrm>
          <a:prstGeom prst="rect">
            <a:avLst/>
          </a:prstGeom>
        </p:spPr>
        <p:txBody>
          <a:bodyPr wrap="square">
            <a:spAutoFit/>
          </a:bodyPr>
          <a:lstStyle/>
          <a:p>
            <a:pPr>
              <a:lnSpc>
                <a:spcPct val="150000"/>
              </a:lnSpc>
            </a:pPr>
            <a:r>
              <a:rPr lang="en-US" altLang="zh-CN" dirty="0"/>
              <a:t>	</a:t>
            </a:r>
            <a:r>
              <a:rPr lang="zh-CN" altLang="zh-CN" dirty="0"/>
              <a:t>私钥加密方案</a:t>
            </a:r>
            <a:r>
              <a:rPr lang="en-US" altLang="zh-CN" dirty="0"/>
              <a:t>(cipher)</a:t>
            </a:r>
            <a:r>
              <a:rPr lang="zh-CN" altLang="zh-CN" dirty="0"/>
              <a:t>由三种算法组成</a:t>
            </a:r>
            <a:r>
              <a:rPr lang="en-US" altLang="zh-CN" dirty="0"/>
              <a:t>:</a:t>
            </a:r>
            <a:endParaRPr lang="zh-CN" altLang="zh-CN" dirty="0"/>
          </a:p>
          <a:p>
            <a:pPr>
              <a:lnSpc>
                <a:spcPct val="150000"/>
              </a:lnSpc>
            </a:pPr>
            <a:r>
              <a:rPr lang="en-US" altLang="zh-CN" dirty="0"/>
              <a:t>	1. </a:t>
            </a:r>
            <a:r>
              <a:rPr lang="zh-CN" altLang="zh-CN" dirty="0"/>
              <a:t>密钥生成算法</a:t>
            </a:r>
            <a:r>
              <a:rPr lang="en-US" altLang="zh-CN" dirty="0"/>
              <a:t>Gen</a:t>
            </a:r>
            <a:r>
              <a:rPr lang="zh-CN" altLang="zh-CN" dirty="0"/>
              <a:t>是一种概率算法，它根据方案确定的某个分布选择一个密钥</a:t>
            </a:r>
            <a:r>
              <a:rPr lang="en-US" altLang="zh-CN" dirty="0"/>
              <a:t>k</a:t>
            </a:r>
            <a:r>
              <a:rPr lang="zh-CN" altLang="zh-CN" dirty="0"/>
              <a:t>来输出。</a:t>
            </a:r>
            <a:endParaRPr lang="zh-CN" altLang="zh-CN" dirty="0"/>
          </a:p>
          <a:p>
            <a:pPr>
              <a:lnSpc>
                <a:spcPct val="150000"/>
              </a:lnSpc>
            </a:pPr>
            <a:r>
              <a:rPr lang="en-US" altLang="zh-CN" dirty="0"/>
              <a:t>	2. </a:t>
            </a:r>
            <a:r>
              <a:rPr lang="zh-CN" altLang="zh-CN" dirty="0"/>
              <a:t>加密算法</a:t>
            </a:r>
            <a:r>
              <a:rPr lang="en-US" altLang="zh-CN" dirty="0"/>
              <a:t>Enc</a:t>
            </a:r>
            <a:r>
              <a:rPr lang="zh-CN" altLang="zh-CN" dirty="0"/>
              <a:t>以密钥</a:t>
            </a:r>
            <a:r>
              <a:rPr lang="en-US" altLang="zh-CN" dirty="0"/>
              <a:t>k</a:t>
            </a:r>
            <a:r>
              <a:rPr lang="zh-CN" altLang="zh-CN" dirty="0"/>
              <a:t>和明文</a:t>
            </a:r>
            <a:r>
              <a:rPr lang="en-US" altLang="zh-CN" dirty="0"/>
              <a:t>m</a:t>
            </a:r>
            <a:r>
              <a:rPr lang="zh-CN" altLang="zh-CN" dirty="0"/>
              <a:t>作为输入，输出密文</a:t>
            </a:r>
            <a:r>
              <a:rPr lang="en-US" altLang="zh-CN" dirty="0"/>
              <a:t>c</a:t>
            </a:r>
            <a:r>
              <a:rPr lang="zh-CN" altLang="zh-CN" dirty="0"/>
              <a:t>，我们用</a:t>
            </a:r>
            <a:r>
              <a:rPr lang="en-US" altLang="zh-CN" dirty="0" err="1"/>
              <a:t>Enc</a:t>
            </a:r>
            <a:r>
              <a:rPr lang="en-US" altLang="zh-CN" sz="1100" dirty="0" err="1"/>
              <a:t>k</a:t>
            </a:r>
            <a:r>
              <a:rPr lang="en-US" altLang="zh-CN" dirty="0"/>
              <a:t>(m)</a:t>
            </a:r>
            <a:r>
              <a:rPr lang="zh-CN" altLang="zh-CN" dirty="0"/>
              <a:t>表示明文</a:t>
            </a:r>
            <a:r>
              <a:rPr lang="en-US" altLang="zh-CN" dirty="0"/>
              <a:t>m</a:t>
            </a:r>
            <a:r>
              <a:rPr lang="zh-CN" altLang="zh-CN" dirty="0"/>
              <a:t>使用密钥</a:t>
            </a:r>
            <a:r>
              <a:rPr lang="en-US" altLang="zh-CN" dirty="0"/>
              <a:t>k</a:t>
            </a:r>
            <a:r>
              <a:rPr lang="zh-CN" altLang="zh-CN" dirty="0"/>
              <a:t>的加密。</a:t>
            </a:r>
            <a:endParaRPr lang="zh-CN" altLang="zh-CN" dirty="0"/>
          </a:p>
          <a:p>
            <a:pPr>
              <a:lnSpc>
                <a:spcPct val="150000"/>
              </a:lnSpc>
            </a:pPr>
            <a:r>
              <a:rPr lang="en-US" altLang="zh-CN" dirty="0"/>
              <a:t>	3.</a:t>
            </a:r>
            <a:r>
              <a:rPr lang="zh-CN" altLang="zh-CN" dirty="0"/>
              <a:t>解密算法</a:t>
            </a:r>
            <a:r>
              <a:rPr lang="en-US" altLang="zh-CN" dirty="0"/>
              <a:t>Dec</a:t>
            </a:r>
            <a:r>
              <a:rPr lang="zh-CN" altLang="zh-CN" dirty="0"/>
              <a:t>以密钥</a:t>
            </a:r>
            <a:r>
              <a:rPr lang="en-US" altLang="zh-CN" dirty="0"/>
              <a:t>k</a:t>
            </a:r>
            <a:r>
              <a:rPr lang="zh-CN" altLang="zh-CN" dirty="0"/>
              <a:t>和密文</a:t>
            </a:r>
            <a:r>
              <a:rPr lang="en-US" altLang="zh-CN" dirty="0"/>
              <a:t>c</a:t>
            </a:r>
            <a:r>
              <a:rPr lang="zh-CN" altLang="zh-CN" dirty="0"/>
              <a:t>作为输入，输出明文</a:t>
            </a:r>
            <a:r>
              <a:rPr lang="en-US" altLang="zh-CN" dirty="0"/>
              <a:t>m</a:t>
            </a:r>
            <a:r>
              <a:rPr lang="zh-CN" altLang="zh-CN" dirty="0"/>
              <a:t>，用</a:t>
            </a:r>
            <a:r>
              <a:rPr lang="en-US" altLang="zh-CN" dirty="0"/>
              <a:t>Dec</a:t>
            </a:r>
            <a:r>
              <a:rPr lang="en-US" altLang="zh-CN" sz="1200" dirty="0"/>
              <a:t>k</a:t>
            </a:r>
            <a:r>
              <a:rPr lang="en-US" altLang="zh-CN" dirty="0"/>
              <a:t>(c)</a:t>
            </a:r>
            <a:r>
              <a:rPr lang="zh-CN" altLang="zh-CN" dirty="0"/>
              <a:t>表示密钥</a:t>
            </a:r>
            <a:r>
              <a:rPr lang="en-US" altLang="zh-CN" dirty="0"/>
              <a:t>k</a:t>
            </a:r>
            <a:r>
              <a:rPr lang="zh-CN" altLang="zh-CN" dirty="0"/>
              <a:t>对密文</a:t>
            </a:r>
            <a:r>
              <a:rPr lang="en-US" altLang="zh-CN" dirty="0"/>
              <a:t>c</a:t>
            </a:r>
            <a:r>
              <a:rPr lang="zh-CN" altLang="zh-CN" dirty="0"/>
              <a:t>的解密。</a:t>
            </a:r>
            <a:endParaRPr lang="zh-CN" altLang="zh-CN" dirty="0"/>
          </a:p>
          <a:p>
            <a:pPr>
              <a:lnSpc>
                <a:spcPct val="150000"/>
              </a:lnSpc>
            </a:pPr>
            <a:endParaRPr lang="en-US" altLang="zh-CN" dirty="0"/>
          </a:p>
          <a:p>
            <a:r>
              <a:rPr lang="en-US" altLang="zh-CN" dirty="0"/>
              <a:t>	</a:t>
            </a:r>
            <a:endParaRPr lang="zh-CN"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 柯克霍夫原则</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sp>
        <p:nvSpPr>
          <p:cNvPr id="2" name="矩形 1"/>
          <p:cNvSpPr/>
          <p:nvPr/>
        </p:nvSpPr>
        <p:spPr>
          <a:xfrm>
            <a:off x="772358" y="2892412"/>
            <a:ext cx="4820574" cy="1295163"/>
          </a:xfrm>
          <a:prstGeom prst="rect">
            <a:avLst/>
          </a:prstGeom>
        </p:spPr>
        <p:txBody>
          <a:bodyPr wrap="square">
            <a:spAutoFit/>
          </a:bodyPr>
          <a:lstStyle/>
          <a:p>
            <a:pPr indent="266700" algn="just">
              <a:lnSpc>
                <a:spcPct val="150000"/>
              </a:lnSpc>
              <a:spcAft>
                <a:spcPts val="0"/>
              </a:spcAft>
            </a:pPr>
            <a:r>
              <a:rPr lang="en-US" altLang="zh-CN" dirty="0"/>
              <a:t>   </a:t>
            </a:r>
            <a:r>
              <a:rPr lang="zh-CN" altLang="en-US" dirty="0"/>
              <a:t>由奥古斯特</a:t>
            </a:r>
            <a:r>
              <a:rPr lang="en-US" altLang="zh-CN" dirty="0"/>
              <a:t>·</a:t>
            </a:r>
            <a:r>
              <a:rPr lang="zh-CN" altLang="en-US" dirty="0"/>
              <a:t>柯克霍夫在</a:t>
            </a:r>
            <a:r>
              <a:rPr lang="en-US" altLang="zh-CN" dirty="0"/>
              <a:t>19</a:t>
            </a:r>
            <a:r>
              <a:rPr lang="zh-CN" altLang="en-US" dirty="0"/>
              <a:t>世纪提出：</a:t>
            </a:r>
            <a:endParaRPr lang="en-US" altLang="zh-CN" dirty="0"/>
          </a:p>
          <a:p>
            <a:pPr indent="266700" algn="just">
              <a:lnSpc>
                <a:spcPct val="150000"/>
              </a:lnSpc>
              <a:spcAft>
                <a:spcPts val="0"/>
              </a:spcAft>
            </a:pPr>
            <a:r>
              <a:rPr lang="en-US" altLang="zh-CN" dirty="0"/>
              <a:t>   </a:t>
            </a:r>
            <a:r>
              <a:rPr lang="zh-CN" altLang="en-US" dirty="0"/>
              <a:t>密码系统应该就算被所有人知道系统的运作步骤，仍然是安全的。</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6115412" y="2333625"/>
            <a:ext cx="1560858" cy="2296044"/>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 柯克霍夫原则的优势</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sp>
        <p:nvSpPr>
          <p:cNvPr id="2" name="矩形 1"/>
          <p:cNvSpPr/>
          <p:nvPr/>
        </p:nvSpPr>
        <p:spPr>
          <a:xfrm>
            <a:off x="816746" y="1596113"/>
            <a:ext cx="7643673" cy="2907665"/>
          </a:xfrm>
          <a:prstGeom prst="rect">
            <a:avLst/>
          </a:prstGeom>
        </p:spPr>
        <p:txBody>
          <a:bodyPr wrap="square">
            <a:spAutoFit/>
          </a:bodyPr>
          <a:lstStyle/>
          <a:p>
            <a:pPr>
              <a:lnSpc>
                <a:spcPct val="150000"/>
              </a:lnSpc>
            </a:pPr>
            <a:r>
              <a:rPr lang="en-US" altLang="zh-CN" dirty="0"/>
              <a:t>	1. </a:t>
            </a:r>
            <a:r>
              <a:rPr lang="zh-CN" altLang="zh-CN" dirty="0"/>
              <a:t>公布的设计经过公众审查，因此可能会更强。</a:t>
            </a:r>
            <a:endParaRPr lang="zh-CN" altLang="zh-CN" dirty="0"/>
          </a:p>
          <a:p>
            <a:pPr>
              <a:lnSpc>
                <a:spcPct val="150000"/>
              </a:lnSpc>
            </a:pPr>
            <a:r>
              <a:rPr lang="en-US" altLang="zh-CN" dirty="0"/>
              <a:t>	2. </a:t>
            </a:r>
            <a:r>
              <a:rPr lang="zh-CN" altLang="zh-CN" dirty="0"/>
              <a:t>安全漏洞由</a:t>
            </a:r>
            <a:r>
              <a:rPr lang="en-US" altLang="zh-CN" dirty="0"/>
              <a:t>“</a:t>
            </a:r>
            <a:r>
              <a:rPr lang="zh-CN" altLang="zh-CN" dirty="0"/>
              <a:t>有道德的黑客</a:t>
            </a:r>
            <a:r>
              <a:rPr lang="en-US" altLang="zh-CN" dirty="0"/>
              <a:t>”</a:t>
            </a:r>
            <a:r>
              <a:rPr lang="zh-CN" altLang="zh-CN" dirty="0"/>
              <a:t>揭露并公开，比只有恶意方知道漏洞要好得多。</a:t>
            </a:r>
            <a:endParaRPr lang="zh-CN" altLang="zh-CN" dirty="0"/>
          </a:p>
          <a:p>
            <a:pPr>
              <a:lnSpc>
                <a:spcPct val="150000"/>
              </a:lnSpc>
            </a:pPr>
            <a:r>
              <a:rPr lang="en-US" altLang="zh-CN" dirty="0"/>
              <a:t>	3.</a:t>
            </a:r>
            <a:r>
              <a:rPr lang="zh-CN" altLang="zh-CN" dirty="0"/>
              <a:t>如果系统的安全性依赖于算法的保密性，那么代码</a:t>
            </a:r>
            <a:r>
              <a:rPr lang="zh-CN" altLang="en-US" dirty="0"/>
              <a:t>反向推理或者</a:t>
            </a:r>
            <a:r>
              <a:rPr lang="zh-CN" altLang="zh-CN" dirty="0"/>
              <a:t>工业间谍泄露将对安全性构成严重威胁。</a:t>
            </a:r>
            <a:endParaRPr lang="en-US" altLang="zh-CN" dirty="0"/>
          </a:p>
          <a:p>
            <a:pPr>
              <a:lnSpc>
                <a:spcPct val="150000"/>
              </a:lnSpc>
            </a:pPr>
            <a:r>
              <a:rPr lang="en-US" altLang="zh-CN" dirty="0"/>
              <a:t>	4. </a:t>
            </a:r>
            <a:r>
              <a:rPr lang="zh-CN" altLang="zh-CN" dirty="0"/>
              <a:t>公共设计使标准的建立成为可能。</a:t>
            </a:r>
            <a:endParaRPr lang="zh-CN" altLang="zh-CN" dirty="0"/>
          </a:p>
          <a:p>
            <a:pPr indent="266700" algn="just">
              <a:lnSpc>
                <a:spcPct val="1500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凯撒密码</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sp>
        <p:nvSpPr>
          <p:cNvPr id="2" name="矩形 1"/>
          <p:cNvSpPr/>
          <p:nvPr/>
        </p:nvSpPr>
        <p:spPr>
          <a:xfrm>
            <a:off x="692458" y="1497307"/>
            <a:ext cx="7794594" cy="1629164"/>
          </a:xfrm>
          <a:prstGeom prst="rect">
            <a:avLst/>
          </a:prstGeom>
        </p:spPr>
        <p:txBody>
          <a:bodyPr wrap="square">
            <a:spAutoFit/>
          </a:bodyPr>
          <a:lstStyle/>
          <a:p>
            <a:pPr indent="266700" algn="just">
              <a:lnSpc>
                <a:spcPct val="150000"/>
              </a:lnSpc>
              <a:spcAft>
                <a:spcPts val="0"/>
              </a:spcAft>
            </a:pPr>
            <a:r>
              <a:rPr lang="zh-CN" altLang="zh-CN" dirty="0"/>
              <a:t>有记录的最古老的密码</a:t>
            </a:r>
            <a:r>
              <a:rPr lang="zh-CN" altLang="en-US" dirty="0"/>
              <a:t>之一，</a:t>
            </a:r>
            <a:r>
              <a:rPr lang="zh-CN" altLang="zh-CN" dirty="0"/>
              <a:t>用该字母后面的第三个字母替换该字母</a:t>
            </a:r>
            <a:endParaRPr lang="en-US" altLang="zh-CN" dirty="0"/>
          </a:p>
          <a:p>
            <a:pPr indent="266700" algn="just">
              <a:lnSpc>
                <a:spcPct val="150000"/>
              </a:lnSpc>
            </a:pPr>
            <a:r>
              <a:rPr lang="zh-CN" altLang="zh-CN" dirty="0"/>
              <a:t>它在各种在线论坛中被广泛使用。据了解，这并不提供任何加密安全性，而且</a:t>
            </a:r>
            <a:r>
              <a:rPr lang="zh-CN" altLang="en-US" dirty="0"/>
              <a:t>它</a:t>
            </a:r>
            <a:r>
              <a:rPr lang="zh-CN" altLang="zh-CN" dirty="0"/>
              <a:t>仅用于确保文本是不可理解的，除非</a:t>
            </a:r>
            <a:r>
              <a:rPr lang="zh-CN" altLang="en-US" dirty="0"/>
              <a:t>有人</a:t>
            </a:r>
            <a:r>
              <a:rPr lang="zh-CN" altLang="zh-CN" dirty="0"/>
              <a:t>有意识地选择解密它。</a:t>
            </a:r>
            <a:endParaRPr lang="zh-CN" altLang="zh-CN" dirty="0"/>
          </a:p>
          <a:p>
            <a:pPr indent="266700" algn="just">
              <a:lnSpc>
                <a:spcPct val="150000"/>
              </a:lnSpc>
              <a:spcAft>
                <a:spcPts val="0"/>
              </a:spcAft>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301902" y="3633118"/>
            <a:ext cx="3448681" cy="2201557"/>
          </a:xfrm>
          <a:prstGeom prst="rect">
            <a:avLst/>
          </a:prstGeom>
        </p:spPr>
      </p:pic>
      <p:sp>
        <p:nvSpPr>
          <p:cNvPr id="6" name="文本框 5"/>
          <p:cNvSpPr txBox="1"/>
          <p:nvPr/>
        </p:nvSpPr>
        <p:spPr>
          <a:xfrm>
            <a:off x="4820575" y="4391197"/>
            <a:ext cx="3666477" cy="523220"/>
          </a:xfrm>
          <a:prstGeom prst="rect">
            <a:avLst/>
          </a:prstGeom>
          <a:noFill/>
        </p:spPr>
        <p:txBody>
          <a:bodyPr wrap="square" rtlCol="0">
            <a:spAutoFit/>
          </a:bodyPr>
          <a:lstStyle/>
          <a:p>
            <a:pPr algn="ctr"/>
            <a:r>
              <a:rPr lang="en-US" altLang="zh-CN" sz="2800" dirty="0"/>
              <a:t>JHQQR</a:t>
            </a:r>
            <a:endParaRPr lang="zh-CN" altLang="en-US" sz="2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移位密码</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sp>
        <p:nvSpPr>
          <p:cNvPr id="2" name="矩形 1"/>
          <p:cNvSpPr/>
          <p:nvPr/>
        </p:nvSpPr>
        <p:spPr>
          <a:xfrm>
            <a:off x="886223" y="1340121"/>
            <a:ext cx="7368465" cy="2999740"/>
          </a:xfrm>
          <a:prstGeom prst="rect">
            <a:avLst/>
          </a:prstGeom>
        </p:spPr>
        <p:txBody>
          <a:bodyPr wrap="square">
            <a:spAutoFit/>
          </a:bodyPr>
          <a:lstStyle/>
          <a:p>
            <a:pPr>
              <a:lnSpc>
                <a:spcPct val="150000"/>
              </a:lnSpc>
            </a:pPr>
            <a:r>
              <a:rPr lang="en-US" altLang="zh-CN" dirty="0"/>
              <a:t>	</a:t>
            </a:r>
            <a:r>
              <a:rPr lang="zh-CN" altLang="zh-CN" dirty="0"/>
              <a:t>移位密码</a:t>
            </a:r>
            <a:r>
              <a:rPr lang="zh-CN" altLang="en-US" dirty="0"/>
              <a:t>输出</a:t>
            </a:r>
            <a:r>
              <a:rPr lang="zh-CN" altLang="zh-CN" dirty="0"/>
              <a:t>数字</a:t>
            </a:r>
            <a:r>
              <a:rPr lang="en-US" altLang="zh-CN" dirty="0"/>
              <a:t>k</a:t>
            </a:r>
            <a:r>
              <a:rPr lang="zh-CN" altLang="zh-CN" dirty="0"/>
              <a:t>作为密钥，再将字母按</a:t>
            </a:r>
            <a:r>
              <a:rPr lang="en-US" altLang="zh-CN" dirty="0"/>
              <a:t>k</a:t>
            </a:r>
            <a:r>
              <a:rPr lang="zh-CN" altLang="zh-CN" dirty="0"/>
              <a:t>位旋转。</a:t>
            </a:r>
            <a:endParaRPr lang="zh-CN" altLang="zh-CN" dirty="0"/>
          </a:p>
          <a:p>
            <a:pPr>
              <a:lnSpc>
                <a:spcPct val="150000"/>
              </a:lnSpc>
            </a:pPr>
            <a:r>
              <a:rPr lang="en-US" altLang="zh-CN" dirty="0"/>
              <a:t>	</a:t>
            </a:r>
            <a:r>
              <a:rPr lang="zh-CN" altLang="zh-CN" dirty="0"/>
              <a:t>将字母也映射为数字</a:t>
            </a:r>
            <a:r>
              <a:rPr lang="en-US" altLang="zh-CN" dirty="0"/>
              <a:t>0-25</a:t>
            </a:r>
            <a:r>
              <a:rPr lang="zh-CN" altLang="zh-CN" dirty="0"/>
              <a:t>，那么对于任意一个字母，其密文结果是</a:t>
            </a:r>
            <a:r>
              <a:rPr lang="en-US" altLang="zh-CN" dirty="0"/>
              <a:t>[(</a:t>
            </a:r>
            <a:r>
              <a:rPr lang="en-US" altLang="zh-CN" dirty="0" err="1"/>
              <a:t>m+k</a:t>
            </a:r>
            <a:r>
              <a:rPr lang="en-US" altLang="zh-CN" dirty="0"/>
              <a:t>) mod N],</a:t>
            </a:r>
            <a:r>
              <a:rPr lang="zh-CN" altLang="zh-CN" dirty="0"/>
              <a:t>解密结果是</a:t>
            </a:r>
            <a:r>
              <a:rPr lang="en-US" altLang="zh-CN" dirty="0"/>
              <a:t>[(c-k) mod N]</a:t>
            </a:r>
            <a:r>
              <a:rPr lang="zh-CN" altLang="en-US" dirty="0"/>
              <a:t>。</a:t>
            </a:r>
            <a:endParaRPr lang="en-US" altLang="zh-CN" dirty="0"/>
          </a:p>
          <a:p>
            <a:pPr>
              <a:lnSpc>
                <a:spcPct val="150000"/>
              </a:lnSpc>
            </a:pPr>
            <a:r>
              <a:rPr lang="en-US" altLang="zh-CN" dirty="0"/>
              <a:t>	</a:t>
            </a:r>
            <a:r>
              <a:rPr lang="zh-CN" altLang="en-US" dirty="0"/>
              <a:t>但是这个密码方案也只要只要遍历就可以解决。</a:t>
            </a:r>
            <a:endParaRPr lang="zh-CN" altLang="zh-CN" dirty="0"/>
          </a:p>
          <a:p>
            <a:pPr>
              <a:lnSpc>
                <a:spcPct val="150000"/>
              </a:lnSpc>
            </a:pPr>
            <a:r>
              <a:rPr lang="en-US" altLang="zh-CN" dirty="0"/>
              <a:t>	</a:t>
            </a:r>
            <a:r>
              <a:rPr lang="zh-CN" altLang="zh-CN" dirty="0"/>
              <a:t>这就给我们带来了一个微不足道但却很重要的原则，称为</a:t>
            </a:r>
            <a:r>
              <a:rPr lang="en-US" altLang="zh-CN" dirty="0"/>
              <a:t>“</a:t>
            </a:r>
            <a:r>
              <a:rPr lang="zh-CN" altLang="zh-CN" dirty="0"/>
              <a:t>足够密钥空间原则</a:t>
            </a:r>
            <a:r>
              <a:rPr lang="en-US" altLang="zh-CN" dirty="0"/>
              <a:t>”:</a:t>
            </a:r>
            <a:r>
              <a:rPr lang="zh-CN" altLang="zh-CN" dirty="0"/>
              <a:t>任何安全的加密方案都必须有一个密钥空间，不容易受到穷尽搜索的攻击。</a:t>
            </a:r>
            <a:endParaRPr lang="zh-CN" altLang="zh-CN" dirty="0"/>
          </a:p>
        </p:txBody>
      </p:sp>
      <p:pic>
        <p:nvPicPr>
          <p:cNvPr id="6" name="图片 5"/>
          <p:cNvPicPr>
            <a:picLocks noChangeAspect="1"/>
          </p:cNvPicPr>
          <p:nvPr/>
        </p:nvPicPr>
        <p:blipFill>
          <a:blip r:embed="rId1"/>
          <a:stretch>
            <a:fillRect/>
          </a:stretch>
        </p:blipFill>
        <p:spPr>
          <a:xfrm>
            <a:off x="2846222" y="4451633"/>
            <a:ext cx="3448681" cy="2201557"/>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26243" y="559058"/>
            <a:ext cx="3089169" cy="545206"/>
          </a:xfrm>
          <a:prstGeom prst="rect">
            <a:avLst/>
          </a:prstGeom>
          <a:solidFill>
            <a:srgbClr val="D5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单字母密码</a:t>
            </a:r>
            <a:endParaRPr lang="zh-CN" altLang="en-US" sz="2400" dirty="0"/>
          </a:p>
        </p:txBody>
      </p:sp>
      <p:sp>
        <p:nvSpPr>
          <p:cNvPr id="12290" name="Rectangle 14"/>
          <p:cNvSpPr>
            <a:spLocks noChangeArrowheads="1"/>
          </p:cNvSpPr>
          <p:nvPr/>
        </p:nvSpPr>
        <p:spPr bwMode="gray">
          <a:xfrm>
            <a:off x="536575" y="2133600"/>
            <a:ext cx="189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80808"/>
                </a:solidFill>
                <a:latin typeface="Arial" panose="020B0604020202020204" pitchFamily="34" charset="0"/>
              </a:defRPr>
            </a:lvl1pPr>
            <a:lvl2pPr marL="742950" indent="-285750">
              <a:spcBef>
                <a:spcPct val="20000"/>
              </a:spcBef>
              <a:buChar char="–"/>
              <a:defRPr sz="2800">
                <a:solidFill>
                  <a:srgbClr val="080808"/>
                </a:solidFill>
                <a:latin typeface="Arial" panose="020B0604020202020204" pitchFamily="34" charset="0"/>
              </a:defRPr>
            </a:lvl2pPr>
            <a:lvl3pPr marL="1143000" indent="-228600">
              <a:spcBef>
                <a:spcPct val="20000"/>
              </a:spcBef>
              <a:buChar char="•"/>
              <a:defRPr sz="2400">
                <a:solidFill>
                  <a:srgbClr val="080808"/>
                </a:solidFill>
                <a:latin typeface="Arial" panose="020B0604020202020204" pitchFamily="34" charset="0"/>
              </a:defRPr>
            </a:lvl3pPr>
            <a:lvl4pPr marL="1600200" indent="-228600">
              <a:spcBef>
                <a:spcPct val="20000"/>
              </a:spcBef>
              <a:buChar char="–"/>
              <a:defRPr sz="2000">
                <a:solidFill>
                  <a:srgbClr val="080808"/>
                </a:solidFill>
                <a:latin typeface="Arial" panose="020B0604020202020204" pitchFamily="34" charset="0"/>
              </a:defRPr>
            </a:lvl4pPr>
            <a:lvl5pPr marL="2057400" indent="-228600">
              <a:spcBef>
                <a:spcPct val="20000"/>
              </a:spcBef>
              <a:buChar char="»"/>
              <a:defRPr sz="2000">
                <a:solidFill>
                  <a:srgbClr val="080808"/>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80808"/>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80808"/>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80808"/>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80808"/>
                </a:solidFill>
                <a:latin typeface="Arial" panose="020B0604020202020204" pitchFamily="34" charset="0"/>
              </a:defRPr>
            </a:lvl9pPr>
          </a:lstStyle>
          <a:p>
            <a:pPr algn="ctr" eaLnBrk="1" hangingPunct="1">
              <a:spcBef>
                <a:spcPct val="0"/>
              </a:spcBef>
              <a:buFontTx/>
              <a:buNone/>
            </a:pPr>
            <a:endParaRPr lang="zh-CN" altLang="en-US" sz="2000">
              <a:solidFill>
                <a:srgbClr val="000000"/>
              </a:solidFill>
            </a:endParaRPr>
          </a:p>
        </p:txBody>
      </p:sp>
      <p:sp>
        <p:nvSpPr>
          <p:cNvPr id="5" name="矩形 4"/>
          <p:cNvSpPr/>
          <p:nvPr/>
        </p:nvSpPr>
        <p:spPr>
          <a:xfrm>
            <a:off x="399948" y="1497307"/>
            <a:ext cx="8341758" cy="784830"/>
          </a:xfrm>
          <a:prstGeom prst="rect">
            <a:avLst/>
          </a:prstGeom>
        </p:spPr>
        <p:txBody>
          <a:bodyPr wrap="square">
            <a:spAutoFit/>
          </a:bodyPr>
          <a:lstStyle/>
          <a:p>
            <a:pPr>
              <a:lnSpc>
                <a:spcPct val="150000"/>
              </a:lnSpc>
            </a:pPr>
            <a:endParaRPr lang="en-US" altLang="zh-CN" dirty="0"/>
          </a:p>
          <a:p>
            <a:r>
              <a:rPr lang="en-US" altLang="zh-CN" dirty="0"/>
              <a:t>	</a:t>
            </a:r>
            <a:endParaRPr lang="zh-CN" altLang="zh-CN" dirty="0"/>
          </a:p>
        </p:txBody>
      </p:sp>
      <p:sp>
        <p:nvSpPr>
          <p:cNvPr id="2" name="矩形 1"/>
          <p:cNvSpPr/>
          <p:nvPr/>
        </p:nvSpPr>
        <p:spPr>
          <a:xfrm>
            <a:off x="1073025" y="1577798"/>
            <a:ext cx="6995603" cy="4613892"/>
          </a:xfrm>
          <a:prstGeom prst="rect">
            <a:avLst/>
          </a:prstGeom>
        </p:spPr>
        <p:txBody>
          <a:bodyPr wrap="square">
            <a:spAutoFit/>
          </a:bodyPr>
          <a:lstStyle/>
          <a:p>
            <a:pPr>
              <a:lnSpc>
                <a:spcPct val="150000"/>
              </a:lnSpc>
            </a:pPr>
            <a:r>
              <a:rPr lang="en-US" altLang="zh-CN" dirty="0"/>
              <a:t>	</a:t>
            </a:r>
            <a:r>
              <a:rPr lang="zh-CN" altLang="zh-CN" dirty="0"/>
              <a:t>将每个明文字符映射为不同的密文字符，但每种情况下的映射都由相同的移位给出</a:t>
            </a:r>
            <a:r>
              <a:rPr lang="en-US" altLang="zh-CN" dirty="0"/>
              <a:t>(</a:t>
            </a:r>
            <a:r>
              <a:rPr lang="zh-CN" altLang="zh-CN" dirty="0"/>
              <a:t>其值由密钥决定</a:t>
            </a:r>
            <a:r>
              <a:rPr lang="en-US" altLang="zh-CN" dirty="0"/>
              <a:t>)</a:t>
            </a:r>
            <a:r>
              <a:rPr lang="zh-CN" altLang="zh-CN" dirty="0"/>
              <a:t>。为了支持解密，映射必须是一对一的。因此，密钥空间由字母表的所有排列组合而成，这意味着引入的密钥空间的大小大概是</a:t>
            </a:r>
            <a:r>
              <a:rPr lang="en-US" altLang="zh-CN" dirty="0"/>
              <a:t>2^88</a:t>
            </a:r>
            <a:r>
              <a:rPr lang="zh-CN" altLang="zh-CN" dirty="0"/>
              <a:t>。</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	</a:t>
            </a:r>
            <a:r>
              <a:rPr lang="zh-CN" altLang="zh-CN" dirty="0"/>
              <a:t>即使使用当今最强大的计算机，对这个密码的密钥空间进行蛮力攻击所花费的时间也远远超过生命周期。然而，这并不一定意味着密码是安全的。事实上，即使这个方案有很大的密钥空间，它也很容易被破坏。</a:t>
            </a:r>
            <a:endParaRPr lang="zh-CN" altLang="zh-CN" dirty="0"/>
          </a:p>
          <a:p>
            <a:pPr>
              <a:lnSpc>
                <a:spcPct val="150000"/>
              </a:lnSpc>
            </a:pPr>
            <a:endParaRPr lang="zh-CN" altLang="zh-CN" dirty="0"/>
          </a:p>
        </p:txBody>
      </p:sp>
      <p:pic>
        <p:nvPicPr>
          <p:cNvPr id="7" name="图片 6"/>
          <p:cNvPicPr/>
          <p:nvPr/>
        </p:nvPicPr>
        <p:blipFill>
          <a:blip r:embed="rId1"/>
          <a:stretch>
            <a:fillRect/>
          </a:stretch>
        </p:blipFill>
        <p:spPr>
          <a:xfrm>
            <a:off x="2471863" y="3429000"/>
            <a:ext cx="4200274" cy="505603"/>
          </a:xfrm>
          <a:prstGeom prst="rect">
            <a:avLst/>
          </a:prstGeom>
        </p:spPr>
      </p:pic>
    </p:spTree>
  </p:cSld>
  <p:clrMapOvr>
    <a:masterClrMapping/>
  </p:clrMapOvr>
  <p:transition/>
</p:sld>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Words>
  <Application>WPS 演示</Application>
  <PresentationFormat>全屏显示(4:3)</PresentationFormat>
  <Paragraphs>104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等线</vt:lpstr>
      <vt:lpstr>Times New Roman</vt:lpstr>
      <vt:lpstr>微软雅黑</vt:lpstr>
      <vt:lpstr>隶书</vt:lpstr>
      <vt:lpstr>Arial Unicode MS</vt:lpstr>
      <vt:lpstr>Calibri</vt:lpstr>
      <vt:lpstr>Broadway</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39818</cp:lastModifiedBy>
  <cp:revision>106</cp:revision>
  <cp:lastPrinted>2015-03-12T14:31:00Z</cp:lastPrinted>
  <dcterms:created xsi:type="dcterms:W3CDTF">2014-12-22T06:08:00Z</dcterms:created>
  <dcterms:modified xsi:type="dcterms:W3CDTF">2020-10-19T10:39:44Z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