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7" r:id="rId3"/>
    <p:sldId id="265" r:id="rId4"/>
    <p:sldId id="266" r:id="rId5"/>
    <p:sldId id="268" r:id="rId6"/>
    <p:sldId id="269" r:id="rId7"/>
    <p:sldId id="270" r:id="rId8"/>
    <p:sldId id="271" r:id="rId9"/>
    <p:sldId id="272" r:id="rId10"/>
    <p:sldId id="273" r:id="rId11"/>
    <p:sldId id="274" r:id="rId12"/>
    <p:sldId id="275" r:id="rId13"/>
    <p:sldId id="276" r:id="rId14"/>
    <p:sldId id="277" r:id="rId15"/>
    <p:sldId id="278" r:id="rId16"/>
    <p:sldId id="279" r:id="rId17"/>
    <p:sldId id="26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28D6F2-ED35-4198-B033-00807AD7DB76}">
          <p14:sldIdLst>
            <p14:sldId id="256"/>
            <p14:sldId id="257"/>
            <p14:sldId id="265"/>
            <p14:sldId id="266"/>
            <p14:sldId id="268"/>
            <p14:sldId id="269"/>
            <p14:sldId id="270"/>
            <p14:sldId id="271"/>
            <p14:sldId id="272"/>
            <p14:sldId id="273"/>
            <p14:sldId id="274"/>
            <p14:sldId id="275"/>
            <p14:sldId id="276"/>
            <p14:sldId id="277"/>
            <p14:sldId id="278"/>
            <p14:sldId id="279"/>
            <p14:sldId id="264"/>
          </p14:sldIdLst>
        </p14:section>
        <p14:section name="无标题节" id="{3BF87304-4822-4FB3-A73D-DDE48DA638B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ED9"/>
    <a:srgbClr val="B6B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86" d="100"/>
          <a:sy n="86" d="100"/>
        </p:scale>
        <p:origin x="581" y="67"/>
      </p:cViewPr>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F22A32-733D-4B54-88F2-D48777A9FE05}" type="datetimeFigureOut">
              <a:rPr lang="zh-CN" altLang="en-US" smtClean="0"/>
              <a:t>2020/10/18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117D61-315B-4A77-9ADA-F47D335C2ED9}" type="slidenum">
              <a:rPr lang="zh-CN" altLang="en-US" smtClean="0"/>
              <a:t>‹#›</a:t>
            </a:fld>
            <a:endParaRPr lang="zh-CN" altLang="en-US"/>
          </a:p>
        </p:txBody>
      </p:sp>
    </p:spTree>
    <p:extLst>
      <p:ext uri="{BB962C8B-B14F-4D97-AF65-F5344CB8AC3E}">
        <p14:creationId xmlns:p14="http://schemas.microsoft.com/office/powerpoint/2010/main" val="926023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15449-B2E1-4AF4-96A2-2F6B8452A0E7}"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0AA0B-54F2-4BFB-8C08-38FB5E4AD37A}" type="slidenum">
              <a:rPr lang="zh-CN" altLang="en-US" smtClean="0"/>
              <a:t>‹#›</a:t>
            </a:fld>
            <a:endParaRPr lang="zh-CN" altLang="en-US"/>
          </a:p>
        </p:txBody>
      </p:sp>
    </p:spTree>
    <p:extLst>
      <p:ext uri="{BB962C8B-B14F-4D97-AF65-F5344CB8AC3E}">
        <p14:creationId xmlns:p14="http://schemas.microsoft.com/office/powerpoint/2010/main" val="280936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293914" y="1763485"/>
            <a:ext cx="8683202" cy="1657351"/>
          </a:xfrm>
          <a:prstGeom prst="rect">
            <a:avLst/>
          </a:prstGeom>
          <a:gradFill flip="none" rotWithShape="1">
            <a:gsLst>
              <a:gs pos="11500">
                <a:srgbClr val="C00000">
                  <a:lumMod val="97000"/>
                </a:srgbClr>
              </a:gs>
              <a:gs pos="0">
                <a:srgbClr val="C00000">
                  <a:lumMod val="92000"/>
                  <a:lumOff val="8000"/>
                  <a:alpha val="89000"/>
                </a:srgbClr>
              </a:gs>
              <a:gs pos="23000">
                <a:srgbClr val="C00000">
                  <a:lumMod val="91000"/>
                </a:srgbClr>
              </a:gs>
              <a:gs pos="81000">
                <a:srgbClr val="C00000">
                  <a:lumMod val="97000"/>
                </a:srgbClr>
              </a:gs>
              <a:gs pos="97000">
                <a:srgbClr val="C00000">
                  <a:alpha val="92000"/>
                  <a:lumMod val="94000"/>
                  <a:lumOff val="6000"/>
                </a:srgbClr>
              </a:gs>
            </a:gsLst>
            <a:lin ang="3000000" scaled="0"/>
            <a:tileRect/>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355" y="209794"/>
            <a:ext cx="3288870" cy="880947"/>
          </a:xfrm>
          <a:prstGeom prst="rect">
            <a:avLst/>
          </a:prstGeom>
        </p:spPr>
      </p:pic>
      <p:pic>
        <p:nvPicPr>
          <p:cNvPr id="11" name="图片 10"/>
          <p:cNvPicPr>
            <a:picLocks noChangeAspect="1"/>
          </p:cNvPicPr>
          <p:nvPr userDrawn="1"/>
        </p:nvPicPr>
        <p:blipFill rotWithShape="1">
          <a:blip r:embed="rId3">
            <a:extLst>
              <a:ext uri="{28A0092B-C50C-407E-A947-70E740481C1C}">
                <a14:useLocalDpi xmlns:a14="http://schemas.microsoft.com/office/drawing/2010/main" val="0"/>
              </a:ext>
            </a:extLst>
          </a:blip>
          <a:srcRect l="-684" t="6495" r="23327" b="24978"/>
          <a:stretch/>
        </p:blipFill>
        <p:spPr>
          <a:xfrm>
            <a:off x="5840283" y="3933700"/>
            <a:ext cx="3167743" cy="2782983"/>
          </a:xfrm>
          <a:prstGeom prst="rect">
            <a:avLst/>
          </a:prstGeom>
        </p:spPr>
      </p:pic>
    </p:spTree>
    <p:extLst>
      <p:ext uri="{BB962C8B-B14F-4D97-AF65-F5344CB8AC3E}">
        <p14:creationId xmlns:p14="http://schemas.microsoft.com/office/powerpoint/2010/main" val="106748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内容">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684" t="6495" r="23327" b="24978"/>
          <a:stretch/>
        </p:blipFill>
        <p:spPr>
          <a:xfrm>
            <a:off x="5840283" y="3933700"/>
            <a:ext cx="3167743" cy="2782983"/>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80647" y="203344"/>
            <a:ext cx="2424348" cy="649379"/>
          </a:xfrm>
          <a:prstGeom prst="rect">
            <a:avLst/>
          </a:prstGeom>
        </p:spPr>
      </p:pic>
      <p:sp>
        <p:nvSpPr>
          <p:cNvPr id="6" name="Rectangle 3"/>
          <p:cNvSpPr>
            <a:spLocks/>
          </p:cNvSpPr>
          <p:nvPr userDrawn="1"/>
        </p:nvSpPr>
        <p:spPr bwMode="auto">
          <a:xfrm>
            <a:off x="311150" y="413645"/>
            <a:ext cx="6019800" cy="178784"/>
          </a:xfrm>
          <a:prstGeom prst="rect">
            <a:avLst/>
          </a:prstGeom>
          <a:gradFill rotWithShape="0">
            <a:gsLst>
              <a:gs pos="0">
                <a:srgbClr val="D90000">
                  <a:alpha val="92000"/>
                </a:srgbClr>
              </a:gs>
              <a:gs pos="12000">
                <a:srgbClr val="C20000">
                  <a:alpha val="91640"/>
                </a:srgbClr>
              </a:gs>
              <a:gs pos="31000">
                <a:srgbClr val="B60000">
                  <a:alpha val="91070"/>
                </a:srgbClr>
              </a:gs>
              <a:gs pos="48000">
                <a:srgbClr val="A80000">
                  <a:alpha val="90560"/>
                </a:srgbClr>
              </a:gs>
              <a:gs pos="65999">
                <a:srgbClr val="B60000">
                  <a:alpha val="90020"/>
                </a:srgbClr>
              </a:gs>
              <a:gs pos="87000">
                <a:srgbClr val="C00000">
                  <a:alpha val="89390"/>
                </a:srgbClr>
              </a:gs>
              <a:gs pos="96999">
                <a:srgbClr val="D30000">
                  <a:alpha val="89090"/>
                </a:srgbClr>
              </a:gs>
              <a:gs pos="100000">
                <a:srgbClr val="D30000">
                  <a:alpha val="89000"/>
                </a:srgbClr>
              </a:gs>
            </a:gsLst>
            <a:lin ang="2700000" scaled="1"/>
          </a:gra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ctr">
              <a:defRPr sz="4200">
                <a:solidFill>
                  <a:srgbClr val="000000"/>
                </a:solidFill>
                <a:latin typeface="Gill Sans" charset="0"/>
                <a:ea typeface="Heiti SC Light" charset="0"/>
                <a:cs typeface="Heiti SC Light" charset="0"/>
                <a:sym typeface="Gill Sans" charset="0"/>
              </a:defRPr>
            </a:lvl1pPr>
            <a:lvl2pPr marL="742950" indent="-285750" algn="ctr">
              <a:defRPr sz="4200">
                <a:solidFill>
                  <a:srgbClr val="000000"/>
                </a:solidFill>
                <a:latin typeface="Gill Sans" charset="0"/>
                <a:ea typeface="Heiti SC Light" charset="0"/>
                <a:cs typeface="Heiti SC Light" charset="0"/>
                <a:sym typeface="Gill Sans" charset="0"/>
              </a:defRPr>
            </a:lvl2pPr>
            <a:lvl3pPr marL="1143000" indent="-228600" algn="ctr">
              <a:defRPr sz="4200">
                <a:solidFill>
                  <a:srgbClr val="000000"/>
                </a:solidFill>
                <a:latin typeface="Gill Sans" charset="0"/>
                <a:ea typeface="Heiti SC Light" charset="0"/>
                <a:cs typeface="Heiti SC Light" charset="0"/>
                <a:sym typeface="Gill Sans" charset="0"/>
              </a:defRPr>
            </a:lvl3pPr>
            <a:lvl4pPr marL="1600200" indent="-228600" algn="ctr">
              <a:defRPr sz="4200">
                <a:solidFill>
                  <a:srgbClr val="000000"/>
                </a:solidFill>
                <a:latin typeface="Gill Sans" charset="0"/>
                <a:ea typeface="Heiti SC Light" charset="0"/>
                <a:cs typeface="Heiti SC Light" charset="0"/>
                <a:sym typeface="Gill Sans" charset="0"/>
              </a:defRPr>
            </a:lvl4pPr>
            <a:lvl5pPr marL="2057400" indent="-228600" algn="ctr">
              <a:defRPr sz="42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4947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一">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355" y="209794"/>
            <a:ext cx="2424348" cy="649379"/>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l="24641" t="6495" r="2080" b="-2127"/>
          <a:stretch/>
        </p:blipFill>
        <p:spPr>
          <a:xfrm>
            <a:off x="308081" y="2529902"/>
            <a:ext cx="3000776" cy="3883775"/>
          </a:xfrm>
          <a:prstGeom prst="rect">
            <a:avLst/>
          </a:prstGeom>
        </p:spPr>
      </p:pic>
      <p:sp>
        <p:nvSpPr>
          <p:cNvPr id="6" name="Rectangle 3"/>
          <p:cNvSpPr>
            <a:spLocks/>
          </p:cNvSpPr>
          <p:nvPr userDrawn="1"/>
        </p:nvSpPr>
        <p:spPr bwMode="auto">
          <a:xfrm>
            <a:off x="581608" y="1778805"/>
            <a:ext cx="8111632" cy="62874"/>
          </a:xfrm>
          <a:prstGeom prst="rect">
            <a:avLst/>
          </a:prstGeom>
          <a:gradFill rotWithShape="0">
            <a:gsLst>
              <a:gs pos="0">
                <a:srgbClr val="D90000">
                  <a:alpha val="92000"/>
                </a:srgbClr>
              </a:gs>
              <a:gs pos="12000">
                <a:srgbClr val="C20000">
                  <a:alpha val="91640"/>
                </a:srgbClr>
              </a:gs>
              <a:gs pos="31000">
                <a:srgbClr val="B60000">
                  <a:alpha val="91070"/>
                </a:srgbClr>
              </a:gs>
              <a:gs pos="48000">
                <a:srgbClr val="A80000">
                  <a:alpha val="90560"/>
                </a:srgbClr>
              </a:gs>
              <a:gs pos="65999">
                <a:srgbClr val="B60000">
                  <a:alpha val="90020"/>
                </a:srgbClr>
              </a:gs>
              <a:gs pos="87000">
                <a:srgbClr val="C00000">
                  <a:alpha val="89390"/>
                </a:srgbClr>
              </a:gs>
              <a:gs pos="96999">
                <a:srgbClr val="D30000">
                  <a:alpha val="89090"/>
                </a:srgbClr>
              </a:gs>
              <a:gs pos="100000">
                <a:srgbClr val="D30000">
                  <a:alpha val="89000"/>
                </a:srgbClr>
              </a:gs>
            </a:gsLst>
            <a:lin ang="2700000" scaled="1"/>
          </a:gra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lvl1pPr algn="ctr">
              <a:defRPr sz="4200">
                <a:solidFill>
                  <a:srgbClr val="000000"/>
                </a:solidFill>
                <a:latin typeface="Gill Sans" charset="0"/>
                <a:ea typeface="Heiti SC Light" charset="0"/>
                <a:cs typeface="Heiti SC Light" charset="0"/>
                <a:sym typeface="Gill Sans" charset="0"/>
              </a:defRPr>
            </a:lvl1pPr>
            <a:lvl2pPr marL="742950" indent="-285750" algn="ctr">
              <a:defRPr sz="4200">
                <a:solidFill>
                  <a:srgbClr val="000000"/>
                </a:solidFill>
                <a:latin typeface="Gill Sans" charset="0"/>
                <a:ea typeface="Heiti SC Light" charset="0"/>
                <a:cs typeface="Heiti SC Light" charset="0"/>
                <a:sym typeface="Gill Sans" charset="0"/>
              </a:defRPr>
            </a:lvl2pPr>
            <a:lvl3pPr marL="1143000" indent="-228600" algn="ctr">
              <a:defRPr sz="4200">
                <a:solidFill>
                  <a:srgbClr val="000000"/>
                </a:solidFill>
                <a:latin typeface="Gill Sans" charset="0"/>
                <a:ea typeface="Heiti SC Light" charset="0"/>
                <a:cs typeface="Heiti SC Light" charset="0"/>
                <a:sym typeface="Gill Sans" charset="0"/>
              </a:defRPr>
            </a:lvl3pPr>
            <a:lvl4pPr marL="1600200" indent="-228600" algn="ctr">
              <a:defRPr sz="4200">
                <a:solidFill>
                  <a:srgbClr val="000000"/>
                </a:solidFill>
                <a:latin typeface="Gill Sans" charset="0"/>
                <a:ea typeface="Heiti SC Light" charset="0"/>
                <a:cs typeface="Heiti SC Light" charset="0"/>
                <a:sym typeface="Gill Sans" charset="0"/>
              </a:defRPr>
            </a:lvl4pPr>
            <a:lvl5pPr marL="2057400" indent="-228600" algn="ctr">
              <a:defRPr sz="4200">
                <a:solidFill>
                  <a:srgbClr val="000000"/>
                </a:solidFill>
                <a:latin typeface="Gill Sans" charset="0"/>
                <a:ea typeface="Heiti SC Light" charset="0"/>
                <a:cs typeface="Heiti SC Light"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4130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355" y="209794"/>
            <a:ext cx="2424348" cy="649379"/>
          </a:xfrm>
          <a:prstGeom prst="rect">
            <a:avLst/>
          </a:prstGeom>
        </p:spPr>
      </p:pic>
      <p:pic>
        <p:nvPicPr>
          <p:cNvPr id="9" name="图片 8"/>
          <p:cNvPicPr>
            <a:picLocks noChangeAspect="1"/>
          </p:cNvPicPr>
          <p:nvPr userDrawn="1"/>
        </p:nvPicPr>
        <p:blipFill rotWithShape="1">
          <a:blip r:embed="rId3">
            <a:extLst>
              <a:ext uri="{28A0092B-C50C-407E-A947-70E740481C1C}">
                <a14:useLocalDpi xmlns:a14="http://schemas.microsoft.com/office/drawing/2010/main" val="0"/>
              </a:ext>
            </a:extLst>
          </a:blip>
          <a:srcRect l="-252" t="6495" r="26993" b="-2127"/>
          <a:stretch/>
        </p:blipFill>
        <p:spPr>
          <a:xfrm>
            <a:off x="5164428" y="1371649"/>
            <a:ext cx="3825025" cy="4951875"/>
          </a:xfrm>
          <a:prstGeom prst="rect">
            <a:avLst/>
          </a:prstGeom>
        </p:spPr>
      </p:pic>
      <p:sp>
        <p:nvSpPr>
          <p:cNvPr id="6" name="矩形 5"/>
          <p:cNvSpPr/>
          <p:nvPr userDrawn="1"/>
        </p:nvSpPr>
        <p:spPr>
          <a:xfrm>
            <a:off x="7871259" y="148534"/>
            <a:ext cx="570610" cy="771897"/>
          </a:xfrm>
          <a:prstGeom prst="rect">
            <a:avLst/>
          </a:prstGeom>
          <a:gradFill flip="none" rotWithShape="1">
            <a:gsLst>
              <a:gs pos="87000">
                <a:srgbClr val="C40000">
                  <a:lumMod val="98000"/>
                </a:srgbClr>
              </a:gs>
              <a:gs pos="31000">
                <a:srgbClr val="C00000">
                  <a:lumMod val="95000"/>
                </a:srgbClr>
              </a:gs>
              <a:gs pos="0">
                <a:srgbClr val="C00000">
                  <a:lumMod val="92000"/>
                  <a:lumOff val="8000"/>
                  <a:alpha val="89000"/>
                </a:srgbClr>
              </a:gs>
              <a:gs pos="12000">
                <a:srgbClr val="C80000">
                  <a:lumMod val="97000"/>
                </a:srgbClr>
              </a:gs>
              <a:gs pos="48000">
                <a:srgbClr val="C00000">
                  <a:lumMod val="88000"/>
                </a:srgbClr>
              </a:gs>
              <a:gs pos="66000">
                <a:srgbClr val="C00000">
                  <a:lumMod val="95000"/>
                </a:srgbClr>
              </a:gs>
              <a:gs pos="97000">
                <a:srgbClr val="C00000">
                  <a:alpha val="92000"/>
                  <a:lumMod val="94000"/>
                  <a:lumOff val="6000"/>
                </a:srgbClr>
              </a:gs>
            </a:gsLst>
            <a:lin ang="2700000" scaled="1"/>
            <a:tileRect/>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374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2">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355" y="209794"/>
            <a:ext cx="2424348" cy="649379"/>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684" t="6495" r="23327" b="24978"/>
          <a:stretch/>
        </p:blipFill>
        <p:spPr>
          <a:xfrm>
            <a:off x="5840283" y="3933700"/>
            <a:ext cx="3167743" cy="2782983"/>
          </a:xfrm>
          <a:prstGeom prst="rect">
            <a:avLst/>
          </a:prstGeom>
        </p:spPr>
      </p:pic>
      <p:sp>
        <p:nvSpPr>
          <p:cNvPr id="6" name="五边形 1"/>
          <p:cNvSpPr/>
          <p:nvPr userDrawn="1"/>
        </p:nvSpPr>
        <p:spPr>
          <a:xfrm rot="5400000">
            <a:off x="7795160" y="204299"/>
            <a:ext cx="732900" cy="576848"/>
          </a:xfrm>
          <a:custGeom>
            <a:avLst/>
            <a:gdLst>
              <a:gd name="connsiteX0" fmla="*/ 0 w 910595"/>
              <a:gd name="connsiteY0" fmla="*/ 0 h 620485"/>
              <a:gd name="connsiteX1" fmla="*/ 706486 w 910595"/>
              <a:gd name="connsiteY1" fmla="*/ 0 h 620485"/>
              <a:gd name="connsiteX2" fmla="*/ 910595 w 910595"/>
              <a:gd name="connsiteY2" fmla="*/ 310243 h 620485"/>
              <a:gd name="connsiteX3" fmla="*/ 706486 w 910595"/>
              <a:gd name="connsiteY3" fmla="*/ 620485 h 620485"/>
              <a:gd name="connsiteX4" fmla="*/ 0 w 910595"/>
              <a:gd name="connsiteY4" fmla="*/ 620485 h 620485"/>
              <a:gd name="connsiteX5" fmla="*/ 0 w 910595"/>
              <a:gd name="connsiteY5" fmla="*/ 0 h 620485"/>
              <a:gd name="connsiteX0" fmla="*/ 0 w 706486"/>
              <a:gd name="connsiteY0" fmla="*/ 0 h 620485"/>
              <a:gd name="connsiteX1" fmla="*/ 706486 w 706486"/>
              <a:gd name="connsiteY1" fmla="*/ 0 h 620485"/>
              <a:gd name="connsiteX2" fmla="*/ 535038 w 706486"/>
              <a:gd name="connsiteY2" fmla="*/ 302079 h 620485"/>
              <a:gd name="connsiteX3" fmla="*/ 706486 w 706486"/>
              <a:gd name="connsiteY3" fmla="*/ 620485 h 620485"/>
              <a:gd name="connsiteX4" fmla="*/ 0 w 706486"/>
              <a:gd name="connsiteY4" fmla="*/ 620485 h 620485"/>
              <a:gd name="connsiteX5" fmla="*/ 0 w 706486"/>
              <a:gd name="connsiteY5" fmla="*/ 0 h 62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486" h="620485">
                <a:moveTo>
                  <a:pt x="0" y="0"/>
                </a:moveTo>
                <a:lnTo>
                  <a:pt x="706486" y="0"/>
                </a:lnTo>
                <a:lnTo>
                  <a:pt x="535038" y="302079"/>
                </a:lnTo>
                <a:lnTo>
                  <a:pt x="706486" y="620485"/>
                </a:lnTo>
                <a:lnTo>
                  <a:pt x="0" y="620485"/>
                </a:lnTo>
                <a:lnTo>
                  <a:pt x="0" y="0"/>
                </a:lnTo>
                <a:close/>
              </a:path>
            </a:pathLst>
          </a:custGeom>
          <a:gradFill>
            <a:gsLst>
              <a:gs pos="87000">
                <a:srgbClr val="C40000">
                  <a:lumMod val="98000"/>
                </a:srgbClr>
              </a:gs>
              <a:gs pos="31000">
                <a:srgbClr val="C00000">
                  <a:lumMod val="95000"/>
                </a:srgbClr>
              </a:gs>
              <a:gs pos="0">
                <a:srgbClr val="C00000">
                  <a:lumMod val="92000"/>
                  <a:lumOff val="8000"/>
                  <a:alpha val="89000"/>
                </a:srgbClr>
              </a:gs>
              <a:gs pos="12000">
                <a:srgbClr val="C80000">
                  <a:lumMod val="97000"/>
                </a:srgbClr>
              </a:gs>
              <a:gs pos="48000">
                <a:srgbClr val="C00000">
                  <a:lumMod val="88000"/>
                </a:srgbClr>
              </a:gs>
              <a:gs pos="66000">
                <a:srgbClr val="C00000">
                  <a:lumMod val="95000"/>
                </a:srgbClr>
              </a:gs>
              <a:gs pos="97000">
                <a:srgbClr val="C00000">
                  <a:alpha val="92000"/>
                  <a:lumMod val="94000"/>
                  <a:lumOff val="6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707109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1815878"/>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9" r:id="rId4"/>
    <p:sldLayoutId id="2147483668"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6563" y="2222776"/>
            <a:ext cx="8674442"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Fault-Tolerance &amp; </a:t>
            </a:r>
            <a:r>
              <a:rPr lang="en-US" altLang="zh-CN" sz="4000" b="1" dirty="0" err="1">
                <a:solidFill>
                  <a:schemeClr val="bg1"/>
                </a:solidFill>
                <a:latin typeface="微软雅黑" panose="020B0503020204020204" pitchFamily="34" charset="-122"/>
                <a:ea typeface="微软雅黑" panose="020B0503020204020204" pitchFamily="34" charset="-122"/>
              </a:rPr>
              <a:t>Paxos</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96563" y="3560144"/>
            <a:ext cx="8707394" cy="1135054"/>
          </a:xfrm>
          <a:prstGeom prst="rect">
            <a:avLst/>
          </a:prstGeom>
          <a:noFill/>
        </p:spPr>
        <p:txBody>
          <a:bodyPr wrap="square" rtlCol="0">
            <a:spAutoFit/>
          </a:bodyPr>
          <a:lstStyle/>
          <a:p>
            <a:pPr algn="r">
              <a:lnSpc>
                <a:spcPct val="150000"/>
              </a:lnSpc>
            </a:pPr>
            <a:r>
              <a:rPr lang="en-US" altLang="zh-CN" sz="2400" dirty="0">
                <a:solidFill>
                  <a:srgbClr val="C00000"/>
                </a:solidFill>
                <a:latin typeface="微软雅黑" panose="020B0503020204020204" pitchFamily="34" charset="-122"/>
                <a:ea typeface="微软雅黑" panose="020B0503020204020204" pitchFamily="34" charset="-122"/>
              </a:rPr>
              <a:t>《The Science of the Blockchain》</a:t>
            </a:r>
          </a:p>
          <a:p>
            <a:pPr algn="r">
              <a:lnSpc>
                <a:spcPct val="150000"/>
              </a:lnSpc>
            </a:pPr>
            <a:r>
              <a:rPr lang="en-US" altLang="zh-CN" sz="2400" dirty="0">
                <a:solidFill>
                  <a:srgbClr val="C00000"/>
                </a:solidFill>
                <a:latin typeface="微软雅黑" panose="020B0503020204020204" pitchFamily="34" charset="-122"/>
                <a:ea typeface="微软雅黑" panose="020B0503020204020204" pitchFamily="34" charset="-122"/>
              </a:rPr>
              <a:t>Chapter 2</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D0B2FE16-1CD0-41A2-817E-5C922F08DD95}"/>
              </a:ext>
            </a:extLst>
          </p:cNvPr>
          <p:cNvSpPr txBox="1"/>
          <p:nvPr/>
        </p:nvSpPr>
        <p:spPr>
          <a:xfrm>
            <a:off x="263611" y="5612366"/>
            <a:ext cx="8707394" cy="581057"/>
          </a:xfrm>
          <a:prstGeom prst="rect">
            <a:avLst/>
          </a:prstGeom>
          <a:noFill/>
        </p:spPr>
        <p:txBody>
          <a:bodyPr wrap="square" rtlCol="0">
            <a:spAutoFit/>
          </a:bodyPr>
          <a:lstStyle/>
          <a:p>
            <a:pPr algn="r">
              <a:lnSpc>
                <a:spcPct val="150000"/>
              </a:lnSpc>
            </a:pPr>
            <a:r>
              <a:rPr lang="zh-CN" altLang="en-US" sz="2400" dirty="0">
                <a:solidFill>
                  <a:srgbClr val="C00000"/>
                </a:solidFill>
                <a:latin typeface="微软雅黑" panose="020B0503020204020204" pitchFamily="34" charset="-122"/>
                <a:ea typeface="微软雅黑" panose="020B0503020204020204" pitchFamily="34" charset="-122"/>
              </a:rPr>
              <a:t>高锐泉</a:t>
            </a:r>
          </a:p>
        </p:txBody>
      </p:sp>
    </p:spTree>
    <p:extLst>
      <p:ext uri="{BB962C8B-B14F-4D97-AF65-F5344CB8AC3E}">
        <p14:creationId xmlns:p14="http://schemas.microsoft.com/office/powerpoint/2010/main" val="62005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198486" y="1615748"/>
            <a:ext cx="7377344" cy="400110"/>
          </a:xfrm>
          <a:prstGeom prst="rect">
            <a:avLst/>
          </a:prstGeom>
          <a:noFill/>
        </p:spPr>
        <p:txBody>
          <a:bodyPr wrap="square" rtlCol="0">
            <a:spAutoFit/>
          </a:bodyPr>
          <a:lstStyle/>
          <a:p>
            <a:r>
              <a:rPr lang="en-US" altLang="zh-CN" sz="2000" b="1" dirty="0"/>
              <a:t>Algorithm   Naive Ticket Protocol  </a:t>
            </a:r>
            <a:r>
              <a:rPr lang="zh-CN" altLang="en-US" sz="2000" b="1" dirty="0"/>
              <a:t>简单票证协议</a:t>
            </a:r>
            <a:endParaRPr lang="zh-CN" altLang="en-US" sz="2000" dirty="0"/>
          </a:p>
        </p:txBody>
      </p:sp>
      <p:sp>
        <p:nvSpPr>
          <p:cNvPr id="5" name="文本框 4">
            <a:extLst>
              <a:ext uri="{FF2B5EF4-FFF2-40B4-BE49-F238E27FC236}">
                <a16:creationId xmlns:a16="http://schemas.microsoft.com/office/drawing/2014/main" id="{2CB6B989-C192-4F0F-B1C1-2D6EABD8A1F1}"/>
              </a:ext>
            </a:extLst>
          </p:cNvPr>
          <p:cNvSpPr txBox="1"/>
          <p:nvPr/>
        </p:nvSpPr>
        <p:spPr>
          <a:xfrm>
            <a:off x="1198486" y="2241825"/>
            <a:ext cx="6500514" cy="2862322"/>
          </a:xfrm>
          <a:prstGeom prst="rect">
            <a:avLst/>
          </a:prstGeom>
          <a:noFill/>
        </p:spPr>
        <p:txBody>
          <a:bodyPr wrap="square" rtlCol="0">
            <a:spAutoFit/>
          </a:bodyPr>
          <a:lstStyle/>
          <a:p>
            <a:r>
              <a:rPr lang="zh-CN" altLang="en-US" dirty="0"/>
              <a:t>问题：阶段二三之间，新的命令被存储在服务端，那么会出现有的执行</a:t>
            </a:r>
            <a:r>
              <a:rPr lang="en-US" altLang="zh-CN" dirty="0"/>
              <a:t>c1,</a:t>
            </a:r>
            <a:r>
              <a:rPr lang="zh-CN" altLang="en-US" dirty="0"/>
              <a:t>有的执行</a:t>
            </a:r>
            <a:r>
              <a:rPr lang="en-US" altLang="zh-CN" dirty="0"/>
              <a:t>c2</a:t>
            </a:r>
          </a:p>
          <a:p>
            <a:endParaRPr lang="en-US" altLang="zh-CN" dirty="0"/>
          </a:p>
          <a:p>
            <a:r>
              <a:rPr lang="zh-CN" altLang="en-US" dirty="0"/>
              <a:t>想法：在交出票证的时候，通知请求票证的客户端，自己已经存储的命令</a:t>
            </a:r>
            <a:endParaRPr lang="en-US" altLang="zh-CN" dirty="0"/>
          </a:p>
          <a:p>
            <a:endParaRPr lang="zh-CN" altLang="en-US" dirty="0"/>
          </a:p>
          <a:p>
            <a:r>
              <a:rPr lang="zh-CN" altLang="en-US" dirty="0"/>
              <a:t>如果有的存了</a:t>
            </a:r>
            <a:r>
              <a:rPr lang="en-US" altLang="zh-CN" dirty="0"/>
              <a:t>c1,</a:t>
            </a:r>
            <a:r>
              <a:rPr lang="zh-CN" altLang="en-US" dirty="0"/>
              <a:t>有的存了</a:t>
            </a:r>
            <a:r>
              <a:rPr lang="en-US" altLang="zh-CN" dirty="0"/>
              <a:t>c2</a:t>
            </a:r>
            <a:r>
              <a:rPr lang="zh-CN" altLang="en-US" dirty="0"/>
              <a:t>，那么需要存储最新的</a:t>
            </a:r>
            <a:endParaRPr lang="en-US" altLang="zh-CN" dirty="0"/>
          </a:p>
          <a:p>
            <a:r>
              <a:rPr lang="zh-CN" altLang="en-US" dirty="0"/>
              <a:t>如果每个服务器都使用自己的票证号，则最新的票证不一定具有最大的票证号。</a:t>
            </a:r>
          </a:p>
          <a:p>
            <a:r>
              <a:rPr lang="zh-CN" altLang="en-US" dirty="0"/>
              <a:t>所以需要 客户端去“提议”“投票”（</a:t>
            </a:r>
            <a:r>
              <a:rPr lang="en-US" altLang="zh-CN" dirty="0"/>
              <a:t>suggest</a:t>
            </a:r>
            <a:r>
              <a:rPr lang="zh-CN" altLang="en-US" dirty="0"/>
              <a:t>） 票证号</a:t>
            </a:r>
          </a:p>
        </p:txBody>
      </p:sp>
    </p:spTree>
    <p:extLst>
      <p:ext uri="{BB962C8B-B14F-4D97-AF65-F5344CB8AC3E}">
        <p14:creationId xmlns:p14="http://schemas.microsoft.com/office/powerpoint/2010/main" val="226280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198486" y="1615748"/>
            <a:ext cx="7377344" cy="400110"/>
          </a:xfrm>
          <a:prstGeom prst="rect">
            <a:avLst/>
          </a:prstGeom>
          <a:noFill/>
        </p:spPr>
        <p:txBody>
          <a:bodyPr wrap="square" rtlCol="0">
            <a:spAutoFit/>
          </a:bodyPr>
          <a:lstStyle/>
          <a:p>
            <a:r>
              <a:rPr lang="en-US" altLang="zh-CN" sz="2000" b="1" dirty="0"/>
              <a:t>Algorithm   </a:t>
            </a:r>
            <a:r>
              <a:rPr lang="en-US" altLang="zh-CN" sz="2000" b="1" dirty="0" err="1"/>
              <a:t>Paxos</a:t>
            </a:r>
            <a:endParaRPr lang="zh-CN" altLang="en-US" sz="2000" dirty="0"/>
          </a:p>
        </p:txBody>
      </p:sp>
      <p:pic>
        <p:nvPicPr>
          <p:cNvPr id="2" name="图片 1">
            <a:extLst>
              <a:ext uri="{FF2B5EF4-FFF2-40B4-BE49-F238E27FC236}">
                <a16:creationId xmlns:a16="http://schemas.microsoft.com/office/drawing/2014/main" id="{ADC6ECCF-C551-437A-8693-F72125E6B43F}"/>
              </a:ext>
            </a:extLst>
          </p:cNvPr>
          <p:cNvPicPr>
            <a:picLocks noChangeAspect="1"/>
          </p:cNvPicPr>
          <p:nvPr/>
        </p:nvPicPr>
        <p:blipFill>
          <a:blip r:embed="rId2"/>
          <a:stretch>
            <a:fillRect/>
          </a:stretch>
        </p:blipFill>
        <p:spPr>
          <a:xfrm>
            <a:off x="3762944" y="835783"/>
            <a:ext cx="5141359" cy="5646238"/>
          </a:xfrm>
          <a:prstGeom prst="rect">
            <a:avLst/>
          </a:prstGeom>
        </p:spPr>
      </p:pic>
    </p:spTree>
    <p:extLst>
      <p:ext uri="{BB962C8B-B14F-4D97-AF65-F5344CB8AC3E}">
        <p14:creationId xmlns:p14="http://schemas.microsoft.com/office/powerpoint/2010/main" val="248914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198486" y="1615748"/>
            <a:ext cx="7377344" cy="400110"/>
          </a:xfrm>
          <a:prstGeom prst="rect">
            <a:avLst/>
          </a:prstGeom>
          <a:noFill/>
        </p:spPr>
        <p:txBody>
          <a:bodyPr wrap="square" rtlCol="0">
            <a:spAutoFit/>
          </a:bodyPr>
          <a:lstStyle/>
          <a:p>
            <a:r>
              <a:rPr lang="en-US" altLang="zh-CN" sz="2000" b="1" dirty="0"/>
              <a:t>Algorithm   </a:t>
            </a:r>
            <a:r>
              <a:rPr lang="en-US" altLang="zh-CN" sz="2000" b="1" dirty="0" err="1"/>
              <a:t>Paxos</a:t>
            </a:r>
            <a:endParaRPr lang="zh-CN" altLang="en-US" sz="2000" dirty="0"/>
          </a:p>
        </p:txBody>
      </p:sp>
      <p:sp>
        <p:nvSpPr>
          <p:cNvPr id="5" name="文本框 4">
            <a:extLst>
              <a:ext uri="{FF2B5EF4-FFF2-40B4-BE49-F238E27FC236}">
                <a16:creationId xmlns:a16="http://schemas.microsoft.com/office/drawing/2014/main" id="{2CB6B989-C192-4F0F-B1C1-2D6EABD8A1F1}"/>
              </a:ext>
            </a:extLst>
          </p:cNvPr>
          <p:cNvSpPr txBox="1"/>
          <p:nvPr/>
        </p:nvSpPr>
        <p:spPr>
          <a:xfrm>
            <a:off x="1198486" y="2241825"/>
            <a:ext cx="6500514" cy="2893100"/>
          </a:xfrm>
          <a:prstGeom prst="rect">
            <a:avLst/>
          </a:prstGeom>
          <a:noFill/>
        </p:spPr>
        <p:txBody>
          <a:bodyPr wrap="square" rtlCol="0">
            <a:spAutoFit/>
          </a:bodyPr>
          <a:lstStyle/>
          <a:p>
            <a:r>
              <a:rPr lang="en-US" altLang="zh-CN" sz="2000" b="1" dirty="0"/>
              <a:t>Theorem</a:t>
            </a:r>
            <a:r>
              <a:rPr lang="zh-CN" altLang="en-US" sz="2000" b="1" dirty="0"/>
              <a:t>：</a:t>
            </a:r>
            <a:endParaRPr lang="en-US" altLang="zh-CN" sz="2000" b="1" dirty="0"/>
          </a:p>
          <a:p>
            <a:r>
              <a:rPr lang="en-US" altLang="zh-CN" dirty="0"/>
              <a:t>If a command c is executed by some servers, all servers (eventually) execute c.</a:t>
            </a:r>
          </a:p>
          <a:p>
            <a:endParaRPr lang="en-US" altLang="zh-CN" dirty="0"/>
          </a:p>
          <a:p>
            <a:endParaRPr lang="en-US" altLang="zh-CN" dirty="0"/>
          </a:p>
          <a:p>
            <a:r>
              <a:rPr lang="en-US" altLang="zh-CN" dirty="0"/>
              <a:t>Lemma 2.14. We call a message propose(</a:t>
            </a:r>
            <a:r>
              <a:rPr lang="en-US" altLang="zh-CN" dirty="0" err="1"/>
              <a:t>t,c</a:t>
            </a:r>
            <a:r>
              <a:rPr lang="en-US" altLang="zh-CN" dirty="0"/>
              <a:t>) sent by clients on</a:t>
            </a:r>
          </a:p>
          <a:p>
            <a:r>
              <a:rPr lang="en-US" altLang="zh-CN" dirty="0"/>
              <a:t>Line 12 a proposal for (</a:t>
            </a:r>
            <a:r>
              <a:rPr lang="en-US" altLang="zh-CN" dirty="0" err="1"/>
              <a:t>t,c</a:t>
            </a:r>
            <a:r>
              <a:rPr lang="en-US" altLang="zh-CN" dirty="0"/>
              <a:t>). A proposal for (</a:t>
            </a:r>
            <a:r>
              <a:rPr lang="en-US" altLang="zh-CN" dirty="0" err="1"/>
              <a:t>t,c</a:t>
            </a:r>
            <a:r>
              <a:rPr lang="en-US" altLang="zh-CN" dirty="0"/>
              <a:t>) is chosen, if</a:t>
            </a:r>
          </a:p>
          <a:p>
            <a:r>
              <a:rPr lang="en-US" altLang="zh-CN" dirty="0"/>
              <a:t>it is stored by a majority of servers (Line 15). For every issued</a:t>
            </a:r>
          </a:p>
          <a:p>
            <a:r>
              <a:rPr lang="en-US" altLang="zh-CN" dirty="0"/>
              <a:t>propose(</a:t>
            </a:r>
            <a:r>
              <a:rPr lang="en-US" altLang="zh-CN" dirty="0" err="1"/>
              <a:t>t’,c</a:t>
            </a:r>
            <a:r>
              <a:rPr lang="en-US" altLang="zh-CN" dirty="0"/>
              <a:t>’) with t’&gt; t holds that c’= c, if there was a chosen</a:t>
            </a:r>
          </a:p>
          <a:p>
            <a:r>
              <a:rPr lang="en-US" altLang="zh-CN" dirty="0"/>
              <a:t>propose(</a:t>
            </a:r>
            <a:r>
              <a:rPr lang="en-US" altLang="zh-CN" dirty="0" err="1"/>
              <a:t>t,c</a:t>
            </a:r>
            <a:r>
              <a:rPr lang="en-US" altLang="zh-CN" dirty="0"/>
              <a:t>).</a:t>
            </a:r>
          </a:p>
        </p:txBody>
      </p:sp>
    </p:spTree>
    <p:extLst>
      <p:ext uri="{BB962C8B-B14F-4D97-AF65-F5344CB8AC3E}">
        <p14:creationId xmlns:p14="http://schemas.microsoft.com/office/powerpoint/2010/main" val="233398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198486" y="1615748"/>
            <a:ext cx="7377344" cy="646331"/>
          </a:xfrm>
          <a:prstGeom prst="rect">
            <a:avLst/>
          </a:prstGeom>
          <a:noFill/>
        </p:spPr>
        <p:txBody>
          <a:bodyPr wrap="square" rtlCol="0">
            <a:spAutoFit/>
          </a:bodyPr>
          <a:lstStyle/>
          <a:p>
            <a:br>
              <a:rPr lang="zh-CN" altLang="en-US" sz="1600" dirty="0"/>
            </a:br>
            <a:endParaRPr lang="zh-CN" altLang="en-US" sz="2000" dirty="0"/>
          </a:p>
        </p:txBody>
      </p:sp>
      <p:pic>
        <p:nvPicPr>
          <p:cNvPr id="4" name="图片 3">
            <a:extLst>
              <a:ext uri="{FF2B5EF4-FFF2-40B4-BE49-F238E27FC236}">
                <a16:creationId xmlns:a16="http://schemas.microsoft.com/office/drawing/2014/main" id="{7CF51C2F-2BBA-4D85-AC76-E7D0CCB52FBC}"/>
              </a:ext>
            </a:extLst>
          </p:cNvPr>
          <p:cNvPicPr>
            <a:picLocks noChangeAspect="1"/>
          </p:cNvPicPr>
          <p:nvPr/>
        </p:nvPicPr>
        <p:blipFill>
          <a:blip r:embed="rId2"/>
          <a:stretch>
            <a:fillRect/>
          </a:stretch>
        </p:blipFill>
        <p:spPr>
          <a:xfrm>
            <a:off x="1418577" y="1854452"/>
            <a:ext cx="6526937" cy="3149095"/>
          </a:xfrm>
          <a:prstGeom prst="rect">
            <a:avLst/>
          </a:prstGeom>
        </p:spPr>
      </p:pic>
    </p:spTree>
    <p:extLst>
      <p:ext uri="{BB962C8B-B14F-4D97-AF65-F5344CB8AC3E}">
        <p14:creationId xmlns:p14="http://schemas.microsoft.com/office/powerpoint/2010/main" val="38783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CB6B989-C192-4F0F-B1C1-2D6EABD8A1F1}"/>
              </a:ext>
            </a:extLst>
          </p:cNvPr>
          <p:cNvSpPr txBox="1"/>
          <p:nvPr/>
        </p:nvSpPr>
        <p:spPr>
          <a:xfrm>
            <a:off x="1233997" y="1939984"/>
            <a:ext cx="6500514" cy="646331"/>
          </a:xfrm>
          <a:prstGeom prst="rect">
            <a:avLst/>
          </a:prstGeom>
          <a:noFill/>
        </p:spPr>
        <p:txBody>
          <a:bodyPr wrap="square" rtlCol="0">
            <a:spAutoFit/>
          </a:bodyPr>
          <a:lstStyle/>
          <a:p>
            <a:br>
              <a:rPr lang="en-US" altLang="zh-CN" dirty="0"/>
            </a:br>
            <a:endParaRPr lang="en-US" altLang="zh-CN" b="1" dirty="0"/>
          </a:p>
        </p:txBody>
      </p:sp>
      <p:pic>
        <p:nvPicPr>
          <p:cNvPr id="2" name="图片 1">
            <a:extLst>
              <a:ext uri="{FF2B5EF4-FFF2-40B4-BE49-F238E27FC236}">
                <a16:creationId xmlns:a16="http://schemas.microsoft.com/office/drawing/2014/main" id="{56500B8F-F8E1-4C3F-B6D6-AA8FC3DC318E}"/>
              </a:ext>
            </a:extLst>
          </p:cNvPr>
          <p:cNvPicPr>
            <a:picLocks noChangeAspect="1"/>
          </p:cNvPicPr>
          <p:nvPr/>
        </p:nvPicPr>
        <p:blipFill>
          <a:blip r:embed="rId2"/>
          <a:stretch>
            <a:fillRect/>
          </a:stretch>
        </p:blipFill>
        <p:spPr>
          <a:xfrm>
            <a:off x="1076233" y="2005163"/>
            <a:ext cx="7464086" cy="2847673"/>
          </a:xfrm>
          <a:prstGeom prst="rect">
            <a:avLst/>
          </a:prstGeom>
        </p:spPr>
      </p:pic>
    </p:spTree>
    <p:extLst>
      <p:ext uri="{BB962C8B-B14F-4D97-AF65-F5344CB8AC3E}">
        <p14:creationId xmlns:p14="http://schemas.microsoft.com/office/powerpoint/2010/main" val="182100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CB6B989-C192-4F0F-B1C1-2D6EABD8A1F1}"/>
              </a:ext>
            </a:extLst>
          </p:cNvPr>
          <p:cNvSpPr txBox="1"/>
          <p:nvPr/>
        </p:nvSpPr>
        <p:spPr>
          <a:xfrm>
            <a:off x="1233997" y="1939984"/>
            <a:ext cx="6500514" cy="646331"/>
          </a:xfrm>
          <a:prstGeom prst="rect">
            <a:avLst/>
          </a:prstGeom>
          <a:noFill/>
        </p:spPr>
        <p:txBody>
          <a:bodyPr wrap="square" rtlCol="0">
            <a:spAutoFit/>
          </a:bodyPr>
          <a:lstStyle/>
          <a:p>
            <a:br>
              <a:rPr lang="en-US" altLang="zh-CN" dirty="0"/>
            </a:br>
            <a:endParaRPr lang="en-US" altLang="zh-CN" b="1" dirty="0"/>
          </a:p>
        </p:txBody>
      </p:sp>
      <p:pic>
        <p:nvPicPr>
          <p:cNvPr id="3" name="图片 2">
            <a:extLst>
              <a:ext uri="{FF2B5EF4-FFF2-40B4-BE49-F238E27FC236}">
                <a16:creationId xmlns:a16="http://schemas.microsoft.com/office/drawing/2014/main" id="{E3F738A2-7082-4508-B57C-07DE5A31918F}"/>
              </a:ext>
            </a:extLst>
          </p:cNvPr>
          <p:cNvPicPr>
            <a:picLocks noChangeAspect="1"/>
          </p:cNvPicPr>
          <p:nvPr/>
        </p:nvPicPr>
        <p:blipFill>
          <a:blip r:embed="rId2"/>
          <a:stretch>
            <a:fillRect/>
          </a:stretch>
        </p:blipFill>
        <p:spPr>
          <a:xfrm>
            <a:off x="609600" y="2076450"/>
            <a:ext cx="7924800" cy="2705100"/>
          </a:xfrm>
          <a:prstGeom prst="rect">
            <a:avLst/>
          </a:prstGeom>
        </p:spPr>
      </p:pic>
    </p:spTree>
    <p:extLst>
      <p:ext uri="{BB962C8B-B14F-4D97-AF65-F5344CB8AC3E}">
        <p14:creationId xmlns:p14="http://schemas.microsoft.com/office/powerpoint/2010/main" val="86149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2CB6B989-C192-4F0F-B1C1-2D6EABD8A1F1}"/>
              </a:ext>
            </a:extLst>
          </p:cNvPr>
          <p:cNvSpPr txBox="1"/>
          <p:nvPr/>
        </p:nvSpPr>
        <p:spPr>
          <a:xfrm>
            <a:off x="1233997" y="1939984"/>
            <a:ext cx="6500514" cy="646331"/>
          </a:xfrm>
          <a:prstGeom prst="rect">
            <a:avLst/>
          </a:prstGeom>
          <a:noFill/>
        </p:spPr>
        <p:txBody>
          <a:bodyPr wrap="square" rtlCol="0">
            <a:spAutoFit/>
          </a:bodyPr>
          <a:lstStyle/>
          <a:p>
            <a:br>
              <a:rPr lang="en-US" altLang="zh-CN" dirty="0"/>
            </a:br>
            <a:endParaRPr lang="en-US" altLang="zh-CN" b="1" dirty="0"/>
          </a:p>
        </p:txBody>
      </p:sp>
      <p:pic>
        <p:nvPicPr>
          <p:cNvPr id="2" name="图片 1">
            <a:extLst>
              <a:ext uri="{FF2B5EF4-FFF2-40B4-BE49-F238E27FC236}">
                <a16:creationId xmlns:a16="http://schemas.microsoft.com/office/drawing/2014/main" id="{1C647C91-0952-4C1F-97C1-F536B9EF3936}"/>
              </a:ext>
            </a:extLst>
          </p:cNvPr>
          <p:cNvPicPr>
            <a:picLocks noChangeAspect="1"/>
          </p:cNvPicPr>
          <p:nvPr/>
        </p:nvPicPr>
        <p:blipFill>
          <a:blip r:embed="rId2"/>
          <a:stretch>
            <a:fillRect/>
          </a:stretch>
        </p:blipFill>
        <p:spPr>
          <a:xfrm>
            <a:off x="786775" y="2092795"/>
            <a:ext cx="7570449" cy="2672410"/>
          </a:xfrm>
          <a:prstGeom prst="rect">
            <a:avLst/>
          </a:prstGeom>
        </p:spPr>
      </p:pic>
    </p:spTree>
    <p:extLst>
      <p:ext uri="{BB962C8B-B14F-4D97-AF65-F5344CB8AC3E}">
        <p14:creationId xmlns:p14="http://schemas.microsoft.com/office/powerpoint/2010/main" val="295940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3247" y="2091037"/>
            <a:ext cx="1980029" cy="565604"/>
          </a:xfrm>
          <a:prstGeom prst="rect">
            <a:avLst/>
          </a:prstGeom>
        </p:spPr>
        <p:txBody>
          <a:bodyPr wrap="none">
            <a:spAutoFit/>
          </a:bodyPr>
          <a:lstStyle/>
          <a:p>
            <a:pPr algn="ctr">
              <a:lnSpc>
                <a:spcPct val="120000"/>
              </a:lnSpc>
            </a:pPr>
            <a:r>
              <a:rPr lang="zh-CN" altLang="en-US" sz="2800" b="1" dirty="0">
                <a:solidFill>
                  <a:schemeClr val="bg1"/>
                </a:solidFill>
                <a:latin typeface="微软雅黑" panose="020B0503020204020204" pitchFamily="34" charset="-122"/>
                <a:ea typeface="微软雅黑" panose="020B0503020204020204" pitchFamily="34" charset="-122"/>
              </a:rPr>
              <a:t>谢谢大家！</a:t>
            </a:r>
          </a:p>
        </p:txBody>
      </p:sp>
    </p:spTree>
    <p:extLst>
      <p:ext uri="{BB962C8B-B14F-4D97-AF65-F5344CB8AC3E}">
        <p14:creationId xmlns:p14="http://schemas.microsoft.com/office/powerpoint/2010/main" val="361041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1723549"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一：简介</a:t>
            </a:r>
          </a:p>
        </p:txBody>
      </p:sp>
      <p:sp>
        <p:nvSpPr>
          <p:cNvPr id="41" name="矩形 40"/>
          <p:cNvSpPr/>
          <p:nvPr/>
        </p:nvSpPr>
        <p:spPr>
          <a:xfrm>
            <a:off x="1546709" y="2020752"/>
            <a:ext cx="6568751" cy="27962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zh-CN" altLang="en-US" sz="2200" b="1" dirty="0">
                <a:latin typeface="微软雅黑" panose="020B0503020204020204" pitchFamily="34" charset="-122"/>
                <a:ea typeface="微软雅黑" panose="020B0503020204020204" pitchFamily="34" charset="-122"/>
              </a:rPr>
              <a:t>介绍一些分布式系统的基本概念与定义，并介绍</a:t>
            </a:r>
            <a:r>
              <a:rPr lang="en-US" altLang="zh-CN" sz="2200" b="1" dirty="0" err="1">
                <a:latin typeface="微软雅黑" panose="020B0503020204020204" pitchFamily="34" charset="-122"/>
                <a:ea typeface="微软雅黑" panose="020B0503020204020204" pitchFamily="34" charset="-122"/>
              </a:rPr>
              <a:t>Paxos</a:t>
            </a:r>
            <a:r>
              <a:rPr lang="zh-CN" altLang="en-US" sz="2200" b="1" dirty="0">
                <a:latin typeface="微软雅黑" panose="020B0503020204020204" pitchFamily="34" charset="-122"/>
                <a:ea typeface="微软雅黑" panose="020B0503020204020204" pitchFamily="34" charset="-122"/>
              </a:rPr>
              <a:t>算法，该算法即使在系统中的少数节点可能崩溃的情况下也可以实现命令顺序执行的一致性。</a:t>
            </a:r>
          </a:p>
        </p:txBody>
      </p:sp>
    </p:spTree>
    <p:extLst>
      <p:ext uri="{BB962C8B-B14F-4D97-AF65-F5344CB8AC3E}">
        <p14:creationId xmlns:p14="http://schemas.microsoft.com/office/powerpoint/2010/main" val="14980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3497689"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二：</a:t>
            </a:r>
            <a:r>
              <a:rPr lang="en-US" altLang="zh-CN" sz="3000" b="1" dirty="0">
                <a:solidFill>
                  <a:schemeClr val="tx1">
                    <a:lumMod val="95000"/>
                    <a:lumOff val="5000"/>
                  </a:schemeClr>
                </a:solidFill>
                <a:latin typeface="微软雅黑" panose="020B0503020204020204" pitchFamily="34" charset="-122"/>
                <a:ea typeface="微软雅黑" panose="020B0503020204020204" pitchFamily="34" charset="-122"/>
              </a:rPr>
              <a:t>Client/Server</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F367AF7-D32F-455E-8947-41383C9F13D7}"/>
              </a:ext>
            </a:extLst>
          </p:cNvPr>
          <p:cNvSpPr txBox="1"/>
          <p:nvPr/>
        </p:nvSpPr>
        <p:spPr>
          <a:xfrm>
            <a:off x="1109709" y="1899821"/>
            <a:ext cx="7066625" cy="307776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Definition </a:t>
            </a:r>
            <a:r>
              <a:rPr lang="zh-CN" altLang="en-US" sz="2000" b="1" dirty="0">
                <a:latin typeface="微软雅黑" panose="020B0503020204020204" pitchFamily="34" charset="-122"/>
                <a:ea typeface="微软雅黑" panose="020B0503020204020204" pitchFamily="34" charset="-122"/>
              </a:rPr>
              <a:t>节点</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计算机网络中的计算机，</a:t>
            </a:r>
            <a:r>
              <a:rPr lang="en-US" altLang="zh-CN" dirty="0">
                <a:latin typeface="微软雅黑" panose="020B0503020204020204" pitchFamily="34" charset="-122"/>
                <a:ea typeface="微软雅黑" panose="020B0503020204020204" pitchFamily="34" charset="-122"/>
              </a:rPr>
              <a:t>C/S</a:t>
            </a:r>
            <a:r>
              <a:rPr lang="zh-CN" altLang="en-US" dirty="0">
                <a:latin typeface="微软雅黑" panose="020B0503020204020204" pitchFamily="34" charset="-122"/>
                <a:ea typeface="微软雅黑" panose="020B0503020204020204" pitchFamily="34" charset="-122"/>
              </a:rPr>
              <a:t>模型中的客户端和服务端等等 默认节点总数为</a:t>
            </a:r>
            <a:r>
              <a:rPr lang="en-US" altLang="zh-CN" dirty="0">
                <a:latin typeface="微软雅黑" panose="020B0503020204020204" pitchFamily="34" charset="-122"/>
                <a:ea typeface="微软雅黑" panose="020B0503020204020204" pitchFamily="34" charset="-122"/>
              </a:rPr>
              <a:t>n</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Model </a:t>
            </a:r>
            <a:r>
              <a:rPr lang="zh-CN" altLang="en-US" sz="2000" b="1" dirty="0">
                <a:latin typeface="微软雅黑" panose="020B0503020204020204" pitchFamily="34" charset="-122"/>
                <a:ea typeface="微软雅黑" panose="020B0503020204020204" pitchFamily="34" charset="-122"/>
              </a:rPr>
              <a:t>消息传递模型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节点可以进行本地计算，也可以互相传递消息</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52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3497689"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二：</a:t>
            </a:r>
            <a:r>
              <a:rPr lang="en-US" altLang="zh-CN" sz="3000" b="1" dirty="0">
                <a:solidFill>
                  <a:schemeClr val="tx1">
                    <a:lumMod val="95000"/>
                    <a:lumOff val="5000"/>
                  </a:schemeClr>
                </a:solidFill>
                <a:latin typeface="微软雅黑" panose="020B0503020204020204" pitchFamily="34" charset="-122"/>
                <a:ea typeface="微软雅黑" panose="020B0503020204020204" pitchFamily="34" charset="-122"/>
              </a:rPr>
              <a:t>Client/Server</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F367AF7-D32F-455E-8947-41383C9F13D7}"/>
              </a:ext>
            </a:extLst>
          </p:cNvPr>
          <p:cNvSpPr txBox="1"/>
          <p:nvPr/>
        </p:nvSpPr>
        <p:spPr>
          <a:xfrm>
            <a:off x="1109709" y="1899821"/>
            <a:ext cx="7066625" cy="984885"/>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Model </a:t>
            </a:r>
            <a:r>
              <a:rPr lang="zh-CN" altLang="en-US" sz="2000" b="1" dirty="0">
                <a:latin typeface="微软雅黑" panose="020B0503020204020204" pitchFamily="34" charset="-122"/>
                <a:ea typeface="微软雅黑" panose="020B0503020204020204" pitchFamily="34" charset="-122"/>
              </a:rPr>
              <a:t>最简单的模型：</a:t>
            </a:r>
            <a:r>
              <a:rPr lang="zh-CN" altLang="en-US"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一个客户端，一个服务器。客户端发送消息给服务器</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3312FBE-98F4-48C8-8643-1D1B56EA8EC4}"/>
              </a:ext>
            </a:extLst>
          </p:cNvPr>
          <p:cNvSpPr txBox="1"/>
          <p:nvPr/>
        </p:nvSpPr>
        <p:spPr>
          <a:xfrm>
            <a:off x="1109709" y="3623568"/>
            <a:ext cx="7066625" cy="677108"/>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Model </a:t>
            </a:r>
            <a:r>
              <a:rPr lang="zh-CN" altLang="en-US" sz="2000" b="1" dirty="0">
                <a:latin typeface="微软雅黑" panose="020B0503020204020204" pitchFamily="34" charset="-122"/>
                <a:ea typeface="微软雅黑" panose="020B0503020204020204" pitchFamily="34" charset="-122"/>
              </a:rPr>
              <a:t>带确认（</a:t>
            </a:r>
            <a:r>
              <a:rPr lang="en-US" altLang="zh-CN" sz="2000" b="1" dirty="0">
                <a:latin typeface="微软雅黑" panose="020B0503020204020204" pitchFamily="34" charset="-122"/>
                <a:ea typeface="微软雅黑" panose="020B0503020204020204" pitchFamily="34" charset="-122"/>
              </a:rPr>
              <a:t>Acknowledgments</a:t>
            </a:r>
            <a:r>
              <a:rPr lang="zh-CN" altLang="en-US" sz="2000" b="1" dirty="0">
                <a:latin typeface="微软雅黑" panose="020B0503020204020204" pitchFamily="34" charset="-122"/>
                <a:ea typeface="微软雅黑" panose="020B0503020204020204" pitchFamily="34" charset="-122"/>
              </a:rPr>
              <a:t>）机制的 </a:t>
            </a:r>
            <a:r>
              <a:rPr lang="en-US" altLang="zh-CN" sz="2000" b="1" dirty="0">
                <a:latin typeface="微软雅黑" panose="020B0503020204020204" pitchFamily="34" charset="-122"/>
                <a:ea typeface="微软雅黑" panose="020B0503020204020204" pitchFamily="34" charset="-122"/>
              </a:rPr>
              <a:t>C/S</a:t>
            </a:r>
            <a:r>
              <a:rPr lang="zh-CN" altLang="en-US" sz="2000" b="1" dirty="0">
                <a:latin typeface="微软雅黑" panose="020B0503020204020204" pitchFamily="34" charset="-122"/>
                <a:ea typeface="微软雅黑" panose="020B0503020204020204" pitchFamily="34" charset="-122"/>
              </a:rPr>
              <a:t>模型</a:t>
            </a:r>
            <a:endParaRPr lang="en-US" altLang="zh-CN" sz="2000"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16D408B-060D-461F-B47D-8468EA1E9D59}"/>
              </a:ext>
            </a:extLst>
          </p:cNvPr>
          <p:cNvSpPr txBox="1"/>
          <p:nvPr/>
        </p:nvSpPr>
        <p:spPr>
          <a:xfrm>
            <a:off x="1109709" y="4269899"/>
            <a:ext cx="6649374" cy="1200329"/>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Remarks:</a:t>
            </a:r>
          </a:p>
          <a:p>
            <a:r>
              <a:rPr lang="zh-CN" altLang="en-US" dirty="0">
                <a:latin typeface="微软雅黑" panose="020B0503020204020204" pitchFamily="34" charset="-122"/>
                <a:ea typeface="微软雅黑" panose="020B0503020204020204" pitchFamily="34" charset="-122"/>
              </a:rPr>
              <a:t>确认丢失  可以通过给命令加上序列号  </a:t>
            </a:r>
          </a:p>
          <a:p>
            <a:r>
              <a:rPr lang="zh-CN" altLang="en-US" dirty="0">
                <a:latin typeface="微软雅黑" panose="020B0503020204020204" pitchFamily="34" charset="-122"/>
                <a:ea typeface="微软雅黑" panose="020B0503020204020204" pitchFamily="34" charset="-122"/>
              </a:rPr>
              <a:t>可靠协议的基础，例如</a:t>
            </a:r>
            <a:r>
              <a:rPr lang="en-US" altLang="zh-CN" dirty="0" err="1">
                <a:latin typeface="微软雅黑" panose="020B0503020204020204" pitchFamily="34" charset="-122"/>
                <a:ea typeface="微软雅黑" panose="020B0503020204020204" pitchFamily="34" charset="-122"/>
              </a:rPr>
              <a:t>tcp</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多服务器可以，但多客户端呢？</a:t>
            </a:r>
          </a:p>
        </p:txBody>
      </p:sp>
    </p:spTree>
    <p:extLst>
      <p:ext uri="{BB962C8B-B14F-4D97-AF65-F5344CB8AC3E}">
        <p14:creationId xmlns:p14="http://schemas.microsoft.com/office/powerpoint/2010/main" val="380735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3497689"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二：</a:t>
            </a:r>
            <a:r>
              <a:rPr lang="en-US" altLang="zh-CN" sz="3000" b="1" dirty="0">
                <a:solidFill>
                  <a:schemeClr val="tx1">
                    <a:lumMod val="95000"/>
                    <a:lumOff val="5000"/>
                  </a:schemeClr>
                </a:solidFill>
                <a:latin typeface="微软雅黑" panose="020B0503020204020204" pitchFamily="34" charset="-122"/>
                <a:ea typeface="微软雅黑" panose="020B0503020204020204" pitchFamily="34" charset="-122"/>
              </a:rPr>
              <a:t>Client/Server</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F367AF7-D32F-455E-8947-41383C9F13D7}"/>
              </a:ext>
            </a:extLst>
          </p:cNvPr>
          <p:cNvSpPr txBox="1"/>
          <p:nvPr/>
        </p:nvSpPr>
        <p:spPr>
          <a:xfrm>
            <a:off x="1109709" y="1899821"/>
            <a:ext cx="7066625"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Model  </a:t>
            </a:r>
            <a:r>
              <a:rPr lang="zh-CN" altLang="en-US" sz="2000" b="1" dirty="0">
                <a:latin typeface="微软雅黑" panose="020B0503020204020204" pitchFamily="34" charset="-122"/>
                <a:ea typeface="微软雅黑" panose="020B0503020204020204" pitchFamily="34" charset="-122"/>
              </a:rPr>
              <a:t>可变消息延迟模型</a:t>
            </a:r>
            <a:r>
              <a:rPr lang="en-US" altLang="zh-CN" sz="2000" b="1" dirty="0">
                <a:latin typeface="微软雅黑" panose="020B0503020204020204" pitchFamily="34" charset="-122"/>
                <a:ea typeface="微软雅黑" panose="020B0503020204020204" pitchFamily="34" charset="-122"/>
              </a:rPr>
              <a:t>(variable message delay)</a:t>
            </a:r>
          </a:p>
        </p:txBody>
      </p:sp>
      <p:sp>
        <p:nvSpPr>
          <p:cNvPr id="5" name="文本框 4">
            <a:extLst>
              <a:ext uri="{FF2B5EF4-FFF2-40B4-BE49-F238E27FC236}">
                <a16:creationId xmlns:a16="http://schemas.microsoft.com/office/drawing/2014/main" id="{53312FBE-98F4-48C8-8643-1D1B56EA8EC4}"/>
              </a:ext>
            </a:extLst>
          </p:cNvPr>
          <p:cNvSpPr txBox="1"/>
          <p:nvPr/>
        </p:nvSpPr>
        <p:spPr>
          <a:xfrm>
            <a:off x="1109708" y="2993253"/>
            <a:ext cx="7066625" cy="126188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Theorem</a:t>
            </a:r>
          </a:p>
          <a:p>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由于消息延迟，会导致多客户端与多服务器之间消息传递时出现不同的命令顺序，导致不一致的结果状态。</a:t>
            </a:r>
          </a:p>
        </p:txBody>
      </p:sp>
      <p:sp>
        <p:nvSpPr>
          <p:cNvPr id="6" name="文本框 5">
            <a:extLst>
              <a:ext uri="{FF2B5EF4-FFF2-40B4-BE49-F238E27FC236}">
                <a16:creationId xmlns:a16="http://schemas.microsoft.com/office/drawing/2014/main" id="{B8789D5C-4A31-4A68-A183-4509C2723060}"/>
              </a:ext>
            </a:extLst>
          </p:cNvPr>
          <p:cNvSpPr txBox="1"/>
          <p:nvPr/>
        </p:nvSpPr>
        <p:spPr>
          <a:xfrm>
            <a:off x="1109708" y="4572198"/>
            <a:ext cx="7066625" cy="153888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Definition </a:t>
            </a:r>
            <a:r>
              <a:rPr lang="zh-CN" altLang="en-US" sz="2000" b="1" dirty="0">
                <a:latin typeface="微软雅黑" panose="020B0503020204020204" pitchFamily="34" charset="-122"/>
                <a:ea typeface="微软雅黑" panose="020B0503020204020204" pitchFamily="34" charset="-122"/>
              </a:rPr>
              <a:t>状态复制（</a:t>
            </a:r>
            <a:r>
              <a:rPr lang="en-US" altLang="zh-CN" sz="2000" b="1" dirty="0">
                <a:latin typeface="微软雅黑" panose="020B0503020204020204" pitchFamily="34" charset="-122"/>
                <a:ea typeface="微软雅黑" panose="020B0503020204020204" pitchFamily="34" charset="-122"/>
              </a:rPr>
              <a:t>state replication</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一系列节点按照相同的顺序执行一系列命令，则称这些节点实现了状态复制</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是分布式系统正常工作的基本属性</a:t>
            </a:r>
          </a:p>
        </p:txBody>
      </p:sp>
    </p:spTree>
    <p:extLst>
      <p:ext uri="{BB962C8B-B14F-4D97-AF65-F5344CB8AC3E}">
        <p14:creationId xmlns:p14="http://schemas.microsoft.com/office/powerpoint/2010/main" val="414094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3497689"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二：</a:t>
            </a:r>
            <a:r>
              <a:rPr lang="en-US" altLang="zh-CN" sz="3000" b="1" dirty="0">
                <a:solidFill>
                  <a:schemeClr val="tx1">
                    <a:lumMod val="95000"/>
                    <a:lumOff val="5000"/>
                  </a:schemeClr>
                </a:solidFill>
                <a:latin typeface="微软雅黑" panose="020B0503020204020204" pitchFamily="34" charset="-122"/>
                <a:ea typeface="微软雅黑" panose="020B0503020204020204" pitchFamily="34" charset="-122"/>
              </a:rPr>
              <a:t>Client/Server</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F367AF7-D32F-455E-8947-41383C9F13D7}"/>
              </a:ext>
            </a:extLst>
          </p:cNvPr>
          <p:cNvSpPr txBox="1"/>
          <p:nvPr/>
        </p:nvSpPr>
        <p:spPr>
          <a:xfrm>
            <a:off x="1109709" y="1899821"/>
            <a:ext cx="7066625" cy="984885"/>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Model </a:t>
            </a:r>
            <a:r>
              <a:rPr lang="zh-CN" altLang="en-US" sz="2000" b="1" dirty="0">
                <a:latin typeface="微软雅黑" panose="020B0503020204020204" pitchFamily="34" charset="-122"/>
                <a:ea typeface="微软雅黑" panose="020B0503020204020204" pitchFamily="34" charset="-122"/>
              </a:rPr>
              <a:t>序列器（</a:t>
            </a:r>
            <a:r>
              <a:rPr lang="en-US" altLang="zh-CN" sz="2000" b="1" dirty="0">
                <a:latin typeface="微软雅黑" panose="020B0503020204020204" pitchFamily="34" charset="-122"/>
                <a:ea typeface="微软雅黑" panose="020B0503020204020204" pitchFamily="34" charset="-122"/>
              </a:rPr>
              <a:t>Serializer</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 多对多 转为 多对一  一对多；经典的中心化处理方式</a:t>
            </a:r>
            <a:endParaRPr lang="en-US" altLang="zh-CN"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3312FBE-98F4-48C8-8643-1D1B56EA8EC4}"/>
              </a:ext>
            </a:extLst>
          </p:cNvPr>
          <p:cNvSpPr txBox="1"/>
          <p:nvPr/>
        </p:nvSpPr>
        <p:spPr>
          <a:xfrm>
            <a:off x="1109707" y="3228945"/>
            <a:ext cx="7066625" cy="2923877"/>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Algorithm </a:t>
            </a:r>
            <a:r>
              <a:rPr lang="zh-CN" altLang="en-US" sz="2000" b="1" dirty="0">
                <a:latin typeface="微软雅黑" panose="020B0503020204020204" pitchFamily="34" charset="-122"/>
                <a:ea typeface="微软雅黑" panose="020B0503020204020204" pitchFamily="34" charset="-122"/>
              </a:rPr>
              <a:t>两阶段协议  互斥锁（</a:t>
            </a:r>
            <a:r>
              <a:rPr lang="en-US" altLang="zh-CN" sz="2000" b="1" dirty="0">
                <a:latin typeface="微软雅黑" panose="020B0503020204020204" pitchFamily="34" charset="-122"/>
                <a:ea typeface="微软雅黑" panose="020B0503020204020204" pitchFamily="34" charset="-122"/>
              </a:rPr>
              <a:t>two-phase locking 2PL</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向所有的</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请求锁</a:t>
            </a:r>
          </a:p>
          <a:p>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如果收到所有</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的锁：发送命令，归还锁</a:t>
            </a:r>
          </a:p>
          <a:p>
            <a:r>
              <a:rPr lang="zh-CN" altLang="en-US" sz="1600" dirty="0">
                <a:latin typeface="微软雅黑" panose="020B0503020204020204" pitchFamily="34" charset="-122"/>
                <a:ea typeface="微软雅黑" panose="020B0503020204020204" pitchFamily="34" charset="-122"/>
              </a:rPr>
              <a:t>   否则，归还收到的锁，等一段时间 再进行步骤</a:t>
            </a: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前提：故障节点会恢复 </a:t>
            </a:r>
          </a:p>
          <a:p>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否则 一旦一个节点彻底崩溃，则系统无法正常进行</a:t>
            </a:r>
          </a:p>
          <a:p>
            <a:r>
              <a:rPr lang="zh-CN" altLang="en-US" sz="1600" dirty="0">
                <a:latin typeface="微软雅黑" panose="020B0503020204020204" pitchFamily="34" charset="-122"/>
                <a:ea typeface="微软雅黑" panose="020B0503020204020204" pitchFamily="34" charset="-122"/>
              </a:rPr>
              <a:t>问题：</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两客户端同时请求锁？客户端得到锁之后崩溃了？</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499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367161" y="2175042"/>
            <a:ext cx="7377344" cy="1754326"/>
          </a:xfrm>
          <a:prstGeom prst="rect">
            <a:avLst/>
          </a:prstGeom>
          <a:noFill/>
        </p:spPr>
        <p:txBody>
          <a:bodyPr wrap="square" rtlCol="0">
            <a:spAutoFit/>
          </a:bodyPr>
          <a:lstStyle/>
          <a:p>
            <a:r>
              <a:rPr lang="en-US" altLang="zh-CN" dirty="0" err="1"/>
              <a:t>Paxos</a:t>
            </a:r>
            <a:r>
              <a:rPr lang="zh-CN" altLang="en-US" dirty="0"/>
              <a:t>算法是莱斯利</a:t>
            </a:r>
            <a:r>
              <a:rPr lang="en-US" altLang="zh-CN" dirty="0"/>
              <a:t>·</a:t>
            </a:r>
            <a:r>
              <a:rPr lang="zh-CN" altLang="en-US" dirty="0"/>
              <a:t>兰伯特（</a:t>
            </a:r>
            <a:r>
              <a:rPr lang="en-US" altLang="zh-CN" dirty="0"/>
              <a:t>Leslie </a:t>
            </a:r>
            <a:r>
              <a:rPr lang="en-US" altLang="zh-CN" dirty="0" err="1"/>
              <a:t>Lamport</a:t>
            </a:r>
            <a:r>
              <a:rPr lang="zh-CN" altLang="en-US" dirty="0"/>
              <a:t>，就是 </a:t>
            </a:r>
            <a:r>
              <a:rPr lang="en-US" altLang="zh-CN" dirty="0"/>
              <a:t>LaTeX</a:t>
            </a:r>
            <a:r>
              <a:rPr lang="zh-CN" altLang="en-US" dirty="0"/>
              <a:t>中的</a:t>
            </a:r>
            <a:r>
              <a:rPr lang="en-US" altLang="zh-CN" dirty="0"/>
              <a:t>“La”</a:t>
            </a:r>
            <a:r>
              <a:rPr lang="zh-CN" altLang="en-US" dirty="0"/>
              <a:t>，此人现在在微软研究院）于</a:t>
            </a:r>
            <a:r>
              <a:rPr lang="en-US" altLang="zh-CN" dirty="0"/>
              <a:t>1990</a:t>
            </a:r>
            <a:r>
              <a:rPr lang="zh-CN" altLang="en-US" dirty="0"/>
              <a:t>年提出的一种基于消息传递的一致性算法。这个算法被认为是类似算法中最有效的。</a:t>
            </a:r>
            <a:endParaRPr lang="en-US" altLang="zh-CN" dirty="0"/>
          </a:p>
          <a:p>
            <a:endParaRPr lang="en-US" altLang="zh-CN" dirty="0"/>
          </a:p>
          <a:p>
            <a:r>
              <a:rPr lang="en-US" altLang="zh-CN" dirty="0" err="1"/>
              <a:t>Paxos</a:t>
            </a:r>
            <a:r>
              <a:rPr lang="en-US" altLang="zh-CN" dirty="0"/>
              <a:t> </a:t>
            </a:r>
            <a:r>
              <a:rPr lang="zh-CN" altLang="en-US" dirty="0"/>
              <a:t>算法解决的问题是一个分布式系统如何就某个值（决议）达成一致。</a:t>
            </a:r>
          </a:p>
        </p:txBody>
      </p:sp>
    </p:spTree>
    <p:extLst>
      <p:ext uri="{BB962C8B-B14F-4D97-AF65-F5344CB8AC3E}">
        <p14:creationId xmlns:p14="http://schemas.microsoft.com/office/powerpoint/2010/main" val="173643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367161" y="2175042"/>
            <a:ext cx="7377344" cy="1631216"/>
          </a:xfrm>
          <a:prstGeom prst="rect">
            <a:avLst/>
          </a:prstGeom>
          <a:noFill/>
        </p:spPr>
        <p:txBody>
          <a:bodyPr wrap="square" rtlCol="0">
            <a:spAutoFit/>
          </a:bodyPr>
          <a:lstStyle/>
          <a:p>
            <a:r>
              <a:rPr lang="en-US" altLang="zh-CN" sz="2000" b="1" dirty="0"/>
              <a:t>Definition </a:t>
            </a:r>
            <a:r>
              <a:rPr lang="zh-CN" altLang="en-US" sz="2000" b="1" dirty="0"/>
              <a:t>票证</a:t>
            </a:r>
            <a:r>
              <a:rPr lang="en-US" altLang="zh-CN" sz="2000" b="1" dirty="0"/>
              <a:t>(ticket)</a:t>
            </a:r>
          </a:p>
          <a:p>
            <a:r>
              <a:rPr lang="zh-CN" altLang="en-US" sz="2000" b="1" dirty="0"/>
              <a:t>类似于锁，但比锁的限制 弱</a:t>
            </a:r>
            <a:r>
              <a:rPr lang="en-US" altLang="zh-CN" sz="2000" b="1" dirty="0"/>
              <a:t>(weaker)</a:t>
            </a:r>
          </a:p>
          <a:p>
            <a:r>
              <a:rPr lang="zh-CN" altLang="en-US" sz="2000" dirty="0"/>
              <a:t>可重复发放（</a:t>
            </a:r>
            <a:r>
              <a:rPr lang="en-US" altLang="zh-CN" sz="2000" dirty="0" err="1"/>
              <a:t>Reissuable</a:t>
            </a:r>
            <a:r>
              <a:rPr lang="zh-CN" altLang="en-US" sz="2000" dirty="0"/>
              <a:t>） </a:t>
            </a:r>
            <a:endParaRPr lang="en-US" altLang="zh-CN" sz="2000" dirty="0"/>
          </a:p>
          <a:p>
            <a:r>
              <a:rPr lang="zh-CN" altLang="en-US" sz="2000" dirty="0"/>
              <a:t>票证到期（</a:t>
            </a:r>
            <a:r>
              <a:rPr lang="en-US" altLang="zh-CN" sz="2000" dirty="0"/>
              <a:t>Ticket expiration</a:t>
            </a:r>
            <a:r>
              <a:rPr lang="zh-CN" altLang="en-US" sz="2000" dirty="0"/>
              <a:t>）服务端只会接受带有最新票证的服务端的命令</a:t>
            </a:r>
          </a:p>
        </p:txBody>
      </p:sp>
    </p:spTree>
    <p:extLst>
      <p:ext uri="{BB962C8B-B14F-4D97-AF65-F5344CB8AC3E}">
        <p14:creationId xmlns:p14="http://schemas.microsoft.com/office/powerpoint/2010/main" val="49192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21366" y="835783"/>
            <a:ext cx="2079608" cy="553998"/>
          </a:xfrm>
          <a:prstGeom prst="rect">
            <a:avLst/>
          </a:prstGeom>
        </p:spPr>
        <p:txBody>
          <a:bodyPr wrap="none">
            <a:spAutoFit/>
          </a:bodyPr>
          <a:lstStyle/>
          <a:p>
            <a:r>
              <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rPr>
              <a:t>三：</a:t>
            </a:r>
            <a:r>
              <a:rPr lang="en-US" altLang="zh-CN" sz="3000" b="1" dirty="0" err="1">
                <a:solidFill>
                  <a:schemeClr val="tx1">
                    <a:lumMod val="95000"/>
                    <a:lumOff val="5000"/>
                  </a:schemeClr>
                </a:solidFill>
                <a:latin typeface="微软雅黑" panose="020B0503020204020204" pitchFamily="34" charset="-122"/>
                <a:ea typeface="微软雅黑" panose="020B0503020204020204" pitchFamily="34" charset="-122"/>
              </a:rPr>
              <a:t>Paxos</a:t>
            </a:r>
            <a:endParaRPr lang="zh-CN" altLang="en-US" sz="3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C260E4E-2849-4E84-81DC-440D9A87ACDF}"/>
              </a:ext>
            </a:extLst>
          </p:cNvPr>
          <p:cNvSpPr txBox="1"/>
          <p:nvPr/>
        </p:nvSpPr>
        <p:spPr>
          <a:xfrm>
            <a:off x="1198486" y="1615748"/>
            <a:ext cx="7377344" cy="400110"/>
          </a:xfrm>
          <a:prstGeom prst="rect">
            <a:avLst/>
          </a:prstGeom>
          <a:noFill/>
        </p:spPr>
        <p:txBody>
          <a:bodyPr wrap="square" rtlCol="0">
            <a:spAutoFit/>
          </a:bodyPr>
          <a:lstStyle/>
          <a:p>
            <a:r>
              <a:rPr lang="en-US" altLang="zh-CN" sz="2000" b="1" dirty="0"/>
              <a:t>Algorithm   Naive Ticket Protocol  </a:t>
            </a:r>
            <a:r>
              <a:rPr lang="zh-CN" altLang="en-US" sz="2000" b="1" dirty="0"/>
              <a:t>简单票证协议</a:t>
            </a:r>
            <a:endParaRPr lang="zh-CN" altLang="en-US" sz="2000" dirty="0"/>
          </a:p>
        </p:txBody>
      </p:sp>
      <p:pic>
        <p:nvPicPr>
          <p:cNvPr id="2" name="图片 1">
            <a:extLst>
              <a:ext uri="{FF2B5EF4-FFF2-40B4-BE49-F238E27FC236}">
                <a16:creationId xmlns:a16="http://schemas.microsoft.com/office/drawing/2014/main" id="{92884A56-D9A8-4DCC-A23B-231CA90DF7C9}"/>
              </a:ext>
            </a:extLst>
          </p:cNvPr>
          <p:cNvPicPr>
            <a:picLocks noChangeAspect="1"/>
          </p:cNvPicPr>
          <p:nvPr/>
        </p:nvPicPr>
        <p:blipFill>
          <a:blip r:embed="rId2"/>
          <a:stretch>
            <a:fillRect/>
          </a:stretch>
        </p:blipFill>
        <p:spPr>
          <a:xfrm>
            <a:off x="1198486" y="2015858"/>
            <a:ext cx="5662011" cy="4643160"/>
          </a:xfrm>
          <a:prstGeom prst="rect">
            <a:avLst/>
          </a:prstGeom>
        </p:spPr>
      </p:pic>
    </p:spTree>
    <p:extLst>
      <p:ext uri="{BB962C8B-B14F-4D97-AF65-F5344CB8AC3E}">
        <p14:creationId xmlns:p14="http://schemas.microsoft.com/office/powerpoint/2010/main" val="114866459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红版" id="{4CD8E461-0207-4A26-B140-BBEB558E3642}" vid="{6AC68A9F-5EC0-4388-B9FA-120194BD4EB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交大红版</Template>
  <TotalTime>310</TotalTime>
  <Words>717</Words>
  <Application>Microsoft Office PowerPoint</Application>
  <PresentationFormat>全屏显示(4:3)</PresentationFormat>
  <Paragraphs>91</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Gill Sans</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Grq</cp:lastModifiedBy>
  <cp:revision>28</cp:revision>
  <dcterms:created xsi:type="dcterms:W3CDTF">2014-03-28T01:19:59Z</dcterms:created>
  <dcterms:modified xsi:type="dcterms:W3CDTF">2020-10-18T12:45:02Z</dcterms:modified>
</cp:coreProperties>
</file>