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3"/>
  </p:notesMasterIdLst>
  <p:sldIdLst>
    <p:sldId id="256" r:id="rId3"/>
    <p:sldId id="257" r:id="rId4"/>
    <p:sldId id="282" r:id="rId5"/>
    <p:sldId id="283" r:id="rId6"/>
    <p:sldId id="290" r:id="rId7"/>
    <p:sldId id="286" r:id="rId8"/>
    <p:sldId id="284" r:id="rId9"/>
    <p:sldId id="285" r:id="rId10"/>
    <p:sldId id="287" r:id="rId11"/>
    <p:sldId id="258" r:id="rId12"/>
    <p:sldId id="261" r:id="rId13"/>
    <p:sldId id="262" r:id="rId14"/>
    <p:sldId id="288" r:id="rId15"/>
    <p:sldId id="265" r:id="rId16"/>
    <p:sldId id="266" r:id="rId17"/>
    <p:sldId id="267" r:id="rId18"/>
    <p:sldId id="268" r:id="rId19"/>
    <p:sldId id="269" r:id="rId20"/>
    <p:sldId id="270" r:id="rId21"/>
    <p:sldId id="271" r:id="rId22"/>
    <p:sldId id="272" r:id="rId23"/>
    <p:sldId id="273" r:id="rId24"/>
    <p:sldId id="274" r:id="rId25"/>
    <p:sldId id="289" r:id="rId26"/>
    <p:sldId id="275" r:id="rId27"/>
    <p:sldId id="277" r:id="rId28"/>
    <p:sldId id="278" r:id="rId29"/>
    <p:sldId id="279" r:id="rId30"/>
    <p:sldId id="280" r:id="rId31"/>
    <p:sldId id="281" r:id="rId32"/>
  </p:sldIdLst>
  <p:sldSz cx="9144000" cy="5143500" type="screen16x9"/>
  <p:notesSz cx="6858000" cy="9144000"/>
  <p:embeddedFontLst>
    <p:embeddedFont>
      <p:font typeface="Lato" panose="02010600030101010101" charset="0"/>
      <p:regular r:id="rId34"/>
      <p:bold r:id="rId35"/>
      <p:italic r:id="rId36"/>
      <p:boldItalic r:id="rId37"/>
    </p:embeddedFont>
    <p:embeddedFont>
      <p:font typeface="Raleway" panose="02010600030101010101"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D203F3-78C4-4E42-8927-9EBE1BEE912C}">
  <a:tblStyle styleId="{02D203F3-78C4-4E42-8927-9EBE1BEE91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8772" autoAdjust="0"/>
  </p:normalViewPr>
  <p:slideViewPr>
    <p:cSldViewPr snapToGrid="0">
      <p:cViewPr varScale="1">
        <p:scale>
          <a:sx n="91" d="100"/>
          <a:sy n="91" d="100"/>
        </p:scale>
        <p:origin x="403" y="67"/>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ug93tad.github.io/pbf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ug93tad.github.io/pbf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yzantine_faul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log.ethereum.org/2014/11/25/proof-stake-learned-love-weak-subjectivity/"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ug93tad.github.io/flpcap/"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Consensus_(computer_science)#Solvability_results_for_some_agreement_problem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Redundancy_(engineerin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State_machine_replic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2ae0166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2ae0166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42900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2ae016674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2ae016674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 a nutshell, PBFT is a State Machine Replication with Byzantine fault tolerance.</a:t>
            </a:r>
            <a:endParaRPr dirty="0"/>
          </a:p>
          <a:p>
            <a:pPr marL="457200" lvl="0" indent="-298450" algn="l" rtl="0">
              <a:spcBef>
                <a:spcPts val="0"/>
              </a:spcBef>
              <a:spcAft>
                <a:spcPts val="0"/>
              </a:spcAft>
              <a:buSzPts val="1100"/>
              <a:buChar char="-"/>
            </a:pPr>
            <a:r>
              <a:rPr lang="en"/>
              <a:t>An intuitive idea to solve the General Byzantine problem is to use one or more rounds of voting to obtain majority consensus.</a:t>
            </a:r>
            <a:endParaRPr dirty="0"/>
          </a:p>
          <a:p>
            <a:pPr marL="457200" lvl="0" indent="-298450" algn="l" rtl="0">
              <a:spcBef>
                <a:spcPts val="0"/>
              </a:spcBef>
              <a:spcAft>
                <a:spcPts val="0"/>
              </a:spcAft>
              <a:buSzPts val="1100"/>
              <a:buChar char="-"/>
            </a:pPr>
            <a:r>
              <a:rPr lang="en"/>
              <a:t>But who is going to vote on what? And for how many rounds so as to ensure both safety and liveness? PBFT’s greatest innovation lies in its design with multiple voting rounds, composed of three stages: Pre-prepare, Prepare, and Commit.</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a:t>For the sake of simplicity, let us make the following assumptions:</a:t>
            </a:r>
            <a:endParaRPr dirty="0"/>
          </a:p>
          <a:p>
            <a:pPr marL="914400" lvl="0" indent="-298450" algn="l" rtl="0">
              <a:spcBef>
                <a:spcPts val="0"/>
              </a:spcBef>
              <a:spcAft>
                <a:spcPts val="0"/>
              </a:spcAft>
              <a:buSzPts val="1100"/>
              <a:buChar char="●"/>
            </a:pPr>
            <a:r>
              <a:rPr lang="en"/>
              <a:t>Every four generals can tolerate up to one traitor. i.e. 4=3f+1, where f represents the maximum number of traitors that the network can tolerate before failing. The meaning of 3f +1 will be described in further detail in the next paragraphs.</a:t>
            </a:r>
            <a:endParaRPr dirty="0"/>
          </a:p>
          <a:p>
            <a:pPr marL="914400" lvl="0" indent="-298450" algn="l" rtl="0">
              <a:spcBef>
                <a:spcPts val="0"/>
              </a:spcBef>
              <a:spcAft>
                <a:spcPts val="0"/>
              </a:spcAft>
              <a:buSzPts val="1100"/>
              <a:buChar char="●"/>
            </a:pPr>
            <a:r>
              <a:rPr lang="en"/>
              <a:t>Each general is assigned a number (0~3).</a:t>
            </a:r>
            <a:endParaRPr dirty="0"/>
          </a:p>
          <a:p>
            <a:pPr marL="914400" lvl="0" indent="-298450" algn="l" rtl="0">
              <a:spcBef>
                <a:spcPts val="0"/>
              </a:spcBef>
              <a:spcAft>
                <a:spcPts val="0"/>
              </a:spcAft>
              <a:buSzPts val="1100"/>
              <a:buChar char="●"/>
            </a:pPr>
            <a:r>
              <a:rPr lang="en"/>
              <a:t>Each general can recognize the validity of each other’s signature.</a:t>
            </a:r>
            <a:endParaRPr dirty="0"/>
          </a:p>
          <a:p>
            <a:pPr marL="914400" lvl="0" indent="-298450" algn="l" rtl="0">
              <a:spcBef>
                <a:spcPts val="0"/>
              </a:spcBef>
              <a:spcAft>
                <a:spcPts val="0"/>
              </a:spcAft>
              <a:buSzPts val="1100"/>
              <a:buChar char="●"/>
            </a:pPr>
            <a:r>
              <a:rPr lang="en"/>
              <a:t>Each action carries a sequence number.</a:t>
            </a:r>
            <a:endParaRPr dirty="0"/>
          </a:p>
          <a:p>
            <a:pPr marL="914400" lvl="0" indent="-298450" algn="l" rtl="0">
              <a:spcBef>
                <a:spcPts val="0"/>
              </a:spcBef>
              <a:spcAft>
                <a:spcPts val="0"/>
              </a:spcAft>
              <a:buSzPts val="1100"/>
              <a:buChar char="●"/>
            </a:pPr>
            <a:r>
              <a:rPr lang="en"/>
              <a:t>Attack/retreat decisions form a series of sequenced decisions, e.g. attack — attack — retreat — attack —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2b3d575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2b3d575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There is one leader (Primary) and several other validators (Replicas).</a:t>
            </a:r>
            <a:endParaRPr dirty="0"/>
          </a:p>
          <a:p>
            <a:pPr marL="457200" lvl="0" indent="-298450" algn="l" rtl="0">
              <a:spcBef>
                <a:spcPts val="0"/>
              </a:spcBef>
              <a:spcAft>
                <a:spcPts val="0"/>
              </a:spcAft>
              <a:buSzPts val="1100"/>
              <a:buChar char="-"/>
            </a:pPr>
            <a:r>
              <a:rPr lang="en"/>
              <a:t>Decision rounds in a number that is variable, consecutively, are lead by one leader only, which determines what is called the view.</a:t>
            </a:r>
            <a:endParaRPr dirty="0"/>
          </a:p>
          <a:p>
            <a:pPr marL="457200" lvl="0" indent="-298450" algn="l" rtl="0">
              <a:spcBef>
                <a:spcPts val="0"/>
              </a:spcBef>
              <a:spcAft>
                <a:spcPts val="0"/>
              </a:spcAft>
              <a:buSzPts val="1100"/>
              <a:buChar char="-"/>
            </a:pPr>
            <a:r>
              <a:rPr lang="en"/>
              <a:t>Generals follow a round-robin rotation to determine who will be the leader during the next epoch. As an example, general number 1 will be the leader during the first view, general number 2 during the second one, and so on. When all generals have been called upon to be leaders, the rotation starts again.</a:t>
            </a:r>
            <a:endParaRPr dirty="0"/>
          </a:p>
          <a:p>
            <a:pPr marL="457200" lvl="0" indent="-298450" algn="l" rtl="0">
              <a:spcBef>
                <a:spcPts val="0"/>
              </a:spcBef>
              <a:spcAft>
                <a:spcPts val="0"/>
              </a:spcAft>
              <a:buSzPts val="1100"/>
              <a:buChar char="-"/>
            </a:pPr>
            <a:r>
              <a:rPr lang="en"/>
              <a:t>The leader is rotated when there is a proposal from the replicas to do so. This mechanism is called a view change.</a:t>
            </a:r>
            <a:endParaRPr dirty="0"/>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2ae016674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62ae016674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leader is responsible for receiving the Byzantine client’s attack/retreat command (Request).</a:t>
            </a:r>
            <a:endParaRPr dirty="0"/>
          </a:p>
          <a:p>
            <a:pPr marL="457200" lvl="0" indent="-298450" algn="l" rtl="0">
              <a:spcBef>
                <a:spcPts val="0"/>
              </a:spcBef>
              <a:spcAft>
                <a:spcPts val="0"/>
              </a:spcAft>
              <a:buSzPts val="1100"/>
              <a:buChar char="-"/>
            </a:pPr>
            <a:r>
              <a:rPr lang="en"/>
              <a:t>The leader is responsible for initiating the proposal. The said proposal sent to the replicas shall include the message content (attack or retreat), the view number (corresponding uniquely to the leader) and a sequence number, which can be described as the numeral order of the action being undertaken.</a:t>
            </a:r>
            <a:endParaRPr dirty="0"/>
          </a:p>
          <a:p>
            <a:pPr marL="457200" lvl="0" indent="-298450" algn="l" rtl="0">
              <a:spcBef>
                <a:spcPts val="0"/>
              </a:spcBef>
              <a:spcAft>
                <a:spcPts val="0"/>
              </a:spcAft>
              <a:buSzPts val="1100"/>
              <a:buChar char="-"/>
            </a:pPr>
            <a:r>
              <a:rPr lang="en"/>
              <a:t>The leader sends the “pre-prepare” messages with his signature to the other validators via the messenger (i.e. the communication protocol).</a:t>
            </a:r>
            <a:endParaRPr dirty="0"/>
          </a:p>
          <a:p>
            <a:pPr marL="457200" lvl="0" indent="-298450" algn="l" rtl="0">
              <a:spcBef>
                <a:spcPts val="0"/>
              </a:spcBef>
              <a:spcAft>
                <a:spcPts val="0"/>
              </a:spcAft>
              <a:buSzPts val="1100"/>
              <a:buChar char="-"/>
            </a:pPr>
            <a:r>
              <a:rPr lang="en"/>
              <a:t>The image below provides a useful representation of the communication between the leader and the other replicas during the pre-prepare phase of the protocol.</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2ae016674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2ae016674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After each replica receives the “pre-prepare” message, it can either accept or reject the leader’s proposal. If the replica accepts the leader’s proposal, it will send a “prepare” message with its own signature to all the other replicas (including the leader). If it rejects, it will not send any message.</a:t>
            </a:r>
            <a:endParaRPr/>
          </a:p>
          <a:p>
            <a:pPr marL="457200" lvl="0" indent="-298450" algn="l" rtl="0">
              <a:spcBef>
                <a:spcPts val="0"/>
              </a:spcBef>
              <a:spcAft>
                <a:spcPts val="0"/>
              </a:spcAft>
              <a:buSzPts val="1100"/>
              <a:buChar char="-"/>
            </a:pPr>
            <a:r>
              <a:rPr lang="en"/>
              <a:t>Each node who issued the “prepare” message enters the “prepare” phase.</a:t>
            </a:r>
            <a:endParaRPr/>
          </a:p>
          <a:p>
            <a:pPr marL="457200" lvl="0" indent="-298450" algn="l" rtl="0">
              <a:spcBef>
                <a:spcPts val="0"/>
              </a:spcBef>
              <a:spcAft>
                <a:spcPts val="0"/>
              </a:spcAft>
              <a:buSzPts val="1100"/>
              <a:buChar char="-"/>
            </a:pPr>
            <a:r>
              <a:rPr lang="en"/>
              <a:t>If a replica receives more than three (&gt; 2f+1) “prepare” messages, it enters the “prepared” state. The collection of these “prepare” messages is collectively referred to as the “prepared certificate.”</a:t>
            </a:r>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2ae016674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2ae016674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If the “prepared” general decides to commit, it will send a “commit” message with the signature to all the generals (replicas). If it decides not to execute, no message is sent.</a:t>
            </a:r>
            <a:endParaRPr dirty="0"/>
          </a:p>
          <a:p>
            <a:pPr marL="457200" lvl="0" indent="-298450" algn="l" rtl="0">
              <a:spcBef>
                <a:spcPts val="0"/>
              </a:spcBef>
              <a:spcAft>
                <a:spcPts val="0"/>
              </a:spcAft>
              <a:buSzPts val="1100"/>
              <a:buChar char="-"/>
            </a:pPr>
            <a:r>
              <a:rPr lang="en"/>
              <a:t>The general who issued the “commit” message enters the “commit” phase.</a:t>
            </a:r>
            <a:endParaRPr dirty="0"/>
          </a:p>
          <a:p>
            <a:pPr marL="457200" lvl="0" indent="-298450" algn="l" rtl="0">
              <a:spcBef>
                <a:spcPts val="0"/>
              </a:spcBef>
              <a:spcAft>
                <a:spcPts val="0"/>
              </a:spcAft>
              <a:buSzPts val="1100"/>
              <a:buChar char="-"/>
            </a:pPr>
            <a:r>
              <a:rPr lang="en"/>
              <a:t>If the generals receive more than three (&gt; 2f+1) “commit” messages, the message object is executed, which also means that the proposal has reached a consensus.</a:t>
            </a:r>
            <a:endParaRPr dirty="0"/>
          </a:p>
          <a:p>
            <a:pPr marL="457200" lvl="0" indent="-298450" algn="l" rtl="0">
              <a:spcBef>
                <a:spcPts val="0"/>
              </a:spcBef>
              <a:spcAft>
                <a:spcPts val="0"/>
              </a:spcAft>
              <a:buSzPts val="1100"/>
              <a:buChar char="-"/>
            </a:pPr>
            <a:r>
              <a:rPr lang="en"/>
              <a:t>After the execution of the message, the general enters the “committed” state and returns the execution result (i.e. the reply) to the Byzantine client.</a:t>
            </a:r>
            <a:endParaRPr dirty="0"/>
          </a:p>
          <a:p>
            <a:pPr marL="457200" lvl="0" indent="-298450" algn="l" rtl="0">
              <a:spcBef>
                <a:spcPts val="0"/>
              </a:spcBef>
              <a:spcAft>
                <a:spcPts val="0"/>
              </a:spcAft>
              <a:buSzPts val="1100"/>
              <a:buChar char="-"/>
            </a:pPr>
            <a:r>
              <a:rPr lang="en"/>
              <a:t>After the reply has been sent, the replicas wait for the next request.</a:t>
            </a: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2ae01667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2ae01667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CN" sz="1100" b="0" i="0" u="none" strike="noStrike" cap="none" dirty="0">
                <a:solidFill>
                  <a:srgbClr val="000000"/>
                </a:solidFill>
                <a:effectLst/>
                <a:latin typeface="Arial"/>
                <a:ea typeface="Arial"/>
                <a:cs typeface="Arial"/>
                <a:sym typeface="Arial"/>
              </a:rPr>
              <a:t>n </a:t>
            </a:r>
            <a:r>
              <a:rPr lang="zh-CN" altLang="en-US" sz="1100" b="0" i="0" u="none" strike="noStrike" cap="none" dirty="0">
                <a:solidFill>
                  <a:srgbClr val="000000"/>
                </a:solidFill>
                <a:effectLst/>
                <a:latin typeface="Arial"/>
                <a:ea typeface="Arial"/>
                <a:cs typeface="Arial"/>
                <a:sym typeface="Arial"/>
              </a:rPr>
              <a:t>是节点 </a:t>
            </a:r>
            <a:r>
              <a:rPr lang="en-US" altLang="zh-CN" sz="1100" b="0" i="0" u="none" strike="noStrike" cap="none" dirty="0" err="1">
                <a:solidFill>
                  <a:srgbClr val="000000"/>
                </a:solidFill>
                <a:effectLst/>
                <a:latin typeface="Arial"/>
                <a:ea typeface="Arial"/>
                <a:cs typeface="Arial"/>
                <a:sym typeface="Arial"/>
              </a:rPr>
              <a:t>i</a:t>
            </a:r>
            <a:r>
              <a:rPr lang="en-US" altLang="zh-CN" sz="1100" b="0" i="0" u="none" strike="noStrike" cap="none" dirty="0">
                <a:solidFill>
                  <a:srgbClr val="000000"/>
                </a:solidFill>
                <a:effectLst/>
                <a:latin typeface="Arial"/>
                <a:ea typeface="Arial"/>
                <a:cs typeface="Arial"/>
                <a:sym typeface="Arial"/>
              </a:rPr>
              <a:t> </a:t>
            </a:r>
            <a:r>
              <a:rPr lang="zh-CN" altLang="en-US" sz="1100" b="0" i="0" u="none" strike="noStrike" cap="none" dirty="0">
                <a:solidFill>
                  <a:srgbClr val="000000"/>
                </a:solidFill>
                <a:effectLst/>
                <a:latin typeface="Arial"/>
                <a:ea typeface="Arial"/>
                <a:cs typeface="Arial"/>
                <a:sym typeface="Arial"/>
              </a:rPr>
              <a:t>知道的最后一个 </a:t>
            </a:r>
            <a:r>
              <a:rPr lang="en-US" altLang="zh-CN" sz="1100" b="0" i="0" u="none" strike="noStrike" cap="none" dirty="0">
                <a:solidFill>
                  <a:srgbClr val="000000"/>
                </a:solidFill>
                <a:effectLst/>
                <a:latin typeface="Arial"/>
                <a:ea typeface="Arial"/>
                <a:cs typeface="Arial"/>
                <a:sym typeface="Arial"/>
              </a:rPr>
              <a:t>stable checkpoint </a:t>
            </a:r>
            <a:r>
              <a:rPr lang="zh-CN" altLang="en-US" sz="1100" b="0" i="0" u="none" strike="noStrike" cap="none" dirty="0">
                <a:solidFill>
                  <a:srgbClr val="000000"/>
                </a:solidFill>
                <a:effectLst/>
                <a:latin typeface="Arial"/>
                <a:ea typeface="Arial"/>
                <a:cs typeface="Arial"/>
                <a:sym typeface="Arial"/>
              </a:rPr>
              <a:t>的消息序号。</a:t>
            </a:r>
          </a:p>
          <a:p>
            <a:r>
              <a:rPr lang="en-US" altLang="zh-CN" sz="1100" b="0" i="0" u="none" strike="noStrike" cap="none" dirty="0">
                <a:solidFill>
                  <a:srgbClr val="000000"/>
                </a:solidFill>
                <a:effectLst/>
                <a:latin typeface="Arial"/>
                <a:ea typeface="Arial"/>
                <a:cs typeface="Arial"/>
                <a:sym typeface="Arial"/>
              </a:rPr>
              <a:t>C </a:t>
            </a:r>
            <a:r>
              <a:rPr lang="zh-CN" altLang="en-US" sz="1100" b="0" i="0" u="none" strike="noStrike" cap="none" dirty="0">
                <a:solidFill>
                  <a:srgbClr val="000000"/>
                </a:solidFill>
                <a:effectLst/>
                <a:latin typeface="Arial"/>
                <a:ea typeface="Arial"/>
                <a:cs typeface="Arial"/>
                <a:sym typeface="Arial"/>
              </a:rPr>
              <a:t>是节点 </a:t>
            </a:r>
            <a:r>
              <a:rPr lang="en-US" altLang="zh-CN" sz="1100" b="0" i="0" u="none" strike="noStrike" cap="none" dirty="0" err="1">
                <a:solidFill>
                  <a:srgbClr val="000000"/>
                </a:solidFill>
                <a:effectLst/>
                <a:latin typeface="Arial"/>
                <a:ea typeface="Arial"/>
                <a:cs typeface="Arial"/>
                <a:sym typeface="Arial"/>
              </a:rPr>
              <a:t>i</a:t>
            </a:r>
            <a:r>
              <a:rPr lang="en-US" altLang="zh-CN" sz="1100" b="0" i="0" u="none" strike="noStrike" cap="none" dirty="0">
                <a:solidFill>
                  <a:srgbClr val="000000"/>
                </a:solidFill>
                <a:effectLst/>
                <a:latin typeface="Arial"/>
                <a:ea typeface="Arial"/>
                <a:cs typeface="Arial"/>
                <a:sym typeface="Arial"/>
              </a:rPr>
              <a:t> </a:t>
            </a:r>
            <a:r>
              <a:rPr lang="zh-CN" altLang="en-US" sz="1100" b="0" i="0" u="none" strike="noStrike" cap="none" dirty="0">
                <a:solidFill>
                  <a:srgbClr val="000000"/>
                </a:solidFill>
                <a:effectLst/>
                <a:latin typeface="Arial"/>
                <a:ea typeface="Arial"/>
                <a:cs typeface="Arial"/>
                <a:sym typeface="Arial"/>
              </a:rPr>
              <a:t>保存的经过 </a:t>
            </a:r>
            <a:r>
              <a:rPr lang="en-US" altLang="zh-CN" sz="1100" b="0" i="0" u="none" strike="noStrike" cap="none" dirty="0">
                <a:solidFill>
                  <a:srgbClr val="000000"/>
                </a:solidFill>
                <a:effectLst/>
                <a:latin typeface="Arial"/>
                <a:ea typeface="Arial"/>
                <a:cs typeface="Arial"/>
                <a:sym typeface="Arial"/>
              </a:rPr>
              <a:t>2f+1 </a:t>
            </a:r>
            <a:r>
              <a:rPr lang="zh-CN" altLang="en-US" sz="1100" b="0" i="0" u="none" strike="noStrike" cap="none" dirty="0">
                <a:solidFill>
                  <a:srgbClr val="000000"/>
                </a:solidFill>
                <a:effectLst/>
                <a:latin typeface="Arial"/>
                <a:ea typeface="Arial"/>
                <a:cs typeface="Arial"/>
                <a:sym typeface="Arial"/>
              </a:rPr>
              <a:t>个节点确认 </a:t>
            </a:r>
            <a:r>
              <a:rPr lang="en-US" altLang="zh-CN" sz="1100" b="0" i="0" u="none" strike="noStrike" cap="none" dirty="0">
                <a:solidFill>
                  <a:srgbClr val="000000"/>
                </a:solidFill>
                <a:effectLst/>
                <a:latin typeface="Arial"/>
                <a:ea typeface="Arial"/>
                <a:cs typeface="Arial"/>
                <a:sym typeface="Arial"/>
              </a:rPr>
              <a:t>stable checkpoint </a:t>
            </a:r>
            <a:r>
              <a:rPr lang="zh-CN" altLang="en-US" sz="1100" b="0" i="0" u="none" strike="noStrike" cap="none" dirty="0">
                <a:solidFill>
                  <a:srgbClr val="000000"/>
                </a:solidFill>
                <a:effectLst/>
                <a:latin typeface="Arial"/>
                <a:ea typeface="Arial"/>
                <a:cs typeface="Arial"/>
                <a:sym typeface="Arial"/>
              </a:rPr>
              <a:t>消息的集合。</a:t>
            </a:r>
          </a:p>
          <a:p>
            <a:r>
              <a:rPr lang="en-US" altLang="zh-CN" sz="1100" b="0" i="0" u="none" strike="noStrike" cap="none" dirty="0">
                <a:solidFill>
                  <a:srgbClr val="000000"/>
                </a:solidFill>
                <a:effectLst/>
                <a:latin typeface="Arial"/>
                <a:ea typeface="Arial"/>
                <a:cs typeface="Arial"/>
                <a:sym typeface="Arial"/>
              </a:rPr>
              <a:t>P </a:t>
            </a:r>
            <a:r>
              <a:rPr lang="zh-CN" altLang="en-US" sz="1100" b="0" i="0" u="none" strike="noStrike" cap="none" dirty="0">
                <a:solidFill>
                  <a:srgbClr val="000000"/>
                </a:solidFill>
                <a:effectLst/>
                <a:latin typeface="Arial"/>
                <a:ea typeface="Arial"/>
                <a:cs typeface="Arial"/>
                <a:sym typeface="Arial"/>
              </a:rPr>
              <a:t>是一个保存了 </a:t>
            </a:r>
            <a:r>
              <a:rPr lang="en-US" altLang="zh-CN" sz="1100" b="0" i="0" u="none" strike="noStrike" cap="none" dirty="0">
                <a:solidFill>
                  <a:srgbClr val="000000"/>
                </a:solidFill>
                <a:effectLst/>
                <a:latin typeface="Arial"/>
                <a:ea typeface="Arial"/>
                <a:cs typeface="Arial"/>
                <a:sym typeface="Arial"/>
              </a:rPr>
              <a:t>n </a:t>
            </a:r>
            <a:r>
              <a:rPr lang="zh-CN" altLang="en-US" sz="1100" b="0" i="0" u="none" strike="noStrike" cap="none" dirty="0">
                <a:solidFill>
                  <a:srgbClr val="000000"/>
                </a:solidFill>
                <a:effectLst/>
                <a:latin typeface="Arial"/>
                <a:ea typeface="Arial"/>
                <a:cs typeface="Arial"/>
                <a:sym typeface="Arial"/>
              </a:rPr>
              <a:t>之后所有已经达到 </a:t>
            </a:r>
            <a:r>
              <a:rPr lang="en-US" altLang="zh-CN" sz="1100" b="0" i="0" u="none" strike="noStrike" cap="none" dirty="0">
                <a:solidFill>
                  <a:srgbClr val="000000"/>
                </a:solidFill>
                <a:effectLst/>
                <a:latin typeface="Arial"/>
                <a:ea typeface="Arial"/>
                <a:cs typeface="Arial"/>
                <a:sym typeface="Arial"/>
              </a:rPr>
              <a:t>prepared </a:t>
            </a:r>
            <a:r>
              <a:rPr lang="zh-CN" altLang="en-US" sz="1100" b="0" i="0" u="none" strike="noStrike" cap="none" dirty="0">
                <a:solidFill>
                  <a:srgbClr val="000000"/>
                </a:solidFill>
                <a:effectLst/>
                <a:latin typeface="Arial"/>
                <a:ea typeface="Arial"/>
                <a:cs typeface="Arial"/>
                <a:sym typeface="Arial"/>
              </a:rPr>
              <a:t>状态消息的集合</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2ae016674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62ae016674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http://ug93tad.github.io/pbft/</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a:t>Upon receiving more than 3 (&gt; 2f+1) “view change” messages, the new leader can broadcast a “new view” message to all the replicas. This message shall include the new view number, a proof that the previous request has not been executed, a “prepare” message, and a number of other components.</a:t>
            </a:r>
            <a:endParaRPr dirty="0"/>
          </a:p>
          <a:p>
            <a:pPr marL="457200" lvl="0" indent="-298450" algn="l" rtl="0">
              <a:spcBef>
                <a:spcPts val="0"/>
              </a:spcBef>
              <a:spcAft>
                <a:spcPts val="0"/>
              </a:spcAft>
              <a:buSzPts val="1100"/>
              <a:buChar char="-"/>
            </a:pPr>
            <a:r>
              <a:rPr lang="en"/>
              <a:t>After receiving the “new view” message, each replica shall follow the three steps of request execution described above, once the new leader broadcasts the client’s request.</a:t>
            </a:r>
            <a:endParaRPr dirty="0"/>
          </a:p>
          <a:p>
            <a:pPr marL="457200" lvl="0" indent="-298450" algn="l" rtl="0">
              <a:spcBef>
                <a:spcPts val="0"/>
              </a:spcBef>
              <a:spcAft>
                <a:spcPts val="0"/>
              </a:spcAft>
              <a:buSzPts val="1100"/>
              <a:buChar char="-"/>
            </a:pPr>
            <a:r>
              <a:rPr lang="en"/>
              <a:t>The new leader is now responsible for broadcasting requests from the Byzantine client.</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2ae016674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2ae016674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http://ug93tad.github.io/pbft/</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a:t>Ensuring safety implies ensuring that each replica performs the same actions in the same order.</a:t>
            </a:r>
            <a:endParaRPr dirty="0"/>
          </a:p>
          <a:p>
            <a:pPr marL="457200" lvl="0" indent="-298450" algn="l" rtl="0">
              <a:spcBef>
                <a:spcPts val="0"/>
              </a:spcBef>
              <a:spcAft>
                <a:spcPts val="0"/>
              </a:spcAft>
              <a:buSzPts val="1100"/>
              <a:buChar char="-"/>
            </a:pPr>
            <a:r>
              <a:rPr lang="en"/>
              <a:t>Safety is related to the security threshold. If the total number of Generals is 3f+1, then up to f traitors can be tolerated, so all the protocol steps must obtain a 2f+1 threshold of consent in order to be executed. This is to ensure that if the same sequence number is assigned to two different actions, at least one honest general will reject it.</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2b3d575f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2b3d575f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three-phase is critical to the protocol’s safety. Why not two-phase only but three-phase? Imagine a situation with two-phase voting. Suppose General 2 directly performs the action “attack” (sequence number 6) after collecting the prepared proof, but General 3 and General 4 initiate the view change due to delay, so General 2 was also forced to change. Since General 3 and General 4 did not receive the action labelled with sequence number 6, the content of sequence number 6 would not be re-executed, and the new leader would assign sequence number 6 to the next action. This would result in General 2 executing again the same sequence number 6, thus violating safety. Therefore, the third phase, i.e. the commit phase, is necessary in order for General 2 to ensure that General 3 and General 4 have collected the prepared certificate of sequence number 6 and returned the “commit” message, and therefore execute the content of sequence number 6. This way, even if a view change occurs, sequence number 6 is no longer repeatedly assigned to different content, and the safety of the protocol is thus guaranteed.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2ae01667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2ae01667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 this article, we want to introduce a long-lasting classic: Practical Byzantine Fault Tolerance, or PBFT for short.</a:t>
            </a:r>
            <a:endParaRPr/>
          </a:p>
          <a:p>
            <a:pPr marL="457200" lvl="0" indent="-298450" algn="l" rtl="0">
              <a:spcBef>
                <a:spcPts val="0"/>
              </a:spcBef>
              <a:spcAft>
                <a:spcPts val="0"/>
              </a:spcAft>
              <a:buSzPts val="1100"/>
              <a:buChar char="-"/>
            </a:pPr>
            <a:r>
              <a:rPr lang="en"/>
              <a:t>PBFT has already been in existence for over 20 years now, and its birth traces back to the well-known consensus problem in decentralized systems commonly known as the </a:t>
            </a:r>
            <a:r>
              <a:rPr lang="en" u="sng">
                <a:solidFill>
                  <a:schemeClr val="hlink"/>
                </a:solidFill>
                <a:hlinkClick r:id="rId3"/>
              </a:rPr>
              <a:t>Byzantine Generals Problem</a:t>
            </a:r>
            <a:r>
              <a:rPr lang="en"/>
              <a:t>.</a:t>
            </a:r>
            <a:endParaRPr/>
          </a:p>
          <a:p>
            <a:pPr marL="457200" lvl="0" indent="-298450" algn="l" rtl="0">
              <a:spcBef>
                <a:spcPts val="0"/>
              </a:spcBef>
              <a:spcAft>
                <a:spcPts val="0"/>
              </a:spcAft>
              <a:buSzPts val="1100"/>
              <a:buChar char="-"/>
            </a:pPr>
            <a:r>
              <a:rPr lang="en"/>
              <a:t>PBFT is not a consensus protocol fit for fully open environments — in fact, there was no such thing as a Byzantine fault-tolerant consensus for public environments before blockchain emerged. However, the incredible growth of blockchain inspired researchers to re-examine the almost forgotten classic.</a:t>
            </a:r>
            <a:endParaRPr/>
          </a:p>
          <a:p>
            <a:pPr marL="457200" lvl="0" indent="-298450" algn="l" rtl="0">
              <a:spcBef>
                <a:spcPts val="0"/>
              </a:spcBef>
              <a:spcAft>
                <a:spcPts val="0"/>
              </a:spcAft>
              <a:buSzPts val="1100"/>
              <a:buChar char="-"/>
            </a:pPr>
            <a:r>
              <a:rPr lang="en"/>
              <a:t>PBFT is in fact characterized by a number of distinct features from blockchain, which have been research material during the past few years for improving blockchain.</a:t>
            </a:r>
            <a:endParaRPr/>
          </a:p>
          <a:p>
            <a:pPr marL="457200" lvl="0" indent="-298450" algn="l" rtl="0">
              <a:spcBef>
                <a:spcPts val="0"/>
              </a:spcBef>
              <a:spcAft>
                <a:spcPts val="0"/>
              </a:spcAft>
              <a:buSzPts val="1100"/>
              <a:buChar char="-"/>
            </a:pPr>
            <a:r>
              <a:rPr lang="en"/>
              <a:t>Some of the ideas include Proof-of-Stake models based on PBFT.</a:t>
            </a:r>
            <a:endParaRPr/>
          </a:p>
          <a:p>
            <a:pPr marL="457200" lvl="0" indent="-298450" algn="l" rtl="0">
              <a:spcBef>
                <a:spcPts val="0"/>
              </a:spcBef>
              <a:spcAft>
                <a:spcPts val="0"/>
              </a:spcAft>
              <a:buSzPts val="1100"/>
              <a:buChar char="-"/>
            </a:pPr>
            <a:r>
              <a:rPr lang="en"/>
              <a:t>In the following paragraphs, we will provide an overview on the background of PBFT, its consensus model, and the salient characteristics that make it different from blockchain.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2ae016674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2ae016674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Liveness implies ensuring that the protocol will always eventually proceed. This is granted by the view change action. To overcome the limitations described by the FLP impossibility, PBFT uses the Weak Synchrony assumption, which assumes that the network latency grows slower than the buffer time for each timeout (i.e. the delay T cannot grow indefinitely higher than time). If timeouts occur during the view change process, the Generals simply initiate another view change and extend the wait time from T to 2T/3T/4T… and so on, until the set timer is able to tolerate the communication delay. This implies that the protocol will eventually proceed, even under the worst case scenario, by which a consecutive number of malicious leaders is elected in series.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7385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2ae016674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2ae016674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Permissioned: PBFT is not really fit for use in public environments. This is because PBFT needs to enable nodes to verify each other’s messages and the number of nodes active at each moment in time shall always be known. Blockchain is, on the other hand, a permission-less system, i.e. open to anyone. The PBFT-based Proof-of-Stake model allows participants to register in the network with their own assets. This also grants that all nodes are always known at each moment in time.</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2ae016674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2ae016674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Communication-based: PBFT’s security is based on 3-phase voting. Although it doesn’t consume a lot of computing resources as proof of work does, the huge amount of communication also inevitably creates a bottleneck for scalability: it is, in PBFT, impossible to expand to more than 1000 nodes. Furthermore, PBFT uses message authentication code (MAC) message format, which requires each node to verify a message for each round of voting. It is easy to see that the large number of signatures/verifications cause another potential bottleneck. A further possible problem is that the communication model is </a:t>
            </a:r>
            <a:r>
              <a:rPr lang="en" u="sng">
                <a:solidFill>
                  <a:schemeClr val="hlink"/>
                </a:solidFill>
                <a:hlinkClick r:id="rId3"/>
              </a:rPr>
              <a:t>subjective</a:t>
            </a:r>
            <a:r>
              <a:rPr lang="en"/>
              <a:t>. There is therefore no direct protection toward long-range attacks. In contrast, traditional blockchain is computation-based, therefore its safety is based on a verifiable proof. However inferior in communication efficiency in practice, this model is indeed objective: new nodes follow Nakamoto Consensus by always selecting the most difficult chain.</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2ae016674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2ae016674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Safety-focused: Safety is more important than the liveness (Safety over Liveness principle). PBFT, whether synchronous or asynchronous, can ensure the safety assumption, which states that a fork is almost impossible, and instant finality is granted. In contrast, blockchain is more focused on liveness than safety, and its safety depends on a synchronous network. Forks happen quite frequently (multiple consensus) and for a block to be safe its chain shall be longer than a certain number of blocks.</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2ae016674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2ae01667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62ae01667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62ae01667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Due to the above properties of PBFT: permissioned, lack of participation incentives, lack of resistance to long-range attacks, and excessive communication costs, we are unable to establish a fully decentralized and practical cryptocurrency on PBFT. However, PBFT can be used as a consensus model for proof-of-stake, which can be applied to permission-less context and can provide economic incentives. As an example, Ethereum Casper is a hybrid model based on computational and communication-based models that determined by Proof of Work leaders. A single round of voting is then carried out by the depositor (Validator) to finalize the consensus. Although there are many problems at present, it is very worth keeping a close look into it.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a:t>Despite the booming blockchain, PBFT has witnessed a huge amount of research around it during the latest years, and its subsequent development has spawned many novel protocols and ideas, such as Tendermint / HotStuff / Harmony FBFT. Taking a look back into PBFT before jumping into these new protocols will surely open the doors to a full understanding of them.</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62ae016674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62ae016674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8345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2ae016674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2ae016674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Any correct and practical consensus protocol must ensure that the Byzantine generals will reach a unique consensus (safety)</a:t>
            </a:r>
            <a:endParaRPr dirty="0"/>
          </a:p>
          <a:p>
            <a:pPr marL="457200" lvl="0" indent="-298450" algn="l" rtl="0">
              <a:spcBef>
                <a:spcPts val="0"/>
              </a:spcBef>
              <a:spcAft>
                <a:spcPts val="0"/>
              </a:spcAft>
              <a:buSzPts val="1100"/>
              <a:buChar char="-"/>
            </a:pPr>
            <a:r>
              <a:rPr lang="en"/>
              <a:t>Consensus will eventually be achieved (liveness).</a:t>
            </a:r>
            <a:endParaRPr dirty="0"/>
          </a:p>
        </p:txBody>
      </p:sp>
    </p:spTree>
    <p:extLst>
      <p:ext uri="{BB962C8B-B14F-4D97-AF65-F5344CB8AC3E}">
        <p14:creationId xmlns:p14="http://schemas.microsoft.com/office/powerpoint/2010/main" val="77205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2ae016674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2ae016674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http://ug93tad.github.io/flpcap/</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a:t>Is a consensus satisfying the properties of both safety and liveness always achieved? The answer: It depends.</a:t>
            </a:r>
            <a:endParaRPr dirty="0"/>
          </a:p>
          <a:p>
            <a:pPr marL="457200" lvl="0" indent="-298450" algn="l" rtl="0">
              <a:spcBef>
                <a:spcPts val="0"/>
              </a:spcBef>
              <a:spcAft>
                <a:spcPts val="0"/>
              </a:spcAft>
              <a:buSzPts val="1100"/>
              <a:buChar char="-"/>
            </a:pPr>
            <a:r>
              <a:rPr lang="en"/>
              <a:t>In fact, according to </a:t>
            </a:r>
            <a:r>
              <a:rPr lang="en" u="sng">
                <a:solidFill>
                  <a:schemeClr val="hlink"/>
                </a:solidFill>
                <a:hlinkClick r:id="rId4"/>
              </a:rPr>
              <a:t>FLP</a:t>
            </a:r>
            <a:r>
              <a:rPr lang="en"/>
              <a:t>, both safety and liveness cannot be achieved in the case of asynchronous network communication if any Crash Fault occurs.</a:t>
            </a:r>
            <a:endParaRPr dirty="0"/>
          </a:p>
          <a:p>
            <a:pPr marL="457200" lvl="0" indent="-298450" algn="l" rtl="0">
              <a:spcBef>
                <a:spcPts val="0"/>
              </a:spcBef>
              <a:spcAft>
                <a:spcPts val="0"/>
              </a:spcAft>
              <a:buSzPts val="1100"/>
              <a:buChar char="-"/>
            </a:pPr>
            <a:r>
              <a:rPr lang="en"/>
              <a:t>So what can we do about it? There are two ways for bypassing the limitations stemming from FLP impossibility.</a:t>
            </a:r>
            <a:endParaRPr dirty="0"/>
          </a:p>
          <a:p>
            <a:pPr marL="457200" lvl="0" indent="-298450" algn="l" rtl="0">
              <a:spcBef>
                <a:spcPts val="0"/>
              </a:spcBef>
              <a:spcAft>
                <a:spcPts val="0"/>
              </a:spcAft>
              <a:buSzPts val="1100"/>
              <a:buChar char="-"/>
            </a:pPr>
            <a:r>
              <a:rPr lang="en"/>
              <a:t>The first way through is very simple: it is based on the assumption that network communication is synchronous, which is how PBFT solves the problem.</a:t>
            </a:r>
            <a:endParaRPr dirty="0"/>
          </a:p>
          <a:p>
            <a:pPr marL="457200" lvl="0" indent="-298450" algn="l" rtl="0">
              <a:spcBef>
                <a:spcPts val="0"/>
              </a:spcBef>
              <a:spcAft>
                <a:spcPts val="0"/>
              </a:spcAft>
              <a:buSzPts val="1100"/>
              <a:buChar char="-"/>
            </a:pPr>
            <a:r>
              <a:rPr lang="en"/>
              <a:t>The second method, on the other hand, is a bit more complicated. It follows by introducing random factors in the consensus, so that from deterministic, the protocol instead becomes non-deterministic.</a:t>
            </a:r>
            <a:endParaRPr dirty="0"/>
          </a:p>
          <a:p>
            <a:pPr marL="457200" lvl="0" indent="-298450" algn="l" rtl="0">
              <a:spcBef>
                <a:spcPts val="0"/>
              </a:spcBef>
              <a:spcAft>
                <a:spcPts val="0"/>
              </a:spcAft>
              <a:buSzPts val="1100"/>
              <a:buChar char="-"/>
            </a:pPr>
            <a:r>
              <a:rPr lang="en"/>
              <a:t>The advantage of this second option is that the protocol becomes more robust, even under asynchronous network communication.</a:t>
            </a:r>
            <a:endParaRPr dirty="0"/>
          </a:p>
          <a:p>
            <a:pPr marL="457200" lvl="0" indent="-298450" algn="l" rtl="0">
              <a:spcBef>
                <a:spcPts val="0"/>
              </a:spcBef>
              <a:spcAft>
                <a:spcPts val="0"/>
              </a:spcAft>
              <a:buSzPts val="1100"/>
              <a:buChar char="-"/>
            </a:pPr>
            <a:r>
              <a:rPr lang="en"/>
              <a:t>For example, Honey Badger BFT is a protocol based on asynchronous and non-deterministic consensus.</a:t>
            </a:r>
            <a:endParaRPr dirty="0"/>
          </a:p>
        </p:txBody>
      </p:sp>
    </p:spTree>
    <p:extLst>
      <p:ext uri="{BB962C8B-B14F-4D97-AF65-F5344CB8AC3E}">
        <p14:creationId xmlns:p14="http://schemas.microsoft.com/office/powerpoint/2010/main" val="287130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31937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2ae016674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2ae01667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Since ancient times, human beings have been striving to create systems that can operate sustainably.</a:t>
            </a:r>
            <a:endParaRPr dirty="0"/>
          </a:p>
          <a:p>
            <a:pPr marL="457200" lvl="0" indent="-298450" algn="l" rtl="0">
              <a:spcBef>
                <a:spcPts val="0"/>
              </a:spcBef>
              <a:spcAft>
                <a:spcPts val="0"/>
              </a:spcAft>
              <a:buSzPts val="1100"/>
              <a:buChar char="-"/>
            </a:pPr>
            <a:r>
              <a:rPr lang="en"/>
              <a:t>First and foremost, a sustainable system must be fault-tolerant, which means it must be resilient to failure at any given condition below a certain upper limit of fault in the system.</a:t>
            </a:r>
            <a:endParaRPr dirty="0"/>
          </a:p>
          <a:p>
            <a:pPr marL="457200" lvl="0" indent="-298450" algn="l" rtl="0">
              <a:spcBef>
                <a:spcPts val="0"/>
              </a:spcBef>
              <a:spcAft>
                <a:spcPts val="0"/>
              </a:spcAft>
              <a:buSzPts val="1100"/>
              <a:buChar char="-"/>
            </a:pPr>
            <a:r>
              <a:rPr lang="en"/>
              <a:t>An intuitive way to achieve fault tolerance is to have some degree of </a:t>
            </a:r>
            <a:r>
              <a:rPr lang="en" u="sng">
                <a:solidFill>
                  <a:schemeClr val="hlink"/>
                </a:solidFill>
                <a:hlinkClick r:id="rId3"/>
              </a:rPr>
              <a:t>redundancy</a:t>
            </a:r>
            <a:r>
              <a:rPr lang="en"/>
              <a:t> in the system by allowing multiple individuals with the same composition and state to operate simultaneously. This grants that, when failure in a single individual occurs, the system can go on operating smoothly by simply replacing the failed individual.</a:t>
            </a:r>
            <a:endParaRPr dirty="0"/>
          </a:p>
          <a:p>
            <a:pPr marL="457200" lvl="0" indent="-298450" algn="l" rtl="0">
              <a:spcBef>
                <a:spcPts val="0"/>
              </a:spcBef>
              <a:spcAft>
                <a:spcPts val="0"/>
              </a:spcAft>
              <a:buSzPts val="1100"/>
              <a:buChar char="-"/>
            </a:pPr>
            <a:r>
              <a:rPr lang="en"/>
              <a:t>In a decentralized system, we call this design</a:t>
            </a:r>
            <a:r>
              <a:rPr lang="en" u="sng">
                <a:solidFill>
                  <a:schemeClr val="hlink"/>
                </a:solidFill>
                <a:hlinkClick r:id="rId4"/>
              </a:rPr>
              <a:t> State Machine Replication</a:t>
            </a:r>
            <a:r>
              <a:rPr lang="en"/>
              <a: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2ae016674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2ae016674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 a situation where consensus can be achieved exclusively by relying on communication, some issues will arise, the most infamous of which is the Byzantine General problem.</a:t>
            </a:r>
            <a:endParaRPr dirty="0"/>
          </a:p>
          <a:p>
            <a:pPr marL="457200" lvl="0" indent="-298450" algn="l" rtl="0">
              <a:spcBef>
                <a:spcPts val="0"/>
              </a:spcBef>
              <a:spcAft>
                <a:spcPts val="0"/>
              </a:spcAft>
              <a:buSzPts val="1100"/>
              <a:buChar char="-"/>
            </a:pPr>
            <a:r>
              <a:rPr lang="en"/>
              <a:t>Imagine now a group of Byzantine generals who have besieged a city. They must unanimously and at the same time decide whether to attack or retreat, and they can only inform each other of their decisions through a messenger.</a:t>
            </a:r>
            <a:endParaRPr dirty="0"/>
          </a:p>
          <a:p>
            <a:pPr marL="457200" lvl="0" indent="-298450" algn="l" rtl="0">
              <a:spcBef>
                <a:spcPts val="0"/>
              </a:spcBef>
              <a:spcAft>
                <a:spcPts val="0"/>
              </a:spcAft>
              <a:buSzPts val="1100"/>
              <a:buChar char="-"/>
            </a:pPr>
            <a:r>
              <a:rPr lang="en"/>
              <a:t>However, there are traitors between the generals, who may send out the opposite message or only inform some of the generals. How is consensus achieved in the presence of a traitor?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2b3d575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2b3d575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As it is quite easy to see, consensus issues in State Machine Replication can simply be reduced to the Byzantine general problem. Let’s try to wrap up the main pillars:</a:t>
            </a:r>
            <a:endParaRPr dirty="0"/>
          </a:p>
          <a:p>
            <a:pPr marL="914400" lvl="0" indent="-298450" algn="l" rtl="0">
              <a:spcBef>
                <a:spcPts val="0"/>
              </a:spcBef>
              <a:spcAft>
                <a:spcPts val="0"/>
              </a:spcAft>
              <a:buSzPts val="1100"/>
              <a:buChar char="●"/>
            </a:pPr>
            <a:r>
              <a:rPr lang="en"/>
              <a:t>Each node is a general.</a:t>
            </a:r>
            <a:endParaRPr dirty="0"/>
          </a:p>
          <a:p>
            <a:pPr marL="914400" lvl="0" indent="-298450" algn="l" rtl="0">
              <a:spcBef>
                <a:spcPts val="0"/>
              </a:spcBef>
              <a:spcAft>
                <a:spcPts val="0"/>
              </a:spcAft>
              <a:buSzPts val="1100"/>
              <a:buChar char="●"/>
            </a:pPr>
            <a:r>
              <a:rPr lang="en"/>
              <a:t>Communication is the messenger.</a:t>
            </a:r>
            <a:endParaRPr dirty="0"/>
          </a:p>
          <a:p>
            <a:pPr marL="914400" lvl="0" indent="-298450" algn="l" rtl="0">
              <a:spcBef>
                <a:spcPts val="0"/>
              </a:spcBef>
              <a:spcAft>
                <a:spcPts val="0"/>
              </a:spcAft>
              <a:buSzPts val="1100"/>
              <a:buChar char="●"/>
            </a:pPr>
            <a:r>
              <a:rPr lang="en"/>
              <a:t>The decision to attack/retreat is the content of the message the nodes shall agree upon.</a:t>
            </a:r>
            <a:endParaRPr dirty="0"/>
          </a:p>
          <a:p>
            <a:pPr marL="914400" lvl="0" indent="-298450" algn="l" rtl="0">
              <a:spcBef>
                <a:spcPts val="0"/>
              </a:spcBef>
              <a:spcAft>
                <a:spcPts val="0"/>
              </a:spcAft>
              <a:buSzPts val="1100"/>
              <a:buChar char="●"/>
            </a:pPr>
            <a:r>
              <a:rPr lang="en"/>
              <a:t>The random behavior of the general/state machine is called Byzantine Fault.</a:t>
            </a:r>
            <a:endParaRPr dirty="0"/>
          </a:p>
          <a:p>
            <a:pPr marL="914400" lvl="0" indent="-298450" algn="l" rtl="0">
              <a:spcBef>
                <a:spcPts val="0"/>
              </a:spcBef>
              <a:spcAft>
                <a:spcPts val="0"/>
              </a:spcAft>
              <a:buSzPts val="1100"/>
              <a:buChar char="●"/>
            </a:pPr>
            <a:r>
              <a:rPr lang="en"/>
              <a:t>The characteristic that makes correct consensus achievable even under the presence of a traitor/hostile state machine is called Byzantine Fault Tolerance.</a:t>
            </a: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1026" name="Picture 2" descr="红色">
            <a:extLst>
              <a:ext uri="{FF2B5EF4-FFF2-40B4-BE49-F238E27FC236}">
                <a16:creationId xmlns:a16="http://schemas.microsoft.com/office/drawing/2014/main" id="{39A479A7-33E0-4289-BC47-5F2AF5A8C4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pic>
        <p:nvPicPr>
          <p:cNvPr id="8" name="Picture 2" descr="红色">
            <a:extLst>
              <a:ext uri="{FF2B5EF4-FFF2-40B4-BE49-F238E27FC236}">
                <a16:creationId xmlns:a16="http://schemas.microsoft.com/office/drawing/2014/main" id="{F0C88717-E59B-4E72-914D-828A2943DB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 name="Google Shape;70;p16"/>
          <p:cNvGrpSpPr/>
          <p:nvPr/>
        </p:nvGrpSpPr>
        <p:grpSpPr>
          <a:xfrm>
            <a:off x="828592" y="649472"/>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3" name="Google Shape;73;p16"/>
          <p:cNvSpPr txBox="1">
            <a:spLocks noGrp="1"/>
          </p:cNvSpPr>
          <p:nvPr>
            <p:ph type="title"/>
          </p:nvPr>
        </p:nvSpPr>
        <p:spPr>
          <a:xfrm>
            <a:off x="727650" y="776866"/>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4" name="Google Shape;74;p16"/>
          <p:cNvSpPr txBox="1">
            <a:spLocks noGrp="1"/>
          </p:cNvSpPr>
          <p:nvPr>
            <p:ph type="body" idx="1"/>
          </p:nvPr>
        </p:nvSpPr>
        <p:spPr>
          <a:xfrm>
            <a:off x="727650" y="1537091"/>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10" name="Picture 2" descr="红色">
            <a:extLst>
              <a:ext uri="{FF2B5EF4-FFF2-40B4-BE49-F238E27FC236}">
                <a16:creationId xmlns:a16="http://schemas.microsoft.com/office/drawing/2014/main" id="{2095F890-EA60-4691-8C66-9AFD707F573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 name="Google Shape;78;p17"/>
          <p:cNvGrpSpPr/>
          <p:nvPr/>
        </p:nvGrpSpPr>
        <p:grpSpPr>
          <a:xfrm>
            <a:off x="780425" y="649472"/>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 name="Google Shape;81;p17"/>
          <p:cNvSpPr txBox="1">
            <a:spLocks noGrp="1"/>
          </p:cNvSpPr>
          <p:nvPr>
            <p:ph type="title"/>
          </p:nvPr>
        </p:nvSpPr>
        <p:spPr>
          <a:xfrm>
            <a:off x="679483" y="776866"/>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2" name="Google Shape;82;p17"/>
          <p:cNvSpPr txBox="1">
            <a:spLocks noGrp="1"/>
          </p:cNvSpPr>
          <p:nvPr>
            <p:ph type="body" idx="1"/>
          </p:nvPr>
        </p:nvSpPr>
        <p:spPr>
          <a:xfrm>
            <a:off x="679358" y="1537091"/>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3" name="Google Shape;83;p17"/>
          <p:cNvSpPr txBox="1">
            <a:spLocks noGrp="1"/>
          </p:cNvSpPr>
          <p:nvPr>
            <p:ph type="body" idx="2"/>
          </p:nvPr>
        </p:nvSpPr>
        <p:spPr>
          <a:xfrm>
            <a:off x="4593637" y="1537091"/>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11" name="Picture 2" descr="红色">
            <a:extLst>
              <a:ext uri="{FF2B5EF4-FFF2-40B4-BE49-F238E27FC236}">
                <a16:creationId xmlns:a16="http://schemas.microsoft.com/office/drawing/2014/main" id="{27C71E2B-03A6-4893-8A44-B02CFCCC64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7" name="Google Shape;87;p18"/>
          <p:cNvGrpSpPr/>
          <p:nvPr/>
        </p:nvGrpSpPr>
        <p:grpSpPr>
          <a:xfrm>
            <a:off x="845382" y="546679"/>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 name="Google Shape;90;p18"/>
          <p:cNvSpPr txBox="1">
            <a:spLocks noGrp="1"/>
          </p:cNvSpPr>
          <p:nvPr>
            <p:ph type="title"/>
          </p:nvPr>
        </p:nvSpPr>
        <p:spPr>
          <a:xfrm>
            <a:off x="744440" y="674073"/>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9" name="Picture 2" descr="红色">
            <a:extLst>
              <a:ext uri="{FF2B5EF4-FFF2-40B4-BE49-F238E27FC236}">
                <a16:creationId xmlns:a16="http://schemas.microsoft.com/office/drawing/2014/main" id="{77637BCA-A214-4E88-865D-1C496F9981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4" name="Google Shape;94;p19"/>
          <p:cNvGrpSpPr/>
          <p:nvPr/>
        </p:nvGrpSpPr>
        <p:grpSpPr>
          <a:xfrm>
            <a:off x="830392" y="487800"/>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7" name="Google Shape;97;p19"/>
          <p:cNvSpPr txBox="1">
            <a:spLocks noGrp="1"/>
          </p:cNvSpPr>
          <p:nvPr>
            <p:ph type="title"/>
          </p:nvPr>
        </p:nvSpPr>
        <p:spPr>
          <a:xfrm>
            <a:off x="730000" y="615194"/>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98" name="Google Shape;98;p19"/>
          <p:cNvSpPr txBox="1">
            <a:spLocks noGrp="1"/>
          </p:cNvSpPr>
          <p:nvPr>
            <p:ph type="body" idx="1"/>
          </p:nvPr>
        </p:nvSpPr>
        <p:spPr>
          <a:xfrm>
            <a:off x="721225" y="2078269"/>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10" name="Picture 2" descr="红色">
            <a:extLst>
              <a:ext uri="{FF2B5EF4-FFF2-40B4-BE49-F238E27FC236}">
                <a16:creationId xmlns:a16="http://schemas.microsoft.com/office/drawing/2014/main" id="{F92D78FF-56C2-41B1-B707-E9F48DC000D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pic>
        <p:nvPicPr>
          <p:cNvPr id="8" name="Picture 2" descr="红色">
            <a:extLst>
              <a:ext uri="{FF2B5EF4-FFF2-40B4-BE49-F238E27FC236}">
                <a16:creationId xmlns:a16="http://schemas.microsoft.com/office/drawing/2014/main" id="{ED0E51D4-39DB-49AA-ADFE-1F93E8DAE8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 name="Google Shape;108;p21"/>
          <p:cNvGrpSpPr/>
          <p:nvPr/>
        </p:nvGrpSpPr>
        <p:grpSpPr>
          <a:xfrm>
            <a:off x="818069" y="55167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1" name="Google Shape;111;p21"/>
          <p:cNvSpPr txBox="1">
            <a:spLocks noGrp="1"/>
          </p:cNvSpPr>
          <p:nvPr>
            <p:ph type="title"/>
          </p:nvPr>
        </p:nvSpPr>
        <p:spPr>
          <a:xfrm>
            <a:off x="717677" y="67907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2" name="Google Shape;112;p21"/>
          <p:cNvSpPr txBox="1">
            <a:spLocks noGrp="1"/>
          </p:cNvSpPr>
          <p:nvPr>
            <p:ph type="subTitle" idx="1"/>
          </p:nvPr>
        </p:nvSpPr>
        <p:spPr>
          <a:xfrm>
            <a:off x="712627" y="252194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61902" y="71304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11" name="Picture 2" descr="红色">
            <a:extLst>
              <a:ext uri="{FF2B5EF4-FFF2-40B4-BE49-F238E27FC236}">
                <a16:creationId xmlns:a16="http://schemas.microsoft.com/office/drawing/2014/main" id="{586412B2-A9AC-4A6F-B1B1-AD5AF13591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5" name="Picture 2" descr="红色">
            <a:extLst>
              <a:ext uri="{FF2B5EF4-FFF2-40B4-BE49-F238E27FC236}">
                <a16:creationId xmlns:a16="http://schemas.microsoft.com/office/drawing/2014/main" id="{0FA322B5-B122-4C70-82BF-6348F40648A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pic>
        <p:nvPicPr>
          <p:cNvPr id="9" name="Picture 2" descr="红色">
            <a:extLst>
              <a:ext uri="{FF2B5EF4-FFF2-40B4-BE49-F238E27FC236}">
                <a16:creationId xmlns:a16="http://schemas.microsoft.com/office/drawing/2014/main" id="{6475845E-85B3-429D-9CA4-75FC34EF90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4" name="Picture 2" descr="红色">
            <a:extLst>
              <a:ext uri="{FF2B5EF4-FFF2-40B4-BE49-F238E27FC236}">
                <a16:creationId xmlns:a16="http://schemas.microsoft.com/office/drawing/2014/main" id="{8DD22C15-A9FB-418B-8DC5-594E40BE63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6510" y="105436"/>
            <a:ext cx="1349792" cy="38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foq.cn/profile/0990B3368CC289/publish"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tate_machine_replication"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blog.ethereum.org/2014/11/25/proof-stake-learned-love-weak-subjectivity/"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foq.cn/profile/0990B3368CC289/publish"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3200" dirty="0">
                <a:latin typeface="Courier New" panose="02070309020205020404" pitchFamily="49" charset="0"/>
                <a:ea typeface="宋体" panose="02010600030101010101" pitchFamily="2" charset="-122"/>
                <a:cs typeface="Courier New"/>
                <a:sym typeface="Courier New" panose="02070309020205020404" pitchFamily="49" charset="0"/>
              </a:rPr>
              <a:t>Group Report</a:t>
            </a:r>
            <a:br>
              <a:rPr lang="en-US" altLang="zh-CN" sz="2400" dirty="0">
                <a:latin typeface="Courier New" panose="02070309020205020404" pitchFamily="49" charset="0"/>
                <a:ea typeface="宋体" panose="02010600030101010101" pitchFamily="2" charset="-122"/>
                <a:cs typeface="Courier New"/>
                <a:sym typeface="Courier New" panose="02070309020205020404" pitchFamily="49" charset="0"/>
              </a:rPr>
            </a:br>
            <a:endParaRPr sz="2400" i="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133" name="Google Shape;133;p2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134" name="Google Shape;134;p25"/>
          <p:cNvSpPr txBox="1"/>
          <p:nvPr/>
        </p:nvSpPr>
        <p:spPr>
          <a:xfrm>
            <a:off x="729625" y="4418400"/>
            <a:ext cx="1496700" cy="7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000" b="1" dirty="0">
                <a:latin typeface="Courier New" panose="02070309020205020404" pitchFamily="49" charset="0"/>
                <a:ea typeface="宋体" panose="02010600030101010101" pitchFamily="2" charset="-122"/>
                <a:cs typeface="Courier New"/>
                <a:sym typeface="Courier New" panose="02070309020205020404" pitchFamily="49" charset="0"/>
              </a:rPr>
              <a:t>Info:</a:t>
            </a:r>
            <a:r>
              <a:rPr lang="en" sz="1000" b="1" dirty="0">
                <a:latin typeface="Courier New" panose="02070309020205020404" pitchFamily="49" charset="0"/>
                <a:ea typeface="宋体" panose="02010600030101010101" pitchFamily="2" charset="-122"/>
                <a:cs typeface="Courier New"/>
                <a:sym typeface="Courier New" panose="02070309020205020404" pitchFamily="49" charset="0"/>
              </a:rPr>
              <a:t>  </a:t>
            </a:r>
            <a:r>
              <a:rPr lang="en" sz="1000" b="1" u="sng" dirty="0">
                <a:solidFill>
                  <a:srgbClr val="1C3678"/>
                </a:solidFill>
                <a:latin typeface="Courier New" panose="02070309020205020404" pitchFamily="49" charset="0"/>
                <a:ea typeface="宋体" panose="02010600030101010101" pitchFamily="2" charset="-122"/>
                <a:cs typeface="Courier New"/>
                <a:sym typeface="Courier New" panose="02070309020205020404" pitchFamily="49" charset="0"/>
                <a:hlinkClick r:id="rId3"/>
              </a:rPr>
              <a:t>@</a:t>
            </a:r>
            <a:r>
              <a:rPr lang="en-US" altLang="zh-CN" sz="1000" b="1" u="sng" dirty="0" err="1">
                <a:solidFill>
                  <a:srgbClr val="1C3678"/>
                </a:solidFill>
                <a:latin typeface="Courier New" panose="02070309020205020404" pitchFamily="49" charset="0"/>
                <a:ea typeface="宋体" panose="02010600030101010101" pitchFamily="2" charset="-122"/>
                <a:cs typeface="Courier New"/>
                <a:sym typeface="Courier New" panose="02070309020205020404" pitchFamily="49" charset="0"/>
                <a:hlinkClick r:id="rId3"/>
              </a:rPr>
              <a:t>Aibot</a:t>
            </a:r>
            <a:endParaRPr sz="1000" b="1" dirty="0">
              <a:solidFill>
                <a:srgbClr val="595959"/>
              </a:solidFill>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3" name="副标题 2">
            <a:extLst>
              <a:ext uri="{FF2B5EF4-FFF2-40B4-BE49-F238E27FC236}">
                <a16:creationId xmlns:a16="http://schemas.microsoft.com/office/drawing/2014/main" id="{1F409533-5927-43D7-9004-2510B83C23FB}"/>
              </a:ext>
            </a:extLst>
          </p:cNvPr>
          <p:cNvSpPr>
            <a:spLocks noGrp="1"/>
          </p:cNvSpPr>
          <p:nvPr>
            <p:ph type="subTitle" idx="1"/>
          </p:nvPr>
        </p:nvSpPr>
        <p:spPr>
          <a:xfrm>
            <a:off x="727950" y="2288353"/>
            <a:ext cx="7688100" cy="962872"/>
          </a:xfrm>
        </p:spPr>
        <p:txBody>
          <a:bodyPr/>
          <a:lstStyle/>
          <a:p>
            <a:pPr algn="ctr"/>
            <a:r>
              <a:rPr lang="en" altLang="zh-CN" sz="2400" b="1" dirty="0">
                <a:latin typeface="Courier New" panose="02070309020205020404" pitchFamily="49" charset="0"/>
                <a:ea typeface="宋体" panose="02010600030101010101" pitchFamily="2" charset="-122"/>
                <a:cs typeface="Courier New"/>
                <a:sym typeface="Courier New" panose="02070309020205020404" pitchFamily="49" charset="0"/>
              </a:rPr>
              <a:t>Introduction to PBFT </a:t>
            </a:r>
          </a:p>
          <a:p>
            <a:pPr algn="ctr"/>
            <a:r>
              <a:rPr lang="en" altLang="zh-CN" sz="2400" b="1" dirty="0">
                <a:latin typeface="Courier New" panose="02070309020205020404" pitchFamily="49" charset="0"/>
                <a:ea typeface="宋体" panose="02010600030101010101" pitchFamily="2" charset="-122"/>
                <a:cs typeface="Courier New"/>
                <a:sym typeface="Courier New" panose="02070309020205020404" pitchFamily="49" charset="0"/>
              </a:rPr>
              <a:t>(Practical Byzantine Fault Tolerance)</a:t>
            </a:r>
            <a:endParaRPr lang="zh-CN" altLang="en-US" sz="2400" b="1" dirty="0">
              <a:latin typeface="Courier New" panose="02070309020205020404" pitchFamily="49" charset="0"/>
              <a:ea typeface="宋体" panose="02010600030101010101" pitchFamily="2" charset="-122"/>
              <a:sym typeface="Courier New" panose="020703090202050204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body" idx="1"/>
          </p:nvPr>
        </p:nvSpPr>
        <p:spPr>
          <a:xfrm>
            <a:off x="486561" y="1342003"/>
            <a:ext cx="491580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a:t>
            </a:r>
            <a:r>
              <a:rPr lang="e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Redundancy</a:t>
            </a:r>
            <a:endParaRPr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 sustainable system must be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fault-tolerant</a:t>
            </a:r>
            <a:endParaRPr lang="en"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An intuitive way to achieve fault tolerance is to have some degree of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redundancy</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in the system </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In a decentralized system, we call this design</a:t>
            </a:r>
            <a:r>
              <a:rPr lang="en" sz="2000" b="1" u="sng" dirty="0">
                <a:latin typeface="Courier New" panose="02070309020205020404" pitchFamily="49" charset="0"/>
                <a:ea typeface="宋体" panose="02010600030101010101" pitchFamily="2" charset="-122"/>
                <a:cs typeface="Courier New"/>
                <a:sym typeface="Courier New" panose="02070309020205020404" pitchFamily="49" charset="0"/>
                <a:hlinkClick r:id="rId3"/>
              </a:rPr>
              <a:t>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State Machine Replication</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150" name="Google Shape;150;p2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10</a:t>
            </a:fld>
            <a:endParaRPr dirty="0">
              <a:latin typeface="Courier New" panose="02070309020205020404" pitchFamily="49" charset="0"/>
              <a:ea typeface="宋体" panose="02010600030101010101" pitchFamily="2" charset="-122"/>
              <a:sym typeface="Courier New" panose="02070309020205020404" pitchFamily="49" charset="0"/>
            </a:endParaRPr>
          </a:p>
        </p:txBody>
      </p:sp>
      <p:grpSp>
        <p:nvGrpSpPr>
          <p:cNvPr id="2" name="组合 1">
            <a:extLst>
              <a:ext uri="{FF2B5EF4-FFF2-40B4-BE49-F238E27FC236}">
                <a16:creationId xmlns:a16="http://schemas.microsoft.com/office/drawing/2014/main" id="{FF15564C-83B5-44E5-B3A7-A810C8CF2EB8}"/>
              </a:ext>
            </a:extLst>
          </p:cNvPr>
          <p:cNvGrpSpPr/>
          <p:nvPr/>
        </p:nvGrpSpPr>
        <p:grpSpPr>
          <a:xfrm>
            <a:off x="5389985" y="1959401"/>
            <a:ext cx="4102274" cy="1461722"/>
            <a:chOff x="4915800" y="2571000"/>
            <a:chExt cx="4102274" cy="1461722"/>
          </a:xfrm>
        </p:grpSpPr>
        <p:pic>
          <p:nvPicPr>
            <p:cNvPr id="151" name="Google Shape;151;p27"/>
            <p:cNvPicPr preferRelativeResize="0"/>
            <p:nvPr/>
          </p:nvPicPr>
          <p:blipFill>
            <a:blip r:embed="rId4">
              <a:alphaModFix/>
            </a:blip>
            <a:stretch>
              <a:fillRect/>
            </a:stretch>
          </p:blipFill>
          <p:spPr>
            <a:xfrm>
              <a:off x="4915800" y="2571000"/>
              <a:ext cx="1367433" cy="717901"/>
            </a:xfrm>
            <a:prstGeom prst="rect">
              <a:avLst/>
            </a:prstGeom>
            <a:noFill/>
            <a:ln>
              <a:noFill/>
            </a:ln>
          </p:spPr>
        </p:pic>
        <p:pic>
          <p:nvPicPr>
            <p:cNvPr id="152" name="Google Shape;152;p27"/>
            <p:cNvPicPr preferRelativeResize="0"/>
            <p:nvPr/>
          </p:nvPicPr>
          <p:blipFill>
            <a:blip r:embed="rId4">
              <a:alphaModFix/>
            </a:blip>
            <a:stretch>
              <a:fillRect/>
            </a:stretch>
          </p:blipFill>
          <p:spPr>
            <a:xfrm>
              <a:off x="6283225" y="2571000"/>
              <a:ext cx="1367424" cy="717896"/>
            </a:xfrm>
            <a:prstGeom prst="rect">
              <a:avLst/>
            </a:prstGeom>
            <a:noFill/>
            <a:ln>
              <a:noFill/>
            </a:ln>
          </p:spPr>
        </p:pic>
        <p:pic>
          <p:nvPicPr>
            <p:cNvPr id="153" name="Google Shape;153;p27"/>
            <p:cNvPicPr preferRelativeResize="0"/>
            <p:nvPr/>
          </p:nvPicPr>
          <p:blipFill>
            <a:blip r:embed="rId4">
              <a:alphaModFix/>
            </a:blip>
            <a:stretch>
              <a:fillRect/>
            </a:stretch>
          </p:blipFill>
          <p:spPr>
            <a:xfrm>
              <a:off x="7650650" y="2571000"/>
              <a:ext cx="1367424" cy="717896"/>
            </a:xfrm>
            <a:prstGeom prst="rect">
              <a:avLst/>
            </a:prstGeom>
            <a:noFill/>
            <a:ln>
              <a:noFill/>
            </a:ln>
          </p:spPr>
        </p:pic>
        <p:grpSp>
          <p:nvGrpSpPr>
            <p:cNvPr id="154" name="Google Shape;154;p27"/>
            <p:cNvGrpSpPr/>
            <p:nvPr/>
          </p:nvGrpSpPr>
          <p:grpSpPr>
            <a:xfrm>
              <a:off x="5404158" y="3642120"/>
              <a:ext cx="390717" cy="390602"/>
              <a:chOff x="5074337" y="1778093"/>
              <a:chExt cx="645600" cy="645303"/>
            </a:xfrm>
          </p:grpSpPr>
          <p:sp>
            <p:nvSpPr>
              <p:cNvPr id="155" name="Google Shape;155;p27"/>
              <p:cNvSpPr/>
              <p:nvPr/>
            </p:nvSpPr>
            <p:spPr>
              <a:xfrm rot="2699085">
                <a:off x="4998647" y="2042834"/>
                <a:ext cx="796980" cy="115824"/>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156" name="Google Shape;156;p27"/>
              <p:cNvSpPr/>
              <p:nvPr/>
            </p:nvSpPr>
            <p:spPr>
              <a:xfrm rot="8100000">
                <a:off x="4998735" y="2042831"/>
                <a:ext cx="796768" cy="115824"/>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grpSp>
        <p:grpSp>
          <p:nvGrpSpPr>
            <p:cNvPr id="157" name="Google Shape;157;p27"/>
            <p:cNvGrpSpPr/>
            <p:nvPr/>
          </p:nvGrpSpPr>
          <p:grpSpPr>
            <a:xfrm>
              <a:off x="6771583" y="3642120"/>
              <a:ext cx="390717" cy="390602"/>
              <a:chOff x="5074337" y="1778093"/>
              <a:chExt cx="645600" cy="645303"/>
            </a:xfrm>
          </p:grpSpPr>
          <p:sp>
            <p:nvSpPr>
              <p:cNvPr id="158" name="Google Shape;158;p27"/>
              <p:cNvSpPr/>
              <p:nvPr/>
            </p:nvSpPr>
            <p:spPr>
              <a:xfrm rot="2699085">
                <a:off x="4998647" y="2042834"/>
                <a:ext cx="796980" cy="115824"/>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159" name="Google Shape;159;p27"/>
              <p:cNvSpPr/>
              <p:nvPr/>
            </p:nvSpPr>
            <p:spPr>
              <a:xfrm rot="8100000">
                <a:off x="4998735" y="2042831"/>
                <a:ext cx="796768" cy="115824"/>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grpSp>
        <p:grpSp>
          <p:nvGrpSpPr>
            <p:cNvPr id="160" name="Google Shape;160;p27"/>
            <p:cNvGrpSpPr/>
            <p:nvPr/>
          </p:nvGrpSpPr>
          <p:grpSpPr>
            <a:xfrm>
              <a:off x="8061836" y="3634407"/>
              <a:ext cx="545050" cy="398028"/>
              <a:chOff x="8060774" y="4014094"/>
              <a:chExt cx="545050" cy="398028"/>
            </a:xfrm>
          </p:grpSpPr>
          <p:sp>
            <p:nvSpPr>
              <p:cNvPr id="161" name="Google Shape;161;p27"/>
              <p:cNvSpPr/>
              <p:nvPr/>
            </p:nvSpPr>
            <p:spPr>
              <a:xfrm rot="2700000">
                <a:off x="8046374" y="4252785"/>
                <a:ext cx="274499" cy="72973"/>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162" name="Google Shape;162;p27"/>
              <p:cNvSpPr/>
              <p:nvPr/>
            </p:nvSpPr>
            <p:spPr>
              <a:xfrm rot="8100000">
                <a:off x="8169329" y="4174392"/>
                <a:ext cx="482388" cy="70004"/>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grpSp>
      </p:grpSp>
      <p:sp>
        <p:nvSpPr>
          <p:cNvPr id="20" name="Google Shape;200;p32">
            <a:extLst>
              <a:ext uri="{FF2B5EF4-FFF2-40B4-BE49-F238E27FC236}">
                <a16:creationId xmlns:a16="http://schemas.microsoft.com/office/drawing/2014/main" id="{E6BED3DA-6399-4A0D-8AE8-DEF45674E0F5}"/>
              </a:ext>
            </a:extLst>
          </p:cNvPr>
          <p:cNvSpPr txBox="1">
            <a:spLocks noGrp="1"/>
          </p:cNvSpPr>
          <p:nvPr>
            <p:ph type="title"/>
          </p:nvPr>
        </p:nvSpPr>
        <p:spPr>
          <a:xfrm>
            <a:off x="729450" y="76497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Motivation</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5884752" y="1578383"/>
            <a:ext cx="3200250" cy="2702200"/>
          </a:xfrm>
          <a:prstGeom prst="rect">
            <a:avLst/>
          </a:prstGeom>
          <a:noFill/>
          <a:ln>
            <a:noFill/>
          </a:ln>
        </p:spPr>
      </p:pic>
      <p:sp>
        <p:nvSpPr>
          <p:cNvPr id="183" name="Google Shape;183;p30"/>
          <p:cNvSpPr txBox="1">
            <a:spLocks noGrp="1"/>
          </p:cNvSpPr>
          <p:nvPr>
            <p:ph type="body" idx="1"/>
          </p:nvPr>
        </p:nvSpPr>
        <p:spPr>
          <a:xfrm>
            <a:off x="472501" y="1360933"/>
            <a:ext cx="5914239"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a:t>
            </a:r>
            <a:r>
              <a:rPr lang="e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Byzantine General Problem (1)</a:t>
            </a:r>
            <a:endParaRPr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lang="zh-CN" altLang="en-US"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Each general has to decide to whether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attack</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or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retreat</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t>
            </a:r>
          </a:p>
          <a:p>
            <a:pPr marL="457200" lvl="0" indent="-304800" algn="l" rtl="0">
              <a:lnSpc>
                <a:spcPct val="100000"/>
              </a:lnSpc>
              <a:spcBef>
                <a:spcPts val="0"/>
              </a:spcBef>
              <a:spcAft>
                <a:spcPts val="0"/>
              </a:spcAft>
              <a:buSzPts val="1200"/>
              <a:buFont typeface="Courier New"/>
              <a:buChar char="●"/>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However, there are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traitors</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 who may send out the opposite message or only inform some of the generals.</a:t>
            </a:r>
          </a:p>
        </p:txBody>
      </p:sp>
      <p:sp>
        <p:nvSpPr>
          <p:cNvPr id="185" name="Google Shape;185;p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11</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8" name="Google Shape;200;p32">
            <a:extLst>
              <a:ext uri="{FF2B5EF4-FFF2-40B4-BE49-F238E27FC236}">
                <a16:creationId xmlns:a16="http://schemas.microsoft.com/office/drawing/2014/main" id="{2F6CBFD0-B63F-40BB-9FBB-327849393372}"/>
              </a:ext>
            </a:extLst>
          </p:cNvPr>
          <p:cNvSpPr txBox="1">
            <a:spLocks noGrp="1"/>
          </p:cNvSpPr>
          <p:nvPr>
            <p:ph type="title"/>
          </p:nvPr>
        </p:nvSpPr>
        <p:spPr>
          <a:xfrm>
            <a:off x="729450" y="76497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Motivation</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4" name="Google Shape;194;p31"/>
          <p:cNvPicPr preferRelativeResize="0"/>
          <p:nvPr/>
        </p:nvPicPr>
        <p:blipFill>
          <a:blip r:embed="rId3">
            <a:alphaModFix/>
          </a:blip>
          <a:stretch>
            <a:fillRect/>
          </a:stretch>
        </p:blipFill>
        <p:spPr>
          <a:xfrm>
            <a:off x="5653875" y="1612239"/>
            <a:ext cx="3570572" cy="2422866"/>
          </a:xfrm>
          <a:prstGeom prst="rect">
            <a:avLst/>
          </a:prstGeom>
          <a:noFill/>
          <a:ln>
            <a:noFill/>
          </a:ln>
        </p:spPr>
      </p:pic>
      <p:sp>
        <p:nvSpPr>
          <p:cNvPr id="192" name="Google Shape;192;p3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12</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193" name="Google Shape;193;p31"/>
          <p:cNvSpPr txBox="1">
            <a:spLocks noGrp="1"/>
          </p:cNvSpPr>
          <p:nvPr>
            <p:ph type="body" idx="1"/>
          </p:nvPr>
        </p:nvSpPr>
        <p:spPr>
          <a:xfrm>
            <a:off x="551873" y="1291787"/>
            <a:ext cx="6083819"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a:t>
            </a:r>
            <a:r>
              <a:rPr lang="e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Byzantine General Problem (2)</a:t>
            </a:r>
            <a:endParaRPr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In Replicated State Machine:</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914400" lvl="1"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General: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State machine</a:t>
            </a:r>
            <a:endParaRPr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914400" lvl="1"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Messenger: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P2</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P</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 communication</a:t>
            </a:r>
            <a:endParaRPr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914400" lvl="1"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Attack/Retreat: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Order of transitions</a:t>
            </a:r>
            <a:endParaRPr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914400" lvl="1"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Traitor: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Byzantine Fault</a:t>
            </a:r>
            <a:endParaRPr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Byzantine Fault Tolerance</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8" name="Google Shape;200;p32">
            <a:extLst>
              <a:ext uri="{FF2B5EF4-FFF2-40B4-BE49-F238E27FC236}">
                <a16:creationId xmlns:a16="http://schemas.microsoft.com/office/drawing/2014/main" id="{44F0F16F-8557-4F1B-B867-68684674F863}"/>
              </a:ext>
            </a:extLst>
          </p:cNvPr>
          <p:cNvSpPr txBox="1">
            <a:spLocks noGrp="1"/>
          </p:cNvSpPr>
          <p:nvPr>
            <p:ph type="title"/>
          </p:nvPr>
        </p:nvSpPr>
        <p:spPr>
          <a:xfrm>
            <a:off x="729450" y="756587"/>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Motivation</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B57BEE4-4246-4572-8DAE-B6673B9BFD14}"/>
              </a:ext>
            </a:extLst>
          </p:cNvPr>
          <p:cNvSpPr>
            <a:spLocks noGrp="1"/>
          </p:cNvSpPr>
          <p:nvPr>
            <p:ph type="body" idx="1"/>
          </p:nvPr>
        </p:nvSpPr>
        <p:spPr>
          <a:xfrm>
            <a:off x="727649" y="1413538"/>
            <a:ext cx="4666471" cy="2953096"/>
          </a:xfrm>
        </p:spPr>
        <p:txBody>
          <a:bodyPr/>
          <a:lstStyle/>
          <a:p>
            <a:r>
              <a:rPr lang="en" altLang="zh-C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Modeling </a:t>
            </a:r>
          </a:p>
          <a:p>
            <a:endParaRPr lang="en" altLang="zh-C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r>
              <a:rPr lang="en" altLang="zh-C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Pre-prepare </a:t>
            </a:r>
          </a:p>
          <a:p>
            <a:r>
              <a:rPr lang="en-US" altLang="zh-C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Prepare</a:t>
            </a:r>
          </a:p>
          <a:p>
            <a:r>
              <a:rPr lang="en-US" altLang="zh-C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Commit</a:t>
            </a:r>
          </a:p>
          <a:p>
            <a:r>
              <a:rPr lang="en-US" altLang="zh-C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View Change</a:t>
            </a:r>
          </a:p>
          <a:p>
            <a:endParaRPr lang="en-US" altLang="zh-CN" sz="2400" dirty="0">
              <a:latin typeface="Courier New" panose="02070309020205020404" pitchFamily="49" charset="0"/>
              <a:ea typeface="宋体" panose="02010600030101010101" pitchFamily="2" charset="-122"/>
              <a:sym typeface="Courier New" panose="02070309020205020404" pitchFamily="49" charset="0"/>
            </a:endParaRPr>
          </a:p>
          <a:p>
            <a:endParaRPr lang="en-US" altLang="zh-CN" sz="2400" dirty="0">
              <a:latin typeface="Courier New" panose="02070309020205020404" pitchFamily="49" charset="0"/>
              <a:ea typeface="宋体" panose="02010600030101010101" pitchFamily="2" charset="-122"/>
              <a:sym typeface="Courier New" panose="02070309020205020404" pitchFamily="49" charset="0"/>
            </a:endParaRPr>
          </a:p>
          <a:p>
            <a:pPr lvl="1"/>
            <a:endParaRPr lang="en-US" altLang="zh-CN" sz="2400" dirty="0">
              <a:latin typeface="Courier New" panose="02070309020205020404" pitchFamily="49" charset="0"/>
              <a:ea typeface="宋体" panose="02010600030101010101" pitchFamily="2" charset="-122"/>
              <a:sym typeface="Courier New" panose="02070309020205020404" pitchFamily="49" charset="0"/>
            </a:endParaRPr>
          </a:p>
        </p:txBody>
      </p:sp>
      <p:sp>
        <p:nvSpPr>
          <p:cNvPr id="5" name="Google Shape;141;p26">
            <a:extLst>
              <a:ext uri="{FF2B5EF4-FFF2-40B4-BE49-F238E27FC236}">
                <a16:creationId xmlns:a16="http://schemas.microsoft.com/office/drawing/2014/main" id="{BF24A672-31A5-4AD0-B3DB-8CF4B0CB369C}"/>
              </a:ext>
            </a:extLst>
          </p:cNvPr>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13</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8" name="Google Shape;264;p40">
            <a:extLst>
              <a:ext uri="{FF2B5EF4-FFF2-40B4-BE49-F238E27FC236}">
                <a16:creationId xmlns:a16="http://schemas.microsoft.com/office/drawing/2014/main" id="{816DA06D-070A-4E34-AF77-B41142861335}"/>
              </a:ext>
            </a:extLst>
          </p:cNvPr>
          <p:cNvSpPr txBox="1">
            <a:spLocks noGrp="1"/>
          </p:cNvSpPr>
          <p:nvPr>
            <p:ph type="title"/>
          </p:nvPr>
        </p:nvSpPr>
        <p:spPr>
          <a:xfrm>
            <a:off x="670452" y="64753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extLst>
      <p:ext uri="{BB962C8B-B14F-4D97-AF65-F5344CB8AC3E}">
        <p14:creationId xmlns:p14="http://schemas.microsoft.com/office/powerpoint/2010/main" val="69968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body" idx="1"/>
          </p:nvPr>
        </p:nvSpPr>
        <p:spPr>
          <a:xfrm>
            <a:off x="0" y="1222083"/>
            <a:ext cx="491580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Modeling (1)</a:t>
            </a:r>
            <a:endParaRPr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Clr>
                <a:schemeClr val="accent1"/>
              </a:buClr>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3 honest nodes, 1 byzantine node. derived from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3f + 1</a:t>
            </a:r>
          </a:p>
          <a:p>
            <a:pPr marL="457200" lvl="0" indent="-304800" algn="l" rtl="0">
              <a:lnSpc>
                <a:spcPct val="100000"/>
              </a:lnSpc>
              <a:spcBef>
                <a:spcPts val="0"/>
              </a:spcBef>
              <a:spcAft>
                <a:spcPts val="0"/>
              </a:spcAft>
              <a:buClr>
                <a:schemeClr val="accent1"/>
              </a:buClr>
              <a:buSzPts val="1200"/>
              <a:buFont typeface="Courier New"/>
              <a:buChar char="●"/>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Clr>
                <a:schemeClr val="accent1"/>
              </a:buClr>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Each node is assigned to an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ID</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(0~3).</a:t>
            </a:r>
          </a:p>
          <a:p>
            <a:pPr marL="457200" lvl="0" indent="-304800" algn="l" rtl="0">
              <a:lnSpc>
                <a:spcPct val="100000"/>
              </a:lnSpc>
              <a:spcBef>
                <a:spcPts val="0"/>
              </a:spcBef>
              <a:spcAft>
                <a:spcPts val="0"/>
              </a:spcAft>
              <a:buClr>
                <a:schemeClr val="accent1"/>
              </a:buClr>
              <a:buSzPts val="1200"/>
              <a:buFont typeface="Courier New"/>
              <a:buChar char="●"/>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Clr>
                <a:schemeClr val="accent1"/>
              </a:buClr>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Each node can verify each other’s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signature</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t>
            </a:r>
          </a:p>
        </p:txBody>
      </p:sp>
      <p:sp>
        <p:nvSpPr>
          <p:cNvPr id="217" name="Google Shape;217;p3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14</a:t>
            </a:fld>
            <a:endParaRPr dirty="0">
              <a:latin typeface="Courier New" panose="02070309020205020404" pitchFamily="49" charset="0"/>
              <a:ea typeface="宋体" panose="02010600030101010101" pitchFamily="2" charset="-122"/>
              <a:sym typeface="Courier New" panose="02070309020205020404" pitchFamily="49" charset="0"/>
            </a:endParaRPr>
          </a:p>
        </p:txBody>
      </p:sp>
      <p:pic>
        <p:nvPicPr>
          <p:cNvPr id="218" name="Google Shape;218;p34"/>
          <p:cNvPicPr preferRelativeResize="0"/>
          <p:nvPr/>
        </p:nvPicPr>
        <p:blipFill>
          <a:blip r:embed="rId3">
            <a:alphaModFix/>
          </a:blip>
          <a:stretch>
            <a:fillRect/>
          </a:stretch>
        </p:blipFill>
        <p:spPr>
          <a:xfrm>
            <a:off x="4915800" y="1706396"/>
            <a:ext cx="4228200" cy="1927364"/>
          </a:xfrm>
          <a:prstGeom prst="rect">
            <a:avLst/>
          </a:prstGeom>
          <a:noFill/>
          <a:ln>
            <a:noFill/>
          </a:ln>
        </p:spPr>
      </p:pic>
      <p:sp>
        <p:nvSpPr>
          <p:cNvPr id="2" name="矩形 1">
            <a:extLst>
              <a:ext uri="{FF2B5EF4-FFF2-40B4-BE49-F238E27FC236}">
                <a16:creationId xmlns:a16="http://schemas.microsoft.com/office/drawing/2014/main" id="{D0898BAF-66E2-4405-A667-D77813530BA2}"/>
              </a:ext>
            </a:extLst>
          </p:cNvPr>
          <p:cNvSpPr/>
          <p:nvPr/>
        </p:nvSpPr>
        <p:spPr>
          <a:xfrm>
            <a:off x="4743900" y="3379409"/>
            <a:ext cx="4572000" cy="1015663"/>
          </a:xfrm>
          <a:prstGeom prst="rect">
            <a:avLst/>
          </a:prstGeom>
        </p:spPr>
        <p:txBody>
          <a:bodyPr>
            <a:spAutoFit/>
          </a:bodyPr>
          <a:lstStyle/>
          <a:p>
            <a:pPr marL="457200" lvl="0" indent="-304800">
              <a:buClr>
                <a:schemeClr val="accent1"/>
              </a:buClr>
              <a:buSzPts val="1200"/>
              <a:buFont typeface="Courier New"/>
              <a:buChar char="●"/>
            </a:pPr>
            <a:endPar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buClr>
                <a:schemeClr val="accent1"/>
              </a:buClr>
              <a:buSzPts val="1200"/>
              <a:buFont typeface="Courier New"/>
              <a:buChar char="●"/>
            </a:pP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Each action carries a </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sequence number</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a:t>
            </a:r>
          </a:p>
        </p:txBody>
      </p:sp>
      <p:sp>
        <p:nvSpPr>
          <p:cNvPr id="9" name="Google Shape;264;p40">
            <a:extLst>
              <a:ext uri="{FF2B5EF4-FFF2-40B4-BE49-F238E27FC236}">
                <a16:creationId xmlns:a16="http://schemas.microsoft.com/office/drawing/2014/main" id="{4E40D72A-EF44-4281-A1E8-A0ED7CC17CD8}"/>
              </a:ext>
            </a:extLst>
          </p:cNvPr>
          <p:cNvSpPr txBox="1">
            <a:spLocks noGrp="1"/>
          </p:cNvSpPr>
          <p:nvPr>
            <p:ph type="title"/>
          </p:nvPr>
        </p:nvSpPr>
        <p:spPr>
          <a:xfrm>
            <a:off x="670452" y="64753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15</a:t>
            </a:fld>
            <a:endParaRPr dirty="0">
              <a:latin typeface="Courier New" panose="02070309020205020404" pitchFamily="49" charset="0"/>
              <a:ea typeface="宋体" panose="02010600030101010101" pitchFamily="2" charset="-122"/>
              <a:sym typeface="Courier New" panose="02070309020205020404" pitchFamily="49" charset="0"/>
            </a:endParaRPr>
          </a:p>
        </p:txBody>
      </p:sp>
      <p:pic>
        <p:nvPicPr>
          <p:cNvPr id="225" name="Google Shape;225;p35"/>
          <p:cNvPicPr preferRelativeResize="0"/>
          <p:nvPr/>
        </p:nvPicPr>
        <p:blipFill>
          <a:blip r:embed="rId3">
            <a:alphaModFix/>
          </a:blip>
          <a:stretch>
            <a:fillRect/>
          </a:stretch>
        </p:blipFill>
        <p:spPr>
          <a:xfrm>
            <a:off x="4915800" y="1805727"/>
            <a:ext cx="4228200" cy="1927364"/>
          </a:xfrm>
          <a:prstGeom prst="rect">
            <a:avLst/>
          </a:prstGeom>
          <a:noFill/>
          <a:ln>
            <a:noFill/>
          </a:ln>
        </p:spPr>
      </p:pic>
      <p:sp>
        <p:nvSpPr>
          <p:cNvPr id="226" name="Google Shape;226;p35"/>
          <p:cNvSpPr txBox="1">
            <a:spLocks noGrp="1"/>
          </p:cNvSpPr>
          <p:nvPr>
            <p:ph type="body" idx="1"/>
          </p:nvPr>
        </p:nvSpPr>
        <p:spPr>
          <a:xfrm>
            <a:off x="0" y="1321414"/>
            <a:ext cx="491580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Modeling (2)</a:t>
            </a:r>
            <a:endParaRPr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Clr>
                <a:schemeClr val="accent1"/>
              </a:buClr>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There is one leader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Primary</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and several other validators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Replicas</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Clr>
                <a:srgbClr val="000000"/>
              </a:buClr>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 leaders is attached to a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view</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When the leader is replaced, the view increments by 1.</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3" name="矩形 2">
            <a:extLst>
              <a:ext uri="{FF2B5EF4-FFF2-40B4-BE49-F238E27FC236}">
                <a16:creationId xmlns:a16="http://schemas.microsoft.com/office/drawing/2014/main" id="{BE6A43D8-0F32-435C-A6D0-5021836D44DE}"/>
              </a:ext>
            </a:extLst>
          </p:cNvPr>
          <p:cNvSpPr/>
          <p:nvPr/>
        </p:nvSpPr>
        <p:spPr>
          <a:xfrm>
            <a:off x="5702453" y="1194239"/>
            <a:ext cx="2654894" cy="738664"/>
          </a:xfrm>
          <a:prstGeom prst="rect">
            <a:avLst/>
          </a:prstGeom>
        </p:spPr>
        <p:txBody>
          <a:bodyPr wrap="none">
            <a:spAutoFit/>
          </a:bodyPr>
          <a:lstStyle/>
          <a:p>
            <a:r>
              <a:rPr lang="en" altLang="zh-CN"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view change </a:t>
            </a:r>
            <a:r>
              <a:rPr lang="en" altLang="zh-CN" b="1" dirty="0">
                <a:latin typeface="Courier New" panose="02070309020205020404" pitchFamily="49" charset="0"/>
                <a:ea typeface="宋体" panose="02010600030101010101" pitchFamily="2" charset="-122"/>
                <a:cs typeface="Courier New"/>
                <a:sym typeface="Courier New" panose="02070309020205020404" pitchFamily="49" charset="0"/>
              </a:rPr>
              <a:t>round-robin</a:t>
            </a:r>
          </a:p>
          <a:p>
            <a:r>
              <a:rPr lang="en" altLang="zh-CN" b="1" dirty="0">
                <a:latin typeface="Courier New" panose="02070309020205020404" pitchFamily="49" charset="0"/>
                <a:ea typeface="宋体" panose="02010600030101010101" pitchFamily="2" charset="-122"/>
                <a:cs typeface="Courier New"/>
                <a:sym typeface="Courier New" panose="02070309020205020404" pitchFamily="49" charset="0"/>
              </a:rPr>
              <a:t> </a:t>
            </a:r>
            <a:r>
              <a:rPr lang="en-US" altLang="zh-CN" b="1" dirty="0">
                <a:latin typeface="Courier New" panose="02070309020205020404" pitchFamily="49" charset="0"/>
                <a:ea typeface="宋体" panose="02010600030101010101" pitchFamily="2" charset="-122"/>
                <a:cs typeface="Courier New"/>
                <a:sym typeface="Courier New" panose="02070309020205020404" pitchFamily="49" charset="0"/>
              </a:rPr>
              <a:t>choose a new leader</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a:p>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
        <p:nvSpPr>
          <p:cNvPr id="9" name="Google Shape;264;p40">
            <a:extLst>
              <a:ext uri="{FF2B5EF4-FFF2-40B4-BE49-F238E27FC236}">
                <a16:creationId xmlns:a16="http://schemas.microsoft.com/office/drawing/2014/main" id="{35B66A5A-93F3-462A-8A5F-CE229C411D1D}"/>
              </a:ext>
            </a:extLst>
          </p:cNvPr>
          <p:cNvSpPr txBox="1">
            <a:spLocks noGrp="1"/>
          </p:cNvSpPr>
          <p:nvPr>
            <p:ph type="title"/>
          </p:nvPr>
        </p:nvSpPr>
        <p:spPr>
          <a:xfrm>
            <a:off x="670452" y="64753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4" name="Google Shape;234;p36"/>
          <p:cNvPicPr preferRelativeResize="0"/>
          <p:nvPr/>
        </p:nvPicPr>
        <p:blipFill>
          <a:blip r:embed="rId3">
            <a:alphaModFix/>
          </a:blip>
          <a:stretch>
            <a:fillRect/>
          </a:stretch>
        </p:blipFill>
        <p:spPr>
          <a:xfrm>
            <a:off x="5066527" y="1764133"/>
            <a:ext cx="4228200" cy="2378363"/>
          </a:xfrm>
          <a:prstGeom prst="rect">
            <a:avLst/>
          </a:prstGeom>
          <a:noFill/>
          <a:ln>
            <a:noFill/>
          </a:ln>
        </p:spPr>
      </p:pic>
      <p:sp>
        <p:nvSpPr>
          <p:cNvPr id="231" name="Google Shape;231;p36"/>
          <p:cNvSpPr txBox="1">
            <a:spLocks noGrp="1"/>
          </p:cNvSpPr>
          <p:nvPr>
            <p:ph type="body" idx="1"/>
          </p:nvPr>
        </p:nvSpPr>
        <p:spPr>
          <a:xfrm>
            <a:off x="167504" y="1308565"/>
            <a:ext cx="645141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Step 1: Pre-prepare</a:t>
            </a:r>
            <a:endParaRPr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receiving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request</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&amp;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initiating the proposal</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spcBef>
                <a:spcPts val="0"/>
              </a:spcBef>
              <a:spcAft>
                <a:spcPts val="0"/>
              </a:spcAft>
              <a:buSzPts val="1200"/>
              <a:buFont typeface="Courier New"/>
              <a:buChar char="●"/>
            </a:pP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&lt;&lt;</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PRE-PREPARE</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 </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v</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 </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n</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 </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d</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&gt;, </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c&gt;</a:t>
            </a:r>
            <a:endParaRPr lang="en-US"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152400" lvl="0" indent="0" algn="l" rtl="0">
              <a:lnSpc>
                <a:spcPct val="100000"/>
              </a:lnSpc>
              <a:spcBef>
                <a:spcPts val="0"/>
              </a:spcBef>
              <a:spcAft>
                <a:spcPts val="0"/>
              </a:spcAft>
              <a:buSzPts val="1200"/>
              <a:buNone/>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&lt;</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view num</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 </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incremental num</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 </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digest(c)</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&gt;</a:t>
            </a: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The leader broadcasts the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pre-prepare</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messages with his signature.</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33" name="Google Shape;233;p3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16</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8" name="Google Shape;264;p40">
            <a:extLst>
              <a:ext uri="{FF2B5EF4-FFF2-40B4-BE49-F238E27FC236}">
                <a16:creationId xmlns:a16="http://schemas.microsoft.com/office/drawing/2014/main" id="{D6E1AFCB-6110-45AB-B43C-28DFD8BD9F09}"/>
              </a:ext>
            </a:extLst>
          </p:cNvPr>
          <p:cNvSpPr txBox="1">
            <a:spLocks noGrp="1"/>
          </p:cNvSpPr>
          <p:nvPr>
            <p:ph type="title"/>
          </p:nvPr>
        </p:nvSpPr>
        <p:spPr>
          <a:xfrm>
            <a:off x="670452" y="64753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body" idx="1"/>
          </p:nvPr>
        </p:nvSpPr>
        <p:spPr>
          <a:xfrm>
            <a:off x="-58998" y="1249842"/>
            <a:ext cx="491580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Step 2: Prepare</a:t>
            </a:r>
            <a:endParaRPr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replica can accept or reject</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A</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ccept</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ed replicas</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broadcast a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prepare</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message.</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replica receives more than 3 “prepare” messages, it enters the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prepare</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state.</a:t>
            </a:r>
          </a:p>
          <a:p>
            <a:pPr marL="457200" lvl="0" indent="-304800" algn="l" rtl="0">
              <a:lnSpc>
                <a:spcPct val="100000"/>
              </a:lnSpc>
              <a:spcBef>
                <a:spcPts val="0"/>
              </a:spcBef>
              <a:spcAft>
                <a:spcPts val="0"/>
              </a:spcAft>
              <a:buSzPts val="1200"/>
              <a:buFont typeface="Courier New"/>
              <a:buChar char="●"/>
            </a:pPr>
            <a:endParaRPr lang="en"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indent="-304800">
              <a:lnSpc>
                <a:spcPct val="100000"/>
              </a:lnSpc>
              <a:buSzPts val="1200"/>
              <a:buFont typeface="Courier New"/>
              <a:buChar char="●"/>
            </a:pP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&lt;PREPARE, v, n, d, </a:t>
            </a:r>
            <a:r>
              <a:rPr lang="en-US" altLang="zh-CN" sz="2000" b="1" dirty="0" err="1">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i</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&gt;</a:t>
            </a:r>
          </a:p>
          <a:p>
            <a:pPr marL="457200" lvl="0" indent="-304800" algn="l" rtl="0">
              <a:lnSpc>
                <a:spcPct val="100000"/>
              </a:lnSpc>
              <a:spcBef>
                <a:spcPts val="0"/>
              </a:spcBef>
              <a:spcAft>
                <a:spcPts val="0"/>
              </a:spcAft>
              <a:buSzPts val="1200"/>
              <a:buFont typeface="Courier New"/>
              <a:buChar char="●"/>
            </a:pPr>
            <a:endParaRPr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41" name="Google Shape;241;p3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17</a:t>
            </a:fld>
            <a:endParaRPr dirty="0">
              <a:latin typeface="Courier New" panose="02070309020205020404" pitchFamily="49" charset="0"/>
              <a:ea typeface="宋体" panose="02010600030101010101" pitchFamily="2" charset="-122"/>
              <a:sym typeface="Courier New" panose="02070309020205020404" pitchFamily="49" charset="0"/>
            </a:endParaRPr>
          </a:p>
        </p:txBody>
      </p:sp>
      <p:pic>
        <p:nvPicPr>
          <p:cNvPr id="242" name="Google Shape;242;p37"/>
          <p:cNvPicPr preferRelativeResize="0"/>
          <p:nvPr/>
        </p:nvPicPr>
        <p:blipFill>
          <a:blip r:embed="rId3">
            <a:alphaModFix/>
          </a:blip>
          <a:stretch>
            <a:fillRect/>
          </a:stretch>
        </p:blipFill>
        <p:spPr>
          <a:xfrm>
            <a:off x="4743900" y="788448"/>
            <a:ext cx="4228200" cy="2378376"/>
          </a:xfrm>
          <a:prstGeom prst="rect">
            <a:avLst/>
          </a:prstGeom>
          <a:noFill/>
          <a:ln>
            <a:noFill/>
          </a:ln>
        </p:spPr>
      </p:pic>
      <p:sp>
        <p:nvSpPr>
          <p:cNvPr id="2" name="矩形 1">
            <a:extLst>
              <a:ext uri="{FF2B5EF4-FFF2-40B4-BE49-F238E27FC236}">
                <a16:creationId xmlns:a16="http://schemas.microsoft.com/office/drawing/2014/main" id="{A1D286EA-64C7-4882-ADCA-D23422364406}"/>
              </a:ext>
            </a:extLst>
          </p:cNvPr>
          <p:cNvSpPr/>
          <p:nvPr/>
        </p:nvSpPr>
        <p:spPr>
          <a:xfrm>
            <a:off x="4572000" y="3283561"/>
            <a:ext cx="4572000" cy="1631216"/>
          </a:xfrm>
          <a:prstGeom prst="rect">
            <a:avLst/>
          </a:prstGeom>
        </p:spPr>
        <p:txBody>
          <a:bodyPr>
            <a:spAutoFit/>
          </a:bodyPr>
          <a:lstStyle/>
          <a:p>
            <a:pPr marL="457200" lvl="0" indent="-304800">
              <a:buSzPts val="1200"/>
              <a:buFont typeface="Courier New"/>
              <a:buChar char="●"/>
            </a:pP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The collection of these “prepare” messages is collectively referred to as the “</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prepared certificate</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a:t>
            </a:r>
          </a:p>
        </p:txBody>
      </p:sp>
      <p:sp>
        <p:nvSpPr>
          <p:cNvPr id="10" name="Google Shape;264;p40">
            <a:extLst>
              <a:ext uri="{FF2B5EF4-FFF2-40B4-BE49-F238E27FC236}">
                <a16:creationId xmlns:a16="http://schemas.microsoft.com/office/drawing/2014/main" id="{07C6AEFF-212A-4509-B609-E494C39AC99F}"/>
              </a:ext>
            </a:extLst>
          </p:cNvPr>
          <p:cNvSpPr txBox="1">
            <a:spLocks noGrp="1"/>
          </p:cNvSpPr>
          <p:nvPr>
            <p:ph type="title"/>
          </p:nvPr>
        </p:nvSpPr>
        <p:spPr>
          <a:xfrm>
            <a:off x="670452" y="64753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body" idx="1"/>
          </p:nvPr>
        </p:nvSpPr>
        <p:spPr>
          <a:xfrm>
            <a:off x="-1" y="1300176"/>
            <a:ext cx="7088697"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Step 3: Commit</a:t>
            </a:r>
          </a:p>
          <a:p>
            <a:pPr marL="0" lvl="0" indent="0" algn="l" rtl="0">
              <a:lnSpc>
                <a:spcPct val="100000"/>
              </a:lnSpc>
              <a:spcBef>
                <a:spcPts val="0"/>
              </a:spcBef>
              <a:spcAft>
                <a:spcPts val="0"/>
              </a:spcAft>
              <a:buNone/>
            </a:pPr>
            <a:endParaRPr lang="en-US"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“prepare”&gt;2</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f+1  </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a:t>
            </a:r>
            <a:r>
              <a:rPr lang="en-US"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commit</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 message.</a:t>
            </a:r>
          </a:p>
          <a:p>
            <a:pPr marL="0" lvl="0" indent="0" algn="l" rtl="0">
              <a:lnSpc>
                <a:spcPct val="100000"/>
              </a:lnSpc>
              <a:spcBef>
                <a:spcPts val="0"/>
              </a:spcBef>
              <a:spcAft>
                <a:spcPts val="0"/>
              </a:spcAft>
              <a:buNone/>
            </a:pPr>
            <a:endParaRPr lang="en-US"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spcBef>
                <a:spcPts val="0"/>
              </a:spcBef>
              <a:spcAft>
                <a:spcPts val="0"/>
              </a:spcAft>
              <a:buSzPts val="1200"/>
              <a:buFont typeface="Courier New"/>
              <a:buChar char="●"/>
            </a:pPr>
            <a:r>
              <a:rPr lang="en-US"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&lt;COMMIT, v, n, D(m), </a:t>
            </a:r>
            <a:r>
              <a:rPr lang="en-US" sz="2000" b="1" dirty="0" err="1">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i</a:t>
            </a:r>
            <a:r>
              <a:rPr lang="en-US"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&gt;sig</a:t>
            </a:r>
          </a:p>
          <a:p>
            <a:pPr marL="0" lvl="0" indent="0" algn="l" rtl="0">
              <a:lnSpc>
                <a:spcPct val="100000"/>
              </a:lnSpc>
              <a:spcBef>
                <a:spcPts val="0"/>
              </a:spcBef>
              <a:spcAft>
                <a:spcPts val="0"/>
              </a:spcAft>
              <a:buNone/>
            </a:pPr>
            <a:endParaRPr lang="en-US"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“commit”&gt;2f+1  executed.</a:t>
            </a:r>
          </a:p>
          <a:p>
            <a:pPr marL="0" lvl="0" indent="0" algn="l" rtl="0">
              <a:lnSpc>
                <a:spcPct val="100000"/>
              </a:lnSpc>
              <a:spcBef>
                <a:spcPts val="0"/>
              </a:spcBef>
              <a:spcAft>
                <a:spcPts val="0"/>
              </a:spcAft>
              <a:buNone/>
            </a:pPr>
            <a:endParaRPr lang="en-US"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a:t>
            </a:r>
            <a:r>
              <a:rPr lang="en-US"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committed</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 state and reply.</a:t>
            </a:r>
          </a:p>
          <a:p>
            <a:pPr marL="0" lvl="0" indent="0" algn="l" rtl="0">
              <a:spcBef>
                <a:spcPts val="0"/>
              </a:spcBef>
              <a:spcAft>
                <a:spcPts val="0"/>
              </a:spcAft>
              <a:buNone/>
            </a:pPr>
            <a:endParaRPr lang="en-US"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49" name="Google Shape;249;p3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18</a:t>
            </a:fld>
            <a:endParaRPr dirty="0">
              <a:latin typeface="Courier New" panose="02070309020205020404" pitchFamily="49" charset="0"/>
              <a:ea typeface="宋体" panose="02010600030101010101" pitchFamily="2" charset="-122"/>
              <a:sym typeface="Courier New" panose="02070309020205020404" pitchFamily="49" charset="0"/>
            </a:endParaRPr>
          </a:p>
        </p:txBody>
      </p:sp>
      <p:pic>
        <p:nvPicPr>
          <p:cNvPr id="250" name="Google Shape;250;p38"/>
          <p:cNvPicPr preferRelativeResize="0"/>
          <p:nvPr/>
        </p:nvPicPr>
        <p:blipFill>
          <a:blip r:embed="rId3">
            <a:alphaModFix/>
          </a:blip>
          <a:stretch>
            <a:fillRect/>
          </a:stretch>
        </p:blipFill>
        <p:spPr>
          <a:xfrm>
            <a:off x="4915800" y="1300176"/>
            <a:ext cx="4228200" cy="2378376"/>
          </a:xfrm>
          <a:prstGeom prst="rect">
            <a:avLst/>
          </a:prstGeom>
          <a:noFill/>
          <a:ln>
            <a:noFill/>
          </a:ln>
        </p:spPr>
      </p:pic>
      <p:sp>
        <p:nvSpPr>
          <p:cNvPr id="2" name="矩形 1">
            <a:extLst>
              <a:ext uri="{FF2B5EF4-FFF2-40B4-BE49-F238E27FC236}">
                <a16:creationId xmlns:a16="http://schemas.microsoft.com/office/drawing/2014/main" id="{0394763C-02D3-48F4-B35C-051752A44079}"/>
              </a:ext>
            </a:extLst>
          </p:cNvPr>
          <p:cNvSpPr/>
          <p:nvPr/>
        </p:nvSpPr>
        <p:spPr>
          <a:xfrm>
            <a:off x="4717674" y="3814091"/>
            <a:ext cx="4185761" cy="400110"/>
          </a:xfrm>
          <a:prstGeom prst="rect">
            <a:avLst/>
          </a:prstGeom>
        </p:spPr>
        <p:txBody>
          <a:bodyPr wrap="none">
            <a:spAutoFit/>
          </a:bodyPr>
          <a:lstStyle/>
          <a:p>
            <a:pPr marL="457200" lvl="0" indent="-304800">
              <a:buSzPts val="1200"/>
              <a:buFont typeface="Courier New"/>
              <a:buChar char="●"/>
            </a:pP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&lt;REPLY, v, t, c, </a:t>
            </a:r>
            <a:r>
              <a:rPr lang="en-US" altLang="zh-CN" sz="2000" b="1" dirty="0" err="1">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i</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 r&gt;</a:t>
            </a:r>
          </a:p>
        </p:txBody>
      </p:sp>
      <p:sp>
        <p:nvSpPr>
          <p:cNvPr id="10" name="Google Shape;264;p40">
            <a:extLst>
              <a:ext uri="{FF2B5EF4-FFF2-40B4-BE49-F238E27FC236}">
                <a16:creationId xmlns:a16="http://schemas.microsoft.com/office/drawing/2014/main" id="{C570D43D-FA7E-4D03-BE6D-4CDF2E25E77A}"/>
              </a:ext>
            </a:extLst>
          </p:cNvPr>
          <p:cNvSpPr txBox="1">
            <a:spLocks noGrp="1"/>
          </p:cNvSpPr>
          <p:nvPr>
            <p:ph type="title"/>
          </p:nvPr>
        </p:nvSpPr>
        <p:spPr>
          <a:xfrm>
            <a:off x="670452" y="64753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8" name="Google Shape;258;p39"/>
          <p:cNvPicPr preferRelativeResize="0"/>
          <p:nvPr/>
        </p:nvPicPr>
        <p:blipFill>
          <a:blip r:embed="rId3">
            <a:alphaModFix/>
          </a:blip>
          <a:stretch>
            <a:fillRect/>
          </a:stretch>
        </p:blipFill>
        <p:spPr>
          <a:xfrm>
            <a:off x="4856802" y="1140786"/>
            <a:ext cx="4228200" cy="2378363"/>
          </a:xfrm>
          <a:prstGeom prst="rect">
            <a:avLst/>
          </a:prstGeom>
          <a:noFill/>
          <a:ln>
            <a:noFill/>
          </a:ln>
        </p:spPr>
      </p:pic>
      <p:sp>
        <p:nvSpPr>
          <p:cNvPr id="255" name="Google Shape;255;p39"/>
          <p:cNvSpPr txBox="1">
            <a:spLocks noGrp="1"/>
          </p:cNvSpPr>
          <p:nvPr>
            <p:ph type="body" idx="1"/>
          </p:nvPr>
        </p:nvSpPr>
        <p:spPr>
          <a:xfrm>
            <a:off x="-58999" y="1140785"/>
            <a:ext cx="5780291" cy="400266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View Change (1) </a:t>
            </a:r>
            <a:endParaRPr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What if the leader is a Byzantine node?</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view change</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Each node starts a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timer</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after receiving the “prepare” message, the node will broadcast a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view-change</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message </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while timeout</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spcBef>
                <a:spcPts val="0"/>
              </a:spcBef>
              <a:spcAft>
                <a:spcPts val="0"/>
              </a:spcAft>
              <a:buSzPts val="1200"/>
              <a:buFont typeface="Courier New"/>
              <a:buChar char="●"/>
            </a:pP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&lt;VIEW-CHANGE, v+1, n, C, P, i&gt;</a:t>
            </a:r>
          </a:p>
          <a:p>
            <a:pPr marL="457200" lvl="0" indent="-304800" algn="l" rtl="0">
              <a:spcBef>
                <a:spcPts val="0"/>
              </a:spcBef>
              <a:spcAft>
                <a:spcPts val="0"/>
              </a:spcAft>
              <a:buSzPts val="1200"/>
              <a:buFont typeface="Courier New"/>
              <a:buChar char="●"/>
            </a:pPr>
            <a:endParaRPr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57" name="Google Shape;257;p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19</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9" name="Google Shape;264;p40">
            <a:extLst>
              <a:ext uri="{FF2B5EF4-FFF2-40B4-BE49-F238E27FC236}">
                <a16:creationId xmlns:a16="http://schemas.microsoft.com/office/drawing/2014/main" id="{7107A78C-9FF6-4436-8771-2D34A1B79DEF}"/>
              </a:ext>
            </a:extLst>
          </p:cNvPr>
          <p:cNvSpPr txBox="1">
            <a:spLocks noGrp="1"/>
          </p:cNvSpPr>
          <p:nvPr>
            <p:ph type="title"/>
          </p:nvPr>
        </p:nvSpPr>
        <p:spPr>
          <a:xfrm>
            <a:off x="670452" y="64753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body" idx="1"/>
          </p:nvPr>
        </p:nvSpPr>
        <p:spPr>
          <a:xfrm>
            <a:off x="729450" y="1928825"/>
            <a:ext cx="3842700" cy="32145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Courier New"/>
              <a:buChar char="●"/>
            </a:pP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Preliminaries</a:t>
            </a:r>
          </a:p>
          <a:p>
            <a:pPr marL="457200" lvl="0" indent="-317500" algn="l" rtl="0">
              <a:lnSpc>
                <a:spcPct val="100000"/>
              </a:lnSpc>
              <a:spcBef>
                <a:spcPts val="0"/>
              </a:spcBef>
              <a:spcAft>
                <a:spcPts val="0"/>
              </a:spcAft>
              <a:buSzPts val="14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Motivation</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17500" algn="l" rtl="0">
              <a:lnSpc>
                <a:spcPct val="100000"/>
              </a:lnSpc>
              <a:spcBef>
                <a:spcPts val="0"/>
              </a:spcBef>
              <a:spcAft>
                <a:spcPts val="0"/>
              </a:spcAft>
              <a:buSzPts val="14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17500" algn="l" rtl="0">
              <a:lnSpc>
                <a:spcPct val="100000"/>
              </a:lnSpc>
              <a:spcBef>
                <a:spcPts val="0"/>
              </a:spcBef>
              <a:spcAft>
                <a:spcPts val="0"/>
              </a:spcAft>
              <a:buSzPts val="14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Safety and Liveness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17500" algn="l" rtl="0">
              <a:lnSpc>
                <a:spcPct val="100000"/>
              </a:lnSpc>
              <a:spcBef>
                <a:spcPts val="0"/>
              </a:spcBef>
              <a:spcAft>
                <a:spcPts val="0"/>
              </a:spcAft>
              <a:buSzPts val="14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Properties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17500" algn="l" rtl="0">
              <a:lnSpc>
                <a:spcPct val="100000"/>
              </a:lnSpc>
              <a:spcBef>
                <a:spcPts val="0"/>
              </a:spcBef>
              <a:spcAft>
                <a:spcPts val="0"/>
              </a:spcAft>
              <a:buSzPts val="14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Variations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14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14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141" name="Google Shape;141;p2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 name="标题 2">
            <a:extLst>
              <a:ext uri="{FF2B5EF4-FFF2-40B4-BE49-F238E27FC236}">
                <a16:creationId xmlns:a16="http://schemas.microsoft.com/office/drawing/2014/main" id="{FCE1C676-7A8D-41EF-AF95-74B514572BA1}"/>
              </a:ext>
            </a:extLst>
          </p:cNvPr>
          <p:cNvSpPr>
            <a:spLocks noGrp="1"/>
          </p:cNvSpPr>
          <p:nvPr>
            <p:ph type="title"/>
          </p:nvPr>
        </p:nvSpPr>
        <p:spPr/>
        <p:txBody>
          <a:bodyPr/>
          <a:lstStyle/>
          <a:p>
            <a:r>
              <a:rPr lang="en" altLang="zh-CN" sz="2800" dirty="0">
                <a:latin typeface="Courier New" panose="02070309020205020404" pitchFamily="49" charset="0"/>
                <a:ea typeface="宋体" panose="02010600030101010101" pitchFamily="2" charset="-122"/>
                <a:cs typeface="Courier New"/>
                <a:sym typeface="Courier New" panose="02070309020205020404" pitchFamily="49" charset="0"/>
              </a:rPr>
              <a:t>Outline</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6" name="Google Shape;266;p40"/>
          <p:cNvPicPr preferRelativeResize="0"/>
          <p:nvPr/>
        </p:nvPicPr>
        <p:blipFill>
          <a:blip r:embed="rId3">
            <a:alphaModFix/>
          </a:blip>
          <a:stretch>
            <a:fillRect/>
          </a:stretch>
        </p:blipFill>
        <p:spPr>
          <a:xfrm>
            <a:off x="4856802" y="1182730"/>
            <a:ext cx="4228200" cy="2378357"/>
          </a:xfrm>
          <a:prstGeom prst="rect">
            <a:avLst/>
          </a:prstGeom>
          <a:noFill/>
          <a:ln>
            <a:noFill/>
          </a:ln>
        </p:spPr>
      </p:pic>
      <p:sp>
        <p:nvSpPr>
          <p:cNvPr id="263" name="Google Shape;263;p40"/>
          <p:cNvSpPr txBox="1">
            <a:spLocks noGrp="1"/>
          </p:cNvSpPr>
          <p:nvPr>
            <p:ph type="body" idx="1"/>
          </p:nvPr>
        </p:nvSpPr>
        <p:spPr>
          <a:xfrm>
            <a:off x="-58998" y="1182730"/>
            <a:ext cx="5704514"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View Change (2) </a:t>
            </a:r>
            <a:endParaRPr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lang="en-US"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3 (</a:t>
            </a:r>
            <a:r>
              <a:rPr lang="en-US"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&gt; 2f+1</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 “view-change” can broadcast a “</a:t>
            </a:r>
            <a:r>
              <a:rPr lang="en-US"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new-view</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 message.</a:t>
            </a: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This message includes the new view, “pre-prepare” messages that has prepared certificate, and a number of other components.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spcBef>
                <a:spcPts val="0"/>
              </a:spcBef>
              <a:spcAft>
                <a:spcPts val="0"/>
              </a:spcAft>
              <a:buSzPts val="1200"/>
              <a:buFont typeface="Courier New"/>
              <a:buChar char="●"/>
            </a:pP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&lt;NEW-VIEW, v+1, V, </a:t>
            </a:r>
            <a:r>
              <a:rPr lang="en-US"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Q</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&gt;</a:t>
            </a:r>
            <a:endParaRPr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64" name="Google Shape;264;p40"/>
          <p:cNvSpPr txBox="1">
            <a:spLocks noGrp="1"/>
          </p:cNvSpPr>
          <p:nvPr>
            <p:ph type="title"/>
          </p:nvPr>
        </p:nvSpPr>
        <p:spPr>
          <a:xfrm>
            <a:off x="670452" y="64753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65" name="Google Shape;265;p4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20</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2" name="矩形 1">
            <a:extLst>
              <a:ext uri="{FF2B5EF4-FFF2-40B4-BE49-F238E27FC236}">
                <a16:creationId xmlns:a16="http://schemas.microsoft.com/office/drawing/2014/main" id="{04E01574-FFCE-4FCF-BB3B-6B43206D6CDE}"/>
              </a:ext>
            </a:extLst>
          </p:cNvPr>
          <p:cNvSpPr/>
          <p:nvPr/>
        </p:nvSpPr>
        <p:spPr>
          <a:xfrm>
            <a:off x="4684902" y="3622435"/>
            <a:ext cx="4572000" cy="1384995"/>
          </a:xfrm>
          <a:prstGeom prst="rect">
            <a:avLst/>
          </a:prstGeom>
        </p:spPr>
        <p:txBody>
          <a:bodyPr>
            <a:spAutoFit/>
          </a:bodyPr>
          <a:lstStyle/>
          <a:p>
            <a:pPr lvl="0"/>
            <a:endParaRPr lang="en-US" altLang="zh-CN"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buSzPts val="1200"/>
              <a:buFont typeface="Courier New"/>
              <a:buChar char="●"/>
            </a:pPr>
            <a:r>
              <a:rPr lang="en-US" altLang="zh-CN" b="1" dirty="0">
                <a:latin typeface="Courier New" panose="02070309020205020404" pitchFamily="49" charset="0"/>
                <a:ea typeface="宋体" panose="02010600030101010101" pitchFamily="2" charset="-122"/>
                <a:cs typeface="Courier New"/>
                <a:sym typeface="Courier New" panose="02070309020205020404" pitchFamily="49" charset="0"/>
              </a:rPr>
              <a:t>After receiving the “new-view” message, each replica should follow the three steps (pre-prepare =&gt; prepare =&gt; commit) of request execution.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body" idx="1"/>
          </p:nvPr>
        </p:nvSpPr>
        <p:spPr>
          <a:xfrm>
            <a:off x="631771" y="1347030"/>
            <a:ext cx="491580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a:t>
            </a: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Safety (1)</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T</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hreshold</a:t>
            </a:r>
          </a:p>
          <a:p>
            <a:pPr marL="152400" lvl="0" indent="0" algn="l" rtl="0">
              <a:lnSpc>
                <a:spcPct val="100000"/>
              </a:lnSpc>
              <a:spcBef>
                <a:spcPts val="0"/>
              </a:spcBef>
              <a:spcAft>
                <a:spcPts val="0"/>
              </a:spcAft>
              <a:buSzPts val="1200"/>
              <a:buNone/>
            </a:pPr>
            <a:r>
              <a:rPr lang="en" sz="1200" b="1" dirty="0">
                <a:latin typeface="Courier New" panose="02070309020205020404" pitchFamily="49" charset="0"/>
                <a:ea typeface="宋体" panose="02010600030101010101" pitchFamily="2" charset="-122"/>
                <a:cs typeface="Courier New"/>
                <a:sym typeface="Courier New" panose="02070309020205020404" pitchFamily="49" charset="0"/>
              </a:rPr>
              <a:t>	 If the total number of nodes is </a:t>
            </a:r>
            <a:r>
              <a:rPr lang="en" sz="12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3f+1</a:t>
            </a:r>
            <a:r>
              <a:rPr lang="en" sz="1200" b="1" dirty="0">
                <a:latin typeface="Courier New" panose="02070309020205020404" pitchFamily="49" charset="0"/>
                <a:ea typeface="宋体" panose="02010600030101010101" pitchFamily="2" charset="-122"/>
                <a:cs typeface="Courier New"/>
                <a:sym typeface="Courier New" panose="02070309020205020404" pitchFamily="49" charset="0"/>
              </a:rPr>
              <a:t>, then up to </a:t>
            </a:r>
            <a:r>
              <a:rPr lang="en" sz="12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f</a:t>
            </a:r>
            <a:r>
              <a:rPr lang="en" sz="1200" b="1" dirty="0">
                <a:latin typeface="Courier New" panose="02070309020205020404" pitchFamily="49" charset="0"/>
                <a:ea typeface="宋体" panose="02010600030101010101" pitchFamily="2" charset="-122"/>
                <a:cs typeface="Courier New"/>
                <a:sym typeface="Courier New" panose="02070309020205020404" pitchFamily="49" charset="0"/>
              </a:rPr>
              <a:t> Byzantine nodes can be tolerated</a:t>
            </a: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152400" lvl="0" indent="0" algn="l" rtl="0">
              <a:lnSpc>
                <a:spcPct val="100000"/>
              </a:lnSpc>
              <a:spcBef>
                <a:spcPts val="0"/>
              </a:spcBef>
              <a:spcAft>
                <a:spcPts val="0"/>
              </a:spcAft>
              <a:buSzPts val="1200"/>
              <a:buNone/>
            </a:pPr>
            <a:r>
              <a:rPr lang="en" sz="1200" b="1" dirty="0">
                <a:latin typeface="Courier New" panose="02070309020205020404" pitchFamily="49" charset="0"/>
                <a:ea typeface="宋体" panose="02010600030101010101" pitchFamily="2" charset="-122"/>
                <a:cs typeface="Courier New"/>
                <a:sym typeface="Courier New" panose="02070309020205020404" pitchFamily="49" charset="0"/>
              </a:rPr>
              <a:t>	Every step must obtain </a:t>
            </a:r>
            <a:r>
              <a:rPr lang="en" sz="12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2f+1</a:t>
            </a:r>
            <a:r>
              <a:rPr lang="en" sz="1200" b="1" dirty="0">
                <a:latin typeface="Courier New" panose="02070309020205020404" pitchFamily="49" charset="0"/>
                <a:ea typeface="宋体" panose="02010600030101010101" pitchFamily="2" charset="-122"/>
                <a:cs typeface="Courier New"/>
                <a:sym typeface="Courier New" panose="02070309020205020404" pitchFamily="49" charset="0"/>
              </a:rPr>
              <a:t> votes in order to be executed. This ensures that in order to break the safety at least one honest node has to vote twice on the same sequence number, which violates the assumption.</a:t>
            </a: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73" name="Google Shape;273;p4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21</a:t>
            </a:fld>
            <a:endParaRPr dirty="0">
              <a:latin typeface="Courier New" panose="02070309020205020404" pitchFamily="49" charset="0"/>
              <a:ea typeface="宋体" panose="02010600030101010101" pitchFamily="2" charset="-122"/>
              <a:sym typeface="Courier New" panose="02070309020205020404" pitchFamily="49" charset="0"/>
            </a:endParaRPr>
          </a:p>
        </p:txBody>
      </p:sp>
      <p:grpSp>
        <p:nvGrpSpPr>
          <p:cNvPr id="5" name="组合 4">
            <a:extLst>
              <a:ext uri="{FF2B5EF4-FFF2-40B4-BE49-F238E27FC236}">
                <a16:creationId xmlns:a16="http://schemas.microsoft.com/office/drawing/2014/main" id="{67D13FEC-F7BA-459F-B3E4-39DF6AEE3926}"/>
              </a:ext>
            </a:extLst>
          </p:cNvPr>
          <p:cNvGrpSpPr/>
          <p:nvPr/>
        </p:nvGrpSpPr>
        <p:grpSpPr>
          <a:xfrm>
            <a:off x="6678673" y="1760230"/>
            <a:ext cx="1185000" cy="2270325"/>
            <a:chOff x="6621750" y="2363438"/>
            <a:chExt cx="1185000" cy="2270325"/>
          </a:xfrm>
        </p:grpSpPr>
        <p:sp>
          <p:nvSpPr>
            <p:cNvPr id="274" name="Google Shape;274;p41"/>
            <p:cNvSpPr/>
            <p:nvPr/>
          </p:nvSpPr>
          <p:spPr>
            <a:xfrm>
              <a:off x="7002750" y="4210763"/>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275" name="Google Shape;275;p41"/>
            <p:cNvSpPr/>
            <p:nvPr/>
          </p:nvSpPr>
          <p:spPr>
            <a:xfrm>
              <a:off x="7002750" y="3594988"/>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276" name="Google Shape;276;p41"/>
            <p:cNvSpPr/>
            <p:nvPr/>
          </p:nvSpPr>
          <p:spPr>
            <a:xfrm>
              <a:off x="6621750" y="2979213"/>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277" name="Google Shape;277;p41"/>
            <p:cNvSpPr/>
            <p:nvPr/>
          </p:nvSpPr>
          <p:spPr>
            <a:xfrm>
              <a:off x="7383750" y="2979213"/>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278" name="Google Shape;278;p41"/>
            <p:cNvSpPr/>
            <p:nvPr/>
          </p:nvSpPr>
          <p:spPr>
            <a:xfrm>
              <a:off x="6621750" y="2363438"/>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cxnSp>
          <p:nvCxnSpPr>
            <p:cNvPr id="279" name="Google Shape;279;p41"/>
            <p:cNvCxnSpPr>
              <a:stCxn id="274" idx="0"/>
              <a:endCxn id="275" idx="2"/>
            </p:cNvCxnSpPr>
            <p:nvPr/>
          </p:nvCxnSpPr>
          <p:spPr>
            <a:xfrm rot="10800000">
              <a:off x="7214250" y="4017863"/>
              <a:ext cx="0" cy="192900"/>
            </a:xfrm>
            <a:prstGeom prst="straightConnector1">
              <a:avLst/>
            </a:prstGeom>
            <a:noFill/>
            <a:ln w="19050" cap="flat" cmpd="sng">
              <a:solidFill>
                <a:schemeClr val="dk2"/>
              </a:solidFill>
              <a:prstDash val="solid"/>
              <a:round/>
              <a:headEnd type="none" w="med" len="med"/>
              <a:tailEnd type="none" w="med" len="med"/>
            </a:ln>
          </p:spPr>
        </p:cxnSp>
        <p:cxnSp>
          <p:nvCxnSpPr>
            <p:cNvPr id="280" name="Google Shape;280;p41"/>
            <p:cNvCxnSpPr>
              <a:stCxn id="276" idx="2"/>
              <a:endCxn id="275" idx="0"/>
            </p:cNvCxnSpPr>
            <p:nvPr/>
          </p:nvCxnSpPr>
          <p:spPr>
            <a:xfrm>
              <a:off x="6833250" y="3402213"/>
              <a:ext cx="381000" cy="192900"/>
            </a:xfrm>
            <a:prstGeom prst="straightConnector1">
              <a:avLst/>
            </a:prstGeom>
            <a:noFill/>
            <a:ln w="19050" cap="flat" cmpd="sng">
              <a:solidFill>
                <a:schemeClr val="dk2"/>
              </a:solidFill>
              <a:prstDash val="solid"/>
              <a:round/>
              <a:headEnd type="none" w="med" len="med"/>
              <a:tailEnd type="none" w="med" len="med"/>
            </a:ln>
          </p:spPr>
        </p:cxnSp>
        <p:cxnSp>
          <p:nvCxnSpPr>
            <p:cNvPr id="281" name="Google Shape;281;p41"/>
            <p:cNvCxnSpPr>
              <a:stCxn id="276" idx="0"/>
              <a:endCxn id="278" idx="2"/>
            </p:cNvCxnSpPr>
            <p:nvPr/>
          </p:nvCxnSpPr>
          <p:spPr>
            <a:xfrm rot="10800000">
              <a:off x="6833250" y="2786313"/>
              <a:ext cx="0" cy="192900"/>
            </a:xfrm>
            <a:prstGeom prst="straightConnector1">
              <a:avLst/>
            </a:prstGeom>
            <a:noFill/>
            <a:ln w="19050" cap="flat" cmpd="sng">
              <a:solidFill>
                <a:schemeClr val="dk2"/>
              </a:solidFill>
              <a:prstDash val="solid"/>
              <a:round/>
              <a:headEnd type="none" w="med" len="med"/>
              <a:tailEnd type="none" w="med" len="med"/>
            </a:ln>
          </p:spPr>
        </p:cxnSp>
      </p:grpSp>
      <p:sp>
        <p:nvSpPr>
          <p:cNvPr id="3" name="标题 2">
            <a:extLst>
              <a:ext uri="{FF2B5EF4-FFF2-40B4-BE49-F238E27FC236}">
                <a16:creationId xmlns:a16="http://schemas.microsoft.com/office/drawing/2014/main" id="{A623476C-D54E-4B8F-9041-34B854283356}"/>
              </a:ext>
            </a:extLst>
          </p:cNvPr>
          <p:cNvSpPr>
            <a:spLocks noGrp="1"/>
          </p:cNvSpPr>
          <p:nvPr>
            <p:ph type="title"/>
          </p:nvPr>
        </p:nvSpPr>
        <p:spPr>
          <a:xfrm>
            <a:off x="727650" y="776866"/>
            <a:ext cx="7688700" cy="535200"/>
          </a:xfrm>
        </p:spPr>
        <p:txBody>
          <a:bodyPr/>
          <a:lstStyle/>
          <a:p>
            <a:r>
              <a:rPr lang="en-US" altLang="zh-CN" dirty="0">
                <a:latin typeface="Courier New" panose="02070309020205020404" pitchFamily="49" charset="0"/>
                <a:ea typeface="宋体" panose="02010600030101010101" pitchFamily="2" charset="-122"/>
                <a:sym typeface="Courier New" panose="02070309020205020404" pitchFamily="49" charset="0"/>
              </a:rPr>
              <a:t>Safety &amp; Liveness</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42"/>
          <p:cNvSpPr txBox="1">
            <a:spLocks noGrp="1"/>
          </p:cNvSpPr>
          <p:nvPr>
            <p:ph type="body" idx="1"/>
          </p:nvPr>
        </p:nvSpPr>
        <p:spPr>
          <a:xfrm>
            <a:off x="694486" y="1460351"/>
            <a:ext cx="491580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Safety (2)</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“commit” phase</a:t>
            </a:r>
          </a:p>
          <a:p>
            <a:pPr marL="152400" indent="0">
              <a:lnSpc>
                <a:spcPct val="100000"/>
              </a:lnSpc>
              <a:buSzPts val="1200"/>
              <a:buNone/>
            </a:pPr>
            <a:r>
              <a:rPr lang="en" sz="1200" b="1" dirty="0">
                <a:latin typeface="Courier New" panose="02070309020205020404" pitchFamily="49" charset="0"/>
                <a:ea typeface="宋体" panose="02010600030101010101" pitchFamily="2" charset="-122"/>
                <a:cs typeface="Courier New"/>
                <a:sym typeface="Courier New" panose="02070309020205020404" pitchFamily="49" charset="0"/>
              </a:rPr>
              <a:t>	necessary for nodes to ensure that other nodes have collected the prepared certificate of sequence number s.</a:t>
            </a: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152400" lvl="0" indent="0" algn="l" rtl="0">
              <a:lnSpc>
                <a:spcPct val="100000"/>
              </a:lnSpc>
              <a:spcBef>
                <a:spcPts val="0"/>
              </a:spcBef>
              <a:spcAft>
                <a:spcPts val="0"/>
              </a:spcAft>
              <a:buSzPts val="1200"/>
              <a:buNone/>
            </a:pPr>
            <a:r>
              <a:rPr lang="en" sz="1200" b="1" dirty="0">
                <a:latin typeface="Courier New" panose="02070309020205020404" pitchFamily="49" charset="0"/>
                <a:ea typeface="宋体" panose="02010600030101010101" pitchFamily="2" charset="-122"/>
                <a:cs typeface="Courier New"/>
                <a:sym typeface="Courier New" panose="02070309020205020404" pitchFamily="49" charset="0"/>
              </a:rPr>
              <a:t>	This ensure that if a view change occurs, sequence number </a:t>
            </a:r>
            <a:r>
              <a:rPr lang="en" sz="1200" b="1" dirty="0">
                <a:solidFill>
                  <a:srgbClr val="3C78D8"/>
                </a:solidFill>
                <a:latin typeface="Courier New" panose="02070309020205020404" pitchFamily="49" charset="0"/>
                <a:ea typeface="宋体" panose="02010600030101010101" pitchFamily="2" charset="-122"/>
                <a:cs typeface="Courier New"/>
                <a:sym typeface="Courier New" panose="02070309020205020404" pitchFamily="49" charset="0"/>
              </a:rPr>
              <a:t>s</a:t>
            </a:r>
            <a:r>
              <a:rPr lang="en" sz="1200" b="1" dirty="0">
                <a:latin typeface="Courier New" panose="02070309020205020404" pitchFamily="49" charset="0"/>
                <a:ea typeface="宋体" panose="02010600030101010101" pitchFamily="2" charset="-122"/>
                <a:cs typeface="Courier New"/>
                <a:sym typeface="Courier New" panose="02070309020205020404" pitchFamily="49" charset="0"/>
              </a:rPr>
              <a:t> will not be repeatedly assigned to different content, and the safety of the protocol can be guaranteed.</a:t>
            </a: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88" name="Google Shape;288;p4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22</a:t>
            </a:fld>
            <a:endParaRPr dirty="0">
              <a:latin typeface="Courier New" panose="02070309020205020404" pitchFamily="49" charset="0"/>
              <a:ea typeface="宋体" panose="02010600030101010101" pitchFamily="2" charset="-122"/>
              <a:sym typeface="Courier New" panose="02070309020205020404" pitchFamily="49" charset="0"/>
            </a:endParaRPr>
          </a:p>
        </p:txBody>
      </p:sp>
      <p:grpSp>
        <p:nvGrpSpPr>
          <p:cNvPr id="2" name="组合 1">
            <a:extLst>
              <a:ext uri="{FF2B5EF4-FFF2-40B4-BE49-F238E27FC236}">
                <a16:creationId xmlns:a16="http://schemas.microsoft.com/office/drawing/2014/main" id="{A46976A3-F6CA-4F86-AC7C-DA1CF1762225}"/>
              </a:ext>
            </a:extLst>
          </p:cNvPr>
          <p:cNvGrpSpPr/>
          <p:nvPr/>
        </p:nvGrpSpPr>
        <p:grpSpPr>
          <a:xfrm>
            <a:off x="6619950" y="1705771"/>
            <a:ext cx="1185000" cy="2270325"/>
            <a:chOff x="6621750" y="2363438"/>
            <a:chExt cx="1185000" cy="2270325"/>
          </a:xfrm>
        </p:grpSpPr>
        <p:sp>
          <p:nvSpPr>
            <p:cNvPr id="289" name="Google Shape;289;p42"/>
            <p:cNvSpPr/>
            <p:nvPr/>
          </p:nvSpPr>
          <p:spPr>
            <a:xfrm>
              <a:off x="7002750" y="4210763"/>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290" name="Google Shape;290;p42"/>
            <p:cNvSpPr/>
            <p:nvPr/>
          </p:nvSpPr>
          <p:spPr>
            <a:xfrm>
              <a:off x="7002750" y="3594988"/>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291" name="Google Shape;291;p42"/>
            <p:cNvSpPr/>
            <p:nvPr/>
          </p:nvSpPr>
          <p:spPr>
            <a:xfrm>
              <a:off x="6621750" y="2979213"/>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292" name="Google Shape;292;p42"/>
            <p:cNvSpPr/>
            <p:nvPr/>
          </p:nvSpPr>
          <p:spPr>
            <a:xfrm>
              <a:off x="7383750" y="2979213"/>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293" name="Google Shape;293;p42"/>
            <p:cNvSpPr/>
            <p:nvPr/>
          </p:nvSpPr>
          <p:spPr>
            <a:xfrm>
              <a:off x="6621750" y="2363438"/>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cxnSp>
          <p:nvCxnSpPr>
            <p:cNvPr id="294" name="Google Shape;294;p42"/>
            <p:cNvCxnSpPr>
              <a:stCxn id="289" idx="0"/>
              <a:endCxn id="290" idx="2"/>
            </p:cNvCxnSpPr>
            <p:nvPr/>
          </p:nvCxnSpPr>
          <p:spPr>
            <a:xfrm rot="10800000">
              <a:off x="7214250" y="4017863"/>
              <a:ext cx="0" cy="192900"/>
            </a:xfrm>
            <a:prstGeom prst="straightConnector1">
              <a:avLst/>
            </a:prstGeom>
            <a:noFill/>
            <a:ln w="19050" cap="flat" cmpd="sng">
              <a:solidFill>
                <a:schemeClr val="dk2"/>
              </a:solidFill>
              <a:prstDash val="solid"/>
              <a:round/>
              <a:headEnd type="none" w="med" len="med"/>
              <a:tailEnd type="none" w="med" len="med"/>
            </a:ln>
          </p:spPr>
        </p:cxnSp>
        <p:cxnSp>
          <p:nvCxnSpPr>
            <p:cNvPr id="295" name="Google Shape;295;p42"/>
            <p:cNvCxnSpPr>
              <a:stCxn id="291" idx="2"/>
              <a:endCxn id="290" idx="0"/>
            </p:cNvCxnSpPr>
            <p:nvPr/>
          </p:nvCxnSpPr>
          <p:spPr>
            <a:xfrm>
              <a:off x="6833250" y="3402213"/>
              <a:ext cx="381000" cy="192900"/>
            </a:xfrm>
            <a:prstGeom prst="straightConnector1">
              <a:avLst/>
            </a:prstGeom>
            <a:noFill/>
            <a:ln w="19050" cap="flat" cmpd="sng">
              <a:solidFill>
                <a:schemeClr val="dk2"/>
              </a:solidFill>
              <a:prstDash val="solid"/>
              <a:round/>
              <a:headEnd type="none" w="med" len="med"/>
              <a:tailEnd type="none" w="med" len="med"/>
            </a:ln>
          </p:spPr>
        </p:cxnSp>
        <p:cxnSp>
          <p:nvCxnSpPr>
            <p:cNvPr id="296" name="Google Shape;296;p42"/>
            <p:cNvCxnSpPr>
              <a:stCxn id="291" idx="0"/>
              <a:endCxn id="293" idx="2"/>
            </p:cNvCxnSpPr>
            <p:nvPr/>
          </p:nvCxnSpPr>
          <p:spPr>
            <a:xfrm rot="10800000">
              <a:off x="6833250" y="2786313"/>
              <a:ext cx="0" cy="192900"/>
            </a:xfrm>
            <a:prstGeom prst="straightConnector1">
              <a:avLst/>
            </a:prstGeom>
            <a:noFill/>
            <a:ln w="19050" cap="flat" cmpd="sng">
              <a:solidFill>
                <a:schemeClr val="dk2"/>
              </a:solidFill>
              <a:prstDash val="solid"/>
              <a:round/>
              <a:headEnd type="none" w="med" len="med"/>
              <a:tailEnd type="none" w="med" len="med"/>
            </a:ln>
          </p:spPr>
        </p:cxnSp>
      </p:grpSp>
      <p:sp>
        <p:nvSpPr>
          <p:cNvPr id="20" name="标题 2">
            <a:extLst>
              <a:ext uri="{FF2B5EF4-FFF2-40B4-BE49-F238E27FC236}">
                <a16:creationId xmlns:a16="http://schemas.microsoft.com/office/drawing/2014/main" id="{A2A4DD48-936A-436F-8F5D-FECDB7736225}"/>
              </a:ext>
            </a:extLst>
          </p:cNvPr>
          <p:cNvSpPr>
            <a:spLocks noGrp="1"/>
          </p:cNvSpPr>
          <p:nvPr>
            <p:ph type="title"/>
          </p:nvPr>
        </p:nvSpPr>
        <p:spPr>
          <a:xfrm>
            <a:off x="727650" y="776866"/>
            <a:ext cx="7688700" cy="535200"/>
          </a:xfrm>
        </p:spPr>
        <p:txBody>
          <a:bodyPr/>
          <a:lstStyle/>
          <a:p>
            <a:r>
              <a:rPr lang="en-US" altLang="zh-CN" dirty="0">
                <a:latin typeface="Courier New" panose="02070309020205020404" pitchFamily="49" charset="0"/>
                <a:ea typeface="宋体" panose="02010600030101010101" pitchFamily="2" charset="-122"/>
                <a:sym typeface="Courier New" panose="02070309020205020404" pitchFamily="49" charset="0"/>
              </a:rPr>
              <a:t>Safety &amp; Liveness</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body" idx="1"/>
          </p:nvPr>
        </p:nvSpPr>
        <p:spPr>
          <a:xfrm>
            <a:off x="452923" y="1421731"/>
            <a:ext cx="6180628"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Liveness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PBFT assumes a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weak synchronous</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network, </a:t>
            </a:r>
          </a:p>
          <a:p>
            <a:pPr marL="457200" lvl="0" indent="-304800" algn="l" rtl="0">
              <a:lnSpc>
                <a:spcPct val="100000"/>
              </a:lnSpc>
              <a:spcBef>
                <a:spcPts val="0"/>
              </a:spcBef>
              <a:spcAft>
                <a:spcPts val="0"/>
              </a:spcAft>
              <a:buSzPts val="1200"/>
              <a:buFont typeface="Courier New"/>
              <a:buChar char="●"/>
            </a:pPr>
            <a:endParaRPr lang="en" altLang="zh-CN"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Strategy</a:t>
            </a:r>
          </a:p>
          <a:p>
            <a:pPr marL="152400" indent="0">
              <a:lnSpc>
                <a:spcPct val="100000"/>
              </a:lnSpc>
              <a:buSzPts val="1200"/>
              <a:buNone/>
            </a:pPr>
            <a:r>
              <a:rPr lang="en" sz="1200" b="1" dirty="0">
                <a:latin typeface="Courier New" panose="02070309020205020404" pitchFamily="49" charset="0"/>
                <a:ea typeface="宋体" panose="02010600030101010101" pitchFamily="2" charset="-122"/>
                <a:cs typeface="Courier New"/>
                <a:sym typeface="Courier New" panose="02070309020205020404" pitchFamily="49" charset="0"/>
              </a:rPr>
              <a:t>	</a:t>
            </a:r>
            <a:r>
              <a:rPr lang="en" sz="1400" b="1" dirty="0">
                <a:latin typeface="Courier New" panose="02070309020205020404" pitchFamily="49" charset="0"/>
                <a:ea typeface="宋体" panose="02010600030101010101" pitchFamily="2" charset="-122"/>
                <a:cs typeface="Courier New"/>
                <a:sym typeface="Courier New" panose="02070309020205020404" pitchFamily="49" charset="0"/>
              </a:rPr>
              <a:t>If timeouts occur during the view change, the nodes simply initiate another view change and extend the buffer from T to 2T/3T/4T, etc., until the buffer can tolerate the delay.</a:t>
            </a: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303" name="Google Shape;303;p4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23</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04" name="Google Shape;304;p43"/>
          <p:cNvSpPr/>
          <p:nvPr/>
        </p:nvSpPr>
        <p:spPr>
          <a:xfrm>
            <a:off x="7000950" y="3682256"/>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05" name="Google Shape;305;p43"/>
          <p:cNvSpPr/>
          <p:nvPr/>
        </p:nvSpPr>
        <p:spPr>
          <a:xfrm>
            <a:off x="7000950" y="3066481"/>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06" name="Google Shape;306;p43"/>
          <p:cNvSpPr/>
          <p:nvPr/>
        </p:nvSpPr>
        <p:spPr>
          <a:xfrm>
            <a:off x="7000950" y="2450706"/>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07" name="Google Shape;307;p43"/>
          <p:cNvSpPr/>
          <p:nvPr/>
        </p:nvSpPr>
        <p:spPr>
          <a:xfrm>
            <a:off x="7000950" y="1834931"/>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cxnSp>
        <p:nvCxnSpPr>
          <p:cNvPr id="308" name="Google Shape;308;p43"/>
          <p:cNvCxnSpPr>
            <a:stCxn id="304" idx="0"/>
            <a:endCxn id="305" idx="2"/>
          </p:cNvCxnSpPr>
          <p:nvPr/>
        </p:nvCxnSpPr>
        <p:spPr>
          <a:xfrm rot="10800000">
            <a:off x="7212450" y="3489356"/>
            <a:ext cx="0" cy="192900"/>
          </a:xfrm>
          <a:prstGeom prst="straightConnector1">
            <a:avLst/>
          </a:prstGeom>
          <a:noFill/>
          <a:ln w="19050" cap="flat" cmpd="sng">
            <a:solidFill>
              <a:schemeClr val="dk2"/>
            </a:solidFill>
            <a:prstDash val="solid"/>
            <a:round/>
            <a:headEnd type="none" w="med" len="med"/>
            <a:tailEnd type="none" w="med" len="med"/>
          </a:ln>
        </p:spPr>
      </p:cxnSp>
      <p:cxnSp>
        <p:nvCxnSpPr>
          <p:cNvPr id="309" name="Google Shape;309;p43"/>
          <p:cNvCxnSpPr>
            <a:stCxn id="306" idx="2"/>
            <a:endCxn id="305" idx="0"/>
          </p:cNvCxnSpPr>
          <p:nvPr/>
        </p:nvCxnSpPr>
        <p:spPr>
          <a:xfrm>
            <a:off x="7212450" y="2873706"/>
            <a:ext cx="0" cy="192900"/>
          </a:xfrm>
          <a:prstGeom prst="straightConnector1">
            <a:avLst/>
          </a:prstGeom>
          <a:noFill/>
          <a:ln w="19050" cap="flat" cmpd="sng">
            <a:solidFill>
              <a:schemeClr val="dk2"/>
            </a:solidFill>
            <a:prstDash val="solid"/>
            <a:round/>
            <a:headEnd type="none" w="med" len="med"/>
            <a:tailEnd type="none" w="med" len="med"/>
          </a:ln>
        </p:spPr>
      </p:cxnSp>
      <p:cxnSp>
        <p:nvCxnSpPr>
          <p:cNvPr id="310" name="Google Shape;310;p43"/>
          <p:cNvCxnSpPr>
            <a:stCxn id="306" idx="0"/>
            <a:endCxn id="307" idx="2"/>
          </p:cNvCxnSpPr>
          <p:nvPr/>
        </p:nvCxnSpPr>
        <p:spPr>
          <a:xfrm rot="10800000">
            <a:off x="7212450" y="2257806"/>
            <a:ext cx="0" cy="192900"/>
          </a:xfrm>
          <a:prstGeom prst="straightConnector1">
            <a:avLst/>
          </a:prstGeom>
          <a:noFill/>
          <a:ln w="19050" cap="flat" cmpd="sng">
            <a:solidFill>
              <a:schemeClr val="dk2"/>
            </a:solidFill>
            <a:prstDash val="solid"/>
            <a:round/>
            <a:headEnd type="none" w="med" len="med"/>
            <a:tailEnd type="none" w="med" len="med"/>
          </a:ln>
        </p:spPr>
      </p:cxnSp>
      <p:cxnSp>
        <p:nvCxnSpPr>
          <p:cNvPr id="311" name="Google Shape;311;p43"/>
          <p:cNvCxnSpPr>
            <a:endCxn id="307" idx="0"/>
          </p:cNvCxnSpPr>
          <p:nvPr/>
        </p:nvCxnSpPr>
        <p:spPr>
          <a:xfrm>
            <a:off x="7212450" y="1586831"/>
            <a:ext cx="0" cy="248100"/>
          </a:xfrm>
          <a:prstGeom prst="straightConnector1">
            <a:avLst/>
          </a:prstGeom>
          <a:noFill/>
          <a:ln w="19050" cap="flat" cmpd="sng">
            <a:solidFill>
              <a:schemeClr val="dk2"/>
            </a:solidFill>
            <a:prstDash val="solid"/>
            <a:round/>
            <a:headEnd type="none" w="med" len="med"/>
            <a:tailEnd type="none" w="med" len="med"/>
          </a:ln>
        </p:spPr>
      </p:cxnSp>
      <p:cxnSp>
        <p:nvCxnSpPr>
          <p:cNvPr id="312" name="Google Shape;312;p43"/>
          <p:cNvCxnSpPr/>
          <p:nvPr/>
        </p:nvCxnSpPr>
        <p:spPr>
          <a:xfrm>
            <a:off x="7947250" y="1971918"/>
            <a:ext cx="0" cy="1380600"/>
          </a:xfrm>
          <a:prstGeom prst="straightConnector1">
            <a:avLst/>
          </a:prstGeom>
          <a:noFill/>
          <a:ln w="28575" cap="flat" cmpd="sng">
            <a:solidFill>
              <a:schemeClr val="dk2"/>
            </a:solidFill>
            <a:prstDash val="solid"/>
            <a:round/>
            <a:headEnd type="stealth" w="med" len="med"/>
            <a:tailEnd type="none" w="med" len="med"/>
          </a:ln>
        </p:spPr>
      </p:cxnSp>
      <p:sp>
        <p:nvSpPr>
          <p:cNvPr id="22" name="标题 2">
            <a:extLst>
              <a:ext uri="{FF2B5EF4-FFF2-40B4-BE49-F238E27FC236}">
                <a16:creationId xmlns:a16="http://schemas.microsoft.com/office/drawing/2014/main" id="{E21014B3-8D5E-472F-A33C-EA1A719C04A0}"/>
              </a:ext>
            </a:extLst>
          </p:cNvPr>
          <p:cNvSpPr>
            <a:spLocks noGrp="1"/>
          </p:cNvSpPr>
          <p:nvPr>
            <p:ph type="title"/>
          </p:nvPr>
        </p:nvSpPr>
        <p:spPr>
          <a:xfrm>
            <a:off x="727650" y="776866"/>
            <a:ext cx="7688700" cy="535200"/>
          </a:xfrm>
        </p:spPr>
        <p:txBody>
          <a:bodyPr/>
          <a:lstStyle/>
          <a:p>
            <a:r>
              <a:rPr lang="en-US" altLang="zh-CN" dirty="0">
                <a:latin typeface="Courier New" panose="02070309020205020404" pitchFamily="49" charset="0"/>
                <a:ea typeface="宋体" panose="02010600030101010101" pitchFamily="2" charset="-122"/>
                <a:sym typeface="Courier New" panose="02070309020205020404" pitchFamily="49" charset="0"/>
              </a:rPr>
              <a:t>Safety &amp; Liveness</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4386D-143C-49C8-8B29-53A4E24B3E57}"/>
              </a:ext>
            </a:extLst>
          </p:cNvPr>
          <p:cNvSpPr>
            <a:spLocks noGrp="1"/>
          </p:cNvSpPr>
          <p:nvPr>
            <p:ph type="title"/>
          </p:nvPr>
        </p:nvSpPr>
        <p:spPr/>
        <p:txBody>
          <a:bodyPr/>
          <a:lstStyle/>
          <a:p>
            <a:r>
              <a:rPr lang="en" altLang="zh-CN" sz="2800" dirty="0">
                <a:latin typeface="Courier New" panose="02070309020205020404" pitchFamily="49" charset="0"/>
                <a:ea typeface="宋体" panose="02010600030101010101" pitchFamily="2" charset="-122"/>
                <a:cs typeface="Courier New"/>
                <a:sym typeface="Courier New" panose="02070309020205020404" pitchFamily="49" charset="0"/>
              </a:rPr>
              <a:t>Properties of PBFT</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
        <p:nvSpPr>
          <p:cNvPr id="3" name="文本占位符 2">
            <a:extLst>
              <a:ext uri="{FF2B5EF4-FFF2-40B4-BE49-F238E27FC236}">
                <a16:creationId xmlns:a16="http://schemas.microsoft.com/office/drawing/2014/main" id="{CB57BEE4-4246-4572-8DAE-B6673B9BFD14}"/>
              </a:ext>
            </a:extLst>
          </p:cNvPr>
          <p:cNvSpPr>
            <a:spLocks noGrp="1"/>
          </p:cNvSpPr>
          <p:nvPr>
            <p:ph type="body" idx="1"/>
          </p:nvPr>
        </p:nvSpPr>
        <p:spPr>
          <a:xfrm>
            <a:off x="727649" y="1413538"/>
            <a:ext cx="4666471" cy="2953096"/>
          </a:xfrm>
        </p:spPr>
        <p:txBody>
          <a:bodyPr/>
          <a:lstStyle/>
          <a:p>
            <a:r>
              <a:rPr lang="en-US" altLang="zh-C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Permissioned</a:t>
            </a:r>
          </a:p>
          <a:p>
            <a:r>
              <a:rPr lang="en" altLang="zh-C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Communication-base</a:t>
            </a:r>
            <a:r>
              <a:rPr lang="en-US" altLang="zh-C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d</a:t>
            </a:r>
          </a:p>
          <a:p>
            <a:r>
              <a:rPr lang="en-US" altLang="zh-C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Safety &gt; Liveness</a:t>
            </a:r>
          </a:p>
          <a:p>
            <a:endParaRPr lang="en-US" altLang="zh-C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endParaRPr>
          </a:p>
          <a:p>
            <a:endParaRPr lang="en-US" altLang="zh-CN" dirty="0">
              <a:latin typeface="Courier New" panose="02070309020205020404" pitchFamily="49" charset="0"/>
              <a:ea typeface="宋体" panose="02010600030101010101" pitchFamily="2" charset="-122"/>
              <a:sym typeface="Courier New" panose="02070309020205020404" pitchFamily="49" charset="0"/>
            </a:endParaRPr>
          </a:p>
        </p:txBody>
      </p:sp>
      <p:sp>
        <p:nvSpPr>
          <p:cNvPr id="5" name="Google Shape;141;p26">
            <a:extLst>
              <a:ext uri="{FF2B5EF4-FFF2-40B4-BE49-F238E27FC236}">
                <a16:creationId xmlns:a16="http://schemas.microsoft.com/office/drawing/2014/main" id="{BF24A672-31A5-4AD0-B3DB-8CF4B0CB369C}"/>
              </a:ext>
            </a:extLst>
          </p:cNvPr>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24</a:t>
            </a:fld>
            <a:endParaRPr dirty="0">
              <a:latin typeface="Courier New" panose="02070309020205020404" pitchFamily="49" charset="0"/>
              <a:ea typeface="宋体" panose="02010600030101010101" pitchFamily="2" charset="-122"/>
              <a:sym typeface="Courier New" panose="02070309020205020404" pitchFamily="49" charset="0"/>
            </a:endParaRPr>
          </a:p>
        </p:txBody>
      </p:sp>
    </p:spTree>
    <p:extLst>
      <p:ext uri="{BB962C8B-B14F-4D97-AF65-F5344CB8AC3E}">
        <p14:creationId xmlns:p14="http://schemas.microsoft.com/office/powerpoint/2010/main" val="367246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body" idx="1"/>
          </p:nvPr>
        </p:nvSpPr>
        <p:spPr>
          <a:xfrm>
            <a:off x="644152" y="1495720"/>
            <a:ext cx="491580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Permissioned</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PBFT is not suitable for public usage. </a:t>
            </a:r>
          </a:p>
          <a:p>
            <a:pPr marL="457200" lvl="0" indent="-304800" algn="l" rtl="0">
              <a:lnSpc>
                <a:spcPct val="100000"/>
              </a:lnSpc>
              <a:spcBef>
                <a:spcPts val="0"/>
              </a:spcBef>
              <a:spcAft>
                <a:spcPts val="0"/>
              </a:spcAft>
              <a:buSzPts val="1200"/>
              <a:buFont typeface="Courier New"/>
              <a:buChar char="●"/>
            </a:pPr>
            <a:endParaRPr lang="en" altLang="zh-CN" sz="12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endParaRPr sz="12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The PBFT-based PoS model allows participants to register with their own assets. </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319" name="Google Shape;319;p4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25</a:t>
            </a:fld>
            <a:endParaRPr dirty="0">
              <a:latin typeface="Courier New" panose="02070309020205020404" pitchFamily="49" charset="0"/>
              <a:ea typeface="宋体" panose="02010600030101010101" pitchFamily="2" charset="-122"/>
              <a:sym typeface="Courier New" panose="02070309020205020404" pitchFamily="49" charset="0"/>
            </a:endParaRPr>
          </a:p>
        </p:txBody>
      </p:sp>
      <p:pic>
        <p:nvPicPr>
          <p:cNvPr id="320" name="Google Shape;320;p44"/>
          <p:cNvPicPr preferRelativeResize="0"/>
          <p:nvPr/>
        </p:nvPicPr>
        <p:blipFill>
          <a:blip r:embed="rId3">
            <a:alphaModFix/>
          </a:blip>
          <a:stretch>
            <a:fillRect/>
          </a:stretch>
        </p:blipFill>
        <p:spPr>
          <a:xfrm>
            <a:off x="5930400" y="1880684"/>
            <a:ext cx="2485950" cy="2485950"/>
          </a:xfrm>
          <a:prstGeom prst="rect">
            <a:avLst/>
          </a:prstGeom>
          <a:noFill/>
          <a:ln>
            <a:noFill/>
          </a:ln>
        </p:spPr>
      </p:pic>
      <p:sp>
        <p:nvSpPr>
          <p:cNvPr id="9" name="标题 1">
            <a:extLst>
              <a:ext uri="{FF2B5EF4-FFF2-40B4-BE49-F238E27FC236}">
                <a16:creationId xmlns:a16="http://schemas.microsoft.com/office/drawing/2014/main" id="{EFC6B0B1-6FFA-4DC0-AF68-40A6242B9FB0}"/>
              </a:ext>
            </a:extLst>
          </p:cNvPr>
          <p:cNvSpPr>
            <a:spLocks noGrp="1"/>
          </p:cNvSpPr>
          <p:nvPr>
            <p:ph type="title"/>
          </p:nvPr>
        </p:nvSpPr>
        <p:spPr>
          <a:xfrm>
            <a:off x="727650" y="776866"/>
            <a:ext cx="7688700" cy="535200"/>
          </a:xfrm>
        </p:spPr>
        <p:txBody>
          <a:bodyPr/>
          <a:lstStyle/>
          <a:p>
            <a:r>
              <a:rPr lang="en" altLang="zh-CN" sz="2800" dirty="0">
                <a:latin typeface="Courier New" panose="02070309020205020404" pitchFamily="49" charset="0"/>
                <a:ea typeface="宋体" panose="02010600030101010101" pitchFamily="2" charset="-122"/>
                <a:cs typeface="Courier New"/>
                <a:sym typeface="Courier New" panose="02070309020205020404" pitchFamily="49" charset="0"/>
              </a:rPr>
              <a:t>Properties of PBFT</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a:spLocks noGrp="1"/>
          </p:cNvSpPr>
          <p:nvPr>
            <p:ph type="body" idx="1"/>
          </p:nvPr>
        </p:nvSpPr>
        <p:spPr>
          <a:xfrm>
            <a:off x="436227" y="1460351"/>
            <a:ext cx="6333688"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Communication-based</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 </a:t>
            </a:r>
            <a:endPar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lvl="0" indent="-304800">
              <a:lnSpc>
                <a:spcPct val="100000"/>
              </a:lnSpc>
              <a:buSzPts val="1200"/>
              <a:buFont typeface="Courier New"/>
              <a:buChar char="●"/>
            </a:pP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c</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ommunication overhead inevitably causes a bottleneck for scalability.</a:t>
            </a: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Another problem is that the communication model is </a:t>
            </a:r>
            <a:r>
              <a:rPr lang="en" sz="2000" b="1" u="sng" dirty="0">
                <a:latin typeface="Courier New" panose="02070309020205020404" pitchFamily="49" charset="0"/>
                <a:ea typeface="宋体" panose="02010600030101010101" pitchFamily="2" charset="-122"/>
                <a:cs typeface="Courier New"/>
                <a:sym typeface="Courier New" panose="02070309020205020404" pitchFamily="49" charset="0"/>
                <a:hlinkClick r:id="rId3"/>
              </a:rPr>
              <a:t>subjective</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Therefore PBFT cannot resist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long-range attacks </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and sybil attack</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335" name="Google Shape;335;p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26</a:t>
            </a:fld>
            <a:endParaRPr dirty="0">
              <a:latin typeface="Courier New" panose="02070309020205020404" pitchFamily="49" charset="0"/>
              <a:ea typeface="宋体" panose="02010600030101010101" pitchFamily="2" charset="-122"/>
              <a:sym typeface="Courier New" panose="02070309020205020404" pitchFamily="49" charset="0"/>
            </a:endParaRPr>
          </a:p>
        </p:txBody>
      </p:sp>
      <p:pic>
        <p:nvPicPr>
          <p:cNvPr id="336" name="Google Shape;336;p46"/>
          <p:cNvPicPr preferRelativeResize="0"/>
          <p:nvPr/>
        </p:nvPicPr>
        <p:blipFill>
          <a:blip r:embed="rId4">
            <a:alphaModFix/>
          </a:blip>
          <a:stretch>
            <a:fillRect/>
          </a:stretch>
        </p:blipFill>
        <p:spPr>
          <a:xfrm>
            <a:off x="5997602" y="1536551"/>
            <a:ext cx="2856764" cy="3137100"/>
          </a:xfrm>
          <a:prstGeom prst="rect">
            <a:avLst/>
          </a:prstGeom>
          <a:noFill/>
          <a:ln>
            <a:noFill/>
          </a:ln>
        </p:spPr>
      </p:pic>
      <p:sp>
        <p:nvSpPr>
          <p:cNvPr id="9" name="标题 1">
            <a:extLst>
              <a:ext uri="{FF2B5EF4-FFF2-40B4-BE49-F238E27FC236}">
                <a16:creationId xmlns:a16="http://schemas.microsoft.com/office/drawing/2014/main" id="{A88C0050-AF61-4188-A650-60D192E13940}"/>
              </a:ext>
            </a:extLst>
          </p:cNvPr>
          <p:cNvSpPr>
            <a:spLocks noGrp="1"/>
          </p:cNvSpPr>
          <p:nvPr>
            <p:ph type="title"/>
          </p:nvPr>
        </p:nvSpPr>
        <p:spPr>
          <a:xfrm>
            <a:off x="727650" y="776866"/>
            <a:ext cx="7688700" cy="535200"/>
          </a:xfrm>
        </p:spPr>
        <p:txBody>
          <a:bodyPr/>
          <a:lstStyle/>
          <a:p>
            <a:r>
              <a:rPr lang="en" altLang="zh-CN" sz="2800" dirty="0">
                <a:latin typeface="Courier New" panose="02070309020205020404" pitchFamily="49" charset="0"/>
                <a:ea typeface="宋体" panose="02010600030101010101" pitchFamily="2" charset="-122"/>
                <a:cs typeface="Courier New"/>
                <a:sym typeface="Courier New" panose="02070309020205020404" pitchFamily="49" charset="0"/>
              </a:rPr>
              <a:t>Properties of PBFT</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body" idx="1"/>
          </p:nvPr>
        </p:nvSpPr>
        <p:spPr>
          <a:xfrm>
            <a:off x="583548" y="1460351"/>
            <a:ext cx="5642949"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Safety-over-liveness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Due to the strong safety assumption, PBFT has </a:t>
            </a: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instant finality</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a:t>
            </a:r>
          </a:p>
          <a:p>
            <a:pPr marL="457200" lvl="0" indent="-304800" algn="l" rtl="0">
              <a:lnSpc>
                <a:spcPct val="100000"/>
              </a:lnSpc>
              <a:spcBef>
                <a:spcPts val="0"/>
              </a:spcBef>
              <a:spcAft>
                <a:spcPts val="0"/>
              </a:spcAft>
              <a:buSzPts val="1200"/>
              <a:buFont typeface="Courier New"/>
              <a:buChar char="●"/>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In contrast, PoW blockchain</a:t>
            </a:r>
            <a:r>
              <a:rPr lang="en-US" sz="2000" b="1" dirty="0">
                <a:latin typeface="Courier New" panose="02070309020205020404" pitchFamily="49" charset="0"/>
                <a:ea typeface="宋体" panose="02010600030101010101" pitchFamily="2" charset="-122"/>
                <a:cs typeface="Courier New"/>
                <a:sym typeface="Courier New" panose="02070309020205020404" pitchFamily="49" charset="0"/>
              </a:rPr>
              <a:t>’</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s </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safety relies on a synchronous network.</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343" name="Google Shape;343;p4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27</a:t>
            </a:fld>
            <a:endParaRPr dirty="0">
              <a:latin typeface="Courier New" panose="02070309020205020404" pitchFamily="49" charset="0"/>
              <a:ea typeface="宋体" panose="02010600030101010101" pitchFamily="2" charset="-122"/>
              <a:sym typeface="Courier New" panose="02070309020205020404" pitchFamily="49" charset="0"/>
            </a:endParaRPr>
          </a:p>
        </p:txBody>
      </p:sp>
      <p:grpSp>
        <p:nvGrpSpPr>
          <p:cNvPr id="2" name="组合 1">
            <a:extLst>
              <a:ext uri="{FF2B5EF4-FFF2-40B4-BE49-F238E27FC236}">
                <a16:creationId xmlns:a16="http://schemas.microsoft.com/office/drawing/2014/main" id="{B784CC63-EB8F-461E-B79C-6F26269160AA}"/>
              </a:ext>
            </a:extLst>
          </p:cNvPr>
          <p:cNvGrpSpPr/>
          <p:nvPr/>
        </p:nvGrpSpPr>
        <p:grpSpPr>
          <a:xfrm>
            <a:off x="5676000" y="1391933"/>
            <a:ext cx="2880850" cy="2904243"/>
            <a:chOff x="5677800" y="1881807"/>
            <a:chExt cx="2880850" cy="2904243"/>
          </a:xfrm>
        </p:grpSpPr>
        <p:sp>
          <p:nvSpPr>
            <p:cNvPr id="344" name="Google Shape;344;p47"/>
            <p:cNvSpPr/>
            <p:nvPr/>
          </p:nvSpPr>
          <p:spPr>
            <a:xfrm>
              <a:off x="6058800" y="4210750"/>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45" name="Google Shape;345;p47"/>
            <p:cNvSpPr/>
            <p:nvPr/>
          </p:nvSpPr>
          <p:spPr>
            <a:xfrm>
              <a:off x="6058800" y="3594975"/>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46" name="Google Shape;346;p47"/>
            <p:cNvSpPr/>
            <p:nvPr/>
          </p:nvSpPr>
          <p:spPr>
            <a:xfrm>
              <a:off x="5677800" y="2979200"/>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47" name="Google Shape;347;p47"/>
            <p:cNvSpPr/>
            <p:nvPr/>
          </p:nvSpPr>
          <p:spPr>
            <a:xfrm>
              <a:off x="6439800" y="2979200"/>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48" name="Google Shape;348;p47"/>
            <p:cNvSpPr/>
            <p:nvPr/>
          </p:nvSpPr>
          <p:spPr>
            <a:xfrm>
              <a:off x="5677800" y="2363425"/>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cxnSp>
          <p:nvCxnSpPr>
            <p:cNvPr id="349" name="Google Shape;349;p47"/>
            <p:cNvCxnSpPr>
              <a:stCxn id="344" idx="0"/>
              <a:endCxn id="345" idx="2"/>
            </p:cNvCxnSpPr>
            <p:nvPr/>
          </p:nvCxnSpPr>
          <p:spPr>
            <a:xfrm rot="10800000">
              <a:off x="6270300" y="4017850"/>
              <a:ext cx="0" cy="192900"/>
            </a:xfrm>
            <a:prstGeom prst="straightConnector1">
              <a:avLst/>
            </a:prstGeom>
            <a:noFill/>
            <a:ln w="19050" cap="flat" cmpd="sng">
              <a:solidFill>
                <a:schemeClr val="dk2"/>
              </a:solidFill>
              <a:prstDash val="solid"/>
              <a:round/>
              <a:headEnd type="none" w="med" len="med"/>
              <a:tailEnd type="none" w="med" len="med"/>
            </a:ln>
          </p:spPr>
        </p:cxnSp>
        <p:cxnSp>
          <p:nvCxnSpPr>
            <p:cNvPr id="350" name="Google Shape;350;p47"/>
            <p:cNvCxnSpPr>
              <a:stCxn id="346" idx="2"/>
              <a:endCxn id="345" idx="0"/>
            </p:cNvCxnSpPr>
            <p:nvPr/>
          </p:nvCxnSpPr>
          <p:spPr>
            <a:xfrm>
              <a:off x="5889300" y="3402200"/>
              <a:ext cx="381000" cy="192900"/>
            </a:xfrm>
            <a:prstGeom prst="straightConnector1">
              <a:avLst/>
            </a:prstGeom>
            <a:noFill/>
            <a:ln w="19050" cap="flat" cmpd="sng">
              <a:solidFill>
                <a:schemeClr val="dk2"/>
              </a:solidFill>
              <a:prstDash val="solid"/>
              <a:round/>
              <a:headEnd type="none" w="med" len="med"/>
              <a:tailEnd type="none" w="med" len="med"/>
            </a:ln>
          </p:spPr>
        </p:cxnSp>
        <p:cxnSp>
          <p:nvCxnSpPr>
            <p:cNvPr id="351" name="Google Shape;351;p47"/>
            <p:cNvCxnSpPr>
              <a:stCxn id="346" idx="0"/>
              <a:endCxn id="348" idx="2"/>
            </p:cNvCxnSpPr>
            <p:nvPr/>
          </p:nvCxnSpPr>
          <p:spPr>
            <a:xfrm rot="10800000">
              <a:off x="5889300" y="2786300"/>
              <a:ext cx="0" cy="192900"/>
            </a:xfrm>
            <a:prstGeom prst="straightConnector1">
              <a:avLst/>
            </a:prstGeom>
            <a:noFill/>
            <a:ln w="19050" cap="flat" cmpd="sng">
              <a:solidFill>
                <a:schemeClr val="dk2"/>
              </a:solidFill>
              <a:prstDash val="solid"/>
              <a:round/>
              <a:headEnd type="none" w="med" len="med"/>
              <a:tailEnd type="none" w="med" len="med"/>
            </a:ln>
          </p:spPr>
        </p:cxnSp>
        <p:sp>
          <p:nvSpPr>
            <p:cNvPr id="352" name="Google Shape;352;p47"/>
            <p:cNvSpPr/>
            <p:nvPr/>
          </p:nvSpPr>
          <p:spPr>
            <a:xfrm>
              <a:off x="7612350" y="4210763"/>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53" name="Google Shape;353;p47"/>
            <p:cNvSpPr/>
            <p:nvPr/>
          </p:nvSpPr>
          <p:spPr>
            <a:xfrm>
              <a:off x="7612350" y="3594988"/>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54" name="Google Shape;354;p47"/>
            <p:cNvSpPr/>
            <p:nvPr/>
          </p:nvSpPr>
          <p:spPr>
            <a:xfrm>
              <a:off x="7612350" y="2979213"/>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55" name="Google Shape;355;p47"/>
            <p:cNvSpPr/>
            <p:nvPr/>
          </p:nvSpPr>
          <p:spPr>
            <a:xfrm>
              <a:off x="7612350" y="2363438"/>
              <a:ext cx="423000" cy="4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urier New" panose="02070309020205020404" pitchFamily="49" charset="0"/>
                <a:ea typeface="宋体" panose="02010600030101010101" pitchFamily="2" charset="-122"/>
                <a:sym typeface="Courier New" panose="02070309020205020404" pitchFamily="49" charset="0"/>
              </a:endParaRPr>
            </a:p>
          </p:txBody>
        </p:sp>
        <p:cxnSp>
          <p:nvCxnSpPr>
            <p:cNvPr id="356" name="Google Shape;356;p47"/>
            <p:cNvCxnSpPr>
              <a:stCxn id="352" idx="0"/>
              <a:endCxn id="353" idx="2"/>
            </p:cNvCxnSpPr>
            <p:nvPr/>
          </p:nvCxnSpPr>
          <p:spPr>
            <a:xfrm rot="10800000">
              <a:off x="7823850" y="4017863"/>
              <a:ext cx="0" cy="192900"/>
            </a:xfrm>
            <a:prstGeom prst="straightConnector1">
              <a:avLst/>
            </a:prstGeom>
            <a:noFill/>
            <a:ln w="19050" cap="flat" cmpd="sng">
              <a:solidFill>
                <a:schemeClr val="dk2"/>
              </a:solidFill>
              <a:prstDash val="solid"/>
              <a:round/>
              <a:headEnd type="none" w="med" len="med"/>
              <a:tailEnd type="none" w="med" len="med"/>
            </a:ln>
          </p:spPr>
        </p:cxnSp>
        <p:cxnSp>
          <p:nvCxnSpPr>
            <p:cNvPr id="357" name="Google Shape;357;p47"/>
            <p:cNvCxnSpPr>
              <a:stCxn id="354" idx="2"/>
              <a:endCxn id="353" idx="0"/>
            </p:cNvCxnSpPr>
            <p:nvPr/>
          </p:nvCxnSpPr>
          <p:spPr>
            <a:xfrm>
              <a:off x="7823850" y="3402213"/>
              <a:ext cx="0" cy="192900"/>
            </a:xfrm>
            <a:prstGeom prst="straightConnector1">
              <a:avLst/>
            </a:prstGeom>
            <a:noFill/>
            <a:ln w="19050" cap="flat" cmpd="sng">
              <a:solidFill>
                <a:schemeClr val="dk2"/>
              </a:solidFill>
              <a:prstDash val="solid"/>
              <a:round/>
              <a:headEnd type="none" w="med" len="med"/>
              <a:tailEnd type="none" w="med" len="med"/>
            </a:ln>
          </p:spPr>
        </p:cxnSp>
        <p:cxnSp>
          <p:nvCxnSpPr>
            <p:cNvPr id="358" name="Google Shape;358;p47"/>
            <p:cNvCxnSpPr>
              <a:stCxn id="354" idx="0"/>
              <a:endCxn id="355" idx="2"/>
            </p:cNvCxnSpPr>
            <p:nvPr/>
          </p:nvCxnSpPr>
          <p:spPr>
            <a:xfrm rot="10800000">
              <a:off x="7823850" y="2786313"/>
              <a:ext cx="0" cy="192900"/>
            </a:xfrm>
            <a:prstGeom prst="straightConnector1">
              <a:avLst/>
            </a:prstGeom>
            <a:noFill/>
            <a:ln w="19050" cap="flat" cmpd="sng">
              <a:solidFill>
                <a:schemeClr val="dk2"/>
              </a:solidFill>
              <a:prstDash val="solid"/>
              <a:round/>
              <a:headEnd type="none" w="med" len="med"/>
              <a:tailEnd type="none" w="med" len="med"/>
            </a:ln>
          </p:spPr>
        </p:cxnSp>
        <p:cxnSp>
          <p:nvCxnSpPr>
            <p:cNvPr id="359" name="Google Shape;359;p47"/>
            <p:cNvCxnSpPr>
              <a:endCxn id="355" idx="0"/>
            </p:cNvCxnSpPr>
            <p:nvPr/>
          </p:nvCxnSpPr>
          <p:spPr>
            <a:xfrm>
              <a:off x="7823850" y="2115338"/>
              <a:ext cx="0" cy="248100"/>
            </a:xfrm>
            <a:prstGeom prst="straightConnector1">
              <a:avLst/>
            </a:prstGeom>
            <a:noFill/>
            <a:ln w="19050" cap="flat" cmpd="sng">
              <a:solidFill>
                <a:schemeClr val="dk2"/>
              </a:solidFill>
              <a:prstDash val="solid"/>
              <a:round/>
              <a:headEnd type="none" w="med" len="med"/>
              <a:tailEnd type="none" w="med" len="med"/>
            </a:ln>
          </p:spPr>
        </p:cxnSp>
        <p:cxnSp>
          <p:nvCxnSpPr>
            <p:cNvPr id="360" name="Google Shape;360;p47"/>
            <p:cNvCxnSpPr/>
            <p:nvPr/>
          </p:nvCxnSpPr>
          <p:spPr>
            <a:xfrm>
              <a:off x="8558650" y="2500425"/>
              <a:ext cx="0" cy="1380600"/>
            </a:xfrm>
            <a:prstGeom prst="straightConnector1">
              <a:avLst/>
            </a:prstGeom>
            <a:noFill/>
            <a:ln w="28575" cap="flat" cmpd="sng">
              <a:solidFill>
                <a:schemeClr val="dk2"/>
              </a:solidFill>
              <a:prstDash val="solid"/>
              <a:round/>
              <a:headEnd type="stealth" w="med" len="med"/>
              <a:tailEnd type="none" w="med" len="med"/>
            </a:ln>
          </p:spPr>
        </p:cxnSp>
        <p:grpSp>
          <p:nvGrpSpPr>
            <p:cNvPr id="361" name="Google Shape;361;p47"/>
            <p:cNvGrpSpPr/>
            <p:nvPr/>
          </p:nvGrpSpPr>
          <p:grpSpPr>
            <a:xfrm>
              <a:off x="6004436" y="1881807"/>
              <a:ext cx="545050" cy="398028"/>
              <a:chOff x="8060774" y="4014094"/>
              <a:chExt cx="545050" cy="398028"/>
            </a:xfrm>
          </p:grpSpPr>
          <p:sp>
            <p:nvSpPr>
              <p:cNvPr id="362" name="Google Shape;362;p47"/>
              <p:cNvSpPr/>
              <p:nvPr/>
            </p:nvSpPr>
            <p:spPr>
              <a:xfrm rot="2700000">
                <a:off x="8046374" y="4252785"/>
                <a:ext cx="274499" cy="72973"/>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3D85C6"/>
                  </a:solidFill>
                  <a:latin typeface="Courier New" panose="02070309020205020404" pitchFamily="49" charset="0"/>
                  <a:ea typeface="宋体" panose="02010600030101010101" pitchFamily="2" charset="-122"/>
                  <a:sym typeface="Courier New" panose="02070309020205020404" pitchFamily="49" charset="0"/>
                </a:endParaRPr>
              </a:p>
            </p:txBody>
          </p:sp>
          <p:sp>
            <p:nvSpPr>
              <p:cNvPr id="363" name="Google Shape;363;p47"/>
              <p:cNvSpPr/>
              <p:nvPr/>
            </p:nvSpPr>
            <p:spPr>
              <a:xfrm rot="8100000">
                <a:off x="8169329" y="4174392"/>
                <a:ext cx="482388" cy="70004"/>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3D85C6"/>
                  </a:solidFill>
                  <a:latin typeface="Courier New" panose="02070309020205020404" pitchFamily="49" charset="0"/>
                  <a:ea typeface="宋体" panose="02010600030101010101" pitchFamily="2" charset="-122"/>
                  <a:sym typeface="Courier New" panose="02070309020205020404" pitchFamily="49" charset="0"/>
                </a:endParaRPr>
              </a:p>
            </p:txBody>
          </p:sp>
        </p:grpSp>
        <p:cxnSp>
          <p:nvCxnSpPr>
            <p:cNvPr id="364" name="Google Shape;364;p47"/>
            <p:cNvCxnSpPr/>
            <p:nvPr/>
          </p:nvCxnSpPr>
          <p:spPr>
            <a:xfrm>
              <a:off x="7236525" y="2371350"/>
              <a:ext cx="0" cy="2414700"/>
            </a:xfrm>
            <a:prstGeom prst="straightConnector1">
              <a:avLst/>
            </a:prstGeom>
            <a:noFill/>
            <a:ln w="9525" cap="flat" cmpd="sng">
              <a:solidFill>
                <a:schemeClr val="dk2"/>
              </a:solidFill>
              <a:prstDash val="solid"/>
              <a:round/>
              <a:headEnd type="none" w="med" len="med"/>
              <a:tailEnd type="none" w="med" len="med"/>
            </a:ln>
          </p:spPr>
        </p:cxnSp>
      </p:grpSp>
      <p:sp>
        <p:nvSpPr>
          <p:cNvPr id="29" name="标题 1">
            <a:extLst>
              <a:ext uri="{FF2B5EF4-FFF2-40B4-BE49-F238E27FC236}">
                <a16:creationId xmlns:a16="http://schemas.microsoft.com/office/drawing/2014/main" id="{F9127B49-E1D6-4A57-ACA5-94F9CC9D85CE}"/>
              </a:ext>
            </a:extLst>
          </p:cNvPr>
          <p:cNvSpPr>
            <a:spLocks noGrp="1"/>
          </p:cNvSpPr>
          <p:nvPr>
            <p:ph type="title"/>
          </p:nvPr>
        </p:nvSpPr>
        <p:spPr>
          <a:xfrm>
            <a:off x="727650" y="776866"/>
            <a:ext cx="7688700" cy="535200"/>
          </a:xfrm>
        </p:spPr>
        <p:txBody>
          <a:bodyPr/>
          <a:lstStyle/>
          <a:p>
            <a:r>
              <a:rPr lang="en" altLang="zh-CN" sz="2800" dirty="0">
                <a:latin typeface="Courier New" panose="02070309020205020404" pitchFamily="49" charset="0"/>
                <a:ea typeface="宋体" panose="02010600030101010101" pitchFamily="2" charset="-122"/>
                <a:cs typeface="Courier New"/>
                <a:sym typeface="Courier New" panose="02070309020205020404" pitchFamily="49" charset="0"/>
              </a:rPr>
              <a:t>Properties of PBFT</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8"/>
          <p:cNvSpPr txBox="1">
            <a:spLocks noGrp="1"/>
          </p:cNvSpPr>
          <p:nvPr>
            <p:ph type="title"/>
          </p:nvPr>
        </p:nvSpPr>
        <p:spPr>
          <a:xfrm>
            <a:off x="729450" y="692299"/>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Variations of PBFT</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370" name="Google Shape;370;p48"/>
          <p:cNvSpPr txBox="1">
            <a:spLocks noGrp="1"/>
          </p:cNvSpPr>
          <p:nvPr>
            <p:ph type="sldNum" idx="12"/>
          </p:nvPr>
        </p:nvSpPr>
        <p:spPr>
          <a:xfrm>
            <a:off x="8595300" y="474990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28</a:t>
            </a:fld>
            <a:endParaRPr dirty="0">
              <a:latin typeface="Courier New" panose="02070309020205020404" pitchFamily="49" charset="0"/>
              <a:ea typeface="宋体" panose="02010600030101010101" pitchFamily="2" charset="-122"/>
              <a:sym typeface="Courier New" panose="02070309020205020404" pitchFamily="49" charset="0"/>
            </a:endParaRPr>
          </a:p>
        </p:txBody>
      </p:sp>
      <p:graphicFrame>
        <p:nvGraphicFramePr>
          <p:cNvPr id="371" name="Google Shape;371;p48"/>
          <p:cNvGraphicFramePr/>
          <p:nvPr>
            <p:extLst>
              <p:ext uri="{D42A27DB-BD31-4B8C-83A1-F6EECF244321}">
                <p14:modId xmlns:p14="http://schemas.microsoft.com/office/powerpoint/2010/main" val="2217370000"/>
              </p:ext>
            </p:extLst>
          </p:nvPr>
        </p:nvGraphicFramePr>
        <p:xfrm>
          <a:off x="1124125" y="1361822"/>
          <a:ext cx="7353338" cy="3390000"/>
        </p:xfrm>
        <a:graphic>
          <a:graphicData uri="http://schemas.openxmlformats.org/drawingml/2006/table">
            <a:tbl>
              <a:tblPr>
                <a:noFill/>
                <a:tableStyleId>{02D203F3-78C4-4E42-8927-9EBE1BEE912C}</a:tableStyleId>
              </a:tblPr>
              <a:tblGrid>
                <a:gridCol w="1276479">
                  <a:extLst>
                    <a:ext uri="{9D8B030D-6E8A-4147-A177-3AD203B41FA5}">
                      <a16:colId xmlns:a16="http://schemas.microsoft.com/office/drawing/2014/main" val="20000"/>
                    </a:ext>
                  </a:extLst>
                </a:gridCol>
                <a:gridCol w="1255474">
                  <a:extLst>
                    <a:ext uri="{9D8B030D-6E8A-4147-A177-3AD203B41FA5}">
                      <a16:colId xmlns:a16="http://schemas.microsoft.com/office/drawing/2014/main" val="20001"/>
                    </a:ext>
                  </a:extLst>
                </a:gridCol>
                <a:gridCol w="4821385">
                  <a:extLst>
                    <a:ext uri="{9D8B030D-6E8A-4147-A177-3AD203B41FA5}">
                      <a16:colId xmlns:a16="http://schemas.microsoft.com/office/drawing/2014/main" val="20002"/>
                    </a:ext>
                  </a:extLst>
                </a:gridCol>
              </a:tblGrid>
              <a:tr h="678000">
                <a:tc>
                  <a:txBody>
                    <a:bodyPr/>
                    <a:lstStyle/>
                    <a:p>
                      <a:pPr marL="0" lvl="0" indent="0" algn="ctr" rtl="0">
                        <a:spcBef>
                          <a:spcPts val="0"/>
                        </a:spcBef>
                        <a:spcAft>
                          <a:spcPts val="0"/>
                        </a:spcAft>
                        <a:buNone/>
                      </a:pPr>
                      <a:r>
                        <a:rPr lang="en" sz="1700" b="1" dirty="0">
                          <a:solidFill>
                            <a:srgbClr val="3C78D8"/>
                          </a:solidFill>
                          <a:latin typeface="Courier New" panose="02070309020205020404" pitchFamily="49" charset="0"/>
                          <a:ea typeface="宋体" panose="02010600030101010101" pitchFamily="2" charset="-122"/>
                          <a:cs typeface="Courier New"/>
                          <a:sym typeface="Courier New" panose="02070309020205020404" pitchFamily="49" charset="0"/>
                        </a:rPr>
                        <a:t>Protocol</a:t>
                      </a:r>
                      <a:endParaRPr sz="1700" b="1" dirty="0">
                        <a:solidFill>
                          <a:srgbClr val="3C78D8"/>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tc>
                <a:tc>
                  <a:txBody>
                    <a:bodyPr/>
                    <a:lstStyle/>
                    <a:p>
                      <a:pPr marL="0" lvl="0" indent="0" algn="ctr" rtl="0">
                        <a:spcBef>
                          <a:spcPts val="0"/>
                        </a:spcBef>
                        <a:spcAft>
                          <a:spcPts val="0"/>
                        </a:spcAft>
                        <a:buNone/>
                      </a:pPr>
                      <a:r>
                        <a:rPr lang="en" sz="1700" b="1">
                          <a:solidFill>
                            <a:srgbClr val="3C78D8"/>
                          </a:solidFill>
                          <a:latin typeface="Courier New" panose="02070309020205020404" pitchFamily="49" charset="0"/>
                          <a:ea typeface="宋体" panose="02010600030101010101" pitchFamily="2" charset="-122"/>
                          <a:cs typeface="Courier New"/>
                          <a:sym typeface="Courier New" panose="02070309020205020404" pitchFamily="49" charset="0"/>
                        </a:rPr>
                        <a:t>Contributor</a:t>
                      </a:r>
                      <a:endParaRPr sz="1700" b="1" dirty="0">
                        <a:solidFill>
                          <a:srgbClr val="3C78D8"/>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tc>
                <a:tc>
                  <a:txBody>
                    <a:bodyPr/>
                    <a:lstStyle/>
                    <a:p>
                      <a:pPr marL="0" lvl="0" indent="0" algn="ctr" rtl="0">
                        <a:spcBef>
                          <a:spcPts val="0"/>
                        </a:spcBef>
                        <a:spcAft>
                          <a:spcPts val="0"/>
                        </a:spcAft>
                        <a:buNone/>
                      </a:pPr>
                      <a:r>
                        <a:rPr lang="en" sz="1700" b="1" dirty="0">
                          <a:solidFill>
                            <a:srgbClr val="3C78D8"/>
                          </a:solidFill>
                          <a:latin typeface="Courier New" panose="02070309020205020404" pitchFamily="49" charset="0"/>
                          <a:ea typeface="宋体" panose="02010600030101010101" pitchFamily="2" charset="-122"/>
                          <a:cs typeface="Courier New"/>
                          <a:sym typeface="Courier New" panose="02070309020205020404" pitchFamily="49" charset="0"/>
                        </a:rPr>
                        <a:t>Feature</a:t>
                      </a:r>
                      <a:endParaRPr sz="1700" b="1" dirty="0">
                        <a:solidFill>
                          <a:srgbClr val="3C78D8"/>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tc>
                <a:extLst>
                  <a:ext uri="{0D108BD9-81ED-4DB2-BD59-A6C34878D82A}">
                    <a16:rowId xmlns:a16="http://schemas.microsoft.com/office/drawing/2014/main" val="10000"/>
                  </a:ext>
                </a:extLst>
              </a:tr>
              <a:tr h="678000">
                <a:tc>
                  <a:txBody>
                    <a:bodyPr/>
                    <a:lstStyle/>
                    <a:p>
                      <a:pPr marL="0" lvl="0" indent="0" algn="ctr" rtl="0">
                        <a:spcBef>
                          <a:spcPts val="0"/>
                        </a:spcBef>
                        <a:spcAft>
                          <a:spcPts val="0"/>
                        </a:spcAft>
                        <a:buNone/>
                      </a:pPr>
                      <a:r>
                        <a:rPr lang="en"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Tendermint</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700" b="1">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Cosmos</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Rotating Leader</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78000">
                <a:tc>
                  <a:txBody>
                    <a:bodyPr/>
                    <a:lstStyle/>
                    <a:p>
                      <a:pPr marL="0" lvl="0" indent="0" algn="ctr" rtl="0">
                        <a:spcBef>
                          <a:spcPts val="0"/>
                        </a:spcBef>
                        <a:spcAft>
                          <a:spcPts val="0"/>
                        </a:spcAft>
                        <a:buNone/>
                      </a:pPr>
                      <a:r>
                        <a:rPr lang="en" sz="1700" b="1">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Casper FFG</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700" b="1">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Ethereum</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Abstract Leader Election + Pipelined Voting (2-chain)</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78000">
                <a:tc>
                  <a:txBody>
                    <a:bodyPr/>
                    <a:lstStyle/>
                    <a:p>
                      <a:pPr marL="0" lvl="0" indent="0" algn="ctr" rtl="0">
                        <a:spcBef>
                          <a:spcPts val="0"/>
                        </a:spcBef>
                        <a:spcAft>
                          <a:spcPts val="0"/>
                        </a:spcAft>
                        <a:buNone/>
                      </a:pPr>
                      <a:r>
                        <a:rPr lang="en" sz="1700" b="1">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HotStuff</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700" b="1">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VMWare</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Rotating Leader + Pipelined Voting (3-chain)</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678000">
                <a:tc>
                  <a:txBody>
                    <a:bodyPr/>
                    <a:lstStyle/>
                    <a:p>
                      <a:pPr marL="0" lvl="0" indent="0" algn="ctr" rtl="0">
                        <a:spcBef>
                          <a:spcPts val="0"/>
                        </a:spcBef>
                        <a:spcAft>
                          <a:spcPts val="0"/>
                        </a:spcAft>
                        <a:buNone/>
                      </a:pPr>
                      <a:r>
                        <a:rPr lang="en"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LibraBFT</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tc>
                <a:tc>
                  <a:txBody>
                    <a:bodyPr/>
                    <a:lstStyle/>
                    <a:p>
                      <a:pPr marL="0" lvl="0" indent="0" algn="ctr" rtl="0">
                        <a:spcBef>
                          <a:spcPts val="0"/>
                        </a:spcBef>
                        <a:spcAft>
                          <a:spcPts val="0"/>
                        </a:spcAft>
                        <a:buNone/>
                      </a:pPr>
                      <a:r>
                        <a:rPr lang="en" sz="1700" b="1">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Facebook</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tc>
                <a:tc>
                  <a:txBody>
                    <a:bodyPr/>
                    <a:lstStyle/>
                    <a:p>
                      <a:pPr marL="0" lvl="0" indent="0" algn="ctr" rtl="0">
                        <a:spcBef>
                          <a:spcPts val="0"/>
                        </a:spcBef>
                        <a:spcAft>
                          <a:spcPts val="0"/>
                        </a:spcAft>
                        <a:buNone/>
                      </a:pPr>
                      <a:r>
                        <a:rPr lang="en"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rPr>
                        <a:t>Rotating Leader + Pipelined Voting (3-chain)</a:t>
                      </a:r>
                      <a:endParaRPr sz="1700" b="1" dirty="0">
                        <a:solidFill>
                          <a:schemeClr val="accent1"/>
                        </a:solidFill>
                        <a:latin typeface="Courier New" panose="02070309020205020404" pitchFamily="49" charset="0"/>
                        <a:ea typeface="宋体" panose="02010600030101010101" pitchFamily="2" charset="-122"/>
                        <a:cs typeface="Courier New"/>
                        <a:sym typeface="Courier New" panose="02070309020205020404" pitchFamily="49" charset="0"/>
                      </a:endParaRPr>
                    </a:p>
                  </a:txBody>
                  <a:tcPr marL="77350" marR="77350" marT="77350" marB="77350"/>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9"/>
          <p:cNvSpPr txBox="1">
            <a:spLocks noGrp="1"/>
          </p:cNvSpPr>
          <p:nvPr>
            <p:ph type="title"/>
          </p:nvPr>
        </p:nvSpPr>
        <p:spPr>
          <a:xfrm>
            <a:off x="727650" y="672697"/>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Summary</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377" name="Google Shape;377;p4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29</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78" name="Google Shape;378;p49"/>
          <p:cNvSpPr txBox="1">
            <a:spLocks noGrp="1"/>
          </p:cNvSpPr>
          <p:nvPr>
            <p:ph type="body" idx="1"/>
          </p:nvPr>
        </p:nvSpPr>
        <p:spPr>
          <a:xfrm>
            <a:off x="1086000" y="1181303"/>
            <a:ext cx="6972000" cy="32895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Due to the above properties of PBFT, it is not practical to establish a fully decentralized system based on PBFT.</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However, PBFT can be used as a consensus for PoS model, which can be applied to permissionless setting and provide economic incentives.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Taking a look back into PBFT before jumping into newer designs will help researchers understand the essentials.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4386D-143C-49C8-8B29-53A4E24B3E57}"/>
              </a:ext>
            </a:extLst>
          </p:cNvPr>
          <p:cNvSpPr>
            <a:spLocks noGrp="1"/>
          </p:cNvSpPr>
          <p:nvPr>
            <p:ph type="title"/>
          </p:nvPr>
        </p:nvSpPr>
        <p:spPr/>
        <p:txBody>
          <a:bodyPr/>
          <a:lstStyle/>
          <a:p>
            <a:r>
              <a:rPr lang="en-US" altLang="zh-CN" dirty="0">
                <a:latin typeface="Courier New" panose="02070309020205020404" pitchFamily="49" charset="0"/>
                <a:ea typeface="宋体" panose="02010600030101010101" pitchFamily="2" charset="-122"/>
                <a:sym typeface="Courier New" panose="02070309020205020404" pitchFamily="49" charset="0"/>
              </a:rPr>
              <a:t>Preliminaries</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
        <p:nvSpPr>
          <p:cNvPr id="3" name="文本占位符 2">
            <a:extLst>
              <a:ext uri="{FF2B5EF4-FFF2-40B4-BE49-F238E27FC236}">
                <a16:creationId xmlns:a16="http://schemas.microsoft.com/office/drawing/2014/main" id="{CB57BEE4-4246-4572-8DAE-B6673B9BFD14}"/>
              </a:ext>
            </a:extLst>
          </p:cNvPr>
          <p:cNvSpPr>
            <a:spLocks noGrp="1"/>
          </p:cNvSpPr>
          <p:nvPr>
            <p:ph type="body" idx="1"/>
          </p:nvPr>
        </p:nvSpPr>
        <p:spPr>
          <a:xfrm>
            <a:off x="727649" y="1413538"/>
            <a:ext cx="4666471" cy="2953096"/>
          </a:xfrm>
        </p:spPr>
        <p:txBody>
          <a:bodyPr/>
          <a:lstStyle/>
          <a:p>
            <a:r>
              <a:rPr lang="en-US" altLang="zh-CN" sz="2000" b="1" dirty="0">
                <a:latin typeface="Courier New" panose="02070309020205020404" pitchFamily="49" charset="0"/>
                <a:ea typeface="宋体" panose="02010600030101010101" pitchFamily="2" charset="-122"/>
                <a:sym typeface="Courier New" panose="02070309020205020404" pitchFamily="49" charset="0"/>
              </a:rPr>
              <a:t>Consensus</a:t>
            </a:r>
          </a:p>
          <a:p>
            <a:pPr lvl="1"/>
            <a:r>
              <a:rPr lang="en-US" altLang="zh-CN" sz="2000" dirty="0">
                <a:latin typeface="Courier New" panose="02070309020205020404" pitchFamily="49" charset="0"/>
                <a:ea typeface="宋体" panose="02010600030101010101" pitchFamily="2" charset="-122"/>
                <a:sym typeface="Courier New" panose="02070309020205020404" pitchFamily="49" charset="0"/>
              </a:rPr>
              <a:t>Consensus</a:t>
            </a:r>
          </a:p>
          <a:p>
            <a:pPr lvl="1"/>
            <a:r>
              <a:rPr lang="en-US" altLang="zh-CN" sz="2000" dirty="0">
                <a:latin typeface="Courier New" panose="02070309020205020404" pitchFamily="49" charset="0"/>
                <a:ea typeface="宋体" panose="02010600030101010101" pitchFamily="2" charset="-122"/>
                <a:sym typeface="Courier New" panose="02070309020205020404" pitchFamily="49" charset="0"/>
              </a:rPr>
              <a:t>FLP</a:t>
            </a:r>
          </a:p>
          <a:p>
            <a:pPr lvl="1"/>
            <a:r>
              <a:rPr lang="en-US" altLang="zh-CN" sz="2000" dirty="0">
                <a:latin typeface="Courier New" panose="02070309020205020404" pitchFamily="49" charset="0"/>
                <a:ea typeface="宋体" panose="02010600030101010101" pitchFamily="2" charset="-122"/>
                <a:sym typeface="Courier New" panose="02070309020205020404" pitchFamily="49" charset="0"/>
              </a:rPr>
              <a:t>Randomized Consensus</a:t>
            </a:r>
          </a:p>
          <a:p>
            <a:pPr lvl="1"/>
            <a:r>
              <a:rPr lang="en-US" altLang="zh-CN" sz="2000" dirty="0">
                <a:latin typeface="Courier New" panose="02070309020205020404" pitchFamily="49" charset="0"/>
                <a:ea typeface="宋体" panose="02010600030101010101" pitchFamily="2" charset="-122"/>
                <a:sym typeface="Courier New" panose="02070309020205020404" pitchFamily="49" charset="0"/>
              </a:rPr>
              <a:t>Shared Coin</a:t>
            </a:r>
          </a:p>
          <a:p>
            <a:endParaRPr lang="en-US" altLang="zh-CN" dirty="0">
              <a:latin typeface="Courier New" panose="02070309020205020404" pitchFamily="49" charset="0"/>
              <a:ea typeface="宋体" panose="02010600030101010101" pitchFamily="2" charset="-122"/>
              <a:sym typeface="Courier New" panose="02070309020205020404" pitchFamily="49" charset="0"/>
            </a:endParaRPr>
          </a:p>
          <a:p>
            <a:pPr lvl="1"/>
            <a:endParaRPr lang="en-US" altLang="zh-CN" dirty="0">
              <a:latin typeface="Courier New" panose="02070309020205020404" pitchFamily="49" charset="0"/>
              <a:ea typeface="宋体" panose="02010600030101010101" pitchFamily="2" charset="-122"/>
              <a:sym typeface="Courier New" panose="02070309020205020404" pitchFamily="49" charset="0"/>
            </a:endParaRPr>
          </a:p>
        </p:txBody>
      </p:sp>
      <p:sp>
        <p:nvSpPr>
          <p:cNvPr id="4" name="文本占位符 2">
            <a:extLst>
              <a:ext uri="{FF2B5EF4-FFF2-40B4-BE49-F238E27FC236}">
                <a16:creationId xmlns:a16="http://schemas.microsoft.com/office/drawing/2014/main" id="{530AF1D4-8E0A-41EB-A3A3-A5F4018D9B57}"/>
              </a:ext>
            </a:extLst>
          </p:cNvPr>
          <p:cNvSpPr txBox="1">
            <a:spLocks/>
          </p:cNvSpPr>
          <p:nvPr/>
        </p:nvSpPr>
        <p:spPr>
          <a:xfrm>
            <a:off x="4370664" y="1413538"/>
            <a:ext cx="4546833" cy="2953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r>
              <a:rPr lang="en-US" altLang="zh-CN" sz="2000" b="1" dirty="0">
                <a:latin typeface="Courier New" panose="02070309020205020404" pitchFamily="49" charset="0"/>
                <a:ea typeface="宋体" panose="02010600030101010101" pitchFamily="2" charset="-122"/>
                <a:sym typeface="Courier New" panose="02070309020205020404" pitchFamily="49" charset="0"/>
              </a:rPr>
              <a:t>Byzantine Agreement</a:t>
            </a:r>
          </a:p>
          <a:p>
            <a:pPr lvl="1"/>
            <a:r>
              <a:rPr lang="en-US" altLang="zh-CN" sz="2000" dirty="0">
                <a:latin typeface="Courier New" panose="02070309020205020404" pitchFamily="49" charset="0"/>
                <a:ea typeface="宋体" panose="02010600030101010101" pitchFamily="2" charset="-122"/>
                <a:sym typeface="Courier New" panose="02070309020205020404" pitchFamily="49" charset="0"/>
              </a:rPr>
              <a:t>How many Byzantine Nodes</a:t>
            </a:r>
          </a:p>
          <a:p>
            <a:pPr lvl="1"/>
            <a:r>
              <a:rPr lang="en-US" altLang="zh-CN" sz="2000" dirty="0">
                <a:latin typeface="Courier New" panose="02070309020205020404" pitchFamily="49" charset="0"/>
                <a:ea typeface="宋体" panose="02010600030101010101" pitchFamily="2" charset="-122"/>
                <a:sym typeface="Courier New" panose="02070309020205020404" pitchFamily="49" charset="0"/>
              </a:rPr>
              <a:t>Asynchronous Byzantine Agreement</a:t>
            </a:r>
          </a:p>
          <a:p>
            <a:endParaRPr lang="en-US" altLang="zh-CN" sz="2000" dirty="0">
              <a:latin typeface="Courier New" panose="02070309020205020404" pitchFamily="49" charset="0"/>
              <a:ea typeface="宋体" panose="02010600030101010101" pitchFamily="2" charset="-122"/>
              <a:sym typeface="Courier New" panose="02070309020205020404" pitchFamily="49" charset="0"/>
            </a:endParaRPr>
          </a:p>
          <a:p>
            <a:pPr lvl="1"/>
            <a:endParaRPr lang="en-US" altLang="zh-CN" sz="2000" dirty="0">
              <a:latin typeface="Courier New" panose="02070309020205020404" pitchFamily="49" charset="0"/>
              <a:ea typeface="宋体" panose="02010600030101010101" pitchFamily="2" charset="-122"/>
              <a:sym typeface="Courier New" panose="02070309020205020404" pitchFamily="49" charset="0"/>
            </a:endParaRPr>
          </a:p>
        </p:txBody>
      </p:sp>
      <p:sp>
        <p:nvSpPr>
          <p:cNvPr id="5" name="Google Shape;141;p26">
            <a:extLst>
              <a:ext uri="{FF2B5EF4-FFF2-40B4-BE49-F238E27FC236}">
                <a16:creationId xmlns:a16="http://schemas.microsoft.com/office/drawing/2014/main" id="{BF24A672-31A5-4AD0-B3DB-8CF4B0CB369C}"/>
              </a:ext>
            </a:extLst>
          </p:cNvPr>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3</a:t>
            </a:fld>
            <a:endParaRPr dirty="0">
              <a:latin typeface="Courier New" panose="02070309020205020404" pitchFamily="49" charset="0"/>
              <a:ea typeface="宋体" panose="02010600030101010101" pitchFamily="2" charset="-122"/>
              <a:sym typeface="Courier New" panose="02070309020205020404" pitchFamily="49" charset="0"/>
            </a:endParaRPr>
          </a:p>
        </p:txBody>
      </p:sp>
    </p:spTree>
    <p:extLst>
      <p:ext uri="{BB962C8B-B14F-4D97-AF65-F5344CB8AC3E}">
        <p14:creationId xmlns:p14="http://schemas.microsoft.com/office/powerpoint/2010/main" val="1345836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0"/>
          <p:cNvSpPr txBox="1">
            <a:spLocks noGrp="1"/>
          </p:cNvSpPr>
          <p:nvPr>
            <p:ph type="ctrTitle"/>
          </p:nvPr>
        </p:nvSpPr>
        <p:spPr>
          <a:xfrm>
            <a:off x="727950" y="2155500"/>
            <a:ext cx="7688100" cy="83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panose="02070309020205020404" pitchFamily="49" charset="0"/>
                <a:ea typeface="宋体" panose="02010600030101010101" pitchFamily="2" charset="-122"/>
                <a:cs typeface="Courier New"/>
                <a:sym typeface="Courier New" panose="02070309020205020404" pitchFamily="49" charset="0"/>
              </a:rPr>
              <a:t>Thank You</a:t>
            </a:r>
            <a:endParaRPr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384" name="Google Shape;384;p5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30</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 name="副标题 2">
            <a:extLst>
              <a:ext uri="{FF2B5EF4-FFF2-40B4-BE49-F238E27FC236}">
                <a16:creationId xmlns:a16="http://schemas.microsoft.com/office/drawing/2014/main" id="{12866D48-0035-4907-B5D4-7CB30827EB07}"/>
              </a:ext>
            </a:extLst>
          </p:cNvPr>
          <p:cNvSpPr>
            <a:spLocks noGrp="1"/>
          </p:cNvSpPr>
          <p:nvPr>
            <p:ph type="subTitle" idx="1"/>
          </p:nvPr>
        </p:nvSpPr>
        <p:spPr/>
        <p:txBody>
          <a:bodyPr/>
          <a:lstStyle/>
          <a:p>
            <a:endParaRPr lang="zh-CN" altLang="en-US">
              <a:latin typeface="Courier New" panose="02070309020205020404" pitchFamily="49" charset="0"/>
              <a:ea typeface="宋体" panose="02010600030101010101" pitchFamily="2" charset="-122"/>
              <a:sym typeface="Courier New" panose="02070309020205020404" pitchFamily="49" charset="0"/>
            </a:endParaRPr>
          </a:p>
        </p:txBody>
      </p:sp>
      <p:sp>
        <p:nvSpPr>
          <p:cNvPr id="7" name="Google Shape;134;p25">
            <a:extLst>
              <a:ext uri="{FF2B5EF4-FFF2-40B4-BE49-F238E27FC236}">
                <a16:creationId xmlns:a16="http://schemas.microsoft.com/office/drawing/2014/main" id="{556E023F-FF0A-4478-8300-150BF9585C53}"/>
              </a:ext>
            </a:extLst>
          </p:cNvPr>
          <p:cNvSpPr txBox="1"/>
          <p:nvPr/>
        </p:nvSpPr>
        <p:spPr>
          <a:xfrm>
            <a:off x="729625" y="4418400"/>
            <a:ext cx="1496700" cy="7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000" b="1" dirty="0">
                <a:latin typeface="Courier New" panose="02070309020205020404" pitchFamily="49" charset="0"/>
                <a:ea typeface="宋体" panose="02010600030101010101" pitchFamily="2" charset="-122"/>
                <a:cs typeface="Courier New"/>
                <a:sym typeface="Courier New" panose="02070309020205020404" pitchFamily="49" charset="0"/>
              </a:rPr>
              <a:t>Info:</a:t>
            </a:r>
            <a:r>
              <a:rPr lang="en" sz="1000" b="1" dirty="0">
                <a:latin typeface="Courier New" panose="02070309020205020404" pitchFamily="49" charset="0"/>
                <a:ea typeface="宋体" panose="02010600030101010101" pitchFamily="2" charset="-122"/>
                <a:cs typeface="Courier New"/>
                <a:sym typeface="Courier New" panose="02070309020205020404" pitchFamily="49" charset="0"/>
              </a:rPr>
              <a:t>  </a:t>
            </a:r>
            <a:r>
              <a:rPr lang="en" sz="1000" b="1" u="sng" dirty="0">
                <a:solidFill>
                  <a:srgbClr val="1C3678"/>
                </a:solidFill>
                <a:latin typeface="Courier New" panose="02070309020205020404" pitchFamily="49" charset="0"/>
                <a:ea typeface="宋体" panose="02010600030101010101" pitchFamily="2" charset="-122"/>
                <a:cs typeface="Courier New"/>
                <a:sym typeface="Courier New" panose="02070309020205020404" pitchFamily="49" charset="0"/>
                <a:hlinkClick r:id="rId3"/>
              </a:rPr>
              <a:t>@</a:t>
            </a:r>
            <a:r>
              <a:rPr lang="en-US" altLang="zh-CN" sz="1000" b="1" u="sng" dirty="0" err="1">
                <a:solidFill>
                  <a:srgbClr val="1C3678"/>
                </a:solidFill>
                <a:latin typeface="Courier New" panose="02070309020205020404" pitchFamily="49" charset="0"/>
                <a:ea typeface="宋体" panose="02010600030101010101" pitchFamily="2" charset="-122"/>
                <a:cs typeface="Courier New"/>
                <a:sym typeface="Courier New" panose="02070309020205020404" pitchFamily="49" charset="0"/>
                <a:hlinkClick r:id="rId3"/>
              </a:rPr>
              <a:t>Aibot</a:t>
            </a:r>
            <a:endParaRPr sz="1000" b="1" dirty="0">
              <a:solidFill>
                <a:srgbClr val="595959"/>
              </a:solidFill>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4F9BA8BA-3439-4A8B-AA05-6A93C4CF31E7}"/>
              </a:ext>
            </a:extLst>
          </p:cNvPr>
          <p:cNvSpPr txBox="1">
            <a:spLocks/>
          </p:cNvSpPr>
          <p:nvPr/>
        </p:nvSpPr>
        <p:spPr>
          <a:xfrm>
            <a:off x="796954" y="1803633"/>
            <a:ext cx="5312367" cy="2942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None/>
            </a:pPr>
            <a:r>
              <a:rPr lang="en-US" altLang="zh-CN" sz="2000" i="1" dirty="0">
                <a:latin typeface="Courier New" panose="02070309020205020404" pitchFamily="49" charset="0"/>
                <a:ea typeface="宋体" panose="02010600030101010101" pitchFamily="2" charset="-122"/>
                <a:sym typeface="Courier New" panose="02070309020205020404" pitchFamily="49" charset="0"/>
              </a:rPr>
              <a:t>• </a:t>
            </a:r>
            <a:r>
              <a:rPr lang="en-US" altLang="zh-CN" sz="2000" b="1" dirty="0">
                <a:latin typeface="Courier New" panose="02070309020205020404" pitchFamily="49" charset="0"/>
                <a:ea typeface="宋体" panose="02010600030101010101" pitchFamily="2" charset="-122"/>
                <a:sym typeface="Courier New" panose="02070309020205020404" pitchFamily="49" charset="0"/>
              </a:rPr>
              <a:t>Validity </a:t>
            </a:r>
            <a:r>
              <a:rPr lang="en-US" altLang="zh-CN" sz="2000" i="1" dirty="0">
                <a:latin typeface="Courier New" panose="02070309020205020404" pitchFamily="49" charset="0"/>
                <a:ea typeface="宋体" panose="02010600030101010101" pitchFamily="2" charset="-122"/>
                <a:sym typeface="Courier New" panose="02070309020205020404" pitchFamily="49" charset="0"/>
              </a:rPr>
              <a:t>The decision value must be one of input values</a:t>
            </a:r>
          </a:p>
          <a:p>
            <a:pPr marL="146050" indent="0">
              <a:buNone/>
            </a:pPr>
            <a:endParaRPr lang="en-US" altLang="zh-CN" sz="2000" i="1" dirty="0">
              <a:latin typeface="Courier New" panose="02070309020205020404" pitchFamily="49" charset="0"/>
              <a:ea typeface="宋体" panose="02010600030101010101" pitchFamily="2" charset="-122"/>
              <a:sym typeface="Courier New" panose="02070309020205020404" pitchFamily="49" charset="0"/>
            </a:endParaRPr>
          </a:p>
          <a:p>
            <a:pPr marL="146050" indent="0">
              <a:buNone/>
            </a:pPr>
            <a:r>
              <a:rPr lang="en-US" altLang="zh-CN" sz="2000" i="1" dirty="0">
                <a:latin typeface="Courier New" panose="02070309020205020404" pitchFamily="49" charset="0"/>
                <a:ea typeface="宋体" panose="02010600030101010101" pitchFamily="2" charset="-122"/>
                <a:sym typeface="Courier New" panose="02070309020205020404" pitchFamily="49" charset="0"/>
              </a:rPr>
              <a:t>• </a:t>
            </a:r>
            <a:r>
              <a:rPr lang="en-US" altLang="zh-CN" sz="2000" b="1" dirty="0">
                <a:latin typeface="Courier New" panose="02070309020205020404" pitchFamily="49" charset="0"/>
                <a:ea typeface="宋体" panose="02010600030101010101" pitchFamily="2" charset="-122"/>
                <a:sym typeface="Courier New" panose="02070309020205020404" pitchFamily="49" charset="0"/>
              </a:rPr>
              <a:t>Agreement </a:t>
            </a:r>
            <a:r>
              <a:rPr lang="en-US" altLang="zh-CN" sz="2000" i="1" dirty="0">
                <a:latin typeface="Courier New" panose="02070309020205020404" pitchFamily="49" charset="0"/>
                <a:ea typeface="宋体" panose="02010600030101010101" pitchFamily="2" charset="-122"/>
                <a:sym typeface="Courier New" panose="02070309020205020404" pitchFamily="49" charset="0"/>
              </a:rPr>
              <a:t>All correct nodes decide for the same value.</a:t>
            </a:r>
          </a:p>
          <a:p>
            <a:pPr marL="146050" indent="0">
              <a:buNone/>
            </a:pPr>
            <a:br>
              <a:rPr lang="en-US" altLang="zh-CN" sz="2000" i="1" dirty="0">
                <a:latin typeface="Courier New" panose="02070309020205020404" pitchFamily="49" charset="0"/>
                <a:ea typeface="宋体" panose="02010600030101010101" pitchFamily="2" charset="-122"/>
                <a:sym typeface="Courier New" panose="02070309020205020404" pitchFamily="49" charset="0"/>
              </a:rPr>
            </a:br>
            <a:r>
              <a:rPr lang="en-US" altLang="zh-CN" sz="2000" i="1" dirty="0">
                <a:latin typeface="Courier New" panose="02070309020205020404" pitchFamily="49" charset="0"/>
                <a:ea typeface="宋体" panose="02010600030101010101" pitchFamily="2" charset="-122"/>
                <a:sym typeface="Courier New" panose="02070309020205020404" pitchFamily="49" charset="0"/>
              </a:rPr>
              <a:t>• </a:t>
            </a:r>
            <a:r>
              <a:rPr lang="en-US" altLang="zh-CN" sz="2000" b="1" dirty="0">
                <a:latin typeface="Courier New" panose="02070309020205020404" pitchFamily="49" charset="0"/>
                <a:ea typeface="宋体" panose="02010600030101010101" pitchFamily="2" charset="-122"/>
                <a:sym typeface="Courier New" panose="02070309020205020404" pitchFamily="49" charset="0"/>
              </a:rPr>
              <a:t>Termination </a:t>
            </a:r>
            <a:r>
              <a:rPr lang="en-US" altLang="zh-CN" sz="2000" i="1" dirty="0">
                <a:latin typeface="Courier New" panose="02070309020205020404" pitchFamily="49" charset="0"/>
                <a:ea typeface="宋体" panose="02010600030101010101" pitchFamily="2" charset="-122"/>
                <a:sym typeface="Courier New" panose="02070309020205020404" pitchFamily="49" charset="0"/>
              </a:rPr>
              <a:t>All correct nodes terminate in finite time.</a:t>
            </a:r>
          </a:p>
          <a:p>
            <a:pPr marL="146050" indent="0">
              <a:buNone/>
            </a:pPr>
            <a:br>
              <a:rPr lang="en-US" altLang="zh-CN" sz="2000" i="1" dirty="0">
                <a:latin typeface="Courier New" panose="02070309020205020404" pitchFamily="49" charset="0"/>
                <a:ea typeface="宋体" panose="02010600030101010101" pitchFamily="2" charset="-122"/>
                <a:sym typeface="Courier New" panose="02070309020205020404" pitchFamily="49" charset="0"/>
              </a:rPr>
            </a:br>
            <a:endParaRPr lang="zh-CN" altLang="en-US" sz="2000" dirty="0">
              <a:latin typeface="Courier New" panose="02070309020205020404" pitchFamily="49" charset="0"/>
              <a:ea typeface="宋体" panose="02010600030101010101" pitchFamily="2" charset="-122"/>
              <a:sym typeface="Courier New" panose="02070309020205020404" pitchFamily="49" charset="0"/>
            </a:endParaRPr>
          </a:p>
        </p:txBody>
      </p:sp>
      <p:pic>
        <p:nvPicPr>
          <p:cNvPr id="9" name="Google Shape;178;p29">
            <a:extLst>
              <a:ext uri="{FF2B5EF4-FFF2-40B4-BE49-F238E27FC236}">
                <a16:creationId xmlns:a16="http://schemas.microsoft.com/office/drawing/2014/main" id="{DD37E5AC-CF2C-4D75-8322-C9F35F96BFF7}"/>
              </a:ext>
            </a:extLst>
          </p:cNvPr>
          <p:cNvPicPr preferRelativeResize="0"/>
          <p:nvPr/>
        </p:nvPicPr>
        <p:blipFill>
          <a:blip r:embed="rId2">
            <a:alphaModFix/>
          </a:blip>
          <a:stretch>
            <a:fillRect/>
          </a:stretch>
        </p:blipFill>
        <p:spPr>
          <a:xfrm>
            <a:off x="5669338" y="1360617"/>
            <a:ext cx="2723025" cy="2723025"/>
          </a:xfrm>
          <a:prstGeom prst="rect">
            <a:avLst/>
          </a:prstGeom>
          <a:noFill/>
          <a:ln>
            <a:noFill/>
          </a:ln>
        </p:spPr>
      </p:pic>
      <p:sp>
        <p:nvSpPr>
          <p:cNvPr id="10" name="Google Shape;141;p26">
            <a:extLst>
              <a:ext uri="{FF2B5EF4-FFF2-40B4-BE49-F238E27FC236}">
                <a16:creationId xmlns:a16="http://schemas.microsoft.com/office/drawing/2014/main" id="{8BC52FE7-19B2-48D3-A7F5-1B359E5848CB}"/>
              </a:ext>
            </a:extLst>
          </p:cNvPr>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4</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5" name="标题 4">
            <a:extLst>
              <a:ext uri="{FF2B5EF4-FFF2-40B4-BE49-F238E27FC236}">
                <a16:creationId xmlns:a16="http://schemas.microsoft.com/office/drawing/2014/main" id="{85485F19-CB2E-4DBD-ACD6-6BC0DB8646DD}"/>
              </a:ext>
            </a:extLst>
          </p:cNvPr>
          <p:cNvSpPr>
            <a:spLocks noGrp="1"/>
          </p:cNvSpPr>
          <p:nvPr>
            <p:ph type="title"/>
          </p:nvPr>
        </p:nvSpPr>
        <p:spPr/>
        <p:txBody>
          <a:bodyPr/>
          <a:lstStyle/>
          <a:p>
            <a:r>
              <a:rPr lang="en-US" altLang="zh-CN" dirty="0">
                <a:latin typeface="Courier New" panose="02070309020205020404" pitchFamily="49" charset="0"/>
                <a:ea typeface="宋体" panose="02010600030101010101" pitchFamily="2" charset="-122"/>
                <a:sym typeface="Courier New" panose="02070309020205020404" pitchFamily="49" charset="0"/>
              </a:rPr>
              <a:t>Consensus Principals</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extLst>
      <p:ext uri="{BB962C8B-B14F-4D97-AF65-F5344CB8AC3E}">
        <p14:creationId xmlns:p14="http://schemas.microsoft.com/office/powerpoint/2010/main" val="408302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body" idx="1"/>
          </p:nvPr>
        </p:nvSpPr>
        <p:spPr>
          <a:xfrm>
            <a:off x="725850" y="1183176"/>
            <a:ext cx="491580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  </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lvl="0" indent="-304800">
              <a:lnSpc>
                <a:spcPct val="100000"/>
              </a:lnSpc>
              <a:buSzPts val="1200"/>
              <a:buFont typeface="Courier New"/>
              <a:buChar char="●"/>
            </a:pP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Fault Tolerance</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 There will be one or more traitor node.</a:t>
            </a:r>
          </a:p>
          <a:p>
            <a:pPr indent="-304800">
              <a:lnSpc>
                <a:spcPct val="100000"/>
              </a:lnSpc>
              <a:buSzPts val="1200"/>
              <a:buFont typeface="Courier New"/>
              <a:buChar char="●"/>
            </a:pPr>
            <a:endPar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indent="-304800">
              <a:lnSpc>
                <a:spcPct val="100000"/>
              </a:lnSpc>
              <a:buSzPts val="1200"/>
              <a:buFont typeface="Courier New"/>
              <a:buChar char="●"/>
            </a:pP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Safety</a:t>
            </a:r>
            <a:r>
              <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rPr>
              <a:t>: There is only one unique consensus.</a:t>
            </a:r>
          </a:p>
          <a:p>
            <a:pPr lvl="0" indent="-304800">
              <a:lnSpc>
                <a:spcPct val="100000"/>
              </a:lnSpc>
              <a:buSzPts val="1200"/>
              <a:buFont typeface="Courier New"/>
              <a:buChar char="●"/>
            </a:pPr>
            <a:endParaRPr lang="en-US" altLang="zh-CN"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Liveness</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 Consensus will be achieved.</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00" name="Google Shape;200;p32"/>
          <p:cNvSpPr txBox="1">
            <a:spLocks noGrp="1"/>
          </p:cNvSpPr>
          <p:nvPr>
            <p:ph type="title"/>
          </p:nvPr>
        </p:nvSpPr>
        <p:spPr>
          <a:xfrm>
            <a:off x="729450" y="764976"/>
            <a:ext cx="7688700" cy="535200"/>
          </a:xfrm>
          <a:prstGeom prst="rect">
            <a:avLst/>
          </a:prstGeom>
        </p:spPr>
        <p:txBody>
          <a:bodyPr spcFirstLastPara="1" wrap="square" lIns="91425" tIns="91425" rIns="91425" bIns="91425" anchor="t" anchorCtr="0">
            <a:noAutofit/>
          </a:bodyPr>
          <a:lstStyle/>
          <a:p>
            <a:pPr lvl="0"/>
            <a:r>
              <a:rPr lang="en-US" altLang="zh-CN" sz="2400" dirty="0">
                <a:solidFill>
                  <a:schemeClr val="bg2"/>
                </a:solidFill>
                <a:latin typeface="Courier New" panose="02070309020205020404" pitchFamily="49" charset="0"/>
                <a:ea typeface="宋体" panose="02010600030101010101" pitchFamily="2" charset="-122"/>
                <a:cs typeface="Courier New"/>
                <a:sym typeface="Courier New" panose="02070309020205020404" pitchFamily="49" charset="0"/>
              </a:rPr>
              <a:t>Correctness</a:t>
            </a:r>
          </a:p>
        </p:txBody>
      </p:sp>
      <p:sp>
        <p:nvSpPr>
          <p:cNvPr id="201" name="Google Shape;201;p3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5</a:t>
            </a:fld>
            <a:endParaRPr dirty="0">
              <a:latin typeface="Courier New" panose="02070309020205020404" pitchFamily="49" charset="0"/>
              <a:ea typeface="宋体" panose="02010600030101010101" pitchFamily="2" charset="-122"/>
              <a:sym typeface="Courier New" panose="02070309020205020404" pitchFamily="49" charset="0"/>
            </a:endParaRPr>
          </a:p>
        </p:txBody>
      </p:sp>
      <p:pic>
        <p:nvPicPr>
          <p:cNvPr id="202" name="Google Shape;202;p32"/>
          <p:cNvPicPr preferRelativeResize="0"/>
          <p:nvPr/>
        </p:nvPicPr>
        <p:blipFill>
          <a:blip r:embed="rId3">
            <a:alphaModFix/>
          </a:blip>
          <a:stretch>
            <a:fillRect/>
          </a:stretch>
        </p:blipFill>
        <p:spPr>
          <a:xfrm>
            <a:off x="5788924" y="1703526"/>
            <a:ext cx="2248800" cy="2248800"/>
          </a:xfrm>
          <a:prstGeom prst="rect">
            <a:avLst/>
          </a:prstGeom>
          <a:noFill/>
          <a:ln>
            <a:noFill/>
          </a:ln>
        </p:spPr>
      </p:pic>
    </p:spTree>
    <p:extLst>
      <p:ext uri="{BB962C8B-B14F-4D97-AF65-F5344CB8AC3E}">
        <p14:creationId xmlns:p14="http://schemas.microsoft.com/office/powerpoint/2010/main" val="34356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4915800" y="1814024"/>
            <a:ext cx="4228200" cy="1935932"/>
          </a:xfrm>
          <a:prstGeom prst="rect">
            <a:avLst/>
          </a:prstGeom>
          <a:noFill/>
          <a:ln>
            <a:noFill/>
          </a:ln>
        </p:spPr>
      </p:pic>
      <p:sp>
        <p:nvSpPr>
          <p:cNvPr id="208" name="Google Shape;208;p33"/>
          <p:cNvSpPr txBox="1">
            <a:spLocks noGrp="1"/>
          </p:cNvSpPr>
          <p:nvPr>
            <p:ph type="body" idx="1"/>
          </p:nvPr>
        </p:nvSpPr>
        <p:spPr>
          <a:xfrm>
            <a:off x="727650" y="1275263"/>
            <a:ext cx="4915800" cy="328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Can a correct consensus always be achieved? </a:t>
            </a:r>
            <a:endPar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152400" lvl="0" indent="0" algn="l" rtl="0">
              <a:lnSpc>
                <a:spcPct val="100000"/>
              </a:lnSpc>
              <a:spcBef>
                <a:spcPts val="0"/>
              </a:spcBef>
              <a:spcAft>
                <a:spcPts val="0"/>
              </a:spcAft>
              <a:buSzPts val="1200"/>
              <a:buNone/>
            </a:pP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	It depends</a:t>
            </a:r>
          </a:p>
          <a:p>
            <a:pPr marL="152400" lvl="0" indent="0" algn="l" rtl="0">
              <a:lnSpc>
                <a:spcPct val="100000"/>
              </a:lnSpc>
              <a:spcBef>
                <a:spcPts val="0"/>
              </a:spcBef>
              <a:spcAft>
                <a:spcPts val="0"/>
              </a:spcAft>
              <a:buSzPts val="1200"/>
              <a:buNone/>
            </a:pP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solidFill>
                  <a:schemeClr val="bg2"/>
                </a:solidFill>
                <a:latin typeface="Courier New" panose="02070309020205020404" pitchFamily="49" charset="0"/>
                <a:ea typeface="宋体" panose="02010600030101010101" pitchFamily="2" charset="-122"/>
                <a:cs typeface="Courier New"/>
                <a:sym typeface="Courier New" panose="02070309020205020404" pitchFamily="49" charset="0"/>
              </a:rPr>
              <a:t>Both safety and liveness </a:t>
            </a:r>
            <a:r>
              <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a:t>
            </a:r>
          </a:p>
          <a:p>
            <a:pPr marL="457200" lvl="0" indent="-304800" algn="l" rtl="0">
              <a:lnSpc>
                <a:spcPct val="100000"/>
              </a:lnSpc>
              <a:spcBef>
                <a:spcPts val="0"/>
              </a:spcBef>
              <a:spcAft>
                <a:spcPts val="0"/>
              </a:spcAft>
              <a:buSzPts val="1200"/>
              <a:buFont typeface="Courier New"/>
              <a:buChar char="●"/>
            </a:pPr>
            <a:endParaRPr lang="en-US" altLang="zh-C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endParaRPr>
          </a:p>
          <a:p>
            <a:pPr marL="457200" lvl="0" indent="-304800" algn="l" rtl="0">
              <a:lnSpc>
                <a:spcPct val="100000"/>
              </a:lnSpc>
              <a:spcBef>
                <a:spcPts val="0"/>
              </a:spcBef>
              <a:spcAft>
                <a:spcPts val="0"/>
              </a:spcAft>
              <a:buSzPts val="1200"/>
              <a:buFont typeface="Courier New"/>
              <a:buChar char="●"/>
            </a:pP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bypassing limitations: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a:p>
            <a:pPr marL="914400" lvl="1" indent="-304800" algn="l" rtl="0">
              <a:lnSpc>
                <a:spcPct val="100000"/>
              </a:lnSpc>
              <a:spcBef>
                <a:spcPts val="0"/>
              </a:spcBef>
              <a:spcAft>
                <a:spcPts val="0"/>
              </a:spcAft>
              <a:buSzPts val="1200"/>
              <a:buFont typeface="Courier New"/>
              <a:buChar char="○"/>
            </a:pP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(weakly) synchronous</a:t>
            </a:r>
          </a:p>
          <a:p>
            <a:pPr marL="914400" lvl="1" indent="-304800" algn="l" rtl="0">
              <a:lnSpc>
                <a:spcPct val="100000"/>
              </a:lnSpc>
              <a:spcBef>
                <a:spcPts val="0"/>
              </a:spcBef>
              <a:spcAft>
                <a:spcPts val="0"/>
              </a:spcAft>
              <a:buSzPts val="1200"/>
              <a:buFont typeface="Courier New"/>
              <a:buChar char="○"/>
            </a:pPr>
            <a:r>
              <a:rPr lang="en" sz="2000" b="1" dirty="0">
                <a:solidFill>
                  <a:srgbClr val="FF0000"/>
                </a:solidFill>
                <a:latin typeface="Courier New" panose="02070309020205020404" pitchFamily="49" charset="0"/>
                <a:ea typeface="宋体" panose="02010600030101010101" pitchFamily="2" charset="-122"/>
                <a:cs typeface="Courier New"/>
                <a:sym typeface="Courier New" panose="02070309020205020404" pitchFamily="49" charset="0"/>
              </a:rPr>
              <a:t>random factors </a:t>
            </a:r>
            <a:r>
              <a:rPr lang="en" sz="2000" b="1" dirty="0">
                <a:latin typeface="Courier New" panose="02070309020205020404" pitchFamily="49" charset="0"/>
                <a:ea typeface="宋体" panose="02010600030101010101" pitchFamily="2" charset="-122"/>
                <a:cs typeface="Courier New"/>
                <a:sym typeface="Courier New" panose="02070309020205020404" pitchFamily="49" charset="0"/>
              </a:rPr>
              <a:t>in the consensus</a:t>
            </a:r>
            <a:endParaRPr sz="2000" b="1"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
        <p:nvSpPr>
          <p:cNvPr id="209" name="Google Shape;209;p3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6</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3" name="标题 2">
            <a:extLst>
              <a:ext uri="{FF2B5EF4-FFF2-40B4-BE49-F238E27FC236}">
                <a16:creationId xmlns:a16="http://schemas.microsoft.com/office/drawing/2014/main" id="{741F7062-12B3-4571-B04D-15E048F90845}"/>
              </a:ext>
            </a:extLst>
          </p:cNvPr>
          <p:cNvSpPr>
            <a:spLocks noGrp="1"/>
          </p:cNvSpPr>
          <p:nvPr>
            <p:ph type="title"/>
          </p:nvPr>
        </p:nvSpPr>
        <p:spPr/>
        <p:txBody>
          <a:bodyPr/>
          <a:lstStyle/>
          <a:p>
            <a:r>
              <a:rPr lang="en" altLang="zh-CN" sz="2800" dirty="0">
                <a:solidFill>
                  <a:schemeClr val="bg2"/>
                </a:solidFill>
                <a:latin typeface="Courier New" panose="02070309020205020404" pitchFamily="49" charset="0"/>
                <a:ea typeface="宋体" panose="02010600030101010101" pitchFamily="2" charset="-122"/>
                <a:cs typeface="Courier New"/>
                <a:sym typeface="Courier New" panose="02070309020205020404" pitchFamily="49" charset="0"/>
              </a:rPr>
              <a:t>FLP Impossibility</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extLst>
      <p:ext uri="{BB962C8B-B14F-4D97-AF65-F5344CB8AC3E}">
        <p14:creationId xmlns:p14="http://schemas.microsoft.com/office/powerpoint/2010/main" val="69931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CD50B28-022E-4CB0-BBB2-D3E54B65D80E}"/>
              </a:ext>
            </a:extLst>
          </p:cNvPr>
          <p:cNvSpPr>
            <a:spLocks noGrp="1"/>
          </p:cNvSpPr>
          <p:nvPr>
            <p:ph type="body" idx="1"/>
          </p:nvPr>
        </p:nvSpPr>
        <p:spPr/>
        <p:txBody>
          <a:bodyPr/>
          <a:lstStyle/>
          <a:p>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pic>
        <p:nvPicPr>
          <p:cNvPr id="4" name="图片 3">
            <a:extLst>
              <a:ext uri="{FF2B5EF4-FFF2-40B4-BE49-F238E27FC236}">
                <a16:creationId xmlns:a16="http://schemas.microsoft.com/office/drawing/2014/main" id="{8AC08007-E2EA-4391-9807-F6A77DD50D2C}"/>
              </a:ext>
            </a:extLst>
          </p:cNvPr>
          <p:cNvPicPr>
            <a:picLocks noChangeAspect="1"/>
          </p:cNvPicPr>
          <p:nvPr/>
        </p:nvPicPr>
        <p:blipFill>
          <a:blip r:embed="rId2"/>
          <a:stretch>
            <a:fillRect/>
          </a:stretch>
        </p:blipFill>
        <p:spPr>
          <a:xfrm>
            <a:off x="80843" y="1303009"/>
            <a:ext cx="4801016" cy="3596952"/>
          </a:xfrm>
          <a:prstGeom prst="rect">
            <a:avLst/>
          </a:prstGeom>
        </p:spPr>
      </p:pic>
      <p:pic>
        <p:nvPicPr>
          <p:cNvPr id="5" name="图片 4">
            <a:extLst>
              <a:ext uri="{FF2B5EF4-FFF2-40B4-BE49-F238E27FC236}">
                <a16:creationId xmlns:a16="http://schemas.microsoft.com/office/drawing/2014/main" id="{32EB96B0-0A3E-40CF-96CA-DE6564334BE4}"/>
              </a:ext>
            </a:extLst>
          </p:cNvPr>
          <p:cNvPicPr>
            <a:picLocks noChangeAspect="1"/>
          </p:cNvPicPr>
          <p:nvPr/>
        </p:nvPicPr>
        <p:blipFill>
          <a:blip r:embed="rId3"/>
          <a:stretch>
            <a:fillRect/>
          </a:stretch>
        </p:blipFill>
        <p:spPr>
          <a:xfrm>
            <a:off x="4292624" y="1287768"/>
            <a:ext cx="4770533" cy="3612193"/>
          </a:xfrm>
          <a:prstGeom prst="rect">
            <a:avLst/>
          </a:prstGeom>
        </p:spPr>
      </p:pic>
      <p:sp>
        <p:nvSpPr>
          <p:cNvPr id="6" name="Google Shape;141;p26">
            <a:extLst>
              <a:ext uri="{FF2B5EF4-FFF2-40B4-BE49-F238E27FC236}">
                <a16:creationId xmlns:a16="http://schemas.microsoft.com/office/drawing/2014/main" id="{2FAF707F-4343-4092-A842-DB042D98F5B3}"/>
              </a:ext>
            </a:extLst>
          </p:cNvPr>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7</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8" name="标题 7">
            <a:extLst>
              <a:ext uri="{FF2B5EF4-FFF2-40B4-BE49-F238E27FC236}">
                <a16:creationId xmlns:a16="http://schemas.microsoft.com/office/drawing/2014/main" id="{C785888B-E277-4DB2-999E-F10BFA7A6B23}"/>
              </a:ext>
            </a:extLst>
          </p:cNvPr>
          <p:cNvSpPr>
            <a:spLocks noGrp="1"/>
          </p:cNvSpPr>
          <p:nvPr>
            <p:ph type="title"/>
          </p:nvPr>
        </p:nvSpPr>
        <p:spPr/>
        <p:txBody>
          <a:bodyPr/>
          <a:lstStyle/>
          <a:p>
            <a:r>
              <a:rPr lang="en-US" altLang="zh-CN" dirty="0">
                <a:latin typeface="Courier New" panose="02070309020205020404" pitchFamily="49" charset="0"/>
                <a:ea typeface="宋体" panose="02010600030101010101" pitchFamily="2" charset="-122"/>
                <a:sym typeface="Courier New" panose="02070309020205020404" pitchFamily="49" charset="0"/>
              </a:rPr>
              <a:t>Randomized  Consensus</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Tree>
    <p:extLst>
      <p:ext uri="{BB962C8B-B14F-4D97-AF65-F5344CB8AC3E}">
        <p14:creationId xmlns:p14="http://schemas.microsoft.com/office/powerpoint/2010/main" val="16702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CC126DF-76E8-4049-93D3-167B90F4D5D8}"/>
              </a:ext>
            </a:extLst>
          </p:cNvPr>
          <p:cNvPicPr>
            <a:picLocks noChangeAspect="1"/>
          </p:cNvPicPr>
          <p:nvPr/>
        </p:nvPicPr>
        <p:blipFill>
          <a:blip r:embed="rId2"/>
          <a:stretch>
            <a:fillRect/>
          </a:stretch>
        </p:blipFill>
        <p:spPr>
          <a:xfrm>
            <a:off x="180595" y="1247591"/>
            <a:ext cx="4770533" cy="3612193"/>
          </a:xfrm>
          <a:prstGeom prst="rect">
            <a:avLst/>
          </a:prstGeom>
        </p:spPr>
      </p:pic>
      <p:sp>
        <p:nvSpPr>
          <p:cNvPr id="2" name="标题 1">
            <a:extLst>
              <a:ext uri="{FF2B5EF4-FFF2-40B4-BE49-F238E27FC236}">
                <a16:creationId xmlns:a16="http://schemas.microsoft.com/office/drawing/2014/main" id="{E24B9951-5281-4BF3-A9E4-2F09912861B1}"/>
              </a:ext>
            </a:extLst>
          </p:cNvPr>
          <p:cNvSpPr>
            <a:spLocks noGrp="1"/>
          </p:cNvSpPr>
          <p:nvPr>
            <p:ph type="title"/>
          </p:nvPr>
        </p:nvSpPr>
        <p:spPr/>
        <p:txBody>
          <a:bodyPr/>
          <a:lstStyle/>
          <a:p>
            <a:r>
              <a:rPr lang="en-US" altLang="zh-CN" dirty="0">
                <a:latin typeface="Courier New" panose="02070309020205020404" pitchFamily="49" charset="0"/>
                <a:ea typeface="宋体" panose="02010600030101010101" pitchFamily="2" charset="-122"/>
                <a:sym typeface="Courier New" panose="02070309020205020404" pitchFamily="49" charset="0"/>
              </a:rPr>
              <a:t>Randomized Consensus &amp; Shared Coin </a:t>
            </a:r>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sp>
        <p:nvSpPr>
          <p:cNvPr id="3" name="文本占位符 2">
            <a:extLst>
              <a:ext uri="{FF2B5EF4-FFF2-40B4-BE49-F238E27FC236}">
                <a16:creationId xmlns:a16="http://schemas.microsoft.com/office/drawing/2014/main" id="{046B698F-6FB0-4C9A-8839-37F02347675A}"/>
              </a:ext>
            </a:extLst>
          </p:cNvPr>
          <p:cNvSpPr>
            <a:spLocks noGrp="1"/>
          </p:cNvSpPr>
          <p:nvPr>
            <p:ph type="body" idx="1"/>
          </p:nvPr>
        </p:nvSpPr>
        <p:spPr/>
        <p:txBody>
          <a:bodyPr/>
          <a:lstStyle/>
          <a:p>
            <a:endParaRPr lang="zh-CN" altLang="en-US" dirty="0">
              <a:latin typeface="Courier New" panose="02070309020205020404" pitchFamily="49" charset="0"/>
              <a:ea typeface="宋体" panose="02010600030101010101" pitchFamily="2" charset="-122"/>
              <a:sym typeface="Courier New" panose="02070309020205020404" pitchFamily="49" charset="0"/>
            </a:endParaRPr>
          </a:p>
        </p:txBody>
      </p:sp>
      <p:grpSp>
        <p:nvGrpSpPr>
          <p:cNvPr id="8" name="组合 7">
            <a:extLst>
              <a:ext uri="{FF2B5EF4-FFF2-40B4-BE49-F238E27FC236}">
                <a16:creationId xmlns:a16="http://schemas.microsoft.com/office/drawing/2014/main" id="{F3F513A7-6249-4047-9E34-17ADDC6FA4BA}"/>
              </a:ext>
            </a:extLst>
          </p:cNvPr>
          <p:cNvGrpSpPr/>
          <p:nvPr/>
        </p:nvGrpSpPr>
        <p:grpSpPr>
          <a:xfrm>
            <a:off x="3175917" y="1537091"/>
            <a:ext cx="6028590" cy="3052211"/>
            <a:chOff x="3175917" y="1537091"/>
            <a:chExt cx="6028590" cy="3052211"/>
          </a:xfrm>
        </p:grpSpPr>
        <p:pic>
          <p:nvPicPr>
            <p:cNvPr id="4" name="图片 3">
              <a:extLst>
                <a:ext uri="{FF2B5EF4-FFF2-40B4-BE49-F238E27FC236}">
                  <a16:creationId xmlns:a16="http://schemas.microsoft.com/office/drawing/2014/main" id="{9AFDBE8E-D33A-450E-B6D9-FC6D4C6EBCC1}"/>
                </a:ext>
              </a:extLst>
            </p:cNvPr>
            <p:cNvPicPr>
              <a:picLocks noChangeAspect="1"/>
            </p:cNvPicPr>
            <p:nvPr/>
          </p:nvPicPr>
          <p:blipFill>
            <a:blip r:embed="rId3"/>
            <a:stretch>
              <a:fillRect/>
            </a:stretch>
          </p:blipFill>
          <p:spPr>
            <a:xfrm>
              <a:off x="3175917" y="1537091"/>
              <a:ext cx="6028590" cy="3052211"/>
            </a:xfrm>
            <a:prstGeom prst="rect">
              <a:avLst/>
            </a:prstGeom>
          </p:spPr>
        </p:pic>
        <p:sp>
          <p:nvSpPr>
            <p:cNvPr id="6" name="矩形 5">
              <a:extLst>
                <a:ext uri="{FF2B5EF4-FFF2-40B4-BE49-F238E27FC236}">
                  <a16:creationId xmlns:a16="http://schemas.microsoft.com/office/drawing/2014/main" id="{70203C62-BDA9-4B91-AC26-5E91B347655F}"/>
                </a:ext>
              </a:extLst>
            </p:cNvPr>
            <p:cNvSpPr/>
            <p:nvPr/>
          </p:nvSpPr>
          <p:spPr>
            <a:xfrm>
              <a:off x="3424844" y="2471650"/>
              <a:ext cx="5538561" cy="88669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Courier New" panose="02070309020205020404" pitchFamily="49" charset="0"/>
                <a:ea typeface="宋体" panose="02010600030101010101" pitchFamily="2" charset="-122"/>
                <a:sym typeface="Courier New" panose="02070309020205020404" pitchFamily="49" charset="0"/>
              </a:endParaRPr>
            </a:p>
          </p:txBody>
        </p:sp>
      </p:grpSp>
      <p:sp>
        <p:nvSpPr>
          <p:cNvPr id="7" name="Google Shape;141;p26">
            <a:extLst>
              <a:ext uri="{FF2B5EF4-FFF2-40B4-BE49-F238E27FC236}">
                <a16:creationId xmlns:a16="http://schemas.microsoft.com/office/drawing/2014/main" id="{C57DAED7-2B88-47D9-8EB0-6EB1390CFA3F}"/>
              </a:ext>
            </a:extLst>
          </p:cNvPr>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8</a:t>
            </a:fld>
            <a:endParaRPr dirty="0">
              <a:latin typeface="Courier New" panose="02070309020205020404" pitchFamily="49" charset="0"/>
              <a:ea typeface="宋体" panose="02010600030101010101" pitchFamily="2" charset="-122"/>
              <a:sym typeface="Courier New" panose="02070309020205020404" pitchFamily="49" charset="0"/>
            </a:endParaRPr>
          </a:p>
        </p:txBody>
      </p:sp>
    </p:spTree>
    <p:extLst>
      <p:ext uri="{BB962C8B-B14F-4D97-AF65-F5344CB8AC3E}">
        <p14:creationId xmlns:p14="http://schemas.microsoft.com/office/powerpoint/2010/main" val="128631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B57BEE4-4246-4572-8DAE-B6673B9BFD14}"/>
              </a:ext>
            </a:extLst>
          </p:cNvPr>
          <p:cNvSpPr>
            <a:spLocks noGrp="1"/>
          </p:cNvSpPr>
          <p:nvPr>
            <p:ph type="body" idx="1"/>
          </p:nvPr>
        </p:nvSpPr>
        <p:spPr>
          <a:xfrm>
            <a:off x="727649" y="1413538"/>
            <a:ext cx="5840931" cy="2953096"/>
          </a:xfrm>
        </p:spPr>
        <p:txBody>
          <a:bodyPr/>
          <a:lstStyle/>
          <a:p>
            <a:r>
              <a:rPr lang="en" altLang="zh-C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Redundancy</a:t>
            </a:r>
          </a:p>
          <a:p>
            <a:r>
              <a:rPr lang="en" altLang="zh-C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Byzantine General Problem</a:t>
            </a:r>
          </a:p>
          <a:p>
            <a:r>
              <a:rPr lang="en-US" altLang="zh-CN" sz="2400" b="1" dirty="0">
                <a:solidFill>
                  <a:srgbClr val="4A86E8"/>
                </a:solidFill>
                <a:latin typeface="Courier New" panose="02070309020205020404" pitchFamily="49" charset="0"/>
                <a:ea typeface="宋体" panose="02010600030101010101" pitchFamily="2" charset="-122"/>
                <a:cs typeface="Courier New"/>
                <a:sym typeface="Courier New" panose="02070309020205020404" pitchFamily="49" charset="0"/>
              </a:rPr>
              <a:t>Correctness</a:t>
            </a:r>
          </a:p>
          <a:p>
            <a:endParaRPr lang="en-US" altLang="zh-CN" sz="2400" dirty="0">
              <a:latin typeface="Courier New" panose="02070309020205020404" pitchFamily="49" charset="0"/>
              <a:ea typeface="宋体" panose="02010600030101010101" pitchFamily="2" charset="-122"/>
              <a:sym typeface="Courier New" panose="02070309020205020404" pitchFamily="49" charset="0"/>
            </a:endParaRPr>
          </a:p>
          <a:p>
            <a:endParaRPr lang="en-US" altLang="zh-CN" sz="2400" dirty="0">
              <a:latin typeface="Courier New" panose="02070309020205020404" pitchFamily="49" charset="0"/>
              <a:ea typeface="宋体" panose="02010600030101010101" pitchFamily="2" charset="-122"/>
              <a:sym typeface="Courier New" panose="02070309020205020404" pitchFamily="49" charset="0"/>
            </a:endParaRPr>
          </a:p>
          <a:p>
            <a:pPr lvl="1"/>
            <a:endParaRPr lang="en-US" altLang="zh-CN" sz="2400" dirty="0">
              <a:latin typeface="Courier New" panose="02070309020205020404" pitchFamily="49" charset="0"/>
              <a:ea typeface="宋体" panose="02010600030101010101" pitchFamily="2" charset="-122"/>
              <a:sym typeface="Courier New" panose="02070309020205020404" pitchFamily="49" charset="0"/>
            </a:endParaRPr>
          </a:p>
        </p:txBody>
      </p:sp>
      <p:sp>
        <p:nvSpPr>
          <p:cNvPr id="5" name="Google Shape;141;p26">
            <a:extLst>
              <a:ext uri="{FF2B5EF4-FFF2-40B4-BE49-F238E27FC236}">
                <a16:creationId xmlns:a16="http://schemas.microsoft.com/office/drawing/2014/main" id="{BF24A672-31A5-4AD0-B3DB-8CF4B0CB369C}"/>
              </a:ext>
            </a:extLst>
          </p:cNvPr>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ourier New" panose="02070309020205020404" pitchFamily="49" charset="0"/>
                <a:ea typeface="宋体" panose="02010600030101010101" pitchFamily="2" charset="-122"/>
                <a:sym typeface="Courier New" panose="02070309020205020404" pitchFamily="49" charset="0"/>
              </a:rPr>
              <a:t>9</a:t>
            </a:fld>
            <a:endParaRPr dirty="0">
              <a:latin typeface="Courier New" panose="02070309020205020404" pitchFamily="49" charset="0"/>
              <a:ea typeface="宋体" panose="02010600030101010101" pitchFamily="2" charset="-122"/>
              <a:sym typeface="Courier New" panose="02070309020205020404" pitchFamily="49" charset="0"/>
            </a:endParaRPr>
          </a:p>
        </p:txBody>
      </p:sp>
      <p:sp>
        <p:nvSpPr>
          <p:cNvPr id="7" name="Google Shape;200;p32">
            <a:extLst>
              <a:ext uri="{FF2B5EF4-FFF2-40B4-BE49-F238E27FC236}">
                <a16:creationId xmlns:a16="http://schemas.microsoft.com/office/drawing/2014/main" id="{D8699F4E-4B8D-4D71-AC8B-4C059612C328}"/>
              </a:ext>
            </a:extLst>
          </p:cNvPr>
          <p:cNvSpPr txBox="1">
            <a:spLocks noGrp="1"/>
          </p:cNvSpPr>
          <p:nvPr>
            <p:ph type="title"/>
          </p:nvPr>
        </p:nvSpPr>
        <p:spPr>
          <a:xfrm>
            <a:off x="729450" y="76497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ourier New" panose="02070309020205020404" pitchFamily="49" charset="0"/>
                <a:ea typeface="宋体" panose="02010600030101010101" pitchFamily="2" charset="-122"/>
                <a:cs typeface="Courier New"/>
                <a:sym typeface="Courier New" panose="02070309020205020404" pitchFamily="49" charset="0"/>
              </a:rPr>
              <a:t>Motivation</a:t>
            </a:r>
            <a:endParaRPr sz="2400" dirty="0">
              <a:latin typeface="Courier New" panose="02070309020205020404" pitchFamily="49" charset="0"/>
              <a:ea typeface="宋体" panose="02010600030101010101" pitchFamily="2" charset="-122"/>
              <a:cs typeface="Courier New"/>
              <a:sym typeface="Courier New" panose="02070309020205020404" pitchFamily="49" charset="0"/>
            </a:endParaRPr>
          </a:p>
        </p:txBody>
      </p:sp>
    </p:spTree>
    <p:extLst>
      <p:ext uri="{BB962C8B-B14F-4D97-AF65-F5344CB8AC3E}">
        <p14:creationId xmlns:p14="http://schemas.microsoft.com/office/powerpoint/2010/main" val="6244550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3467</Words>
  <Application>Microsoft Office PowerPoint</Application>
  <PresentationFormat>全屏显示(16:9)</PresentationFormat>
  <Paragraphs>325</Paragraphs>
  <Slides>30</Slides>
  <Notes>27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30</vt:i4>
      </vt:variant>
    </vt:vector>
  </HeadingPairs>
  <TitlesOfParts>
    <vt:vector size="37" baseType="lpstr">
      <vt:lpstr>Arial</vt:lpstr>
      <vt:lpstr>宋体</vt:lpstr>
      <vt:lpstr>Raleway</vt:lpstr>
      <vt:lpstr>Courier New</vt:lpstr>
      <vt:lpstr>Lato</vt:lpstr>
      <vt:lpstr>Simple Light</vt:lpstr>
      <vt:lpstr>Streamline</vt:lpstr>
      <vt:lpstr>Group Report </vt:lpstr>
      <vt:lpstr>Outline</vt:lpstr>
      <vt:lpstr>Preliminaries</vt:lpstr>
      <vt:lpstr>Consensus Principals</vt:lpstr>
      <vt:lpstr>Correctness</vt:lpstr>
      <vt:lpstr>FLP Impossibility</vt:lpstr>
      <vt:lpstr>Randomized  Consensus</vt:lpstr>
      <vt:lpstr>Randomized Consensus &amp; Shared Coin </vt:lpstr>
      <vt:lpstr>Motivation</vt:lpstr>
      <vt:lpstr>Motivation</vt:lpstr>
      <vt:lpstr>Motivation</vt:lpstr>
      <vt:lpstr>Motivation</vt:lpstr>
      <vt:lpstr>Protocol</vt:lpstr>
      <vt:lpstr>Protocol</vt:lpstr>
      <vt:lpstr>Protocol</vt:lpstr>
      <vt:lpstr>Protocol</vt:lpstr>
      <vt:lpstr>Protocol</vt:lpstr>
      <vt:lpstr>Protocol</vt:lpstr>
      <vt:lpstr>Protocol</vt:lpstr>
      <vt:lpstr>Protocol</vt:lpstr>
      <vt:lpstr>Safety &amp; Liveness</vt:lpstr>
      <vt:lpstr>Safety &amp; Liveness</vt:lpstr>
      <vt:lpstr>Safety &amp; Liveness</vt:lpstr>
      <vt:lpstr>Properties of PBFT</vt:lpstr>
      <vt:lpstr>Properties of PBFT</vt:lpstr>
      <vt:lpstr>Properties of PBFT</vt:lpstr>
      <vt:lpstr>Properties of PBFT</vt:lpstr>
      <vt:lpstr>Variations of PBFT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PBFT  (Practical Byzantine Fault Tolerance)</dc:title>
  <dc:creator>汤杭运</dc:creator>
  <cp:lastModifiedBy>汤杭运</cp:lastModifiedBy>
  <cp:revision>119</cp:revision>
  <dcterms:modified xsi:type="dcterms:W3CDTF">2020-10-26T08:18:23Z</dcterms:modified>
</cp:coreProperties>
</file>