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1.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47"/>
  </p:notesMasterIdLst>
  <p:handoutMasterIdLst>
    <p:handoutMasterId r:id="rId48"/>
  </p:handoutMasterIdLst>
  <p:sldIdLst>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 id="271" r:id="rId16"/>
    <p:sldId id="274" r:id="rId17"/>
    <p:sldId id="278" r:id="rId18"/>
    <p:sldId id="279" r:id="rId19"/>
    <p:sldId id="277" r:id="rId20"/>
    <p:sldId id="280" r:id="rId21"/>
    <p:sldId id="272" r:id="rId22"/>
    <p:sldId id="273" r:id="rId23"/>
    <p:sldId id="289" r:id="rId24"/>
    <p:sldId id="291" r:id="rId25"/>
    <p:sldId id="290" r:id="rId26"/>
    <p:sldId id="297" r:id="rId27"/>
    <p:sldId id="298" r:id="rId28"/>
    <p:sldId id="299" r:id="rId29"/>
    <p:sldId id="300" r:id="rId30"/>
    <p:sldId id="301" r:id="rId31"/>
    <p:sldId id="302" r:id="rId32"/>
    <p:sldId id="303" r:id="rId33"/>
    <p:sldId id="304" r:id="rId34"/>
    <p:sldId id="306" r:id="rId35"/>
    <p:sldId id="305" r:id="rId36"/>
    <p:sldId id="307" r:id="rId37"/>
    <p:sldId id="308" r:id="rId38"/>
    <p:sldId id="309" r:id="rId39"/>
    <p:sldId id="310" r:id="rId40"/>
    <p:sldId id="311" r:id="rId41"/>
    <p:sldId id="312" r:id="rId42"/>
    <p:sldId id="313" r:id="rId43"/>
    <p:sldId id="314" r:id="rId44"/>
    <p:sldId id="315" r:id="rId45"/>
    <p:sldId id="31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FC91C6-73AE-42A7-A1E1-4534F9F67E3A}">
          <p14:sldIdLst>
            <p14:sldId id="257"/>
            <p14:sldId id="258"/>
          </p14:sldIdLst>
        </p14:section>
        <p14:section name="Preable" id="{880FF97D-8950-4C3A-92D7-D5EC32CE7CDB}">
          <p14:sldIdLst>
            <p14:sldId id="259"/>
            <p14:sldId id="261"/>
            <p14:sldId id="262"/>
            <p14:sldId id="263"/>
            <p14:sldId id="264"/>
            <p14:sldId id="265"/>
            <p14:sldId id="266"/>
            <p14:sldId id="268"/>
            <p14:sldId id="267"/>
            <p14:sldId id="269"/>
            <p14:sldId id="270"/>
            <p14:sldId id="271"/>
            <p14:sldId id="274"/>
            <p14:sldId id="278"/>
            <p14:sldId id="279"/>
            <p14:sldId id="277"/>
            <p14:sldId id="280"/>
            <p14:sldId id="272"/>
          </p14:sldIdLst>
        </p14:section>
        <p14:section name="Best Practices" id="{8BAC6B04-978A-4AD3-88C8-C40C16EC6A12}">
          <p14:sldIdLst>
            <p14:sldId id="273"/>
            <p14:sldId id="289"/>
            <p14:sldId id="291"/>
            <p14:sldId id="290"/>
            <p14:sldId id="297"/>
            <p14:sldId id="298"/>
            <p14:sldId id="299"/>
            <p14:sldId id="300"/>
            <p14:sldId id="301"/>
            <p14:sldId id="302"/>
            <p14:sldId id="303"/>
            <p14:sldId id="304"/>
            <p14:sldId id="306"/>
            <p14:sldId id="305"/>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372A"/>
    <a:srgbClr val="CAC6C1"/>
    <a:srgbClr val="ECEAE7"/>
    <a:srgbClr val="FFE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1791" autoAdjust="0"/>
  </p:normalViewPr>
  <p:slideViewPr>
    <p:cSldViewPr snapToGrid="0">
      <p:cViewPr>
        <p:scale>
          <a:sx n="100" d="100"/>
          <a:sy n="100" d="100"/>
        </p:scale>
        <p:origin x="72" y="34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0" d="100"/>
          <a:sy n="120" d="100"/>
        </p:scale>
        <p:origin x="2514"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162D2C-6B82-3B3C-9120-E8DBA8C75A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367D12-DE30-BEAB-3BF7-DF84CB1C2F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D7601-D9F1-438F-8387-581F44A9A2BC}" type="datetimeFigureOut">
              <a:rPr lang="en-US" smtClean="0"/>
              <a:t>7/10/2023</a:t>
            </a:fld>
            <a:endParaRPr lang="en-US"/>
          </a:p>
        </p:txBody>
      </p:sp>
      <p:sp>
        <p:nvSpPr>
          <p:cNvPr id="4" name="Footer Placeholder 3">
            <a:extLst>
              <a:ext uri="{FF2B5EF4-FFF2-40B4-BE49-F238E27FC236}">
                <a16:creationId xmlns:a16="http://schemas.microsoft.com/office/drawing/2014/main" id="{1462BD10-A5B7-AC7D-79FD-0CE361E197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B60332-6200-BF87-8FF3-3BD84D4FB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BBE1E9-1529-47DF-92FF-555647E38843}" type="slidenum">
              <a:rPr lang="en-US" smtClean="0"/>
              <a:t>‹#›</a:t>
            </a:fld>
            <a:endParaRPr lang="en-US"/>
          </a:p>
        </p:txBody>
      </p:sp>
    </p:spTree>
    <p:extLst>
      <p:ext uri="{BB962C8B-B14F-4D97-AF65-F5344CB8AC3E}">
        <p14:creationId xmlns:p14="http://schemas.microsoft.com/office/powerpoint/2010/main" val="1030663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48AA6-F85B-42B2-A0DE-9B3191538530}"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4C3E3-3D27-43F1-A19F-8CFCB9BB58C3}" type="slidenum">
              <a:rPr lang="en-US" smtClean="0"/>
              <a:t>‹#›</a:t>
            </a:fld>
            <a:endParaRPr lang="en-US"/>
          </a:p>
        </p:txBody>
      </p:sp>
    </p:spTree>
    <p:extLst>
      <p:ext uri="{BB962C8B-B14F-4D97-AF65-F5344CB8AC3E}">
        <p14:creationId xmlns:p14="http://schemas.microsoft.com/office/powerpoint/2010/main" val="72025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library is a collection of precompiled code modules, functions, classes, and resources</a:t>
            </a:r>
          </a:p>
        </p:txBody>
      </p:sp>
      <p:sp>
        <p:nvSpPr>
          <p:cNvPr id="4" name="Slide Number Placeholder 3"/>
          <p:cNvSpPr>
            <a:spLocks noGrp="1"/>
          </p:cNvSpPr>
          <p:nvPr>
            <p:ph type="sldNum" sz="quarter" idx="5"/>
          </p:nvPr>
        </p:nvSpPr>
        <p:spPr/>
        <p:txBody>
          <a:bodyPr/>
          <a:lstStyle/>
          <a:p>
            <a:fld id="{C2E4C3E3-3D27-43F1-A19F-8CFCB9BB58C3}" type="slidenum">
              <a:rPr lang="en-US" smtClean="0"/>
              <a:t>4</a:t>
            </a:fld>
            <a:endParaRPr lang="en-US"/>
          </a:p>
        </p:txBody>
      </p:sp>
    </p:spTree>
    <p:extLst>
      <p:ext uri="{BB962C8B-B14F-4D97-AF65-F5344CB8AC3E}">
        <p14:creationId xmlns:p14="http://schemas.microsoft.com/office/powerpoint/2010/main" val="1563764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a:t>
            </a:r>
          </a:p>
          <a:p>
            <a:r>
              <a:rPr lang="en-US" dirty="0"/>
              <a:t>Angular</a:t>
            </a:r>
          </a:p>
          <a:p>
            <a:r>
              <a:rPr lang="en-US" dirty="0"/>
              <a:t>Vue</a:t>
            </a:r>
          </a:p>
        </p:txBody>
      </p:sp>
      <p:sp>
        <p:nvSpPr>
          <p:cNvPr id="4" name="Slide Number Placeholder 3"/>
          <p:cNvSpPr>
            <a:spLocks noGrp="1"/>
          </p:cNvSpPr>
          <p:nvPr>
            <p:ph type="sldNum" sz="quarter" idx="5"/>
          </p:nvPr>
        </p:nvSpPr>
        <p:spPr/>
        <p:txBody>
          <a:bodyPr/>
          <a:lstStyle/>
          <a:p>
            <a:fld id="{C2E4C3E3-3D27-43F1-A19F-8CFCB9BB58C3}" type="slidenum">
              <a:rPr lang="en-US" smtClean="0"/>
              <a:t>13</a:t>
            </a:fld>
            <a:endParaRPr lang="en-US"/>
          </a:p>
        </p:txBody>
      </p:sp>
    </p:spTree>
    <p:extLst>
      <p:ext uri="{BB962C8B-B14F-4D97-AF65-F5344CB8AC3E}">
        <p14:creationId xmlns:p14="http://schemas.microsoft.com/office/powerpoint/2010/main" val="386980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.NET libraries:</a:t>
            </a:r>
          </a:p>
          <a:p>
            <a:endParaRPr lang="en-US" dirty="0"/>
          </a:p>
          <a:p>
            <a:pPr marL="171450" indent="-171450">
              <a:buFont typeface="Arial" panose="020B0604020202020204" pitchFamily="34" charset="0"/>
              <a:buChar char="•"/>
            </a:pPr>
            <a:r>
              <a:rPr lang="en-US" b="1" dirty="0"/>
              <a:t>Entity Framework Core</a:t>
            </a:r>
            <a:r>
              <a:rPr lang="en-US" b="0" dirty="0"/>
              <a:t> is an object-relational mapping (ORM) framework .NET Core.  It simplifies database access and manipulation by allowing developers to work with databases using object-oriented approaches.  It supports various database provides and offers features like query generation, change tracking, and migrations.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err="1"/>
              <a:t>Newtonsoft.Json</a:t>
            </a:r>
            <a:r>
              <a:rPr lang="en-US" b="1" dirty="0"/>
              <a:t> (Json.NET)</a:t>
            </a:r>
            <a:r>
              <a:rPr lang="en-US" b="0" dirty="0"/>
              <a:t> is a popular JSON library for .NET Core.  It provides powerful tools for serializing and deserializing JSON data, making it easy to work with JSON in .NET Core applications.  Json.NET offers flexible and efficient JSON handling capabilities and is widely used in web APIs, data processing, and configuration management.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err="1"/>
              <a:t>Serilog</a:t>
            </a:r>
            <a:r>
              <a:rPr lang="en-US" b="0" dirty="0"/>
              <a:t> is a flexible and extensible logging library for .NET Core applications.  It provides a simple API for logging messages, structured logging, and advanced logging features like log filtering, enrichment, and sinks.  </a:t>
            </a:r>
            <a:r>
              <a:rPr lang="en-US" b="0" dirty="0" err="1"/>
              <a:t>Serilog</a:t>
            </a:r>
            <a:r>
              <a:rPr lang="en-US" b="0" dirty="0"/>
              <a:t> enables developers to easily configure and customize logging for their applications.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err="1"/>
              <a:t>AutoMapper</a:t>
            </a:r>
            <a:r>
              <a:rPr lang="en-US" b="0" dirty="0"/>
              <a:t> is a convention-based object-object mapper for .NET Core.  It simplifies the process of mapping data between different object types, reducing the amount of manual mapping code.  </a:t>
            </a:r>
            <a:r>
              <a:rPr lang="en-US" b="0" dirty="0" err="1"/>
              <a:t>AutoMapper</a:t>
            </a:r>
            <a:r>
              <a:rPr lang="en-US" b="0" dirty="0"/>
              <a:t> automatically maps properties and supports custom mapping configurations, making it useful in scenarios involving data transfer objects (DTOs) and domain models.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err="1"/>
              <a:t>IdentityServer</a:t>
            </a:r>
            <a:r>
              <a:rPr lang="en-US" b="0" dirty="0"/>
              <a:t> is a popular OpenID Connect and </a:t>
            </a:r>
            <a:r>
              <a:rPr lang="en-US" b="0" dirty="0" err="1"/>
              <a:t>Oauth</a:t>
            </a:r>
            <a:r>
              <a:rPr lang="en-US" b="0" dirty="0"/>
              <a:t> 2.0 framework for .NET Core.  It provides a complete implementation of identity and access control protocols, enabling developers to secure their applications and build authentication and authorization mechanisms.  </a:t>
            </a:r>
            <a:r>
              <a:rPr lang="en-US" b="0" dirty="0" err="1"/>
              <a:t>IdentityServer</a:t>
            </a:r>
            <a:r>
              <a:rPr lang="en-US" b="0" dirty="0"/>
              <a:t> offers features like single-sign-on (SSO) and token-based authentication.</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Dapper</a:t>
            </a:r>
            <a:r>
              <a:rPr lang="en-US" b="0" dirty="0"/>
              <a:t> is a lightweight and high-performance micro-ORM for .NET Core.  It simplifies database access by providing fast and efficient object mapping capabilities.  Dapper allows developers to execute SQL queries and map the results to object without the overhead of full-fledged ORMs.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RabbitMQ</a:t>
            </a:r>
          </a:p>
        </p:txBody>
      </p:sp>
      <p:sp>
        <p:nvSpPr>
          <p:cNvPr id="4" name="Slide Number Placeholder 3"/>
          <p:cNvSpPr>
            <a:spLocks noGrp="1"/>
          </p:cNvSpPr>
          <p:nvPr>
            <p:ph type="sldNum" sz="quarter" idx="5"/>
          </p:nvPr>
        </p:nvSpPr>
        <p:spPr/>
        <p:txBody>
          <a:bodyPr/>
          <a:lstStyle/>
          <a:p>
            <a:fld id="{C2E4C3E3-3D27-43F1-A19F-8CFCB9BB58C3}" type="slidenum">
              <a:rPr lang="en-US" smtClean="0"/>
              <a:t>14</a:t>
            </a:fld>
            <a:endParaRPr lang="en-US"/>
          </a:p>
        </p:txBody>
      </p:sp>
    </p:spTree>
    <p:extLst>
      <p:ext uri="{BB962C8B-B14F-4D97-AF65-F5344CB8AC3E}">
        <p14:creationId xmlns:p14="http://schemas.microsoft.com/office/powerpoint/2010/main" val="1810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.NET ecosystem, there are different types of class libraries that can be used to build applications.  Regardless of the type of class library you build, you will be using one of three primary bases:</a:t>
            </a:r>
          </a:p>
          <a:p>
            <a:endParaRPr lang="en-US" dirty="0"/>
          </a:p>
          <a:p>
            <a:pPr marL="171450" indent="-171450">
              <a:buFont typeface="Arial" panose="020B0604020202020204" pitchFamily="34" charset="0"/>
              <a:buChar char="•"/>
            </a:pPr>
            <a:r>
              <a:rPr lang="en-US" b="1" dirty="0"/>
              <a:t>.NET Framework Class Library (FCL)</a:t>
            </a:r>
            <a:r>
              <a:rPr lang="en-US" b="0" dirty="0"/>
              <a:t>:  The .NET Framework Class Library isa comprehensive collection of classes, interfaces, and value types provided by Microsoft for building applications on the .NET Framework.  It offers a wide range of functionality across various domains such as file I/Oa, networking, database access, XML processing, GUI development, and more.</a:t>
            </a:r>
          </a:p>
          <a:p>
            <a:pPr marL="171450" indent="-171450">
              <a:buFont typeface="Arial" panose="020B0604020202020204" pitchFamily="34" charset="0"/>
              <a:buChar char="•"/>
            </a:pPr>
            <a:r>
              <a:rPr lang="en-US" b="1" dirty="0"/>
              <a:t>.NET Core Class Library:</a:t>
            </a:r>
            <a:r>
              <a:rPr lang="en-US" b="0" dirty="0"/>
              <a:t> The .NET Core Class Library is a collection of classes and APIs specifically designed for building applications on the .NET Core framework.  It offers cross-platform functionality and includes components for web development, data access, networking, security, and more.</a:t>
            </a:r>
          </a:p>
          <a:p>
            <a:pPr marL="171450" indent="-171450">
              <a:buFont typeface="Arial" panose="020B0604020202020204" pitchFamily="34" charset="0"/>
              <a:buChar char="•"/>
            </a:pPr>
            <a:r>
              <a:rPr lang="en-US" b="1" dirty="0"/>
              <a:t>.NET Standard Library:</a:t>
            </a:r>
            <a:r>
              <a:rPr lang="en-US" b="0" dirty="0"/>
              <a:t>  The .NET Standard Library is a specification that defines a common set of APIs that are available across different .NET implementations, including .NET Framework, .NET Core, and Xamarin.  It provides a common base of functionality that can be used in multi-platform development scenarios.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15</a:t>
            </a:fld>
            <a:endParaRPr lang="en-US"/>
          </a:p>
        </p:txBody>
      </p:sp>
    </p:spTree>
    <p:extLst>
      <p:ext uri="{BB962C8B-B14F-4D97-AF65-F5344CB8AC3E}">
        <p14:creationId xmlns:p14="http://schemas.microsoft.com/office/powerpoint/2010/main" val="54373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.NET ecosystem, there are different types of class libraries that can be used to build applications.  Regardless of the type of class library you build, you will be using one of three primary bases:</a:t>
            </a:r>
          </a:p>
          <a:p>
            <a:endParaRPr lang="en-US" dirty="0"/>
          </a:p>
          <a:p>
            <a:pPr marL="171450" indent="-171450">
              <a:buFont typeface="Arial" panose="020B0604020202020204" pitchFamily="34" charset="0"/>
              <a:buChar char="•"/>
            </a:pPr>
            <a:r>
              <a:rPr lang="en-US" b="1" dirty="0"/>
              <a:t>.NET Framework Class Library (FCL)</a:t>
            </a:r>
            <a:r>
              <a:rPr lang="en-US" b="0" dirty="0"/>
              <a:t>:  The .NET Framework Class Library isa comprehensive collection of classes, interfaces, and value types provided by Microsoft for building applications on the .NET Framework.  It offers a wide range of functionality across various domains such as file I/Oa, networking, database access, XML processing, GUI development, and more.</a:t>
            </a:r>
          </a:p>
          <a:p>
            <a:pPr marL="171450" indent="-171450">
              <a:buFont typeface="Arial" panose="020B0604020202020204" pitchFamily="34" charset="0"/>
              <a:buChar char="•"/>
            </a:pPr>
            <a:r>
              <a:rPr lang="en-US" b="1" dirty="0"/>
              <a:t>.NET Core Class Library:</a:t>
            </a:r>
            <a:r>
              <a:rPr lang="en-US" b="0" dirty="0"/>
              <a:t> The .NET Core Class Library is a collection of classes and APIs specifically designed for building applications on the .NET Core framework.  It offers cross-platform functionality and includes components for web development, data access, networking, security, and more.</a:t>
            </a:r>
          </a:p>
          <a:p>
            <a:pPr marL="171450" indent="-171450">
              <a:buFont typeface="Arial" panose="020B0604020202020204" pitchFamily="34" charset="0"/>
              <a:buChar char="•"/>
            </a:pPr>
            <a:r>
              <a:rPr lang="en-US" b="1" dirty="0"/>
              <a:t>.NET Standard Library:</a:t>
            </a:r>
            <a:r>
              <a:rPr lang="en-US" b="0" dirty="0"/>
              <a:t>  The .NET Standard Library is a specification that defines a common set of APIs that are available across different .NET implementations, including .NET Framework, .NET Core, and Xamarin.  It provides a common base of functionality that can be used in multi-platform development scenarios.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16</a:t>
            </a:fld>
            <a:endParaRPr lang="en-US"/>
          </a:p>
        </p:txBody>
      </p:sp>
    </p:spTree>
    <p:extLst>
      <p:ext uri="{BB962C8B-B14F-4D97-AF65-F5344CB8AC3E}">
        <p14:creationId xmlns:p14="http://schemas.microsoft.com/office/powerpoint/2010/main" val="1077271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.NET ecosystem, there are different types of class libraries that can be used to build applications.  Regardless of the type of class library you build, you will be using one of three primary bases:</a:t>
            </a:r>
          </a:p>
          <a:p>
            <a:endParaRPr lang="en-US" dirty="0"/>
          </a:p>
          <a:p>
            <a:pPr marL="171450" indent="-171450">
              <a:buFont typeface="Arial" panose="020B0604020202020204" pitchFamily="34" charset="0"/>
              <a:buChar char="•"/>
            </a:pPr>
            <a:r>
              <a:rPr lang="en-US" b="1" dirty="0"/>
              <a:t>.NET Framework Class Library (FCL)</a:t>
            </a:r>
            <a:r>
              <a:rPr lang="en-US" b="0" dirty="0"/>
              <a:t>:  The .NET Framework Class Library isa comprehensive collection of classes, interfaces, and value types provided by Microsoft for building applications on the .NET Framework.  It offers a wide range of functionality across various domains such as file I/Oa, networking, database access, XML processing, GUI development, and more.</a:t>
            </a:r>
          </a:p>
          <a:p>
            <a:pPr marL="171450" indent="-171450">
              <a:buFont typeface="Arial" panose="020B0604020202020204" pitchFamily="34" charset="0"/>
              <a:buChar char="•"/>
            </a:pPr>
            <a:r>
              <a:rPr lang="en-US" b="1" dirty="0"/>
              <a:t>.NET Core Class Library:</a:t>
            </a:r>
            <a:r>
              <a:rPr lang="en-US" b="0" dirty="0"/>
              <a:t> The .NET Core Class Library is a collection of classes and APIs specifically designed for building applications on the .NET Core framework.  It offers cross-platform functionality and includes components for web development, data access, networking, security, and more.</a:t>
            </a:r>
          </a:p>
          <a:p>
            <a:pPr marL="171450" indent="-171450">
              <a:buFont typeface="Arial" panose="020B0604020202020204" pitchFamily="34" charset="0"/>
              <a:buChar char="•"/>
            </a:pPr>
            <a:r>
              <a:rPr lang="en-US" b="1" dirty="0"/>
              <a:t>.NET Standard Library:</a:t>
            </a:r>
            <a:r>
              <a:rPr lang="en-US" b="0" dirty="0"/>
              <a:t>  The .NET Standard Library is a specification that defines a common set of APIs that are available across different .NET implementations, including .NET Framework, .NET Core, and Xamarin.  It provides a common base of functionality that can be used in multi-platform development scenarios.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17</a:t>
            </a:fld>
            <a:endParaRPr lang="en-US"/>
          </a:p>
        </p:txBody>
      </p:sp>
    </p:spTree>
    <p:extLst>
      <p:ext uri="{BB962C8B-B14F-4D97-AF65-F5344CB8AC3E}">
        <p14:creationId xmlns:p14="http://schemas.microsoft.com/office/powerpoint/2010/main" val="94100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delivery, there are two basic methods:</a:t>
            </a:r>
          </a:p>
          <a:p>
            <a:endParaRPr lang="en-US" dirty="0"/>
          </a:p>
          <a:p>
            <a:pPr marL="171450" indent="-171450">
              <a:buFont typeface="Arial" panose="020B0604020202020204" pitchFamily="34" charset="0"/>
              <a:buChar char="•"/>
            </a:pPr>
            <a:r>
              <a:rPr lang="en-US" b="1" dirty="0"/>
              <a:t>Custom Class Libraries:</a:t>
            </a:r>
            <a:r>
              <a:rPr lang="en-US" b="0" dirty="0"/>
              <a:t>  Developers can create their own custom class libraries tailored to their specific application needs.  Custom class libraries allow encapsulating reusable code and functionality specific to their application domain.  These libraries can be shared across multiple projects and enable modular and maintainable application development.</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18</a:t>
            </a:fld>
            <a:endParaRPr lang="en-US"/>
          </a:p>
        </p:txBody>
      </p:sp>
    </p:spTree>
    <p:extLst>
      <p:ext uri="{BB962C8B-B14F-4D97-AF65-F5344CB8AC3E}">
        <p14:creationId xmlns:p14="http://schemas.microsoft.com/office/powerpoint/2010/main" val="3886457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NuGet Packages:</a:t>
            </a:r>
            <a:r>
              <a:rPr lang="en-US" b="0" dirty="0"/>
              <a:t>  NuGet is a package manage for the .NET ecosystem that allows developers to easily discover, install, and manage libraries and packages within their projects.  NuGet hosts a vast repository of packages that can be used as class libraries in .NET applications.  Developers can search for packages on the NuGet website or use the NuGet Package Manager within development environments like Visual Studio.</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19</a:t>
            </a:fld>
            <a:endParaRPr lang="en-US"/>
          </a:p>
        </p:txBody>
      </p:sp>
    </p:spTree>
    <p:extLst>
      <p:ext uri="{BB962C8B-B14F-4D97-AF65-F5344CB8AC3E}">
        <p14:creationId xmlns:p14="http://schemas.microsoft.com/office/powerpoint/2010/main" val="209317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4C3E3-3D27-43F1-A19F-8CFCB9BB58C3}" type="slidenum">
              <a:rPr lang="en-US" smtClean="0"/>
              <a:t>20</a:t>
            </a:fld>
            <a:endParaRPr lang="en-US"/>
          </a:p>
        </p:txBody>
      </p:sp>
    </p:spTree>
    <p:extLst>
      <p:ext uri="{BB962C8B-B14F-4D97-AF65-F5344CB8AC3E}">
        <p14:creationId xmlns:p14="http://schemas.microsoft.com/office/powerpoint/2010/main" val="901807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 a class library, it’s important to follow best practices to ensure its effectiveness, maintainability, and ease of use.  Here are some best practices to consider.</a:t>
            </a:r>
          </a:p>
        </p:txBody>
      </p:sp>
      <p:sp>
        <p:nvSpPr>
          <p:cNvPr id="4" name="Slide Number Placeholder 3"/>
          <p:cNvSpPr>
            <a:spLocks noGrp="1"/>
          </p:cNvSpPr>
          <p:nvPr>
            <p:ph type="sldNum" sz="quarter" idx="5"/>
          </p:nvPr>
        </p:nvSpPr>
        <p:spPr/>
        <p:txBody>
          <a:bodyPr/>
          <a:lstStyle/>
          <a:p>
            <a:fld id="{C2E4C3E3-3D27-43F1-A19F-8CFCB9BB58C3}" type="slidenum">
              <a:rPr lang="en-US" smtClean="0"/>
              <a:t>21</a:t>
            </a:fld>
            <a:endParaRPr lang="en-US"/>
          </a:p>
        </p:txBody>
      </p:sp>
    </p:spTree>
    <p:extLst>
      <p:ext uri="{BB962C8B-B14F-4D97-AF65-F5344CB8AC3E}">
        <p14:creationId xmlns:p14="http://schemas.microsoft.com/office/powerpoint/2010/main" val="111328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Define a clear and focused purpose:</a:t>
            </a:r>
            <a:r>
              <a:rPr lang="en-US" b="0" dirty="0"/>
              <a:t> Clearly define the purpose and scope of your class library.  It should have a specific area of functionality or solve a particular program.  A well-defined purpose helps users understand when and how to use the library effectively.</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22</a:t>
            </a:fld>
            <a:endParaRPr lang="en-US"/>
          </a:p>
        </p:txBody>
      </p:sp>
    </p:spTree>
    <p:extLst>
      <p:ext uri="{BB962C8B-B14F-4D97-AF65-F5344CB8AC3E}">
        <p14:creationId xmlns:p14="http://schemas.microsoft.com/office/powerpoint/2010/main" val="48057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are designed to be reused and shared by multiple software applications.  It provides a set of</a:t>
            </a:r>
          </a:p>
        </p:txBody>
      </p:sp>
      <p:sp>
        <p:nvSpPr>
          <p:cNvPr id="4" name="Slide Number Placeholder 3"/>
          <p:cNvSpPr>
            <a:spLocks noGrp="1"/>
          </p:cNvSpPr>
          <p:nvPr>
            <p:ph type="sldNum" sz="quarter" idx="5"/>
          </p:nvPr>
        </p:nvSpPr>
        <p:spPr/>
        <p:txBody>
          <a:bodyPr/>
          <a:lstStyle/>
          <a:p>
            <a:fld id="{C2E4C3E3-3D27-43F1-A19F-8CFCB9BB58C3}" type="slidenum">
              <a:rPr lang="en-US" smtClean="0"/>
              <a:t>5</a:t>
            </a:fld>
            <a:endParaRPr lang="en-US"/>
          </a:p>
        </p:txBody>
      </p:sp>
    </p:spTree>
    <p:extLst>
      <p:ext uri="{BB962C8B-B14F-4D97-AF65-F5344CB8AC3E}">
        <p14:creationId xmlns:p14="http://schemas.microsoft.com/office/powerpoint/2010/main" val="63144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Design for reusability and modularity:</a:t>
            </a:r>
            <a:r>
              <a:rPr lang="en-US" b="0" dirty="0"/>
              <a:t>  Design your class library with reusability and modularity in mind.  Create cohesive and loosely coupled components that can be easily reused in different applications.  Encapsulate related functionality into classes and namespaces to promote code organization and maintainability.</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23</a:t>
            </a:fld>
            <a:endParaRPr lang="en-US"/>
          </a:p>
        </p:txBody>
      </p:sp>
    </p:spTree>
    <p:extLst>
      <p:ext uri="{BB962C8B-B14F-4D97-AF65-F5344CB8AC3E}">
        <p14:creationId xmlns:p14="http://schemas.microsoft.com/office/powerpoint/2010/main" val="115530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Provide clear documentation:</a:t>
            </a:r>
            <a:r>
              <a:rPr lang="en-US" b="0" dirty="0"/>
              <a:t>  Documentation is crucial for a class library.  Provide clear and comprehensive documentation that explains the purpose, functionality, and usage of each class and method.  Include code examples, explanations, and any important considerations for proper usage.</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24</a:t>
            </a:fld>
            <a:endParaRPr lang="en-US"/>
          </a:p>
        </p:txBody>
      </p:sp>
    </p:spTree>
    <p:extLst>
      <p:ext uri="{BB962C8B-B14F-4D97-AF65-F5344CB8AC3E}">
        <p14:creationId xmlns:p14="http://schemas.microsoft.com/office/powerpoint/2010/main" val="1980659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Follow naming conventions and guidelines:</a:t>
            </a:r>
            <a:r>
              <a:rPr lang="en-US" b="0" dirty="0"/>
              <a:t>  Use clear and consistent naming conventions for classes, methods, properties, and variables.  Follow the naming guidelines of the programming language or framework you are using.  Clear and meaningful names make your library more intuitive to use and understand.</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25</a:t>
            </a:fld>
            <a:endParaRPr lang="en-US"/>
          </a:p>
        </p:txBody>
      </p:sp>
    </p:spTree>
    <p:extLst>
      <p:ext uri="{BB962C8B-B14F-4D97-AF65-F5344CB8AC3E}">
        <p14:creationId xmlns:p14="http://schemas.microsoft.com/office/powerpoint/2010/main" val="3506146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Implement error handling and exception management:</a:t>
            </a:r>
            <a:r>
              <a:rPr lang="en-US" b="0" dirty="0"/>
              <a:t>  Handle errors and exceptions appropriately within your class library.  Implement proper error handling mechanisms, such as try-catch blocks, and provide meaningful error messages and exception types.  Consider the expected usage scenarios and handle exceptional situations gracefully.</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26</a:t>
            </a:fld>
            <a:endParaRPr lang="en-US"/>
          </a:p>
        </p:txBody>
      </p:sp>
    </p:spTree>
    <p:extLst>
      <p:ext uri="{BB962C8B-B14F-4D97-AF65-F5344CB8AC3E}">
        <p14:creationId xmlns:p14="http://schemas.microsoft.com/office/powerpoint/2010/main" val="2697628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 thorough testing:</a:t>
            </a:r>
            <a:r>
              <a:rPr lang="en-US" b="0" dirty="0"/>
              <a:t>  Test your class library rigorously to ensure its correctness and reliability.  Implement unit tests to cover different scenarios and edges cases.  Use automated testing frameworks and tools to streamline the testing process and identify potential issues early on.</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27</a:t>
            </a:fld>
            <a:endParaRPr lang="en-US"/>
          </a:p>
        </p:txBody>
      </p:sp>
    </p:spTree>
    <p:extLst>
      <p:ext uri="{BB962C8B-B14F-4D97-AF65-F5344CB8AC3E}">
        <p14:creationId xmlns:p14="http://schemas.microsoft.com/office/powerpoint/2010/main" val="552928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Consider performance and scalability:</a:t>
            </a:r>
            <a:r>
              <a:rPr lang="en-US" b="0" dirty="0"/>
              <a:t>  Optimize your class library for performance and scalability.  Identify potential bottlenecks and inefficiencies in the code and address them appropriately.  Consider performance implications when designing APIs and data structures, and avoid unnecessary resource consumption.</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28</a:t>
            </a:fld>
            <a:endParaRPr lang="en-US"/>
          </a:p>
        </p:txBody>
      </p:sp>
    </p:spTree>
    <p:extLst>
      <p:ext uri="{BB962C8B-B14F-4D97-AF65-F5344CB8AC3E}">
        <p14:creationId xmlns:p14="http://schemas.microsoft.com/office/powerpoint/2010/main" val="219727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Versioning and backward compatibility:</a:t>
            </a:r>
            <a:r>
              <a:rPr lang="en-US" b="0" dirty="0"/>
              <a:t>  Plan for versioning and maintain backward compatibility when making updates to your class library.  Follow semantic versioning principles to indicate compatibility and manage dependencies properly.  Consider providing migration guides or tools to assist users in upgrading to new versions.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29</a:t>
            </a:fld>
            <a:endParaRPr lang="en-US"/>
          </a:p>
        </p:txBody>
      </p:sp>
    </p:spTree>
    <p:extLst>
      <p:ext uri="{BB962C8B-B14F-4D97-AF65-F5344CB8AC3E}">
        <p14:creationId xmlns:p14="http://schemas.microsoft.com/office/powerpoint/2010/main" val="2091946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source control and package management:</a:t>
            </a:r>
            <a:r>
              <a:rPr lang="en-US" b="0" dirty="0"/>
              <a:t>  Utilize source control systems like Git to manage your class library’s codebase effectively.  Use version control to track changes, collaborate with others, and manage releases.  Consider using a package management system, such as NuGet or </a:t>
            </a:r>
            <a:r>
              <a:rPr lang="en-US" b="0" dirty="0" err="1"/>
              <a:t>npm</a:t>
            </a:r>
            <a:r>
              <a:rPr lang="en-US" b="0" dirty="0"/>
              <a:t>, or distribute and version your class library.</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30</a:t>
            </a:fld>
            <a:endParaRPr lang="en-US"/>
          </a:p>
        </p:txBody>
      </p:sp>
    </p:spTree>
    <p:extLst>
      <p:ext uri="{BB962C8B-B14F-4D97-AF65-F5344CB8AC3E}">
        <p14:creationId xmlns:p14="http://schemas.microsoft.com/office/powerpoint/2010/main" val="75291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Solicit and incorporate user feedback:</a:t>
            </a:r>
            <a:r>
              <a:rPr lang="en-US" b="0" dirty="0"/>
              <a:t>  Actively seek feedback from users of your class library.  Listen to their experiences, suggestions, and bug reports.  Incorporate valuable feedback into future releases to improve the library’s usability and address user needs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31</a:t>
            </a:fld>
            <a:endParaRPr lang="en-US"/>
          </a:p>
        </p:txBody>
      </p:sp>
    </p:spTree>
    <p:extLst>
      <p:ext uri="{BB962C8B-B14F-4D97-AF65-F5344CB8AC3E}">
        <p14:creationId xmlns:p14="http://schemas.microsoft.com/office/powerpoint/2010/main" val="1658663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class libraries are a valuable tool for software development, there are certain anti-patterns or common mistakes that should be avoided to ensure the effectiveness and maintainability of the library.  Here are some class library anti-patterns to be aware of:</a:t>
            </a:r>
          </a:p>
        </p:txBody>
      </p:sp>
      <p:sp>
        <p:nvSpPr>
          <p:cNvPr id="4" name="Slide Number Placeholder 3"/>
          <p:cNvSpPr>
            <a:spLocks noGrp="1"/>
          </p:cNvSpPr>
          <p:nvPr>
            <p:ph type="sldNum" sz="quarter" idx="5"/>
          </p:nvPr>
        </p:nvSpPr>
        <p:spPr/>
        <p:txBody>
          <a:bodyPr/>
          <a:lstStyle/>
          <a:p>
            <a:fld id="{C2E4C3E3-3D27-43F1-A19F-8CFCB9BB58C3}" type="slidenum">
              <a:rPr lang="en-US" smtClean="0"/>
              <a:t>33</a:t>
            </a:fld>
            <a:endParaRPr lang="en-US"/>
          </a:p>
        </p:txBody>
      </p:sp>
    </p:spTree>
    <p:extLst>
      <p:ext uri="{BB962C8B-B14F-4D97-AF65-F5344CB8AC3E}">
        <p14:creationId xmlns:p14="http://schemas.microsoft.com/office/powerpoint/2010/main" val="34167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ready-made components and functionalities that developers can</a:t>
            </a:r>
          </a:p>
        </p:txBody>
      </p:sp>
      <p:sp>
        <p:nvSpPr>
          <p:cNvPr id="4" name="Slide Number Placeholder 3"/>
          <p:cNvSpPr>
            <a:spLocks noGrp="1"/>
          </p:cNvSpPr>
          <p:nvPr>
            <p:ph type="sldNum" sz="quarter" idx="5"/>
          </p:nvPr>
        </p:nvSpPr>
        <p:spPr/>
        <p:txBody>
          <a:bodyPr/>
          <a:lstStyle/>
          <a:p>
            <a:fld id="{C2E4C3E3-3D27-43F1-A19F-8CFCB9BB58C3}" type="slidenum">
              <a:rPr lang="en-US" smtClean="0"/>
              <a:t>6</a:t>
            </a:fld>
            <a:endParaRPr lang="en-US"/>
          </a:p>
        </p:txBody>
      </p:sp>
    </p:spTree>
    <p:extLst>
      <p:ext uri="{BB962C8B-B14F-4D97-AF65-F5344CB8AC3E}">
        <p14:creationId xmlns:p14="http://schemas.microsoft.com/office/powerpoint/2010/main" val="2540265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Bloated or Monolithic Libraries:</a:t>
            </a:r>
            <a:r>
              <a:rPr lang="en-US" b="0" dirty="0"/>
              <a:t>  Creating class libraries that are overly large or contain a wide range of unrelated functionalities can make them difficult to understand, use, and maintain.  It is important to keep class libraries focused and modular, with well-defined responsibilities and boundaries.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34</a:t>
            </a:fld>
            <a:endParaRPr lang="en-US"/>
          </a:p>
        </p:txBody>
      </p:sp>
    </p:spTree>
    <p:extLst>
      <p:ext uri="{BB962C8B-B14F-4D97-AF65-F5344CB8AC3E}">
        <p14:creationId xmlns:p14="http://schemas.microsoft.com/office/powerpoint/2010/main" val="3818073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Tight Coupling and Lack of Abstraction:</a:t>
            </a:r>
            <a:r>
              <a:rPr lang="en-US" b="0" dirty="0"/>
              <a:t>  Class libraries should aim for loose coupling and high cohesion.  Avoid tightly coupling library components with external dependencies, as it makes the library less flexible and harder to integrate with different applications.  Instead, focus on providing well-defined abstractions and interfaces that promote decoupling.</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35</a:t>
            </a:fld>
            <a:endParaRPr lang="en-US"/>
          </a:p>
        </p:txBody>
      </p:sp>
    </p:spTree>
    <p:extLst>
      <p:ext uri="{BB962C8B-B14F-4D97-AF65-F5344CB8AC3E}">
        <p14:creationId xmlns:p14="http://schemas.microsoft.com/office/powerpoint/2010/main" val="2061315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Lack of Documentation:</a:t>
            </a:r>
            <a:r>
              <a:rPr lang="en-US" b="0" dirty="0"/>
              <a:t>  Insufficient or unclear documentation can make it challenging for users to understand and effectively utilize the class library.  Ensure that the library is well-documented, providing clear explanations of its purpose, usage, and any specific considerations.  Include code examples and provide guidance on best practices.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36</a:t>
            </a:fld>
            <a:endParaRPr lang="en-US"/>
          </a:p>
        </p:txBody>
      </p:sp>
    </p:spTree>
    <p:extLst>
      <p:ext uri="{BB962C8B-B14F-4D97-AF65-F5344CB8AC3E}">
        <p14:creationId xmlns:p14="http://schemas.microsoft.com/office/powerpoint/2010/main" val="3224225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Inconsistent Naming and Conventions:</a:t>
            </a:r>
            <a:r>
              <a:rPr lang="en-US" b="0" dirty="0"/>
              <a:t>  Inconsistent naming conventions and coding styles within the class library can make it confusing for users.  Maintain consistent naming conventions and adhere to the coding guidelines of the programming language or framework being used.  Clear and meaningful names make the library more intuitive and easier to work with.</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37</a:t>
            </a:fld>
            <a:endParaRPr lang="en-US"/>
          </a:p>
        </p:txBody>
      </p:sp>
    </p:spTree>
    <p:extLst>
      <p:ext uri="{BB962C8B-B14F-4D97-AF65-F5344CB8AC3E}">
        <p14:creationId xmlns:p14="http://schemas.microsoft.com/office/powerpoint/2010/main" val="429473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Lack of Error Handling and Exception Management:</a:t>
            </a:r>
            <a:r>
              <a:rPr lang="en-US" b="0" dirty="0"/>
              <a:t>  Failing to implement proper error handling and exception management within the class library can lead to unexpected behavior and instability.  Ensure that error conditions are appropriately handled and that meaningful error messages and exception types are provided.  Property error handling promotes stability and robustness.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38</a:t>
            </a:fld>
            <a:endParaRPr lang="en-US"/>
          </a:p>
        </p:txBody>
      </p:sp>
    </p:spTree>
    <p:extLst>
      <p:ext uri="{BB962C8B-B14F-4D97-AF65-F5344CB8AC3E}">
        <p14:creationId xmlns:p14="http://schemas.microsoft.com/office/powerpoint/2010/main" val="3917890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Neglecting Testing and Quality Assurance:</a:t>
            </a:r>
            <a:r>
              <a:rPr lang="en-US" b="0" dirty="0"/>
              <a:t>  Insufficient testing and quality assurance can result in bugs and issues within the class library.  It’s essential to thoroughly test the library, include unit tests, integration tests, and possibility even automated functional tests.  Regularly review and maintain the library to address bugs and ensure its reliability.</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39</a:t>
            </a:fld>
            <a:endParaRPr lang="en-US"/>
          </a:p>
        </p:txBody>
      </p:sp>
    </p:spTree>
    <p:extLst>
      <p:ext uri="{BB962C8B-B14F-4D97-AF65-F5344CB8AC3E}">
        <p14:creationId xmlns:p14="http://schemas.microsoft.com/office/powerpoint/2010/main" val="1077528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Ignoring Versioning and Backward Compatibility:</a:t>
            </a:r>
            <a:r>
              <a:rPr lang="en-US" b="0" dirty="0"/>
              <a:t>  Neglecting versioning and backward compatibility considerations can cause issues for users when updating or migrating to newer versions of the class library.  Follow semantic versioning principles and provide clear guidelines for versioning and compatibility.  Minimize breaking changes, and then necessary, provide migration guides or tools.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40</a:t>
            </a:fld>
            <a:endParaRPr lang="en-US"/>
          </a:p>
        </p:txBody>
      </p:sp>
    </p:spTree>
    <p:extLst>
      <p:ext uri="{BB962C8B-B14F-4D97-AF65-F5344CB8AC3E}">
        <p14:creationId xmlns:p14="http://schemas.microsoft.com/office/powerpoint/2010/main" val="1814121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Lack of Extensibility and Customization:</a:t>
            </a:r>
            <a:r>
              <a:rPr lang="en-US" b="0" dirty="0"/>
              <a:t>  A class library that does not allow for extensibility or customization may limit its usefulness in diverse application scenarios.  Design the library with extensibility in mind, providing hooks or extension points that allow users to tailor the library to their specific needs.</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41</a:t>
            </a:fld>
            <a:endParaRPr lang="en-US"/>
          </a:p>
        </p:txBody>
      </p:sp>
    </p:spTree>
    <p:extLst>
      <p:ext uri="{BB962C8B-B14F-4D97-AF65-F5344CB8AC3E}">
        <p14:creationId xmlns:p14="http://schemas.microsoft.com/office/powerpoint/2010/main" val="3093310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Insufficient Performance Optimization:</a:t>
            </a:r>
            <a:r>
              <a:rPr lang="en-US" b="0" dirty="0"/>
              <a:t>  Performance bottlenecks or inefficiencies within the class library can impact the overall performance of applications that utilize it.  Identify and address any performance issues, optimizing critical sections of the code and ensuring efficient resource utilization.</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42</a:t>
            </a:fld>
            <a:endParaRPr lang="en-US"/>
          </a:p>
        </p:txBody>
      </p:sp>
    </p:spTree>
    <p:extLst>
      <p:ext uri="{BB962C8B-B14F-4D97-AF65-F5344CB8AC3E}">
        <p14:creationId xmlns:p14="http://schemas.microsoft.com/office/powerpoint/2010/main" val="1509061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Failure to Consider Security:</a:t>
            </a:r>
            <a:r>
              <a:rPr lang="en-US" b="0" dirty="0"/>
              <a:t>  Neglecting security considerations within the class library can expose applications to vulnerabilities.  Follow secure coding practices, avoid common security pitfalls, and consider authentication, authorization, and data protection mechanism s where applicable.</a:t>
            </a:r>
            <a:endParaRPr lang="en-US" b="1" dirty="0"/>
          </a:p>
        </p:txBody>
      </p:sp>
      <p:sp>
        <p:nvSpPr>
          <p:cNvPr id="4" name="Slide Number Placeholder 3"/>
          <p:cNvSpPr>
            <a:spLocks noGrp="1"/>
          </p:cNvSpPr>
          <p:nvPr>
            <p:ph type="sldNum" sz="quarter" idx="5"/>
          </p:nvPr>
        </p:nvSpPr>
        <p:spPr/>
        <p:txBody>
          <a:bodyPr/>
          <a:lstStyle/>
          <a:p>
            <a:fld id="{C2E4C3E3-3D27-43F1-A19F-8CFCB9BB58C3}" type="slidenum">
              <a:rPr lang="en-US" smtClean="0"/>
              <a:t>43</a:t>
            </a:fld>
            <a:endParaRPr lang="en-US"/>
          </a:p>
        </p:txBody>
      </p:sp>
    </p:spTree>
    <p:extLst>
      <p:ext uri="{BB962C8B-B14F-4D97-AF65-F5344CB8AC3E}">
        <p14:creationId xmlns:p14="http://schemas.microsoft.com/office/powerpoint/2010/main" val="96193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 to expedite the development process and build applications more efficiently.</a:t>
            </a:r>
          </a:p>
          <a:p>
            <a:endParaRPr lang="en-US" dirty="0"/>
          </a:p>
          <a:p>
            <a:r>
              <a:rPr lang="en-US" dirty="0"/>
              <a:t>A class library can include a wide range of predefined classes and methods that encapsulate specific functionalities, such as file input/output operations, network communication, data manipulation, user interface components, and more.  These classes and methods</a:t>
            </a:r>
          </a:p>
        </p:txBody>
      </p:sp>
      <p:sp>
        <p:nvSpPr>
          <p:cNvPr id="4" name="Slide Number Placeholder 3"/>
          <p:cNvSpPr>
            <a:spLocks noGrp="1"/>
          </p:cNvSpPr>
          <p:nvPr>
            <p:ph type="sldNum" sz="quarter" idx="5"/>
          </p:nvPr>
        </p:nvSpPr>
        <p:spPr/>
        <p:txBody>
          <a:bodyPr/>
          <a:lstStyle/>
          <a:p>
            <a:fld id="{C2E4C3E3-3D27-43F1-A19F-8CFCB9BB58C3}" type="slidenum">
              <a:rPr lang="en-US" smtClean="0"/>
              <a:t>7</a:t>
            </a:fld>
            <a:endParaRPr lang="en-US"/>
          </a:p>
        </p:txBody>
      </p:sp>
    </p:spTree>
    <p:extLst>
      <p:ext uri="{BB962C8B-B14F-4D97-AF65-F5344CB8AC3E}">
        <p14:creationId xmlns:p14="http://schemas.microsoft.com/office/powerpoint/2010/main" val="1205218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being aware of these class library anti-patterns, you can strive to create high-quality libraries that are maintainable, reusable, and effectively serve the needs of developers using them.</a:t>
            </a:r>
          </a:p>
        </p:txBody>
      </p:sp>
      <p:sp>
        <p:nvSpPr>
          <p:cNvPr id="4" name="Slide Number Placeholder 3"/>
          <p:cNvSpPr>
            <a:spLocks noGrp="1"/>
          </p:cNvSpPr>
          <p:nvPr>
            <p:ph type="sldNum" sz="quarter" idx="5"/>
          </p:nvPr>
        </p:nvSpPr>
        <p:spPr/>
        <p:txBody>
          <a:bodyPr/>
          <a:lstStyle/>
          <a:p>
            <a:fld id="{C2E4C3E3-3D27-43F1-A19F-8CFCB9BB58C3}" type="slidenum">
              <a:rPr lang="en-US" smtClean="0"/>
              <a:t>44</a:t>
            </a:fld>
            <a:endParaRPr lang="en-US"/>
          </a:p>
        </p:txBody>
      </p:sp>
    </p:spTree>
    <p:extLst>
      <p:ext uri="{BB962C8B-B14F-4D97-AF65-F5344CB8AC3E}">
        <p14:creationId xmlns:p14="http://schemas.microsoft.com/office/powerpoint/2010/main" val="39518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organized into namespaces and can be accessed by application developers through well-defined interfaces.</a:t>
            </a:r>
          </a:p>
          <a:p>
            <a:endParaRPr lang="en-US" dirty="0"/>
          </a:p>
          <a:p>
            <a:r>
              <a:rPr lang="en-US" dirty="0"/>
              <a:t>The main purpose of a class library is</a:t>
            </a:r>
          </a:p>
        </p:txBody>
      </p:sp>
      <p:sp>
        <p:nvSpPr>
          <p:cNvPr id="4" name="Slide Number Placeholder 3"/>
          <p:cNvSpPr>
            <a:spLocks noGrp="1"/>
          </p:cNvSpPr>
          <p:nvPr>
            <p:ph type="sldNum" sz="quarter" idx="5"/>
          </p:nvPr>
        </p:nvSpPr>
        <p:spPr/>
        <p:txBody>
          <a:bodyPr/>
          <a:lstStyle/>
          <a:p>
            <a:fld id="{C2E4C3E3-3D27-43F1-A19F-8CFCB9BB58C3}" type="slidenum">
              <a:rPr lang="en-US" smtClean="0"/>
              <a:t>8</a:t>
            </a:fld>
            <a:endParaRPr lang="en-US"/>
          </a:p>
        </p:txBody>
      </p:sp>
    </p:spTree>
    <p:extLst>
      <p:ext uri="{BB962C8B-B14F-4D97-AF65-F5344CB8AC3E}">
        <p14:creationId xmlns:p14="http://schemas.microsoft.com/office/powerpoint/2010/main" val="317600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promote code reuse and modular development.  By providing a set of reusable components, it eliminates the need for developers to reinvent the wheel and write common functionalities from scratch. Instead, they can focus on higher-level application logic and use the class library to handle lower-level tasks.</a:t>
            </a:r>
          </a:p>
          <a:p>
            <a:endParaRPr lang="en-US" dirty="0"/>
          </a:p>
          <a:p>
            <a:r>
              <a:rPr lang="en-US" dirty="0"/>
              <a:t>Class libraries can be</a:t>
            </a:r>
          </a:p>
        </p:txBody>
      </p:sp>
      <p:sp>
        <p:nvSpPr>
          <p:cNvPr id="4" name="Slide Number Placeholder 3"/>
          <p:cNvSpPr>
            <a:spLocks noGrp="1"/>
          </p:cNvSpPr>
          <p:nvPr>
            <p:ph type="sldNum" sz="quarter" idx="5"/>
          </p:nvPr>
        </p:nvSpPr>
        <p:spPr/>
        <p:txBody>
          <a:bodyPr/>
          <a:lstStyle/>
          <a:p>
            <a:fld id="{C2E4C3E3-3D27-43F1-A19F-8CFCB9BB58C3}" type="slidenum">
              <a:rPr lang="en-US" smtClean="0"/>
              <a:t>9</a:t>
            </a:fld>
            <a:endParaRPr lang="en-US"/>
          </a:p>
        </p:txBody>
      </p:sp>
    </p:spTree>
    <p:extLst>
      <p:ext uri="{BB962C8B-B14F-4D97-AF65-F5344CB8AC3E}">
        <p14:creationId xmlns:p14="http://schemas.microsoft.com/office/powerpoint/2010/main" val="48959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provided by the programming language itself as part of its standard library, or they can be created and distributed by third-party developers or organizations.</a:t>
            </a:r>
          </a:p>
        </p:txBody>
      </p:sp>
      <p:sp>
        <p:nvSpPr>
          <p:cNvPr id="4" name="Slide Number Placeholder 3"/>
          <p:cNvSpPr>
            <a:spLocks noGrp="1"/>
          </p:cNvSpPr>
          <p:nvPr>
            <p:ph type="sldNum" sz="quarter" idx="5"/>
          </p:nvPr>
        </p:nvSpPr>
        <p:spPr/>
        <p:txBody>
          <a:bodyPr/>
          <a:lstStyle/>
          <a:p>
            <a:fld id="{C2E4C3E3-3D27-43F1-A19F-8CFCB9BB58C3}" type="slidenum">
              <a:rPr lang="en-US" smtClean="0"/>
              <a:t>10</a:t>
            </a:fld>
            <a:endParaRPr lang="en-US"/>
          </a:p>
        </p:txBody>
      </p:sp>
    </p:spTree>
    <p:extLst>
      <p:ext uri="{BB962C8B-B14F-4D97-AF65-F5344CB8AC3E}">
        <p14:creationId xmlns:p14="http://schemas.microsoft.com/office/powerpoint/2010/main" val="159786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 class library is a reusable collection of prewritten code modules that provides common functionalities to application developers, enabling them to build software more efficiently and with less effort.</a:t>
            </a:r>
          </a:p>
          <a:p>
            <a:endParaRPr lang="en-US" dirty="0"/>
          </a:p>
        </p:txBody>
      </p:sp>
      <p:sp>
        <p:nvSpPr>
          <p:cNvPr id="4" name="Slide Number Placeholder 3"/>
          <p:cNvSpPr>
            <a:spLocks noGrp="1"/>
          </p:cNvSpPr>
          <p:nvPr>
            <p:ph type="sldNum" sz="quarter" idx="5"/>
          </p:nvPr>
        </p:nvSpPr>
        <p:spPr/>
        <p:txBody>
          <a:bodyPr/>
          <a:lstStyle/>
          <a:p>
            <a:fld id="{C2E4C3E3-3D27-43F1-A19F-8CFCB9BB58C3}" type="slidenum">
              <a:rPr lang="en-US" smtClean="0"/>
              <a:t>11</a:t>
            </a:fld>
            <a:endParaRPr lang="en-US"/>
          </a:p>
        </p:txBody>
      </p:sp>
    </p:spTree>
    <p:extLst>
      <p:ext uri="{BB962C8B-B14F-4D97-AF65-F5344CB8AC3E}">
        <p14:creationId xmlns:p14="http://schemas.microsoft.com/office/powerpoint/2010/main" val="211435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examples of programming-language-level class libraries:</a:t>
            </a:r>
          </a:p>
          <a:p>
            <a:endParaRPr lang="en-US" dirty="0"/>
          </a:p>
          <a:p>
            <a:pPr marL="171450" indent="-171450">
              <a:buFont typeface="Arial" panose="020B0604020202020204" pitchFamily="34" charset="0"/>
              <a:buChar char="•"/>
            </a:pPr>
            <a:r>
              <a:rPr lang="en-US" b="1" dirty="0"/>
              <a:t>Java Standard Library</a:t>
            </a:r>
            <a:r>
              <a:rPr lang="en-US" b="0" dirty="0"/>
              <a:t>: The Java Standard Library is a comprehensive class library that comes bundled with the Java Development Kit (JDK).  It provides a vast range of classes and APIs for performing tasks like file I/O, networking, database connectivity, GUI development, XML parsing, and more.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.NET Framework Class Library</a:t>
            </a:r>
            <a:r>
              <a:rPr lang="en-US" b="0" dirty="0"/>
              <a:t>: The .NET Framework Class Library is a collection of reusable classes, interfaces, and components provided by Microsoft for developing applications using languages like C#, VB.NET, and F#.  It offers a wide range of functionality, including data access, cryptography, networking, XML processing, Windows Forms, and more.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Python Standard Library</a:t>
            </a:r>
            <a:r>
              <a:rPr lang="en-US" b="0" dirty="0"/>
              <a:t>: The Python Standard Library is a set of modules and packages that are included with the Python programming languages.  It covers various domains such as file manipulation, network programming, web development, regular expressions, data serialization, and more.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Ruby Standard Library</a:t>
            </a:r>
            <a:r>
              <a:rPr lang="en-US" b="0" dirty="0"/>
              <a:t>: The Ruby Standard Library is a collection of modules and classes that are part of the Ruby programming language.  It includes modules for file I/O, networking, regular expressions, XML parsing, database connectivity, and more.  It extends the core functionality of Ruby and enhances its capabilities.</a:t>
            </a:r>
          </a:p>
        </p:txBody>
      </p:sp>
      <p:sp>
        <p:nvSpPr>
          <p:cNvPr id="4" name="Slide Number Placeholder 3"/>
          <p:cNvSpPr>
            <a:spLocks noGrp="1"/>
          </p:cNvSpPr>
          <p:nvPr>
            <p:ph type="sldNum" sz="quarter" idx="5"/>
          </p:nvPr>
        </p:nvSpPr>
        <p:spPr/>
        <p:txBody>
          <a:bodyPr/>
          <a:lstStyle/>
          <a:p>
            <a:fld id="{C2E4C3E3-3D27-43F1-A19F-8CFCB9BB58C3}" type="slidenum">
              <a:rPr lang="en-US" smtClean="0"/>
              <a:t>12</a:t>
            </a:fld>
            <a:endParaRPr lang="en-US"/>
          </a:p>
        </p:txBody>
      </p:sp>
    </p:spTree>
    <p:extLst>
      <p:ext uri="{BB962C8B-B14F-4D97-AF65-F5344CB8AC3E}">
        <p14:creationId xmlns:p14="http://schemas.microsoft.com/office/powerpoint/2010/main" val="58260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CC20-069B-5087-E442-F79A7FCDE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B5E22-0D31-D01C-E8ED-D16E00A13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2EAF21F-7840-A820-44B5-2D3A87ED3298}"/>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267829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08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57D6-D113-FEE4-3EAA-F2DB398FF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87561-60D4-B265-6DFB-E7BD9747E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A8C9E25C-6C7D-A947-EE35-8B88DF036796}"/>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363855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5B13-0DF0-B460-7CCF-5422FD737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15D60-1D45-D0CC-C0A2-D9A0EE244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4">
            <a:extLst>
              <a:ext uri="{FF2B5EF4-FFF2-40B4-BE49-F238E27FC236}">
                <a16:creationId xmlns:a16="http://schemas.microsoft.com/office/drawing/2014/main" id="{0F4E9C03-265F-7F22-F9CB-AFE9287366C0}"/>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76477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5734-1374-A9F3-6FA2-5F174AD7C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105AF-0DD8-89E2-450B-688B37C4E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E4848-3BB6-962E-1985-62C941C08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7E68C19C-FE7B-F75B-7C5E-D78969272377}"/>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20754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8CFD-B361-F118-8C97-A74559BDB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B91ED-EDFA-C1F4-6B11-831DA6ACE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7FB43-E35F-7400-172D-66D19A91B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FAAB3-A24A-D4CB-DDDE-5907FCC06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E6929-B34C-9080-3149-E20FE0C331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9C7F8D5F-4D42-A3E2-9302-6AEF8D6E5129}"/>
              </a:ext>
            </a:extLst>
          </p:cNvPr>
          <p:cNvSpPr>
            <a:spLocks noGrp="1"/>
          </p:cNvSpPr>
          <p:nvPr>
            <p:ph type="ftr" sz="quarter" idx="10"/>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383842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ACE7-675E-63C7-95BA-5147C4B5D33D}"/>
              </a:ext>
            </a:extLst>
          </p:cNvPr>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18712233-BB6F-E79A-2B2B-D5F5A5F8DF2F}"/>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347745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1107978-319A-F77E-7050-80A2193B4710}"/>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299627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F169-6F7D-2A4B-2270-048C2B45B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F9A16-9B5F-8CC8-D019-415B1415E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1529B2-954F-3F6C-E1EA-EF912A4DC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9FDDC092-963F-8A47-2582-3000C72E50AA}"/>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175640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7663-235F-5D7B-BA25-BCAE32AA6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7D4184-6F25-5EE1-C4A2-8C1CAB848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FBEEE-BC87-B9E4-52DF-77C4DF46F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645DA912-737E-EC9C-89B6-A81A34A8E73F}"/>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spTree>
    <p:extLst>
      <p:ext uri="{BB962C8B-B14F-4D97-AF65-F5344CB8AC3E}">
        <p14:creationId xmlns:p14="http://schemas.microsoft.com/office/powerpoint/2010/main" val="289651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CEAE7"/>
            </a:gs>
            <a:gs pos="100000">
              <a:srgbClr val="CAC6C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62F16-E5EC-2406-2330-2A413DE1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DFFA61-CF5F-089C-C951-E4148E35A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37AECDB2-8F48-FBD8-56BB-B22E99D5498C}"/>
              </a:ext>
            </a:extLst>
          </p:cNvPr>
          <p:cNvSpPr>
            <a:spLocks noGrp="1"/>
          </p:cNvSpPr>
          <p:nvPr>
            <p:ph type="ftr" sz="quarter" idx="3"/>
          </p:nvPr>
        </p:nvSpPr>
        <p:spPr>
          <a:xfrm>
            <a:off x="3581400" y="6391595"/>
            <a:ext cx="50291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Building Great Libraries</a:t>
            </a:r>
          </a:p>
        </p:txBody>
      </p:sp>
      <p:pic>
        <p:nvPicPr>
          <p:cNvPr id="8" name="Picture 7">
            <a:extLst>
              <a:ext uri="{FF2B5EF4-FFF2-40B4-BE49-F238E27FC236}">
                <a16:creationId xmlns:a16="http://schemas.microsoft.com/office/drawing/2014/main" id="{6AF28C18-C0F4-B3FF-50C4-7A8D9EFCF40A}"/>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A210BD70-AA1F-5A7D-518E-CAD0A79A3174}"/>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Tree>
    <p:extLst>
      <p:ext uri="{BB962C8B-B14F-4D97-AF65-F5344CB8AC3E}">
        <p14:creationId xmlns:p14="http://schemas.microsoft.com/office/powerpoint/2010/main" val="237256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63372A"/>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461603"/>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18" Type="http://schemas.openxmlformats.org/officeDocument/2006/relationships/image" Target="../media/image24.png"/><Relationship Id="rId3" Type="http://schemas.openxmlformats.org/officeDocument/2006/relationships/image" Target="../media/image11.jp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11.xml"/><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jpg"/><Relationship Id="rId5" Type="http://schemas.microsoft.com/office/2007/relationships/hdphoto" Target="../media/hdphoto2.wdp"/><Relationship Id="rId1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45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838200" y="2967334"/>
            <a:ext cx="10515600" cy="2585323"/>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provided by the programming languages or created and distributed by third-parties</a:t>
            </a:r>
          </a:p>
        </p:txBody>
      </p:sp>
    </p:spTree>
    <p:extLst>
      <p:ext uri="{BB962C8B-B14F-4D97-AF65-F5344CB8AC3E}">
        <p14:creationId xmlns:p14="http://schemas.microsoft.com/office/powerpoint/2010/main" val="24682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481781" y="1690688"/>
            <a:ext cx="10872019" cy="4247317"/>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Reusable collection of prewritten code </a:t>
            </a:r>
            <a:r>
              <a:rPr lang="en-US" sz="5400" dirty="0">
                <a:ln w="0"/>
                <a:effectLst>
                  <a:outerShdw blurRad="38100" dist="19050" dir="2700000" algn="tl" rotWithShape="0">
                    <a:schemeClr val="dk1">
                      <a:alpha val="40000"/>
                    </a:schemeClr>
                  </a:outerShdw>
                </a:effectLst>
              </a:rPr>
              <a:t>modules providing common functionalities to developers, enabling them to build software more efficiently and with less effort.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82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E58A-FE98-25EF-B950-658E62F21FF7}"/>
              </a:ext>
            </a:extLst>
          </p:cNvPr>
          <p:cNvSpPr>
            <a:spLocks noGrp="1"/>
          </p:cNvSpPr>
          <p:nvPr>
            <p:ph type="title"/>
          </p:nvPr>
        </p:nvSpPr>
        <p:spPr/>
        <p:txBody>
          <a:bodyPr/>
          <a:lstStyle/>
          <a:p>
            <a:r>
              <a:rPr lang="en-US" dirty="0"/>
              <a:t>Examples of Class Libraries</a:t>
            </a:r>
          </a:p>
        </p:txBody>
      </p:sp>
      <p:pic>
        <p:nvPicPr>
          <p:cNvPr id="4" name="Picture 3">
            <a:extLst>
              <a:ext uri="{FF2B5EF4-FFF2-40B4-BE49-F238E27FC236}">
                <a16:creationId xmlns:a16="http://schemas.microsoft.com/office/drawing/2014/main" id="{994DF175-3F0A-0227-6B65-BBE5CD3D8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27" y="1433860"/>
            <a:ext cx="735360" cy="1365993"/>
          </a:xfrm>
          <a:prstGeom prst="rect">
            <a:avLst/>
          </a:prstGeom>
        </p:spPr>
      </p:pic>
      <p:pic>
        <p:nvPicPr>
          <p:cNvPr id="6" name="Picture 5">
            <a:extLst>
              <a:ext uri="{FF2B5EF4-FFF2-40B4-BE49-F238E27FC236}">
                <a16:creationId xmlns:a16="http://schemas.microsoft.com/office/drawing/2014/main" id="{45996342-5629-BB76-8BC7-D4811C19A16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20336" t="8453" r="19669" b="9387"/>
          <a:stretch/>
        </p:blipFill>
        <p:spPr>
          <a:xfrm>
            <a:off x="3461326" y="1517826"/>
            <a:ext cx="1307865" cy="1278802"/>
          </a:xfrm>
          <a:prstGeom prst="rect">
            <a:avLst/>
          </a:prstGeom>
        </p:spPr>
      </p:pic>
      <p:pic>
        <p:nvPicPr>
          <p:cNvPr id="8" name="Picture 7">
            <a:extLst>
              <a:ext uri="{FF2B5EF4-FFF2-40B4-BE49-F238E27FC236}">
                <a16:creationId xmlns:a16="http://schemas.microsoft.com/office/drawing/2014/main" id="{AA88C32D-539E-825A-F34E-B09E05433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4504" y="1552043"/>
            <a:ext cx="1307866" cy="1302757"/>
          </a:xfrm>
          <a:prstGeom prst="rect">
            <a:avLst/>
          </a:prstGeom>
        </p:spPr>
      </p:pic>
      <p:pic>
        <p:nvPicPr>
          <p:cNvPr id="10" name="Picture 9">
            <a:extLst>
              <a:ext uri="{FF2B5EF4-FFF2-40B4-BE49-F238E27FC236}">
                <a16:creationId xmlns:a16="http://schemas.microsoft.com/office/drawing/2014/main" id="{293DFB88-5112-410F-1F58-36501B7FBF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7682" y="1537769"/>
            <a:ext cx="1472234" cy="1278802"/>
          </a:xfrm>
          <a:prstGeom prst="rect">
            <a:avLst/>
          </a:prstGeom>
        </p:spPr>
      </p:pic>
    </p:spTree>
    <p:extLst>
      <p:ext uri="{BB962C8B-B14F-4D97-AF65-F5344CB8AC3E}">
        <p14:creationId xmlns:p14="http://schemas.microsoft.com/office/powerpoint/2010/main" val="341847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E58A-FE98-25EF-B950-658E62F21FF7}"/>
              </a:ext>
            </a:extLst>
          </p:cNvPr>
          <p:cNvSpPr>
            <a:spLocks noGrp="1"/>
          </p:cNvSpPr>
          <p:nvPr>
            <p:ph type="title"/>
          </p:nvPr>
        </p:nvSpPr>
        <p:spPr/>
        <p:txBody>
          <a:bodyPr/>
          <a:lstStyle/>
          <a:p>
            <a:r>
              <a:rPr lang="en-US" dirty="0"/>
              <a:t>Examples of Class Libraries</a:t>
            </a:r>
          </a:p>
        </p:txBody>
      </p:sp>
      <p:pic>
        <p:nvPicPr>
          <p:cNvPr id="4" name="Picture 3">
            <a:extLst>
              <a:ext uri="{FF2B5EF4-FFF2-40B4-BE49-F238E27FC236}">
                <a16:creationId xmlns:a16="http://schemas.microsoft.com/office/drawing/2014/main" id="{994DF175-3F0A-0227-6B65-BBE5CD3D8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27" y="1433860"/>
            <a:ext cx="735360" cy="1365993"/>
          </a:xfrm>
          <a:prstGeom prst="rect">
            <a:avLst/>
          </a:prstGeom>
        </p:spPr>
      </p:pic>
      <p:pic>
        <p:nvPicPr>
          <p:cNvPr id="6" name="Picture 5">
            <a:extLst>
              <a:ext uri="{FF2B5EF4-FFF2-40B4-BE49-F238E27FC236}">
                <a16:creationId xmlns:a16="http://schemas.microsoft.com/office/drawing/2014/main" id="{45996342-5629-BB76-8BC7-D4811C19A16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20336" t="8453" r="19669" b="9387"/>
          <a:stretch/>
        </p:blipFill>
        <p:spPr>
          <a:xfrm>
            <a:off x="3461326" y="1517826"/>
            <a:ext cx="1307865" cy="1278802"/>
          </a:xfrm>
          <a:prstGeom prst="rect">
            <a:avLst/>
          </a:prstGeom>
        </p:spPr>
      </p:pic>
      <p:pic>
        <p:nvPicPr>
          <p:cNvPr id="8" name="Picture 7">
            <a:extLst>
              <a:ext uri="{FF2B5EF4-FFF2-40B4-BE49-F238E27FC236}">
                <a16:creationId xmlns:a16="http://schemas.microsoft.com/office/drawing/2014/main" id="{AA88C32D-539E-825A-F34E-B09E05433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4504" y="1552043"/>
            <a:ext cx="1307866" cy="1302757"/>
          </a:xfrm>
          <a:prstGeom prst="rect">
            <a:avLst/>
          </a:prstGeom>
        </p:spPr>
      </p:pic>
      <p:pic>
        <p:nvPicPr>
          <p:cNvPr id="10" name="Picture 9">
            <a:extLst>
              <a:ext uri="{FF2B5EF4-FFF2-40B4-BE49-F238E27FC236}">
                <a16:creationId xmlns:a16="http://schemas.microsoft.com/office/drawing/2014/main" id="{293DFB88-5112-410F-1F58-36501B7FBF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7682" y="1537769"/>
            <a:ext cx="1472234" cy="1278802"/>
          </a:xfrm>
          <a:prstGeom prst="rect">
            <a:avLst/>
          </a:prstGeom>
        </p:spPr>
      </p:pic>
      <p:pic>
        <p:nvPicPr>
          <p:cNvPr id="13" name="Picture 12">
            <a:extLst>
              <a:ext uri="{FF2B5EF4-FFF2-40B4-BE49-F238E27FC236}">
                <a16:creationId xmlns:a16="http://schemas.microsoft.com/office/drawing/2014/main" id="{5498C23A-83F8-4528-DE2D-AED549F8C9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2059" y="3175090"/>
            <a:ext cx="1401925" cy="1401925"/>
          </a:xfrm>
          <a:prstGeom prst="rect">
            <a:avLst/>
          </a:prstGeom>
        </p:spPr>
      </p:pic>
      <p:pic>
        <p:nvPicPr>
          <p:cNvPr id="19" name="Picture 18">
            <a:extLst>
              <a:ext uri="{FF2B5EF4-FFF2-40B4-BE49-F238E27FC236}">
                <a16:creationId xmlns:a16="http://schemas.microsoft.com/office/drawing/2014/main" id="{C0DB7C15-C032-3B07-6A3A-42ADC0251F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6240" y="3172597"/>
            <a:ext cx="1307865" cy="1404418"/>
          </a:xfrm>
          <a:prstGeom prst="rect">
            <a:avLst/>
          </a:prstGeom>
        </p:spPr>
      </p:pic>
      <p:pic>
        <p:nvPicPr>
          <p:cNvPr id="21" name="Picture 20">
            <a:extLst>
              <a:ext uri="{FF2B5EF4-FFF2-40B4-BE49-F238E27FC236}">
                <a16:creationId xmlns:a16="http://schemas.microsoft.com/office/drawing/2014/main" id="{85B57846-9654-B456-09A0-E26B795187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2336" y="3172597"/>
            <a:ext cx="1617605" cy="1401924"/>
          </a:xfrm>
          <a:prstGeom prst="rect">
            <a:avLst/>
          </a:prstGeom>
        </p:spPr>
      </p:pic>
    </p:spTree>
    <p:extLst>
      <p:ext uri="{BB962C8B-B14F-4D97-AF65-F5344CB8AC3E}">
        <p14:creationId xmlns:p14="http://schemas.microsoft.com/office/powerpoint/2010/main" val="7240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E58A-FE98-25EF-B950-658E62F21FF7}"/>
              </a:ext>
            </a:extLst>
          </p:cNvPr>
          <p:cNvSpPr>
            <a:spLocks noGrp="1"/>
          </p:cNvSpPr>
          <p:nvPr>
            <p:ph type="title"/>
          </p:nvPr>
        </p:nvSpPr>
        <p:spPr/>
        <p:txBody>
          <a:bodyPr/>
          <a:lstStyle/>
          <a:p>
            <a:r>
              <a:rPr lang="en-US" dirty="0"/>
              <a:t>Examples of Class Libraries</a:t>
            </a:r>
          </a:p>
        </p:txBody>
      </p:sp>
      <p:pic>
        <p:nvPicPr>
          <p:cNvPr id="4" name="Picture 3">
            <a:extLst>
              <a:ext uri="{FF2B5EF4-FFF2-40B4-BE49-F238E27FC236}">
                <a16:creationId xmlns:a16="http://schemas.microsoft.com/office/drawing/2014/main" id="{994DF175-3F0A-0227-6B65-BBE5CD3D8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27" y="1433860"/>
            <a:ext cx="735360" cy="1365993"/>
          </a:xfrm>
          <a:prstGeom prst="rect">
            <a:avLst/>
          </a:prstGeom>
        </p:spPr>
      </p:pic>
      <p:pic>
        <p:nvPicPr>
          <p:cNvPr id="6" name="Picture 5">
            <a:extLst>
              <a:ext uri="{FF2B5EF4-FFF2-40B4-BE49-F238E27FC236}">
                <a16:creationId xmlns:a16="http://schemas.microsoft.com/office/drawing/2014/main" id="{45996342-5629-BB76-8BC7-D4811C19A16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20336" t="8453" r="19669" b="9387"/>
          <a:stretch/>
        </p:blipFill>
        <p:spPr>
          <a:xfrm>
            <a:off x="3461326" y="1517826"/>
            <a:ext cx="1307865" cy="1278802"/>
          </a:xfrm>
          <a:prstGeom prst="rect">
            <a:avLst/>
          </a:prstGeom>
        </p:spPr>
      </p:pic>
      <p:pic>
        <p:nvPicPr>
          <p:cNvPr id="8" name="Picture 7">
            <a:extLst>
              <a:ext uri="{FF2B5EF4-FFF2-40B4-BE49-F238E27FC236}">
                <a16:creationId xmlns:a16="http://schemas.microsoft.com/office/drawing/2014/main" id="{AA88C32D-539E-825A-F34E-B09E05433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4504" y="1552043"/>
            <a:ext cx="1307866" cy="1302757"/>
          </a:xfrm>
          <a:prstGeom prst="rect">
            <a:avLst/>
          </a:prstGeom>
        </p:spPr>
      </p:pic>
      <p:pic>
        <p:nvPicPr>
          <p:cNvPr id="10" name="Picture 9">
            <a:extLst>
              <a:ext uri="{FF2B5EF4-FFF2-40B4-BE49-F238E27FC236}">
                <a16:creationId xmlns:a16="http://schemas.microsoft.com/office/drawing/2014/main" id="{293DFB88-5112-410F-1F58-36501B7FBF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7682" y="1537769"/>
            <a:ext cx="1472234" cy="1278802"/>
          </a:xfrm>
          <a:prstGeom prst="rect">
            <a:avLst/>
          </a:prstGeom>
        </p:spPr>
      </p:pic>
      <p:pic>
        <p:nvPicPr>
          <p:cNvPr id="13" name="Picture 12">
            <a:extLst>
              <a:ext uri="{FF2B5EF4-FFF2-40B4-BE49-F238E27FC236}">
                <a16:creationId xmlns:a16="http://schemas.microsoft.com/office/drawing/2014/main" id="{5498C23A-83F8-4528-DE2D-AED549F8C9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2059" y="3175090"/>
            <a:ext cx="1401925" cy="1401925"/>
          </a:xfrm>
          <a:prstGeom prst="rect">
            <a:avLst/>
          </a:prstGeom>
        </p:spPr>
      </p:pic>
      <p:pic>
        <p:nvPicPr>
          <p:cNvPr id="19" name="Picture 18">
            <a:extLst>
              <a:ext uri="{FF2B5EF4-FFF2-40B4-BE49-F238E27FC236}">
                <a16:creationId xmlns:a16="http://schemas.microsoft.com/office/drawing/2014/main" id="{C0DB7C15-C032-3B07-6A3A-42ADC0251F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6240" y="3172597"/>
            <a:ext cx="1307865" cy="1404418"/>
          </a:xfrm>
          <a:prstGeom prst="rect">
            <a:avLst/>
          </a:prstGeom>
        </p:spPr>
      </p:pic>
      <p:pic>
        <p:nvPicPr>
          <p:cNvPr id="21" name="Picture 20">
            <a:extLst>
              <a:ext uri="{FF2B5EF4-FFF2-40B4-BE49-F238E27FC236}">
                <a16:creationId xmlns:a16="http://schemas.microsoft.com/office/drawing/2014/main" id="{85B57846-9654-B456-09A0-E26B795187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2336" y="3172597"/>
            <a:ext cx="1617605" cy="1401924"/>
          </a:xfrm>
          <a:prstGeom prst="rect">
            <a:avLst/>
          </a:prstGeom>
        </p:spPr>
      </p:pic>
      <p:pic>
        <p:nvPicPr>
          <p:cNvPr id="33" name="Picture 32">
            <a:extLst>
              <a:ext uri="{FF2B5EF4-FFF2-40B4-BE49-F238E27FC236}">
                <a16:creationId xmlns:a16="http://schemas.microsoft.com/office/drawing/2014/main" id="{0A1DAA70-BC05-7E70-8572-5234ABA2B68F}"/>
              </a:ext>
            </a:extLst>
          </p:cNvPr>
          <p:cNvPicPr>
            <a:picLocks noChangeAspect="1"/>
          </p:cNvPicPr>
          <p:nvPr/>
        </p:nvPicPr>
        <p:blipFill rotWithShape="1">
          <a:blip r:embed="rId11">
            <a:extLst>
              <a:ext uri="{28A0092B-C50C-407E-A947-70E740481C1C}">
                <a14:useLocalDpi xmlns:a14="http://schemas.microsoft.com/office/drawing/2010/main" val="0"/>
              </a:ext>
            </a:extLst>
          </a:blip>
          <a:srcRect l="14839" t="19620" r="14701" b="20464"/>
          <a:stretch/>
        </p:blipFill>
        <p:spPr>
          <a:xfrm>
            <a:off x="426741" y="4933306"/>
            <a:ext cx="1617605" cy="1375509"/>
          </a:xfrm>
          <a:prstGeom prst="rect">
            <a:avLst/>
          </a:prstGeom>
        </p:spPr>
      </p:pic>
      <p:pic>
        <p:nvPicPr>
          <p:cNvPr id="35" name="Picture 34">
            <a:extLst>
              <a:ext uri="{FF2B5EF4-FFF2-40B4-BE49-F238E27FC236}">
                <a16:creationId xmlns:a16="http://schemas.microsoft.com/office/drawing/2014/main" id="{54CDE090-0E3C-DB3D-7B9F-BE5A9973BBB6}"/>
              </a:ext>
            </a:extLst>
          </p:cNvPr>
          <p:cNvPicPr>
            <a:picLocks noChangeAspect="1"/>
          </p:cNvPicPr>
          <p:nvPr/>
        </p:nvPicPr>
        <p:blipFill rotWithShape="1">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l="16908" t="7926" r="17832" b="9121"/>
          <a:stretch/>
        </p:blipFill>
        <p:spPr>
          <a:xfrm>
            <a:off x="2056226" y="5030657"/>
            <a:ext cx="1617605" cy="1331735"/>
          </a:xfrm>
          <a:prstGeom prst="rect">
            <a:avLst/>
          </a:prstGeom>
        </p:spPr>
      </p:pic>
      <p:pic>
        <p:nvPicPr>
          <p:cNvPr id="37" name="Picture 36">
            <a:extLst>
              <a:ext uri="{FF2B5EF4-FFF2-40B4-BE49-F238E27FC236}">
                <a16:creationId xmlns:a16="http://schemas.microsoft.com/office/drawing/2014/main" id="{E691008F-A95A-FA81-5685-10284ACD4EC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3059" y="4971365"/>
            <a:ext cx="1472234" cy="1408941"/>
          </a:xfrm>
          <a:prstGeom prst="rect">
            <a:avLst/>
          </a:prstGeom>
        </p:spPr>
      </p:pic>
      <p:pic>
        <p:nvPicPr>
          <p:cNvPr id="39" name="Picture 38">
            <a:extLst>
              <a:ext uri="{FF2B5EF4-FFF2-40B4-BE49-F238E27FC236}">
                <a16:creationId xmlns:a16="http://schemas.microsoft.com/office/drawing/2014/main" id="{6229AEA2-BD9B-5B98-4619-907637C6CDD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19541" y="4971365"/>
            <a:ext cx="1387477" cy="1387477"/>
          </a:xfrm>
          <a:prstGeom prst="rect">
            <a:avLst/>
          </a:prstGeom>
        </p:spPr>
      </p:pic>
      <p:pic>
        <p:nvPicPr>
          <p:cNvPr id="45" name="Picture 44">
            <a:extLst>
              <a:ext uri="{FF2B5EF4-FFF2-40B4-BE49-F238E27FC236}">
                <a16:creationId xmlns:a16="http://schemas.microsoft.com/office/drawing/2014/main" id="{5F1C1161-ADE7-F4A6-BFF1-902609331C2C}"/>
              </a:ext>
            </a:extLst>
          </p:cNvPr>
          <p:cNvPicPr>
            <a:picLocks noChangeAspect="1"/>
          </p:cNvPicPr>
          <p:nvPr/>
        </p:nvPicPr>
        <p:blipFill rotWithShape="1">
          <a:blip r:embed="rId16">
            <a:extLst>
              <a:ext uri="{28A0092B-C50C-407E-A947-70E740481C1C}">
                <a14:useLocalDpi xmlns:a14="http://schemas.microsoft.com/office/drawing/2010/main" val="0"/>
              </a:ext>
            </a:extLst>
          </a:blip>
          <a:srcRect l="18444" t="21064" r="19119" b="18178"/>
          <a:stretch/>
        </p:blipFill>
        <p:spPr>
          <a:xfrm>
            <a:off x="7235044" y="4949959"/>
            <a:ext cx="1447801" cy="1408883"/>
          </a:xfrm>
          <a:prstGeom prst="rect">
            <a:avLst/>
          </a:prstGeom>
        </p:spPr>
      </p:pic>
      <p:pic>
        <p:nvPicPr>
          <p:cNvPr id="47" name="Picture 46">
            <a:extLst>
              <a:ext uri="{FF2B5EF4-FFF2-40B4-BE49-F238E27FC236}">
                <a16:creationId xmlns:a16="http://schemas.microsoft.com/office/drawing/2014/main" id="{25998AAA-7782-BBEC-ADDA-F2145C883971}"/>
              </a:ext>
            </a:extLst>
          </p:cNvPr>
          <p:cNvPicPr>
            <a:picLocks noChangeAspect="1"/>
          </p:cNvPicPr>
          <p:nvPr/>
        </p:nvPicPr>
        <p:blipFill rotWithShape="1">
          <a:blip r:embed="rId17">
            <a:extLst>
              <a:ext uri="{28A0092B-C50C-407E-A947-70E740481C1C}">
                <a14:useLocalDpi xmlns:a14="http://schemas.microsoft.com/office/drawing/2010/main" val="0"/>
              </a:ext>
            </a:extLst>
          </a:blip>
          <a:srcRect t="13541" b="14992"/>
          <a:stretch/>
        </p:blipFill>
        <p:spPr>
          <a:xfrm>
            <a:off x="8682845" y="4933306"/>
            <a:ext cx="1784679" cy="1275457"/>
          </a:xfrm>
          <a:prstGeom prst="rect">
            <a:avLst/>
          </a:prstGeom>
        </p:spPr>
      </p:pic>
      <p:pic>
        <p:nvPicPr>
          <p:cNvPr id="49" name="Picture 48">
            <a:extLst>
              <a:ext uri="{FF2B5EF4-FFF2-40B4-BE49-F238E27FC236}">
                <a16:creationId xmlns:a16="http://schemas.microsoft.com/office/drawing/2014/main" id="{93DF20EB-3F32-85C2-A35A-229A6C89D24B}"/>
              </a:ext>
            </a:extLst>
          </p:cNvPr>
          <p:cNvPicPr>
            <a:picLocks noChangeAspect="1"/>
          </p:cNvPicPr>
          <p:nvPr/>
        </p:nvPicPr>
        <p:blipFill rotWithShape="1">
          <a:blip r:embed="rId18">
            <a:extLst>
              <a:ext uri="{28A0092B-C50C-407E-A947-70E740481C1C}">
                <a14:useLocalDpi xmlns:a14="http://schemas.microsoft.com/office/drawing/2010/main" val="0"/>
              </a:ext>
            </a:extLst>
          </a:blip>
          <a:srcRect r="80983"/>
          <a:stretch/>
        </p:blipFill>
        <p:spPr>
          <a:xfrm>
            <a:off x="10403835" y="4902837"/>
            <a:ext cx="1447801" cy="1456005"/>
          </a:xfrm>
          <a:prstGeom prst="rect">
            <a:avLst/>
          </a:prstGeom>
        </p:spPr>
      </p:pic>
    </p:spTree>
    <p:extLst>
      <p:ext uri="{BB962C8B-B14F-4D97-AF65-F5344CB8AC3E}">
        <p14:creationId xmlns:p14="http://schemas.microsoft.com/office/powerpoint/2010/main" val="294638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F45A-F06B-02A4-4493-674BB4460205}"/>
              </a:ext>
            </a:extLst>
          </p:cNvPr>
          <p:cNvSpPr>
            <a:spLocks noGrp="1"/>
          </p:cNvSpPr>
          <p:nvPr>
            <p:ph type="title"/>
          </p:nvPr>
        </p:nvSpPr>
        <p:spPr/>
        <p:txBody>
          <a:bodyPr/>
          <a:lstStyle/>
          <a:p>
            <a:r>
              <a:rPr lang="en-US" dirty="0"/>
              <a:t>Class Libraries in .NET</a:t>
            </a:r>
          </a:p>
        </p:txBody>
      </p:sp>
      <p:sp>
        <p:nvSpPr>
          <p:cNvPr id="4" name="Rectangle: Rounded Corners 3">
            <a:extLst>
              <a:ext uri="{FF2B5EF4-FFF2-40B4-BE49-F238E27FC236}">
                <a16:creationId xmlns:a16="http://schemas.microsoft.com/office/drawing/2014/main" id="{E00654C8-CD7C-DA46-2ECF-3EBE6A025C00}"/>
              </a:ext>
            </a:extLst>
          </p:cNvPr>
          <p:cNvSpPr/>
          <p:nvPr/>
        </p:nvSpPr>
        <p:spPr>
          <a:xfrm>
            <a:off x="838200"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Framework Class Library (FCL)</a:t>
            </a:r>
          </a:p>
        </p:txBody>
      </p:sp>
    </p:spTree>
    <p:extLst>
      <p:ext uri="{BB962C8B-B14F-4D97-AF65-F5344CB8AC3E}">
        <p14:creationId xmlns:p14="http://schemas.microsoft.com/office/powerpoint/2010/main" val="218408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F45A-F06B-02A4-4493-674BB4460205}"/>
              </a:ext>
            </a:extLst>
          </p:cNvPr>
          <p:cNvSpPr>
            <a:spLocks noGrp="1"/>
          </p:cNvSpPr>
          <p:nvPr>
            <p:ph type="title"/>
          </p:nvPr>
        </p:nvSpPr>
        <p:spPr/>
        <p:txBody>
          <a:bodyPr/>
          <a:lstStyle/>
          <a:p>
            <a:r>
              <a:rPr lang="en-US" dirty="0"/>
              <a:t>Class Libraries in .NET</a:t>
            </a:r>
          </a:p>
        </p:txBody>
      </p:sp>
      <p:sp>
        <p:nvSpPr>
          <p:cNvPr id="4" name="Rectangle: Rounded Corners 3">
            <a:extLst>
              <a:ext uri="{FF2B5EF4-FFF2-40B4-BE49-F238E27FC236}">
                <a16:creationId xmlns:a16="http://schemas.microsoft.com/office/drawing/2014/main" id="{E00654C8-CD7C-DA46-2ECF-3EBE6A025C00}"/>
              </a:ext>
            </a:extLst>
          </p:cNvPr>
          <p:cNvSpPr/>
          <p:nvPr/>
        </p:nvSpPr>
        <p:spPr>
          <a:xfrm>
            <a:off x="838200"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Framework Class Library (FCL)</a:t>
            </a:r>
          </a:p>
        </p:txBody>
      </p:sp>
      <p:sp>
        <p:nvSpPr>
          <p:cNvPr id="5" name="Rectangle: Rounded Corners 4">
            <a:extLst>
              <a:ext uri="{FF2B5EF4-FFF2-40B4-BE49-F238E27FC236}">
                <a16:creationId xmlns:a16="http://schemas.microsoft.com/office/drawing/2014/main" id="{8817429B-BFAE-A5B7-EA52-998EDABF036E}"/>
              </a:ext>
            </a:extLst>
          </p:cNvPr>
          <p:cNvSpPr/>
          <p:nvPr/>
        </p:nvSpPr>
        <p:spPr>
          <a:xfrm>
            <a:off x="6013315"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Core Class Library</a:t>
            </a:r>
          </a:p>
        </p:txBody>
      </p:sp>
    </p:spTree>
    <p:extLst>
      <p:ext uri="{BB962C8B-B14F-4D97-AF65-F5344CB8AC3E}">
        <p14:creationId xmlns:p14="http://schemas.microsoft.com/office/powerpoint/2010/main" val="281939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F45A-F06B-02A4-4493-674BB4460205}"/>
              </a:ext>
            </a:extLst>
          </p:cNvPr>
          <p:cNvSpPr>
            <a:spLocks noGrp="1"/>
          </p:cNvSpPr>
          <p:nvPr>
            <p:ph type="title"/>
          </p:nvPr>
        </p:nvSpPr>
        <p:spPr/>
        <p:txBody>
          <a:bodyPr/>
          <a:lstStyle/>
          <a:p>
            <a:r>
              <a:rPr lang="en-US" dirty="0"/>
              <a:t>Class Libraries in .NET</a:t>
            </a:r>
          </a:p>
        </p:txBody>
      </p:sp>
      <p:sp>
        <p:nvSpPr>
          <p:cNvPr id="3" name="Rectangle: Rounded Corners 2">
            <a:extLst>
              <a:ext uri="{FF2B5EF4-FFF2-40B4-BE49-F238E27FC236}">
                <a16:creationId xmlns:a16="http://schemas.microsoft.com/office/drawing/2014/main" id="{78530E83-A6E9-D463-3C4D-FEFD71480E20}"/>
              </a:ext>
            </a:extLst>
          </p:cNvPr>
          <p:cNvSpPr/>
          <p:nvPr/>
        </p:nvSpPr>
        <p:spPr>
          <a:xfrm>
            <a:off x="838200" y="3185802"/>
            <a:ext cx="9959502" cy="88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 Standard Library</a:t>
            </a:r>
          </a:p>
        </p:txBody>
      </p:sp>
      <p:sp>
        <p:nvSpPr>
          <p:cNvPr id="4" name="Rectangle: Rounded Corners 3">
            <a:extLst>
              <a:ext uri="{FF2B5EF4-FFF2-40B4-BE49-F238E27FC236}">
                <a16:creationId xmlns:a16="http://schemas.microsoft.com/office/drawing/2014/main" id="{E00654C8-CD7C-DA46-2ECF-3EBE6A025C00}"/>
              </a:ext>
            </a:extLst>
          </p:cNvPr>
          <p:cNvSpPr/>
          <p:nvPr/>
        </p:nvSpPr>
        <p:spPr>
          <a:xfrm>
            <a:off x="838200"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Framework Class Library (FCL)</a:t>
            </a:r>
          </a:p>
        </p:txBody>
      </p:sp>
      <p:sp>
        <p:nvSpPr>
          <p:cNvPr id="5" name="Rectangle: Rounded Corners 4">
            <a:extLst>
              <a:ext uri="{FF2B5EF4-FFF2-40B4-BE49-F238E27FC236}">
                <a16:creationId xmlns:a16="http://schemas.microsoft.com/office/drawing/2014/main" id="{8817429B-BFAE-A5B7-EA52-998EDABF036E}"/>
              </a:ext>
            </a:extLst>
          </p:cNvPr>
          <p:cNvSpPr/>
          <p:nvPr/>
        </p:nvSpPr>
        <p:spPr>
          <a:xfrm>
            <a:off x="6013315"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Core Class Library</a:t>
            </a:r>
          </a:p>
        </p:txBody>
      </p:sp>
    </p:spTree>
    <p:extLst>
      <p:ext uri="{BB962C8B-B14F-4D97-AF65-F5344CB8AC3E}">
        <p14:creationId xmlns:p14="http://schemas.microsoft.com/office/powerpoint/2010/main" val="3526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F45A-F06B-02A4-4493-674BB4460205}"/>
              </a:ext>
            </a:extLst>
          </p:cNvPr>
          <p:cNvSpPr>
            <a:spLocks noGrp="1"/>
          </p:cNvSpPr>
          <p:nvPr>
            <p:ph type="title"/>
          </p:nvPr>
        </p:nvSpPr>
        <p:spPr/>
        <p:txBody>
          <a:bodyPr/>
          <a:lstStyle/>
          <a:p>
            <a:r>
              <a:rPr lang="en-US" dirty="0"/>
              <a:t>Class Libraries in .NET</a:t>
            </a:r>
          </a:p>
        </p:txBody>
      </p:sp>
      <p:sp>
        <p:nvSpPr>
          <p:cNvPr id="3" name="Rectangle: Rounded Corners 2">
            <a:extLst>
              <a:ext uri="{FF2B5EF4-FFF2-40B4-BE49-F238E27FC236}">
                <a16:creationId xmlns:a16="http://schemas.microsoft.com/office/drawing/2014/main" id="{78530E83-A6E9-D463-3C4D-FEFD71480E20}"/>
              </a:ext>
            </a:extLst>
          </p:cNvPr>
          <p:cNvSpPr/>
          <p:nvPr/>
        </p:nvSpPr>
        <p:spPr>
          <a:xfrm>
            <a:off x="838200" y="3185802"/>
            <a:ext cx="9959502" cy="88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 Standard Library</a:t>
            </a:r>
          </a:p>
        </p:txBody>
      </p:sp>
      <p:sp>
        <p:nvSpPr>
          <p:cNvPr id="4" name="Rectangle: Rounded Corners 3">
            <a:extLst>
              <a:ext uri="{FF2B5EF4-FFF2-40B4-BE49-F238E27FC236}">
                <a16:creationId xmlns:a16="http://schemas.microsoft.com/office/drawing/2014/main" id="{E00654C8-CD7C-DA46-2ECF-3EBE6A025C00}"/>
              </a:ext>
            </a:extLst>
          </p:cNvPr>
          <p:cNvSpPr/>
          <p:nvPr/>
        </p:nvSpPr>
        <p:spPr>
          <a:xfrm>
            <a:off x="838200"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Framework Class Library (FCL)</a:t>
            </a:r>
          </a:p>
        </p:txBody>
      </p:sp>
      <p:sp>
        <p:nvSpPr>
          <p:cNvPr id="5" name="Rectangle: Rounded Corners 4">
            <a:extLst>
              <a:ext uri="{FF2B5EF4-FFF2-40B4-BE49-F238E27FC236}">
                <a16:creationId xmlns:a16="http://schemas.microsoft.com/office/drawing/2014/main" id="{8817429B-BFAE-A5B7-EA52-998EDABF036E}"/>
              </a:ext>
            </a:extLst>
          </p:cNvPr>
          <p:cNvSpPr/>
          <p:nvPr/>
        </p:nvSpPr>
        <p:spPr>
          <a:xfrm>
            <a:off x="6013315"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Core Class Library</a:t>
            </a:r>
          </a:p>
        </p:txBody>
      </p:sp>
      <p:sp>
        <p:nvSpPr>
          <p:cNvPr id="7" name="Rectangle: Rounded Corners 6">
            <a:extLst>
              <a:ext uri="{FF2B5EF4-FFF2-40B4-BE49-F238E27FC236}">
                <a16:creationId xmlns:a16="http://schemas.microsoft.com/office/drawing/2014/main" id="{E3F974A1-CBEC-FE14-57DE-ED0EAA89127D}"/>
              </a:ext>
            </a:extLst>
          </p:cNvPr>
          <p:cNvSpPr/>
          <p:nvPr/>
        </p:nvSpPr>
        <p:spPr>
          <a:xfrm>
            <a:off x="2307076" y="4701687"/>
            <a:ext cx="3315511" cy="8171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Custom Class Libraries</a:t>
            </a:r>
          </a:p>
        </p:txBody>
      </p:sp>
    </p:spTree>
    <p:extLst>
      <p:ext uri="{BB962C8B-B14F-4D97-AF65-F5344CB8AC3E}">
        <p14:creationId xmlns:p14="http://schemas.microsoft.com/office/powerpoint/2010/main" val="309701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F45A-F06B-02A4-4493-674BB4460205}"/>
              </a:ext>
            </a:extLst>
          </p:cNvPr>
          <p:cNvSpPr>
            <a:spLocks noGrp="1"/>
          </p:cNvSpPr>
          <p:nvPr>
            <p:ph type="title"/>
          </p:nvPr>
        </p:nvSpPr>
        <p:spPr/>
        <p:txBody>
          <a:bodyPr/>
          <a:lstStyle/>
          <a:p>
            <a:r>
              <a:rPr lang="en-US" dirty="0"/>
              <a:t>Class Libraries in .NET</a:t>
            </a:r>
          </a:p>
        </p:txBody>
      </p:sp>
      <p:sp>
        <p:nvSpPr>
          <p:cNvPr id="3" name="Rectangle: Rounded Corners 2">
            <a:extLst>
              <a:ext uri="{FF2B5EF4-FFF2-40B4-BE49-F238E27FC236}">
                <a16:creationId xmlns:a16="http://schemas.microsoft.com/office/drawing/2014/main" id="{78530E83-A6E9-D463-3C4D-FEFD71480E20}"/>
              </a:ext>
            </a:extLst>
          </p:cNvPr>
          <p:cNvSpPr/>
          <p:nvPr/>
        </p:nvSpPr>
        <p:spPr>
          <a:xfrm>
            <a:off x="838200" y="3185802"/>
            <a:ext cx="9959502" cy="88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 Standard Library</a:t>
            </a:r>
          </a:p>
        </p:txBody>
      </p:sp>
      <p:sp>
        <p:nvSpPr>
          <p:cNvPr id="4" name="Rectangle: Rounded Corners 3">
            <a:extLst>
              <a:ext uri="{FF2B5EF4-FFF2-40B4-BE49-F238E27FC236}">
                <a16:creationId xmlns:a16="http://schemas.microsoft.com/office/drawing/2014/main" id="{E00654C8-CD7C-DA46-2ECF-3EBE6A025C00}"/>
              </a:ext>
            </a:extLst>
          </p:cNvPr>
          <p:cNvSpPr/>
          <p:nvPr/>
        </p:nvSpPr>
        <p:spPr>
          <a:xfrm>
            <a:off x="838200"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Framework Class Library (FCL)</a:t>
            </a:r>
          </a:p>
        </p:txBody>
      </p:sp>
      <p:sp>
        <p:nvSpPr>
          <p:cNvPr id="5" name="Rectangle: Rounded Corners 4">
            <a:extLst>
              <a:ext uri="{FF2B5EF4-FFF2-40B4-BE49-F238E27FC236}">
                <a16:creationId xmlns:a16="http://schemas.microsoft.com/office/drawing/2014/main" id="{8817429B-BFAE-A5B7-EA52-998EDABF036E}"/>
              </a:ext>
            </a:extLst>
          </p:cNvPr>
          <p:cNvSpPr/>
          <p:nvPr/>
        </p:nvSpPr>
        <p:spPr>
          <a:xfrm>
            <a:off x="6013315" y="2247083"/>
            <a:ext cx="4784387" cy="81712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.NET Core Class Library</a:t>
            </a:r>
          </a:p>
        </p:txBody>
      </p:sp>
      <p:sp>
        <p:nvSpPr>
          <p:cNvPr id="7" name="Rectangle: Rounded Corners 6">
            <a:extLst>
              <a:ext uri="{FF2B5EF4-FFF2-40B4-BE49-F238E27FC236}">
                <a16:creationId xmlns:a16="http://schemas.microsoft.com/office/drawing/2014/main" id="{E3F974A1-CBEC-FE14-57DE-ED0EAA89127D}"/>
              </a:ext>
            </a:extLst>
          </p:cNvPr>
          <p:cNvSpPr/>
          <p:nvPr/>
        </p:nvSpPr>
        <p:spPr>
          <a:xfrm>
            <a:off x="2307076" y="4701687"/>
            <a:ext cx="3315511" cy="8171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Custom Class Libraries</a:t>
            </a:r>
          </a:p>
        </p:txBody>
      </p:sp>
      <p:pic>
        <p:nvPicPr>
          <p:cNvPr id="9" name="Picture 8">
            <a:extLst>
              <a:ext uri="{FF2B5EF4-FFF2-40B4-BE49-F238E27FC236}">
                <a16:creationId xmlns:a16="http://schemas.microsoft.com/office/drawing/2014/main" id="{A4A3F403-537E-E419-A6D9-B9C96B6B6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698419"/>
            <a:ext cx="911092" cy="885217"/>
          </a:xfrm>
          <a:prstGeom prst="rect">
            <a:avLst/>
          </a:prstGeom>
        </p:spPr>
      </p:pic>
      <p:pic>
        <p:nvPicPr>
          <p:cNvPr id="11" name="Picture 10">
            <a:extLst>
              <a:ext uri="{FF2B5EF4-FFF2-40B4-BE49-F238E27FC236}">
                <a16:creationId xmlns:a16="http://schemas.microsoft.com/office/drawing/2014/main" id="{A68D514A-998E-35C5-B65D-BC7F16166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393" y="5784693"/>
            <a:ext cx="911092" cy="911092"/>
          </a:xfrm>
          <a:prstGeom prst="rect">
            <a:avLst/>
          </a:prstGeom>
        </p:spPr>
      </p:pic>
      <p:pic>
        <p:nvPicPr>
          <p:cNvPr id="13" name="Picture 12">
            <a:extLst>
              <a:ext uri="{FF2B5EF4-FFF2-40B4-BE49-F238E27FC236}">
                <a16:creationId xmlns:a16="http://schemas.microsoft.com/office/drawing/2014/main" id="{31774CD9-B18B-AD9E-0C0B-02D36BFB1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2786" y="5784693"/>
            <a:ext cx="911093" cy="911093"/>
          </a:xfrm>
          <a:prstGeom prst="rect">
            <a:avLst/>
          </a:prstGeom>
        </p:spPr>
      </p:pic>
      <p:sp>
        <p:nvSpPr>
          <p:cNvPr id="6" name="Rectangle: Rounded Corners 5">
            <a:extLst>
              <a:ext uri="{FF2B5EF4-FFF2-40B4-BE49-F238E27FC236}">
                <a16:creationId xmlns:a16="http://schemas.microsoft.com/office/drawing/2014/main" id="{5AE042EA-5380-5F56-26C3-35F20462B8CD}"/>
              </a:ext>
            </a:extLst>
          </p:cNvPr>
          <p:cNvSpPr/>
          <p:nvPr/>
        </p:nvSpPr>
        <p:spPr>
          <a:xfrm>
            <a:off x="6013315" y="4701687"/>
            <a:ext cx="3315511" cy="8171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Packages</a:t>
            </a:r>
          </a:p>
        </p:txBody>
      </p:sp>
    </p:spTree>
    <p:extLst>
      <p:ext uri="{BB962C8B-B14F-4D97-AF65-F5344CB8AC3E}">
        <p14:creationId xmlns:p14="http://schemas.microsoft.com/office/powerpoint/2010/main" val="285956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4143-3970-B9D5-44D8-24D4FA8425AC}"/>
              </a:ext>
            </a:extLst>
          </p:cNvPr>
          <p:cNvSpPr>
            <a:spLocks noGrp="1"/>
          </p:cNvSpPr>
          <p:nvPr>
            <p:ph type="title"/>
          </p:nvPr>
        </p:nvSpPr>
        <p:spPr/>
        <p:txBody>
          <a:bodyPr/>
          <a:lstStyle/>
          <a:p>
            <a:r>
              <a:rPr lang="en-US" dirty="0"/>
              <a:t>Who is Chad Green</a:t>
            </a:r>
          </a:p>
        </p:txBody>
      </p:sp>
      <p:pic>
        <p:nvPicPr>
          <p:cNvPr id="3" name="Picture 2">
            <a:extLst>
              <a:ext uri="{FF2B5EF4-FFF2-40B4-BE49-F238E27FC236}">
                <a16:creationId xmlns:a16="http://schemas.microsoft.com/office/drawing/2014/main" id="{38CC2D5E-5213-4E7A-A763-6AFB8F1E6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019" y="894645"/>
            <a:ext cx="3632677" cy="4845690"/>
          </a:xfrm>
          <a:prstGeom prst="rect">
            <a:avLst/>
          </a:prstGeom>
        </p:spPr>
      </p:pic>
      <p:sp>
        <p:nvSpPr>
          <p:cNvPr id="4" name="Content Placeholder 2">
            <a:extLst>
              <a:ext uri="{FF2B5EF4-FFF2-40B4-BE49-F238E27FC236}">
                <a16:creationId xmlns:a16="http://schemas.microsoft.com/office/drawing/2014/main" id="{B1DA0704-ECE3-1328-53F2-5D22198516E0}"/>
              </a:ext>
            </a:extLst>
          </p:cNvPr>
          <p:cNvSpPr txBox="1">
            <a:spLocks/>
          </p:cNvSpPr>
          <p:nvPr/>
        </p:nvSpPr>
        <p:spPr>
          <a:xfrm>
            <a:off x="790988" y="1630940"/>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A8515A70-5C5A-5BA7-8C76-949F7E4C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 y="1741777"/>
            <a:ext cx="489978" cy="450483"/>
          </a:xfrm>
          <a:prstGeom prst="rect">
            <a:avLst/>
          </a:prstGeom>
        </p:spPr>
      </p:pic>
      <p:pic>
        <p:nvPicPr>
          <p:cNvPr id="6" name="Picture 5">
            <a:extLst>
              <a:ext uri="{FF2B5EF4-FFF2-40B4-BE49-F238E27FC236}">
                <a16:creationId xmlns:a16="http://schemas.microsoft.com/office/drawing/2014/main" id="{8C3D7F3D-0D68-37A1-5F42-07C337BAD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99" y="2427851"/>
            <a:ext cx="480742" cy="480742"/>
          </a:xfrm>
          <a:prstGeom prst="rect">
            <a:avLst/>
          </a:prstGeom>
        </p:spPr>
      </p:pic>
      <p:pic>
        <p:nvPicPr>
          <p:cNvPr id="7" name="Picture 6">
            <a:extLst>
              <a:ext uri="{FF2B5EF4-FFF2-40B4-BE49-F238E27FC236}">
                <a16:creationId xmlns:a16="http://schemas.microsoft.com/office/drawing/2014/main" id="{AE0DDBF4-C107-047B-4B15-D60FBE0E9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99" y="3004127"/>
            <a:ext cx="489978" cy="489978"/>
          </a:xfrm>
          <a:prstGeom prst="rect">
            <a:avLst/>
          </a:prstGeom>
          <a:ln>
            <a:noFill/>
          </a:ln>
        </p:spPr>
      </p:pic>
      <p:pic>
        <p:nvPicPr>
          <p:cNvPr id="8" name="Picture 7">
            <a:extLst>
              <a:ext uri="{FF2B5EF4-FFF2-40B4-BE49-F238E27FC236}">
                <a16:creationId xmlns:a16="http://schemas.microsoft.com/office/drawing/2014/main" id="{80222B69-743D-1F82-1F3D-B9BC76A5FF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599" y="3720460"/>
            <a:ext cx="480742" cy="480742"/>
          </a:xfrm>
          <a:prstGeom prst="rect">
            <a:avLst/>
          </a:prstGeom>
        </p:spPr>
      </p:pic>
      <p:pic>
        <p:nvPicPr>
          <p:cNvPr id="9" name="Picture 8">
            <a:extLst>
              <a:ext uri="{FF2B5EF4-FFF2-40B4-BE49-F238E27FC236}">
                <a16:creationId xmlns:a16="http://schemas.microsoft.com/office/drawing/2014/main" id="{83531F30-35DA-425B-E2AB-F43E29400C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524" y="4358580"/>
            <a:ext cx="445655" cy="445655"/>
          </a:xfrm>
          <a:prstGeom prst="rect">
            <a:avLst/>
          </a:prstGeom>
        </p:spPr>
      </p:pic>
      <p:pic>
        <p:nvPicPr>
          <p:cNvPr id="12" name="Picture 11">
            <a:extLst>
              <a:ext uri="{FF2B5EF4-FFF2-40B4-BE49-F238E27FC236}">
                <a16:creationId xmlns:a16="http://schemas.microsoft.com/office/drawing/2014/main" id="{258BDFC2-9243-E130-5B3C-5C5F50AB6B62}"/>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7623" t="18049" r="15860" b="16707"/>
          <a:stretch/>
        </p:blipFill>
        <p:spPr>
          <a:xfrm>
            <a:off x="532588" y="5001472"/>
            <a:ext cx="1520497" cy="1491403"/>
          </a:xfrm>
          <a:prstGeom prst="rect">
            <a:avLst/>
          </a:prstGeom>
        </p:spPr>
      </p:pic>
    </p:spTree>
    <p:extLst>
      <p:ext uri="{BB962C8B-B14F-4D97-AF65-F5344CB8AC3E}">
        <p14:creationId xmlns:p14="http://schemas.microsoft.com/office/powerpoint/2010/main" val="1130942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3B60-08A4-93D6-5E27-AD1E0CF1B041}"/>
              </a:ext>
            </a:extLst>
          </p:cNvPr>
          <p:cNvSpPr>
            <a:spLocks noGrp="1"/>
          </p:cNvSpPr>
          <p:nvPr>
            <p:ph type="title"/>
          </p:nvPr>
        </p:nvSpPr>
        <p:spPr/>
        <p:txBody>
          <a:bodyPr/>
          <a:lstStyle/>
          <a:p>
            <a:r>
              <a:rPr lang="en-US" dirty="0"/>
              <a:t>What are we talking about?</a:t>
            </a:r>
          </a:p>
        </p:txBody>
      </p:sp>
      <p:sp>
        <p:nvSpPr>
          <p:cNvPr id="3" name="Rectangle: Rounded Corners 2">
            <a:extLst>
              <a:ext uri="{FF2B5EF4-FFF2-40B4-BE49-F238E27FC236}">
                <a16:creationId xmlns:a16="http://schemas.microsoft.com/office/drawing/2014/main" id="{9E0555D7-8F9E-C889-0574-69095C2C826E}"/>
              </a:ext>
            </a:extLst>
          </p:cNvPr>
          <p:cNvSpPr/>
          <p:nvPr/>
        </p:nvSpPr>
        <p:spPr>
          <a:xfrm>
            <a:off x="2866417" y="1829142"/>
            <a:ext cx="1919591" cy="7234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sp>
        <p:nvSpPr>
          <p:cNvPr id="4" name="Rectangle: Rounded Corners 3">
            <a:extLst>
              <a:ext uri="{FF2B5EF4-FFF2-40B4-BE49-F238E27FC236}">
                <a16:creationId xmlns:a16="http://schemas.microsoft.com/office/drawing/2014/main" id="{D0D66659-3FB1-2C66-D368-EC90C46801D5}"/>
              </a:ext>
            </a:extLst>
          </p:cNvPr>
          <p:cNvSpPr/>
          <p:nvPr/>
        </p:nvSpPr>
        <p:spPr>
          <a:xfrm>
            <a:off x="5014608" y="1829141"/>
            <a:ext cx="1919591" cy="7234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sp>
        <p:nvSpPr>
          <p:cNvPr id="5" name="Rectangle: Rounded Corners 4">
            <a:extLst>
              <a:ext uri="{FF2B5EF4-FFF2-40B4-BE49-F238E27FC236}">
                <a16:creationId xmlns:a16="http://schemas.microsoft.com/office/drawing/2014/main" id="{60345AE4-8E41-8F31-6B09-2815018B3594}"/>
              </a:ext>
            </a:extLst>
          </p:cNvPr>
          <p:cNvSpPr/>
          <p:nvPr/>
        </p:nvSpPr>
        <p:spPr>
          <a:xfrm>
            <a:off x="7162799" y="1829140"/>
            <a:ext cx="1919591" cy="7234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Another Web App</a:t>
            </a:r>
          </a:p>
        </p:txBody>
      </p:sp>
      <p:sp>
        <p:nvSpPr>
          <p:cNvPr id="6" name="Rectangle: Rounded Corners 5">
            <a:extLst>
              <a:ext uri="{FF2B5EF4-FFF2-40B4-BE49-F238E27FC236}">
                <a16:creationId xmlns:a16="http://schemas.microsoft.com/office/drawing/2014/main" id="{2A0452BD-7C75-EEDF-9974-63784A8A7AB6}"/>
              </a:ext>
            </a:extLst>
          </p:cNvPr>
          <p:cNvSpPr/>
          <p:nvPr/>
        </p:nvSpPr>
        <p:spPr>
          <a:xfrm>
            <a:off x="5014607" y="3007065"/>
            <a:ext cx="1919591" cy="72349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Common Class Library</a:t>
            </a:r>
          </a:p>
        </p:txBody>
      </p:sp>
      <p:cxnSp>
        <p:nvCxnSpPr>
          <p:cNvPr id="8" name="Straight Arrow Connector 7">
            <a:extLst>
              <a:ext uri="{FF2B5EF4-FFF2-40B4-BE49-F238E27FC236}">
                <a16:creationId xmlns:a16="http://schemas.microsoft.com/office/drawing/2014/main" id="{898D868D-8D46-0D25-A05F-54CE5DF49BBC}"/>
              </a:ext>
            </a:extLst>
          </p:cNvPr>
          <p:cNvCxnSpPr>
            <a:stCxn id="3" idx="2"/>
            <a:endCxn id="6" idx="1"/>
          </p:cNvCxnSpPr>
          <p:nvPr/>
        </p:nvCxnSpPr>
        <p:spPr>
          <a:xfrm>
            <a:off x="3826213" y="2552637"/>
            <a:ext cx="1188394" cy="81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46925C-65B5-02F8-D3A9-7DBB01E24584}"/>
              </a:ext>
            </a:extLst>
          </p:cNvPr>
          <p:cNvCxnSpPr>
            <a:stCxn id="4" idx="2"/>
            <a:endCxn id="6" idx="0"/>
          </p:cNvCxnSpPr>
          <p:nvPr/>
        </p:nvCxnSpPr>
        <p:spPr>
          <a:xfrm flipH="1">
            <a:off x="5974403" y="2552636"/>
            <a:ext cx="1" cy="454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D15922-C5D0-D962-519C-E8BE40ECA24A}"/>
              </a:ext>
            </a:extLst>
          </p:cNvPr>
          <p:cNvCxnSpPr>
            <a:stCxn id="5" idx="2"/>
            <a:endCxn id="6" idx="3"/>
          </p:cNvCxnSpPr>
          <p:nvPr/>
        </p:nvCxnSpPr>
        <p:spPr>
          <a:xfrm flipH="1">
            <a:off x="6934198" y="2552635"/>
            <a:ext cx="1188397" cy="81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392A8D2-2406-10A6-038C-763A80F402BD}"/>
              </a:ext>
            </a:extLst>
          </p:cNvPr>
          <p:cNvSpPr/>
          <p:nvPr/>
        </p:nvSpPr>
        <p:spPr>
          <a:xfrm>
            <a:off x="2308697" y="4442636"/>
            <a:ext cx="1919591" cy="72349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Open Source Library</a:t>
            </a:r>
          </a:p>
        </p:txBody>
      </p:sp>
      <p:sp>
        <p:nvSpPr>
          <p:cNvPr id="15" name="Rectangle: Rounded Corners 14">
            <a:extLst>
              <a:ext uri="{FF2B5EF4-FFF2-40B4-BE49-F238E27FC236}">
                <a16:creationId xmlns:a16="http://schemas.microsoft.com/office/drawing/2014/main" id="{5AB97E2E-5B9A-A644-395E-1DBE8BA4B0EB}"/>
              </a:ext>
            </a:extLst>
          </p:cNvPr>
          <p:cNvSpPr/>
          <p:nvPr/>
        </p:nvSpPr>
        <p:spPr>
          <a:xfrm>
            <a:off x="7963712" y="4442636"/>
            <a:ext cx="1919591" cy="7234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6" name="Rectangle: Rounded Corners 15">
            <a:extLst>
              <a:ext uri="{FF2B5EF4-FFF2-40B4-BE49-F238E27FC236}">
                <a16:creationId xmlns:a16="http://schemas.microsoft.com/office/drawing/2014/main" id="{B3D62F5D-2D77-F76A-D054-BE3EB032C319}"/>
              </a:ext>
            </a:extLst>
          </p:cNvPr>
          <p:cNvSpPr/>
          <p:nvPr/>
        </p:nvSpPr>
        <p:spPr>
          <a:xfrm>
            <a:off x="7963711" y="5457453"/>
            <a:ext cx="1919591" cy="72349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SDK</a:t>
            </a:r>
          </a:p>
        </p:txBody>
      </p:sp>
      <p:cxnSp>
        <p:nvCxnSpPr>
          <p:cNvPr id="18" name="Straight Arrow Connector 17">
            <a:extLst>
              <a:ext uri="{FF2B5EF4-FFF2-40B4-BE49-F238E27FC236}">
                <a16:creationId xmlns:a16="http://schemas.microsoft.com/office/drawing/2014/main" id="{19FCF439-661E-FCE8-E8AC-13F334250324}"/>
              </a:ext>
            </a:extLst>
          </p:cNvPr>
          <p:cNvCxnSpPr>
            <a:stCxn id="15" idx="2"/>
            <a:endCxn id="16" idx="0"/>
          </p:cNvCxnSpPr>
          <p:nvPr/>
        </p:nvCxnSpPr>
        <p:spPr>
          <a:xfrm flipH="1">
            <a:off x="8923507" y="5166131"/>
            <a:ext cx="1" cy="29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347946C-7433-5664-8353-474571DFB719}"/>
              </a:ext>
            </a:extLst>
          </p:cNvPr>
          <p:cNvSpPr/>
          <p:nvPr/>
        </p:nvSpPr>
        <p:spPr>
          <a:xfrm>
            <a:off x="529482" y="2574306"/>
            <a:ext cx="27542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Common</a:t>
            </a:r>
          </a:p>
        </p:txBody>
      </p:sp>
      <p:sp>
        <p:nvSpPr>
          <p:cNvPr id="20" name="Rectangle 19">
            <a:extLst>
              <a:ext uri="{FF2B5EF4-FFF2-40B4-BE49-F238E27FC236}">
                <a16:creationId xmlns:a16="http://schemas.microsoft.com/office/drawing/2014/main" id="{B2DB3162-944B-0473-1D12-83FF343E2E78}"/>
              </a:ext>
            </a:extLst>
          </p:cNvPr>
          <p:cNvSpPr/>
          <p:nvPr/>
        </p:nvSpPr>
        <p:spPr>
          <a:xfrm>
            <a:off x="1373838" y="5311792"/>
            <a:ext cx="378930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Open Source</a:t>
            </a:r>
          </a:p>
        </p:txBody>
      </p:sp>
      <p:sp>
        <p:nvSpPr>
          <p:cNvPr id="21" name="Rectangle 20">
            <a:extLst>
              <a:ext uri="{FF2B5EF4-FFF2-40B4-BE49-F238E27FC236}">
                <a16:creationId xmlns:a16="http://schemas.microsoft.com/office/drawing/2014/main" id="{4914D211-02CC-3892-AA11-8C23C4CE21C6}"/>
              </a:ext>
            </a:extLst>
          </p:cNvPr>
          <p:cNvSpPr/>
          <p:nvPr/>
        </p:nvSpPr>
        <p:spPr>
          <a:xfrm>
            <a:off x="10281499" y="4804383"/>
            <a:ext cx="138852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APIs</a:t>
            </a:r>
          </a:p>
        </p:txBody>
      </p:sp>
    </p:spTree>
    <p:extLst>
      <p:ext uri="{BB962C8B-B14F-4D97-AF65-F5344CB8AC3E}">
        <p14:creationId xmlns:p14="http://schemas.microsoft.com/office/powerpoint/2010/main" val="162389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4" grpId="0" animBg="1"/>
      <p:bldP spid="15" grpId="0" animBg="1"/>
      <p:bldP spid="16" grpId="0" animBg="1"/>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0A-1D95-6ADF-CA22-0F83931F0EA4}"/>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720787A7-6733-C1F1-800F-31F64883583E}"/>
              </a:ext>
            </a:extLst>
          </p:cNvPr>
          <p:cNvSpPr>
            <a:spLocks noGrp="1"/>
          </p:cNvSpPr>
          <p:nvPr>
            <p:ph type="body" idx="1"/>
          </p:nvPr>
        </p:nvSpPr>
        <p:spPr/>
        <p:txBody>
          <a:bodyPr/>
          <a:lstStyle/>
          <a:p>
            <a:r>
              <a:rPr lang="en-US" dirty="0"/>
              <a:t>Building Great Libraries</a:t>
            </a:r>
          </a:p>
        </p:txBody>
      </p:sp>
    </p:spTree>
    <p:extLst>
      <p:ext uri="{BB962C8B-B14F-4D97-AF65-F5344CB8AC3E}">
        <p14:creationId xmlns:p14="http://schemas.microsoft.com/office/powerpoint/2010/main" val="341065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Define a clear and focused purpose</a:t>
            </a:r>
          </a:p>
        </p:txBody>
      </p:sp>
    </p:spTree>
    <p:extLst>
      <p:ext uri="{BB962C8B-B14F-4D97-AF65-F5344CB8AC3E}">
        <p14:creationId xmlns:p14="http://schemas.microsoft.com/office/powerpoint/2010/main" val="365209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Design and reusability and modularity</a:t>
            </a:r>
          </a:p>
        </p:txBody>
      </p:sp>
    </p:spTree>
    <p:extLst>
      <p:ext uri="{BB962C8B-B14F-4D97-AF65-F5344CB8AC3E}">
        <p14:creationId xmlns:p14="http://schemas.microsoft.com/office/powerpoint/2010/main" val="3950949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Provide clear documentation</a:t>
            </a:r>
          </a:p>
        </p:txBody>
      </p:sp>
    </p:spTree>
    <p:extLst>
      <p:ext uri="{BB962C8B-B14F-4D97-AF65-F5344CB8AC3E}">
        <p14:creationId xmlns:p14="http://schemas.microsoft.com/office/powerpoint/2010/main" val="261847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Follow naming conventions and guidelines</a:t>
            </a:r>
          </a:p>
        </p:txBody>
      </p:sp>
    </p:spTree>
    <p:extLst>
      <p:ext uri="{BB962C8B-B14F-4D97-AF65-F5344CB8AC3E}">
        <p14:creationId xmlns:p14="http://schemas.microsoft.com/office/powerpoint/2010/main" val="320076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Implement error handling and exception management</a:t>
            </a:r>
          </a:p>
        </p:txBody>
      </p:sp>
    </p:spTree>
    <p:extLst>
      <p:ext uri="{BB962C8B-B14F-4D97-AF65-F5344CB8AC3E}">
        <p14:creationId xmlns:p14="http://schemas.microsoft.com/office/powerpoint/2010/main" val="80840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Perform thorough testing</a:t>
            </a:r>
          </a:p>
        </p:txBody>
      </p:sp>
    </p:spTree>
    <p:extLst>
      <p:ext uri="{BB962C8B-B14F-4D97-AF65-F5344CB8AC3E}">
        <p14:creationId xmlns:p14="http://schemas.microsoft.com/office/powerpoint/2010/main" val="313688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Consider performance and scalability</a:t>
            </a:r>
          </a:p>
        </p:txBody>
      </p:sp>
    </p:spTree>
    <p:extLst>
      <p:ext uri="{BB962C8B-B14F-4D97-AF65-F5344CB8AC3E}">
        <p14:creationId xmlns:p14="http://schemas.microsoft.com/office/powerpoint/2010/main" val="282011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Versioning and backward compatibility</a:t>
            </a:r>
          </a:p>
        </p:txBody>
      </p:sp>
    </p:spTree>
    <p:extLst>
      <p:ext uri="{BB962C8B-B14F-4D97-AF65-F5344CB8AC3E}">
        <p14:creationId xmlns:p14="http://schemas.microsoft.com/office/powerpoint/2010/main" val="420707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FFAB-1025-C384-5A81-DA7154EA0C91}"/>
              </a:ext>
            </a:extLst>
          </p:cNvPr>
          <p:cNvSpPr>
            <a:spLocks noGrp="1"/>
          </p:cNvSpPr>
          <p:nvPr>
            <p:ph type="title"/>
          </p:nvPr>
        </p:nvSpPr>
        <p:spPr/>
        <p:txBody>
          <a:bodyPr/>
          <a:lstStyle/>
          <a:p>
            <a:r>
              <a:rPr lang="en-US" dirty="0"/>
              <a:t>Preamble</a:t>
            </a:r>
          </a:p>
        </p:txBody>
      </p:sp>
      <p:sp>
        <p:nvSpPr>
          <p:cNvPr id="3" name="Text Placeholder 2">
            <a:extLst>
              <a:ext uri="{FF2B5EF4-FFF2-40B4-BE49-F238E27FC236}">
                <a16:creationId xmlns:a16="http://schemas.microsoft.com/office/drawing/2014/main" id="{C78D1EDC-0D9C-B56E-461B-B86A37FB2DF8}"/>
              </a:ext>
            </a:extLst>
          </p:cNvPr>
          <p:cNvSpPr>
            <a:spLocks noGrp="1"/>
          </p:cNvSpPr>
          <p:nvPr>
            <p:ph type="body" idx="1"/>
          </p:nvPr>
        </p:nvSpPr>
        <p:spPr/>
        <p:txBody>
          <a:bodyPr/>
          <a:lstStyle/>
          <a:p>
            <a:r>
              <a:rPr lang="en-US" dirty="0"/>
              <a:t>Building Great Libraries</a:t>
            </a:r>
          </a:p>
        </p:txBody>
      </p:sp>
    </p:spTree>
    <p:extLst>
      <p:ext uri="{BB962C8B-B14F-4D97-AF65-F5344CB8AC3E}">
        <p14:creationId xmlns:p14="http://schemas.microsoft.com/office/powerpoint/2010/main" val="2902368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Use source control and package management</a:t>
            </a:r>
          </a:p>
        </p:txBody>
      </p:sp>
    </p:spTree>
    <p:extLst>
      <p:ext uri="{BB962C8B-B14F-4D97-AF65-F5344CB8AC3E}">
        <p14:creationId xmlns:p14="http://schemas.microsoft.com/office/powerpoint/2010/main" val="113087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Best Practices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Solicit and incorporate user feedback</a:t>
            </a:r>
          </a:p>
        </p:txBody>
      </p:sp>
    </p:spTree>
    <p:extLst>
      <p:ext uri="{BB962C8B-B14F-4D97-AF65-F5344CB8AC3E}">
        <p14:creationId xmlns:p14="http://schemas.microsoft.com/office/powerpoint/2010/main" val="8602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0EC3-1461-CCCD-EA9A-28A3488623E2}"/>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FCCCAAD8-5F8B-852A-7964-3FC6A876838A}"/>
              </a:ext>
            </a:extLst>
          </p:cNvPr>
          <p:cNvSpPr>
            <a:spLocks noGrp="1"/>
          </p:cNvSpPr>
          <p:nvPr>
            <p:ph idx="1"/>
          </p:nvPr>
        </p:nvSpPr>
        <p:spPr/>
        <p:txBody>
          <a:bodyPr>
            <a:normAutofit fontScale="92500" lnSpcReduction="20000"/>
          </a:bodyPr>
          <a:lstStyle/>
          <a:p>
            <a:r>
              <a:rPr lang="en-US" dirty="0"/>
              <a:t>Define a clear and focused purpose</a:t>
            </a:r>
          </a:p>
          <a:p>
            <a:r>
              <a:rPr lang="en-US" dirty="0"/>
              <a:t>Design for reusability and modularity</a:t>
            </a:r>
          </a:p>
          <a:p>
            <a:r>
              <a:rPr lang="en-US" dirty="0"/>
              <a:t>Provide clear documentation</a:t>
            </a:r>
          </a:p>
          <a:p>
            <a:r>
              <a:rPr lang="en-US" dirty="0"/>
              <a:t>Follow naming conventions and guidelines</a:t>
            </a:r>
          </a:p>
          <a:p>
            <a:r>
              <a:rPr lang="en-US" dirty="0"/>
              <a:t>Implement error handling and exception management</a:t>
            </a:r>
          </a:p>
          <a:p>
            <a:r>
              <a:rPr lang="en-US" dirty="0"/>
              <a:t>Perform thorough testing</a:t>
            </a:r>
          </a:p>
          <a:p>
            <a:r>
              <a:rPr lang="en-US" dirty="0"/>
              <a:t>Consider performance and scalability</a:t>
            </a:r>
          </a:p>
          <a:p>
            <a:r>
              <a:rPr lang="en-US" dirty="0"/>
              <a:t>Versioning and backward compatibility</a:t>
            </a:r>
          </a:p>
          <a:p>
            <a:r>
              <a:rPr lang="en-US" dirty="0"/>
              <a:t>User source control and package management</a:t>
            </a:r>
          </a:p>
          <a:p>
            <a:r>
              <a:rPr lang="en-US" dirty="0"/>
              <a:t>Solicit and incorporate user feedback</a:t>
            </a:r>
          </a:p>
        </p:txBody>
      </p:sp>
    </p:spTree>
    <p:extLst>
      <p:ext uri="{BB962C8B-B14F-4D97-AF65-F5344CB8AC3E}">
        <p14:creationId xmlns:p14="http://schemas.microsoft.com/office/powerpoint/2010/main" val="2471179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0A-1D95-6ADF-CA22-0F83931F0EA4}"/>
              </a:ext>
            </a:extLst>
          </p:cNvPr>
          <p:cNvSpPr>
            <a:spLocks noGrp="1"/>
          </p:cNvSpPr>
          <p:nvPr>
            <p:ph type="title"/>
          </p:nvPr>
        </p:nvSpPr>
        <p:spPr/>
        <p:txBody>
          <a:bodyPr/>
          <a:lstStyle/>
          <a:p>
            <a:r>
              <a:rPr lang="en-US" dirty="0"/>
              <a:t>Anti-Patterns</a:t>
            </a:r>
          </a:p>
        </p:txBody>
      </p:sp>
      <p:sp>
        <p:nvSpPr>
          <p:cNvPr id="3" name="Text Placeholder 2">
            <a:extLst>
              <a:ext uri="{FF2B5EF4-FFF2-40B4-BE49-F238E27FC236}">
                <a16:creationId xmlns:a16="http://schemas.microsoft.com/office/drawing/2014/main" id="{720787A7-6733-C1F1-800F-31F64883583E}"/>
              </a:ext>
            </a:extLst>
          </p:cNvPr>
          <p:cNvSpPr>
            <a:spLocks noGrp="1"/>
          </p:cNvSpPr>
          <p:nvPr>
            <p:ph type="body" idx="1"/>
          </p:nvPr>
        </p:nvSpPr>
        <p:spPr/>
        <p:txBody>
          <a:bodyPr/>
          <a:lstStyle/>
          <a:p>
            <a:r>
              <a:rPr lang="en-US" dirty="0"/>
              <a:t>Building Great Libraries</a:t>
            </a:r>
          </a:p>
        </p:txBody>
      </p:sp>
    </p:spTree>
    <p:extLst>
      <p:ext uri="{BB962C8B-B14F-4D97-AF65-F5344CB8AC3E}">
        <p14:creationId xmlns:p14="http://schemas.microsoft.com/office/powerpoint/2010/main" val="398030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Bloated or Monolithic Libraries</a:t>
            </a:r>
          </a:p>
        </p:txBody>
      </p:sp>
    </p:spTree>
    <p:extLst>
      <p:ext uri="{BB962C8B-B14F-4D97-AF65-F5344CB8AC3E}">
        <p14:creationId xmlns:p14="http://schemas.microsoft.com/office/powerpoint/2010/main" val="3191702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Tight Coupling and Lack of Abstraction</a:t>
            </a:r>
          </a:p>
        </p:txBody>
      </p:sp>
    </p:spTree>
    <p:extLst>
      <p:ext uri="{BB962C8B-B14F-4D97-AF65-F5344CB8AC3E}">
        <p14:creationId xmlns:p14="http://schemas.microsoft.com/office/powerpoint/2010/main" val="1300951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1446550"/>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Lack of Documentation</a:t>
            </a:r>
          </a:p>
        </p:txBody>
      </p:sp>
    </p:spTree>
    <p:extLst>
      <p:ext uri="{BB962C8B-B14F-4D97-AF65-F5344CB8AC3E}">
        <p14:creationId xmlns:p14="http://schemas.microsoft.com/office/powerpoint/2010/main" val="221834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Inconsistent Naming and Conventions</a:t>
            </a:r>
          </a:p>
        </p:txBody>
      </p:sp>
    </p:spTree>
    <p:extLst>
      <p:ext uri="{BB962C8B-B14F-4D97-AF65-F5344CB8AC3E}">
        <p14:creationId xmlns:p14="http://schemas.microsoft.com/office/powerpoint/2010/main" val="1674197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Lack of Error Handling and Exception Management</a:t>
            </a:r>
          </a:p>
        </p:txBody>
      </p:sp>
    </p:spTree>
    <p:extLst>
      <p:ext uri="{BB962C8B-B14F-4D97-AF65-F5344CB8AC3E}">
        <p14:creationId xmlns:p14="http://schemas.microsoft.com/office/powerpoint/2010/main" val="3871997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Neglecting Testing and Quality Assurance</a:t>
            </a:r>
          </a:p>
        </p:txBody>
      </p:sp>
    </p:spTree>
    <p:extLst>
      <p:ext uri="{BB962C8B-B14F-4D97-AF65-F5344CB8AC3E}">
        <p14:creationId xmlns:p14="http://schemas.microsoft.com/office/powerpoint/2010/main" val="30868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781050" y="2136338"/>
            <a:ext cx="10629900" cy="2585323"/>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collection of precompiled code modules, functions, classes, and resources</a:t>
            </a:r>
          </a:p>
        </p:txBody>
      </p:sp>
    </p:spTree>
    <p:extLst>
      <p:ext uri="{BB962C8B-B14F-4D97-AF65-F5344CB8AC3E}">
        <p14:creationId xmlns:p14="http://schemas.microsoft.com/office/powerpoint/2010/main" val="234293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Ignoring Versioning and Backwards Compatibility</a:t>
            </a:r>
          </a:p>
        </p:txBody>
      </p:sp>
    </p:spTree>
    <p:extLst>
      <p:ext uri="{BB962C8B-B14F-4D97-AF65-F5344CB8AC3E}">
        <p14:creationId xmlns:p14="http://schemas.microsoft.com/office/powerpoint/2010/main" val="3093842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Lack of Extensibility and Customization</a:t>
            </a:r>
          </a:p>
        </p:txBody>
      </p:sp>
    </p:spTree>
    <p:extLst>
      <p:ext uri="{BB962C8B-B14F-4D97-AF65-F5344CB8AC3E}">
        <p14:creationId xmlns:p14="http://schemas.microsoft.com/office/powerpoint/2010/main" val="236784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Insufficient Performance Optimization</a:t>
            </a:r>
          </a:p>
        </p:txBody>
      </p:sp>
    </p:spTree>
    <p:extLst>
      <p:ext uri="{BB962C8B-B14F-4D97-AF65-F5344CB8AC3E}">
        <p14:creationId xmlns:p14="http://schemas.microsoft.com/office/powerpoint/2010/main" val="2336188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DBD-87E1-B335-2B31-7FBAFE7A23A6}"/>
              </a:ext>
            </a:extLst>
          </p:cNvPr>
          <p:cNvSpPr>
            <a:spLocks noGrp="1"/>
          </p:cNvSpPr>
          <p:nvPr>
            <p:ph type="title"/>
          </p:nvPr>
        </p:nvSpPr>
        <p:spPr/>
        <p:txBody>
          <a:bodyPr/>
          <a:lstStyle/>
          <a:p>
            <a:r>
              <a:rPr lang="en-US" dirty="0"/>
              <a:t>Anti-Patterns</a:t>
            </a:r>
          </a:p>
        </p:txBody>
      </p:sp>
      <p:sp>
        <p:nvSpPr>
          <p:cNvPr id="3" name="Rectangle 2">
            <a:extLst>
              <a:ext uri="{FF2B5EF4-FFF2-40B4-BE49-F238E27FC236}">
                <a16:creationId xmlns:a16="http://schemas.microsoft.com/office/drawing/2014/main" id="{1E8E438C-A5C1-934A-A21F-31B148E024D9}"/>
              </a:ext>
            </a:extLst>
          </p:cNvPr>
          <p:cNvSpPr/>
          <p:nvPr/>
        </p:nvSpPr>
        <p:spPr>
          <a:xfrm>
            <a:off x="314325" y="1690688"/>
            <a:ext cx="11610976" cy="2800767"/>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Failure to Consider Security</a:t>
            </a:r>
          </a:p>
        </p:txBody>
      </p:sp>
    </p:spTree>
    <p:extLst>
      <p:ext uri="{BB962C8B-B14F-4D97-AF65-F5344CB8AC3E}">
        <p14:creationId xmlns:p14="http://schemas.microsoft.com/office/powerpoint/2010/main" val="1942076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2269-7CBC-661B-E1B0-E08F689D2B7C}"/>
              </a:ext>
            </a:extLst>
          </p:cNvPr>
          <p:cNvSpPr>
            <a:spLocks noGrp="1"/>
          </p:cNvSpPr>
          <p:nvPr>
            <p:ph type="title"/>
          </p:nvPr>
        </p:nvSpPr>
        <p:spPr/>
        <p:txBody>
          <a:bodyPr/>
          <a:lstStyle/>
          <a:p>
            <a:r>
              <a:rPr lang="en-US" dirty="0"/>
              <a:t>Anti-Patterns</a:t>
            </a:r>
          </a:p>
        </p:txBody>
      </p:sp>
      <p:sp>
        <p:nvSpPr>
          <p:cNvPr id="3" name="Content Placeholder 2">
            <a:extLst>
              <a:ext uri="{FF2B5EF4-FFF2-40B4-BE49-F238E27FC236}">
                <a16:creationId xmlns:a16="http://schemas.microsoft.com/office/drawing/2014/main" id="{A0905650-EAB3-4D46-524C-2964D4BF63AB}"/>
              </a:ext>
            </a:extLst>
          </p:cNvPr>
          <p:cNvSpPr>
            <a:spLocks noGrp="1"/>
          </p:cNvSpPr>
          <p:nvPr>
            <p:ph idx="1"/>
          </p:nvPr>
        </p:nvSpPr>
        <p:spPr/>
        <p:txBody>
          <a:bodyPr>
            <a:normAutofit fontScale="92500" lnSpcReduction="20000"/>
          </a:bodyPr>
          <a:lstStyle/>
          <a:p>
            <a:r>
              <a:rPr lang="en-US" dirty="0"/>
              <a:t>Bloated or Monolithic Libraries</a:t>
            </a:r>
          </a:p>
          <a:p>
            <a:r>
              <a:rPr lang="en-US" dirty="0"/>
              <a:t>Tight Coupling and Lack of Abstraction</a:t>
            </a:r>
          </a:p>
          <a:p>
            <a:r>
              <a:rPr lang="en-US" dirty="0"/>
              <a:t>Lack of Documentation</a:t>
            </a:r>
          </a:p>
          <a:p>
            <a:r>
              <a:rPr lang="en-US" dirty="0"/>
              <a:t>Inconsistent Naming and Conventions</a:t>
            </a:r>
          </a:p>
          <a:p>
            <a:r>
              <a:rPr lang="en-US" dirty="0"/>
              <a:t>Lack of Error Handling and Exception Management</a:t>
            </a:r>
          </a:p>
          <a:p>
            <a:r>
              <a:rPr lang="en-US" dirty="0"/>
              <a:t>Neglecting Testing and Quality Assurance</a:t>
            </a:r>
          </a:p>
          <a:p>
            <a:r>
              <a:rPr lang="en-US" dirty="0"/>
              <a:t>Ignoring Versioning and Backward Compatibility</a:t>
            </a:r>
          </a:p>
          <a:p>
            <a:r>
              <a:rPr lang="en-US" dirty="0"/>
              <a:t>Lack of Extensibility and Customization</a:t>
            </a:r>
          </a:p>
          <a:p>
            <a:r>
              <a:rPr lang="en-US" dirty="0"/>
              <a:t>Insufficient Performance Optimization</a:t>
            </a:r>
          </a:p>
          <a:p>
            <a:r>
              <a:rPr lang="en-US" dirty="0"/>
              <a:t>Failure to Consider Security</a:t>
            </a:r>
          </a:p>
        </p:txBody>
      </p:sp>
    </p:spTree>
    <p:extLst>
      <p:ext uri="{BB962C8B-B14F-4D97-AF65-F5344CB8AC3E}">
        <p14:creationId xmlns:p14="http://schemas.microsoft.com/office/powerpoint/2010/main" val="218125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1248845" y="2967335"/>
            <a:ext cx="96943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designed to be reused and shared</a:t>
            </a:r>
          </a:p>
        </p:txBody>
      </p:sp>
    </p:spTree>
    <p:extLst>
      <p:ext uri="{BB962C8B-B14F-4D97-AF65-F5344CB8AC3E}">
        <p14:creationId xmlns:p14="http://schemas.microsoft.com/office/powerpoint/2010/main" val="147454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2476507" y="2967335"/>
            <a:ext cx="723903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ready-made components</a:t>
            </a:r>
          </a:p>
        </p:txBody>
      </p:sp>
    </p:spTree>
    <p:extLst>
      <p:ext uri="{BB962C8B-B14F-4D97-AF65-F5344CB8AC3E}">
        <p14:creationId xmlns:p14="http://schemas.microsoft.com/office/powerpoint/2010/main" val="220309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53674" y="2967335"/>
            <a:ext cx="1208471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leverage to expedite development process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285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2192424" y="2967335"/>
            <a:ext cx="780720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organized into namespaces</a:t>
            </a:r>
          </a:p>
        </p:txBody>
      </p:sp>
    </p:spTree>
    <p:extLst>
      <p:ext uri="{BB962C8B-B14F-4D97-AF65-F5344CB8AC3E}">
        <p14:creationId xmlns:p14="http://schemas.microsoft.com/office/powerpoint/2010/main" val="271697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F09-7530-ED1D-0AA2-2F055734E824}"/>
              </a:ext>
            </a:extLst>
          </p:cNvPr>
          <p:cNvSpPr>
            <a:spLocks noGrp="1"/>
          </p:cNvSpPr>
          <p:nvPr>
            <p:ph type="title"/>
          </p:nvPr>
        </p:nvSpPr>
        <p:spPr/>
        <p:txBody>
          <a:bodyPr/>
          <a:lstStyle/>
          <a:p>
            <a:r>
              <a:rPr lang="en-US" dirty="0"/>
              <a:t>What is a class library?</a:t>
            </a:r>
          </a:p>
        </p:txBody>
      </p:sp>
      <p:sp>
        <p:nvSpPr>
          <p:cNvPr id="4" name="Rectangle 3">
            <a:extLst>
              <a:ext uri="{FF2B5EF4-FFF2-40B4-BE49-F238E27FC236}">
                <a16:creationId xmlns:a16="http://schemas.microsoft.com/office/drawing/2014/main" id="{E7373085-D7B9-402F-2A07-1DAF6FC8AE3F}"/>
              </a:ext>
            </a:extLst>
          </p:cNvPr>
          <p:cNvSpPr/>
          <p:nvPr/>
        </p:nvSpPr>
        <p:spPr>
          <a:xfrm>
            <a:off x="838200" y="2967334"/>
            <a:ext cx="10515600" cy="178246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promote code reuse and modular development</a:t>
            </a:r>
          </a:p>
        </p:txBody>
      </p:sp>
    </p:spTree>
    <p:extLst>
      <p:ext uri="{BB962C8B-B14F-4D97-AF65-F5344CB8AC3E}">
        <p14:creationId xmlns:p14="http://schemas.microsoft.com/office/powerpoint/2010/main" val="67790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3233</Words>
  <Application>Microsoft Office PowerPoint</Application>
  <PresentationFormat>Widescreen</PresentationFormat>
  <Paragraphs>247</Paragraphs>
  <Slides>44</Slides>
  <Notes>40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Arial</vt:lpstr>
      <vt:lpstr>Calibri</vt:lpstr>
      <vt:lpstr>Kamerik205 8</vt:lpstr>
      <vt:lpstr>Office Theme</vt:lpstr>
      <vt:lpstr>Custom Design</vt:lpstr>
      <vt:lpstr>PowerPoint Presentation</vt:lpstr>
      <vt:lpstr>Who is Chad Green</vt:lpstr>
      <vt:lpstr>Preamble</vt:lpstr>
      <vt:lpstr>What is a class library?</vt:lpstr>
      <vt:lpstr>What is a class library?</vt:lpstr>
      <vt:lpstr>What is a class library?</vt:lpstr>
      <vt:lpstr>What is a class library?</vt:lpstr>
      <vt:lpstr>What is a class library?</vt:lpstr>
      <vt:lpstr>What is a class library?</vt:lpstr>
      <vt:lpstr>What is a class library?</vt:lpstr>
      <vt:lpstr>What is a class library?</vt:lpstr>
      <vt:lpstr>Examples of Class Libraries</vt:lpstr>
      <vt:lpstr>Examples of Class Libraries</vt:lpstr>
      <vt:lpstr>Examples of Class Libraries</vt:lpstr>
      <vt:lpstr>Class Libraries in .NET</vt:lpstr>
      <vt:lpstr>Class Libraries in .NET</vt:lpstr>
      <vt:lpstr>Class Libraries in .NET</vt:lpstr>
      <vt:lpstr>Class Libraries in .NET</vt:lpstr>
      <vt:lpstr>Class Libraries in .NET</vt:lpstr>
      <vt:lpstr>What are we talking about?</vt:lpstr>
      <vt:lpstr>Best Practices</vt:lpstr>
      <vt:lpstr>Best Practices</vt:lpstr>
      <vt:lpstr>Best Practices</vt:lpstr>
      <vt:lpstr>Best Practices</vt:lpstr>
      <vt:lpstr>Best Practices</vt:lpstr>
      <vt:lpstr>Best Practices</vt:lpstr>
      <vt:lpstr>Best Practices</vt:lpstr>
      <vt:lpstr>Best Practices</vt:lpstr>
      <vt:lpstr>Best Practices</vt:lpstr>
      <vt:lpstr>Best Practices</vt:lpstr>
      <vt:lpstr>Best Practices</vt:lpstr>
      <vt:lpstr>Best Practices</vt:lpstr>
      <vt:lpstr>Anti-Patterns</vt:lpstr>
      <vt:lpstr>Anti-Patterns</vt:lpstr>
      <vt:lpstr>Anti-Patterns</vt:lpstr>
      <vt:lpstr>Anti-Patterns</vt:lpstr>
      <vt:lpstr>Anti-Patterns</vt:lpstr>
      <vt:lpstr>Anti-Patterns</vt:lpstr>
      <vt:lpstr>Anti-Patterns</vt:lpstr>
      <vt:lpstr>Anti-Patterns</vt:lpstr>
      <vt:lpstr>Anti-Patterns</vt:lpstr>
      <vt:lpstr>Anti-Patterns</vt:lpstr>
      <vt:lpstr>Anti-Patterns</vt:lpstr>
      <vt:lpstr>Anti-Patterns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8</cp:revision>
  <dcterms:created xsi:type="dcterms:W3CDTF">2023-07-10T02:23:06Z</dcterms:created>
  <dcterms:modified xsi:type="dcterms:W3CDTF">2023-07-11T02:24:04Z</dcterms:modified>
</cp:coreProperties>
</file>