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7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8" r:id="rId19"/>
    <p:sldId id="309" r:id="rId20"/>
    <p:sldId id="311" r:id="rId21"/>
    <p:sldId id="312" r:id="rId22"/>
    <p:sldId id="313" r:id="rId23"/>
    <p:sldId id="314" r:id="rId24"/>
    <p:sldId id="321" r:id="rId25"/>
    <p:sldId id="322" r:id="rId26"/>
    <p:sldId id="323" r:id="rId27"/>
    <p:sldId id="324" r:id="rId28"/>
    <p:sldId id="325" r:id="rId29"/>
    <p:sldId id="326" r:id="rId30"/>
    <p:sldId id="315" r:id="rId31"/>
    <p:sldId id="316" r:id="rId32"/>
    <p:sldId id="317" r:id="rId33"/>
    <p:sldId id="318" r:id="rId34"/>
    <p:sldId id="319" r:id="rId35"/>
    <p:sldId id="273" r:id="rId36"/>
    <p:sldId id="327" r:id="rId37"/>
    <p:sldId id="329" r:id="rId38"/>
    <p:sldId id="328" r:id="rId39"/>
    <p:sldId id="330" r:id="rId40"/>
    <p:sldId id="331" r:id="rId41"/>
    <p:sldId id="332"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301" r:id="rId66"/>
    <p:sldId id="302" r:id="rId67"/>
    <p:sldId id="303" r:id="rId68"/>
    <p:sldId id="304" r:id="rId69"/>
    <p:sldId id="305" r:id="rId70"/>
    <p:sldId id="306" r:id="rId71"/>
    <p:sldId id="307" r:id="rId72"/>
    <p:sldId id="297" r:id="rId73"/>
    <p:sldId id="298" r:id="rId74"/>
    <p:sldId id="299" r:id="rId75"/>
    <p:sldId id="30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E8D760B-0CE9-4674-8C77-C8D44CAD0EF1}">
          <p14:sldIdLst>
            <p14:sldId id="257"/>
            <p14:sldId id="258"/>
          </p14:sldIdLst>
        </p14:section>
        <p14:section name="What are Microservices?" id="{1228B8D6-5D09-4B77-8D7A-4600174B794E}">
          <p14:sldIdLst>
            <p14:sldId id="259"/>
            <p14:sldId id="260"/>
            <p14:sldId id="261"/>
            <p14:sldId id="262"/>
            <p14:sldId id="263"/>
            <p14:sldId id="264"/>
            <p14:sldId id="265"/>
            <p14:sldId id="266"/>
            <p14:sldId id="267"/>
            <p14:sldId id="268"/>
            <p14:sldId id="269"/>
            <p14:sldId id="270"/>
            <p14:sldId id="271"/>
            <p14:sldId id="272"/>
          </p14:sldIdLst>
        </p14:section>
        <p14:section name="REST" id="{A978F1E3-CA6E-4F2B-B2DC-8481FD7DC054}">
          <p14:sldIdLst>
            <p14:sldId id="308"/>
            <p14:sldId id="309"/>
            <p14:sldId id="311"/>
            <p14:sldId id="312"/>
            <p14:sldId id="313"/>
            <p14:sldId id="314"/>
            <p14:sldId id="321"/>
            <p14:sldId id="322"/>
            <p14:sldId id="323"/>
            <p14:sldId id="324"/>
            <p14:sldId id="325"/>
            <p14:sldId id="326"/>
            <p14:sldId id="315"/>
            <p14:sldId id="316"/>
            <p14:sldId id="317"/>
            <p14:sldId id="318"/>
            <p14:sldId id="319"/>
          </p14:sldIdLst>
        </p14:section>
        <p14:section name="What is Serverless?" id="{0727F054-927E-4560-A012-1990D2526BFE}">
          <p14:sldIdLst>
            <p14:sldId id="273"/>
            <p14:sldId id="327"/>
            <p14:sldId id="329"/>
            <p14:sldId id="328"/>
            <p14:sldId id="330"/>
            <p14:sldId id="331"/>
            <p14:sldId id="33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Lst>
        </p14:section>
        <p14:section name="Serverless vs Containers" id="{23594753-1ED6-4DA8-B10C-BB1CA306FAE5}">
          <p14:sldIdLst>
            <p14:sldId id="301"/>
            <p14:sldId id="302"/>
            <p14:sldId id="303"/>
            <p14:sldId id="304"/>
            <p14:sldId id="305"/>
            <p14:sldId id="306"/>
            <p14:sldId id="307"/>
          </p14:sldIdLst>
        </p14:section>
        <p14:section name="Function-as-a-Service (FaaS)" id="{183F3F28-E890-4D93-99A0-B9BD12F933EF}">
          <p14:sldIdLst>
            <p14:sldId id="297"/>
            <p14:sldId id="298"/>
            <p14:sldId id="299"/>
            <p14:sldId id="30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70533" autoAdjust="0"/>
  </p:normalViewPr>
  <p:slideViewPr>
    <p:cSldViewPr snapToGrid="0">
      <p:cViewPr varScale="1">
        <p:scale>
          <a:sx n="80" d="100"/>
          <a:sy n="80" d="100"/>
        </p:scale>
        <p:origin x="12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CDF63-7BE6-4E5C-9878-9A4374829733}"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6CD00-7841-4EFA-B0F7-5D43A28B1B59}" type="slidenum">
              <a:rPr lang="en-US" smtClean="0"/>
              <a:t>‹#›</a:t>
            </a:fld>
            <a:endParaRPr lang="en-US"/>
          </a:p>
        </p:txBody>
      </p:sp>
    </p:spTree>
    <p:extLst>
      <p:ext uri="{BB962C8B-B14F-4D97-AF65-F5344CB8AC3E}">
        <p14:creationId xmlns:p14="http://schemas.microsoft.com/office/powerpoint/2010/main" val="109336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Imagine taking an application, chopping it up into pieces, and running it as a collection of smaller parts instead of one monolithic whole.  That is basically what a microservices architecture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Monolithic Architecture — 3-Tier/N-Tier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part of the application breaks, the whole application might fail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Microservices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user’s perspective, an application built with microservices has a single interface and should work just the same as an application designed as one stack.  However, behind the scenes each microservice potentially has its own database and runs separately from the rest of the application.  In addition, microservices within the same application can be written in different languages and use different libraries.</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4</a:t>
            </a:fld>
            <a:endParaRPr lang="en-US"/>
          </a:p>
        </p:txBody>
      </p:sp>
    </p:spTree>
    <p:extLst>
      <p:ext uri="{BB962C8B-B14F-4D97-AF65-F5344CB8AC3E}">
        <p14:creationId xmlns:p14="http://schemas.microsoft.com/office/powerpoint/2010/main" val="112958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RE</a:t>
            </a:r>
            <a:r>
              <a:rPr lang="en-US" dirty="0" err="1"/>
              <a:t>presentational</a:t>
            </a:r>
            <a:r>
              <a:rPr lang="en-US" dirty="0"/>
              <a:t> </a:t>
            </a:r>
            <a:r>
              <a:rPr lang="en-US" b="1" dirty="0"/>
              <a:t>S</a:t>
            </a:r>
            <a:r>
              <a:rPr lang="en-US" dirty="0"/>
              <a:t>tate </a:t>
            </a:r>
            <a:r>
              <a:rPr lang="en-US" b="1" dirty="0"/>
              <a:t>T</a:t>
            </a:r>
            <a:r>
              <a:rPr lang="en-US" dirty="0"/>
              <a:t>ransfer (REST) is an architectural style that defines a set of constraints to be used for creating web services.</a:t>
            </a:r>
          </a:p>
        </p:txBody>
      </p:sp>
      <p:sp>
        <p:nvSpPr>
          <p:cNvPr id="4" name="Slide Number Placeholder 3"/>
          <p:cNvSpPr>
            <a:spLocks noGrp="1"/>
          </p:cNvSpPr>
          <p:nvPr>
            <p:ph type="sldNum" sz="quarter" idx="5"/>
          </p:nvPr>
        </p:nvSpPr>
        <p:spPr/>
        <p:txBody>
          <a:bodyPr/>
          <a:lstStyle/>
          <a:p>
            <a:fld id="{B366CD00-7841-4EFA-B0F7-5D43A28B1B59}" type="slidenum">
              <a:rPr lang="en-US" smtClean="0"/>
              <a:t>18</a:t>
            </a:fld>
            <a:endParaRPr lang="en-US"/>
          </a:p>
        </p:txBody>
      </p:sp>
    </p:spTree>
    <p:extLst>
      <p:ext uri="{BB962C8B-B14F-4D97-AF65-F5344CB8AC3E}">
        <p14:creationId xmlns:p14="http://schemas.microsoft.com/office/powerpoint/2010/main" val="399471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term was introduced and defined in 2000 by Roy Fielding in his doctoral dissertation.</a:t>
            </a:r>
          </a:p>
          <a:p>
            <a:endParaRPr lang="en-US" b="0" dirty="0"/>
          </a:p>
          <a:p>
            <a:r>
              <a:rPr lang="en-US" b="0" dirty="0"/>
              <a:t>The term is intended to evoke an image of how a well-designed Web application behaves: it is a network of Web resources (a virtual state machine) where the user advanced through the application by selecting links, resulting in the next resource’s representation (the next application state) being transferred to the client and rendered for the user.</a:t>
            </a:r>
          </a:p>
        </p:txBody>
      </p:sp>
      <p:sp>
        <p:nvSpPr>
          <p:cNvPr id="4" name="Slide Number Placeholder 3"/>
          <p:cNvSpPr>
            <a:spLocks noGrp="1"/>
          </p:cNvSpPr>
          <p:nvPr>
            <p:ph type="sldNum" sz="quarter" idx="5"/>
          </p:nvPr>
        </p:nvSpPr>
        <p:spPr/>
        <p:txBody>
          <a:bodyPr/>
          <a:lstStyle/>
          <a:p>
            <a:fld id="{B366CD00-7841-4EFA-B0F7-5D43A28B1B59}" type="slidenum">
              <a:rPr lang="en-US" smtClean="0"/>
              <a:t>19</a:t>
            </a:fld>
            <a:endParaRPr lang="en-US"/>
          </a:p>
        </p:txBody>
      </p:sp>
    </p:spTree>
    <p:extLst>
      <p:ext uri="{BB962C8B-B14F-4D97-AF65-F5344CB8AC3E}">
        <p14:creationId xmlns:p14="http://schemas.microsoft.com/office/powerpoint/2010/main" val="78813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term was introduced and defined in 2000 by Roy Fielding in his doctoral dissertation.</a:t>
            </a:r>
          </a:p>
          <a:p>
            <a:endParaRPr lang="en-US" b="0" dirty="0"/>
          </a:p>
          <a:p>
            <a:r>
              <a:rPr lang="en-US" b="0" dirty="0"/>
              <a:t>The term is intended to evoke an image of how a well-designed Web application behaves: it is a network of Web resources (a virtual state machine) where the user advances through the application by selecting links, resulting in the next resource’s representation (the next application state) being transferred to the client and rendered for the user.</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20</a:t>
            </a:fld>
            <a:endParaRPr lang="en-US"/>
          </a:p>
        </p:txBody>
      </p:sp>
    </p:spTree>
    <p:extLst>
      <p:ext uri="{BB962C8B-B14F-4D97-AF65-F5344CB8AC3E}">
        <p14:creationId xmlns:p14="http://schemas.microsoft.com/office/powerpoint/2010/main" val="410356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term was introduced and defined in 2000 by Roy Fielding in his doctoral dissertation.</a:t>
            </a:r>
          </a:p>
          <a:p>
            <a:endParaRPr lang="en-US" b="0" dirty="0"/>
          </a:p>
          <a:p>
            <a:r>
              <a:rPr lang="en-US" b="0" dirty="0"/>
              <a:t>The term is intended to evoke an image of how a well-designed Web application behaves: it is a network of Web resources (a virtual state machine) where the user advanced through the application by selecting links, resulting in the next resource’s representation (the next application state) being transferred to the client and rendered for the user.</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21</a:t>
            </a:fld>
            <a:endParaRPr lang="en-US"/>
          </a:p>
        </p:txBody>
      </p:sp>
    </p:spTree>
    <p:extLst>
      <p:ext uri="{BB962C8B-B14F-4D97-AF65-F5344CB8AC3E}">
        <p14:creationId xmlns:p14="http://schemas.microsoft.com/office/powerpoint/2010/main" val="2168564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Screen:  Some API principles, such as SOAP or XML-RPC, impose a strict framework on developers.  But REST APIs can be developed using virtually any programming language and support a variety of data formats.</a:t>
            </a:r>
          </a:p>
        </p:txBody>
      </p:sp>
      <p:sp>
        <p:nvSpPr>
          <p:cNvPr id="4" name="Slide Number Placeholder 3"/>
          <p:cNvSpPr>
            <a:spLocks noGrp="1"/>
          </p:cNvSpPr>
          <p:nvPr>
            <p:ph type="sldNum" sz="quarter" idx="5"/>
          </p:nvPr>
        </p:nvSpPr>
        <p:spPr/>
        <p:txBody>
          <a:bodyPr/>
          <a:lstStyle/>
          <a:p>
            <a:fld id="{B366CD00-7841-4EFA-B0F7-5D43A28B1B59}" type="slidenum">
              <a:rPr lang="en-US" smtClean="0"/>
              <a:t>22</a:t>
            </a:fld>
            <a:endParaRPr lang="en-US"/>
          </a:p>
        </p:txBody>
      </p:sp>
    </p:spTree>
    <p:extLst>
      <p:ext uri="{BB962C8B-B14F-4D97-AF65-F5344CB8AC3E}">
        <p14:creationId xmlns:p14="http://schemas.microsoft.com/office/powerpoint/2010/main" val="98252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requirement is that they align to the following six architectural constraints</a:t>
            </a:r>
          </a:p>
          <a:p>
            <a:endParaRPr lang="en-US" dirty="0"/>
          </a:p>
          <a:p>
            <a:r>
              <a:rPr lang="en-US" b="1" u="sng" dirty="0"/>
              <a:t>Client-Server Architecture / Decoupling</a:t>
            </a:r>
          </a:p>
          <a:p>
            <a:r>
              <a:rPr lang="en-US" b="0" u="none" dirty="0"/>
              <a:t>In REST API design, client and server applications must be completely independent of each other.  The only information the client application should know is the URI of the requested resource; it cannot interact with the server application in any other way.  Similarly, a sever application should not modify the client application other than passing it the requested data via HTTP.</a:t>
            </a:r>
          </a:p>
          <a:p>
            <a:endParaRPr lang="en-US" b="0" u="none" dirty="0"/>
          </a:p>
          <a:p>
            <a:r>
              <a:rPr lang="en-US" b="0" u="none" dirty="0"/>
              <a:t>Separation simplifies the server component, improving scalability; but more importantly, it allows components to evolve independently.</a:t>
            </a:r>
          </a:p>
        </p:txBody>
      </p:sp>
      <p:sp>
        <p:nvSpPr>
          <p:cNvPr id="4" name="Slide Number Placeholder 3"/>
          <p:cNvSpPr>
            <a:spLocks noGrp="1"/>
          </p:cNvSpPr>
          <p:nvPr>
            <p:ph type="sldNum" sz="quarter" idx="5"/>
          </p:nvPr>
        </p:nvSpPr>
        <p:spPr/>
        <p:txBody>
          <a:bodyPr/>
          <a:lstStyle/>
          <a:p>
            <a:fld id="{B366CD00-7841-4EFA-B0F7-5D43A28B1B59}" type="slidenum">
              <a:rPr lang="en-US" smtClean="0"/>
              <a:t>23</a:t>
            </a:fld>
            <a:endParaRPr lang="en-US"/>
          </a:p>
        </p:txBody>
      </p:sp>
    </p:spTree>
    <p:extLst>
      <p:ext uri="{BB962C8B-B14F-4D97-AF65-F5344CB8AC3E}">
        <p14:creationId xmlns:p14="http://schemas.microsoft.com/office/powerpoint/2010/main" val="272330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err="1"/>
              <a:t>Statlessness</a:t>
            </a:r>
            <a:endParaRPr lang="en-US" b="1" u="sng" dirty="0"/>
          </a:p>
          <a:p>
            <a:r>
              <a:rPr lang="en-US" b="0" u="none" dirty="0"/>
              <a:t>REST APIs are stateless, meaning that each request needs to include all the information necessary for processing it.  In other words, REST APIs do not require any server-side sessions.  Server applications are not allowed to store any data related to a client request.</a:t>
            </a:r>
          </a:p>
          <a:p>
            <a:endParaRPr lang="en-US" b="0" u="none" dirty="0"/>
          </a:p>
          <a:p>
            <a:r>
              <a:rPr lang="en-US" b="0" u="none" dirty="0"/>
              <a:t>This property of statelessness, make RESTful APIs ideal in high volume applications and increases performance by removing sever load caused by the retention of session information.</a:t>
            </a:r>
          </a:p>
        </p:txBody>
      </p:sp>
      <p:sp>
        <p:nvSpPr>
          <p:cNvPr id="4" name="Slide Number Placeholder 3"/>
          <p:cNvSpPr>
            <a:spLocks noGrp="1"/>
          </p:cNvSpPr>
          <p:nvPr>
            <p:ph type="sldNum" sz="quarter" idx="5"/>
          </p:nvPr>
        </p:nvSpPr>
        <p:spPr/>
        <p:txBody>
          <a:bodyPr/>
          <a:lstStyle/>
          <a:p>
            <a:fld id="{B366CD00-7841-4EFA-B0F7-5D43A28B1B59}" type="slidenum">
              <a:rPr lang="en-US" smtClean="0"/>
              <a:t>24</a:t>
            </a:fld>
            <a:endParaRPr lang="en-US"/>
          </a:p>
        </p:txBody>
      </p:sp>
    </p:spTree>
    <p:extLst>
      <p:ext uri="{BB962C8B-B14F-4D97-AF65-F5344CB8AC3E}">
        <p14:creationId xmlns:p14="http://schemas.microsoft.com/office/powerpoint/2010/main" val="4097888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err="1"/>
              <a:t>Cacheability</a:t>
            </a:r>
            <a:endParaRPr lang="en-US" b="1" u="sng" dirty="0"/>
          </a:p>
          <a:p>
            <a:r>
              <a:rPr lang="en-US" b="0" u="none" dirty="0"/>
              <a:t>When possible, resources should be cacheable on the client or server side.  Server responses also need to contain information about whether caching allowed for the delivered resource.  The goal is to improve performance on the client side, while increasing scalability on the sever side.</a:t>
            </a:r>
          </a:p>
          <a:p>
            <a:endParaRPr lang="en-US" b="0" u="none" dirty="0"/>
          </a:p>
          <a:p>
            <a:r>
              <a:rPr lang="en-US" b="0" i="0" dirty="0">
                <a:solidFill>
                  <a:srgbClr val="202122"/>
                </a:solidFill>
                <a:effectLst/>
                <a:latin typeface="Arial" panose="020B0604020202020204" pitchFamily="34" charset="0"/>
              </a:rPr>
              <a:t>Well-managed caching partially or completely eliminates some client–server interactions, further improving scalability and performance</a:t>
            </a:r>
            <a:endParaRPr lang="en-US" b="0" u="none" dirty="0"/>
          </a:p>
        </p:txBody>
      </p:sp>
      <p:sp>
        <p:nvSpPr>
          <p:cNvPr id="4" name="Slide Number Placeholder 3"/>
          <p:cNvSpPr>
            <a:spLocks noGrp="1"/>
          </p:cNvSpPr>
          <p:nvPr>
            <p:ph type="sldNum" sz="quarter" idx="5"/>
          </p:nvPr>
        </p:nvSpPr>
        <p:spPr/>
        <p:txBody>
          <a:bodyPr/>
          <a:lstStyle/>
          <a:p>
            <a:fld id="{B366CD00-7841-4EFA-B0F7-5D43A28B1B59}" type="slidenum">
              <a:rPr lang="en-US" smtClean="0"/>
              <a:t>25</a:t>
            </a:fld>
            <a:endParaRPr lang="en-US"/>
          </a:p>
        </p:txBody>
      </p:sp>
    </p:spTree>
    <p:extLst>
      <p:ext uri="{BB962C8B-B14F-4D97-AF65-F5344CB8AC3E}">
        <p14:creationId xmlns:p14="http://schemas.microsoft.com/office/powerpoint/2010/main" val="839551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Layered System</a:t>
            </a:r>
            <a:endParaRPr lang="en-US" b="0" u="none" dirty="0"/>
          </a:p>
          <a:p>
            <a:r>
              <a:rPr lang="en-US" b="0" u="none" dirty="0"/>
              <a:t>A client cannot ordinarily tell whether it is connected directly to the send server or to an intermediary along the way.  If a proxy or load balancer is placed between the client and server, it will not affect their communications, and there will not be a need to update the client or server code.  Intermediary servers can improve system scalability by enabling load balancing and by providing shared caches.  Also, security can be added as a layer on top of the web services, separating business logic from security logic.  Finally, intermediary servers can call multiple other severs to generate a response to the client.</a:t>
            </a:r>
          </a:p>
          <a:p>
            <a:endParaRPr lang="en-US" b="0" u="none" dirty="0"/>
          </a:p>
          <a:p>
            <a:r>
              <a:rPr lang="en-US" b="0" u="none" dirty="0"/>
              <a:t>As a rule of thumb, do not assume that the client and sever applications connect directly to each other.</a:t>
            </a:r>
          </a:p>
        </p:txBody>
      </p:sp>
      <p:sp>
        <p:nvSpPr>
          <p:cNvPr id="4" name="Slide Number Placeholder 3"/>
          <p:cNvSpPr>
            <a:spLocks noGrp="1"/>
          </p:cNvSpPr>
          <p:nvPr>
            <p:ph type="sldNum" sz="quarter" idx="5"/>
          </p:nvPr>
        </p:nvSpPr>
        <p:spPr/>
        <p:txBody>
          <a:bodyPr/>
          <a:lstStyle/>
          <a:p>
            <a:fld id="{B366CD00-7841-4EFA-B0F7-5D43A28B1B59}" type="slidenum">
              <a:rPr lang="en-US" smtClean="0"/>
              <a:t>26</a:t>
            </a:fld>
            <a:endParaRPr lang="en-US"/>
          </a:p>
        </p:txBody>
      </p:sp>
    </p:spTree>
    <p:extLst>
      <p:ext uri="{BB962C8B-B14F-4D97-AF65-F5344CB8AC3E}">
        <p14:creationId xmlns:p14="http://schemas.microsoft.com/office/powerpoint/2010/main" val="1832425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Code on demand (optional)</a:t>
            </a:r>
            <a:endParaRPr lang="en-US" b="0" u="none" dirty="0"/>
          </a:p>
          <a:p>
            <a:r>
              <a:rPr lang="en-US" b="0" u="none" dirty="0"/>
              <a:t>REST APIs usually send static resources, but in certain cases, responses can also contain executable code (such as Java applets).  This allows the sever to temporarily extend or customize the functionality of a client.</a:t>
            </a:r>
            <a:endParaRPr lang="en-US" b="1" u="sng" dirty="0"/>
          </a:p>
        </p:txBody>
      </p:sp>
      <p:sp>
        <p:nvSpPr>
          <p:cNvPr id="4" name="Slide Number Placeholder 3"/>
          <p:cNvSpPr>
            <a:spLocks noGrp="1"/>
          </p:cNvSpPr>
          <p:nvPr>
            <p:ph type="sldNum" sz="quarter" idx="5"/>
          </p:nvPr>
        </p:nvSpPr>
        <p:spPr/>
        <p:txBody>
          <a:bodyPr/>
          <a:lstStyle/>
          <a:p>
            <a:fld id="{B366CD00-7841-4EFA-B0F7-5D43A28B1B59}" type="slidenum">
              <a:rPr lang="en-US" smtClean="0"/>
              <a:t>27</a:t>
            </a:fld>
            <a:endParaRPr lang="en-US"/>
          </a:p>
        </p:txBody>
      </p:sp>
    </p:spTree>
    <p:extLst>
      <p:ext uri="{BB962C8B-B14F-4D97-AF65-F5344CB8AC3E}">
        <p14:creationId xmlns:p14="http://schemas.microsoft.com/office/powerpoint/2010/main" val="68221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Anit</a:t>
            </a:r>
            <a:r>
              <a:rPr lang="en-US" dirty="0"/>
              <a:t>-pattern that might make sense: one database</a:t>
            </a:r>
          </a:p>
        </p:txBody>
      </p:sp>
      <p:sp>
        <p:nvSpPr>
          <p:cNvPr id="4" name="Slide Number Placeholder 3"/>
          <p:cNvSpPr>
            <a:spLocks noGrp="1"/>
          </p:cNvSpPr>
          <p:nvPr>
            <p:ph type="sldNum" sz="quarter" idx="5"/>
          </p:nvPr>
        </p:nvSpPr>
        <p:spPr/>
        <p:txBody>
          <a:bodyPr/>
          <a:lstStyle/>
          <a:p>
            <a:fld id="{B366CD00-7841-4EFA-B0F7-5D43A28B1B59}" type="slidenum">
              <a:rPr lang="en-US" smtClean="0"/>
              <a:t>5</a:t>
            </a:fld>
            <a:endParaRPr lang="en-US"/>
          </a:p>
        </p:txBody>
      </p:sp>
    </p:spTree>
    <p:extLst>
      <p:ext uri="{BB962C8B-B14F-4D97-AF65-F5344CB8AC3E}">
        <p14:creationId xmlns:p14="http://schemas.microsoft.com/office/powerpoint/2010/main" val="17450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Uniform Interface</a:t>
            </a:r>
            <a:endParaRPr lang="en-US" b="0" u="none" dirty="0"/>
          </a:p>
          <a:p>
            <a:r>
              <a:rPr lang="en-US" b="0" u="none" dirty="0"/>
              <a:t>The uniform interface constraint is fundamental to the design of any RESTful system.  Basically, all API requests for the same resource should look the same no mater where the request comes from.  There are four constraints for this uniform interface:</a:t>
            </a:r>
          </a:p>
          <a:p>
            <a:endParaRPr lang="en-US" b="0" u="none" dirty="0"/>
          </a:p>
          <a:p>
            <a:pPr marL="171450" indent="-171450">
              <a:buFont typeface="Arial" panose="020B0604020202020204" pitchFamily="34" charset="0"/>
              <a:buChar char="•"/>
            </a:pPr>
            <a:r>
              <a:rPr lang="en-US" b="0" u="none" dirty="0"/>
              <a:t>Resource identification in requests – Individual resources are identified in resources, for example using uniform resource identifiers (URIs).  The resources themselves are conceptually separate from the representations that are returned for the client.</a:t>
            </a:r>
          </a:p>
          <a:p>
            <a:pPr marL="171450" indent="-171450">
              <a:buFont typeface="Arial" panose="020B0604020202020204" pitchFamily="34" charset="0"/>
              <a:buChar char="•"/>
            </a:pPr>
            <a:r>
              <a:rPr lang="en-US" b="0" u="none" dirty="0"/>
              <a:t>Resource manipulation through representations – When a client holds a representation of a resource, including any metadata attached, it has enough information to modify or delete the resource’s state.</a:t>
            </a:r>
          </a:p>
          <a:p>
            <a:pPr marL="171450" indent="-171450">
              <a:buFont typeface="Arial" panose="020B0604020202020204" pitchFamily="34" charset="0"/>
              <a:buChar char="•"/>
            </a:pPr>
            <a:r>
              <a:rPr lang="en-US" b="0" u="none" dirty="0"/>
              <a:t>Self-descriptive messages – Each message includes enough information to describe how to process the message.</a:t>
            </a:r>
          </a:p>
          <a:p>
            <a:pPr marL="171450" indent="-171450">
              <a:buFont typeface="Arial" panose="020B0604020202020204" pitchFamily="34" charset="0"/>
              <a:buChar char="•"/>
            </a:pPr>
            <a:r>
              <a:rPr lang="en-US" b="0" u="none" dirty="0"/>
              <a:t>Hypermedia as the engine of application state (HATEOAS) – Having accessed an initial URI for the REST application, a REST client should then be able to use server-provided links dynamically to discover all the available resources it needs.  As access proceeds, the sever responds with text that includes hyperlinks to other resources that are currently available.  There is no need for the client to be hard-coded with information regarding the structure or dynamics of the application.</a:t>
            </a:r>
            <a:endParaRPr lang="en-US" b="1" u="sng" dirty="0"/>
          </a:p>
        </p:txBody>
      </p:sp>
      <p:sp>
        <p:nvSpPr>
          <p:cNvPr id="4" name="Slide Number Placeholder 3"/>
          <p:cNvSpPr>
            <a:spLocks noGrp="1"/>
          </p:cNvSpPr>
          <p:nvPr>
            <p:ph type="sldNum" sz="quarter" idx="5"/>
          </p:nvPr>
        </p:nvSpPr>
        <p:spPr/>
        <p:txBody>
          <a:bodyPr/>
          <a:lstStyle/>
          <a:p>
            <a:fld id="{B366CD00-7841-4EFA-B0F7-5D43A28B1B59}" type="slidenum">
              <a:rPr lang="en-US" smtClean="0"/>
              <a:t>28</a:t>
            </a:fld>
            <a:endParaRPr lang="en-US"/>
          </a:p>
        </p:txBody>
      </p:sp>
    </p:spTree>
    <p:extLst>
      <p:ext uri="{BB962C8B-B14F-4D97-AF65-F5344CB8AC3E}">
        <p14:creationId xmlns:p14="http://schemas.microsoft.com/office/powerpoint/2010/main" val="4206521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POST verb is most-often utilized to </a:t>
            </a:r>
            <a:r>
              <a:rPr lang="en-US" b="1" dirty="0"/>
              <a:t>create</a:t>
            </a:r>
            <a:r>
              <a:rPr lang="en-US" b="0" dirty="0"/>
              <a:t> new resources.</a:t>
            </a:r>
          </a:p>
          <a:p>
            <a:endParaRPr lang="en-US" b="0" dirty="0"/>
          </a:p>
          <a:p>
            <a:r>
              <a:rPr lang="en-US" b="0" dirty="0"/>
              <a:t>POST is neither safe nor idempotent.</a:t>
            </a:r>
          </a:p>
          <a:p>
            <a:endParaRPr lang="en-US" b="0" dirty="0"/>
          </a:p>
          <a:p>
            <a:r>
              <a:rPr lang="en-US" b="0" dirty="0"/>
              <a:t>The HTTP 201 Created success status response code indicates that the request has succeeded and has led to the creation of a resource.  The new resource is effectively created before this response is sent back and the new resource is returned in the body of the message, its location being either the URL of the request, or the content of the </a:t>
            </a:r>
            <a:r>
              <a:rPr lang="en-US" b="0" i="1" dirty="0"/>
              <a:t>Location</a:t>
            </a:r>
            <a:r>
              <a:rPr lang="en-US" b="0" i="0" dirty="0"/>
              <a:t> header.</a:t>
            </a:r>
          </a:p>
          <a:p>
            <a:endParaRPr lang="en-US" b="0" i="0" dirty="0"/>
          </a:p>
          <a:p>
            <a:r>
              <a:rPr lang="en-US" b="0" i="0" dirty="0"/>
              <a:t>The HTTP 400 Bad Request response status code indicates that the server cannot or will not process the request due to something that is perceived to be a client error (for example, malformed request </a:t>
            </a:r>
            <a:r>
              <a:rPr lang="en-US" b="0" i="0" dirty="0" err="1"/>
              <a:t>syntaxt</a:t>
            </a:r>
            <a:r>
              <a:rPr lang="en-US" b="0" i="0" dirty="0"/>
              <a:t>, invalid request message framing, or deceptive request routing).  The client should not repeat this request without modification.</a:t>
            </a:r>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29</a:t>
            </a:fld>
            <a:endParaRPr lang="en-US"/>
          </a:p>
        </p:txBody>
      </p:sp>
    </p:spTree>
    <p:extLst>
      <p:ext uri="{BB962C8B-B14F-4D97-AF65-F5344CB8AC3E}">
        <p14:creationId xmlns:p14="http://schemas.microsoft.com/office/powerpoint/2010/main" val="284933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GET method is used to read (or retrieve) a representation of a resource.</a:t>
            </a:r>
          </a:p>
        </p:txBody>
      </p:sp>
      <p:sp>
        <p:nvSpPr>
          <p:cNvPr id="4" name="Slide Number Placeholder 3"/>
          <p:cNvSpPr>
            <a:spLocks noGrp="1"/>
          </p:cNvSpPr>
          <p:nvPr>
            <p:ph type="sldNum" sz="quarter" idx="5"/>
          </p:nvPr>
        </p:nvSpPr>
        <p:spPr/>
        <p:txBody>
          <a:bodyPr/>
          <a:lstStyle/>
          <a:p>
            <a:fld id="{B366CD00-7841-4EFA-B0F7-5D43A28B1B59}" type="slidenum">
              <a:rPr lang="en-US" smtClean="0"/>
              <a:t>30</a:t>
            </a:fld>
            <a:endParaRPr lang="en-US"/>
          </a:p>
        </p:txBody>
      </p:sp>
    </p:spTree>
    <p:extLst>
      <p:ext uri="{BB962C8B-B14F-4D97-AF65-F5344CB8AC3E}">
        <p14:creationId xmlns:p14="http://schemas.microsoft.com/office/powerpoint/2010/main" val="911894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PUT verb is used for updating the resource.</a:t>
            </a:r>
          </a:p>
          <a:p>
            <a:endParaRPr lang="en-US" dirty="0"/>
          </a:p>
          <a:p>
            <a:r>
              <a:rPr lang="en-US" dirty="0"/>
              <a:t>PUT can also be used to create a resource in the case where the resource identifier is specified by the client instead of the server.  This could also be considered an Upsert</a:t>
            </a:r>
          </a:p>
        </p:txBody>
      </p:sp>
      <p:sp>
        <p:nvSpPr>
          <p:cNvPr id="4" name="Slide Number Placeholder 3"/>
          <p:cNvSpPr>
            <a:spLocks noGrp="1"/>
          </p:cNvSpPr>
          <p:nvPr>
            <p:ph type="sldNum" sz="quarter" idx="5"/>
          </p:nvPr>
        </p:nvSpPr>
        <p:spPr/>
        <p:txBody>
          <a:bodyPr/>
          <a:lstStyle/>
          <a:p>
            <a:fld id="{B366CD00-7841-4EFA-B0F7-5D43A28B1B59}" type="slidenum">
              <a:rPr lang="en-US" smtClean="0"/>
              <a:t>31</a:t>
            </a:fld>
            <a:endParaRPr lang="en-US"/>
          </a:p>
        </p:txBody>
      </p:sp>
    </p:spTree>
    <p:extLst>
      <p:ext uri="{BB962C8B-B14F-4D97-AF65-F5344CB8AC3E}">
        <p14:creationId xmlns:p14="http://schemas.microsoft.com/office/powerpoint/2010/main" val="1440270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32</a:t>
            </a:fld>
            <a:endParaRPr lang="en-US"/>
          </a:p>
        </p:txBody>
      </p:sp>
    </p:spTree>
    <p:extLst>
      <p:ext uri="{BB962C8B-B14F-4D97-AF65-F5344CB8AC3E}">
        <p14:creationId xmlns:p14="http://schemas.microsoft.com/office/powerpoint/2010/main" val="17322905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33</a:t>
            </a:fld>
            <a:endParaRPr lang="en-US"/>
          </a:p>
        </p:txBody>
      </p:sp>
    </p:spTree>
    <p:extLst>
      <p:ext uri="{BB962C8B-B14F-4D97-AF65-F5344CB8AC3E}">
        <p14:creationId xmlns:p14="http://schemas.microsoft.com/office/powerpoint/2010/main" val="4237743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Hardware</a:t>
            </a:r>
          </a:p>
          <a:p>
            <a:pPr marL="228600" indent="-228600">
              <a:buAutoNum type="arabicPeriod"/>
            </a:pPr>
            <a:r>
              <a:rPr lang="en-US" dirty="0"/>
              <a:t>Get and install your operating system</a:t>
            </a:r>
          </a:p>
          <a:p>
            <a:pPr marL="228600" indent="-228600">
              <a:buAutoNum type="arabicPeriod"/>
            </a:pPr>
            <a:r>
              <a:rPr lang="en-US" dirty="0"/>
              <a:t>Get and install the application framework</a:t>
            </a:r>
          </a:p>
          <a:p>
            <a:pPr marL="228600" indent="-228600">
              <a:buAutoNum type="arabicPeriod"/>
            </a:pPr>
            <a:r>
              <a:rPr lang="en-US" dirty="0"/>
              <a:t>(No Click) Deploy code to the server</a:t>
            </a:r>
          </a:p>
          <a:p>
            <a:pPr marL="228600" indent="-228600">
              <a:buAutoNum type="arabicPeriod"/>
            </a:pPr>
            <a:r>
              <a:rPr lang="en-US" dirty="0"/>
              <a:t>Host all of this somewhere in your datacenter and make available to the Internet</a:t>
            </a:r>
          </a:p>
          <a:p>
            <a:pPr marL="228600" indent="-228600">
              <a:buAutoNum type="arabicPeriod"/>
            </a:pPr>
            <a:r>
              <a:rPr lang="en-US" dirty="0"/>
              <a:t>(No Click) Bunch of questions</a:t>
            </a:r>
          </a:p>
          <a:p>
            <a:pPr marL="228600" indent="-228600">
              <a:buAutoNum type="arabicPeriod"/>
            </a:pPr>
            <a:r>
              <a:rPr lang="en-US" dirty="0"/>
              <a:t>Backup for your apps</a:t>
            </a:r>
          </a:p>
          <a:p>
            <a:pPr marL="228600" indent="-228600">
              <a:buAutoNum type="arabicPeriod"/>
            </a:pPr>
            <a:r>
              <a:rPr lang="en-US" dirty="0"/>
              <a:t>Physical Security</a:t>
            </a:r>
          </a:p>
          <a:p>
            <a:pPr marL="228600" indent="-228600">
              <a:buAutoNum type="arabicPeriod"/>
            </a:pPr>
            <a:r>
              <a:rPr lang="en-US" dirty="0"/>
              <a:t>Scaling Up</a:t>
            </a:r>
          </a:p>
          <a:p>
            <a:pPr marL="228600" indent="-228600">
              <a:buAutoNum type="arabicPeriod"/>
            </a:pPr>
            <a:r>
              <a:rPr lang="en-US" dirty="0"/>
              <a:t>Monitoring (hardware and application)</a:t>
            </a:r>
          </a:p>
          <a:p>
            <a:pPr marL="228600" indent="-228600">
              <a:buAutoNum type="arabicPeriod"/>
            </a:pPr>
            <a:r>
              <a:rPr lang="en-US" dirty="0"/>
              <a:t>And so on</a:t>
            </a:r>
          </a:p>
          <a:p>
            <a:pPr marL="228600" indent="-228600">
              <a:buAutoNum type="arabicPeriod"/>
            </a:pPr>
            <a:r>
              <a:rPr lang="en-US" dirty="0"/>
              <a:t>(No Click) Really important questions – but not key to core competency</a:t>
            </a:r>
          </a:p>
        </p:txBody>
      </p:sp>
      <p:sp>
        <p:nvSpPr>
          <p:cNvPr id="4" name="Slide Number Placeholder 3"/>
          <p:cNvSpPr>
            <a:spLocks noGrp="1"/>
          </p:cNvSpPr>
          <p:nvPr>
            <p:ph type="sldNum" sz="quarter" idx="5"/>
          </p:nvPr>
        </p:nvSpPr>
        <p:spPr/>
        <p:txBody>
          <a:bodyPr/>
          <a:lstStyle/>
          <a:p>
            <a:fld id="{B366CD00-7841-4EFA-B0F7-5D43A28B1B59}" type="slidenum">
              <a:rPr lang="en-US" smtClean="0"/>
              <a:t>35</a:t>
            </a:fld>
            <a:endParaRPr lang="en-US"/>
          </a:p>
        </p:txBody>
      </p:sp>
    </p:spTree>
    <p:extLst>
      <p:ext uri="{BB962C8B-B14F-4D97-AF65-F5344CB8AC3E}">
        <p14:creationId xmlns:p14="http://schemas.microsoft.com/office/powerpoint/2010/main" val="1647076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Hardware</a:t>
            </a:r>
          </a:p>
          <a:p>
            <a:pPr marL="228600" indent="-228600">
              <a:buAutoNum type="arabicPeriod"/>
            </a:pPr>
            <a:r>
              <a:rPr lang="en-US" dirty="0"/>
              <a:t>Get and install your operating system</a:t>
            </a:r>
          </a:p>
          <a:p>
            <a:pPr marL="228600" indent="-228600">
              <a:buAutoNum type="arabicPeriod"/>
            </a:pPr>
            <a:r>
              <a:rPr lang="en-US" dirty="0"/>
              <a:t>Get and install the application framework</a:t>
            </a:r>
          </a:p>
          <a:p>
            <a:pPr marL="228600" indent="-228600">
              <a:buAutoNum type="arabicPeriod"/>
            </a:pPr>
            <a:r>
              <a:rPr lang="en-US" dirty="0"/>
              <a:t>(No Click) Deploy code to the server</a:t>
            </a:r>
          </a:p>
          <a:p>
            <a:pPr marL="228600" indent="-228600">
              <a:buAutoNum type="arabicPeriod"/>
            </a:pPr>
            <a:r>
              <a:rPr lang="en-US" dirty="0"/>
              <a:t>Host all of this somewhere in your datacenter and make available to the Internet</a:t>
            </a:r>
          </a:p>
          <a:p>
            <a:pPr marL="228600" indent="-228600">
              <a:buAutoNum type="arabicPeriod"/>
            </a:pPr>
            <a:r>
              <a:rPr lang="en-US" dirty="0"/>
              <a:t>(No Click) Bunch of questions</a:t>
            </a:r>
          </a:p>
          <a:p>
            <a:pPr marL="228600" indent="-228600">
              <a:buAutoNum type="arabicPeriod"/>
            </a:pPr>
            <a:r>
              <a:rPr lang="en-US" dirty="0"/>
              <a:t>Backup for your apps</a:t>
            </a:r>
          </a:p>
          <a:p>
            <a:pPr marL="228600" indent="-228600">
              <a:buAutoNum type="arabicPeriod"/>
            </a:pPr>
            <a:r>
              <a:rPr lang="en-US" dirty="0"/>
              <a:t>Physical Security</a:t>
            </a:r>
          </a:p>
          <a:p>
            <a:pPr marL="228600" indent="-228600">
              <a:buAutoNum type="arabicPeriod"/>
            </a:pPr>
            <a:r>
              <a:rPr lang="en-US" dirty="0"/>
              <a:t>Scaling Up</a:t>
            </a:r>
          </a:p>
          <a:p>
            <a:pPr marL="228600" indent="-228600">
              <a:buAutoNum type="arabicPeriod"/>
            </a:pPr>
            <a:r>
              <a:rPr lang="en-US" dirty="0"/>
              <a:t>Monitoring (hardware and application)</a:t>
            </a:r>
          </a:p>
          <a:p>
            <a:pPr marL="228600" indent="-228600">
              <a:buAutoNum type="arabicPeriod"/>
            </a:pPr>
            <a:r>
              <a:rPr lang="en-US" dirty="0"/>
              <a:t>And so on</a:t>
            </a:r>
          </a:p>
          <a:p>
            <a:pPr marL="228600" indent="-228600">
              <a:buAutoNum type="arabicPeriod"/>
            </a:pPr>
            <a:r>
              <a:rPr lang="en-US" dirty="0"/>
              <a:t>(No Click) Really important questions – but not key to core competency</a:t>
            </a:r>
          </a:p>
        </p:txBody>
      </p:sp>
      <p:sp>
        <p:nvSpPr>
          <p:cNvPr id="4" name="Slide Number Placeholder 3"/>
          <p:cNvSpPr>
            <a:spLocks noGrp="1"/>
          </p:cNvSpPr>
          <p:nvPr>
            <p:ph type="sldNum" sz="quarter" idx="5"/>
          </p:nvPr>
        </p:nvSpPr>
        <p:spPr/>
        <p:txBody>
          <a:bodyPr/>
          <a:lstStyle/>
          <a:p>
            <a:fld id="{B366CD00-7841-4EFA-B0F7-5D43A28B1B59}" type="slidenum">
              <a:rPr lang="en-US" smtClean="0"/>
              <a:t>36</a:t>
            </a:fld>
            <a:endParaRPr lang="en-US"/>
          </a:p>
        </p:txBody>
      </p:sp>
    </p:spTree>
    <p:extLst>
      <p:ext uri="{BB962C8B-B14F-4D97-AF65-F5344CB8AC3E}">
        <p14:creationId xmlns:p14="http://schemas.microsoft.com/office/powerpoint/2010/main" val="3149681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decisions are easily configurable</a:t>
            </a:r>
          </a:p>
          <a:p>
            <a:r>
              <a:rPr lang="en-US" dirty="0"/>
              <a:t>(Click) But still have to think about how to scale</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38</a:t>
            </a:fld>
            <a:endParaRPr lang="en-US"/>
          </a:p>
        </p:txBody>
      </p:sp>
    </p:spTree>
    <p:extLst>
      <p:ext uri="{BB962C8B-B14F-4D97-AF65-F5344CB8AC3E}">
        <p14:creationId xmlns:p14="http://schemas.microsoft.com/office/powerpoint/2010/main" val="2169708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Only Problem: </a:t>
            </a:r>
            <a:r>
              <a:rPr lang="en-US" dirty="0"/>
              <a:t>How to build you application to best solve business problem?</a:t>
            </a:r>
          </a:p>
        </p:txBody>
      </p:sp>
      <p:sp>
        <p:nvSpPr>
          <p:cNvPr id="4" name="Slide Number Placeholder 3"/>
          <p:cNvSpPr>
            <a:spLocks noGrp="1"/>
          </p:cNvSpPr>
          <p:nvPr>
            <p:ph type="sldNum" sz="quarter" idx="5"/>
          </p:nvPr>
        </p:nvSpPr>
        <p:spPr/>
        <p:txBody>
          <a:bodyPr/>
          <a:lstStyle/>
          <a:p>
            <a:fld id="{B366CD00-7841-4EFA-B0F7-5D43A28B1B59}" type="slidenum">
              <a:rPr lang="en-US" smtClean="0"/>
              <a:t>39</a:t>
            </a:fld>
            <a:endParaRPr lang="en-US"/>
          </a:p>
        </p:txBody>
      </p:sp>
    </p:spTree>
    <p:extLst>
      <p:ext uri="{BB962C8B-B14F-4D97-AF65-F5344CB8AC3E}">
        <p14:creationId xmlns:p14="http://schemas.microsoft.com/office/powerpoint/2010/main" val="131446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Quick</a:t>
            </a:r>
          </a:p>
          <a:p>
            <a:r>
              <a:rPr lang="en-US" dirty="0"/>
              <a:t>Microservices increase agility putting new feature sin production and adding business value to solutions, as the deployment of small and independent modules requires much less time and several teams can be working on different services at the same time, reducing development time and simplifying deployment.</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6</a:t>
            </a:fld>
            <a:endParaRPr lang="en-US"/>
          </a:p>
        </p:txBody>
      </p:sp>
    </p:spTree>
    <p:extLst>
      <p:ext uri="{BB962C8B-B14F-4D97-AF65-F5344CB8AC3E}">
        <p14:creationId xmlns:p14="http://schemas.microsoft.com/office/powerpoint/2010/main" val="1179293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40</a:t>
            </a:fld>
            <a:endParaRPr lang="en-US"/>
          </a:p>
        </p:txBody>
      </p:sp>
    </p:spTree>
    <p:extLst>
      <p:ext uri="{BB962C8B-B14F-4D97-AF65-F5344CB8AC3E}">
        <p14:creationId xmlns:p14="http://schemas.microsoft.com/office/powerpoint/2010/main" val="2416744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focus less on servers and more on the functionality and features of your solution.</a:t>
            </a:r>
          </a:p>
          <a:p>
            <a:endParaRPr lang="en-US" dirty="0"/>
          </a:p>
          <a:p>
            <a:r>
              <a:rPr lang="en-US" b="1" u="sng" dirty="0"/>
              <a:t>Abstraction</a:t>
            </a:r>
            <a:endParaRPr lang="en-US" b="0" u="none" dirty="0"/>
          </a:p>
          <a:p>
            <a:r>
              <a:rPr lang="en-US" b="0" i="0" dirty="0">
                <a:solidFill>
                  <a:srgbClr val="24292E"/>
                </a:solidFill>
                <a:effectLst/>
                <a:latin typeface="-apple-system"/>
              </a:rPr>
              <a:t>This is because serverless abstracts away servers so you do not need to worry about server configuration or scaling</a:t>
            </a:r>
            <a:endParaRPr lang="en-US" b="1" u="sng" dirty="0"/>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41</a:t>
            </a:fld>
            <a:endParaRPr lang="en-US"/>
          </a:p>
        </p:txBody>
      </p:sp>
    </p:spTree>
    <p:extLst>
      <p:ext uri="{BB962C8B-B14F-4D97-AF65-F5344CB8AC3E}">
        <p14:creationId xmlns:p14="http://schemas.microsoft.com/office/powerpoint/2010/main" val="2203028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Vendors run the entire backend</a:t>
            </a:r>
          </a:p>
          <a:p>
            <a:endParaRPr lang="en-US" dirty="0"/>
          </a:p>
          <a:p>
            <a:r>
              <a:rPr lang="en-US" dirty="0"/>
              <a:t>Providers often running code from several customers on single server at any given time (multitenancy)</a:t>
            </a:r>
          </a:p>
        </p:txBody>
      </p:sp>
      <p:sp>
        <p:nvSpPr>
          <p:cNvPr id="4" name="Slide Number Placeholder 3"/>
          <p:cNvSpPr>
            <a:spLocks noGrp="1"/>
          </p:cNvSpPr>
          <p:nvPr>
            <p:ph type="sldNum" sz="quarter" idx="5"/>
          </p:nvPr>
        </p:nvSpPr>
        <p:spPr/>
        <p:txBody>
          <a:bodyPr/>
          <a:lstStyle/>
          <a:p>
            <a:fld id="{B366CD00-7841-4EFA-B0F7-5D43A28B1B59}" type="slidenum">
              <a:rPr lang="en-US" smtClean="0"/>
              <a:t>55</a:t>
            </a:fld>
            <a:endParaRPr lang="en-US"/>
          </a:p>
        </p:txBody>
      </p:sp>
    </p:spTree>
    <p:extLst>
      <p:ext uri="{BB962C8B-B14F-4D97-AF65-F5344CB8AC3E}">
        <p14:creationId xmlns:p14="http://schemas.microsoft.com/office/powerpoint/2010/main" val="2758888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56</a:t>
            </a:fld>
            <a:endParaRPr lang="en-US"/>
          </a:p>
        </p:txBody>
      </p:sp>
    </p:spTree>
    <p:extLst>
      <p:ext uri="{BB962C8B-B14F-4D97-AF65-F5344CB8AC3E}">
        <p14:creationId xmlns:p14="http://schemas.microsoft.com/office/powerpoint/2010/main" val="1991199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talked about; serverless does run on servers, but it is up to the vendor to provision server space as it is needed by the application; no specific machines are assigned for a given function or application.</a:t>
            </a:r>
          </a:p>
          <a:p>
            <a:endParaRPr lang="en-US" dirty="0"/>
          </a:p>
          <a:p>
            <a:r>
              <a:rPr lang="en-US" dirty="0"/>
              <a:t>On the other hand, each container lives on one machine at a time and uses the operating system of that machine, though they can be moved easily to a different machine if desired.</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65</a:t>
            </a:fld>
            <a:endParaRPr lang="en-US"/>
          </a:p>
        </p:txBody>
      </p:sp>
    </p:spTree>
    <p:extLst>
      <p:ext uri="{BB962C8B-B14F-4D97-AF65-F5344CB8AC3E}">
        <p14:creationId xmlns:p14="http://schemas.microsoft.com/office/powerpoint/2010/main" val="3441118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container-based architecture, the number of containers deployed is determined beforehand.  In contrast, in a serverless architecture, the backend inherently and automatically scales to meet demand.</a:t>
            </a:r>
          </a:p>
        </p:txBody>
      </p:sp>
      <p:sp>
        <p:nvSpPr>
          <p:cNvPr id="4" name="Slide Number Placeholder 3"/>
          <p:cNvSpPr>
            <a:spLocks noGrp="1"/>
          </p:cNvSpPr>
          <p:nvPr>
            <p:ph type="sldNum" sz="quarter" idx="5"/>
          </p:nvPr>
        </p:nvSpPr>
        <p:spPr/>
        <p:txBody>
          <a:bodyPr/>
          <a:lstStyle/>
          <a:p>
            <a:fld id="{B366CD00-7841-4EFA-B0F7-5D43A28B1B59}" type="slidenum">
              <a:rPr lang="en-US" smtClean="0"/>
              <a:t>66</a:t>
            </a:fld>
            <a:endParaRPr lang="en-US"/>
          </a:p>
        </p:txBody>
      </p:sp>
    </p:spTree>
    <p:extLst>
      <p:ext uri="{BB962C8B-B14F-4D97-AF65-F5344CB8AC3E}">
        <p14:creationId xmlns:p14="http://schemas.microsoft.com/office/powerpoint/2010/main" val="40380011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are hosted in the cloud, but cloud providers do not necessarily update or maintain them.</a:t>
            </a:r>
          </a:p>
          <a:p>
            <a:endParaRPr lang="en-US" dirty="0"/>
          </a:p>
          <a:p>
            <a:r>
              <a:rPr lang="en-US" dirty="0"/>
              <a:t>From a developer’s prospective, a serverless architecture has no backend to manage.</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67</a:t>
            </a:fld>
            <a:endParaRPr lang="en-US"/>
          </a:p>
        </p:txBody>
      </p:sp>
    </p:spTree>
    <p:extLst>
      <p:ext uri="{BB962C8B-B14F-4D97-AF65-F5344CB8AC3E}">
        <p14:creationId xmlns:p14="http://schemas.microsoft.com/office/powerpoint/2010/main" val="1554294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take longer to set up initially than serverless functions because it is necessary to configure system settings, libraries, and so on.  Once configured, containers take only a few seconds to deploy.</a:t>
            </a:r>
          </a:p>
          <a:p>
            <a:endParaRPr lang="en-US" dirty="0"/>
          </a:p>
          <a:p>
            <a:r>
              <a:rPr lang="en-US" dirty="0"/>
              <a:t>Because serverless functions are smaller than containers and do not come bundled with system dependencies, they only take milliseconds to deploy.  Serverless applications can be live as soon as the code is uploaded.</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68</a:t>
            </a:fld>
            <a:endParaRPr lang="en-US"/>
          </a:p>
        </p:txBody>
      </p:sp>
    </p:spTree>
    <p:extLst>
      <p:ext uri="{BB962C8B-B14F-4D97-AF65-F5344CB8AC3E}">
        <p14:creationId xmlns:p14="http://schemas.microsoft.com/office/powerpoint/2010/main" val="3959035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apple-system"/>
              </a:rPr>
              <a:t>It is difficult to test serverless web applications because the backend environment is hard to replicate on a local environment. In contrast, containers run the same no matter where they are deployed, making it relatively simple to test a container-based application before deploying it to production.</a:t>
            </a:r>
            <a:endParaRPr lang="en-US" dirty="0"/>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69</a:t>
            </a:fld>
            <a:endParaRPr lang="en-US"/>
          </a:p>
        </p:txBody>
      </p:sp>
    </p:spTree>
    <p:extLst>
      <p:ext uri="{BB962C8B-B14F-4D97-AF65-F5344CB8AC3E}">
        <p14:creationId xmlns:p14="http://schemas.microsoft.com/office/powerpoint/2010/main" val="26010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Resilience</a:t>
            </a:r>
          </a:p>
          <a:p>
            <a:r>
              <a:rPr lang="en-US" dirty="0"/>
              <a:t>Because the application is divided up, one part of the application breaking or crashing does not (should not) necessarily affect the rest of the application.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of the services can be managed independently, isolated potential problem areas to individual services, and replacing or retiring services when deprecated or unused without affecting the overall structure and functionality.</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8</a:t>
            </a:fld>
            <a:endParaRPr lang="en-US"/>
          </a:p>
        </p:txBody>
      </p:sp>
    </p:spTree>
    <p:extLst>
      <p:ext uri="{BB962C8B-B14F-4D97-AF65-F5344CB8AC3E}">
        <p14:creationId xmlns:p14="http://schemas.microsoft.com/office/powerpoint/2010/main" val="1254600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Scalability</a:t>
            </a:r>
          </a:p>
          <a:p>
            <a:r>
              <a:rPr lang="en-US" dirty="0"/>
              <a:t>Instead of scaling the entire application, only the microservices that receive a great deal of usage can be scaled.</a:t>
            </a:r>
          </a:p>
          <a:p>
            <a:endParaRPr lang="en-US" dirty="0"/>
          </a:p>
          <a:p>
            <a:r>
              <a:rPr lang="en-US" dirty="0"/>
              <a:t>The independent microservices modules and their related services can be individually and automatically scaled based on their respective demands without impacting the application’s overall performance.  The ability to independently scale removes the need to scale the entire app up or down, potentially saving costs and reducing downtime.</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10</a:t>
            </a:fld>
            <a:endParaRPr lang="en-US"/>
          </a:p>
        </p:txBody>
      </p:sp>
    </p:spTree>
    <p:extLst>
      <p:ext uri="{BB962C8B-B14F-4D97-AF65-F5344CB8AC3E}">
        <p14:creationId xmlns:p14="http://schemas.microsoft.com/office/powerpoint/2010/main" val="139428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Maintainability</a:t>
            </a:r>
          </a:p>
          <a:p>
            <a:r>
              <a:rPr lang="en-US" dirty="0"/>
              <a:t>Features can be rolled out or updated one at a time, instead of updating the entire stack.</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12</a:t>
            </a:fld>
            <a:endParaRPr lang="en-US"/>
          </a:p>
        </p:txBody>
      </p:sp>
    </p:spTree>
    <p:extLst>
      <p:ext uri="{BB962C8B-B14F-4D97-AF65-F5344CB8AC3E}">
        <p14:creationId xmlns:p14="http://schemas.microsoft.com/office/powerpoint/2010/main" val="130327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Flexibility</a:t>
            </a:r>
          </a:p>
          <a:p>
            <a:r>
              <a:rPr lang="en-US" dirty="0"/>
              <a:t>Microservices can be written in different languages and each have their own libraries.</a:t>
            </a:r>
          </a:p>
          <a:p>
            <a:endParaRPr lang="en-US" dirty="0"/>
          </a:p>
          <a:p>
            <a:r>
              <a:rPr lang="en-US" dirty="0"/>
              <a:t>Microservice solutions let development teams use the best deployment approach, language, platform and programming model for each service, providing flexibility in choosing technologies and tools.</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14</a:t>
            </a:fld>
            <a:endParaRPr lang="en-US"/>
          </a:p>
        </p:txBody>
      </p:sp>
    </p:spTree>
    <p:extLst>
      <p:ext uri="{BB962C8B-B14F-4D97-AF65-F5344CB8AC3E}">
        <p14:creationId xmlns:p14="http://schemas.microsoft.com/office/powerpoint/2010/main" val="3733100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a:t>
            </a:r>
          </a:p>
          <a:p>
            <a:r>
              <a:rPr lang="en-US" dirty="0"/>
              <a:t>Microservices increase agility putting new feature sin production and adding business value to solutions, as the deployment of small and independent modules requires much less time and several teams can be working on different services at the same time, reducing development time and simplifying deployment.</a:t>
            </a:r>
          </a:p>
          <a:p>
            <a:endParaRPr lang="en-US" dirty="0"/>
          </a:p>
          <a:p>
            <a:r>
              <a:rPr lang="en-US" dirty="0"/>
              <a:t>Resilience</a:t>
            </a:r>
          </a:p>
          <a:p>
            <a:r>
              <a:rPr lang="en-US" dirty="0"/>
              <a:t>Because the application is divided up, one part of the application breaking or crashing does not (should not) necessarily affect the rest of the application.</a:t>
            </a:r>
          </a:p>
          <a:p>
            <a:endParaRPr lang="en-US" dirty="0"/>
          </a:p>
          <a:p>
            <a:r>
              <a:rPr lang="en-US" dirty="0"/>
              <a:t>Each of the services can be managed independently, isolated potential problem areas to individual services, and replacing or retiring services when deprecated or unused without affecting the overall structure and functionality.</a:t>
            </a:r>
          </a:p>
          <a:p>
            <a:endParaRPr lang="en-US" dirty="0"/>
          </a:p>
          <a:p>
            <a:r>
              <a:rPr lang="en-US" dirty="0"/>
              <a:t>Scalability</a:t>
            </a:r>
          </a:p>
          <a:p>
            <a:r>
              <a:rPr lang="en-US" dirty="0"/>
              <a:t>Instead of scaling the entire application, only the microservices that receive a great deal of usage can be scaled.</a:t>
            </a:r>
          </a:p>
          <a:p>
            <a:endParaRPr lang="en-US" dirty="0"/>
          </a:p>
          <a:p>
            <a:r>
              <a:rPr lang="en-US" dirty="0"/>
              <a:t>The independent microservices modules and their related services can be individually and automatically scaled based on their respective demands without impacting the application’s overall performance.  The ability to independently scale removes the need to scale the entire app up or down, potentially saving costs and reducing downtime.</a:t>
            </a:r>
          </a:p>
          <a:p>
            <a:endParaRPr lang="en-US" dirty="0"/>
          </a:p>
          <a:p>
            <a:r>
              <a:rPr lang="en-US" dirty="0"/>
              <a:t>Maintainability</a:t>
            </a:r>
          </a:p>
          <a:p>
            <a:r>
              <a:rPr lang="en-US" dirty="0"/>
              <a:t>Features can be rolled out or updated one at a time, instead of updating the entire stack.</a:t>
            </a:r>
          </a:p>
          <a:p>
            <a:endParaRPr lang="en-US" dirty="0"/>
          </a:p>
          <a:p>
            <a:r>
              <a:rPr lang="en-US" dirty="0"/>
              <a:t>Flexibility</a:t>
            </a:r>
          </a:p>
          <a:p>
            <a:r>
              <a:rPr lang="en-US" dirty="0"/>
              <a:t>Microservices can be written in different languages and each have their own libraries.</a:t>
            </a:r>
          </a:p>
          <a:p>
            <a:endParaRPr lang="en-US" dirty="0"/>
          </a:p>
          <a:p>
            <a:r>
              <a:rPr lang="en-US" dirty="0"/>
              <a:t>Microservice solutions let development teams use the best deployment approach, language, platform and programming model for each service, providing flexibility in choosing technologies and tools.</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15</a:t>
            </a:fld>
            <a:endParaRPr lang="en-US"/>
          </a:p>
        </p:txBody>
      </p:sp>
    </p:spTree>
    <p:extLst>
      <p:ext uri="{BB962C8B-B14F-4D97-AF65-F5344CB8AC3E}">
        <p14:creationId xmlns:p14="http://schemas.microsoft.com/office/powerpoint/2010/main" val="3127140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a:t>
            </a:r>
          </a:p>
          <a:p>
            <a:r>
              <a:rPr lang="en-US" dirty="0"/>
              <a:t>Microservices increase agility putting new feature sin production and adding business value to solutions, as the deployment of small and independent modules requires much less time and several teams can be working on different services at the same time, reducing development time and simplifying deployment.</a:t>
            </a:r>
          </a:p>
          <a:p>
            <a:endParaRPr lang="en-US" dirty="0"/>
          </a:p>
          <a:p>
            <a:r>
              <a:rPr lang="en-US" dirty="0"/>
              <a:t>Resilience</a:t>
            </a:r>
          </a:p>
          <a:p>
            <a:r>
              <a:rPr lang="en-US" dirty="0"/>
              <a:t>Because the application is divided up, one part of the application breaking or crashing does not (should not) necessarily affect the rest of the application.</a:t>
            </a:r>
          </a:p>
          <a:p>
            <a:endParaRPr lang="en-US" dirty="0"/>
          </a:p>
          <a:p>
            <a:r>
              <a:rPr lang="en-US" dirty="0"/>
              <a:t>Each of the services can be managed independently, isolated potential problem areas to individual services, and replacing or retiring services when deprecated or unused without affecting the overall structure and functionality.</a:t>
            </a:r>
          </a:p>
          <a:p>
            <a:endParaRPr lang="en-US" dirty="0"/>
          </a:p>
          <a:p>
            <a:r>
              <a:rPr lang="en-US" dirty="0"/>
              <a:t>Scalability</a:t>
            </a:r>
          </a:p>
          <a:p>
            <a:r>
              <a:rPr lang="en-US" dirty="0"/>
              <a:t>Instead of scaling the entire application, only the microservices that receive a great deal of usage can be scaled.</a:t>
            </a:r>
          </a:p>
          <a:p>
            <a:endParaRPr lang="en-US" dirty="0"/>
          </a:p>
          <a:p>
            <a:r>
              <a:rPr lang="en-US" dirty="0"/>
              <a:t>The independent microservices modules and their related services can be individually and automatically scaled based on their respective demands without impacting the application’s overall performance.  The ability to independently scale removes the need to scale the entire app up or down, potentially saving costs and reducing downtime.</a:t>
            </a:r>
          </a:p>
          <a:p>
            <a:endParaRPr lang="en-US" dirty="0"/>
          </a:p>
          <a:p>
            <a:r>
              <a:rPr lang="en-US" dirty="0"/>
              <a:t>Maintainability</a:t>
            </a:r>
          </a:p>
          <a:p>
            <a:r>
              <a:rPr lang="en-US" dirty="0"/>
              <a:t>Features can be rolled out or updated one at a time, instead of updating the entire stack.</a:t>
            </a:r>
          </a:p>
          <a:p>
            <a:endParaRPr lang="en-US" dirty="0"/>
          </a:p>
          <a:p>
            <a:r>
              <a:rPr lang="en-US" dirty="0"/>
              <a:t>Flexibility</a:t>
            </a:r>
          </a:p>
          <a:p>
            <a:r>
              <a:rPr lang="en-US" dirty="0"/>
              <a:t>Microservices can be written in different languages and each have their own libraries.</a:t>
            </a:r>
          </a:p>
          <a:p>
            <a:endParaRPr lang="en-US" dirty="0"/>
          </a:p>
          <a:p>
            <a:r>
              <a:rPr lang="en-US" dirty="0"/>
              <a:t>Microservice solutions let development teams use the best deployment approach, language, platform and programming model for each service, providing flexibility in choosing technologies and tools.</a:t>
            </a:r>
          </a:p>
          <a:p>
            <a:endParaRPr lang="en-US" dirty="0"/>
          </a:p>
        </p:txBody>
      </p:sp>
      <p:sp>
        <p:nvSpPr>
          <p:cNvPr id="4" name="Slide Number Placeholder 3"/>
          <p:cNvSpPr>
            <a:spLocks noGrp="1"/>
          </p:cNvSpPr>
          <p:nvPr>
            <p:ph type="sldNum" sz="quarter" idx="5"/>
          </p:nvPr>
        </p:nvSpPr>
        <p:spPr/>
        <p:txBody>
          <a:bodyPr/>
          <a:lstStyle/>
          <a:p>
            <a:fld id="{B366CD00-7841-4EFA-B0F7-5D43A28B1B59}" type="slidenum">
              <a:rPr lang="en-US" smtClean="0"/>
              <a:t>16</a:t>
            </a:fld>
            <a:endParaRPr lang="en-US"/>
          </a:p>
        </p:txBody>
      </p:sp>
    </p:spTree>
    <p:extLst>
      <p:ext uri="{BB962C8B-B14F-4D97-AF65-F5344CB8AC3E}">
        <p14:creationId xmlns:p14="http://schemas.microsoft.com/office/powerpoint/2010/main" val="3275611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8BA79-FF53-4043-8CAC-DF41AC9450EB}"/>
              </a:ext>
            </a:extLst>
          </p:cNvPr>
          <p:cNvSpPr>
            <a:spLocks noGrp="1"/>
          </p:cNvSpPr>
          <p:nvPr>
            <p:ph type="ctrTitle"/>
          </p:nvPr>
        </p:nvSpPr>
        <p:spPr>
          <a:xfrm>
            <a:off x="1524000" y="1122363"/>
            <a:ext cx="5772727"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E9B096-8022-478D-8F9F-AD28291E19CF}"/>
              </a:ext>
            </a:extLst>
          </p:cNvPr>
          <p:cNvSpPr>
            <a:spLocks noGrp="1"/>
          </p:cNvSpPr>
          <p:nvPr>
            <p:ph type="subTitle" idx="1"/>
          </p:nvPr>
        </p:nvSpPr>
        <p:spPr>
          <a:xfrm>
            <a:off x="1524000" y="3602038"/>
            <a:ext cx="577272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01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5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EC01-2C1A-49F6-AE5C-353E3DFE9E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95766-E44D-4461-8E29-6904B1CC9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669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CE6B-4DED-4458-BB43-865830CD335F}"/>
              </a:ext>
            </a:extLst>
          </p:cNvPr>
          <p:cNvSpPr>
            <a:spLocks noGrp="1"/>
          </p:cNvSpPr>
          <p:nvPr>
            <p:ph type="title"/>
          </p:nvPr>
        </p:nvSpPr>
        <p:spPr>
          <a:xfrm>
            <a:off x="988868" y="1340283"/>
            <a:ext cx="6409459"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58157D55-71F4-4A19-A860-4689B831B356}"/>
              </a:ext>
            </a:extLst>
          </p:cNvPr>
          <p:cNvSpPr>
            <a:spLocks noGrp="1"/>
          </p:cNvSpPr>
          <p:nvPr>
            <p:ph type="body" idx="1"/>
          </p:nvPr>
        </p:nvSpPr>
        <p:spPr>
          <a:xfrm>
            <a:off x="988868" y="4220008"/>
            <a:ext cx="640945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040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039E-146F-49D9-B9A7-3C1528D3D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BCC12-7FC7-4808-8356-FA0E5A2FA427}"/>
              </a:ext>
            </a:extLst>
          </p:cNvPr>
          <p:cNvSpPr>
            <a:spLocks noGrp="1"/>
          </p:cNvSpPr>
          <p:nvPr>
            <p:ph sz="half" idx="1"/>
          </p:nvPr>
        </p:nvSpPr>
        <p:spPr>
          <a:xfrm>
            <a:off x="274320" y="1152144"/>
            <a:ext cx="5541726" cy="5148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A5DB1-5587-4243-A056-03CEF2373631}"/>
              </a:ext>
            </a:extLst>
          </p:cNvPr>
          <p:cNvSpPr>
            <a:spLocks noGrp="1"/>
          </p:cNvSpPr>
          <p:nvPr>
            <p:ph sz="half" idx="2"/>
          </p:nvPr>
        </p:nvSpPr>
        <p:spPr>
          <a:xfrm>
            <a:off x="6354618" y="1152144"/>
            <a:ext cx="5541726" cy="51480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000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A2E7-6046-4F11-983A-F17F4012E0A4}"/>
              </a:ext>
            </a:extLst>
          </p:cNvPr>
          <p:cNvSpPr>
            <a:spLocks noGrp="1"/>
          </p:cNvSpPr>
          <p:nvPr>
            <p:ph type="title"/>
          </p:nvPr>
        </p:nvSpPr>
        <p:spPr>
          <a:xfrm>
            <a:off x="274320" y="246888"/>
            <a:ext cx="11622024" cy="6766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60D0FF-3D8A-4CE1-B13B-ECEF415183CB}"/>
              </a:ext>
            </a:extLst>
          </p:cNvPr>
          <p:cNvSpPr>
            <a:spLocks noGrp="1"/>
          </p:cNvSpPr>
          <p:nvPr>
            <p:ph type="body" idx="1"/>
          </p:nvPr>
        </p:nvSpPr>
        <p:spPr>
          <a:xfrm>
            <a:off x="274319" y="1152144"/>
            <a:ext cx="554126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0A908-D7AD-43B8-A6AD-2FE892C0A2EF}"/>
              </a:ext>
            </a:extLst>
          </p:cNvPr>
          <p:cNvSpPr>
            <a:spLocks noGrp="1"/>
          </p:cNvSpPr>
          <p:nvPr>
            <p:ph sz="half" idx="2"/>
          </p:nvPr>
        </p:nvSpPr>
        <p:spPr>
          <a:xfrm>
            <a:off x="274320" y="1976056"/>
            <a:ext cx="5541263" cy="42136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AF42E-2CCC-4D57-AEF4-AB5CB0009589}"/>
              </a:ext>
            </a:extLst>
          </p:cNvPr>
          <p:cNvSpPr>
            <a:spLocks noGrp="1"/>
          </p:cNvSpPr>
          <p:nvPr>
            <p:ph type="body" sz="quarter" idx="3"/>
          </p:nvPr>
        </p:nvSpPr>
        <p:spPr>
          <a:xfrm>
            <a:off x="6355080" y="1152144"/>
            <a:ext cx="554126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D761A0-0F62-436B-925A-7AFDC36820A0}"/>
              </a:ext>
            </a:extLst>
          </p:cNvPr>
          <p:cNvSpPr>
            <a:spLocks noGrp="1"/>
          </p:cNvSpPr>
          <p:nvPr>
            <p:ph sz="quarter" idx="4"/>
          </p:nvPr>
        </p:nvSpPr>
        <p:spPr>
          <a:xfrm>
            <a:off x="6355078" y="1976056"/>
            <a:ext cx="5541265" cy="421360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130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B9FA-7FC1-40F4-93D3-13F59558F98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841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0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42A2-159E-4A7B-A929-1ACCFDBD2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5B35EA-74D1-4C40-BB3F-2079CCC2CC56}"/>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AC8C546-779B-485A-990A-E01F8B8C1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9392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1C94-8FF9-438D-852D-545C22017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300272-0AE6-4EA5-8FA8-B1DA60324659}"/>
              </a:ext>
            </a:extLst>
          </p:cNvPr>
          <p:cNvSpPr>
            <a:spLocks noGrp="1"/>
          </p:cNvSpPr>
          <p:nvPr>
            <p:ph type="pic" idx="1"/>
          </p:nvPr>
        </p:nvSpPr>
        <p:spPr>
          <a:xfrm>
            <a:off x="5180012" y="99218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066F9-8DC9-40E5-A5E3-E271F9BE8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1817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1A62F-D5DE-4914-AB86-1BE987F62740}"/>
              </a:ext>
            </a:extLst>
          </p:cNvPr>
          <p:cNvSpPr>
            <a:spLocks noGrp="1"/>
          </p:cNvSpPr>
          <p:nvPr>
            <p:ph type="title"/>
          </p:nvPr>
        </p:nvSpPr>
        <p:spPr>
          <a:xfrm>
            <a:off x="274320" y="246888"/>
            <a:ext cx="11622024" cy="6766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B66B3E8-94FA-4729-80F0-82DCB5E74162}"/>
              </a:ext>
            </a:extLst>
          </p:cNvPr>
          <p:cNvSpPr>
            <a:spLocks noGrp="1"/>
          </p:cNvSpPr>
          <p:nvPr>
            <p:ph type="body" idx="1"/>
          </p:nvPr>
        </p:nvSpPr>
        <p:spPr>
          <a:xfrm>
            <a:off x="274320" y="1152144"/>
            <a:ext cx="11622024" cy="51480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09FA72C6-4763-4763-8788-2123CEE07EEB}"/>
              </a:ext>
            </a:extLst>
          </p:cNvPr>
          <p:cNvSpPr txBox="1"/>
          <p:nvPr userDrawn="1"/>
        </p:nvSpPr>
        <p:spPr>
          <a:xfrm>
            <a:off x="4299798" y="6437735"/>
            <a:ext cx="3584636" cy="276999"/>
          </a:xfrm>
          <a:prstGeom prst="rect">
            <a:avLst/>
          </a:prstGeom>
          <a:noFill/>
        </p:spPr>
        <p:txBody>
          <a:bodyPr wrap="none" rtlCol="0">
            <a:spAutoFit/>
          </a:bodyPr>
          <a:lstStyle/>
          <a:p>
            <a:pPr algn="ctr"/>
            <a:r>
              <a:rPr lang="en-US" sz="1200" kern="1200" dirty="0">
                <a:solidFill>
                  <a:schemeClr val="bg1">
                    <a:lumMod val="75000"/>
                  </a:schemeClr>
                </a:solidFill>
                <a:latin typeface="+mn-lt"/>
                <a:ea typeface="+mn-ea"/>
                <a:cs typeface="+mn-cs"/>
              </a:rPr>
              <a:t>Building Microservice REST APIs Using Azure Functions</a:t>
            </a:r>
          </a:p>
        </p:txBody>
      </p:sp>
      <p:pic>
        <p:nvPicPr>
          <p:cNvPr id="8" name="Picture 7">
            <a:extLst>
              <a:ext uri="{FF2B5EF4-FFF2-40B4-BE49-F238E27FC236}">
                <a16:creationId xmlns:a16="http://schemas.microsoft.com/office/drawing/2014/main" id="{F1DB58EC-22D7-4F5C-9492-0BF622075F78}"/>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3842A9A6-3AD4-4D6D-9D99-F04DB3F7C2E7}"/>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Tree>
    <p:extLst>
      <p:ext uri="{BB962C8B-B14F-4D97-AF65-F5344CB8AC3E}">
        <p14:creationId xmlns:p14="http://schemas.microsoft.com/office/powerpoint/2010/main" val="3821399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9CE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62060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70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0709-EE46-4751-8F11-6F375A99E484}"/>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75BD34EB-2D38-436E-87CF-349765F55A6C}"/>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4" name="Rectangle: Rounded Corners 3">
            <a:extLst>
              <a:ext uri="{FF2B5EF4-FFF2-40B4-BE49-F238E27FC236}">
                <a16:creationId xmlns:a16="http://schemas.microsoft.com/office/drawing/2014/main" id="{80E5A37C-D845-496E-9359-63699677D8D4}"/>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982EA87F-B510-46B1-98CD-2CB567CB5D77}"/>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Scalability</a:t>
            </a:r>
          </a:p>
        </p:txBody>
      </p:sp>
    </p:spTree>
    <p:extLst>
      <p:ext uri="{BB962C8B-B14F-4D97-AF65-F5344CB8AC3E}">
        <p14:creationId xmlns:p14="http://schemas.microsoft.com/office/powerpoint/2010/main" val="224332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3FA0-884E-44A8-9C26-EF7DED73C0A4}"/>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FC3BFCF3-F116-46F9-8C12-D0D56873AD82}"/>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4" name="Rectangle: Rounded Corners 3">
            <a:extLst>
              <a:ext uri="{FF2B5EF4-FFF2-40B4-BE49-F238E27FC236}">
                <a16:creationId xmlns:a16="http://schemas.microsoft.com/office/drawing/2014/main" id="{55A2F7A9-449C-4DAF-BE22-648E86EAD099}"/>
              </a:ext>
            </a:extLst>
          </p:cNvPr>
          <p:cNvSpPr/>
          <p:nvPr/>
        </p:nvSpPr>
        <p:spPr>
          <a:xfrm>
            <a:off x="4527630" y="33392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5" name="Rectangle: Rounded Corners 4">
            <a:extLst>
              <a:ext uri="{FF2B5EF4-FFF2-40B4-BE49-F238E27FC236}">
                <a16:creationId xmlns:a16="http://schemas.microsoft.com/office/drawing/2014/main" id="{1D438673-C21E-41A7-955F-F3E8A6222207}"/>
              </a:ext>
            </a:extLst>
          </p:cNvPr>
          <p:cNvSpPr/>
          <p:nvPr/>
        </p:nvSpPr>
        <p:spPr>
          <a:xfrm>
            <a:off x="4527630" y="3339288"/>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6" name="Rectangle: Rounded Corners 5">
            <a:extLst>
              <a:ext uri="{FF2B5EF4-FFF2-40B4-BE49-F238E27FC236}">
                <a16:creationId xmlns:a16="http://schemas.microsoft.com/office/drawing/2014/main" id="{8895E003-B089-410A-9F13-41565D03E98D}"/>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7" name="Rectangle: Rounded Corners 6">
            <a:extLst>
              <a:ext uri="{FF2B5EF4-FFF2-40B4-BE49-F238E27FC236}">
                <a16:creationId xmlns:a16="http://schemas.microsoft.com/office/drawing/2014/main" id="{4027E779-AFA6-4655-BA70-31FD9369277F}"/>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Tree>
    <p:extLst>
      <p:ext uri="{BB962C8B-B14F-4D97-AF65-F5344CB8AC3E}">
        <p14:creationId xmlns:p14="http://schemas.microsoft.com/office/powerpoint/2010/main" val="3577362178"/>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28138 -0.21158 " pathEditMode="relative" rAng="0" ptsTypes="AA">
                                      <p:cBhvr>
                                        <p:cTn id="6" dur="1000" fill="hold"/>
                                        <p:tgtEl>
                                          <p:spTgt spid="5"/>
                                        </p:tgtEl>
                                        <p:attrNameLst>
                                          <p:attrName>ppt_x</p:attrName>
                                          <p:attrName>ppt_y</p:attrName>
                                        </p:attrNameLst>
                                      </p:cBhvr>
                                      <p:rCtr x="14063" y="-10579"/>
                                    </p:animMotion>
                                  </p:childTnLst>
                                </p:cTn>
                              </p:par>
                              <p:par>
                                <p:cTn id="7" presetID="42" presetClass="path" presetSubtype="0" accel="50000" decel="50000" fill="hold" grpId="1" nodeType="withEffect">
                                  <p:stCondLst>
                                    <p:cond delay="0"/>
                                  </p:stCondLst>
                                  <p:childTnLst>
                                    <p:animMotion origin="layout" path="M 0 2.96296E-6 L 0.2832 -0.21343 " pathEditMode="relative" rAng="0" ptsTypes="AA">
                                      <p:cBhvr>
                                        <p:cTn id="8" dur="1000" fill="hold"/>
                                        <p:tgtEl>
                                          <p:spTgt spid="4"/>
                                        </p:tgtEl>
                                        <p:attrNameLst>
                                          <p:attrName>ppt_x</p:attrName>
                                          <p:attrName>ppt_y</p:attrName>
                                        </p:attrNameLst>
                                      </p:cBhvr>
                                      <p:rCtr x="14154" y="-10671"/>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C2EA-5DD3-4450-89B0-3209BBD2DAF7}"/>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DF71CDE5-4C8A-4735-954A-0E68AC4ED569}"/>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4" name="Rectangle: Rounded Corners 3">
            <a:extLst>
              <a:ext uri="{FF2B5EF4-FFF2-40B4-BE49-F238E27FC236}">
                <a16:creationId xmlns:a16="http://schemas.microsoft.com/office/drawing/2014/main" id="{34151FFF-5389-410E-8329-3F275C69EC36}"/>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C4A11CC5-0AB6-4B26-A35C-6401A87D71DC}"/>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6" name="Rectangle: Rounded Corners 5">
            <a:extLst>
              <a:ext uri="{FF2B5EF4-FFF2-40B4-BE49-F238E27FC236}">
                <a16:creationId xmlns:a16="http://schemas.microsoft.com/office/drawing/2014/main" id="{2D3AD497-6DF4-4A7A-9BF0-501CC6ADE4CF}"/>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Maintainability</a:t>
            </a:r>
          </a:p>
        </p:txBody>
      </p:sp>
    </p:spTree>
    <p:extLst>
      <p:ext uri="{BB962C8B-B14F-4D97-AF65-F5344CB8AC3E}">
        <p14:creationId xmlns:p14="http://schemas.microsoft.com/office/powerpoint/2010/main" val="242514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2716-4451-4728-8E28-241D97937905}"/>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8197F671-613D-4007-A56F-26FBE1B1D69A}"/>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Flexibility</a:t>
            </a:r>
          </a:p>
        </p:txBody>
      </p:sp>
      <p:sp>
        <p:nvSpPr>
          <p:cNvPr id="4" name="Rectangle: Rounded Corners 3">
            <a:extLst>
              <a:ext uri="{FF2B5EF4-FFF2-40B4-BE49-F238E27FC236}">
                <a16:creationId xmlns:a16="http://schemas.microsoft.com/office/drawing/2014/main" id="{CCDAF5A7-1A4E-4F82-9936-FB838BF0E85F}"/>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5" name="Rectangle: Rounded Corners 4">
            <a:extLst>
              <a:ext uri="{FF2B5EF4-FFF2-40B4-BE49-F238E27FC236}">
                <a16:creationId xmlns:a16="http://schemas.microsoft.com/office/drawing/2014/main" id="{0DDFBE65-1594-4D72-ACE6-190C828A704F}"/>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6" name="Rectangle: Rounded Corners 5">
            <a:extLst>
              <a:ext uri="{FF2B5EF4-FFF2-40B4-BE49-F238E27FC236}">
                <a16:creationId xmlns:a16="http://schemas.microsoft.com/office/drawing/2014/main" id="{BC7BE4F7-F5CC-4290-BE66-B4715E7850A2}"/>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7" name="Rectangle: Rounded Corners 6">
            <a:extLst>
              <a:ext uri="{FF2B5EF4-FFF2-40B4-BE49-F238E27FC236}">
                <a16:creationId xmlns:a16="http://schemas.microsoft.com/office/drawing/2014/main" id="{329DAA5B-811E-4EE4-A10E-1D31A9F37827}"/>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8" name="Rectangle: Rounded Corners 7">
            <a:extLst>
              <a:ext uri="{FF2B5EF4-FFF2-40B4-BE49-F238E27FC236}">
                <a16:creationId xmlns:a16="http://schemas.microsoft.com/office/drawing/2014/main" id="{46451912-9BBF-4DA3-B869-DAA276D3804D}"/>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Scalability</a:t>
            </a:r>
          </a:p>
        </p:txBody>
      </p:sp>
    </p:spTree>
    <p:extLst>
      <p:ext uri="{BB962C8B-B14F-4D97-AF65-F5344CB8AC3E}">
        <p14:creationId xmlns:p14="http://schemas.microsoft.com/office/powerpoint/2010/main" val="899140975"/>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15365 0.06504 " pathEditMode="relative" rAng="0" ptsTypes="AA">
                                      <p:cBhvr>
                                        <p:cTn id="6" dur="1000" fill="hold"/>
                                        <p:tgtEl>
                                          <p:spTgt spid="5"/>
                                        </p:tgtEl>
                                        <p:attrNameLst>
                                          <p:attrName>ppt_x</p:attrName>
                                          <p:attrName>ppt_y</p:attrName>
                                        </p:attrNameLst>
                                      </p:cBhvr>
                                      <p:rCtr x="-7682" y="3241"/>
                                    </p:animMotion>
                                  </p:childTnLst>
                                </p:cTn>
                              </p:par>
                              <p:par>
                                <p:cTn id="7" presetID="42" presetClass="path" presetSubtype="0" accel="50000" decel="50000" fill="hold" grpId="1" nodeType="withEffect">
                                  <p:stCondLst>
                                    <p:cond delay="0"/>
                                  </p:stCondLst>
                                  <p:childTnLst>
                                    <p:animMotion origin="layout" path="M 0 2.96296E-6 L -0.15365 0.06504 " pathEditMode="relative" rAng="0" ptsTypes="AA">
                                      <p:cBhvr>
                                        <p:cTn id="8" dur="1000" fill="hold"/>
                                        <p:tgtEl>
                                          <p:spTgt spid="4"/>
                                        </p:tgtEl>
                                        <p:attrNameLst>
                                          <p:attrName>ppt_x</p:attrName>
                                          <p:attrName>ppt_y</p:attrName>
                                        </p:attrNameLst>
                                      </p:cBhvr>
                                      <p:rCtr x="-7682" y="3241"/>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F488-E077-4159-8FF5-F5BDFAE292A8}"/>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E35F18FF-78AD-40DC-A6BF-EE2EB8A4C845}"/>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4" name="Rectangle: Rounded Corners 3">
            <a:extLst>
              <a:ext uri="{FF2B5EF4-FFF2-40B4-BE49-F238E27FC236}">
                <a16:creationId xmlns:a16="http://schemas.microsoft.com/office/drawing/2014/main" id="{D670FFE8-33BF-45EE-AE85-5062FF14A730}"/>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B6458B15-EE32-469B-9663-A5ED023E6DB2}"/>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6" name="Rectangle: Rounded Corners 5">
            <a:extLst>
              <a:ext uri="{FF2B5EF4-FFF2-40B4-BE49-F238E27FC236}">
                <a16:creationId xmlns:a16="http://schemas.microsoft.com/office/drawing/2014/main" id="{CA9AC0BD-B2C1-40F1-8335-ECEA649788D2}"/>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7" name="Rectangle: Rounded Corners 6">
            <a:extLst>
              <a:ext uri="{FF2B5EF4-FFF2-40B4-BE49-F238E27FC236}">
                <a16:creationId xmlns:a16="http://schemas.microsoft.com/office/drawing/2014/main" id="{62696189-304C-4805-AC06-87B21434D2E0}"/>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Flexibility</a:t>
            </a:r>
          </a:p>
        </p:txBody>
      </p:sp>
    </p:spTree>
    <p:extLst>
      <p:ext uri="{BB962C8B-B14F-4D97-AF65-F5344CB8AC3E}">
        <p14:creationId xmlns:p14="http://schemas.microsoft.com/office/powerpoint/2010/main" val="322965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8FE8-0EA9-4C61-BFB5-19B20FC33D56}"/>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49188CFE-7DEE-4A5E-802F-1741C03F816B}"/>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4" name="Rectangle: Rounded Corners 3">
            <a:extLst>
              <a:ext uri="{FF2B5EF4-FFF2-40B4-BE49-F238E27FC236}">
                <a16:creationId xmlns:a16="http://schemas.microsoft.com/office/drawing/2014/main" id="{DFE69BF1-C5CC-4103-8237-67F0A9559BF8}"/>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D4F7BCBA-FF0C-470B-951A-D21D2B57630B}"/>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6" name="Rectangle: Rounded Corners 5">
            <a:extLst>
              <a:ext uri="{FF2B5EF4-FFF2-40B4-BE49-F238E27FC236}">
                <a16:creationId xmlns:a16="http://schemas.microsoft.com/office/drawing/2014/main" id="{0B3C7E8E-5872-458E-8404-2011A3BB709D}"/>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7" name="Rectangle: Rounded Corners 6">
            <a:extLst>
              <a:ext uri="{FF2B5EF4-FFF2-40B4-BE49-F238E27FC236}">
                <a16:creationId xmlns:a16="http://schemas.microsoft.com/office/drawing/2014/main" id="{3D8A4623-4D72-4138-BC89-6F3237C730DB}"/>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8" name="Rectangle: Rounded Corners 7">
            <a:extLst>
              <a:ext uri="{FF2B5EF4-FFF2-40B4-BE49-F238E27FC236}">
                <a16:creationId xmlns:a16="http://schemas.microsoft.com/office/drawing/2014/main" id="{FF89FDE4-125B-4B0D-9BD3-7329FB42AFEC}"/>
              </a:ext>
            </a:extLst>
          </p:cNvPr>
          <p:cNvSpPr/>
          <p:nvPr/>
        </p:nvSpPr>
        <p:spPr>
          <a:xfrm>
            <a:off x="4527628" y="33392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Flexibility</a:t>
            </a:r>
          </a:p>
        </p:txBody>
      </p:sp>
      <p:sp>
        <p:nvSpPr>
          <p:cNvPr id="9" name="Rectangle: Rounded Corners 8">
            <a:extLst>
              <a:ext uri="{FF2B5EF4-FFF2-40B4-BE49-F238E27FC236}">
                <a16:creationId xmlns:a16="http://schemas.microsoft.com/office/drawing/2014/main" id="{8433BA5D-8D40-47F1-9977-AC4AC57E77DA}"/>
              </a:ext>
            </a:extLst>
          </p:cNvPr>
          <p:cNvSpPr/>
          <p:nvPr/>
        </p:nvSpPr>
        <p:spPr>
          <a:xfrm>
            <a:off x="4527628" y="3339287"/>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Flexibility</a:t>
            </a:r>
          </a:p>
        </p:txBody>
      </p:sp>
      <p:sp>
        <p:nvSpPr>
          <p:cNvPr id="10" name="Rectangle: Rounded Corners 9">
            <a:extLst>
              <a:ext uri="{FF2B5EF4-FFF2-40B4-BE49-F238E27FC236}">
                <a16:creationId xmlns:a16="http://schemas.microsoft.com/office/drawing/2014/main" id="{F86AF806-8535-4B1B-849A-B10051F1A69D}"/>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11" name="Rectangle: Rounded Corners 10">
            <a:extLst>
              <a:ext uri="{FF2B5EF4-FFF2-40B4-BE49-F238E27FC236}">
                <a16:creationId xmlns:a16="http://schemas.microsoft.com/office/drawing/2014/main" id="{5655240C-2F3C-4125-BCDC-C99AAF27BD9F}"/>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12" name="Rectangle: Rounded Corners 11">
            <a:extLst>
              <a:ext uri="{FF2B5EF4-FFF2-40B4-BE49-F238E27FC236}">
                <a16:creationId xmlns:a16="http://schemas.microsoft.com/office/drawing/2014/main" id="{0D39DB3A-CB7E-477D-97D1-F54AC479102E}"/>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Scalability</a:t>
            </a:r>
          </a:p>
        </p:txBody>
      </p:sp>
    </p:spTree>
    <p:extLst>
      <p:ext uri="{BB962C8B-B14F-4D97-AF65-F5344CB8AC3E}">
        <p14:creationId xmlns:p14="http://schemas.microsoft.com/office/powerpoint/2010/main" val="1000980272"/>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15365 0.06342 " pathEditMode="relative" rAng="0" ptsTypes="AA">
                                      <p:cBhvr>
                                        <p:cTn id="6" dur="1000" fill="hold"/>
                                        <p:tgtEl>
                                          <p:spTgt spid="9"/>
                                        </p:tgtEl>
                                        <p:attrNameLst>
                                          <p:attrName>ppt_x</p:attrName>
                                          <p:attrName>ppt_y</p:attrName>
                                        </p:attrNameLst>
                                      </p:cBhvr>
                                      <p:rCtr x="7682" y="3171"/>
                                    </p:animMotion>
                                  </p:childTnLst>
                                </p:cTn>
                              </p:par>
                              <p:par>
                                <p:cTn id="7" presetID="42" presetClass="path" presetSubtype="0" accel="50000" decel="50000" fill="hold" grpId="1" nodeType="withEffect">
                                  <p:stCondLst>
                                    <p:cond delay="0"/>
                                  </p:stCondLst>
                                  <p:childTnLst>
                                    <p:animMotion origin="layout" path="M 0 2.96296E-6 L 0.15365 0.0618 " pathEditMode="relative" rAng="0" ptsTypes="AA">
                                      <p:cBhvr>
                                        <p:cTn id="8" dur="1000" fill="hold"/>
                                        <p:tgtEl>
                                          <p:spTgt spid="8"/>
                                        </p:tgtEl>
                                        <p:attrNameLst>
                                          <p:attrName>ppt_x</p:attrName>
                                          <p:attrName>ppt_y</p:attrName>
                                        </p:attrNameLst>
                                      </p:cBhvr>
                                      <p:rCtr x="7682" y="3079"/>
                                    </p:animMotion>
                                  </p:childTnLst>
                                </p:cTn>
                              </p:par>
                              <p:par>
                                <p:cTn id="9" presetID="10" presetClass="exit" presetSubtype="0" fill="hold" grpId="1" nodeType="withEffect">
                                  <p:stCondLst>
                                    <p:cond delay="25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8" grpId="1" animBg="1"/>
      <p:bldP spid="9" grpId="0" animBg="1"/>
      <p:bldP spid="9" grpId="1"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E9F4-7B60-43F7-AAC2-4DEF0995AD85}"/>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448BE154-AEE9-4F7D-88AF-4268528DBD9A}"/>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4" name="Rectangle: Rounded Corners 3">
            <a:extLst>
              <a:ext uri="{FF2B5EF4-FFF2-40B4-BE49-F238E27FC236}">
                <a16:creationId xmlns:a16="http://schemas.microsoft.com/office/drawing/2014/main" id="{55A1E693-8D34-4516-BBEF-89FF2F32E41D}"/>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C5F4FC80-4E06-47EA-B70E-F95A7CAEC4CC}"/>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6" name="Rectangle: Rounded Corners 5">
            <a:extLst>
              <a:ext uri="{FF2B5EF4-FFF2-40B4-BE49-F238E27FC236}">
                <a16:creationId xmlns:a16="http://schemas.microsoft.com/office/drawing/2014/main" id="{D96E2FF1-B1AE-4A29-9960-AC162EB3C501}"/>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7" name="Rectangle: Rounded Corners 6">
            <a:extLst>
              <a:ext uri="{FF2B5EF4-FFF2-40B4-BE49-F238E27FC236}">
                <a16:creationId xmlns:a16="http://schemas.microsoft.com/office/drawing/2014/main" id="{94948C56-70D8-4AFF-B882-72EE918FD44B}"/>
              </a:ext>
            </a:extLst>
          </p:cNvPr>
          <p:cNvSpPr/>
          <p:nvPr/>
        </p:nvSpPr>
        <p:spPr>
          <a:xfrm>
            <a:off x="6400803" y="3769007"/>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Flexibility</a:t>
            </a:r>
          </a:p>
        </p:txBody>
      </p:sp>
    </p:spTree>
    <p:extLst>
      <p:ext uri="{BB962C8B-B14F-4D97-AF65-F5344CB8AC3E}">
        <p14:creationId xmlns:p14="http://schemas.microsoft.com/office/powerpoint/2010/main" val="170083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E077-BC05-4016-8266-90A301B43B59}"/>
              </a:ext>
            </a:extLst>
          </p:cNvPr>
          <p:cNvSpPr>
            <a:spLocks noGrp="1"/>
          </p:cNvSpPr>
          <p:nvPr>
            <p:ph type="title"/>
          </p:nvPr>
        </p:nvSpPr>
        <p:spPr/>
        <p:txBody>
          <a:bodyPr/>
          <a:lstStyle/>
          <a:p>
            <a:r>
              <a:rPr lang="en-US" dirty="0"/>
              <a:t>REST</a:t>
            </a:r>
          </a:p>
        </p:txBody>
      </p:sp>
      <p:sp>
        <p:nvSpPr>
          <p:cNvPr id="3" name="Text Placeholder 2">
            <a:extLst>
              <a:ext uri="{FF2B5EF4-FFF2-40B4-BE49-F238E27FC236}">
                <a16:creationId xmlns:a16="http://schemas.microsoft.com/office/drawing/2014/main" id="{C3D66B1E-F8E9-4E48-8A42-BF1E3344736A}"/>
              </a:ext>
            </a:extLst>
          </p:cNvPr>
          <p:cNvSpPr>
            <a:spLocks noGrp="1"/>
          </p:cNvSpPr>
          <p:nvPr>
            <p:ph type="body" idx="1"/>
          </p:nvPr>
        </p:nvSpPr>
        <p:spPr/>
        <p:txBody>
          <a:bodyPr>
            <a:normAutofit/>
          </a:bodyPr>
          <a:lstStyle/>
          <a:p>
            <a:r>
              <a:rPr lang="en-US" sz="2000" dirty="0"/>
              <a:t>Building Microservice REST APIs Using Azure Functions</a:t>
            </a:r>
          </a:p>
        </p:txBody>
      </p:sp>
    </p:spTree>
    <p:extLst>
      <p:ext uri="{BB962C8B-B14F-4D97-AF65-F5344CB8AC3E}">
        <p14:creationId xmlns:p14="http://schemas.microsoft.com/office/powerpoint/2010/main" val="3222490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3E96-B384-46B2-8756-FDD02EBEB757}"/>
              </a:ext>
            </a:extLst>
          </p:cNvPr>
          <p:cNvSpPr>
            <a:spLocks noGrp="1"/>
          </p:cNvSpPr>
          <p:nvPr>
            <p:ph type="title"/>
          </p:nvPr>
        </p:nvSpPr>
        <p:spPr/>
        <p:txBody>
          <a:bodyPr>
            <a:normAutofit fontScale="90000"/>
          </a:bodyPr>
          <a:lstStyle/>
          <a:p>
            <a:r>
              <a:rPr lang="en-US" dirty="0"/>
              <a:t>Introduction to REST</a:t>
            </a:r>
          </a:p>
        </p:txBody>
      </p:sp>
      <p:sp>
        <p:nvSpPr>
          <p:cNvPr id="5" name="TextBox 4">
            <a:extLst>
              <a:ext uri="{FF2B5EF4-FFF2-40B4-BE49-F238E27FC236}">
                <a16:creationId xmlns:a16="http://schemas.microsoft.com/office/drawing/2014/main" id="{2476BC8B-4D88-428F-9692-9DC2F1CA9BA9}"/>
              </a:ext>
            </a:extLst>
          </p:cNvPr>
          <p:cNvSpPr txBox="1"/>
          <p:nvPr/>
        </p:nvSpPr>
        <p:spPr>
          <a:xfrm>
            <a:off x="2376154" y="4888088"/>
            <a:ext cx="4131945" cy="769441"/>
          </a:xfrm>
          <a:prstGeom prst="rect">
            <a:avLst/>
          </a:prstGeom>
          <a:noFill/>
        </p:spPr>
        <p:txBody>
          <a:bodyPr wrap="square" rtlCol="0">
            <a:spAutoFit/>
          </a:bodyPr>
          <a:lstStyle/>
          <a:p>
            <a:pPr algn="ctr"/>
            <a:r>
              <a:rPr lang="en-US" sz="4400" b="1" dirty="0" err="1">
                <a:solidFill>
                  <a:srgbClr val="009CE9"/>
                </a:solidFill>
              </a:rPr>
              <a:t>RE</a:t>
            </a:r>
            <a:r>
              <a:rPr lang="en-US" sz="4400" dirty="0" err="1"/>
              <a:t>presentational</a:t>
            </a:r>
            <a:endParaRPr lang="en-US" sz="4400" dirty="0"/>
          </a:p>
        </p:txBody>
      </p:sp>
      <p:sp>
        <p:nvSpPr>
          <p:cNvPr id="6" name="TextBox 5">
            <a:extLst>
              <a:ext uri="{FF2B5EF4-FFF2-40B4-BE49-F238E27FC236}">
                <a16:creationId xmlns:a16="http://schemas.microsoft.com/office/drawing/2014/main" id="{584CEDE9-D017-47C3-93CC-DC4C6AD78B80}"/>
              </a:ext>
            </a:extLst>
          </p:cNvPr>
          <p:cNvSpPr txBox="1"/>
          <p:nvPr/>
        </p:nvSpPr>
        <p:spPr>
          <a:xfrm>
            <a:off x="6399219" y="4888088"/>
            <a:ext cx="1386498" cy="769441"/>
          </a:xfrm>
          <a:prstGeom prst="rect">
            <a:avLst/>
          </a:prstGeom>
          <a:noFill/>
        </p:spPr>
        <p:txBody>
          <a:bodyPr wrap="square" rtlCol="0">
            <a:spAutoFit/>
          </a:bodyPr>
          <a:lstStyle/>
          <a:p>
            <a:pPr algn="ctr"/>
            <a:r>
              <a:rPr lang="en-US" sz="4400" b="1" dirty="0">
                <a:solidFill>
                  <a:srgbClr val="009CE9"/>
                </a:solidFill>
              </a:rPr>
              <a:t>S</a:t>
            </a:r>
            <a:r>
              <a:rPr lang="en-US" sz="4400" dirty="0"/>
              <a:t>tate</a:t>
            </a:r>
          </a:p>
        </p:txBody>
      </p:sp>
      <p:sp>
        <p:nvSpPr>
          <p:cNvPr id="7" name="TextBox 6">
            <a:extLst>
              <a:ext uri="{FF2B5EF4-FFF2-40B4-BE49-F238E27FC236}">
                <a16:creationId xmlns:a16="http://schemas.microsoft.com/office/drawing/2014/main" id="{45C36AA9-0EF8-4D99-8569-4ED4B738F89B}"/>
              </a:ext>
            </a:extLst>
          </p:cNvPr>
          <p:cNvSpPr txBox="1"/>
          <p:nvPr/>
        </p:nvSpPr>
        <p:spPr>
          <a:xfrm>
            <a:off x="7668002" y="4888087"/>
            <a:ext cx="2133079" cy="769441"/>
          </a:xfrm>
          <a:prstGeom prst="rect">
            <a:avLst/>
          </a:prstGeom>
          <a:noFill/>
        </p:spPr>
        <p:txBody>
          <a:bodyPr wrap="square" rtlCol="0">
            <a:spAutoFit/>
          </a:bodyPr>
          <a:lstStyle/>
          <a:p>
            <a:pPr algn="ctr"/>
            <a:r>
              <a:rPr lang="en-US" sz="4400" b="1" dirty="0">
                <a:solidFill>
                  <a:srgbClr val="009CE9"/>
                </a:solidFill>
              </a:rPr>
              <a:t>T</a:t>
            </a:r>
            <a:r>
              <a:rPr lang="en-US" sz="4400" dirty="0"/>
              <a:t>ransfer</a:t>
            </a:r>
          </a:p>
        </p:txBody>
      </p:sp>
      <p:sp>
        <p:nvSpPr>
          <p:cNvPr id="8" name="Rectangle 7">
            <a:extLst>
              <a:ext uri="{FF2B5EF4-FFF2-40B4-BE49-F238E27FC236}">
                <a16:creationId xmlns:a16="http://schemas.microsoft.com/office/drawing/2014/main" id="{9B5F102B-5917-4C97-9F51-1C9CDD9FA7C4}"/>
              </a:ext>
            </a:extLst>
          </p:cNvPr>
          <p:cNvSpPr/>
          <p:nvPr/>
        </p:nvSpPr>
        <p:spPr>
          <a:xfrm>
            <a:off x="2333172" y="923544"/>
            <a:ext cx="4052712"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RE</a:t>
            </a:r>
          </a:p>
        </p:txBody>
      </p:sp>
      <p:sp>
        <p:nvSpPr>
          <p:cNvPr id="9" name="Rectangle 8">
            <a:extLst>
              <a:ext uri="{FF2B5EF4-FFF2-40B4-BE49-F238E27FC236}">
                <a16:creationId xmlns:a16="http://schemas.microsoft.com/office/drawing/2014/main" id="{7F7A38E7-291F-43A1-AFFA-A384E363F377}"/>
              </a:ext>
            </a:extLst>
          </p:cNvPr>
          <p:cNvSpPr/>
          <p:nvPr/>
        </p:nvSpPr>
        <p:spPr>
          <a:xfrm>
            <a:off x="6126088" y="923544"/>
            <a:ext cx="1923925"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S</a:t>
            </a:r>
          </a:p>
        </p:txBody>
      </p:sp>
      <p:sp>
        <p:nvSpPr>
          <p:cNvPr id="10" name="Rectangle 9">
            <a:extLst>
              <a:ext uri="{FF2B5EF4-FFF2-40B4-BE49-F238E27FC236}">
                <a16:creationId xmlns:a16="http://schemas.microsoft.com/office/drawing/2014/main" id="{04B46134-0158-49E6-9C91-6393829F31EF}"/>
              </a:ext>
            </a:extLst>
          </p:cNvPr>
          <p:cNvSpPr/>
          <p:nvPr/>
        </p:nvSpPr>
        <p:spPr>
          <a:xfrm>
            <a:off x="7808566" y="923543"/>
            <a:ext cx="2007280"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T</a:t>
            </a:r>
          </a:p>
        </p:txBody>
      </p:sp>
    </p:spTree>
    <p:extLst>
      <p:ext uri="{BB962C8B-B14F-4D97-AF65-F5344CB8AC3E}">
        <p14:creationId xmlns:p14="http://schemas.microsoft.com/office/powerpoint/2010/main" val="29053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3E96-B384-46B2-8756-FDD02EBEB757}"/>
              </a:ext>
            </a:extLst>
          </p:cNvPr>
          <p:cNvSpPr>
            <a:spLocks noGrp="1"/>
          </p:cNvSpPr>
          <p:nvPr>
            <p:ph type="title"/>
          </p:nvPr>
        </p:nvSpPr>
        <p:spPr/>
        <p:txBody>
          <a:bodyPr>
            <a:normAutofit fontScale="90000"/>
          </a:bodyPr>
          <a:lstStyle/>
          <a:p>
            <a:r>
              <a:rPr lang="en-US" dirty="0"/>
              <a:t>Introduction to REST</a:t>
            </a:r>
          </a:p>
        </p:txBody>
      </p:sp>
      <p:grpSp>
        <p:nvGrpSpPr>
          <p:cNvPr id="3" name="Group 2">
            <a:extLst>
              <a:ext uri="{FF2B5EF4-FFF2-40B4-BE49-F238E27FC236}">
                <a16:creationId xmlns:a16="http://schemas.microsoft.com/office/drawing/2014/main" id="{2EF3C2C2-F195-497E-A4A3-3E7493EF45E4}"/>
              </a:ext>
            </a:extLst>
          </p:cNvPr>
          <p:cNvGrpSpPr/>
          <p:nvPr/>
        </p:nvGrpSpPr>
        <p:grpSpPr>
          <a:xfrm>
            <a:off x="2333172" y="923543"/>
            <a:ext cx="7482674" cy="4733986"/>
            <a:chOff x="2333172" y="923543"/>
            <a:chExt cx="7482674" cy="4733986"/>
          </a:xfrm>
        </p:grpSpPr>
        <p:sp>
          <p:nvSpPr>
            <p:cNvPr id="5" name="TextBox 4">
              <a:extLst>
                <a:ext uri="{FF2B5EF4-FFF2-40B4-BE49-F238E27FC236}">
                  <a16:creationId xmlns:a16="http://schemas.microsoft.com/office/drawing/2014/main" id="{2476BC8B-4D88-428F-9692-9DC2F1CA9BA9}"/>
                </a:ext>
              </a:extLst>
            </p:cNvPr>
            <p:cNvSpPr txBox="1"/>
            <p:nvPr/>
          </p:nvSpPr>
          <p:spPr>
            <a:xfrm>
              <a:off x="2376154" y="4888088"/>
              <a:ext cx="4131945" cy="769441"/>
            </a:xfrm>
            <a:prstGeom prst="rect">
              <a:avLst/>
            </a:prstGeom>
            <a:noFill/>
          </p:spPr>
          <p:txBody>
            <a:bodyPr wrap="square" rtlCol="0">
              <a:spAutoFit/>
            </a:bodyPr>
            <a:lstStyle/>
            <a:p>
              <a:pPr algn="ctr"/>
              <a:r>
                <a:rPr lang="en-US" sz="4400" b="1" dirty="0" err="1">
                  <a:solidFill>
                    <a:srgbClr val="009CE9"/>
                  </a:solidFill>
                </a:rPr>
                <a:t>RE</a:t>
              </a:r>
              <a:r>
                <a:rPr lang="en-US" sz="4400" dirty="0" err="1"/>
                <a:t>presentational</a:t>
              </a:r>
              <a:endParaRPr lang="en-US" sz="4400" dirty="0"/>
            </a:p>
          </p:txBody>
        </p:sp>
        <p:sp>
          <p:nvSpPr>
            <p:cNvPr id="6" name="TextBox 5">
              <a:extLst>
                <a:ext uri="{FF2B5EF4-FFF2-40B4-BE49-F238E27FC236}">
                  <a16:creationId xmlns:a16="http://schemas.microsoft.com/office/drawing/2014/main" id="{584CEDE9-D017-47C3-93CC-DC4C6AD78B80}"/>
                </a:ext>
              </a:extLst>
            </p:cNvPr>
            <p:cNvSpPr txBox="1"/>
            <p:nvPr/>
          </p:nvSpPr>
          <p:spPr>
            <a:xfrm>
              <a:off x="6399219" y="4888088"/>
              <a:ext cx="1386498" cy="769441"/>
            </a:xfrm>
            <a:prstGeom prst="rect">
              <a:avLst/>
            </a:prstGeom>
            <a:noFill/>
          </p:spPr>
          <p:txBody>
            <a:bodyPr wrap="square" rtlCol="0">
              <a:spAutoFit/>
            </a:bodyPr>
            <a:lstStyle/>
            <a:p>
              <a:pPr algn="ctr"/>
              <a:r>
                <a:rPr lang="en-US" sz="4400" b="1" dirty="0">
                  <a:solidFill>
                    <a:srgbClr val="009CE9"/>
                  </a:solidFill>
                </a:rPr>
                <a:t>S</a:t>
              </a:r>
              <a:r>
                <a:rPr lang="en-US" sz="4400" dirty="0"/>
                <a:t>tate</a:t>
              </a:r>
            </a:p>
          </p:txBody>
        </p:sp>
        <p:sp>
          <p:nvSpPr>
            <p:cNvPr id="7" name="TextBox 6">
              <a:extLst>
                <a:ext uri="{FF2B5EF4-FFF2-40B4-BE49-F238E27FC236}">
                  <a16:creationId xmlns:a16="http://schemas.microsoft.com/office/drawing/2014/main" id="{45C36AA9-0EF8-4D99-8569-4ED4B738F89B}"/>
                </a:ext>
              </a:extLst>
            </p:cNvPr>
            <p:cNvSpPr txBox="1"/>
            <p:nvPr/>
          </p:nvSpPr>
          <p:spPr>
            <a:xfrm>
              <a:off x="7668002" y="4888087"/>
              <a:ext cx="2133079" cy="769441"/>
            </a:xfrm>
            <a:prstGeom prst="rect">
              <a:avLst/>
            </a:prstGeom>
            <a:noFill/>
          </p:spPr>
          <p:txBody>
            <a:bodyPr wrap="square" rtlCol="0">
              <a:spAutoFit/>
            </a:bodyPr>
            <a:lstStyle/>
            <a:p>
              <a:pPr algn="ctr"/>
              <a:r>
                <a:rPr lang="en-US" sz="4400" b="1" dirty="0">
                  <a:solidFill>
                    <a:srgbClr val="009CE9"/>
                  </a:solidFill>
                </a:rPr>
                <a:t>T</a:t>
              </a:r>
              <a:r>
                <a:rPr lang="en-US" sz="4400" dirty="0"/>
                <a:t>ransfer</a:t>
              </a:r>
            </a:p>
          </p:txBody>
        </p:sp>
        <p:sp>
          <p:nvSpPr>
            <p:cNvPr id="8" name="Rectangle 7">
              <a:extLst>
                <a:ext uri="{FF2B5EF4-FFF2-40B4-BE49-F238E27FC236}">
                  <a16:creationId xmlns:a16="http://schemas.microsoft.com/office/drawing/2014/main" id="{9B5F102B-5917-4C97-9F51-1C9CDD9FA7C4}"/>
                </a:ext>
              </a:extLst>
            </p:cNvPr>
            <p:cNvSpPr/>
            <p:nvPr/>
          </p:nvSpPr>
          <p:spPr>
            <a:xfrm>
              <a:off x="2333172" y="923544"/>
              <a:ext cx="4052712"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RE</a:t>
              </a:r>
            </a:p>
          </p:txBody>
        </p:sp>
        <p:sp>
          <p:nvSpPr>
            <p:cNvPr id="9" name="Rectangle 8">
              <a:extLst>
                <a:ext uri="{FF2B5EF4-FFF2-40B4-BE49-F238E27FC236}">
                  <a16:creationId xmlns:a16="http://schemas.microsoft.com/office/drawing/2014/main" id="{7F7A38E7-291F-43A1-AFFA-A384E363F377}"/>
                </a:ext>
              </a:extLst>
            </p:cNvPr>
            <p:cNvSpPr/>
            <p:nvPr/>
          </p:nvSpPr>
          <p:spPr>
            <a:xfrm>
              <a:off x="6126088" y="923544"/>
              <a:ext cx="1923925"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S</a:t>
              </a:r>
            </a:p>
          </p:txBody>
        </p:sp>
        <p:sp>
          <p:nvSpPr>
            <p:cNvPr id="10" name="Rectangle 9">
              <a:extLst>
                <a:ext uri="{FF2B5EF4-FFF2-40B4-BE49-F238E27FC236}">
                  <a16:creationId xmlns:a16="http://schemas.microsoft.com/office/drawing/2014/main" id="{04B46134-0158-49E6-9C91-6393829F31EF}"/>
                </a:ext>
              </a:extLst>
            </p:cNvPr>
            <p:cNvSpPr/>
            <p:nvPr/>
          </p:nvSpPr>
          <p:spPr>
            <a:xfrm>
              <a:off x="7808566" y="923543"/>
              <a:ext cx="2007280"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T</a:t>
              </a:r>
            </a:p>
          </p:txBody>
        </p:sp>
      </p:grpSp>
      <p:pic>
        <p:nvPicPr>
          <p:cNvPr id="18" name="Picture 2" descr="See the source image">
            <a:extLst>
              <a:ext uri="{FF2B5EF4-FFF2-40B4-BE49-F238E27FC236}">
                <a16:creationId xmlns:a16="http://schemas.microsoft.com/office/drawing/2014/main" id="{2CC12741-2DED-405A-B926-2F3431159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90" y="1598917"/>
            <a:ext cx="3071987" cy="405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584590"/>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91667E-6 -1.11111E-6 L 0.17083 0.00255 " pathEditMode="relative" rAng="0" ptsTypes="AA">
                                      <p:cBhvr>
                                        <p:cTn id="6" dur="1000" fill="hold"/>
                                        <p:tgtEl>
                                          <p:spTgt spid="3"/>
                                        </p:tgtEl>
                                        <p:attrNameLst>
                                          <p:attrName>ppt_x</p:attrName>
                                          <p:attrName>ppt_y</p:attrName>
                                        </p:attrNameLst>
                                      </p:cBhvr>
                                      <p:rCtr x="8542" y="116"/>
                                    </p:animMotion>
                                  </p:childTnLst>
                                </p:cTn>
                              </p:par>
                              <p:par>
                                <p:cTn id="7" presetID="10" presetClass="entr" presetSubtype="0" fill="hold" nodeType="withEffect">
                                  <p:stCondLst>
                                    <p:cond delay="50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5A23-1076-4817-AF0F-B7787F6795C0}"/>
              </a:ext>
            </a:extLst>
          </p:cNvPr>
          <p:cNvSpPr>
            <a:spLocks noGrp="1"/>
          </p:cNvSpPr>
          <p:nvPr>
            <p:ph type="title"/>
          </p:nvPr>
        </p:nvSpPr>
        <p:spPr/>
        <p:txBody>
          <a:bodyPr>
            <a:normAutofit fontScale="90000"/>
          </a:bodyPr>
          <a:lstStyle/>
          <a:p>
            <a:r>
              <a:rPr lang="en-US" dirty="0"/>
              <a:t>Who is Chad Green</a:t>
            </a:r>
          </a:p>
        </p:txBody>
      </p:sp>
      <p:pic>
        <p:nvPicPr>
          <p:cNvPr id="3" name="Picture 2">
            <a:extLst>
              <a:ext uri="{FF2B5EF4-FFF2-40B4-BE49-F238E27FC236}">
                <a16:creationId xmlns:a16="http://schemas.microsoft.com/office/drawing/2014/main" id="{AFB245CD-4363-4A48-9E4E-A5D75E3C3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019" y="894645"/>
            <a:ext cx="3632677" cy="4845690"/>
          </a:xfrm>
          <a:prstGeom prst="rect">
            <a:avLst/>
          </a:prstGeom>
        </p:spPr>
      </p:pic>
      <p:sp>
        <p:nvSpPr>
          <p:cNvPr id="4" name="Content Placeholder 2">
            <a:extLst>
              <a:ext uri="{FF2B5EF4-FFF2-40B4-BE49-F238E27FC236}">
                <a16:creationId xmlns:a16="http://schemas.microsoft.com/office/drawing/2014/main" id="{B62EC6AF-FB63-4682-B323-891D10AC65FD}"/>
              </a:ext>
            </a:extLst>
          </p:cNvPr>
          <p:cNvSpPr txBox="1">
            <a:spLocks/>
          </p:cNvSpPr>
          <p:nvPr/>
        </p:nvSpPr>
        <p:spPr>
          <a:xfrm>
            <a:off x="790988" y="1630940"/>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62EB9B5A-3F6B-4074-B483-403A6CC9D680}"/>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8363" y="1741777"/>
            <a:ext cx="489978" cy="450483"/>
          </a:xfrm>
          <a:prstGeom prst="rect">
            <a:avLst/>
          </a:prstGeom>
        </p:spPr>
      </p:pic>
      <p:pic>
        <p:nvPicPr>
          <p:cNvPr id="6" name="Picture 5">
            <a:extLst>
              <a:ext uri="{FF2B5EF4-FFF2-40B4-BE49-F238E27FC236}">
                <a16:creationId xmlns:a16="http://schemas.microsoft.com/office/drawing/2014/main" id="{A794A72C-7C7D-482F-B8AC-5F0C106B52D5}"/>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7599" y="2427851"/>
            <a:ext cx="480742" cy="480742"/>
          </a:xfrm>
          <a:prstGeom prst="rect">
            <a:avLst/>
          </a:prstGeom>
        </p:spPr>
      </p:pic>
      <p:pic>
        <p:nvPicPr>
          <p:cNvPr id="7" name="Picture 6">
            <a:extLst>
              <a:ext uri="{FF2B5EF4-FFF2-40B4-BE49-F238E27FC236}">
                <a16:creationId xmlns:a16="http://schemas.microsoft.com/office/drawing/2014/main" id="{E7C9BDD7-5DF8-4152-B165-6E3BB66D7754}"/>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7599" y="3004127"/>
            <a:ext cx="489978" cy="489978"/>
          </a:xfrm>
          <a:prstGeom prst="rect">
            <a:avLst/>
          </a:prstGeom>
        </p:spPr>
      </p:pic>
      <p:pic>
        <p:nvPicPr>
          <p:cNvPr id="8" name="Picture 7">
            <a:extLst>
              <a:ext uri="{FF2B5EF4-FFF2-40B4-BE49-F238E27FC236}">
                <a16:creationId xmlns:a16="http://schemas.microsoft.com/office/drawing/2014/main" id="{3817C766-874E-4C86-9259-7F4A3AB06A1C}"/>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7599" y="3720460"/>
            <a:ext cx="480742" cy="480742"/>
          </a:xfrm>
          <a:prstGeom prst="rect">
            <a:avLst/>
          </a:prstGeom>
        </p:spPr>
      </p:pic>
      <p:pic>
        <p:nvPicPr>
          <p:cNvPr id="9" name="Picture 8">
            <a:extLst>
              <a:ext uri="{FF2B5EF4-FFF2-40B4-BE49-F238E27FC236}">
                <a16:creationId xmlns:a16="http://schemas.microsoft.com/office/drawing/2014/main" id="{EB17124E-2DBF-4621-9574-9E3C94BD83A6}"/>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00524" y="4358580"/>
            <a:ext cx="445655" cy="445655"/>
          </a:xfrm>
          <a:prstGeom prst="rect">
            <a:avLst/>
          </a:prstGeom>
        </p:spPr>
      </p:pic>
    </p:spTree>
    <p:extLst>
      <p:ext uri="{BB962C8B-B14F-4D97-AF65-F5344CB8AC3E}">
        <p14:creationId xmlns:p14="http://schemas.microsoft.com/office/powerpoint/2010/main" val="140505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3E96-B384-46B2-8756-FDD02EBEB757}"/>
              </a:ext>
            </a:extLst>
          </p:cNvPr>
          <p:cNvSpPr>
            <a:spLocks noGrp="1"/>
          </p:cNvSpPr>
          <p:nvPr>
            <p:ph type="title"/>
          </p:nvPr>
        </p:nvSpPr>
        <p:spPr/>
        <p:txBody>
          <a:bodyPr>
            <a:normAutofit fontScale="90000"/>
          </a:bodyPr>
          <a:lstStyle/>
          <a:p>
            <a:r>
              <a:rPr lang="en-US" dirty="0"/>
              <a:t>Introduction to REST</a:t>
            </a:r>
          </a:p>
        </p:txBody>
      </p:sp>
      <p:sp>
        <p:nvSpPr>
          <p:cNvPr id="5" name="TextBox 4">
            <a:extLst>
              <a:ext uri="{FF2B5EF4-FFF2-40B4-BE49-F238E27FC236}">
                <a16:creationId xmlns:a16="http://schemas.microsoft.com/office/drawing/2014/main" id="{2476BC8B-4D88-428F-9692-9DC2F1CA9BA9}"/>
              </a:ext>
            </a:extLst>
          </p:cNvPr>
          <p:cNvSpPr txBox="1"/>
          <p:nvPr/>
        </p:nvSpPr>
        <p:spPr>
          <a:xfrm>
            <a:off x="4469653" y="4888088"/>
            <a:ext cx="4131945" cy="769441"/>
          </a:xfrm>
          <a:prstGeom prst="rect">
            <a:avLst/>
          </a:prstGeom>
          <a:noFill/>
        </p:spPr>
        <p:txBody>
          <a:bodyPr wrap="square" rtlCol="0">
            <a:spAutoFit/>
          </a:bodyPr>
          <a:lstStyle/>
          <a:p>
            <a:pPr algn="ctr"/>
            <a:r>
              <a:rPr lang="en-US" sz="4400" b="1" dirty="0" err="1">
                <a:solidFill>
                  <a:srgbClr val="009CE9"/>
                </a:solidFill>
              </a:rPr>
              <a:t>RE</a:t>
            </a:r>
            <a:r>
              <a:rPr lang="en-US" sz="4400" dirty="0" err="1"/>
              <a:t>presentational</a:t>
            </a:r>
            <a:endParaRPr lang="en-US" sz="4400" dirty="0"/>
          </a:p>
        </p:txBody>
      </p:sp>
      <p:sp>
        <p:nvSpPr>
          <p:cNvPr id="6" name="TextBox 5">
            <a:extLst>
              <a:ext uri="{FF2B5EF4-FFF2-40B4-BE49-F238E27FC236}">
                <a16:creationId xmlns:a16="http://schemas.microsoft.com/office/drawing/2014/main" id="{584CEDE9-D017-47C3-93CC-DC4C6AD78B80}"/>
              </a:ext>
            </a:extLst>
          </p:cNvPr>
          <p:cNvSpPr txBox="1"/>
          <p:nvPr/>
        </p:nvSpPr>
        <p:spPr>
          <a:xfrm>
            <a:off x="8492718" y="4888088"/>
            <a:ext cx="1386498" cy="769441"/>
          </a:xfrm>
          <a:prstGeom prst="rect">
            <a:avLst/>
          </a:prstGeom>
          <a:noFill/>
        </p:spPr>
        <p:txBody>
          <a:bodyPr wrap="square" rtlCol="0">
            <a:spAutoFit/>
          </a:bodyPr>
          <a:lstStyle/>
          <a:p>
            <a:pPr algn="ctr"/>
            <a:r>
              <a:rPr lang="en-US" sz="4400" b="1" dirty="0">
                <a:solidFill>
                  <a:srgbClr val="009CE9"/>
                </a:solidFill>
              </a:rPr>
              <a:t>S</a:t>
            </a:r>
            <a:r>
              <a:rPr lang="en-US" sz="4400" dirty="0"/>
              <a:t>tate</a:t>
            </a:r>
          </a:p>
        </p:txBody>
      </p:sp>
      <p:sp>
        <p:nvSpPr>
          <p:cNvPr id="7" name="TextBox 6">
            <a:extLst>
              <a:ext uri="{FF2B5EF4-FFF2-40B4-BE49-F238E27FC236}">
                <a16:creationId xmlns:a16="http://schemas.microsoft.com/office/drawing/2014/main" id="{45C36AA9-0EF8-4D99-8569-4ED4B738F89B}"/>
              </a:ext>
            </a:extLst>
          </p:cNvPr>
          <p:cNvSpPr txBox="1"/>
          <p:nvPr/>
        </p:nvSpPr>
        <p:spPr>
          <a:xfrm>
            <a:off x="9761501" y="4888087"/>
            <a:ext cx="2133079" cy="769441"/>
          </a:xfrm>
          <a:prstGeom prst="rect">
            <a:avLst/>
          </a:prstGeom>
          <a:noFill/>
        </p:spPr>
        <p:txBody>
          <a:bodyPr wrap="square" rtlCol="0">
            <a:spAutoFit/>
          </a:bodyPr>
          <a:lstStyle/>
          <a:p>
            <a:pPr algn="ctr"/>
            <a:r>
              <a:rPr lang="en-US" sz="4400" b="1" dirty="0">
                <a:solidFill>
                  <a:srgbClr val="009CE9"/>
                </a:solidFill>
              </a:rPr>
              <a:t>T</a:t>
            </a:r>
            <a:r>
              <a:rPr lang="en-US" sz="4400" dirty="0"/>
              <a:t>ransfer</a:t>
            </a:r>
          </a:p>
        </p:txBody>
      </p:sp>
      <p:sp>
        <p:nvSpPr>
          <p:cNvPr id="8" name="Rectangle 7">
            <a:extLst>
              <a:ext uri="{FF2B5EF4-FFF2-40B4-BE49-F238E27FC236}">
                <a16:creationId xmlns:a16="http://schemas.microsoft.com/office/drawing/2014/main" id="{9B5F102B-5917-4C97-9F51-1C9CDD9FA7C4}"/>
              </a:ext>
            </a:extLst>
          </p:cNvPr>
          <p:cNvSpPr/>
          <p:nvPr/>
        </p:nvSpPr>
        <p:spPr>
          <a:xfrm>
            <a:off x="4426671" y="923544"/>
            <a:ext cx="4052712"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RE</a:t>
            </a:r>
          </a:p>
        </p:txBody>
      </p:sp>
      <p:sp>
        <p:nvSpPr>
          <p:cNvPr id="9" name="Rectangle 8">
            <a:extLst>
              <a:ext uri="{FF2B5EF4-FFF2-40B4-BE49-F238E27FC236}">
                <a16:creationId xmlns:a16="http://schemas.microsoft.com/office/drawing/2014/main" id="{7F7A38E7-291F-43A1-AFFA-A384E363F377}"/>
              </a:ext>
            </a:extLst>
          </p:cNvPr>
          <p:cNvSpPr/>
          <p:nvPr/>
        </p:nvSpPr>
        <p:spPr>
          <a:xfrm>
            <a:off x="8219587" y="923544"/>
            <a:ext cx="1923925"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S</a:t>
            </a:r>
          </a:p>
        </p:txBody>
      </p:sp>
      <p:sp>
        <p:nvSpPr>
          <p:cNvPr id="10" name="Rectangle 9">
            <a:extLst>
              <a:ext uri="{FF2B5EF4-FFF2-40B4-BE49-F238E27FC236}">
                <a16:creationId xmlns:a16="http://schemas.microsoft.com/office/drawing/2014/main" id="{04B46134-0158-49E6-9C91-6393829F31EF}"/>
              </a:ext>
            </a:extLst>
          </p:cNvPr>
          <p:cNvSpPr/>
          <p:nvPr/>
        </p:nvSpPr>
        <p:spPr>
          <a:xfrm>
            <a:off x="9902065" y="923543"/>
            <a:ext cx="2007280"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T</a:t>
            </a:r>
          </a:p>
        </p:txBody>
      </p:sp>
      <p:pic>
        <p:nvPicPr>
          <p:cNvPr id="2050" name="Picture 2" descr="See the source image">
            <a:extLst>
              <a:ext uri="{FF2B5EF4-FFF2-40B4-BE49-F238E27FC236}">
                <a16:creationId xmlns:a16="http://schemas.microsoft.com/office/drawing/2014/main" id="{340A7007-D1CC-4008-B43F-103DECCA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90" y="1598917"/>
            <a:ext cx="3071987" cy="4058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021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3E96-B384-46B2-8756-FDD02EBEB757}"/>
              </a:ext>
            </a:extLst>
          </p:cNvPr>
          <p:cNvSpPr>
            <a:spLocks noGrp="1"/>
          </p:cNvSpPr>
          <p:nvPr>
            <p:ph type="title"/>
          </p:nvPr>
        </p:nvSpPr>
        <p:spPr/>
        <p:txBody>
          <a:bodyPr>
            <a:normAutofit fontScale="90000"/>
          </a:bodyPr>
          <a:lstStyle/>
          <a:p>
            <a:r>
              <a:rPr lang="en-US" dirty="0"/>
              <a:t>Introduction to REST</a:t>
            </a:r>
          </a:p>
        </p:txBody>
      </p:sp>
      <p:grpSp>
        <p:nvGrpSpPr>
          <p:cNvPr id="3" name="Group 2">
            <a:extLst>
              <a:ext uri="{FF2B5EF4-FFF2-40B4-BE49-F238E27FC236}">
                <a16:creationId xmlns:a16="http://schemas.microsoft.com/office/drawing/2014/main" id="{B248391A-A9A1-4281-87D8-348639A69940}"/>
              </a:ext>
            </a:extLst>
          </p:cNvPr>
          <p:cNvGrpSpPr/>
          <p:nvPr/>
        </p:nvGrpSpPr>
        <p:grpSpPr>
          <a:xfrm>
            <a:off x="4426671" y="923543"/>
            <a:ext cx="7482674" cy="4733986"/>
            <a:chOff x="4426671" y="923543"/>
            <a:chExt cx="7482674" cy="4733986"/>
          </a:xfrm>
        </p:grpSpPr>
        <p:sp>
          <p:nvSpPr>
            <p:cNvPr id="5" name="TextBox 4">
              <a:extLst>
                <a:ext uri="{FF2B5EF4-FFF2-40B4-BE49-F238E27FC236}">
                  <a16:creationId xmlns:a16="http://schemas.microsoft.com/office/drawing/2014/main" id="{2476BC8B-4D88-428F-9692-9DC2F1CA9BA9}"/>
                </a:ext>
              </a:extLst>
            </p:cNvPr>
            <p:cNvSpPr txBox="1"/>
            <p:nvPr/>
          </p:nvSpPr>
          <p:spPr>
            <a:xfrm>
              <a:off x="4469653" y="4888088"/>
              <a:ext cx="4131945" cy="769441"/>
            </a:xfrm>
            <a:prstGeom prst="rect">
              <a:avLst/>
            </a:prstGeom>
            <a:noFill/>
          </p:spPr>
          <p:txBody>
            <a:bodyPr wrap="square" rtlCol="0">
              <a:spAutoFit/>
            </a:bodyPr>
            <a:lstStyle/>
            <a:p>
              <a:pPr algn="ctr"/>
              <a:r>
                <a:rPr lang="en-US" sz="4400" b="1" dirty="0" err="1">
                  <a:solidFill>
                    <a:srgbClr val="009CE9"/>
                  </a:solidFill>
                </a:rPr>
                <a:t>RE</a:t>
              </a:r>
              <a:r>
                <a:rPr lang="en-US" sz="4400" dirty="0" err="1"/>
                <a:t>presentational</a:t>
              </a:r>
              <a:endParaRPr lang="en-US" sz="4400" dirty="0"/>
            </a:p>
          </p:txBody>
        </p:sp>
        <p:sp>
          <p:nvSpPr>
            <p:cNvPr id="6" name="TextBox 5">
              <a:extLst>
                <a:ext uri="{FF2B5EF4-FFF2-40B4-BE49-F238E27FC236}">
                  <a16:creationId xmlns:a16="http://schemas.microsoft.com/office/drawing/2014/main" id="{584CEDE9-D017-47C3-93CC-DC4C6AD78B80}"/>
                </a:ext>
              </a:extLst>
            </p:cNvPr>
            <p:cNvSpPr txBox="1"/>
            <p:nvPr/>
          </p:nvSpPr>
          <p:spPr>
            <a:xfrm>
              <a:off x="8492718" y="4888088"/>
              <a:ext cx="1386498" cy="769441"/>
            </a:xfrm>
            <a:prstGeom prst="rect">
              <a:avLst/>
            </a:prstGeom>
            <a:noFill/>
          </p:spPr>
          <p:txBody>
            <a:bodyPr wrap="square" rtlCol="0">
              <a:spAutoFit/>
            </a:bodyPr>
            <a:lstStyle/>
            <a:p>
              <a:pPr algn="ctr"/>
              <a:r>
                <a:rPr lang="en-US" sz="4400" b="1" dirty="0">
                  <a:solidFill>
                    <a:srgbClr val="009CE9"/>
                  </a:solidFill>
                </a:rPr>
                <a:t>S</a:t>
              </a:r>
              <a:r>
                <a:rPr lang="en-US" sz="4400" dirty="0"/>
                <a:t>tate</a:t>
              </a:r>
            </a:p>
          </p:txBody>
        </p:sp>
        <p:sp>
          <p:nvSpPr>
            <p:cNvPr id="7" name="TextBox 6">
              <a:extLst>
                <a:ext uri="{FF2B5EF4-FFF2-40B4-BE49-F238E27FC236}">
                  <a16:creationId xmlns:a16="http://schemas.microsoft.com/office/drawing/2014/main" id="{45C36AA9-0EF8-4D99-8569-4ED4B738F89B}"/>
                </a:ext>
              </a:extLst>
            </p:cNvPr>
            <p:cNvSpPr txBox="1"/>
            <p:nvPr/>
          </p:nvSpPr>
          <p:spPr>
            <a:xfrm>
              <a:off x="9761501" y="4888087"/>
              <a:ext cx="2133079" cy="769441"/>
            </a:xfrm>
            <a:prstGeom prst="rect">
              <a:avLst/>
            </a:prstGeom>
            <a:noFill/>
          </p:spPr>
          <p:txBody>
            <a:bodyPr wrap="square" rtlCol="0">
              <a:spAutoFit/>
            </a:bodyPr>
            <a:lstStyle/>
            <a:p>
              <a:pPr algn="ctr"/>
              <a:r>
                <a:rPr lang="en-US" sz="4400" b="1" dirty="0">
                  <a:solidFill>
                    <a:srgbClr val="009CE9"/>
                  </a:solidFill>
                </a:rPr>
                <a:t>T</a:t>
              </a:r>
              <a:r>
                <a:rPr lang="en-US" sz="4400" dirty="0"/>
                <a:t>ransfer</a:t>
              </a:r>
            </a:p>
          </p:txBody>
        </p:sp>
        <p:sp>
          <p:nvSpPr>
            <p:cNvPr id="8" name="Rectangle 7">
              <a:extLst>
                <a:ext uri="{FF2B5EF4-FFF2-40B4-BE49-F238E27FC236}">
                  <a16:creationId xmlns:a16="http://schemas.microsoft.com/office/drawing/2014/main" id="{9B5F102B-5917-4C97-9F51-1C9CDD9FA7C4}"/>
                </a:ext>
              </a:extLst>
            </p:cNvPr>
            <p:cNvSpPr/>
            <p:nvPr/>
          </p:nvSpPr>
          <p:spPr>
            <a:xfrm>
              <a:off x="4426671" y="923544"/>
              <a:ext cx="4052712"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RE</a:t>
              </a:r>
            </a:p>
          </p:txBody>
        </p:sp>
        <p:sp>
          <p:nvSpPr>
            <p:cNvPr id="9" name="Rectangle 8">
              <a:extLst>
                <a:ext uri="{FF2B5EF4-FFF2-40B4-BE49-F238E27FC236}">
                  <a16:creationId xmlns:a16="http://schemas.microsoft.com/office/drawing/2014/main" id="{7F7A38E7-291F-43A1-AFFA-A384E363F377}"/>
                </a:ext>
              </a:extLst>
            </p:cNvPr>
            <p:cNvSpPr/>
            <p:nvPr/>
          </p:nvSpPr>
          <p:spPr>
            <a:xfrm>
              <a:off x="8219587" y="923544"/>
              <a:ext cx="1923925"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S</a:t>
              </a:r>
            </a:p>
          </p:txBody>
        </p:sp>
        <p:sp>
          <p:nvSpPr>
            <p:cNvPr id="10" name="Rectangle 9">
              <a:extLst>
                <a:ext uri="{FF2B5EF4-FFF2-40B4-BE49-F238E27FC236}">
                  <a16:creationId xmlns:a16="http://schemas.microsoft.com/office/drawing/2014/main" id="{04B46134-0158-49E6-9C91-6393829F31EF}"/>
                </a:ext>
              </a:extLst>
            </p:cNvPr>
            <p:cNvSpPr/>
            <p:nvPr/>
          </p:nvSpPr>
          <p:spPr>
            <a:xfrm>
              <a:off x="9902065" y="923543"/>
              <a:ext cx="2007280" cy="4508927"/>
            </a:xfrm>
            <a:prstGeom prst="rect">
              <a:avLst/>
            </a:prstGeom>
            <a:noFill/>
          </p:spPr>
          <p:txBody>
            <a:bodyPr wrap="none" lIns="91440" tIns="45720" rIns="91440" bIns="45720">
              <a:spAutoFit/>
            </a:bodyPr>
            <a:lstStyle/>
            <a:p>
              <a:pPr algn="ctr"/>
              <a:r>
                <a:rPr lang="en-US" sz="28700" b="1" dirty="0">
                  <a:ln w="22225">
                    <a:solidFill>
                      <a:srgbClr val="0070C0"/>
                    </a:solidFill>
                    <a:prstDash val="solid"/>
                  </a:ln>
                  <a:solidFill>
                    <a:srgbClr val="009CE9"/>
                  </a:solidFill>
                </a:rPr>
                <a:t>T</a:t>
              </a:r>
            </a:p>
          </p:txBody>
        </p:sp>
      </p:grpSp>
      <p:pic>
        <p:nvPicPr>
          <p:cNvPr id="2050" name="Picture 2" descr="See the source image">
            <a:extLst>
              <a:ext uri="{FF2B5EF4-FFF2-40B4-BE49-F238E27FC236}">
                <a16:creationId xmlns:a16="http://schemas.microsoft.com/office/drawing/2014/main" id="{340A7007-D1CC-4008-B43F-103DECCA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90" y="1598917"/>
            <a:ext cx="3071987" cy="4058611"/>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A774C64D-A0F3-462B-AF42-F730804300E9}"/>
              </a:ext>
            </a:extLst>
          </p:cNvPr>
          <p:cNvSpPr/>
          <p:nvPr/>
        </p:nvSpPr>
        <p:spPr>
          <a:xfrm>
            <a:off x="295656" y="1159072"/>
            <a:ext cx="2743200" cy="261085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5900" dirty="0"/>
              <a:t>Client</a:t>
            </a:r>
          </a:p>
        </p:txBody>
      </p:sp>
      <p:sp>
        <p:nvSpPr>
          <p:cNvPr id="14" name="Rectangle: Rounded Corners 13">
            <a:extLst>
              <a:ext uri="{FF2B5EF4-FFF2-40B4-BE49-F238E27FC236}">
                <a16:creationId xmlns:a16="http://schemas.microsoft.com/office/drawing/2014/main" id="{23508074-8E05-4F77-85CF-D55C8192CF36}"/>
              </a:ext>
            </a:extLst>
          </p:cNvPr>
          <p:cNvSpPr/>
          <p:nvPr/>
        </p:nvSpPr>
        <p:spPr>
          <a:xfrm>
            <a:off x="7817639" y="1159072"/>
            <a:ext cx="4078705" cy="26108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900" dirty="0"/>
              <a:t>Server</a:t>
            </a:r>
          </a:p>
        </p:txBody>
      </p:sp>
    </p:spTree>
    <p:extLst>
      <p:ext uri="{BB962C8B-B14F-4D97-AF65-F5344CB8AC3E}">
        <p14:creationId xmlns:p14="http://schemas.microsoft.com/office/powerpoint/2010/main" val="3688828091"/>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875E-6 -1.11111E-6 L 0.60755 -0.89699 " pathEditMode="relative" rAng="0" ptsTypes="AA">
                                      <p:cBhvr>
                                        <p:cTn id="6" dur="1000" fill="hold"/>
                                        <p:tgtEl>
                                          <p:spTgt spid="3"/>
                                        </p:tgtEl>
                                        <p:attrNameLst>
                                          <p:attrName>ppt_x</p:attrName>
                                          <p:attrName>ppt_y</p:attrName>
                                        </p:attrNameLst>
                                      </p:cBhvr>
                                      <p:rCtr x="30378" y="-44861"/>
                                    </p:animMotion>
                                  </p:childTnLst>
                                </p:cTn>
                              </p:par>
                              <p:par>
                                <p:cTn id="7" presetID="42" presetClass="path" presetSubtype="0" accel="50000" decel="50000" fill="hold" nodeType="withEffect">
                                  <p:stCondLst>
                                    <p:cond delay="0"/>
                                  </p:stCondLst>
                                  <p:childTnLst>
                                    <p:animMotion origin="layout" path="M -3.33333E-6 4.81481E-6 L -0.33242 -0.91181 " pathEditMode="relative" rAng="0" ptsTypes="AA">
                                      <p:cBhvr>
                                        <p:cTn id="8" dur="1000" fill="hold"/>
                                        <p:tgtEl>
                                          <p:spTgt spid="2050"/>
                                        </p:tgtEl>
                                        <p:attrNameLst>
                                          <p:attrName>ppt_x</p:attrName>
                                          <p:attrName>ppt_y</p:attrName>
                                        </p:attrNameLst>
                                      </p:cBhvr>
                                      <p:rCtr x="-16628" y="-45602"/>
                                    </p:animMotion>
                                  </p:childTnLst>
                                </p:cTn>
                              </p:par>
                              <p:par>
                                <p:cTn id="9" presetID="10" presetClass="entr" presetSubtype="0" fill="hold" grpId="0"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8698-095B-41FD-91EE-8BF2485F0AE2}"/>
              </a:ext>
            </a:extLst>
          </p:cNvPr>
          <p:cNvSpPr>
            <a:spLocks noGrp="1"/>
          </p:cNvSpPr>
          <p:nvPr>
            <p:ph type="title"/>
          </p:nvPr>
        </p:nvSpPr>
        <p:spPr/>
        <p:txBody>
          <a:bodyPr>
            <a:normAutofit fontScale="90000"/>
          </a:bodyPr>
          <a:lstStyle/>
          <a:p>
            <a:r>
              <a:rPr lang="en-US" dirty="0"/>
              <a:t>Introduction to REST</a:t>
            </a:r>
          </a:p>
        </p:txBody>
      </p:sp>
      <p:sp>
        <p:nvSpPr>
          <p:cNvPr id="3" name="Oval 2">
            <a:extLst>
              <a:ext uri="{FF2B5EF4-FFF2-40B4-BE49-F238E27FC236}">
                <a16:creationId xmlns:a16="http://schemas.microsoft.com/office/drawing/2014/main" id="{7377725F-EBCE-4209-9108-5DCDFFDFBFCB}"/>
              </a:ext>
            </a:extLst>
          </p:cNvPr>
          <p:cNvSpPr/>
          <p:nvPr/>
        </p:nvSpPr>
        <p:spPr>
          <a:xfrm>
            <a:off x="295656" y="1159072"/>
            <a:ext cx="2743200" cy="261085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5900" dirty="0"/>
              <a:t>Client</a:t>
            </a:r>
          </a:p>
        </p:txBody>
      </p:sp>
      <p:sp>
        <p:nvSpPr>
          <p:cNvPr id="4" name="Rectangle: Rounded Corners 3">
            <a:extLst>
              <a:ext uri="{FF2B5EF4-FFF2-40B4-BE49-F238E27FC236}">
                <a16:creationId xmlns:a16="http://schemas.microsoft.com/office/drawing/2014/main" id="{79474CA3-139B-4FF7-980D-18704E319D51}"/>
              </a:ext>
            </a:extLst>
          </p:cNvPr>
          <p:cNvSpPr/>
          <p:nvPr/>
        </p:nvSpPr>
        <p:spPr>
          <a:xfrm>
            <a:off x="7817639" y="1159072"/>
            <a:ext cx="4078705" cy="26108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900" dirty="0"/>
              <a:t>Server</a:t>
            </a:r>
          </a:p>
        </p:txBody>
      </p:sp>
      <p:grpSp>
        <p:nvGrpSpPr>
          <p:cNvPr id="14" name="Group 13">
            <a:extLst>
              <a:ext uri="{FF2B5EF4-FFF2-40B4-BE49-F238E27FC236}">
                <a16:creationId xmlns:a16="http://schemas.microsoft.com/office/drawing/2014/main" id="{9A55D7EB-9E41-41F5-B5A3-B5968FC7B569}"/>
              </a:ext>
            </a:extLst>
          </p:cNvPr>
          <p:cNvGrpSpPr/>
          <p:nvPr/>
        </p:nvGrpSpPr>
        <p:grpSpPr>
          <a:xfrm>
            <a:off x="3331923" y="1257422"/>
            <a:ext cx="4233797" cy="646537"/>
            <a:chOff x="3331923" y="981850"/>
            <a:chExt cx="4233797" cy="646537"/>
          </a:xfrm>
        </p:grpSpPr>
        <p:cxnSp>
          <p:nvCxnSpPr>
            <p:cNvPr id="6" name="Straight Arrow Connector 5">
              <a:extLst>
                <a:ext uri="{FF2B5EF4-FFF2-40B4-BE49-F238E27FC236}">
                  <a16:creationId xmlns:a16="http://schemas.microsoft.com/office/drawing/2014/main" id="{6BA8C593-F4C6-4E9D-88B4-4D00D72A1C23}"/>
                </a:ext>
              </a:extLst>
            </p:cNvPr>
            <p:cNvCxnSpPr/>
            <p:nvPr/>
          </p:nvCxnSpPr>
          <p:spPr>
            <a:xfrm>
              <a:off x="3331923" y="1628387"/>
              <a:ext cx="42337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A99CD3D-DE4B-4526-BF53-0591831B2C1B}"/>
                </a:ext>
              </a:extLst>
            </p:cNvPr>
            <p:cNvSpPr txBox="1"/>
            <p:nvPr/>
          </p:nvSpPr>
          <p:spPr>
            <a:xfrm>
              <a:off x="4012805" y="981850"/>
              <a:ext cx="2830883" cy="646331"/>
            </a:xfrm>
            <a:prstGeom prst="rect">
              <a:avLst/>
            </a:prstGeom>
            <a:noFill/>
          </p:spPr>
          <p:txBody>
            <a:bodyPr wrap="square" rtlCol="0">
              <a:spAutoFit/>
            </a:bodyPr>
            <a:lstStyle/>
            <a:p>
              <a:pPr algn="ctr"/>
              <a:r>
                <a:rPr lang="en-US" sz="3600" dirty="0"/>
                <a:t>Send Request</a:t>
              </a:r>
            </a:p>
          </p:txBody>
        </p:sp>
      </p:grpSp>
      <p:grpSp>
        <p:nvGrpSpPr>
          <p:cNvPr id="15" name="Group 14">
            <a:extLst>
              <a:ext uri="{FF2B5EF4-FFF2-40B4-BE49-F238E27FC236}">
                <a16:creationId xmlns:a16="http://schemas.microsoft.com/office/drawing/2014/main" id="{D9B2DAFB-7452-49B3-B03B-4EB2292C9D05}"/>
              </a:ext>
            </a:extLst>
          </p:cNvPr>
          <p:cNvGrpSpPr/>
          <p:nvPr/>
        </p:nvGrpSpPr>
        <p:grpSpPr>
          <a:xfrm>
            <a:off x="3331923" y="2559922"/>
            <a:ext cx="4233797" cy="646743"/>
            <a:chOff x="3331923" y="2810442"/>
            <a:chExt cx="4233797" cy="646743"/>
          </a:xfrm>
        </p:grpSpPr>
        <p:cxnSp>
          <p:nvCxnSpPr>
            <p:cNvPr id="7" name="Straight Arrow Connector 6">
              <a:extLst>
                <a:ext uri="{FF2B5EF4-FFF2-40B4-BE49-F238E27FC236}">
                  <a16:creationId xmlns:a16="http://schemas.microsoft.com/office/drawing/2014/main" id="{4E761A8E-1712-4B94-88C0-45157CC3E45B}"/>
                </a:ext>
              </a:extLst>
            </p:cNvPr>
            <p:cNvCxnSpPr>
              <a:cxnSpLocks/>
            </p:cNvCxnSpPr>
            <p:nvPr/>
          </p:nvCxnSpPr>
          <p:spPr>
            <a:xfrm flipH="1">
              <a:off x="3331923" y="3457185"/>
              <a:ext cx="423379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ED9E47-1BA0-4752-B615-B3C4B68FCE1D}"/>
                </a:ext>
              </a:extLst>
            </p:cNvPr>
            <p:cNvSpPr txBox="1"/>
            <p:nvPr/>
          </p:nvSpPr>
          <p:spPr>
            <a:xfrm>
              <a:off x="3916622" y="2810442"/>
              <a:ext cx="3023250" cy="646331"/>
            </a:xfrm>
            <a:prstGeom prst="rect">
              <a:avLst/>
            </a:prstGeom>
            <a:noFill/>
          </p:spPr>
          <p:txBody>
            <a:bodyPr wrap="square" rtlCol="0">
              <a:spAutoFit/>
            </a:bodyPr>
            <a:lstStyle/>
            <a:p>
              <a:pPr algn="ctr"/>
              <a:r>
                <a:rPr lang="en-US" sz="3600" dirty="0"/>
                <a:t>Send Response</a:t>
              </a:r>
            </a:p>
          </p:txBody>
        </p:sp>
      </p:grpSp>
      <p:sp>
        <p:nvSpPr>
          <p:cNvPr id="12" name="TextBox 11">
            <a:extLst>
              <a:ext uri="{FF2B5EF4-FFF2-40B4-BE49-F238E27FC236}">
                <a16:creationId xmlns:a16="http://schemas.microsoft.com/office/drawing/2014/main" id="{ADD8CE76-69AF-42A4-8040-049B9674A757}"/>
              </a:ext>
            </a:extLst>
          </p:cNvPr>
          <p:cNvSpPr txBox="1"/>
          <p:nvPr/>
        </p:nvSpPr>
        <p:spPr>
          <a:xfrm>
            <a:off x="3331923" y="2096604"/>
            <a:ext cx="4233797" cy="369332"/>
          </a:xfrm>
          <a:prstGeom prst="rect">
            <a:avLst/>
          </a:prstGeom>
          <a:noFill/>
        </p:spPr>
        <p:txBody>
          <a:bodyPr wrap="square" rtlCol="0">
            <a:spAutoFit/>
          </a:bodyPr>
          <a:lstStyle/>
          <a:p>
            <a:pPr algn="ctr"/>
            <a:r>
              <a:rPr lang="en-US" dirty="0"/>
              <a:t>stirtrek.com/speakers/2022/Chad-Green</a:t>
            </a:r>
          </a:p>
        </p:txBody>
      </p:sp>
      <p:sp>
        <p:nvSpPr>
          <p:cNvPr id="13" name="TextBox 12">
            <a:extLst>
              <a:ext uri="{FF2B5EF4-FFF2-40B4-BE49-F238E27FC236}">
                <a16:creationId xmlns:a16="http://schemas.microsoft.com/office/drawing/2014/main" id="{A2DE2E94-C5C3-4BC3-8B92-8178CB637D48}"/>
              </a:ext>
            </a:extLst>
          </p:cNvPr>
          <p:cNvSpPr txBox="1"/>
          <p:nvPr/>
        </p:nvSpPr>
        <p:spPr>
          <a:xfrm>
            <a:off x="3331922" y="3400592"/>
            <a:ext cx="4233797" cy="369332"/>
          </a:xfrm>
          <a:prstGeom prst="rect">
            <a:avLst/>
          </a:prstGeom>
          <a:noFill/>
        </p:spPr>
        <p:txBody>
          <a:bodyPr wrap="square" rtlCol="0">
            <a:spAutoFit/>
          </a:bodyPr>
          <a:lstStyle/>
          <a:p>
            <a:pPr algn="ctr"/>
            <a:r>
              <a:rPr lang="en-US" dirty="0"/>
              <a:t>JSON, XML, HTML, SOAP, Image, etc.</a:t>
            </a:r>
          </a:p>
        </p:txBody>
      </p:sp>
      <p:pic>
        <p:nvPicPr>
          <p:cNvPr id="3074" name="Picture 2">
            <a:extLst>
              <a:ext uri="{FF2B5EF4-FFF2-40B4-BE49-F238E27FC236}">
                <a16:creationId xmlns:a16="http://schemas.microsoft.com/office/drawing/2014/main" id="{77F164E0-6C18-454B-82F1-A22994533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622" y="4143423"/>
            <a:ext cx="2896505" cy="217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2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Tree>
    <p:extLst>
      <p:ext uri="{BB962C8B-B14F-4D97-AF65-F5344CB8AC3E}">
        <p14:creationId xmlns:p14="http://schemas.microsoft.com/office/powerpoint/2010/main" val="2230346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BFA80CD-1389-4111-B0BF-F4EE325C474A}"/>
              </a:ext>
            </a:extLst>
          </p:cNvPr>
          <p:cNvSpPr/>
          <p:nvPr/>
        </p:nvSpPr>
        <p:spPr>
          <a:xfrm>
            <a:off x="1086091" y="1899693"/>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4" name="Rectangle: Rounded Corners 3">
            <a:extLst>
              <a:ext uri="{FF2B5EF4-FFF2-40B4-BE49-F238E27FC236}">
                <a16:creationId xmlns:a16="http://schemas.microsoft.com/office/drawing/2014/main" id="{67259D9B-4677-4EB8-8F5B-8CEE1B066CC7}"/>
              </a:ext>
            </a:extLst>
          </p:cNvPr>
          <p:cNvSpPr/>
          <p:nvPr/>
        </p:nvSpPr>
        <p:spPr>
          <a:xfrm>
            <a:off x="4527630" y="1876545"/>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5" name="Rectangle: Rounded Corners 4">
            <a:extLst>
              <a:ext uri="{FF2B5EF4-FFF2-40B4-BE49-F238E27FC236}">
                <a16:creationId xmlns:a16="http://schemas.microsoft.com/office/drawing/2014/main" id="{0844CE85-A068-48EC-9DB4-52B3E10F2798}"/>
              </a:ext>
            </a:extLst>
          </p:cNvPr>
          <p:cNvSpPr/>
          <p:nvPr/>
        </p:nvSpPr>
        <p:spPr>
          <a:xfrm>
            <a:off x="7969169" y="187654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6" name="Rectangle: Rounded Corners 5">
            <a:extLst>
              <a:ext uri="{FF2B5EF4-FFF2-40B4-BE49-F238E27FC236}">
                <a16:creationId xmlns:a16="http://schemas.microsoft.com/office/drawing/2014/main" id="{BB276E7F-4C61-4E64-83B5-03021EB99BD8}"/>
              </a:ext>
            </a:extLst>
          </p:cNvPr>
          <p:cNvSpPr/>
          <p:nvPr/>
        </p:nvSpPr>
        <p:spPr>
          <a:xfrm>
            <a:off x="1086091" y="364026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7" name="Rectangle: Rounded Corners 6">
            <a:extLst>
              <a:ext uri="{FF2B5EF4-FFF2-40B4-BE49-F238E27FC236}">
                <a16:creationId xmlns:a16="http://schemas.microsoft.com/office/drawing/2014/main" id="{A93FF853-6B91-41A9-B3B3-2EFB3AAE7225}"/>
              </a:ext>
            </a:extLst>
          </p:cNvPr>
          <p:cNvSpPr/>
          <p:nvPr/>
        </p:nvSpPr>
        <p:spPr>
          <a:xfrm>
            <a:off x="4527630" y="3617113"/>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
        <p:nvSpPr>
          <p:cNvPr id="8" name="Rectangle: Rounded Corners 7">
            <a:extLst>
              <a:ext uri="{FF2B5EF4-FFF2-40B4-BE49-F238E27FC236}">
                <a16:creationId xmlns:a16="http://schemas.microsoft.com/office/drawing/2014/main" id="{2F819F64-C00C-49CA-A9FB-A7595BFCE18F}"/>
              </a:ext>
            </a:extLst>
          </p:cNvPr>
          <p:cNvSpPr/>
          <p:nvPr/>
        </p:nvSpPr>
        <p:spPr>
          <a:xfrm>
            <a:off x="7969169" y="361711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Uniform Interface</a:t>
            </a:r>
          </a:p>
        </p:txBody>
      </p:sp>
    </p:spTree>
    <p:extLst>
      <p:ext uri="{BB962C8B-B14F-4D97-AF65-F5344CB8AC3E}">
        <p14:creationId xmlns:p14="http://schemas.microsoft.com/office/powerpoint/2010/main" val="8689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860A8A2-55DA-46A4-BDBA-946AF03F5F8F}"/>
              </a:ext>
            </a:extLst>
          </p:cNvPr>
          <p:cNvSpPr/>
          <p:nvPr/>
        </p:nvSpPr>
        <p:spPr>
          <a:xfrm>
            <a:off x="4527630" y="1876543"/>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4" name="Rectangle: Rounded Corners 3">
            <a:extLst>
              <a:ext uri="{FF2B5EF4-FFF2-40B4-BE49-F238E27FC236}">
                <a16:creationId xmlns:a16="http://schemas.microsoft.com/office/drawing/2014/main" id="{67259D9B-4677-4EB8-8F5B-8CEE1B066CC7}"/>
              </a:ext>
            </a:extLst>
          </p:cNvPr>
          <p:cNvSpPr/>
          <p:nvPr/>
        </p:nvSpPr>
        <p:spPr>
          <a:xfrm>
            <a:off x="4527630" y="1876545"/>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5" name="Rectangle: Rounded Corners 4">
            <a:extLst>
              <a:ext uri="{FF2B5EF4-FFF2-40B4-BE49-F238E27FC236}">
                <a16:creationId xmlns:a16="http://schemas.microsoft.com/office/drawing/2014/main" id="{0844CE85-A068-48EC-9DB4-52B3E10F2798}"/>
              </a:ext>
            </a:extLst>
          </p:cNvPr>
          <p:cNvSpPr/>
          <p:nvPr/>
        </p:nvSpPr>
        <p:spPr>
          <a:xfrm>
            <a:off x="7969169" y="1876544"/>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6" name="Rectangle: Rounded Corners 5">
            <a:extLst>
              <a:ext uri="{FF2B5EF4-FFF2-40B4-BE49-F238E27FC236}">
                <a16:creationId xmlns:a16="http://schemas.microsoft.com/office/drawing/2014/main" id="{BB276E7F-4C61-4E64-83B5-03021EB99BD8}"/>
              </a:ext>
            </a:extLst>
          </p:cNvPr>
          <p:cNvSpPr/>
          <p:nvPr/>
        </p:nvSpPr>
        <p:spPr>
          <a:xfrm>
            <a:off x="1086091" y="364026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7" name="Rectangle: Rounded Corners 6">
            <a:extLst>
              <a:ext uri="{FF2B5EF4-FFF2-40B4-BE49-F238E27FC236}">
                <a16:creationId xmlns:a16="http://schemas.microsoft.com/office/drawing/2014/main" id="{A93FF853-6B91-41A9-B3B3-2EFB3AAE7225}"/>
              </a:ext>
            </a:extLst>
          </p:cNvPr>
          <p:cNvSpPr/>
          <p:nvPr/>
        </p:nvSpPr>
        <p:spPr>
          <a:xfrm>
            <a:off x="4527630" y="3617113"/>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
        <p:nvSpPr>
          <p:cNvPr id="8" name="Rectangle: Rounded Corners 7">
            <a:extLst>
              <a:ext uri="{FF2B5EF4-FFF2-40B4-BE49-F238E27FC236}">
                <a16:creationId xmlns:a16="http://schemas.microsoft.com/office/drawing/2014/main" id="{2F819F64-C00C-49CA-A9FB-A7595BFCE18F}"/>
              </a:ext>
            </a:extLst>
          </p:cNvPr>
          <p:cNvSpPr/>
          <p:nvPr/>
        </p:nvSpPr>
        <p:spPr>
          <a:xfrm>
            <a:off x="7969169" y="361711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Uniform Interface</a:t>
            </a:r>
          </a:p>
        </p:txBody>
      </p:sp>
    </p:spTree>
    <p:extLst>
      <p:ext uri="{BB962C8B-B14F-4D97-AF65-F5344CB8AC3E}">
        <p14:creationId xmlns:p14="http://schemas.microsoft.com/office/powerpoint/2010/main" val="262182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3CA6A805-A707-4C67-B29F-A4C718045E5C}"/>
              </a:ext>
            </a:extLst>
          </p:cNvPr>
          <p:cNvSpPr/>
          <p:nvPr/>
        </p:nvSpPr>
        <p:spPr>
          <a:xfrm>
            <a:off x="7969169" y="1871238"/>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4" name="Rectangle: Rounded Corners 3">
            <a:extLst>
              <a:ext uri="{FF2B5EF4-FFF2-40B4-BE49-F238E27FC236}">
                <a16:creationId xmlns:a16="http://schemas.microsoft.com/office/drawing/2014/main" id="{67259D9B-4677-4EB8-8F5B-8CEE1B066CC7}"/>
              </a:ext>
            </a:extLst>
          </p:cNvPr>
          <p:cNvSpPr/>
          <p:nvPr/>
        </p:nvSpPr>
        <p:spPr>
          <a:xfrm>
            <a:off x="4527630" y="1876545"/>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5" name="Rectangle: Rounded Corners 4">
            <a:extLst>
              <a:ext uri="{FF2B5EF4-FFF2-40B4-BE49-F238E27FC236}">
                <a16:creationId xmlns:a16="http://schemas.microsoft.com/office/drawing/2014/main" id="{0844CE85-A068-48EC-9DB4-52B3E10F2798}"/>
              </a:ext>
            </a:extLst>
          </p:cNvPr>
          <p:cNvSpPr/>
          <p:nvPr/>
        </p:nvSpPr>
        <p:spPr>
          <a:xfrm>
            <a:off x="7969169" y="187654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6" name="Rectangle: Rounded Corners 5">
            <a:extLst>
              <a:ext uri="{FF2B5EF4-FFF2-40B4-BE49-F238E27FC236}">
                <a16:creationId xmlns:a16="http://schemas.microsoft.com/office/drawing/2014/main" id="{BB276E7F-4C61-4E64-83B5-03021EB99BD8}"/>
              </a:ext>
            </a:extLst>
          </p:cNvPr>
          <p:cNvSpPr/>
          <p:nvPr/>
        </p:nvSpPr>
        <p:spPr>
          <a:xfrm>
            <a:off x="1086091" y="3640262"/>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7" name="Rectangle: Rounded Corners 6">
            <a:extLst>
              <a:ext uri="{FF2B5EF4-FFF2-40B4-BE49-F238E27FC236}">
                <a16:creationId xmlns:a16="http://schemas.microsoft.com/office/drawing/2014/main" id="{A93FF853-6B91-41A9-B3B3-2EFB3AAE7225}"/>
              </a:ext>
            </a:extLst>
          </p:cNvPr>
          <p:cNvSpPr/>
          <p:nvPr/>
        </p:nvSpPr>
        <p:spPr>
          <a:xfrm>
            <a:off x="4527630" y="3617113"/>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
        <p:nvSpPr>
          <p:cNvPr id="8" name="Rectangle: Rounded Corners 7">
            <a:extLst>
              <a:ext uri="{FF2B5EF4-FFF2-40B4-BE49-F238E27FC236}">
                <a16:creationId xmlns:a16="http://schemas.microsoft.com/office/drawing/2014/main" id="{2F819F64-C00C-49CA-A9FB-A7595BFCE18F}"/>
              </a:ext>
            </a:extLst>
          </p:cNvPr>
          <p:cNvSpPr/>
          <p:nvPr/>
        </p:nvSpPr>
        <p:spPr>
          <a:xfrm>
            <a:off x="7969169" y="361711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Uniform Interface</a:t>
            </a:r>
          </a:p>
        </p:txBody>
      </p:sp>
    </p:spTree>
    <p:extLst>
      <p:ext uri="{BB962C8B-B14F-4D97-AF65-F5344CB8AC3E}">
        <p14:creationId xmlns:p14="http://schemas.microsoft.com/office/powerpoint/2010/main" val="38940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CFBC9D5-058C-4FC8-BDFC-8D18F90E89E0}"/>
              </a:ext>
            </a:extLst>
          </p:cNvPr>
          <p:cNvSpPr/>
          <p:nvPr/>
        </p:nvSpPr>
        <p:spPr>
          <a:xfrm>
            <a:off x="1086090" y="3640261"/>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4" name="Rectangle: Rounded Corners 3">
            <a:extLst>
              <a:ext uri="{FF2B5EF4-FFF2-40B4-BE49-F238E27FC236}">
                <a16:creationId xmlns:a16="http://schemas.microsoft.com/office/drawing/2014/main" id="{67259D9B-4677-4EB8-8F5B-8CEE1B066CC7}"/>
              </a:ext>
            </a:extLst>
          </p:cNvPr>
          <p:cNvSpPr/>
          <p:nvPr/>
        </p:nvSpPr>
        <p:spPr>
          <a:xfrm>
            <a:off x="4527630" y="1876545"/>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5" name="Rectangle: Rounded Corners 4">
            <a:extLst>
              <a:ext uri="{FF2B5EF4-FFF2-40B4-BE49-F238E27FC236}">
                <a16:creationId xmlns:a16="http://schemas.microsoft.com/office/drawing/2014/main" id="{0844CE85-A068-48EC-9DB4-52B3E10F2798}"/>
              </a:ext>
            </a:extLst>
          </p:cNvPr>
          <p:cNvSpPr/>
          <p:nvPr/>
        </p:nvSpPr>
        <p:spPr>
          <a:xfrm>
            <a:off x="7969169" y="187654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6" name="Rectangle: Rounded Corners 5">
            <a:extLst>
              <a:ext uri="{FF2B5EF4-FFF2-40B4-BE49-F238E27FC236}">
                <a16:creationId xmlns:a16="http://schemas.microsoft.com/office/drawing/2014/main" id="{BB276E7F-4C61-4E64-83B5-03021EB99BD8}"/>
              </a:ext>
            </a:extLst>
          </p:cNvPr>
          <p:cNvSpPr/>
          <p:nvPr/>
        </p:nvSpPr>
        <p:spPr>
          <a:xfrm>
            <a:off x="1086091" y="364026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7" name="Rectangle: Rounded Corners 6">
            <a:extLst>
              <a:ext uri="{FF2B5EF4-FFF2-40B4-BE49-F238E27FC236}">
                <a16:creationId xmlns:a16="http://schemas.microsoft.com/office/drawing/2014/main" id="{A93FF853-6B91-41A9-B3B3-2EFB3AAE7225}"/>
              </a:ext>
            </a:extLst>
          </p:cNvPr>
          <p:cNvSpPr/>
          <p:nvPr/>
        </p:nvSpPr>
        <p:spPr>
          <a:xfrm>
            <a:off x="4527630" y="3617113"/>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
        <p:nvSpPr>
          <p:cNvPr id="8" name="Rectangle: Rounded Corners 7">
            <a:extLst>
              <a:ext uri="{FF2B5EF4-FFF2-40B4-BE49-F238E27FC236}">
                <a16:creationId xmlns:a16="http://schemas.microsoft.com/office/drawing/2014/main" id="{2F819F64-C00C-49CA-A9FB-A7595BFCE18F}"/>
              </a:ext>
            </a:extLst>
          </p:cNvPr>
          <p:cNvSpPr/>
          <p:nvPr/>
        </p:nvSpPr>
        <p:spPr>
          <a:xfrm>
            <a:off x="7969169" y="361711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Uniform Interface</a:t>
            </a:r>
          </a:p>
        </p:txBody>
      </p:sp>
    </p:spTree>
    <p:extLst>
      <p:ext uri="{BB962C8B-B14F-4D97-AF65-F5344CB8AC3E}">
        <p14:creationId xmlns:p14="http://schemas.microsoft.com/office/powerpoint/2010/main" val="389396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CFBC9D5-058C-4FC8-BDFC-8D18F90E89E0}"/>
              </a:ext>
            </a:extLst>
          </p:cNvPr>
          <p:cNvSpPr/>
          <p:nvPr/>
        </p:nvSpPr>
        <p:spPr>
          <a:xfrm>
            <a:off x="1086090" y="3640261"/>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2" name="Title 1">
            <a:extLst>
              <a:ext uri="{FF2B5EF4-FFF2-40B4-BE49-F238E27FC236}">
                <a16:creationId xmlns:a16="http://schemas.microsoft.com/office/drawing/2014/main" id="{1AF5304C-B0C5-4B62-9C52-B3CD1F9C2C10}"/>
              </a:ext>
            </a:extLst>
          </p:cNvPr>
          <p:cNvSpPr>
            <a:spLocks noGrp="1"/>
          </p:cNvSpPr>
          <p:nvPr>
            <p:ph type="title"/>
          </p:nvPr>
        </p:nvSpPr>
        <p:spPr/>
        <p:txBody>
          <a:bodyPr>
            <a:normAutofit fontScale="90000"/>
          </a:bodyPr>
          <a:lstStyle/>
          <a:p>
            <a:r>
              <a:rPr lang="en-US" dirty="0"/>
              <a:t>REST Architectural Constraints</a:t>
            </a:r>
          </a:p>
        </p:txBody>
      </p:sp>
      <p:sp>
        <p:nvSpPr>
          <p:cNvPr id="3" name="Rectangle: Rounded Corners 2">
            <a:extLst>
              <a:ext uri="{FF2B5EF4-FFF2-40B4-BE49-F238E27FC236}">
                <a16:creationId xmlns:a16="http://schemas.microsoft.com/office/drawing/2014/main" id="{05A36164-88DD-46FB-B7E9-A7657DEFF041}"/>
              </a:ext>
            </a:extLst>
          </p:cNvPr>
          <p:cNvSpPr/>
          <p:nvPr/>
        </p:nvSpPr>
        <p:spPr>
          <a:xfrm>
            <a:off x="1086091" y="189969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Client-Server Architecture</a:t>
            </a:r>
          </a:p>
        </p:txBody>
      </p:sp>
      <p:sp>
        <p:nvSpPr>
          <p:cNvPr id="4" name="Rectangle: Rounded Corners 3">
            <a:extLst>
              <a:ext uri="{FF2B5EF4-FFF2-40B4-BE49-F238E27FC236}">
                <a16:creationId xmlns:a16="http://schemas.microsoft.com/office/drawing/2014/main" id="{67259D9B-4677-4EB8-8F5B-8CEE1B066CC7}"/>
              </a:ext>
            </a:extLst>
          </p:cNvPr>
          <p:cNvSpPr/>
          <p:nvPr/>
        </p:nvSpPr>
        <p:spPr>
          <a:xfrm>
            <a:off x="4527630" y="1876545"/>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Statelessness</a:t>
            </a:r>
          </a:p>
        </p:txBody>
      </p:sp>
      <p:sp>
        <p:nvSpPr>
          <p:cNvPr id="5" name="Rectangle: Rounded Corners 4">
            <a:extLst>
              <a:ext uri="{FF2B5EF4-FFF2-40B4-BE49-F238E27FC236}">
                <a16:creationId xmlns:a16="http://schemas.microsoft.com/office/drawing/2014/main" id="{0844CE85-A068-48EC-9DB4-52B3E10F2798}"/>
              </a:ext>
            </a:extLst>
          </p:cNvPr>
          <p:cNvSpPr/>
          <p:nvPr/>
        </p:nvSpPr>
        <p:spPr>
          <a:xfrm>
            <a:off x="7969169" y="1876544"/>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err="1">
                <a:latin typeface="Kamerik205 8" panose="020B0803030600020004" pitchFamily="34" charset="0"/>
              </a:rPr>
              <a:t>Cacheability</a:t>
            </a:r>
            <a:endParaRPr lang="en-US" sz="2800" dirty="0">
              <a:latin typeface="Kamerik205 8" panose="020B0803030600020004" pitchFamily="34" charset="0"/>
            </a:endParaRPr>
          </a:p>
        </p:txBody>
      </p:sp>
      <p:sp>
        <p:nvSpPr>
          <p:cNvPr id="6" name="Rectangle: Rounded Corners 5">
            <a:extLst>
              <a:ext uri="{FF2B5EF4-FFF2-40B4-BE49-F238E27FC236}">
                <a16:creationId xmlns:a16="http://schemas.microsoft.com/office/drawing/2014/main" id="{BB276E7F-4C61-4E64-83B5-03021EB99BD8}"/>
              </a:ext>
            </a:extLst>
          </p:cNvPr>
          <p:cNvSpPr/>
          <p:nvPr/>
        </p:nvSpPr>
        <p:spPr>
          <a:xfrm>
            <a:off x="1086091" y="3640262"/>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Layered System</a:t>
            </a:r>
          </a:p>
        </p:txBody>
      </p:sp>
      <p:sp>
        <p:nvSpPr>
          <p:cNvPr id="7" name="Rectangle: Rounded Corners 6">
            <a:extLst>
              <a:ext uri="{FF2B5EF4-FFF2-40B4-BE49-F238E27FC236}">
                <a16:creationId xmlns:a16="http://schemas.microsoft.com/office/drawing/2014/main" id="{A93FF853-6B91-41A9-B3B3-2EFB3AAE7225}"/>
              </a:ext>
            </a:extLst>
          </p:cNvPr>
          <p:cNvSpPr/>
          <p:nvPr/>
        </p:nvSpPr>
        <p:spPr>
          <a:xfrm>
            <a:off x="4527630" y="3617113"/>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
        <p:nvSpPr>
          <p:cNvPr id="8" name="Rectangle: Rounded Corners 7">
            <a:extLst>
              <a:ext uri="{FF2B5EF4-FFF2-40B4-BE49-F238E27FC236}">
                <a16:creationId xmlns:a16="http://schemas.microsoft.com/office/drawing/2014/main" id="{2F819F64-C00C-49CA-A9FB-A7595BFCE18F}"/>
              </a:ext>
            </a:extLst>
          </p:cNvPr>
          <p:cNvSpPr/>
          <p:nvPr/>
        </p:nvSpPr>
        <p:spPr>
          <a:xfrm>
            <a:off x="7969169" y="3617112"/>
            <a:ext cx="3136739" cy="120376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dirty="0">
                <a:latin typeface="Kamerik205 8" panose="020B0803030600020004" pitchFamily="34" charset="0"/>
              </a:rPr>
              <a:t>Uniform Interface</a:t>
            </a:r>
          </a:p>
        </p:txBody>
      </p:sp>
      <p:sp>
        <p:nvSpPr>
          <p:cNvPr id="10" name="Rectangle: Rounded Corners 9">
            <a:extLst>
              <a:ext uri="{FF2B5EF4-FFF2-40B4-BE49-F238E27FC236}">
                <a16:creationId xmlns:a16="http://schemas.microsoft.com/office/drawing/2014/main" id="{9B0789BA-E195-4282-A7F7-47FE822F35E3}"/>
              </a:ext>
            </a:extLst>
          </p:cNvPr>
          <p:cNvSpPr/>
          <p:nvPr/>
        </p:nvSpPr>
        <p:spPr>
          <a:xfrm>
            <a:off x="4527630" y="3640260"/>
            <a:ext cx="3136739" cy="120376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800" dirty="0">
                <a:latin typeface="Kamerik205 8" panose="020B0803030600020004" pitchFamily="34" charset="0"/>
              </a:rPr>
              <a:t>Code on Demand</a:t>
            </a:r>
          </a:p>
          <a:p>
            <a:pPr algn="ctr"/>
            <a:r>
              <a:rPr lang="en-US" sz="1400" dirty="0">
                <a:latin typeface="Kamerik205 8" panose="020B0803030600020004" pitchFamily="34" charset="0"/>
              </a:rPr>
              <a:t>(optional)</a:t>
            </a:r>
          </a:p>
        </p:txBody>
      </p:sp>
    </p:spTree>
    <p:extLst>
      <p:ext uri="{BB962C8B-B14F-4D97-AF65-F5344CB8AC3E}">
        <p14:creationId xmlns:p14="http://schemas.microsoft.com/office/powerpoint/2010/main" val="17194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C2783-7950-4FE3-8A6B-1B46A335C963}"/>
              </a:ext>
            </a:extLst>
          </p:cNvPr>
          <p:cNvSpPr>
            <a:spLocks noGrp="1"/>
          </p:cNvSpPr>
          <p:nvPr>
            <p:ph type="title"/>
          </p:nvPr>
        </p:nvSpPr>
        <p:spPr/>
        <p:txBody>
          <a:bodyPr>
            <a:normAutofit fontScale="90000"/>
          </a:bodyPr>
          <a:lstStyle/>
          <a:p>
            <a:r>
              <a:rPr lang="en-US" dirty="0"/>
              <a:t>REST Verbs</a:t>
            </a:r>
          </a:p>
        </p:txBody>
      </p:sp>
      <p:sp>
        <p:nvSpPr>
          <p:cNvPr id="11" name="Rectangle: Rounded Corners 10">
            <a:extLst>
              <a:ext uri="{FF2B5EF4-FFF2-40B4-BE49-F238E27FC236}">
                <a16:creationId xmlns:a16="http://schemas.microsoft.com/office/drawing/2014/main" id="{4A1590ED-6ECC-4594-83B7-11092A62E4EA}"/>
              </a:ext>
            </a:extLst>
          </p:cNvPr>
          <p:cNvSpPr/>
          <p:nvPr/>
        </p:nvSpPr>
        <p:spPr>
          <a:xfrm>
            <a:off x="186491"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12" name="TextBox 11">
            <a:extLst>
              <a:ext uri="{FF2B5EF4-FFF2-40B4-BE49-F238E27FC236}">
                <a16:creationId xmlns:a16="http://schemas.microsoft.com/office/drawing/2014/main" id="{72FC516C-5FBA-401D-93EB-0A9170C7AE7E}"/>
              </a:ext>
            </a:extLst>
          </p:cNvPr>
          <p:cNvSpPr txBox="1"/>
          <p:nvPr/>
        </p:nvSpPr>
        <p:spPr>
          <a:xfrm>
            <a:off x="3443935" y="2622884"/>
            <a:ext cx="5282793" cy="523220"/>
          </a:xfrm>
          <a:prstGeom prst="rect">
            <a:avLst/>
          </a:prstGeom>
          <a:noFill/>
        </p:spPr>
        <p:txBody>
          <a:bodyPr wrap="none" rtlCol="0">
            <a:spAutoFit/>
          </a:bodyPr>
          <a:lstStyle/>
          <a:p>
            <a:r>
              <a:rPr lang="en-US" sz="2800" u="sng" dirty="0"/>
              <a:t>Response Code (HTTP Status Code)</a:t>
            </a:r>
          </a:p>
        </p:txBody>
      </p:sp>
      <p:sp>
        <p:nvSpPr>
          <p:cNvPr id="13" name="TextBox 12">
            <a:extLst>
              <a:ext uri="{FF2B5EF4-FFF2-40B4-BE49-F238E27FC236}">
                <a16:creationId xmlns:a16="http://schemas.microsoft.com/office/drawing/2014/main" id="{7DF6E35F-AE8A-41D5-8396-B2EBA0AF79F3}"/>
              </a:ext>
            </a:extLst>
          </p:cNvPr>
          <p:cNvSpPr txBox="1"/>
          <p:nvPr/>
        </p:nvSpPr>
        <p:spPr>
          <a:xfrm>
            <a:off x="3522528" y="3146103"/>
            <a:ext cx="5101718" cy="707886"/>
          </a:xfrm>
          <a:prstGeom prst="rect">
            <a:avLst/>
          </a:prstGeom>
          <a:noFill/>
        </p:spPr>
        <p:txBody>
          <a:bodyPr wrap="none" rtlCol="0">
            <a:spAutoFit/>
          </a:bodyPr>
          <a:lstStyle/>
          <a:p>
            <a:r>
              <a:rPr lang="en-US" sz="4000" dirty="0"/>
              <a:t>Success – 201 (Created)</a:t>
            </a:r>
          </a:p>
        </p:txBody>
      </p:sp>
      <p:sp>
        <p:nvSpPr>
          <p:cNvPr id="14" name="TextBox 13">
            <a:extLst>
              <a:ext uri="{FF2B5EF4-FFF2-40B4-BE49-F238E27FC236}">
                <a16:creationId xmlns:a16="http://schemas.microsoft.com/office/drawing/2014/main" id="{F8B6D2A3-30F1-4EE5-878D-60DA14C8BE74}"/>
              </a:ext>
            </a:extLst>
          </p:cNvPr>
          <p:cNvSpPr txBox="1"/>
          <p:nvPr/>
        </p:nvSpPr>
        <p:spPr>
          <a:xfrm>
            <a:off x="3162376" y="3973352"/>
            <a:ext cx="5867247" cy="707886"/>
          </a:xfrm>
          <a:prstGeom prst="rect">
            <a:avLst/>
          </a:prstGeom>
          <a:noFill/>
        </p:spPr>
        <p:txBody>
          <a:bodyPr wrap="none" rtlCol="0">
            <a:spAutoFit/>
          </a:bodyPr>
          <a:lstStyle/>
          <a:p>
            <a:r>
              <a:rPr lang="en-US" sz="4000" dirty="0"/>
              <a:t>Failure – 400 (Bad Request)</a:t>
            </a:r>
          </a:p>
        </p:txBody>
      </p:sp>
    </p:spTree>
    <p:extLst>
      <p:ext uri="{BB962C8B-B14F-4D97-AF65-F5344CB8AC3E}">
        <p14:creationId xmlns:p14="http://schemas.microsoft.com/office/powerpoint/2010/main" val="190100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CC7C-C712-4674-AE90-1B6B28E480C8}"/>
              </a:ext>
            </a:extLst>
          </p:cNvPr>
          <p:cNvSpPr>
            <a:spLocks noGrp="1"/>
          </p:cNvSpPr>
          <p:nvPr>
            <p:ph type="title"/>
          </p:nvPr>
        </p:nvSpPr>
        <p:spPr/>
        <p:txBody>
          <a:bodyPr/>
          <a:lstStyle/>
          <a:p>
            <a:r>
              <a:rPr lang="en-US" dirty="0"/>
              <a:t>What are microservices?</a:t>
            </a:r>
          </a:p>
        </p:txBody>
      </p:sp>
      <p:sp>
        <p:nvSpPr>
          <p:cNvPr id="3" name="Text Placeholder 2">
            <a:extLst>
              <a:ext uri="{FF2B5EF4-FFF2-40B4-BE49-F238E27FC236}">
                <a16:creationId xmlns:a16="http://schemas.microsoft.com/office/drawing/2014/main" id="{70842C37-195A-4CDE-B6B7-12068291E937}"/>
              </a:ext>
            </a:extLst>
          </p:cNvPr>
          <p:cNvSpPr>
            <a:spLocks noGrp="1"/>
          </p:cNvSpPr>
          <p:nvPr>
            <p:ph type="body" idx="1"/>
          </p:nvPr>
        </p:nvSpPr>
        <p:spPr/>
        <p:txBody>
          <a:bodyPr>
            <a:normAutofit/>
          </a:bodyPr>
          <a:lstStyle/>
          <a:p>
            <a:r>
              <a:rPr lang="en-US" sz="2000" dirty="0"/>
              <a:t>Building Microservice REST APIs Using Azure Functions</a:t>
            </a:r>
          </a:p>
        </p:txBody>
      </p:sp>
    </p:spTree>
    <p:extLst>
      <p:ext uri="{BB962C8B-B14F-4D97-AF65-F5344CB8AC3E}">
        <p14:creationId xmlns:p14="http://schemas.microsoft.com/office/powerpoint/2010/main" val="82340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6D42722-61DA-445F-B77F-EF08D36BE70D}"/>
              </a:ext>
            </a:extLst>
          </p:cNvPr>
          <p:cNvSpPr/>
          <p:nvPr/>
        </p:nvSpPr>
        <p:spPr>
          <a:xfrm>
            <a:off x="186491" y="1169951"/>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2" name="Title 1">
            <a:extLst>
              <a:ext uri="{FF2B5EF4-FFF2-40B4-BE49-F238E27FC236}">
                <a16:creationId xmlns:a16="http://schemas.microsoft.com/office/drawing/2014/main" id="{C07C2783-7950-4FE3-8A6B-1B46A335C963}"/>
              </a:ext>
            </a:extLst>
          </p:cNvPr>
          <p:cNvSpPr>
            <a:spLocks noGrp="1"/>
          </p:cNvSpPr>
          <p:nvPr>
            <p:ph type="title"/>
          </p:nvPr>
        </p:nvSpPr>
        <p:spPr/>
        <p:txBody>
          <a:bodyPr>
            <a:normAutofit fontScale="90000"/>
          </a:bodyPr>
          <a:lstStyle/>
          <a:p>
            <a:r>
              <a:rPr lang="en-US" dirty="0"/>
              <a:t>REST Verbs</a:t>
            </a:r>
          </a:p>
        </p:txBody>
      </p:sp>
      <p:sp>
        <p:nvSpPr>
          <p:cNvPr id="8" name="Rectangle: Rounded Corners 7">
            <a:extLst>
              <a:ext uri="{FF2B5EF4-FFF2-40B4-BE49-F238E27FC236}">
                <a16:creationId xmlns:a16="http://schemas.microsoft.com/office/drawing/2014/main" id="{1E4A05FB-2352-4FBB-A4A7-6D665646E7FA}"/>
              </a:ext>
            </a:extLst>
          </p:cNvPr>
          <p:cNvSpPr/>
          <p:nvPr/>
        </p:nvSpPr>
        <p:spPr>
          <a:xfrm>
            <a:off x="2584785"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GET</a:t>
            </a:r>
            <a:endParaRPr lang="en-US" b="1" dirty="0"/>
          </a:p>
          <a:p>
            <a:pPr algn="ctr"/>
            <a:r>
              <a:rPr lang="en-US" dirty="0"/>
              <a:t>Read</a:t>
            </a:r>
          </a:p>
        </p:txBody>
      </p:sp>
      <p:sp>
        <p:nvSpPr>
          <p:cNvPr id="11" name="Rectangle: Rounded Corners 10">
            <a:extLst>
              <a:ext uri="{FF2B5EF4-FFF2-40B4-BE49-F238E27FC236}">
                <a16:creationId xmlns:a16="http://schemas.microsoft.com/office/drawing/2014/main" id="{4A1590ED-6ECC-4594-83B7-11092A62E4EA}"/>
              </a:ext>
            </a:extLst>
          </p:cNvPr>
          <p:cNvSpPr/>
          <p:nvPr/>
        </p:nvSpPr>
        <p:spPr>
          <a:xfrm>
            <a:off x="186491"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12" name="TextBox 11">
            <a:extLst>
              <a:ext uri="{FF2B5EF4-FFF2-40B4-BE49-F238E27FC236}">
                <a16:creationId xmlns:a16="http://schemas.microsoft.com/office/drawing/2014/main" id="{72FC516C-5FBA-401D-93EB-0A9170C7AE7E}"/>
              </a:ext>
            </a:extLst>
          </p:cNvPr>
          <p:cNvSpPr txBox="1"/>
          <p:nvPr/>
        </p:nvSpPr>
        <p:spPr>
          <a:xfrm>
            <a:off x="3443935" y="2622884"/>
            <a:ext cx="5282793" cy="523220"/>
          </a:xfrm>
          <a:prstGeom prst="rect">
            <a:avLst/>
          </a:prstGeom>
          <a:noFill/>
        </p:spPr>
        <p:txBody>
          <a:bodyPr wrap="none" rtlCol="0">
            <a:spAutoFit/>
          </a:bodyPr>
          <a:lstStyle/>
          <a:p>
            <a:r>
              <a:rPr lang="en-US" sz="2800" u="sng" dirty="0"/>
              <a:t>Response Code (HTTP Status Code)</a:t>
            </a:r>
          </a:p>
        </p:txBody>
      </p:sp>
      <p:sp>
        <p:nvSpPr>
          <p:cNvPr id="13" name="TextBox 12">
            <a:extLst>
              <a:ext uri="{FF2B5EF4-FFF2-40B4-BE49-F238E27FC236}">
                <a16:creationId xmlns:a16="http://schemas.microsoft.com/office/drawing/2014/main" id="{7DF6E35F-AE8A-41D5-8396-B2EBA0AF79F3}"/>
              </a:ext>
            </a:extLst>
          </p:cNvPr>
          <p:cNvSpPr txBox="1"/>
          <p:nvPr/>
        </p:nvSpPr>
        <p:spPr>
          <a:xfrm>
            <a:off x="4047753" y="3146104"/>
            <a:ext cx="4075155" cy="707886"/>
          </a:xfrm>
          <a:prstGeom prst="rect">
            <a:avLst/>
          </a:prstGeom>
          <a:noFill/>
        </p:spPr>
        <p:txBody>
          <a:bodyPr wrap="none" rtlCol="0">
            <a:spAutoFit/>
          </a:bodyPr>
          <a:lstStyle/>
          <a:p>
            <a:r>
              <a:rPr lang="en-US" sz="4000" dirty="0"/>
              <a:t>Success – 200 (OK)</a:t>
            </a:r>
          </a:p>
        </p:txBody>
      </p:sp>
      <p:sp>
        <p:nvSpPr>
          <p:cNvPr id="14" name="TextBox 13">
            <a:extLst>
              <a:ext uri="{FF2B5EF4-FFF2-40B4-BE49-F238E27FC236}">
                <a16:creationId xmlns:a16="http://schemas.microsoft.com/office/drawing/2014/main" id="{F8B6D2A3-30F1-4EE5-878D-60DA14C8BE74}"/>
              </a:ext>
            </a:extLst>
          </p:cNvPr>
          <p:cNvSpPr txBox="1"/>
          <p:nvPr/>
        </p:nvSpPr>
        <p:spPr>
          <a:xfrm>
            <a:off x="3337831" y="3973352"/>
            <a:ext cx="5471113" cy="707886"/>
          </a:xfrm>
          <a:prstGeom prst="rect">
            <a:avLst/>
          </a:prstGeom>
          <a:noFill/>
        </p:spPr>
        <p:txBody>
          <a:bodyPr wrap="none" rtlCol="0">
            <a:spAutoFit/>
          </a:bodyPr>
          <a:lstStyle/>
          <a:p>
            <a:r>
              <a:rPr lang="en-US" sz="4000" dirty="0"/>
              <a:t>Failure – 404 (Not Found)</a:t>
            </a:r>
          </a:p>
        </p:txBody>
      </p:sp>
      <p:sp>
        <p:nvSpPr>
          <p:cNvPr id="15" name="TextBox 14">
            <a:extLst>
              <a:ext uri="{FF2B5EF4-FFF2-40B4-BE49-F238E27FC236}">
                <a16:creationId xmlns:a16="http://schemas.microsoft.com/office/drawing/2014/main" id="{7D70FCD8-155F-4308-AF96-461096EED91A}"/>
              </a:ext>
            </a:extLst>
          </p:cNvPr>
          <p:cNvSpPr txBox="1"/>
          <p:nvPr/>
        </p:nvSpPr>
        <p:spPr>
          <a:xfrm>
            <a:off x="3151706" y="4800601"/>
            <a:ext cx="5867247" cy="707886"/>
          </a:xfrm>
          <a:prstGeom prst="rect">
            <a:avLst/>
          </a:prstGeom>
          <a:noFill/>
        </p:spPr>
        <p:txBody>
          <a:bodyPr wrap="none" rtlCol="0">
            <a:spAutoFit/>
          </a:bodyPr>
          <a:lstStyle/>
          <a:p>
            <a:r>
              <a:rPr lang="en-US" sz="4000" dirty="0"/>
              <a:t>Failure – 400 (Bad Request)</a:t>
            </a:r>
          </a:p>
        </p:txBody>
      </p:sp>
    </p:spTree>
    <p:extLst>
      <p:ext uri="{BB962C8B-B14F-4D97-AF65-F5344CB8AC3E}">
        <p14:creationId xmlns:p14="http://schemas.microsoft.com/office/powerpoint/2010/main" val="14957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1" grpId="0" animBg="1"/>
      <p:bldP spid="12" grpId="0"/>
      <p:bldP spid="13" grpId="0"/>
      <p:bldP spid="14"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7F1C2DE-905C-4CE0-9A04-D3C5EC81B5D6}"/>
              </a:ext>
            </a:extLst>
          </p:cNvPr>
          <p:cNvSpPr/>
          <p:nvPr/>
        </p:nvSpPr>
        <p:spPr>
          <a:xfrm>
            <a:off x="2584785"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GET</a:t>
            </a:r>
            <a:endParaRPr lang="en-US" b="1" dirty="0"/>
          </a:p>
          <a:p>
            <a:pPr algn="ctr"/>
            <a:r>
              <a:rPr lang="en-US" dirty="0"/>
              <a:t>Read</a:t>
            </a:r>
          </a:p>
        </p:txBody>
      </p:sp>
      <p:sp>
        <p:nvSpPr>
          <p:cNvPr id="2" name="Title 1">
            <a:extLst>
              <a:ext uri="{FF2B5EF4-FFF2-40B4-BE49-F238E27FC236}">
                <a16:creationId xmlns:a16="http://schemas.microsoft.com/office/drawing/2014/main" id="{C07C2783-7950-4FE3-8A6B-1B46A335C963}"/>
              </a:ext>
            </a:extLst>
          </p:cNvPr>
          <p:cNvSpPr>
            <a:spLocks noGrp="1"/>
          </p:cNvSpPr>
          <p:nvPr>
            <p:ph type="title"/>
          </p:nvPr>
        </p:nvSpPr>
        <p:spPr/>
        <p:txBody>
          <a:bodyPr>
            <a:normAutofit fontScale="90000"/>
          </a:bodyPr>
          <a:lstStyle/>
          <a:p>
            <a:r>
              <a:rPr lang="en-US" dirty="0"/>
              <a:t>REST Verbs</a:t>
            </a:r>
          </a:p>
        </p:txBody>
      </p:sp>
      <p:sp>
        <p:nvSpPr>
          <p:cNvPr id="3" name="Rectangle: Rounded Corners 2">
            <a:extLst>
              <a:ext uri="{FF2B5EF4-FFF2-40B4-BE49-F238E27FC236}">
                <a16:creationId xmlns:a16="http://schemas.microsoft.com/office/drawing/2014/main" id="{6A748A03-3CEC-4201-8A93-E8008FF368BF}"/>
              </a:ext>
            </a:extLst>
          </p:cNvPr>
          <p:cNvSpPr/>
          <p:nvPr/>
        </p:nvSpPr>
        <p:spPr>
          <a:xfrm>
            <a:off x="4983079"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PUT</a:t>
            </a:r>
            <a:endParaRPr lang="en-US" b="1" dirty="0"/>
          </a:p>
          <a:p>
            <a:pPr algn="ctr"/>
            <a:r>
              <a:rPr lang="en-US" dirty="0"/>
              <a:t>Update</a:t>
            </a:r>
          </a:p>
        </p:txBody>
      </p:sp>
      <p:sp>
        <p:nvSpPr>
          <p:cNvPr id="8" name="Rectangle: Rounded Corners 7">
            <a:extLst>
              <a:ext uri="{FF2B5EF4-FFF2-40B4-BE49-F238E27FC236}">
                <a16:creationId xmlns:a16="http://schemas.microsoft.com/office/drawing/2014/main" id="{1E4A05FB-2352-4FBB-A4A7-6D665646E7FA}"/>
              </a:ext>
            </a:extLst>
          </p:cNvPr>
          <p:cNvSpPr/>
          <p:nvPr/>
        </p:nvSpPr>
        <p:spPr>
          <a:xfrm>
            <a:off x="2584785"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GET</a:t>
            </a:r>
            <a:endParaRPr lang="en-US" b="1" dirty="0"/>
          </a:p>
          <a:p>
            <a:pPr algn="ctr"/>
            <a:r>
              <a:rPr lang="en-US" dirty="0"/>
              <a:t>Read</a:t>
            </a:r>
          </a:p>
        </p:txBody>
      </p:sp>
      <p:sp>
        <p:nvSpPr>
          <p:cNvPr id="11" name="Rectangle: Rounded Corners 10">
            <a:extLst>
              <a:ext uri="{FF2B5EF4-FFF2-40B4-BE49-F238E27FC236}">
                <a16:creationId xmlns:a16="http://schemas.microsoft.com/office/drawing/2014/main" id="{4A1590ED-6ECC-4594-83B7-11092A62E4EA}"/>
              </a:ext>
            </a:extLst>
          </p:cNvPr>
          <p:cNvSpPr/>
          <p:nvPr/>
        </p:nvSpPr>
        <p:spPr>
          <a:xfrm>
            <a:off x="186491"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12" name="TextBox 11">
            <a:extLst>
              <a:ext uri="{FF2B5EF4-FFF2-40B4-BE49-F238E27FC236}">
                <a16:creationId xmlns:a16="http://schemas.microsoft.com/office/drawing/2014/main" id="{72FC516C-5FBA-401D-93EB-0A9170C7AE7E}"/>
              </a:ext>
            </a:extLst>
          </p:cNvPr>
          <p:cNvSpPr txBox="1"/>
          <p:nvPr/>
        </p:nvSpPr>
        <p:spPr>
          <a:xfrm>
            <a:off x="3443935" y="2622884"/>
            <a:ext cx="5282793" cy="523220"/>
          </a:xfrm>
          <a:prstGeom prst="rect">
            <a:avLst/>
          </a:prstGeom>
          <a:noFill/>
        </p:spPr>
        <p:txBody>
          <a:bodyPr wrap="none" rtlCol="0">
            <a:spAutoFit/>
          </a:bodyPr>
          <a:lstStyle/>
          <a:p>
            <a:r>
              <a:rPr lang="en-US" sz="2800" u="sng" dirty="0"/>
              <a:t>Response Code (HTTP Status Code)</a:t>
            </a:r>
          </a:p>
        </p:txBody>
      </p:sp>
      <p:sp>
        <p:nvSpPr>
          <p:cNvPr id="13" name="TextBox 12">
            <a:extLst>
              <a:ext uri="{FF2B5EF4-FFF2-40B4-BE49-F238E27FC236}">
                <a16:creationId xmlns:a16="http://schemas.microsoft.com/office/drawing/2014/main" id="{7DF6E35F-AE8A-41D5-8396-B2EBA0AF79F3}"/>
              </a:ext>
            </a:extLst>
          </p:cNvPr>
          <p:cNvSpPr txBox="1"/>
          <p:nvPr/>
        </p:nvSpPr>
        <p:spPr>
          <a:xfrm>
            <a:off x="3169045" y="3146104"/>
            <a:ext cx="5853910" cy="707886"/>
          </a:xfrm>
          <a:prstGeom prst="rect">
            <a:avLst/>
          </a:prstGeom>
          <a:noFill/>
        </p:spPr>
        <p:txBody>
          <a:bodyPr wrap="none" rtlCol="0">
            <a:spAutoFit/>
          </a:bodyPr>
          <a:lstStyle/>
          <a:p>
            <a:r>
              <a:rPr lang="en-US" sz="4000" dirty="0"/>
              <a:t>Success – 204 (No Content)</a:t>
            </a:r>
          </a:p>
        </p:txBody>
      </p:sp>
      <p:sp>
        <p:nvSpPr>
          <p:cNvPr id="14" name="TextBox 13">
            <a:extLst>
              <a:ext uri="{FF2B5EF4-FFF2-40B4-BE49-F238E27FC236}">
                <a16:creationId xmlns:a16="http://schemas.microsoft.com/office/drawing/2014/main" id="{F8B6D2A3-30F1-4EE5-878D-60DA14C8BE74}"/>
              </a:ext>
            </a:extLst>
          </p:cNvPr>
          <p:cNvSpPr txBox="1"/>
          <p:nvPr/>
        </p:nvSpPr>
        <p:spPr>
          <a:xfrm>
            <a:off x="3534470" y="3974308"/>
            <a:ext cx="5101718" cy="707886"/>
          </a:xfrm>
          <a:prstGeom prst="rect">
            <a:avLst/>
          </a:prstGeom>
          <a:noFill/>
        </p:spPr>
        <p:txBody>
          <a:bodyPr wrap="none" rtlCol="0">
            <a:spAutoFit/>
          </a:bodyPr>
          <a:lstStyle/>
          <a:p>
            <a:r>
              <a:rPr lang="en-US" sz="4000" dirty="0"/>
              <a:t>Success – 201 (Created)</a:t>
            </a:r>
          </a:p>
        </p:txBody>
      </p:sp>
      <p:sp>
        <p:nvSpPr>
          <p:cNvPr id="15" name="TextBox 14">
            <a:extLst>
              <a:ext uri="{FF2B5EF4-FFF2-40B4-BE49-F238E27FC236}">
                <a16:creationId xmlns:a16="http://schemas.microsoft.com/office/drawing/2014/main" id="{7D70FCD8-155F-4308-AF96-461096EED91A}"/>
              </a:ext>
            </a:extLst>
          </p:cNvPr>
          <p:cNvSpPr txBox="1"/>
          <p:nvPr/>
        </p:nvSpPr>
        <p:spPr>
          <a:xfrm>
            <a:off x="3349772" y="4799645"/>
            <a:ext cx="5471113" cy="707886"/>
          </a:xfrm>
          <a:prstGeom prst="rect">
            <a:avLst/>
          </a:prstGeom>
          <a:noFill/>
        </p:spPr>
        <p:txBody>
          <a:bodyPr wrap="none" rtlCol="0">
            <a:spAutoFit/>
          </a:bodyPr>
          <a:lstStyle/>
          <a:p>
            <a:r>
              <a:rPr lang="en-US" sz="4000" dirty="0"/>
              <a:t>Failure – 404 (Not Found)</a:t>
            </a:r>
          </a:p>
        </p:txBody>
      </p:sp>
      <p:sp>
        <p:nvSpPr>
          <p:cNvPr id="17" name="TextBox 16">
            <a:extLst>
              <a:ext uri="{FF2B5EF4-FFF2-40B4-BE49-F238E27FC236}">
                <a16:creationId xmlns:a16="http://schemas.microsoft.com/office/drawing/2014/main" id="{CF595142-ACF1-4CB1-A159-324F034FC6A8}"/>
              </a:ext>
            </a:extLst>
          </p:cNvPr>
          <p:cNvSpPr txBox="1"/>
          <p:nvPr/>
        </p:nvSpPr>
        <p:spPr>
          <a:xfrm>
            <a:off x="3169045" y="5627849"/>
            <a:ext cx="5867247" cy="707886"/>
          </a:xfrm>
          <a:prstGeom prst="rect">
            <a:avLst/>
          </a:prstGeom>
          <a:noFill/>
        </p:spPr>
        <p:txBody>
          <a:bodyPr wrap="none" rtlCol="0">
            <a:spAutoFit/>
          </a:bodyPr>
          <a:lstStyle/>
          <a:p>
            <a:r>
              <a:rPr lang="en-US" sz="4000" dirty="0"/>
              <a:t>Failure – 400 (Bad Request)</a:t>
            </a:r>
          </a:p>
        </p:txBody>
      </p:sp>
    </p:spTree>
    <p:extLst>
      <p:ext uri="{BB962C8B-B14F-4D97-AF65-F5344CB8AC3E}">
        <p14:creationId xmlns:p14="http://schemas.microsoft.com/office/powerpoint/2010/main" val="373022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8" grpId="0" animBg="1"/>
      <p:bldP spid="12" grpId="0"/>
      <p:bldP spid="13" grpId="0"/>
      <p:bldP spid="14" grpId="0"/>
      <p:bldP spid="15"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0B8B41F-5D0B-4FF0-8073-A0AEB8083DE2}"/>
              </a:ext>
            </a:extLst>
          </p:cNvPr>
          <p:cNvSpPr/>
          <p:nvPr/>
        </p:nvSpPr>
        <p:spPr>
          <a:xfrm>
            <a:off x="4983079" y="1147595"/>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PUT</a:t>
            </a:r>
            <a:endParaRPr lang="en-US" b="1" dirty="0"/>
          </a:p>
          <a:p>
            <a:pPr algn="ctr"/>
            <a:r>
              <a:rPr lang="en-US" dirty="0"/>
              <a:t>Update</a:t>
            </a:r>
          </a:p>
        </p:txBody>
      </p:sp>
      <p:sp>
        <p:nvSpPr>
          <p:cNvPr id="2" name="Title 1">
            <a:extLst>
              <a:ext uri="{FF2B5EF4-FFF2-40B4-BE49-F238E27FC236}">
                <a16:creationId xmlns:a16="http://schemas.microsoft.com/office/drawing/2014/main" id="{C07C2783-7950-4FE3-8A6B-1B46A335C963}"/>
              </a:ext>
            </a:extLst>
          </p:cNvPr>
          <p:cNvSpPr>
            <a:spLocks noGrp="1"/>
          </p:cNvSpPr>
          <p:nvPr>
            <p:ph type="title"/>
          </p:nvPr>
        </p:nvSpPr>
        <p:spPr/>
        <p:txBody>
          <a:bodyPr>
            <a:normAutofit fontScale="90000"/>
          </a:bodyPr>
          <a:lstStyle/>
          <a:p>
            <a:r>
              <a:rPr lang="en-US" dirty="0"/>
              <a:t>REST Verbs</a:t>
            </a:r>
          </a:p>
        </p:txBody>
      </p:sp>
      <p:sp>
        <p:nvSpPr>
          <p:cNvPr id="3" name="Rectangle: Rounded Corners 2">
            <a:extLst>
              <a:ext uri="{FF2B5EF4-FFF2-40B4-BE49-F238E27FC236}">
                <a16:creationId xmlns:a16="http://schemas.microsoft.com/office/drawing/2014/main" id="{6A748A03-3CEC-4201-8A93-E8008FF368BF}"/>
              </a:ext>
            </a:extLst>
          </p:cNvPr>
          <p:cNvSpPr/>
          <p:nvPr/>
        </p:nvSpPr>
        <p:spPr>
          <a:xfrm>
            <a:off x="4983079"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PUT</a:t>
            </a:r>
            <a:endParaRPr lang="en-US" b="1" dirty="0"/>
          </a:p>
          <a:p>
            <a:pPr algn="ctr"/>
            <a:r>
              <a:rPr lang="en-US" dirty="0"/>
              <a:t>Update</a:t>
            </a:r>
          </a:p>
        </p:txBody>
      </p:sp>
      <p:sp>
        <p:nvSpPr>
          <p:cNvPr id="8" name="Rectangle: Rounded Corners 7">
            <a:extLst>
              <a:ext uri="{FF2B5EF4-FFF2-40B4-BE49-F238E27FC236}">
                <a16:creationId xmlns:a16="http://schemas.microsoft.com/office/drawing/2014/main" id="{1E4A05FB-2352-4FBB-A4A7-6D665646E7FA}"/>
              </a:ext>
            </a:extLst>
          </p:cNvPr>
          <p:cNvSpPr/>
          <p:nvPr/>
        </p:nvSpPr>
        <p:spPr>
          <a:xfrm>
            <a:off x="2584785"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GET</a:t>
            </a:r>
            <a:endParaRPr lang="en-US" b="1" dirty="0"/>
          </a:p>
          <a:p>
            <a:pPr algn="ctr"/>
            <a:r>
              <a:rPr lang="en-US" dirty="0"/>
              <a:t>Read</a:t>
            </a:r>
          </a:p>
        </p:txBody>
      </p:sp>
      <p:sp>
        <p:nvSpPr>
          <p:cNvPr id="9" name="Rectangle: Rounded Corners 8">
            <a:extLst>
              <a:ext uri="{FF2B5EF4-FFF2-40B4-BE49-F238E27FC236}">
                <a16:creationId xmlns:a16="http://schemas.microsoft.com/office/drawing/2014/main" id="{DF09E2FB-7B61-4B0A-A6B8-48CA8CFDCA2C}"/>
              </a:ext>
            </a:extLst>
          </p:cNvPr>
          <p:cNvSpPr/>
          <p:nvPr/>
        </p:nvSpPr>
        <p:spPr>
          <a:xfrm>
            <a:off x="7381373"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PATCH</a:t>
            </a:r>
            <a:endParaRPr lang="en-US" b="1" dirty="0"/>
          </a:p>
          <a:p>
            <a:pPr algn="ctr"/>
            <a:r>
              <a:rPr lang="en-US" dirty="0"/>
              <a:t>~Update</a:t>
            </a:r>
          </a:p>
        </p:txBody>
      </p:sp>
      <p:sp>
        <p:nvSpPr>
          <p:cNvPr id="11" name="Rectangle: Rounded Corners 10">
            <a:extLst>
              <a:ext uri="{FF2B5EF4-FFF2-40B4-BE49-F238E27FC236}">
                <a16:creationId xmlns:a16="http://schemas.microsoft.com/office/drawing/2014/main" id="{4A1590ED-6ECC-4594-83B7-11092A62E4EA}"/>
              </a:ext>
            </a:extLst>
          </p:cNvPr>
          <p:cNvSpPr/>
          <p:nvPr/>
        </p:nvSpPr>
        <p:spPr>
          <a:xfrm>
            <a:off x="186491"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12" name="TextBox 11">
            <a:extLst>
              <a:ext uri="{FF2B5EF4-FFF2-40B4-BE49-F238E27FC236}">
                <a16:creationId xmlns:a16="http://schemas.microsoft.com/office/drawing/2014/main" id="{72FC516C-5FBA-401D-93EB-0A9170C7AE7E}"/>
              </a:ext>
            </a:extLst>
          </p:cNvPr>
          <p:cNvSpPr txBox="1"/>
          <p:nvPr/>
        </p:nvSpPr>
        <p:spPr>
          <a:xfrm>
            <a:off x="3443935" y="2622884"/>
            <a:ext cx="5282793" cy="523220"/>
          </a:xfrm>
          <a:prstGeom prst="rect">
            <a:avLst/>
          </a:prstGeom>
          <a:noFill/>
        </p:spPr>
        <p:txBody>
          <a:bodyPr wrap="none" rtlCol="0">
            <a:spAutoFit/>
          </a:bodyPr>
          <a:lstStyle/>
          <a:p>
            <a:r>
              <a:rPr lang="en-US" sz="2800" u="sng" dirty="0"/>
              <a:t>Response Code (HTTP Status Code)</a:t>
            </a:r>
          </a:p>
        </p:txBody>
      </p:sp>
      <p:sp>
        <p:nvSpPr>
          <p:cNvPr id="13" name="TextBox 12">
            <a:extLst>
              <a:ext uri="{FF2B5EF4-FFF2-40B4-BE49-F238E27FC236}">
                <a16:creationId xmlns:a16="http://schemas.microsoft.com/office/drawing/2014/main" id="{7DF6E35F-AE8A-41D5-8396-B2EBA0AF79F3}"/>
              </a:ext>
            </a:extLst>
          </p:cNvPr>
          <p:cNvSpPr txBox="1"/>
          <p:nvPr/>
        </p:nvSpPr>
        <p:spPr>
          <a:xfrm>
            <a:off x="3169045" y="3146103"/>
            <a:ext cx="5853910" cy="707886"/>
          </a:xfrm>
          <a:prstGeom prst="rect">
            <a:avLst/>
          </a:prstGeom>
          <a:noFill/>
        </p:spPr>
        <p:txBody>
          <a:bodyPr wrap="none" rtlCol="0">
            <a:spAutoFit/>
          </a:bodyPr>
          <a:lstStyle/>
          <a:p>
            <a:r>
              <a:rPr lang="en-US" sz="4000" dirty="0"/>
              <a:t>Success – 204 (No Content)</a:t>
            </a:r>
          </a:p>
        </p:txBody>
      </p:sp>
      <p:sp>
        <p:nvSpPr>
          <p:cNvPr id="14" name="TextBox 13">
            <a:extLst>
              <a:ext uri="{FF2B5EF4-FFF2-40B4-BE49-F238E27FC236}">
                <a16:creationId xmlns:a16="http://schemas.microsoft.com/office/drawing/2014/main" id="{F8B6D2A3-30F1-4EE5-878D-60DA14C8BE74}"/>
              </a:ext>
            </a:extLst>
          </p:cNvPr>
          <p:cNvSpPr txBox="1"/>
          <p:nvPr/>
        </p:nvSpPr>
        <p:spPr>
          <a:xfrm>
            <a:off x="3337831" y="3973352"/>
            <a:ext cx="5471113" cy="707886"/>
          </a:xfrm>
          <a:prstGeom prst="rect">
            <a:avLst/>
          </a:prstGeom>
          <a:noFill/>
        </p:spPr>
        <p:txBody>
          <a:bodyPr wrap="none" rtlCol="0">
            <a:spAutoFit/>
          </a:bodyPr>
          <a:lstStyle/>
          <a:p>
            <a:r>
              <a:rPr lang="en-US" sz="4000" dirty="0"/>
              <a:t>Failure – 404 (Not Found)</a:t>
            </a:r>
          </a:p>
        </p:txBody>
      </p:sp>
      <p:sp>
        <p:nvSpPr>
          <p:cNvPr id="15" name="TextBox 14">
            <a:extLst>
              <a:ext uri="{FF2B5EF4-FFF2-40B4-BE49-F238E27FC236}">
                <a16:creationId xmlns:a16="http://schemas.microsoft.com/office/drawing/2014/main" id="{7D70FCD8-155F-4308-AF96-461096EED91A}"/>
              </a:ext>
            </a:extLst>
          </p:cNvPr>
          <p:cNvSpPr txBox="1"/>
          <p:nvPr/>
        </p:nvSpPr>
        <p:spPr>
          <a:xfrm>
            <a:off x="3151706" y="4800601"/>
            <a:ext cx="5867247" cy="707886"/>
          </a:xfrm>
          <a:prstGeom prst="rect">
            <a:avLst/>
          </a:prstGeom>
          <a:noFill/>
        </p:spPr>
        <p:txBody>
          <a:bodyPr wrap="none" rtlCol="0">
            <a:spAutoFit/>
          </a:bodyPr>
          <a:lstStyle/>
          <a:p>
            <a:r>
              <a:rPr lang="en-US" sz="4000" dirty="0"/>
              <a:t>Failure – 400 (Bad Request)</a:t>
            </a:r>
          </a:p>
        </p:txBody>
      </p:sp>
    </p:spTree>
    <p:extLst>
      <p:ext uri="{BB962C8B-B14F-4D97-AF65-F5344CB8AC3E}">
        <p14:creationId xmlns:p14="http://schemas.microsoft.com/office/powerpoint/2010/main" val="41862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animBg="1"/>
      <p:bldP spid="9" grpId="0" animBg="1"/>
      <p:bldP spid="12" grpId="0"/>
      <p:bldP spid="13" grpId="0"/>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C8DBFBAD-9444-491C-88BB-11DB0996C040}"/>
              </a:ext>
            </a:extLst>
          </p:cNvPr>
          <p:cNvSpPr/>
          <p:nvPr/>
        </p:nvSpPr>
        <p:spPr>
          <a:xfrm>
            <a:off x="7381373" y="1155075"/>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PATCH</a:t>
            </a:r>
            <a:endParaRPr lang="en-US" b="1" dirty="0"/>
          </a:p>
          <a:p>
            <a:pPr algn="ctr"/>
            <a:r>
              <a:rPr lang="en-US" dirty="0"/>
              <a:t>~Update</a:t>
            </a:r>
          </a:p>
        </p:txBody>
      </p:sp>
      <p:sp>
        <p:nvSpPr>
          <p:cNvPr id="2" name="Title 1">
            <a:extLst>
              <a:ext uri="{FF2B5EF4-FFF2-40B4-BE49-F238E27FC236}">
                <a16:creationId xmlns:a16="http://schemas.microsoft.com/office/drawing/2014/main" id="{C07C2783-7950-4FE3-8A6B-1B46A335C963}"/>
              </a:ext>
            </a:extLst>
          </p:cNvPr>
          <p:cNvSpPr>
            <a:spLocks noGrp="1"/>
          </p:cNvSpPr>
          <p:nvPr>
            <p:ph type="title"/>
          </p:nvPr>
        </p:nvSpPr>
        <p:spPr/>
        <p:txBody>
          <a:bodyPr>
            <a:normAutofit fontScale="90000"/>
          </a:bodyPr>
          <a:lstStyle/>
          <a:p>
            <a:r>
              <a:rPr lang="en-US" dirty="0"/>
              <a:t>REST Verbs</a:t>
            </a:r>
          </a:p>
        </p:txBody>
      </p:sp>
      <p:sp>
        <p:nvSpPr>
          <p:cNvPr id="3" name="Rectangle: Rounded Corners 2">
            <a:extLst>
              <a:ext uri="{FF2B5EF4-FFF2-40B4-BE49-F238E27FC236}">
                <a16:creationId xmlns:a16="http://schemas.microsoft.com/office/drawing/2014/main" id="{6A748A03-3CEC-4201-8A93-E8008FF368BF}"/>
              </a:ext>
            </a:extLst>
          </p:cNvPr>
          <p:cNvSpPr/>
          <p:nvPr/>
        </p:nvSpPr>
        <p:spPr>
          <a:xfrm>
            <a:off x="4983079"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PUT</a:t>
            </a:r>
            <a:endParaRPr lang="en-US" b="1" dirty="0"/>
          </a:p>
          <a:p>
            <a:pPr algn="ctr"/>
            <a:r>
              <a:rPr lang="en-US" dirty="0"/>
              <a:t>Update</a:t>
            </a:r>
          </a:p>
        </p:txBody>
      </p:sp>
      <p:sp>
        <p:nvSpPr>
          <p:cNvPr id="8" name="Rectangle: Rounded Corners 7">
            <a:extLst>
              <a:ext uri="{FF2B5EF4-FFF2-40B4-BE49-F238E27FC236}">
                <a16:creationId xmlns:a16="http://schemas.microsoft.com/office/drawing/2014/main" id="{1E4A05FB-2352-4FBB-A4A7-6D665646E7FA}"/>
              </a:ext>
            </a:extLst>
          </p:cNvPr>
          <p:cNvSpPr/>
          <p:nvPr/>
        </p:nvSpPr>
        <p:spPr>
          <a:xfrm>
            <a:off x="2584785"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GET</a:t>
            </a:r>
            <a:endParaRPr lang="en-US" b="1" dirty="0"/>
          </a:p>
          <a:p>
            <a:pPr algn="ctr"/>
            <a:r>
              <a:rPr lang="en-US" dirty="0"/>
              <a:t>Read</a:t>
            </a:r>
          </a:p>
        </p:txBody>
      </p:sp>
      <p:sp>
        <p:nvSpPr>
          <p:cNvPr id="9" name="Rectangle: Rounded Corners 8">
            <a:extLst>
              <a:ext uri="{FF2B5EF4-FFF2-40B4-BE49-F238E27FC236}">
                <a16:creationId xmlns:a16="http://schemas.microsoft.com/office/drawing/2014/main" id="{DF09E2FB-7B61-4B0A-A6B8-48CA8CFDCA2C}"/>
              </a:ext>
            </a:extLst>
          </p:cNvPr>
          <p:cNvSpPr/>
          <p:nvPr/>
        </p:nvSpPr>
        <p:spPr>
          <a:xfrm>
            <a:off x="7381373"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PATCH</a:t>
            </a:r>
            <a:endParaRPr lang="en-US" b="1" dirty="0"/>
          </a:p>
          <a:p>
            <a:pPr algn="ctr"/>
            <a:r>
              <a:rPr lang="en-US" dirty="0"/>
              <a:t>~Update</a:t>
            </a:r>
          </a:p>
        </p:txBody>
      </p:sp>
      <p:sp>
        <p:nvSpPr>
          <p:cNvPr id="10" name="Rectangle: Rounded Corners 9">
            <a:extLst>
              <a:ext uri="{FF2B5EF4-FFF2-40B4-BE49-F238E27FC236}">
                <a16:creationId xmlns:a16="http://schemas.microsoft.com/office/drawing/2014/main" id="{C747DDAD-6BF7-4610-A89E-2BBA1BDA22FE}"/>
              </a:ext>
            </a:extLst>
          </p:cNvPr>
          <p:cNvSpPr/>
          <p:nvPr/>
        </p:nvSpPr>
        <p:spPr>
          <a:xfrm>
            <a:off x="9779667" y="1155032"/>
            <a:ext cx="2225842" cy="90236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b="1" dirty="0"/>
              <a:t>DELETE</a:t>
            </a:r>
            <a:endParaRPr lang="en-US" b="1" dirty="0"/>
          </a:p>
          <a:p>
            <a:pPr algn="ctr"/>
            <a:r>
              <a:rPr lang="en-US" dirty="0"/>
              <a:t>Delete</a:t>
            </a:r>
          </a:p>
        </p:txBody>
      </p:sp>
      <p:sp>
        <p:nvSpPr>
          <p:cNvPr id="11" name="Rectangle: Rounded Corners 10">
            <a:extLst>
              <a:ext uri="{FF2B5EF4-FFF2-40B4-BE49-F238E27FC236}">
                <a16:creationId xmlns:a16="http://schemas.microsoft.com/office/drawing/2014/main" id="{4A1590ED-6ECC-4594-83B7-11092A62E4EA}"/>
              </a:ext>
            </a:extLst>
          </p:cNvPr>
          <p:cNvSpPr/>
          <p:nvPr/>
        </p:nvSpPr>
        <p:spPr>
          <a:xfrm>
            <a:off x="186491" y="1155032"/>
            <a:ext cx="2225842" cy="90236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b="1" dirty="0"/>
              <a:t>POST</a:t>
            </a:r>
            <a:endParaRPr lang="en-US" b="1" dirty="0"/>
          </a:p>
          <a:p>
            <a:pPr algn="ctr"/>
            <a:r>
              <a:rPr lang="en-US" dirty="0"/>
              <a:t>Create</a:t>
            </a:r>
          </a:p>
        </p:txBody>
      </p:sp>
      <p:sp>
        <p:nvSpPr>
          <p:cNvPr id="12" name="TextBox 11">
            <a:extLst>
              <a:ext uri="{FF2B5EF4-FFF2-40B4-BE49-F238E27FC236}">
                <a16:creationId xmlns:a16="http://schemas.microsoft.com/office/drawing/2014/main" id="{72FC516C-5FBA-401D-93EB-0A9170C7AE7E}"/>
              </a:ext>
            </a:extLst>
          </p:cNvPr>
          <p:cNvSpPr txBox="1"/>
          <p:nvPr/>
        </p:nvSpPr>
        <p:spPr>
          <a:xfrm>
            <a:off x="3443935" y="2622884"/>
            <a:ext cx="5282793" cy="523220"/>
          </a:xfrm>
          <a:prstGeom prst="rect">
            <a:avLst/>
          </a:prstGeom>
          <a:noFill/>
        </p:spPr>
        <p:txBody>
          <a:bodyPr wrap="none" rtlCol="0">
            <a:spAutoFit/>
          </a:bodyPr>
          <a:lstStyle/>
          <a:p>
            <a:r>
              <a:rPr lang="en-US" sz="2800" u="sng" dirty="0"/>
              <a:t>Response Code (HTTP Status Code)</a:t>
            </a:r>
          </a:p>
        </p:txBody>
      </p:sp>
      <p:sp>
        <p:nvSpPr>
          <p:cNvPr id="13" name="TextBox 12">
            <a:extLst>
              <a:ext uri="{FF2B5EF4-FFF2-40B4-BE49-F238E27FC236}">
                <a16:creationId xmlns:a16="http://schemas.microsoft.com/office/drawing/2014/main" id="{7DF6E35F-AE8A-41D5-8396-B2EBA0AF79F3}"/>
              </a:ext>
            </a:extLst>
          </p:cNvPr>
          <p:cNvSpPr txBox="1"/>
          <p:nvPr/>
        </p:nvSpPr>
        <p:spPr>
          <a:xfrm>
            <a:off x="4047753" y="3146104"/>
            <a:ext cx="4075155" cy="707886"/>
          </a:xfrm>
          <a:prstGeom prst="rect">
            <a:avLst/>
          </a:prstGeom>
          <a:noFill/>
        </p:spPr>
        <p:txBody>
          <a:bodyPr wrap="none" rtlCol="0">
            <a:spAutoFit/>
          </a:bodyPr>
          <a:lstStyle/>
          <a:p>
            <a:r>
              <a:rPr lang="en-US" sz="4000" dirty="0"/>
              <a:t>Success – 200 (OK)</a:t>
            </a:r>
          </a:p>
        </p:txBody>
      </p:sp>
      <p:sp>
        <p:nvSpPr>
          <p:cNvPr id="14" name="TextBox 13">
            <a:extLst>
              <a:ext uri="{FF2B5EF4-FFF2-40B4-BE49-F238E27FC236}">
                <a16:creationId xmlns:a16="http://schemas.microsoft.com/office/drawing/2014/main" id="{F8B6D2A3-30F1-4EE5-878D-60DA14C8BE74}"/>
              </a:ext>
            </a:extLst>
          </p:cNvPr>
          <p:cNvSpPr txBox="1"/>
          <p:nvPr/>
        </p:nvSpPr>
        <p:spPr>
          <a:xfrm>
            <a:off x="3337831" y="3973352"/>
            <a:ext cx="5471113" cy="707886"/>
          </a:xfrm>
          <a:prstGeom prst="rect">
            <a:avLst/>
          </a:prstGeom>
          <a:noFill/>
        </p:spPr>
        <p:txBody>
          <a:bodyPr wrap="none" rtlCol="0">
            <a:spAutoFit/>
          </a:bodyPr>
          <a:lstStyle/>
          <a:p>
            <a:r>
              <a:rPr lang="en-US" sz="4000" dirty="0"/>
              <a:t>Failure – 404 (Not Found)</a:t>
            </a:r>
          </a:p>
        </p:txBody>
      </p:sp>
      <p:sp>
        <p:nvSpPr>
          <p:cNvPr id="15" name="TextBox 14">
            <a:extLst>
              <a:ext uri="{FF2B5EF4-FFF2-40B4-BE49-F238E27FC236}">
                <a16:creationId xmlns:a16="http://schemas.microsoft.com/office/drawing/2014/main" id="{7D70FCD8-155F-4308-AF96-461096EED91A}"/>
              </a:ext>
            </a:extLst>
          </p:cNvPr>
          <p:cNvSpPr txBox="1"/>
          <p:nvPr/>
        </p:nvSpPr>
        <p:spPr>
          <a:xfrm>
            <a:off x="3151706" y="4800601"/>
            <a:ext cx="5867247" cy="707886"/>
          </a:xfrm>
          <a:prstGeom prst="rect">
            <a:avLst/>
          </a:prstGeom>
          <a:noFill/>
        </p:spPr>
        <p:txBody>
          <a:bodyPr wrap="none" rtlCol="0">
            <a:spAutoFit/>
          </a:bodyPr>
          <a:lstStyle/>
          <a:p>
            <a:r>
              <a:rPr lang="en-US" sz="4000" dirty="0"/>
              <a:t>Failure – 400 (Bad Request)</a:t>
            </a:r>
          </a:p>
        </p:txBody>
      </p:sp>
    </p:spTree>
    <p:extLst>
      <p:ext uri="{BB962C8B-B14F-4D97-AF65-F5344CB8AC3E}">
        <p14:creationId xmlns:p14="http://schemas.microsoft.com/office/powerpoint/2010/main" val="16354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after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0" grpId="0" animBg="1"/>
      <p:bldP spid="12" grpId="0"/>
      <p:bldP spid="13" grpId="0"/>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D53B-CCC6-4FB2-A36B-0B6C60A2E7D8}"/>
              </a:ext>
            </a:extLst>
          </p:cNvPr>
          <p:cNvSpPr>
            <a:spLocks noGrp="1"/>
          </p:cNvSpPr>
          <p:nvPr>
            <p:ph type="title"/>
          </p:nvPr>
        </p:nvSpPr>
        <p:spPr/>
        <p:txBody>
          <a:bodyPr/>
          <a:lstStyle/>
          <a:p>
            <a:r>
              <a:rPr lang="en-US" dirty="0"/>
              <a:t>What is Serverless?</a:t>
            </a:r>
          </a:p>
        </p:txBody>
      </p:sp>
      <p:sp>
        <p:nvSpPr>
          <p:cNvPr id="3" name="Text Placeholder 2">
            <a:extLst>
              <a:ext uri="{FF2B5EF4-FFF2-40B4-BE49-F238E27FC236}">
                <a16:creationId xmlns:a16="http://schemas.microsoft.com/office/drawing/2014/main" id="{78F93232-6ADB-452A-9A7F-F8BBD4E6E182}"/>
              </a:ext>
            </a:extLst>
          </p:cNvPr>
          <p:cNvSpPr>
            <a:spLocks noGrp="1"/>
          </p:cNvSpPr>
          <p:nvPr>
            <p:ph type="body" idx="1"/>
          </p:nvPr>
        </p:nvSpPr>
        <p:spPr/>
        <p:txBody>
          <a:bodyPr>
            <a:normAutofit/>
          </a:bodyPr>
          <a:lstStyle/>
          <a:p>
            <a:r>
              <a:rPr lang="en-US" sz="2000" dirty="0"/>
              <a:t>Building Microservice REST APIs using Azure Functions</a:t>
            </a:r>
          </a:p>
        </p:txBody>
      </p:sp>
    </p:spTree>
    <p:extLst>
      <p:ext uri="{BB962C8B-B14F-4D97-AF65-F5344CB8AC3E}">
        <p14:creationId xmlns:p14="http://schemas.microsoft.com/office/powerpoint/2010/main" val="77063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4922-1870-4FEF-8AE5-8EB0BC5B7220}"/>
              </a:ext>
            </a:extLst>
          </p:cNvPr>
          <p:cNvSpPr>
            <a:spLocks noGrp="1"/>
          </p:cNvSpPr>
          <p:nvPr>
            <p:ph type="title"/>
          </p:nvPr>
        </p:nvSpPr>
        <p:spPr/>
        <p:txBody>
          <a:bodyPr>
            <a:normAutofit fontScale="90000"/>
          </a:bodyPr>
          <a:lstStyle/>
          <a:p>
            <a:r>
              <a:rPr lang="en-US" dirty="0"/>
              <a:t>The evolution of application platforms</a:t>
            </a:r>
          </a:p>
        </p:txBody>
      </p:sp>
      <p:grpSp>
        <p:nvGrpSpPr>
          <p:cNvPr id="39" name="Group 38">
            <a:extLst>
              <a:ext uri="{FF2B5EF4-FFF2-40B4-BE49-F238E27FC236}">
                <a16:creationId xmlns:a16="http://schemas.microsoft.com/office/drawing/2014/main" id="{30408486-9DA2-441B-B597-167FE3329CE9}"/>
              </a:ext>
            </a:extLst>
          </p:cNvPr>
          <p:cNvGrpSpPr/>
          <p:nvPr/>
        </p:nvGrpSpPr>
        <p:grpSpPr>
          <a:xfrm>
            <a:off x="2398511" y="3029521"/>
            <a:ext cx="1583138" cy="1198436"/>
            <a:chOff x="2398511" y="3029521"/>
            <a:chExt cx="1583138" cy="1198436"/>
          </a:xfrm>
        </p:grpSpPr>
        <p:pic>
          <p:nvPicPr>
            <p:cNvPr id="5124" name="Picture 4" descr="See the source image">
              <a:extLst>
                <a:ext uri="{FF2B5EF4-FFF2-40B4-BE49-F238E27FC236}">
                  <a16:creationId xmlns:a16="http://schemas.microsoft.com/office/drawing/2014/main" id="{C7EE5248-1B45-4861-A863-7AD9D083F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11" y="3029521"/>
              <a:ext cx="795628" cy="79895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91CB5879-5626-4DA4-A086-C38DB5DC0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509" y="3429000"/>
              <a:ext cx="659140" cy="798957"/>
            </a:xfrm>
            <a:prstGeom prst="rect">
              <a:avLst/>
            </a:prstGeom>
            <a:noFill/>
            <a:extLst>
              <a:ext uri="{909E8E84-426E-40DD-AFC4-6F175D3DCCD1}">
                <a14:hiddenFill xmlns:a14="http://schemas.microsoft.com/office/drawing/2010/main">
                  <a:solidFill>
                    <a:srgbClr val="FFFFFF"/>
                  </a:solidFill>
                </a14:hiddenFill>
              </a:ext>
            </a:extLst>
          </p:spPr>
        </p:pic>
      </p:grpSp>
      <p:pic>
        <p:nvPicPr>
          <p:cNvPr id="5128" name="Picture 8" descr="See the source image">
            <a:extLst>
              <a:ext uri="{FF2B5EF4-FFF2-40B4-BE49-F238E27FC236}">
                <a16:creationId xmlns:a16="http://schemas.microsoft.com/office/drawing/2014/main" id="{79BA49B8-C515-4A34-8D2E-24E0180E92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3559" y="2886559"/>
            <a:ext cx="1084882" cy="1084882"/>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4A8AB046-0AB8-454C-82EF-816E6BE2D055}"/>
              </a:ext>
            </a:extLst>
          </p:cNvPr>
          <p:cNvGrpSpPr/>
          <p:nvPr/>
        </p:nvGrpSpPr>
        <p:grpSpPr>
          <a:xfrm>
            <a:off x="8321746" y="2900535"/>
            <a:ext cx="1731135" cy="1233310"/>
            <a:chOff x="8321746" y="2900535"/>
            <a:chExt cx="1731135" cy="1233310"/>
          </a:xfrm>
        </p:grpSpPr>
        <p:pic>
          <p:nvPicPr>
            <p:cNvPr id="5130" name="Picture 10" descr="See the source image">
              <a:extLst>
                <a:ext uri="{FF2B5EF4-FFF2-40B4-BE49-F238E27FC236}">
                  <a16:creationId xmlns:a16="http://schemas.microsoft.com/office/drawing/2014/main" id="{60724B0F-05B0-4DF1-998B-E051CC2EFA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197" y="2900535"/>
              <a:ext cx="1169327" cy="55588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See the source image">
              <a:extLst>
                <a:ext uri="{FF2B5EF4-FFF2-40B4-BE49-F238E27FC236}">
                  <a16:creationId xmlns:a16="http://schemas.microsoft.com/office/drawing/2014/main" id="{474DBA7D-1635-4B95-B453-D499F4D17D0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9863"/>
            <a:stretch/>
          </p:blipFill>
          <p:spPr bwMode="auto">
            <a:xfrm>
              <a:off x="9534097" y="3044264"/>
              <a:ext cx="518784" cy="67665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See the source image">
              <a:extLst>
                <a:ext uri="{FF2B5EF4-FFF2-40B4-BE49-F238E27FC236}">
                  <a16:creationId xmlns:a16="http://schemas.microsoft.com/office/drawing/2014/main" id="{7945A570-5ED0-42A7-83ED-748ACA6BD18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196" b="23105"/>
            <a:stretch/>
          </p:blipFill>
          <p:spPr bwMode="auto">
            <a:xfrm>
              <a:off x="8321746" y="3577958"/>
              <a:ext cx="1035198" cy="555887"/>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a:extLst>
              <a:ext uri="{FF2B5EF4-FFF2-40B4-BE49-F238E27FC236}">
                <a16:creationId xmlns:a16="http://schemas.microsoft.com/office/drawing/2014/main" id="{454AAE3E-8C40-4619-AEA4-ACDDE41743A7}"/>
              </a:ext>
            </a:extLst>
          </p:cNvPr>
          <p:cNvSpPr txBox="1"/>
          <p:nvPr/>
        </p:nvSpPr>
        <p:spPr>
          <a:xfrm>
            <a:off x="295656" y="923544"/>
            <a:ext cx="1764714" cy="369332"/>
          </a:xfrm>
          <a:prstGeom prst="rect">
            <a:avLst/>
          </a:prstGeom>
          <a:noFill/>
        </p:spPr>
        <p:txBody>
          <a:bodyPr wrap="none" rtlCol="0">
            <a:spAutoFit/>
          </a:bodyPr>
          <a:lstStyle/>
          <a:p>
            <a:r>
              <a:rPr lang="en-US" dirty="0">
                <a:latin typeface="Kamerik205 8" panose="020B0803030600020004" pitchFamily="34" charset="0"/>
              </a:rPr>
              <a:t>On-Premises</a:t>
            </a:r>
          </a:p>
        </p:txBody>
      </p:sp>
      <p:sp>
        <p:nvSpPr>
          <p:cNvPr id="41" name="Cloud 40">
            <a:extLst>
              <a:ext uri="{FF2B5EF4-FFF2-40B4-BE49-F238E27FC236}">
                <a16:creationId xmlns:a16="http://schemas.microsoft.com/office/drawing/2014/main" id="{AEEFA247-4117-4134-9D52-ADDC5F13C00B}"/>
              </a:ext>
            </a:extLst>
          </p:cNvPr>
          <p:cNvSpPr/>
          <p:nvPr/>
        </p:nvSpPr>
        <p:spPr>
          <a:xfrm>
            <a:off x="5471556" y="4684735"/>
            <a:ext cx="1227551" cy="676656"/>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3E12CE36-8667-440D-8CE0-084BAEA8F30E}"/>
              </a:ext>
            </a:extLst>
          </p:cNvPr>
          <p:cNvSpPr txBox="1"/>
          <p:nvPr/>
        </p:nvSpPr>
        <p:spPr>
          <a:xfrm rot="19838304">
            <a:off x="200417" y="1722295"/>
            <a:ext cx="1754648" cy="523220"/>
          </a:xfrm>
          <a:prstGeom prst="rect">
            <a:avLst/>
          </a:prstGeom>
          <a:noFill/>
        </p:spPr>
        <p:txBody>
          <a:bodyPr wrap="none" rtlCol="0">
            <a:spAutoFit/>
          </a:bodyPr>
          <a:lstStyle/>
          <a:p>
            <a:r>
              <a:rPr lang="en-US" sz="1400" dirty="0"/>
              <a:t>What media should I</a:t>
            </a:r>
          </a:p>
          <a:p>
            <a:r>
              <a:rPr lang="en-US" sz="1400" dirty="0"/>
              <a:t>use to keep </a:t>
            </a:r>
            <a:r>
              <a:rPr lang="en-US" sz="1400" b="1" dirty="0"/>
              <a:t>backups?</a:t>
            </a:r>
            <a:endParaRPr lang="en-US" sz="1400" dirty="0"/>
          </a:p>
        </p:txBody>
      </p:sp>
      <p:sp>
        <p:nvSpPr>
          <p:cNvPr id="52" name="TextBox 51">
            <a:extLst>
              <a:ext uri="{FF2B5EF4-FFF2-40B4-BE49-F238E27FC236}">
                <a16:creationId xmlns:a16="http://schemas.microsoft.com/office/drawing/2014/main" id="{D0B1FF12-B381-4447-BEF5-16FDD3128C5A}"/>
              </a:ext>
            </a:extLst>
          </p:cNvPr>
          <p:cNvSpPr txBox="1"/>
          <p:nvPr/>
        </p:nvSpPr>
        <p:spPr>
          <a:xfrm rot="20615167">
            <a:off x="8777239" y="2289410"/>
            <a:ext cx="1610569" cy="523220"/>
          </a:xfrm>
          <a:prstGeom prst="rect">
            <a:avLst/>
          </a:prstGeom>
          <a:noFill/>
        </p:spPr>
        <p:txBody>
          <a:bodyPr wrap="none" rtlCol="0">
            <a:spAutoFit/>
          </a:bodyPr>
          <a:lstStyle/>
          <a:p>
            <a:r>
              <a:rPr lang="en-US" sz="1400" dirty="0"/>
              <a:t>How often should I</a:t>
            </a:r>
          </a:p>
          <a:p>
            <a:r>
              <a:rPr lang="en-US" sz="1400" dirty="0"/>
              <a:t> </a:t>
            </a:r>
            <a:r>
              <a:rPr lang="en-US" sz="1400" b="1" dirty="0"/>
              <a:t>backup</a:t>
            </a:r>
            <a:r>
              <a:rPr lang="en-US" sz="1400" dirty="0"/>
              <a:t> my </a:t>
            </a:r>
            <a:r>
              <a:rPr lang="en-US" sz="1400" b="1" dirty="0"/>
              <a:t>server?</a:t>
            </a:r>
            <a:endParaRPr lang="en-US" sz="1400" dirty="0"/>
          </a:p>
        </p:txBody>
      </p:sp>
      <p:sp>
        <p:nvSpPr>
          <p:cNvPr id="53" name="TextBox 52">
            <a:extLst>
              <a:ext uri="{FF2B5EF4-FFF2-40B4-BE49-F238E27FC236}">
                <a16:creationId xmlns:a16="http://schemas.microsoft.com/office/drawing/2014/main" id="{F8D61FFE-9C99-4EBF-BB1F-2B86FC93F736}"/>
              </a:ext>
            </a:extLst>
          </p:cNvPr>
          <p:cNvSpPr txBox="1"/>
          <p:nvPr/>
        </p:nvSpPr>
        <p:spPr>
          <a:xfrm rot="1269504">
            <a:off x="9932571" y="2981362"/>
            <a:ext cx="1541704" cy="523220"/>
          </a:xfrm>
          <a:prstGeom prst="rect">
            <a:avLst/>
          </a:prstGeom>
          <a:noFill/>
        </p:spPr>
        <p:txBody>
          <a:bodyPr wrap="none" rtlCol="0">
            <a:spAutoFit/>
          </a:bodyPr>
          <a:lstStyle/>
          <a:p>
            <a:pPr algn="ctr"/>
            <a:r>
              <a:rPr lang="en-US" sz="1400" dirty="0"/>
              <a:t>Are my </a:t>
            </a:r>
            <a:r>
              <a:rPr lang="en-US" sz="1400" b="1" dirty="0"/>
              <a:t>servers</a:t>
            </a:r>
            <a:r>
              <a:rPr lang="en-US" sz="1400" dirty="0"/>
              <a:t> in</a:t>
            </a:r>
          </a:p>
          <a:p>
            <a:pPr algn="ctr"/>
            <a:r>
              <a:rPr lang="en-US" sz="1400" dirty="0"/>
              <a:t> a </a:t>
            </a:r>
            <a:r>
              <a:rPr lang="en-US" sz="1400" b="1" dirty="0"/>
              <a:t>secure</a:t>
            </a:r>
            <a:r>
              <a:rPr lang="en-US" sz="1400" dirty="0"/>
              <a:t> location?</a:t>
            </a:r>
          </a:p>
        </p:txBody>
      </p:sp>
      <p:sp>
        <p:nvSpPr>
          <p:cNvPr id="54" name="TextBox 53">
            <a:extLst>
              <a:ext uri="{FF2B5EF4-FFF2-40B4-BE49-F238E27FC236}">
                <a16:creationId xmlns:a16="http://schemas.microsoft.com/office/drawing/2014/main" id="{6101C042-9C96-49AF-A0CC-01C39C685D8B}"/>
              </a:ext>
            </a:extLst>
          </p:cNvPr>
          <p:cNvSpPr txBox="1"/>
          <p:nvPr/>
        </p:nvSpPr>
        <p:spPr>
          <a:xfrm>
            <a:off x="2329127" y="4452755"/>
            <a:ext cx="1612173" cy="523220"/>
          </a:xfrm>
          <a:prstGeom prst="rect">
            <a:avLst/>
          </a:prstGeom>
          <a:noFill/>
        </p:spPr>
        <p:txBody>
          <a:bodyPr wrap="none" rtlCol="0">
            <a:spAutoFit/>
          </a:bodyPr>
          <a:lstStyle/>
          <a:p>
            <a:pPr algn="ctr"/>
            <a:r>
              <a:rPr lang="en-US" sz="1400" dirty="0"/>
              <a:t>Who has </a:t>
            </a:r>
            <a:r>
              <a:rPr lang="en-US" sz="1400" b="1" dirty="0"/>
              <a:t>physical</a:t>
            </a:r>
          </a:p>
          <a:p>
            <a:pPr algn="ctr"/>
            <a:r>
              <a:rPr lang="en-US" sz="1400" dirty="0"/>
              <a:t>access my </a:t>
            </a:r>
            <a:r>
              <a:rPr lang="en-US" sz="1400" b="1" dirty="0"/>
              <a:t>servers?</a:t>
            </a:r>
            <a:endParaRPr lang="en-US" sz="1400" dirty="0"/>
          </a:p>
        </p:txBody>
      </p:sp>
      <p:sp>
        <p:nvSpPr>
          <p:cNvPr id="55" name="TextBox 54">
            <a:extLst>
              <a:ext uri="{FF2B5EF4-FFF2-40B4-BE49-F238E27FC236}">
                <a16:creationId xmlns:a16="http://schemas.microsoft.com/office/drawing/2014/main" id="{A3F88DD5-02A4-42D5-9880-BD40EA2BC95B}"/>
              </a:ext>
            </a:extLst>
          </p:cNvPr>
          <p:cNvSpPr txBox="1"/>
          <p:nvPr/>
        </p:nvSpPr>
        <p:spPr>
          <a:xfrm>
            <a:off x="1882228" y="1831009"/>
            <a:ext cx="1665007" cy="523220"/>
          </a:xfrm>
          <a:prstGeom prst="rect">
            <a:avLst/>
          </a:prstGeom>
          <a:noFill/>
        </p:spPr>
        <p:txBody>
          <a:bodyPr wrap="none" rtlCol="0">
            <a:spAutoFit/>
          </a:bodyPr>
          <a:lstStyle/>
          <a:p>
            <a:pPr algn="ctr"/>
            <a:r>
              <a:rPr lang="en-US" sz="1400" dirty="0"/>
              <a:t>What </a:t>
            </a:r>
            <a:r>
              <a:rPr lang="en-US" sz="1400" b="1" dirty="0"/>
              <a:t>size</a:t>
            </a:r>
            <a:r>
              <a:rPr lang="en-US" sz="1400" dirty="0"/>
              <a:t> of </a:t>
            </a:r>
            <a:r>
              <a:rPr lang="en-US" sz="1400" b="1" dirty="0"/>
              <a:t>servers</a:t>
            </a:r>
          </a:p>
          <a:p>
            <a:pPr algn="ctr"/>
            <a:r>
              <a:rPr lang="en-US" sz="1400" dirty="0"/>
              <a:t>should I </a:t>
            </a:r>
            <a:r>
              <a:rPr lang="en-US" sz="1400" b="1" dirty="0"/>
              <a:t>buy</a:t>
            </a:r>
            <a:r>
              <a:rPr lang="en-US" sz="1400" dirty="0"/>
              <a:t>?</a:t>
            </a:r>
          </a:p>
        </p:txBody>
      </p:sp>
      <p:sp>
        <p:nvSpPr>
          <p:cNvPr id="56" name="TextBox 55">
            <a:extLst>
              <a:ext uri="{FF2B5EF4-FFF2-40B4-BE49-F238E27FC236}">
                <a16:creationId xmlns:a16="http://schemas.microsoft.com/office/drawing/2014/main" id="{EA12C720-C8A3-47A9-8B08-FA9322727A51}"/>
              </a:ext>
            </a:extLst>
          </p:cNvPr>
          <p:cNvSpPr txBox="1"/>
          <p:nvPr/>
        </p:nvSpPr>
        <p:spPr>
          <a:xfrm rot="20758428">
            <a:off x="826513" y="2839064"/>
            <a:ext cx="1968680"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a:t>
            </a:r>
          </a:p>
        </p:txBody>
      </p:sp>
      <p:sp>
        <p:nvSpPr>
          <p:cNvPr id="57" name="TextBox 56">
            <a:extLst>
              <a:ext uri="{FF2B5EF4-FFF2-40B4-BE49-F238E27FC236}">
                <a16:creationId xmlns:a16="http://schemas.microsoft.com/office/drawing/2014/main" id="{CDB3B985-8F78-4FA1-8078-1683F70AEA65}"/>
              </a:ext>
            </a:extLst>
          </p:cNvPr>
          <p:cNvSpPr txBox="1"/>
          <p:nvPr/>
        </p:nvSpPr>
        <p:spPr>
          <a:xfrm rot="20758428">
            <a:off x="332229" y="3975502"/>
            <a:ext cx="1799916" cy="523220"/>
          </a:xfrm>
          <a:prstGeom prst="rect">
            <a:avLst/>
          </a:prstGeom>
          <a:noFill/>
        </p:spPr>
        <p:txBody>
          <a:bodyPr wrap="none" rtlCol="0">
            <a:spAutoFit/>
          </a:bodyPr>
          <a:lstStyle/>
          <a:p>
            <a:pPr algn="ctr"/>
            <a:r>
              <a:rPr lang="en-US" sz="1400" dirty="0"/>
              <a:t>Do I need a secondary</a:t>
            </a:r>
          </a:p>
          <a:p>
            <a:pPr algn="ctr"/>
            <a:r>
              <a:rPr lang="en-US" sz="1400" b="1" dirty="0"/>
              <a:t>Network connection?</a:t>
            </a:r>
          </a:p>
        </p:txBody>
      </p:sp>
      <p:sp>
        <p:nvSpPr>
          <p:cNvPr id="58" name="TextBox 57">
            <a:extLst>
              <a:ext uri="{FF2B5EF4-FFF2-40B4-BE49-F238E27FC236}">
                <a16:creationId xmlns:a16="http://schemas.microsoft.com/office/drawing/2014/main" id="{E1BD4DE7-9FCA-4207-BCC6-773574737700}"/>
              </a:ext>
            </a:extLst>
          </p:cNvPr>
          <p:cNvSpPr txBox="1"/>
          <p:nvPr/>
        </p:nvSpPr>
        <p:spPr>
          <a:xfrm rot="1903785">
            <a:off x="9817293" y="1401722"/>
            <a:ext cx="1547475" cy="523220"/>
          </a:xfrm>
          <a:prstGeom prst="rect">
            <a:avLst/>
          </a:prstGeom>
          <a:noFill/>
        </p:spPr>
        <p:txBody>
          <a:bodyPr wrap="none" rtlCol="0">
            <a:spAutoFit/>
          </a:bodyPr>
          <a:lstStyle/>
          <a:p>
            <a:pPr algn="ctr"/>
            <a:r>
              <a:rPr lang="en-US" sz="1400" dirty="0"/>
              <a:t>How can I increase</a:t>
            </a:r>
          </a:p>
          <a:p>
            <a:pPr algn="ctr"/>
            <a:r>
              <a:rPr lang="en-US" sz="1400" b="1" dirty="0"/>
              <a:t>server</a:t>
            </a:r>
            <a:r>
              <a:rPr lang="en-US" sz="1400" dirty="0"/>
              <a:t> utilization?</a:t>
            </a:r>
            <a:endParaRPr lang="en-US" sz="1400" b="1" dirty="0"/>
          </a:p>
        </p:txBody>
      </p:sp>
      <p:sp>
        <p:nvSpPr>
          <p:cNvPr id="59" name="TextBox 58">
            <a:extLst>
              <a:ext uri="{FF2B5EF4-FFF2-40B4-BE49-F238E27FC236}">
                <a16:creationId xmlns:a16="http://schemas.microsoft.com/office/drawing/2014/main" id="{4851F2EF-8EC7-44AC-B9A6-75CD56025AB0}"/>
              </a:ext>
            </a:extLst>
          </p:cNvPr>
          <p:cNvSpPr txBox="1"/>
          <p:nvPr/>
        </p:nvSpPr>
        <p:spPr>
          <a:xfrm rot="512763">
            <a:off x="6726754" y="1215395"/>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60" name="TextBox 59">
            <a:extLst>
              <a:ext uri="{FF2B5EF4-FFF2-40B4-BE49-F238E27FC236}">
                <a16:creationId xmlns:a16="http://schemas.microsoft.com/office/drawing/2014/main" id="{A3C74BAD-C650-4BE4-AA2F-4676CF83F461}"/>
              </a:ext>
            </a:extLst>
          </p:cNvPr>
          <p:cNvSpPr txBox="1"/>
          <p:nvPr/>
        </p:nvSpPr>
        <p:spPr>
          <a:xfrm rot="512763">
            <a:off x="4013596" y="4552448"/>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servers</a:t>
            </a:r>
            <a:r>
              <a:rPr lang="en-US" sz="1400" dirty="0"/>
              <a:t>?</a:t>
            </a:r>
            <a:endParaRPr lang="en-US" sz="1400" b="1" dirty="0"/>
          </a:p>
        </p:txBody>
      </p:sp>
      <p:sp>
        <p:nvSpPr>
          <p:cNvPr id="61" name="TextBox 60">
            <a:extLst>
              <a:ext uri="{FF2B5EF4-FFF2-40B4-BE49-F238E27FC236}">
                <a16:creationId xmlns:a16="http://schemas.microsoft.com/office/drawing/2014/main" id="{FD00DA3F-CECF-440D-8F7F-F567A7529309}"/>
              </a:ext>
            </a:extLst>
          </p:cNvPr>
          <p:cNvSpPr txBox="1"/>
          <p:nvPr/>
        </p:nvSpPr>
        <p:spPr>
          <a:xfrm rot="20512394">
            <a:off x="5603974" y="2131661"/>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apps</a:t>
            </a:r>
            <a:r>
              <a:rPr lang="en-US" sz="1400" dirty="0"/>
              <a:t>?</a:t>
            </a:r>
            <a:endParaRPr lang="en-US" sz="1400" b="1" dirty="0"/>
          </a:p>
        </p:txBody>
      </p:sp>
      <p:sp>
        <p:nvSpPr>
          <p:cNvPr id="62" name="TextBox 61">
            <a:extLst>
              <a:ext uri="{FF2B5EF4-FFF2-40B4-BE49-F238E27FC236}">
                <a16:creationId xmlns:a16="http://schemas.microsoft.com/office/drawing/2014/main" id="{B721598A-E666-4DC3-9979-FD918E89955D}"/>
              </a:ext>
            </a:extLst>
          </p:cNvPr>
          <p:cNvSpPr txBox="1"/>
          <p:nvPr/>
        </p:nvSpPr>
        <p:spPr>
          <a:xfrm rot="512763">
            <a:off x="7532078" y="5099780"/>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63" name="TextBox 62">
            <a:extLst>
              <a:ext uri="{FF2B5EF4-FFF2-40B4-BE49-F238E27FC236}">
                <a16:creationId xmlns:a16="http://schemas.microsoft.com/office/drawing/2014/main" id="{AE1C8307-3553-4E81-852F-BBD800C72F0E}"/>
              </a:ext>
            </a:extLst>
          </p:cNvPr>
          <p:cNvSpPr txBox="1"/>
          <p:nvPr/>
        </p:nvSpPr>
        <p:spPr>
          <a:xfrm rot="512763">
            <a:off x="1091150" y="4807056"/>
            <a:ext cx="1011046" cy="738664"/>
          </a:xfrm>
          <a:prstGeom prst="rect">
            <a:avLst/>
          </a:prstGeom>
          <a:noFill/>
        </p:spPr>
        <p:txBody>
          <a:bodyPr wrap="none" rtlCol="0">
            <a:spAutoFit/>
          </a:bodyPr>
          <a:lstStyle/>
          <a:p>
            <a:pPr algn="ctr"/>
            <a:r>
              <a:rPr lang="en-US" sz="1400" dirty="0"/>
              <a:t>How </a:t>
            </a:r>
            <a:r>
              <a:rPr lang="en-US" sz="1400" b="1" dirty="0"/>
              <a:t>many</a:t>
            </a:r>
            <a:r>
              <a:rPr lang="en-US" sz="1400" dirty="0"/>
              <a:t> </a:t>
            </a:r>
          </a:p>
          <a:p>
            <a:pPr algn="ctr"/>
            <a:r>
              <a:rPr lang="en-US" sz="1400" dirty="0"/>
              <a:t>servers</a:t>
            </a:r>
          </a:p>
          <a:p>
            <a:pPr algn="ctr"/>
            <a:r>
              <a:rPr lang="en-US" sz="1400" dirty="0"/>
              <a:t> do I need?</a:t>
            </a:r>
            <a:endParaRPr lang="en-US" sz="1400" b="1" dirty="0"/>
          </a:p>
        </p:txBody>
      </p:sp>
      <p:sp>
        <p:nvSpPr>
          <p:cNvPr id="64" name="TextBox 63">
            <a:extLst>
              <a:ext uri="{FF2B5EF4-FFF2-40B4-BE49-F238E27FC236}">
                <a16:creationId xmlns:a16="http://schemas.microsoft.com/office/drawing/2014/main" id="{FC574D98-5559-440B-8AC4-19AFDB5CD540}"/>
              </a:ext>
            </a:extLst>
          </p:cNvPr>
          <p:cNvSpPr txBox="1"/>
          <p:nvPr/>
        </p:nvSpPr>
        <p:spPr>
          <a:xfrm rot="20455318">
            <a:off x="3880181" y="1714922"/>
            <a:ext cx="1732141" cy="523220"/>
          </a:xfrm>
          <a:prstGeom prst="rect">
            <a:avLst/>
          </a:prstGeom>
          <a:noFill/>
        </p:spPr>
        <p:txBody>
          <a:bodyPr wrap="none" rtlCol="0">
            <a:spAutoFit/>
          </a:bodyPr>
          <a:lstStyle/>
          <a:p>
            <a:pPr algn="ctr"/>
            <a:r>
              <a:rPr lang="en-US" sz="1400" dirty="0"/>
              <a:t>How do I </a:t>
            </a:r>
            <a:r>
              <a:rPr lang="en-US" sz="1400" b="1" dirty="0"/>
              <a:t>deploy</a:t>
            </a:r>
            <a:r>
              <a:rPr lang="en-US" sz="1400" dirty="0"/>
              <a:t> new</a:t>
            </a:r>
          </a:p>
          <a:p>
            <a:pPr algn="ctr"/>
            <a:r>
              <a:rPr lang="en-US" sz="1400" dirty="0"/>
              <a:t> </a:t>
            </a:r>
            <a:r>
              <a:rPr lang="en-US" sz="1400" b="1" dirty="0"/>
              <a:t>code</a:t>
            </a:r>
            <a:r>
              <a:rPr lang="en-US" sz="1400" dirty="0"/>
              <a:t> to my </a:t>
            </a:r>
            <a:r>
              <a:rPr lang="en-US" sz="1400" b="1" dirty="0"/>
              <a:t>servers</a:t>
            </a:r>
            <a:r>
              <a:rPr lang="en-US" sz="1400" dirty="0"/>
              <a:t>?</a:t>
            </a:r>
            <a:endParaRPr lang="en-US" sz="1400" b="1" dirty="0"/>
          </a:p>
        </p:txBody>
      </p:sp>
      <p:sp>
        <p:nvSpPr>
          <p:cNvPr id="65" name="TextBox 64">
            <a:extLst>
              <a:ext uri="{FF2B5EF4-FFF2-40B4-BE49-F238E27FC236}">
                <a16:creationId xmlns:a16="http://schemas.microsoft.com/office/drawing/2014/main" id="{89493A82-B164-4F94-B24D-48F8C1CD51F6}"/>
              </a:ext>
            </a:extLst>
          </p:cNvPr>
          <p:cNvSpPr txBox="1"/>
          <p:nvPr/>
        </p:nvSpPr>
        <p:spPr>
          <a:xfrm rot="20455318">
            <a:off x="10190674" y="4576392"/>
            <a:ext cx="1402885" cy="523220"/>
          </a:xfrm>
          <a:prstGeom prst="rect">
            <a:avLst/>
          </a:prstGeom>
          <a:noFill/>
        </p:spPr>
        <p:txBody>
          <a:bodyPr wrap="none" rtlCol="0">
            <a:spAutoFit/>
          </a:bodyPr>
          <a:lstStyle/>
          <a:p>
            <a:pPr algn="ctr"/>
            <a:r>
              <a:rPr lang="en-US" sz="1400" dirty="0"/>
              <a:t>What </a:t>
            </a:r>
            <a:r>
              <a:rPr lang="en-US" sz="1400" b="1" dirty="0"/>
              <a:t>storage</a:t>
            </a:r>
            <a:r>
              <a:rPr lang="en-US" sz="1400" dirty="0"/>
              <a:t> do</a:t>
            </a:r>
          </a:p>
          <a:p>
            <a:pPr algn="ctr"/>
            <a:r>
              <a:rPr lang="en-US" sz="1400" dirty="0"/>
              <a:t> I need to use?</a:t>
            </a:r>
            <a:endParaRPr lang="en-US" sz="1400" b="1" dirty="0"/>
          </a:p>
        </p:txBody>
      </p:sp>
      <p:sp>
        <p:nvSpPr>
          <p:cNvPr id="67" name="TextBox 66">
            <a:extLst>
              <a:ext uri="{FF2B5EF4-FFF2-40B4-BE49-F238E27FC236}">
                <a16:creationId xmlns:a16="http://schemas.microsoft.com/office/drawing/2014/main" id="{6EB3278B-4BAA-47CF-9E7B-C7C38368EA29}"/>
              </a:ext>
            </a:extLst>
          </p:cNvPr>
          <p:cNvSpPr txBox="1"/>
          <p:nvPr/>
        </p:nvSpPr>
        <p:spPr>
          <a:xfrm rot="512763">
            <a:off x="6611370" y="4135981"/>
            <a:ext cx="2253566" cy="523220"/>
          </a:xfrm>
          <a:prstGeom prst="rect">
            <a:avLst/>
          </a:prstGeom>
          <a:noFill/>
        </p:spPr>
        <p:txBody>
          <a:bodyPr wrap="none" rtlCol="0">
            <a:spAutoFit/>
          </a:bodyPr>
          <a:lstStyle/>
          <a:p>
            <a:pPr algn="ctr"/>
            <a:r>
              <a:rPr lang="en-US" sz="1400" dirty="0"/>
              <a:t>How do I keep the </a:t>
            </a:r>
            <a:r>
              <a:rPr lang="en-US" sz="1400" b="1" dirty="0"/>
              <a:t>operating</a:t>
            </a:r>
          </a:p>
          <a:p>
            <a:pPr algn="ctr"/>
            <a:r>
              <a:rPr lang="en-US" sz="1400" b="1" dirty="0"/>
              <a:t>system</a:t>
            </a:r>
            <a:r>
              <a:rPr lang="en-US" sz="1400" dirty="0"/>
              <a:t> up to date?</a:t>
            </a:r>
          </a:p>
        </p:txBody>
      </p:sp>
      <p:sp>
        <p:nvSpPr>
          <p:cNvPr id="69" name="TextBox 68">
            <a:extLst>
              <a:ext uri="{FF2B5EF4-FFF2-40B4-BE49-F238E27FC236}">
                <a16:creationId xmlns:a16="http://schemas.microsoft.com/office/drawing/2014/main" id="{632F3BF1-0D6F-4F7A-B6ED-4EEC47B1161E}"/>
              </a:ext>
            </a:extLst>
          </p:cNvPr>
          <p:cNvSpPr txBox="1"/>
          <p:nvPr/>
        </p:nvSpPr>
        <p:spPr>
          <a:xfrm rot="20736026">
            <a:off x="9797401" y="5401208"/>
            <a:ext cx="1806457" cy="523220"/>
          </a:xfrm>
          <a:prstGeom prst="rect">
            <a:avLst/>
          </a:prstGeom>
          <a:noFill/>
        </p:spPr>
        <p:txBody>
          <a:bodyPr wrap="none" rtlCol="0">
            <a:spAutoFit/>
          </a:bodyPr>
          <a:lstStyle/>
          <a:p>
            <a:pPr algn="ctr"/>
            <a:r>
              <a:rPr lang="en-US" sz="1400" dirty="0"/>
              <a:t>How can I dynamically</a:t>
            </a:r>
          </a:p>
          <a:p>
            <a:pPr algn="ctr"/>
            <a:r>
              <a:rPr lang="en-US" sz="1400" dirty="0"/>
              <a:t>configure my app?</a:t>
            </a:r>
          </a:p>
        </p:txBody>
      </p:sp>
      <p:sp>
        <p:nvSpPr>
          <p:cNvPr id="70" name="TextBox 69">
            <a:extLst>
              <a:ext uri="{FF2B5EF4-FFF2-40B4-BE49-F238E27FC236}">
                <a16:creationId xmlns:a16="http://schemas.microsoft.com/office/drawing/2014/main" id="{53471CCE-CFC3-4AD9-B1E5-20BEE3B4F1CA}"/>
              </a:ext>
            </a:extLst>
          </p:cNvPr>
          <p:cNvSpPr txBox="1"/>
          <p:nvPr/>
        </p:nvSpPr>
        <p:spPr>
          <a:xfrm>
            <a:off x="6241737" y="5753435"/>
            <a:ext cx="1567032" cy="523220"/>
          </a:xfrm>
          <a:prstGeom prst="rect">
            <a:avLst/>
          </a:prstGeom>
          <a:noFill/>
        </p:spPr>
        <p:txBody>
          <a:bodyPr wrap="none" rtlCol="0">
            <a:spAutoFit/>
          </a:bodyPr>
          <a:lstStyle/>
          <a:p>
            <a:pPr algn="ctr"/>
            <a:r>
              <a:rPr lang="en-US" sz="1400" dirty="0"/>
              <a:t>How often should I</a:t>
            </a:r>
          </a:p>
          <a:p>
            <a:pPr algn="ctr"/>
            <a:r>
              <a:rPr lang="en-US" sz="1400" b="1" dirty="0"/>
              <a:t>patch</a:t>
            </a:r>
            <a:r>
              <a:rPr lang="en-US" sz="1400" dirty="0"/>
              <a:t> my </a:t>
            </a:r>
            <a:r>
              <a:rPr lang="en-US" sz="1400" b="1" dirty="0"/>
              <a:t>severs?</a:t>
            </a:r>
            <a:endParaRPr lang="en-US" sz="1400" dirty="0"/>
          </a:p>
        </p:txBody>
      </p:sp>
      <p:sp>
        <p:nvSpPr>
          <p:cNvPr id="71" name="TextBox 70">
            <a:extLst>
              <a:ext uri="{FF2B5EF4-FFF2-40B4-BE49-F238E27FC236}">
                <a16:creationId xmlns:a16="http://schemas.microsoft.com/office/drawing/2014/main" id="{E7CD2ACC-A40F-4FE4-B7BD-6016814DE996}"/>
              </a:ext>
            </a:extLst>
          </p:cNvPr>
          <p:cNvSpPr txBox="1"/>
          <p:nvPr/>
        </p:nvSpPr>
        <p:spPr>
          <a:xfrm rot="20540013">
            <a:off x="3665018" y="5481872"/>
            <a:ext cx="1431802" cy="307777"/>
          </a:xfrm>
          <a:prstGeom prst="rect">
            <a:avLst/>
          </a:prstGeom>
          <a:noFill/>
        </p:spPr>
        <p:txBody>
          <a:bodyPr wrap="none" rtlCol="0">
            <a:spAutoFit/>
          </a:bodyPr>
          <a:lstStyle/>
          <a:p>
            <a:pPr algn="ctr"/>
            <a:r>
              <a:rPr lang="en-US" sz="1400" dirty="0"/>
              <a:t>Do I need a </a:t>
            </a:r>
            <a:r>
              <a:rPr lang="en-US" sz="1400" b="1" dirty="0"/>
              <a:t>UPS</a:t>
            </a:r>
            <a:r>
              <a:rPr lang="en-US" sz="1400" dirty="0"/>
              <a:t>?</a:t>
            </a:r>
          </a:p>
        </p:txBody>
      </p:sp>
      <p:sp>
        <p:nvSpPr>
          <p:cNvPr id="72" name="TextBox 71">
            <a:extLst>
              <a:ext uri="{FF2B5EF4-FFF2-40B4-BE49-F238E27FC236}">
                <a16:creationId xmlns:a16="http://schemas.microsoft.com/office/drawing/2014/main" id="{D17E04C9-9F4E-4B44-90AE-1E5233D04661}"/>
              </a:ext>
            </a:extLst>
          </p:cNvPr>
          <p:cNvSpPr txBox="1"/>
          <p:nvPr/>
        </p:nvSpPr>
        <p:spPr>
          <a:xfrm>
            <a:off x="1386567" y="5770394"/>
            <a:ext cx="1944314" cy="523220"/>
          </a:xfrm>
          <a:prstGeom prst="rect">
            <a:avLst/>
          </a:prstGeom>
          <a:noFill/>
        </p:spPr>
        <p:txBody>
          <a:bodyPr wrap="none" rtlCol="0">
            <a:spAutoFit/>
          </a:bodyPr>
          <a:lstStyle/>
          <a:p>
            <a:pPr algn="ctr"/>
            <a:r>
              <a:rPr lang="en-US" sz="1400" dirty="0"/>
              <a:t>It takes how long to</a:t>
            </a:r>
          </a:p>
          <a:p>
            <a:pPr algn="ctr"/>
            <a:r>
              <a:rPr lang="en-US" sz="1400" b="1" dirty="0"/>
              <a:t>provision</a:t>
            </a:r>
            <a:r>
              <a:rPr lang="en-US" sz="1400" dirty="0"/>
              <a:t> a new </a:t>
            </a:r>
            <a:r>
              <a:rPr lang="en-US" sz="1400" b="1" dirty="0"/>
              <a:t>server?</a:t>
            </a:r>
            <a:endParaRPr lang="en-US" sz="1400" dirty="0"/>
          </a:p>
        </p:txBody>
      </p:sp>
      <p:sp>
        <p:nvSpPr>
          <p:cNvPr id="73" name="TextBox 72">
            <a:extLst>
              <a:ext uri="{FF2B5EF4-FFF2-40B4-BE49-F238E27FC236}">
                <a16:creationId xmlns:a16="http://schemas.microsoft.com/office/drawing/2014/main" id="{21247DFC-8EE6-4C62-95B2-72F232484B83}"/>
              </a:ext>
            </a:extLst>
          </p:cNvPr>
          <p:cNvSpPr txBox="1"/>
          <p:nvPr/>
        </p:nvSpPr>
        <p:spPr>
          <a:xfrm>
            <a:off x="3483966" y="2815929"/>
            <a:ext cx="1887312" cy="523220"/>
          </a:xfrm>
          <a:prstGeom prst="rect">
            <a:avLst/>
          </a:prstGeom>
          <a:noFill/>
        </p:spPr>
        <p:txBody>
          <a:bodyPr wrap="none" rtlCol="0">
            <a:spAutoFit/>
          </a:bodyPr>
          <a:lstStyle/>
          <a:p>
            <a:pPr algn="ctr"/>
            <a:r>
              <a:rPr lang="en-US" sz="1400" dirty="0"/>
              <a:t>Which packages should</a:t>
            </a:r>
          </a:p>
          <a:p>
            <a:pPr algn="ctr"/>
            <a:r>
              <a:rPr lang="en-US" sz="1400" dirty="0"/>
              <a:t>be on my </a:t>
            </a:r>
            <a:r>
              <a:rPr lang="en-US" sz="1400" b="1" dirty="0"/>
              <a:t>server</a:t>
            </a:r>
            <a:r>
              <a:rPr lang="en-US" sz="1400" dirty="0"/>
              <a:t>?</a:t>
            </a:r>
          </a:p>
        </p:txBody>
      </p:sp>
    </p:spTree>
    <p:extLst>
      <p:ext uri="{BB962C8B-B14F-4D97-AF65-F5344CB8AC3E}">
        <p14:creationId xmlns:p14="http://schemas.microsoft.com/office/powerpoint/2010/main" val="360117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fade">
                                      <p:cBhvr>
                                        <p:cTn id="7" dur="500"/>
                                        <p:tgtEl>
                                          <p:spTgt spid="5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left)">
                                      <p:cBhvr>
                                        <p:cTn id="35" dur="500"/>
                                        <p:tgtEl>
                                          <p:spTgt spid="5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left)">
                                      <p:cBhvr>
                                        <p:cTn id="43" dur="500"/>
                                        <p:tgtEl>
                                          <p:spTgt spid="5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left)">
                                      <p:cBhvr>
                                        <p:cTn id="49" dur="500"/>
                                        <p:tgtEl>
                                          <p:spTgt spid="5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left)">
                                      <p:cBhvr>
                                        <p:cTn id="55" dur="500"/>
                                        <p:tgtEl>
                                          <p:spTgt spid="6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wipe(left)">
                                      <p:cBhvr>
                                        <p:cTn id="66" dur="500"/>
                                        <p:tgtEl>
                                          <p:spTgt spid="60"/>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wipe(left)">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wipe(left)">
                                      <p:cBhvr>
                                        <p:cTn id="74" dur="500"/>
                                        <p:tgtEl>
                                          <p:spTgt spid="64"/>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wipe(left)">
                                      <p:cBhvr>
                                        <p:cTn id="77" dur="500"/>
                                        <p:tgtEl>
                                          <p:spTgt spid="6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9"/>
                                        </p:tgtEl>
                                        <p:attrNameLst>
                                          <p:attrName>style.visibility</p:attrName>
                                        </p:attrNameLst>
                                      </p:cBhvr>
                                      <p:to>
                                        <p:strVal val="visible"/>
                                      </p:to>
                                    </p:set>
                                    <p:animEffect transition="in" filter="wipe(left)">
                                      <p:cBhvr>
                                        <p:cTn id="80" dur="500"/>
                                        <p:tgtEl>
                                          <p:spTgt spid="69"/>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left)">
                                      <p:cBhvr>
                                        <p:cTn id="83" dur="500"/>
                                        <p:tgtEl>
                                          <p:spTgt spid="70"/>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wipe(left)">
                                      <p:cBhvr>
                                        <p:cTn id="86" dur="500"/>
                                        <p:tgtEl>
                                          <p:spTgt spid="71"/>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left)">
                                      <p:cBhvr>
                                        <p:cTn id="89" dur="500"/>
                                        <p:tgtEl>
                                          <p:spTgt spid="72"/>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left)">
                                      <p:cBhvr>
                                        <p:cTn id="9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7" grpId="0"/>
      <p:bldP spid="69" grpId="0"/>
      <p:bldP spid="70" grpId="0"/>
      <p:bldP spid="71" grpId="0"/>
      <p:bldP spid="72" grpId="0"/>
      <p:bldP spid="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4922-1870-4FEF-8AE5-8EB0BC5B7220}"/>
              </a:ext>
            </a:extLst>
          </p:cNvPr>
          <p:cNvSpPr>
            <a:spLocks noGrp="1"/>
          </p:cNvSpPr>
          <p:nvPr>
            <p:ph type="title"/>
          </p:nvPr>
        </p:nvSpPr>
        <p:spPr/>
        <p:txBody>
          <a:bodyPr>
            <a:normAutofit fontScale="90000"/>
          </a:bodyPr>
          <a:lstStyle/>
          <a:p>
            <a:r>
              <a:rPr lang="en-US" dirty="0"/>
              <a:t>The evolution of application platforms</a:t>
            </a:r>
          </a:p>
        </p:txBody>
      </p:sp>
      <p:sp>
        <p:nvSpPr>
          <p:cNvPr id="38" name="TextBox 37">
            <a:extLst>
              <a:ext uri="{FF2B5EF4-FFF2-40B4-BE49-F238E27FC236}">
                <a16:creationId xmlns:a16="http://schemas.microsoft.com/office/drawing/2014/main" id="{454AAE3E-8C40-4619-AEA4-ACDDE41743A7}"/>
              </a:ext>
            </a:extLst>
          </p:cNvPr>
          <p:cNvSpPr txBox="1"/>
          <p:nvPr/>
        </p:nvSpPr>
        <p:spPr>
          <a:xfrm>
            <a:off x="295656" y="923544"/>
            <a:ext cx="1764714" cy="369332"/>
          </a:xfrm>
          <a:prstGeom prst="rect">
            <a:avLst/>
          </a:prstGeom>
          <a:noFill/>
        </p:spPr>
        <p:txBody>
          <a:bodyPr wrap="none" rtlCol="0">
            <a:spAutoFit/>
          </a:bodyPr>
          <a:lstStyle/>
          <a:p>
            <a:r>
              <a:rPr lang="en-US" dirty="0">
                <a:latin typeface="Kamerik205 8" panose="020B0803030600020004" pitchFamily="34" charset="0"/>
              </a:rPr>
              <a:t>On-Premises</a:t>
            </a:r>
          </a:p>
        </p:txBody>
      </p:sp>
      <p:sp>
        <p:nvSpPr>
          <p:cNvPr id="42" name="TextBox 41">
            <a:extLst>
              <a:ext uri="{FF2B5EF4-FFF2-40B4-BE49-F238E27FC236}">
                <a16:creationId xmlns:a16="http://schemas.microsoft.com/office/drawing/2014/main" id="{3E12CE36-8667-440D-8CE0-084BAEA8F30E}"/>
              </a:ext>
            </a:extLst>
          </p:cNvPr>
          <p:cNvSpPr txBox="1"/>
          <p:nvPr/>
        </p:nvSpPr>
        <p:spPr>
          <a:xfrm rot="19838304">
            <a:off x="200417" y="1722295"/>
            <a:ext cx="1754648" cy="523220"/>
          </a:xfrm>
          <a:prstGeom prst="rect">
            <a:avLst/>
          </a:prstGeom>
          <a:noFill/>
        </p:spPr>
        <p:txBody>
          <a:bodyPr wrap="none" rtlCol="0">
            <a:spAutoFit/>
          </a:bodyPr>
          <a:lstStyle/>
          <a:p>
            <a:r>
              <a:rPr lang="en-US" sz="1400" dirty="0"/>
              <a:t>What media should I</a:t>
            </a:r>
          </a:p>
          <a:p>
            <a:r>
              <a:rPr lang="en-US" sz="1400" dirty="0"/>
              <a:t>use to keep </a:t>
            </a:r>
            <a:r>
              <a:rPr lang="en-US" sz="1400" b="1" dirty="0"/>
              <a:t>backups?</a:t>
            </a:r>
            <a:endParaRPr lang="en-US" sz="1400" dirty="0"/>
          </a:p>
        </p:txBody>
      </p:sp>
      <p:sp>
        <p:nvSpPr>
          <p:cNvPr id="52" name="TextBox 51">
            <a:extLst>
              <a:ext uri="{FF2B5EF4-FFF2-40B4-BE49-F238E27FC236}">
                <a16:creationId xmlns:a16="http://schemas.microsoft.com/office/drawing/2014/main" id="{D0B1FF12-B381-4447-BEF5-16FDD3128C5A}"/>
              </a:ext>
            </a:extLst>
          </p:cNvPr>
          <p:cNvSpPr txBox="1"/>
          <p:nvPr/>
        </p:nvSpPr>
        <p:spPr>
          <a:xfrm rot="20615167">
            <a:off x="8777239" y="2289410"/>
            <a:ext cx="1610569" cy="523220"/>
          </a:xfrm>
          <a:prstGeom prst="rect">
            <a:avLst/>
          </a:prstGeom>
          <a:noFill/>
        </p:spPr>
        <p:txBody>
          <a:bodyPr wrap="none" rtlCol="0">
            <a:spAutoFit/>
          </a:bodyPr>
          <a:lstStyle/>
          <a:p>
            <a:r>
              <a:rPr lang="en-US" sz="1400" dirty="0"/>
              <a:t>How often should I</a:t>
            </a:r>
          </a:p>
          <a:p>
            <a:r>
              <a:rPr lang="en-US" sz="1400" dirty="0"/>
              <a:t> </a:t>
            </a:r>
            <a:r>
              <a:rPr lang="en-US" sz="1400" b="1" dirty="0"/>
              <a:t>backup</a:t>
            </a:r>
            <a:r>
              <a:rPr lang="en-US" sz="1400" dirty="0"/>
              <a:t> my </a:t>
            </a:r>
            <a:r>
              <a:rPr lang="en-US" sz="1400" b="1" dirty="0"/>
              <a:t>server?</a:t>
            </a:r>
            <a:endParaRPr lang="en-US" sz="1400" dirty="0"/>
          </a:p>
        </p:txBody>
      </p:sp>
      <p:sp>
        <p:nvSpPr>
          <p:cNvPr id="53" name="TextBox 52">
            <a:extLst>
              <a:ext uri="{FF2B5EF4-FFF2-40B4-BE49-F238E27FC236}">
                <a16:creationId xmlns:a16="http://schemas.microsoft.com/office/drawing/2014/main" id="{F8D61FFE-9C99-4EBF-BB1F-2B86FC93F736}"/>
              </a:ext>
            </a:extLst>
          </p:cNvPr>
          <p:cNvSpPr txBox="1"/>
          <p:nvPr/>
        </p:nvSpPr>
        <p:spPr>
          <a:xfrm rot="1269504">
            <a:off x="9932571" y="2981362"/>
            <a:ext cx="1541704" cy="523220"/>
          </a:xfrm>
          <a:prstGeom prst="rect">
            <a:avLst/>
          </a:prstGeom>
          <a:noFill/>
        </p:spPr>
        <p:txBody>
          <a:bodyPr wrap="none" rtlCol="0">
            <a:spAutoFit/>
          </a:bodyPr>
          <a:lstStyle/>
          <a:p>
            <a:pPr algn="ctr"/>
            <a:r>
              <a:rPr lang="en-US" sz="1400" dirty="0"/>
              <a:t>Are my </a:t>
            </a:r>
            <a:r>
              <a:rPr lang="en-US" sz="1400" b="1" dirty="0"/>
              <a:t>servers</a:t>
            </a:r>
            <a:r>
              <a:rPr lang="en-US" sz="1400" dirty="0"/>
              <a:t> in</a:t>
            </a:r>
          </a:p>
          <a:p>
            <a:pPr algn="ctr"/>
            <a:r>
              <a:rPr lang="en-US" sz="1400" dirty="0"/>
              <a:t> a </a:t>
            </a:r>
            <a:r>
              <a:rPr lang="en-US" sz="1400" b="1" dirty="0"/>
              <a:t>secure</a:t>
            </a:r>
            <a:r>
              <a:rPr lang="en-US" sz="1400" dirty="0"/>
              <a:t> location?</a:t>
            </a:r>
          </a:p>
        </p:txBody>
      </p:sp>
      <p:sp>
        <p:nvSpPr>
          <p:cNvPr id="54" name="TextBox 53">
            <a:extLst>
              <a:ext uri="{FF2B5EF4-FFF2-40B4-BE49-F238E27FC236}">
                <a16:creationId xmlns:a16="http://schemas.microsoft.com/office/drawing/2014/main" id="{6101C042-9C96-49AF-A0CC-01C39C685D8B}"/>
              </a:ext>
            </a:extLst>
          </p:cNvPr>
          <p:cNvSpPr txBox="1"/>
          <p:nvPr/>
        </p:nvSpPr>
        <p:spPr>
          <a:xfrm>
            <a:off x="2329127" y="4452755"/>
            <a:ext cx="1612173" cy="523220"/>
          </a:xfrm>
          <a:prstGeom prst="rect">
            <a:avLst/>
          </a:prstGeom>
          <a:noFill/>
        </p:spPr>
        <p:txBody>
          <a:bodyPr wrap="none" rtlCol="0">
            <a:spAutoFit/>
          </a:bodyPr>
          <a:lstStyle/>
          <a:p>
            <a:pPr algn="ctr"/>
            <a:r>
              <a:rPr lang="en-US" sz="1400" dirty="0"/>
              <a:t>Who has </a:t>
            </a:r>
            <a:r>
              <a:rPr lang="en-US" sz="1400" b="1" dirty="0"/>
              <a:t>physical</a:t>
            </a:r>
          </a:p>
          <a:p>
            <a:pPr algn="ctr"/>
            <a:r>
              <a:rPr lang="en-US" sz="1400" dirty="0"/>
              <a:t>access my </a:t>
            </a:r>
            <a:r>
              <a:rPr lang="en-US" sz="1400" b="1" dirty="0"/>
              <a:t>servers?</a:t>
            </a:r>
            <a:endParaRPr lang="en-US" sz="1400" dirty="0"/>
          </a:p>
        </p:txBody>
      </p:sp>
      <p:sp>
        <p:nvSpPr>
          <p:cNvPr id="55" name="TextBox 54">
            <a:extLst>
              <a:ext uri="{FF2B5EF4-FFF2-40B4-BE49-F238E27FC236}">
                <a16:creationId xmlns:a16="http://schemas.microsoft.com/office/drawing/2014/main" id="{A3F88DD5-02A4-42D5-9880-BD40EA2BC95B}"/>
              </a:ext>
            </a:extLst>
          </p:cNvPr>
          <p:cNvSpPr txBox="1"/>
          <p:nvPr/>
        </p:nvSpPr>
        <p:spPr>
          <a:xfrm>
            <a:off x="1882228" y="1831009"/>
            <a:ext cx="1665007" cy="523220"/>
          </a:xfrm>
          <a:prstGeom prst="rect">
            <a:avLst/>
          </a:prstGeom>
          <a:noFill/>
        </p:spPr>
        <p:txBody>
          <a:bodyPr wrap="none" rtlCol="0">
            <a:spAutoFit/>
          </a:bodyPr>
          <a:lstStyle/>
          <a:p>
            <a:pPr algn="ctr"/>
            <a:r>
              <a:rPr lang="en-US" sz="1400" dirty="0"/>
              <a:t>What </a:t>
            </a:r>
            <a:r>
              <a:rPr lang="en-US" sz="1400" b="1" dirty="0"/>
              <a:t>size</a:t>
            </a:r>
            <a:r>
              <a:rPr lang="en-US" sz="1400" dirty="0"/>
              <a:t> of </a:t>
            </a:r>
            <a:r>
              <a:rPr lang="en-US" sz="1400" b="1" dirty="0"/>
              <a:t>servers</a:t>
            </a:r>
          </a:p>
          <a:p>
            <a:pPr algn="ctr"/>
            <a:r>
              <a:rPr lang="en-US" sz="1400" dirty="0"/>
              <a:t>should I </a:t>
            </a:r>
            <a:r>
              <a:rPr lang="en-US" sz="1400" b="1" dirty="0"/>
              <a:t>buy</a:t>
            </a:r>
            <a:r>
              <a:rPr lang="en-US" sz="1400" dirty="0"/>
              <a:t>?</a:t>
            </a:r>
          </a:p>
        </p:txBody>
      </p:sp>
      <p:sp>
        <p:nvSpPr>
          <p:cNvPr id="56" name="TextBox 55">
            <a:extLst>
              <a:ext uri="{FF2B5EF4-FFF2-40B4-BE49-F238E27FC236}">
                <a16:creationId xmlns:a16="http://schemas.microsoft.com/office/drawing/2014/main" id="{EA12C720-C8A3-47A9-8B08-FA9322727A51}"/>
              </a:ext>
            </a:extLst>
          </p:cNvPr>
          <p:cNvSpPr txBox="1"/>
          <p:nvPr/>
        </p:nvSpPr>
        <p:spPr>
          <a:xfrm rot="20758428">
            <a:off x="826513" y="2839064"/>
            <a:ext cx="1968680"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a:t>
            </a:r>
          </a:p>
        </p:txBody>
      </p:sp>
      <p:sp>
        <p:nvSpPr>
          <p:cNvPr id="57" name="TextBox 56">
            <a:extLst>
              <a:ext uri="{FF2B5EF4-FFF2-40B4-BE49-F238E27FC236}">
                <a16:creationId xmlns:a16="http://schemas.microsoft.com/office/drawing/2014/main" id="{CDB3B985-8F78-4FA1-8078-1683F70AEA65}"/>
              </a:ext>
            </a:extLst>
          </p:cNvPr>
          <p:cNvSpPr txBox="1"/>
          <p:nvPr/>
        </p:nvSpPr>
        <p:spPr>
          <a:xfrm rot="20758428">
            <a:off x="332229" y="3975502"/>
            <a:ext cx="1799916" cy="523220"/>
          </a:xfrm>
          <a:prstGeom prst="rect">
            <a:avLst/>
          </a:prstGeom>
          <a:noFill/>
        </p:spPr>
        <p:txBody>
          <a:bodyPr wrap="none" rtlCol="0">
            <a:spAutoFit/>
          </a:bodyPr>
          <a:lstStyle/>
          <a:p>
            <a:pPr algn="ctr"/>
            <a:r>
              <a:rPr lang="en-US" sz="1400" dirty="0"/>
              <a:t>Do I need a secondary</a:t>
            </a:r>
          </a:p>
          <a:p>
            <a:pPr algn="ctr"/>
            <a:r>
              <a:rPr lang="en-US" sz="1400" b="1" dirty="0"/>
              <a:t>Network connection?</a:t>
            </a:r>
          </a:p>
        </p:txBody>
      </p:sp>
      <p:sp>
        <p:nvSpPr>
          <p:cNvPr id="58" name="TextBox 57">
            <a:extLst>
              <a:ext uri="{FF2B5EF4-FFF2-40B4-BE49-F238E27FC236}">
                <a16:creationId xmlns:a16="http://schemas.microsoft.com/office/drawing/2014/main" id="{E1BD4DE7-9FCA-4207-BCC6-773574737700}"/>
              </a:ext>
            </a:extLst>
          </p:cNvPr>
          <p:cNvSpPr txBox="1"/>
          <p:nvPr/>
        </p:nvSpPr>
        <p:spPr>
          <a:xfrm rot="1903785">
            <a:off x="9817293" y="1401722"/>
            <a:ext cx="1547475" cy="523220"/>
          </a:xfrm>
          <a:prstGeom prst="rect">
            <a:avLst/>
          </a:prstGeom>
          <a:noFill/>
        </p:spPr>
        <p:txBody>
          <a:bodyPr wrap="none" rtlCol="0">
            <a:spAutoFit/>
          </a:bodyPr>
          <a:lstStyle/>
          <a:p>
            <a:pPr algn="ctr"/>
            <a:r>
              <a:rPr lang="en-US" sz="1400" dirty="0"/>
              <a:t>How can I increase</a:t>
            </a:r>
          </a:p>
          <a:p>
            <a:pPr algn="ctr"/>
            <a:r>
              <a:rPr lang="en-US" sz="1400" b="1" dirty="0"/>
              <a:t>server</a:t>
            </a:r>
            <a:r>
              <a:rPr lang="en-US" sz="1400" dirty="0"/>
              <a:t> utilization?</a:t>
            </a:r>
            <a:endParaRPr lang="en-US" sz="1400" b="1" dirty="0"/>
          </a:p>
        </p:txBody>
      </p:sp>
      <p:sp>
        <p:nvSpPr>
          <p:cNvPr id="59" name="TextBox 58">
            <a:extLst>
              <a:ext uri="{FF2B5EF4-FFF2-40B4-BE49-F238E27FC236}">
                <a16:creationId xmlns:a16="http://schemas.microsoft.com/office/drawing/2014/main" id="{4851F2EF-8EC7-44AC-B9A6-75CD56025AB0}"/>
              </a:ext>
            </a:extLst>
          </p:cNvPr>
          <p:cNvSpPr txBox="1"/>
          <p:nvPr/>
        </p:nvSpPr>
        <p:spPr>
          <a:xfrm rot="512763">
            <a:off x="6726754" y="1215395"/>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60" name="TextBox 59">
            <a:extLst>
              <a:ext uri="{FF2B5EF4-FFF2-40B4-BE49-F238E27FC236}">
                <a16:creationId xmlns:a16="http://schemas.microsoft.com/office/drawing/2014/main" id="{A3C74BAD-C650-4BE4-AA2F-4676CF83F461}"/>
              </a:ext>
            </a:extLst>
          </p:cNvPr>
          <p:cNvSpPr txBox="1"/>
          <p:nvPr/>
        </p:nvSpPr>
        <p:spPr>
          <a:xfrm rot="512763">
            <a:off x="4013596" y="4552448"/>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servers</a:t>
            </a:r>
            <a:r>
              <a:rPr lang="en-US" sz="1400" dirty="0"/>
              <a:t>?</a:t>
            </a:r>
            <a:endParaRPr lang="en-US" sz="1400" b="1" dirty="0"/>
          </a:p>
        </p:txBody>
      </p:sp>
      <p:sp>
        <p:nvSpPr>
          <p:cNvPr id="61" name="TextBox 60">
            <a:extLst>
              <a:ext uri="{FF2B5EF4-FFF2-40B4-BE49-F238E27FC236}">
                <a16:creationId xmlns:a16="http://schemas.microsoft.com/office/drawing/2014/main" id="{FD00DA3F-CECF-440D-8F7F-F567A7529309}"/>
              </a:ext>
            </a:extLst>
          </p:cNvPr>
          <p:cNvSpPr txBox="1"/>
          <p:nvPr/>
        </p:nvSpPr>
        <p:spPr>
          <a:xfrm rot="20512394">
            <a:off x="5603974" y="2131661"/>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apps</a:t>
            </a:r>
            <a:r>
              <a:rPr lang="en-US" sz="1400" dirty="0"/>
              <a:t>?</a:t>
            </a:r>
            <a:endParaRPr lang="en-US" sz="1400" b="1" dirty="0"/>
          </a:p>
        </p:txBody>
      </p:sp>
      <p:sp>
        <p:nvSpPr>
          <p:cNvPr id="62" name="TextBox 61">
            <a:extLst>
              <a:ext uri="{FF2B5EF4-FFF2-40B4-BE49-F238E27FC236}">
                <a16:creationId xmlns:a16="http://schemas.microsoft.com/office/drawing/2014/main" id="{B721598A-E666-4DC3-9979-FD918E89955D}"/>
              </a:ext>
            </a:extLst>
          </p:cNvPr>
          <p:cNvSpPr txBox="1"/>
          <p:nvPr/>
        </p:nvSpPr>
        <p:spPr>
          <a:xfrm rot="512763">
            <a:off x="7532078" y="5099780"/>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63" name="TextBox 62">
            <a:extLst>
              <a:ext uri="{FF2B5EF4-FFF2-40B4-BE49-F238E27FC236}">
                <a16:creationId xmlns:a16="http://schemas.microsoft.com/office/drawing/2014/main" id="{AE1C8307-3553-4E81-852F-BBD800C72F0E}"/>
              </a:ext>
            </a:extLst>
          </p:cNvPr>
          <p:cNvSpPr txBox="1"/>
          <p:nvPr/>
        </p:nvSpPr>
        <p:spPr>
          <a:xfrm rot="512763">
            <a:off x="1091150" y="4807056"/>
            <a:ext cx="1011046" cy="738664"/>
          </a:xfrm>
          <a:prstGeom prst="rect">
            <a:avLst/>
          </a:prstGeom>
          <a:noFill/>
        </p:spPr>
        <p:txBody>
          <a:bodyPr wrap="none" rtlCol="0">
            <a:spAutoFit/>
          </a:bodyPr>
          <a:lstStyle/>
          <a:p>
            <a:pPr algn="ctr"/>
            <a:r>
              <a:rPr lang="en-US" sz="1400" dirty="0"/>
              <a:t>How </a:t>
            </a:r>
            <a:r>
              <a:rPr lang="en-US" sz="1400" b="1" dirty="0"/>
              <a:t>many</a:t>
            </a:r>
            <a:r>
              <a:rPr lang="en-US" sz="1400" dirty="0"/>
              <a:t> </a:t>
            </a:r>
          </a:p>
          <a:p>
            <a:pPr algn="ctr"/>
            <a:r>
              <a:rPr lang="en-US" sz="1400" dirty="0"/>
              <a:t>servers</a:t>
            </a:r>
          </a:p>
          <a:p>
            <a:pPr algn="ctr"/>
            <a:r>
              <a:rPr lang="en-US" sz="1400" dirty="0"/>
              <a:t> do I need?</a:t>
            </a:r>
            <a:endParaRPr lang="en-US" sz="1400" b="1" dirty="0"/>
          </a:p>
        </p:txBody>
      </p:sp>
      <p:sp>
        <p:nvSpPr>
          <p:cNvPr id="64" name="TextBox 63">
            <a:extLst>
              <a:ext uri="{FF2B5EF4-FFF2-40B4-BE49-F238E27FC236}">
                <a16:creationId xmlns:a16="http://schemas.microsoft.com/office/drawing/2014/main" id="{FC574D98-5559-440B-8AC4-19AFDB5CD540}"/>
              </a:ext>
            </a:extLst>
          </p:cNvPr>
          <p:cNvSpPr txBox="1"/>
          <p:nvPr/>
        </p:nvSpPr>
        <p:spPr>
          <a:xfrm rot="20455318">
            <a:off x="3880181" y="1714922"/>
            <a:ext cx="1732141" cy="523220"/>
          </a:xfrm>
          <a:prstGeom prst="rect">
            <a:avLst/>
          </a:prstGeom>
          <a:noFill/>
        </p:spPr>
        <p:txBody>
          <a:bodyPr wrap="none" rtlCol="0">
            <a:spAutoFit/>
          </a:bodyPr>
          <a:lstStyle/>
          <a:p>
            <a:pPr algn="ctr"/>
            <a:r>
              <a:rPr lang="en-US" sz="1400" dirty="0"/>
              <a:t>How do I </a:t>
            </a:r>
            <a:r>
              <a:rPr lang="en-US" sz="1400" b="1" dirty="0"/>
              <a:t>deploy</a:t>
            </a:r>
            <a:r>
              <a:rPr lang="en-US" sz="1400" dirty="0"/>
              <a:t> new</a:t>
            </a:r>
          </a:p>
          <a:p>
            <a:pPr algn="ctr"/>
            <a:r>
              <a:rPr lang="en-US" sz="1400" dirty="0"/>
              <a:t> </a:t>
            </a:r>
            <a:r>
              <a:rPr lang="en-US" sz="1400" b="1" dirty="0"/>
              <a:t>code</a:t>
            </a:r>
            <a:r>
              <a:rPr lang="en-US" sz="1400" dirty="0"/>
              <a:t> to my </a:t>
            </a:r>
            <a:r>
              <a:rPr lang="en-US" sz="1400" b="1" dirty="0"/>
              <a:t>servers</a:t>
            </a:r>
            <a:r>
              <a:rPr lang="en-US" sz="1400" dirty="0"/>
              <a:t>?</a:t>
            </a:r>
            <a:endParaRPr lang="en-US" sz="1400" b="1" dirty="0"/>
          </a:p>
        </p:txBody>
      </p:sp>
      <p:sp>
        <p:nvSpPr>
          <p:cNvPr id="65" name="TextBox 64">
            <a:extLst>
              <a:ext uri="{FF2B5EF4-FFF2-40B4-BE49-F238E27FC236}">
                <a16:creationId xmlns:a16="http://schemas.microsoft.com/office/drawing/2014/main" id="{89493A82-B164-4F94-B24D-48F8C1CD51F6}"/>
              </a:ext>
            </a:extLst>
          </p:cNvPr>
          <p:cNvSpPr txBox="1"/>
          <p:nvPr/>
        </p:nvSpPr>
        <p:spPr>
          <a:xfrm rot="20455318">
            <a:off x="10190674" y="4576392"/>
            <a:ext cx="1402885" cy="523220"/>
          </a:xfrm>
          <a:prstGeom prst="rect">
            <a:avLst/>
          </a:prstGeom>
          <a:noFill/>
        </p:spPr>
        <p:txBody>
          <a:bodyPr wrap="none" rtlCol="0">
            <a:spAutoFit/>
          </a:bodyPr>
          <a:lstStyle/>
          <a:p>
            <a:pPr algn="ctr"/>
            <a:r>
              <a:rPr lang="en-US" sz="1400" dirty="0"/>
              <a:t>What </a:t>
            </a:r>
            <a:r>
              <a:rPr lang="en-US" sz="1400" b="1" dirty="0"/>
              <a:t>storage</a:t>
            </a:r>
            <a:r>
              <a:rPr lang="en-US" sz="1400" dirty="0"/>
              <a:t> do</a:t>
            </a:r>
          </a:p>
          <a:p>
            <a:pPr algn="ctr"/>
            <a:r>
              <a:rPr lang="en-US" sz="1400" dirty="0"/>
              <a:t> I need to use?</a:t>
            </a:r>
            <a:endParaRPr lang="en-US" sz="1400" b="1" dirty="0"/>
          </a:p>
        </p:txBody>
      </p:sp>
      <p:sp>
        <p:nvSpPr>
          <p:cNvPr id="67" name="TextBox 66">
            <a:extLst>
              <a:ext uri="{FF2B5EF4-FFF2-40B4-BE49-F238E27FC236}">
                <a16:creationId xmlns:a16="http://schemas.microsoft.com/office/drawing/2014/main" id="{6EB3278B-4BAA-47CF-9E7B-C7C38368EA29}"/>
              </a:ext>
            </a:extLst>
          </p:cNvPr>
          <p:cNvSpPr txBox="1"/>
          <p:nvPr/>
        </p:nvSpPr>
        <p:spPr>
          <a:xfrm rot="512763">
            <a:off x="6611370" y="4135981"/>
            <a:ext cx="2253566" cy="523220"/>
          </a:xfrm>
          <a:prstGeom prst="rect">
            <a:avLst/>
          </a:prstGeom>
          <a:noFill/>
        </p:spPr>
        <p:txBody>
          <a:bodyPr wrap="none" rtlCol="0">
            <a:spAutoFit/>
          </a:bodyPr>
          <a:lstStyle/>
          <a:p>
            <a:pPr algn="ctr"/>
            <a:r>
              <a:rPr lang="en-US" sz="1400" dirty="0"/>
              <a:t>How do I keep the </a:t>
            </a:r>
            <a:r>
              <a:rPr lang="en-US" sz="1400" b="1" dirty="0"/>
              <a:t>operating</a:t>
            </a:r>
          </a:p>
          <a:p>
            <a:pPr algn="ctr"/>
            <a:r>
              <a:rPr lang="en-US" sz="1400" b="1" dirty="0"/>
              <a:t>system</a:t>
            </a:r>
            <a:r>
              <a:rPr lang="en-US" sz="1400" dirty="0"/>
              <a:t> up to date?</a:t>
            </a:r>
          </a:p>
        </p:txBody>
      </p:sp>
      <p:sp>
        <p:nvSpPr>
          <p:cNvPr id="69" name="TextBox 68">
            <a:extLst>
              <a:ext uri="{FF2B5EF4-FFF2-40B4-BE49-F238E27FC236}">
                <a16:creationId xmlns:a16="http://schemas.microsoft.com/office/drawing/2014/main" id="{632F3BF1-0D6F-4F7A-B6ED-4EEC47B1161E}"/>
              </a:ext>
            </a:extLst>
          </p:cNvPr>
          <p:cNvSpPr txBox="1"/>
          <p:nvPr/>
        </p:nvSpPr>
        <p:spPr>
          <a:xfrm rot="20736026">
            <a:off x="9797401" y="5401208"/>
            <a:ext cx="1806457" cy="523220"/>
          </a:xfrm>
          <a:prstGeom prst="rect">
            <a:avLst/>
          </a:prstGeom>
          <a:noFill/>
        </p:spPr>
        <p:txBody>
          <a:bodyPr wrap="none" rtlCol="0">
            <a:spAutoFit/>
          </a:bodyPr>
          <a:lstStyle/>
          <a:p>
            <a:pPr algn="ctr"/>
            <a:r>
              <a:rPr lang="en-US" sz="1400" dirty="0"/>
              <a:t>How can I dynamically</a:t>
            </a:r>
          </a:p>
          <a:p>
            <a:pPr algn="ctr"/>
            <a:r>
              <a:rPr lang="en-US" sz="1400" dirty="0"/>
              <a:t>configure my app?</a:t>
            </a:r>
          </a:p>
        </p:txBody>
      </p:sp>
      <p:sp>
        <p:nvSpPr>
          <p:cNvPr id="70" name="TextBox 69">
            <a:extLst>
              <a:ext uri="{FF2B5EF4-FFF2-40B4-BE49-F238E27FC236}">
                <a16:creationId xmlns:a16="http://schemas.microsoft.com/office/drawing/2014/main" id="{53471CCE-CFC3-4AD9-B1E5-20BEE3B4F1CA}"/>
              </a:ext>
            </a:extLst>
          </p:cNvPr>
          <p:cNvSpPr txBox="1"/>
          <p:nvPr/>
        </p:nvSpPr>
        <p:spPr>
          <a:xfrm>
            <a:off x="6241737" y="5753435"/>
            <a:ext cx="1567032" cy="523220"/>
          </a:xfrm>
          <a:prstGeom prst="rect">
            <a:avLst/>
          </a:prstGeom>
          <a:noFill/>
        </p:spPr>
        <p:txBody>
          <a:bodyPr wrap="none" rtlCol="0">
            <a:spAutoFit/>
          </a:bodyPr>
          <a:lstStyle/>
          <a:p>
            <a:pPr algn="ctr"/>
            <a:r>
              <a:rPr lang="en-US" sz="1400" dirty="0"/>
              <a:t>How often should I</a:t>
            </a:r>
          </a:p>
          <a:p>
            <a:pPr algn="ctr"/>
            <a:r>
              <a:rPr lang="en-US" sz="1400" b="1" dirty="0"/>
              <a:t>patch</a:t>
            </a:r>
            <a:r>
              <a:rPr lang="en-US" sz="1400" dirty="0"/>
              <a:t> my </a:t>
            </a:r>
            <a:r>
              <a:rPr lang="en-US" sz="1400" b="1" dirty="0"/>
              <a:t>severs?</a:t>
            </a:r>
            <a:endParaRPr lang="en-US" sz="1400" dirty="0"/>
          </a:p>
        </p:txBody>
      </p:sp>
      <p:sp>
        <p:nvSpPr>
          <p:cNvPr id="71" name="TextBox 70">
            <a:extLst>
              <a:ext uri="{FF2B5EF4-FFF2-40B4-BE49-F238E27FC236}">
                <a16:creationId xmlns:a16="http://schemas.microsoft.com/office/drawing/2014/main" id="{E7CD2ACC-A40F-4FE4-B7BD-6016814DE996}"/>
              </a:ext>
            </a:extLst>
          </p:cNvPr>
          <p:cNvSpPr txBox="1"/>
          <p:nvPr/>
        </p:nvSpPr>
        <p:spPr>
          <a:xfrm rot="20540013">
            <a:off x="3665018" y="5481872"/>
            <a:ext cx="1431802" cy="307777"/>
          </a:xfrm>
          <a:prstGeom prst="rect">
            <a:avLst/>
          </a:prstGeom>
          <a:noFill/>
        </p:spPr>
        <p:txBody>
          <a:bodyPr wrap="none" rtlCol="0">
            <a:spAutoFit/>
          </a:bodyPr>
          <a:lstStyle/>
          <a:p>
            <a:pPr algn="ctr"/>
            <a:r>
              <a:rPr lang="en-US" sz="1400" dirty="0"/>
              <a:t>Do I need a </a:t>
            </a:r>
            <a:r>
              <a:rPr lang="en-US" sz="1400" b="1" dirty="0"/>
              <a:t>UPS</a:t>
            </a:r>
            <a:r>
              <a:rPr lang="en-US" sz="1400" dirty="0"/>
              <a:t>?</a:t>
            </a:r>
          </a:p>
        </p:txBody>
      </p:sp>
      <p:sp>
        <p:nvSpPr>
          <p:cNvPr id="72" name="TextBox 71">
            <a:extLst>
              <a:ext uri="{FF2B5EF4-FFF2-40B4-BE49-F238E27FC236}">
                <a16:creationId xmlns:a16="http://schemas.microsoft.com/office/drawing/2014/main" id="{D17E04C9-9F4E-4B44-90AE-1E5233D04661}"/>
              </a:ext>
            </a:extLst>
          </p:cNvPr>
          <p:cNvSpPr txBox="1"/>
          <p:nvPr/>
        </p:nvSpPr>
        <p:spPr>
          <a:xfrm>
            <a:off x="1386567" y="5770394"/>
            <a:ext cx="1944314" cy="523220"/>
          </a:xfrm>
          <a:prstGeom prst="rect">
            <a:avLst/>
          </a:prstGeom>
          <a:noFill/>
        </p:spPr>
        <p:txBody>
          <a:bodyPr wrap="none" rtlCol="0">
            <a:spAutoFit/>
          </a:bodyPr>
          <a:lstStyle/>
          <a:p>
            <a:pPr algn="ctr"/>
            <a:r>
              <a:rPr lang="en-US" sz="1400" dirty="0"/>
              <a:t>It takes how long to</a:t>
            </a:r>
          </a:p>
          <a:p>
            <a:pPr algn="ctr"/>
            <a:r>
              <a:rPr lang="en-US" sz="1400" b="1" dirty="0"/>
              <a:t>provision</a:t>
            </a:r>
            <a:r>
              <a:rPr lang="en-US" sz="1400" dirty="0"/>
              <a:t> a new </a:t>
            </a:r>
            <a:r>
              <a:rPr lang="en-US" sz="1400" b="1" dirty="0"/>
              <a:t>server?</a:t>
            </a:r>
            <a:endParaRPr lang="en-US" sz="1400" dirty="0"/>
          </a:p>
        </p:txBody>
      </p:sp>
      <p:sp>
        <p:nvSpPr>
          <p:cNvPr id="73" name="TextBox 72">
            <a:extLst>
              <a:ext uri="{FF2B5EF4-FFF2-40B4-BE49-F238E27FC236}">
                <a16:creationId xmlns:a16="http://schemas.microsoft.com/office/drawing/2014/main" id="{21247DFC-8EE6-4C62-95B2-72F232484B83}"/>
              </a:ext>
            </a:extLst>
          </p:cNvPr>
          <p:cNvSpPr txBox="1"/>
          <p:nvPr/>
        </p:nvSpPr>
        <p:spPr>
          <a:xfrm>
            <a:off x="3483966" y="2815929"/>
            <a:ext cx="1887312" cy="523220"/>
          </a:xfrm>
          <a:prstGeom prst="rect">
            <a:avLst/>
          </a:prstGeom>
          <a:noFill/>
        </p:spPr>
        <p:txBody>
          <a:bodyPr wrap="none" rtlCol="0">
            <a:spAutoFit/>
          </a:bodyPr>
          <a:lstStyle/>
          <a:p>
            <a:pPr algn="ctr"/>
            <a:r>
              <a:rPr lang="en-US" sz="1400" dirty="0"/>
              <a:t>Which packages should</a:t>
            </a:r>
          </a:p>
          <a:p>
            <a:pPr algn="ctr"/>
            <a:r>
              <a:rPr lang="en-US" sz="1400" dirty="0"/>
              <a:t>be on my </a:t>
            </a:r>
            <a:r>
              <a:rPr lang="en-US" sz="1400" b="1" dirty="0"/>
              <a:t>server</a:t>
            </a:r>
            <a:r>
              <a:rPr lang="en-US" sz="1400" dirty="0"/>
              <a:t>?</a:t>
            </a:r>
          </a:p>
        </p:txBody>
      </p:sp>
    </p:spTree>
    <p:extLst>
      <p:ext uri="{BB962C8B-B14F-4D97-AF65-F5344CB8AC3E}">
        <p14:creationId xmlns:p14="http://schemas.microsoft.com/office/powerpoint/2010/main" val="451272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loud 13">
            <a:extLst>
              <a:ext uri="{FF2B5EF4-FFF2-40B4-BE49-F238E27FC236}">
                <a16:creationId xmlns:a16="http://schemas.microsoft.com/office/drawing/2014/main" id="{24D770B0-6BA4-4B80-8B8C-29B689119C64}"/>
              </a:ext>
            </a:extLst>
          </p:cNvPr>
          <p:cNvSpPr/>
          <p:nvPr/>
        </p:nvSpPr>
        <p:spPr>
          <a:xfrm>
            <a:off x="5471556" y="4684735"/>
            <a:ext cx="1227551" cy="676656"/>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Cloud 12">
            <a:extLst>
              <a:ext uri="{FF2B5EF4-FFF2-40B4-BE49-F238E27FC236}">
                <a16:creationId xmlns:a16="http://schemas.microsoft.com/office/drawing/2014/main" id="{0695EF2B-E20A-4B21-A2CB-66B82740470F}"/>
              </a:ext>
            </a:extLst>
          </p:cNvPr>
          <p:cNvSpPr/>
          <p:nvPr/>
        </p:nvSpPr>
        <p:spPr>
          <a:xfrm>
            <a:off x="4995995" y="2647202"/>
            <a:ext cx="2187599" cy="1618439"/>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8E1C21-4971-482E-9548-7244BEF260E5}"/>
              </a:ext>
            </a:extLst>
          </p:cNvPr>
          <p:cNvSpPr>
            <a:spLocks noGrp="1"/>
          </p:cNvSpPr>
          <p:nvPr>
            <p:ph type="title"/>
          </p:nvPr>
        </p:nvSpPr>
        <p:spPr/>
        <p:txBody>
          <a:bodyPr>
            <a:normAutofit fontScale="90000"/>
          </a:bodyPr>
          <a:lstStyle/>
          <a:p>
            <a:r>
              <a:rPr lang="en-US" dirty="0"/>
              <a:t>The evolution of application platforms</a:t>
            </a:r>
          </a:p>
        </p:txBody>
      </p:sp>
      <p:sp>
        <p:nvSpPr>
          <p:cNvPr id="3" name="TextBox 2">
            <a:extLst>
              <a:ext uri="{FF2B5EF4-FFF2-40B4-BE49-F238E27FC236}">
                <a16:creationId xmlns:a16="http://schemas.microsoft.com/office/drawing/2014/main" id="{C33EDF7D-14C2-4348-9D16-626ABEBA0B37}"/>
              </a:ext>
            </a:extLst>
          </p:cNvPr>
          <p:cNvSpPr txBox="1"/>
          <p:nvPr/>
        </p:nvSpPr>
        <p:spPr>
          <a:xfrm>
            <a:off x="295656" y="923544"/>
            <a:ext cx="691215" cy="369332"/>
          </a:xfrm>
          <a:prstGeom prst="rect">
            <a:avLst/>
          </a:prstGeom>
          <a:noFill/>
        </p:spPr>
        <p:txBody>
          <a:bodyPr wrap="none" rtlCol="0">
            <a:spAutoFit/>
          </a:bodyPr>
          <a:lstStyle/>
          <a:p>
            <a:r>
              <a:rPr lang="en-US" dirty="0">
                <a:latin typeface="Kamerik205 8" panose="020B0803030600020004" pitchFamily="34" charset="0"/>
              </a:rPr>
              <a:t>IaaS</a:t>
            </a:r>
          </a:p>
        </p:txBody>
      </p:sp>
      <p:grpSp>
        <p:nvGrpSpPr>
          <p:cNvPr id="4" name="Group 3">
            <a:extLst>
              <a:ext uri="{FF2B5EF4-FFF2-40B4-BE49-F238E27FC236}">
                <a16:creationId xmlns:a16="http://schemas.microsoft.com/office/drawing/2014/main" id="{89F84E86-9E38-4985-8F65-FFB2460A04BE}"/>
              </a:ext>
            </a:extLst>
          </p:cNvPr>
          <p:cNvGrpSpPr/>
          <p:nvPr/>
        </p:nvGrpSpPr>
        <p:grpSpPr>
          <a:xfrm>
            <a:off x="2398511" y="3029521"/>
            <a:ext cx="1583138" cy="1198436"/>
            <a:chOff x="2398511" y="3029521"/>
            <a:chExt cx="1583138" cy="1198436"/>
          </a:xfrm>
        </p:grpSpPr>
        <p:pic>
          <p:nvPicPr>
            <p:cNvPr id="5" name="Picture 4" descr="See the source image">
              <a:extLst>
                <a:ext uri="{FF2B5EF4-FFF2-40B4-BE49-F238E27FC236}">
                  <a16:creationId xmlns:a16="http://schemas.microsoft.com/office/drawing/2014/main" id="{A2ABAA8D-78D6-4ED9-8E71-DCE6926C0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511" y="3029521"/>
              <a:ext cx="795628" cy="798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ee the source image">
              <a:extLst>
                <a:ext uri="{FF2B5EF4-FFF2-40B4-BE49-F238E27FC236}">
                  <a16:creationId xmlns:a16="http://schemas.microsoft.com/office/drawing/2014/main" id="{FE7E4C60-1275-4BBC-8823-51A9F0557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509" y="3429000"/>
              <a:ext cx="659140" cy="79895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descr="See the source image">
            <a:extLst>
              <a:ext uri="{FF2B5EF4-FFF2-40B4-BE49-F238E27FC236}">
                <a16:creationId xmlns:a16="http://schemas.microsoft.com/office/drawing/2014/main" id="{AD231BDE-7928-4C27-9327-E3A1CBD6F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559" y="2886559"/>
            <a:ext cx="1084882" cy="10848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7E601CD-4118-4E83-B7BD-BBAD9D230508}"/>
              </a:ext>
            </a:extLst>
          </p:cNvPr>
          <p:cNvGrpSpPr/>
          <p:nvPr/>
        </p:nvGrpSpPr>
        <p:grpSpPr>
          <a:xfrm>
            <a:off x="8321746" y="2900535"/>
            <a:ext cx="1731135" cy="1233310"/>
            <a:chOff x="8321746" y="2900535"/>
            <a:chExt cx="1731135" cy="1233310"/>
          </a:xfrm>
        </p:grpSpPr>
        <p:pic>
          <p:nvPicPr>
            <p:cNvPr id="9" name="Picture 10" descr="See the source image">
              <a:extLst>
                <a:ext uri="{FF2B5EF4-FFF2-40B4-BE49-F238E27FC236}">
                  <a16:creationId xmlns:a16="http://schemas.microsoft.com/office/drawing/2014/main" id="{0346E9A8-EFA2-42EA-AD1B-21506DFEE5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3197" y="2900535"/>
              <a:ext cx="1169327" cy="5558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See the source image">
              <a:extLst>
                <a:ext uri="{FF2B5EF4-FFF2-40B4-BE49-F238E27FC236}">
                  <a16:creationId xmlns:a16="http://schemas.microsoft.com/office/drawing/2014/main" id="{BDD29477-BCF9-4CAB-AD0E-F82E5DD5978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29863"/>
            <a:stretch/>
          </p:blipFill>
          <p:spPr bwMode="auto">
            <a:xfrm>
              <a:off x="9534097" y="3044264"/>
              <a:ext cx="518784" cy="6766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See the source image">
              <a:extLst>
                <a:ext uri="{FF2B5EF4-FFF2-40B4-BE49-F238E27FC236}">
                  <a16:creationId xmlns:a16="http://schemas.microsoft.com/office/drawing/2014/main" id="{FFAD7923-B89E-40BB-B77D-72BDC3C317D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3196" b="23105"/>
            <a:stretch/>
          </p:blipFill>
          <p:spPr bwMode="auto">
            <a:xfrm>
              <a:off x="8321746" y="3577958"/>
              <a:ext cx="1035198" cy="555887"/>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4">
            <a:extLst>
              <a:ext uri="{FF2B5EF4-FFF2-40B4-BE49-F238E27FC236}">
                <a16:creationId xmlns:a16="http://schemas.microsoft.com/office/drawing/2014/main" id="{51A3A128-8706-45DD-9C77-DC100CAF827D}"/>
              </a:ext>
            </a:extLst>
          </p:cNvPr>
          <p:cNvSpPr txBox="1"/>
          <p:nvPr/>
        </p:nvSpPr>
        <p:spPr>
          <a:xfrm>
            <a:off x="3992699" y="1292876"/>
            <a:ext cx="4206601" cy="307777"/>
          </a:xfrm>
          <a:prstGeom prst="rect">
            <a:avLst/>
          </a:prstGeom>
          <a:noFill/>
        </p:spPr>
        <p:txBody>
          <a:bodyPr wrap="none" rtlCol="0">
            <a:spAutoFit/>
          </a:bodyPr>
          <a:lstStyle/>
          <a:p>
            <a:pPr algn="ctr"/>
            <a:r>
              <a:rPr lang="en-US" sz="1400" dirty="0"/>
              <a:t>What is the right </a:t>
            </a:r>
            <a:r>
              <a:rPr lang="en-US" sz="1400" b="1" dirty="0"/>
              <a:t>size</a:t>
            </a:r>
            <a:r>
              <a:rPr lang="en-US" sz="1400" dirty="0"/>
              <a:t> of </a:t>
            </a:r>
            <a:r>
              <a:rPr lang="en-US" sz="1400" b="1" dirty="0"/>
              <a:t>servers</a:t>
            </a:r>
            <a:r>
              <a:rPr lang="en-US" sz="1400" dirty="0"/>
              <a:t> for my business needs?</a:t>
            </a:r>
          </a:p>
        </p:txBody>
      </p:sp>
      <p:sp>
        <p:nvSpPr>
          <p:cNvPr id="16" name="TextBox 15">
            <a:extLst>
              <a:ext uri="{FF2B5EF4-FFF2-40B4-BE49-F238E27FC236}">
                <a16:creationId xmlns:a16="http://schemas.microsoft.com/office/drawing/2014/main" id="{94EB28A6-3E68-4B90-BB12-17A1801146EB}"/>
              </a:ext>
            </a:extLst>
          </p:cNvPr>
          <p:cNvSpPr txBox="1"/>
          <p:nvPr/>
        </p:nvSpPr>
        <p:spPr>
          <a:xfrm>
            <a:off x="4645730" y="1532233"/>
            <a:ext cx="2900538" cy="307777"/>
          </a:xfrm>
          <a:prstGeom prst="rect">
            <a:avLst/>
          </a:prstGeom>
          <a:noFill/>
        </p:spPr>
        <p:txBody>
          <a:bodyPr wrap="none" rtlCol="0">
            <a:spAutoFit/>
          </a:bodyPr>
          <a:lstStyle/>
          <a:p>
            <a:pPr algn="ctr"/>
            <a:r>
              <a:rPr lang="en-US" sz="1400" dirty="0"/>
              <a:t>How can I increase </a:t>
            </a:r>
            <a:r>
              <a:rPr lang="en-US" sz="1400" b="1" dirty="0"/>
              <a:t>server</a:t>
            </a:r>
            <a:r>
              <a:rPr lang="en-US" sz="1400" dirty="0"/>
              <a:t> utilization?</a:t>
            </a:r>
          </a:p>
        </p:txBody>
      </p:sp>
      <p:sp>
        <p:nvSpPr>
          <p:cNvPr id="18" name="TextBox 17">
            <a:extLst>
              <a:ext uri="{FF2B5EF4-FFF2-40B4-BE49-F238E27FC236}">
                <a16:creationId xmlns:a16="http://schemas.microsoft.com/office/drawing/2014/main" id="{167484A0-703B-4E1C-BB68-93B470BB2FD2}"/>
              </a:ext>
            </a:extLst>
          </p:cNvPr>
          <p:cNvSpPr txBox="1"/>
          <p:nvPr/>
        </p:nvSpPr>
        <p:spPr>
          <a:xfrm>
            <a:off x="4925197" y="1769460"/>
            <a:ext cx="2341603" cy="307777"/>
          </a:xfrm>
          <a:prstGeom prst="rect">
            <a:avLst/>
          </a:prstGeom>
          <a:noFill/>
        </p:spPr>
        <p:txBody>
          <a:bodyPr wrap="none" rtlCol="0">
            <a:spAutoFit/>
          </a:bodyPr>
          <a:lstStyle/>
          <a:p>
            <a:pPr algn="ctr"/>
            <a:r>
              <a:rPr lang="en-US" sz="1400" dirty="0"/>
              <a:t>How </a:t>
            </a:r>
            <a:r>
              <a:rPr lang="en-US" sz="1400" b="1" dirty="0"/>
              <a:t>many</a:t>
            </a:r>
            <a:r>
              <a:rPr lang="en-US" sz="1400" dirty="0"/>
              <a:t> servers do I need?</a:t>
            </a:r>
          </a:p>
        </p:txBody>
      </p:sp>
      <p:sp>
        <p:nvSpPr>
          <p:cNvPr id="20" name="TextBox 19">
            <a:extLst>
              <a:ext uri="{FF2B5EF4-FFF2-40B4-BE49-F238E27FC236}">
                <a16:creationId xmlns:a16="http://schemas.microsoft.com/office/drawing/2014/main" id="{E0A70210-E994-4874-A92E-D92CD1C60BAF}"/>
              </a:ext>
            </a:extLst>
          </p:cNvPr>
          <p:cNvSpPr txBox="1"/>
          <p:nvPr/>
        </p:nvSpPr>
        <p:spPr>
          <a:xfrm>
            <a:off x="4833685" y="2008817"/>
            <a:ext cx="2502545"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application?</a:t>
            </a:r>
          </a:p>
        </p:txBody>
      </p:sp>
      <p:sp>
        <p:nvSpPr>
          <p:cNvPr id="21" name="TextBox 20">
            <a:extLst>
              <a:ext uri="{FF2B5EF4-FFF2-40B4-BE49-F238E27FC236}">
                <a16:creationId xmlns:a16="http://schemas.microsoft.com/office/drawing/2014/main" id="{E74BC1B4-2DFA-4F7E-B945-3E4772BF8E09}"/>
              </a:ext>
            </a:extLst>
          </p:cNvPr>
          <p:cNvSpPr txBox="1"/>
          <p:nvPr/>
        </p:nvSpPr>
        <p:spPr>
          <a:xfrm>
            <a:off x="807254" y="4530846"/>
            <a:ext cx="2940805" cy="307777"/>
          </a:xfrm>
          <a:prstGeom prst="rect">
            <a:avLst/>
          </a:prstGeom>
          <a:noFill/>
        </p:spPr>
        <p:txBody>
          <a:bodyPr wrap="none" rtlCol="0">
            <a:spAutoFit/>
          </a:bodyPr>
          <a:lstStyle/>
          <a:p>
            <a:pPr algn="ctr"/>
            <a:r>
              <a:rPr lang="en-US" sz="1400" dirty="0"/>
              <a:t>How often should I </a:t>
            </a:r>
            <a:r>
              <a:rPr lang="en-US" sz="1400" b="1" dirty="0"/>
              <a:t>patch</a:t>
            </a:r>
            <a:r>
              <a:rPr lang="en-US" sz="1400" dirty="0"/>
              <a:t> my </a:t>
            </a:r>
            <a:r>
              <a:rPr lang="en-US" sz="1400" b="1" dirty="0"/>
              <a:t>servers</a:t>
            </a:r>
            <a:r>
              <a:rPr lang="en-US" sz="1400" dirty="0"/>
              <a:t>?</a:t>
            </a:r>
          </a:p>
        </p:txBody>
      </p:sp>
      <p:sp>
        <p:nvSpPr>
          <p:cNvPr id="22" name="TextBox 21">
            <a:extLst>
              <a:ext uri="{FF2B5EF4-FFF2-40B4-BE49-F238E27FC236}">
                <a16:creationId xmlns:a16="http://schemas.microsoft.com/office/drawing/2014/main" id="{A2645397-1108-4380-9347-3624081C0352}"/>
              </a:ext>
            </a:extLst>
          </p:cNvPr>
          <p:cNvSpPr txBox="1"/>
          <p:nvPr/>
        </p:nvSpPr>
        <p:spPr>
          <a:xfrm>
            <a:off x="781198" y="4838623"/>
            <a:ext cx="2992935" cy="307777"/>
          </a:xfrm>
          <a:prstGeom prst="rect">
            <a:avLst/>
          </a:prstGeom>
          <a:noFill/>
        </p:spPr>
        <p:txBody>
          <a:bodyPr wrap="none" rtlCol="0">
            <a:spAutoFit/>
          </a:bodyPr>
          <a:lstStyle/>
          <a:p>
            <a:pPr algn="ctr"/>
            <a:r>
              <a:rPr lang="en-US" sz="1400" dirty="0"/>
              <a:t>How often should I </a:t>
            </a:r>
            <a:r>
              <a:rPr lang="en-US" sz="1400" b="1" dirty="0"/>
              <a:t>backup</a:t>
            </a:r>
            <a:r>
              <a:rPr lang="en-US" sz="1400" dirty="0"/>
              <a:t> my </a:t>
            </a:r>
            <a:r>
              <a:rPr lang="en-US" sz="1400" b="1" dirty="0"/>
              <a:t>server</a:t>
            </a:r>
            <a:r>
              <a:rPr lang="en-US" sz="1400" dirty="0"/>
              <a:t>?</a:t>
            </a:r>
          </a:p>
        </p:txBody>
      </p:sp>
      <p:sp>
        <p:nvSpPr>
          <p:cNvPr id="23" name="TextBox 22">
            <a:extLst>
              <a:ext uri="{FF2B5EF4-FFF2-40B4-BE49-F238E27FC236}">
                <a16:creationId xmlns:a16="http://schemas.microsoft.com/office/drawing/2014/main" id="{77867B89-EB2A-4D42-8AC4-7F28FF8A2995}"/>
              </a:ext>
            </a:extLst>
          </p:cNvPr>
          <p:cNvSpPr txBox="1"/>
          <p:nvPr/>
        </p:nvSpPr>
        <p:spPr>
          <a:xfrm>
            <a:off x="702298" y="5141512"/>
            <a:ext cx="3202864" cy="307777"/>
          </a:xfrm>
          <a:prstGeom prst="rect">
            <a:avLst/>
          </a:prstGeom>
          <a:noFill/>
        </p:spPr>
        <p:txBody>
          <a:bodyPr wrap="none" rtlCol="0">
            <a:spAutoFit/>
          </a:bodyPr>
          <a:lstStyle/>
          <a:p>
            <a:pPr algn="ctr"/>
            <a:r>
              <a:rPr lang="en-US" sz="1400" dirty="0"/>
              <a:t>Which </a:t>
            </a:r>
            <a:r>
              <a:rPr lang="en-US" sz="1400" b="1" dirty="0"/>
              <a:t>packages</a:t>
            </a:r>
            <a:r>
              <a:rPr lang="en-US" sz="1400" dirty="0"/>
              <a:t> should be on my </a:t>
            </a:r>
            <a:r>
              <a:rPr lang="en-US" sz="1400" b="1" dirty="0"/>
              <a:t>server</a:t>
            </a:r>
            <a:r>
              <a:rPr lang="en-US" sz="1400" dirty="0"/>
              <a:t>?</a:t>
            </a:r>
          </a:p>
        </p:txBody>
      </p:sp>
      <p:sp>
        <p:nvSpPr>
          <p:cNvPr id="24" name="TextBox 23">
            <a:extLst>
              <a:ext uri="{FF2B5EF4-FFF2-40B4-BE49-F238E27FC236}">
                <a16:creationId xmlns:a16="http://schemas.microsoft.com/office/drawing/2014/main" id="{9D07DD39-ACA2-4C67-A1AF-BEA45765DEAB}"/>
              </a:ext>
            </a:extLst>
          </p:cNvPr>
          <p:cNvSpPr txBox="1"/>
          <p:nvPr/>
        </p:nvSpPr>
        <p:spPr>
          <a:xfrm>
            <a:off x="7996521" y="4376957"/>
            <a:ext cx="3172022" cy="307777"/>
          </a:xfrm>
          <a:prstGeom prst="rect">
            <a:avLst/>
          </a:prstGeom>
          <a:noFill/>
        </p:spPr>
        <p:txBody>
          <a:bodyPr wrap="none" rtlCol="0">
            <a:spAutoFit/>
          </a:bodyPr>
          <a:lstStyle/>
          <a:p>
            <a:pPr algn="ctr"/>
            <a:r>
              <a:rPr lang="en-US" sz="1400" dirty="0"/>
              <a:t>How do I </a:t>
            </a:r>
            <a:r>
              <a:rPr lang="en-US" sz="1400" b="1" dirty="0"/>
              <a:t>deploy</a:t>
            </a:r>
            <a:r>
              <a:rPr lang="en-US" sz="1400" dirty="0"/>
              <a:t> new </a:t>
            </a:r>
            <a:r>
              <a:rPr lang="en-US" sz="1400" b="1" dirty="0"/>
              <a:t>code</a:t>
            </a:r>
            <a:r>
              <a:rPr lang="en-US" sz="1400" dirty="0"/>
              <a:t> to my </a:t>
            </a:r>
            <a:r>
              <a:rPr lang="en-US" sz="1400" b="1" dirty="0"/>
              <a:t>server</a:t>
            </a:r>
            <a:r>
              <a:rPr lang="en-US" sz="1400" dirty="0"/>
              <a:t>?</a:t>
            </a:r>
          </a:p>
        </p:txBody>
      </p:sp>
      <p:sp>
        <p:nvSpPr>
          <p:cNvPr id="25" name="TextBox 24">
            <a:extLst>
              <a:ext uri="{FF2B5EF4-FFF2-40B4-BE49-F238E27FC236}">
                <a16:creationId xmlns:a16="http://schemas.microsoft.com/office/drawing/2014/main" id="{73DFABEF-ADCB-41C9-BB39-7DE03613E808}"/>
              </a:ext>
            </a:extLst>
          </p:cNvPr>
          <p:cNvSpPr txBox="1"/>
          <p:nvPr/>
        </p:nvSpPr>
        <p:spPr>
          <a:xfrm>
            <a:off x="7732407" y="4684734"/>
            <a:ext cx="3700245" cy="307777"/>
          </a:xfrm>
          <a:prstGeom prst="rect">
            <a:avLst/>
          </a:prstGeom>
          <a:noFill/>
        </p:spPr>
        <p:txBody>
          <a:bodyPr wrap="none" rtlCol="0">
            <a:spAutoFit/>
          </a:bodyPr>
          <a:lstStyle/>
          <a:p>
            <a:pPr algn="ctr"/>
            <a:r>
              <a:rPr lang="en-US" sz="1400" dirty="0"/>
              <a:t>How do I keep the </a:t>
            </a:r>
            <a:r>
              <a:rPr lang="en-US" sz="1400" b="1" dirty="0"/>
              <a:t>operating system</a:t>
            </a:r>
            <a:r>
              <a:rPr lang="en-US" sz="1400" dirty="0"/>
              <a:t> up to date?</a:t>
            </a:r>
          </a:p>
        </p:txBody>
      </p:sp>
      <p:sp>
        <p:nvSpPr>
          <p:cNvPr id="26" name="TextBox 25">
            <a:extLst>
              <a:ext uri="{FF2B5EF4-FFF2-40B4-BE49-F238E27FC236}">
                <a16:creationId xmlns:a16="http://schemas.microsoft.com/office/drawing/2014/main" id="{A6246B64-1353-4B32-966F-AFEE25A4B922}"/>
              </a:ext>
            </a:extLst>
          </p:cNvPr>
          <p:cNvSpPr txBox="1"/>
          <p:nvPr/>
        </p:nvSpPr>
        <p:spPr>
          <a:xfrm>
            <a:off x="8361272" y="5026308"/>
            <a:ext cx="2442528" cy="307777"/>
          </a:xfrm>
          <a:prstGeom prst="rect">
            <a:avLst/>
          </a:prstGeom>
          <a:noFill/>
        </p:spPr>
        <p:txBody>
          <a:bodyPr wrap="none" rtlCol="0">
            <a:spAutoFit/>
          </a:bodyPr>
          <a:lstStyle/>
          <a:p>
            <a:pPr algn="ctr"/>
            <a:r>
              <a:rPr lang="en-US" sz="1400" dirty="0"/>
              <a:t>Who </a:t>
            </a:r>
            <a:r>
              <a:rPr lang="en-US" sz="1400" b="1" dirty="0"/>
              <a:t>monitors</a:t>
            </a:r>
            <a:r>
              <a:rPr lang="en-US" sz="1400" dirty="0"/>
              <a:t> my application?</a:t>
            </a:r>
          </a:p>
        </p:txBody>
      </p:sp>
      <p:sp>
        <p:nvSpPr>
          <p:cNvPr id="71" name="TextBox 70">
            <a:extLst>
              <a:ext uri="{FF2B5EF4-FFF2-40B4-BE49-F238E27FC236}">
                <a16:creationId xmlns:a16="http://schemas.microsoft.com/office/drawing/2014/main" id="{F76CAA38-0427-4B78-8032-6767018F2D81}"/>
              </a:ext>
            </a:extLst>
          </p:cNvPr>
          <p:cNvSpPr txBox="1"/>
          <p:nvPr/>
        </p:nvSpPr>
        <p:spPr>
          <a:xfrm rot="19838304">
            <a:off x="200417" y="1722295"/>
            <a:ext cx="1754648" cy="523220"/>
          </a:xfrm>
          <a:prstGeom prst="rect">
            <a:avLst/>
          </a:prstGeom>
          <a:noFill/>
        </p:spPr>
        <p:txBody>
          <a:bodyPr wrap="none" rtlCol="0">
            <a:spAutoFit/>
          </a:bodyPr>
          <a:lstStyle/>
          <a:p>
            <a:r>
              <a:rPr lang="en-US" sz="1400" dirty="0"/>
              <a:t>What media should I</a:t>
            </a:r>
          </a:p>
          <a:p>
            <a:r>
              <a:rPr lang="en-US" sz="1400" dirty="0"/>
              <a:t>use to keep </a:t>
            </a:r>
            <a:r>
              <a:rPr lang="en-US" sz="1400" b="1" dirty="0"/>
              <a:t>backups?</a:t>
            </a:r>
            <a:endParaRPr lang="en-US" sz="1400" dirty="0"/>
          </a:p>
        </p:txBody>
      </p:sp>
      <p:sp>
        <p:nvSpPr>
          <p:cNvPr id="72" name="TextBox 71">
            <a:extLst>
              <a:ext uri="{FF2B5EF4-FFF2-40B4-BE49-F238E27FC236}">
                <a16:creationId xmlns:a16="http://schemas.microsoft.com/office/drawing/2014/main" id="{DD7079D8-7523-445F-9920-578F035F26F1}"/>
              </a:ext>
            </a:extLst>
          </p:cNvPr>
          <p:cNvSpPr txBox="1"/>
          <p:nvPr/>
        </p:nvSpPr>
        <p:spPr>
          <a:xfrm rot="20615167">
            <a:off x="8777239" y="2289410"/>
            <a:ext cx="1610569" cy="523220"/>
          </a:xfrm>
          <a:prstGeom prst="rect">
            <a:avLst/>
          </a:prstGeom>
          <a:noFill/>
        </p:spPr>
        <p:txBody>
          <a:bodyPr wrap="none" rtlCol="0">
            <a:spAutoFit/>
          </a:bodyPr>
          <a:lstStyle/>
          <a:p>
            <a:r>
              <a:rPr lang="en-US" sz="1400" dirty="0"/>
              <a:t>How often should I</a:t>
            </a:r>
          </a:p>
          <a:p>
            <a:r>
              <a:rPr lang="en-US" sz="1400" dirty="0"/>
              <a:t> </a:t>
            </a:r>
            <a:r>
              <a:rPr lang="en-US" sz="1400" b="1" dirty="0"/>
              <a:t>backup</a:t>
            </a:r>
            <a:r>
              <a:rPr lang="en-US" sz="1400" dirty="0"/>
              <a:t> my </a:t>
            </a:r>
            <a:r>
              <a:rPr lang="en-US" sz="1400" b="1" dirty="0"/>
              <a:t>server?</a:t>
            </a:r>
            <a:endParaRPr lang="en-US" sz="1400" dirty="0"/>
          </a:p>
        </p:txBody>
      </p:sp>
      <p:sp>
        <p:nvSpPr>
          <p:cNvPr id="73" name="TextBox 72">
            <a:extLst>
              <a:ext uri="{FF2B5EF4-FFF2-40B4-BE49-F238E27FC236}">
                <a16:creationId xmlns:a16="http://schemas.microsoft.com/office/drawing/2014/main" id="{51785D72-8D49-449F-BFCF-8716D325407D}"/>
              </a:ext>
            </a:extLst>
          </p:cNvPr>
          <p:cNvSpPr txBox="1"/>
          <p:nvPr/>
        </p:nvSpPr>
        <p:spPr>
          <a:xfrm rot="1269504">
            <a:off x="9932571" y="2981362"/>
            <a:ext cx="1541704" cy="523220"/>
          </a:xfrm>
          <a:prstGeom prst="rect">
            <a:avLst/>
          </a:prstGeom>
          <a:noFill/>
        </p:spPr>
        <p:txBody>
          <a:bodyPr wrap="none" rtlCol="0">
            <a:spAutoFit/>
          </a:bodyPr>
          <a:lstStyle/>
          <a:p>
            <a:pPr algn="ctr"/>
            <a:r>
              <a:rPr lang="en-US" sz="1400" dirty="0"/>
              <a:t>Are my </a:t>
            </a:r>
            <a:r>
              <a:rPr lang="en-US" sz="1400" b="1" dirty="0"/>
              <a:t>servers</a:t>
            </a:r>
            <a:r>
              <a:rPr lang="en-US" sz="1400" dirty="0"/>
              <a:t> in</a:t>
            </a:r>
          </a:p>
          <a:p>
            <a:pPr algn="ctr"/>
            <a:r>
              <a:rPr lang="en-US" sz="1400" dirty="0"/>
              <a:t> a </a:t>
            </a:r>
            <a:r>
              <a:rPr lang="en-US" sz="1400" b="1" dirty="0"/>
              <a:t>secure</a:t>
            </a:r>
            <a:r>
              <a:rPr lang="en-US" sz="1400" dirty="0"/>
              <a:t> location?</a:t>
            </a:r>
          </a:p>
        </p:txBody>
      </p:sp>
      <p:sp>
        <p:nvSpPr>
          <p:cNvPr id="74" name="TextBox 73">
            <a:extLst>
              <a:ext uri="{FF2B5EF4-FFF2-40B4-BE49-F238E27FC236}">
                <a16:creationId xmlns:a16="http://schemas.microsoft.com/office/drawing/2014/main" id="{6C9C9C7C-1B0A-410F-B423-F754AE6214D9}"/>
              </a:ext>
            </a:extLst>
          </p:cNvPr>
          <p:cNvSpPr txBox="1"/>
          <p:nvPr/>
        </p:nvSpPr>
        <p:spPr>
          <a:xfrm>
            <a:off x="2329127" y="4452755"/>
            <a:ext cx="1612173" cy="523220"/>
          </a:xfrm>
          <a:prstGeom prst="rect">
            <a:avLst/>
          </a:prstGeom>
          <a:noFill/>
        </p:spPr>
        <p:txBody>
          <a:bodyPr wrap="none" rtlCol="0">
            <a:spAutoFit/>
          </a:bodyPr>
          <a:lstStyle/>
          <a:p>
            <a:pPr algn="ctr"/>
            <a:r>
              <a:rPr lang="en-US" sz="1400" dirty="0"/>
              <a:t>Who has </a:t>
            </a:r>
            <a:r>
              <a:rPr lang="en-US" sz="1400" b="1" dirty="0"/>
              <a:t>physical</a:t>
            </a:r>
          </a:p>
          <a:p>
            <a:pPr algn="ctr"/>
            <a:r>
              <a:rPr lang="en-US" sz="1400" dirty="0"/>
              <a:t>access my </a:t>
            </a:r>
            <a:r>
              <a:rPr lang="en-US" sz="1400" b="1" dirty="0"/>
              <a:t>servers?</a:t>
            </a:r>
            <a:endParaRPr lang="en-US" sz="1400" dirty="0"/>
          </a:p>
        </p:txBody>
      </p:sp>
      <p:sp>
        <p:nvSpPr>
          <p:cNvPr id="75" name="TextBox 74">
            <a:extLst>
              <a:ext uri="{FF2B5EF4-FFF2-40B4-BE49-F238E27FC236}">
                <a16:creationId xmlns:a16="http://schemas.microsoft.com/office/drawing/2014/main" id="{D99E979F-5384-49CD-BCE6-6B892AA927A2}"/>
              </a:ext>
            </a:extLst>
          </p:cNvPr>
          <p:cNvSpPr txBox="1"/>
          <p:nvPr/>
        </p:nvSpPr>
        <p:spPr>
          <a:xfrm>
            <a:off x="1882228" y="1831009"/>
            <a:ext cx="1665007" cy="523220"/>
          </a:xfrm>
          <a:prstGeom prst="rect">
            <a:avLst/>
          </a:prstGeom>
          <a:noFill/>
        </p:spPr>
        <p:txBody>
          <a:bodyPr wrap="none" rtlCol="0">
            <a:spAutoFit/>
          </a:bodyPr>
          <a:lstStyle/>
          <a:p>
            <a:pPr algn="ctr"/>
            <a:r>
              <a:rPr lang="en-US" sz="1400" dirty="0"/>
              <a:t>What </a:t>
            </a:r>
            <a:r>
              <a:rPr lang="en-US" sz="1400" b="1" dirty="0"/>
              <a:t>size</a:t>
            </a:r>
            <a:r>
              <a:rPr lang="en-US" sz="1400" dirty="0"/>
              <a:t> of </a:t>
            </a:r>
            <a:r>
              <a:rPr lang="en-US" sz="1400" b="1" dirty="0"/>
              <a:t>servers</a:t>
            </a:r>
          </a:p>
          <a:p>
            <a:pPr algn="ctr"/>
            <a:r>
              <a:rPr lang="en-US" sz="1400" dirty="0"/>
              <a:t>should I </a:t>
            </a:r>
            <a:r>
              <a:rPr lang="en-US" sz="1400" b="1" dirty="0"/>
              <a:t>buy</a:t>
            </a:r>
            <a:r>
              <a:rPr lang="en-US" sz="1400" dirty="0"/>
              <a:t>?</a:t>
            </a:r>
          </a:p>
        </p:txBody>
      </p:sp>
      <p:sp>
        <p:nvSpPr>
          <p:cNvPr id="76" name="TextBox 75">
            <a:extLst>
              <a:ext uri="{FF2B5EF4-FFF2-40B4-BE49-F238E27FC236}">
                <a16:creationId xmlns:a16="http://schemas.microsoft.com/office/drawing/2014/main" id="{6172CF8F-AB98-4E24-B2DD-0499A5F70222}"/>
              </a:ext>
            </a:extLst>
          </p:cNvPr>
          <p:cNvSpPr txBox="1"/>
          <p:nvPr/>
        </p:nvSpPr>
        <p:spPr>
          <a:xfrm rot="20758428">
            <a:off x="826513" y="2839064"/>
            <a:ext cx="1968680"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a:t>
            </a:r>
          </a:p>
        </p:txBody>
      </p:sp>
      <p:sp>
        <p:nvSpPr>
          <p:cNvPr id="77" name="TextBox 76">
            <a:extLst>
              <a:ext uri="{FF2B5EF4-FFF2-40B4-BE49-F238E27FC236}">
                <a16:creationId xmlns:a16="http://schemas.microsoft.com/office/drawing/2014/main" id="{9146BDC1-FBE9-4B92-B69C-004E2FC1FCF4}"/>
              </a:ext>
            </a:extLst>
          </p:cNvPr>
          <p:cNvSpPr txBox="1"/>
          <p:nvPr/>
        </p:nvSpPr>
        <p:spPr>
          <a:xfrm rot="20758428">
            <a:off x="332229" y="3975502"/>
            <a:ext cx="1799916" cy="523220"/>
          </a:xfrm>
          <a:prstGeom prst="rect">
            <a:avLst/>
          </a:prstGeom>
          <a:noFill/>
        </p:spPr>
        <p:txBody>
          <a:bodyPr wrap="none" rtlCol="0">
            <a:spAutoFit/>
          </a:bodyPr>
          <a:lstStyle/>
          <a:p>
            <a:pPr algn="ctr"/>
            <a:r>
              <a:rPr lang="en-US" sz="1400" dirty="0"/>
              <a:t>Do I need a secondary</a:t>
            </a:r>
          </a:p>
          <a:p>
            <a:pPr algn="ctr"/>
            <a:r>
              <a:rPr lang="en-US" sz="1400" b="1" dirty="0"/>
              <a:t>Network connection?</a:t>
            </a:r>
          </a:p>
        </p:txBody>
      </p:sp>
      <p:sp>
        <p:nvSpPr>
          <p:cNvPr id="78" name="TextBox 77">
            <a:extLst>
              <a:ext uri="{FF2B5EF4-FFF2-40B4-BE49-F238E27FC236}">
                <a16:creationId xmlns:a16="http://schemas.microsoft.com/office/drawing/2014/main" id="{DC56CCA5-57B6-4553-A99B-9B85A7C97705}"/>
              </a:ext>
            </a:extLst>
          </p:cNvPr>
          <p:cNvSpPr txBox="1"/>
          <p:nvPr/>
        </p:nvSpPr>
        <p:spPr>
          <a:xfrm rot="1903785">
            <a:off x="9817293" y="1401722"/>
            <a:ext cx="1547475" cy="523220"/>
          </a:xfrm>
          <a:prstGeom prst="rect">
            <a:avLst/>
          </a:prstGeom>
          <a:noFill/>
        </p:spPr>
        <p:txBody>
          <a:bodyPr wrap="none" rtlCol="0">
            <a:spAutoFit/>
          </a:bodyPr>
          <a:lstStyle/>
          <a:p>
            <a:pPr algn="ctr"/>
            <a:r>
              <a:rPr lang="en-US" sz="1400" dirty="0"/>
              <a:t>How can I increase</a:t>
            </a:r>
          </a:p>
          <a:p>
            <a:pPr algn="ctr"/>
            <a:r>
              <a:rPr lang="en-US" sz="1400" b="1" dirty="0"/>
              <a:t>server</a:t>
            </a:r>
            <a:r>
              <a:rPr lang="en-US" sz="1400" dirty="0"/>
              <a:t> utilization?</a:t>
            </a:r>
            <a:endParaRPr lang="en-US" sz="1400" b="1" dirty="0"/>
          </a:p>
        </p:txBody>
      </p:sp>
      <p:sp>
        <p:nvSpPr>
          <p:cNvPr id="79" name="TextBox 78">
            <a:extLst>
              <a:ext uri="{FF2B5EF4-FFF2-40B4-BE49-F238E27FC236}">
                <a16:creationId xmlns:a16="http://schemas.microsoft.com/office/drawing/2014/main" id="{514DB1D9-FBF6-4554-83D8-7808B7127EF8}"/>
              </a:ext>
            </a:extLst>
          </p:cNvPr>
          <p:cNvSpPr txBox="1"/>
          <p:nvPr/>
        </p:nvSpPr>
        <p:spPr>
          <a:xfrm rot="512763">
            <a:off x="6726754" y="1215395"/>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80" name="TextBox 79">
            <a:extLst>
              <a:ext uri="{FF2B5EF4-FFF2-40B4-BE49-F238E27FC236}">
                <a16:creationId xmlns:a16="http://schemas.microsoft.com/office/drawing/2014/main" id="{14380638-C967-40C1-8902-6A60BCAF1BAE}"/>
              </a:ext>
            </a:extLst>
          </p:cNvPr>
          <p:cNvSpPr txBox="1"/>
          <p:nvPr/>
        </p:nvSpPr>
        <p:spPr>
          <a:xfrm rot="512763">
            <a:off x="4013596" y="4552448"/>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servers</a:t>
            </a:r>
            <a:r>
              <a:rPr lang="en-US" sz="1400" dirty="0"/>
              <a:t>?</a:t>
            </a:r>
            <a:endParaRPr lang="en-US" sz="1400" b="1" dirty="0"/>
          </a:p>
        </p:txBody>
      </p:sp>
      <p:sp>
        <p:nvSpPr>
          <p:cNvPr id="81" name="TextBox 80">
            <a:extLst>
              <a:ext uri="{FF2B5EF4-FFF2-40B4-BE49-F238E27FC236}">
                <a16:creationId xmlns:a16="http://schemas.microsoft.com/office/drawing/2014/main" id="{A376E325-FBF0-4632-93D0-19FFF20D57F5}"/>
              </a:ext>
            </a:extLst>
          </p:cNvPr>
          <p:cNvSpPr txBox="1"/>
          <p:nvPr/>
        </p:nvSpPr>
        <p:spPr>
          <a:xfrm rot="20512394">
            <a:off x="5603974" y="2131661"/>
            <a:ext cx="1248355" cy="523220"/>
          </a:xfrm>
          <a:prstGeom prst="rect">
            <a:avLst/>
          </a:prstGeom>
          <a:noFill/>
        </p:spPr>
        <p:txBody>
          <a:bodyPr wrap="none" rtlCol="0">
            <a:spAutoFit/>
          </a:bodyPr>
          <a:lstStyle/>
          <a:p>
            <a:pPr algn="ctr"/>
            <a:r>
              <a:rPr lang="en-US" sz="1400" dirty="0"/>
              <a:t>Who </a:t>
            </a:r>
            <a:r>
              <a:rPr lang="en-US" sz="1400" b="1" dirty="0"/>
              <a:t>monitors</a:t>
            </a:r>
          </a:p>
          <a:p>
            <a:pPr algn="ctr"/>
            <a:r>
              <a:rPr lang="en-US" sz="1400" dirty="0"/>
              <a:t>my </a:t>
            </a:r>
            <a:r>
              <a:rPr lang="en-US" sz="1400" b="1" dirty="0"/>
              <a:t>apps</a:t>
            </a:r>
            <a:r>
              <a:rPr lang="en-US" sz="1400" dirty="0"/>
              <a:t>?</a:t>
            </a:r>
            <a:endParaRPr lang="en-US" sz="1400" b="1" dirty="0"/>
          </a:p>
        </p:txBody>
      </p:sp>
      <p:sp>
        <p:nvSpPr>
          <p:cNvPr id="82" name="TextBox 81">
            <a:extLst>
              <a:ext uri="{FF2B5EF4-FFF2-40B4-BE49-F238E27FC236}">
                <a16:creationId xmlns:a16="http://schemas.microsoft.com/office/drawing/2014/main" id="{CC960822-3A94-4D77-805E-9124E96B8937}"/>
              </a:ext>
            </a:extLst>
          </p:cNvPr>
          <p:cNvSpPr txBox="1"/>
          <p:nvPr/>
        </p:nvSpPr>
        <p:spPr>
          <a:xfrm rot="512763">
            <a:off x="7532078" y="5099780"/>
            <a:ext cx="2022798" cy="523220"/>
          </a:xfrm>
          <a:prstGeom prst="rect">
            <a:avLst/>
          </a:prstGeom>
          <a:noFill/>
        </p:spPr>
        <p:txBody>
          <a:bodyPr wrap="none" rtlCol="0">
            <a:spAutoFit/>
          </a:bodyPr>
          <a:lstStyle/>
          <a:p>
            <a:pPr algn="ctr"/>
            <a:r>
              <a:rPr lang="en-US" sz="1400" dirty="0"/>
              <a:t>What happens in case of</a:t>
            </a:r>
          </a:p>
          <a:p>
            <a:pPr algn="ctr"/>
            <a:r>
              <a:rPr lang="en-US" sz="1400" dirty="0"/>
              <a:t>server hardware </a:t>
            </a:r>
            <a:r>
              <a:rPr lang="en-US" sz="1400" b="1" dirty="0"/>
              <a:t>failure?</a:t>
            </a:r>
          </a:p>
        </p:txBody>
      </p:sp>
      <p:sp>
        <p:nvSpPr>
          <p:cNvPr id="83" name="TextBox 82">
            <a:extLst>
              <a:ext uri="{FF2B5EF4-FFF2-40B4-BE49-F238E27FC236}">
                <a16:creationId xmlns:a16="http://schemas.microsoft.com/office/drawing/2014/main" id="{641E45CC-43A8-438F-93FD-38CDFEF277CF}"/>
              </a:ext>
            </a:extLst>
          </p:cNvPr>
          <p:cNvSpPr txBox="1"/>
          <p:nvPr/>
        </p:nvSpPr>
        <p:spPr>
          <a:xfrm rot="512763">
            <a:off x="1091150" y="4807056"/>
            <a:ext cx="1011046" cy="738664"/>
          </a:xfrm>
          <a:prstGeom prst="rect">
            <a:avLst/>
          </a:prstGeom>
          <a:noFill/>
        </p:spPr>
        <p:txBody>
          <a:bodyPr wrap="none" rtlCol="0">
            <a:spAutoFit/>
          </a:bodyPr>
          <a:lstStyle/>
          <a:p>
            <a:pPr algn="ctr"/>
            <a:r>
              <a:rPr lang="en-US" sz="1400" dirty="0"/>
              <a:t>How </a:t>
            </a:r>
            <a:r>
              <a:rPr lang="en-US" sz="1400" b="1" dirty="0"/>
              <a:t>many</a:t>
            </a:r>
            <a:r>
              <a:rPr lang="en-US" sz="1400" dirty="0"/>
              <a:t> </a:t>
            </a:r>
          </a:p>
          <a:p>
            <a:pPr algn="ctr"/>
            <a:r>
              <a:rPr lang="en-US" sz="1400" dirty="0"/>
              <a:t>servers</a:t>
            </a:r>
          </a:p>
          <a:p>
            <a:pPr algn="ctr"/>
            <a:r>
              <a:rPr lang="en-US" sz="1400" dirty="0"/>
              <a:t> do I need?</a:t>
            </a:r>
            <a:endParaRPr lang="en-US" sz="1400" b="1" dirty="0"/>
          </a:p>
        </p:txBody>
      </p:sp>
      <p:sp>
        <p:nvSpPr>
          <p:cNvPr id="84" name="TextBox 83">
            <a:extLst>
              <a:ext uri="{FF2B5EF4-FFF2-40B4-BE49-F238E27FC236}">
                <a16:creationId xmlns:a16="http://schemas.microsoft.com/office/drawing/2014/main" id="{2936916D-09AF-430A-B901-374D9AB3774B}"/>
              </a:ext>
            </a:extLst>
          </p:cNvPr>
          <p:cNvSpPr txBox="1"/>
          <p:nvPr/>
        </p:nvSpPr>
        <p:spPr>
          <a:xfrm rot="20455318">
            <a:off x="3880181" y="1714922"/>
            <a:ext cx="1732141" cy="523220"/>
          </a:xfrm>
          <a:prstGeom prst="rect">
            <a:avLst/>
          </a:prstGeom>
          <a:noFill/>
        </p:spPr>
        <p:txBody>
          <a:bodyPr wrap="none" rtlCol="0">
            <a:spAutoFit/>
          </a:bodyPr>
          <a:lstStyle/>
          <a:p>
            <a:pPr algn="ctr"/>
            <a:r>
              <a:rPr lang="en-US" sz="1400" dirty="0"/>
              <a:t>How do I </a:t>
            </a:r>
            <a:r>
              <a:rPr lang="en-US" sz="1400" b="1" dirty="0"/>
              <a:t>deploy</a:t>
            </a:r>
            <a:r>
              <a:rPr lang="en-US" sz="1400" dirty="0"/>
              <a:t> new</a:t>
            </a:r>
          </a:p>
          <a:p>
            <a:pPr algn="ctr"/>
            <a:r>
              <a:rPr lang="en-US" sz="1400" dirty="0"/>
              <a:t> </a:t>
            </a:r>
            <a:r>
              <a:rPr lang="en-US" sz="1400" b="1" dirty="0"/>
              <a:t>code</a:t>
            </a:r>
            <a:r>
              <a:rPr lang="en-US" sz="1400" dirty="0"/>
              <a:t> to my </a:t>
            </a:r>
            <a:r>
              <a:rPr lang="en-US" sz="1400" b="1" dirty="0"/>
              <a:t>servers</a:t>
            </a:r>
            <a:r>
              <a:rPr lang="en-US" sz="1400" dirty="0"/>
              <a:t>?</a:t>
            </a:r>
            <a:endParaRPr lang="en-US" sz="1400" b="1" dirty="0"/>
          </a:p>
        </p:txBody>
      </p:sp>
      <p:sp>
        <p:nvSpPr>
          <p:cNvPr id="85" name="TextBox 84">
            <a:extLst>
              <a:ext uri="{FF2B5EF4-FFF2-40B4-BE49-F238E27FC236}">
                <a16:creationId xmlns:a16="http://schemas.microsoft.com/office/drawing/2014/main" id="{FC8C1178-0F9D-4E07-BD8A-D3154ABD4D1B}"/>
              </a:ext>
            </a:extLst>
          </p:cNvPr>
          <p:cNvSpPr txBox="1"/>
          <p:nvPr/>
        </p:nvSpPr>
        <p:spPr>
          <a:xfrm rot="20455318">
            <a:off x="10190674" y="4576392"/>
            <a:ext cx="1402885" cy="523220"/>
          </a:xfrm>
          <a:prstGeom prst="rect">
            <a:avLst/>
          </a:prstGeom>
          <a:noFill/>
        </p:spPr>
        <p:txBody>
          <a:bodyPr wrap="none" rtlCol="0">
            <a:spAutoFit/>
          </a:bodyPr>
          <a:lstStyle/>
          <a:p>
            <a:pPr algn="ctr"/>
            <a:r>
              <a:rPr lang="en-US" sz="1400" dirty="0"/>
              <a:t>What </a:t>
            </a:r>
            <a:r>
              <a:rPr lang="en-US" sz="1400" b="1" dirty="0"/>
              <a:t>storage</a:t>
            </a:r>
            <a:r>
              <a:rPr lang="en-US" sz="1400" dirty="0"/>
              <a:t> do</a:t>
            </a:r>
          </a:p>
          <a:p>
            <a:pPr algn="ctr"/>
            <a:r>
              <a:rPr lang="en-US" sz="1400" dirty="0"/>
              <a:t> I need to use?</a:t>
            </a:r>
            <a:endParaRPr lang="en-US" sz="1400" b="1" dirty="0"/>
          </a:p>
        </p:txBody>
      </p:sp>
      <p:sp>
        <p:nvSpPr>
          <p:cNvPr id="86" name="TextBox 85">
            <a:extLst>
              <a:ext uri="{FF2B5EF4-FFF2-40B4-BE49-F238E27FC236}">
                <a16:creationId xmlns:a16="http://schemas.microsoft.com/office/drawing/2014/main" id="{51B42907-A928-47BB-8C43-6934D71121A6}"/>
              </a:ext>
            </a:extLst>
          </p:cNvPr>
          <p:cNvSpPr txBox="1"/>
          <p:nvPr/>
        </p:nvSpPr>
        <p:spPr>
          <a:xfrm rot="512763">
            <a:off x="6611370" y="4135981"/>
            <a:ext cx="2253566" cy="523220"/>
          </a:xfrm>
          <a:prstGeom prst="rect">
            <a:avLst/>
          </a:prstGeom>
          <a:noFill/>
        </p:spPr>
        <p:txBody>
          <a:bodyPr wrap="none" rtlCol="0">
            <a:spAutoFit/>
          </a:bodyPr>
          <a:lstStyle/>
          <a:p>
            <a:pPr algn="ctr"/>
            <a:r>
              <a:rPr lang="en-US" sz="1400" dirty="0"/>
              <a:t>How do I keep the </a:t>
            </a:r>
            <a:r>
              <a:rPr lang="en-US" sz="1400" b="1" dirty="0"/>
              <a:t>operating</a:t>
            </a:r>
          </a:p>
          <a:p>
            <a:pPr algn="ctr"/>
            <a:r>
              <a:rPr lang="en-US" sz="1400" b="1" dirty="0"/>
              <a:t>system</a:t>
            </a:r>
            <a:r>
              <a:rPr lang="en-US" sz="1400" dirty="0"/>
              <a:t> up to date?</a:t>
            </a:r>
          </a:p>
        </p:txBody>
      </p:sp>
      <p:sp>
        <p:nvSpPr>
          <p:cNvPr id="87" name="TextBox 86">
            <a:extLst>
              <a:ext uri="{FF2B5EF4-FFF2-40B4-BE49-F238E27FC236}">
                <a16:creationId xmlns:a16="http://schemas.microsoft.com/office/drawing/2014/main" id="{1C380F6A-071B-45D5-80B0-309E16F04C10}"/>
              </a:ext>
            </a:extLst>
          </p:cNvPr>
          <p:cNvSpPr txBox="1"/>
          <p:nvPr/>
        </p:nvSpPr>
        <p:spPr>
          <a:xfrm rot="20736026">
            <a:off x="9797401" y="5401208"/>
            <a:ext cx="1806457" cy="523220"/>
          </a:xfrm>
          <a:prstGeom prst="rect">
            <a:avLst/>
          </a:prstGeom>
          <a:noFill/>
        </p:spPr>
        <p:txBody>
          <a:bodyPr wrap="none" rtlCol="0">
            <a:spAutoFit/>
          </a:bodyPr>
          <a:lstStyle/>
          <a:p>
            <a:pPr algn="ctr"/>
            <a:r>
              <a:rPr lang="en-US" sz="1400" dirty="0"/>
              <a:t>How can I dynamically</a:t>
            </a:r>
          </a:p>
          <a:p>
            <a:pPr algn="ctr"/>
            <a:r>
              <a:rPr lang="en-US" sz="1400" dirty="0"/>
              <a:t>configure my app?</a:t>
            </a:r>
          </a:p>
        </p:txBody>
      </p:sp>
      <p:sp>
        <p:nvSpPr>
          <p:cNvPr id="88" name="TextBox 87">
            <a:extLst>
              <a:ext uri="{FF2B5EF4-FFF2-40B4-BE49-F238E27FC236}">
                <a16:creationId xmlns:a16="http://schemas.microsoft.com/office/drawing/2014/main" id="{E5A00963-5DBD-4043-A67E-BB3A962EF35B}"/>
              </a:ext>
            </a:extLst>
          </p:cNvPr>
          <p:cNvSpPr txBox="1"/>
          <p:nvPr/>
        </p:nvSpPr>
        <p:spPr>
          <a:xfrm>
            <a:off x="6241737" y="5753435"/>
            <a:ext cx="1567032" cy="523220"/>
          </a:xfrm>
          <a:prstGeom prst="rect">
            <a:avLst/>
          </a:prstGeom>
          <a:noFill/>
        </p:spPr>
        <p:txBody>
          <a:bodyPr wrap="none" rtlCol="0">
            <a:spAutoFit/>
          </a:bodyPr>
          <a:lstStyle/>
          <a:p>
            <a:pPr algn="ctr"/>
            <a:r>
              <a:rPr lang="en-US" sz="1400" dirty="0"/>
              <a:t>How often should I</a:t>
            </a:r>
          </a:p>
          <a:p>
            <a:pPr algn="ctr"/>
            <a:r>
              <a:rPr lang="en-US" sz="1400" b="1" dirty="0"/>
              <a:t>patch</a:t>
            </a:r>
            <a:r>
              <a:rPr lang="en-US" sz="1400" dirty="0"/>
              <a:t> my </a:t>
            </a:r>
            <a:r>
              <a:rPr lang="en-US" sz="1400" b="1" dirty="0"/>
              <a:t>severs?</a:t>
            </a:r>
            <a:endParaRPr lang="en-US" sz="1400" dirty="0"/>
          </a:p>
        </p:txBody>
      </p:sp>
      <p:sp>
        <p:nvSpPr>
          <p:cNvPr id="89" name="TextBox 88">
            <a:extLst>
              <a:ext uri="{FF2B5EF4-FFF2-40B4-BE49-F238E27FC236}">
                <a16:creationId xmlns:a16="http://schemas.microsoft.com/office/drawing/2014/main" id="{7AA433AD-0652-4029-B010-81F1E2FC7CD8}"/>
              </a:ext>
            </a:extLst>
          </p:cNvPr>
          <p:cNvSpPr txBox="1"/>
          <p:nvPr/>
        </p:nvSpPr>
        <p:spPr>
          <a:xfrm rot="20540013">
            <a:off x="3665018" y="5481872"/>
            <a:ext cx="1431802" cy="307777"/>
          </a:xfrm>
          <a:prstGeom prst="rect">
            <a:avLst/>
          </a:prstGeom>
          <a:noFill/>
        </p:spPr>
        <p:txBody>
          <a:bodyPr wrap="none" rtlCol="0">
            <a:spAutoFit/>
          </a:bodyPr>
          <a:lstStyle/>
          <a:p>
            <a:pPr algn="ctr"/>
            <a:r>
              <a:rPr lang="en-US" sz="1400" dirty="0"/>
              <a:t>Do I need a </a:t>
            </a:r>
            <a:r>
              <a:rPr lang="en-US" sz="1400" b="1" dirty="0"/>
              <a:t>UPS</a:t>
            </a:r>
            <a:r>
              <a:rPr lang="en-US" sz="1400" dirty="0"/>
              <a:t>?</a:t>
            </a:r>
          </a:p>
        </p:txBody>
      </p:sp>
      <p:sp>
        <p:nvSpPr>
          <p:cNvPr id="90" name="TextBox 89">
            <a:extLst>
              <a:ext uri="{FF2B5EF4-FFF2-40B4-BE49-F238E27FC236}">
                <a16:creationId xmlns:a16="http://schemas.microsoft.com/office/drawing/2014/main" id="{DAE22D34-B75D-4780-AF4B-AB21B2EC3193}"/>
              </a:ext>
            </a:extLst>
          </p:cNvPr>
          <p:cNvSpPr txBox="1"/>
          <p:nvPr/>
        </p:nvSpPr>
        <p:spPr>
          <a:xfrm>
            <a:off x="1386567" y="5770394"/>
            <a:ext cx="1944314" cy="523220"/>
          </a:xfrm>
          <a:prstGeom prst="rect">
            <a:avLst/>
          </a:prstGeom>
          <a:noFill/>
        </p:spPr>
        <p:txBody>
          <a:bodyPr wrap="none" rtlCol="0">
            <a:spAutoFit/>
          </a:bodyPr>
          <a:lstStyle/>
          <a:p>
            <a:pPr algn="ctr"/>
            <a:r>
              <a:rPr lang="en-US" sz="1400" dirty="0"/>
              <a:t>It takes how long to</a:t>
            </a:r>
          </a:p>
          <a:p>
            <a:pPr algn="ctr"/>
            <a:r>
              <a:rPr lang="en-US" sz="1400" b="1" dirty="0"/>
              <a:t>provision</a:t>
            </a:r>
            <a:r>
              <a:rPr lang="en-US" sz="1400" dirty="0"/>
              <a:t> a new </a:t>
            </a:r>
            <a:r>
              <a:rPr lang="en-US" sz="1400" b="1" dirty="0"/>
              <a:t>server?</a:t>
            </a:r>
            <a:endParaRPr lang="en-US" sz="1400" dirty="0"/>
          </a:p>
        </p:txBody>
      </p:sp>
      <p:sp>
        <p:nvSpPr>
          <p:cNvPr id="91" name="TextBox 90">
            <a:extLst>
              <a:ext uri="{FF2B5EF4-FFF2-40B4-BE49-F238E27FC236}">
                <a16:creationId xmlns:a16="http://schemas.microsoft.com/office/drawing/2014/main" id="{ED81061B-8EE2-4320-8031-CA85292CD6B8}"/>
              </a:ext>
            </a:extLst>
          </p:cNvPr>
          <p:cNvSpPr txBox="1"/>
          <p:nvPr/>
        </p:nvSpPr>
        <p:spPr>
          <a:xfrm>
            <a:off x="3483966" y="2815929"/>
            <a:ext cx="1887312" cy="523220"/>
          </a:xfrm>
          <a:prstGeom prst="rect">
            <a:avLst/>
          </a:prstGeom>
          <a:noFill/>
        </p:spPr>
        <p:txBody>
          <a:bodyPr wrap="none" rtlCol="0">
            <a:spAutoFit/>
          </a:bodyPr>
          <a:lstStyle/>
          <a:p>
            <a:pPr algn="ctr"/>
            <a:r>
              <a:rPr lang="en-US" sz="1400" dirty="0"/>
              <a:t>Which packages should</a:t>
            </a:r>
          </a:p>
          <a:p>
            <a:pPr algn="ctr"/>
            <a:r>
              <a:rPr lang="en-US" sz="1400" dirty="0"/>
              <a:t>be on my </a:t>
            </a:r>
            <a:r>
              <a:rPr lang="en-US" sz="1400" b="1" dirty="0"/>
              <a:t>server</a:t>
            </a:r>
            <a:r>
              <a:rPr lang="en-US" sz="1400" dirty="0"/>
              <a:t>?</a:t>
            </a:r>
          </a:p>
        </p:txBody>
      </p:sp>
    </p:spTree>
    <p:extLst>
      <p:ext uri="{BB962C8B-B14F-4D97-AF65-F5344CB8AC3E}">
        <p14:creationId xmlns:p14="http://schemas.microsoft.com/office/powerpoint/2010/main" val="301058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1" nodeType="afterEffect">
                                  <p:stCondLst>
                                    <p:cond delay="0"/>
                                  </p:stCondLst>
                                  <p:childTnLst>
                                    <p:animMotion origin="layout" path="M 1.45833E-6 2.59259E-6 L 0.00091 -0.22847 " pathEditMode="relative" rAng="0" ptsTypes="AA">
                                      <p:cBhvr>
                                        <p:cTn id="6" dur="500" fill="hold"/>
                                        <p:tgtEl>
                                          <p:spTgt spid="14"/>
                                        </p:tgtEl>
                                        <p:attrNameLst>
                                          <p:attrName>ppt_x</p:attrName>
                                          <p:attrName>ppt_y</p:attrName>
                                        </p:attrNameLst>
                                      </p:cBhvr>
                                      <p:rCtr x="39" y="-11435"/>
                                    </p:animMotion>
                                  </p:childTnLst>
                                </p:cTn>
                              </p:par>
                            </p:childTnLst>
                          </p:cTn>
                        </p:par>
                        <p:par>
                          <p:cTn id="7" fill="hold">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par>
                          <p:cTn id="11" fill="hold">
                            <p:stCondLst>
                              <p:cond delay="1000"/>
                            </p:stCondLst>
                            <p:childTnLst>
                              <p:par>
                                <p:cTn id="12" presetID="1" presetClass="exit" presetSubtype="0" fill="hold" grpId="2" nodeType="afterEffect">
                                  <p:stCondLst>
                                    <p:cond delay="0"/>
                                  </p:stCondLst>
                                  <p:childTnLst>
                                    <p:set>
                                      <p:cBhvr>
                                        <p:cTn id="13" dur="1" fill="hold">
                                          <p:stCondLst>
                                            <p:cond delay="0"/>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2.5E-6 -7.40741E-7 L -0.60261 0.30625 " pathEditMode="relative" rAng="0" ptsTypes="AA">
                                      <p:cBhvr>
                                        <p:cTn id="17" dur="500" fill="hold"/>
                                        <p:tgtEl>
                                          <p:spTgt spid="72"/>
                                        </p:tgtEl>
                                        <p:attrNameLst>
                                          <p:attrName>ppt_x</p:attrName>
                                          <p:attrName>ppt_y</p:attrName>
                                        </p:attrNameLst>
                                      </p:cBhvr>
                                      <p:rCtr x="-30130" y="15301"/>
                                    </p:animMotion>
                                  </p:childTnLst>
                                </p:cTn>
                              </p:par>
                              <p:par>
                                <p:cTn id="18" presetID="42" presetClass="path" presetSubtype="0" accel="50000" decel="50000" fill="hold" grpId="0" nodeType="withEffect">
                                  <p:stCondLst>
                                    <p:cond delay="0"/>
                                  </p:stCondLst>
                                  <p:childTnLst>
                                    <p:animMotion origin="layout" path="M 4.58333E-6 -3.7037E-6 L 0.1513 0.0669 " pathEditMode="relative" rAng="0" ptsTypes="AA">
                                      <p:cBhvr>
                                        <p:cTn id="19" dur="500" fill="hold"/>
                                        <p:tgtEl>
                                          <p:spTgt spid="86"/>
                                        </p:tgtEl>
                                        <p:attrNameLst>
                                          <p:attrName>ppt_x</p:attrName>
                                          <p:attrName>ppt_y</p:attrName>
                                        </p:attrNameLst>
                                      </p:cBhvr>
                                      <p:rCtr x="7565" y="3333"/>
                                    </p:animMotion>
                                  </p:childTnLst>
                                </p:cTn>
                              </p:par>
                              <p:par>
                                <p:cTn id="20" presetID="42" presetClass="path" presetSubtype="0" accel="50000" decel="50000" fill="hold" grpId="0" nodeType="withEffect">
                                  <p:stCondLst>
                                    <p:cond delay="0"/>
                                  </p:stCondLst>
                                  <p:childTnLst>
                                    <p:animMotion origin="layout" path="M -1.875E-6 -3.33333E-6 L -0.41458 -0.20347 " pathEditMode="relative" rAng="0" ptsTypes="AA">
                                      <p:cBhvr>
                                        <p:cTn id="21" dur="500" fill="hold"/>
                                        <p:tgtEl>
                                          <p:spTgt spid="88"/>
                                        </p:tgtEl>
                                        <p:attrNameLst>
                                          <p:attrName>ppt_x</p:attrName>
                                          <p:attrName>ppt_y</p:attrName>
                                        </p:attrNameLst>
                                      </p:cBhvr>
                                      <p:rCtr x="-20729" y="-10185"/>
                                    </p:animMotion>
                                  </p:childTnLst>
                                </p:cTn>
                              </p:par>
                              <p:par>
                                <p:cTn id="22" presetID="42" presetClass="path" presetSubtype="0" accel="50000" decel="50000" fill="hold" grpId="0" nodeType="withEffect">
                                  <p:stCondLst>
                                    <p:cond delay="0"/>
                                  </p:stCondLst>
                                  <p:childTnLst>
                                    <p:animMotion origin="layout" path="M 6.25E-7 3.7037E-7 L 0.36914 -0.47431 " pathEditMode="relative" rAng="0" ptsTypes="AA">
                                      <p:cBhvr>
                                        <p:cTn id="23" dur="500" fill="hold"/>
                                        <p:tgtEl>
                                          <p:spTgt spid="83"/>
                                        </p:tgtEl>
                                        <p:attrNameLst>
                                          <p:attrName>ppt_x</p:attrName>
                                          <p:attrName>ppt_y</p:attrName>
                                        </p:attrNameLst>
                                      </p:cBhvr>
                                      <p:rCtr x="18451" y="-23727"/>
                                    </p:animMotion>
                                  </p:childTnLst>
                                </p:cTn>
                              </p:par>
                              <p:par>
                                <p:cTn id="24" presetID="42" presetClass="path" presetSubtype="0" accel="50000" decel="50000" fill="hold" grpId="0" nodeType="withEffect">
                                  <p:stCondLst>
                                    <p:cond delay="0"/>
                                  </p:stCondLst>
                                  <p:childTnLst>
                                    <p:animMotion origin="layout" path="M 2.29167E-6 -2.59259E-6 L 0.34505 -0.12662 " pathEditMode="relative" rAng="0" ptsTypes="AA">
                                      <p:cBhvr>
                                        <p:cTn id="25" dur="500" fill="hold"/>
                                        <p:tgtEl>
                                          <p:spTgt spid="76"/>
                                        </p:tgtEl>
                                        <p:attrNameLst>
                                          <p:attrName>ppt_x</p:attrName>
                                          <p:attrName>ppt_y</p:attrName>
                                        </p:attrNameLst>
                                      </p:cBhvr>
                                      <p:rCtr x="17253" y="-6343"/>
                                    </p:animMotion>
                                  </p:childTnLst>
                                </p:cTn>
                              </p:par>
                              <p:par>
                                <p:cTn id="26" presetID="42" presetClass="path" presetSubtype="0" accel="50000" decel="50000" fill="hold" grpId="0" nodeType="withEffect">
                                  <p:stCondLst>
                                    <p:cond delay="0"/>
                                  </p:stCondLst>
                                  <p:childTnLst>
                                    <p:animMotion origin="layout" path="M -1.04167E-6 -1.11111E-6 L -0.1819 0.32616 " pathEditMode="relative" rAng="0" ptsTypes="AA">
                                      <p:cBhvr>
                                        <p:cTn id="27" dur="500" fill="hold"/>
                                        <p:tgtEl>
                                          <p:spTgt spid="91"/>
                                        </p:tgtEl>
                                        <p:attrNameLst>
                                          <p:attrName>ppt_x</p:attrName>
                                          <p:attrName>ppt_y</p:attrName>
                                        </p:attrNameLst>
                                      </p:cBhvr>
                                      <p:rCtr x="-9102" y="16296"/>
                                    </p:animMotion>
                                  </p:childTnLst>
                                </p:cTn>
                              </p:par>
                              <p:par>
                                <p:cTn id="28" presetID="42" presetClass="path" presetSubtype="0" accel="50000" decel="50000" fill="hold" grpId="0" nodeType="withEffect">
                                  <p:stCondLst>
                                    <p:cond delay="0"/>
                                  </p:stCondLst>
                                  <p:childTnLst>
                                    <p:animMotion origin="layout" path="M 3.75E-6 -2.59259E-6 L 0.25612 -0.0868 " pathEditMode="relative" rAng="0" ptsTypes="AA">
                                      <p:cBhvr>
                                        <p:cTn id="29" dur="500" fill="hold"/>
                                        <p:tgtEl>
                                          <p:spTgt spid="75"/>
                                        </p:tgtEl>
                                        <p:attrNameLst>
                                          <p:attrName>ppt_x</p:attrName>
                                          <p:attrName>ppt_y</p:attrName>
                                        </p:attrNameLst>
                                      </p:cBhvr>
                                      <p:rCtr x="12799" y="-4352"/>
                                    </p:animMotion>
                                  </p:childTnLst>
                                </p:cTn>
                              </p:par>
                              <p:par>
                                <p:cTn id="30" presetID="42" presetClass="path" presetSubtype="0" accel="50000" decel="50000" fill="hold" grpId="0" nodeType="withEffect">
                                  <p:stCondLst>
                                    <p:cond delay="0"/>
                                  </p:stCondLst>
                                  <p:childTnLst>
                                    <p:animMotion origin="layout" path="M -2.70833E-6 -4.44444E-6 L 0.3944 0.47686 " pathEditMode="relative" rAng="0" ptsTypes="AA">
                                      <p:cBhvr>
                                        <p:cTn id="31" dur="500" fill="hold"/>
                                        <p:tgtEl>
                                          <p:spTgt spid="84"/>
                                        </p:tgtEl>
                                        <p:attrNameLst>
                                          <p:attrName>ppt_x</p:attrName>
                                          <p:attrName>ppt_y</p:attrName>
                                        </p:attrNameLst>
                                      </p:cBhvr>
                                      <p:rCtr x="19714" y="23843"/>
                                    </p:animMotion>
                                  </p:childTnLst>
                                </p:cTn>
                              </p:par>
                              <p:par>
                                <p:cTn id="32" presetID="42" presetClass="path" presetSubtype="0" accel="50000" decel="50000" fill="hold" grpId="0" nodeType="withEffect">
                                  <p:stCondLst>
                                    <p:cond delay="0"/>
                                  </p:stCondLst>
                                  <p:childTnLst>
                                    <p:animMotion origin="layout" path="M 2.70833E-6 -2.59259E-6 L 0.29245 0.40718 " pathEditMode="relative" rAng="0" ptsTypes="AA">
                                      <p:cBhvr>
                                        <p:cTn id="33" dur="500" fill="hold"/>
                                        <p:tgtEl>
                                          <p:spTgt spid="81"/>
                                        </p:tgtEl>
                                        <p:attrNameLst>
                                          <p:attrName>ppt_x</p:attrName>
                                          <p:attrName>ppt_y</p:attrName>
                                        </p:attrNameLst>
                                      </p:cBhvr>
                                      <p:rCtr x="14622" y="20347"/>
                                    </p:animMotion>
                                  </p:childTnLst>
                                </p:cTn>
                              </p:par>
                              <p:par>
                                <p:cTn id="34" presetID="42" presetClass="path" presetSubtype="0" accel="50000" decel="50000" fill="hold" grpId="0" nodeType="withEffect">
                                  <p:stCondLst>
                                    <p:cond delay="0"/>
                                  </p:stCondLst>
                                  <p:childTnLst>
                                    <p:animMotion origin="layout" path="M 1.45833E-6 -1.85185E-6 L 0.10338 -0.44375 " pathEditMode="relative" rAng="0" ptsTypes="AA">
                                      <p:cBhvr>
                                        <p:cTn id="35" dur="500" fill="hold"/>
                                        <p:tgtEl>
                                          <p:spTgt spid="80"/>
                                        </p:tgtEl>
                                        <p:attrNameLst>
                                          <p:attrName>ppt_x</p:attrName>
                                          <p:attrName>ppt_y</p:attrName>
                                        </p:attrNameLst>
                                      </p:cBhvr>
                                      <p:rCtr x="5169" y="-22199"/>
                                    </p:animMotion>
                                  </p:childTnLst>
                                </p:cTn>
                              </p:par>
                              <p:par>
                                <p:cTn id="36" presetID="10" presetClass="exit" presetSubtype="0" fill="hold" grpId="0" nodeType="withEffect">
                                  <p:stCondLst>
                                    <p:cond delay="0"/>
                                  </p:stCondLst>
                                  <p:childTnLst>
                                    <p:animEffect transition="out" filter="fade">
                                      <p:cBhvr>
                                        <p:cTn id="37" dur="500"/>
                                        <p:tgtEl>
                                          <p:spTgt spid="78"/>
                                        </p:tgtEl>
                                      </p:cBhvr>
                                    </p:animEffect>
                                    <p:set>
                                      <p:cBhvr>
                                        <p:cTn id="38" dur="1" fill="hold">
                                          <p:stCondLst>
                                            <p:cond delay="499"/>
                                          </p:stCondLst>
                                        </p:cTn>
                                        <p:tgtEl>
                                          <p:spTgt spid="7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79"/>
                                        </p:tgtEl>
                                      </p:cBhvr>
                                    </p:animEffect>
                                    <p:set>
                                      <p:cBhvr>
                                        <p:cTn id="41" dur="1" fill="hold">
                                          <p:stCondLst>
                                            <p:cond delay="499"/>
                                          </p:stCondLst>
                                        </p:cTn>
                                        <p:tgtEl>
                                          <p:spTgt spid="79"/>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73"/>
                                        </p:tgtEl>
                                      </p:cBhvr>
                                    </p:animEffect>
                                    <p:set>
                                      <p:cBhvr>
                                        <p:cTn id="44" dur="1" fill="hold">
                                          <p:stCondLst>
                                            <p:cond delay="499"/>
                                          </p:stCondLst>
                                        </p:cTn>
                                        <p:tgtEl>
                                          <p:spTgt spid="73"/>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85"/>
                                        </p:tgtEl>
                                      </p:cBhvr>
                                    </p:animEffect>
                                    <p:set>
                                      <p:cBhvr>
                                        <p:cTn id="47" dur="1" fill="hold">
                                          <p:stCondLst>
                                            <p:cond delay="499"/>
                                          </p:stCondLst>
                                        </p:cTn>
                                        <p:tgtEl>
                                          <p:spTgt spid="85"/>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87"/>
                                        </p:tgtEl>
                                      </p:cBhvr>
                                    </p:animEffect>
                                    <p:set>
                                      <p:cBhvr>
                                        <p:cTn id="50" dur="1" fill="hold">
                                          <p:stCondLst>
                                            <p:cond delay="499"/>
                                          </p:stCondLst>
                                        </p:cTn>
                                        <p:tgtEl>
                                          <p:spTgt spid="87"/>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82"/>
                                        </p:tgtEl>
                                      </p:cBhvr>
                                    </p:animEffect>
                                    <p:set>
                                      <p:cBhvr>
                                        <p:cTn id="53" dur="1" fill="hold">
                                          <p:stCondLst>
                                            <p:cond delay="499"/>
                                          </p:stCondLst>
                                        </p:cTn>
                                        <p:tgtEl>
                                          <p:spTgt spid="82"/>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89"/>
                                        </p:tgtEl>
                                      </p:cBhvr>
                                    </p:animEffect>
                                    <p:set>
                                      <p:cBhvr>
                                        <p:cTn id="56" dur="1" fill="hold">
                                          <p:stCondLst>
                                            <p:cond delay="499"/>
                                          </p:stCondLst>
                                        </p:cTn>
                                        <p:tgtEl>
                                          <p:spTgt spid="89"/>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90"/>
                                        </p:tgtEl>
                                      </p:cBhvr>
                                    </p:animEffect>
                                    <p:set>
                                      <p:cBhvr>
                                        <p:cTn id="59" dur="1" fill="hold">
                                          <p:stCondLst>
                                            <p:cond delay="499"/>
                                          </p:stCondLst>
                                        </p:cTn>
                                        <p:tgtEl>
                                          <p:spTgt spid="90"/>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71"/>
                                        </p:tgtEl>
                                      </p:cBhvr>
                                    </p:animEffect>
                                    <p:set>
                                      <p:cBhvr>
                                        <p:cTn id="62" dur="1" fill="hold">
                                          <p:stCondLst>
                                            <p:cond delay="499"/>
                                          </p:stCondLst>
                                        </p:cTn>
                                        <p:tgtEl>
                                          <p:spTgt spid="71"/>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74"/>
                                        </p:tgtEl>
                                      </p:cBhvr>
                                    </p:animEffect>
                                    <p:set>
                                      <p:cBhvr>
                                        <p:cTn id="65" dur="1" fill="hold">
                                          <p:stCondLst>
                                            <p:cond delay="499"/>
                                          </p:stCondLst>
                                        </p:cTn>
                                        <p:tgtEl>
                                          <p:spTgt spid="74"/>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77"/>
                                        </p:tgtEl>
                                      </p:cBhvr>
                                    </p:animEffect>
                                    <p:set>
                                      <p:cBhvr>
                                        <p:cTn id="68" dur="1" fill="hold">
                                          <p:stCondLst>
                                            <p:cond delay="499"/>
                                          </p:stCondLst>
                                        </p:cTn>
                                        <p:tgtEl>
                                          <p:spTgt spid="77"/>
                                        </p:tgtEl>
                                        <p:attrNameLst>
                                          <p:attrName>style.visibility</p:attrName>
                                        </p:attrNameLst>
                                      </p:cBhvr>
                                      <p:to>
                                        <p:strVal val="hidden"/>
                                      </p:to>
                                    </p:set>
                                  </p:childTnLst>
                                </p:cTn>
                              </p:par>
                            </p:childTnLst>
                          </p:cTn>
                        </p:par>
                        <p:par>
                          <p:cTn id="69" fill="hold">
                            <p:stCondLst>
                              <p:cond delay="500"/>
                            </p:stCondLst>
                            <p:childTnLst>
                              <p:par>
                                <p:cTn id="70" presetID="1" presetClass="exit" presetSubtype="0" fill="hold" grpId="1" nodeType="afterEffect">
                                  <p:stCondLst>
                                    <p:cond delay="0"/>
                                  </p:stCondLst>
                                  <p:childTnLst>
                                    <p:set>
                                      <p:cBhvr>
                                        <p:cTn id="71" dur="1" fill="hold">
                                          <p:stCondLst>
                                            <p:cond delay="0"/>
                                          </p:stCondLst>
                                        </p:cTn>
                                        <p:tgtEl>
                                          <p:spTgt spid="7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86"/>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8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83"/>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7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91"/>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75"/>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84"/>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81"/>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80"/>
                                        </p:tgtEl>
                                        <p:attrNameLst>
                                          <p:attrName>style.visibility</p:attrName>
                                        </p:attrNameLst>
                                      </p:cBhvr>
                                      <p:to>
                                        <p:strVal val="hidden"/>
                                      </p:to>
                                    </p:set>
                                  </p:childTnLst>
                                </p:cTn>
                              </p:par>
                            </p:childTnLst>
                          </p:cTn>
                        </p:par>
                        <p:par>
                          <p:cTn id="90" fill="hold">
                            <p:stCondLst>
                              <p:cond delay="500"/>
                            </p:stCondLst>
                            <p:childTnLst>
                              <p:par>
                                <p:cTn id="91" presetID="10" presetClass="entr" presetSubtype="0" fill="hold" grpId="0" nodeType="after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fade">
                                      <p:cBhvr>
                                        <p:cTn id="93" dur="500"/>
                                        <p:tgtEl>
                                          <p:spTgt spid="1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500"/>
                                        <p:tgtEl>
                                          <p:spTgt spid="1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500"/>
                                        <p:tgtEl>
                                          <p:spTgt spid="1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500"/>
                                        <p:tgtEl>
                                          <p:spTgt spid="2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500"/>
                                        <p:tgtEl>
                                          <p:spTgt spid="2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500"/>
                                        <p:tgtEl>
                                          <p:spTgt spid="2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500"/>
                                        <p:tgtEl>
                                          <p:spTgt spid="2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4" grpId="2" animBg="1"/>
      <p:bldP spid="13" grpId="0" animBg="1"/>
      <p:bldP spid="15" grpId="0"/>
      <p:bldP spid="16" grpId="0"/>
      <p:bldP spid="18" grpId="0"/>
      <p:bldP spid="20" grpId="0"/>
      <p:bldP spid="21" grpId="0"/>
      <p:bldP spid="22" grpId="0"/>
      <p:bldP spid="23" grpId="0"/>
      <p:bldP spid="24" grpId="0"/>
      <p:bldP spid="25" grpId="0"/>
      <p:bldP spid="26" grpId="0"/>
      <p:bldP spid="71" grpId="0"/>
      <p:bldP spid="72" grpId="0"/>
      <p:bldP spid="72" grpId="1"/>
      <p:bldP spid="73" grpId="0"/>
      <p:bldP spid="74" grpId="0"/>
      <p:bldP spid="75" grpId="0"/>
      <p:bldP spid="75" grpId="1"/>
      <p:bldP spid="76" grpId="0"/>
      <p:bldP spid="76" grpId="1"/>
      <p:bldP spid="77" grpId="0"/>
      <p:bldP spid="78" grpId="0"/>
      <p:bldP spid="79" grpId="0"/>
      <p:bldP spid="80" grpId="0"/>
      <p:bldP spid="80" grpId="1"/>
      <p:bldP spid="81" grpId="0"/>
      <p:bldP spid="81" grpId="1"/>
      <p:bldP spid="82" grpId="0"/>
      <p:bldP spid="83" grpId="0"/>
      <p:bldP spid="83" grpId="1"/>
      <p:bldP spid="84" grpId="0"/>
      <p:bldP spid="84" grpId="1"/>
      <p:bldP spid="85" grpId="0"/>
      <p:bldP spid="86" grpId="0"/>
      <p:bldP spid="86" grpId="1"/>
      <p:bldP spid="87" grpId="0"/>
      <p:bldP spid="88" grpId="0"/>
      <p:bldP spid="88" grpId="1"/>
      <p:bldP spid="89" grpId="0"/>
      <p:bldP spid="90" grpId="0"/>
      <p:bldP spid="91" grpId="0"/>
      <p:bldP spid="91"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12">
            <a:extLst>
              <a:ext uri="{FF2B5EF4-FFF2-40B4-BE49-F238E27FC236}">
                <a16:creationId xmlns:a16="http://schemas.microsoft.com/office/drawing/2014/main" id="{0695EF2B-E20A-4B21-A2CB-66B82740470F}"/>
              </a:ext>
            </a:extLst>
          </p:cNvPr>
          <p:cNvSpPr/>
          <p:nvPr/>
        </p:nvSpPr>
        <p:spPr>
          <a:xfrm>
            <a:off x="4995995" y="2647202"/>
            <a:ext cx="2187599" cy="1618439"/>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8E1C21-4971-482E-9548-7244BEF260E5}"/>
              </a:ext>
            </a:extLst>
          </p:cNvPr>
          <p:cNvSpPr>
            <a:spLocks noGrp="1"/>
          </p:cNvSpPr>
          <p:nvPr>
            <p:ph type="title"/>
          </p:nvPr>
        </p:nvSpPr>
        <p:spPr/>
        <p:txBody>
          <a:bodyPr>
            <a:normAutofit fontScale="90000"/>
          </a:bodyPr>
          <a:lstStyle/>
          <a:p>
            <a:r>
              <a:rPr lang="en-US" dirty="0"/>
              <a:t>The evolution of application platforms</a:t>
            </a:r>
          </a:p>
        </p:txBody>
      </p:sp>
      <p:sp>
        <p:nvSpPr>
          <p:cNvPr id="3" name="TextBox 2">
            <a:extLst>
              <a:ext uri="{FF2B5EF4-FFF2-40B4-BE49-F238E27FC236}">
                <a16:creationId xmlns:a16="http://schemas.microsoft.com/office/drawing/2014/main" id="{C33EDF7D-14C2-4348-9D16-626ABEBA0B37}"/>
              </a:ext>
            </a:extLst>
          </p:cNvPr>
          <p:cNvSpPr txBox="1"/>
          <p:nvPr/>
        </p:nvSpPr>
        <p:spPr>
          <a:xfrm>
            <a:off x="295656" y="923544"/>
            <a:ext cx="782074" cy="369332"/>
          </a:xfrm>
          <a:prstGeom prst="rect">
            <a:avLst/>
          </a:prstGeom>
          <a:noFill/>
        </p:spPr>
        <p:txBody>
          <a:bodyPr wrap="none" rtlCol="0">
            <a:spAutoFit/>
          </a:bodyPr>
          <a:lstStyle/>
          <a:p>
            <a:r>
              <a:rPr lang="en-US" dirty="0">
                <a:latin typeface="Kamerik205 8" panose="020B0803030600020004" pitchFamily="34" charset="0"/>
              </a:rPr>
              <a:t>PaaS</a:t>
            </a:r>
          </a:p>
        </p:txBody>
      </p:sp>
      <p:grpSp>
        <p:nvGrpSpPr>
          <p:cNvPr id="4" name="Group 3">
            <a:extLst>
              <a:ext uri="{FF2B5EF4-FFF2-40B4-BE49-F238E27FC236}">
                <a16:creationId xmlns:a16="http://schemas.microsoft.com/office/drawing/2014/main" id="{89F84E86-9E38-4985-8F65-FFB2460A04BE}"/>
              </a:ext>
            </a:extLst>
          </p:cNvPr>
          <p:cNvGrpSpPr/>
          <p:nvPr/>
        </p:nvGrpSpPr>
        <p:grpSpPr>
          <a:xfrm>
            <a:off x="2398511" y="3029521"/>
            <a:ext cx="1583138" cy="1198436"/>
            <a:chOff x="2398511" y="3029521"/>
            <a:chExt cx="1583138" cy="1198436"/>
          </a:xfrm>
        </p:grpSpPr>
        <p:pic>
          <p:nvPicPr>
            <p:cNvPr id="5" name="Picture 4" descr="See the source image">
              <a:extLst>
                <a:ext uri="{FF2B5EF4-FFF2-40B4-BE49-F238E27FC236}">
                  <a16:creationId xmlns:a16="http://schemas.microsoft.com/office/drawing/2014/main" id="{A2ABAA8D-78D6-4ED9-8E71-DCE6926C0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11" y="3029521"/>
              <a:ext cx="795628" cy="798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ee the source image">
              <a:extLst>
                <a:ext uri="{FF2B5EF4-FFF2-40B4-BE49-F238E27FC236}">
                  <a16:creationId xmlns:a16="http://schemas.microsoft.com/office/drawing/2014/main" id="{FE7E4C60-1275-4BBC-8823-51A9F0557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509" y="3429000"/>
              <a:ext cx="659140" cy="79895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8" descr="See the source image">
            <a:extLst>
              <a:ext uri="{FF2B5EF4-FFF2-40B4-BE49-F238E27FC236}">
                <a16:creationId xmlns:a16="http://schemas.microsoft.com/office/drawing/2014/main" id="{AD231BDE-7928-4C27-9327-E3A1CBD6F3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3559" y="2886559"/>
            <a:ext cx="1084882" cy="10848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7E601CD-4118-4E83-B7BD-BBAD9D230508}"/>
              </a:ext>
            </a:extLst>
          </p:cNvPr>
          <p:cNvGrpSpPr/>
          <p:nvPr/>
        </p:nvGrpSpPr>
        <p:grpSpPr>
          <a:xfrm>
            <a:off x="8321746" y="2900535"/>
            <a:ext cx="1731135" cy="1233310"/>
            <a:chOff x="8321746" y="2900535"/>
            <a:chExt cx="1731135" cy="1233310"/>
          </a:xfrm>
        </p:grpSpPr>
        <p:pic>
          <p:nvPicPr>
            <p:cNvPr id="9" name="Picture 10" descr="See the source image">
              <a:extLst>
                <a:ext uri="{FF2B5EF4-FFF2-40B4-BE49-F238E27FC236}">
                  <a16:creationId xmlns:a16="http://schemas.microsoft.com/office/drawing/2014/main" id="{0346E9A8-EFA2-42EA-AD1B-21506DFEE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197" y="2900535"/>
              <a:ext cx="1169327" cy="5558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See the source image">
              <a:extLst>
                <a:ext uri="{FF2B5EF4-FFF2-40B4-BE49-F238E27FC236}">
                  <a16:creationId xmlns:a16="http://schemas.microsoft.com/office/drawing/2014/main" id="{BDD29477-BCF9-4CAB-AD0E-F82E5DD5978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9863"/>
            <a:stretch/>
          </p:blipFill>
          <p:spPr bwMode="auto">
            <a:xfrm>
              <a:off x="9534097" y="3044264"/>
              <a:ext cx="518784" cy="6766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See the source image">
              <a:extLst>
                <a:ext uri="{FF2B5EF4-FFF2-40B4-BE49-F238E27FC236}">
                  <a16:creationId xmlns:a16="http://schemas.microsoft.com/office/drawing/2014/main" id="{FFAD7923-B89E-40BB-B77D-72BDC3C317D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196" b="23105"/>
            <a:stretch/>
          </p:blipFill>
          <p:spPr bwMode="auto">
            <a:xfrm>
              <a:off x="8321746" y="3577958"/>
              <a:ext cx="1035198" cy="55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31A4A625-17DD-4435-80BC-29F832962741}"/>
              </a:ext>
            </a:extLst>
          </p:cNvPr>
          <p:cNvGrpSpPr/>
          <p:nvPr/>
        </p:nvGrpSpPr>
        <p:grpSpPr>
          <a:xfrm>
            <a:off x="3992699" y="1292876"/>
            <a:ext cx="4206601" cy="1023718"/>
            <a:chOff x="3992699" y="1292876"/>
            <a:chExt cx="4206601" cy="1023718"/>
          </a:xfrm>
        </p:grpSpPr>
        <p:sp>
          <p:nvSpPr>
            <p:cNvPr id="15" name="TextBox 14">
              <a:extLst>
                <a:ext uri="{FF2B5EF4-FFF2-40B4-BE49-F238E27FC236}">
                  <a16:creationId xmlns:a16="http://schemas.microsoft.com/office/drawing/2014/main" id="{51A3A128-8706-45DD-9C77-DC100CAF827D}"/>
                </a:ext>
              </a:extLst>
            </p:cNvPr>
            <p:cNvSpPr txBox="1"/>
            <p:nvPr/>
          </p:nvSpPr>
          <p:spPr>
            <a:xfrm>
              <a:off x="3992699" y="1292876"/>
              <a:ext cx="4206601" cy="307777"/>
            </a:xfrm>
            <a:prstGeom prst="rect">
              <a:avLst/>
            </a:prstGeom>
            <a:noFill/>
          </p:spPr>
          <p:txBody>
            <a:bodyPr wrap="none" rtlCol="0">
              <a:spAutoFit/>
            </a:bodyPr>
            <a:lstStyle/>
            <a:p>
              <a:pPr algn="ctr"/>
              <a:r>
                <a:rPr lang="en-US" sz="1400" dirty="0"/>
                <a:t>What is the right </a:t>
              </a:r>
              <a:r>
                <a:rPr lang="en-US" sz="1400" b="1" dirty="0"/>
                <a:t>size</a:t>
              </a:r>
              <a:r>
                <a:rPr lang="en-US" sz="1400" dirty="0"/>
                <a:t> of </a:t>
              </a:r>
              <a:r>
                <a:rPr lang="en-US" sz="1400" b="1" dirty="0"/>
                <a:t>servers</a:t>
              </a:r>
              <a:r>
                <a:rPr lang="en-US" sz="1400" dirty="0"/>
                <a:t> for my business needs?</a:t>
              </a:r>
            </a:p>
          </p:txBody>
        </p:sp>
        <p:sp>
          <p:nvSpPr>
            <p:cNvPr id="16" name="TextBox 15">
              <a:extLst>
                <a:ext uri="{FF2B5EF4-FFF2-40B4-BE49-F238E27FC236}">
                  <a16:creationId xmlns:a16="http://schemas.microsoft.com/office/drawing/2014/main" id="{94EB28A6-3E68-4B90-BB12-17A1801146EB}"/>
                </a:ext>
              </a:extLst>
            </p:cNvPr>
            <p:cNvSpPr txBox="1"/>
            <p:nvPr/>
          </p:nvSpPr>
          <p:spPr>
            <a:xfrm>
              <a:off x="4645730" y="1532233"/>
              <a:ext cx="2900538" cy="307777"/>
            </a:xfrm>
            <a:prstGeom prst="rect">
              <a:avLst/>
            </a:prstGeom>
            <a:noFill/>
          </p:spPr>
          <p:txBody>
            <a:bodyPr wrap="none" rtlCol="0">
              <a:spAutoFit/>
            </a:bodyPr>
            <a:lstStyle/>
            <a:p>
              <a:pPr algn="ctr"/>
              <a:r>
                <a:rPr lang="en-US" sz="1400" dirty="0"/>
                <a:t>How can I increase </a:t>
              </a:r>
              <a:r>
                <a:rPr lang="en-US" sz="1400" b="1" dirty="0"/>
                <a:t>server</a:t>
              </a:r>
              <a:r>
                <a:rPr lang="en-US" sz="1400" dirty="0"/>
                <a:t> utilization?</a:t>
              </a:r>
            </a:p>
          </p:txBody>
        </p:sp>
        <p:sp>
          <p:nvSpPr>
            <p:cNvPr id="18" name="TextBox 17">
              <a:extLst>
                <a:ext uri="{FF2B5EF4-FFF2-40B4-BE49-F238E27FC236}">
                  <a16:creationId xmlns:a16="http://schemas.microsoft.com/office/drawing/2014/main" id="{167484A0-703B-4E1C-BB68-93B470BB2FD2}"/>
                </a:ext>
              </a:extLst>
            </p:cNvPr>
            <p:cNvSpPr txBox="1"/>
            <p:nvPr/>
          </p:nvSpPr>
          <p:spPr>
            <a:xfrm>
              <a:off x="4925197" y="1769460"/>
              <a:ext cx="2341603" cy="307777"/>
            </a:xfrm>
            <a:prstGeom prst="rect">
              <a:avLst/>
            </a:prstGeom>
            <a:noFill/>
          </p:spPr>
          <p:txBody>
            <a:bodyPr wrap="none" rtlCol="0">
              <a:spAutoFit/>
            </a:bodyPr>
            <a:lstStyle/>
            <a:p>
              <a:pPr algn="ctr"/>
              <a:r>
                <a:rPr lang="en-US" sz="1400" dirty="0"/>
                <a:t>How </a:t>
              </a:r>
              <a:r>
                <a:rPr lang="en-US" sz="1400" b="1" dirty="0"/>
                <a:t>many</a:t>
              </a:r>
              <a:r>
                <a:rPr lang="en-US" sz="1400" dirty="0"/>
                <a:t> servers do I need?</a:t>
              </a:r>
            </a:p>
          </p:txBody>
        </p:sp>
        <p:sp>
          <p:nvSpPr>
            <p:cNvPr id="20" name="TextBox 19">
              <a:extLst>
                <a:ext uri="{FF2B5EF4-FFF2-40B4-BE49-F238E27FC236}">
                  <a16:creationId xmlns:a16="http://schemas.microsoft.com/office/drawing/2014/main" id="{E0A70210-E994-4874-A92E-D92CD1C60BAF}"/>
                </a:ext>
              </a:extLst>
            </p:cNvPr>
            <p:cNvSpPr txBox="1"/>
            <p:nvPr/>
          </p:nvSpPr>
          <p:spPr>
            <a:xfrm>
              <a:off x="4833685" y="2008817"/>
              <a:ext cx="2502545"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application?</a:t>
              </a:r>
            </a:p>
          </p:txBody>
        </p:sp>
      </p:grpSp>
      <p:sp>
        <p:nvSpPr>
          <p:cNvPr id="21" name="TextBox 20">
            <a:extLst>
              <a:ext uri="{FF2B5EF4-FFF2-40B4-BE49-F238E27FC236}">
                <a16:creationId xmlns:a16="http://schemas.microsoft.com/office/drawing/2014/main" id="{E74BC1B4-2DFA-4F7E-B945-3E4772BF8E09}"/>
              </a:ext>
            </a:extLst>
          </p:cNvPr>
          <p:cNvSpPr txBox="1"/>
          <p:nvPr/>
        </p:nvSpPr>
        <p:spPr>
          <a:xfrm>
            <a:off x="807254" y="4530846"/>
            <a:ext cx="2940805" cy="307777"/>
          </a:xfrm>
          <a:prstGeom prst="rect">
            <a:avLst/>
          </a:prstGeom>
          <a:noFill/>
        </p:spPr>
        <p:txBody>
          <a:bodyPr wrap="none" rtlCol="0">
            <a:spAutoFit/>
          </a:bodyPr>
          <a:lstStyle/>
          <a:p>
            <a:pPr algn="ctr"/>
            <a:r>
              <a:rPr lang="en-US" sz="1400" dirty="0"/>
              <a:t>How often should I </a:t>
            </a:r>
            <a:r>
              <a:rPr lang="en-US" sz="1400" b="1" dirty="0"/>
              <a:t>patch</a:t>
            </a:r>
            <a:r>
              <a:rPr lang="en-US" sz="1400" dirty="0"/>
              <a:t> my </a:t>
            </a:r>
            <a:r>
              <a:rPr lang="en-US" sz="1400" b="1" dirty="0"/>
              <a:t>servers</a:t>
            </a:r>
            <a:r>
              <a:rPr lang="en-US" sz="1400" dirty="0"/>
              <a:t>?</a:t>
            </a:r>
          </a:p>
        </p:txBody>
      </p:sp>
      <p:sp>
        <p:nvSpPr>
          <p:cNvPr id="22" name="TextBox 21">
            <a:extLst>
              <a:ext uri="{FF2B5EF4-FFF2-40B4-BE49-F238E27FC236}">
                <a16:creationId xmlns:a16="http://schemas.microsoft.com/office/drawing/2014/main" id="{A2645397-1108-4380-9347-3624081C0352}"/>
              </a:ext>
            </a:extLst>
          </p:cNvPr>
          <p:cNvSpPr txBox="1"/>
          <p:nvPr/>
        </p:nvSpPr>
        <p:spPr>
          <a:xfrm>
            <a:off x="781198" y="4838623"/>
            <a:ext cx="2992935" cy="307777"/>
          </a:xfrm>
          <a:prstGeom prst="rect">
            <a:avLst/>
          </a:prstGeom>
          <a:noFill/>
        </p:spPr>
        <p:txBody>
          <a:bodyPr wrap="none" rtlCol="0">
            <a:spAutoFit/>
          </a:bodyPr>
          <a:lstStyle/>
          <a:p>
            <a:pPr algn="ctr"/>
            <a:r>
              <a:rPr lang="en-US" sz="1400" dirty="0"/>
              <a:t>How often should I </a:t>
            </a:r>
            <a:r>
              <a:rPr lang="en-US" sz="1400" b="1" dirty="0"/>
              <a:t>backup</a:t>
            </a:r>
            <a:r>
              <a:rPr lang="en-US" sz="1400" dirty="0"/>
              <a:t> my </a:t>
            </a:r>
            <a:r>
              <a:rPr lang="en-US" sz="1400" b="1" dirty="0"/>
              <a:t>server</a:t>
            </a:r>
            <a:r>
              <a:rPr lang="en-US" sz="1400" dirty="0"/>
              <a:t>?</a:t>
            </a:r>
          </a:p>
        </p:txBody>
      </p:sp>
      <p:sp>
        <p:nvSpPr>
          <p:cNvPr id="23" name="TextBox 22">
            <a:extLst>
              <a:ext uri="{FF2B5EF4-FFF2-40B4-BE49-F238E27FC236}">
                <a16:creationId xmlns:a16="http://schemas.microsoft.com/office/drawing/2014/main" id="{77867B89-EB2A-4D42-8AC4-7F28FF8A2995}"/>
              </a:ext>
            </a:extLst>
          </p:cNvPr>
          <p:cNvSpPr txBox="1"/>
          <p:nvPr/>
        </p:nvSpPr>
        <p:spPr>
          <a:xfrm>
            <a:off x="702298" y="5141512"/>
            <a:ext cx="3202864" cy="307777"/>
          </a:xfrm>
          <a:prstGeom prst="rect">
            <a:avLst/>
          </a:prstGeom>
          <a:noFill/>
        </p:spPr>
        <p:txBody>
          <a:bodyPr wrap="none" rtlCol="0">
            <a:spAutoFit/>
          </a:bodyPr>
          <a:lstStyle/>
          <a:p>
            <a:pPr algn="ctr"/>
            <a:r>
              <a:rPr lang="en-US" sz="1400" dirty="0"/>
              <a:t>Which </a:t>
            </a:r>
            <a:r>
              <a:rPr lang="en-US" sz="1400" b="1" dirty="0"/>
              <a:t>packages</a:t>
            </a:r>
            <a:r>
              <a:rPr lang="en-US" sz="1400" dirty="0"/>
              <a:t> should be on my </a:t>
            </a:r>
            <a:r>
              <a:rPr lang="en-US" sz="1400" b="1" dirty="0"/>
              <a:t>server</a:t>
            </a:r>
            <a:r>
              <a:rPr lang="en-US" sz="1400" dirty="0"/>
              <a:t>?</a:t>
            </a:r>
          </a:p>
        </p:txBody>
      </p:sp>
      <p:sp>
        <p:nvSpPr>
          <p:cNvPr id="24" name="TextBox 23">
            <a:extLst>
              <a:ext uri="{FF2B5EF4-FFF2-40B4-BE49-F238E27FC236}">
                <a16:creationId xmlns:a16="http://schemas.microsoft.com/office/drawing/2014/main" id="{9D07DD39-ACA2-4C67-A1AF-BEA45765DEAB}"/>
              </a:ext>
            </a:extLst>
          </p:cNvPr>
          <p:cNvSpPr txBox="1"/>
          <p:nvPr/>
        </p:nvSpPr>
        <p:spPr>
          <a:xfrm>
            <a:off x="7996521" y="4376957"/>
            <a:ext cx="3172022" cy="307777"/>
          </a:xfrm>
          <a:prstGeom prst="rect">
            <a:avLst/>
          </a:prstGeom>
          <a:noFill/>
        </p:spPr>
        <p:txBody>
          <a:bodyPr wrap="none" rtlCol="0">
            <a:spAutoFit/>
          </a:bodyPr>
          <a:lstStyle/>
          <a:p>
            <a:pPr algn="ctr"/>
            <a:r>
              <a:rPr lang="en-US" sz="1400" dirty="0"/>
              <a:t>How do I </a:t>
            </a:r>
            <a:r>
              <a:rPr lang="en-US" sz="1400" b="1" dirty="0"/>
              <a:t>deploy</a:t>
            </a:r>
            <a:r>
              <a:rPr lang="en-US" sz="1400" dirty="0"/>
              <a:t> new </a:t>
            </a:r>
            <a:r>
              <a:rPr lang="en-US" sz="1400" b="1" dirty="0"/>
              <a:t>code</a:t>
            </a:r>
            <a:r>
              <a:rPr lang="en-US" sz="1400" dirty="0"/>
              <a:t> to my </a:t>
            </a:r>
            <a:r>
              <a:rPr lang="en-US" sz="1400" b="1" dirty="0"/>
              <a:t>server</a:t>
            </a:r>
            <a:r>
              <a:rPr lang="en-US" sz="1400" dirty="0"/>
              <a:t>?</a:t>
            </a:r>
          </a:p>
        </p:txBody>
      </p:sp>
      <p:sp>
        <p:nvSpPr>
          <p:cNvPr id="25" name="TextBox 24">
            <a:extLst>
              <a:ext uri="{FF2B5EF4-FFF2-40B4-BE49-F238E27FC236}">
                <a16:creationId xmlns:a16="http://schemas.microsoft.com/office/drawing/2014/main" id="{73DFABEF-ADCB-41C9-BB39-7DE03613E808}"/>
              </a:ext>
            </a:extLst>
          </p:cNvPr>
          <p:cNvSpPr txBox="1"/>
          <p:nvPr/>
        </p:nvSpPr>
        <p:spPr>
          <a:xfrm>
            <a:off x="7732407" y="4684734"/>
            <a:ext cx="3700245" cy="307777"/>
          </a:xfrm>
          <a:prstGeom prst="rect">
            <a:avLst/>
          </a:prstGeom>
          <a:noFill/>
        </p:spPr>
        <p:txBody>
          <a:bodyPr wrap="none" rtlCol="0">
            <a:spAutoFit/>
          </a:bodyPr>
          <a:lstStyle/>
          <a:p>
            <a:pPr algn="ctr"/>
            <a:r>
              <a:rPr lang="en-US" sz="1400" dirty="0"/>
              <a:t>How do I keep the </a:t>
            </a:r>
            <a:r>
              <a:rPr lang="en-US" sz="1400" b="1" dirty="0"/>
              <a:t>operating system</a:t>
            </a:r>
            <a:r>
              <a:rPr lang="en-US" sz="1400" dirty="0"/>
              <a:t> up to date?</a:t>
            </a:r>
          </a:p>
        </p:txBody>
      </p:sp>
      <p:sp>
        <p:nvSpPr>
          <p:cNvPr id="26" name="TextBox 25">
            <a:extLst>
              <a:ext uri="{FF2B5EF4-FFF2-40B4-BE49-F238E27FC236}">
                <a16:creationId xmlns:a16="http://schemas.microsoft.com/office/drawing/2014/main" id="{A6246B64-1353-4B32-966F-AFEE25A4B922}"/>
              </a:ext>
            </a:extLst>
          </p:cNvPr>
          <p:cNvSpPr txBox="1"/>
          <p:nvPr/>
        </p:nvSpPr>
        <p:spPr>
          <a:xfrm>
            <a:off x="8361272" y="5026308"/>
            <a:ext cx="2442528" cy="307777"/>
          </a:xfrm>
          <a:prstGeom prst="rect">
            <a:avLst/>
          </a:prstGeom>
          <a:noFill/>
        </p:spPr>
        <p:txBody>
          <a:bodyPr wrap="none" rtlCol="0">
            <a:spAutoFit/>
          </a:bodyPr>
          <a:lstStyle/>
          <a:p>
            <a:pPr algn="ctr"/>
            <a:r>
              <a:rPr lang="en-US" sz="1400" dirty="0"/>
              <a:t>Who </a:t>
            </a:r>
            <a:r>
              <a:rPr lang="en-US" sz="1400" b="1" dirty="0"/>
              <a:t>monitors</a:t>
            </a:r>
            <a:r>
              <a:rPr lang="en-US" sz="1400" dirty="0"/>
              <a:t> my application?</a:t>
            </a:r>
          </a:p>
        </p:txBody>
      </p:sp>
      <p:pic>
        <p:nvPicPr>
          <p:cNvPr id="7170" name="Picture 2" descr="See the source image">
            <a:extLst>
              <a:ext uri="{FF2B5EF4-FFF2-40B4-BE49-F238E27FC236}">
                <a16:creationId xmlns:a16="http://schemas.microsoft.com/office/drawing/2014/main" id="{0A7D1D5B-54CC-415B-B3CC-28A1BDC7F87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957" t="8039" r="16858" b="7950"/>
          <a:stretch/>
        </p:blipFill>
        <p:spPr bwMode="auto">
          <a:xfrm>
            <a:off x="5585994" y="2886559"/>
            <a:ext cx="1111499" cy="108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after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170"/>
                                        </p:tgtEl>
                                        <p:attrNameLst>
                                          <p:attrName>style.visibility</p:attrName>
                                        </p:attrNameLst>
                                      </p:cBhvr>
                                      <p:to>
                                        <p:strVal val="visible"/>
                                      </p:to>
                                    </p:set>
                                    <p:animEffect transition="in" filter="dissolve">
                                      <p:cBhvr>
                                        <p:cTn id="11" dur="500"/>
                                        <p:tgtEl>
                                          <p:spTgt spid="717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12">
            <a:extLst>
              <a:ext uri="{FF2B5EF4-FFF2-40B4-BE49-F238E27FC236}">
                <a16:creationId xmlns:a16="http://schemas.microsoft.com/office/drawing/2014/main" id="{0695EF2B-E20A-4B21-A2CB-66B82740470F}"/>
              </a:ext>
            </a:extLst>
          </p:cNvPr>
          <p:cNvSpPr/>
          <p:nvPr/>
        </p:nvSpPr>
        <p:spPr>
          <a:xfrm>
            <a:off x="4995995" y="2647202"/>
            <a:ext cx="2187599" cy="1618439"/>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8E1C21-4971-482E-9548-7244BEF260E5}"/>
              </a:ext>
            </a:extLst>
          </p:cNvPr>
          <p:cNvSpPr>
            <a:spLocks noGrp="1"/>
          </p:cNvSpPr>
          <p:nvPr>
            <p:ph type="title"/>
          </p:nvPr>
        </p:nvSpPr>
        <p:spPr/>
        <p:txBody>
          <a:bodyPr>
            <a:normAutofit fontScale="90000"/>
          </a:bodyPr>
          <a:lstStyle/>
          <a:p>
            <a:r>
              <a:rPr lang="en-US" dirty="0"/>
              <a:t>The evolution of application platforms</a:t>
            </a:r>
          </a:p>
        </p:txBody>
      </p:sp>
      <p:sp>
        <p:nvSpPr>
          <p:cNvPr id="3" name="TextBox 2">
            <a:extLst>
              <a:ext uri="{FF2B5EF4-FFF2-40B4-BE49-F238E27FC236}">
                <a16:creationId xmlns:a16="http://schemas.microsoft.com/office/drawing/2014/main" id="{C33EDF7D-14C2-4348-9D16-626ABEBA0B37}"/>
              </a:ext>
            </a:extLst>
          </p:cNvPr>
          <p:cNvSpPr txBox="1"/>
          <p:nvPr/>
        </p:nvSpPr>
        <p:spPr>
          <a:xfrm>
            <a:off x="295656" y="923544"/>
            <a:ext cx="1470915" cy="369332"/>
          </a:xfrm>
          <a:prstGeom prst="rect">
            <a:avLst/>
          </a:prstGeom>
          <a:noFill/>
        </p:spPr>
        <p:txBody>
          <a:bodyPr wrap="none" rtlCol="0">
            <a:spAutoFit/>
          </a:bodyPr>
          <a:lstStyle/>
          <a:p>
            <a:r>
              <a:rPr lang="en-US" dirty="0">
                <a:latin typeface="Kamerik205 8" panose="020B0803030600020004" pitchFamily="34" charset="0"/>
              </a:rPr>
              <a:t>Serverless</a:t>
            </a:r>
          </a:p>
        </p:txBody>
      </p:sp>
      <p:grpSp>
        <p:nvGrpSpPr>
          <p:cNvPr id="4" name="Group 3">
            <a:extLst>
              <a:ext uri="{FF2B5EF4-FFF2-40B4-BE49-F238E27FC236}">
                <a16:creationId xmlns:a16="http://schemas.microsoft.com/office/drawing/2014/main" id="{89F84E86-9E38-4985-8F65-FFB2460A04BE}"/>
              </a:ext>
            </a:extLst>
          </p:cNvPr>
          <p:cNvGrpSpPr/>
          <p:nvPr/>
        </p:nvGrpSpPr>
        <p:grpSpPr>
          <a:xfrm>
            <a:off x="2398511" y="3029521"/>
            <a:ext cx="1583138" cy="1198436"/>
            <a:chOff x="2398511" y="3029521"/>
            <a:chExt cx="1583138" cy="1198436"/>
          </a:xfrm>
        </p:grpSpPr>
        <p:pic>
          <p:nvPicPr>
            <p:cNvPr id="5" name="Picture 4" descr="See the source image">
              <a:extLst>
                <a:ext uri="{FF2B5EF4-FFF2-40B4-BE49-F238E27FC236}">
                  <a16:creationId xmlns:a16="http://schemas.microsoft.com/office/drawing/2014/main" id="{A2ABAA8D-78D6-4ED9-8E71-DCE6926C0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11" y="3029521"/>
              <a:ext cx="795628" cy="798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ee the source image">
              <a:extLst>
                <a:ext uri="{FF2B5EF4-FFF2-40B4-BE49-F238E27FC236}">
                  <a16:creationId xmlns:a16="http://schemas.microsoft.com/office/drawing/2014/main" id="{FE7E4C60-1275-4BBC-8823-51A9F0557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509" y="3429000"/>
              <a:ext cx="659140" cy="798957"/>
            </a:xfrm>
            <a:prstGeom prst="rect">
              <a:avLst/>
            </a:prstGeom>
            <a:noFill/>
            <a:extLst>
              <a:ext uri="{909E8E84-426E-40DD-AFC4-6F175D3DCCD1}">
                <a14:hiddenFill xmlns:a14="http://schemas.microsoft.com/office/drawing/2010/main">
                  <a:solidFill>
                    <a:srgbClr val="FFFFFF"/>
                  </a:solidFill>
                </a14:hiddenFill>
              </a:ext>
            </a:extLst>
          </p:spPr>
        </p:pic>
      </p:grpSp>
      <p:pic>
        <p:nvPicPr>
          <p:cNvPr id="7170" name="Picture 2" descr="See the source image">
            <a:extLst>
              <a:ext uri="{FF2B5EF4-FFF2-40B4-BE49-F238E27FC236}">
                <a16:creationId xmlns:a16="http://schemas.microsoft.com/office/drawing/2014/main" id="{0A7D1D5B-54CC-415B-B3CC-28A1BDC7F8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957" t="8039" r="16858" b="7950"/>
          <a:stretch/>
        </p:blipFill>
        <p:spPr bwMode="auto">
          <a:xfrm>
            <a:off x="5585994" y="2886559"/>
            <a:ext cx="1111499" cy="108239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47E601CD-4118-4E83-B7BD-BBAD9D230508}"/>
              </a:ext>
            </a:extLst>
          </p:cNvPr>
          <p:cNvGrpSpPr/>
          <p:nvPr/>
        </p:nvGrpSpPr>
        <p:grpSpPr>
          <a:xfrm>
            <a:off x="8321746" y="2900535"/>
            <a:ext cx="1731135" cy="1233310"/>
            <a:chOff x="8321746" y="2900535"/>
            <a:chExt cx="1731135" cy="1233310"/>
          </a:xfrm>
        </p:grpSpPr>
        <p:pic>
          <p:nvPicPr>
            <p:cNvPr id="9" name="Picture 10" descr="See the source image">
              <a:extLst>
                <a:ext uri="{FF2B5EF4-FFF2-40B4-BE49-F238E27FC236}">
                  <a16:creationId xmlns:a16="http://schemas.microsoft.com/office/drawing/2014/main" id="{0346E9A8-EFA2-42EA-AD1B-21506DFEE5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197" y="2900535"/>
              <a:ext cx="1169327" cy="5558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See the source image">
              <a:extLst>
                <a:ext uri="{FF2B5EF4-FFF2-40B4-BE49-F238E27FC236}">
                  <a16:creationId xmlns:a16="http://schemas.microsoft.com/office/drawing/2014/main" id="{BDD29477-BCF9-4CAB-AD0E-F82E5DD5978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9863"/>
            <a:stretch/>
          </p:blipFill>
          <p:spPr bwMode="auto">
            <a:xfrm>
              <a:off x="9534097" y="3044264"/>
              <a:ext cx="518784" cy="6766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6" descr="See the source image">
              <a:extLst>
                <a:ext uri="{FF2B5EF4-FFF2-40B4-BE49-F238E27FC236}">
                  <a16:creationId xmlns:a16="http://schemas.microsoft.com/office/drawing/2014/main" id="{FFAD7923-B89E-40BB-B77D-72BDC3C317D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3196" b="23105"/>
            <a:stretch/>
          </p:blipFill>
          <p:spPr bwMode="auto">
            <a:xfrm>
              <a:off x="8321746" y="3577958"/>
              <a:ext cx="1035198" cy="55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31A4A625-17DD-4435-80BC-29F832962741}"/>
              </a:ext>
            </a:extLst>
          </p:cNvPr>
          <p:cNvGrpSpPr/>
          <p:nvPr/>
        </p:nvGrpSpPr>
        <p:grpSpPr>
          <a:xfrm>
            <a:off x="3992699" y="1292876"/>
            <a:ext cx="4206601" cy="1023718"/>
            <a:chOff x="3992699" y="1292876"/>
            <a:chExt cx="4206601" cy="1023718"/>
          </a:xfrm>
        </p:grpSpPr>
        <p:sp>
          <p:nvSpPr>
            <p:cNvPr id="15" name="TextBox 14">
              <a:extLst>
                <a:ext uri="{FF2B5EF4-FFF2-40B4-BE49-F238E27FC236}">
                  <a16:creationId xmlns:a16="http://schemas.microsoft.com/office/drawing/2014/main" id="{51A3A128-8706-45DD-9C77-DC100CAF827D}"/>
                </a:ext>
              </a:extLst>
            </p:cNvPr>
            <p:cNvSpPr txBox="1"/>
            <p:nvPr/>
          </p:nvSpPr>
          <p:spPr>
            <a:xfrm>
              <a:off x="3992699" y="1292876"/>
              <a:ext cx="4206601" cy="307777"/>
            </a:xfrm>
            <a:prstGeom prst="rect">
              <a:avLst/>
            </a:prstGeom>
            <a:noFill/>
          </p:spPr>
          <p:txBody>
            <a:bodyPr wrap="none" rtlCol="0">
              <a:spAutoFit/>
            </a:bodyPr>
            <a:lstStyle/>
            <a:p>
              <a:pPr algn="ctr"/>
              <a:r>
                <a:rPr lang="en-US" sz="1400" dirty="0"/>
                <a:t>What is the right </a:t>
              </a:r>
              <a:r>
                <a:rPr lang="en-US" sz="1400" b="1" dirty="0"/>
                <a:t>size</a:t>
              </a:r>
              <a:r>
                <a:rPr lang="en-US" sz="1400" dirty="0"/>
                <a:t> of </a:t>
              </a:r>
              <a:r>
                <a:rPr lang="en-US" sz="1400" b="1" dirty="0"/>
                <a:t>servers</a:t>
              </a:r>
              <a:r>
                <a:rPr lang="en-US" sz="1400" dirty="0"/>
                <a:t> for my business needs?</a:t>
              </a:r>
            </a:p>
          </p:txBody>
        </p:sp>
        <p:sp>
          <p:nvSpPr>
            <p:cNvPr id="16" name="TextBox 15">
              <a:extLst>
                <a:ext uri="{FF2B5EF4-FFF2-40B4-BE49-F238E27FC236}">
                  <a16:creationId xmlns:a16="http://schemas.microsoft.com/office/drawing/2014/main" id="{94EB28A6-3E68-4B90-BB12-17A1801146EB}"/>
                </a:ext>
              </a:extLst>
            </p:cNvPr>
            <p:cNvSpPr txBox="1"/>
            <p:nvPr/>
          </p:nvSpPr>
          <p:spPr>
            <a:xfrm>
              <a:off x="4645730" y="1532233"/>
              <a:ext cx="2900538" cy="307777"/>
            </a:xfrm>
            <a:prstGeom prst="rect">
              <a:avLst/>
            </a:prstGeom>
            <a:noFill/>
          </p:spPr>
          <p:txBody>
            <a:bodyPr wrap="none" rtlCol="0">
              <a:spAutoFit/>
            </a:bodyPr>
            <a:lstStyle/>
            <a:p>
              <a:pPr algn="ctr"/>
              <a:r>
                <a:rPr lang="en-US" sz="1400" dirty="0"/>
                <a:t>How can I increase </a:t>
              </a:r>
              <a:r>
                <a:rPr lang="en-US" sz="1400" b="1" dirty="0"/>
                <a:t>server</a:t>
              </a:r>
              <a:r>
                <a:rPr lang="en-US" sz="1400" dirty="0"/>
                <a:t> utilization?</a:t>
              </a:r>
            </a:p>
          </p:txBody>
        </p:sp>
        <p:sp>
          <p:nvSpPr>
            <p:cNvPr id="18" name="TextBox 17">
              <a:extLst>
                <a:ext uri="{FF2B5EF4-FFF2-40B4-BE49-F238E27FC236}">
                  <a16:creationId xmlns:a16="http://schemas.microsoft.com/office/drawing/2014/main" id="{167484A0-703B-4E1C-BB68-93B470BB2FD2}"/>
                </a:ext>
              </a:extLst>
            </p:cNvPr>
            <p:cNvSpPr txBox="1"/>
            <p:nvPr/>
          </p:nvSpPr>
          <p:spPr>
            <a:xfrm>
              <a:off x="4925197" y="1769460"/>
              <a:ext cx="2341603" cy="307777"/>
            </a:xfrm>
            <a:prstGeom prst="rect">
              <a:avLst/>
            </a:prstGeom>
            <a:noFill/>
          </p:spPr>
          <p:txBody>
            <a:bodyPr wrap="none" rtlCol="0">
              <a:spAutoFit/>
            </a:bodyPr>
            <a:lstStyle/>
            <a:p>
              <a:pPr algn="ctr"/>
              <a:r>
                <a:rPr lang="en-US" sz="1400" dirty="0"/>
                <a:t>How </a:t>
              </a:r>
              <a:r>
                <a:rPr lang="en-US" sz="1400" b="1" dirty="0"/>
                <a:t>many</a:t>
              </a:r>
              <a:r>
                <a:rPr lang="en-US" sz="1400" dirty="0"/>
                <a:t> servers do I need?</a:t>
              </a:r>
            </a:p>
          </p:txBody>
        </p:sp>
        <p:sp>
          <p:nvSpPr>
            <p:cNvPr id="20" name="TextBox 19">
              <a:extLst>
                <a:ext uri="{FF2B5EF4-FFF2-40B4-BE49-F238E27FC236}">
                  <a16:creationId xmlns:a16="http://schemas.microsoft.com/office/drawing/2014/main" id="{E0A70210-E994-4874-A92E-D92CD1C60BAF}"/>
                </a:ext>
              </a:extLst>
            </p:cNvPr>
            <p:cNvSpPr txBox="1"/>
            <p:nvPr/>
          </p:nvSpPr>
          <p:spPr>
            <a:xfrm>
              <a:off x="4833685" y="2008817"/>
              <a:ext cx="2502545" cy="307777"/>
            </a:xfrm>
            <a:prstGeom prst="rect">
              <a:avLst/>
            </a:prstGeom>
            <a:noFill/>
          </p:spPr>
          <p:txBody>
            <a:bodyPr wrap="none" rtlCol="0">
              <a:spAutoFit/>
            </a:bodyPr>
            <a:lstStyle/>
            <a:p>
              <a:pPr algn="ctr"/>
              <a:r>
                <a:rPr lang="en-US" sz="1400" dirty="0"/>
                <a:t>How can I </a:t>
              </a:r>
              <a:r>
                <a:rPr lang="en-US" sz="1400" b="1" dirty="0"/>
                <a:t>scale</a:t>
              </a:r>
              <a:r>
                <a:rPr lang="en-US" sz="1400" dirty="0"/>
                <a:t> my application?</a:t>
              </a:r>
            </a:p>
          </p:txBody>
        </p:sp>
      </p:grpSp>
      <p:sp>
        <p:nvSpPr>
          <p:cNvPr id="27" name="Rectangle 26">
            <a:extLst>
              <a:ext uri="{FF2B5EF4-FFF2-40B4-BE49-F238E27FC236}">
                <a16:creationId xmlns:a16="http://schemas.microsoft.com/office/drawing/2014/main" id="{B6A56839-553D-49D5-A94B-96335354F033}"/>
              </a:ext>
            </a:extLst>
          </p:cNvPr>
          <p:cNvSpPr/>
          <p:nvPr/>
        </p:nvSpPr>
        <p:spPr>
          <a:xfrm>
            <a:off x="7859828" y="327173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1" name="Rectangle 30">
            <a:extLst>
              <a:ext uri="{FF2B5EF4-FFF2-40B4-BE49-F238E27FC236}">
                <a16:creationId xmlns:a16="http://schemas.microsoft.com/office/drawing/2014/main" id="{F8C86675-0398-45E7-A684-512950946A4C}"/>
              </a:ext>
            </a:extLst>
          </p:cNvPr>
          <p:cNvSpPr/>
          <p:nvPr/>
        </p:nvSpPr>
        <p:spPr>
          <a:xfrm>
            <a:off x="3130183" y="32406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2" name="Rectangle 31">
            <a:extLst>
              <a:ext uri="{FF2B5EF4-FFF2-40B4-BE49-F238E27FC236}">
                <a16:creationId xmlns:a16="http://schemas.microsoft.com/office/drawing/2014/main" id="{F9B434C1-C68A-40BD-B2C9-0E4CCA0398B6}"/>
              </a:ext>
            </a:extLst>
          </p:cNvPr>
          <p:cNvSpPr/>
          <p:nvPr/>
        </p:nvSpPr>
        <p:spPr>
          <a:xfrm>
            <a:off x="4584657" y="34404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3" name="Rectangle 32">
            <a:extLst>
              <a:ext uri="{FF2B5EF4-FFF2-40B4-BE49-F238E27FC236}">
                <a16:creationId xmlns:a16="http://schemas.microsoft.com/office/drawing/2014/main" id="{0AB0447D-2D9A-452A-A29A-86F1F776F07F}"/>
              </a:ext>
            </a:extLst>
          </p:cNvPr>
          <p:cNvSpPr/>
          <p:nvPr/>
        </p:nvSpPr>
        <p:spPr>
          <a:xfrm>
            <a:off x="3519731" y="3911698"/>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4" name="Rectangle 33">
            <a:extLst>
              <a:ext uri="{FF2B5EF4-FFF2-40B4-BE49-F238E27FC236}">
                <a16:creationId xmlns:a16="http://schemas.microsoft.com/office/drawing/2014/main" id="{5E5AE32B-225B-4D11-84E8-4016BA74AB2A}"/>
              </a:ext>
            </a:extLst>
          </p:cNvPr>
          <p:cNvSpPr/>
          <p:nvPr/>
        </p:nvSpPr>
        <p:spPr>
          <a:xfrm>
            <a:off x="7008801" y="3679768"/>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5" name="Rectangle 34">
            <a:extLst>
              <a:ext uri="{FF2B5EF4-FFF2-40B4-BE49-F238E27FC236}">
                <a16:creationId xmlns:a16="http://schemas.microsoft.com/office/drawing/2014/main" id="{1CA2A7F0-BBF8-4BF8-B6B5-8929701CF350}"/>
              </a:ext>
            </a:extLst>
          </p:cNvPr>
          <p:cNvSpPr/>
          <p:nvPr/>
        </p:nvSpPr>
        <p:spPr>
          <a:xfrm>
            <a:off x="4192805" y="40337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6" name="Rectangle 35">
            <a:extLst>
              <a:ext uri="{FF2B5EF4-FFF2-40B4-BE49-F238E27FC236}">
                <a16:creationId xmlns:a16="http://schemas.microsoft.com/office/drawing/2014/main" id="{39038033-64DD-40A3-8E7D-3CBDFCF172F6}"/>
              </a:ext>
            </a:extLst>
          </p:cNvPr>
          <p:cNvSpPr/>
          <p:nvPr/>
        </p:nvSpPr>
        <p:spPr>
          <a:xfrm>
            <a:off x="5408230" y="505445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7" name="Rectangle 36">
            <a:extLst>
              <a:ext uri="{FF2B5EF4-FFF2-40B4-BE49-F238E27FC236}">
                <a16:creationId xmlns:a16="http://schemas.microsoft.com/office/drawing/2014/main" id="{D6AA7D73-7DD9-4A68-84F3-7B7BDCE53230}"/>
              </a:ext>
            </a:extLst>
          </p:cNvPr>
          <p:cNvSpPr/>
          <p:nvPr/>
        </p:nvSpPr>
        <p:spPr>
          <a:xfrm>
            <a:off x="4681673" y="472099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8" name="Rectangle 37">
            <a:extLst>
              <a:ext uri="{FF2B5EF4-FFF2-40B4-BE49-F238E27FC236}">
                <a16:creationId xmlns:a16="http://schemas.microsoft.com/office/drawing/2014/main" id="{9D4F7737-6779-4B79-BB6E-134CD570831A}"/>
              </a:ext>
            </a:extLst>
          </p:cNvPr>
          <p:cNvSpPr/>
          <p:nvPr/>
        </p:nvSpPr>
        <p:spPr>
          <a:xfrm>
            <a:off x="3536720" y="463842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9" name="Rectangle 38">
            <a:extLst>
              <a:ext uri="{FF2B5EF4-FFF2-40B4-BE49-F238E27FC236}">
                <a16:creationId xmlns:a16="http://schemas.microsoft.com/office/drawing/2014/main" id="{D7562164-79EC-4EC8-945B-EE71754094D1}"/>
              </a:ext>
            </a:extLst>
          </p:cNvPr>
          <p:cNvSpPr/>
          <p:nvPr/>
        </p:nvSpPr>
        <p:spPr>
          <a:xfrm>
            <a:off x="6595698" y="431645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0" name="Rectangle 39">
            <a:extLst>
              <a:ext uri="{FF2B5EF4-FFF2-40B4-BE49-F238E27FC236}">
                <a16:creationId xmlns:a16="http://schemas.microsoft.com/office/drawing/2014/main" id="{8C778C5C-9053-498B-AC6B-E94C502B884A}"/>
              </a:ext>
            </a:extLst>
          </p:cNvPr>
          <p:cNvSpPr/>
          <p:nvPr/>
        </p:nvSpPr>
        <p:spPr>
          <a:xfrm>
            <a:off x="6157774" y="368260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1" name="Rectangle 40">
            <a:extLst>
              <a:ext uri="{FF2B5EF4-FFF2-40B4-BE49-F238E27FC236}">
                <a16:creationId xmlns:a16="http://schemas.microsoft.com/office/drawing/2014/main" id="{4B2CA7FD-A9B7-4BBB-B026-84603E5B1D32}"/>
              </a:ext>
            </a:extLst>
          </p:cNvPr>
          <p:cNvSpPr/>
          <p:nvPr/>
        </p:nvSpPr>
        <p:spPr>
          <a:xfrm>
            <a:off x="2751579" y="40337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2" name="Rectangle 41">
            <a:extLst>
              <a:ext uri="{FF2B5EF4-FFF2-40B4-BE49-F238E27FC236}">
                <a16:creationId xmlns:a16="http://schemas.microsoft.com/office/drawing/2014/main" id="{9BA226B3-99C6-436D-98AE-404CA08A04AE}"/>
              </a:ext>
            </a:extLst>
          </p:cNvPr>
          <p:cNvSpPr/>
          <p:nvPr/>
        </p:nvSpPr>
        <p:spPr>
          <a:xfrm>
            <a:off x="5801640" y="4439607"/>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3" name="Rectangle 42">
            <a:extLst>
              <a:ext uri="{FF2B5EF4-FFF2-40B4-BE49-F238E27FC236}">
                <a16:creationId xmlns:a16="http://schemas.microsoft.com/office/drawing/2014/main" id="{294E8E1E-D7DB-4094-98CC-6E558E134124}"/>
              </a:ext>
            </a:extLst>
          </p:cNvPr>
          <p:cNvSpPr/>
          <p:nvPr/>
        </p:nvSpPr>
        <p:spPr>
          <a:xfrm>
            <a:off x="5158340" y="395216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4" name="Rectangle 43">
            <a:extLst>
              <a:ext uri="{FF2B5EF4-FFF2-40B4-BE49-F238E27FC236}">
                <a16:creationId xmlns:a16="http://schemas.microsoft.com/office/drawing/2014/main" id="{816F1D39-103A-47C3-872D-EB4410A2717B}"/>
              </a:ext>
            </a:extLst>
          </p:cNvPr>
          <p:cNvSpPr/>
          <p:nvPr/>
        </p:nvSpPr>
        <p:spPr>
          <a:xfrm>
            <a:off x="2403319" y="29718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5" name="Rectangle 44">
            <a:extLst>
              <a:ext uri="{FF2B5EF4-FFF2-40B4-BE49-F238E27FC236}">
                <a16:creationId xmlns:a16="http://schemas.microsoft.com/office/drawing/2014/main" id="{32315DDD-48D8-4300-BF9A-3BEE633C6DE4}"/>
              </a:ext>
            </a:extLst>
          </p:cNvPr>
          <p:cNvSpPr/>
          <p:nvPr/>
        </p:nvSpPr>
        <p:spPr>
          <a:xfrm>
            <a:off x="3973030" y="322269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6" name="Rectangle 45">
            <a:extLst>
              <a:ext uri="{FF2B5EF4-FFF2-40B4-BE49-F238E27FC236}">
                <a16:creationId xmlns:a16="http://schemas.microsoft.com/office/drawing/2014/main" id="{EFEDA3B3-A982-4B1C-9A18-55944F7EA0EF}"/>
              </a:ext>
            </a:extLst>
          </p:cNvPr>
          <p:cNvSpPr/>
          <p:nvPr/>
        </p:nvSpPr>
        <p:spPr>
          <a:xfrm>
            <a:off x="5540940" y="334379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7" name="Rectangle 46">
            <a:extLst>
              <a:ext uri="{FF2B5EF4-FFF2-40B4-BE49-F238E27FC236}">
                <a16:creationId xmlns:a16="http://schemas.microsoft.com/office/drawing/2014/main" id="{85F7E20C-E407-4F1F-9E29-0741B68DBBFE}"/>
              </a:ext>
            </a:extLst>
          </p:cNvPr>
          <p:cNvSpPr/>
          <p:nvPr/>
        </p:nvSpPr>
        <p:spPr>
          <a:xfrm>
            <a:off x="6631263" y="3148015"/>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8" name="Rectangle 47">
            <a:extLst>
              <a:ext uri="{FF2B5EF4-FFF2-40B4-BE49-F238E27FC236}">
                <a16:creationId xmlns:a16="http://schemas.microsoft.com/office/drawing/2014/main" id="{AC559E07-77F3-4964-9388-B455B619ED2E}"/>
              </a:ext>
            </a:extLst>
          </p:cNvPr>
          <p:cNvSpPr/>
          <p:nvPr/>
        </p:nvSpPr>
        <p:spPr>
          <a:xfrm>
            <a:off x="7393418" y="28588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9" name="Rectangle 48">
            <a:extLst>
              <a:ext uri="{FF2B5EF4-FFF2-40B4-BE49-F238E27FC236}">
                <a16:creationId xmlns:a16="http://schemas.microsoft.com/office/drawing/2014/main" id="{544AFD35-8A28-43AC-8861-334063BEAF7E}"/>
              </a:ext>
            </a:extLst>
          </p:cNvPr>
          <p:cNvSpPr/>
          <p:nvPr/>
        </p:nvSpPr>
        <p:spPr>
          <a:xfrm>
            <a:off x="6060747" y="290536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0" name="Rectangle 49">
            <a:extLst>
              <a:ext uri="{FF2B5EF4-FFF2-40B4-BE49-F238E27FC236}">
                <a16:creationId xmlns:a16="http://schemas.microsoft.com/office/drawing/2014/main" id="{110FE6A5-6C74-424E-87B9-58B98542D473}"/>
              </a:ext>
            </a:extLst>
          </p:cNvPr>
          <p:cNvSpPr/>
          <p:nvPr/>
        </p:nvSpPr>
        <p:spPr>
          <a:xfrm>
            <a:off x="5014130" y="295434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1" name="Rectangle 50">
            <a:extLst>
              <a:ext uri="{FF2B5EF4-FFF2-40B4-BE49-F238E27FC236}">
                <a16:creationId xmlns:a16="http://schemas.microsoft.com/office/drawing/2014/main" id="{22E22C29-2883-4332-83BB-C9F9F28771D4}"/>
              </a:ext>
            </a:extLst>
          </p:cNvPr>
          <p:cNvSpPr/>
          <p:nvPr/>
        </p:nvSpPr>
        <p:spPr>
          <a:xfrm>
            <a:off x="3570208" y="268048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2" name="Rectangle 51">
            <a:extLst>
              <a:ext uri="{FF2B5EF4-FFF2-40B4-BE49-F238E27FC236}">
                <a16:creationId xmlns:a16="http://schemas.microsoft.com/office/drawing/2014/main" id="{6C5302BD-C388-4602-90FB-2337096CAFD5}"/>
              </a:ext>
            </a:extLst>
          </p:cNvPr>
          <p:cNvSpPr/>
          <p:nvPr/>
        </p:nvSpPr>
        <p:spPr>
          <a:xfrm>
            <a:off x="2835905" y="253954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3" name="Rectangle 52">
            <a:extLst>
              <a:ext uri="{FF2B5EF4-FFF2-40B4-BE49-F238E27FC236}">
                <a16:creationId xmlns:a16="http://schemas.microsoft.com/office/drawing/2014/main" id="{B43FB26C-44B9-412A-BABE-9BFC7AC773AD}"/>
              </a:ext>
            </a:extLst>
          </p:cNvPr>
          <p:cNvSpPr/>
          <p:nvPr/>
        </p:nvSpPr>
        <p:spPr>
          <a:xfrm>
            <a:off x="4328121" y="2601154"/>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4" name="Rectangle 53">
            <a:extLst>
              <a:ext uri="{FF2B5EF4-FFF2-40B4-BE49-F238E27FC236}">
                <a16:creationId xmlns:a16="http://schemas.microsoft.com/office/drawing/2014/main" id="{5E4B5701-4909-4F10-8DD8-B74526FF9783}"/>
              </a:ext>
            </a:extLst>
          </p:cNvPr>
          <p:cNvSpPr/>
          <p:nvPr/>
        </p:nvSpPr>
        <p:spPr>
          <a:xfrm>
            <a:off x="6772395" y="2494404"/>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5" name="Rectangle 54">
            <a:extLst>
              <a:ext uri="{FF2B5EF4-FFF2-40B4-BE49-F238E27FC236}">
                <a16:creationId xmlns:a16="http://schemas.microsoft.com/office/drawing/2014/main" id="{03AC147C-40F4-491D-B3BE-ED0845A8DB51}"/>
              </a:ext>
            </a:extLst>
          </p:cNvPr>
          <p:cNvSpPr/>
          <p:nvPr/>
        </p:nvSpPr>
        <p:spPr>
          <a:xfrm>
            <a:off x="7626623" y="2268673"/>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6" name="Rectangle 55">
            <a:extLst>
              <a:ext uri="{FF2B5EF4-FFF2-40B4-BE49-F238E27FC236}">
                <a16:creationId xmlns:a16="http://schemas.microsoft.com/office/drawing/2014/main" id="{3E8BCE6E-2592-4DB4-90E3-3C6942AAB071}"/>
              </a:ext>
            </a:extLst>
          </p:cNvPr>
          <p:cNvSpPr/>
          <p:nvPr/>
        </p:nvSpPr>
        <p:spPr>
          <a:xfrm>
            <a:off x="5605809" y="24264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7" name="Rectangle 56">
            <a:extLst>
              <a:ext uri="{FF2B5EF4-FFF2-40B4-BE49-F238E27FC236}">
                <a16:creationId xmlns:a16="http://schemas.microsoft.com/office/drawing/2014/main" id="{00E77190-28B1-4079-8BC3-0B905E691251}"/>
              </a:ext>
            </a:extLst>
          </p:cNvPr>
          <p:cNvSpPr/>
          <p:nvPr/>
        </p:nvSpPr>
        <p:spPr>
          <a:xfrm>
            <a:off x="3360384" y="201915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8" name="Rectangle 57">
            <a:extLst>
              <a:ext uri="{FF2B5EF4-FFF2-40B4-BE49-F238E27FC236}">
                <a16:creationId xmlns:a16="http://schemas.microsoft.com/office/drawing/2014/main" id="{38CD6A2A-B96E-494F-90CD-2EC37870AA76}"/>
              </a:ext>
            </a:extLst>
          </p:cNvPr>
          <p:cNvSpPr/>
          <p:nvPr/>
        </p:nvSpPr>
        <p:spPr>
          <a:xfrm>
            <a:off x="4015618" y="21049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9" name="Rectangle 58">
            <a:extLst>
              <a:ext uri="{FF2B5EF4-FFF2-40B4-BE49-F238E27FC236}">
                <a16:creationId xmlns:a16="http://schemas.microsoft.com/office/drawing/2014/main" id="{C8E2D36B-4C69-4163-A578-1C55745A2B9E}"/>
              </a:ext>
            </a:extLst>
          </p:cNvPr>
          <p:cNvSpPr/>
          <p:nvPr/>
        </p:nvSpPr>
        <p:spPr>
          <a:xfrm>
            <a:off x="4983690" y="228709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0" name="Rectangle 59">
            <a:extLst>
              <a:ext uri="{FF2B5EF4-FFF2-40B4-BE49-F238E27FC236}">
                <a16:creationId xmlns:a16="http://schemas.microsoft.com/office/drawing/2014/main" id="{22FFBB94-3CB4-458E-9F28-C6B515651F47}"/>
              </a:ext>
            </a:extLst>
          </p:cNvPr>
          <p:cNvSpPr/>
          <p:nvPr/>
        </p:nvSpPr>
        <p:spPr>
          <a:xfrm>
            <a:off x="6264796" y="215947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1" name="Rectangle 60">
            <a:extLst>
              <a:ext uri="{FF2B5EF4-FFF2-40B4-BE49-F238E27FC236}">
                <a16:creationId xmlns:a16="http://schemas.microsoft.com/office/drawing/2014/main" id="{0DA22296-8065-4D49-9B4B-5177B3224DC2}"/>
              </a:ext>
            </a:extLst>
          </p:cNvPr>
          <p:cNvSpPr/>
          <p:nvPr/>
        </p:nvSpPr>
        <p:spPr>
          <a:xfrm>
            <a:off x="7093243" y="191220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2" name="Rectangle 61">
            <a:extLst>
              <a:ext uri="{FF2B5EF4-FFF2-40B4-BE49-F238E27FC236}">
                <a16:creationId xmlns:a16="http://schemas.microsoft.com/office/drawing/2014/main" id="{4D8EF1FE-2C58-459D-97F2-29F0091892D0}"/>
              </a:ext>
            </a:extLst>
          </p:cNvPr>
          <p:cNvSpPr/>
          <p:nvPr/>
        </p:nvSpPr>
        <p:spPr>
          <a:xfrm>
            <a:off x="4652188" y="173894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3" name="Rectangle 62">
            <a:extLst>
              <a:ext uri="{FF2B5EF4-FFF2-40B4-BE49-F238E27FC236}">
                <a16:creationId xmlns:a16="http://schemas.microsoft.com/office/drawing/2014/main" id="{C774C30C-143C-4529-B550-D1D45FD306F9}"/>
              </a:ext>
            </a:extLst>
          </p:cNvPr>
          <p:cNvSpPr/>
          <p:nvPr/>
        </p:nvSpPr>
        <p:spPr>
          <a:xfrm>
            <a:off x="5274059" y="151965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4" name="Rectangle 63">
            <a:extLst>
              <a:ext uri="{FF2B5EF4-FFF2-40B4-BE49-F238E27FC236}">
                <a16:creationId xmlns:a16="http://schemas.microsoft.com/office/drawing/2014/main" id="{0F50E2F1-0C1D-48E7-BFC6-E2BC59BBE672}"/>
              </a:ext>
            </a:extLst>
          </p:cNvPr>
          <p:cNvSpPr/>
          <p:nvPr/>
        </p:nvSpPr>
        <p:spPr>
          <a:xfrm>
            <a:off x="5808564" y="18275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5" name="Rectangle 64">
            <a:extLst>
              <a:ext uri="{FF2B5EF4-FFF2-40B4-BE49-F238E27FC236}">
                <a16:creationId xmlns:a16="http://schemas.microsoft.com/office/drawing/2014/main" id="{2F7EBEE4-3ED1-4867-8844-88B0781F0B93}"/>
              </a:ext>
            </a:extLst>
          </p:cNvPr>
          <p:cNvSpPr/>
          <p:nvPr/>
        </p:nvSpPr>
        <p:spPr>
          <a:xfrm>
            <a:off x="5895930" y="1239607"/>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6" name="Rectangle 65">
            <a:extLst>
              <a:ext uri="{FF2B5EF4-FFF2-40B4-BE49-F238E27FC236}">
                <a16:creationId xmlns:a16="http://schemas.microsoft.com/office/drawing/2014/main" id="{9621268A-416C-4B2C-A3F3-B9B91D3264BD}"/>
              </a:ext>
            </a:extLst>
          </p:cNvPr>
          <p:cNvSpPr/>
          <p:nvPr/>
        </p:nvSpPr>
        <p:spPr>
          <a:xfrm>
            <a:off x="6602341" y="1380453"/>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Tree>
    <p:extLst>
      <p:ext uri="{BB962C8B-B14F-4D97-AF65-F5344CB8AC3E}">
        <p14:creationId xmlns:p14="http://schemas.microsoft.com/office/powerpoint/2010/main" val="334925411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170"/>
                                        </p:tgtEl>
                                      </p:cBhvr>
                                    </p:animEffect>
                                    <p:set>
                                      <p:cBhvr>
                                        <p:cTn id="22" dur="1" fill="hold">
                                          <p:stCondLst>
                                            <p:cond delay="499"/>
                                          </p:stCondLst>
                                        </p:cTn>
                                        <p:tgtEl>
                                          <p:spTgt spid="7170"/>
                                        </p:tgtEl>
                                        <p:attrNameLst>
                                          <p:attrName>style.visibility</p:attrName>
                                        </p:attrNameLst>
                                      </p:cBhvr>
                                      <p:to>
                                        <p:strVal val="hidden"/>
                                      </p:to>
                                    </p:set>
                                  </p:childTnLst>
                                </p:cTn>
                              </p:par>
                              <p:par>
                                <p:cTn id="23" presetID="6" presetClass="emph" presetSubtype="0" fill="hold" grpId="0" nodeType="withEffect">
                                  <p:stCondLst>
                                    <p:cond delay="0"/>
                                  </p:stCondLst>
                                  <p:childTnLst>
                                    <p:animScale>
                                      <p:cBhvr>
                                        <p:cTn id="24" dur="2000" fill="hold"/>
                                        <p:tgtEl>
                                          <p:spTgt spid="13"/>
                                        </p:tgtEl>
                                      </p:cBhvr>
                                      <p:by x="300000" y="300000"/>
                                    </p:animScale>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100"/>
                                        <p:tgtEl>
                                          <p:spTgt spid="62"/>
                                        </p:tgtEl>
                                      </p:cBhvr>
                                    </p:animEffect>
                                  </p:childTnLst>
                                </p:cTn>
                              </p:par>
                            </p:childTnLst>
                          </p:cTn>
                        </p:par>
                        <p:par>
                          <p:cTn id="29" fill="hold">
                            <p:stCondLst>
                              <p:cond delay="2100"/>
                            </p:stCondLst>
                            <p:childTnLst>
                              <p:par>
                                <p:cTn id="30" presetID="10" presetClass="entr" presetSubtype="0" fill="hold" grpId="0" nodeType="after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
                                        <p:tgtEl>
                                          <p:spTgt spid="46"/>
                                        </p:tgtEl>
                                      </p:cBhvr>
                                    </p:animEffect>
                                  </p:childTnLst>
                                </p:cTn>
                              </p:par>
                            </p:childTnLst>
                          </p:cTn>
                        </p:par>
                        <p:par>
                          <p:cTn id="33" fill="hold">
                            <p:stCondLst>
                              <p:cond delay="2200"/>
                            </p:stCondLst>
                            <p:childTnLst>
                              <p:par>
                                <p:cTn id="34" presetID="10"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100"/>
                                        <p:tgtEl>
                                          <p:spTgt spid="38"/>
                                        </p:tgtEl>
                                      </p:cBhvr>
                                    </p:animEffect>
                                  </p:childTnLst>
                                </p:cTn>
                              </p:par>
                            </p:childTnLst>
                          </p:cTn>
                        </p:par>
                        <p:par>
                          <p:cTn id="37" fill="hold">
                            <p:stCondLst>
                              <p:cond delay="2300"/>
                            </p:stCondLst>
                            <p:childTnLst>
                              <p:par>
                                <p:cTn id="38" presetID="10" presetClass="entr" presetSubtype="0" fill="hold" grpId="0" nodeType="after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100"/>
                                        <p:tgtEl>
                                          <p:spTgt spid="55"/>
                                        </p:tgtEl>
                                      </p:cBhvr>
                                    </p:animEffect>
                                  </p:childTnLst>
                                </p:cTn>
                              </p:par>
                            </p:childTnLst>
                          </p:cTn>
                        </p:par>
                        <p:par>
                          <p:cTn id="41" fill="hold">
                            <p:stCondLst>
                              <p:cond delay="2400"/>
                            </p:stCondLst>
                            <p:childTnLst>
                              <p:par>
                                <p:cTn id="42" presetID="10"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100"/>
                                        <p:tgtEl>
                                          <p:spTgt spid="52"/>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100"/>
                                        <p:tgtEl>
                                          <p:spTgt spid="36"/>
                                        </p:tgtEl>
                                      </p:cBhvr>
                                    </p:animEffect>
                                  </p:childTnLst>
                                </p:cTn>
                              </p:par>
                            </p:childTnLst>
                          </p:cTn>
                        </p:par>
                        <p:par>
                          <p:cTn id="49" fill="hold">
                            <p:stCondLst>
                              <p:cond delay="2600"/>
                            </p:stCondLst>
                            <p:childTnLst>
                              <p:par>
                                <p:cTn id="50" presetID="10" presetClass="entr" presetSubtype="0" fill="hold" grpId="0"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
                                        <p:tgtEl>
                                          <p:spTgt spid="43"/>
                                        </p:tgtEl>
                                      </p:cBhvr>
                                    </p:animEffect>
                                  </p:childTnLst>
                                </p:cTn>
                              </p:par>
                            </p:childTnLst>
                          </p:cTn>
                        </p:par>
                        <p:par>
                          <p:cTn id="53" fill="hold">
                            <p:stCondLst>
                              <p:cond delay="2700"/>
                            </p:stCondLst>
                            <p:childTnLst>
                              <p:par>
                                <p:cTn id="54" presetID="10" presetClass="entr" presetSubtype="0"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
                                        <p:tgtEl>
                                          <p:spTgt spid="66"/>
                                        </p:tgtEl>
                                      </p:cBhvr>
                                    </p:animEffect>
                                  </p:childTnLst>
                                </p:cTn>
                              </p:par>
                            </p:childTnLst>
                          </p:cTn>
                        </p:par>
                        <p:par>
                          <p:cTn id="57" fill="hold">
                            <p:stCondLst>
                              <p:cond delay="2800"/>
                            </p:stCondLst>
                            <p:childTnLst>
                              <p:par>
                                <p:cTn id="58" presetID="10" presetClass="entr" presetSubtype="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100"/>
                                        <p:tgtEl>
                                          <p:spTgt spid="41"/>
                                        </p:tgtEl>
                                      </p:cBhvr>
                                    </p:animEffect>
                                  </p:childTnLst>
                                </p:cTn>
                              </p:par>
                            </p:childTnLst>
                          </p:cTn>
                        </p:par>
                        <p:par>
                          <p:cTn id="61" fill="hold">
                            <p:stCondLst>
                              <p:cond delay="2900"/>
                            </p:stCondLst>
                            <p:childTnLst>
                              <p:par>
                                <p:cTn id="62" presetID="10" presetClass="entr" presetSubtype="0" fill="hold" grpId="0" nodeType="afterEffect">
                                  <p:stCondLst>
                                    <p:cond delay="0"/>
                                  </p:stCondLst>
                                  <p:childTnLst>
                                    <p:set>
                                      <p:cBhvr>
                                        <p:cTn id="63" dur="1" fill="hold">
                                          <p:stCondLst>
                                            <p:cond delay="0"/>
                                          </p:stCondLst>
                                        </p:cTn>
                                        <p:tgtEl>
                                          <p:spTgt spid="63"/>
                                        </p:tgtEl>
                                        <p:attrNameLst>
                                          <p:attrName>style.visibility</p:attrName>
                                        </p:attrNameLst>
                                      </p:cBhvr>
                                      <p:to>
                                        <p:strVal val="visible"/>
                                      </p:to>
                                    </p:set>
                                    <p:animEffect transition="in" filter="fade">
                                      <p:cBhvr>
                                        <p:cTn id="64" dur="100"/>
                                        <p:tgtEl>
                                          <p:spTgt spid="63"/>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
                                        <p:tgtEl>
                                          <p:spTgt spid="31"/>
                                        </p:tgtEl>
                                      </p:cBhvr>
                                    </p:animEffect>
                                  </p:childTnLst>
                                </p:cTn>
                              </p:par>
                            </p:childTnLst>
                          </p:cTn>
                        </p:par>
                        <p:par>
                          <p:cTn id="69" fill="hold">
                            <p:stCondLst>
                              <p:cond delay="3100"/>
                            </p:stCondLst>
                            <p:childTnLst>
                              <p:par>
                                <p:cTn id="70" presetID="10" presetClass="entr" presetSubtype="0" fill="hold" grpId="0"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
                                        <p:tgtEl>
                                          <p:spTgt spid="39"/>
                                        </p:tgtEl>
                                      </p:cBhvr>
                                    </p:animEffect>
                                  </p:childTnLst>
                                </p:cTn>
                              </p:par>
                            </p:childTnLst>
                          </p:cTn>
                        </p:par>
                        <p:par>
                          <p:cTn id="73" fill="hold">
                            <p:stCondLst>
                              <p:cond delay="3200"/>
                            </p:stCondLst>
                            <p:childTnLst>
                              <p:par>
                                <p:cTn id="74" presetID="10" presetClass="entr" presetSubtype="0" fill="hold" grpId="0" nodeType="after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fade">
                                      <p:cBhvr>
                                        <p:cTn id="76" dur="100"/>
                                        <p:tgtEl>
                                          <p:spTgt spid="49"/>
                                        </p:tgtEl>
                                      </p:cBhvr>
                                    </p:animEffect>
                                  </p:childTnLst>
                                </p:cTn>
                              </p:par>
                            </p:childTnLst>
                          </p:cTn>
                        </p:par>
                        <p:par>
                          <p:cTn id="77" fill="hold">
                            <p:stCondLst>
                              <p:cond delay="3300"/>
                            </p:stCondLst>
                            <p:childTnLst>
                              <p:par>
                                <p:cTn id="78" presetID="10" presetClass="entr" presetSubtype="0"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100"/>
                                        <p:tgtEl>
                                          <p:spTgt spid="57"/>
                                        </p:tgtEl>
                                      </p:cBhvr>
                                    </p:animEffect>
                                  </p:childTnLst>
                                </p:cTn>
                              </p:par>
                            </p:childTnLst>
                          </p:cTn>
                        </p:par>
                        <p:par>
                          <p:cTn id="81" fill="hold">
                            <p:stCondLst>
                              <p:cond delay="3400"/>
                            </p:stCondLst>
                            <p:childTnLst>
                              <p:par>
                                <p:cTn id="82" presetID="10"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100"/>
                                        <p:tgtEl>
                                          <p:spTgt spid="65"/>
                                        </p:tgtEl>
                                      </p:cBhvr>
                                    </p:animEffect>
                                  </p:childTnLst>
                                </p:cTn>
                              </p:par>
                            </p:childTnLst>
                          </p:cTn>
                        </p:par>
                        <p:par>
                          <p:cTn id="85" fill="hold">
                            <p:stCondLst>
                              <p:cond delay="3500"/>
                            </p:stCondLst>
                            <p:childTnLst>
                              <p:par>
                                <p:cTn id="86" presetID="10" presetClass="entr" presetSubtype="0" fill="hold" grpId="0"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100"/>
                                        <p:tgtEl>
                                          <p:spTgt spid="33"/>
                                        </p:tgtEl>
                                      </p:cBhvr>
                                    </p:animEffect>
                                  </p:childTnLst>
                                </p:cTn>
                              </p:par>
                            </p:childTnLst>
                          </p:cTn>
                        </p:par>
                        <p:par>
                          <p:cTn id="89" fill="hold">
                            <p:stCondLst>
                              <p:cond delay="3600"/>
                            </p:stCondLst>
                            <p:childTnLst>
                              <p:par>
                                <p:cTn id="90" presetID="10" presetClass="entr" presetSubtype="0"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
                                        <p:tgtEl>
                                          <p:spTgt spid="47"/>
                                        </p:tgtEl>
                                      </p:cBhvr>
                                    </p:animEffect>
                                  </p:childTnLst>
                                </p:cTn>
                              </p:par>
                            </p:childTnLst>
                          </p:cTn>
                        </p:par>
                        <p:par>
                          <p:cTn id="93" fill="hold">
                            <p:stCondLst>
                              <p:cond delay="3700"/>
                            </p:stCondLst>
                            <p:childTnLst>
                              <p:par>
                                <p:cTn id="94" presetID="10" presetClass="entr" presetSubtype="0" fill="hold" grpId="0"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100"/>
                                        <p:tgtEl>
                                          <p:spTgt spid="51"/>
                                        </p:tgtEl>
                                      </p:cBhvr>
                                    </p:animEffect>
                                  </p:childTnLst>
                                </p:cTn>
                              </p:par>
                            </p:childTnLst>
                          </p:cTn>
                        </p:par>
                        <p:par>
                          <p:cTn id="97" fill="hold">
                            <p:stCondLst>
                              <p:cond delay="3800"/>
                            </p:stCondLst>
                            <p:childTnLst>
                              <p:par>
                                <p:cTn id="98" presetID="10" presetClass="entr" presetSubtype="0" fill="hold" grpId="0" nodeType="after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100"/>
                                        <p:tgtEl>
                                          <p:spTgt spid="42"/>
                                        </p:tgtEl>
                                      </p:cBhvr>
                                    </p:animEffect>
                                  </p:childTnLst>
                                </p:cTn>
                              </p:par>
                            </p:childTnLst>
                          </p:cTn>
                        </p:par>
                        <p:par>
                          <p:cTn id="101" fill="hold">
                            <p:stCondLst>
                              <p:cond delay="3900"/>
                            </p:stCondLst>
                            <p:childTnLst>
                              <p:par>
                                <p:cTn id="102" presetID="10" presetClass="entr" presetSubtype="0" fill="hold" grpId="0"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100"/>
                                        <p:tgtEl>
                                          <p:spTgt spid="45"/>
                                        </p:tgtEl>
                                      </p:cBhvr>
                                    </p:animEffect>
                                  </p:childTnLst>
                                </p:cTn>
                              </p:par>
                            </p:childTnLst>
                          </p:cTn>
                        </p:par>
                        <p:par>
                          <p:cTn id="105" fill="hold">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fade">
                                      <p:cBhvr>
                                        <p:cTn id="108" dur="100"/>
                                        <p:tgtEl>
                                          <p:spTgt spid="53"/>
                                        </p:tgtEl>
                                      </p:cBhvr>
                                    </p:animEffect>
                                  </p:childTnLst>
                                </p:cTn>
                              </p:par>
                            </p:childTnLst>
                          </p:cTn>
                        </p:par>
                        <p:par>
                          <p:cTn id="109" fill="hold">
                            <p:stCondLst>
                              <p:cond delay="4100"/>
                            </p:stCondLst>
                            <p:childTnLst>
                              <p:par>
                                <p:cTn id="110" presetID="10"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100"/>
                                        <p:tgtEl>
                                          <p:spTgt spid="44"/>
                                        </p:tgtEl>
                                      </p:cBhvr>
                                    </p:animEffect>
                                  </p:childTnLst>
                                </p:cTn>
                              </p:par>
                            </p:childTnLst>
                          </p:cTn>
                        </p:par>
                        <p:par>
                          <p:cTn id="113" fill="hold">
                            <p:stCondLst>
                              <p:cond delay="4200"/>
                            </p:stCondLst>
                            <p:childTnLst>
                              <p:par>
                                <p:cTn id="114" presetID="10" presetClass="entr" presetSubtype="0" fill="hold" grpId="0" nodeType="afterEffect">
                                  <p:stCondLst>
                                    <p:cond delay="0"/>
                                  </p:stCondLst>
                                  <p:childTnLst>
                                    <p:set>
                                      <p:cBhvr>
                                        <p:cTn id="115" dur="1" fill="hold">
                                          <p:stCondLst>
                                            <p:cond delay="0"/>
                                          </p:stCondLst>
                                        </p:cTn>
                                        <p:tgtEl>
                                          <p:spTgt spid="27"/>
                                        </p:tgtEl>
                                        <p:attrNameLst>
                                          <p:attrName>style.visibility</p:attrName>
                                        </p:attrNameLst>
                                      </p:cBhvr>
                                      <p:to>
                                        <p:strVal val="visible"/>
                                      </p:to>
                                    </p:set>
                                    <p:animEffect transition="in" filter="fade">
                                      <p:cBhvr>
                                        <p:cTn id="116" dur="100"/>
                                        <p:tgtEl>
                                          <p:spTgt spid="27"/>
                                        </p:tgtEl>
                                      </p:cBhvr>
                                    </p:animEffect>
                                  </p:childTnLst>
                                </p:cTn>
                              </p:par>
                            </p:childTnLst>
                          </p:cTn>
                        </p:par>
                        <p:par>
                          <p:cTn id="117" fill="hold">
                            <p:stCondLst>
                              <p:cond delay="4300"/>
                            </p:stCondLst>
                            <p:childTnLst>
                              <p:par>
                                <p:cTn id="118" presetID="10" presetClass="entr" presetSubtype="0" fill="hold" grpId="0" nodeType="afterEffect">
                                  <p:stCondLst>
                                    <p:cond delay="0"/>
                                  </p:stCondLst>
                                  <p:childTnLst>
                                    <p:set>
                                      <p:cBhvr>
                                        <p:cTn id="119" dur="1" fill="hold">
                                          <p:stCondLst>
                                            <p:cond delay="0"/>
                                          </p:stCondLst>
                                        </p:cTn>
                                        <p:tgtEl>
                                          <p:spTgt spid="50"/>
                                        </p:tgtEl>
                                        <p:attrNameLst>
                                          <p:attrName>style.visibility</p:attrName>
                                        </p:attrNameLst>
                                      </p:cBhvr>
                                      <p:to>
                                        <p:strVal val="visible"/>
                                      </p:to>
                                    </p:set>
                                    <p:animEffect transition="in" filter="fade">
                                      <p:cBhvr>
                                        <p:cTn id="120" dur="100"/>
                                        <p:tgtEl>
                                          <p:spTgt spid="50"/>
                                        </p:tgtEl>
                                      </p:cBhvr>
                                    </p:animEffect>
                                  </p:childTnLst>
                                </p:cTn>
                              </p:par>
                            </p:childTnLst>
                          </p:cTn>
                        </p:par>
                        <p:par>
                          <p:cTn id="121" fill="hold">
                            <p:stCondLst>
                              <p:cond delay="4400"/>
                            </p:stCondLst>
                            <p:childTnLst>
                              <p:par>
                                <p:cTn id="122" presetID="10" presetClass="entr" presetSubtype="0" fill="hold" grpId="0" nodeType="after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100"/>
                                        <p:tgtEl>
                                          <p:spTgt spid="64"/>
                                        </p:tgtEl>
                                      </p:cBhvr>
                                    </p:animEffect>
                                  </p:childTnLst>
                                </p:cTn>
                              </p:par>
                            </p:childTnLst>
                          </p:cTn>
                        </p:par>
                        <p:par>
                          <p:cTn id="125" fill="hold">
                            <p:stCondLst>
                              <p:cond delay="4500"/>
                            </p:stCondLst>
                            <p:childTnLst>
                              <p:par>
                                <p:cTn id="126" presetID="10" presetClass="entr" presetSubtype="0" fill="hold" grpId="0" nodeType="after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fade">
                                      <p:cBhvr>
                                        <p:cTn id="128" dur="100"/>
                                        <p:tgtEl>
                                          <p:spTgt spid="37"/>
                                        </p:tgtEl>
                                      </p:cBhvr>
                                    </p:animEffect>
                                  </p:childTnLst>
                                </p:cTn>
                              </p:par>
                            </p:childTnLst>
                          </p:cTn>
                        </p:par>
                        <p:par>
                          <p:cTn id="129" fill="hold">
                            <p:stCondLst>
                              <p:cond delay="4600"/>
                            </p:stCondLst>
                            <p:childTnLst>
                              <p:par>
                                <p:cTn id="130" presetID="10" presetClass="entr" presetSubtype="0" fill="hold" grpId="0" nodeType="after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100"/>
                                        <p:tgtEl>
                                          <p:spTgt spid="34"/>
                                        </p:tgtEl>
                                      </p:cBhvr>
                                    </p:animEffect>
                                  </p:childTnLst>
                                </p:cTn>
                              </p:par>
                            </p:childTnLst>
                          </p:cTn>
                        </p:par>
                        <p:par>
                          <p:cTn id="133" fill="hold">
                            <p:stCondLst>
                              <p:cond delay="4700"/>
                            </p:stCondLst>
                            <p:childTnLst>
                              <p:par>
                                <p:cTn id="134" presetID="10" presetClass="entr" presetSubtype="0" fill="hold" grpId="0" nodeType="afterEffect">
                                  <p:stCondLst>
                                    <p:cond delay="0"/>
                                  </p:stCondLst>
                                  <p:childTnLst>
                                    <p:set>
                                      <p:cBhvr>
                                        <p:cTn id="135" dur="1" fill="hold">
                                          <p:stCondLst>
                                            <p:cond delay="0"/>
                                          </p:stCondLst>
                                        </p:cTn>
                                        <p:tgtEl>
                                          <p:spTgt spid="40"/>
                                        </p:tgtEl>
                                        <p:attrNameLst>
                                          <p:attrName>style.visibility</p:attrName>
                                        </p:attrNameLst>
                                      </p:cBhvr>
                                      <p:to>
                                        <p:strVal val="visible"/>
                                      </p:to>
                                    </p:set>
                                    <p:animEffect transition="in" filter="fade">
                                      <p:cBhvr>
                                        <p:cTn id="136" dur="100"/>
                                        <p:tgtEl>
                                          <p:spTgt spid="40"/>
                                        </p:tgtEl>
                                      </p:cBhvr>
                                    </p:animEffect>
                                  </p:childTnLst>
                                </p:cTn>
                              </p:par>
                            </p:childTnLst>
                          </p:cTn>
                        </p:par>
                        <p:par>
                          <p:cTn id="137" fill="hold">
                            <p:stCondLst>
                              <p:cond delay="4800"/>
                            </p:stCondLst>
                            <p:childTnLst>
                              <p:par>
                                <p:cTn id="138" presetID="10" presetClass="entr" presetSubtype="0"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fade">
                                      <p:cBhvr>
                                        <p:cTn id="140" dur="100"/>
                                        <p:tgtEl>
                                          <p:spTgt spid="35"/>
                                        </p:tgtEl>
                                      </p:cBhvr>
                                    </p:animEffect>
                                  </p:childTnLst>
                                </p:cTn>
                              </p:par>
                            </p:childTnLst>
                          </p:cTn>
                        </p:par>
                        <p:par>
                          <p:cTn id="141" fill="hold">
                            <p:stCondLst>
                              <p:cond delay="4900"/>
                            </p:stCondLst>
                            <p:childTnLst>
                              <p:par>
                                <p:cTn id="142" presetID="10" presetClass="entr" presetSubtype="0" fill="hold" grpId="0" nodeType="after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fade">
                                      <p:cBhvr>
                                        <p:cTn id="144" dur="100"/>
                                        <p:tgtEl>
                                          <p:spTgt spid="32"/>
                                        </p:tgtEl>
                                      </p:cBhvr>
                                    </p:animEffect>
                                  </p:childTnLst>
                                </p:cTn>
                              </p:par>
                            </p:childTnLst>
                          </p:cTn>
                        </p:par>
                        <p:par>
                          <p:cTn id="145" fill="hold">
                            <p:stCondLst>
                              <p:cond delay="500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100"/>
                                        <p:tgtEl>
                                          <p:spTgt spid="48"/>
                                        </p:tgtEl>
                                      </p:cBhvr>
                                    </p:animEffect>
                                  </p:childTnLst>
                                </p:cTn>
                              </p:par>
                            </p:childTnLst>
                          </p:cTn>
                        </p:par>
                        <p:par>
                          <p:cTn id="149" fill="hold">
                            <p:stCondLst>
                              <p:cond delay="5100"/>
                            </p:stCondLst>
                            <p:childTnLst>
                              <p:par>
                                <p:cTn id="150" presetID="10" presetClass="entr" presetSubtype="0" fill="hold" grpId="0" nodeType="afterEffect">
                                  <p:stCondLst>
                                    <p:cond delay="0"/>
                                  </p:stCondLst>
                                  <p:childTnLst>
                                    <p:set>
                                      <p:cBhvr>
                                        <p:cTn id="151" dur="1" fill="hold">
                                          <p:stCondLst>
                                            <p:cond delay="0"/>
                                          </p:stCondLst>
                                        </p:cTn>
                                        <p:tgtEl>
                                          <p:spTgt spid="58"/>
                                        </p:tgtEl>
                                        <p:attrNameLst>
                                          <p:attrName>style.visibility</p:attrName>
                                        </p:attrNameLst>
                                      </p:cBhvr>
                                      <p:to>
                                        <p:strVal val="visible"/>
                                      </p:to>
                                    </p:set>
                                    <p:animEffect transition="in" filter="fade">
                                      <p:cBhvr>
                                        <p:cTn id="152" dur="100"/>
                                        <p:tgtEl>
                                          <p:spTgt spid="58"/>
                                        </p:tgtEl>
                                      </p:cBhvr>
                                    </p:animEffect>
                                  </p:childTnLst>
                                </p:cTn>
                              </p:par>
                            </p:childTnLst>
                          </p:cTn>
                        </p:par>
                        <p:par>
                          <p:cTn id="153" fill="hold">
                            <p:stCondLst>
                              <p:cond delay="5200"/>
                            </p:stCondLst>
                            <p:childTnLst>
                              <p:par>
                                <p:cTn id="154" presetID="10" presetClass="entr" presetSubtype="0" fill="hold" grpId="0" nodeType="after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fade">
                                      <p:cBhvr>
                                        <p:cTn id="156" dur="100"/>
                                        <p:tgtEl>
                                          <p:spTgt spid="59"/>
                                        </p:tgtEl>
                                      </p:cBhvr>
                                    </p:animEffect>
                                  </p:childTnLst>
                                </p:cTn>
                              </p:par>
                            </p:childTnLst>
                          </p:cTn>
                        </p:par>
                        <p:par>
                          <p:cTn id="157" fill="hold">
                            <p:stCondLst>
                              <p:cond delay="5300"/>
                            </p:stCondLst>
                            <p:childTnLst>
                              <p:par>
                                <p:cTn id="158" presetID="10" presetClass="entr" presetSubtype="0" fill="hold" grpId="0" nodeType="after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fade">
                                      <p:cBhvr>
                                        <p:cTn id="160" dur="100"/>
                                        <p:tgtEl>
                                          <p:spTgt spid="56"/>
                                        </p:tgtEl>
                                      </p:cBhvr>
                                    </p:animEffect>
                                  </p:childTnLst>
                                </p:cTn>
                              </p:par>
                            </p:childTnLst>
                          </p:cTn>
                        </p:par>
                        <p:par>
                          <p:cTn id="161" fill="hold">
                            <p:stCondLst>
                              <p:cond delay="5400"/>
                            </p:stCondLst>
                            <p:childTnLst>
                              <p:par>
                                <p:cTn id="162" presetID="10" presetClass="entr" presetSubtype="0" fill="hold" grpId="0" nodeType="after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fade">
                                      <p:cBhvr>
                                        <p:cTn id="164" dur="100"/>
                                        <p:tgtEl>
                                          <p:spTgt spid="54"/>
                                        </p:tgtEl>
                                      </p:cBhvr>
                                    </p:animEffect>
                                  </p:childTnLst>
                                </p:cTn>
                              </p:par>
                            </p:childTnLst>
                          </p:cTn>
                        </p:par>
                        <p:par>
                          <p:cTn id="165" fill="hold">
                            <p:stCondLst>
                              <p:cond delay="5500"/>
                            </p:stCondLst>
                            <p:childTnLst>
                              <p:par>
                                <p:cTn id="166" presetID="10" presetClass="entr" presetSubtype="0" fill="hold" grpId="0" nodeType="afterEffect">
                                  <p:stCondLst>
                                    <p:cond delay="0"/>
                                  </p:stCondLst>
                                  <p:childTnLst>
                                    <p:set>
                                      <p:cBhvr>
                                        <p:cTn id="167" dur="1" fill="hold">
                                          <p:stCondLst>
                                            <p:cond delay="0"/>
                                          </p:stCondLst>
                                        </p:cTn>
                                        <p:tgtEl>
                                          <p:spTgt spid="60"/>
                                        </p:tgtEl>
                                        <p:attrNameLst>
                                          <p:attrName>style.visibility</p:attrName>
                                        </p:attrNameLst>
                                      </p:cBhvr>
                                      <p:to>
                                        <p:strVal val="visible"/>
                                      </p:to>
                                    </p:set>
                                    <p:animEffect transition="in" filter="fade">
                                      <p:cBhvr>
                                        <p:cTn id="168" dur="100"/>
                                        <p:tgtEl>
                                          <p:spTgt spid="60"/>
                                        </p:tgtEl>
                                      </p:cBhvr>
                                    </p:animEffect>
                                  </p:childTnLst>
                                </p:cTn>
                              </p:par>
                            </p:childTnLst>
                          </p:cTn>
                        </p:par>
                        <p:par>
                          <p:cTn id="169" fill="hold">
                            <p:stCondLst>
                              <p:cond delay="5600"/>
                            </p:stCondLst>
                            <p:childTnLst>
                              <p:par>
                                <p:cTn id="170" presetID="10" presetClass="entr" presetSubtype="0" fill="hold" grpId="0" nodeType="after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fade">
                                      <p:cBhvr>
                                        <p:cTn id="172" dur="1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2D9A-1E81-458A-9210-2133BF03ABF8}"/>
              </a:ext>
            </a:extLst>
          </p:cNvPr>
          <p:cNvSpPr>
            <a:spLocks noGrp="1"/>
          </p:cNvSpPr>
          <p:nvPr>
            <p:ph type="title"/>
          </p:nvPr>
        </p:nvSpPr>
        <p:spPr/>
        <p:txBody>
          <a:bodyPr>
            <a:normAutofit fontScale="90000"/>
          </a:bodyPr>
          <a:lstStyle/>
          <a:p>
            <a:r>
              <a:rPr lang="en-US" dirty="0"/>
              <a:t>What are microservices?</a:t>
            </a:r>
          </a:p>
        </p:txBody>
      </p:sp>
      <p:grpSp>
        <p:nvGrpSpPr>
          <p:cNvPr id="3" name="Group 2">
            <a:extLst>
              <a:ext uri="{FF2B5EF4-FFF2-40B4-BE49-F238E27FC236}">
                <a16:creationId xmlns:a16="http://schemas.microsoft.com/office/drawing/2014/main" id="{7E72B759-F456-4C4F-A718-A9A71D9B2BA2}"/>
              </a:ext>
            </a:extLst>
          </p:cNvPr>
          <p:cNvGrpSpPr/>
          <p:nvPr/>
        </p:nvGrpSpPr>
        <p:grpSpPr>
          <a:xfrm>
            <a:off x="710120" y="2334638"/>
            <a:ext cx="2675106" cy="3272344"/>
            <a:chOff x="710120" y="2334638"/>
            <a:chExt cx="2675106" cy="3272344"/>
          </a:xfrm>
        </p:grpSpPr>
        <p:sp>
          <p:nvSpPr>
            <p:cNvPr id="4" name="Rectangle: Rounded Corners 3">
              <a:extLst>
                <a:ext uri="{FF2B5EF4-FFF2-40B4-BE49-F238E27FC236}">
                  <a16:creationId xmlns:a16="http://schemas.microsoft.com/office/drawing/2014/main" id="{AC92FA0A-6B9C-41A5-BB52-FE280E2FFAC6}"/>
                </a:ext>
              </a:extLst>
            </p:cNvPr>
            <p:cNvSpPr/>
            <p:nvPr/>
          </p:nvSpPr>
          <p:spPr>
            <a:xfrm>
              <a:off x="710120" y="2334638"/>
              <a:ext cx="2675106" cy="875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 Interface</a:t>
              </a:r>
            </a:p>
          </p:txBody>
        </p:sp>
        <p:sp>
          <p:nvSpPr>
            <p:cNvPr id="5" name="Rectangle: Rounded Corners 4">
              <a:extLst>
                <a:ext uri="{FF2B5EF4-FFF2-40B4-BE49-F238E27FC236}">
                  <a16:creationId xmlns:a16="http://schemas.microsoft.com/office/drawing/2014/main" id="{9AC400A7-C8A4-48FB-90A6-2DEF3877181F}"/>
                </a:ext>
              </a:extLst>
            </p:cNvPr>
            <p:cNvSpPr/>
            <p:nvPr/>
          </p:nvSpPr>
          <p:spPr>
            <a:xfrm>
              <a:off x="710120" y="3533065"/>
              <a:ext cx="2675106" cy="8754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Logic</a:t>
              </a:r>
            </a:p>
          </p:txBody>
        </p:sp>
        <p:sp>
          <p:nvSpPr>
            <p:cNvPr id="6" name="Rectangle: Rounded Corners 5">
              <a:extLst>
                <a:ext uri="{FF2B5EF4-FFF2-40B4-BE49-F238E27FC236}">
                  <a16:creationId xmlns:a16="http://schemas.microsoft.com/office/drawing/2014/main" id="{F2127A4E-0951-4A3F-9026-7DC68C9B83C2}"/>
                </a:ext>
              </a:extLst>
            </p:cNvPr>
            <p:cNvSpPr/>
            <p:nvPr/>
          </p:nvSpPr>
          <p:spPr>
            <a:xfrm>
              <a:off x="710120" y="4731492"/>
              <a:ext cx="2675106"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Application Database</a:t>
              </a:r>
            </a:p>
          </p:txBody>
        </p:sp>
        <p:cxnSp>
          <p:nvCxnSpPr>
            <p:cNvPr id="7" name="Straight Arrow Connector 6">
              <a:extLst>
                <a:ext uri="{FF2B5EF4-FFF2-40B4-BE49-F238E27FC236}">
                  <a16:creationId xmlns:a16="http://schemas.microsoft.com/office/drawing/2014/main" id="{FB348EB5-9AA8-4FEA-A316-CFA1E7CFE690}"/>
                </a:ext>
              </a:extLst>
            </p:cNvPr>
            <p:cNvCxnSpPr>
              <a:stCxn id="4" idx="2"/>
              <a:endCxn id="5" idx="0"/>
            </p:cNvCxnSpPr>
            <p:nvPr/>
          </p:nvCxnSpPr>
          <p:spPr>
            <a:xfrm>
              <a:off x="2047673" y="3210128"/>
              <a:ext cx="0" cy="3229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F5BF8A-088E-48BA-AC2E-8FBA576C2BAA}"/>
                </a:ext>
              </a:extLst>
            </p:cNvPr>
            <p:cNvCxnSpPr>
              <a:stCxn id="5" idx="2"/>
              <a:endCxn id="6" idx="0"/>
            </p:cNvCxnSpPr>
            <p:nvPr/>
          </p:nvCxnSpPr>
          <p:spPr>
            <a:xfrm>
              <a:off x="2047673" y="4408555"/>
              <a:ext cx="0" cy="3229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FB0D74E6-4AE3-42EB-94BE-EDFCA5E60E40}"/>
              </a:ext>
            </a:extLst>
          </p:cNvPr>
          <p:cNvSpPr/>
          <p:nvPr/>
        </p:nvSpPr>
        <p:spPr>
          <a:xfrm>
            <a:off x="4578485" y="2344366"/>
            <a:ext cx="6977971" cy="875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 Interface</a:t>
            </a:r>
          </a:p>
        </p:txBody>
      </p:sp>
      <p:sp>
        <p:nvSpPr>
          <p:cNvPr id="10" name="Rectangle: Rounded Corners 9">
            <a:extLst>
              <a:ext uri="{FF2B5EF4-FFF2-40B4-BE49-F238E27FC236}">
                <a16:creationId xmlns:a16="http://schemas.microsoft.com/office/drawing/2014/main" id="{F32024C2-518F-4E14-8910-64697E846E2A}"/>
              </a:ext>
            </a:extLst>
          </p:cNvPr>
          <p:cNvSpPr/>
          <p:nvPr/>
        </p:nvSpPr>
        <p:spPr>
          <a:xfrm>
            <a:off x="4578485"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1" name="Rectangle: Rounded Corners 10">
            <a:extLst>
              <a:ext uri="{FF2B5EF4-FFF2-40B4-BE49-F238E27FC236}">
                <a16:creationId xmlns:a16="http://schemas.microsoft.com/office/drawing/2014/main" id="{E21204F9-884A-45B1-9068-7443187AA269}"/>
              </a:ext>
            </a:extLst>
          </p:cNvPr>
          <p:cNvSpPr/>
          <p:nvPr/>
        </p:nvSpPr>
        <p:spPr>
          <a:xfrm>
            <a:off x="6355404"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2" name="Rectangle: Rounded Corners 11">
            <a:extLst>
              <a:ext uri="{FF2B5EF4-FFF2-40B4-BE49-F238E27FC236}">
                <a16:creationId xmlns:a16="http://schemas.microsoft.com/office/drawing/2014/main" id="{28558695-D885-42F9-813D-9E98DD42C095}"/>
              </a:ext>
            </a:extLst>
          </p:cNvPr>
          <p:cNvSpPr/>
          <p:nvPr/>
        </p:nvSpPr>
        <p:spPr>
          <a:xfrm>
            <a:off x="8132323"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3" name="Rectangle: Rounded Corners 12">
            <a:extLst>
              <a:ext uri="{FF2B5EF4-FFF2-40B4-BE49-F238E27FC236}">
                <a16:creationId xmlns:a16="http://schemas.microsoft.com/office/drawing/2014/main" id="{B0EEA7A6-5B70-4603-9F21-FC5AB53EDE57}"/>
              </a:ext>
            </a:extLst>
          </p:cNvPr>
          <p:cNvSpPr/>
          <p:nvPr/>
        </p:nvSpPr>
        <p:spPr>
          <a:xfrm>
            <a:off x="9909242"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4" name="Rectangle: Rounded Corners 13">
            <a:extLst>
              <a:ext uri="{FF2B5EF4-FFF2-40B4-BE49-F238E27FC236}">
                <a16:creationId xmlns:a16="http://schemas.microsoft.com/office/drawing/2014/main" id="{8F174C59-7EBF-4BF2-B408-91186EE5C7D2}"/>
              </a:ext>
            </a:extLst>
          </p:cNvPr>
          <p:cNvSpPr/>
          <p:nvPr/>
        </p:nvSpPr>
        <p:spPr>
          <a:xfrm>
            <a:off x="4578485" y="473149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5" name="Rectangle: Rounded Corners 14">
            <a:extLst>
              <a:ext uri="{FF2B5EF4-FFF2-40B4-BE49-F238E27FC236}">
                <a16:creationId xmlns:a16="http://schemas.microsoft.com/office/drawing/2014/main" id="{27263C59-D333-4CBE-BFD9-E0DB4E5C7A0A}"/>
              </a:ext>
            </a:extLst>
          </p:cNvPr>
          <p:cNvSpPr/>
          <p:nvPr/>
        </p:nvSpPr>
        <p:spPr>
          <a:xfrm>
            <a:off x="6355404" y="473534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6" name="Rectangle: Rounded Corners 15">
            <a:extLst>
              <a:ext uri="{FF2B5EF4-FFF2-40B4-BE49-F238E27FC236}">
                <a16:creationId xmlns:a16="http://schemas.microsoft.com/office/drawing/2014/main" id="{4F08FC0A-E65E-41A0-B151-3AD2BE9C34AF}"/>
              </a:ext>
            </a:extLst>
          </p:cNvPr>
          <p:cNvSpPr/>
          <p:nvPr/>
        </p:nvSpPr>
        <p:spPr>
          <a:xfrm>
            <a:off x="8132326" y="473149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7" name="Rectangle: Rounded Corners 16">
            <a:extLst>
              <a:ext uri="{FF2B5EF4-FFF2-40B4-BE49-F238E27FC236}">
                <a16:creationId xmlns:a16="http://schemas.microsoft.com/office/drawing/2014/main" id="{2BABD8B2-4419-4265-9E58-DC3B24EA8388}"/>
              </a:ext>
            </a:extLst>
          </p:cNvPr>
          <p:cNvSpPr/>
          <p:nvPr/>
        </p:nvSpPr>
        <p:spPr>
          <a:xfrm>
            <a:off x="9909248" y="472764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cxnSp>
        <p:nvCxnSpPr>
          <p:cNvPr id="18" name="Straight Arrow Connector 17">
            <a:extLst>
              <a:ext uri="{FF2B5EF4-FFF2-40B4-BE49-F238E27FC236}">
                <a16:creationId xmlns:a16="http://schemas.microsoft.com/office/drawing/2014/main" id="{C74EDF29-8538-4D31-967B-0233FC735155}"/>
              </a:ext>
            </a:extLst>
          </p:cNvPr>
          <p:cNvCxnSpPr>
            <a:cxnSpLocks/>
            <a:endCxn id="10" idx="0"/>
          </p:cNvCxnSpPr>
          <p:nvPr/>
        </p:nvCxnSpPr>
        <p:spPr>
          <a:xfrm>
            <a:off x="5402091" y="3210127"/>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BA4464-B720-4C9E-9E3F-3A07B89CE876}"/>
              </a:ext>
            </a:extLst>
          </p:cNvPr>
          <p:cNvCxnSpPr>
            <a:cxnSpLocks/>
          </p:cNvCxnSpPr>
          <p:nvPr/>
        </p:nvCxnSpPr>
        <p:spPr>
          <a:xfrm>
            <a:off x="7179008" y="3206278"/>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26D816-59FA-4AFA-87FC-F685B1BB053E}"/>
              </a:ext>
            </a:extLst>
          </p:cNvPr>
          <p:cNvCxnSpPr>
            <a:cxnSpLocks/>
          </p:cNvCxnSpPr>
          <p:nvPr/>
        </p:nvCxnSpPr>
        <p:spPr>
          <a:xfrm>
            <a:off x="8955925" y="3202429"/>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CD6C59-D7C5-49BF-95F5-3C9ECF9E4251}"/>
              </a:ext>
            </a:extLst>
          </p:cNvPr>
          <p:cNvCxnSpPr>
            <a:cxnSpLocks/>
          </p:cNvCxnSpPr>
          <p:nvPr/>
        </p:nvCxnSpPr>
        <p:spPr>
          <a:xfrm>
            <a:off x="10732842" y="3198580"/>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0232FD-4958-4CD5-9722-D070406BD8CA}"/>
              </a:ext>
            </a:extLst>
          </p:cNvPr>
          <p:cNvCxnSpPr>
            <a:cxnSpLocks/>
          </p:cNvCxnSpPr>
          <p:nvPr/>
        </p:nvCxnSpPr>
        <p:spPr>
          <a:xfrm>
            <a:off x="5429643" y="4249011"/>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FCFB0F-AFC2-4704-B2DB-5BD7C34352F4}"/>
              </a:ext>
            </a:extLst>
          </p:cNvPr>
          <p:cNvCxnSpPr>
            <a:cxnSpLocks/>
          </p:cNvCxnSpPr>
          <p:nvPr/>
        </p:nvCxnSpPr>
        <p:spPr>
          <a:xfrm>
            <a:off x="7179005" y="4249010"/>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FFF811-3843-449F-8464-71101F9CDD8C}"/>
              </a:ext>
            </a:extLst>
          </p:cNvPr>
          <p:cNvCxnSpPr>
            <a:cxnSpLocks/>
          </p:cNvCxnSpPr>
          <p:nvPr/>
        </p:nvCxnSpPr>
        <p:spPr>
          <a:xfrm>
            <a:off x="8928367" y="4249009"/>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E7E9E3F-42A3-4C47-A477-6B817703FEA8}"/>
              </a:ext>
            </a:extLst>
          </p:cNvPr>
          <p:cNvCxnSpPr>
            <a:cxnSpLocks/>
          </p:cNvCxnSpPr>
          <p:nvPr/>
        </p:nvCxnSpPr>
        <p:spPr>
          <a:xfrm>
            <a:off x="10677729" y="4249008"/>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AE7285-F768-45FC-9F14-CECBCC19BA03}"/>
              </a:ext>
            </a:extLst>
          </p:cNvPr>
          <p:cNvSpPr txBox="1"/>
          <p:nvPr/>
        </p:nvSpPr>
        <p:spPr>
          <a:xfrm>
            <a:off x="547070" y="1714416"/>
            <a:ext cx="3001206" cy="369332"/>
          </a:xfrm>
          <a:prstGeom prst="rect">
            <a:avLst/>
          </a:prstGeom>
          <a:noFill/>
        </p:spPr>
        <p:txBody>
          <a:bodyPr wrap="none" rtlCol="0">
            <a:spAutoFit/>
          </a:bodyPr>
          <a:lstStyle/>
          <a:p>
            <a:r>
              <a:rPr lang="en-US" dirty="0">
                <a:latin typeface="Kamerik205 8" panose="020B0803030600020004" pitchFamily="34" charset="0"/>
              </a:rPr>
              <a:t>Monolithic Architecture</a:t>
            </a:r>
          </a:p>
        </p:txBody>
      </p:sp>
      <p:sp>
        <p:nvSpPr>
          <p:cNvPr id="27" name="TextBox 26">
            <a:extLst>
              <a:ext uri="{FF2B5EF4-FFF2-40B4-BE49-F238E27FC236}">
                <a16:creationId xmlns:a16="http://schemas.microsoft.com/office/drawing/2014/main" id="{008A2B89-73EF-4221-B01D-B403EA295F37}"/>
              </a:ext>
            </a:extLst>
          </p:cNvPr>
          <p:cNvSpPr txBox="1"/>
          <p:nvPr/>
        </p:nvSpPr>
        <p:spPr>
          <a:xfrm>
            <a:off x="6398835" y="1714416"/>
            <a:ext cx="3466975" cy="369332"/>
          </a:xfrm>
          <a:prstGeom prst="rect">
            <a:avLst/>
          </a:prstGeom>
          <a:noFill/>
        </p:spPr>
        <p:txBody>
          <a:bodyPr wrap="none" rtlCol="0">
            <a:spAutoFit/>
          </a:bodyPr>
          <a:lstStyle/>
          <a:p>
            <a:r>
              <a:rPr lang="en-US" dirty="0">
                <a:latin typeface="Kamerik205 8" panose="020B0803030600020004" pitchFamily="34" charset="0"/>
              </a:rPr>
              <a:t>Microservices Architecture</a:t>
            </a:r>
          </a:p>
        </p:txBody>
      </p:sp>
    </p:spTree>
    <p:extLst>
      <p:ext uri="{BB962C8B-B14F-4D97-AF65-F5344CB8AC3E}">
        <p14:creationId xmlns:p14="http://schemas.microsoft.com/office/powerpoint/2010/main" val="200991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par>
                                <p:cTn id="38" presetID="22" presetClass="entr" presetSubtype="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1"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par>
                                <p:cTn id="44" presetID="22" presetClass="entr" presetSubtype="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par>
                          <p:cTn id="61" fill="hold">
                            <p:stCondLst>
                              <p:cond delay="500"/>
                            </p:stCondLst>
                            <p:childTnLst>
                              <p:par>
                                <p:cTn id="62" presetID="22" presetClass="entr" presetSubtype="1"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par>
                                <p:cTn id="65" presetID="22" presetClass="entr" presetSubtype="1"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up)">
                                      <p:cBhvr>
                                        <p:cTn id="67" dur="500"/>
                                        <p:tgtEl>
                                          <p:spTgt spid="23"/>
                                        </p:tgtEl>
                                      </p:cBhvr>
                                    </p:animEffect>
                                  </p:childTnLst>
                                </p:cTn>
                              </p:par>
                              <p:par>
                                <p:cTn id="68" presetID="22" presetClass="entr" presetSubtype="1"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up)">
                                      <p:cBhvr>
                                        <p:cTn id="70" dur="500"/>
                                        <p:tgtEl>
                                          <p:spTgt spid="24"/>
                                        </p:tgtEl>
                                      </p:cBhvr>
                                    </p:animEffect>
                                  </p:childTnLst>
                                </p:cTn>
                              </p:par>
                              <p:par>
                                <p:cTn id="71" presetID="22" presetClass="entr" presetSubtype="1"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up)">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loud 12">
            <a:extLst>
              <a:ext uri="{FF2B5EF4-FFF2-40B4-BE49-F238E27FC236}">
                <a16:creationId xmlns:a16="http://schemas.microsoft.com/office/drawing/2014/main" id="{0695EF2B-E20A-4B21-A2CB-66B82740470F}"/>
              </a:ext>
            </a:extLst>
          </p:cNvPr>
          <p:cNvSpPr/>
          <p:nvPr/>
        </p:nvSpPr>
        <p:spPr>
          <a:xfrm>
            <a:off x="4995995" y="2647202"/>
            <a:ext cx="2187599" cy="1618439"/>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E8E1C21-4971-482E-9548-7244BEF260E5}"/>
              </a:ext>
            </a:extLst>
          </p:cNvPr>
          <p:cNvSpPr>
            <a:spLocks noGrp="1"/>
          </p:cNvSpPr>
          <p:nvPr>
            <p:ph type="title"/>
          </p:nvPr>
        </p:nvSpPr>
        <p:spPr/>
        <p:txBody>
          <a:bodyPr>
            <a:normAutofit fontScale="90000"/>
          </a:bodyPr>
          <a:lstStyle/>
          <a:p>
            <a:r>
              <a:rPr lang="en-US" dirty="0"/>
              <a:t>The evolution of application platforms</a:t>
            </a:r>
          </a:p>
        </p:txBody>
      </p:sp>
      <p:sp>
        <p:nvSpPr>
          <p:cNvPr id="3" name="TextBox 2">
            <a:extLst>
              <a:ext uri="{FF2B5EF4-FFF2-40B4-BE49-F238E27FC236}">
                <a16:creationId xmlns:a16="http://schemas.microsoft.com/office/drawing/2014/main" id="{C33EDF7D-14C2-4348-9D16-626ABEBA0B37}"/>
              </a:ext>
            </a:extLst>
          </p:cNvPr>
          <p:cNvSpPr txBox="1"/>
          <p:nvPr/>
        </p:nvSpPr>
        <p:spPr>
          <a:xfrm>
            <a:off x="295656" y="923544"/>
            <a:ext cx="1470915" cy="369332"/>
          </a:xfrm>
          <a:prstGeom prst="rect">
            <a:avLst/>
          </a:prstGeom>
          <a:noFill/>
        </p:spPr>
        <p:txBody>
          <a:bodyPr wrap="none" rtlCol="0">
            <a:spAutoFit/>
          </a:bodyPr>
          <a:lstStyle/>
          <a:p>
            <a:r>
              <a:rPr lang="en-US" dirty="0">
                <a:latin typeface="Kamerik205 8" panose="020B0803030600020004" pitchFamily="34" charset="0"/>
              </a:rPr>
              <a:t>Serverless</a:t>
            </a:r>
          </a:p>
        </p:txBody>
      </p:sp>
      <p:grpSp>
        <p:nvGrpSpPr>
          <p:cNvPr id="4" name="Group 3">
            <a:extLst>
              <a:ext uri="{FF2B5EF4-FFF2-40B4-BE49-F238E27FC236}">
                <a16:creationId xmlns:a16="http://schemas.microsoft.com/office/drawing/2014/main" id="{89F84E86-9E38-4985-8F65-FFB2460A04BE}"/>
              </a:ext>
            </a:extLst>
          </p:cNvPr>
          <p:cNvGrpSpPr/>
          <p:nvPr/>
        </p:nvGrpSpPr>
        <p:grpSpPr>
          <a:xfrm>
            <a:off x="2398511" y="3029521"/>
            <a:ext cx="1583138" cy="1198436"/>
            <a:chOff x="2398511" y="3029521"/>
            <a:chExt cx="1583138" cy="1198436"/>
          </a:xfrm>
        </p:grpSpPr>
        <p:pic>
          <p:nvPicPr>
            <p:cNvPr id="5" name="Picture 4" descr="See the source image">
              <a:extLst>
                <a:ext uri="{FF2B5EF4-FFF2-40B4-BE49-F238E27FC236}">
                  <a16:creationId xmlns:a16="http://schemas.microsoft.com/office/drawing/2014/main" id="{A2ABAA8D-78D6-4ED9-8E71-DCE6926C0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511" y="3029521"/>
              <a:ext cx="795628" cy="798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ee the source image">
              <a:extLst>
                <a:ext uri="{FF2B5EF4-FFF2-40B4-BE49-F238E27FC236}">
                  <a16:creationId xmlns:a16="http://schemas.microsoft.com/office/drawing/2014/main" id="{FE7E4C60-1275-4BBC-8823-51A9F0557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509" y="3429000"/>
              <a:ext cx="659140" cy="798957"/>
            </a:xfrm>
            <a:prstGeom prst="rect">
              <a:avLst/>
            </a:prstGeom>
            <a:noFill/>
            <a:extLst>
              <a:ext uri="{909E8E84-426E-40DD-AFC4-6F175D3DCCD1}">
                <a14:hiddenFill xmlns:a14="http://schemas.microsoft.com/office/drawing/2010/main">
                  <a:solidFill>
                    <a:srgbClr val="FFFFFF"/>
                  </a:solidFill>
                </a14:hiddenFill>
              </a:ext>
            </a:extLst>
          </p:spPr>
        </p:pic>
      </p:grpSp>
      <p:pic>
        <p:nvPicPr>
          <p:cNvPr id="7170" name="Picture 2" descr="See the source image">
            <a:extLst>
              <a:ext uri="{FF2B5EF4-FFF2-40B4-BE49-F238E27FC236}">
                <a16:creationId xmlns:a16="http://schemas.microsoft.com/office/drawing/2014/main" id="{0A7D1D5B-54CC-415B-B3CC-28A1BDC7F8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957" t="8039" r="16858" b="7950"/>
          <a:stretch/>
        </p:blipFill>
        <p:spPr bwMode="auto">
          <a:xfrm>
            <a:off x="5585994" y="2886559"/>
            <a:ext cx="1111499" cy="1082393"/>
          </a:xfrm>
          <a:prstGeom prst="rect">
            <a:avLst/>
          </a:prstGeom>
          <a:noFill/>
          <a:extLst>
            <a:ext uri="{909E8E84-426E-40DD-AFC4-6F175D3DCCD1}">
              <a14:hiddenFill xmlns:a14="http://schemas.microsoft.com/office/drawing/2010/main">
                <a:solidFill>
                  <a:srgbClr val="FFFFFF"/>
                </a:solidFill>
              </a14:hiddenFill>
            </a:ext>
          </a:extLst>
        </p:spPr>
      </p:pic>
      <p:sp>
        <p:nvSpPr>
          <p:cNvPr id="28" name="Cloud 27">
            <a:extLst>
              <a:ext uri="{FF2B5EF4-FFF2-40B4-BE49-F238E27FC236}">
                <a16:creationId xmlns:a16="http://schemas.microsoft.com/office/drawing/2014/main" id="{5B41FC17-0340-4FAA-9BA4-4AA7A151FCE8}"/>
              </a:ext>
            </a:extLst>
          </p:cNvPr>
          <p:cNvSpPr/>
          <p:nvPr/>
        </p:nvSpPr>
        <p:spPr>
          <a:xfrm>
            <a:off x="2255439" y="1129797"/>
            <a:ext cx="6661110" cy="4653247"/>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B6A56839-553D-49D5-A94B-96335354F033}"/>
              </a:ext>
            </a:extLst>
          </p:cNvPr>
          <p:cNvSpPr/>
          <p:nvPr/>
        </p:nvSpPr>
        <p:spPr>
          <a:xfrm>
            <a:off x="7859828" y="327173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1" name="Rectangle 30">
            <a:extLst>
              <a:ext uri="{FF2B5EF4-FFF2-40B4-BE49-F238E27FC236}">
                <a16:creationId xmlns:a16="http://schemas.microsoft.com/office/drawing/2014/main" id="{F8C86675-0398-45E7-A684-512950946A4C}"/>
              </a:ext>
            </a:extLst>
          </p:cNvPr>
          <p:cNvSpPr/>
          <p:nvPr/>
        </p:nvSpPr>
        <p:spPr>
          <a:xfrm>
            <a:off x="3130183" y="32406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2" name="Rectangle 31">
            <a:extLst>
              <a:ext uri="{FF2B5EF4-FFF2-40B4-BE49-F238E27FC236}">
                <a16:creationId xmlns:a16="http://schemas.microsoft.com/office/drawing/2014/main" id="{F9B434C1-C68A-40BD-B2C9-0E4CCA0398B6}"/>
              </a:ext>
            </a:extLst>
          </p:cNvPr>
          <p:cNvSpPr/>
          <p:nvPr/>
        </p:nvSpPr>
        <p:spPr>
          <a:xfrm>
            <a:off x="4584657" y="34404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3" name="Rectangle 32">
            <a:extLst>
              <a:ext uri="{FF2B5EF4-FFF2-40B4-BE49-F238E27FC236}">
                <a16:creationId xmlns:a16="http://schemas.microsoft.com/office/drawing/2014/main" id="{0AB0447D-2D9A-452A-A29A-86F1F776F07F}"/>
              </a:ext>
            </a:extLst>
          </p:cNvPr>
          <p:cNvSpPr/>
          <p:nvPr/>
        </p:nvSpPr>
        <p:spPr>
          <a:xfrm>
            <a:off x="3519731" y="3911698"/>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4" name="Rectangle 33">
            <a:extLst>
              <a:ext uri="{FF2B5EF4-FFF2-40B4-BE49-F238E27FC236}">
                <a16:creationId xmlns:a16="http://schemas.microsoft.com/office/drawing/2014/main" id="{5E5AE32B-225B-4D11-84E8-4016BA74AB2A}"/>
              </a:ext>
            </a:extLst>
          </p:cNvPr>
          <p:cNvSpPr/>
          <p:nvPr/>
        </p:nvSpPr>
        <p:spPr>
          <a:xfrm>
            <a:off x="7008801" y="3679768"/>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5" name="Rectangle 34">
            <a:extLst>
              <a:ext uri="{FF2B5EF4-FFF2-40B4-BE49-F238E27FC236}">
                <a16:creationId xmlns:a16="http://schemas.microsoft.com/office/drawing/2014/main" id="{1CA2A7F0-BBF8-4BF8-B6B5-8929701CF350}"/>
              </a:ext>
            </a:extLst>
          </p:cNvPr>
          <p:cNvSpPr/>
          <p:nvPr/>
        </p:nvSpPr>
        <p:spPr>
          <a:xfrm>
            <a:off x="4192805" y="40337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6" name="Rectangle 35">
            <a:extLst>
              <a:ext uri="{FF2B5EF4-FFF2-40B4-BE49-F238E27FC236}">
                <a16:creationId xmlns:a16="http://schemas.microsoft.com/office/drawing/2014/main" id="{39038033-64DD-40A3-8E7D-3CBDFCF172F6}"/>
              </a:ext>
            </a:extLst>
          </p:cNvPr>
          <p:cNvSpPr/>
          <p:nvPr/>
        </p:nvSpPr>
        <p:spPr>
          <a:xfrm>
            <a:off x="5408230" y="505445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7" name="Rectangle 36">
            <a:extLst>
              <a:ext uri="{FF2B5EF4-FFF2-40B4-BE49-F238E27FC236}">
                <a16:creationId xmlns:a16="http://schemas.microsoft.com/office/drawing/2014/main" id="{D6AA7D73-7DD9-4A68-84F3-7B7BDCE53230}"/>
              </a:ext>
            </a:extLst>
          </p:cNvPr>
          <p:cNvSpPr/>
          <p:nvPr/>
        </p:nvSpPr>
        <p:spPr>
          <a:xfrm>
            <a:off x="4681673" y="472099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8" name="Rectangle 37">
            <a:extLst>
              <a:ext uri="{FF2B5EF4-FFF2-40B4-BE49-F238E27FC236}">
                <a16:creationId xmlns:a16="http://schemas.microsoft.com/office/drawing/2014/main" id="{9D4F7737-6779-4B79-BB6E-134CD570831A}"/>
              </a:ext>
            </a:extLst>
          </p:cNvPr>
          <p:cNvSpPr/>
          <p:nvPr/>
        </p:nvSpPr>
        <p:spPr>
          <a:xfrm>
            <a:off x="3536720" y="463842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39" name="Rectangle 38">
            <a:extLst>
              <a:ext uri="{FF2B5EF4-FFF2-40B4-BE49-F238E27FC236}">
                <a16:creationId xmlns:a16="http://schemas.microsoft.com/office/drawing/2014/main" id="{D7562164-79EC-4EC8-945B-EE71754094D1}"/>
              </a:ext>
            </a:extLst>
          </p:cNvPr>
          <p:cNvSpPr/>
          <p:nvPr/>
        </p:nvSpPr>
        <p:spPr>
          <a:xfrm>
            <a:off x="6595698" y="431645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0" name="Rectangle 39">
            <a:extLst>
              <a:ext uri="{FF2B5EF4-FFF2-40B4-BE49-F238E27FC236}">
                <a16:creationId xmlns:a16="http://schemas.microsoft.com/office/drawing/2014/main" id="{8C778C5C-9053-498B-AC6B-E94C502B884A}"/>
              </a:ext>
            </a:extLst>
          </p:cNvPr>
          <p:cNvSpPr/>
          <p:nvPr/>
        </p:nvSpPr>
        <p:spPr>
          <a:xfrm>
            <a:off x="6157774" y="368260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1" name="Rectangle 40">
            <a:extLst>
              <a:ext uri="{FF2B5EF4-FFF2-40B4-BE49-F238E27FC236}">
                <a16:creationId xmlns:a16="http://schemas.microsoft.com/office/drawing/2014/main" id="{4B2CA7FD-A9B7-4BBB-B026-84603E5B1D32}"/>
              </a:ext>
            </a:extLst>
          </p:cNvPr>
          <p:cNvSpPr/>
          <p:nvPr/>
        </p:nvSpPr>
        <p:spPr>
          <a:xfrm>
            <a:off x="2751579" y="403371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2" name="Rectangle 41">
            <a:extLst>
              <a:ext uri="{FF2B5EF4-FFF2-40B4-BE49-F238E27FC236}">
                <a16:creationId xmlns:a16="http://schemas.microsoft.com/office/drawing/2014/main" id="{9BA226B3-99C6-436D-98AE-404CA08A04AE}"/>
              </a:ext>
            </a:extLst>
          </p:cNvPr>
          <p:cNvSpPr/>
          <p:nvPr/>
        </p:nvSpPr>
        <p:spPr>
          <a:xfrm>
            <a:off x="5801640" y="4439607"/>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3" name="Rectangle 42">
            <a:extLst>
              <a:ext uri="{FF2B5EF4-FFF2-40B4-BE49-F238E27FC236}">
                <a16:creationId xmlns:a16="http://schemas.microsoft.com/office/drawing/2014/main" id="{294E8E1E-D7DB-4094-98CC-6E558E134124}"/>
              </a:ext>
            </a:extLst>
          </p:cNvPr>
          <p:cNvSpPr/>
          <p:nvPr/>
        </p:nvSpPr>
        <p:spPr>
          <a:xfrm>
            <a:off x="5158340" y="395216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4" name="Rectangle 43">
            <a:extLst>
              <a:ext uri="{FF2B5EF4-FFF2-40B4-BE49-F238E27FC236}">
                <a16:creationId xmlns:a16="http://schemas.microsoft.com/office/drawing/2014/main" id="{816F1D39-103A-47C3-872D-EB4410A2717B}"/>
              </a:ext>
            </a:extLst>
          </p:cNvPr>
          <p:cNvSpPr/>
          <p:nvPr/>
        </p:nvSpPr>
        <p:spPr>
          <a:xfrm>
            <a:off x="2403319" y="29718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5" name="Rectangle 44">
            <a:extLst>
              <a:ext uri="{FF2B5EF4-FFF2-40B4-BE49-F238E27FC236}">
                <a16:creationId xmlns:a16="http://schemas.microsoft.com/office/drawing/2014/main" id="{32315DDD-48D8-4300-BF9A-3BEE633C6DE4}"/>
              </a:ext>
            </a:extLst>
          </p:cNvPr>
          <p:cNvSpPr/>
          <p:nvPr/>
        </p:nvSpPr>
        <p:spPr>
          <a:xfrm>
            <a:off x="3973030" y="322269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6" name="Rectangle 45">
            <a:extLst>
              <a:ext uri="{FF2B5EF4-FFF2-40B4-BE49-F238E27FC236}">
                <a16:creationId xmlns:a16="http://schemas.microsoft.com/office/drawing/2014/main" id="{EFEDA3B3-A982-4B1C-9A18-55944F7EA0EF}"/>
              </a:ext>
            </a:extLst>
          </p:cNvPr>
          <p:cNvSpPr/>
          <p:nvPr/>
        </p:nvSpPr>
        <p:spPr>
          <a:xfrm>
            <a:off x="5540940" y="334379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7" name="Rectangle 46">
            <a:extLst>
              <a:ext uri="{FF2B5EF4-FFF2-40B4-BE49-F238E27FC236}">
                <a16:creationId xmlns:a16="http://schemas.microsoft.com/office/drawing/2014/main" id="{85F7E20C-E407-4F1F-9E29-0741B68DBBFE}"/>
              </a:ext>
            </a:extLst>
          </p:cNvPr>
          <p:cNvSpPr/>
          <p:nvPr/>
        </p:nvSpPr>
        <p:spPr>
          <a:xfrm>
            <a:off x="6631263" y="3148015"/>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8" name="Rectangle 47">
            <a:extLst>
              <a:ext uri="{FF2B5EF4-FFF2-40B4-BE49-F238E27FC236}">
                <a16:creationId xmlns:a16="http://schemas.microsoft.com/office/drawing/2014/main" id="{AC559E07-77F3-4964-9388-B455B619ED2E}"/>
              </a:ext>
            </a:extLst>
          </p:cNvPr>
          <p:cNvSpPr/>
          <p:nvPr/>
        </p:nvSpPr>
        <p:spPr>
          <a:xfrm>
            <a:off x="7393418" y="28588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49" name="Rectangle 48">
            <a:extLst>
              <a:ext uri="{FF2B5EF4-FFF2-40B4-BE49-F238E27FC236}">
                <a16:creationId xmlns:a16="http://schemas.microsoft.com/office/drawing/2014/main" id="{544AFD35-8A28-43AC-8861-334063BEAF7E}"/>
              </a:ext>
            </a:extLst>
          </p:cNvPr>
          <p:cNvSpPr/>
          <p:nvPr/>
        </p:nvSpPr>
        <p:spPr>
          <a:xfrm>
            <a:off x="6060747" y="290536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0" name="Rectangle 49">
            <a:extLst>
              <a:ext uri="{FF2B5EF4-FFF2-40B4-BE49-F238E27FC236}">
                <a16:creationId xmlns:a16="http://schemas.microsoft.com/office/drawing/2014/main" id="{110FE6A5-6C74-424E-87B9-58B98542D473}"/>
              </a:ext>
            </a:extLst>
          </p:cNvPr>
          <p:cNvSpPr/>
          <p:nvPr/>
        </p:nvSpPr>
        <p:spPr>
          <a:xfrm>
            <a:off x="5014130" y="2954340"/>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1" name="Rectangle 50">
            <a:extLst>
              <a:ext uri="{FF2B5EF4-FFF2-40B4-BE49-F238E27FC236}">
                <a16:creationId xmlns:a16="http://schemas.microsoft.com/office/drawing/2014/main" id="{22E22C29-2883-4332-83BB-C9F9F28771D4}"/>
              </a:ext>
            </a:extLst>
          </p:cNvPr>
          <p:cNvSpPr/>
          <p:nvPr/>
        </p:nvSpPr>
        <p:spPr>
          <a:xfrm>
            <a:off x="3570208" y="268048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2" name="Rectangle 51">
            <a:extLst>
              <a:ext uri="{FF2B5EF4-FFF2-40B4-BE49-F238E27FC236}">
                <a16:creationId xmlns:a16="http://schemas.microsoft.com/office/drawing/2014/main" id="{6C5302BD-C388-4602-90FB-2337096CAFD5}"/>
              </a:ext>
            </a:extLst>
          </p:cNvPr>
          <p:cNvSpPr/>
          <p:nvPr/>
        </p:nvSpPr>
        <p:spPr>
          <a:xfrm>
            <a:off x="2835905" y="253954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3" name="Rectangle 52">
            <a:extLst>
              <a:ext uri="{FF2B5EF4-FFF2-40B4-BE49-F238E27FC236}">
                <a16:creationId xmlns:a16="http://schemas.microsoft.com/office/drawing/2014/main" id="{B43FB26C-44B9-412A-BABE-9BFC7AC773AD}"/>
              </a:ext>
            </a:extLst>
          </p:cNvPr>
          <p:cNvSpPr/>
          <p:nvPr/>
        </p:nvSpPr>
        <p:spPr>
          <a:xfrm>
            <a:off x="4328121" y="2601154"/>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4" name="Rectangle 53">
            <a:extLst>
              <a:ext uri="{FF2B5EF4-FFF2-40B4-BE49-F238E27FC236}">
                <a16:creationId xmlns:a16="http://schemas.microsoft.com/office/drawing/2014/main" id="{5E4B5701-4909-4F10-8DD8-B74526FF9783}"/>
              </a:ext>
            </a:extLst>
          </p:cNvPr>
          <p:cNvSpPr/>
          <p:nvPr/>
        </p:nvSpPr>
        <p:spPr>
          <a:xfrm>
            <a:off x="6772395" y="2494404"/>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5" name="Rectangle 54">
            <a:extLst>
              <a:ext uri="{FF2B5EF4-FFF2-40B4-BE49-F238E27FC236}">
                <a16:creationId xmlns:a16="http://schemas.microsoft.com/office/drawing/2014/main" id="{03AC147C-40F4-491D-B3BE-ED0845A8DB51}"/>
              </a:ext>
            </a:extLst>
          </p:cNvPr>
          <p:cNvSpPr/>
          <p:nvPr/>
        </p:nvSpPr>
        <p:spPr>
          <a:xfrm>
            <a:off x="7626623" y="2268673"/>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6" name="Rectangle 55">
            <a:extLst>
              <a:ext uri="{FF2B5EF4-FFF2-40B4-BE49-F238E27FC236}">
                <a16:creationId xmlns:a16="http://schemas.microsoft.com/office/drawing/2014/main" id="{3E8BCE6E-2592-4DB4-90E3-3C6942AAB071}"/>
              </a:ext>
            </a:extLst>
          </p:cNvPr>
          <p:cNvSpPr/>
          <p:nvPr/>
        </p:nvSpPr>
        <p:spPr>
          <a:xfrm>
            <a:off x="5605809" y="24264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7" name="Rectangle 56">
            <a:extLst>
              <a:ext uri="{FF2B5EF4-FFF2-40B4-BE49-F238E27FC236}">
                <a16:creationId xmlns:a16="http://schemas.microsoft.com/office/drawing/2014/main" id="{00E77190-28B1-4079-8BC3-0B905E691251}"/>
              </a:ext>
            </a:extLst>
          </p:cNvPr>
          <p:cNvSpPr/>
          <p:nvPr/>
        </p:nvSpPr>
        <p:spPr>
          <a:xfrm>
            <a:off x="3360384" y="201915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8" name="Rectangle 57">
            <a:extLst>
              <a:ext uri="{FF2B5EF4-FFF2-40B4-BE49-F238E27FC236}">
                <a16:creationId xmlns:a16="http://schemas.microsoft.com/office/drawing/2014/main" id="{38CD6A2A-B96E-494F-90CD-2EC37870AA76}"/>
              </a:ext>
            </a:extLst>
          </p:cNvPr>
          <p:cNvSpPr/>
          <p:nvPr/>
        </p:nvSpPr>
        <p:spPr>
          <a:xfrm>
            <a:off x="4015618" y="210493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59" name="Rectangle 58">
            <a:extLst>
              <a:ext uri="{FF2B5EF4-FFF2-40B4-BE49-F238E27FC236}">
                <a16:creationId xmlns:a16="http://schemas.microsoft.com/office/drawing/2014/main" id="{C8E2D36B-4C69-4163-A578-1C55745A2B9E}"/>
              </a:ext>
            </a:extLst>
          </p:cNvPr>
          <p:cNvSpPr/>
          <p:nvPr/>
        </p:nvSpPr>
        <p:spPr>
          <a:xfrm>
            <a:off x="4983690" y="228709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0" name="Rectangle 59">
            <a:extLst>
              <a:ext uri="{FF2B5EF4-FFF2-40B4-BE49-F238E27FC236}">
                <a16:creationId xmlns:a16="http://schemas.microsoft.com/office/drawing/2014/main" id="{22FFBB94-3CB4-458E-9F28-C6B515651F47}"/>
              </a:ext>
            </a:extLst>
          </p:cNvPr>
          <p:cNvSpPr/>
          <p:nvPr/>
        </p:nvSpPr>
        <p:spPr>
          <a:xfrm>
            <a:off x="6264796" y="2159471"/>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1" name="Rectangle 60">
            <a:extLst>
              <a:ext uri="{FF2B5EF4-FFF2-40B4-BE49-F238E27FC236}">
                <a16:creationId xmlns:a16="http://schemas.microsoft.com/office/drawing/2014/main" id="{0DA22296-8065-4D49-9B4B-5177B3224DC2}"/>
              </a:ext>
            </a:extLst>
          </p:cNvPr>
          <p:cNvSpPr/>
          <p:nvPr/>
        </p:nvSpPr>
        <p:spPr>
          <a:xfrm>
            <a:off x="7093243" y="1912206"/>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2" name="Rectangle 61">
            <a:extLst>
              <a:ext uri="{FF2B5EF4-FFF2-40B4-BE49-F238E27FC236}">
                <a16:creationId xmlns:a16="http://schemas.microsoft.com/office/drawing/2014/main" id="{4D8EF1FE-2C58-459D-97F2-29F0091892D0}"/>
              </a:ext>
            </a:extLst>
          </p:cNvPr>
          <p:cNvSpPr/>
          <p:nvPr/>
        </p:nvSpPr>
        <p:spPr>
          <a:xfrm>
            <a:off x="4652188" y="173894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3" name="Rectangle 62">
            <a:extLst>
              <a:ext uri="{FF2B5EF4-FFF2-40B4-BE49-F238E27FC236}">
                <a16:creationId xmlns:a16="http://schemas.microsoft.com/office/drawing/2014/main" id="{C774C30C-143C-4529-B550-D1D45FD306F9}"/>
              </a:ext>
            </a:extLst>
          </p:cNvPr>
          <p:cNvSpPr/>
          <p:nvPr/>
        </p:nvSpPr>
        <p:spPr>
          <a:xfrm>
            <a:off x="5274059" y="1519659"/>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4" name="Rectangle 63">
            <a:extLst>
              <a:ext uri="{FF2B5EF4-FFF2-40B4-BE49-F238E27FC236}">
                <a16:creationId xmlns:a16="http://schemas.microsoft.com/office/drawing/2014/main" id="{0F50E2F1-0C1D-48E7-BFC6-E2BC59BBE672}"/>
              </a:ext>
            </a:extLst>
          </p:cNvPr>
          <p:cNvSpPr/>
          <p:nvPr/>
        </p:nvSpPr>
        <p:spPr>
          <a:xfrm>
            <a:off x="5808564" y="1827582"/>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5" name="Rectangle 64">
            <a:extLst>
              <a:ext uri="{FF2B5EF4-FFF2-40B4-BE49-F238E27FC236}">
                <a16:creationId xmlns:a16="http://schemas.microsoft.com/office/drawing/2014/main" id="{2F7EBEE4-3ED1-4867-8844-88B0781F0B93}"/>
              </a:ext>
            </a:extLst>
          </p:cNvPr>
          <p:cNvSpPr/>
          <p:nvPr/>
        </p:nvSpPr>
        <p:spPr>
          <a:xfrm>
            <a:off x="5895930" y="1239607"/>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
        <p:nvSpPr>
          <p:cNvPr id="66" name="Rectangle 65">
            <a:extLst>
              <a:ext uri="{FF2B5EF4-FFF2-40B4-BE49-F238E27FC236}">
                <a16:creationId xmlns:a16="http://schemas.microsoft.com/office/drawing/2014/main" id="{9621268A-416C-4B2C-A3F3-B9B91D3264BD}"/>
              </a:ext>
            </a:extLst>
          </p:cNvPr>
          <p:cNvSpPr/>
          <p:nvPr/>
        </p:nvSpPr>
        <p:spPr>
          <a:xfrm>
            <a:off x="6602341" y="1380453"/>
            <a:ext cx="787510" cy="707886"/>
          </a:xfrm>
          <a:prstGeom prst="rect">
            <a:avLst/>
          </a:prstGeom>
        </p:spPr>
        <p:txBody>
          <a:bodyPr wrap="square">
            <a:spAutoFit/>
          </a:bodyPr>
          <a:lstStyle/>
          <a:p>
            <a:r>
              <a:rPr lang="en-US" sz="4000" b="1" dirty="0">
                <a:solidFill>
                  <a:schemeClr val="tx2"/>
                </a:solidFill>
                <a:latin typeface="Font Awesome 5 Free Solid" panose="02000503000000000000" pitchFamily="50" charset="0"/>
              </a:rPr>
              <a:t></a:t>
            </a:r>
            <a:endParaRPr lang="en-US" sz="4000" dirty="0">
              <a:solidFill>
                <a:schemeClr val="tx2"/>
              </a:solidFill>
            </a:endParaRPr>
          </a:p>
        </p:txBody>
      </p:sp>
    </p:spTree>
    <p:extLst>
      <p:ext uri="{BB962C8B-B14F-4D97-AF65-F5344CB8AC3E}">
        <p14:creationId xmlns:p14="http://schemas.microsoft.com/office/powerpoint/2010/main" val="370792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3"/>
                                        </p:tgtEl>
                                      </p:cBhvr>
                                      <p:by x="300000" y="300000"/>
                                    </p:animScale>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7170"/>
                                        </p:tgtEl>
                                      </p:cBhvr>
                                    </p:animEffect>
                                    <p:set>
                                      <p:cBhvr>
                                        <p:cTn id="16" dur="1" fill="hold">
                                          <p:stCondLst>
                                            <p:cond delay="499"/>
                                          </p:stCondLst>
                                        </p:cTn>
                                        <p:tgtEl>
                                          <p:spTgt spid="717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0" nodeType="clickEffect">
                                  <p:stCondLst>
                                    <p:cond delay="0"/>
                                  </p:stCondLst>
                                  <p:childTnLst>
                                    <p:animScale>
                                      <p:cBhvr>
                                        <p:cTn id="20" dur="2000" fill="hold"/>
                                        <p:tgtEl>
                                          <p:spTgt spid="28"/>
                                        </p:tgtEl>
                                      </p:cBhvr>
                                      <p:by x="300000" y="3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fade">
                                      <p:cBhvr>
                                        <p:cTn id="95" dur="500"/>
                                        <p:tgtEl>
                                          <p:spTgt spid="6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fade">
                                      <p:cBhvr>
                                        <p:cTn id="105" dur="500"/>
                                        <p:tgtEl>
                                          <p:spTgt spid="4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fade">
                                      <p:cBhvr>
                                        <p:cTn id="110" dur="500"/>
                                        <p:tgtEl>
                                          <p:spTgt spid="51"/>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500"/>
                                        <p:tgtEl>
                                          <p:spTgt spid="4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Effect transition="in" filter="fade">
                                      <p:cBhvr>
                                        <p:cTn id="125" dur="500"/>
                                        <p:tgtEl>
                                          <p:spTgt spid="53"/>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fade">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64"/>
                                        </p:tgtEl>
                                        <p:attrNameLst>
                                          <p:attrName>style.visibility</p:attrName>
                                        </p:attrNameLst>
                                      </p:cBhvr>
                                      <p:to>
                                        <p:strVal val="visible"/>
                                      </p:to>
                                    </p:set>
                                    <p:animEffect transition="in" filter="fade">
                                      <p:cBhvr>
                                        <p:cTn id="145" dur="500"/>
                                        <p:tgtEl>
                                          <p:spTgt spid="6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7"/>
                                        </p:tgtEl>
                                        <p:attrNameLst>
                                          <p:attrName>style.visibility</p:attrName>
                                        </p:attrNameLst>
                                      </p:cBhvr>
                                      <p:to>
                                        <p:strVal val="visible"/>
                                      </p:to>
                                    </p:set>
                                    <p:animEffect transition="in" filter="fade">
                                      <p:cBhvr>
                                        <p:cTn id="150" dur="500"/>
                                        <p:tgtEl>
                                          <p:spTgt spid="37"/>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0"/>
                                        </p:tgtEl>
                                        <p:attrNameLst>
                                          <p:attrName>style.visibility</p:attrName>
                                        </p:attrNameLst>
                                      </p:cBhvr>
                                      <p:to>
                                        <p:strVal val="visible"/>
                                      </p:to>
                                    </p:set>
                                    <p:animEffect transition="in" filter="fade">
                                      <p:cBhvr>
                                        <p:cTn id="160" dur="500"/>
                                        <p:tgtEl>
                                          <p:spTgt spid="4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fade">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0" nodeType="clickEffect">
                                  <p:stCondLst>
                                    <p:cond delay="0"/>
                                  </p:stCondLst>
                                  <p:childTnLst>
                                    <p:set>
                                      <p:cBhvr>
                                        <p:cTn id="169" dur="1" fill="hold">
                                          <p:stCondLst>
                                            <p:cond delay="0"/>
                                          </p:stCondLst>
                                        </p:cTn>
                                        <p:tgtEl>
                                          <p:spTgt spid="32"/>
                                        </p:tgtEl>
                                        <p:attrNameLst>
                                          <p:attrName>style.visibility</p:attrName>
                                        </p:attrNameLst>
                                      </p:cBhvr>
                                      <p:to>
                                        <p:strVal val="visible"/>
                                      </p:to>
                                    </p:set>
                                    <p:animEffect transition="in" filter="fade">
                                      <p:cBhvr>
                                        <p:cTn id="170" dur="500"/>
                                        <p:tgtEl>
                                          <p:spTgt spid="32"/>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8"/>
                                        </p:tgtEl>
                                        <p:attrNameLst>
                                          <p:attrName>style.visibility</p:attrName>
                                        </p:attrNameLst>
                                      </p:cBhvr>
                                      <p:to>
                                        <p:strVal val="visible"/>
                                      </p:to>
                                    </p:set>
                                    <p:animEffect transition="in" filter="fade">
                                      <p:cBhvr>
                                        <p:cTn id="175" dur="500"/>
                                        <p:tgtEl>
                                          <p:spTgt spid="48"/>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8"/>
                                        </p:tgtEl>
                                        <p:attrNameLst>
                                          <p:attrName>style.visibility</p:attrName>
                                        </p:attrNameLst>
                                      </p:cBhvr>
                                      <p:to>
                                        <p:strVal val="visible"/>
                                      </p:to>
                                    </p:set>
                                    <p:animEffect transition="in" filter="fade">
                                      <p:cBhvr>
                                        <p:cTn id="180" dur="500"/>
                                        <p:tgtEl>
                                          <p:spTgt spid="58"/>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59"/>
                                        </p:tgtEl>
                                        <p:attrNameLst>
                                          <p:attrName>style.visibility</p:attrName>
                                        </p:attrNameLst>
                                      </p:cBhvr>
                                      <p:to>
                                        <p:strVal val="visible"/>
                                      </p:to>
                                    </p:set>
                                    <p:animEffect transition="in" filter="fade">
                                      <p:cBhvr>
                                        <p:cTn id="185" dur="500"/>
                                        <p:tgtEl>
                                          <p:spTgt spid="59"/>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56"/>
                                        </p:tgtEl>
                                        <p:attrNameLst>
                                          <p:attrName>style.visibility</p:attrName>
                                        </p:attrNameLst>
                                      </p:cBhvr>
                                      <p:to>
                                        <p:strVal val="visible"/>
                                      </p:to>
                                    </p:set>
                                    <p:animEffect transition="in" filter="fade">
                                      <p:cBhvr>
                                        <p:cTn id="190" dur="500"/>
                                        <p:tgtEl>
                                          <p:spTgt spid="56"/>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fade">
                                      <p:cBhvr>
                                        <p:cTn id="195" dur="500"/>
                                        <p:tgtEl>
                                          <p:spTgt spid="54"/>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60"/>
                                        </p:tgtEl>
                                        <p:attrNameLst>
                                          <p:attrName>style.visibility</p:attrName>
                                        </p:attrNameLst>
                                      </p:cBhvr>
                                      <p:to>
                                        <p:strVal val="visible"/>
                                      </p:to>
                                    </p:set>
                                    <p:animEffect transition="in" filter="fade">
                                      <p:cBhvr>
                                        <p:cTn id="200" dur="500"/>
                                        <p:tgtEl>
                                          <p:spTgt spid="6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61"/>
                                        </p:tgtEl>
                                        <p:attrNameLst>
                                          <p:attrName>style.visibility</p:attrName>
                                        </p:attrNameLst>
                                      </p:cBhvr>
                                      <p:to>
                                        <p:strVal val="visible"/>
                                      </p:to>
                                    </p:set>
                                    <p:animEffect transition="in" filter="fade">
                                      <p:cBhvr>
                                        <p:cTn id="20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 grpId="0" animBg="1"/>
      <p:bldP spid="27"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2F76A-2FA8-42BB-849C-1FB226A33F2F}"/>
              </a:ext>
            </a:extLst>
          </p:cNvPr>
          <p:cNvSpPr txBox="1"/>
          <p:nvPr/>
        </p:nvSpPr>
        <p:spPr>
          <a:xfrm>
            <a:off x="3083442" y="1136149"/>
            <a:ext cx="6025111" cy="707886"/>
          </a:xfrm>
          <a:prstGeom prst="rect">
            <a:avLst/>
          </a:prstGeom>
          <a:noFill/>
        </p:spPr>
        <p:txBody>
          <a:bodyPr wrap="none" rtlCol="0">
            <a:spAutoFit/>
          </a:bodyPr>
          <a:lstStyle/>
          <a:p>
            <a:pPr algn="ctr"/>
            <a:r>
              <a:rPr lang="en-US" sz="4000" dirty="0">
                <a:latin typeface="Kamerik205 8" panose="020B0803030600020004" pitchFamily="34" charset="0"/>
              </a:rPr>
              <a:t>Not there isn’t servers</a:t>
            </a:r>
          </a:p>
        </p:txBody>
      </p:sp>
      <p:sp>
        <p:nvSpPr>
          <p:cNvPr id="3" name="TextBox 2">
            <a:extLst>
              <a:ext uri="{FF2B5EF4-FFF2-40B4-BE49-F238E27FC236}">
                <a16:creationId xmlns:a16="http://schemas.microsoft.com/office/drawing/2014/main" id="{3B0E6830-65B7-4F60-9043-7D81C4FE4884}"/>
              </a:ext>
            </a:extLst>
          </p:cNvPr>
          <p:cNvSpPr txBox="1"/>
          <p:nvPr/>
        </p:nvSpPr>
        <p:spPr>
          <a:xfrm>
            <a:off x="308655" y="2377533"/>
            <a:ext cx="11574683" cy="707886"/>
          </a:xfrm>
          <a:prstGeom prst="rect">
            <a:avLst/>
          </a:prstGeom>
          <a:noFill/>
        </p:spPr>
        <p:txBody>
          <a:bodyPr wrap="square">
            <a:spAutoFit/>
          </a:bodyPr>
          <a:lstStyle/>
          <a:p>
            <a:pPr algn="ctr"/>
            <a:r>
              <a:rPr lang="en-US" sz="4000" dirty="0">
                <a:latin typeface="Kamerik205 8" panose="020B0803030600020004" pitchFamily="34" charset="0"/>
              </a:rPr>
              <a:t>Just, you can think about the servers less</a:t>
            </a:r>
          </a:p>
        </p:txBody>
      </p:sp>
      <p:sp>
        <p:nvSpPr>
          <p:cNvPr id="4" name="TextBox 3">
            <a:extLst>
              <a:ext uri="{FF2B5EF4-FFF2-40B4-BE49-F238E27FC236}">
                <a16:creationId xmlns:a16="http://schemas.microsoft.com/office/drawing/2014/main" id="{4CCCD2A6-1E10-4B2D-A77A-6BE24B8A1DBC}"/>
              </a:ext>
            </a:extLst>
          </p:cNvPr>
          <p:cNvSpPr txBox="1"/>
          <p:nvPr/>
        </p:nvSpPr>
        <p:spPr>
          <a:xfrm>
            <a:off x="1455688" y="4444679"/>
            <a:ext cx="3255507" cy="523220"/>
          </a:xfrm>
          <a:prstGeom prst="rect">
            <a:avLst/>
          </a:prstGeom>
          <a:noFill/>
        </p:spPr>
        <p:txBody>
          <a:bodyPr wrap="none" rtlCol="0">
            <a:spAutoFit/>
          </a:bodyPr>
          <a:lstStyle/>
          <a:p>
            <a:r>
              <a:rPr lang="en-US" sz="2800" b="1" dirty="0"/>
              <a:t>Server Configuration</a:t>
            </a:r>
          </a:p>
        </p:txBody>
      </p:sp>
      <p:sp>
        <p:nvSpPr>
          <p:cNvPr id="5" name="TextBox 4">
            <a:extLst>
              <a:ext uri="{FF2B5EF4-FFF2-40B4-BE49-F238E27FC236}">
                <a16:creationId xmlns:a16="http://schemas.microsoft.com/office/drawing/2014/main" id="{548FF00D-522F-4CC4-9C46-564F3D8464DA}"/>
              </a:ext>
            </a:extLst>
          </p:cNvPr>
          <p:cNvSpPr txBox="1"/>
          <p:nvPr/>
        </p:nvSpPr>
        <p:spPr>
          <a:xfrm>
            <a:off x="7480807" y="4444679"/>
            <a:ext cx="2259849" cy="523220"/>
          </a:xfrm>
          <a:prstGeom prst="rect">
            <a:avLst/>
          </a:prstGeom>
          <a:noFill/>
        </p:spPr>
        <p:txBody>
          <a:bodyPr wrap="none" rtlCol="0">
            <a:spAutoFit/>
          </a:bodyPr>
          <a:lstStyle/>
          <a:p>
            <a:r>
              <a:rPr lang="en-US" sz="2800" b="1" dirty="0"/>
              <a:t>Server Scaling</a:t>
            </a:r>
          </a:p>
        </p:txBody>
      </p:sp>
      <p:cxnSp>
        <p:nvCxnSpPr>
          <p:cNvPr id="6" name="Straight Connector 5">
            <a:extLst>
              <a:ext uri="{FF2B5EF4-FFF2-40B4-BE49-F238E27FC236}">
                <a16:creationId xmlns:a16="http://schemas.microsoft.com/office/drawing/2014/main" id="{7ADFC549-A6E8-4E59-8FCD-5E9E18B38C5B}"/>
              </a:ext>
            </a:extLst>
          </p:cNvPr>
          <p:cNvCxnSpPr>
            <a:stCxn id="4" idx="1"/>
            <a:endCxn id="4" idx="3"/>
          </p:cNvCxnSpPr>
          <p:nvPr/>
        </p:nvCxnSpPr>
        <p:spPr>
          <a:xfrm>
            <a:off x="1455688" y="4706289"/>
            <a:ext cx="325550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A41CBA3-04BA-4C3E-B3F3-B79036C3AA68}"/>
              </a:ext>
            </a:extLst>
          </p:cNvPr>
          <p:cNvCxnSpPr>
            <a:cxnSpLocks/>
            <a:endCxn id="5" idx="3"/>
          </p:cNvCxnSpPr>
          <p:nvPr/>
        </p:nvCxnSpPr>
        <p:spPr>
          <a:xfrm flipV="1">
            <a:off x="7480799" y="4706289"/>
            <a:ext cx="2259857" cy="88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0108-6005-43F3-9607-41FE989D03AF}"/>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0975A00D-523B-40B9-9C11-4ED712DD7540}"/>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Tree>
    <p:extLst>
      <p:ext uri="{BB962C8B-B14F-4D97-AF65-F5344CB8AC3E}">
        <p14:creationId xmlns:p14="http://schemas.microsoft.com/office/powerpoint/2010/main" val="1288787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F696-9B9F-4165-8219-00A99C33FC1C}"/>
              </a:ext>
            </a:extLst>
          </p:cNvPr>
          <p:cNvSpPr>
            <a:spLocks noGrp="1"/>
          </p:cNvSpPr>
          <p:nvPr>
            <p:ph type="title"/>
          </p:nvPr>
        </p:nvSpPr>
        <p:spPr/>
        <p:txBody>
          <a:bodyPr>
            <a:normAutofit fontScale="90000"/>
          </a:bodyPr>
          <a:lstStyle/>
          <a:p>
            <a:r>
              <a:rPr lang="en-US" dirty="0"/>
              <a:t>Serverless Benefits</a:t>
            </a:r>
          </a:p>
        </p:txBody>
      </p:sp>
      <p:sp>
        <p:nvSpPr>
          <p:cNvPr id="7" name="Rectangle: Rounded Corners 6">
            <a:extLst>
              <a:ext uri="{FF2B5EF4-FFF2-40B4-BE49-F238E27FC236}">
                <a16:creationId xmlns:a16="http://schemas.microsoft.com/office/drawing/2014/main" id="{832B3764-D737-47D5-BD93-E10B8F404015}"/>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8" name="Rectangle: Rounded Corners 7">
            <a:extLst>
              <a:ext uri="{FF2B5EF4-FFF2-40B4-BE49-F238E27FC236}">
                <a16:creationId xmlns:a16="http://schemas.microsoft.com/office/drawing/2014/main" id="{AEFD260B-5827-4FC4-A000-D2F8579D6D8B}"/>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9" name="Rectangle: Rounded Corners 8">
            <a:extLst>
              <a:ext uri="{FF2B5EF4-FFF2-40B4-BE49-F238E27FC236}">
                <a16:creationId xmlns:a16="http://schemas.microsoft.com/office/drawing/2014/main" id="{7BF76125-3E9A-44B3-9C59-51CC653C905B}"/>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Tree>
    <p:extLst>
      <p:ext uri="{BB962C8B-B14F-4D97-AF65-F5344CB8AC3E}">
        <p14:creationId xmlns:p14="http://schemas.microsoft.com/office/powerpoint/2010/main" val="2591501805"/>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28073 -0.20834 " pathEditMode="relative" rAng="0" ptsTypes="AA">
                                      <p:cBhvr>
                                        <p:cTn id="6" dur="1000" fill="hold"/>
                                        <p:tgtEl>
                                          <p:spTgt spid="9"/>
                                        </p:tgtEl>
                                        <p:attrNameLst>
                                          <p:attrName>ppt_x</p:attrName>
                                          <p:attrName>ppt_y</p:attrName>
                                        </p:attrNameLst>
                                      </p:cBhvr>
                                      <p:rCtr x="-14036" y="-10417"/>
                                    </p:animMotion>
                                  </p:childTnLst>
                                </p:cTn>
                              </p:par>
                              <p:par>
                                <p:cTn id="7" presetID="42" presetClass="path" presetSubtype="0" accel="50000" decel="50000" fill="hold" grpId="1" nodeType="withEffect">
                                  <p:stCondLst>
                                    <p:cond delay="0"/>
                                  </p:stCondLst>
                                  <p:childTnLst>
                                    <p:animMotion origin="layout" path="M 0 2.96296E-6 L -0.28164 -0.20672 " pathEditMode="relative" rAng="0" ptsTypes="AA">
                                      <p:cBhvr>
                                        <p:cTn id="8" dur="1000" fill="hold"/>
                                        <p:tgtEl>
                                          <p:spTgt spid="8"/>
                                        </p:tgtEl>
                                        <p:attrNameLst>
                                          <p:attrName>ppt_x</p:attrName>
                                          <p:attrName>ppt_y</p:attrName>
                                        </p:attrNameLst>
                                      </p:cBhvr>
                                      <p:rCtr x="-14089" y="-10347"/>
                                    </p:animMotion>
                                  </p:childTnLst>
                                </p:cTn>
                              </p:par>
                              <p:par>
                                <p:cTn id="9" presetID="10" presetClass="exit" presetSubtype="0" fill="hold" grpId="1" nodeType="withEffect">
                                  <p:stCondLst>
                                    <p:cond delay="25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D0BE5-AC81-4B2C-B8EB-8E566FF2E793}"/>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F2C9CCBE-7B79-4E55-928A-E21F0EEF620F}"/>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4" name="Rectangle: Rounded Corners 3">
            <a:extLst>
              <a:ext uri="{FF2B5EF4-FFF2-40B4-BE49-F238E27FC236}">
                <a16:creationId xmlns:a16="http://schemas.microsoft.com/office/drawing/2014/main" id="{F055A97D-3BEB-44D7-BFAF-A9483A831E71}"/>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Tree>
    <p:extLst>
      <p:ext uri="{BB962C8B-B14F-4D97-AF65-F5344CB8AC3E}">
        <p14:creationId xmlns:p14="http://schemas.microsoft.com/office/powerpoint/2010/main" val="1028243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E387-C797-4CE2-A46D-A188D9C54CB9}"/>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006F1AB2-3B8B-4357-872C-1BCEA14B535C}"/>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4" name="Rectangle: Rounded Corners 3">
            <a:extLst>
              <a:ext uri="{FF2B5EF4-FFF2-40B4-BE49-F238E27FC236}">
                <a16:creationId xmlns:a16="http://schemas.microsoft.com/office/drawing/2014/main" id="{238DBB25-3492-4FC9-B8AA-64AA149143B9}"/>
              </a:ext>
            </a:extLst>
          </p:cNvPr>
          <p:cNvSpPr/>
          <p:nvPr/>
        </p:nvSpPr>
        <p:spPr>
          <a:xfrm>
            <a:off x="4527630" y="33392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5" name="Rectangle: Rounded Corners 4">
            <a:extLst>
              <a:ext uri="{FF2B5EF4-FFF2-40B4-BE49-F238E27FC236}">
                <a16:creationId xmlns:a16="http://schemas.microsoft.com/office/drawing/2014/main" id="{9D2B6FC0-3A2B-4DCB-81D4-DA8A0710C6E7}"/>
              </a:ext>
            </a:extLst>
          </p:cNvPr>
          <p:cNvSpPr/>
          <p:nvPr/>
        </p:nvSpPr>
        <p:spPr>
          <a:xfrm>
            <a:off x="4527630" y="3339287"/>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6" name="Rectangle: Rounded Corners 5">
            <a:extLst>
              <a:ext uri="{FF2B5EF4-FFF2-40B4-BE49-F238E27FC236}">
                <a16:creationId xmlns:a16="http://schemas.microsoft.com/office/drawing/2014/main" id="{369B3BED-EA40-4F4B-9ADE-C1638B5D1E2D}"/>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Tree>
    <p:extLst>
      <p:ext uri="{BB962C8B-B14F-4D97-AF65-F5344CB8AC3E}">
        <p14:creationId xmlns:p14="http://schemas.microsoft.com/office/powerpoint/2010/main" val="3126003819"/>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 -0.21389 " pathEditMode="relative" rAng="0" ptsTypes="AA">
                                      <p:cBhvr>
                                        <p:cTn id="6" dur="1000" fill="hold"/>
                                        <p:tgtEl>
                                          <p:spTgt spid="5"/>
                                        </p:tgtEl>
                                        <p:attrNameLst>
                                          <p:attrName>ppt_x</p:attrName>
                                          <p:attrName>ppt_y</p:attrName>
                                        </p:attrNameLst>
                                      </p:cBhvr>
                                      <p:rCtr x="0" y="-10694"/>
                                    </p:animMotion>
                                  </p:childTnLst>
                                </p:cTn>
                              </p:par>
                              <p:par>
                                <p:cTn id="7" presetID="42" presetClass="path" presetSubtype="0" accel="50000" decel="50000" fill="hold" grpId="1" nodeType="withEffect">
                                  <p:stCondLst>
                                    <p:cond delay="0"/>
                                  </p:stCondLst>
                                  <p:childTnLst>
                                    <p:animMotion origin="layout" path="M 0 2.96296E-6 L 0 -0.21158 " pathEditMode="relative" rAng="0" ptsTypes="AA">
                                      <p:cBhvr>
                                        <p:cTn id="8" dur="1000" fill="hold"/>
                                        <p:tgtEl>
                                          <p:spTgt spid="4"/>
                                        </p:tgtEl>
                                        <p:attrNameLst>
                                          <p:attrName>ppt_x</p:attrName>
                                          <p:attrName>ppt_y</p:attrName>
                                        </p:attrNameLst>
                                      </p:cBhvr>
                                      <p:rCtr x="0" y="-10579"/>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023F-D9EC-4013-B9CC-596F716689C0}"/>
              </a:ext>
            </a:extLst>
          </p:cNvPr>
          <p:cNvSpPr>
            <a:spLocks noGrp="1"/>
          </p:cNvSpPr>
          <p:nvPr>
            <p:ph type="title"/>
          </p:nvPr>
        </p:nvSpPr>
        <p:spPr/>
        <p:txBody>
          <a:bodyPr>
            <a:normAutofit fontScale="90000"/>
          </a:bodyPr>
          <a:lstStyle/>
          <a:p>
            <a:r>
              <a:rPr lang="en-US" dirty="0"/>
              <a:t>Serverless Benefits</a:t>
            </a:r>
          </a:p>
        </p:txBody>
      </p:sp>
      <p:sp>
        <p:nvSpPr>
          <p:cNvPr id="6" name="Rectangle: Rounded Corners 5">
            <a:extLst>
              <a:ext uri="{FF2B5EF4-FFF2-40B4-BE49-F238E27FC236}">
                <a16:creationId xmlns:a16="http://schemas.microsoft.com/office/drawing/2014/main" id="{41F185BF-E961-45B1-9678-B1AE5E50CFE4}"/>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7" name="Rectangle: Rounded Corners 6">
            <a:extLst>
              <a:ext uri="{FF2B5EF4-FFF2-40B4-BE49-F238E27FC236}">
                <a16:creationId xmlns:a16="http://schemas.microsoft.com/office/drawing/2014/main" id="{6D2CF9FB-0A43-45A9-9BB8-237FEE741110}"/>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8" name="Rectangle: Rounded Corners 7">
            <a:extLst>
              <a:ext uri="{FF2B5EF4-FFF2-40B4-BE49-F238E27FC236}">
                <a16:creationId xmlns:a16="http://schemas.microsoft.com/office/drawing/2014/main" id="{AECE8A02-58F6-4DE1-8756-06EA246603C9}"/>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Tree>
    <p:extLst>
      <p:ext uri="{BB962C8B-B14F-4D97-AF65-F5344CB8AC3E}">
        <p14:creationId xmlns:p14="http://schemas.microsoft.com/office/powerpoint/2010/main" val="2022941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0592-461D-45A4-9D55-4D924543AA2A}"/>
              </a:ext>
            </a:extLst>
          </p:cNvPr>
          <p:cNvSpPr>
            <a:spLocks noGrp="1"/>
          </p:cNvSpPr>
          <p:nvPr>
            <p:ph type="title"/>
          </p:nvPr>
        </p:nvSpPr>
        <p:spPr/>
        <p:txBody>
          <a:bodyPr>
            <a:normAutofit fontScale="90000"/>
          </a:bodyPr>
          <a:lstStyle/>
          <a:p>
            <a:r>
              <a:rPr lang="en-US" dirty="0"/>
              <a:t>Serverless Benefits</a:t>
            </a:r>
          </a:p>
        </p:txBody>
      </p:sp>
      <p:sp>
        <p:nvSpPr>
          <p:cNvPr id="8" name="Rectangle: Rounded Corners 7">
            <a:extLst>
              <a:ext uri="{FF2B5EF4-FFF2-40B4-BE49-F238E27FC236}">
                <a16:creationId xmlns:a16="http://schemas.microsoft.com/office/drawing/2014/main" id="{004366D2-434D-49FC-B5B6-D4B50FE51EA7}"/>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9" name="Rectangle: Rounded Corners 8">
            <a:extLst>
              <a:ext uri="{FF2B5EF4-FFF2-40B4-BE49-F238E27FC236}">
                <a16:creationId xmlns:a16="http://schemas.microsoft.com/office/drawing/2014/main" id="{342D2816-BA1C-4521-B007-28FFE9139C3E}"/>
              </a:ext>
            </a:extLst>
          </p:cNvPr>
          <p:cNvSpPr/>
          <p:nvPr/>
        </p:nvSpPr>
        <p:spPr>
          <a:xfrm>
            <a:off x="4527629"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10" name="Rectangle: Rounded Corners 9">
            <a:extLst>
              <a:ext uri="{FF2B5EF4-FFF2-40B4-BE49-F238E27FC236}">
                <a16:creationId xmlns:a16="http://schemas.microsoft.com/office/drawing/2014/main" id="{0E358886-95CE-4A1F-90D0-B76C4E4FBC82}"/>
              </a:ext>
            </a:extLst>
          </p:cNvPr>
          <p:cNvSpPr/>
          <p:nvPr/>
        </p:nvSpPr>
        <p:spPr>
          <a:xfrm>
            <a:off x="4527629" y="3339288"/>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11" name="Rectangle: Rounded Corners 10">
            <a:extLst>
              <a:ext uri="{FF2B5EF4-FFF2-40B4-BE49-F238E27FC236}">
                <a16:creationId xmlns:a16="http://schemas.microsoft.com/office/drawing/2014/main" id="{57A94D4E-27A0-45AD-A513-CAE75FF04B5F}"/>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12" name="Rectangle: Rounded Corners 11">
            <a:extLst>
              <a:ext uri="{FF2B5EF4-FFF2-40B4-BE49-F238E27FC236}">
                <a16:creationId xmlns:a16="http://schemas.microsoft.com/office/drawing/2014/main" id="{126C6856-2BE4-46DD-B5D3-C20115AC8DB7}"/>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Tree>
    <p:extLst>
      <p:ext uri="{BB962C8B-B14F-4D97-AF65-F5344CB8AC3E}">
        <p14:creationId xmlns:p14="http://schemas.microsoft.com/office/powerpoint/2010/main" val="48745797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28138 -0.21158 " pathEditMode="relative" rAng="0" ptsTypes="AA">
                                      <p:cBhvr>
                                        <p:cTn id="6" dur="1000" fill="hold"/>
                                        <p:tgtEl>
                                          <p:spTgt spid="10"/>
                                        </p:tgtEl>
                                        <p:attrNameLst>
                                          <p:attrName>ppt_x</p:attrName>
                                          <p:attrName>ppt_y</p:attrName>
                                        </p:attrNameLst>
                                      </p:cBhvr>
                                      <p:rCtr x="14063" y="-10579"/>
                                    </p:animMotion>
                                  </p:childTnLst>
                                </p:cTn>
                              </p:par>
                              <p:par>
                                <p:cTn id="7" presetID="42" presetClass="path" presetSubtype="0" accel="50000" decel="50000" fill="hold" grpId="1" nodeType="withEffect">
                                  <p:stCondLst>
                                    <p:cond delay="0"/>
                                  </p:stCondLst>
                                  <p:childTnLst>
                                    <p:animMotion origin="layout" path="M 0 2.96296E-6 L 0.2832 -0.21343 " pathEditMode="relative" rAng="0" ptsTypes="AA">
                                      <p:cBhvr>
                                        <p:cTn id="8" dur="1000" fill="hold"/>
                                        <p:tgtEl>
                                          <p:spTgt spid="9"/>
                                        </p:tgtEl>
                                        <p:attrNameLst>
                                          <p:attrName>ppt_x</p:attrName>
                                          <p:attrName>ppt_y</p:attrName>
                                        </p:attrNameLst>
                                      </p:cBhvr>
                                      <p:rCtr x="14154" y="-10671"/>
                                    </p:animMotion>
                                  </p:childTnLst>
                                </p:cTn>
                              </p:par>
                              <p:par>
                                <p:cTn id="9" presetID="10" presetClass="exit" presetSubtype="0" fill="hold" grpId="1" nodeType="withEffect">
                                  <p:stCondLst>
                                    <p:cond delay="25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010-D591-4A0A-A8A9-7131710065F5}"/>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AE52309F-0B70-4565-8486-CD2BE6BAF815}"/>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4" name="Rectangle: Rounded Corners 3">
            <a:extLst>
              <a:ext uri="{FF2B5EF4-FFF2-40B4-BE49-F238E27FC236}">
                <a16:creationId xmlns:a16="http://schemas.microsoft.com/office/drawing/2014/main" id="{B3057FE6-A95F-4AE0-99C4-44896469D462}"/>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5" name="Rectangle: Rounded Corners 4">
            <a:extLst>
              <a:ext uri="{FF2B5EF4-FFF2-40B4-BE49-F238E27FC236}">
                <a16:creationId xmlns:a16="http://schemas.microsoft.com/office/drawing/2014/main" id="{9AD7A962-294F-4765-BDE8-7EB1FAC3187A}"/>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6" name="Rectangle: Rounded Corners 5">
            <a:extLst>
              <a:ext uri="{FF2B5EF4-FFF2-40B4-BE49-F238E27FC236}">
                <a16:creationId xmlns:a16="http://schemas.microsoft.com/office/drawing/2014/main" id="{1E93CBEF-6C40-4087-8672-0A55D189BE83}"/>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Lower Costs</a:t>
            </a:r>
          </a:p>
        </p:txBody>
      </p:sp>
    </p:spTree>
    <p:extLst>
      <p:ext uri="{BB962C8B-B14F-4D97-AF65-F5344CB8AC3E}">
        <p14:creationId xmlns:p14="http://schemas.microsoft.com/office/powerpoint/2010/main" val="2410187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341D-8B39-4B4B-83DB-B040915CEC5C}"/>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DF6F66D5-E742-4FFA-B1BD-4F5F5DBC8307}"/>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Code</a:t>
            </a:r>
          </a:p>
        </p:txBody>
      </p:sp>
      <p:sp>
        <p:nvSpPr>
          <p:cNvPr id="4" name="Rectangle: Rounded Corners 3">
            <a:extLst>
              <a:ext uri="{FF2B5EF4-FFF2-40B4-BE49-F238E27FC236}">
                <a16:creationId xmlns:a16="http://schemas.microsoft.com/office/drawing/2014/main" id="{CCB1FA08-29F6-4170-A763-825B8B87F130}"/>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5" name="Rectangle: Rounded Corners 4">
            <a:extLst>
              <a:ext uri="{FF2B5EF4-FFF2-40B4-BE49-F238E27FC236}">
                <a16:creationId xmlns:a16="http://schemas.microsoft.com/office/drawing/2014/main" id="{3A65E862-99AF-457C-AF38-2A6F64577946}"/>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6" name="Rectangle: Rounded Corners 5">
            <a:extLst>
              <a:ext uri="{FF2B5EF4-FFF2-40B4-BE49-F238E27FC236}">
                <a16:creationId xmlns:a16="http://schemas.microsoft.com/office/drawing/2014/main" id="{5FD3C09D-10BB-45D2-9AB8-16A799150C8A}"/>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7" name="Rectangle: Rounded Corners 6">
            <a:extLst>
              <a:ext uri="{FF2B5EF4-FFF2-40B4-BE49-F238E27FC236}">
                <a16:creationId xmlns:a16="http://schemas.microsoft.com/office/drawing/2014/main" id="{3841AFCE-BCEA-48AC-B525-C25366DDD702}"/>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8" name="Rectangle: Rounded Corners 7">
            <a:extLst>
              <a:ext uri="{FF2B5EF4-FFF2-40B4-BE49-F238E27FC236}">
                <a16:creationId xmlns:a16="http://schemas.microsoft.com/office/drawing/2014/main" id="{26F11253-2028-4CA4-954E-52CE5BABAE85}"/>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Lower Costs</a:t>
            </a:r>
          </a:p>
        </p:txBody>
      </p:sp>
    </p:spTree>
    <p:extLst>
      <p:ext uri="{BB962C8B-B14F-4D97-AF65-F5344CB8AC3E}">
        <p14:creationId xmlns:p14="http://schemas.microsoft.com/office/powerpoint/2010/main" val="266927826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15365 0.06504 " pathEditMode="relative" rAng="0" ptsTypes="AA">
                                      <p:cBhvr>
                                        <p:cTn id="6" dur="1000" fill="hold"/>
                                        <p:tgtEl>
                                          <p:spTgt spid="5"/>
                                        </p:tgtEl>
                                        <p:attrNameLst>
                                          <p:attrName>ppt_x</p:attrName>
                                          <p:attrName>ppt_y</p:attrName>
                                        </p:attrNameLst>
                                      </p:cBhvr>
                                      <p:rCtr x="-7682" y="3241"/>
                                    </p:animMotion>
                                  </p:childTnLst>
                                </p:cTn>
                              </p:par>
                              <p:par>
                                <p:cTn id="7" presetID="42" presetClass="path" presetSubtype="0" accel="50000" decel="50000" fill="hold" grpId="1" nodeType="withEffect">
                                  <p:stCondLst>
                                    <p:cond delay="0"/>
                                  </p:stCondLst>
                                  <p:childTnLst>
                                    <p:animMotion origin="layout" path="M 0 2.96296E-6 L -0.15365 0.06504 " pathEditMode="relative" rAng="0" ptsTypes="AA">
                                      <p:cBhvr>
                                        <p:cTn id="8" dur="1000" fill="hold"/>
                                        <p:tgtEl>
                                          <p:spTgt spid="4"/>
                                        </p:tgtEl>
                                        <p:attrNameLst>
                                          <p:attrName>ppt_x</p:attrName>
                                          <p:attrName>ppt_y</p:attrName>
                                        </p:attrNameLst>
                                      </p:cBhvr>
                                      <p:rCtr x="-7682" y="3241"/>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E2D9A-1E81-458A-9210-2133BF03ABF8}"/>
              </a:ext>
            </a:extLst>
          </p:cNvPr>
          <p:cNvSpPr>
            <a:spLocks noGrp="1"/>
          </p:cNvSpPr>
          <p:nvPr>
            <p:ph type="title"/>
          </p:nvPr>
        </p:nvSpPr>
        <p:spPr/>
        <p:txBody>
          <a:bodyPr>
            <a:normAutofit fontScale="90000"/>
          </a:bodyPr>
          <a:lstStyle/>
          <a:p>
            <a:r>
              <a:rPr lang="en-US" dirty="0"/>
              <a:t>What are microservices?</a:t>
            </a:r>
          </a:p>
        </p:txBody>
      </p:sp>
      <p:grpSp>
        <p:nvGrpSpPr>
          <p:cNvPr id="3" name="Group 2">
            <a:extLst>
              <a:ext uri="{FF2B5EF4-FFF2-40B4-BE49-F238E27FC236}">
                <a16:creationId xmlns:a16="http://schemas.microsoft.com/office/drawing/2014/main" id="{7E72B759-F456-4C4F-A718-A9A71D9B2BA2}"/>
              </a:ext>
            </a:extLst>
          </p:cNvPr>
          <p:cNvGrpSpPr/>
          <p:nvPr/>
        </p:nvGrpSpPr>
        <p:grpSpPr>
          <a:xfrm>
            <a:off x="710120" y="2334638"/>
            <a:ext cx="2675106" cy="3272344"/>
            <a:chOff x="710120" y="2334638"/>
            <a:chExt cx="2675106" cy="3272344"/>
          </a:xfrm>
        </p:grpSpPr>
        <p:sp>
          <p:nvSpPr>
            <p:cNvPr id="4" name="Rectangle: Rounded Corners 3">
              <a:extLst>
                <a:ext uri="{FF2B5EF4-FFF2-40B4-BE49-F238E27FC236}">
                  <a16:creationId xmlns:a16="http://schemas.microsoft.com/office/drawing/2014/main" id="{AC92FA0A-6B9C-41A5-BB52-FE280E2FFAC6}"/>
                </a:ext>
              </a:extLst>
            </p:cNvPr>
            <p:cNvSpPr/>
            <p:nvPr/>
          </p:nvSpPr>
          <p:spPr>
            <a:xfrm>
              <a:off x="710120" y="2334638"/>
              <a:ext cx="2675106" cy="875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 Interface</a:t>
              </a:r>
            </a:p>
          </p:txBody>
        </p:sp>
        <p:sp>
          <p:nvSpPr>
            <p:cNvPr id="5" name="Rectangle: Rounded Corners 4">
              <a:extLst>
                <a:ext uri="{FF2B5EF4-FFF2-40B4-BE49-F238E27FC236}">
                  <a16:creationId xmlns:a16="http://schemas.microsoft.com/office/drawing/2014/main" id="{9AC400A7-C8A4-48FB-90A6-2DEF3877181F}"/>
                </a:ext>
              </a:extLst>
            </p:cNvPr>
            <p:cNvSpPr/>
            <p:nvPr/>
          </p:nvSpPr>
          <p:spPr>
            <a:xfrm>
              <a:off x="710120" y="3533065"/>
              <a:ext cx="2675106" cy="8754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 Logic</a:t>
              </a:r>
            </a:p>
          </p:txBody>
        </p:sp>
        <p:sp>
          <p:nvSpPr>
            <p:cNvPr id="6" name="Rectangle: Rounded Corners 5">
              <a:extLst>
                <a:ext uri="{FF2B5EF4-FFF2-40B4-BE49-F238E27FC236}">
                  <a16:creationId xmlns:a16="http://schemas.microsoft.com/office/drawing/2014/main" id="{F2127A4E-0951-4A3F-9026-7DC68C9B83C2}"/>
                </a:ext>
              </a:extLst>
            </p:cNvPr>
            <p:cNvSpPr/>
            <p:nvPr/>
          </p:nvSpPr>
          <p:spPr>
            <a:xfrm>
              <a:off x="710120" y="4731492"/>
              <a:ext cx="2675106"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Application Database</a:t>
              </a:r>
            </a:p>
          </p:txBody>
        </p:sp>
        <p:cxnSp>
          <p:nvCxnSpPr>
            <p:cNvPr id="7" name="Straight Arrow Connector 6">
              <a:extLst>
                <a:ext uri="{FF2B5EF4-FFF2-40B4-BE49-F238E27FC236}">
                  <a16:creationId xmlns:a16="http://schemas.microsoft.com/office/drawing/2014/main" id="{FB348EB5-9AA8-4FEA-A316-CFA1E7CFE690}"/>
                </a:ext>
              </a:extLst>
            </p:cNvPr>
            <p:cNvCxnSpPr>
              <a:stCxn id="4" idx="2"/>
              <a:endCxn id="5" idx="0"/>
            </p:cNvCxnSpPr>
            <p:nvPr/>
          </p:nvCxnSpPr>
          <p:spPr>
            <a:xfrm>
              <a:off x="2047673" y="3210128"/>
              <a:ext cx="0" cy="3229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F5BF8A-088E-48BA-AC2E-8FBA576C2BAA}"/>
                </a:ext>
              </a:extLst>
            </p:cNvPr>
            <p:cNvCxnSpPr>
              <a:stCxn id="5" idx="2"/>
              <a:endCxn id="6" idx="0"/>
            </p:cNvCxnSpPr>
            <p:nvPr/>
          </p:nvCxnSpPr>
          <p:spPr>
            <a:xfrm>
              <a:off x="2047673" y="4408555"/>
              <a:ext cx="0" cy="3229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9" name="Rectangle: Rounded Corners 8">
            <a:extLst>
              <a:ext uri="{FF2B5EF4-FFF2-40B4-BE49-F238E27FC236}">
                <a16:creationId xmlns:a16="http://schemas.microsoft.com/office/drawing/2014/main" id="{FB0D74E6-4AE3-42EB-94BE-EDFCA5E60E40}"/>
              </a:ext>
            </a:extLst>
          </p:cNvPr>
          <p:cNvSpPr/>
          <p:nvPr/>
        </p:nvSpPr>
        <p:spPr>
          <a:xfrm>
            <a:off x="4578485" y="2344366"/>
            <a:ext cx="6977971" cy="875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 Interface</a:t>
            </a:r>
          </a:p>
        </p:txBody>
      </p:sp>
      <p:sp>
        <p:nvSpPr>
          <p:cNvPr id="10" name="Rectangle: Rounded Corners 9">
            <a:extLst>
              <a:ext uri="{FF2B5EF4-FFF2-40B4-BE49-F238E27FC236}">
                <a16:creationId xmlns:a16="http://schemas.microsoft.com/office/drawing/2014/main" id="{F32024C2-518F-4E14-8910-64697E846E2A}"/>
              </a:ext>
            </a:extLst>
          </p:cNvPr>
          <p:cNvSpPr/>
          <p:nvPr/>
        </p:nvSpPr>
        <p:spPr>
          <a:xfrm>
            <a:off x="4578485"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1" name="Rectangle: Rounded Corners 10">
            <a:extLst>
              <a:ext uri="{FF2B5EF4-FFF2-40B4-BE49-F238E27FC236}">
                <a16:creationId xmlns:a16="http://schemas.microsoft.com/office/drawing/2014/main" id="{E21204F9-884A-45B1-9068-7443187AA269}"/>
              </a:ext>
            </a:extLst>
          </p:cNvPr>
          <p:cNvSpPr/>
          <p:nvPr/>
        </p:nvSpPr>
        <p:spPr>
          <a:xfrm>
            <a:off x="6355404"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2" name="Rectangle: Rounded Corners 11">
            <a:extLst>
              <a:ext uri="{FF2B5EF4-FFF2-40B4-BE49-F238E27FC236}">
                <a16:creationId xmlns:a16="http://schemas.microsoft.com/office/drawing/2014/main" id="{28558695-D885-42F9-813D-9E98DD42C095}"/>
              </a:ext>
            </a:extLst>
          </p:cNvPr>
          <p:cNvSpPr/>
          <p:nvPr/>
        </p:nvSpPr>
        <p:spPr>
          <a:xfrm>
            <a:off x="8132323"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3" name="Rectangle: Rounded Corners 12">
            <a:extLst>
              <a:ext uri="{FF2B5EF4-FFF2-40B4-BE49-F238E27FC236}">
                <a16:creationId xmlns:a16="http://schemas.microsoft.com/office/drawing/2014/main" id="{B0EEA7A6-5B70-4603-9F21-FC5AB53EDE57}"/>
              </a:ext>
            </a:extLst>
          </p:cNvPr>
          <p:cNvSpPr/>
          <p:nvPr/>
        </p:nvSpPr>
        <p:spPr>
          <a:xfrm>
            <a:off x="9909242" y="3694534"/>
            <a:ext cx="1647216" cy="5525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Microservice</a:t>
            </a:r>
          </a:p>
        </p:txBody>
      </p:sp>
      <p:sp>
        <p:nvSpPr>
          <p:cNvPr id="14" name="Rectangle: Rounded Corners 13">
            <a:extLst>
              <a:ext uri="{FF2B5EF4-FFF2-40B4-BE49-F238E27FC236}">
                <a16:creationId xmlns:a16="http://schemas.microsoft.com/office/drawing/2014/main" id="{8F174C59-7EBF-4BF2-B408-91186EE5C7D2}"/>
              </a:ext>
            </a:extLst>
          </p:cNvPr>
          <p:cNvSpPr/>
          <p:nvPr/>
        </p:nvSpPr>
        <p:spPr>
          <a:xfrm>
            <a:off x="4578485" y="473149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5" name="Rectangle: Rounded Corners 14">
            <a:extLst>
              <a:ext uri="{FF2B5EF4-FFF2-40B4-BE49-F238E27FC236}">
                <a16:creationId xmlns:a16="http://schemas.microsoft.com/office/drawing/2014/main" id="{27263C59-D333-4CBE-BFD9-E0DB4E5C7A0A}"/>
              </a:ext>
            </a:extLst>
          </p:cNvPr>
          <p:cNvSpPr/>
          <p:nvPr/>
        </p:nvSpPr>
        <p:spPr>
          <a:xfrm>
            <a:off x="6355404" y="473534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6" name="Rectangle: Rounded Corners 15">
            <a:extLst>
              <a:ext uri="{FF2B5EF4-FFF2-40B4-BE49-F238E27FC236}">
                <a16:creationId xmlns:a16="http://schemas.microsoft.com/office/drawing/2014/main" id="{4F08FC0A-E65E-41A0-B151-3AD2BE9C34AF}"/>
              </a:ext>
            </a:extLst>
          </p:cNvPr>
          <p:cNvSpPr/>
          <p:nvPr/>
        </p:nvSpPr>
        <p:spPr>
          <a:xfrm>
            <a:off x="8132326" y="473149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sp>
        <p:nvSpPr>
          <p:cNvPr id="17" name="Rectangle: Rounded Corners 16">
            <a:extLst>
              <a:ext uri="{FF2B5EF4-FFF2-40B4-BE49-F238E27FC236}">
                <a16:creationId xmlns:a16="http://schemas.microsoft.com/office/drawing/2014/main" id="{2BABD8B2-4419-4265-9E58-DC3B24EA8388}"/>
              </a:ext>
            </a:extLst>
          </p:cNvPr>
          <p:cNvSpPr/>
          <p:nvPr/>
        </p:nvSpPr>
        <p:spPr>
          <a:xfrm>
            <a:off x="9909248" y="4727642"/>
            <a:ext cx="1647213" cy="87549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Microservice</a:t>
            </a:r>
          </a:p>
          <a:p>
            <a:pPr algn="ctr"/>
            <a:r>
              <a:rPr lang="en-US" dirty="0"/>
              <a:t>Database</a:t>
            </a:r>
          </a:p>
        </p:txBody>
      </p:sp>
      <p:cxnSp>
        <p:nvCxnSpPr>
          <p:cNvPr id="18" name="Straight Arrow Connector 17">
            <a:extLst>
              <a:ext uri="{FF2B5EF4-FFF2-40B4-BE49-F238E27FC236}">
                <a16:creationId xmlns:a16="http://schemas.microsoft.com/office/drawing/2014/main" id="{C74EDF29-8538-4D31-967B-0233FC735155}"/>
              </a:ext>
            </a:extLst>
          </p:cNvPr>
          <p:cNvCxnSpPr>
            <a:cxnSpLocks/>
            <a:endCxn id="10" idx="0"/>
          </p:cNvCxnSpPr>
          <p:nvPr/>
        </p:nvCxnSpPr>
        <p:spPr>
          <a:xfrm>
            <a:off x="5402091" y="3210127"/>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BA4464-B720-4C9E-9E3F-3A07B89CE876}"/>
              </a:ext>
            </a:extLst>
          </p:cNvPr>
          <p:cNvCxnSpPr>
            <a:cxnSpLocks/>
          </p:cNvCxnSpPr>
          <p:nvPr/>
        </p:nvCxnSpPr>
        <p:spPr>
          <a:xfrm>
            <a:off x="7179008" y="3206278"/>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526D816-59FA-4AFA-87FC-F685B1BB053E}"/>
              </a:ext>
            </a:extLst>
          </p:cNvPr>
          <p:cNvCxnSpPr>
            <a:cxnSpLocks/>
          </p:cNvCxnSpPr>
          <p:nvPr/>
        </p:nvCxnSpPr>
        <p:spPr>
          <a:xfrm>
            <a:off x="8955925" y="3202429"/>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CD6C59-D7C5-49BF-95F5-3C9ECF9E4251}"/>
              </a:ext>
            </a:extLst>
          </p:cNvPr>
          <p:cNvCxnSpPr>
            <a:cxnSpLocks/>
          </p:cNvCxnSpPr>
          <p:nvPr/>
        </p:nvCxnSpPr>
        <p:spPr>
          <a:xfrm>
            <a:off x="10732842" y="3198580"/>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0232FD-4958-4CD5-9722-D070406BD8CA}"/>
              </a:ext>
            </a:extLst>
          </p:cNvPr>
          <p:cNvCxnSpPr>
            <a:cxnSpLocks/>
          </p:cNvCxnSpPr>
          <p:nvPr/>
        </p:nvCxnSpPr>
        <p:spPr>
          <a:xfrm>
            <a:off x="5429643" y="4249011"/>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FCFB0F-AFC2-4704-B2DB-5BD7C34352F4}"/>
              </a:ext>
            </a:extLst>
          </p:cNvPr>
          <p:cNvCxnSpPr>
            <a:cxnSpLocks/>
          </p:cNvCxnSpPr>
          <p:nvPr/>
        </p:nvCxnSpPr>
        <p:spPr>
          <a:xfrm>
            <a:off x="7179005" y="4249010"/>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FFF811-3843-449F-8464-71101F9CDD8C}"/>
              </a:ext>
            </a:extLst>
          </p:cNvPr>
          <p:cNvCxnSpPr>
            <a:cxnSpLocks/>
          </p:cNvCxnSpPr>
          <p:nvPr/>
        </p:nvCxnSpPr>
        <p:spPr>
          <a:xfrm>
            <a:off x="8928367" y="4249009"/>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E7E9E3F-42A3-4C47-A477-6B817703FEA8}"/>
              </a:ext>
            </a:extLst>
          </p:cNvPr>
          <p:cNvCxnSpPr>
            <a:cxnSpLocks/>
          </p:cNvCxnSpPr>
          <p:nvPr/>
        </p:nvCxnSpPr>
        <p:spPr>
          <a:xfrm>
            <a:off x="10677729" y="4249008"/>
            <a:ext cx="2" cy="484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DAE7285-F768-45FC-9F14-CECBCC19BA03}"/>
              </a:ext>
            </a:extLst>
          </p:cNvPr>
          <p:cNvSpPr txBox="1"/>
          <p:nvPr/>
        </p:nvSpPr>
        <p:spPr>
          <a:xfrm>
            <a:off x="547070" y="1714416"/>
            <a:ext cx="3001206" cy="369332"/>
          </a:xfrm>
          <a:prstGeom prst="rect">
            <a:avLst/>
          </a:prstGeom>
          <a:noFill/>
        </p:spPr>
        <p:txBody>
          <a:bodyPr wrap="none" rtlCol="0">
            <a:spAutoFit/>
          </a:bodyPr>
          <a:lstStyle/>
          <a:p>
            <a:r>
              <a:rPr lang="en-US" dirty="0">
                <a:latin typeface="Kamerik205 8" panose="020B0803030600020004" pitchFamily="34" charset="0"/>
              </a:rPr>
              <a:t>Monolithic Architecture</a:t>
            </a:r>
          </a:p>
        </p:txBody>
      </p:sp>
      <p:sp>
        <p:nvSpPr>
          <p:cNvPr id="27" name="TextBox 26">
            <a:extLst>
              <a:ext uri="{FF2B5EF4-FFF2-40B4-BE49-F238E27FC236}">
                <a16:creationId xmlns:a16="http://schemas.microsoft.com/office/drawing/2014/main" id="{008A2B89-73EF-4221-B01D-B403EA295F37}"/>
              </a:ext>
            </a:extLst>
          </p:cNvPr>
          <p:cNvSpPr txBox="1"/>
          <p:nvPr/>
        </p:nvSpPr>
        <p:spPr>
          <a:xfrm>
            <a:off x="6398835" y="1714416"/>
            <a:ext cx="3466975" cy="369332"/>
          </a:xfrm>
          <a:prstGeom prst="rect">
            <a:avLst/>
          </a:prstGeom>
          <a:noFill/>
        </p:spPr>
        <p:txBody>
          <a:bodyPr wrap="none" rtlCol="0">
            <a:spAutoFit/>
          </a:bodyPr>
          <a:lstStyle/>
          <a:p>
            <a:r>
              <a:rPr lang="en-US" dirty="0">
                <a:latin typeface="Kamerik205 8" panose="020B0803030600020004" pitchFamily="34" charset="0"/>
              </a:rPr>
              <a:t>Microservices Architecture</a:t>
            </a:r>
          </a:p>
        </p:txBody>
      </p:sp>
      <p:sp>
        <p:nvSpPr>
          <p:cNvPr id="28" name="Rectangle: Rounded Corners 27">
            <a:extLst>
              <a:ext uri="{FF2B5EF4-FFF2-40B4-BE49-F238E27FC236}">
                <a16:creationId xmlns:a16="http://schemas.microsoft.com/office/drawing/2014/main" id="{D7CC91F3-9771-49F2-ABA2-D4482E36E6B9}"/>
              </a:ext>
            </a:extLst>
          </p:cNvPr>
          <p:cNvSpPr/>
          <p:nvPr/>
        </p:nvSpPr>
        <p:spPr>
          <a:xfrm>
            <a:off x="4578485" y="4742418"/>
            <a:ext cx="6977971" cy="871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Application</a:t>
            </a:r>
          </a:p>
          <a:p>
            <a:pPr algn="ctr"/>
            <a:r>
              <a:rPr lang="en-US" dirty="0"/>
              <a:t>Database</a:t>
            </a:r>
          </a:p>
        </p:txBody>
      </p:sp>
    </p:spTree>
    <p:extLst>
      <p:ext uri="{BB962C8B-B14F-4D97-AF65-F5344CB8AC3E}">
        <p14:creationId xmlns:p14="http://schemas.microsoft.com/office/powerpoint/2010/main" val="281120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BC45-EDB6-4DD5-B918-B894568E8A55}"/>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FE2A4D1C-6F6D-446F-B46E-F48BE1C725D5}"/>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4" name="Rectangle: Rounded Corners 3">
            <a:extLst>
              <a:ext uri="{FF2B5EF4-FFF2-40B4-BE49-F238E27FC236}">
                <a16:creationId xmlns:a16="http://schemas.microsoft.com/office/drawing/2014/main" id="{31ACB10E-B07D-4AB2-8BB1-E3FB58972349}"/>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5" name="Rectangle: Rounded Corners 4">
            <a:extLst>
              <a:ext uri="{FF2B5EF4-FFF2-40B4-BE49-F238E27FC236}">
                <a16:creationId xmlns:a16="http://schemas.microsoft.com/office/drawing/2014/main" id="{459196AB-CB9B-4544-88AD-30E51327A9A7}"/>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6" name="Rectangle: Rounded Corners 5">
            <a:extLst>
              <a:ext uri="{FF2B5EF4-FFF2-40B4-BE49-F238E27FC236}">
                <a16:creationId xmlns:a16="http://schemas.microsoft.com/office/drawing/2014/main" id="{4F290ECE-9CAE-471F-8189-826B0629C094}"/>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Quicker </a:t>
            </a:r>
            <a:r>
              <a:rPr lang="en-US" sz="2800" dirty="0" err="1">
                <a:latin typeface="Kamerik205 8" panose="020B0803030600020004" pitchFamily="34" charset="0"/>
              </a:rPr>
              <a:t>TUrnaround</a:t>
            </a:r>
            <a:endParaRPr lang="en-US" sz="2800" dirty="0">
              <a:latin typeface="Kamerik205 8" panose="020B0803030600020004" pitchFamily="34" charset="0"/>
            </a:endParaRPr>
          </a:p>
        </p:txBody>
      </p:sp>
      <p:sp>
        <p:nvSpPr>
          <p:cNvPr id="7" name="Rectangle: Rounded Corners 6">
            <a:extLst>
              <a:ext uri="{FF2B5EF4-FFF2-40B4-BE49-F238E27FC236}">
                <a16:creationId xmlns:a16="http://schemas.microsoft.com/office/drawing/2014/main" id="{7E3D4A32-3FEB-4CA1-868A-A69078FA73DC}"/>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Code</a:t>
            </a:r>
          </a:p>
        </p:txBody>
      </p:sp>
    </p:spTree>
    <p:extLst>
      <p:ext uri="{BB962C8B-B14F-4D97-AF65-F5344CB8AC3E}">
        <p14:creationId xmlns:p14="http://schemas.microsoft.com/office/powerpoint/2010/main" val="2314810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38D9-A346-432D-BA48-11B79297A659}"/>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2001B523-F466-4857-8352-5C50D34C78B0}"/>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4" name="Rectangle: Rounded Corners 3">
            <a:extLst>
              <a:ext uri="{FF2B5EF4-FFF2-40B4-BE49-F238E27FC236}">
                <a16:creationId xmlns:a16="http://schemas.microsoft.com/office/drawing/2014/main" id="{6752B8EB-5C90-4FA6-9718-0DCEBEFAB16F}"/>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6CD2C4AE-C601-46F1-9390-B42ADA148327}"/>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6" name="Rectangle: Rounded Corners 5">
            <a:extLst>
              <a:ext uri="{FF2B5EF4-FFF2-40B4-BE49-F238E27FC236}">
                <a16:creationId xmlns:a16="http://schemas.microsoft.com/office/drawing/2014/main" id="{E05502B2-A3EF-4BF4-88FA-596007A09DCD}"/>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7" name="Rectangle: Rounded Corners 6">
            <a:extLst>
              <a:ext uri="{FF2B5EF4-FFF2-40B4-BE49-F238E27FC236}">
                <a16:creationId xmlns:a16="http://schemas.microsoft.com/office/drawing/2014/main" id="{CA9CA96A-6C33-4C1A-BF85-CC6AB6320B7B}"/>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8" name="Rectangle: Rounded Corners 7">
            <a:extLst>
              <a:ext uri="{FF2B5EF4-FFF2-40B4-BE49-F238E27FC236}">
                <a16:creationId xmlns:a16="http://schemas.microsoft.com/office/drawing/2014/main" id="{DF24164C-0C27-4AA4-81E0-3907D48416BB}"/>
              </a:ext>
            </a:extLst>
          </p:cNvPr>
          <p:cNvSpPr/>
          <p:nvPr/>
        </p:nvSpPr>
        <p:spPr>
          <a:xfrm>
            <a:off x="4527628" y="33392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Simplified Code</a:t>
            </a:r>
          </a:p>
        </p:txBody>
      </p:sp>
      <p:sp>
        <p:nvSpPr>
          <p:cNvPr id="9" name="Rectangle: Rounded Corners 8">
            <a:extLst>
              <a:ext uri="{FF2B5EF4-FFF2-40B4-BE49-F238E27FC236}">
                <a16:creationId xmlns:a16="http://schemas.microsoft.com/office/drawing/2014/main" id="{824650D8-D609-4F1E-AE48-3121F31C52AD}"/>
              </a:ext>
            </a:extLst>
          </p:cNvPr>
          <p:cNvSpPr/>
          <p:nvPr/>
        </p:nvSpPr>
        <p:spPr>
          <a:xfrm>
            <a:off x="4527628" y="3339287"/>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Simplified Code</a:t>
            </a:r>
          </a:p>
        </p:txBody>
      </p:sp>
      <p:sp>
        <p:nvSpPr>
          <p:cNvPr id="10" name="Rectangle: Rounded Corners 9">
            <a:extLst>
              <a:ext uri="{FF2B5EF4-FFF2-40B4-BE49-F238E27FC236}">
                <a16:creationId xmlns:a16="http://schemas.microsoft.com/office/drawing/2014/main" id="{EFD5C9E0-89DB-4315-8CAD-8A1946EEC950}"/>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11" name="Rectangle: Rounded Corners 10">
            <a:extLst>
              <a:ext uri="{FF2B5EF4-FFF2-40B4-BE49-F238E27FC236}">
                <a16:creationId xmlns:a16="http://schemas.microsoft.com/office/drawing/2014/main" id="{5CF92468-1F0B-4C8B-A97D-A035B2B25CEB}"/>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12" name="Rectangle: Rounded Corners 11">
            <a:extLst>
              <a:ext uri="{FF2B5EF4-FFF2-40B4-BE49-F238E27FC236}">
                <a16:creationId xmlns:a16="http://schemas.microsoft.com/office/drawing/2014/main" id="{AEEE7C00-30D6-4444-A5A9-3FF435BD8E32}"/>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Lower Costs</a:t>
            </a:r>
          </a:p>
        </p:txBody>
      </p:sp>
    </p:spTree>
    <p:extLst>
      <p:ext uri="{BB962C8B-B14F-4D97-AF65-F5344CB8AC3E}">
        <p14:creationId xmlns:p14="http://schemas.microsoft.com/office/powerpoint/2010/main" val="3237815776"/>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15365 0.06342 " pathEditMode="relative" rAng="0" ptsTypes="AA">
                                      <p:cBhvr>
                                        <p:cTn id="6" dur="1000" fill="hold"/>
                                        <p:tgtEl>
                                          <p:spTgt spid="9"/>
                                        </p:tgtEl>
                                        <p:attrNameLst>
                                          <p:attrName>ppt_x</p:attrName>
                                          <p:attrName>ppt_y</p:attrName>
                                        </p:attrNameLst>
                                      </p:cBhvr>
                                      <p:rCtr x="7682" y="3171"/>
                                    </p:animMotion>
                                  </p:childTnLst>
                                </p:cTn>
                              </p:par>
                              <p:par>
                                <p:cTn id="7" presetID="42" presetClass="path" presetSubtype="0" accel="50000" decel="50000" fill="hold" grpId="1" nodeType="withEffect">
                                  <p:stCondLst>
                                    <p:cond delay="0"/>
                                  </p:stCondLst>
                                  <p:childTnLst>
                                    <p:animMotion origin="layout" path="M 0 2.96296E-6 L 0.15365 0.0618 " pathEditMode="relative" rAng="0" ptsTypes="AA">
                                      <p:cBhvr>
                                        <p:cTn id="8" dur="1000" fill="hold"/>
                                        <p:tgtEl>
                                          <p:spTgt spid="8"/>
                                        </p:tgtEl>
                                        <p:attrNameLst>
                                          <p:attrName>ppt_x</p:attrName>
                                          <p:attrName>ppt_y</p:attrName>
                                        </p:attrNameLst>
                                      </p:cBhvr>
                                      <p:rCtr x="7682" y="3079"/>
                                    </p:animMotion>
                                  </p:childTnLst>
                                </p:cTn>
                              </p:par>
                              <p:par>
                                <p:cTn id="9" presetID="10" presetClass="exit" presetSubtype="0" fill="hold" grpId="1" nodeType="withEffect">
                                  <p:stCondLst>
                                    <p:cond delay="25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8" grpId="1" animBg="1"/>
      <p:bldP spid="9" grpId="0" animBg="1"/>
      <p:bldP spid="9" grpId="1" animBg="1"/>
      <p:bldP spid="10" grpId="0" animBg="1"/>
      <p:bldP spid="11"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F38D-7442-4BD8-8E16-B0B8BDEA9618}"/>
              </a:ext>
            </a:extLst>
          </p:cNvPr>
          <p:cNvSpPr>
            <a:spLocks noGrp="1"/>
          </p:cNvSpPr>
          <p:nvPr>
            <p:ph type="title"/>
          </p:nvPr>
        </p:nvSpPr>
        <p:spPr/>
        <p:txBody>
          <a:bodyPr>
            <a:normAutofit fontScale="90000"/>
          </a:bodyPr>
          <a:lstStyle/>
          <a:p>
            <a:r>
              <a:rPr lang="en-US" dirty="0"/>
              <a:t>Serverless Benefits</a:t>
            </a:r>
          </a:p>
        </p:txBody>
      </p:sp>
      <p:sp>
        <p:nvSpPr>
          <p:cNvPr id="3" name="Rectangle: Rounded Corners 2">
            <a:extLst>
              <a:ext uri="{FF2B5EF4-FFF2-40B4-BE49-F238E27FC236}">
                <a16:creationId xmlns:a16="http://schemas.microsoft.com/office/drawing/2014/main" id="{B2C798FB-AE98-4B4F-B2A3-ADFEB823B9F1}"/>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4" name="Rectangle: Rounded Corners 3">
            <a:extLst>
              <a:ext uri="{FF2B5EF4-FFF2-40B4-BE49-F238E27FC236}">
                <a16:creationId xmlns:a16="http://schemas.microsoft.com/office/drawing/2014/main" id="{E7E7B23D-F33B-4E2D-8FC7-5542023B93AB}"/>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
        <p:nvSpPr>
          <p:cNvPr id="5" name="Rectangle: Rounded Corners 4">
            <a:extLst>
              <a:ext uri="{FF2B5EF4-FFF2-40B4-BE49-F238E27FC236}">
                <a16:creationId xmlns:a16="http://schemas.microsoft.com/office/drawing/2014/main" id="{852C63F1-A07B-4E3E-B61E-D423EE8D9B9A}"/>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Lower Costs</a:t>
            </a:r>
          </a:p>
        </p:txBody>
      </p:sp>
      <p:sp>
        <p:nvSpPr>
          <p:cNvPr id="6" name="Rectangle: Rounded Corners 5">
            <a:extLst>
              <a:ext uri="{FF2B5EF4-FFF2-40B4-BE49-F238E27FC236}">
                <a16:creationId xmlns:a16="http://schemas.microsoft.com/office/drawing/2014/main" id="{5F0C8EAE-28E8-4E1D-B8BB-D5A3F2FC9953}"/>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Quicker Turnaround</a:t>
            </a:r>
          </a:p>
        </p:txBody>
      </p:sp>
      <p:sp>
        <p:nvSpPr>
          <p:cNvPr id="7" name="Rectangle: Rounded Corners 6">
            <a:extLst>
              <a:ext uri="{FF2B5EF4-FFF2-40B4-BE49-F238E27FC236}">
                <a16:creationId xmlns:a16="http://schemas.microsoft.com/office/drawing/2014/main" id="{026643F2-0459-4F00-937C-798317E74789}"/>
              </a:ext>
            </a:extLst>
          </p:cNvPr>
          <p:cNvSpPr/>
          <p:nvPr/>
        </p:nvSpPr>
        <p:spPr>
          <a:xfrm>
            <a:off x="6400803" y="3769007"/>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Simplified Code</a:t>
            </a:r>
          </a:p>
        </p:txBody>
      </p:sp>
    </p:spTree>
    <p:extLst>
      <p:ext uri="{BB962C8B-B14F-4D97-AF65-F5344CB8AC3E}">
        <p14:creationId xmlns:p14="http://schemas.microsoft.com/office/powerpoint/2010/main" val="2484797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CDC7-4F83-4572-9466-4129AF198318}"/>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3A3F4FB8-006D-496C-8758-314532CF132B}"/>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Tree>
    <p:extLst>
      <p:ext uri="{BB962C8B-B14F-4D97-AF65-F5344CB8AC3E}">
        <p14:creationId xmlns:p14="http://schemas.microsoft.com/office/powerpoint/2010/main" val="2136720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927B-BC89-4327-A43B-009DA9B143EE}"/>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9BBC4E6E-7545-4896-89AA-56CFA6E5DA68}"/>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4" name="Rectangle: Rounded Corners 3">
            <a:extLst>
              <a:ext uri="{FF2B5EF4-FFF2-40B4-BE49-F238E27FC236}">
                <a16:creationId xmlns:a16="http://schemas.microsoft.com/office/drawing/2014/main" id="{1D4C4DE4-9C84-4D94-B196-8CBFF0B7DD74}"/>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5" name="Rectangle: Rounded Corners 4">
            <a:extLst>
              <a:ext uri="{FF2B5EF4-FFF2-40B4-BE49-F238E27FC236}">
                <a16:creationId xmlns:a16="http://schemas.microsoft.com/office/drawing/2014/main" id="{8AA98118-7C98-4C7D-8DA0-86899F0293ED}"/>
              </a:ext>
            </a:extLst>
          </p:cNvPr>
          <p:cNvSpPr/>
          <p:nvPr/>
        </p:nvSpPr>
        <p:spPr>
          <a:xfrm>
            <a:off x="4527629" y="334506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Tree>
    <p:extLst>
      <p:ext uri="{BB962C8B-B14F-4D97-AF65-F5344CB8AC3E}">
        <p14:creationId xmlns:p14="http://schemas.microsoft.com/office/powerpoint/2010/main" val="637150725"/>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28073 -0.20833 " pathEditMode="relative" rAng="0" ptsTypes="AA">
                                      <p:cBhvr>
                                        <p:cTn id="6" dur="1000" fill="hold"/>
                                        <p:tgtEl>
                                          <p:spTgt spid="5"/>
                                        </p:tgtEl>
                                        <p:attrNameLst>
                                          <p:attrName>ppt_x</p:attrName>
                                          <p:attrName>ppt_y</p:attrName>
                                        </p:attrNameLst>
                                      </p:cBhvr>
                                      <p:rCtr x="-14036" y="-10417"/>
                                    </p:animMotion>
                                  </p:childTnLst>
                                </p:cTn>
                              </p:par>
                              <p:par>
                                <p:cTn id="7" presetID="42" presetClass="path" presetSubtype="0" accel="50000" decel="50000" fill="hold" grpId="1" nodeType="withEffect">
                                  <p:stCondLst>
                                    <p:cond delay="0"/>
                                  </p:stCondLst>
                                  <p:childTnLst>
                                    <p:animMotion origin="layout" path="M 0 2.96296E-6 L -0.28164 -0.20672 " pathEditMode="relative" rAng="0" ptsTypes="AA">
                                      <p:cBhvr>
                                        <p:cTn id="8" dur="1000" fill="hold"/>
                                        <p:tgtEl>
                                          <p:spTgt spid="4"/>
                                        </p:tgtEl>
                                        <p:attrNameLst>
                                          <p:attrName>ppt_x</p:attrName>
                                          <p:attrName>ppt_y</p:attrName>
                                        </p:attrNameLst>
                                      </p:cBhvr>
                                      <p:rCtr x="-14089" y="-10347"/>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C7E0-A3E8-4B25-A3D8-E9F99B3D10C2}"/>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2E88DEB6-BA31-475D-84DE-C2FA3A1CAB86}"/>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4" name="Rectangle: Rounded Corners 3">
            <a:extLst>
              <a:ext uri="{FF2B5EF4-FFF2-40B4-BE49-F238E27FC236}">
                <a16:creationId xmlns:a16="http://schemas.microsoft.com/office/drawing/2014/main" id="{EDBF20B0-A904-4140-AE94-D890734C5D68}"/>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Tree>
    <p:extLst>
      <p:ext uri="{BB962C8B-B14F-4D97-AF65-F5344CB8AC3E}">
        <p14:creationId xmlns:p14="http://schemas.microsoft.com/office/powerpoint/2010/main" val="3694341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F842-ED8D-4CB7-AE7F-4EBCCE8222FD}"/>
              </a:ext>
            </a:extLst>
          </p:cNvPr>
          <p:cNvSpPr>
            <a:spLocks noGrp="1"/>
          </p:cNvSpPr>
          <p:nvPr>
            <p:ph type="title"/>
          </p:nvPr>
        </p:nvSpPr>
        <p:spPr/>
        <p:txBody>
          <a:bodyPr>
            <a:normAutofit fontScale="90000"/>
          </a:bodyPr>
          <a:lstStyle/>
          <a:p>
            <a:r>
              <a:rPr lang="en-US" dirty="0"/>
              <a:t>Disadvantages of </a:t>
            </a:r>
            <a:r>
              <a:rPr lang="en-US" dirty="0" err="1"/>
              <a:t>Severless</a:t>
            </a:r>
            <a:endParaRPr lang="en-US" dirty="0"/>
          </a:p>
        </p:txBody>
      </p:sp>
      <p:sp>
        <p:nvSpPr>
          <p:cNvPr id="3" name="Rectangle: Rounded Corners 2">
            <a:extLst>
              <a:ext uri="{FF2B5EF4-FFF2-40B4-BE49-F238E27FC236}">
                <a16:creationId xmlns:a16="http://schemas.microsoft.com/office/drawing/2014/main" id="{F6371D2F-C294-438D-9D44-CFBE01FB9BE4}"/>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
        <p:nvSpPr>
          <p:cNvPr id="4" name="Rectangle: Rounded Corners 3">
            <a:extLst>
              <a:ext uri="{FF2B5EF4-FFF2-40B4-BE49-F238E27FC236}">
                <a16:creationId xmlns:a16="http://schemas.microsoft.com/office/drawing/2014/main" id="{D8917A7F-AD57-4309-B47A-78B520F40155}"/>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5" name="Rectangle: Rounded Corners 4">
            <a:extLst>
              <a:ext uri="{FF2B5EF4-FFF2-40B4-BE49-F238E27FC236}">
                <a16:creationId xmlns:a16="http://schemas.microsoft.com/office/drawing/2014/main" id="{9F35AAF6-22DB-4BB7-9F39-CB17F8323EAF}"/>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6" name="Rectangle: Rounded Corners 5">
            <a:extLst>
              <a:ext uri="{FF2B5EF4-FFF2-40B4-BE49-F238E27FC236}">
                <a16:creationId xmlns:a16="http://schemas.microsoft.com/office/drawing/2014/main" id="{9949FCBB-7BDC-4621-926B-F90486F85626}"/>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Tree>
    <p:extLst>
      <p:ext uri="{BB962C8B-B14F-4D97-AF65-F5344CB8AC3E}">
        <p14:creationId xmlns:p14="http://schemas.microsoft.com/office/powerpoint/2010/main" val="1645626948"/>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 -0.21389 " pathEditMode="relative" rAng="0" ptsTypes="AA">
                                      <p:cBhvr>
                                        <p:cTn id="6" dur="1000" fill="hold"/>
                                        <p:tgtEl>
                                          <p:spTgt spid="5"/>
                                        </p:tgtEl>
                                        <p:attrNameLst>
                                          <p:attrName>ppt_x</p:attrName>
                                          <p:attrName>ppt_y</p:attrName>
                                        </p:attrNameLst>
                                      </p:cBhvr>
                                      <p:rCtr x="0" y="-10694"/>
                                    </p:animMotion>
                                  </p:childTnLst>
                                </p:cTn>
                              </p:par>
                              <p:par>
                                <p:cTn id="7" presetID="42" presetClass="path" presetSubtype="0" accel="50000" decel="50000" fill="hold" grpId="1" nodeType="withEffect">
                                  <p:stCondLst>
                                    <p:cond delay="0"/>
                                  </p:stCondLst>
                                  <p:childTnLst>
                                    <p:animMotion origin="layout" path="M 0 2.96296E-6 L 0 -0.21158 " pathEditMode="relative" rAng="0" ptsTypes="AA">
                                      <p:cBhvr>
                                        <p:cTn id="8" dur="1000" fill="hold"/>
                                        <p:tgtEl>
                                          <p:spTgt spid="4"/>
                                        </p:tgtEl>
                                        <p:attrNameLst>
                                          <p:attrName>ppt_x</p:attrName>
                                          <p:attrName>ppt_y</p:attrName>
                                        </p:attrNameLst>
                                      </p:cBhvr>
                                      <p:rCtr x="0" y="-10579"/>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5815-9540-4253-B88D-D6E3E9019286}"/>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C08A7BDC-8C08-4BC5-B3F6-489C0D3BB953}"/>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Short –Running Processes</a:t>
            </a:r>
          </a:p>
        </p:txBody>
      </p:sp>
      <p:sp>
        <p:nvSpPr>
          <p:cNvPr id="4" name="Rectangle: Rounded Corners 3">
            <a:extLst>
              <a:ext uri="{FF2B5EF4-FFF2-40B4-BE49-F238E27FC236}">
                <a16:creationId xmlns:a16="http://schemas.microsoft.com/office/drawing/2014/main" id="{77EB7DA8-447D-4191-AA35-61ACCA17E1EE}"/>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5" name="Rectangle: Rounded Corners 4">
            <a:extLst>
              <a:ext uri="{FF2B5EF4-FFF2-40B4-BE49-F238E27FC236}">
                <a16:creationId xmlns:a16="http://schemas.microsoft.com/office/drawing/2014/main" id="{E329EE1A-8614-4672-B64F-81E3C270727E}"/>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Tree>
    <p:extLst>
      <p:ext uri="{BB962C8B-B14F-4D97-AF65-F5344CB8AC3E}">
        <p14:creationId xmlns:p14="http://schemas.microsoft.com/office/powerpoint/2010/main" val="1839008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028E6-975C-469B-8B5A-E28D2B000644}"/>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4FB70450-D148-40E4-87D3-3BA6931EC934}"/>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4" name="Rectangle: Rounded Corners 3">
            <a:extLst>
              <a:ext uri="{FF2B5EF4-FFF2-40B4-BE49-F238E27FC236}">
                <a16:creationId xmlns:a16="http://schemas.microsoft.com/office/drawing/2014/main" id="{3718C74A-748E-435A-8ACB-7D7DD8AD88E9}"/>
              </a:ext>
            </a:extLst>
          </p:cNvPr>
          <p:cNvSpPr/>
          <p:nvPr/>
        </p:nvSpPr>
        <p:spPr>
          <a:xfrm>
            <a:off x="4527629" y="33353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
        <p:nvSpPr>
          <p:cNvPr id="5" name="Rectangle: Rounded Corners 4">
            <a:extLst>
              <a:ext uri="{FF2B5EF4-FFF2-40B4-BE49-F238E27FC236}">
                <a16:creationId xmlns:a16="http://schemas.microsoft.com/office/drawing/2014/main" id="{44F88387-7A68-4EF4-9580-7208380BB604}"/>
              </a:ext>
            </a:extLst>
          </p:cNvPr>
          <p:cNvSpPr/>
          <p:nvPr/>
        </p:nvSpPr>
        <p:spPr>
          <a:xfrm>
            <a:off x="4527629" y="3343233"/>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
        <p:nvSpPr>
          <p:cNvPr id="6" name="Rectangle: Rounded Corners 5">
            <a:extLst>
              <a:ext uri="{FF2B5EF4-FFF2-40B4-BE49-F238E27FC236}">
                <a16:creationId xmlns:a16="http://schemas.microsoft.com/office/drawing/2014/main" id="{6A884EA9-36B9-46FE-B659-57F48D03424A}"/>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No Server Management</a:t>
            </a:r>
          </a:p>
        </p:txBody>
      </p:sp>
      <p:sp>
        <p:nvSpPr>
          <p:cNvPr id="7" name="Rectangle: Rounded Corners 6">
            <a:extLst>
              <a:ext uri="{FF2B5EF4-FFF2-40B4-BE49-F238E27FC236}">
                <a16:creationId xmlns:a16="http://schemas.microsoft.com/office/drawing/2014/main" id="{2561E525-969F-4DE2-A55A-46F8C0356E27}"/>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Simplified Scalability</a:t>
            </a:r>
          </a:p>
        </p:txBody>
      </p:sp>
    </p:spTree>
    <p:extLst>
      <p:ext uri="{BB962C8B-B14F-4D97-AF65-F5344CB8AC3E}">
        <p14:creationId xmlns:p14="http://schemas.microsoft.com/office/powerpoint/2010/main" val="3198788067"/>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1.48148E-6 L 0.28138 -0.21157 " pathEditMode="relative" rAng="0" ptsTypes="AA">
                                      <p:cBhvr>
                                        <p:cTn id="6" dur="1000" fill="hold"/>
                                        <p:tgtEl>
                                          <p:spTgt spid="5"/>
                                        </p:tgtEl>
                                        <p:attrNameLst>
                                          <p:attrName>ppt_x</p:attrName>
                                          <p:attrName>ppt_y</p:attrName>
                                        </p:attrNameLst>
                                      </p:cBhvr>
                                      <p:rCtr x="14063" y="-10579"/>
                                    </p:animMotion>
                                  </p:childTnLst>
                                </p:cTn>
                              </p:par>
                              <p:par>
                                <p:cTn id="7" presetID="42" presetClass="path" presetSubtype="0" accel="50000" decel="50000" fill="hold" grpId="1" nodeType="withEffect">
                                  <p:stCondLst>
                                    <p:cond delay="0"/>
                                  </p:stCondLst>
                                  <p:childTnLst>
                                    <p:animMotion origin="layout" path="M 0 -4.07407E-6 L 0.2832 -0.21342 " pathEditMode="relative" rAng="0" ptsTypes="AA">
                                      <p:cBhvr>
                                        <p:cTn id="8" dur="1000" fill="hold"/>
                                        <p:tgtEl>
                                          <p:spTgt spid="4"/>
                                        </p:tgtEl>
                                        <p:attrNameLst>
                                          <p:attrName>ppt_x</p:attrName>
                                          <p:attrName>ppt_y</p:attrName>
                                        </p:attrNameLst>
                                      </p:cBhvr>
                                      <p:rCtr x="14154" y="-10671"/>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44D5-CC47-4916-A90C-659726514A96}"/>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4DF9B5AC-EF05-4CA6-94F9-969BCB912BC9}"/>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4" name="Rectangle: Rounded Corners 3">
            <a:extLst>
              <a:ext uri="{FF2B5EF4-FFF2-40B4-BE49-F238E27FC236}">
                <a16:creationId xmlns:a16="http://schemas.microsoft.com/office/drawing/2014/main" id="{74FB68AD-D2B1-46A0-8462-FC9497704FCB}"/>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5" name="Rectangle: Rounded Corners 4">
            <a:extLst>
              <a:ext uri="{FF2B5EF4-FFF2-40B4-BE49-F238E27FC236}">
                <a16:creationId xmlns:a16="http://schemas.microsoft.com/office/drawing/2014/main" id="{360A24EA-7406-4474-BE14-C0FC2654CC1E}"/>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6" name="Rectangle: Rounded Corners 5">
            <a:extLst>
              <a:ext uri="{FF2B5EF4-FFF2-40B4-BE49-F238E27FC236}">
                <a16:creationId xmlns:a16="http://schemas.microsoft.com/office/drawing/2014/main" id="{1DEFC802-65C6-4FD5-A570-4EBB2B38EA9F}"/>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Tree>
    <p:extLst>
      <p:ext uri="{BB962C8B-B14F-4D97-AF65-F5344CB8AC3E}">
        <p14:creationId xmlns:p14="http://schemas.microsoft.com/office/powerpoint/2010/main" val="145900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7EE00-A933-487A-85DA-F9844CBAF8AF}"/>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3A0AB081-77F1-4FEE-90EA-C48EA2BDD193}"/>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Quick</a:t>
            </a:r>
          </a:p>
        </p:txBody>
      </p:sp>
    </p:spTree>
    <p:extLst>
      <p:ext uri="{BB962C8B-B14F-4D97-AF65-F5344CB8AC3E}">
        <p14:creationId xmlns:p14="http://schemas.microsoft.com/office/powerpoint/2010/main" val="2215795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6418-EE42-422E-AF5E-2E0145A4BF68}"/>
              </a:ext>
            </a:extLst>
          </p:cNvPr>
          <p:cNvSpPr>
            <a:spLocks noGrp="1"/>
          </p:cNvSpPr>
          <p:nvPr>
            <p:ph type="title"/>
          </p:nvPr>
        </p:nvSpPr>
        <p:spPr/>
        <p:txBody>
          <a:bodyPr>
            <a:normAutofit fontScale="90000"/>
          </a:bodyPr>
          <a:lstStyle/>
          <a:p>
            <a:r>
              <a:rPr lang="en-US" dirty="0"/>
              <a:t>Disadvantages of Serverless</a:t>
            </a:r>
          </a:p>
        </p:txBody>
      </p:sp>
      <p:sp>
        <p:nvSpPr>
          <p:cNvPr id="9" name="Rectangle: Rounded Corners 8">
            <a:extLst>
              <a:ext uri="{FF2B5EF4-FFF2-40B4-BE49-F238E27FC236}">
                <a16:creationId xmlns:a16="http://schemas.microsoft.com/office/drawing/2014/main" id="{2A199C82-A4ED-4612-9487-C7DB66B2619A}"/>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Vendor</a:t>
            </a:r>
          </a:p>
          <a:p>
            <a:pPr algn="ctr"/>
            <a:r>
              <a:rPr lang="en-US" sz="2800" dirty="0">
                <a:latin typeface="Kamerik205 8" panose="020B0803030600020004" pitchFamily="34" charset="0"/>
              </a:rPr>
              <a:t>Lock-In</a:t>
            </a:r>
          </a:p>
        </p:txBody>
      </p:sp>
      <p:sp>
        <p:nvSpPr>
          <p:cNvPr id="10" name="Rectangle: Rounded Corners 9">
            <a:extLst>
              <a:ext uri="{FF2B5EF4-FFF2-40B4-BE49-F238E27FC236}">
                <a16:creationId xmlns:a16="http://schemas.microsoft.com/office/drawing/2014/main" id="{BBCE5ED1-D450-4ACC-8387-49329CD9DDD5}"/>
              </a:ext>
            </a:extLst>
          </p:cNvPr>
          <p:cNvSpPr/>
          <p:nvPr/>
        </p:nvSpPr>
        <p:spPr>
          <a:xfrm>
            <a:off x="4527628"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11" name="Rectangle: Rounded Corners 10">
            <a:extLst>
              <a:ext uri="{FF2B5EF4-FFF2-40B4-BE49-F238E27FC236}">
                <a16:creationId xmlns:a16="http://schemas.microsoft.com/office/drawing/2014/main" id="{A341A61F-3779-44D1-AD53-7197F0304910}"/>
              </a:ext>
            </a:extLst>
          </p:cNvPr>
          <p:cNvSpPr/>
          <p:nvPr/>
        </p:nvSpPr>
        <p:spPr>
          <a:xfrm>
            <a:off x="4527629"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12" name="Rectangle: Rounded Corners 11">
            <a:extLst>
              <a:ext uri="{FF2B5EF4-FFF2-40B4-BE49-F238E27FC236}">
                <a16:creationId xmlns:a16="http://schemas.microsoft.com/office/drawing/2014/main" id="{070AC9A6-81ED-463B-802A-B630EA907BF1}"/>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13" name="Rectangle: Rounded Corners 12">
            <a:extLst>
              <a:ext uri="{FF2B5EF4-FFF2-40B4-BE49-F238E27FC236}">
                <a16:creationId xmlns:a16="http://schemas.microsoft.com/office/drawing/2014/main" id="{EE1CE97C-2B60-4605-9085-93992461969C}"/>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14" name="Rectangle: Rounded Corners 13">
            <a:extLst>
              <a:ext uri="{FF2B5EF4-FFF2-40B4-BE49-F238E27FC236}">
                <a16:creationId xmlns:a16="http://schemas.microsoft.com/office/drawing/2014/main" id="{CECFAF82-C967-49A8-A0B5-5DD9D367F2F3}"/>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Tree>
    <p:extLst>
      <p:ext uri="{BB962C8B-B14F-4D97-AF65-F5344CB8AC3E}">
        <p14:creationId xmlns:p14="http://schemas.microsoft.com/office/powerpoint/2010/main" val="249747048"/>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15365 0.06504 " pathEditMode="relative" rAng="0" ptsTypes="AA">
                                      <p:cBhvr>
                                        <p:cTn id="6" dur="1000" fill="hold"/>
                                        <p:tgtEl>
                                          <p:spTgt spid="11"/>
                                        </p:tgtEl>
                                        <p:attrNameLst>
                                          <p:attrName>ppt_x</p:attrName>
                                          <p:attrName>ppt_y</p:attrName>
                                        </p:attrNameLst>
                                      </p:cBhvr>
                                      <p:rCtr x="-7682" y="3241"/>
                                    </p:animMotion>
                                  </p:childTnLst>
                                </p:cTn>
                              </p:par>
                              <p:par>
                                <p:cTn id="7" presetID="42" presetClass="path" presetSubtype="0" accel="50000" decel="50000" fill="hold" grpId="1" nodeType="withEffect">
                                  <p:stCondLst>
                                    <p:cond delay="0"/>
                                  </p:stCondLst>
                                  <p:childTnLst>
                                    <p:animMotion origin="layout" path="M 0 2.96296E-6 L -0.15365 0.06504 " pathEditMode="relative" rAng="0" ptsTypes="AA">
                                      <p:cBhvr>
                                        <p:cTn id="8" dur="1000" fill="hold"/>
                                        <p:tgtEl>
                                          <p:spTgt spid="10"/>
                                        </p:tgtEl>
                                        <p:attrNameLst>
                                          <p:attrName>ppt_x</p:attrName>
                                          <p:attrName>ppt_y</p:attrName>
                                        </p:attrNameLst>
                                      </p:cBhvr>
                                      <p:rCtr x="-7682" y="3241"/>
                                    </p:animMotion>
                                  </p:childTnLst>
                                </p:cTn>
                              </p:par>
                              <p:par>
                                <p:cTn id="9" presetID="10" presetClass="exit" presetSubtype="0" fill="hold" grpId="1" nodeType="withEffect">
                                  <p:stCondLst>
                                    <p:cond delay="250"/>
                                  </p:stCondLst>
                                  <p:childTnLst>
                                    <p:animEffect transition="out" filter="fad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1"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76CC-72E3-41DC-A3D6-01895ED52EC9}"/>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106D9907-2184-4143-94E0-C81763075E45}"/>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4" name="Rectangle: Rounded Corners 3">
            <a:extLst>
              <a:ext uri="{FF2B5EF4-FFF2-40B4-BE49-F238E27FC236}">
                <a16:creationId xmlns:a16="http://schemas.microsoft.com/office/drawing/2014/main" id="{D314CD82-8AA3-4098-91DA-37D284DC0D39}"/>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5" name="Rectangle: Rounded Corners 4">
            <a:extLst>
              <a:ext uri="{FF2B5EF4-FFF2-40B4-BE49-F238E27FC236}">
                <a16:creationId xmlns:a16="http://schemas.microsoft.com/office/drawing/2014/main" id="{7BE97558-6935-4B44-8517-911CEAA1E069}"/>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
        <p:nvSpPr>
          <p:cNvPr id="6" name="Rectangle: Rounded Corners 5">
            <a:extLst>
              <a:ext uri="{FF2B5EF4-FFF2-40B4-BE49-F238E27FC236}">
                <a16:creationId xmlns:a16="http://schemas.microsoft.com/office/drawing/2014/main" id="{C24A3F3C-BA40-49A4-AC9D-FBC3DB881C46}"/>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7" name="Rectangle: Rounded Corners 6">
            <a:extLst>
              <a:ext uri="{FF2B5EF4-FFF2-40B4-BE49-F238E27FC236}">
                <a16:creationId xmlns:a16="http://schemas.microsoft.com/office/drawing/2014/main" id="{F5EE3E8C-3AE2-43CA-AD65-87CA1D2D978C}"/>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Vendor</a:t>
            </a:r>
          </a:p>
          <a:p>
            <a:pPr algn="ctr"/>
            <a:r>
              <a:rPr lang="en-US" sz="2800" dirty="0">
                <a:latin typeface="Kamerik205 8" panose="020B0803030600020004" pitchFamily="34" charset="0"/>
              </a:rPr>
              <a:t>Lock-In</a:t>
            </a:r>
          </a:p>
        </p:txBody>
      </p:sp>
    </p:spTree>
    <p:extLst>
      <p:ext uri="{BB962C8B-B14F-4D97-AF65-F5344CB8AC3E}">
        <p14:creationId xmlns:p14="http://schemas.microsoft.com/office/powerpoint/2010/main" val="644460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A28B-FC21-4AA1-8EF8-08896731243F}"/>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BA2EF4C8-5DC1-4D90-9D19-2650D4F877EF}"/>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4" name="Rectangle: Rounded Corners 3">
            <a:extLst>
              <a:ext uri="{FF2B5EF4-FFF2-40B4-BE49-F238E27FC236}">
                <a16:creationId xmlns:a16="http://schemas.microsoft.com/office/drawing/2014/main" id="{A3C9CF17-9613-4788-90C3-69A2DDD7D27F}"/>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F78FEC08-8DC2-4D51-ABC1-68FDFA2307B9}"/>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6" name="Rectangle: Rounded Corners 5">
            <a:extLst>
              <a:ext uri="{FF2B5EF4-FFF2-40B4-BE49-F238E27FC236}">
                <a16:creationId xmlns:a16="http://schemas.microsoft.com/office/drawing/2014/main" id="{929E0C31-515D-41BC-B999-073AE9A21874}"/>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Maintainability</a:t>
            </a:r>
          </a:p>
        </p:txBody>
      </p:sp>
      <p:sp>
        <p:nvSpPr>
          <p:cNvPr id="7" name="Rectangle: Rounded Corners 6">
            <a:extLst>
              <a:ext uri="{FF2B5EF4-FFF2-40B4-BE49-F238E27FC236}">
                <a16:creationId xmlns:a16="http://schemas.microsoft.com/office/drawing/2014/main" id="{7E1B4354-57BD-4039-88CA-A645CC177988}"/>
              </a:ext>
            </a:extLst>
          </p:cNvPr>
          <p:cNvSpPr/>
          <p:nvPr/>
        </p:nvSpPr>
        <p:spPr>
          <a:xfrm>
            <a:off x="2654460" y="3777688"/>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8" name="Rectangle: Rounded Corners 7">
            <a:extLst>
              <a:ext uri="{FF2B5EF4-FFF2-40B4-BE49-F238E27FC236}">
                <a16:creationId xmlns:a16="http://schemas.microsoft.com/office/drawing/2014/main" id="{B6EEDD43-1E2D-42EC-9810-628E3202BA5F}"/>
              </a:ext>
            </a:extLst>
          </p:cNvPr>
          <p:cNvSpPr/>
          <p:nvPr/>
        </p:nvSpPr>
        <p:spPr>
          <a:xfrm>
            <a:off x="4527628" y="33392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Vendor</a:t>
            </a:r>
          </a:p>
          <a:p>
            <a:pPr algn="ctr"/>
            <a:r>
              <a:rPr lang="en-US" sz="2800" dirty="0">
                <a:latin typeface="Kamerik205 8" panose="020B0803030600020004" pitchFamily="34" charset="0"/>
              </a:rPr>
              <a:t>Lock-In</a:t>
            </a:r>
          </a:p>
        </p:txBody>
      </p:sp>
      <p:sp>
        <p:nvSpPr>
          <p:cNvPr id="9" name="Rectangle: Rounded Corners 8">
            <a:extLst>
              <a:ext uri="{FF2B5EF4-FFF2-40B4-BE49-F238E27FC236}">
                <a16:creationId xmlns:a16="http://schemas.microsoft.com/office/drawing/2014/main" id="{F3D641B0-DB34-4F67-ABC0-1D6B1D4908C9}"/>
              </a:ext>
            </a:extLst>
          </p:cNvPr>
          <p:cNvSpPr/>
          <p:nvPr/>
        </p:nvSpPr>
        <p:spPr>
          <a:xfrm>
            <a:off x="4527628" y="3328383"/>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Vendor</a:t>
            </a:r>
          </a:p>
          <a:p>
            <a:pPr algn="ctr"/>
            <a:r>
              <a:rPr lang="en-US" sz="2800" dirty="0">
                <a:latin typeface="Kamerik205 8" panose="020B0803030600020004" pitchFamily="34" charset="0"/>
              </a:rPr>
              <a:t>Lock-In</a:t>
            </a:r>
          </a:p>
        </p:txBody>
      </p:sp>
      <p:sp>
        <p:nvSpPr>
          <p:cNvPr id="10" name="Rectangle: Rounded Corners 9">
            <a:extLst>
              <a:ext uri="{FF2B5EF4-FFF2-40B4-BE49-F238E27FC236}">
                <a16:creationId xmlns:a16="http://schemas.microsoft.com/office/drawing/2014/main" id="{58282788-EEB2-406D-B8BA-7D4BBDA2C19F}"/>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11" name="Rectangle: Rounded Corners 10">
            <a:extLst>
              <a:ext uri="{FF2B5EF4-FFF2-40B4-BE49-F238E27FC236}">
                <a16:creationId xmlns:a16="http://schemas.microsoft.com/office/drawing/2014/main" id="{80C8FDDB-F641-4177-AE95-8A936136EBBC}"/>
              </a:ext>
            </a:extLst>
          </p:cNvPr>
          <p:cNvSpPr/>
          <p:nvPr/>
        </p:nvSpPr>
        <p:spPr>
          <a:xfrm>
            <a:off x="4527630" y="1876545"/>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12" name="Rectangle: Rounded Corners 11">
            <a:extLst>
              <a:ext uri="{FF2B5EF4-FFF2-40B4-BE49-F238E27FC236}">
                <a16:creationId xmlns:a16="http://schemas.microsoft.com/office/drawing/2014/main" id="{6A91BD29-CC0F-4F88-8500-33E7C5AE7628}"/>
              </a:ext>
            </a:extLst>
          </p:cNvPr>
          <p:cNvSpPr/>
          <p:nvPr/>
        </p:nvSpPr>
        <p:spPr>
          <a:xfrm>
            <a:off x="7969169" y="187654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Tree>
    <p:extLst>
      <p:ext uri="{BB962C8B-B14F-4D97-AF65-F5344CB8AC3E}">
        <p14:creationId xmlns:p14="http://schemas.microsoft.com/office/powerpoint/2010/main" val="99853323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1.85185E-6 L 0.15365 0.06342 " pathEditMode="relative" rAng="0" ptsTypes="AA">
                                      <p:cBhvr>
                                        <p:cTn id="6" dur="1000" fill="hold"/>
                                        <p:tgtEl>
                                          <p:spTgt spid="9"/>
                                        </p:tgtEl>
                                        <p:attrNameLst>
                                          <p:attrName>ppt_x</p:attrName>
                                          <p:attrName>ppt_y</p:attrName>
                                        </p:attrNameLst>
                                      </p:cBhvr>
                                      <p:rCtr x="7682" y="3171"/>
                                    </p:animMotion>
                                  </p:childTnLst>
                                </p:cTn>
                              </p:par>
                              <p:par>
                                <p:cTn id="7" presetID="42" presetClass="path" presetSubtype="0" accel="50000" decel="50000" fill="hold" grpId="1" nodeType="withEffect">
                                  <p:stCondLst>
                                    <p:cond delay="0"/>
                                  </p:stCondLst>
                                  <p:childTnLst>
                                    <p:animMotion origin="layout" path="M 0 2.96296E-6 L 0.15365 0.0618 " pathEditMode="relative" rAng="0" ptsTypes="AA">
                                      <p:cBhvr>
                                        <p:cTn id="8" dur="1000" fill="hold"/>
                                        <p:tgtEl>
                                          <p:spTgt spid="8"/>
                                        </p:tgtEl>
                                        <p:attrNameLst>
                                          <p:attrName>ppt_x</p:attrName>
                                          <p:attrName>ppt_y</p:attrName>
                                        </p:attrNameLst>
                                      </p:cBhvr>
                                      <p:rCtr x="7682" y="3079"/>
                                    </p:animMotion>
                                  </p:childTnLst>
                                </p:cTn>
                              </p:par>
                              <p:par>
                                <p:cTn id="9" presetID="10" presetClass="exit" presetSubtype="0" fill="hold" grpId="1" nodeType="withEffect">
                                  <p:stCondLst>
                                    <p:cond delay="25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8" grpId="1" animBg="1"/>
      <p:bldP spid="9" grpId="0" animBg="1"/>
      <p:bldP spid="9" grpId="1" animBg="1"/>
      <p:bldP spid="10" grpId="0" animBg="1"/>
      <p:bldP spid="11" grpId="0" animBg="1"/>
      <p:bldP spid="1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964A-B27B-4361-B9A2-78A19725AD32}"/>
              </a:ext>
            </a:extLst>
          </p:cNvPr>
          <p:cNvSpPr>
            <a:spLocks noGrp="1"/>
          </p:cNvSpPr>
          <p:nvPr>
            <p:ph type="title"/>
          </p:nvPr>
        </p:nvSpPr>
        <p:spPr/>
        <p:txBody>
          <a:bodyPr>
            <a:normAutofit fontScale="90000"/>
          </a:bodyPr>
          <a:lstStyle/>
          <a:p>
            <a:r>
              <a:rPr lang="en-US" dirty="0"/>
              <a:t>Disadvantages of Serverless</a:t>
            </a:r>
          </a:p>
        </p:txBody>
      </p:sp>
      <p:sp>
        <p:nvSpPr>
          <p:cNvPr id="3" name="Rectangle: Rounded Corners 2">
            <a:extLst>
              <a:ext uri="{FF2B5EF4-FFF2-40B4-BE49-F238E27FC236}">
                <a16:creationId xmlns:a16="http://schemas.microsoft.com/office/drawing/2014/main" id="{AE9B82E7-2FFF-412D-B445-A94139853734}"/>
              </a:ext>
            </a:extLst>
          </p:cNvPr>
          <p:cNvSpPr/>
          <p:nvPr/>
        </p:nvSpPr>
        <p:spPr>
          <a:xfrm>
            <a:off x="1086091" y="189969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Testing Challenges</a:t>
            </a:r>
          </a:p>
        </p:txBody>
      </p:sp>
      <p:sp>
        <p:nvSpPr>
          <p:cNvPr id="4" name="Rectangle: Rounded Corners 3">
            <a:extLst>
              <a:ext uri="{FF2B5EF4-FFF2-40B4-BE49-F238E27FC236}">
                <a16:creationId xmlns:a16="http://schemas.microsoft.com/office/drawing/2014/main" id="{73A17A94-5E36-4DF0-8DA6-97B20ED3A398}"/>
              </a:ext>
            </a:extLst>
          </p:cNvPr>
          <p:cNvSpPr/>
          <p:nvPr/>
        </p:nvSpPr>
        <p:spPr>
          <a:xfrm>
            <a:off x="4527630" y="1876545"/>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Security Concerns</a:t>
            </a:r>
          </a:p>
        </p:txBody>
      </p:sp>
      <p:sp>
        <p:nvSpPr>
          <p:cNvPr id="5" name="Rectangle: Rounded Corners 4">
            <a:extLst>
              <a:ext uri="{FF2B5EF4-FFF2-40B4-BE49-F238E27FC236}">
                <a16:creationId xmlns:a16="http://schemas.microsoft.com/office/drawing/2014/main" id="{640B49BC-DEC9-4B09-B33A-2FE23BC462B0}"/>
              </a:ext>
            </a:extLst>
          </p:cNvPr>
          <p:cNvSpPr/>
          <p:nvPr/>
        </p:nvSpPr>
        <p:spPr>
          <a:xfrm>
            <a:off x="7969169" y="1876544"/>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Short-Running Processes</a:t>
            </a:r>
          </a:p>
        </p:txBody>
      </p:sp>
      <p:sp>
        <p:nvSpPr>
          <p:cNvPr id="6" name="Rectangle: Rounded Corners 5">
            <a:extLst>
              <a:ext uri="{FF2B5EF4-FFF2-40B4-BE49-F238E27FC236}">
                <a16:creationId xmlns:a16="http://schemas.microsoft.com/office/drawing/2014/main" id="{8968276E-1C0E-4DD4-B9AD-767626B64D0C}"/>
              </a:ext>
            </a:extLst>
          </p:cNvPr>
          <p:cNvSpPr/>
          <p:nvPr/>
        </p:nvSpPr>
        <p:spPr>
          <a:xfrm>
            <a:off x="2654460" y="3777688"/>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Cold Starts</a:t>
            </a:r>
          </a:p>
        </p:txBody>
      </p:sp>
      <p:sp>
        <p:nvSpPr>
          <p:cNvPr id="7" name="Rectangle: Rounded Corners 6">
            <a:extLst>
              <a:ext uri="{FF2B5EF4-FFF2-40B4-BE49-F238E27FC236}">
                <a16:creationId xmlns:a16="http://schemas.microsoft.com/office/drawing/2014/main" id="{96530CA9-3D54-489F-8F55-214BFFC0BFCF}"/>
              </a:ext>
            </a:extLst>
          </p:cNvPr>
          <p:cNvSpPr/>
          <p:nvPr/>
        </p:nvSpPr>
        <p:spPr>
          <a:xfrm>
            <a:off x="6400803" y="3769007"/>
            <a:ext cx="3136739" cy="120376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latin typeface="Kamerik205 8" panose="020B0803030600020004" pitchFamily="34" charset="0"/>
              </a:rPr>
              <a:t>Vendor</a:t>
            </a:r>
          </a:p>
          <a:p>
            <a:pPr algn="ctr"/>
            <a:r>
              <a:rPr lang="en-US" sz="2800" dirty="0">
                <a:latin typeface="Kamerik205 8" panose="020B0803030600020004" pitchFamily="34" charset="0"/>
              </a:rPr>
              <a:t>Lock-In</a:t>
            </a:r>
          </a:p>
        </p:txBody>
      </p:sp>
    </p:spTree>
    <p:extLst>
      <p:ext uri="{BB962C8B-B14F-4D97-AF65-F5344CB8AC3E}">
        <p14:creationId xmlns:p14="http://schemas.microsoft.com/office/powerpoint/2010/main" val="1336427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D969-65C5-44B0-83F7-C181D349B9AD}"/>
              </a:ext>
            </a:extLst>
          </p:cNvPr>
          <p:cNvSpPr>
            <a:spLocks noGrp="1"/>
          </p:cNvSpPr>
          <p:nvPr>
            <p:ph type="title"/>
          </p:nvPr>
        </p:nvSpPr>
        <p:spPr/>
        <p:txBody>
          <a:bodyPr/>
          <a:lstStyle/>
          <a:p>
            <a:r>
              <a:rPr lang="en-US" dirty="0"/>
              <a:t>Serverless vs Containers</a:t>
            </a:r>
          </a:p>
        </p:txBody>
      </p:sp>
      <p:sp>
        <p:nvSpPr>
          <p:cNvPr id="3" name="Text Placeholder 2">
            <a:extLst>
              <a:ext uri="{FF2B5EF4-FFF2-40B4-BE49-F238E27FC236}">
                <a16:creationId xmlns:a16="http://schemas.microsoft.com/office/drawing/2014/main" id="{CB8B0209-6A6C-46B5-B5CE-34A78CEEA776}"/>
              </a:ext>
            </a:extLst>
          </p:cNvPr>
          <p:cNvSpPr>
            <a:spLocks noGrp="1"/>
          </p:cNvSpPr>
          <p:nvPr>
            <p:ph type="body" idx="1"/>
          </p:nvPr>
        </p:nvSpPr>
        <p:spPr/>
        <p:txBody>
          <a:bodyPr>
            <a:normAutofit/>
          </a:bodyPr>
          <a:lstStyle/>
          <a:p>
            <a:r>
              <a:rPr lang="en-US" sz="2000" dirty="0"/>
              <a:t>Building Microservice REST APIs Using Azure Functions</a:t>
            </a:r>
          </a:p>
        </p:txBody>
      </p:sp>
    </p:spTree>
    <p:extLst>
      <p:ext uri="{BB962C8B-B14F-4D97-AF65-F5344CB8AC3E}">
        <p14:creationId xmlns:p14="http://schemas.microsoft.com/office/powerpoint/2010/main" val="1634405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95B2-635E-4306-AFB0-3D7680E5766F}"/>
              </a:ext>
            </a:extLst>
          </p:cNvPr>
          <p:cNvSpPr>
            <a:spLocks noGrp="1"/>
          </p:cNvSpPr>
          <p:nvPr>
            <p:ph type="title"/>
          </p:nvPr>
        </p:nvSpPr>
        <p:spPr/>
        <p:txBody>
          <a:bodyPr>
            <a:normAutofit fontScale="90000"/>
          </a:bodyPr>
          <a:lstStyle/>
          <a:p>
            <a:r>
              <a:rPr lang="en-US" dirty="0"/>
              <a:t>Serverless vs Containers</a:t>
            </a:r>
          </a:p>
        </p:txBody>
      </p:sp>
      <p:sp>
        <p:nvSpPr>
          <p:cNvPr id="3" name="Rectangle: Rounded Corners 2">
            <a:extLst>
              <a:ext uri="{FF2B5EF4-FFF2-40B4-BE49-F238E27FC236}">
                <a16:creationId xmlns:a16="http://schemas.microsoft.com/office/drawing/2014/main" id="{17205FA9-57BC-413C-99A5-34A89A076DAC}"/>
              </a:ext>
            </a:extLst>
          </p:cNvPr>
          <p:cNvSpPr/>
          <p:nvPr/>
        </p:nvSpPr>
        <p:spPr>
          <a:xfrm>
            <a:off x="2836762" y="2573196"/>
            <a:ext cx="6518476" cy="171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latin typeface="Kamerik205 8" panose="020B0803030600020004" pitchFamily="34" charset="0"/>
              </a:rPr>
              <a:t>Physical Machines</a:t>
            </a:r>
          </a:p>
        </p:txBody>
      </p:sp>
    </p:spTree>
    <p:extLst>
      <p:ext uri="{BB962C8B-B14F-4D97-AF65-F5344CB8AC3E}">
        <p14:creationId xmlns:p14="http://schemas.microsoft.com/office/powerpoint/2010/main" val="172233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90F2-F968-4A10-9AA4-2158D3191EB8}"/>
              </a:ext>
            </a:extLst>
          </p:cNvPr>
          <p:cNvSpPr>
            <a:spLocks noGrp="1"/>
          </p:cNvSpPr>
          <p:nvPr>
            <p:ph type="title"/>
          </p:nvPr>
        </p:nvSpPr>
        <p:spPr/>
        <p:txBody>
          <a:bodyPr>
            <a:normAutofit fontScale="90000"/>
          </a:bodyPr>
          <a:lstStyle/>
          <a:p>
            <a:r>
              <a:rPr lang="en-US" dirty="0"/>
              <a:t>Serverless vs Containers</a:t>
            </a:r>
          </a:p>
        </p:txBody>
      </p:sp>
      <p:sp>
        <p:nvSpPr>
          <p:cNvPr id="3" name="Rectangle: Rounded Corners 2">
            <a:extLst>
              <a:ext uri="{FF2B5EF4-FFF2-40B4-BE49-F238E27FC236}">
                <a16:creationId xmlns:a16="http://schemas.microsoft.com/office/drawing/2014/main" id="{1FB4AEFC-1A2F-48D8-8D60-053522D242AB}"/>
              </a:ext>
            </a:extLst>
          </p:cNvPr>
          <p:cNvSpPr/>
          <p:nvPr/>
        </p:nvSpPr>
        <p:spPr>
          <a:xfrm>
            <a:off x="2836762" y="2573196"/>
            <a:ext cx="6518476" cy="171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latin typeface="Kamerik205 8" panose="020B0803030600020004" pitchFamily="34" charset="0"/>
              </a:rPr>
              <a:t>Scalability</a:t>
            </a:r>
          </a:p>
        </p:txBody>
      </p:sp>
    </p:spTree>
    <p:extLst>
      <p:ext uri="{BB962C8B-B14F-4D97-AF65-F5344CB8AC3E}">
        <p14:creationId xmlns:p14="http://schemas.microsoft.com/office/powerpoint/2010/main" val="32777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CA78-7833-4029-95EB-C175EC98C4B7}"/>
              </a:ext>
            </a:extLst>
          </p:cNvPr>
          <p:cNvSpPr>
            <a:spLocks noGrp="1"/>
          </p:cNvSpPr>
          <p:nvPr>
            <p:ph type="title"/>
          </p:nvPr>
        </p:nvSpPr>
        <p:spPr/>
        <p:txBody>
          <a:bodyPr>
            <a:normAutofit fontScale="90000"/>
          </a:bodyPr>
          <a:lstStyle/>
          <a:p>
            <a:r>
              <a:rPr lang="en-US" dirty="0"/>
              <a:t>Serverless vs Containers</a:t>
            </a:r>
          </a:p>
        </p:txBody>
      </p:sp>
      <p:sp>
        <p:nvSpPr>
          <p:cNvPr id="3" name="Rectangle: Rounded Corners 2">
            <a:extLst>
              <a:ext uri="{FF2B5EF4-FFF2-40B4-BE49-F238E27FC236}">
                <a16:creationId xmlns:a16="http://schemas.microsoft.com/office/drawing/2014/main" id="{9F140EF6-68CF-4B14-8365-BD7898FFD0D2}"/>
              </a:ext>
            </a:extLst>
          </p:cNvPr>
          <p:cNvSpPr/>
          <p:nvPr/>
        </p:nvSpPr>
        <p:spPr>
          <a:xfrm>
            <a:off x="2836762" y="2573196"/>
            <a:ext cx="6518476" cy="171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latin typeface="Kamerik205 8" panose="020B0803030600020004" pitchFamily="34" charset="0"/>
              </a:rPr>
              <a:t>Maintenance</a:t>
            </a:r>
          </a:p>
        </p:txBody>
      </p:sp>
    </p:spTree>
    <p:extLst>
      <p:ext uri="{BB962C8B-B14F-4D97-AF65-F5344CB8AC3E}">
        <p14:creationId xmlns:p14="http://schemas.microsoft.com/office/powerpoint/2010/main" val="389723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A9E4-D2A2-458A-86AF-0D02ECBF0B7F}"/>
              </a:ext>
            </a:extLst>
          </p:cNvPr>
          <p:cNvSpPr>
            <a:spLocks noGrp="1"/>
          </p:cNvSpPr>
          <p:nvPr>
            <p:ph type="title"/>
          </p:nvPr>
        </p:nvSpPr>
        <p:spPr/>
        <p:txBody>
          <a:bodyPr>
            <a:normAutofit fontScale="90000"/>
          </a:bodyPr>
          <a:lstStyle/>
          <a:p>
            <a:r>
              <a:rPr lang="en-US" dirty="0"/>
              <a:t>Serverless vs Containers</a:t>
            </a:r>
          </a:p>
        </p:txBody>
      </p:sp>
      <p:sp>
        <p:nvSpPr>
          <p:cNvPr id="3" name="Rectangle: Rounded Corners 2">
            <a:extLst>
              <a:ext uri="{FF2B5EF4-FFF2-40B4-BE49-F238E27FC236}">
                <a16:creationId xmlns:a16="http://schemas.microsoft.com/office/drawing/2014/main" id="{48FF2E70-E8BA-4E46-9EC2-5E09E57612B5}"/>
              </a:ext>
            </a:extLst>
          </p:cNvPr>
          <p:cNvSpPr/>
          <p:nvPr/>
        </p:nvSpPr>
        <p:spPr>
          <a:xfrm>
            <a:off x="2836762" y="2573196"/>
            <a:ext cx="6518476" cy="171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latin typeface="Kamerik205 8" panose="020B0803030600020004" pitchFamily="34" charset="0"/>
              </a:rPr>
              <a:t>Time of Deployment</a:t>
            </a:r>
          </a:p>
        </p:txBody>
      </p:sp>
    </p:spTree>
    <p:extLst>
      <p:ext uri="{BB962C8B-B14F-4D97-AF65-F5344CB8AC3E}">
        <p14:creationId xmlns:p14="http://schemas.microsoft.com/office/powerpoint/2010/main" val="6882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3A28-A375-42F6-9E60-9755EB7F02BB}"/>
              </a:ext>
            </a:extLst>
          </p:cNvPr>
          <p:cNvSpPr>
            <a:spLocks noGrp="1"/>
          </p:cNvSpPr>
          <p:nvPr>
            <p:ph type="title"/>
          </p:nvPr>
        </p:nvSpPr>
        <p:spPr/>
        <p:txBody>
          <a:bodyPr>
            <a:normAutofit fontScale="90000"/>
          </a:bodyPr>
          <a:lstStyle/>
          <a:p>
            <a:r>
              <a:rPr lang="en-US" dirty="0"/>
              <a:t>Serverless vs Containers</a:t>
            </a:r>
          </a:p>
        </p:txBody>
      </p:sp>
      <p:sp>
        <p:nvSpPr>
          <p:cNvPr id="3" name="Rectangle: Rounded Corners 2">
            <a:extLst>
              <a:ext uri="{FF2B5EF4-FFF2-40B4-BE49-F238E27FC236}">
                <a16:creationId xmlns:a16="http://schemas.microsoft.com/office/drawing/2014/main" id="{8CB860A3-4023-49C6-94BB-6AD7F1F6D380}"/>
              </a:ext>
            </a:extLst>
          </p:cNvPr>
          <p:cNvSpPr/>
          <p:nvPr/>
        </p:nvSpPr>
        <p:spPr>
          <a:xfrm>
            <a:off x="2836762" y="2573196"/>
            <a:ext cx="6518476" cy="171160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latin typeface="Kamerik205 8" panose="020B0803030600020004" pitchFamily="34" charset="0"/>
              </a:rPr>
              <a:t>Testing</a:t>
            </a:r>
          </a:p>
        </p:txBody>
      </p:sp>
    </p:spTree>
    <p:extLst>
      <p:ext uri="{BB962C8B-B14F-4D97-AF65-F5344CB8AC3E}">
        <p14:creationId xmlns:p14="http://schemas.microsoft.com/office/powerpoint/2010/main" val="524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649D-02CE-4E81-8F26-B6A18D50961E}"/>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25E85858-172C-4E82-AAE7-D7E61394205B}"/>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Quick</a:t>
            </a:r>
          </a:p>
        </p:txBody>
      </p:sp>
    </p:spTree>
    <p:extLst>
      <p:ext uri="{BB962C8B-B14F-4D97-AF65-F5344CB8AC3E}">
        <p14:creationId xmlns:p14="http://schemas.microsoft.com/office/powerpoint/2010/main" val="3315345919"/>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2.96296E-6 L -0.28073 -0.20834 " pathEditMode="relative" rAng="0" ptsTypes="AA">
                                      <p:cBhvr>
                                        <p:cTn id="6" dur="1000" fill="hold"/>
                                        <p:tgtEl>
                                          <p:spTgt spid="3"/>
                                        </p:tgtEl>
                                        <p:attrNameLst>
                                          <p:attrName>ppt_x</p:attrName>
                                          <p:attrName>ppt_y</p:attrName>
                                        </p:attrNameLst>
                                      </p:cBhvr>
                                      <p:rCtr x="-14036" y="-10417"/>
                                    </p:animMotion>
                                  </p:childTnLst>
                                </p:cTn>
                              </p:par>
                              <p:par>
                                <p:cTn id="7" presetID="10" presetClass="exit" presetSubtype="0" fill="hold" grpId="1" nodeType="withEffect">
                                  <p:stCondLst>
                                    <p:cond delay="250"/>
                                  </p:stCondLst>
                                  <p:childTnLst>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4ADC-A92D-4022-A2DF-EA23967F7D49}"/>
              </a:ext>
            </a:extLst>
          </p:cNvPr>
          <p:cNvSpPr>
            <a:spLocks noGrp="1"/>
          </p:cNvSpPr>
          <p:nvPr>
            <p:ph type="title"/>
          </p:nvPr>
        </p:nvSpPr>
        <p:spPr/>
        <p:txBody>
          <a:bodyPr>
            <a:normAutofit fontScale="90000"/>
          </a:bodyPr>
          <a:lstStyle/>
          <a:p>
            <a:r>
              <a:rPr lang="en-US" dirty="0"/>
              <a:t>Serverless vs Container</a:t>
            </a:r>
          </a:p>
        </p:txBody>
      </p:sp>
      <p:graphicFrame>
        <p:nvGraphicFramePr>
          <p:cNvPr id="3" name="Table 5">
            <a:extLst>
              <a:ext uri="{FF2B5EF4-FFF2-40B4-BE49-F238E27FC236}">
                <a16:creationId xmlns:a16="http://schemas.microsoft.com/office/drawing/2014/main" id="{43234B32-67EE-49D9-B390-A6A310AEA85E}"/>
              </a:ext>
            </a:extLst>
          </p:cNvPr>
          <p:cNvGraphicFramePr>
            <a:graphicFrameLocks/>
          </p:cNvGraphicFramePr>
          <p:nvPr>
            <p:extLst>
              <p:ext uri="{D42A27DB-BD31-4B8C-83A1-F6EECF244321}">
                <p14:modId xmlns:p14="http://schemas.microsoft.com/office/powerpoint/2010/main" val="2513986327"/>
              </p:ext>
            </p:extLst>
          </p:nvPr>
        </p:nvGraphicFramePr>
        <p:xfrm>
          <a:off x="2538190" y="1874520"/>
          <a:ext cx="7115619" cy="3108960"/>
        </p:xfrm>
        <a:graphic>
          <a:graphicData uri="http://schemas.openxmlformats.org/drawingml/2006/table">
            <a:tbl>
              <a:tblPr firstRow="1" bandRow="1">
                <a:tableStyleId>{F5AB1C69-6EDB-4FF4-983F-18BD219EF322}</a:tableStyleId>
              </a:tblPr>
              <a:tblGrid>
                <a:gridCol w="3505199">
                  <a:extLst>
                    <a:ext uri="{9D8B030D-6E8A-4147-A177-3AD203B41FA5}">
                      <a16:colId xmlns:a16="http://schemas.microsoft.com/office/drawing/2014/main" val="602842165"/>
                    </a:ext>
                  </a:extLst>
                </a:gridCol>
                <a:gridCol w="1762252">
                  <a:extLst>
                    <a:ext uri="{9D8B030D-6E8A-4147-A177-3AD203B41FA5}">
                      <a16:colId xmlns:a16="http://schemas.microsoft.com/office/drawing/2014/main" val="190404202"/>
                    </a:ext>
                  </a:extLst>
                </a:gridCol>
                <a:gridCol w="1848168">
                  <a:extLst>
                    <a:ext uri="{9D8B030D-6E8A-4147-A177-3AD203B41FA5}">
                      <a16:colId xmlns:a16="http://schemas.microsoft.com/office/drawing/2014/main" val="4049981328"/>
                    </a:ext>
                  </a:extLst>
                </a:gridCol>
              </a:tblGrid>
              <a:tr h="370840">
                <a:tc>
                  <a:txBody>
                    <a:bodyPr/>
                    <a:lstStyle/>
                    <a:p>
                      <a:endParaRPr lang="en-US" sz="2800" dirty="0"/>
                    </a:p>
                  </a:txBody>
                  <a:tcPr/>
                </a:tc>
                <a:tc>
                  <a:txBody>
                    <a:bodyPr/>
                    <a:lstStyle/>
                    <a:p>
                      <a:pPr algn="ctr"/>
                      <a:r>
                        <a:rPr lang="en-US" sz="2800" dirty="0"/>
                        <a:t>Serverless</a:t>
                      </a:r>
                    </a:p>
                  </a:txBody>
                  <a:tcPr/>
                </a:tc>
                <a:tc>
                  <a:txBody>
                    <a:bodyPr/>
                    <a:lstStyle/>
                    <a:p>
                      <a:pPr algn="ctr"/>
                      <a:r>
                        <a:rPr lang="en-US" sz="2800" dirty="0"/>
                        <a:t>Containers</a:t>
                      </a:r>
                    </a:p>
                  </a:txBody>
                  <a:tcPr/>
                </a:tc>
                <a:extLst>
                  <a:ext uri="{0D108BD9-81ED-4DB2-BD59-A6C34878D82A}">
                    <a16:rowId xmlns:a16="http://schemas.microsoft.com/office/drawing/2014/main" val="2502658964"/>
                  </a:ext>
                </a:extLst>
              </a:tr>
              <a:tr h="370840">
                <a:tc>
                  <a:txBody>
                    <a:bodyPr/>
                    <a:lstStyle/>
                    <a:p>
                      <a:r>
                        <a:rPr lang="en-US" sz="2800" dirty="0"/>
                        <a:t>Physical Machines</a:t>
                      </a:r>
                    </a:p>
                  </a:txBody>
                  <a:tcPr/>
                </a:tc>
                <a:tc>
                  <a:txBody>
                    <a:bodyPr/>
                    <a:lstStyle/>
                    <a:p>
                      <a:pPr algn="ctr"/>
                      <a:r>
                        <a:rPr lang="en-US" sz="2800" dirty="0"/>
                        <a:t>X</a:t>
                      </a:r>
                    </a:p>
                  </a:txBody>
                  <a:tcPr/>
                </a:tc>
                <a:tc>
                  <a:txBody>
                    <a:bodyPr/>
                    <a:lstStyle/>
                    <a:p>
                      <a:pPr algn="ctr"/>
                      <a:endParaRPr lang="en-US" sz="2800" dirty="0"/>
                    </a:p>
                  </a:txBody>
                  <a:tcPr/>
                </a:tc>
                <a:extLst>
                  <a:ext uri="{0D108BD9-81ED-4DB2-BD59-A6C34878D82A}">
                    <a16:rowId xmlns:a16="http://schemas.microsoft.com/office/drawing/2014/main" val="2153000127"/>
                  </a:ext>
                </a:extLst>
              </a:tr>
              <a:tr h="370840">
                <a:tc>
                  <a:txBody>
                    <a:bodyPr/>
                    <a:lstStyle/>
                    <a:p>
                      <a:r>
                        <a:rPr lang="en-US" sz="2800" dirty="0"/>
                        <a:t>Scalability</a:t>
                      </a:r>
                    </a:p>
                  </a:txBody>
                  <a:tcPr/>
                </a:tc>
                <a:tc>
                  <a:txBody>
                    <a:bodyPr/>
                    <a:lstStyle/>
                    <a:p>
                      <a:pPr algn="ctr"/>
                      <a:r>
                        <a:rPr lang="en-US" sz="2800" dirty="0"/>
                        <a:t>X</a:t>
                      </a:r>
                    </a:p>
                  </a:txBody>
                  <a:tcPr/>
                </a:tc>
                <a:tc>
                  <a:txBody>
                    <a:bodyPr/>
                    <a:lstStyle/>
                    <a:p>
                      <a:pPr algn="ctr"/>
                      <a:endParaRPr lang="en-US" sz="2800"/>
                    </a:p>
                  </a:txBody>
                  <a:tcPr/>
                </a:tc>
                <a:extLst>
                  <a:ext uri="{0D108BD9-81ED-4DB2-BD59-A6C34878D82A}">
                    <a16:rowId xmlns:a16="http://schemas.microsoft.com/office/drawing/2014/main" val="313868895"/>
                  </a:ext>
                </a:extLst>
              </a:tr>
              <a:tr h="370840">
                <a:tc>
                  <a:txBody>
                    <a:bodyPr/>
                    <a:lstStyle/>
                    <a:p>
                      <a:r>
                        <a:rPr lang="en-US" sz="2800" dirty="0"/>
                        <a:t>Maintenance</a:t>
                      </a:r>
                    </a:p>
                  </a:txBody>
                  <a:tcPr/>
                </a:tc>
                <a:tc>
                  <a:txBody>
                    <a:bodyPr/>
                    <a:lstStyle/>
                    <a:p>
                      <a:pPr algn="ctr"/>
                      <a:r>
                        <a:rPr lang="en-US" sz="2800" dirty="0"/>
                        <a:t>X</a:t>
                      </a:r>
                    </a:p>
                  </a:txBody>
                  <a:tcPr/>
                </a:tc>
                <a:tc>
                  <a:txBody>
                    <a:bodyPr/>
                    <a:lstStyle/>
                    <a:p>
                      <a:pPr algn="ctr"/>
                      <a:endParaRPr lang="en-US" sz="2800" dirty="0"/>
                    </a:p>
                  </a:txBody>
                  <a:tcPr/>
                </a:tc>
                <a:extLst>
                  <a:ext uri="{0D108BD9-81ED-4DB2-BD59-A6C34878D82A}">
                    <a16:rowId xmlns:a16="http://schemas.microsoft.com/office/drawing/2014/main" val="2595599258"/>
                  </a:ext>
                </a:extLst>
              </a:tr>
              <a:tr h="370840">
                <a:tc>
                  <a:txBody>
                    <a:bodyPr/>
                    <a:lstStyle/>
                    <a:p>
                      <a:r>
                        <a:rPr lang="en-US" sz="2800" dirty="0"/>
                        <a:t>Time of Deployment</a:t>
                      </a:r>
                    </a:p>
                  </a:txBody>
                  <a:tcPr/>
                </a:tc>
                <a:tc>
                  <a:txBody>
                    <a:bodyPr/>
                    <a:lstStyle/>
                    <a:p>
                      <a:pPr algn="ctr"/>
                      <a:r>
                        <a:rPr lang="en-US" sz="2800" dirty="0"/>
                        <a:t>X</a:t>
                      </a:r>
                    </a:p>
                  </a:txBody>
                  <a:tcPr/>
                </a:tc>
                <a:tc>
                  <a:txBody>
                    <a:bodyPr/>
                    <a:lstStyle/>
                    <a:p>
                      <a:pPr algn="ctr"/>
                      <a:endParaRPr lang="en-US" sz="2800" dirty="0"/>
                    </a:p>
                  </a:txBody>
                  <a:tcPr/>
                </a:tc>
                <a:extLst>
                  <a:ext uri="{0D108BD9-81ED-4DB2-BD59-A6C34878D82A}">
                    <a16:rowId xmlns:a16="http://schemas.microsoft.com/office/drawing/2014/main" val="3631763651"/>
                  </a:ext>
                </a:extLst>
              </a:tr>
              <a:tr h="370840">
                <a:tc>
                  <a:txBody>
                    <a:bodyPr/>
                    <a:lstStyle/>
                    <a:p>
                      <a:r>
                        <a:rPr lang="en-US" sz="2800" dirty="0"/>
                        <a:t>Testing</a:t>
                      </a:r>
                    </a:p>
                  </a:txBody>
                  <a:tcPr/>
                </a:tc>
                <a:tc>
                  <a:txBody>
                    <a:bodyPr/>
                    <a:lstStyle/>
                    <a:p>
                      <a:pPr algn="ctr"/>
                      <a:endParaRPr lang="en-US" sz="2800"/>
                    </a:p>
                  </a:txBody>
                  <a:tcPr/>
                </a:tc>
                <a:tc>
                  <a:txBody>
                    <a:bodyPr/>
                    <a:lstStyle/>
                    <a:p>
                      <a:pPr algn="ctr"/>
                      <a:r>
                        <a:rPr lang="en-US" sz="2800" dirty="0"/>
                        <a:t>X</a:t>
                      </a:r>
                    </a:p>
                  </a:txBody>
                  <a:tcPr/>
                </a:tc>
                <a:extLst>
                  <a:ext uri="{0D108BD9-81ED-4DB2-BD59-A6C34878D82A}">
                    <a16:rowId xmlns:a16="http://schemas.microsoft.com/office/drawing/2014/main" val="2701095223"/>
                  </a:ext>
                </a:extLst>
              </a:tr>
            </a:tbl>
          </a:graphicData>
        </a:graphic>
      </p:graphicFrame>
    </p:spTree>
    <p:extLst>
      <p:ext uri="{BB962C8B-B14F-4D97-AF65-F5344CB8AC3E}">
        <p14:creationId xmlns:p14="http://schemas.microsoft.com/office/powerpoint/2010/main" val="1844419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8DC6-4232-456E-8C85-FEEF2956CDF8}"/>
              </a:ext>
            </a:extLst>
          </p:cNvPr>
          <p:cNvSpPr>
            <a:spLocks noGrp="1"/>
          </p:cNvSpPr>
          <p:nvPr>
            <p:ph type="title"/>
          </p:nvPr>
        </p:nvSpPr>
        <p:spPr/>
        <p:txBody>
          <a:bodyPr/>
          <a:lstStyle/>
          <a:p>
            <a:r>
              <a:rPr lang="en-US" dirty="0"/>
              <a:t>Function-as-a-Service (</a:t>
            </a:r>
            <a:r>
              <a:rPr lang="en-US" dirty="0" err="1"/>
              <a:t>FaaS</a:t>
            </a:r>
            <a:r>
              <a:rPr lang="en-US" dirty="0"/>
              <a:t>)</a:t>
            </a:r>
          </a:p>
        </p:txBody>
      </p:sp>
      <p:sp>
        <p:nvSpPr>
          <p:cNvPr id="3" name="Text Placeholder 2">
            <a:extLst>
              <a:ext uri="{FF2B5EF4-FFF2-40B4-BE49-F238E27FC236}">
                <a16:creationId xmlns:a16="http://schemas.microsoft.com/office/drawing/2014/main" id="{01008E94-0619-49B4-9DA4-0277E611D747}"/>
              </a:ext>
            </a:extLst>
          </p:cNvPr>
          <p:cNvSpPr>
            <a:spLocks noGrp="1"/>
          </p:cNvSpPr>
          <p:nvPr>
            <p:ph type="body" idx="1"/>
          </p:nvPr>
        </p:nvSpPr>
        <p:spPr/>
        <p:txBody>
          <a:bodyPr>
            <a:normAutofit/>
          </a:bodyPr>
          <a:lstStyle/>
          <a:p>
            <a:r>
              <a:rPr lang="en-US" sz="2000" dirty="0"/>
              <a:t>Building Microservice REST APIs Using Azure Functions</a:t>
            </a:r>
          </a:p>
        </p:txBody>
      </p:sp>
    </p:spTree>
    <p:extLst>
      <p:ext uri="{BB962C8B-B14F-4D97-AF65-F5344CB8AC3E}">
        <p14:creationId xmlns:p14="http://schemas.microsoft.com/office/powerpoint/2010/main" val="40141663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75C4-60B9-4C45-B82A-2A665580B80D}"/>
              </a:ext>
            </a:extLst>
          </p:cNvPr>
          <p:cNvSpPr>
            <a:spLocks noGrp="1"/>
          </p:cNvSpPr>
          <p:nvPr>
            <p:ph type="title"/>
          </p:nvPr>
        </p:nvSpPr>
        <p:spPr/>
        <p:txBody>
          <a:bodyPr>
            <a:normAutofit fontScale="90000"/>
          </a:bodyPr>
          <a:lstStyle/>
          <a:p>
            <a:r>
              <a:rPr lang="en-US" dirty="0"/>
              <a:t>Function-as-a-Service (</a:t>
            </a:r>
            <a:r>
              <a:rPr lang="en-US" dirty="0" err="1"/>
              <a:t>FaaS</a:t>
            </a:r>
            <a:r>
              <a:rPr lang="en-US" dirty="0"/>
              <a:t>)</a:t>
            </a:r>
          </a:p>
        </p:txBody>
      </p:sp>
      <p:sp>
        <p:nvSpPr>
          <p:cNvPr id="3" name="Rectangle: Rounded Corners 2">
            <a:extLst>
              <a:ext uri="{FF2B5EF4-FFF2-40B4-BE49-F238E27FC236}">
                <a16:creationId xmlns:a16="http://schemas.microsoft.com/office/drawing/2014/main" id="{4E23FAD4-EFFD-4B9C-9CBD-15F18353D843}"/>
              </a:ext>
            </a:extLst>
          </p:cNvPr>
          <p:cNvSpPr/>
          <p:nvPr/>
        </p:nvSpPr>
        <p:spPr>
          <a:xfrm>
            <a:off x="2282140" y="2827116"/>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Small Bits of Code</a:t>
            </a:r>
          </a:p>
        </p:txBody>
      </p:sp>
      <p:sp>
        <p:nvSpPr>
          <p:cNvPr id="4" name="Rectangle: Rounded Corners 3">
            <a:extLst>
              <a:ext uri="{FF2B5EF4-FFF2-40B4-BE49-F238E27FC236}">
                <a16:creationId xmlns:a16="http://schemas.microsoft.com/office/drawing/2014/main" id="{4DC775A9-B4D7-4E09-B2D7-104356A2915F}"/>
              </a:ext>
            </a:extLst>
          </p:cNvPr>
          <p:cNvSpPr/>
          <p:nvPr/>
        </p:nvSpPr>
        <p:spPr>
          <a:xfrm>
            <a:off x="6773121" y="2827116"/>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Responds to Triggers</a:t>
            </a:r>
          </a:p>
        </p:txBody>
      </p:sp>
    </p:spTree>
    <p:extLst>
      <p:ext uri="{BB962C8B-B14F-4D97-AF65-F5344CB8AC3E}">
        <p14:creationId xmlns:p14="http://schemas.microsoft.com/office/powerpoint/2010/main" val="9645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9EC5-9B4B-4372-BE00-F71E6103F486}"/>
              </a:ext>
            </a:extLst>
          </p:cNvPr>
          <p:cNvSpPr>
            <a:spLocks noGrp="1"/>
          </p:cNvSpPr>
          <p:nvPr>
            <p:ph type="title"/>
          </p:nvPr>
        </p:nvSpPr>
        <p:spPr/>
        <p:txBody>
          <a:bodyPr>
            <a:normAutofit fontScale="90000"/>
          </a:bodyPr>
          <a:lstStyle/>
          <a:p>
            <a:r>
              <a:rPr lang="en-US" dirty="0"/>
              <a:t>Function-as-a-Service (</a:t>
            </a:r>
            <a:r>
              <a:rPr lang="en-US" dirty="0" err="1"/>
              <a:t>FaaS</a:t>
            </a:r>
            <a:r>
              <a:rPr lang="en-US" dirty="0"/>
              <a:t>)</a:t>
            </a:r>
          </a:p>
        </p:txBody>
      </p:sp>
      <p:sp>
        <p:nvSpPr>
          <p:cNvPr id="3" name="Rectangle: Rounded Corners 2">
            <a:extLst>
              <a:ext uri="{FF2B5EF4-FFF2-40B4-BE49-F238E27FC236}">
                <a16:creationId xmlns:a16="http://schemas.microsoft.com/office/drawing/2014/main" id="{3DE69190-9860-4CE3-AA3D-204B11BD51DF}"/>
              </a:ext>
            </a:extLst>
          </p:cNvPr>
          <p:cNvSpPr/>
          <p:nvPr/>
        </p:nvSpPr>
        <p:spPr>
          <a:xfrm>
            <a:off x="2282140" y="2827116"/>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Small Bits of Code</a:t>
            </a:r>
          </a:p>
        </p:txBody>
      </p:sp>
      <p:sp>
        <p:nvSpPr>
          <p:cNvPr id="4" name="Rectangle: Rounded Corners 3">
            <a:extLst>
              <a:ext uri="{FF2B5EF4-FFF2-40B4-BE49-F238E27FC236}">
                <a16:creationId xmlns:a16="http://schemas.microsoft.com/office/drawing/2014/main" id="{53578066-B836-4CBA-9FDE-A51B3811E150}"/>
              </a:ext>
            </a:extLst>
          </p:cNvPr>
          <p:cNvSpPr/>
          <p:nvPr/>
        </p:nvSpPr>
        <p:spPr>
          <a:xfrm>
            <a:off x="6773121" y="2827116"/>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Responds to Triggers</a:t>
            </a:r>
          </a:p>
        </p:txBody>
      </p:sp>
    </p:spTree>
    <p:extLst>
      <p:ext uri="{BB962C8B-B14F-4D97-AF65-F5344CB8AC3E}">
        <p14:creationId xmlns:p14="http://schemas.microsoft.com/office/powerpoint/2010/main" val="2037591854"/>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79167E-6 0 L 0.0013 -0.16065 " pathEditMode="relative" rAng="0" ptsTypes="AA">
                                      <p:cBhvr>
                                        <p:cTn id="6" dur="500" fill="hold"/>
                                        <p:tgtEl>
                                          <p:spTgt spid="3"/>
                                        </p:tgtEl>
                                        <p:attrNameLst>
                                          <p:attrName>ppt_x</p:attrName>
                                          <p:attrName>ppt_y</p:attrName>
                                        </p:attrNameLst>
                                      </p:cBhvr>
                                      <p:rCtr x="65" y="-8032"/>
                                    </p:animMotion>
                                  </p:childTnLst>
                                </p:cTn>
                              </p:par>
                              <p:par>
                                <p:cTn id="7" presetID="42" presetClass="path" presetSubtype="0" accel="50000" decel="50000" fill="hold" grpId="0" nodeType="withEffect">
                                  <p:stCondLst>
                                    <p:cond delay="0"/>
                                  </p:stCondLst>
                                  <p:childTnLst>
                                    <p:animMotion origin="layout" path="M -4.58333E-6 0 L 0.00131 -0.16065 " pathEditMode="relative" rAng="0" ptsTypes="AA">
                                      <p:cBhvr>
                                        <p:cTn id="8" dur="500" fill="hold"/>
                                        <p:tgtEl>
                                          <p:spTgt spid="4"/>
                                        </p:tgtEl>
                                        <p:attrNameLst>
                                          <p:attrName>ppt_x</p:attrName>
                                          <p:attrName>ppt_y</p:attrName>
                                        </p:attrNameLst>
                                      </p:cBhvr>
                                      <p:rCtr x="65" y="-8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8023-CA2C-421A-A8C4-BF3CBA77A502}"/>
              </a:ext>
            </a:extLst>
          </p:cNvPr>
          <p:cNvSpPr>
            <a:spLocks noGrp="1"/>
          </p:cNvSpPr>
          <p:nvPr>
            <p:ph type="title"/>
          </p:nvPr>
        </p:nvSpPr>
        <p:spPr/>
        <p:txBody>
          <a:bodyPr>
            <a:normAutofit fontScale="90000"/>
          </a:bodyPr>
          <a:lstStyle/>
          <a:p>
            <a:r>
              <a:rPr lang="en-US" dirty="0"/>
              <a:t>Function-as-a-Service (</a:t>
            </a:r>
            <a:r>
              <a:rPr lang="en-US" dirty="0" err="1"/>
              <a:t>FaaS</a:t>
            </a:r>
            <a:r>
              <a:rPr lang="en-US" dirty="0"/>
              <a:t>)</a:t>
            </a:r>
          </a:p>
        </p:txBody>
      </p:sp>
      <p:sp>
        <p:nvSpPr>
          <p:cNvPr id="3" name="Rectangle 2">
            <a:extLst>
              <a:ext uri="{FF2B5EF4-FFF2-40B4-BE49-F238E27FC236}">
                <a16:creationId xmlns:a16="http://schemas.microsoft.com/office/drawing/2014/main" id="{F63F443D-C415-4492-97EC-43620A529463}"/>
              </a:ext>
            </a:extLst>
          </p:cNvPr>
          <p:cNvSpPr/>
          <p:nvPr/>
        </p:nvSpPr>
        <p:spPr>
          <a:xfrm>
            <a:off x="1483489" y="3136739"/>
            <a:ext cx="3819646" cy="346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Monolithic Application</a:t>
            </a:r>
          </a:p>
        </p:txBody>
      </p:sp>
      <p:grpSp>
        <p:nvGrpSpPr>
          <p:cNvPr id="4" name="Group 3">
            <a:extLst>
              <a:ext uri="{FF2B5EF4-FFF2-40B4-BE49-F238E27FC236}">
                <a16:creationId xmlns:a16="http://schemas.microsoft.com/office/drawing/2014/main" id="{7016753E-7A57-4686-A84D-A16CDE7C584D}"/>
              </a:ext>
            </a:extLst>
          </p:cNvPr>
          <p:cNvGrpSpPr/>
          <p:nvPr/>
        </p:nvGrpSpPr>
        <p:grpSpPr>
          <a:xfrm>
            <a:off x="5627226" y="3136739"/>
            <a:ext cx="2662177" cy="3467663"/>
            <a:chOff x="5627226" y="3136739"/>
            <a:chExt cx="2662177" cy="3467663"/>
          </a:xfrm>
        </p:grpSpPr>
        <p:sp>
          <p:nvSpPr>
            <p:cNvPr id="5" name="Rectangle 4">
              <a:extLst>
                <a:ext uri="{FF2B5EF4-FFF2-40B4-BE49-F238E27FC236}">
                  <a16:creationId xmlns:a16="http://schemas.microsoft.com/office/drawing/2014/main" id="{FF00AB38-CD04-4130-84A0-51660B25B08D}"/>
                </a:ext>
              </a:extLst>
            </p:cNvPr>
            <p:cNvSpPr/>
            <p:nvPr/>
          </p:nvSpPr>
          <p:spPr>
            <a:xfrm>
              <a:off x="5627226" y="3136739"/>
              <a:ext cx="2662177" cy="1060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Microservice</a:t>
              </a:r>
            </a:p>
          </p:txBody>
        </p:sp>
        <p:sp>
          <p:nvSpPr>
            <p:cNvPr id="6" name="Rectangle 5">
              <a:extLst>
                <a:ext uri="{FF2B5EF4-FFF2-40B4-BE49-F238E27FC236}">
                  <a16:creationId xmlns:a16="http://schemas.microsoft.com/office/drawing/2014/main" id="{6BAD2236-46EC-4E27-A5FA-9CE8CBC98213}"/>
                </a:ext>
              </a:extLst>
            </p:cNvPr>
            <p:cNvSpPr/>
            <p:nvPr/>
          </p:nvSpPr>
          <p:spPr>
            <a:xfrm>
              <a:off x="5627226" y="4340506"/>
              <a:ext cx="2662177" cy="1060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Microservice</a:t>
              </a:r>
            </a:p>
          </p:txBody>
        </p:sp>
        <p:sp>
          <p:nvSpPr>
            <p:cNvPr id="7" name="Rectangle 6">
              <a:extLst>
                <a:ext uri="{FF2B5EF4-FFF2-40B4-BE49-F238E27FC236}">
                  <a16:creationId xmlns:a16="http://schemas.microsoft.com/office/drawing/2014/main" id="{D5025494-D9EB-4062-948F-118762E8E044}"/>
                </a:ext>
              </a:extLst>
            </p:cNvPr>
            <p:cNvSpPr/>
            <p:nvPr/>
          </p:nvSpPr>
          <p:spPr>
            <a:xfrm>
              <a:off x="5627226" y="5544273"/>
              <a:ext cx="2662177" cy="1060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Microservice</a:t>
              </a:r>
            </a:p>
          </p:txBody>
        </p:sp>
      </p:grpSp>
      <p:grpSp>
        <p:nvGrpSpPr>
          <p:cNvPr id="8" name="Group 7">
            <a:extLst>
              <a:ext uri="{FF2B5EF4-FFF2-40B4-BE49-F238E27FC236}">
                <a16:creationId xmlns:a16="http://schemas.microsoft.com/office/drawing/2014/main" id="{F3648095-231C-47B3-880B-F0B35DD35740}"/>
              </a:ext>
            </a:extLst>
          </p:cNvPr>
          <p:cNvGrpSpPr/>
          <p:nvPr/>
        </p:nvGrpSpPr>
        <p:grpSpPr>
          <a:xfrm>
            <a:off x="8613494" y="3136739"/>
            <a:ext cx="2095017" cy="3467663"/>
            <a:chOff x="8613494" y="3136739"/>
            <a:chExt cx="2095017" cy="3467663"/>
          </a:xfrm>
        </p:grpSpPr>
        <p:sp>
          <p:nvSpPr>
            <p:cNvPr id="9" name="Rectangle 8">
              <a:extLst>
                <a:ext uri="{FF2B5EF4-FFF2-40B4-BE49-F238E27FC236}">
                  <a16:creationId xmlns:a16="http://schemas.microsoft.com/office/drawing/2014/main" id="{65672DC7-4CE3-40D3-94BF-91B26668577D}"/>
                </a:ext>
              </a:extLst>
            </p:cNvPr>
            <p:cNvSpPr/>
            <p:nvPr/>
          </p:nvSpPr>
          <p:spPr>
            <a:xfrm>
              <a:off x="8613494" y="3136739"/>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a:t>
              </a:r>
            </a:p>
          </p:txBody>
        </p:sp>
        <p:sp>
          <p:nvSpPr>
            <p:cNvPr id="10" name="Rectangle 9">
              <a:extLst>
                <a:ext uri="{FF2B5EF4-FFF2-40B4-BE49-F238E27FC236}">
                  <a16:creationId xmlns:a16="http://schemas.microsoft.com/office/drawing/2014/main" id="{7B2FD1EC-5191-4D15-9C0F-E35409A5C7E6}"/>
                </a:ext>
              </a:extLst>
            </p:cNvPr>
            <p:cNvSpPr/>
            <p:nvPr/>
          </p:nvSpPr>
          <p:spPr>
            <a:xfrm>
              <a:off x="8613494" y="3757030"/>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a:t>
              </a:r>
            </a:p>
          </p:txBody>
        </p:sp>
        <p:sp>
          <p:nvSpPr>
            <p:cNvPr id="11" name="Rectangle 10">
              <a:extLst>
                <a:ext uri="{FF2B5EF4-FFF2-40B4-BE49-F238E27FC236}">
                  <a16:creationId xmlns:a16="http://schemas.microsoft.com/office/drawing/2014/main" id="{B4893F8D-7180-4D11-A0A0-902D4D5FD594}"/>
                </a:ext>
              </a:extLst>
            </p:cNvPr>
            <p:cNvSpPr/>
            <p:nvPr/>
          </p:nvSpPr>
          <p:spPr>
            <a:xfrm>
              <a:off x="8613494" y="4377321"/>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a:t>
              </a:r>
            </a:p>
          </p:txBody>
        </p:sp>
        <p:sp>
          <p:nvSpPr>
            <p:cNvPr id="12" name="Rectangle 11">
              <a:extLst>
                <a:ext uri="{FF2B5EF4-FFF2-40B4-BE49-F238E27FC236}">
                  <a16:creationId xmlns:a16="http://schemas.microsoft.com/office/drawing/2014/main" id="{EECB0B5F-8C4F-4CC3-A8A1-EC078E818052}"/>
                </a:ext>
              </a:extLst>
            </p:cNvPr>
            <p:cNvSpPr/>
            <p:nvPr/>
          </p:nvSpPr>
          <p:spPr>
            <a:xfrm>
              <a:off x="8613494" y="4997612"/>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a:t>
              </a:r>
            </a:p>
          </p:txBody>
        </p:sp>
        <p:sp>
          <p:nvSpPr>
            <p:cNvPr id="13" name="Rectangle 12">
              <a:extLst>
                <a:ext uri="{FF2B5EF4-FFF2-40B4-BE49-F238E27FC236}">
                  <a16:creationId xmlns:a16="http://schemas.microsoft.com/office/drawing/2014/main" id="{A0325532-ADA0-47F1-A922-693ABE9655B2}"/>
                </a:ext>
              </a:extLst>
            </p:cNvPr>
            <p:cNvSpPr/>
            <p:nvPr/>
          </p:nvSpPr>
          <p:spPr>
            <a:xfrm>
              <a:off x="8613494" y="5544273"/>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a:t>
              </a:r>
            </a:p>
          </p:txBody>
        </p:sp>
        <p:sp>
          <p:nvSpPr>
            <p:cNvPr id="14" name="Rectangle 13">
              <a:extLst>
                <a:ext uri="{FF2B5EF4-FFF2-40B4-BE49-F238E27FC236}">
                  <a16:creationId xmlns:a16="http://schemas.microsoft.com/office/drawing/2014/main" id="{2DC46F57-E56A-40B6-A095-E2E2D43D6EFC}"/>
                </a:ext>
              </a:extLst>
            </p:cNvPr>
            <p:cNvSpPr/>
            <p:nvPr/>
          </p:nvSpPr>
          <p:spPr>
            <a:xfrm>
              <a:off x="8613494" y="6164564"/>
              <a:ext cx="2095017" cy="4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Function</a:t>
              </a:r>
            </a:p>
          </p:txBody>
        </p:sp>
      </p:grpSp>
      <p:sp>
        <p:nvSpPr>
          <p:cNvPr id="15" name="Rectangle: Rounded Corners 14">
            <a:extLst>
              <a:ext uri="{FF2B5EF4-FFF2-40B4-BE49-F238E27FC236}">
                <a16:creationId xmlns:a16="http://schemas.microsoft.com/office/drawing/2014/main" id="{95084510-8207-4AD9-A7D1-F77D51BB3240}"/>
              </a:ext>
            </a:extLst>
          </p:cNvPr>
          <p:cNvSpPr/>
          <p:nvPr/>
        </p:nvSpPr>
        <p:spPr>
          <a:xfrm>
            <a:off x="2282140" y="170621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Small Bits of Code</a:t>
            </a:r>
          </a:p>
        </p:txBody>
      </p:sp>
      <p:sp>
        <p:nvSpPr>
          <p:cNvPr id="16" name="Rectangle: Rounded Corners 15">
            <a:extLst>
              <a:ext uri="{FF2B5EF4-FFF2-40B4-BE49-F238E27FC236}">
                <a16:creationId xmlns:a16="http://schemas.microsoft.com/office/drawing/2014/main" id="{40978435-2664-41A8-8654-B684E25E2E45}"/>
              </a:ext>
            </a:extLst>
          </p:cNvPr>
          <p:cNvSpPr/>
          <p:nvPr/>
        </p:nvSpPr>
        <p:spPr>
          <a:xfrm>
            <a:off x="6773121" y="170621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Responds to Triggers</a:t>
            </a:r>
          </a:p>
        </p:txBody>
      </p:sp>
    </p:spTree>
    <p:extLst>
      <p:ext uri="{BB962C8B-B14F-4D97-AF65-F5344CB8AC3E}">
        <p14:creationId xmlns:p14="http://schemas.microsoft.com/office/powerpoint/2010/main" val="217077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68C2-D113-4E56-878B-8FE864424F86}"/>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559E92F0-93C2-4EC8-83AC-C393ED6695FB}"/>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
        <p:nvSpPr>
          <p:cNvPr id="4" name="Rectangle: Rounded Corners 3">
            <a:extLst>
              <a:ext uri="{FF2B5EF4-FFF2-40B4-BE49-F238E27FC236}">
                <a16:creationId xmlns:a16="http://schemas.microsoft.com/office/drawing/2014/main" id="{6A6B6AB0-72BE-4D62-930E-8CF4D7716DBE}"/>
              </a:ext>
            </a:extLst>
          </p:cNvPr>
          <p:cNvSpPr/>
          <p:nvPr/>
        </p:nvSpPr>
        <p:spPr>
          <a:xfrm>
            <a:off x="4527630" y="3339291"/>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Resilience</a:t>
            </a:r>
          </a:p>
        </p:txBody>
      </p:sp>
    </p:spTree>
    <p:extLst>
      <p:ext uri="{BB962C8B-B14F-4D97-AF65-F5344CB8AC3E}">
        <p14:creationId xmlns:p14="http://schemas.microsoft.com/office/powerpoint/2010/main" val="151947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45C3-2123-4CB1-8AC3-0F26B424A0DD}"/>
              </a:ext>
            </a:extLst>
          </p:cNvPr>
          <p:cNvSpPr>
            <a:spLocks noGrp="1"/>
          </p:cNvSpPr>
          <p:nvPr>
            <p:ph type="title"/>
          </p:nvPr>
        </p:nvSpPr>
        <p:spPr/>
        <p:txBody>
          <a:bodyPr>
            <a:normAutofit fontScale="90000"/>
          </a:bodyPr>
          <a:lstStyle/>
          <a:p>
            <a:r>
              <a:rPr lang="en-US" dirty="0"/>
              <a:t>Advantages of Microservices</a:t>
            </a:r>
          </a:p>
        </p:txBody>
      </p:sp>
      <p:sp>
        <p:nvSpPr>
          <p:cNvPr id="3" name="Rectangle: Rounded Corners 2">
            <a:extLst>
              <a:ext uri="{FF2B5EF4-FFF2-40B4-BE49-F238E27FC236}">
                <a16:creationId xmlns:a16="http://schemas.microsoft.com/office/drawing/2014/main" id="{CC0DEDD2-01B8-4DEA-92B5-CE4BDC264E39}"/>
              </a:ext>
            </a:extLst>
          </p:cNvPr>
          <p:cNvSpPr/>
          <p:nvPr/>
        </p:nvSpPr>
        <p:spPr>
          <a:xfrm>
            <a:off x="4527630" y="3339289"/>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Scalability</a:t>
            </a:r>
          </a:p>
        </p:txBody>
      </p:sp>
      <p:sp>
        <p:nvSpPr>
          <p:cNvPr id="4" name="Rectangle: Rounded Corners 3">
            <a:extLst>
              <a:ext uri="{FF2B5EF4-FFF2-40B4-BE49-F238E27FC236}">
                <a16:creationId xmlns:a16="http://schemas.microsoft.com/office/drawing/2014/main" id="{D5A6686A-E909-459C-A6E9-CE28D4286063}"/>
              </a:ext>
            </a:extLst>
          </p:cNvPr>
          <p:cNvSpPr/>
          <p:nvPr/>
        </p:nvSpPr>
        <p:spPr>
          <a:xfrm>
            <a:off x="4527630" y="3339289"/>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5" name="Rectangle: Rounded Corners 4">
            <a:extLst>
              <a:ext uri="{FF2B5EF4-FFF2-40B4-BE49-F238E27FC236}">
                <a16:creationId xmlns:a16="http://schemas.microsoft.com/office/drawing/2014/main" id="{B26EDA91-3527-472A-8C9F-24769AA06839}"/>
              </a:ext>
            </a:extLst>
          </p:cNvPr>
          <p:cNvSpPr/>
          <p:nvPr/>
        </p:nvSpPr>
        <p:spPr>
          <a:xfrm>
            <a:off x="4527630" y="3353757"/>
            <a:ext cx="3136739" cy="120376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latin typeface="Kamerik205 8" panose="020B0803030600020004" pitchFamily="34" charset="0"/>
              </a:rPr>
              <a:t>Resilience</a:t>
            </a:r>
          </a:p>
        </p:txBody>
      </p:sp>
      <p:sp>
        <p:nvSpPr>
          <p:cNvPr id="6" name="Rectangle: Rounded Corners 5">
            <a:extLst>
              <a:ext uri="{FF2B5EF4-FFF2-40B4-BE49-F238E27FC236}">
                <a16:creationId xmlns:a16="http://schemas.microsoft.com/office/drawing/2014/main" id="{5D325993-9556-4039-99CF-D2D98876D56A}"/>
              </a:ext>
            </a:extLst>
          </p:cNvPr>
          <p:cNvSpPr/>
          <p:nvPr/>
        </p:nvSpPr>
        <p:spPr>
          <a:xfrm>
            <a:off x="1086091" y="1899694"/>
            <a:ext cx="3136739" cy="120376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latin typeface="Kamerik205 8" panose="020B0803030600020004" pitchFamily="34" charset="0"/>
              </a:rPr>
              <a:t>Quick</a:t>
            </a:r>
          </a:p>
        </p:txBody>
      </p:sp>
    </p:spTree>
    <p:extLst>
      <p:ext uri="{BB962C8B-B14F-4D97-AF65-F5344CB8AC3E}">
        <p14:creationId xmlns:p14="http://schemas.microsoft.com/office/powerpoint/2010/main" val="2647512673"/>
      </p:ext>
    </p:extLst>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1.85185E-6 L 0 -0.21389 " pathEditMode="relative" rAng="0" ptsTypes="AA">
                                      <p:cBhvr>
                                        <p:cTn id="6" dur="1000" fill="hold"/>
                                        <p:tgtEl>
                                          <p:spTgt spid="5"/>
                                        </p:tgtEl>
                                        <p:attrNameLst>
                                          <p:attrName>ppt_x</p:attrName>
                                          <p:attrName>ppt_y</p:attrName>
                                        </p:attrNameLst>
                                      </p:cBhvr>
                                      <p:rCtr x="0" y="-10694"/>
                                    </p:animMotion>
                                  </p:childTnLst>
                                </p:cTn>
                              </p:par>
                              <p:par>
                                <p:cTn id="7" presetID="42" presetClass="path" presetSubtype="0" accel="50000" decel="50000" fill="hold" grpId="1" nodeType="withEffect">
                                  <p:stCondLst>
                                    <p:cond delay="0"/>
                                  </p:stCondLst>
                                  <p:childTnLst>
                                    <p:animMotion origin="layout" path="M 0 2.96296E-6 L 0 -0.21158 " pathEditMode="relative" rAng="0" ptsTypes="AA">
                                      <p:cBhvr>
                                        <p:cTn id="8" dur="1000" fill="hold"/>
                                        <p:tgtEl>
                                          <p:spTgt spid="4"/>
                                        </p:tgtEl>
                                        <p:attrNameLst>
                                          <p:attrName>ppt_x</p:attrName>
                                          <p:attrName>ppt_y</p:attrName>
                                        </p:attrNameLst>
                                      </p:cBhvr>
                                      <p:rCtr x="0" y="-10579"/>
                                    </p:animMotion>
                                  </p:childTnLst>
                                </p:cTn>
                              </p:par>
                              <p:par>
                                <p:cTn id="9" presetID="10" presetClass="exit" presetSubtype="0" fill="hold" grpId="1" nodeType="withEffect">
                                  <p:stCondLst>
                                    <p:cond delay="250"/>
                                  </p:stCondLst>
                                  <p:childTnLst>
                                    <p:animEffect transition="out" filter="fad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par>
                                <p:cTn id="12" presetID="10" presetClass="entr" presetSubtype="0" fill="hold" grpId="0" nodeType="withEffect">
                                  <p:stCondLst>
                                    <p:cond delay="5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pletely 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4312</Words>
  <Application>Microsoft Office PowerPoint</Application>
  <PresentationFormat>Widescreen</PresentationFormat>
  <Paragraphs>862</Paragraphs>
  <Slides>74</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74</vt:i4>
      </vt:variant>
    </vt:vector>
  </HeadingPairs>
  <TitlesOfParts>
    <vt:vector size="81" baseType="lpstr">
      <vt:lpstr>-apple-system</vt:lpstr>
      <vt:lpstr>Arial</vt:lpstr>
      <vt:lpstr>Calibri</vt:lpstr>
      <vt:lpstr>Font Awesome 5 Free Solid</vt:lpstr>
      <vt:lpstr>Kamerik205 8</vt:lpstr>
      <vt:lpstr>Default</vt:lpstr>
      <vt:lpstr>Completely Blank</vt:lpstr>
      <vt:lpstr>PowerPoint Presentation</vt:lpstr>
      <vt:lpstr>Who is Chad Green</vt:lpstr>
      <vt:lpstr>What are microservices?</vt:lpstr>
      <vt:lpstr>What are microservices?</vt:lpstr>
      <vt:lpstr>What are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Advantages of Microservices</vt:lpstr>
      <vt:lpstr>REST</vt:lpstr>
      <vt:lpstr>Introduction to REST</vt:lpstr>
      <vt:lpstr>Introduction to REST</vt:lpstr>
      <vt:lpstr>Introduction to REST</vt:lpstr>
      <vt:lpstr>Introduction to REST</vt:lpstr>
      <vt:lpstr>Introduction to REST</vt:lpstr>
      <vt:lpstr>REST Architectural Constraints</vt:lpstr>
      <vt:lpstr>REST Architectural Constraints</vt:lpstr>
      <vt:lpstr>REST Architectural Constraints</vt:lpstr>
      <vt:lpstr>REST Architectural Constraints</vt:lpstr>
      <vt:lpstr>REST Architectural Constraints</vt:lpstr>
      <vt:lpstr>REST Architectural Constraints</vt:lpstr>
      <vt:lpstr>REST Verbs</vt:lpstr>
      <vt:lpstr>REST Verbs</vt:lpstr>
      <vt:lpstr>REST Verbs</vt:lpstr>
      <vt:lpstr>REST Verbs</vt:lpstr>
      <vt:lpstr>REST Verbs</vt:lpstr>
      <vt:lpstr>What is Serverless?</vt:lpstr>
      <vt:lpstr>The evolution of application platforms</vt:lpstr>
      <vt:lpstr>The evolution of application platforms</vt:lpstr>
      <vt:lpstr>The evolution of application platforms</vt:lpstr>
      <vt:lpstr>The evolution of application platforms</vt:lpstr>
      <vt:lpstr>The evolution of application platforms</vt:lpstr>
      <vt:lpstr>The evolution of application platforms</vt:lpstr>
      <vt:lpstr>PowerPoint Presentation</vt:lpstr>
      <vt:lpstr>Serverless Benefits</vt:lpstr>
      <vt:lpstr>Serverless Benefits</vt:lpstr>
      <vt:lpstr>Serverless Benefits</vt:lpstr>
      <vt:lpstr>Serverless Benefits</vt:lpstr>
      <vt:lpstr>Serverless Benefits</vt:lpstr>
      <vt:lpstr>Serverless Benefits</vt:lpstr>
      <vt:lpstr>Serverless Benefits</vt:lpstr>
      <vt:lpstr>Serverless Benefits</vt:lpstr>
      <vt:lpstr>Serverless Benefits</vt:lpstr>
      <vt:lpstr>Serverless Benefits</vt:lpstr>
      <vt:lpstr>Serverless Benefits</vt:lpstr>
      <vt:lpstr>Disadvantages of Serverless</vt:lpstr>
      <vt:lpstr>Disadvantages of Serverless</vt:lpstr>
      <vt:lpstr>Disadvantages of Serverless</vt:lpstr>
      <vt:lpstr>Disadvantages of Severless</vt:lpstr>
      <vt:lpstr>Disadvantages of Serverless</vt:lpstr>
      <vt:lpstr>Disadvantages of Serverless</vt:lpstr>
      <vt:lpstr>Disadvantages of Serverless</vt:lpstr>
      <vt:lpstr>Disadvantages of Serverless</vt:lpstr>
      <vt:lpstr>Disadvantages of Serverless</vt:lpstr>
      <vt:lpstr>Disadvantages of Serverless</vt:lpstr>
      <vt:lpstr>Disadvantages of Serverless</vt:lpstr>
      <vt:lpstr>Serverless vs Containers</vt:lpstr>
      <vt:lpstr>Serverless vs Containers</vt:lpstr>
      <vt:lpstr>Serverless vs Containers</vt:lpstr>
      <vt:lpstr>Serverless vs Containers</vt:lpstr>
      <vt:lpstr>Serverless vs Containers</vt:lpstr>
      <vt:lpstr>Serverless vs Containers</vt:lpstr>
      <vt:lpstr>Serverless vs Container</vt:lpstr>
      <vt:lpstr>Function-as-a-Service (FaaS)</vt:lpstr>
      <vt:lpstr>Function-as-a-Service (FaaS)</vt:lpstr>
      <vt:lpstr>Function-as-a-Service (FaaS)</vt:lpstr>
      <vt:lpstr>Function-as-a-Service (FaaS)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11</cp:revision>
  <dcterms:created xsi:type="dcterms:W3CDTF">2022-04-17T14:25:04Z</dcterms:created>
  <dcterms:modified xsi:type="dcterms:W3CDTF">2022-04-18T05:09:31Z</dcterms:modified>
</cp:coreProperties>
</file>