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58" r:id="rId3"/>
  </p:sldMasterIdLst>
  <p:notesMasterIdLst>
    <p:notesMasterId r:id="rId14"/>
  </p:notesMasterIdLst>
  <p:sldIdLst>
    <p:sldId id="258" r:id="rId4"/>
    <p:sldId id="261" r:id="rId5"/>
    <p:sldId id="262" r:id="rId6"/>
    <p:sldId id="263" r:id="rId7"/>
    <p:sldId id="264" r:id="rId8"/>
    <p:sldId id="265" r:id="rId9"/>
    <p:sldId id="266" r:id="rId10"/>
    <p:sldId id="267" r:id="rId11"/>
    <p:sldId id="25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42339" autoAdjust="0"/>
  </p:normalViewPr>
  <p:slideViewPr>
    <p:cSldViewPr snapToGrid="0">
      <p:cViewPr varScale="1">
        <p:scale>
          <a:sx n="65" d="100"/>
          <a:sy n="65" d="100"/>
        </p:scale>
        <p:origin x="15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2CAB9-1A03-4977-9665-FC439D4A4500}"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312DF-FCD3-4D05-B1BD-599D608258D4}" type="slidenum">
              <a:rPr lang="en-US" smtClean="0"/>
              <a:t>‹#›</a:t>
            </a:fld>
            <a:endParaRPr lang="en-US"/>
          </a:p>
        </p:txBody>
      </p:sp>
    </p:spTree>
    <p:extLst>
      <p:ext uri="{BB962C8B-B14F-4D97-AF65-F5344CB8AC3E}">
        <p14:creationId xmlns:p14="http://schemas.microsoft.com/office/powerpoint/2010/main" val="358964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Welcome everyone!</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Today, we will explore how to design APIs that can handle anything you throw at them — whether that is a sudden traffic spike, a regional outage, or evolving business demands.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Berlin is a city of reinvention — systems adapting through decades of change, from rebuilding after war to transforming into a modern tech hub. Berlin’s infrastructure has evolved to meet new demands while keeping the city moving.</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By the end of this session, you will walk away with:</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 clear blueprint for building APIs that stay online under pressure.</a:t>
            </a:r>
          </a:p>
          <a:p>
            <a:pPr marL="171450" indent="-171450">
              <a:buFont typeface="Arial" panose="020B0604020202020204" pitchFamily="34" charset="0"/>
              <a:buChar char="•"/>
            </a:pPr>
            <a:r>
              <a:rPr lang="en-US" b="0" dirty="0"/>
              <a:t>Practical Azure patterns for scaling without overspending.</a:t>
            </a:r>
          </a:p>
          <a:p>
            <a:pPr marL="171450" indent="-171450">
              <a:buFont typeface="Arial" panose="020B0604020202020204" pitchFamily="34" charset="0"/>
              <a:buChar char="•"/>
            </a:pPr>
            <a:r>
              <a:rPr lang="en-US" b="0" dirty="0"/>
              <a:t>Proven monitoring and recovery strategies you can implement right away.</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Like Berlin, your APIs should be built to adapt, evolve, and thrive through whatever changes occur.</a:t>
            </a:r>
          </a:p>
        </p:txBody>
      </p:sp>
      <p:sp>
        <p:nvSpPr>
          <p:cNvPr id="4" name="Slide Number Placeholder 3"/>
          <p:cNvSpPr>
            <a:spLocks noGrp="1"/>
          </p:cNvSpPr>
          <p:nvPr>
            <p:ph type="sldNum" sz="quarter" idx="5"/>
          </p:nvPr>
        </p:nvSpPr>
        <p:spPr/>
        <p:txBody>
          <a:bodyPr/>
          <a:lstStyle/>
          <a:p>
            <a:fld id="{401312DF-FCD3-4D05-B1BD-599D608258D4}" type="slidenum">
              <a:rPr lang="en-US" smtClean="0"/>
              <a:t>1</a:t>
            </a:fld>
            <a:endParaRPr lang="en-US"/>
          </a:p>
        </p:txBody>
      </p:sp>
    </p:spTree>
    <p:extLst>
      <p:ext uri="{BB962C8B-B14F-4D97-AF65-F5344CB8AC3E}">
        <p14:creationId xmlns:p14="http://schemas.microsoft.com/office/powerpoint/2010/main" val="173827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roadmap for the next xx minutes.</a:t>
            </a:r>
          </a:p>
          <a:p>
            <a:endParaRPr lang="en-US" dirty="0"/>
          </a:p>
          <a:p>
            <a:r>
              <a:rPr lang="en-US" dirty="0"/>
              <a:t>Like Berlin, our journey is one of adaptation and reinvention. We will start by understanding the current challenges — the “before” picture — then move into the Azure building blocks that help us evolve.</a:t>
            </a:r>
          </a:p>
          <a:p>
            <a:endParaRPr lang="en-US" dirty="0"/>
          </a:p>
          <a:p>
            <a:r>
              <a:rPr lang="en-US" dirty="0"/>
              <a:t>We will explore high availability and disaster recovery, similar to Berlin’s redundant transit routes and backup systems, followed by resilience strategies that adapt to changing conditions.</a:t>
            </a:r>
          </a:p>
          <a:p>
            <a:endParaRPr lang="en-US" dirty="0"/>
          </a:p>
          <a:p>
            <a:r>
              <a:rPr lang="en-US" dirty="0"/>
              <a:t>We will cover monitoring and observability, run a live demo, and wrap up with a blueprint for continuous improvement.</a:t>
            </a:r>
          </a:p>
          <a:p>
            <a:endParaRPr lang="en-US" dirty="0"/>
          </a:p>
          <a:p>
            <a:r>
              <a:rPr lang="en-US" dirty="0"/>
              <a:t>By the end, you will see how to build APIs that adapt and thrive through decades of change.</a:t>
            </a:r>
          </a:p>
        </p:txBody>
      </p:sp>
      <p:sp>
        <p:nvSpPr>
          <p:cNvPr id="4" name="Slide Number Placeholder 3"/>
          <p:cNvSpPr>
            <a:spLocks noGrp="1"/>
          </p:cNvSpPr>
          <p:nvPr>
            <p:ph type="sldNum" sz="quarter" idx="5"/>
          </p:nvPr>
        </p:nvSpPr>
        <p:spPr/>
        <p:txBody>
          <a:bodyPr/>
          <a:lstStyle/>
          <a:p>
            <a:fld id="{401312DF-FCD3-4D05-B1BD-599D608258D4}" type="slidenum">
              <a:rPr lang="en-US" smtClean="0"/>
              <a:t>2</a:t>
            </a:fld>
            <a:endParaRPr lang="en-US"/>
          </a:p>
        </p:txBody>
      </p:sp>
    </p:spTree>
    <p:extLst>
      <p:ext uri="{BB962C8B-B14F-4D97-AF65-F5344CB8AC3E}">
        <p14:creationId xmlns:p14="http://schemas.microsoft.com/office/powerpoint/2010/main" val="203061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Berlin’s transit system is a marvel of planning — but even it faces strikes, sudden closures, and unexpected surges. When a key U-Bahn line shuts down, the city has to reroute thousands of passengers instantly.</a:t>
            </a:r>
          </a:p>
          <a:p>
            <a:endParaRPr lang="en-US" dirty="0"/>
          </a:p>
          <a:p>
            <a:r>
              <a:rPr lang="en-US" dirty="0"/>
              <a:t>Your APIs face the same reality. A dependency fails, and suddenly, you are rerouting requests, throttling traffic, or gracefully degrading to keep the core experience alive.</a:t>
            </a:r>
          </a:p>
          <a:p>
            <a:endParaRPr lang="en-US" dirty="0"/>
          </a:p>
          <a:p>
            <a:r>
              <a:rPr lang="en-US" dirty="0"/>
              <a:t>And just like Berlin’s history of reinvention — rebuilding, modernizing, adapting — our systems must evolve to meet new demands. The threats are constant: traffic spikes, cascading failures, risky deployments. The question is whether we have built in the flexibility to respond without breaking.</a:t>
            </a:r>
          </a:p>
          <a:p>
            <a:endParaRPr lang="en-US" dirty="0"/>
          </a:p>
          <a:p>
            <a:r>
              <a:rPr lang="en-US" dirty="0"/>
              <a:t>That is what resilience is about — not avoiding change but absorbing it and coming out stronger.</a:t>
            </a:r>
          </a:p>
          <a:p>
            <a:endParaRPr lang="en-US" dirty="0"/>
          </a:p>
          <a:p>
            <a:endParaRPr lang="en-US" dirty="0"/>
          </a:p>
        </p:txBody>
      </p:sp>
      <p:sp>
        <p:nvSpPr>
          <p:cNvPr id="4" name="Slide Number Placeholder 3"/>
          <p:cNvSpPr>
            <a:spLocks noGrp="1"/>
          </p:cNvSpPr>
          <p:nvPr>
            <p:ph type="sldNum" sz="quarter" idx="5"/>
          </p:nvPr>
        </p:nvSpPr>
        <p:spPr/>
        <p:txBody>
          <a:bodyPr/>
          <a:lstStyle/>
          <a:p>
            <a:fld id="{401312DF-FCD3-4D05-B1BD-599D608258D4}" type="slidenum">
              <a:rPr lang="en-US" smtClean="0"/>
              <a:t>3</a:t>
            </a:fld>
            <a:endParaRPr lang="en-US"/>
          </a:p>
        </p:txBody>
      </p:sp>
    </p:spTree>
    <p:extLst>
      <p:ext uri="{BB962C8B-B14F-4D97-AF65-F5344CB8AC3E}">
        <p14:creationId xmlns:p14="http://schemas.microsoft.com/office/powerpoint/2010/main" val="159635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you a realistic example.</a:t>
            </a:r>
          </a:p>
          <a:p>
            <a:endParaRPr lang="en-US" dirty="0"/>
          </a:p>
          <a:p>
            <a:r>
              <a:rPr lang="en-US" dirty="0"/>
              <a:t>There is an organization that started with a patchwork of legacy integration systems and a couple of home-grown API gateways. They were fine on a normal day, but when traffic spiked, the cracks showed. Requests piled up, upstream services failed, and without throttling or caching, these failures cascaded.</a:t>
            </a:r>
          </a:p>
          <a:p>
            <a:endParaRPr lang="en-US" dirty="0"/>
          </a:p>
          <a:p>
            <a:r>
              <a:rPr lang="en-US" dirty="0"/>
              <a:t>They had no real-time visibility, so they were always reacting after customers felt the pain. Every failover was manual, expensive in both time and money.</a:t>
            </a:r>
          </a:p>
          <a:p>
            <a:endParaRPr lang="en-US" dirty="0"/>
          </a:p>
          <a:p>
            <a:r>
              <a:rPr lang="en-US" dirty="0"/>
              <a:t>They decided to re-architect with resilience in mind, using the exact patterns and Azure services we will be talking about today. Azure API Management became their consistent front door, enforcing policies, caching responses, and shielding backends. They deployed across multiple regions with Azure Front Door, so it one region had trouble, traffic flowed seamlessly to another. They built retry and circuit breaker logic into both APIM and their service code. They also wired up Azure Monitor and Application Insights to spot trouble before users did.</a:t>
            </a:r>
          </a:p>
          <a:p>
            <a:endParaRPr lang="en-US" dirty="0"/>
          </a:p>
          <a:p>
            <a:r>
              <a:rPr lang="en-US" dirty="0"/>
              <a:t>The result? A platform that now takes traffic surges in stride, shrugs off upstream hiccups, and has cut downtime dramatically — all while delivering a 315% ROI. This is the kind of transformation we are aiming for in this session.</a:t>
            </a:r>
          </a:p>
        </p:txBody>
      </p:sp>
      <p:sp>
        <p:nvSpPr>
          <p:cNvPr id="4" name="Slide Number Placeholder 3"/>
          <p:cNvSpPr>
            <a:spLocks noGrp="1"/>
          </p:cNvSpPr>
          <p:nvPr>
            <p:ph type="sldNum" sz="quarter" idx="5"/>
          </p:nvPr>
        </p:nvSpPr>
        <p:spPr/>
        <p:txBody>
          <a:bodyPr/>
          <a:lstStyle/>
          <a:p>
            <a:fld id="{401312DF-FCD3-4D05-B1BD-599D608258D4}" type="slidenum">
              <a:rPr lang="en-US" smtClean="0"/>
              <a:t>4</a:t>
            </a:fld>
            <a:endParaRPr lang="en-US"/>
          </a:p>
        </p:txBody>
      </p:sp>
    </p:spTree>
    <p:extLst>
      <p:ext uri="{BB962C8B-B14F-4D97-AF65-F5344CB8AC3E}">
        <p14:creationId xmlns:p14="http://schemas.microsoft.com/office/powerpoint/2010/main" val="52943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just experienced the reality of API resilience challenges — the surges, dependency failures, cascading slowdowns, and deployment risks.</a:t>
            </a:r>
          </a:p>
          <a:p>
            <a:endParaRPr lang="en-US" dirty="0"/>
          </a:p>
          <a:p>
            <a:r>
              <a:rPr lang="en-US" dirty="0"/>
              <a:t>Berlin understands adaptation. Over the decades, this city has been rebuilt, re-planned, and re-engineered — not just to recover from disruption, but to emerge stronger each time. Its systems are designed to handle change, whether a sudden influx of people, a transit strike, or a significant infrastructure upgrade.</a:t>
            </a:r>
          </a:p>
          <a:p>
            <a:endParaRPr lang="en-US" dirty="0"/>
          </a:p>
          <a:p>
            <a:r>
              <a:rPr lang="en-US" i="0" dirty="0"/>
              <a:t>Resilient APIs follow the same philosophy. They are not the product of chance </a:t>
            </a:r>
            <a:r>
              <a:rPr lang="en-US" dirty="0"/>
              <a:t>— they are the result of deliberate design choices that give you:</a:t>
            </a:r>
          </a:p>
          <a:p>
            <a:endParaRPr lang="en-US" dirty="0"/>
          </a:p>
          <a:p>
            <a:pPr marL="171450" indent="-171450">
              <a:buFont typeface="Arial" panose="020B0604020202020204" pitchFamily="34" charset="0"/>
              <a:buChar char="•"/>
            </a:pPr>
            <a:r>
              <a:rPr lang="en-US" b="1" dirty="0"/>
              <a:t>Control at the edge</a:t>
            </a:r>
            <a:r>
              <a:rPr lang="en-US" b="0" dirty="0"/>
              <a:t> </a:t>
            </a:r>
            <a:r>
              <a:rPr lang="en-US" dirty="0"/>
              <a:t>— like a central station directing trains and buses to keep the network flowing.</a:t>
            </a:r>
          </a:p>
          <a:p>
            <a:pPr marL="171450" indent="-171450">
              <a:buFont typeface="Arial" panose="020B0604020202020204" pitchFamily="34" charset="0"/>
              <a:buChar char="•"/>
            </a:pPr>
            <a:r>
              <a:rPr lang="en-US" b="1" dirty="0"/>
              <a:t>Elasticity in the middle</a:t>
            </a:r>
            <a:r>
              <a:rPr lang="en-US" b="0" dirty="0"/>
              <a:t> </a:t>
            </a:r>
            <a:r>
              <a:rPr lang="en-US" dirty="0"/>
              <a:t>— like adding extra S-Bahn carriages when the platforms are crowded.</a:t>
            </a:r>
          </a:p>
          <a:p>
            <a:pPr marL="171450" indent="-171450">
              <a:buFont typeface="Arial" panose="020B0604020202020204" pitchFamily="34" charset="0"/>
              <a:buChar char="•"/>
            </a:pPr>
            <a:r>
              <a:rPr lang="en-US" b="1" dirty="0"/>
              <a:t>Intelligence throughout</a:t>
            </a:r>
            <a:r>
              <a:rPr lang="en-US" b="0" dirty="0"/>
              <a:t> </a:t>
            </a:r>
            <a:r>
              <a:rPr lang="en-US" dirty="0"/>
              <a:t>— like transit monitoring that reroutes passengers before delays cascade.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You can build those capabilities on many platforms </a:t>
            </a:r>
            <a:r>
              <a:rPr lang="en-US" dirty="0"/>
              <a:t>— Kubernetes in AKS, App Service Web Apps, even traditional VMs — and the principles will apply to all of them.</a:t>
            </a:r>
          </a:p>
          <a:p>
            <a:pPr marL="0" indent="0">
              <a:buFont typeface="Arial" panose="020B0604020202020204" pitchFamily="34" charset="0"/>
              <a:buNone/>
            </a:pPr>
            <a:endParaRPr lang="en-US" b="1" dirty="0"/>
          </a:p>
          <a:p>
            <a:pPr marL="0" indent="0">
              <a:buFont typeface="Arial" panose="020B0604020202020204" pitchFamily="34" charset="0"/>
              <a:buNone/>
            </a:pPr>
            <a:r>
              <a:rPr lang="en-US" b="0" dirty="0"/>
              <a:t>For this session, though, we will focus on </a:t>
            </a:r>
            <a:r>
              <a:rPr lang="en-US" b="1" dirty="0"/>
              <a:t>serverless</a:t>
            </a:r>
            <a:r>
              <a:rPr lang="en-US" b="0" dirty="0"/>
              <a:t> technologies where possible. Why? Because serverless gives us some of those resilience superpowers right out of the box:</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It scales automatically with demand </a:t>
            </a:r>
            <a:r>
              <a:rPr lang="en-US" dirty="0"/>
              <a:t>— like opening extra tram lines during a festival.</a:t>
            </a:r>
            <a:endParaRPr lang="en-US" b="0" dirty="0"/>
          </a:p>
          <a:p>
            <a:pPr marL="171450" indent="-171450">
              <a:buFont typeface="Arial" panose="020B0604020202020204" pitchFamily="34" charset="0"/>
              <a:buChar char="•"/>
            </a:pPr>
            <a:r>
              <a:rPr lang="en-US" b="0" dirty="0"/>
              <a:t>It removes much of the operational overhead, so we can focus on API logic and resilience patterns </a:t>
            </a:r>
            <a:r>
              <a:rPr lang="en-US" dirty="0"/>
              <a:t>— instead of maintaining the “tracks and switches.”</a:t>
            </a:r>
            <a:endParaRPr lang="en-US" b="0" dirty="0"/>
          </a:p>
          <a:p>
            <a:pPr marL="171450" indent="-171450">
              <a:buFont typeface="Arial" panose="020B0604020202020204" pitchFamily="34" charset="0"/>
              <a:buChar char="•"/>
            </a:pPr>
            <a:r>
              <a:rPr lang="en-US" b="0" dirty="0"/>
              <a:t>And it aligns cost with usage, so you are not paying for empty trains at midnight.</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Think of it as starting with a city that already has flexible infrastructure and on-demand capacity built in. We will still add safety systems, backup routes, and monitoring,</a:t>
            </a:r>
            <a:r>
              <a:rPr lang="en-US" dirty="0"/>
              <a:t> but the base is already designed to handle stress.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this next section, we will examine the specific Azure building blocks that give us those capabilities and how they work together to create APIs that survive </a:t>
            </a:r>
            <a:r>
              <a:rPr lang="en-US" b="0"/>
              <a:t>under pressure, evolve, </a:t>
            </a:r>
            <a:r>
              <a:rPr lang="en-US" b="0" dirty="0"/>
              <a:t>and thrive, just like Berlin.</a:t>
            </a:r>
          </a:p>
          <a:p>
            <a:endParaRPr lang="en-US" b="0" dirty="0"/>
          </a:p>
        </p:txBody>
      </p:sp>
      <p:sp>
        <p:nvSpPr>
          <p:cNvPr id="4" name="Slide Number Placeholder 3"/>
          <p:cNvSpPr>
            <a:spLocks noGrp="1"/>
          </p:cNvSpPr>
          <p:nvPr>
            <p:ph type="sldNum" sz="quarter" idx="5"/>
          </p:nvPr>
        </p:nvSpPr>
        <p:spPr/>
        <p:txBody>
          <a:bodyPr/>
          <a:lstStyle/>
          <a:p>
            <a:fld id="{401312DF-FCD3-4D05-B1BD-599D608258D4}" type="slidenum">
              <a:rPr lang="en-US" smtClean="0"/>
              <a:t>5</a:t>
            </a:fld>
            <a:endParaRPr lang="en-US"/>
          </a:p>
        </p:txBody>
      </p:sp>
    </p:spTree>
    <p:extLst>
      <p:ext uri="{BB962C8B-B14F-4D97-AF65-F5344CB8AC3E}">
        <p14:creationId xmlns:p14="http://schemas.microsoft.com/office/powerpoint/2010/main" val="50440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at the front door of our API platform, </a:t>
            </a:r>
            <a:r>
              <a:rPr lang="en-US" b="1" dirty="0"/>
              <a:t>Azure API Management,</a:t>
            </a:r>
            <a:r>
              <a:rPr lang="en-US" b="0" dirty="0"/>
              <a:t> or APIM.</a:t>
            </a:r>
          </a:p>
          <a:p>
            <a:endParaRPr lang="en-US" b="0" dirty="0"/>
          </a:p>
          <a:p>
            <a:r>
              <a:rPr lang="en-US" b="0" dirty="0"/>
              <a:t>In Berlin terms, APIM is like the </a:t>
            </a:r>
            <a:r>
              <a:rPr lang="en-US" sz="1200" b="0" i="0" kern="1200" dirty="0">
                <a:solidFill>
                  <a:schemeClr val="tx1"/>
                </a:solidFill>
                <a:effectLst/>
                <a:latin typeface="+mn-lt"/>
                <a:ea typeface="+mn-ea"/>
                <a:cs typeface="+mn-cs"/>
              </a:rPr>
              <a:t>Hauptbahnhof </a:t>
            </a:r>
            <a:r>
              <a:rPr lang="en-US" b="0" dirty="0"/>
              <a:t>— the city’s central station — combined with the transit control center. Every train, tram, and bus route passes through a coordinated system that decides where it goes, how fast it moves, and how it connects to the rest of the network.</a:t>
            </a:r>
          </a:p>
          <a:p>
            <a:endParaRPr lang="en-US" b="0" dirty="0"/>
          </a:p>
          <a:p>
            <a:r>
              <a:rPr lang="en-US" b="0" dirty="0"/>
              <a:t>From a resilience perspective, APIM gives us several critical capabilities:</a:t>
            </a:r>
          </a:p>
          <a:p>
            <a:endParaRPr lang="en-US" b="0" dirty="0"/>
          </a:p>
          <a:p>
            <a:pPr marL="171450" indent="-171450">
              <a:buFont typeface="Arial" panose="020B0604020202020204" pitchFamily="34" charset="0"/>
              <a:buChar char="•"/>
            </a:pPr>
            <a:r>
              <a:rPr lang="en-US" b="1" dirty="0"/>
              <a:t>Traffic shaping and throttling:</a:t>
            </a:r>
            <a:r>
              <a:rPr lang="en-US" b="0" dirty="0"/>
              <a:t> Like regulating train departures so platforms do not become dangerously overcrowded.</a:t>
            </a:r>
          </a:p>
          <a:p>
            <a:pPr marL="171450" indent="-171450">
              <a:buFont typeface="Arial" panose="020B0604020202020204" pitchFamily="34" charset="0"/>
              <a:buChar char="•"/>
            </a:pPr>
            <a:r>
              <a:rPr lang="en-US" b="1" dirty="0"/>
              <a:t>Caching:</a:t>
            </a:r>
            <a:r>
              <a:rPr lang="en-US" b="0" dirty="0"/>
              <a:t> Serving repeat requests instantly, like a well-timed S-Bahn connection keeping passengers moving without re-processing every ticket.</a:t>
            </a:r>
          </a:p>
          <a:p>
            <a:pPr marL="171450" indent="-171450">
              <a:buFont typeface="Arial" panose="020B0604020202020204" pitchFamily="34" charset="0"/>
              <a:buChar char="•"/>
            </a:pPr>
            <a:r>
              <a:rPr lang="en-US" b="1" dirty="0"/>
              <a:t>Policy enforcement:</a:t>
            </a:r>
            <a:r>
              <a:rPr lang="en-US" b="0" dirty="0"/>
              <a:t> Applying consistent rules for authentication, transformation, and validation, just as Berlin’s transit system applies uniform standards across all lines.</a:t>
            </a:r>
          </a:p>
          <a:p>
            <a:pPr marL="171450" indent="-171450">
              <a:buFont typeface="Arial" panose="020B0604020202020204" pitchFamily="34" charset="0"/>
              <a:buChar char="•"/>
            </a:pPr>
            <a:r>
              <a:rPr lang="en-US" b="1" dirty="0"/>
              <a:t>Backend shielding:</a:t>
            </a:r>
            <a:r>
              <a:rPr lang="en-US" b="0" dirty="0"/>
              <a:t> Insulating fragile or high-latency services from the chaos of peak-hour demand.</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This is where we can implement </a:t>
            </a:r>
            <a:r>
              <a:rPr lang="en-US" b="1" dirty="0"/>
              <a:t>circuit breakers, retries, and failover routing</a:t>
            </a:r>
            <a:r>
              <a:rPr lang="en-US" b="0" dirty="0"/>
              <a:t> at the edge — stopping problems before they cascade deeper into the system.</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And because APIM is a </a:t>
            </a:r>
            <a:r>
              <a:rPr lang="en-US" b="1" dirty="0"/>
              <a:t>single, consistent entry point</a:t>
            </a:r>
            <a:r>
              <a:rPr lang="en-US" b="0" dirty="0"/>
              <a:t> for all APIs, we can roll out resilience patterns once and have them apply everywhere — just like a central control center can adjust schedules and routes across the entire city network in real time.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short, APIM is our </a:t>
            </a:r>
            <a:r>
              <a:rPr lang="en-US" b="1" dirty="0"/>
              <a:t>first line of defense</a:t>
            </a:r>
            <a:r>
              <a:rPr lang="en-US" b="0" dirty="0"/>
              <a:t> and our </a:t>
            </a:r>
            <a:r>
              <a:rPr lang="en-US" b="1" dirty="0"/>
              <a:t>first opportunity to optimize</a:t>
            </a:r>
            <a:r>
              <a:rPr lang="en-US" b="0" dirty="0"/>
              <a:t>. It is where we absorb the initial shock of a traffic surge, gracefully handle upstream issues, and keep the rest of the platform stable — just as Berlin’s transit system keeps the city moving, even when the pressure is on.</a:t>
            </a:r>
            <a:endParaRPr lang="en-US" b="1" dirty="0"/>
          </a:p>
        </p:txBody>
      </p:sp>
      <p:sp>
        <p:nvSpPr>
          <p:cNvPr id="4" name="Slide Number Placeholder 3"/>
          <p:cNvSpPr>
            <a:spLocks noGrp="1"/>
          </p:cNvSpPr>
          <p:nvPr>
            <p:ph type="sldNum" sz="quarter" idx="5"/>
          </p:nvPr>
        </p:nvSpPr>
        <p:spPr/>
        <p:txBody>
          <a:bodyPr/>
          <a:lstStyle/>
          <a:p>
            <a:fld id="{401312DF-FCD3-4D05-B1BD-599D608258D4}" type="slidenum">
              <a:rPr lang="en-US" smtClean="0"/>
              <a:t>6</a:t>
            </a:fld>
            <a:endParaRPr lang="en-US"/>
          </a:p>
        </p:txBody>
      </p:sp>
    </p:spTree>
    <p:extLst>
      <p:ext uri="{BB962C8B-B14F-4D97-AF65-F5344CB8AC3E}">
        <p14:creationId xmlns:p14="http://schemas.microsoft.com/office/powerpoint/2010/main" val="275840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9C1C4-AE34-2913-905C-D30B26E20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DAB12-9551-C4E3-1537-EBC62CDC5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BA4B5-805E-1DBC-8BF3-FE050E64C943}"/>
              </a:ext>
            </a:extLst>
          </p:cNvPr>
          <p:cNvSpPr>
            <a:spLocks noGrp="1"/>
          </p:cNvSpPr>
          <p:nvPr>
            <p:ph type="body" idx="1"/>
          </p:nvPr>
        </p:nvSpPr>
        <p:spPr/>
        <p:txBody>
          <a:bodyPr/>
          <a:lstStyle/>
          <a:p>
            <a:r>
              <a:rPr lang="en-US" b="0" dirty="0"/>
              <a:t>After APIM has managed the flow at the front door, we need a way to handle the work itself when demand changes instantly.</a:t>
            </a:r>
            <a:endParaRPr lang="en-US" b="0" i="1" dirty="0"/>
          </a:p>
          <a:p>
            <a:endParaRPr lang="en-US" b="0" i="1" dirty="0"/>
          </a:p>
          <a:p>
            <a:r>
              <a:rPr lang="en-US" b="0" i="0" dirty="0"/>
              <a:t>In Berlin terms, </a:t>
            </a:r>
            <a:r>
              <a:rPr lang="en-US" b="1" i="0" dirty="0"/>
              <a:t>Azure Functions</a:t>
            </a:r>
            <a:r>
              <a:rPr lang="en-US" b="0" i="0" dirty="0"/>
              <a:t> is like the extra S-Bahn carriages or pop-up tram lines that appear during a festival — or the temporary crews that set up and dismantle infrastructure as needed. </a:t>
            </a:r>
          </a:p>
          <a:p>
            <a:endParaRPr lang="en-US" b="0" i="0" dirty="0"/>
          </a:p>
          <a:p>
            <a:r>
              <a:rPr lang="en-US" b="0" i="0" dirty="0"/>
              <a:t>From a resilience perspective, Functions gives us:</a:t>
            </a:r>
          </a:p>
          <a:p>
            <a:endParaRPr lang="en-US" b="0" i="0" dirty="0"/>
          </a:p>
          <a:p>
            <a:pPr marL="171450" indent="-171450">
              <a:buFont typeface="Arial" panose="020B0604020202020204" pitchFamily="34" charset="0"/>
              <a:buChar char="•"/>
            </a:pPr>
            <a:r>
              <a:rPr lang="en-US" b="1" i="0" dirty="0"/>
              <a:t>Elastic Capacity</a:t>
            </a:r>
            <a:r>
              <a:rPr lang="en-US" b="0" i="0" dirty="0"/>
              <a:t> — like adding more carriages to clear a busy platform.</a:t>
            </a:r>
          </a:p>
          <a:p>
            <a:pPr marL="171450" indent="-171450">
              <a:buFont typeface="Arial" panose="020B0604020202020204" pitchFamily="34" charset="0"/>
              <a:buChar char="•"/>
            </a:pPr>
            <a:r>
              <a:rPr lang="en-US" b="1" i="0" dirty="0"/>
              <a:t>Scale-to-zero efficiency</a:t>
            </a:r>
            <a:r>
              <a:rPr lang="en-US" b="0" i="0" dirty="0"/>
              <a:t> — no empty trams running when the streets are quiet.</a:t>
            </a:r>
          </a:p>
          <a:p>
            <a:pPr marL="171450" indent="-171450">
              <a:buFont typeface="Arial" panose="020B0604020202020204" pitchFamily="34" charset="0"/>
              <a:buChar char="•"/>
            </a:pPr>
            <a:r>
              <a:rPr lang="en-US" b="1" i="0" dirty="0"/>
              <a:t>Event-driven triggers</a:t>
            </a:r>
            <a:r>
              <a:rPr lang="en-US" b="0" i="0" dirty="0"/>
              <a:t> — responding to real-time signals from the network.</a:t>
            </a:r>
          </a:p>
          <a:p>
            <a:pPr marL="171450" indent="-171450">
              <a:buFont typeface="Arial" panose="020B0604020202020204" pitchFamily="34" charset="0"/>
              <a:buChar char="•"/>
            </a:pPr>
            <a:r>
              <a:rPr lang="en-US" b="1" i="0" dirty="0"/>
              <a:t>Isolation of workloads</a:t>
            </a:r>
            <a:r>
              <a:rPr lang="en-US" b="0" i="0" dirty="0"/>
              <a:t> — each “crew” or “line” operates independently, so one disruption doesn’t halt the whole system.</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0" i="0" dirty="0"/>
              <a:t>It’s our on-demand workforce — appearing exactly when needed, then stepping back when the job is done.</a:t>
            </a:r>
            <a:endParaRPr lang="en-US" b="1" i="0" dirty="0"/>
          </a:p>
        </p:txBody>
      </p:sp>
      <p:sp>
        <p:nvSpPr>
          <p:cNvPr id="4" name="Slide Number Placeholder 3">
            <a:extLst>
              <a:ext uri="{FF2B5EF4-FFF2-40B4-BE49-F238E27FC236}">
                <a16:creationId xmlns:a16="http://schemas.microsoft.com/office/drawing/2014/main" id="{F594AD92-0D57-9ABB-2CE8-8AFFC80EF9D4}"/>
              </a:ext>
            </a:extLst>
          </p:cNvPr>
          <p:cNvSpPr>
            <a:spLocks noGrp="1"/>
          </p:cNvSpPr>
          <p:nvPr>
            <p:ph type="sldNum" sz="quarter" idx="5"/>
          </p:nvPr>
        </p:nvSpPr>
        <p:spPr/>
        <p:txBody>
          <a:bodyPr/>
          <a:lstStyle/>
          <a:p>
            <a:fld id="{401312DF-FCD3-4D05-B1BD-599D608258D4}" type="slidenum">
              <a:rPr lang="en-US" smtClean="0"/>
              <a:t>7</a:t>
            </a:fld>
            <a:endParaRPr lang="en-US"/>
          </a:p>
        </p:txBody>
      </p:sp>
    </p:spTree>
    <p:extLst>
      <p:ext uri="{BB962C8B-B14F-4D97-AF65-F5344CB8AC3E}">
        <p14:creationId xmlns:p14="http://schemas.microsoft.com/office/powerpoint/2010/main" val="131689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C251-9D65-96BA-4879-75E676EBF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485FE-4DFB-67BF-DF91-F78362CFE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75905-3D12-B161-9BF1-53F2B9786552}"/>
              </a:ext>
            </a:extLst>
          </p:cNvPr>
          <p:cNvSpPr>
            <a:spLocks noGrp="1"/>
          </p:cNvSpPr>
          <p:nvPr>
            <p:ph type="body" idx="1"/>
          </p:nvPr>
        </p:nvSpPr>
        <p:spPr/>
        <p:txBody>
          <a:bodyPr/>
          <a:lstStyle/>
          <a:p>
            <a:r>
              <a:rPr lang="en-US" b="0" dirty="0"/>
              <a:t>Once APIM has directed traffic and Functions has handled the quick, event-driven jobs, we need a way to run </a:t>
            </a:r>
            <a:r>
              <a:rPr lang="en-US" b="1" dirty="0"/>
              <a:t>core services</a:t>
            </a:r>
            <a:r>
              <a:rPr lang="en-US" b="0" dirty="0"/>
              <a:t> that operate continuously but can adapt to changing demand.</a:t>
            </a:r>
          </a:p>
          <a:p>
            <a:endParaRPr lang="en-US" b="0" dirty="0"/>
          </a:p>
          <a:p>
            <a:r>
              <a:rPr lang="en-US" b="0" dirty="0"/>
              <a:t>In Berlin terms, </a:t>
            </a:r>
            <a:r>
              <a:rPr lang="en-US" b="1" dirty="0"/>
              <a:t>Azure Container Apps</a:t>
            </a:r>
            <a:r>
              <a:rPr lang="en-US" b="0" dirty="0"/>
              <a:t> is like the S-Bahn and U-Bahn lines that run all day but can add extra carriages during rush hour or adjust routes during construction.</a:t>
            </a:r>
          </a:p>
          <a:p>
            <a:endParaRPr lang="en-US" b="0" dirty="0"/>
          </a:p>
          <a:p>
            <a:r>
              <a:rPr lang="en-US" b="0" dirty="0"/>
              <a:t>From a resilience perspective, Container Apps gives us:</a:t>
            </a:r>
          </a:p>
          <a:p>
            <a:endParaRPr lang="en-US" b="0" dirty="0"/>
          </a:p>
          <a:p>
            <a:pPr marL="171450" indent="-171450">
              <a:buFont typeface="Arial" panose="020B0604020202020204" pitchFamily="34" charset="0"/>
              <a:buChar char="•"/>
            </a:pPr>
            <a:r>
              <a:rPr lang="en-US" b="1" dirty="0"/>
              <a:t>Granular scaling</a:t>
            </a:r>
            <a:r>
              <a:rPr lang="en-US" b="0" dirty="0"/>
              <a:t> — like adding or removing trains based on passenger load.</a:t>
            </a:r>
          </a:p>
          <a:p>
            <a:pPr marL="171450" indent="-171450">
              <a:buFont typeface="Arial" panose="020B0604020202020204" pitchFamily="34" charset="0"/>
              <a:buChar char="•"/>
            </a:pPr>
            <a:r>
              <a:rPr lang="en-US" b="1" dirty="0"/>
              <a:t>Multiple scale triggers</a:t>
            </a:r>
            <a:r>
              <a:rPr lang="en-US" b="0" dirty="0"/>
              <a:t> — responding to real-time passenger counts, not just a fixed schedule.</a:t>
            </a:r>
          </a:p>
          <a:p>
            <a:pPr marL="171450" indent="-171450">
              <a:buFont typeface="Arial" panose="020B0604020202020204" pitchFamily="34" charset="0"/>
              <a:buChar char="•"/>
            </a:pPr>
            <a:r>
              <a:rPr lang="en-US" b="1" dirty="0"/>
              <a:t>Revisions and blue-green deployments</a:t>
            </a:r>
            <a:r>
              <a:rPr lang="en-US" b="0" dirty="0"/>
              <a:t> — like trialing a new timetable on one line before applying it across the network.</a:t>
            </a:r>
          </a:p>
          <a:p>
            <a:pPr marL="171450" indent="-171450">
              <a:buFont typeface="Arial" panose="020B0604020202020204" pitchFamily="34" charset="0"/>
              <a:buChar char="•"/>
            </a:pPr>
            <a:r>
              <a:rPr lang="en-US" b="1" dirty="0"/>
              <a:t>Service-to-service communication</a:t>
            </a:r>
            <a:r>
              <a:rPr lang="en-US" b="0" dirty="0"/>
              <a:t> — secure, internal “track changes” between lines without sending passengers outside the system.</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It is our </a:t>
            </a:r>
            <a:r>
              <a:rPr lang="en-US" b="1" dirty="0"/>
              <a:t>flexible backbone</a:t>
            </a:r>
            <a:r>
              <a:rPr lang="en-US" b="0" dirty="0"/>
              <a:t> — always running, but able to adapt instantly when the city’s needs change.</a:t>
            </a:r>
          </a:p>
        </p:txBody>
      </p:sp>
      <p:sp>
        <p:nvSpPr>
          <p:cNvPr id="4" name="Slide Number Placeholder 3">
            <a:extLst>
              <a:ext uri="{FF2B5EF4-FFF2-40B4-BE49-F238E27FC236}">
                <a16:creationId xmlns:a16="http://schemas.microsoft.com/office/drawing/2014/main" id="{5702C567-8C55-43F7-679D-019027BBFF5B}"/>
              </a:ext>
            </a:extLst>
          </p:cNvPr>
          <p:cNvSpPr>
            <a:spLocks noGrp="1"/>
          </p:cNvSpPr>
          <p:nvPr>
            <p:ph type="sldNum" sz="quarter" idx="5"/>
          </p:nvPr>
        </p:nvSpPr>
        <p:spPr/>
        <p:txBody>
          <a:bodyPr/>
          <a:lstStyle/>
          <a:p>
            <a:fld id="{401312DF-FCD3-4D05-B1BD-599D608258D4}" type="slidenum">
              <a:rPr lang="en-US" smtClean="0"/>
              <a:t>8</a:t>
            </a:fld>
            <a:endParaRPr lang="en-US"/>
          </a:p>
        </p:txBody>
      </p:sp>
    </p:spTree>
    <p:extLst>
      <p:ext uri="{BB962C8B-B14F-4D97-AF65-F5344CB8AC3E}">
        <p14:creationId xmlns:p14="http://schemas.microsoft.com/office/powerpoint/2010/main" val="3479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332990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3051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49" y="342900"/>
            <a:ext cx="10515599" cy="2336800"/>
          </a:xfrm>
        </p:spPr>
        <p:txBody>
          <a:bodyPr anchor="b"/>
          <a:lstStyle>
            <a:lvl1pPr algn="ctr">
              <a:defRPr sz="6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2694912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28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311599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6DA30CA-596E-9F1D-F9FF-940D0F445A86}"/>
              </a:ext>
            </a:extLst>
          </p:cNvPr>
          <p:cNvSpPr>
            <a:spLocks noGrp="1"/>
          </p:cNvSpPr>
          <p:nvPr>
            <p:ph type="title" hasCustomPrompt="1"/>
          </p:nvPr>
        </p:nvSpPr>
        <p:spPr/>
        <p:txBody>
          <a:bodyPr/>
          <a:lstStyle>
            <a:lvl1pPr>
              <a:defRPr/>
            </a:lvl1pPr>
          </a:lstStyle>
          <a:p>
            <a:r>
              <a:rPr lang="en-US" dirty="0"/>
              <a:t>Click to edit Title</a:t>
            </a:r>
          </a:p>
        </p:txBody>
      </p:sp>
      <p:sp>
        <p:nvSpPr>
          <p:cNvPr id="5" name="Subtitle">
            <a:extLst>
              <a:ext uri="{FF2B5EF4-FFF2-40B4-BE49-F238E27FC236}">
                <a16:creationId xmlns:a16="http://schemas.microsoft.com/office/drawing/2014/main" id="{2B3FF5B5-25A5-5362-8452-137FA90CDAA1}"/>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a:extLst>
              <a:ext uri="{FF2B5EF4-FFF2-40B4-BE49-F238E27FC236}">
                <a16:creationId xmlns:a16="http://schemas.microsoft.com/office/drawing/2014/main" id="{383C9D81-DD48-8ACD-F4AE-ACB15ED02B15}"/>
              </a:ext>
            </a:extLst>
          </p:cNvPr>
          <p:cNvSpPr>
            <a:spLocks noGrp="1"/>
          </p:cNvSpPr>
          <p:nvPr>
            <p:ph idx="1" hasCustomPrompt="1"/>
          </p:nvPr>
        </p:nvSpPr>
        <p:spPr>
          <a:xfrm>
            <a:off x="838200" y="1904999"/>
            <a:ext cx="10515600" cy="3505201"/>
          </a:xfrm>
        </p:spPr>
        <p:txBody>
          <a:bodyPr/>
          <a:lstStyle>
            <a:lvl1pPr>
              <a:defRPr/>
            </a:lvl1pPr>
          </a:lstStyle>
          <a:p>
            <a:pPr lvl="0"/>
            <a:r>
              <a:rPr lang="en-US" dirty="0"/>
              <a:t>Click to edit content placeholder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7" name="Subtitle">
            <a:extLst>
              <a:ext uri="{FF2B5EF4-FFF2-40B4-BE49-F238E27FC236}">
                <a16:creationId xmlns:a16="http://schemas.microsoft.com/office/drawing/2014/main" id="{7670E2C9-47B6-A6B7-D359-5BAD4ACECC4C}"/>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 Left">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 Right">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752475"/>
          </a:xfrm>
        </p:spPr>
        <p:txBody>
          <a:bodyPr/>
          <a:lstStyle/>
          <a:p>
            <a:r>
              <a:rPr lang="en-US"/>
              <a:t>Click to edit Master title style</a:t>
            </a:r>
          </a:p>
        </p:txBody>
      </p:sp>
      <p:sp>
        <p:nvSpPr>
          <p:cNvPr id="7" name="Subtitle">
            <a:extLst>
              <a:ext uri="{FF2B5EF4-FFF2-40B4-BE49-F238E27FC236}">
                <a16:creationId xmlns:a16="http://schemas.microsoft.com/office/drawing/2014/main" id="{C7AF8F46-DA5D-D4B3-59BE-1F6650351A8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Header - Left">
            <a:extLst>
              <a:ext uri="{FF2B5EF4-FFF2-40B4-BE49-F238E27FC236}">
                <a16:creationId xmlns:a16="http://schemas.microsoft.com/office/drawing/2014/main" id="{277CA8FD-8E4B-DC37-0FA9-9CCB5049C2DB}"/>
              </a:ext>
            </a:extLst>
          </p:cNvPr>
          <p:cNvSpPr>
            <a:spLocks noGrp="1"/>
          </p:cNvSpPr>
          <p:nvPr>
            <p:ph type="body" idx="1"/>
          </p:nvPr>
        </p:nvSpPr>
        <p:spPr>
          <a:xfrm>
            <a:off x="839788" y="1904999"/>
            <a:ext cx="5065713" cy="406401"/>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 Left">
            <a:extLst>
              <a:ext uri="{FF2B5EF4-FFF2-40B4-BE49-F238E27FC236}">
                <a16:creationId xmlns:a16="http://schemas.microsoft.com/office/drawing/2014/main" id="{1FA4DE6B-8608-EC30-2A21-442ED52D53E4}"/>
              </a:ext>
            </a:extLst>
          </p:cNvPr>
          <p:cNvSpPr>
            <a:spLocks noGrp="1"/>
          </p:cNvSpPr>
          <p:nvPr>
            <p:ph sz="half" idx="2"/>
          </p:nvPr>
        </p:nvSpPr>
        <p:spPr>
          <a:xfrm>
            <a:off x="839789" y="2298700"/>
            <a:ext cx="5065712" cy="3890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eader - Right">
            <a:extLst>
              <a:ext uri="{FF2B5EF4-FFF2-40B4-BE49-F238E27FC236}">
                <a16:creationId xmlns:a16="http://schemas.microsoft.com/office/drawing/2014/main" id="{FD871EC2-6478-BAB1-9AFA-F03593761985}"/>
              </a:ext>
            </a:extLst>
          </p:cNvPr>
          <p:cNvSpPr>
            <a:spLocks noGrp="1"/>
          </p:cNvSpPr>
          <p:nvPr>
            <p:ph type="body" sz="quarter" idx="3"/>
          </p:nvPr>
        </p:nvSpPr>
        <p:spPr>
          <a:xfrm>
            <a:off x="6286500" y="1904999"/>
            <a:ext cx="5068888" cy="406400"/>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 Right">
            <a:extLst>
              <a:ext uri="{FF2B5EF4-FFF2-40B4-BE49-F238E27FC236}">
                <a16:creationId xmlns:a16="http://schemas.microsoft.com/office/drawing/2014/main" id="{F76B5CAE-6CFF-DF5F-15F6-D2944FD798D3}"/>
              </a:ext>
            </a:extLst>
          </p:cNvPr>
          <p:cNvSpPr>
            <a:spLocks noGrp="1"/>
          </p:cNvSpPr>
          <p:nvPr>
            <p:ph sz="quarter" idx="4"/>
          </p:nvPr>
        </p:nvSpPr>
        <p:spPr>
          <a:xfrm>
            <a:off x="6286500" y="2311399"/>
            <a:ext cx="5068887" cy="387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42F2DC-633B-7099-E55B-E7F0C97D429E}"/>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4" name="Text Placeholder">
            <a:extLst>
              <a:ext uri="{FF2B5EF4-FFF2-40B4-BE49-F238E27FC236}">
                <a16:creationId xmlns:a16="http://schemas.microsoft.com/office/drawing/2014/main" id="{E47B37DD-B752-0452-3037-99E6CF38BEE5}"/>
              </a:ext>
            </a:extLst>
          </p:cNvPr>
          <p:cNvSpPr>
            <a:spLocks noGrp="1"/>
          </p:cNvSpPr>
          <p:nvPr>
            <p:ph type="body" sz="half" idx="2"/>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a:extLst>
              <a:ext uri="{FF2B5EF4-FFF2-40B4-BE49-F238E27FC236}">
                <a16:creationId xmlns:a16="http://schemas.microsoft.com/office/drawing/2014/main" id="{CDDF66C9-99F8-1F9A-FB0F-D62095724049}"/>
              </a:ext>
            </a:extLst>
          </p:cNvPr>
          <p:cNvSpPr>
            <a:spLocks noGrp="1"/>
          </p:cNvSpPr>
          <p:nvPr>
            <p:ph idx="1" hasCustomPrompt="1"/>
          </p:nvPr>
        </p:nvSpPr>
        <p:spPr>
          <a:xfrm>
            <a:off x="5372100" y="342900"/>
            <a:ext cx="5983288" cy="5841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a:t>
            </a:r>
            <a:r>
              <a:rPr lang="en-US" dirty="0" err="1"/>
              <a:t>conent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372100" y="342900"/>
            <a:ext cx="5983288" cy="5841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hasCustomPrompt="1"/>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resentation Title">
            <a:extLst>
              <a:ext uri="{FF2B5EF4-FFF2-40B4-BE49-F238E27FC236}">
                <a16:creationId xmlns:a16="http://schemas.microsoft.com/office/drawing/2014/main" id="{A0050781-B5CD-B274-A77F-5FEF2B5DDEF1}"/>
              </a:ext>
            </a:extLst>
          </p:cNvPr>
          <p:cNvSpPr txBox="1"/>
          <p:nvPr userDrawn="1"/>
        </p:nvSpPr>
        <p:spPr>
          <a:xfrm>
            <a:off x="4591095" y="6437735"/>
            <a:ext cx="3002104" cy="276999"/>
          </a:xfrm>
          <a:prstGeom prst="rect">
            <a:avLst/>
          </a:prstGeom>
          <a:noFill/>
        </p:spPr>
        <p:txBody>
          <a:bodyPr wrap="none" rtlCol="0">
            <a:spAutoFit/>
          </a:bodyPr>
          <a:lstStyle/>
          <a:p>
            <a:pPr algn="ctr"/>
            <a:r>
              <a:rPr lang="en-US" sz="1200" b="1" kern="1200" dirty="0">
                <a:solidFill>
                  <a:schemeClr val="accent6"/>
                </a:solidFill>
                <a:highlight>
                  <a:srgbClr val="000000"/>
                </a:highlight>
                <a:latin typeface="+mn-lt"/>
                <a:ea typeface="+mn-ea"/>
                <a:cs typeface="+mn-cs"/>
              </a:rPr>
              <a:t>Building Resilient and Scalable APIs in Azure</a:t>
            </a:r>
          </a:p>
        </p:txBody>
      </p:sp>
      <p:pic>
        <p:nvPicPr>
          <p:cNvPr id="5" name="Picture 4" descr="A silhouette of a city&#10;&#10;AI-generated content may be incorrect.">
            <a:extLst>
              <a:ext uri="{FF2B5EF4-FFF2-40B4-BE49-F238E27FC236}">
                <a16:creationId xmlns:a16="http://schemas.microsoft.com/office/drawing/2014/main" id="{636A7EBE-5B76-00E5-2F6F-BDBB3DB0A6D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6184900"/>
            <a:ext cx="12192000" cy="673438"/>
          </a:xfrm>
          <a:prstGeom prst="rect">
            <a:avLst/>
          </a:prstGeom>
        </p:spPr>
      </p:pic>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917523"/>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5.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2ECAD-702E-50A6-DCAB-8F02D5A42A2A}"/>
              </a:ext>
            </a:extLst>
          </p:cNvPr>
          <p:cNvPicPr>
            <a:picLocks noChangeAspect="1"/>
          </p:cNvPicPr>
          <p:nvPr/>
        </p:nvPicPr>
        <p:blipFill>
          <a:blip r:embed="rId3">
            <a:extLst>
              <a:ext uri="{28A0092B-C50C-407E-A947-70E740481C1C}">
                <a14:useLocalDpi xmlns:a14="http://schemas.microsoft.com/office/drawing/2010/main" val="0"/>
              </a:ext>
            </a:extLst>
          </a:blip>
          <a:srcRect t="7809" b="7809"/>
          <a:stretch/>
        </p:blipFill>
        <p:spPr>
          <a:xfrm>
            <a:off x="0" y="0"/>
            <a:ext cx="12190942" cy="6858000"/>
          </a:xfrm>
          <a:prstGeom prst="rect">
            <a:avLst/>
          </a:prstGeom>
        </p:spPr>
      </p:pic>
    </p:spTree>
    <p:extLst>
      <p:ext uri="{BB962C8B-B14F-4D97-AF65-F5344CB8AC3E}">
        <p14:creationId xmlns:p14="http://schemas.microsoft.com/office/powerpoint/2010/main" val="254125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FA9F5-EB45-28AD-2287-CFF725165C28}"/>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6AF23144-D92F-B6BC-8E20-351F26A49D88}"/>
              </a:ext>
            </a:extLst>
          </p:cNvPr>
          <p:cNvSpPr>
            <a:spLocks noGrp="1"/>
          </p:cNvSpPr>
          <p:nvPr>
            <p:ph type="body" sz="quarter" idx="10"/>
          </p:nvPr>
        </p:nvSpPr>
        <p:spPr/>
        <p:txBody>
          <a:bodyPr>
            <a:normAutofit fontScale="92500" lnSpcReduction="20000"/>
          </a:bodyPr>
          <a:lstStyle/>
          <a:p>
            <a:endParaRPr lang="en-US"/>
          </a:p>
        </p:txBody>
      </p:sp>
      <p:sp>
        <p:nvSpPr>
          <p:cNvPr id="5" name="Content Placeholder 4">
            <a:extLst>
              <a:ext uri="{FF2B5EF4-FFF2-40B4-BE49-F238E27FC236}">
                <a16:creationId xmlns:a16="http://schemas.microsoft.com/office/drawing/2014/main" id="{2CDF4DC9-C3B1-0884-345A-6A787B559D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701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7470-2B5A-B70A-CC3C-676EAC83EC75}"/>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4E83B077-5B38-931E-6DB9-8B9D87C35DC4}"/>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grpSp>
        <p:nvGrpSpPr>
          <p:cNvPr id="40" name="Group 39">
            <a:extLst>
              <a:ext uri="{FF2B5EF4-FFF2-40B4-BE49-F238E27FC236}">
                <a16:creationId xmlns:a16="http://schemas.microsoft.com/office/drawing/2014/main" id="{EFD13518-2338-EC3B-C9FC-819754B43180}"/>
              </a:ext>
            </a:extLst>
          </p:cNvPr>
          <p:cNvGrpSpPr/>
          <p:nvPr/>
        </p:nvGrpSpPr>
        <p:grpSpPr>
          <a:xfrm>
            <a:off x="829519" y="1905000"/>
            <a:ext cx="2336152" cy="1686345"/>
            <a:chOff x="829519" y="1905000"/>
            <a:chExt cx="2336152" cy="1686345"/>
          </a:xfrm>
        </p:grpSpPr>
        <p:pic>
          <p:nvPicPr>
            <p:cNvPr id="30" name="Graphic 29" descr="Lightbulb with solid fill">
              <a:extLst>
                <a:ext uri="{FF2B5EF4-FFF2-40B4-BE49-F238E27FC236}">
                  <a16:creationId xmlns:a16="http://schemas.microsoft.com/office/drawing/2014/main" id="{4C5B59E2-9EFD-D312-3BC5-D6B1E31EE7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3068" y="1905000"/>
              <a:ext cx="1187064" cy="1187064"/>
            </a:xfrm>
            <a:prstGeom prst="rect">
              <a:avLst/>
            </a:prstGeom>
          </p:spPr>
        </p:pic>
        <p:sp>
          <p:nvSpPr>
            <p:cNvPr id="31" name="TextBox 30">
              <a:extLst>
                <a:ext uri="{FF2B5EF4-FFF2-40B4-BE49-F238E27FC236}">
                  <a16:creationId xmlns:a16="http://schemas.microsoft.com/office/drawing/2014/main" id="{02A01EE8-522D-268E-C9C7-206EFCB43673}"/>
                </a:ext>
              </a:extLst>
            </p:cNvPr>
            <p:cNvSpPr txBox="1"/>
            <p:nvPr/>
          </p:nvSpPr>
          <p:spPr>
            <a:xfrm>
              <a:off x="829519" y="3222013"/>
              <a:ext cx="2336152" cy="369332"/>
            </a:xfrm>
            <a:prstGeom prst="rect">
              <a:avLst/>
            </a:prstGeom>
            <a:noFill/>
          </p:spPr>
          <p:txBody>
            <a:bodyPr wrap="none" rtlCol="0">
              <a:spAutoFit/>
            </a:bodyPr>
            <a:lstStyle/>
            <a:p>
              <a:pPr algn="ctr"/>
              <a:r>
                <a:rPr lang="en-US" b="1" dirty="0"/>
                <a:t>Intro &amp; Problem Space</a:t>
              </a:r>
            </a:p>
          </p:txBody>
        </p:sp>
      </p:grpSp>
      <p:grpSp>
        <p:nvGrpSpPr>
          <p:cNvPr id="41" name="Group 40">
            <a:extLst>
              <a:ext uri="{FF2B5EF4-FFF2-40B4-BE49-F238E27FC236}">
                <a16:creationId xmlns:a16="http://schemas.microsoft.com/office/drawing/2014/main" id="{B8FD0D87-7F6C-A102-1B45-E1E5D50AC0A5}"/>
              </a:ext>
            </a:extLst>
          </p:cNvPr>
          <p:cNvGrpSpPr/>
          <p:nvPr/>
        </p:nvGrpSpPr>
        <p:grpSpPr>
          <a:xfrm>
            <a:off x="3556001" y="1866897"/>
            <a:ext cx="2324100" cy="2001447"/>
            <a:chOff x="3556001" y="1866897"/>
            <a:chExt cx="2324100" cy="2001447"/>
          </a:xfrm>
        </p:grpSpPr>
        <p:pic>
          <p:nvPicPr>
            <p:cNvPr id="28" name="Graphic 27" descr="Cloud with solid fill">
              <a:extLst>
                <a:ext uri="{FF2B5EF4-FFF2-40B4-BE49-F238E27FC236}">
                  <a16:creationId xmlns:a16="http://schemas.microsoft.com/office/drawing/2014/main" id="{CDB920CC-FE1B-F615-D311-792F226995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4215" y="1866897"/>
              <a:ext cx="1579597" cy="1579597"/>
            </a:xfrm>
            <a:prstGeom prst="rect">
              <a:avLst/>
            </a:prstGeom>
          </p:spPr>
        </p:pic>
        <p:sp>
          <p:nvSpPr>
            <p:cNvPr id="32" name="TextBox 31">
              <a:extLst>
                <a:ext uri="{FF2B5EF4-FFF2-40B4-BE49-F238E27FC236}">
                  <a16:creationId xmlns:a16="http://schemas.microsoft.com/office/drawing/2014/main" id="{21261BDF-D6C0-0CE2-01F4-F7813AC71EA5}"/>
                </a:ext>
              </a:extLst>
            </p:cNvPr>
            <p:cNvSpPr txBox="1"/>
            <p:nvPr/>
          </p:nvSpPr>
          <p:spPr>
            <a:xfrm>
              <a:off x="3556001" y="3222013"/>
              <a:ext cx="2324100" cy="646331"/>
            </a:xfrm>
            <a:prstGeom prst="rect">
              <a:avLst/>
            </a:prstGeom>
            <a:noFill/>
          </p:spPr>
          <p:txBody>
            <a:bodyPr wrap="square" rtlCol="0">
              <a:spAutoFit/>
            </a:bodyPr>
            <a:lstStyle/>
            <a:p>
              <a:pPr algn="ctr"/>
              <a:r>
                <a:rPr lang="en-US" b="1" dirty="0"/>
                <a:t>Azure Toolset Overview</a:t>
              </a:r>
            </a:p>
          </p:txBody>
        </p:sp>
      </p:grpSp>
      <p:grpSp>
        <p:nvGrpSpPr>
          <p:cNvPr id="42" name="Group 41">
            <a:extLst>
              <a:ext uri="{FF2B5EF4-FFF2-40B4-BE49-F238E27FC236}">
                <a16:creationId xmlns:a16="http://schemas.microsoft.com/office/drawing/2014/main" id="{03AA70FC-F41A-AF3E-A169-A0BC633F3474}"/>
              </a:ext>
            </a:extLst>
          </p:cNvPr>
          <p:cNvGrpSpPr/>
          <p:nvPr/>
        </p:nvGrpSpPr>
        <p:grpSpPr>
          <a:xfrm>
            <a:off x="6286500" y="1875061"/>
            <a:ext cx="2312437" cy="1969927"/>
            <a:chOff x="6286500" y="1875061"/>
            <a:chExt cx="2312437" cy="1969927"/>
          </a:xfrm>
        </p:grpSpPr>
        <p:pic>
          <p:nvPicPr>
            <p:cNvPr id="26" name="Graphic 25" descr="Shield Tick with solid fill">
              <a:extLst>
                <a:ext uri="{FF2B5EF4-FFF2-40B4-BE49-F238E27FC236}">
                  <a16:creationId xmlns:a16="http://schemas.microsoft.com/office/drawing/2014/main" id="{097CD83A-6DC4-CF4E-02AF-BC96B16AA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3463" y="1875061"/>
              <a:ext cx="1190176" cy="1190176"/>
            </a:xfrm>
            <a:prstGeom prst="rect">
              <a:avLst/>
            </a:prstGeom>
          </p:spPr>
        </p:pic>
        <p:sp>
          <p:nvSpPr>
            <p:cNvPr id="33" name="TextBox 32">
              <a:extLst>
                <a:ext uri="{FF2B5EF4-FFF2-40B4-BE49-F238E27FC236}">
                  <a16:creationId xmlns:a16="http://schemas.microsoft.com/office/drawing/2014/main" id="{1474DA9F-387A-5820-9F91-DB0A4AF21FDB}"/>
                </a:ext>
              </a:extLst>
            </p:cNvPr>
            <p:cNvSpPr txBox="1"/>
            <p:nvPr/>
          </p:nvSpPr>
          <p:spPr>
            <a:xfrm>
              <a:off x="6286500" y="3198657"/>
              <a:ext cx="2312437" cy="646331"/>
            </a:xfrm>
            <a:prstGeom prst="rect">
              <a:avLst/>
            </a:prstGeom>
            <a:noFill/>
          </p:spPr>
          <p:txBody>
            <a:bodyPr wrap="square" rtlCol="0">
              <a:spAutoFit/>
            </a:bodyPr>
            <a:lstStyle/>
            <a:p>
              <a:pPr algn="ctr"/>
              <a:r>
                <a:rPr lang="en-US" b="1" dirty="0"/>
                <a:t>High Availability &amp; Disaster Recovery</a:t>
              </a:r>
            </a:p>
          </p:txBody>
        </p:sp>
      </p:grpSp>
      <p:grpSp>
        <p:nvGrpSpPr>
          <p:cNvPr id="43" name="Group 42">
            <a:extLst>
              <a:ext uri="{FF2B5EF4-FFF2-40B4-BE49-F238E27FC236}">
                <a16:creationId xmlns:a16="http://schemas.microsoft.com/office/drawing/2014/main" id="{9835385A-F760-F2A5-E024-0CFEC0AED39F}"/>
              </a:ext>
            </a:extLst>
          </p:cNvPr>
          <p:cNvGrpSpPr/>
          <p:nvPr/>
        </p:nvGrpSpPr>
        <p:grpSpPr>
          <a:xfrm>
            <a:off x="9041364" y="1925657"/>
            <a:ext cx="2311787" cy="1642332"/>
            <a:chOff x="9041364" y="1925657"/>
            <a:chExt cx="2311787" cy="1642332"/>
          </a:xfrm>
        </p:grpSpPr>
        <p:pic>
          <p:nvPicPr>
            <p:cNvPr id="24" name="Graphic 23" descr="Single gear with solid fill">
              <a:extLst>
                <a:ext uri="{FF2B5EF4-FFF2-40B4-BE49-F238E27FC236}">
                  <a16:creationId xmlns:a16="http://schemas.microsoft.com/office/drawing/2014/main" id="{3E4A1695-6012-61C2-F764-09F68775E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15610" y="1925657"/>
              <a:ext cx="1139580" cy="1139580"/>
            </a:xfrm>
            <a:prstGeom prst="rect">
              <a:avLst/>
            </a:prstGeom>
          </p:spPr>
        </p:pic>
        <p:sp>
          <p:nvSpPr>
            <p:cNvPr id="34" name="TextBox 33">
              <a:extLst>
                <a:ext uri="{FF2B5EF4-FFF2-40B4-BE49-F238E27FC236}">
                  <a16:creationId xmlns:a16="http://schemas.microsoft.com/office/drawing/2014/main" id="{DAA85605-61FF-E1D2-330C-58D140891E77}"/>
                </a:ext>
              </a:extLst>
            </p:cNvPr>
            <p:cNvSpPr txBox="1"/>
            <p:nvPr/>
          </p:nvSpPr>
          <p:spPr>
            <a:xfrm>
              <a:off x="9041364" y="3198657"/>
              <a:ext cx="2311787" cy="369332"/>
            </a:xfrm>
            <a:prstGeom prst="rect">
              <a:avLst/>
            </a:prstGeom>
            <a:noFill/>
          </p:spPr>
          <p:txBody>
            <a:bodyPr wrap="square" rtlCol="0">
              <a:spAutoFit/>
            </a:bodyPr>
            <a:lstStyle/>
            <a:p>
              <a:pPr algn="ctr"/>
              <a:r>
                <a:rPr lang="en-US" b="1" dirty="0"/>
                <a:t>Resilience Strategies</a:t>
              </a:r>
            </a:p>
          </p:txBody>
        </p:sp>
      </p:grpSp>
      <p:grpSp>
        <p:nvGrpSpPr>
          <p:cNvPr id="44" name="Group 43">
            <a:extLst>
              <a:ext uri="{FF2B5EF4-FFF2-40B4-BE49-F238E27FC236}">
                <a16:creationId xmlns:a16="http://schemas.microsoft.com/office/drawing/2014/main" id="{B9ED7710-93E8-BDB8-9423-DD50CC3B5C6D}"/>
              </a:ext>
            </a:extLst>
          </p:cNvPr>
          <p:cNvGrpSpPr/>
          <p:nvPr/>
        </p:nvGrpSpPr>
        <p:grpSpPr>
          <a:xfrm>
            <a:off x="838200" y="4241800"/>
            <a:ext cx="2336800" cy="1930398"/>
            <a:chOff x="838200" y="4241800"/>
            <a:chExt cx="2336800" cy="1930398"/>
          </a:xfrm>
        </p:grpSpPr>
        <p:pic>
          <p:nvPicPr>
            <p:cNvPr id="22" name="Graphic 21" descr="Heart with pulse with solid fill">
              <a:extLst>
                <a:ext uri="{FF2B5EF4-FFF2-40B4-BE49-F238E27FC236}">
                  <a16:creationId xmlns:a16="http://schemas.microsoft.com/office/drawing/2014/main" id="{CED525B6-9EA1-67C8-333E-7850D33289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60499" y="4241800"/>
              <a:ext cx="1181101" cy="1181101"/>
            </a:xfrm>
            <a:prstGeom prst="rect">
              <a:avLst/>
            </a:prstGeom>
          </p:spPr>
        </p:pic>
        <p:sp>
          <p:nvSpPr>
            <p:cNvPr id="36" name="TextBox 35">
              <a:extLst>
                <a:ext uri="{FF2B5EF4-FFF2-40B4-BE49-F238E27FC236}">
                  <a16:creationId xmlns:a16="http://schemas.microsoft.com/office/drawing/2014/main" id="{A8B9CBC5-8A65-1B81-EF09-1A52864DE4CD}"/>
                </a:ext>
              </a:extLst>
            </p:cNvPr>
            <p:cNvSpPr txBox="1"/>
            <p:nvPr/>
          </p:nvSpPr>
          <p:spPr>
            <a:xfrm>
              <a:off x="838200" y="5525867"/>
              <a:ext cx="2336800" cy="646331"/>
            </a:xfrm>
            <a:prstGeom prst="rect">
              <a:avLst/>
            </a:prstGeom>
            <a:noFill/>
          </p:spPr>
          <p:txBody>
            <a:bodyPr wrap="square" rtlCol="0">
              <a:spAutoFit/>
            </a:bodyPr>
            <a:lstStyle/>
            <a:p>
              <a:pPr algn="ctr"/>
              <a:r>
                <a:rPr lang="en-US" b="1" dirty="0"/>
                <a:t>Monitoring &amp; Observability</a:t>
              </a:r>
            </a:p>
          </p:txBody>
        </p:sp>
      </p:grpSp>
      <p:grpSp>
        <p:nvGrpSpPr>
          <p:cNvPr id="45" name="Group 44">
            <a:extLst>
              <a:ext uri="{FF2B5EF4-FFF2-40B4-BE49-F238E27FC236}">
                <a16:creationId xmlns:a16="http://schemas.microsoft.com/office/drawing/2014/main" id="{4E2C3A21-8F7B-C857-95DB-3A225E537324}"/>
              </a:ext>
            </a:extLst>
          </p:cNvPr>
          <p:cNvGrpSpPr/>
          <p:nvPr/>
        </p:nvGrpSpPr>
        <p:grpSpPr>
          <a:xfrm>
            <a:off x="3515562" y="4263414"/>
            <a:ext cx="2414302" cy="1631785"/>
            <a:chOff x="3515562" y="4263414"/>
            <a:chExt cx="2414302" cy="1631785"/>
          </a:xfrm>
        </p:grpSpPr>
        <p:pic>
          <p:nvPicPr>
            <p:cNvPr id="20" name="Graphic 19" descr="Play with solid fill">
              <a:extLst>
                <a:ext uri="{FF2B5EF4-FFF2-40B4-BE49-F238E27FC236}">
                  <a16:creationId xmlns:a16="http://schemas.microsoft.com/office/drawing/2014/main" id="{DDCA8EFA-CEFF-B218-8AF6-5B6BFE17F6A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77882" y="4263414"/>
              <a:ext cx="1159487" cy="1159487"/>
            </a:xfrm>
            <a:prstGeom prst="rect">
              <a:avLst/>
            </a:prstGeom>
          </p:spPr>
        </p:pic>
        <p:sp>
          <p:nvSpPr>
            <p:cNvPr id="37" name="TextBox 36">
              <a:extLst>
                <a:ext uri="{FF2B5EF4-FFF2-40B4-BE49-F238E27FC236}">
                  <a16:creationId xmlns:a16="http://schemas.microsoft.com/office/drawing/2014/main" id="{ACCABEAB-1589-464C-0A83-8C4EE243D66C}"/>
                </a:ext>
              </a:extLst>
            </p:cNvPr>
            <p:cNvSpPr txBox="1"/>
            <p:nvPr/>
          </p:nvSpPr>
          <p:spPr>
            <a:xfrm>
              <a:off x="3515562" y="5525867"/>
              <a:ext cx="2414302" cy="369332"/>
            </a:xfrm>
            <a:prstGeom prst="rect">
              <a:avLst/>
            </a:prstGeom>
            <a:noFill/>
          </p:spPr>
          <p:txBody>
            <a:bodyPr wrap="square" rtlCol="0">
              <a:spAutoFit/>
            </a:bodyPr>
            <a:lstStyle/>
            <a:p>
              <a:pPr algn="ctr"/>
              <a:r>
                <a:rPr lang="en-US" b="1" dirty="0"/>
                <a:t>Live Demo</a:t>
              </a:r>
            </a:p>
          </p:txBody>
        </p:sp>
      </p:grpSp>
      <p:grpSp>
        <p:nvGrpSpPr>
          <p:cNvPr id="46" name="Group 45">
            <a:extLst>
              <a:ext uri="{FF2B5EF4-FFF2-40B4-BE49-F238E27FC236}">
                <a16:creationId xmlns:a16="http://schemas.microsoft.com/office/drawing/2014/main" id="{03477528-1753-9F82-CD82-A3051C1FA693}"/>
              </a:ext>
            </a:extLst>
          </p:cNvPr>
          <p:cNvGrpSpPr/>
          <p:nvPr/>
        </p:nvGrpSpPr>
        <p:grpSpPr>
          <a:xfrm>
            <a:off x="6310863" y="4258957"/>
            <a:ext cx="2288074" cy="1590075"/>
            <a:chOff x="6310863" y="4258957"/>
            <a:chExt cx="2288074" cy="1590075"/>
          </a:xfrm>
        </p:grpSpPr>
        <p:pic>
          <p:nvPicPr>
            <p:cNvPr id="18" name="Graphic 17" descr="Blueprint with solid fill">
              <a:extLst>
                <a:ext uri="{FF2B5EF4-FFF2-40B4-BE49-F238E27FC236}">
                  <a16:creationId xmlns:a16="http://schemas.microsoft.com/office/drawing/2014/main" id="{CDCB69CB-BF3C-CE32-A5E7-DF7721FC977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81507" y="4258957"/>
              <a:ext cx="1146786" cy="1146786"/>
            </a:xfrm>
            <a:prstGeom prst="rect">
              <a:avLst/>
            </a:prstGeom>
          </p:spPr>
        </p:pic>
        <p:sp>
          <p:nvSpPr>
            <p:cNvPr id="38" name="TextBox 37">
              <a:extLst>
                <a:ext uri="{FF2B5EF4-FFF2-40B4-BE49-F238E27FC236}">
                  <a16:creationId xmlns:a16="http://schemas.microsoft.com/office/drawing/2014/main" id="{07D75E26-5C88-80F3-30A5-491D09663FC0}"/>
                </a:ext>
              </a:extLst>
            </p:cNvPr>
            <p:cNvSpPr txBox="1"/>
            <p:nvPr/>
          </p:nvSpPr>
          <p:spPr>
            <a:xfrm>
              <a:off x="6310863" y="5479700"/>
              <a:ext cx="2288074" cy="369332"/>
            </a:xfrm>
            <a:prstGeom prst="rect">
              <a:avLst/>
            </a:prstGeom>
            <a:noFill/>
          </p:spPr>
          <p:txBody>
            <a:bodyPr wrap="square" rtlCol="0">
              <a:spAutoFit/>
            </a:bodyPr>
            <a:lstStyle/>
            <a:p>
              <a:pPr algn="ctr"/>
              <a:r>
                <a:rPr lang="en-US" b="1" dirty="0"/>
                <a:t>Blueprint &amp; Wrap Up</a:t>
              </a:r>
            </a:p>
          </p:txBody>
        </p:sp>
      </p:grpSp>
      <p:grpSp>
        <p:nvGrpSpPr>
          <p:cNvPr id="47" name="Group 46">
            <a:extLst>
              <a:ext uri="{FF2B5EF4-FFF2-40B4-BE49-F238E27FC236}">
                <a16:creationId xmlns:a16="http://schemas.microsoft.com/office/drawing/2014/main" id="{4D92BBF0-6F56-DC70-008E-724512F953E3}"/>
              </a:ext>
            </a:extLst>
          </p:cNvPr>
          <p:cNvGrpSpPr/>
          <p:nvPr/>
        </p:nvGrpSpPr>
        <p:grpSpPr>
          <a:xfrm>
            <a:off x="9017000" y="4258957"/>
            <a:ext cx="2336800" cy="1590075"/>
            <a:chOff x="9017000" y="4258957"/>
            <a:chExt cx="2336800" cy="1590075"/>
          </a:xfrm>
        </p:grpSpPr>
        <p:pic>
          <p:nvPicPr>
            <p:cNvPr id="16" name="Graphic 15" descr="Chat with solid fill">
              <a:extLst>
                <a:ext uri="{FF2B5EF4-FFF2-40B4-BE49-F238E27FC236}">
                  <a16:creationId xmlns:a16="http://schemas.microsoft.com/office/drawing/2014/main" id="{70BF759E-1C08-6ACE-7B9E-85ABCDAF716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15610" y="4258957"/>
              <a:ext cx="1146786" cy="1146786"/>
            </a:xfrm>
            <a:prstGeom prst="rect">
              <a:avLst/>
            </a:prstGeom>
          </p:spPr>
        </p:pic>
        <p:sp>
          <p:nvSpPr>
            <p:cNvPr id="39" name="TextBox 38">
              <a:extLst>
                <a:ext uri="{FF2B5EF4-FFF2-40B4-BE49-F238E27FC236}">
                  <a16:creationId xmlns:a16="http://schemas.microsoft.com/office/drawing/2014/main" id="{B7A99D8F-D4A9-7731-7509-C8990E770BF6}"/>
                </a:ext>
              </a:extLst>
            </p:cNvPr>
            <p:cNvSpPr txBox="1"/>
            <p:nvPr/>
          </p:nvSpPr>
          <p:spPr>
            <a:xfrm>
              <a:off x="9017000" y="5479700"/>
              <a:ext cx="2336800" cy="369332"/>
            </a:xfrm>
            <a:prstGeom prst="rect">
              <a:avLst/>
            </a:prstGeom>
            <a:noFill/>
          </p:spPr>
          <p:txBody>
            <a:bodyPr wrap="square" rtlCol="0">
              <a:spAutoFit/>
            </a:bodyPr>
            <a:lstStyle/>
            <a:p>
              <a:pPr algn="ctr"/>
              <a:r>
                <a:rPr lang="en-US" b="1" dirty="0"/>
                <a:t>Q&amp;A</a:t>
              </a:r>
            </a:p>
          </p:txBody>
        </p:sp>
      </p:grpSp>
    </p:spTree>
    <p:extLst>
      <p:ext uri="{BB962C8B-B14F-4D97-AF65-F5344CB8AC3E}">
        <p14:creationId xmlns:p14="http://schemas.microsoft.com/office/powerpoint/2010/main" val="26981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diagram of a api&#10;&#10;AI-generated content may be incorrect.">
            <a:extLst>
              <a:ext uri="{FF2B5EF4-FFF2-40B4-BE49-F238E27FC236}">
                <a16:creationId xmlns:a16="http://schemas.microsoft.com/office/drawing/2014/main" id="{9FA885F0-7174-F98A-8DD4-0DDD7A953C58}"/>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0427" r="10427"/>
          <a:stretch>
            <a:fillRect/>
          </a:stretch>
        </p:blipFill>
        <p:spPr>
          <a:xfrm>
            <a:off x="831850" y="1901483"/>
            <a:ext cx="5080000" cy="4278996"/>
          </a:xfrm>
        </p:spPr>
      </p:pic>
      <p:sp>
        <p:nvSpPr>
          <p:cNvPr id="2" name="Title 1">
            <a:extLst>
              <a:ext uri="{FF2B5EF4-FFF2-40B4-BE49-F238E27FC236}">
                <a16:creationId xmlns:a16="http://schemas.microsoft.com/office/drawing/2014/main" id="{32F3BBDA-11C9-6D2F-67F4-EC5928DDD9AF}"/>
              </a:ext>
            </a:extLst>
          </p:cNvPr>
          <p:cNvSpPr>
            <a:spLocks noGrp="1"/>
          </p:cNvSpPr>
          <p:nvPr>
            <p:ph type="title"/>
          </p:nvPr>
        </p:nvSpPr>
        <p:spPr/>
        <p:txBody>
          <a:bodyPr/>
          <a:lstStyle/>
          <a:p>
            <a:r>
              <a:rPr lang="en-US" dirty="0"/>
              <a:t>The Resilience Challenge</a:t>
            </a:r>
          </a:p>
        </p:txBody>
      </p:sp>
      <p:sp>
        <p:nvSpPr>
          <p:cNvPr id="3" name="Text Placeholder 2">
            <a:extLst>
              <a:ext uri="{FF2B5EF4-FFF2-40B4-BE49-F238E27FC236}">
                <a16:creationId xmlns:a16="http://schemas.microsoft.com/office/drawing/2014/main" id="{39F1F59A-FAB3-DECA-1393-D2C77B150215}"/>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pic>
        <p:nvPicPr>
          <p:cNvPr id="16" name="Content Placeholder 15">
            <a:extLst>
              <a:ext uri="{FF2B5EF4-FFF2-40B4-BE49-F238E27FC236}">
                <a16:creationId xmlns:a16="http://schemas.microsoft.com/office/drawing/2014/main" id="{DBC776A4-787F-A989-2801-145BFE733B4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l="10427" r="10427"/>
          <a:stretch/>
        </p:blipFill>
        <p:spPr>
          <a:xfrm>
            <a:off x="6280150" y="1898308"/>
            <a:ext cx="5080000" cy="4278996"/>
          </a:xfrm>
        </p:spPr>
      </p:pic>
    </p:spTree>
    <p:extLst>
      <p:ext uri="{BB962C8B-B14F-4D97-AF65-F5344CB8AC3E}">
        <p14:creationId xmlns:p14="http://schemas.microsoft.com/office/powerpoint/2010/main" val="37195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5EDA21D2-017C-F6EE-EA8B-350DF7DECA0A}"/>
              </a:ext>
            </a:extLst>
          </p:cNvPr>
          <p:cNvGrpSpPr/>
          <p:nvPr/>
        </p:nvGrpSpPr>
        <p:grpSpPr>
          <a:xfrm>
            <a:off x="6300787" y="1905000"/>
            <a:ext cx="5080001" cy="4279900"/>
            <a:chOff x="6300787" y="1905000"/>
            <a:chExt cx="5080001" cy="4279900"/>
          </a:xfrm>
        </p:grpSpPr>
        <p:sp>
          <p:nvSpPr>
            <p:cNvPr id="62" name="Rectangle 61">
              <a:extLst>
                <a:ext uri="{FF2B5EF4-FFF2-40B4-BE49-F238E27FC236}">
                  <a16:creationId xmlns:a16="http://schemas.microsoft.com/office/drawing/2014/main" id="{68E7A549-0783-5721-5828-BE9E1E9CC414}"/>
                </a:ext>
              </a:extLst>
            </p:cNvPr>
            <p:cNvSpPr/>
            <p:nvPr/>
          </p:nvSpPr>
          <p:spPr>
            <a:xfrm>
              <a:off x="6300788" y="1905000"/>
              <a:ext cx="5065712" cy="42799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C8DA67F-64DE-D1BD-D5A1-21F2EFDDF96C}"/>
                </a:ext>
              </a:extLst>
            </p:cNvPr>
            <p:cNvSpPr/>
            <p:nvPr/>
          </p:nvSpPr>
          <p:spPr>
            <a:xfrm>
              <a:off x="6300787" y="2323324"/>
              <a:ext cx="5080001" cy="386157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3007EB16-DB51-2618-A759-0A208B7EF44A}"/>
              </a:ext>
            </a:extLst>
          </p:cNvPr>
          <p:cNvGrpSpPr/>
          <p:nvPr/>
        </p:nvGrpSpPr>
        <p:grpSpPr>
          <a:xfrm>
            <a:off x="825500" y="1904999"/>
            <a:ext cx="5065713" cy="4279901"/>
            <a:chOff x="825500" y="1904999"/>
            <a:chExt cx="5065713" cy="4279901"/>
          </a:xfrm>
        </p:grpSpPr>
        <p:sp>
          <p:nvSpPr>
            <p:cNvPr id="44" name="Rectangle 43">
              <a:extLst>
                <a:ext uri="{FF2B5EF4-FFF2-40B4-BE49-F238E27FC236}">
                  <a16:creationId xmlns:a16="http://schemas.microsoft.com/office/drawing/2014/main" id="{32930356-8DB0-6B4F-1B34-A9D6B4BA7E2F}"/>
                </a:ext>
              </a:extLst>
            </p:cNvPr>
            <p:cNvSpPr/>
            <p:nvPr/>
          </p:nvSpPr>
          <p:spPr>
            <a:xfrm>
              <a:off x="825500" y="1904999"/>
              <a:ext cx="5065713" cy="427990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695092-6CB2-3E7C-B7CE-8CFFE1F40C54}"/>
                </a:ext>
              </a:extLst>
            </p:cNvPr>
            <p:cNvSpPr/>
            <p:nvPr/>
          </p:nvSpPr>
          <p:spPr>
            <a:xfrm>
              <a:off x="836612" y="2328518"/>
              <a:ext cx="5054601" cy="38563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942B965-BF66-17A8-40CA-C115346A638D}"/>
              </a:ext>
            </a:extLst>
          </p:cNvPr>
          <p:cNvSpPr>
            <a:spLocks noGrp="1"/>
          </p:cNvSpPr>
          <p:nvPr>
            <p:ph type="title"/>
          </p:nvPr>
        </p:nvSpPr>
        <p:spPr/>
        <p:txBody>
          <a:bodyPr/>
          <a:lstStyle/>
          <a:p>
            <a:r>
              <a:rPr lang="en-US" dirty="0"/>
              <a:t>Resilience Turnaround</a:t>
            </a:r>
          </a:p>
        </p:txBody>
      </p:sp>
      <p:sp>
        <p:nvSpPr>
          <p:cNvPr id="3" name="Text Placeholder 2">
            <a:extLst>
              <a:ext uri="{FF2B5EF4-FFF2-40B4-BE49-F238E27FC236}">
                <a16:creationId xmlns:a16="http://schemas.microsoft.com/office/drawing/2014/main" id="{B6D233CD-FF45-6EE2-8B65-C7189F68C8F2}"/>
              </a:ext>
            </a:extLst>
          </p:cNvPr>
          <p:cNvSpPr>
            <a:spLocks noGrp="1"/>
          </p:cNvSpPr>
          <p:nvPr>
            <p:ph type="body" sz="quarter" idx="10"/>
          </p:nvPr>
        </p:nvSpPr>
        <p:spPr/>
        <p:txBody>
          <a:bodyPr>
            <a:normAutofit fontScale="92500" lnSpcReduction="20000"/>
          </a:bodyPr>
          <a:lstStyle/>
          <a:p>
            <a:r>
              <a:rPr lang="en-US" dirty="0"/>
              <a:t>From Fragile to Fault-Tolerant: An API Resilience Transformation</a:t>
            </a:r>
          </a:p>
        </p:txBody>
      </p:sp>
      <p:sp>
        <p:nvSpPr>
          <p:cNvPr id="4" name="Text Placeholder 3">
            <a:extLst>
              <a:ext uri="{FF2B5EF4-FFF2-40B4-BE49-F238E27FC236}">
                <a16:creationId xmlns:a16="http://schemas.microsoft.com/office/drawing/2014/main" id="{AED882B8-3F92-DCE7-4A50-09B50BF558F8}"/>
              </a:ext>
            </a:extLst>
          </p:cNvPr>
          <p:cNvSpPr>
            <a:spLocks noGrp="1"/>
          </p:cNvSpPr>
          <p:nvPr>
            <p:ph type="body" idx="1"/>
          </p:nvPr>
        </p:nvSpPr>
        <p:spPr/>
        <p:txBody>
          <a:bodyPr>
            <a:normAutofit lnSpcReduction="10000"/>
          </a:bodyPr>
          <a:lstStyle/>
          <a:p>
            <a:pPr algn="ctr"/>
            <a:r>
              <a:rPr lang="en-US" dirty="0">
                <a:solidFill>
                  <a:schemeClr val="tx2"/>
                </a:solidFill>
              </a:rPr>
              <a:t>Before (Challenges)</a:t>
            </a:r>
          </a:p>
        </p:txBody>
      </p:sp>
      <p:sp>
        <p:nvSpPr>
          <p:cNvPr id="6" name="Text Placeholder 5">
            <a:extLst>
              <a:ext uri="{FF2B5EF4-FFF2-40B4-BE49-F238E27FC236}">
                <a16:creationId xmlns:a16="http://schemas.microsoft.com/office/drawing/2014/main" id="{F7607CFC-5292-E6F0-2F05-76822A0D8E4D}"/>
              </a:ext>
            </a:extLst>
          </p:cNvPr>
          <p:cNvSpPr>
            <a:spLocks noGrp="1"/>
          </p:cNvSpPr>
          <p:nvPr>
            <p:ph type="body" sz="quarter" idx="3"/>
          </p:nvPr>
        </p:nvSpPr>
        <p:spPr/>
        <p:txBody>
          <a:bodyPr>
            <a:normAutofit fontScale="85000" lnSpcReduction="10000"/>
          </a:bodyPr>
          <a:lstStyle/>
          <a:p>
            <a:r>
              <a:rPr lang="en-US" dirty="0">
                <a:solidFill>
                  <a:schemeClr val="tx2"/>
                </a:solidFill>
              </a:rPr>
              <a:t>After (Results from Azure Patterns &amp; Services)</a:t>
            </a:r>
          </a:p>
        </p:txBody>
      </p:sp>
      <p:grpSp>
        <p:nvGrpSpPr>
          <p:cNvPr id="39" name="Group 38">
            <a:extLst>
              <a:ext uri="{FF2B5EF4-FFF2-40B4-BE49-F238E27FC236}">
                <a16:creationId xmlns:a16="http://schemas.microsoft.com/office/drawing/2014/main" id="{9B3372E1-FCD2-515E-BD7E-E58229620AF5}"/>
              </a:ext>
            </a:extLst>
          </p:cNvPr>
          <p:cNvGrpSpPr/>
          <p:nvPr/>
        </p:nvGrpSpPr>
        <p:grpSpPr>
          <a:xfrm>
            <a:off x="836613" y="2307432"/>
            <a:ext cx="1423987" cy="1516300"/>
            <a:chOff x="836613" y="2307432"/>
            <a:chExt cx="1423987" cy="1516300"/>
          </a:xfrm>
        </p:grpSpPr>
        <p:pic>
          <p:nvPicPr>
            <p:cNvPr id="28" name="Graphic 27" descr="Server with solid fill">
              <a:extLst>
                <a:ext uri="{FF2B5EF4-FFF2-40B4-BE49-F238E27FC236}">
                  <a16:creationId xmlns:a16="http://schemas.microsoft.com/office/drawing/2014/main" id="{F1AE7944-80CA-F155-EC75-D9A7D34E5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756" y="2307432"/>
              <a:ext cx="1155700" cy="1155700"/>
            </a:xfrm>
            <a:prstGeom prst="rect">
              <a:avLst/>
            </a:prstGeom>
          </p:spPr>
        </p:pic>
        <p:sp>
          <p:nvSpPr>
            <p:cNvPr id="29" name="TextBox 28">
              <a:extLst>
                <a:ext uri="{FF2B5EF4-FFF2-40B4-BE49-F238E27FC236}">
                  <a16:creationId xmlns:a16="http://schemas.microsoft.com/office/drawing/2014/main" id="{F691AA4C-B77E-7746-EBB1-395DD294458A}"/>
                </a:ext>
              </a:extLst>
            </p:cNvPr>
            <p:cNvSpPr txBox="1"/>
            <p:nvPr/>
          </p:nvSpPr>
          <p:spPr>
            <a:xfrm>
              <a:off x="836613" y="3454400"/>
              <a:ext cx="1423987" cy="369332"/>
            </a:xfrm>
            <a:prstGeom prst="rect">
              <a:avLst/>
            </a:prstGeom>
            <a:noFill/>
          </p:spPr>
          <p:txBody>
            <a:bodyPr wrap="square" rtlCol="0">
              <a:spAutoFit/>
            </a:bodyPr>
            <a:lstStyle/>
            <a:p>
              <a:pPr algn="ctr"/>
              <a:r>
                <a:rPr lang="en-US" b="1" dirty="0">
                  <a:solidFill>
                    <a:schemeClr val="accent1"/>
                  </a:solidFill>
                </a:rPr>
                <a:t>Legacy Stack</a:t>
              </a:r>
            </a:p>
          </p:txBody>
        </p:sp>
      </p:grpSp>
      <p:grpSp>
        <p:nvGrpSpPr>
          <p:cNvPr id="40" name="Group 39">
            <a:extLst>
              <a:ext uri="{FF2B5EF4-FFF2-40B4-BE49-F238E27FC236}">
                <a16:creationId xmlns:a16="http://schemas.microsoft.com/office/drawing/2014/main" id="{CA147CB0-5424-0095-D524-EDA2EC8CBF74}"/>
              </a:ext>
            </a:extLst>
          </p:cNvPr>
          <p:cNvGrpSpPr/>
          <p:nvPr/>
        </p:nvGrpSpPr>
        <p:grpSpPr>
          <a:xfrm>
            <a:off x="2641601" y="2297232"/>
            <a:ext cx="1423988" cy="1827867"/>
            <a:chOff x="2641601" y="2297232"/>
            <a:chExt cx="1423988" cy="1827867"/>
          </a:xfrm>
        </p:grpSpPr>
        <p:sp>
          <p:nvSpPr>
            <p:cNvPr id="30" name="TextBox 29">
              <a:extLst>
                <a:ext uri="{FF2B5EF4-FFF2-40B4-BE49-F238E27FC236}">
                  <a16:creationId xmlns:a16="http://schemas.microsoft.com/office/drawing/2014/main" id="{47BC40F0-263A-AA73-7019-179DAFF073E3}"/>
                </a:ext>
              </a:extLst>
            </p:cNvPr>
            <p:cNvSpPr txBox="1"/>
            <p:nvPr/>
          </p:nvSpPr>
          <p:spPr>
            <a:xfrm>
              <a:off x="2641601" y="3478768"/>
              <a:ext cx="1423988" cy="646331"/>
            </a:xfrm>
            <a:prstGeom prst="rect">
              <a:avLst/>
            </a:prstGeom>
            <a:noFill/>
          </p:spPr>
          <p:txBody>
            <a:bodyPr wrap="square" rtlCol="0">
              <a:spAutoFit/>
            </a:bodyPr>
            <a:lstStyle/>
            <a:p>
              <a:pPr algn="ctr"/>
              <a:r>
                <a:rPr lang="en-US" b="1" dirty="0">
                  <a:solidFill>
                    <a:schemeClr val="accent4"/>
                  </a:solidFill>
                </a:rPr>
                <a:t>Unplanned Outages</a:t>
              </a:r>
            </a:p>
          </p:txBody>
        </p:sp>
        <p:pic>
          <p:nvPicPr>
            <p:cNvPr id="31" name="Graphic 30" descr="Warning with solid fill">
              <a:extLst>
                <a:ext uri="{FF2B5EF4-FFF2-40B4-BE49-F238E27FC236}">
                  <a16:creationId xmlns:a16="http://schemas.microsoft.com/office/drawing/2014/main" id="{9BD6DED1-9873-D25A-2F16-AF8E4B2B38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7927" y="2297232"/>
              <a:ext cx="1171336" cy="1171336"/>
            </a:xfrm>
            <a:prstGeom prst="rect">
              <a:avLst/>
            </a:prstGeom>
          </p:spPr>
        </p:pic>
      </p:grpSp>
      <p:grpSp>
        <p:nvGrpSpPr>
          <p:cNvPr id="41" name="Group 40">
            <a:extLst>
              <a:ext uri="{FF2B5EF4-FFF2-40B4-BE49-F238E27FC236}">
                <a16:creationId xmlns:a16="http://schemas.microsoft.com/office/drawing/2014/main" id="{AEFFBB3B-CFCA-CA02-C299-AC335CB68987}"/>
              </a:ext>
            </a:extLst>
          </p:cNvPr>
          <p:cNvGrpSpPr/>
          <p:nvPr/>
        </p:nvGrpSpPr>
        <p:grpSpPr>
          <a:xfrm>
            <a:off x="4446589" y="2297232"/>
            <a:ext cx="1458912" cy="1812231"/>
            <a:chOff x="4446589" y="2297232"/>
            <a:chExt cx="1458912" cy="1812231"/>
          </a:xfrm>
        </p:grpSpPr>
        <p:pic>
          <p:nvPicPr>
            <p:cNvPr id="32" name="Graphic 31" descr="Wave with solid fill">
              <a:extLst>
                <a:ext uri="{FF2B5EF4-FFF2-40B4-BE49-F238E27FC236}">
                  <a16:creationId xmlns:a16="http://schemas.microsoft.com/office/drawing/2014/main" id="{1519AECC-BE0A-E85C-F443-EBEA527041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0161" y="2297232"/>
              <a:ext cx="1131768" cy="1131768"/>
            </a:xfrm>
            <a:prstGeom prst="rect">
              <a:avLst/>
            </a:prstGeom>
          </p:spPr>
        </p:pic>
        <p:sp>
          <p:nvSpPr>
            <p:cNvPr id="33" name="TextBox 32">
              <a:extLst>
                <a:ext uri="{FF2B5EF4-FFF2-40B4-BE49-F238E27FC236}">
                  <a16:creationId xmlns:a16="http://schemas.microsoft.com/office/drawing/2014/main" id="{9AA06A25-A920-F65F-4E83-569C0A6494D3}"/>
                </a:ext>
              </a:extLst>
            </p:cNvPr>
            <p:cNvSpPr txBox="1"/>
            <p:nvPr/>
          </p:nvSpPr>
          <p:spPr>
            <a:xfrm>
              <a:off x="4446589" y="3463132"/>
              <a:ext cx="1458912" cy="646331"/>
            </a:xfrm>
            <a:prstGeom prst="rect">
              <a:avLst/>
            </a:prstGeom>
            <a:noFill/>
          </p:spPr>
          <p:txBody>
            <a:bodyPr wrap="square" rtlCol="0">
              <a:spAutoFit/>
            </a:bodyPr>
            <a:lstStyle/>
            <a:p>
              <a:pPr algn="ctr"/>
              <a:r>
                <a:rPr lang="en-US" b="1" dirty="0">
                  <a:solidFill>
                    <a:schemeClr val="accent4"/>
                  </a:solidFill>
                </a:rPr>
                <a:t>Cascading Failures</a:t>
              </a:r>
            </a:p>
          </p:txBody>
        </p:sp>
      </p:grpSp>
      <p:grpSp>
        <p:nvGrpSpPr>
          <p:cNvPr id="43" name="Group 42">
            <a:extLst>
              <a:ext uri="{FF2B5EF4-FFF2-40B4-BE49-F238E27FC236}">
                <a16:creationId xmlns:a16="http://schemas.microsoft.com/office/drawing/2014/main" id="{F2D41B83-5B8B-3AE0-20B5-B369E92E28CB}"/>
              </a:ext>
            </a:extLst>
          </p:cNvPr>
          <p:cNvGrpSpPr/>
          <p:nvPr/>
        </p:nvGrpSpPr>
        <p:grpSpPr>
          <a:xfrm>
            <a:off x="1810643" y="4229100"/>
            <a:ext cx="1423986" cy="1533763"/>
            <a:chOff x="836613" y="4229100"/>
            <a:chExt cx="1423986" cy="1533763"/>
          </a:xfrm>
        </p:grpSpPr>
        <p:pic>
          <p:nvPicPr>
            <p:cNvPr id="34" name="Graphic 33" descr="Eye with solid fill">
              <a:extLst>
                <a:ext uri="{FF2B5EF4-FFF2-40B4-BE49-F238E27FC236}">
                  <a16:creationId xmlns:a16="http://schemas.microsoft.com/office/drawing/2014/main" id="{332B147C-9920-E393-8766-E13AE76ADE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0756" y="4229100"/>
              <a:ext cx="1168401" cy="1168401"/>
            </a:xfrm>
            <a:prstGeom prst="rect">
              <a:avLst/>
            </a:prstGeom>
          </p:spPr>
        </p:pic>
        <p:sp>
          <p:nvSpPr>
            <p:cNvPr id="35" name="TextBox 34">
              <a:extLst>
                <a:ext uri="{FF2B5EF4-FFF2-40B4-BE49-F238E27FC236}">
                  <a16:creationId xmlns:a16="http://schemas.microsoft.com/office/drawing/2014/main" id="{3DCFA932-2F30-1C5D-26BF-7B9E93BA0262}"/>
                </a:ext>
              </a:extLst>
            </p:cNvPr>
            <p:cNvSpPr txBox="1"/>
            <p:nvPr/>
          </p:nvSpPr>
          <p:spPr>
            <a:xfrm>
              <a:off x="836613" y="5393531"/>
              <a:ext cx="1423986" cy="369332"/>
            </a:xfrm>
            <a:prstGeom prst="rect">
              <a:avLst/>
            </a:prstGeom>
            <a:noFill/>
          </p:spPr>
          <p:txBody>
            <a:bodyPr wrap="square" rtlCol="0">
              <a:spAutoFit/>
            </a:bodyPr>
            <a:lstStyle/>
            <a:p>
              <a:pPr algn="ctr"/>
              <a:r>
                <a:rPr lang="en-US" b="1" dirty="0">
                  <a:solidFill>
                    <a:schemeClr val="accent4"/>
                  </a:solidFill>
                </a:rPr>
                <a:t>No visibility</a:t>
              </a:r>
            </a:p>
          </p:txBody>
        </p:sp>
      </p:grpSp>
      <p:grpSp>
        <p:nvGrpSpPr>
          <p:cNvPr id="42" name="Group 41">
            <a:extLst>
              <a:ext uri="{FF2B5EF4-FFF2-40B4-BE49-F238E27FC236}">
                <a16:creationId xmlns:a16="http://schemas.microsoft.com/office/drawing/2014/main" id="{F75FCB68-504E-7B15-D777-7C59163F1E02}"/>
              </a:ext>
            </a:extLst>
          </p:cNvPr>
          <p:cNvGrpSpPr/>
          <p:nvPr/>
        </p:nvGrpSpPr>
        <p:grpSpPr>
          <a:xfrm>
            <a:off x="3657758" y="4250531"/>
            <a:ext cx="1381861" cy="1789331"/>
            <a:chOff x="2683728" y="4250531"/>
            <a:chExt cx="1381861" cy="1789331"/>
          </a:xfrm>
        </p:grpSpPr>
        <p:pic>
          <p:nvPicPr>
            <p:cNvPr id="36" name="Graphic 35" descr="Repeat with solid fill">
              <a:extLst>
                <a:ext uri="{FF2B5EF4-FFF2-40B4-BE49-F238E27FC236}">
                  <a16:creationId xmlns:a16="http://schemas.microsoft.com/office/drawing/2014/main" id="{3F20BF34-0588-F42F-3A64-A5799D4309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758163" y="4250531"/>
              <a:ext cx="1181100" cy="1181100"/>
            </a:xfrm>
            <a:prstGeom prst="rect">
              <a:avLst/>
            </a:prstGeom>
          </p:spPr>
        </p:pic>
        <p:sp>
          <p:nvSpPr>
            <p:cNvPr id="37" name="TextBox 36">
              <a:extLst>
                <a:ext uri="{FF2B5EF4-FFF2-40B4-BE49-F238E27FC236}">
                  <a16:creationId xmlns:a16="http://schemas.microsoft.com/office/drawing/2014/main" id="{F74D959F-93B2-1068-FFE7-D6A6A27DF2AE}"/>
                </a:ext>
              </a:extLst>
            </p:cNvPr>
            <p:cNvSpPr txBox="1"/>
            <p:nvPr/>
          </p:nvSpPr>
          <p:spPr>
            <a:xfrm>
              <a:off x="2683728" y="5393531"/>
              <a:ext cx="1381861" cy="646331"/>
            </a:xfrm>
            <a:prstGeom prst="rect">
              <a:avLst/>
            </a:prstGeom>
            <a:noFill/>
          </p:spPr>
          <p:txBody>
            <a:bodyPr wrap="square" rtlCol="0">
              <a:spAutoFit/>
            </a:bodyPr>
            <a:lstStyle/>
            <a:p>
              <a:pPr algn="ctr"/>
              <a:r>
                <a:rPr lang="en-US" b="1" dirty="0">
                  <a:solidFill>
                    <a:schemeClr val="accent4"/>
                  </a:solidFill>
                </a:rPr>
                <a:t>Manual Recovery</a:t>
              </a:r>
            </a:p>
          </p:txBody>
        </p:sp>
      </p:grpSp>
      <p:grpSp>
        <p:nvGrpSpPr>
          <p:cNvPr id="57" name="Group 56">
            <a:extLst>
              <a:ext uri="{FF2B5EF4-FFF2-40B4-BE49-F238E27FC236}">
                <a16:creationId xmlns:a16="http://schemas.microsoft.com/office/drawing/2014/main" id="{01F6D9CB-3B42-E0C3-53F0-05BF9BC47B56}"/>
              </a:ext>
            </a:extLst>
          </p:cNvPr>
          <p:cNvGrpSpPr/>
          <p:nvPr/>
        </p:nvGrpSpPr>
        <p:grpSpPr>
          <a:xfrm>
            <a:off x="6300788" y="2353918"/>
            <a:ext cx="1420812" cy="1725014"/>
            <a:chOff x="6300788" y="2353918"/>
            <a:chExt cx="1420812" cy="1725014"/>
          </a:xfrm>
        </p:grpSpPr>
        <p:pic>
          <p:nvPicPr>
            <p:cNvPr id="47" name="Graphic 46" descr="Shield Tick with solid fill">
              <a:extLst>
                <a:ext uri="{FF2B5EF4-FFF2-40B4-BE49-F238E27FC236}">
                  <a16:creationId xmlns:a16="http://schemas.microsoft.com/office/drawing/2014/main" id="{6B1DFE31-2284-1014-150E-5A6DB269C1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60953" y="2353918"/>
              <a:ext cx="1100482" cy="1100482"/>
            </a:xfrm>
            <a:prstGeom prst="rect">
              <a:avLst/>
            </a:prstGeom>
          </p:spPr>
        </p:pic>
        <p:sp>
          <p:nvSpPr>
            <p:cNvPr id="48" name="TextBox 47">
              <a:extLst>
                <a:ext uri="{FF2B5EF4-FFF2-40B4-BE49-F238E27FC236}">
                  <a16:creationId xmlns:a16="http://schemas.microsoft.com/office/drawing/2014/main" id="{29B5CD14-76EC-EACE-28AF-99A35F255E10}"/>
                </a:ext>
              </a:extLst>
            </p:cNvPr>
            <p:cNvSpPr txBox="1"/>
            <p:nvPr/>
          </p:nvSpPr>
          <p:spPr>
            <a:xfrm>
              <a:off x="6300788" y="3432601"/>
              <a:ext cx="1420812" cy="646331"/>
            </a:xfrm>
            <a:prstGeom prst="rect">
              <a:avLst/>
            </a:prstGeom>
            <a:noFill/>
          </p:spPr>
          <p:txBody>
            <a:bodyPr wrap="square" rtlCol="0">
              <a:spAutoFit/>
            </a:bodyPr>
            <a:lstStyle/>
            <a:p>
              <a:pPr algn="ctr"/>
              <a:r>
                <a:rPr lang="en-US" b="1" dirty="0">
                  <a:solidFill>
                    <a:srgbClr val="00B050"/>
                  </a:solidFill>
                </a:rPr>
                <a:t>Protected Gateway</a:t>
              </a:r>
            </a:p>
          </p:txBody>
        </p:sp>
      </p:grpSp>
      <p:grpSp>
        <p:nvGrpSpPr>
          <p:cNvPr id="58" name="Group 57">
            <a:extLst>
              <a:ext uri="{FF2B5EF4-FFF2-40B4-BE49-F238E27FC236}">
                <a16:creationId xmlns:a16="http://schemas.microsoft.com/office/drawing/2014/main" id="{573F38A1-75F6-40A2-7EF1-458CF4D78213}"/>
              </a:ext>
            </a:extLst>
          </p:cNvPr>
          <p:cNvGrpSpPr/>
          <p:nvPr/>
        </p:nvGrpSpPr>
        <p:grpSpPr>
          <a:xfrm>
            <a:off x="8131176" y="2332832"/>
            <a:ext cx="1419224" cy="1499992"/>
            <a:chOff x="8131176" y="2332832"/>
            <a:chExt cx="1419224" cy="1499992"/>
          </a:xfrm>
        </p:grpSpPr>
        <p:pic>
          <p:nvPicPr>
            <p:cNvPr id="49" name="Graphic 48" descr="World with solid fill">
              <a:extLst>
                <a:ext uri="{FF2B5EF4-FFF2-40B4-BE49-F238E27FC236}">
                  <a16:creationId xmlns:a16="http://schemas.microsoft.com/office/drawing/2014/main" id="{EA2294B1-F616-E5C6-A202-9E229FB8F42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260160" y="2332832"/>
              <a:ext cx="1121568" cy="1121568"/>
            </a:xfrm>
            <a:prstGeom prst="rect">
              <a:avLst/>
            </a:prstGeom>
          </p:spPr>
        </p:pic>
        <p:sp>
          <p:nvSpPr>
            <p:cNvPr id="50" name="TextBox 49">
              <a:extLst>
                <a:ext uri="{FF2B5EF4-FFF2-40B4-BE49-F238E27FC236}">
                  <a16:creationId xmlns:a16="http://schemas.microsoft.com/office/drawing/2014/main" id="{A54AB232-C13C-F4A5-9E16-F5B54C2BE6DD}"/>
                </a:ext>
              </a:extLst>
            </p:cNvPr>
            <p:cNvSpPr txBox="1"/>
            <p:nvPr/>
          </p:nvSpPr>
          <p:spPr>
            <a:xfrm>
              <a:off x="8131176" y="3463492"/>
              <a:ext cx="1419224" cy="369332"/>
            </a:xfrm>
            <a:prstGeom prst="rect">
              <a:avLst/>
            </a:prstGeom>
            <a:noFill/>
          </p:spPr>
          <p:txBody>
            <a:bodyPr wrap="square" rtlCol="0">
              <a:spAutoFit/>
            </a:bodyPr>
            <a:lstStyle/>
            <a:p>
              <a:pPr algn="ctr"/>
              <a:r>
                <a:rPr lang="en-US" b="1" dirty="0">
                  <a:solidFill>
                    <a:srgbClr val="00B050"/>
                  </a:solidFill>
                </a:rPr>
                <a:t>Multi-Region</a:t>
              </a:r>
            </a:p>
          </p:txBody>
        </p:sp>
      </p:grpSp>
      <p:grpSp>
        <p:nvGrpSpPr>
          <p:cNvPr id="59" name="Group 58">
            <a:extLst>
              <a:ext uri="{FF2B5EF4-FFF2-40B4-BE49-F238E27FC236}">
                <a16:creationId xmlns:a16="http://schemas.microsoft.com/office/drawing/2014/main" id="{A5CA3006-F07A-9901-0959-368A82E23782}"/>
              </a:ext>
            </a:extLst>
          </p:cNvPr>
          <p:cNvGrpSpPr/>
          <p:nvPr/>
        </p:nvGrpSpPr>
        <p:grpSpPr>
          <a:xfrm>
            <a:off x="9917113" y="2304496"/>
            <a:ext cx="1449388" cy="1774436"/>
            <a:chOff x="9917113" y="2304496"/>
            <a:chExt cx="1449388" cy="1774436"/>
          </a:xfrm>
        </p:grpSpPr>
        <p:pic>
          <p:nvPicPr>
            <p:cNvPr id="51" name="Graphic 50" descr="Gears with solid fill">
              <a:extLst>
                <a:ext uri="{FF2B5EF4-FFF2-40B4-BE49-F238E27FC236}">
                  <a16:creationId xmlns:a16="http://schemas.microsoft.com/office/drawing/2014/main" id="{4DC1416A-D295-7CCE-DEC5-B50DC38ABC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55344" y="2304496"/>
              <a:ext cx="1165900" cy="1165900"/>
            </a:xfrm>
            <a:prstGeom prst="rect">
              <a:avLst/>
            </a:prstGeom>
          </p:spPr>
        </p:pic>
        <p:sp>
          <p:nvSpPr>
            <p:cNvPr id="52" name="TextBox 51">
              <a:extLst>
                <a:ext uri="{FF2B5EF4-FFF2-40B4-BE49-F238E27FC236}">
                  <a16:creationId xmlns:a16="http://schemas.microsoft.com/office/drawing/2014/main" id="{23DBBF5E-C8DE-C4B7-488C-4FABBF491EB1}"/>
                </a:ext>
              </a:extLst>
            </p:cNvPr>
            <p:cNvSpPr txBox="1"/>
            <p:nvPr/>
          </p:nvSpPr>
          <p:spPr>
            <a:xfrm>
              <a:off x="9917113" y="3432601"/>
              <a:ext cx="1449388" cy="646331"/>
            </a:xfrm>
            <a:prstGeom prst="rect">
              <a:avLst/>
            </a:prstGeom>
            <a:noFill/>
          </p:spPr>
          <p:txBody>
            <a:bodyPr wrap="square" rtlCol="0">
              <a:spAutoFit/>
            </a:bodyPr>
            <a:lstStyle/>
            <a:p>
              <a:pPr algn="ctr"/>
              <a:r>
                <a:rPr lang="en-US" b="1" dirty="0">
                  <a:solidFill>
                    <a:srgbClr val="00B050"/>
                  </a:solidFill>
                </a:rPr>
                <a:t>Smart Patterns</a:t>
              </a:r>
            </a:p>
          </p:txBody>
        </p:sp>
      </p:grpSp>
      <p:grpSp>
        <p:nvGrpSpPr>
          <p:cNvPr id="60" name="Group 59">
            <a:extLst>
              <a:ext uri="{FF2B5EF4-FFF2-40B4-BE49-F238E27FC236}">
                <a16:creationId xmlns:a16="http://schemas.microsoft.com/office/drawing/2014/main" id="{D62FC1F1-B9EE-386D-C1E3-14B122554564}"/>
              </a:ext>
            </a:extLst>
          </p:cNvPr>
          <p:cNvGrpSpPr/>
          <p:nvPr/>
        </p:nvGrpSpPr>
        <p:grpSpPr>
          <a:xfrm>
            <a:off x="7304643" y="4269961"/>
            <a:ext cx="1420812" cy="1519230"/>
            <a:chOff x="6300788" y="4269961"/>
            <a:chExt cx="1420812" cy="1519230"/>
          </a:xfrm>
        </p:grpSpPr>
        <p:pic>
          <p:nvPicPr>
            <p:cNvPr id="53" name="Graphic 52" descr="Heart with pulse with solid fill">
              <a:extLst>
                <a:ext uri="{FF2B5EF4-FFF2-40B4-BE49-F238E27FC236}">
                  <a16:creationId xmlns:a16="http://schemas.microsoft.com/office/drawing/2014/main" id="{B9CEA806-99EF-5B4A-9156-F7B4FEEB4F2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30359" y="4269961"/>
              <a:ext cx="1161670" cy="1161670"/>
            </a:xfrm>
            <a:prstGeom prst="rect">
              <a:avLst/>
            </a:prstGeom>
          </p:spPr>
        </p:pic>
        <p:sp>
          <p:nvSpPr>
            <p:cNvPr id="54" name="TextBox 53">
              <a:extLst>
                <a:ext uri="{FF2B5EF4-FFF2-40B4-BE49-F238E27FC236}">
                  <a16:creationId xmlns:a16="http://schemas.microsoft.com/office/drawing/2014/main" id="{F3004AF0-0982-4FEC-C2D1-F499806866FA}"/>
                </a:ext>
              </a:extLst>
            </p:cNvPr>
            <p:cNvSpPr txBox="1"/>
            <p:nvPr/>
          </p:nvSpPr>
          <p:spPr>
            <a:xfrm>
              <a:off x="6300788" y="5419859"/>
              <a:ext cx="1420812" cy="369332"/>
            </a:xfrm>
            <a:prstGeom prst="rect">
              <a:avLst/>
            </a:prstGeom>
            <a:noFill/>
          </p:spPr>
          <p:txBody>
            <a:bodyPr wrap="square" rtlCol="0">
              <a:spAutoFit/>
            </a:bodyPr>
            <a:lstStyle/>
            <a:p>
              <a:pPr algn="ctr"/>
              <a:r>
                <a:rPr lang="en-US" b="1" dirty="0">
                  <a:solidFill>
                    <a:srgbClr val="00B050"/>
                  </a:solidFill>
                </a:rPr>
                <a:t>Live Metrics</a:t>
              </a:r>
            </a:p>
          </p:txBody>
        </p:sp>
      </p:grpSp>
      <p:grpSp>
        <p:nvGrpSpPr>
          <p:cNvPr id="61" name="Group 60">
            <a:extLst>
              <a:ext uri="{FF2B5EF4-FFF2-40B4-BE49-F238E27FC236}">
                <a16:creationId xmlns:a16="http://schemas.microsoft.com/office/drawing/2014/main" id="{7FA72777-577D-67A6-3545-C9284EFBAFF1}"/>
              </a:ext>
            </a:extLst>
          </p:cNvPr>
          <p:cNvGrpSpPr/>
          <p:nvPr/>
        </p:nvGrpSpPr>
        <p:grpSpPr>
          <a:xfrm>
            <a:off x="9135031" y="4229100"/>
            <a:ext cx="1419224" cy="1848862"/>
            <a:chOff x="8131176" y="4229100"/>
            <a:chExt cx="1419224" cy="1848862"/>
          </a:xfrm>
        </p:grpSpPr>
        <p:pic>
          <p:nvPicPr>
            <p:cNvPr id="55" name="Graphic 54" descr="Upward trend with solid fill">
              <a:extLst>
                <a:ext uri="{FF2B5EF4-FFF2-40B4-BE49-F238E27FC236}">
                  <a16:creationId xmlns:a16="http://schemas.microsoft.com/office/drawing/2014/main" id="{2E9608F3-136B-7737-AA61-62BDE7B9072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40109" y="4229100"/>
              <a:ext cx="1161670" cy="1161670"/>
            </a:xfrm>
            <a:prstGeom prst="rect">
              <a:avLst/>
            </a:prstGeom>
          </p:spPr>
        </p:pic>
        <p:sp>
          <p:nvSpPr>
            <p:cNvPr id="56" name="TextBox 55">
              <a:extLst>
                <a:ext uri="{FF2B5EF4-FFF2-40B4-BE49-F238E27FC236}">
                  <a16:creationId xmlns:a16="http://schemas.microsoft.com/office/drawing/2014/main" id="{EA6334C6-C834-B533-C59D-C6CB2BAD8DBF}"/>
                </a:ext>
              </a:extLst>
            </p:cNvPr>
            <p:cNvSpPr txBox="1"/>
            <p:nvPr/>
          </p:nvSpPr>
          <p:spPr>
            <a:xfrm>
              <a:off x="8131176" y="5431631"/>
              <a:ext cx="1419224" cy="646331"/>
            </a:xfrm>
            <a:prstGeom prst="rect">
              <a:avLst/>
            </a:prstGeom>
            <a:noFill/>
          </p:spPr>
          <p:txBody>
            <a:bodyPr wrap="square" rtlCol="0">
              <a:spAutoFit/>
            </a:bodyPr>
            <a:lstStyle/>
            <a:p>
              <a:pPr algn="ctr"/>
              <a:r>
                <a:rPr lang="en-US" b="1" dirty="0">
                  <a:solidFill>
                    <a:srgbClr val="00B050"/>
                  </a:solidFill>
                </a:rPr>
                <a:t>Scales on Demand</a:t>
              </a:r>
            </a:p>
          </p:txBody>
        </p:sp>
      </p:grpSp>
    </p:spTree>
    <p:extLst>
      <p:ext uri="{BB962C8B-B14F-4D97-AF65-F5344CB8AC3E}">
        <p14:creationId xmlns:p14="http://schemas.microsoft.com/office/powerpoint/2010/main" val="279657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BF69-2C14-F94B-EA28-EB1B6D17C481}"/>
              </a:ext>
            </a:extLst>
          </p:cNvPr>
          <p:cNvSpPr>
            <a:spLocks noGrp="1"/>
          </p:cNvSpPr>
          <p:nvPr>
            <p:ph type="title"/>
          </p:nvPr>
        </p:nvSpPr>
        <p:spPr/>
        <p:txBody>
          <a:bodyPr/>
          <a:lstStyle/>
          <a:p>
            <a:r>
              <a:rPr lang="en-US" dirty="0"/>
              <a:t>Azure Toolset Overview</a:t>
            </a:r>
          </a:p>
        </p:txBody>
      </p:sp>
    </p:spTree>
    <p:extLst>
      <p:ext uri="{BB962C8B-B14F-4D97-AF65-F5344CB8AC3E}">
        <p14:creationId xmlns:p14="http://schemas.microsoft.com/office/powerpoint/2010/main" val="231107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8FBC-666F-FC09-4A53-6CAD5C76FE2B}"/>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8ED71E47-863C-5627-CDD1-60939030ED4E}"/>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0A9760D9-A4E9-A76C-3BD5-AE588996484A}"/>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764D256B-751F-188D-486B-8792B139C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3F297D48-A86F-B02A-B597-BF127494E226}"/>
                </a:ext>
              </a:extLst>
            </p:cNvPr>
            <p:cNvSpPr txBox="1"/>
            <p:nvPr/>
          </p:nvSpPr>
          <p:spPr>
            <a:xfrm>
              <a:off x="2232744" y="3454400"/>
              <a:ext cx="1829366" cy="646331"/>
            </a:xfrm>
            <a:prstGeom prst="rect">
              <a:avLst/>
            </a:prstGeom>
            <a:noFill/>
          </p:spPr>
          <p:txBody>
            <a:bodyPr wrap="square" rtlCol="0">
              <a:spAutoFit/>
            </a:bodyPr>
            <a:lstStyle/>
            <a:p>
              <a:pPr algn="ctr"/>
              <a:r>
                <a:rPr lang="en-US" b="1" dirty="0"/>
                <a:t>Azure API Management</a:t>
              </a:r>
            </a:p>
          </p:txBody>
        </p:sp>
      </p:grpSp>
      <p:sp>
        <p:nvSpPr>
          <p:cNvPr id="4" name="Rectangle 3">
            <a:extLst>
              <a:ext uri="{FF2B5EF4-FFF2-40B4-BE49-F238E27FC236}">
                <a16:creationId xmlns:a16="http://schemas.microsoft.com/office/drawing/2014/main" id="{7CE475F5-4062-D357-B5BC-2700968031BB}"/>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Traffic Shaping and Throttling</a:t>
            </a:r>
          </a:p>
        </p:txBody>
      </p:sp>
      <p:sp>
        <p:nvSpPr>
          <p:cNvPr id="6" name="Rectangle 5">
            <a:extLst>
              <a:ext uri="{FF2B5EF4-FFF2-40B4-BE49-F238E27FC236}">
                <a16:creationId xmlns:a16="http://schemas.microsoft.com/office/drawing/2014/main" id="{E7C502FD-949F-B779-AA43-D8A022833186}"/>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Caching</a:t>
            </a:r>
          </a:p>
        </p:txBody>
      </p:sp>
      <p:sp>
        <p:nvSpPr>
          <p:cNvPr id="7" name="Rectangle 6">
            <a:extLst>
              <a:ext uri="{FF2B5EF4-FFF2-40B4-BE49-F238E27FC236}">
                <a16:creationId xmlns:a16="http://schemas.microsoft.com/office/drawing/2014/main" id="{5116C10C-8839-D21A-8568-A26DCAD176B3}"/>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Policy Enforcement</a:t>
            </a:r>
          </a:p>
        </p:txBody>
      </p:sp>
      <p:sp>
        <p:nvSpPr>
          <p:cNvPr id="8" name="Rectangle 7">
            <a:extLst>
              <a:ext uri="{FF2B5EF4-FFF2-40B4-BE49-F238E27FC236}">
                <a16:creationId xmlns:a16="http://schemas.microsoft.com/office/drawing/2014/main" id="{A08C5FA5-845D-6D58-C7D5-9022DB132EA8}"/>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Backend Shielding</a:t>
            </a:r>
          </a:p>
        </p:txBody>
      </p:sp>
    </p:spTree>
    <p:extLst>
      <p:ext uri="{BB962C8B-B14F-4D97-AF65-F5344CB8AC3E}">
        <p14:creationId xmlns:p14="http://schemas.microsoft.com/office/powerpoint/2010/main" val="4378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ABDB8-C2B8-0212-596F-2FDC1A130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9D2EA-42DB-FBE8-7432-FD92214E4742}"/>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5DD28EEB-6CD9-689F-48EE-1009BD65B078}"/>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C1561195-0E14-FA69-37BF-1B22421768C3}"/>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B03E5200-9B99-845F-5C4B-8232934709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41650908-FF18-A26F-6CC5-3F0873E8CCED}"/>
                </a:ext>
              </a:extLst>
            </p:cNvPr>
            <p:cNvSpPr txBox="1"/>
            <p:nvPr/>
          </p:nvSpPr>
          <p:spPr>
            <a:xfrm>
              <a:off x="2232744" y="3454400"/>
              <a:ext cx="1829366" cy="646331"/>
            </a:xfrm>
            <a:prstGeom prst="rect">
              <a:avLst/>
            </a:prstGeom>
            <a:noFill/>
          </p:spPr>
          <p:txBody>
            <a:bodyPr wrap="square" rtlCol="0">
              <a:spAutoFit/>
            </a:bodyPr>
            <a:lstStyle/>
            <a:p>
              <a:pPr algn="ctr"/>
              <a:r>
                <a:rPr lang="en-US" dirty="0"/>
                <a:t>Azure API Management</a:t>
              </a:r>
            </a:p>
          </p:txBody>
        </p:sp>
      </p:grpSp>
      <p:grpSp>
        <p:nvGrpSpPr>
          <p:cNvPr id="42" name="Group 41">
            <a:extLst>
              <a:ext uri="{FF2B5EF4-FFF2-40B4-BE49-F238E27FC236}">
                <a16:creationId xmlns:a16="http://schemas.microsoft.com/office/drawing/2014/main" id="{28FDFE1C-B720-546F-65E6-3B0E4660C915}"/>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49FE5DEB-C17F-59E6-C5E0-7C232537FC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ED1FE96B-2986-3DA1-1DA3-D50C10AB1535}"/>
                </a:ext>
              </a:extLst>
            </p:cNvPr>
            <p:cNvSpPr txBox="1"/>
            <p:nvPr/>
          </p:nvSpPr>
          <p:spPr>
            <a:xfrm>
              <a:off x="5137151" y="3454400"/>
              <a:ext cx="1917697" cy="369332"/>
            </a:xfrm>
            <a:prstGeom prst="rect">
              <a:avLst/>
            </a:prstGeom>
            <a:noFill/>
          </p:spPr>
          <p:txBody>
            <a:bodyPr wrap="square" rtlCol="0">
              <a:spAutoFit/>
            </a:bodyPr>
            <a:lstStyle/>
            <a:p>
              <a:pPr algn="ctr"/>
              <a:r>
                <a:rPr lang="en-US" b="1" dirty="0"/>
                <a:t>Azure Functions</a:t>
              </a:r>
            </a:p>
          </p:txBody>
        </p:sp>
      </p:grpSp>
      <p:sp>
        <p:nvSpPr>
          <p:cNvPr id="4" name="Rectangle 3">
            <a:extLst>
              <a:ext uri="{FF2B5EF4-FFF2-40B4-BE49-F238E27FC236}">
                <a16:creationId xmlns:a16="http://schemas.microsoft.com/office/drawing/2014/main" id="{27729106-F2E2-5B3A-4D63-923E5D597E54}"/>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Elastic Capacity</a:t>
            </a:r>
          </a:p>
        </p:txBody>
      </p:sp>
      <p:sp>
        <p:nvSpPr>
          <p:cNvPr id="6" name="Rectangle 5">
            <a:extLst>
              <a:ext uri="{FF2B5EF4-FFF2-40B4-BE49-F238E27FC236}">
                <a16:creationId xmlns:a16="http://schemas.microsoft.com/office/drawing/2014/main" id="{11F6ED75-62D1-6A7A-0912-595EDC231CD2}"/>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Scale-to-Zero Efficiency</a:t>
            </a:r>
          </a:p>
        </p:txBody>
      </p:sp>
      <p:sp>
        <p:nvSpPr>
          <p:cNvPr id="8" name="Rectangle 7">
            <a:extLst>
              <a:ext uri="{FF2B5EF4-FFF2-40B4-BE49-F238E27FC236}">
                <a16:creationId xmlns:a16="http://schemas.microsoft.com/office/drawing/2014/main" id="{79F312E9-EB72-7EA4-C263-52F78312C317}"/>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Event-Driven Triggers</a:t>
            </a:r>
          </a:p>
        </p:txBody>
      </p:sp>
      <p:sp>
        <p:nvSpPr>
          <p:cNvPr id="9" name="Rectangle 8">
            <a:extLst>
              <a:ext uri="{FF2B5EF4-FFF2-40B4-BE49-F238E27FC236}">
                <a16:creationId xmlns:a16="http://schemas.microsoft.com/office/drawing/2014/main" id="{496A02C1-FC41-0648-E9FF-ABE34DEFF9C7}"/>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Isolation of Workloads</a:t>
            </a:r>
          </a:p>
        </p:txBody>
      </p:sp>
    </p:spTree>
    <p:extLst>
      <p:ext uri="{BB962C8B-B14F-4D97-AF65-F5344CB8AC3E}">
        <p14:creationId xmlns:p14="http://schemas.microsoft.com/office/powerpoint/2010/main" val="21897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20636-A973-B542-896B-722EC6FD6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20F93-FF57-BDCE-C19B-FBEFF84B4570}"/>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4DDC7714-762F-52B7-C30A-25B5D3282455}"/>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84ED3221-B3BF-EC1B-DC84-01290FF3D62D}"/>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E5ED98E4-926E-3920-921A-9F95B91429F4}"/>
                </a:ext>
              </a:extLst>
            </p:cNvPr>
            <p:cNvPicPr>
              <a:picLocks noChangeAspect="1"/>
            </p:cNvPicPr>
            <p:nvPr/>
          </p:nvPicPr>
          <p:blipFill>
            <a:blip r:embed="rId3">
              <a:alphaModFix amt="50000"/>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7AFA0481-78D0-4D63-E57B-FC389767342D}"/>
                </a:ext>
              </a:extLst>
            </p:cNvPr>
            <p:cNvSpPr txBox="1"/>
            <p:nvPr/>
          </p:nvSpPr>
          <p:spPr>
            <a:xfrm>
              <a:off x="2232744" y="3454400"/>
              <a:ext cx="1829366" cy="646331"/>
            </a:xfrm>
            <a:prstGeom prst="rect">
              <a:avLst/>
            </a:prstGeom>
            <a:noFill/>
          </p:spPr>
          <p:txBody>
            <a:bodyPr wrap="square" rtlCol="0">
              <a:spAutoFit/>
            </a:bodyPr>
            <a:lstStyle/>
            <a:p>
              <a:pPr algn="ctr"/>
              <a:r>
                <a:rPr lang="en-US" dirty="0">
                  <a:solidFill>
                    <a:schemeClr val="tx1">
                      <a:alpha val="50000"/>
                    </a:schemeClr>
                  </a:solidFill>
                </a:rPr>
                <a:t>Azure API Management</a:t>
              </a:r>
            </a:p>
          </p:txBody>
        </p:sp>
      </p:grpSp>
      <p:grpSp>
        <p:nvGrpSpPr>
          <p:cNvPr id="42" name="Group 41">
            <a:extLst>
              <a:ext uri="{FF2B5EF4-FFF2-40B4-BE49-F238E27FC236}">
                <a16:creationId xmlns:a16="http://schemas.microsoft.com/office/drawing/2014/main" id="{97F32CFC-6C21-9BDA-976E-FA4526A2B8AF}"/>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EB26E62B-1E7F-1912-A618-CD65E953AF6E}"/>
                </a:ext>
              </a:extLst>
            </p:cNvPr>
            <p:cNvPicPr>
              <a:picLocks noChangeAspect="1"/>
            </p:cNvPicPr>
            <p:nvPr/>
          </p:nvPicPr>
          <p:blipFill>
            <a:blip r:embed="rId5">
              <a:alphaModFix amt="50000"/>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503556AB-1C61-719C-953C-97A414038E73}"/>
                </a:ext>
              </a:extLst>
            </p:cNvPr>
            <p:cNvSpPr txBox="1"/>
            <p:nvPr/>
          </p:nvSpPr>
          <p:spPr>
            <a:xfrm>
              <a:off x="5137151" y="3454400"/>
              <a:ext cx="1917697" cy="369332"/>
            </a:xfrm>
            <a:prstGeom prst="rect">
              <a:avLst/>
            </a:prstGeom>
            <a:noFill/>
          </p:spPr>
          <p:txBody>
            <a:bodyPr wrap="square" rtlCol="0">
              <a:spAutoFit/>
            </a:bodyPr>
            <a:lstStyle/>
            <a:p>
              <a:pPr algn="ctr"/>
              <a:r>
                <a:rPr lang="en-US" dirty="0">
                  <a:solidFill>
                    <a:schemeClr val="tx1">
                      <a:alpha val="50000"/>
                    </a:schemeClr>
                  </a:solidFill>
                </a:rPr>
                <a:t>Azure Functions</a:t>
              </a:r>
            </a:p>
          </p:txBody>
        </p:sp>
      </p:grpSp>
      <p:grpSp>
        <p:nvGrpSpPr>
          <p:cNvPr id="43" name="Group 42">
            <a:extLst>
              <a:ext uri="{FF2B5EF4-FFF2-40B4-BE49-F238E27FC236}">
                <a16:creationId xmlns:a16="http://schemas.microsoft.com/office/drawing/2014/main" id="{19A02AE2-B230-D4CC-4427-02C115186403}"/>
              </a:ext>
            </a:extLst>
          </p:cNvPr>
          <p:cNvGrpSpPr/>
          <p:nvPr/>
        </p:nvGrpSpPr>
        <p:grpSpPr>
          <a:xfrm>
            <a:off x="8129889" y="1392982"/>
            <a:ext cx="1917699" cy="2738892"/>
            <a:chOff x="8129889" y="1392982"/>
            <a:chExt cx="1917699" cy="2738892"/>
          </a:xfrm>
        </p:grpSpPr>
        <p:pic>
          <p:nvPicPr>
            <p:cNvPr id="9" name="Graphic 8">
              <a:extLst>
                <a:ext uri="{FF2B5EF4-FFF2-40B4-BE49-F238E27FC236}">
                  <a16:creationId xmlns:a16="http://schemas.microsoft.com/office/drawing/2014/main" id="{74FBEFAE-C0DA-FC26-8CBB-F91B4B2E6E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9890" y="1392982"/>
              <a:ext cx="1917698" cy="1917698"/>
            </a:xfrm>
            <a:prstGeom prst="rect">
              <a:avLst/>
            </a:prstGeom>
          </p:spPr>
        </p:pic>
        <p:sp>
          <p:nvSpPr>
            <p:cNvPr id="40" name="TextBox 39">
              <a:extLst>
                <a:ext uri="{FF2B5EF4-FFF2-40B4-BE49-F238E27FC236}">
                  <a16:creationId xmlns:a16="http://schemas.microsoft.com/office/drawing/2014/main" id="{350574BA-A3E2-542A-0777-94225853C12A}"/>
                </a:ext>
              </a:extLst>
            </p:cNvPr>
            <p:cNvSpPr txBox="1"/>
            <p:nvPr/>
          </p:nvSpPr>
          <p:spPr>
            <a:xfrm>
              <a:off x="8129889" y="3485543"/>
              <a:ext cx="1917697" cy="646331"/>
            </a:xfrm>
            <a:prstGeom prst="rect">
              <a:avLst/>
            </a:prstGeom>
            <a:noFill/>
          </p:spPr>
          <p:txBody>
            <a:bodyPr wrap="square" rtlCol="0">
              <a:spAutoFit/>
            </a:bodyPr>
            <a:lstStyle/>
            <a:p>
              <a:pPr algn="ctr"/>
              <a:r>
                <a:rPr lang="en-US" b="1" dirty="0"/>
                <a:t>Azure Container Apps</a:t>
              </a:r>
            </a:p>
          </p:txBody>
        </p:sp>
      </p:grpSp>
      <p:sp>
        <p:nvSpPr>
          <p:cNvPr id="4" name="Rectangle 3">
            <a:extLst>
              <a:ext uri="{FF2B5EF4-FFF2-40B4-BE49-F238E27FC236}">
                <a16:creationId xmlns:a16="http://schemas.microsoft.com/office/drawing/2014/main" id="{BCEBDA6D-7599-2A77-97C8-23D3ED538E30}"/>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Granular Scaling</a:t>
            </a:r>
          </a:p>
        </p:txBody>
      </p:sp>
      <p:sp>
        <p:nvSpPr>
          <p:cNvPr id="6" name="Rectangle 5">
            <a:extLst>
              <a:ext uri="{FF2B5EF4-FFF2-40B4-BE49-F238E27FC236}">
                <a16:creationId xmlns:a16="http://schemas.microsoft.com/office/drawing/2014/main" id="{F1CCB69F-CCFD-1097-6EDA-423D393C3975}"/>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Multiple Scale Triggers</a:t>
            </a:r>
          </a:p>
        </p:txBody>
      </p:sp>
      <p:sp>
        <p:nvSpPr>
          <p:cNvPr id="8" name="Rectangle 7">
            <a:extLst>
              <a:ext uri="{FF2B5EF4-FFF2-40B4-BE49-F238E27FC236}">
                <a16:creationId xmlns:a16="http://schemas.microsoft.com/office/drawing/2014/main" id="{A77201FF-F634-79B3-D78D-D9FCE87EAC9B}"/>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Revisions and Blue-Green Deployments</a:t>
            </a:r>
          </a:p>
        </p:txBody>
      </p:sp>
      <p:sp>
        <p:nvSpPr>
          <p:cNvPr id="10" name="Rectangle 9">
            <a:extLst>
              <a:ext uri="{FF2B5EF4-FFF2-40B4-BE49-F238E27FC236}">
                <a16:creationId xmlns:a16="http://schemas.microsoft.com/office/drawing/2014/main" id="{9DB3FAD1-2D19-F9C1-7905-3E7CD95CA110}"/>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Service-to-Service Communication</a:t>
            </a:r>
          </a:p>
        </p:txBody>
      </p:sp>
    </p:spTree>
    <p:extLst>
      <p:ext uri="{BB962C8B-B14F-4D97-AF65-F5344CB8AC3E}">
        <p14:creationId xmlns:p14="http://schemas.microsoft.com/office/powerpoint/2010/main" val="247402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p:sld>
</file>

<file path=ppt/theme/theme1.xml><?xml version="1.0" encoding="utf-8"?>
<a:theme xmlns:a="http://schemas.openxmlformats.org/drawingml/2006/main" name="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Slide Design">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2270</TotalTime>
  <Words>1793</Words>
  <Application>Microsoft Office PowerPoint</Application>
  <PresentationFormat>Widescreen</PresentationFormat>
  <Paragraphs>164</Paragraphs>
  <Slides>10</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Aptos</vt:lpstr>
      <vt:lpstr>Arial</vt:lpstr>
      <vt:lpstr>Calibri</vt:lpstr>
      <vt:lpstr>Kamerik205 8</vt:lpstr>
      <vt:lpstr>TaleLearnCode</vt:lpstr>
      <vt:lpstr>1_TaleLearnCode</vt:lpstr>
      <vt:lpstr>Title Slide Design</vt:lpstr>
      <vt:lpstr>PowerPoint Presentation</vt:lpstr>
      <vt:lpstr>Agenda</vt:lpstr>
      <vt:lpstr>The Resilience Challenge</vt:lpstr>
      <vt:lpstr>Resilience Turnaround</vt:lpstr>
      <vt:lpstr>Azure Toolset Overview</vt:lpstr>
      <vt:lpstr>Azure Toolset Overview</vt:lpstr>
      <vt:lpstr>Azure Toolset Overview</vt:lpstr>
      <vt:lpstr>Azure Toolset Overview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27</cp:revision>
  <dcterms:created xsi:type="dcterms:W3CDTF">2023-11-19T00:00:57Z</dcterms:created>
  <dcterms:modified xsi:type="dcterms:W3CDTF">2025-09-04T01:31:55Z</dcterms:modified>
</cp:coreProperties>
</file>