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58" r:id="rId3"/>
  </p:sldMasterIdLst>
  <p:notesMasterIdLst>
    <p:notesMasterId r:id="rId14"/>
  </p:notesMasterIdLst>
  <p:sldIdLst>
    <p:sldId id="258" r:id="rId4"/>
    <p:sldId id="261" r:id="rId5"/>
    <p:sldId id="262" r:id="rId6"/>
    <p:sldId id="263" r:id="rId7"/>
    <p:sldId id="264" r:id="rId8"/>
    <p:sldId id="265" r:id="rId9"/>
    <p:sldId id="266" r:id="rId10"/>
    <p:sldId id="267" r:id="rId11"/>
    <p:sldId id="257"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42016" autoAdjust="0"/>
  </p:normalViewPr>
  <p:slideViewPr>
    <p:cSldViewPr snapToGrid="0">
      <p:cViewPr varScale="1">
        <p:scale>
          <a:sx n="65" d="100"/>
          <a:sy n="65" d="100"/>
        </p:scale>
        <p:origin x="15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2CAB9-1A03-4977-9665-FC439D4A4500}" type="datetimeFigureOut">
              <a:rPr lang="en-US" smtClean="0"/>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312DF-FCD3-4D05-B1BD-599D608258D4}" type="slidenum">
              <a:rPr lang="en-US" smtClean="0"/>
              <a:t>‹#›</a:t>
            </a:fld>
            <a:endParaRPr lang="en-US"/>
          </a:p>
        </p:txBody>
      </p:sp>
    </p:spTree>
    <p:extLst>
      <p:ext uri="{BB962C8B-B14F-4D97-AF65-F5344CB8AC3E}">
        <p14:creationId xmlns:p14="http://schemas.microsoft.com/office/powerpoint/2010/main" val="3589648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Welcome everyone!</a:t>
            </a: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Today, we will explore how to design APIs that can handle anything you throw at them — whether that is a sudden traffic spike, a regional outage, or evolving business demands.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London is a city of connections, where history and innovation share the same streets. From the Underground to the Thames, its systems link people and places seamlessly, adapting to daily surges and unexpected disruptions.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By the end of this session, you will walk away with:</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A clear blueprint for building APIs that stay online under pressure.</a:t>
            </a:r>
          </a:p>
          <a:p>
            <a:pPr marL="171450" indent="-171450">
              <a:buFont typeface="Arial" panose="020B0604020202020204" pitchFamily="34" charset="0"/>
              <a:buChar char="•"/>
            </a:pPr>
            <a:r>
              <a:rPr lang="en-US" b="0" dirty="0"/>
              <a:t>Practical Azure patterns for scaling without overspending.</a:t>
            </a:r>
          </a:p>
          <a:p>
            <a:pPr marL="171450" indent="-171450">
              <a:buFont typeface="Arial" panose="020B0604020202020204" pitchFamily="34" charset="0"/>
              <a:buChar char="•"/>
            </a:pPr>
            <a:r>
              <a:rPr lang="en-US" b="0" dirty="0"/>
              <a:t>Proven monitoring and recovery strategies you can implement right away.</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Like London’s networks, your APIs should connect services reliably, adapt to demand, and keep the flow going no matter what.</a:t>
            </a:r>
          </a:p>
        </p:txBody>
      </p:sp>
      <p:sp>
        <p:nvSpPr>
          <p:cNvPr id="4" name="Slide Number Placeholder 3"/>
          <p:cNvSpPr>
            <a:spLocks noGrp="1"/>
          </p:cNvSpPr>
          <p:nvPr>
            <p:ph type="sldNum" sz="quarter" idx="5"/>
          </p:nvPr>
        </p:nvSpPr>
        <p:spPr/>
        <p:txBody>
          <a:bodyPr/>
          <a:lstStyle/>
          <a:p>
            <a:fld id="{401312DF-FCD3-4D05-B1BD-599D608258D4}" type="slidenum">
              <a:rPr lang="en-US" smtClean="0"/>
              <a:t>1</a:t>
            </a:fld>
            <a:endParaRPr lang="en-US"/>
          </a:p>
        </p:txBody>
      </p:sp>
    </p:spTree>
    <p:extLst>
      <p:ext uri="{BB962C8B-B14F-4D97-AF65-F5344CB8AC3E}">
        <p14:creationId xmlns:p14="http://schemas.microsoft.com/office/powerpoint/2010/main" val="1738279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roadmap for the next xx minutes.</a:t>
            </a:r>
          </a:p>
          <a:p>
            <a:endParaRPr lang="en-US" dirty="0"/>
          </a:p>
          <a:p>
            <a:r>
              <a:rPr lang="en-US" dirty="0"/>
              <a:t>London thrives on connections, and so will our agenda. We will start with the problem space and connect each concept to the next, building a complete network of resilience practices.</a:t>
            </a:r>
          </a:p>
          <a:p>
            <a:endParaRPr lang="en-US" dirty="0"/>
          </a:p>
          <a:p>
            <a:r>
              <a:rPr lang="en-US" dirty="0"/>
              <a:t>We will explore the Azure building blocks, then high availability and disaster recovery — the equivalent of keeping the Tube running even when a line is down.</a:t>
            </a:r>
          </a:p>
          <a:p>
            <a:endParaRPr lang="en-US" dirty="0"/>
          </a:p>
          <a:p>
            <a:r>
              <a:rPr lang="en-US" dirty="0"/>
              <a:t>We will explore resilience strategies, monitoring and observability, and a live demo.</a:t>
            </a:r>
          </a:p>
          <a:p>
            <a:endParaRPr lang="en-US" dirty="0"/>
          </a:p>
          <a:p>
            <a:r>
              <a:rPr lang="en-US" dirty="0"/>
              <a:t>We will close with a blueprint that ties it together, just like London’s transport map connects every city corner.</a:t>
            </a:r>
          </a:p>
          <a:p>
            <a:endParaRPr lang="en-US" dirty="0"/>
          </a:p>
          <a:p>
            <a:r>
              <a:rPr lang="en-US" dirty="0"/>
              <a:t>By the end, you will have a connected, resilient architecture ready to deploy.</a:t>
            </a:r>
          </a:p>
        </p:txBody>
      </p:sp>
      <p:sp>
        <p:nvSpPr>
          <p:cNvPr id="4" name="Slide Number Placeholder 3"/>
          <p:cNvSpPr>
            <a:spLocks noGrp="1"/>
          </p:cNvSpPr>
          <p:nvPr>
            <p:ph type="sldNum" sz="quarter" idx="5"/>
          </p:nvPr>
        </p:nvSpPr>
        <p:spPr/>
        <p:txBody>
          <a:bodyPr/>
          <a:lstStyle/>
          <a:p>
            <a:fld id="{401312DF-FCD3-4D05-B1BD-599D608258D4}" type="slidenum">
              <a:rPr lang="en-US" smtClean="0"/>
              <a:t>2</a:t>
            </a:fld>
            <a:endParaRPr lang="en-US"/>
          </a:p>
        </p:txBody>
      </p:sp>
    </p:spTree>
    <p:extLst>
      <p:ext uri="{BB962C8B-B14F-4D97-AF65-F5344CB8AC3E}">
        <p14:creationId xmlns:p14="http://schemas.microsoft.com/office/powerpoint/2010/main" val="203061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London thrives on connections — the Tube, the buses, the river crossing. But when a signal failure hits at a major interchange, the disruption ripples across the network.</a:t>
            </a:r>
          </a:p>
          <a:p>
            <a:endParaRPr lang="en-US" dirty="0"/>
          </a:p>
          <a:p>
            <a:r>
              <a:rPr lang="en-US" dirty="0"/>
              <a:t>Your APIs are no different. A single point of failure — an upstream service, a database, a network link — can cause delays and errors far beyond its immediate scope.</a:t>
            </a:r>
          </a:p>
          <a:p>
            <a:endParaRPr lang="en-US" dirty="0"/>
          </a:p>
          <a:p>
            <a:r>
              <a:rPr lang="en-US" dirty="0"/>
              <a:t>And just like London’s transport system, you cannot simply shut down and wait for the problem to pass. You need alternate routes, real-time monitoring, and the ability to keep people — or data — moving.</a:t>
            </a:r>
          </a:p>
          <a:p>
            <a:endParaRPr lang="en-US" dirty="0"/>
          </a:p>
          <a:p>
            <a:r>
              <a:rPr lang="en-US" dirty="0"/>
              <a:t>The challenges are real: surges in demand, dependency failures, latency storms, deployment risks. The opportunity is to design systems that keep the city — or your platform — running no matter what.</a:t>
            </a:r>
          </a:p>
        </p:txBody>
      </p:sp>
      <p:sp>
        <p:nvSpPr>
          <p:cNvPr id="4" name="Slide Number Placeholder 3"/>
          <p:cNvSpPr>
            <a:spLocks noGrp="1"/>
          </p:cNvSpPr>
          <p:nvPr>
            <p:ph type="sldNum" sz="quarter" idx="5"/>
          </p:nvPr>
        </p:nvSpPr>
        <p:spPr/>
        <p:txBody>
          <a:bodyPr/>
          <a:lstStyle/>
          <a:p>
            <a:fld id="{401312DF-FCD3-4D05-B1BD-599D608258D4}" type="slidenum">
              <a:rPr lang="en-US" smtClean="0"/>
              <a:t>3</a:t>
            </a:fld>
            <a:endParaRPr lang="en-US"/>
          </a:p>
        </p:txBody>
      </p:sp>
    </p:spTree>
    <p:extLst>
      <p:ext uri="{BB962C8B-B14F-4D97-AF65-F5344CB8AC3E}">
        <p14:creationId xmlns:p14="http://schemas.microsoft.com/office/powerpoint/2010/main" val="108067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give you a realistic example.</a:t>
            </a:r>
          </a:p>
          <a:p>
            <a:endParaRPr lang="en-US" dirty="0"/>
          </a:p>
          <a:p>
            <a:r>
              <a:rPr lang="en-US" dirty="0"/>
              <a:t>There is an organization that started with a patchwork of legacy integration systems and a couple of home-grown API gateways. They were fine on a normal day, but when traffic spiked, the cracks showed. Requests piled up, upstream services failed, and without throttling or caching, these failures cascaded.</a:t>
            </a:r>
          </a:p>
          <a:p>
            <a:endParaRPr lang="en-US" dirty="0"/>
          </a:p>
          <a:p>
            <a:r>
              <a:rPr lang="en-US" dirty="0"/>
              <a:t>They had no real-time visibility, so they were always reacting after customers felt the pain. Every failover was manual, expensive in both time and money.</a:t>
            </a:r>
          </a:p>
          <a:p>
            <a:endParaRPr lang="en-US" dirty="0"/>
          </a:p>
          <a:p>
            <a:r>
              <a:rPr lang="en-US" dirty="0"/>
              <a:t>They decided to re-architect with resilience in mind, using the exact patterns and Azure services we will be talking about today. Azure API Management became their consistent front door, enforcing policies, caching responses, and shielding backends. They deployed across multiple regions with Azure Front Door, so it one region had trouble, traffic flowed seamlessly to another. They built retry and circuit breaker logic into both APIM and their service code. They also wired up Azure Monitor and Application Insights to spot trouble before users did.</a:t>
            </a:r>
          </a:p>
          <a:p>
            <a:endParaRPr lang="en-US" dirty="0"/>
          </a:p>
          <a:p>
            <a:r>
              <a:rPr lang="en-US" dirty="0"/>
              <a:t>The result? A platform that now takes traffic surges in stride, shrugs off upstream hiccups, and has cut downtime dramatically — all while delivering a 315% ROI. This is the kind of transformation we are aiming for in this session.</a:t>
            </a:r>
          </a:p>
        </p:txBody>
      </p:sp>
      <p:sp>
        <p:nvSpPr>
          <p:cNvPr id="4" name="Slide Number Placeholder 3"/>
          <p:cNvSpPr>
            <a:spLocks noGrp="1"/>
          </p:cNvSpPr>
          <p:nvPr>
            <p:ph type="sldNum" sz="quarter" idx="5"/>
          </p:nvPr>
        </p:nvSpPr>
        <p:spPr/>
        <p:txBody>
          <a:bodyPr/>
          <a:lstStyle/>
          <a:p>
            <a:fld id="{401312DF-FCD3-4D05-B1BD-599D608258D4}" type="slidenum">
              <a:rPr lang="en-US" smtClean="0"/>
              <a:t>4</a:t>
            </a:fld>
            <a:endParaRPr lang="en-US"/>
          </a:p>
        </p:txBody>
      </p:sp>
    </p:spTree>
    <p:extLst>
      <p:ext uri="{BB962C8B-B14F-4D97-AF65-F5344CB8AC3E}">
        <p14:creationId xmlns:p14="http://schemas.microsoft.com/office/powerpoint/2010/main" val="529434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just experienced the reality of API resilience challenges — the surges, dependency failures, cascading slowdowns, and deployment risks.</a:t>
            </a:r>
          </a:p>
          <a:p>
            <a:endParaRPr lang="en-US" dirty="0"/>
          </a:p>
          <a:p>
            <a:r>
              <a:rPr lang="en-US" dirty="0"/>
              <a:t>London thrives on connections. From the Underground to the Thames crossing, the city’s lifeblood is its ability to keep people and goods moving, even when something goes wrong. When a signal failure hits a major interchange, the system does not stop — it reroutes, adapts, and keeps the flow going.</a:t>
            </a:r>
            <a:endParaRPr lang="en-US" i="0" dirty="0"/>
          </a:p>
          <a:p>
            <a:endParaRPr lang="en-US" i="0" dirty="0"/>
          </a:p>
          <a:p>
            <a:r>
              <a:rPr lang="en-US" i="0" dirty="0"/>
              <a:t>Resilient APIs work the same way. They are not the product of luck </a:t>
            </a:r>
            <a:r>
              <a:rPr lang="en-US" dirty="0"/>
              <a:t>— they are the result of deliberate design choices that give you:</a:t>
            </a:r>
          </a:p>
          <a:p>
            <a:endParaRPr lang="en-US" dirty="0"/>
          </a:p>
          <a:p>
            <a:pPr marL="171450" indent="-171450">
              <a:buFont typeface="Arial" panose="020B0604020202020204" pitchFamily="34" charset="0"/>
              <a:buChar char="•"/>
            </a:pPr>
            <a:r>
              <a:rPr lang="en-US" b="1" dirty="0"/>
              <a:t>Control at the edge</a:t>
            </a:r>
            <a:r>
              <a:rPr lang="en-US" b="0" dirty="0"/>
              <a:t> </a:t>
            </a:r>
            <a:r>
              <a:rPr lang="en-US" dirty="0"/>
              <a:t>— like the ticket gates and signal systems that manage flow and prevent overcrowding.</a:t>
            </a:r>
            <a:endParaRPr lang="en-US" b="0" dirty="0"/>
          </a:p>
          <a:p>
            <a:pPr marL="171450" indent="-171450">
              <a:buFont typeface="Arial" panose="020B0604020202020204" pitchFamily="34" charset="0"/>
              <a:buChar char="•"/>
            </a:pPr>
            <a:r>
              <a:rPr lang="en-US" b="1" dirty="0"/>
              <a:t>Elasticity in the middle</a:t>
            </a:r>
            <a:r>
              <a:rPr lang="en-US" b="0" dirty="0"/>
              <a:t> </a:t>
            </a:r>
            <a:r>
              <a:rPr lang="en-US" dirty="0"/>
              <a:t>— like adding extra carriages or buses when demand surges.</a:t>
            </a:r>
          </a:p>
          <a:p>
            <a:pPr marL="171450" indent="-171450">
              <a:buFont typeface="Arial" panose="020B0604020202020204" pitchFamily="34" charset="0"/>
              <a:buChar char="•"/>
            </a:pPr>
            <a:r>
              <a:rPr lang="en-US" b="1" dirty="0"/>
              <a:t>Intelligence throughout</a:t>
            </a:r>
            <a:r>
              <a:rPr lang="en-US" b="0" dirty="0"/>
              <a:t> </a:t>
            </a:r>
            <a:r>
              <a:rPr lang="en-US" dirty="0"/>
              <a:t>— like Transport for London’s live monitoring that adjusts routes before delays cascade.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You can build those capabilities on many platforms </a:t>
            </a:r>
            <a:r>
              <a:rPr lang="en-US" dirty="0"/>
              <a:t>— Kubernetes in AKS, App Service Web Apps, even traditional VMs — and the principles will apply to all of them.</a:t>
            </a:r>
          </a:p>
          <a:p>
            <a:pPr marL="0" indent="0">
              <a:buFont typeface="Arial" panose="020B0604020202020204" pitchFamily="34" charset="0"/>
              <a:buNone/>
            </a:pPr>
            <a:endParaRPr lang="en-US" b="1" dirty="0"/>
          </a:p>
          <a:p>
            <a:pPr marL="0" indent="0">
              <a:buFont typeface="Arial" panose="020B0604020202020204" pitchFamily="34" charset="0"/>
              <a:buNone/>
            </a:pPr>
            <a:r>
              <a:rPr lang="en-US" b="0" dirty="0"/>
              <a:t>For this session, though, we will focus on </a:t>
            </a:r>
            <a:r>
              <a:rPr lang="en-US" b="1" dirty="0"/>
              <a:t>serverless</a:t>
            </a:r>
            <a:r>
              <a:rPr lang="en-US" b="0" dirty="0"/>
              <a:t> technologies where possible. Why? Because serverless gives us some of those resilience superpowers right out of the box:</a:t>
            </a:r>
          </a:p>
          <a:p>
            <a:pPr marL="0" indent="0">
              <a:buFont typeface="Arial" panose="020B0604020202020204" pitchFamily="34" charset="0"/>
              <a:buNone/>
            </a:pPr>
            <a:endParaRPr lang="en-US" b="0" dirty="0"/>
          </a:p>
          <a:p>
            <a:pPr marL="171450" indent="-171450">
              <a:buFont typeface="Arial" panose="020B0604020202020204" pitchFamily="34" charset="0"/>
              <a:buChar char="•"/>
            </a:pPr>
            <a:r>
              <a:rPr lang="en-US" b="0" dirty="0"/>
              <a:t>It scales automatically with demand </a:t>
            </a:r>
            <a:r>
              <a:rPr lang="en-US" dirty="0"/>
              <a:t>— like putting more trains into service when the platforms are full.</a:t>
            </a:r>
            <a:endParaRPr lang="en-US" b="0" dirty="0"/>
          </a:p>
          <a:p>
            <a:pPr marL="171450" indent="-171450">
              <a:buFont typeface="Arial" panose="020B0604020202020204" pitchFamily="34" charset="0"/>
              <a:buChar char="•"/>
            </a:pPr>
            <a:r>
              <a:rPr lang="en-US" b="0" dirty="0"/>
              <a:t>It removes much of the operational overhead so that we can focus on the “transport plan” </a:t>
            </a:r>
            <a:r>
              <a:rPr lang="en-US" dirty="0"/>
              <a:t>— the API logic and resilience patterns — instead of maintaining the “tracks and stations.”</a:t>
            </a:r>
            <a:endParaRPr lang="en-US" b="0" dirty="0"/>
          </a:p>
          <a:p>
            <a:pPr marL="171450" indent="-171450">
              <a:buFont typeface="Arial" panose="020B0604020202020204" pitchFamily="34" charset="0"/>
              <a:buChar char="•"/>
            </a:pPr>
            <a:r>
              <a:rPr lang="en-US" b="0" dirty="0"/>
              <a:t>And it aligns cost with usage, so you are not paying for empty trains at midnight.</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Think of it as starting with a city that already has flexible infrastructure and on-demand capacity built in. We will still add the safety systems, the backup routes, and the monitoring,</a:t>
            </a:r>
            <a:r>
              <a:rPr lang="en-US" dirty="0"/>
              <a:t> but the base is already designed to handle stress.</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this next section, we will examine the specific Azure building blocks that give us those capabilities and how they work together to create APIs </a:t>
            </a:r>
            <a:r>
              <a:rPr lang="en-US" b="0"/>
              <a:t>that survive under pressure and </a:t>
            </a:r>
            <a:r>
              <a:rPr lang="en-US" b="0" dirty="0"/>
              <a:t>keep the network running smoothly, just like London.</a:t>
            </a:r>
          </a:p>
          <a:p>
            <a:endParaRPr lang="en-US" b="0" dirty="0"/>
          </a:p>
        </p:txBody>
      </p:sp>
      <p:sp>
        <p:nvSpPr>
          <p:cNvPr id="4" name="Slide Number Placeholder 3"/>
          <p:cNvSpPr>
            <a:spLocks noGrp="1"/>
          </p:cNvSpPr>
          <p:nvPr>
            <p:ph type="sldNum" sz="quarter" idx="5"/>
          </p:nvPr>
        </p:nvSpPr>
        <p:spPr/>
        <p:txBody>
          <a:bodyPr/>
          <a:lstStyle/>
          <a:p>
            <a:fld id="{401312DF-FCD3-4D05-B1BD-599D608258D4}" type="slidenum">
              <a:rPr lang="en-US" smtClean="0"/>
              <a:t>5</a:t>
            </a:fld>
            <a:endParaRPr lang="en-US"/>
          </a:p>
        </p:txBody>
      </p:sp>
    </p:spTree>
    <p:extLst>
      <p:ext uri="{BB962C8B-B14F-4D97-AF65-F5344CB8AC3E}">
        <p14:creationId xmlns:p14="http://schemas.microsoft.com/office/powerpoint/2010/main" val="1841574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at the front door of our API platform, </a:t>
            </a:r>
            <a:r>
              <a:rPr lang="en-US" b="1" dirty="0"/>
              <a:t>Azure API Management,</a:t>
            </a:r>
            <a:r>
              <a:rPr lang="en-US" b="0" dirty="0"/>
              <a:t> or APIM.</a:t>
            </a:r>
          </a:p>
          <a:p>
            <a:endParaRPr lang="en-US" b="0" dirty="0"/>
          </a:p>
          <a:p>
            <a:r>
              <a:rPr lang="en-US" b="0" dirty="0"/>
              <a:t>APIM is like ticket gates and signal control rooms across the Underground network in London. Every passenger — or request — passes through here first. It’s where we check their credentials, decide which platform they should head to, and control the flow so the system doesn’t halt.</a:t>
            </a:r>
          </a:p>
          <a:p>
            <a:endParaRPr lang="en-US" b="0" dirty="0"/>
          </a:p>
          <a:p>
            <a:r>
              <a:rPr lang="en-US" b="0" dirty="0"/>
              <a:t>From a resilience perspective, APIM gives us several critical capabilities:</a:t>
            </a:r>
          </a:p>
          <a:p>
            <a:endParaRPr lang="en-US" b="0" dirty="0"/>
          </a:p>
          <a:p>
            <a:pPr marL="171450" indent="-171450">
              <a:buFont typeface="Arial" panose="020B0604020202020204" pitchFamily="34" charset="0"/>
              <a:buChar char="•"/>
            </a:pPr>
            <a:r>
              <a:rPr lang="en-US" b="1" dirty="0"/>
              <a:t>Traffic shaping and throttling:</a:t>
            </a:r>
            <a:r>
              <a:rPr lang="en-US" b="0" dirty="0"/>
              <a:t> Like regulating entry at busy stations to prevent dangerous platform overcrowding.</a:t>
            </a:r>
          </a:p>
          <a:p>
            <a:pPr marL="171450" indent="-171450">
              <a:buFont typeface="Arial" panose="020B0604020202020204" pitchFamily="34" charset="0"/>
              <a:buChar char="•"/>
            </a:pPr>
            <a:r>
              <a:rPr lang="en-US" b="1" dirty="0"/>
              <a:t>Caching:</a:t>
            </a:r>
            <a:r>
              <a:rPr lang="en-US" b="0" dirty="0"/>
              <a:t> Serving repeat requests instantly, the way a contactless tap speeds you through without re-processing entry fare.</a:t>
            </a:r>
          </a:p>
          <a:p>
            <a:pPr marL="171450" indent="-171450">
              <a:buFont typeface="Arial" panose="020B0604020202020204" pitchFamily="34" charset="0"/>
              <a:buChar char="•"/>
            </a:pPr>
            <a:r>
              <a:rPr lang="en-US" b="1" dirty="0"/>
              <a:t>Policy enforcement:</a:t>
            </a:r>
            <a:r>
              <a:rPr lang="en-US" b="0" dirty="0"/>
              <a:t> Applying consistent rules for authentication, transformation, and validation, just as TfL applies uniform standards across all lines.</a:t>
            </a:r>
          </a:p>
          <a:p>
            <a:pPr marL="171450" indent="-171450">
              <a:buFont typeface="Arial" panose="020B0604020202020204" pitchFamily="34" charset="0"/>
              <a:buChar char="•"/>
            </a:pPr>
            <a:r>
              <a:rPr lang="en-US" b="1" dirty="0"/>
              <a:t>Backend shielding:</a:t>
            </a:r>
            <a:r>
              <a:rPr lang="en-US" b="0" dirty="0"/>
              <a:t> Insulating fragile or high-latency services from the chaos of rush-hour demand.</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This is where we can implement </a:t>
            </a:r>
            <a:r>
              <a:rPr lang="en-US" b="1" dirty="0"/>
              <a:t>circuit breakers, retries, and failover routing</a:t>
            </a:r>
            <a:r>
              <a:rPr lang="en-US" b="0" dirty="0"/>
              <a:t> at the edge — stopping problems before they cascade deeper into the system.</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Because APIM is a single, consistent entry point for all APIs, we can roll out resilience patterns once and have them apply everywhere—just like a central control center can adjust signals and schedules across the entire city in real time.</a:t>
            </a:r>
          </a:p>
          <a:p>
            <a:pPr marL="0" indent="0">
              <a:buFont typeface="Arial" panose="020B0604020202020204" pitchFamily="34" charset="0"/>
              <a:buNone/>
            </a:pPr>
            <a:endParaRPr lang="en-US" b="0" dirty="0"/>
          </a:p>
          <a:p>
            <a:pPr marL="0" indent="0">
              <a:buFont typeface="Arial" panose="020B0604020202020204" pitchFamily="34" charset="0"/>
              <a:buNone/>
            </a:pPr>
            <a:r>
              <a:rPr lang="en-US" b="0" dirty="0"/>
              <a:t>In short, APIM is our </a:t>
            </a:r>
            <a:r>
              <a:rPr lang="en-US" b="1" dirty="0"/>
              <a:t>first line of defense</a:t>
            </a:r>
            <a:r>
              <a:rPr lang="en-US" b="0" dirty="0"/>
              <a:t> and our </a:t>
            </a:r>
            <a:r>
              <a:rPr lang="en-US" b="1" dirty="0"/>
              <a:t>first opportunity to optimize</a:t>
            </a:r>
            <a:r>
              <a:rPr lang="en-US" b="0" dirty="0"/>
              <a:t>. It is where we absorb the initial shock of a traffic surge, gracefully handle upstream issues, and keep the rest of the platform stable — just as London’s transport system keeps the city moving, even when the pressure is on.</a:t>
            </a:r>
            <a:endParaRPr lang="en-US" b="1" dirty="0"/>
          </a:p>
        </p:txBody>
      </p:sp>
      <p:sp>
        <p:nvSpPr>
          <p:cNvPr id="4" name="Slide Number Placeholder 3"/>
          <p:cNvSpPr>
            <a:spLocks noGrp="1"/>
          </p:cNvSpPr>
          <p:nvPr>
            <p:ph type="sldNum" sz="quarter" idx="5"/>
          </p:nvPr>
        </p:nvSpPr>
        <p:spPr/>
        <p:txBody>
          <a:bodyPr/>
          <a:lstStyle/>
          <a:p>
            <a:fld id="{401312DF-FCD3-4D05-B1BD-599D608258D4}" type="slidenum">
              <a:rPr lang="en-US" smtClean="0"/>
              <a:t>6</a:t>
            </a:fld>
            <a:endParaRPr lang="en-US"/>
          </a:p>
        </p:txBody>
      </p:sp>
    </p:spTree>
    <p:extLst>
      <p:ext uri="{BB962C8B-B14F-4D97-AF65-F5344CB8AC3E}">
        <p14:creationId xmlns:p14="http://schemas.microsoft.com/office/powerpoint/2010/main" val="2758403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9C1C4-AE34-2913-905C-D30B26E20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ADAB12-9551-C4E3-1537-EBC62CDC5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BA4B5-805E-1DBC-8BF3-FE050E64C943}"/>
              </a:ext>
            </a:extLst>
          </p:cNvPr>
          <p:cNvSpPr>
            <a:spLocks noGrp="1"/>
          </p:cNvSpPr>
          <p:nvPr>
            <p:ph type="body" idx="1"/>
          </p:nvPr>
        </p:nvSpPr>
        <p:spPr/>
        <p:txBody>
          <a:bodyPr/>
          <a:lstStyle/>
          <a:p>
            <a:r>
              <a:rPr lang="en-US" b="0" dirty="0"/>
              <a:t>After APIM has managed the flow at the front door, we need a way to handle the work itself when demand changes instantly.</a:t>
            </a:r>
            <a:endParaRPr lang="en-US" b="0" i="1" dirty="0"/>
          </a:p>
          <a:p>
            <a:endParaRPr lang="en-US" b="0" i="1" dirty="0"/>
          </a:p>
          <a:p>
            <a:r>
              <a:rPr lang="en-US" b="0" i="0" dirty="0"/>
              <a:t>In London terms, </a:t>
            </a:r>
            <a:r>
              <a:rPr lang="en-US" b="1" i="0" dirty="0"/>
              <a:t>Azure Functions</a:t>
            </a:r>
            <a:r>
              <a:rPr lang="en-US" b="0" i="0" dirty="0"/>
              <a:t> is like the extra buses or Tube trains that appear when a big event lets out — or the maintenance crews that work overnight and vanish by morning.</a:t>
            </a:r>
          </a:p>
          <a:p>
            <a:endParaRPr lang="en-US" b="0" i="0" dirty="0"/>
          </a:p>
          <a:p>
            <a:r>
              <a:rPr lang="en-US" b="0" i="0" dirty="0"/>
              <a:t>From a resilience perspective, Functions gives us:</a:t>
            </a:r>
          </a:p>
          <a:p>
            <a:endParaRPr lang="en-US" b="0" i="0" dirty="0"/>
          </a:p>
          <a:p>
            <a:pPr marL="171450" indent="-171450">
              <a:buFont typeface="Arial" panose="020B0604020202020204" pitchFamily="34" charset="0"/>
              <a:buChar char="•"/>
            </a:pPr>
            <a:r>
              <a:rPr lang="en-US" b="1" i="0" dirty="0"/>
              <a:t>Elastic Capacity</a:t>
            </a:r>
            <a:r>
              <a:rPr lang="en-US" b="0" i="0" dirty="0"/>
              <a:t> — like adding more carriages to clear a rush-hour crowd.</a:t>
            </a:r>
          </a:p>
          <a:p>
            <a:pPr marL="171450" indent="-171450">
              <a:buFont typeface="Arial" panose="020B0604020202020204" pitchFamily="34" charset="0"/>
              <a:buChar char="•"/>
            </a:pPr>
            <a:r>
              <a:rPr lang="en-US" b="1" i="0" dirty="0"/>
              <a:t>Scale-to-zero efficiency</a:t>
            </a:r>
            <a:r>
              <a:rPr lang="en-US" b="0" i="0" dirty="0"/>
              <a:t> — no empty trains running through the night.</a:t>
            </a:r>
          </a:p>
          <a:p>
            <a:pPr marL="171450" indent="-171450">
              <a:buFont typeface="Arial" panose="020B0604020202020204" pitchFamily="34" charset="0"/>
              <a:buChar char="•"/>
            </a:pPr>
            <a:r>
              <a:rPr lang="en-US" b="1" i="0" dirty="0"/>
              <a:t>Event-driven triggers</a:t>
            </a:r>
            <a:r>
              <a:rPr lang="en-US" b="0" i="0" dirty="0"/>
              <a:t> — responding to live signals from the network.</a:t>
            </a:r>
          </a:p>
          <a:p>
            <a:pPr marL="171450" indent="-171450">
              <a:buFont typeface="Arial" panose="020B0604020202020204" pitchFamily="34" charset="0"/>
              <a:buChar char="•"/>
            </a:pPr>
            <a:r>
              <a:rPr lang="en-US" b="1" i="0" dirty="0"/>
              <a:t>Isolation of workloads</a:t>
            </a:r>
            <a:r>
              <a:rPr lang="en-US" b="0" i="0" dirty="0"/>
              <a:t> — each “crew” works independently, so one delay doesn’t ripple across the whole system.</a:t>
            </a:r>
          </a:p>
          <a:p>
            <a:pPr marL="171450" indent="-171450">
              <a:buFont typeface="Arial" panose="020B0604020202020204" pitchFamily="34" charset="0"/>
              <a:buChar char="•"/>
            </a:pPr>
            <a:endParaRPr lang="en-US" b="0" i="0" dirty="0"/>
          </a:p>
          <a:p>
            <a:pPr marL="0" indent="0">
              <a:buFont typeface="Arial" panose="020B0604020202020204" pitchFamily="34" charset="0"/>
              <a:buNone/>
            </a:pPr>
            <a:r>
              <a:rPr lang="en-US" b="0" i="0" dirty="0"/>
              <a:t>It’s our on-demand workforce — ready to respond instantly, then step back when the work is done.</a:t>
            </a:r>
            <a:endParaRPr lang="en-US" b="1" i="0" dirty="0"/>
          </a:p>
        </p:txBody>
      </p:sp>
      <p:sp>
        <p:nvSpPr>
          <p:cNvPr id="4" name="Slide Number Placeholder 3">
            <a:extLst>
              <a:ext uri="{FF2B5EF4-FFF2-40B4-BE49-F238E27FC236}">
                <a16:creationId xmlns:a16="http://schemas.microsoft.com/office/drawing/2014/main" id="{F594AD92-0D57-9ABB-2CE8-8AFFC80EF9D4}"/>
              </a:ext>
            </a:extLst>
          </p:cNvPr>
          <p:cNvSpPr>
            <a:spLocks noGrp="1"/>
          </p:cNvSpPr>
          <p:nvPr>
            <p:ph type="sldNum" sz="quarter" idx="5"/>
          </p:nvPr>
        </p:nvSpPr>
        <p:spPr/>
        <p:txBody>
          <a:bodyPr/>
          <a:lstStyle/>
          <a:p>
            <a:fld id="{401312DF-FCD3-4D05-B1BD-599D608258D4}" type="slidenum">
              <a:rPr lang="en-US" smtClean="0"/>
              <a:t>7</a:t>
            </a:fld>
            <a:endParaRPr lang="en-US"/>
          </a:p>
        </p:txBody>
      </p:sp>
    </p:spTree>
    <p:extLst>
      <p:ext uri="{BB962C8B-B14F-4D97-AF65-F5344CB8AC3E}">
        <p14:creationId xmlns:p14="http://schemas.microsoft.com/office/powerpoint/2010/main" val="131689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C251-9D65-96BA-4879-75E676EBF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485FE-4DFB-67BF-DF91-F78362CFE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75905-3D12-B161-9BF1-53F2B9786552}"/>
              </a:ext>
            </a:extLst>
          </p:cNvPr>
          <p:cNvSpPr>
            <a:spLocks noGrp="1"/>
          </p:cNvSpPr>
          <p:nvPr>
            <p:ph type="body" idx="1"/>
          </p:nvPr>
        </p:nvSpPr>
        <p:spPr/>
        <p:txBody>
          <a:bodyPr/>
          <a:lstStyle/>
          <a:p>
            <a:r>
              <a:rPr lang="en-US" b="0" dirty="0"/>
              <a:t>After APIM has managed the flow at the edge and Functions has handled the quick, event-driven work, we need a way to run continuous</a:t>
            </a:r>
            <a:r>
              <a:rPr lang="en-US" b="1" dirty="0"/>
              <a:t> core services </a:t>
            </a:r>
            <a:r>
              <a:rPr lang="en-US" b="0" dirty="0"/>
              <a:t>that can flex with demand.</a:t>
            </a:r>
          </a:p>
          <a:p>
            <a:endParaRPr lang="en-US" b="0" dirty="0"/>
          </a:p>
          <a:p>
            <a:r>
              <a:rPr lang="en-US" b="0" dirty="0"/>
              <a:t>In Berlin terms, </a:t>
            </a:r>
            <a:r>
              <a:rPr lang="en-US" b="1" dirty="0"/>
              <a:t>Azure Container Apps</a:t>
            </a:r>
            <a:r>
              <a:rPr lang="en-US" b="0" dirty="0"/>
              <a:t> is like the Tubes lines that run all day — but can add more trains when the platforms are packed, or reroute services when there’s a signal failure.</a:t>
            </a:r>
          </a:p>
          <a:p>
            <a:endParaRPr lang="en-US" b="0" dirty="0"/>
          </a:p>
          <a:p>
            <a:r>
              <a:rPr lang="en-US" b="0" dirty="0"/>
              <a:t>From a resilience perspective, Container Apps gives us:</a:t>
            </a:r>
          </a:p>
          <a:p>
            <a:endParaRPr lang="en-US" b="0" dirty="0"/>
          </a:p>
          <a:p>
            <a:pPr marL="171450" indent="-171450">
              <a:buFont typeface="Arial" panose="020B0604020202020204" pitchFamily="34" charset="0"/>
              <a:buChar char="•"/>
            </a:pPr>
            <a:r>
              <a:rPr lang="en-US" b="1" dirty="0"/>
              <a:t>Granular scaling</a:t>
            </a:r>
            <a:r>
              <a:rPr lang="en-US" b="0" dirty="0"/>
              <a:t> — like adding or removing trains based on passenger load.</a:t>
            </a:r>
          </a:p>
          <a:p>
            <a:pPr marL="171450" indent="-171450">
              <a:buFont typeface="Arial" panose="020B0604020202020204" pitchFamily="34" charset="0"/>
              <a:buChar char="•"/>
            </a:pPr>
            <a:r>
              <a:rPr lang="en-US" b="1" dirty="0"/>
              <a:t>Multiple scale triggers</a:t>
            </a:r>
            <a:r>
              <a:rPr lang="en-US" b="0" dirty="0"/>
              <a:t> — responding to live passenger data, not just a timetable.</a:t>
            </a:r>
          </a:p>
          <a:p>
            <a:pPr marL="171450" indent="-171450">
              <a:buFont typeface="Arial" panose="020B0604020202020204" pitchFamily="34" charset="0"/>
              <a:buChar char="•"/>
            </a:pPr>
            <a:r>
              <a:rPr lang="en-US" b="1" dirty="0"/>
              <a:t>Revisions and blue-green deployments</a:t>
            </a:r>
            <a:r>
              <a:rPr lang="en-US" b="0" dirty="0"/>
              <a:t> — like trialing a new timetable on one line before applying it across the network.</a:t>
            </a:r>
          </a:p>
          <a:p>
            <a:pPr marL="171450" indent="-171450">
              <a:buFont typeface="Arial" panose="020B0604020202020204" pitchFamily="34" charset="0"/>
              <a:buChar char="•"/>
            </a:pPr>
            <a:r>
              <a:rPr lang="en-US" b="1" dirty="0"/>
              <a:t>Service-to-service communication</a:t>
            </a:r>
            <a:r>
              <a:rPr lang="en-US" b="0" dirty="0"/>
              <a:t> — secure, internal “track links” between lines without sending passengers above ground.</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It is our </a:t>
            </a:r>
            <a:r>
              <a:rPr lang="en-US" b="1" dirty="0"/>
              <a:t>flexible backbone</a:t>
            </a:r>
            <a:r>
              <a:rPr lang="en-US" b="0" dirty="0"/>
              <a:t> — always running, but able to adapt instantly when the city’s needs change.</a:t>
            </a:r>
          </a:p>
        </p:txBody>
      </p:sp>
      <p:sp>
        <p:nvSpPr>
          <p:cNvPr id="4" name="Slide Number Placeholder 3">
            <a:extLst>
              <a:ext uri="{FF2B5EF4-FFF2-40B4-BE49-F238E27FC236}">
                <a16:creationId xmlns:a16="http://schemas.microsoft.com/office/drawing/2014/main" id="{5702C567-8C55-43F7-679D-019027BBFF5B}"/>
              </a:ext>
            </a:extLst>
          </p:cNvPr>
          <p:cNvSpPr>
            <a:spLocks noGrp="1"/>
          </p:cNvSpPr>
          <p:nvPr>
            <p:ph type="sldNum" sz="quarter" idx="5"/>
          </p:nvPr>
        </p:nvSpPr>
        <p:spPr/>
        <p:txBody>
          <a:bodyPr/>
          <a:lstStyle/>
          <a:p>
            <a:fld id="{401312DF-FCD3-4D05-B1BD-599D608258D4}" type="slidenum">
              <a:rPr lang="en-US" smtClean="0"/>
              <a:t>8</a:t>
            </a:fld>
            <a:endParaRPr lang="en-US"/>
          </a:p>
        </p:txBody>
      </p:sp>
    </p:spTree>
    <p:extLst>
      <p:ext uri="{BB962C8B-B14F-4D97-AF65-F5344CB8AC3E}">
        <p14:creationId xmlns:p14="http://schemas.microsoft.com/office/powerpoint/2010/main" val="347943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825500" y="1117600"/>
            <a:ext cx="10541000" cy="2392363"/>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825500" y="3602038"/>
            <a:ext cx="10541000" cy="1655762"/>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
        <p:nvSpPr>
          <p:cNvPr id="3" name="Subtitle">
            <a:extLst>
              <a:ext uri="{FF2B5EF4-FFF2-40B4-BE49-F238E27FC236}">
                <a16:creationId xmlns:a16="http://schemas.microsoft.com/office/drawing/2014/main" id="{01E6AFCC-49D7-C117-F874-CC52558BF77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Tree>
    <p:extLst>
      <p:ext uri="{BB962C8B-B14F-4D97-AF65-F5344CB8AC3E}">
        <p14:creationId xmlns:p14="http://schemas.microsoft.com/office/powerpoint/2010/main" val="92304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825500" y="1117600"/>
            <a:ext cx="10541000" cy="2392363"/>
          </a:xfrm>
        </p:spPr>
        <p:txBody>
          <a:bodyPr anchor="b"/>
          <a:lstStyle>
            <a:lvl1pPr algn="ctr">
              <a:defRPr sz="60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825500" y="3602038"/>
            <a:ext cx="10541000" cy="1655762"/>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109478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342901"/>
            <a:ext cx="10515600" cy="2730500"/>
          </a:xfrm>
        </p:spPr>
        <p:txBody>
          <a:bodyPr anchor="b"/>
          <a:lstStyle>
            <a:lvl1pPr algn="ctr">
              <a:defRPr sz="6000">
                <a:solidFill>
                  <a:srgbClr val="FFFFFF"/>
                </a:solidFill>
              </a:defRPr>
            </a:lvl1pPr>
          </a:lstStyle>
          <a:p>
            <a:r>
              <a:rPr lang="en-US" dirty="0"/>
              <a:t>Click to edit Master title style</a:t>
            </a:r>
          </a:p>
        </p:txBody>
      </p:sp>
    </p:spTree>
    <p:extLst>
      <p:ext uri="{BB962C8B-B14F-4D97-AF65-F5344CB8AC3E}">
        <p14:creationId xmlns:p14="http://schemas.microsoft.com/office/powerpoint/2010/main" val="8149321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52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
        <p:nvSpPr>
          <p:cNvPr id="3" name="Subtitle">
            <a:extLst>
              <a:ext uri="{FF2B5EF4-FFF2-40B4-BE49-F238E27FC236}">
                <a16:creationId xmlns:a16="http://schemas.microsoft.com/office/drawing/2014/main" id="{01E6AFCC-49D7-C117-F874-CC52558BF77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Tree>
    <p:extLst>
      <p:ext uri="{BB962C8B-B14F-4D97-AF65-F5344CB8AC3E}">
        <p14:creationId xmlns:p14="http://schemas.microsoft.com/office/powerpoint/2010/main" val="19250474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16DA30CA-596E-9F1D-F9FF-940D0F445A86}"/>
              </a:ext>
            </a:extLst>
          </p:cNvPr>
          <p:cNvSpPr>
            <a:spLocks noGrp="1"/>
          </p:cNvSpPr>
          <p:nvPr>
            <p:ph type="title" hasCustomPrompt="1"/>
          </p:nvPr>
        </p:nvSpPr>
        <p:spPr/>
        <p:txBody>
          <a:bodyPr/>
          <a:lstStyle>
            <a:lvl1pPr>
              <a:defRPr/>
            </a:lvl1pPr>
          </a:lstStyle>
          <a:p>
            <a:r>
              <a:rPr lang="en-US" dirty="0"/>
              <a:t>Click to edit Title</a:t>
            </a:r>
          </a:p>
        </p:txBody>
      </p:sp>
      <p:sp>
        <p:nvSpPr>
          <p:cNvPr id="5" name="Subtitle">
            <a:extLst>
              <a:ext uri="{FF2B5EF4-FFF2-40B4-BE49-F238E27FC236}">
                <a16:creationId xmlns:a16="http://schemas.microsoft.com/office/drawing/2014/main" id="{2B3FF5B5-25A5-5362-8452-137FA90CDAA1}"/>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Content Placeholder">
            <a:extLst>
              <a:ext uri="{FF2B5EF4-FFF2-40B4-BE49-F238E27FC236}">
                <a16:creationId xmlns:a16="http://schemas.microsoft.com/office/drawing/2014/main" id="{383C9D81-DD48-8ACD-F4AE-ACB15ED02B15}"/>
              </a:ext>
            </a:extLst>
          </p:cNvPr>
          <p:cNvSpPr>
            <a:spLocks noGrp="1"/>
          </p:cNvSpPr>
          <p:nvPr>
            <p:ph idx="1" hasCustomPrompt="1"/>
          </p:nvPr>
        </p:nvSpPr>
        <p:spPr>
          <a:xfrm>
            <a:off x="838200" y="1904999"/>
            <a:ext cx="10515600" cy="3505201"/>
          </a:xfrm>
        </p:spPr>
        <p:txBody>
          <a:bodyPr/>
          <a:lstStyle>
            <a:lvl1pPr>
              <a:defRPr/>
            </a:lvl1pPr>
          </a:lstStyle>
          <a:p>
            <a:pPr lvl="0"/>
            <a:r>
              <a:rPr lang="en-US" dirty="0"/>
              <a:t>Click to edit content placeholder</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7" name="Subtitle">
            <a:extLst>
              <a:ext uri="{FF2B5EF4-FFF2-40B4-BE49-F238E27FC236}">
                <a16:creationId xmlns:a16="http://schemas.microsoft.com/office/drawing/2014/main" id="{7670E2C9-47B6-A6B7-D359-5BAD4ACECC4C}"/>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Content Placeholder - Left">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 Right">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752475"/>
          </a:xfrm>
        </p:spPr>
        <p:txBody>
          <a:bodyPr/>
          <a:lstStyle/>
          <a:p>
            <a:r>
              <a:rPr lang="en-US"/>
              <a:t>Click to edit Master title style</a:t>
            </a:r>
          </a:p>
        </p:txBody>
      </p:sp>
      <p:sp>
        <p:nvSpPr>
          <p:cNvPr id="7" name="Subtitle">
            <a:extLst>
              <a:ext uri="{FF2B5EF4-FFF2-40B4-BE49-F238E27FC236}">
                <a16:creationId xmlns:a16="http://schemas.microsoft.com/office/drawing/2014/main" id="{C7AF8F46-DA5D-D4B3-59BE-1F6650351A86}"/>
              </a:ext>
            </a:extLst>
          </p:cNvPr>
          <p:cNvSpPr>
            <a:spLocks noGrp="1"/>
          </p:cNvSpPr>
          <p:nvPr>
            <p:ph type="body" sz="quarter" idx="10" hasCustomPrompt="1"/>
          </p:nvPr>
        </p:nvSpPr>
        <p:spPr>
          <a:xfrm>
            <a:off x="825500" y="1117601"/>
            <a:ext cx="10528300" cy="406400"/>
          </a:xfrm>
        </p:spPr>
        <p:txBody>
          <a:bodyPr/>
          <a:lstStyle>
            <a:lvl1pPr marL="0" indent="0">
              <a:buNone/>
              <a:defRPr>
                <a:solidFill>
                  <a:schemeClr val="accent6"/>
                </a:solidFill>
              </a:defRPr>
            </a:lvl1pPr>
          </a:lstStyle>
          <a:p>
            <a:pPr lvl="0"/>
            <a:r>
              <a:rPr lang="en-US" dirty="0"/>
              <a:t>Click to edit subtitle</a:t>
            </a:r>
          </a:p>
        </p:txBody>
      </p:sp>
      <p:sp>
        <p:nvSpPr>
          <p:cNvPr id="3" name="Header - Left">
            <a:extLst>
              <a:ext uri="{FF2B5EF4-FFF2-40B4-BE49-F238E27FC236}">
                <a16:creationId xmlns:a16="http://schemas.microsoft.com/office/drawing/2014/main" id="{277CA8FD-8E4B-DC37-0FA9-9CCB5049C2DB}"/>
              </a:ext>
            </a:extLst>
          </p:cNvPr>
          <p:cNvSpPr>
            <a:spLocks noGrp="1"/>
          </p:cNvSpPr>
          <p:nvPr>
            <p:ph type="body" idx="1"/>
          </p:nvPr>
        </p:nvSpPr>
        <p:spPr>
          <a:xfrm>
            <a:off x="839788" y="1904999"/>
            <a:ext cx="5065713" cy="406401"/>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 Left">
            <a:extLst>
              <a:ext uri="{FF2B5EF4-FFF2-40B4-BE49-F238E27FC236}">
                <a16:creationId xmlns:a16="http://schemas.microsoft.com/office/drawing/2014/main" id="{1FA4DE6B-8608-EC30-2A21-442ED52D53E4}"/>
              </a:ext>
            </a:extLst>
          </p:cNvPr>
          <p:cNvSpPr>
            <a:spLocks noGrp="1"/>
          </p:cNvSpPr>
          <p:nvPr>
            <p:ph sz="half" idx="2"/>
          </p:nvPr>
        </p:nvSpPr>
        <p:spPr>
          <a:xfrm>
            <a:off x="839789" y="2298700"/>
            <a:ext cx="5065712" cy="3890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Header - Right">
            <a:extLst>
              <a:ext uri="{FF2B5EF4-FFF2-40B4-BE49-F238E27FC236}">
                <a16:creationId xmlns:a16="http://schemas.microsoft.com/office/drawing/2014/main" id="{FD871EC2-6478-BAB1-9AFA-F03593761985}"/>
              </a:ext>
            </a:extLst>
          </p:cNvPr>
          <p:cNvSpPr>
            <a:spLocks noGrp="1"/>
          </p:cNvSpPr>
          <p:nvPr>
            <p:ph type="body" sz="quarter" idx="3"/>
          </p:nvPr>
        </p:nvSpPr>
        <p:spPr>
          <a:xfrm>
            <a:off x="6286500" y="1904999"/>
            <a:ext cx="5068888" cy="406400"/>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 Right">
            <a:extLst>
              <a:ext uri="{FF2B5EF4-FFF2-40B4-BE49-F238E27FC236}">
                <a16:creationId xmlns:a16="http://schemas.microsoft.com/office/drawing/2014/main" id="{F76B5CAE-6CFF-DF5F-15F6-D2944FD798D3}"/>
              </a:ext>
            </a:extLst>
          </p:cNvPr>
          <p:cNvSpPr>
            <a:spLocks noGrp="1"/>
          </p:cNvSpPr>
          <p:nvPr>
            <p:ph sz="quarter" idx="4"/>
          </p:nvPr>
        </p:nvSpPr>
        <p:spPr>
          <a:xfrm>
            <a:off x="6286500" y="2311399"/>
            <a:ext cx="5068887" cy="3878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B242F2DC-633B-7099-E55B-E7F0C97D429E}"/>
              </a:ext>
            </a:extLst>
          </p:cNvPr>
          <p:cNvSpPr>
            <a:spLocks noGrp="1"/>
          </p:cNvSpPr>
          <p:nvPr>
            <p:ph type="title" hasCustomPrompt="1"/>
          </p:nvPr>
        </p:nvSpPr>
        <p:spPr>
          <a:xfrm>
            <a:off x="839788" y="342900"/>
            <a:ext cx="4151312" cy="1181100"/>
          </a:xfrm>
        </p:spPr>
        <p:txBody>
          <a:bodyPr anchor="b"/>
          <a:lstStyle>
            <a:lvl1pPr>
              <a:defRPr sz="3200"/>
            </a:lvl1pPr>
          </a:lstStyle>
          <a:p>
            <a:r>
              <a:rPr lang="en-US" dirty="0"/>
              <a:t>Click to edit title</a:t>
            </a:r>
          </a:p>
        </p:txBody>
      </p:sp>
      <p:sp>
        <p:nvSpPr>
          <p:cNvPr id="4" name="Text Placeholder">
            <a:extLst>
              <a:ext uri="{FF2B5EF4-FFF2-40B4-BE49-F238E27FC236}">
                <a16:creationId xmlns:a16="http://schemas.microsoft.com/office/drawing/2014/main" id="{E47B37DD-B752-0452-3037-99E6CF38BEE5}"/>
              </a:ext>
            </a:extLst>
          </p:cNvPr>
          <p:cNvSpPr>
            <a:spLocks noGrp="1"/>
          </p:cNvSpPr>
          <p:nvPr>
            <p:ph type="body" sz="half" idx="2"/>
          </p:nvPr>
        </p:nvSpPr>
        <p:spPr>
          <a:xfrm>
            <a:off x="839788" y="1524000"/>
            <a:ext cx="4151312" cy="466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a:extLst>
              <a:ext uri="{FF2B5EF4-FFF2-40B4-BE49-F238E27FC236}">
                <a16:creationId xmlns:a16="http://schemas.microsoft.com/office/drawing/2014/main" id="{CDDF66C9-99F8-1F9A-FB0F-D62095724049}"/>
              </a:ext>
            </a:extLst>
          </p:cNvPr>
          <p:cNvSpPr>
            <a:spLocks noGrp="1"/>
          </p:cNvSpPr>
          <p:nvPr>
            <p:ph idx="1" hasCustomPrompt="1"/>
          </p:nvPr>
        </p:nvSpPr>
        <p:spPr>
          <a:xfrm>
            <a:off x="5372100" y="342900"/>
            <a:ext cx="5983288" cy="58419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a:t>
            </a:r>
            <a:r>
              <a:rPr lang="en-US" dirty="0" err="1"/>
              <a:t>conent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hasCustomPrompt="1"/>
          </p:nvPr>
        </p:nvSpPr>
        <p:spPr>
          <a:xfrm>
            <a:off x="839788" y="342900"/>
            <a:ext cx="4151312" cy="1181100"/>
          </a:xfrm>
        </p:spPr>
        <p:txBody>
          <a:bodyPr anchor="b"/>
          <a:lstStyle>
            <a:lvl1pPr>
              <a:defRPr sz="3200"/>
            </a:lvl1pPr>
          </a:lstStyle>
          <a:p>
            <a:r>
              <a:rPr lang="en-US" dirty="0"/>
              <a:t>Click to edit title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372100" y="342900"/>
            <a:ext cx="5983288" cy="58419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hasCustomPrompt="1"/>
          </p:nvPr>
        </p:nvSpPr>
        <p:spPr>
          <a:xfrm>
            <a:off x="839788" y="1524000"/>
            <a:ext cx="4151312" cy="46609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text</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lue silhouette of a city&#10;&#10;AI-generated content may be incorrect.">
            <a:extLst>
              <a:ext uri="{FF2B5EF4-FFF2-40B4-BE49-F238E27FC236}">
                <a16:creationId xmlns:a16="http://schemas.microsoft.com/office/drawing/2014/main" id="{FE6F839A-1412-7DC4-3346-594D9725A1D2}"/>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6184900"/>
            <a:ext cx="12192000" cy="673100"/>
          </a:xfrm>
          <a:prstGeom prst="rect">
            <a:avLst/>
          </a:prstGeom>
        </p:spPr>
      </p:pic>
      <p:sp>
        <p:nvSpPr>
          <p:cNvPr id="2" name="Title">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752475"/>
          </a:xfrm>
          <a:prstGeom prst="rect">
            <a:avLst/>
          </a:prstGeom>
        </p:spPr>
        <p:txBody>
          <a:bodyPr vert="horz" lIns="91440" tIns="45720" rIns="91440" bIns="45720" rtlCol="0" anchor="ctr">
            <a:normAutofit/>
          </a:bodyPr>
          <a:lstStyle/>
          <a:p>
            <a:r>
              <a:rPr lang="en-US" dirty="0"/>
              <a:t>Click to edit Title</a:t>
            </a:r>
          </a:p>
        </p:txBody>
      </p:sp>
      <p:sp>
        <p:nvSpPr>
          <p:cNvPr id="3" name="Primary Content">
            <a:extLst>
              <a:ext uri="{FF2B5EF4-FFF2-40B4-BE49-F238E27FC236}">
                <a16:creationId xmlns:a16="http://schemas.microsoft.com/office/drawing/2014/main" id="{8CFA6F94-FC8D-2818-E06B-1C1361394C2C}"/>
              </a:ext>
            </a:extLst>
          </p:cNvPr>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resentation Title">
            <a:extLst>
              <a:ext uri="{FF2B5EF4-FFF2-40B4-BE49-F238E27FC236}">
                <a16:creationId xmlns:a16="http://schemas.microsoft.com/office/drawing/2014/main" id="{A0050781-B5CD-B274-A77F-5FEF2B5DDEF1}"/>
              </a:ext>
            </a:extLst>
          </p:cNvPr>
          <p:cNvSpPr txBox="1"/>
          <p:nvPr userDrawn="1"/>
        </p:nvSpPr>
        <p:spPr>
          <a:xfrm>
            <a:off x="4591095" y="6437735"/>
            <a:ext cx="3002104" cy="276999"/>
          </a:xfrm>
          <a:prstGeom prst="rect">
            <a:avLst/>
          </a:prstGeom>
          <a:noFill/>
        </p:spPr>
        <p:txBody>
          <a:bodyPr wrap="none" rtlCol="0">
            <a:spAutoFit/>
          </a:bodyPr>
          <a:lstStyle/>
          <a:p>
            <a:pPr algn="ctr"/>
            <a:r>
              <a:rPr lang="en-US" sz="1200" b="1" kern="1200" dirty="0">
                <a:solidFill>
                  <a:schemeClr val="accent6"/>
                </a:solidFill>
                <a:highlight>
                  <a:srgbClr val="000000"/>
                </a:highlight>
                <a:latin typeface="+mn-lt"/>
                <a:ea typeface="+mn-ea"/>
                <a:cs typeface="+mn-cs"/>
              </a:rPr>
              <a:t>Building Resilient and Scalable APIs in Azure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520" userDrawn="1">
          <p15:clr>
            <a:srgbClr val="F26B43"/>
          </p15:clr>
        </p15:guide>
        <p15:guide id="4" pos="856" userDrawn="1">
          <p15:clr>
            <a:srgbClr val="F26B43"/>
          </p15:clr>
        </p15:guide>
        <p15:guide id="5" pos="1096" userDrawn="1">
          <p15:clr>
            <a:srgbClr val="F26B43"/>
          </p15:clr>
        </p15:guide>
        <p15:guide id="6" pos="1424" userDrawn="1">
          <p15:clr>
            <a:srgbClr val="F26B43"/>
          </p15:clr>
        </p15:guide>
        <p15:guide id="7" pos="1664" userDrawn="1">
          <p15:clr>
            <a:srgbClr val="F26B43"/>
          </p15:clr>
        </p15:guide>
        <p15:guide id="8" pos="2000" userDrawn="1">
          <p15:clr>
            <a:srgbClr val="F26B43"/>
          </p15:clr>
        </p15:guide>
        <p15:guide id="9" pos="2240" userDrawn="1">
          <p15:clr>
            <a:srgbClr val="F26B43"/>
          </p15:clr>
        </p15:guide>
        <p15:guide id="10" pos="2576" userDrawn="1">
          <p15:clr>
            <a:srgbClr val="F26B43"/>
          </p15:clr>
        </p15:guide>
        <p15:guide id="11" pos="2816" userDrawn="1">
          <p15:clr>
            <a:srgbClr val="F26B43"/>
          </p15:clr>
        </p15:guide>
        <p15:guide id="12" pos="3144" userDrawn="1">
          <p15:clr>
            <a:srgbClr val="F26B43"/>
          </p15:clr>
        </p15:guide>
        <p15:guide id="13" pos="3384" userDrawn="1">
          <p15:clr>
            <a:srgbClr val="F26B43"/>
          </p15:clr>
        </p15:guide>
        <p15:guide id="14" pos="3720" userDrawn="1">
          <p15:clr>
            <a:srgbClr val="F26B43"/>
          </p15:clr>
        </p15:guide>
        <p15:guide id="15" pos="3960" userDrawn="1">
          <p15:clr>
            <a:srgbClr val="F26B43"/>
          </p15:clr>
        </p15:guide>
        <p15:guide id="16" pos="4296" userDrawn="1">
          <p15:clr>
            <a:srgbClr val="F26B43"/>
          </p15:clr>
        </p15:guide>
        <p15:guide id="17" pos="4536" userDrawn="1">
          <p15:clr>
            <a:srgbClr val="F26B43"/>
          </p15:clr>
        </p15:guide>
        <p15:guide id="18" pos="4864" userDrawn="1">
          <p15:clr>
            <a:srgbClr val="F26B43"/>
          </p15:clr>
        </p15:guide>
        <p15:guide id="19" pos="5104" userDrawn="1">
          <p15:clr>
            <a:srgbClr val="F26B43"/>
          </p15:clr>
        </p15:guide>
        <p15:guide id="20" pos="5440" userDrawn="1">
          <p15:clr>
            <a:srgbClr val="F26B43"/>
          </p15:clr>
        </p15:guide>
        <p15:guide id="21" pos="5680" userDrawn="1">
          <p15:clr>
            <a:srgbClr val="F26B43"/>
          </p15:clr>
        </p15:guide>
        <p15:guide id="22" pos="6016" userDrawn="1">
          <p15:clr>
            <a:srgbClr val="F26B43"/>
          </p15:clr>
        </p15:guide>
        <p15:guide id="23" pos="6256" userDrawn="1">
          <p15:clr>
            <a:srgbClr val="F26B43"/>
          </p15:clr>
        </p15:guide>
        <p15:guide id="24" pos="6584" userDrawn="1">
          <p15:clr>
            <a:srgbClr val="F26B43"/>
          </p15:clr>
        </p15:guide>
        <p15:guide id="25" pos="6824" userDrawn="1">
          <p15:clr>
            <a:srgbClr val="F26B43"/>
          </p15:clr>
        </p15:guide>
        <p15:guide id="26" pos="7160" userDrawn="1">
          <p15:clr>
            <a:srgbClr val="F26B43"/>
          </p15:clr>
        </p15:guide>
        <p15:guide id="27" orient="horz" userDrawn="1">
          <p15:clr>
            <a:srgbClr val="F26B43"/>
          </p15:clr>
        </p15:guide>
        <p15:guide id="28" orient="horz" pos="4320" userDrawn="1">
          <p15:clr>
            <a:srgbClr val="F26B43"/>
          </p15:clr>
        </p15:guide>
        <p15:guide id="29" orient="horz" pos="216" userDrawn="1">
          <p15:clr>
            <a:srgbClr val="F26B43"/>
          </p15:clr>
        </p15:guide>
        <p15:guide id="30" orient="horz" pos="464" userDrawn="1">
          <p15:clr>
            <a:srgbClr val="F26B43"/>
          </p15:clr>
        </p15:guide>
        <p15:guide id="31" orient="horz" pos="704" userDrawn="1">
          <p15:clr>
            <a:srgbClr val="F26B43"/>
          </p15:clr>
        </p15:guide>
        <p15:guide id="32" orient="horz" pos="960" userDrawn="1">
          <p15:clr>
            <a:srgbClr val="F26B43"/>
          </p15:clr>
        </p15:guide>
        <p15:guide id="33" orient="horz" pos="1200" userDrawn="1">
          <p15:clr>
            <a:srgbClr val="F26B43"/>
          </p15:clr>
        </p15:guide>
        <p15:guide id="34" orient="horz" pos="1448" userDrawn="1">
          <p15:clr>
            <a:srgbClr val="F26B43"/>
          </p15:clr>
        </p15:guide>
        <p15:guide id="35" orient="horz" pos="1688" userDrawn="1">
          <p15:clr>
            <a:srgbClr val="F26B43"/>
          </p15:clr>
        </p15:guide>
        <p15:guide id="36" orient="horz" pos="1936" userDrawn="1">
          <p15:clr>
            <a:srgbClr val="F26B43"/>
          </p15:clr>
        </p15:guide>
        <p15:guide id="37" orient="horz" pos="2176" userDrawn="1">
          <p15:clr>
            <a:srgbClr val="F26B43"/>
          </p15:clr>
        </p15:guide>
        <p15:guide id="38" orient="horz" pos="2424" userDrawn="1">
          <p15:clr>
            <a:srgbClr val="F26B43"/>
          </p15:clr>
        </p15:guide>
        <p15:guide id="39" orient="horz" pos="2664" userDrawn="1">
          <p15:clr>
            <a:srgbClr val="F26B43"/>
          </p15:clr>
        </p15:guide>
        <p15:guide id="40" orient="horz" pos="2920" userDrawn="1">
          <p15:clr>
            <a:srgbClr val="F26B43"/>
          </p15:clr>
        </p15:guide>
        <p15:guide id="41" orient="horz" pos="3160" userDrawn="1">
          <p15:clr>
            <a:srgbClr val="F26B43"/>
          </p15:clr>
        </p15:guide>
        <p15:guide id="42" orient="horz" pos="3408" userDrawn="1">
          <p15:clr>
            <a:srgbClr val="F26B43"/>
          </p15:clr>
        </p15:guide>
        <p15:guide id="43" orient="horz" pos="3648" userDrawn="1">
          <p15:clr>
            <a:srgbClr val="F26B43"/>
          </p15:clr>
        </p15:guide>
        <p15:guide id="44" orient="horz" pos="389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752475"/>
          </a:xfrm>
          <a:prstGeom prst="rect">
            <a:avLst/>
          </a:prstGeom>
        </p:spPr>
        <p:txBody>
          <a:bodyPr vert="horz" lIns="91440" tIns="45720" rIns="91440" bIns="45720" rtlCol="0" anchor="ctr">
            <a:normAutofit/>
          </a:bodyPr>
          <a:lstStyle/>
          <a:p>
            <a:r>
              <a:rPr lang="en-US" dirty="0"/>
              <a:t>Click to edit Title</a:t>
            </a:r>
          </a:p>
        </p:txBody>
      </p:sp>
      <p:sp>
        <p:nvSpPr>
          <p:cNvPr id="3" name="Primary Content">
            <a:extLst>
              <a:ext uri="{FF2B5EF4-FFF2-40B4-BE49-F238E27FC236}">
                <a16:creationId xmlns:a16="http://schemas.microsoft.com/office/drawing/2014/main" id="{8CFA6F94-FC8D-2818-E06B-1C1361394C2C}"/>
              </a:ext>
            </a:extLst>
          </p:cNvPr>
          <p:cNvSpPr>
            <a:spLocks noGrp="1"/>
          </p:cNvSpPr>
          <p:nvPr>
            <p:ph type="body" idx="1"/>
          </p:nvPr>
        </p:nvSpPr>
        <p:spPr>
          <a:xfrm>
            <a:off x="838200" y="1904999"/>
            <a:ext cx="10515600" cy="4271963"/>
          </a:xfrm>
          <a:prstGeom prst="rect">
            <a:avLst/>
          </a:prstGeom>
        </p:spPr>
        <p:txBody>
          <a:bodyPr vert="horz" lIns="91440" tIns="45720" rIns="91440" bIns="45720" rtlCol="0">
            <a:norm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6250512"/>
      </p:ext>
    </p:extLst>
  </p:cSld>
  <p:clrMap bg1="lt1" tx1="dk1" bg2="lt2" tx2="dk2" accent1="accent1" accent2="accent2" accent3="accent3" accent4="accent4" accent5="accent5" accent6="accent6" hlink="hlink" folHlink="folHlink"/>
  <p:sldLayoutIdLst>
    <p:sldLayoutId id="2147483662" r:id="rId1"/>
    <p:sldLayoutId id="2147483664"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520" userDrawn="1">
          <p15:clr>
            <a:srgbClr val="F26B43"/>
          </p15:clr>
        </p15:guide>
        <p15:guide id="4" pos="856" userDrawn="1">
          <p15:clr>
            <a:srgbClr val="F26B43"/>
          </p15:clr>
        </p15:guide>
        <p15:guide id="5" pos="1096" userDrawn="1">
          <p15:clr>
            <a:srgbClr val="F26B43"/>
          </p15:clr>
        </p15:guide>
        <p15:guide id="6" pos="1424" userDrawn="1">
          <p15:clr>
            <a:srgbClr val="F26B43"/>
          </p15:clr>
        </p15:guide>
        <p15:guide id="7" pos="1664" userDrawn="1">
          <p15:clr>
            <a:srgbClr val="F26B43"/>
          </p15:clr>
        </p15:guide>
        <p15:guide id="8" pos="2000" userDrawn="1">
          <p15:clr>
            <a:srgbClr val="F26B43"/>
          </p15:clr>
        </p15:guide>
        <p15:guide id="9" pos="2240" userDrawn="1">
          <p15:clr>
            <a:srgbClr val="F26B43"/>
          </p15:clr>
        </p15:guide>
        <p15:guide id="10" pos="2576" userDrawn="1">
          <p15:clr>
            <a:srgbClr val="F26B43"/>
          </p15:clr>
        </p15:guide>
        <p15:guide id="11" pos="2816" userDrawn="1">
          <p15:clr>
            <a:srgbClr val="F26B43"/>
          </p15:clr>
        </p15:guide>
        <p15:guide id="12" pos="3144" userDrawn="1">
          <p15:clr>
            <a:srgbClr val="F26B43"/>
          </p15:clr>
        </p15:guide>
        <p15:guide id="13" pos="3384" userDrawn="1">
          <p15:clr>
            <a:srgbClr val="F26B43"/>
          </p15:clr>
        </p15:guide>
        <p15:guide id="14" pos="3720" userDrawn="1">
          <p15:clr>
            <a:srgbClr val="F26B43"/>
          </p15:clr>
        </p15:guide>
        <p15:guide id="15" pos="3960" userDrawn="1">
          <p15:clr>
            <a:srgbClr val="F26B43"/>
          </p15:clr>
        </p15:guide>
        <p15:guide id="16" pos="4296" userDrawn="1">
          <p15:clr>
            <a:srgbClr val="F26B43"/>
          </p15:clr>
        </p15:guide>
        <p15:guide id="17" pos="4536" userDrawn="1">
          <p15:clr>
            <a:srgbClr val="F26B43"/>
          </p15:clr>
        </p15:guide>
        <p15:guide id="18" pos="4864" userDrawn="1">
          <p15:clr>
            <a:srgbClr val="F26B43"/>
          </p15:clr>
        </p15:guide>
        <p15:guide id="19" pos="5104" userDrawn="1">
          <p15:clr>
            <a:srgbClr val="F26B43"/>
          </p15:clr>
        </p15:guide>
        <p15:guide id="20" pos="5440" userDrawn="1">
          <p15:clr>
            <a:srgbClr val="F26B43"/>
          </p15:clr>
        </p15:guide>
        <p15:guide id="21" pos="5680" userDrawn="1">
          <p15:clr>
            <a:srgbClr val="F26B43"/>
          </p15:clr>
        </p15:guide>
        <p15:guide id="22" pos="6016" userDrawn="1">
          <p15:clr>
            <a:srgbClr val="F26B43"/>
          </p15:clr>
        </p15:guide>
        <p15:guide id="23" pos="6256" userDrawn="1">
          <p15:clr>
            <a:srgbClr val="F26B43"/>
          </p15:clr>
        </p15:guide>
        <p15:guide id="24" pos="6584" userDrawn="1">
          <p15:clr>
            <a:srgbClr val="F26B43"/>
          </p15:clr>
        </p15:guide>
        <p15:guide id="25" pos="6824" userDrawn="1">
          <p15:clr>
            <a:srgbClr val="F26B43"/>
          </p15:clr>
        </p15:guide>
        <p15:guide id="26" pos="7160" userDrawn="1">
          <p15:clr>
            <a:srgbClr val="F26B43"/>
          </p15:clr>
        </p15:guide>
        <p15:guide id="27" orient="horz" userDrawn="1">
          <p15:clr>
            <a:srgbClr val="F26B43"/>
          </p15:clr>
        </p15:guide>
        <p15:guide id="28" orient="horz" pos="4320" userDrawn="1">
          <p15:clr>
            <a:srgbClr val="F26B43"/>
          </p15:clr>
        </p15:guide>
        <p15:guide id="29" orient="horz" pos="216" userDrawn="1">
          <p15:clr>
            <a:srgbClr val="F26B43"/>
          </p15:clr>
        </p15:guide>
        <p15:guide id="30" orient="horz" pos="464" userDrawn="1">
          <p15:clr>
            <a:srgbClr val="F26B43"/>
          </p15:clr>
        </p15:guide>
        <p15:guide id="31" orient="horz" pos="704" userDrawn="1">
          <p15:clr>
            <a:srgbClr val="F26B43"/>
          </p15:clr>
        </p15:guide>
        <p15:guide id="32" orient="horz" pos="960" userDrawn="1">
          <p15:clr>
            <a:srgbClr val="F26B43"/>
          </p15:clr>
        </p15:guide>
        <p15:guide id="33" orient="horz" pos="1200" userDrawn="1">
          <p15:clr>
            <a:srgbClr val="F26B43"/>
          </p15:clr>
        </p15:guide>
        <p15:guide id="34" orient="horz" pos="1448" userDrawn="1">
          <p15:clr>
            <a:srgbClr val="F26B43"/>
          </p15:clr>
        </p15:guide>
        <p15:guide id="35" orient="horz" pos="1688" userDrawn="1">
          <p15:clr>
            <a:srgbClr val="F26B43"/>
          </p15:clr>
        </p15:guide>
        <p15:guide id="36" orient="horz" pos="1936" userDrawn="1">
          <p15:clr>
            <a:srgbClr val="F26B43"/>
          </p15:clr>
        </p15:guide>
        <p15:guide id="37" orient="horz" pos="2176" userDrawn="1">
          <p15:clr>
            <a:srgbClr val="F26B43"/>
          </p15:clr>
        </p15:guide>
        <p15:guide id="38" orient="horz" pos="2424" userDrawn="1">
          <p15:clr>
            <a:srgbClr val="F26B43"/>
          </p15:clr>
        </p15:guide>
        <p15:guide id="39" orient="horz" pos="2664" userDrawn="1">
          <p15:clr>
            <a:srgbClr val="F26B43"/>
          </p15:clr>
        </p15:guide>
        <p15:guide id="40" orient="horz" pos="2920" userDrawn="1">
          <p15:clr>
            <a:srgbClr val="F26B43"/>
          </p15:clr>
        </p15:guide>
        <p15:guide id="41" orient="horz" pos="3160" userDrawn="1">
          <p15:clr>
            <a:srgbClr val="F26B43"/>
          </p15:clr>
        </p15:guide>
        <p15:guide id="42" orient="horz" pos="3408" userDrawn="1">
          <p15:clr>
            <a:srgbClr val="F26B43"/>
          </p15:clr>
        </p15:guide>
        <p15:guide id="43" orient="horz" pos="3648" userDrawn="1">
          <p15:clr>
            <a:srgbClr val="F26B43"/>
          </p15:clr>
        </p15:guide>
        <p15:guide id="44" orient="horz" pos="3896"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1" Type="http://schemas.openxmlformats.org/officeDocument/2006/relationships/slideLayout" Target="../slideLayouts/slideLayout10.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32.png"/><Relationship Id="rId18" Type="http://schemas.openxmlformats.org/officeDocument/2006/relationships/image" Target="../media/image37.sv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svg"/><Relationship Id="rId17" Type="http://schemas.openxmlformats.org/officeDocument/2006/relationships/image" Target="../media/image36.png"/><Relationship Id="rId2" Type="http://schemas.openxmlformats.org/officeDocument/2006/relationships/notesSlide" Target="../notesSlides/notesSlide4.xml"/><Relationship Id="rId16" Type="http://schemas.openxmlformats.org/officeDocument/2006/relationships/image" Target="../media/image35.svg"/><Relationship Id="rId20" Type="http://schemas.openxmlformats.org/officeDocument/2006/relationships/image" Target="../media/image39.svg"/><Relationship Id="rId1" Type="http://schemas.openxmlformats.org/officeDocument/2006/relationships/slideLayout" Target="../slideLayouts/slideLayout5.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svg"/><Relationship Id="rId19" Type="http://schemas.openxmlformats.org/officeDocument/2006/relationships/image" Target="../media/image38.pn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33.svg"/><Relationship Id="rId22" Type="http://schemas.openxmlformats.org/officeDocument/2006/relationships/image" Target="../media/image4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43.svg"/></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8.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7A2ECAD-702E-50A6-DCAB-8F02D5A42A2A}"/>
              </a:ext>
            </a:extLst>
          </p:cNvPr>
          <p:cNvPicPr>
            <a:picLocks noChangeAspect="1"/>
          </p:cNvPicPr>
          <p:nvPr/>
        </p:nvPicPr>
        <p:blipFill>
          <a:blip r:embed="rId3">
            <a:extLst>
              <a:ext uri="{28A0092B-C50C-407E-A947-70E740481C1C}">
                <a14:useLocalDpi xmlns:a14="http://schemas.microsoft.com/office/drawing/2010/main" val="0"/>
              </a:ext>
            </a:extLst>
          </a:blip>
          <a:srcRect t="7809" b="7809"/>
          <a:stretch/>
        </p:blipFill>
        <p:spPr>
          <a:xfrm>
            <a:off x="0" y="0"/>
            <a:ext cx="12190942" cy="6858000"/>
          </a:xfrm>
          <a:prstGeom prst="rect">
            <a:avLst/>
          </a:prstGeom>
        </p:spPr>
      </p:pic>
    </p:spTree>
    <p:extLst>
      <p:ext uri="{BB962C8B-B14F-4D97-AF65-F5344CB8AC3E}">
        <p14:creationId xmlns:p14="http://schemas.microsoft.com/office/powerpoint/2010/main" val="2541257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5FA9F5-EB45-28AD-2287-CFF725165C28}"/>
              </a:ext>
            </a:extLst>
          </p:cNvPr>
          <p:cNvSpPr>
            <a:spLocks noGrp="1"/>
          </p:cNvSpPr>
          <p:nvPr>
            <p:ph type="title"/>
          </p:nvPr>
        </p:nvSpPr>
        <p:spPr/>
        <p:txBody>
          <a:bodyPr/>
          <a:lstStyle/>
          <a:p>
            <a:endParaRPr lang="en-US"/>
          </a:p>
        </p:txBody>
      </p:sp>
      <p:sp>
        <p:nvSpPr>
          <p:cNvPr id="6" name="Text Placeholder 5">
            <a:extLst>
              <a:ext uri="{FF2B5EF4-FFF2-40B4-BE49-F238E27FC236}">
                <a16:creationId xmlns:a16="http://schemas.microsoft.com/office/drawing/2014/main" id="{6AF23144-D92F-B6BC-8E20-351F26A49D88}"/>
              </a:ext>
            </a:extLst>
          </p:cNvPr>
          <p:cNvSpPr>
            <a:spLocks noGrp="1"/>
          </p:cNvSpPr>
          <p:nvPr>
            <p:ph type="body" sz="quarter" idx="10"/>
          </p:nvPr>
        </p:nvSpPr>
        <p:spPr/>
        <p:txBody>
          <a:bodyPr>
            <a:normAutofit fontScale="92500" lnSpcReduction="20000"/>
          </a:bodyPr>
          <a:lstStyle/>
          <a:p>
            <a:endParaRPr lang="en-US"/>
          </a:p>
        </p:txBody>
      </p:sp>
      <p:sp>
        <p:nvSpPr>
          <p:cNvPr id="5" name="Content Placeholder 4">
            <a:extLst>
              <a:ext uri="{FF2B5EF4-FFF2-40B4-BE49-F238E27FC236}">
                <a16:creationId xmlns:a16="http://schemas.microsoft.com/office/drawing/2014/main" id="{2CDF4DC9-C3B1-0884-345A-6A787B559DF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17015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47470-2B5A-B70A-CC3C-676EAC83EC75}"/>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4E83B077-5B38-931E-6DB9-8B9D87C35DC4}"/>
              </a:ext>
            </a:extLst>
          </p:cNvPr>
          <p:cNvSpPr>
            <a:spLocks noGrp="1"/>
          </p:cNvSpPr>
          <p:nvPr>
            <p:ph type="body" sz="quarter" idx="10"/>
          </p:nvPr>
        </p:nvSpPr>
        <p:spPr/>
        <p:txBody>
          <a:bodyPr>
            <a:normAutofit fontScale="92500" lnSpcReduction="20000"/>
          </a:bodyPr>
          <a:lstStyle/>
          <a:p>
            <a:r>
              <a:rPr lang="en-US" dirty="0"/>
              <a:t>Building Resilient and Scalable APIs in Azure</a:t>
            </a:r>
          </a:p>
        </p:txBody>
      </p:sp>
      <p:grpSp>
        <p:nvGrpSpPr>
          <p:cNvPr id="40" name="Group 39">
            <a:extLst>
              <a:ext uri="{FF2B5EF4-FFF2-40B4-BE49-F238E27FC236}">
                <a16:creationId xmlns:a16="http://schemas.microsoft.com/office/drawing/2014/main" id="{EFD13518-2338-EC3B-C9FC-819754B43180}"/>
              </a:ext>
            </a:extLst>
          </p:cNvPr>
          <p:cNvGrpSpPr/>
          <p:nvPr/>
        </p:nvGrpSpPr>
        <p:grpSpPr>
          <a:xfrm>
            <a:off x="829519" y="1905000"/>
            <a:ext cx="2336152" cy="1686345"/>
            <a:chOff x="829519" y="1905000"/>
            <a:chExt cx="2336152" cy="1686345"/>
          </a:xfrm>
        </p:grpSpPr>
        <p:pic>
          <p:nvPicPr>
            <p:cNvPr id="30" name="Graphic 29" descr="Lightbulb with solid fill">
              <a:extLst>
                <a:ext uri="{FF2B5EF4-FFF2-40B4-BE49-F238E27FC236}">
                  <a16:creationId xmlns:a16="http://schemas.microsoft.com/office/drawing/2014/main" id="{4C5B59E2-9EFD-D312-3BC5-D6B1E31EE7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3068" y="1905000"/>
              <a:ext cx="1187064" cy="1187064"/>
            </a:xfrm>
            <a:prstGeom prst="rect">
              <a:avLst/>
            </a:prstGeom>
          </p:spPr>
        </p:pic>
        <p:sp>
          <p:nvSpPr>
            <p:cNvPr id="31" name="TextBox 30">
              <a:extLst>
                <a:ext uri="{FF2B5EF4-FFF2-40B4-BE49-F238E27FC236}">
                  <a16:creationId xmlns:a16="http://schemas.microsoft.com/office/drawing/2014/main" id="{02A01EE8-522D-268E-C9C7-206EFCB43673}"/>
                </a:ext>
              </a:extLst>
            </p:cNvPr>
            <p:cNvSpPr txBox="1"/>
            <p:nvPr/>
          </p:nvSpPr>
          <p:spPr>
            <a:xfrm>
              <a:off x="829519" y="3222013"/>
              <a:ext cx="2336152" cy="369332"/>
            </a:xfrm>
            <a:prstGeom prst="rect">
              <a:avLst/>
            </a:prstGeom>
            <a:noFill/>
          </p:spPr>
          <p:txBody>
            <a:bodyPr wrap="none" rtlCol="0">
              <a:spAutoFit/>
            </a:bodyPr>
            <a:lstStyle/>
            <a:p>
              <a:pPr algn="ctr"/>
              <a:r>
                <a:rPr lang="en-US" b="1" dirty="0"/>
                <a:t>Intro &amp; Problem Space</a:t>
              </a:r>
            </a:p>
          </p:txBody>
        </p:sp>
      </p:grpSp>
      <p:grpSp>
        <p:nvGrpSpPr>
          <p:cNvPr id="41" name="Group 40">
            <a:extLst>
              <a:ext uri="{FF2B5EF4-FFF2-40B4-BE49-F238E27FC236}">
                <a16:creationId xmlns:a16="http://schemas.microsoft.com/office/drawing/2014/main" id="{B8FD0D87-7F6C-A102-1B45-E1E5D50AC0A5}"/>
              </a:ext>
            </a:extLst>
          </p:cNvPr>
          <p:cNvGrpSpPr/>
          <p:nvPr/>
        </p:nvGrpSpPr>
        <p:grpSpPr>
          <a:xfrm>
            <a:off x="3556001" y="1866897"/>
            <a:ext cx="2324100" cy="2001447"/>
            <a:chOff x="3556001" y="1866897"/>
            <a:chExt cx="2324100" cy="2001447"/>
          </a:xfrm>
        </p:grpSpPr>
        <p:pic>
          <p:nvPicPr>
            <p:cNvPr id="28" name="Graphic 27" descr="Cloud with solid fill">
              <a:extLst>
                <a:ext uri="{FF2B5EF4-FFF2-40B4-BE49-F238E27FC236}">
                  <a16:creationId xmlns:a16="http://schemas.microsoft.com/office/drawing/2014/main" id="{CDB920CC-FE1B-F615-D311-792F226995C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64215" y="1866897"/>
              <a:ext cx="1579597" cy="1579597"/>
            </a:xfrm>
            <a:prstGeom prst="rect">
              <a:avLst/>
            </a:prstGeom>
          </p:spPr>
        </p:pic>
        <p:sp>
          <p:nvSpPr>
            <p:cNvPr id="32" name="TextBox 31">
              <a:extLst>
                <a:ext uri="{FF2B5EF4-FFF2-40B4-BE49-F238E27FC236}">
                  <a16:creationId xmlns:a16="http://schemas.microsoft.com/office/drawing/2014/main" id="{21261BDF-D6C0-0CE2-01F4-F7813AC71EA5}"/>
                </a:ext>
              </a:extLst>
            </p:cNvPr>
            <p:cNvSpPr txBox="1"/>
            <p:nvPr/>
          </p:nvSpPr>
          <p:spPr>
            <a:xfrm>
              <a:off x="3556001" y="3222013"/>
              <a:ext cx="2324100" cy="646331"/>
            </a:xfrm>
            <a:prstGeom prst="rect">
              <a:avLst/>
            </a:prstGeom>
            <a:noFill/>
          </p:spPr>
          <p:txBody>
            <a:bodyPr wrap="square" rtlCol="0">
              <a:spAutoFit/>
            </a:bodyPr>
            <a:lstStyle/>
            <a:p>
              <a:pPr algn="ctr"/>
              <a:r>
                <a:rPr lang="en-US" b="1" dirty="0"/>
                <a:t>Azure Toolset Overview</a:t>
              </a:r>
            </a:p>
          </p:txBody>
        </p:sp>
      </p:grpSp>
      <p:grpSp>
        <p:nvGrpSpPr>
          <p:cNvPr id="42" name="Group 41">
            <a:extLst>
              <a:ext uri="{FF2B5EF4-FFF2-40B4-BE49-F238E27FC236}">
                <a16:creationId xmlns:a16="http://schemas.microsoft.com/office/drawing/2014/main" id="{03AA70FC-F41A-AF3E-A169-A0BC633F3474}"/>
              </a:ext>
            </a:extLst>
          </p:cNvPr>
          <p:cNvGrpSpPr/>
          <p:nvPr/>
        </p:nvGrpSpPr>
        <p:grpSpPr>
          <a:xfrm>
            <a:off x="6286500" y="1875061"/>
            <a:ext cx="2312437" cy="1969927"/>
            <a:chOff x="6286500" y="1875061"/>
            <a:chExt cx="2312437" cy="1969927"/>
          </a:xfrm>
        </p:grpSpPr>
        <p:pic>
          <p:nvPicPr>
            <p:cNvPr id="26" name="Graphic 25" descr="Shield Tick with solid fill">
              <a:extLst>
                <a:ext uri="{FF2B5EF4-FFF2-40B4-BE49-F238E27FC236}">
                  <a16:creationId xmlns:a16="http://schemas.microsoft.com/office/drawing/2014/main" id="{097CD83A-6DC4-CF4E-02AF-BC96B16AA2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53463" y="1875061"/>
              <a:ext cx="1190176" cy="1190176"/>
            </a:xfrm>
            <a:prstGeom prst="rect">
              <a:avLst/>
            </a:prstGeom>
          </p:spPr>
        </p:pic>
        <p:sp>
          <p:nvSpPr>
            <p:cNvPr id="33" name="TextBox 32">
              <a:extLst>
                <a:ext uri="{FF2B5EF4-FFF2-40B4-BE49-F238E27FC236}">
                  <a16:creationId xmlns:a16="http://schemas.microsoft.com/office/drawing/2014/main" id="{1474DA9F-387A-5820-9F91-DB0A4AF21FDB}"/>
                </a:ext>
              </a:extLst>
            </p:cNvPr>
            <p:cNvSpPr txBox="1"/>
            <p:nvPr/>
          </p:nvSpPr>
          <p:spPr>
            <a:xfrm>
              <a:off x="6286500" y="3198657"/>
              <a:ext cx="2312437" cy="646331"/>
            </a:xfrm>
            <a:prstGeom prst="rect">
              <a:avLst/>
            </a:prstGeom>
            <a:noFill/>
          </p:spPr>
          <p:txBody>
            <a:bodyPr wrap="square" rtlCol="0">
              <a:spAutoFit/>
            </a:bodyPr>
            <a:lstStyle/>
            <a:p>
              <a:pPr algn="ctr"/>
              <a:r>
                <a:rPr lang="en-US" b="1" dirty="0"/>
                <a:t>High Availability &amp; Disaster Recovery</a:t>
              </a:r>
            </a:p>
          </p:txBody>
        </p:sp>
      </p:grpSp>
      <p:grpSp>
        <p:nvGrpSpPr>
          <p:cNvPr id="43" name="Group 42">
            <a:extLst>
              <a:ext uri="{FF2B5EF4-FFF2-40B4-BE49-F238E27FC236}">
                <a16:creationId xmlns:a16="http://schemas.microsoft.com/office/drawing/2014/main" id="{9835385A-F760-F2A5-E024-0CFEC0AED39F}"/>
              </a:ext>
            </a:extLst>
          </p:cNvPr>
          <p:cNvGrpSpPr/>
          <p:nvPr/>
        </p:nvGrpSpPr>
        <p:grpSpPr>
          <a:xfrm>
            <a:off x="9041364" y="1925657"/>
            <a:ext cx="2311787" cy="1642332"/>
            <a:chOff x="9041364" y="1925657"/>
            <a:chExt cx="2311787" cy="1642332"/>
          </a:xfrm>
        </p:grpSpPr>
        <p:pic>
          <p:nvPicPr>
            <p:cNvPr id="24" name="Graphic 23" descr="Single gear with solid fill">
              <a:extLst>
                <a:ext uri="{FF2B5EF4-FFF2-40B4-BE49-F238E27FC236}">
                  <a16:creationId xmlns:a16="http://schemas.microsoft.com/office/drawing/2014/main" id="{3E4A1695-6012-61C2-F764-09F68775E4B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615610" y="1925657"/>
              <a:ext cx="1139580" cy="1139580"/>
            </a:xfrm>
            <a:prstGeom prst="rect">
              <a:avLst/>
            </a:prstGeom>
          </p:spPr>
        </p:pic>
        <p:sp>
          <p:nvSpPr>
            <p:cNvPr id="34" name="TextBox 33">
              <a:extLst>
                <a:ext uri="{FF2B5EF4-FFF2-40B4-BE49-F238E27FC236}">
                  <a16:creationId xmlns:a16="http://schemas.microsoft.com/office/drawing/2014/main" id="{DAA85605-61FF-E1D2-330C-58D140891E77}"/>
                </a:ext>
              </a:extLst>
            </p:cNvPr>
            <p:cNvSpPr txBox="1"/>
            <p:nvPr/>
          </p:nvSpPr>
          <p:spPr>
            <a:xfrm>
              <a:off x="9041364" y="3198657"/>
              <a:ext cx="2311787" cy="369332"/>
            </a:xfrm>
            <a:prstGeom prst="rect">
              <a:avLst/>
            </a:prstGeom>
            <a:noFill/>
          </p:spPr>
          <p:txBody>
            <a:bodyPr wrap="square" rtlCol="0">
              <a:spAutoFit/>
            </a:bodyPr>
            <a:lstStyle/>
            <a:p>
              <a:pPr algn="ctr"/>
              <a:r>
                <a:rPr lang="en-US" b="1" dirty="0"/>
                <a:t>Resilience Strategies</a:t>
              </a:r>
            </a:p>
          </p:txBody>
        </p:sp>
      </p:grpSp>
      <p:grpSp>
        <p:nvGrpSpPr>
          <p:cNvPr id="44" name="Group 43">
            <a:extLst>
              <a:ext uri="{FF2B5EF4-FFF2-40B4-BE49-F238E27FC236}">
                <a16:creationId xmlns:a16="http://schemas.microsoft.com/office/drawing/2014/main" id="{B9ED7710-93E8-BDB8-9423-DD50CC3B5C6D}"/>
              </a:ext>
            </a:extLst>
          </p:cNvPr>
          <p:cNvGrpSpPr/>
          <p:nvPr/>
        </p:nvGrpSpPr>
        <p:grpSpPr>
          <a:xfrm>
            <a:off x="838200" y="4241800"/>
            <a:ext cx="2336800" cy="1930398"/>
            <a:chOff x="838200" y="4241800"/>
            <a:chExt cx="2336800" cy="1930398"/>
          </a:xfrm>
        </p:grpSpPr>
        <p:pic>
          <p:nvPicPr>
            <p:cNvPr id="22" name="Graphic 21" descr="Heart with pulse with solid fill">
              <a:extLst>
                <a:ext uri="{FF2B5EF4-FFF2-40B4-BE49-F238E27FC236}">
                  <a16:creationId xmlns:a16="http://schemas.microsoft.com/office/drawing/2014/main" id="{CED525B6-9EA1-67C8-333E-7850D33289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60499" y="4241800"/>
              <a:ext cx="1181101" cy="1181101"/>
            </a:xfrm>
            <a:prstGeom prst="rect">
              <a:avLst/>
            </a:prstGeom>
          </p:spPr>
        </p:pic>
        <p:sp>
          <p:nvSpPr>
            <p:cNvPr id="36" name="TextBox 35">
              <a:extLst>
                <a:ext uri="{FF2B5EF4-FFF2-40B4-BE49-F238E27FC236}">
                  <a16:creationId xmlns:a16="http://schemas.microsoft.com/office/drawing/2014/main" id="{A8B9CBC5-8A65-1B81-EF09-1A52864DE4CD}"/>
                </a:ext>
              </a:extLst>
            </p:cNvPr>
            <p:cNvSpPr txBox="1"/>
            <p:nvPr/>
          </p:nvSpPr>
          <p:spPr>
            <a:xfrm>
              <a:off x="838200" y="5525867"/>
              <a:ext cx="2336800" cy="646331"/>
            </a:xfrm>
            <a:prstGeom prst="rect">
              <a:avLst/>
            </a:prstGeom>
            <a:noFill/>
          </p:spPr>
          <p:txBody>
            <a:bodyPr wrap="square" rtlCol="0">
              <a:spAutoFit/>
            </a:bodyPr>
            <a:lstStyle/>
            <a:p>
              <a:pPr algn="ctr"/>
              <a:r>
                <a:rPr lang="en-US" b="1" dirty="0"/>
                <a:t>Monitoring &amp; Observability</a:t>
              </a:r>
            </a:p>
          </p:txBody>
        </p:sp>
      </p:grpSp>
      <p:grpSp>
        <p:nvGrpSpPr>
          <p:cNvPr id="45" name="Group 44">
            <a:extLst>
              <a:ext uri="{FF2B5EF4-FFF2-40B4-BE49-F238E27FC236}">
                <a16:creationId xmlns:a16="http://schemas.microsoft.com/office/drawing/2014/main" id="{4E2C3A21-8F7B-C857-95DB-3A225E537324}"/>
              </a:ext>
            </a:extLst>
          </p:cNvPr>
          <p:cNvGrpSpPr/>
          <p:nvPr/>
        </p:nvGrpSpPr>
        <p:grpSpPr>
          <a:xfrm>
            <a:off x="3515562" y="4263414"/>
            <a:ext cx="2414302" cy="1631785"/>
            <a:chOff x="3515562" y="4263414"/>
            <a:chExt cx="2414302" cy="1631785"/>
          </a:xfrm>
        </p:grpSpPr>
        <p:pic>
          <p:nvPicPr>
            <p:cNvPr id="20" name="Graphic 19" descr="Play with solid fill">
              <a:extLst>
                <a:ext uri="{FF2B5EF4-FFF2-40B4-BE49-F238E27FC236}">
                  <a16:creationId xmlns:a16="http://schemas.microsoft.com/office/drawing/2014/main" id="{DDCA8EFA-CEFF-B218-8AF6-5B6BFE17F6A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177882" y="4263414"/>
              <a:ext cx="1159487" cy="1159487"/>
            </a:xfrm>
            <a:prstGeom prst="rect">
              <a:avLst/>
            </a:prstGeom>
          </p:spPr>
        </p:pic>
        <p:sp>
          <p:nvSpPr>
            <p:cNvPr id="37" name="TextBox 36">
              <a:extLst>
                <a:ext uri="{FF2B5EF4-FFF2-40B4-BE49-F238E27FC236}">
                  <a16:creationId xmlns:a16="http://schemas.microsoft.com/office/drawing/2014/main" id="{ACCABEAB-1589-464C-0A83-8C4EE243D66C}"/>
                </a:ext>
              </a:extLst>
            </p:cNvPr>
            <p:cNvSpPr txBox="1"/>
            <p:nvPr/>
          </p:nvSpPr>
          <p:spPr>
            <a:xfrm>
              <a:off x="3515562" y="5525867"/>
              <a:ext cx="2414302" cy="369332"/>
            </a:xfrm>
            <a:prstGeom prst="rect">
              <a:avLst/>
            </a:prstGeom>
            <a:noFill/>
          </p:spPr>
          <p:txBody>
            <a:bodyPr wrap="square" rtlCol="0">
              <a:spAutoFit/>
            </a:bodyPr>
            <a:lstStyle/>
            <a:p>
              <a:pPr algn="ctr"/>
              <a:r>
                <a:rPr lang="en-US" b="1" dirty="0"/>
                <a:t>Live Demo</a:t>
              </a:r>
            </a:p>
          </p:txBody>
        </p:sp>
      </p:grpSp>
      <p:grpSp>
        <p:nvGrpSpPr>
          <p:cNvPr id="46" name="Group 45">
            <a:extLst>
              <a:ext uri="{FF2B5EF4-FFF2-40B4-BE49-F238E27FC236}">
                <a16:creationId xmlns:a16="http://schemas.microsoft.com/office/drawing/2014/main" id="{03477528-1753-9F82-CD82-A3051C1FA693}"/>
              </a:ext>
            </a:extLst>
          </p:cNvPr>
          <p:cNvGrpSpPr/>
          <p:nvPr/>
        </p:nvGrpSpPr>
        <p:grpSpPr>
          <a:xfrm>
            <a:off x="6310863" y="4258957"/>
            <a:ext cx="2288074" cy="1590075"/>
            <a:chOff x="6310863" y="4258957"/>
            <a:chExt cx="2288074" cy="1590075"/>
          </a:xfrm>
        </p:grpSpPr>
        <p:pic>
          <p:nvPicPr>
            <p:cNvPr id="18" name="Graphic 17" descr="Blueprint with solid fill">
              <a:extLst>
                <a:ext uri="{FF2B5EF4-FFF2-40B4-BE49-F238E27FC236}">
                  <a16:creationId xmlns:a16="http://schemas.microsoft.com/office/drawing/2014/main" id="{CDCB69CB-BF3C-CE32-A5E7-DF7721FC977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81507" y="4258957"/>
              <a:ext cx="1146786" cy="1146786"/>
            </a:xfrm>
            <a:prstGeom prst="rect">
              <a:avLst/>
            </a:prstGeom>
          </p:spPr>
        </p:pic>
        <p:sp>
          <p:nvSpPr>
            <p:cNvPr id="38" name="TextBox 37">
              <a:extLst>
                <a:ext uri="{FF2B5EF4-FFF2-40B4-BE49-F238E27FC236}">
                  <a16:creationId xmlns:a16="http://schemas.microsoft.com/office/drawing/2014/main" id="{07D75E26-5C88-80F3-30A5-491D09663FC0}"/>
                </a:ext>
              </a:extLst>
            </p:cNvPr>
            <p:cNvSpPr txBox="1"/>
            <p:nvPr/>
          </p:nvSpPr>
          <p:spPr>
            <a:xfrm>
              <a:off x="6310863" y="5479700"/>
              <a:ext cx="2288074" cy="369332"/>
            </a:xfrm>
            <a:prstGeom prst="rect">
              <a:avLst/>
            </a:prstGeom>
            <a:noFill/>
          </p:spPr>
          <p:txBody>
            <a:bodyPr wrap="square" rtlCol="0">
              <a:spAutoFit/>
            </a:bodyPr>
            <a:lstStyle/>
            <a:p>
              <a:pPr algn="ctr"/>
              <a:r>
                <a:rPr lang="en-US" b="1" dirty="0"/>
                <a:t>Blueprint &amp; Wrap Up</a:t>
              </a:r>
            </a:p>
          </p:txBody>
        </p:sp>
      </p:grpSp>
      <p:grpSp>
        <p:nvGrpSpPr>
          <p:cNvPr id="47" name="Group 46">
            <a:extLst>
              <a:ext uri="{FF2B5EF4-FFF2-40B4-BE49-F238E27FC236}">
                <a16:creationId xmlns:a16="http://schemas.microsoft.com/office/drawing/2014/main" id="{4D92BBF0-6F56-DC70-008E-724512F953E3}"/>
              </a:ext>
            </a:extLst>
          </p:cNvPr>
          <p:cNvGrpSpPr/>
          <p:nvPr/>
        </p:nvGrpSpPr>
        <p:grpSpPr>
          <a:xfrm>
            <a:off x="9017000" y="4258957"/>
            <a:ext cx="2336800" cy="1590075"/>
            <a:chOff x="9017000" y="4258957"/>
            <a:chExt cx="2336800" cy="1590075"/>
          </a:xfrm>
        </p:grpSpPr>
        <p:pic>
          <p:nvPicPr>
            <p:cNvPr id="16" name="Graphic 15" descr="Chat with solid fill">
              <a:extLst>
                <a:ext uri="{FF2B5EF4-FFF2-40B4-BE49-F238E27FC236}">
                  <a16:creationId xmlns:a16="http://schemas.microsoft.com/office/drawing/2014/main" id="{70BF759E-1C08-6ACE-7B9E-85ABCDAF716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15610" y="4258957"/>
              <a:ext cx="1146786" cy="1146786"/>
            </a:xfrm>
            <a:prstGeom prst="rect">
              <a:avLst/>
            </a:prstGeom>
          </p:spPr>
        </p:pic>
        <p:sp>
          <p:nvSpPr>
            <p:cNvPr id="39" name="TextBox 38">
              <a:extLst>
                <a:ext uri="{FF2B5EF4-FFF2-40B4-BE49-F238E27FC236}">
                  <a16:creationId xmlns:a16="http://schemas.microsoft.com/office/drawing/2014/main" id="{B7A99D8F-D4A9-7731-7509-C8990E770BF6}"/>
                </a:ext>
              </a:extLst>
            </p:cNvPr>
            <p:cNvSpPr txBox="1"/>
            <p:nvPr/>
          </p:nvSpPr>
          <p:spPr>
            <a:xfrm>
              <a:off x="9017000" y="5479700"/>
              <a:ext cx="2336800" cy="369332"/>
            </a:xfrm>
            <a:prstGeom prst="rect">
              <a:avLst/>
            </a:prstGeom>
            <a:noFill/>
          </p:spPr>
          <p:txBody>
            <a:bodyPr wrap="square" rtlCol="0">
              <a:spAutoFit/>
            </a:bodyPr>
            <a:lstStyle/>
            <a:p>
              <a:pPr algn="ctr"/>
              <a:r>
                <a:rPr lang="en-US" b="1" dirty="0"/>
                <a:t>Q&amp;A</a:t>
              </a:r>
            </a:p>
          </p:txBody>
        </p:sp>
      </p:grpSp>
    </p:spTree>
    <p:extLst>
      <p:ext uri="{BB962C8B-B14F-4D97-AF65-F5344CB8AC3E}">
        <p14:creationId xmlns:p14="http://schemas.microsoft.com/office/powerpoint/2010/main" val="269812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2"/>
                                        </p:tgtEl>
                                        <p:attrNameLst>
                                          <p:attrName>style.visibility</p:attrName>
                                        </p:attrNameLst>
                                      </p:cBhvr>
                                      <p:to>
                                        <p:strVal val="visible"/>
                                      </p:to>
                                    </p:set>
                                    <p:animEffect transition="in" filter="fade">
                                      <p:cBhvr>
                                        <p:cTn id="17" dur="500"/>
                                        <p:tgtEl>
                                          <p:spTgt spid="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fad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fade">
                                      <p:cBhvr>
                                        <p:cTn id="32" dur="500"/>
                                        <p:tgtEl>
                                          <p:spTgt spid="4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diagram of a api&#10;&#10;AI-generated content may be incorrect.">
            <a:extLst>
              <a:ext uri="{FF2B5EF4-FFF2-40B4-BE49-F238E27FC236}">
                <a16:creationId xmlns:a16="http://schemas.microsoft.com/office/drawing/2014/main" id="{9FA885F0-7174-F98A-8DD4-0DDD7A953C58}"/>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0427" r="10427"/>
          <a:stretch>
            <a:fillRect/>
          </a:stretch>
        </p:blipFill>
        <p:spPr>
          <a:xfrm>
            <a:off x="831850" y="1901483"/>
            <a:ext cx="5080000" cy="4278996"/>
          </a:xfrm>
        </p:spPr>
      </p:pic>
      <p:sp>
        <p:nvSpPr>
          <p:cNvPr id="2" name="Title 1">
            <a:extLst>
              <a:ext uri="{FF2B5EF4-FFF2-40B4-BE49-F238E27FC236}">
                <a16:creationId xmlns:a16="http://schemas.microsoft.com/office/drawing/2014/main" id="{32F3BBDA-11C9-6D2F-67F4-EC5928DDD9AF}"/>
              </a:ext>
            </a:extLst>
          </p:cNvPr>
          <p:cNvSpPr>
            <a:spLocks noGrp="1"/>
          </p:cNvSpPr>
          <p:nvPr>
            <p:ph type="title"/>
          </p:nvPr>
        </p:nvSpPr>
        <p:spPr/>
        <p:txBody>
          <a:bodyPr/>
          <a:lstStyle/>
          <a:p>
            <a:r>
              <a:rPr lang="en-US" dirty="0"/>
              <a:t>The Resilience Challenge</a:t>
            </a:r>
          </a:p>
        </p:txBody>
      </p:sp>
      <p:sp>
        <p:nvSpPr>
          <p:cNvPr id="3" name="Text Placeholder 2">
            <a:extLst>
              <a:ext uri="{FF2B5EF4-FFF2-40B4-BE49-F238E27FC236}">
                <a16:creationId xmlns:a16="http://schemas.microsoft.com/office/drawing/2014/main" id="{39F1F59A-FAB3-DECA-1393-D2C77B150215}"/>
              </a:ext>
            </a:extLst>
          </p:cNvPr>
          <p:cNvSpPr>
            <a:spLocks noGrp="1"/>
          </p:cNvSpPr>
          <p:nvPr>
            <p:ph type="body" sz="quarter" idx="10"/>
          </p:nvPr>
        </p:nvSpPr>
        <p:spPr/>
        <p:txBody>
          <a:bodyPr>
            <a:normAutofit fontScale="92500" lnSpcReduction="20000"/>
          </a:bodyPr>
          <a:lstStyle/>
          <a:p>
            <a:r>
              <a:rPr lang="en-US" dirty="0"/>
              <a:t>Building Resilient and Scalable APIs in Azure</a:t>
            </a:r>
          </a:p>
        </p:txBody>
      </p:sp>
      <p:pic>
        <p:nvPicPr>
          <p:cNvPr id="16" name="Content Placeholder 15">
            <a:extLst>
              <a:ext uri="{FF2B5EF4-FFF2-40B4-BE49-F238E27FC236}">
                <a16:creationId xmlns:a16="http://schemas.microsoft.com/office/drawing/2014/main" id="{DBC776A4-787F-A989-2801-145BFE733B40}"/>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l="10427" r="10427"/>
          <a:stretch/>
        </p:blipFill>
        <p:spPr>
          <a:xfrm>
            <a:off x="6280150" y="1898308"/>
            <a:ext cx="5080000" cy="4278996"/>
          </a:xfrm>
        </p:spPr>
      </p:pic>
    </p:spTree>
    <p:extLst>
      <p:ext uri="{BB962C8B-B14F-4D97-AF65-F5344CB8AC3E}">
        <p14:creationId xmlns:p14="http://schemas.microsoft.com/office/powerpoint/2010/main" val="37195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5EDA21D2-017C-F6EE-EA8B-350DF7DECA0A}"/>
              </a:ext>
            </a:extLst>
          </p:cNvPr>
          <p:cNvGrpSpPr/>
          <p:nvPr/>
        </p:nvGrpSpPr>
        <p:grpSpPr>
          <a:xfrm>
            <a:off x="6300787" y="1905000"/>
            <a:ext cx="5080001" cy="4279900"/>
            <a:chOff x="6300787" y="1905000"/>
            <a:chExt cx="5080001" cy="4279900"/>
          </a:xfrm>
        </p:grpSpPr>
        <p:sp>
          <p:nvSpPr>
            <p:cNvPr id="62" name="Rectangle 61">
              <a:extLst>
                <a:ext uri="{FF2B5EF4-FFF2-40B4-BE49-F238E27FC236}">
                  <a16:creationId xmlns:a16="http://schemas.microsoft.com/office/drawing/2014/main" id="{68E7A549-0783-5721-5828-BE9E1E9CC414}"/>
                </a:ext>
              </a:extLst>
            </p:cNvPr>
            <p:cNvSpPr/>
            <p:nvPr/>
          </p:nvSpPr>
          <p:spPr>
            <a:xfrm>
              <a:off x="6300788" y="1905000"/>
              <a:ext cx="5065712" cy="4279900"/>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C8DA67F-64DE-D1BD-D5A1-21F2EFDDF96C}"/>
                </a:ext>
              </a:extLst>
            </p:cNvPr>
            <p:cNvSpPr/>
            <p:nvPr/>
          </p:nvSpPr>
          <p:spPr>
            <a:xfrm>
              <a:off x="6300787" y="2323324"/>
              <a:ext cx="5080001" cy="386157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3007EB16-DB51-2618-A759-0A208B7EF44A}"/>
              </a:ext>
            </a:extLst>
          </p:cNvPr>
          <p:cNvGrpSpPr/>
          <p:nvPr/>
        </p:nvGrpSpPr>
        <p:grpSpPr>
          <a:xfrm>
            <a:off x="825500" y="1904999"/>
            <a:ext cx="5065713" cy="4279901"/>
            <a:chOff x="825500" y="1904999"/>
            <a:chExt cx="5065713" cy="4279901"/>
          </a:xfrm>
        </p:grpSpPr>
        <p:sp>
          <p:nvSpPr>
            <p:cNvPr id="44" name="Rectangle 43">
              <a:extLst>
                <a:ext uri="{FF2B5EF4-FFF2-40B4-BE49-F238E27FC236}">
                  <a16:creationId xmlns:a16="http://schemas.microsoft.com/office/drawing/2014/main" id="{32930356-8DB0-6B4F-1B34-A9D6B4BA7E2F}"/>
                </a:ext>
              </a:extLst>
            </p:cNvPr>
            <p:cNvSpPr/>
            <p:nvPr/>
          </p:nvSpPr>
          <p:spPr>
            <a:xfrm>
              <a:off x="825500" y="1904999"/>
              <a:ext cx="5065713" cy="4279901"/>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9695092-6CB2-3E7C-B7CE-8CFFE1F40C54}"/>
                </a:ext>
              </a:extLst>
            </p:cNvPr>
            <p:cNvSpPr/>
            <p:nvPr/>
          </p:nvSpPr>
          <p:spPr>
            <a:xfrm>
              <a:off x="836612" y="2328518"/>
              <a:ext cx="5054601" cy="3856382"/>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9942B965-BF66-17A8-40CA-C115346A638D}"/>
              </a:ext>
            </a:extLst>
          </p:cNvPr>
          <p:cNvSpPr>
            <a:spLocks noGrp="1"/>
          </p:cNvSpPr>
          <p:nvPr>
            <p:ph type="title"/>
          </p:nvPr>
        </p:nvSpPr>
        <p:spPr/>
        <p:txBody>
          <a:bodyPr/>
          <a:lstStyle/>
          <a:p>
            <a:r>
              <a:rPr lang="en-US" dirty="0"/>
              <a:t>Resilience Turnaround</a:t>
            </a:r>
          </a:p>
        </p:txBody>
      </p:sp>
      <p:sp>
        <p:nvSpPr>
          <p:cNvPr id="3" name="Text Placeholder 2">
            <a:extLst>
              <a:ext uri="{FF2B5EF4-FFF2-40B4-BE49-F238E27FC236}">
                <a16:creationId xmlns:a16="http://schemas.microsoft.com/office/drawing/2014/main" id="{B6D233CD-FF45-6EE2-8B65-C7189F68C8F2}"/>
              </a:ext>
            </a:extLst>
          </p:cNvPr>
          <p:cNvSpPr>
            <a:spLocks noGrp="1"/>
          </p:cNvSpPr>
          <p:nvPr>
            <p:ph type="body" sz="quarter" idx="10"/>
          </p:nvPr>
        </p:nvSpPr>
        <p:spPr/>
        <p:txBody>
          <a:bodyPr>
            <a:normAutofit fontScale="92500" lnSpcReduction="20000"/>
          </a:bodyPr>
          <a:lstStyle/>
          <a:p>
            <a:r>
              <a:rPr lang="en-US" dirty="0"/>
              <a:t>From Fragile to Fault-Tolerant: An API Resilience Transformation</a:t>
            </a:r>
          </a:p>
        </p:txBody>
      </p:sp>
      <p:sp>
        <p:nvSpPr>
          <p:cNvPr id="4" name="Text Placeholder 3">
            <a:extLst>
              <a:ext uri="{FF2B5EF4-FFF2-40B4-BE49-F238E27FC236}">
                <a16:creationId xmlns:a16="http://schemas.microsoft.com/office/drawing/2014/main" id="{AED882B8-3F92-DCE7-4A50-09B50BF558F8}"/>
              </a:ext>
            </a:extLst>
          </p:cNvPr>
          <p:cNvSpPr>
            <a:spLocks noGrp="1"/>
          </p:cNvSpPr>
          <p:nvPr>
            <p:ph type="body" idx="1"/>
          </p:nvPr>
        </p:nvSpPr>
        <p:spPr/>
        <p:txBody>
          <a:bodyPr>
            <a:normAutofit lnSpcReduction="10000"/>
          </a:bodyPr>
          <a:lstStyle/>
          <a:p>
            <a:pPr algn="ctr"/>
            <a:r>
              <a:rPr lang="en-US" dirty="0">
                <a:solidFill>
                  <a:schemeClr val="tx2"/>
                </a:solidFill>
              </a:rPr>
              <a:t>Before (Challenges)</a:t>
            </a:r>
          </a:p>
        </p:txBody>
      </p:sp>
      <p:sp>
        <p:nvSpPr>
          <p:cNvPr id="6" name="Text Placeholder 5">
            <a:extLst>
              <a:ext uri="{FF2B5EF4-FFF2-40B4-BE49-F238E27FC236}">
                <a16:creationId xmlns:a16="http://schemas.microsoft.com/office/drawing/2014/main" id="{F7607CFC-5292-E6F0-2F05-76822A0D8E4D}"/>
              </a:ext>
            </a:extLst>
          </p:cNvPr>
          <p:cNvSpPr>
            <a:spLocks noGrp="1"/>
          </p:cNvSpPr>
          <p:nvPr>
            <p:ph type="body" sz="quarter" idx="3"/>
          </p:nvPr>
        </p:nvSpPr>
        <p:spPr/>
        <p:txBody>
          <a:bodyPr>
            <a:normAutofit fontScale="85000" lnSpcReduction="10000"/>
          </a:bodyPr>
          <a:lstStyle/>
          <a:p>
            <a:r>
              <a:rPr lang="en-US" dirty="0">
                <a:solidFill>
                  <a:schemeClr val="tx2"/>
                </a:solidFill>
              </a:rPr>
              <a:t>After (Results from Azure Patterns &amp; Services)</a:t>
            </a:r>
          </a:p>
        </p:txBody>
      </p:sp>
      <p:grpSp>
        <p:nvGrpSpPr>
          <p:cNvPr id="39" name="Group 38">
            <a:extLst>
              <a:ext uri="{FF2B5EF4-FFF2-40B4-BE49-F238E27FC236}">
                <a16:creationId xmlns:a16="http://schemas.microsoft.com/office/drawing/2014/main" id="{9B3372E1-FCD2-515E-BD7E-E58229620AF5}"/>
              </a:ext>
            </a:extLst>
          </p:cNvPr>
          <p:cNvGrpSpPr/>
          <p:nvPr/>
        </p:nvGrpSpPr>
        <p:grpSpPr>
          <a:xfrm>
            <a:off x="836613" y="2307432"/>
            <a:ext cx="1423987" cy="1516300"/>
            <a:chOff x="836613" y="2307432"/>
            <a:chExt cx="1423987" cy="1516300"/>
          </a:xfrm>
        </p:grpSpPr>
        <p:pic>
          <p:nvPicPr>
            <p:cNvPr id="28" name="Graphic 27" descr="Server with solid fill">
              <a:extLst>
                <a:ext uri="{FF2B5EF4-FFF2-40B4-BE49-F238E27FC236}">
                  <a16:creationId xmlns:a16="http://schemas.microsoft.com/office/drawing/2014/main" id="{F1AE7944-80CA-F155-EC75-D9A7D34E5F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0756" y="2307432"/>
              <a:ext cx="1155700" cy="1155700"/>
            </a:xfrm>
            <a:prstGeom prst="rect">
              <a:avLst/>
            </a:prstGeom>
          </p:spPr>
        </p:pic>
        <p:sp>
          <p:nvSpPr>
            <p:cNvPr id="29" name="TextBox 28">
              <a:extLst>
                <a:ext uri="{FF2B5EF4-FFF2-40B4-BE49-F238E27FC236}">
                  <a16:creationId xmlns:a16="http://schemas.microsoft.com/office/drawing/2014/main" id="{F691AA4C-B77E-7746-EBB1-395DD294458A}"/>
                </a:ext>
              </a:extLst>
            </p:cNvPr>
            <p:cNvSpPr txBox="1"/>
            <p:nvPr/>
          </p:nvSpPr>
          <p:spPr>
            <a:xfrm>
              <a:off x="836613" y="3454400"/>
              <a:ext cx="1423987" cy="369332"/>
            </a:xfrm>
            <a:prstGeom prst="rect">
              <a:avLst/>
            </a:prstGeom>
            <a:noFill/>
          </p:spPr>
          <p:txBody>
            <a:bodyPr wrap="square" rtlCol="0">
              <a:spAutoFit/>
            </a:bodyPr>
            <a:lstStyle/>
            <a:p>
              <a:pPr algn="ctr"/>
              <a:r>
                <a:rPr lang="en-US" b="1" dirty="0">
                  <a:solidFill>
                    <a:schemeClr val="accent1"/>
                  </a:solidFill>
                </a:rPr>
                <a:t>Legacy Stack</a:t>
              </a:r>
            </a:p>
          </p:txBody>
        </p:sp>
      </p:grpSp>
      <p:grpSp>
        <p:nvGrpSpPr>
          <p:cNvPr id="40" name="Group 39">
            <a:extLst>
              <a:ext uri="{FF2B5EF4-FFF2-40B4-BE49-F238E27FC236}">
                <a16:creationId xmlns:a16="http://schemas.microsoft.com/office/drawing/2014/main" id="{CA147CB0-5424-0095-D524-EDA2EC8CBF74}"/>
              </a:ext>
            </a:extLst>
          </p:cNvPr>
          <p:cNvGrpSpPr/>
          <p:nvPr/>
        </p:nvGrpSpPr>
        <p:grpSpPr>
          <a:xfrm>
            <a:off x="2641601" y="2297232"/>
            <a:ext cx="1423988" cy="1827867"/>
            <a:chOff x="2641601" y="2297232"/>
            <a:chExt cx="1423988" cy="1827867"/>
          </a:xfrm>
        </p:grpSpPr>
        <p:sp>
          <p:nvSpPr>
            <p:cNvPr id="30" name="TextBox 29">
              <a:extLst>
                <a:ext uri="{FF2B5EF4-FFF2-40B4-BE49-F238E27FC236}">
                  <a16:creationId xmlns:a16="http://schemas.microsoft.com/office/drawing/2014/main" id="{47BC40F0-263A-AA73-7019-179DAFF073E3}"/>
                </a:ext>
              </a:extLst>
            </p:cNvPr>
            <p:cNvSpPr txBox="1"/>
            <p:nvPr/>
          </p:nvSpPr>
          <p:spPr>
            <a:xfrm>
              <a:off x="2641601" y="3478768"/>
              <a:ext cx="1423988" cy="646331"/>
            </a:xfrm>
            <a:prstGeom prst="rect">
              <a:avLst/>
            </a:prstGeom>
            <a:noFill/>
          </p:spPr>
          <p:txBody>
            <a:bodyPr wrap="square" rtlCol="0">
              <a:spAutoFit/>
            </a:bodyPr>
            <a:lstStyle/>
            <a:p>
              <a:pPr algn="ctr"/>
              <a:r>
                <a:rPr lang="en-US" b="1" dirty="0">
                  <a:solidFill>
                    <a:schemeClr val="accent4"/>
                  </a:solidFill>
                </a:rPr>
                <a:t>Unplanned Outages</a:t>
              </a:r>
            </a:p>
          </p:txBody>
        </p:sp>
        <p:pic>
          <p:nvPicPr>
            <p:cNvPr id="31" name="Graphic 30" descr="Warning with solid fill">
              <a:extLst>
                <a:ext uri="{FF2B5EF4-FFF2-40B4-BE49-F238E27FC236}">
                  <a16:creationId xmlns:a16="http://schemas.microsoft.com/office/drawing/2014/main" id="{9BD6DED1-9873-D25A-2F16-AF8E4B2B38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67927" y="2297232"/>
              <a:ext cx="1171336" cy="1171336"/>
            </a:xfrm>
            <a:prstGeom prst="rect">
              <a:avLst/>
            </a:prstGeom>
          </p:spPr>
        </p:pic>
      </p:grpSp>
      <p:grpSp>
        <p:nvGrpSpPr>
          <p:cNvPr id="41" name="Group 40">
            <a:extLst>
              <a:ext uri="{FF2B5EF4-FFF2-40B4-BE49-F238E27FC236}">
                <a16:creationId xmlns:a16="http://schemas.microsoft.com/office/drawing/2014/main" id="{AEFFBB3B-CFCA-CA02-C299-AC335CB68987}"/>
              </a:ext>
            </a:extLst>
          </p:cNvPr>
          <p:cNvGrpSpPr/>
          <p:nvPr/>
        </p:nvGrpSpPr>
        <p:grpSpPr>
          <a:xfrm>
            <a:off x="4446589" y="2297232"/>
            <a:ext cx="1458912" cy="1812231"/>
            <a:chOff x="4446589" y="2297232"/>
            <a:chExt cx="1458912" cy="1812231"/>
          </a:xfrm>
        </p:grpSpPr>
        <p:pic>
          <p:nvPicPr>
            <p:cNvPr id="32" name="Graphic 31" descr="Wave with solid fill">
              <a:extLst>
                <a:ext uri="{FF2B5EF4-FFF2-40B4-BE49-F238E27FC236}">
                  <a16:creationId xmlns:a16="http://schemas.microsoft.com/office/drawing/2014/main" id="{1519AECC-BE0A-E85C-F443-EBEA527041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0161" y="2297232"/>
              <a:ext cx="1131768" cy="1131768"/>
            </a:xfrm>
            <a:prstGeom prst="rect">
              <a:avLst/>
            </a:prstGeom>
          </p:spPr>
        </p:pic>
        <p:sp>
          <p:nvSpPr>
            <p:cNvPr id="33" name="TextBox 32">
              <a:extLst>
                <a:ext uri="{FF2B5EF4-FFF2-40B4-BE49-F238E27FC236}">
                  <a16:creationId xmlns:a16="http://schemas.microsoft.com/office/drawing/2014/main" id="{9AA06A25-A920-F65F-4E83-569C0A6494D3}"/>
                </a:ext>
              </a:extLst>
            </p:cNvPr>
            <p:cNvSpPr txBox="1"/>
            <p:nvPr/>
          </p:nvSpPr>
          <p:spPr>
            <a:xfrm>
              <a:off x="4446589" y="3463132"/>
              <a:ext cx="1458912" cy="646331"/>
            </a:xfrm>
            <a:prstGeom prst="rect">
              <a:avLst/>
            </a:prstGeom>
            <a:noFill/>
          </p:spPr>
          <p:txBody>
            <a:bodyPr wrap="square" rtlCol="0">
              <a:spAutoFit/>
            </a:bodyPr>
            <a:lstStyle/>
            <a:p>
              <a:pPr algn="ctr"/>
              <a:r>
                <a:rPr lang="en-US" b="1" dirty="0">
                  <a:solidFill>
                    <a:schemeClr val="accent4"/>
                  </a:solidFill>
                </a:rPr>
                <a:t>Cascading Failures</a:t>
              </a:r>
            </a:p>
          </p:txBody>
        </p:sp>
      </p:grpSp>
      <p:grpSp>
        <p:nvGrpSpPr>
          <p:cNvPr id="43" name="Group 42">
            <a:extLst>
              <a:ext uri="{FF2B5EF4-FFF2-40B4-BE49-F238E27FC236}">
                <a16:creationId xmlns:a16="http://schemas.microsoft.com/office/drawing/2014/main" id="{F2D41B83-5B8B-3AE0-20B5-B369E92E28CB}"/>
              </a:ext>
            </a:extLst>
          </p:cNvPr>
          <p:cNvGrpSpPr/>
          <p:nvPr/>
        </p:nvGrpSpPr>
        <p:grpSpPr>
          <a:xfrm>
            <a:off x="1810643" y="4229100"/>
            <a:ext cx="1423986" cy="1533763"/>
            <a:chOff x="836613" y="4229100"/>
            <a:chExt cx="1423986" cy="1533763"/>
          </a:xfrm>
        </p:grpSpPr>
        <p:pic>
          <p:nvPicPr>
            <p:cNvPr id="34" name="Graphic 33" descr="Eye with solid fill">
              <a:extLst>
                <a:ext uri="{FF2B5EF4-FFF2-40B4-BE49-F238E27FC236}">
                  <a16:creationId xmlns:a16="http://schemas.microsoft.com/office/drawing/2014/main" id="{332B147C-9920-E393-8766-E13AE76ADEC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70756" y="4229100"/>
              <a:ext cx="1168401" cy="1168401"/>
            </a:xfrm>
            <a:prstGeom prst="rect">
              <a:avLst/>
            </a:prstGeom>
          </p:spPr>
        </p:pic>
        <p:sp>
          <p:nvSpPr>
            <p:cNvPr id="35" name="TextBox 34">
              <a:extLst>
                <a:ext uri="{FF2B5EF4-FFF2-40B4-BE49-F238E27FC236}">
                  <a16:creationId xmlns:a16="http://schemas.microsoft.com/office/drawing/2014/main" id="{3DCFA932-2F30-1C5D-26BF-7B9E93BA0262}"/>
                </a:ext>
              </a:extLst>
            </p:cNvPr>
            <p:cNvSpPr txBox="1"/>
            <p:nvPr/>
          </p:nvSpPr>
          <p:spPr>
            <a:xfrm>
              <a:off x="836613" y="5393531"/>
              <a:ext cx="1423986" cy="369332"/>
            </a:xfrm>
            <a:prstGeom prst="rect">
              <a:avLst/>
            </a:prstGeom>
            <a:noFill/>
          </p:spPr>
          <p:txBody>
            <a:bodyPr wrap="square" rtlCol="0">
              <a:spAutoFit/>
            </a:bodyPr>
            <a:lstStyle/>
            <a:p>
              <a:pPr algn="ctr"/>
              <a:r>
                <a:rPr lang="en-US" b="1" dirty="0">
                  <a:solidFill>
                    <a:schemeClr val="accent4"/>
                  </a:solidFill>
                </a:rPr>
                <a:t>No visibility</a:t>
              </a:r>
            </a:p>
          </p:txBody>
        </p:sp>
      </p:grpSp>
      <p:grpSp>
        <p:nvGrpSpPr>
          <p:cNvPr id="42" name="Group 41">
            <a:extLst>
              <a:ext uri="{FF2B5EF4-FFF2-40B4-BE49-F238E27FC236}">
                <a16:creationId xmlns:a16="http://schemas.microsoft.com/office/drawing/2014/main" id="{F75FCB68-504E-7B15-D777-7C59163F1E02}"/>
              </a:ext>
            </a:extLst>
          </p:cNvPr>
          <p:cNvGrpSpPr/>
          <p:nvPr/>
        </p:nvGrpSpPr>
        <p:grpSpPr>
          <a:xfrm>
            <a:off x="3657758" y="4250531"/>
            <a:ext cx="1381861" cy="1789331"/>
            <a:chOff x="2683728" y="4250531"/>
            <a:chExt cx="1381861" cy="1789331"/>
          </a:xfrm>
        </p:grpSpPr>
        <p:pic>
          <p:nvPicPr>
            <p:cNvPr id="36" name="Graphic 35" descr="Repeat with solid fill">
              <a:extLst>
                <a:ext uri="{FF2B5EF4-FFF2-40B4-BE49-F238E27FC236}">
                  <a16:creationId xmlns:a16="http://schemas.microsoft.com/office/drawing/2014/main" id="{3F20BF34-0588-F42F-3A64-A5799D4309F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758163" y="4250531"/>
              <a:ext cx="1181100" cy="1181100"/>
            </a:xfrm>
            <a:prstGeom prst="rect">
              <a:avLst/>
            </a:prstGeom>
          </p:spPr>
        </p:pic>
        <p:sp>
          <p:nvSpPr>
            <p:cNvPr id="37" name="TextBox 36">
              <a:extLst>
                <a:ext uri="{FF2B5EF4-FFF2-40B4-BE49-F238E27FC236}">
                  <a16:creationId xmlns:a16="http://schemas.microsoft.com/office/drawing/2014/main" id="{F74D959F-93B2-1068-FFE7-D6A6A27DF2AE}"/>
                </a:ext>
              </a:extLst>
            </p:cNvPr>
            <p:cNvSpPr txBox="1"/>
            <p:nvPr/>
          </p:nvSpPr>
          <p:spPr>
            <a:xfrm>
              <a:off x="2683728" y="5393531"/>
              <a:ext cx="1381861" cy="646331"/>
            </a:xfrm>
            <a:prstGeom prst="rect">
              <a:avLst/>
            </a:prstGeom>
            <a:noFill/>
          </p:spPr>
          <p:txBody>
            <a:bodyPr wrap="square" rtlCol="0">
              <a:spAutoFit/>
            </a:bodyPr>
            <a:lstStyle/>
            <a:p>
              <a:pPr algn="ctr"/>
              <a:r>
                <a:rPr lang="en-US" b="1" dirty="0">
                  <a:solidFill>
                    <a:schemeClr val="accent4"/>
                  </a:solidFill>
                </a:rPr>
                <a:t>Manual Recovery</a:t>
              </a:r>
            </a:p>
          </p:txBody>
        </p:sp>
      </p:grpSp>
      <p:grpSp>
        <p:nvGrpSpPr>
          <p:cNvPr id="57" name="Group 56">
            <a:extLst>
              <a:ext uri="{FF2B5EF4-FFF2-40B4-BE49-F238E27FC236}">
                <a16:creationId xmlns:a16="http://schemas.microsoft.com/office/drawing/2014/main" id="{01F6D9CB-3B42-E0C3-53F0-05BF9BC47B56}"/>
              </a:ext>
            </a:extLst>
          </p:cNvPr>
          <p:cNvGrpSpPr/>
          <p:nvPr/>
        </p:nvGrpSpPr>
        <p:grpSpPr>
          <a:xfrm>
            <a:off x="6300788" y="2353918"/>
            <a:ext cx="1420812" cy="1725014"/>
            <a:chOff x="6300788" y="2353918"/>
            <a:chExt cx="1420812" cy="1725014"/>
          </a:xfrm>
        </p:grpSpPr>
        <p:pic>
          <p:nvPicPr>
            <p:cNvPr id="47" name="Graphic 46" descr="Shield Tick with solid fill">
              <a:extLst>
                <a:ext uri="{FF2B5EF4-FFF2-40B4-BE49-F238E27FC236}">
                  <a16:creationId xmlns:a16="http://schemas.microsoft.com/office/drawing/2014/main" id="{6B1DFE31-2284-1014-150E-5A6DB269C1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60953" y="2353918"/>
              <a:ext cx="1100482" cy="1100482"/>
            </a:xfrm>
            <a:prstGeom prst="rect">
              <a:avLst/>
            </a:prstGeom>
          </p:spPr>
        </p:pic>
        <p:sp>
          <p:nvSpPr>
            <p:cNvPr id="48" name="TextBox 47">
              <a:extLst>
                <a:ext uri="{FF2B5EF4-FFF2-40B4-BE49-F238E27FC236}">
                  <a16:creationId xmlns:a16="http://schemas.microsoft.com/office/drawing/2014/main" id="{29B5CD14-76EC-EACE-28AF-99A35F255E10}"/>
                </a:ext>
              </a:extLst>
            </p:cNvPr>
            <p:cNvSpPr txBox="1"/>
            <p:nvPr/>
          </p:nvSpPr>
          <p:spPr>
            <a:xfrm>
              <a:off x="6300788" y="3432601"/>
              <a:ext cx="1420812" cy="646331"/>
            </a:xfrm>
            <a:prstGeom prst="rect">
              <a:avLst/>
            </a:prstGeom>
            <a:noFill/>
          </p:spPr>
          <p:txBody>
            <a:bodyPr wrap="square" rtlCol="0">
              <a:spAutoFit/>
            </a:bodyPr>
            <a:lstStyle/>
            <a:p>
              <a:pPr algn="ctr"/>
              <a:r>
                <a:rPr lang="en-US" b="1" dirty="0">
                  <a:solidFill>
                    <a:srgbClr val="00B050"/>
                  </a:solidFill>
                </a:rPr>
                <a:t>Protected Gateway</a:t>
              </a:r>
            </a:p>
          </p:txBody>
        </p:sp>
      </p:grpSp>
      <p:grpSp>
        <p:nvGrpSpPr>
          <p:cNvPr id="58" name="Group 57">
            <a:extLst>
              <a:ext uri="{FF2B5EF4-FFF2-40B4-BE49-F238E27FC236}">
                <a16:creationId xmlns:a16="http://schemas.microsoft.com/office/drawing/2014/main" id="{573F38A1-75F6-40A2-7EF1-458CF4D78213}"/>
              </a:ext>
            </a:extLst>
          </p:cNvPr>
          <p:cNvGrpSpPr/>
          <p:nvPr/>
        </p:nvGrpSpPr>
        <p:grpSpPr>
          <a:xfrm>
            <a:off x="8131176" y="2332832"/>
            <a:ext cx="1419224" cy="1499992"/>
            <a:chOff x="8131176" y="2332832"/>
            <a:chExt cx="1419224" cy="1499992"/>
          </a:xfrm>
        </p:grpSpPr>
        <p:pic>
          <p:nvPicPr>
            <p:cNvPr id="49" name="Graphic 48" descr="World with solid fill">
              <a:extLst>
                <a:ext uri="{FF2B5EF4-FFF2-40B4-BE49-F238E27FC236}">
                  <a16:creationId xmlns:a16="http://schemas.microsoft.com/office/drawing/2014/main" id="{EA2294B1-F616-E5C6-A202-9E229FB8F42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260160" y="2332832"/>
              <a:ext cx="1121568" cy="1121568"/>
            </a:xfrm>
            <a:prstGeom prst="rect">
              <a:avLst/>
            </a:prstGeom>
          </p:spPr>
        </p:pic>
        <p:sp>
          <p:nvSpPr>
            <p:cNvPr id="50" name="TextBox 49">
              <a:extLst>
                <a:ext uri="{FF2B5EF4-FFF2-40B4-BE49-F238E27FC236}">
                  <a16:creationId xmlns:a16="http://schemas.microsoft.com/office/drawing/2014/main" id="{A54AB232-C13C-F4A5-9E16-F5B54C2BE6DD}"/>
                </a:ext>
              </a:extLst>
            </p:cNvPr>
            <p:cNvSpPr txBox="1"/>
            <p:nvPr/>
          </p:nvSpPr>
          <p:spPr>
            <a:xfrm>
              <a:off x="8131176" y="3463492"/>
              <a:ext cx="1419224" cy="369332"/>
            </a:xfrm>
            <a:prstGeom prst="rect">
              <a:avLst/>
            </a:prstGeom>
            <a:noFill/>
          </p:spPr>
          <p:txBody>
            <a:bodyPr wrap="square" rtlCol="0">
              <a:spAutoFit/>
            </a:bodyPr>
            <a:lstStyle/>
            <a:p>
              <a:pPr algn="ctr"/>
              <a:r>
                <a:rPr lang="en-US" b="1" dirty="0">
                  <a:solidFill>
                    <a:srgbClr val="00B050"/>
                  </a:solidFill>
                </a:rPr>
                <a:t>Multi-Region</a:t>
              </a:r>
            </a:p>
          </p:txBody>
        </p:sp>
      </p:grpSp>
      <p:grpSp>
        <p:nvGrpSpPr>
          <p:cNvPr id="59" name="Group 58">
            <a:extLst>
              <a:ext uri="{FF2B5EF4-FFF2-40B4-BE49-F238E27FC236}">
                <a16:creationId xmlns:a16="http://schemas.microsoft.com/office/drawing/2014/main" id="{A5CA3006-F07A-9901-0959-368A82E23782}"/>
              </a:ext>
            </a:extLst>
          </p:cNvPr>
          <p:cNvGrpSpPr/>
          <p:nvPr/>
        </p:nvGrpSpPr>
        <p:grpSpPr>
          <a:xfrm>
            <a:off x="9917113" y="2304496"/>
            <a:ext cx="1449388" cy="1774436"/>
            <a:chOff x="9917113" y="2304496"/>
            <a:chExt cx="1449388" cy="1774436"/>
          </a:xfrm>
        </p:grpSpPr>
        <p:pic>
          <p:nvPicPr>
            <p:cNvPr id="51" name="Graphic 50" descr="Gears with solid fill">
              <a:extLst>
                <a:ext uri="{FF2B5EF4-FFF2-40B4-BE49-F238E27FC236}">
                  <a16:creationId xmlns:a16="http://schemas.microsoft.com/office/drawing/2014/main" id="{4DC1416A-D295-7CCE-DEC5-B50DC38ABC1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055344" y="2304496"/>
              <a:ext cx="1165900" cy="1165900"/>
            </a:xfrm>
            <a:prstGeom prst="rect">
              <a:avLst/>
            </a:prstGeom>
          </p:spPr>
        </p:pic>
        <p:sp>
          <p:nvSpPr>
            <p:cNvPr id="52" name="TextBox 51">
              <a:extLst>
                <a:ext uri="{FF2B5EF4-FFF2-40B4-BE49-F238E27FC236}">
                  <a16:creationId xmlns:a16="http://schemas.microsoft.com/office/drawing/2014/main" id="{23DBBF5E-C8DE-C4B7-488C-4FABBF491EB1}"/>
                </a:ext>
              </a:extLst>
            </p:cNvPr>
            <p:cNvSpPr txBox="1"/>
            <p:nvPr/>
          </p:nvSpPr>
          <p:spPr>
            <a:xfrm>
              <a:off x="9917113" y="3432601"/>
              <a:ext cx="1449388" cy="646331"/>
            </a:xfrm>
            <a:prstGeom prst="rect">
              <a:avLst/>
            </a:prstGeom>
            <a:noFill/>
          </p:spPr>
          <p:txBody>
            <a:bodyPr wrap="square" rtlCol="0">
              <a:spAutoFit/>
            </a:bodyPr>
            <a:lstStyle/>
            <a:p>
              <a:pPr algn="ctr"/>
              <a:r>
                <a:rPr lang="en-US" b="1" dirty="0">
                  <a:solidFill>
                    <a:srgbClr val="00B050"/>
                  </a:solidFill>
                </a:rPr>
                <a:t>Smart Patterns</a:t>
              </a:r>
            </a:p>
          </p:txBody>
        </p:sp>
      </p:grpSp>
      <p:grpSp>
        <p:nvGrpSpPr>
          <p:cNvPr id="60" name="Group 59">
            <a:extLst>
              <a:ext uri="{FF2B5EF4-FFF2-40B4-BE49-F238E27FC236}">
                <a16:creationId xmlns:a16="http://schemas.microsoft.com/office/drawing/2014/main" id="{D62FC1F1-B9EE-386D-C1E3-14B122554564}"/>
              </a:ext>
            </a:extLst>
          </p:cNvPr>
          <p:cNvGrpSpPr/>
          <p:nvPr/>
        </p:nvGrpSpPr>
        <p:grpSpPr>
          <a:xfrm>
            <a:off x="7304643" y="4269961"/>
            <a:ext cx="1420812" cy="1519230"/>
            <a:chOff x="6300788" y="4269961"/>
            <a:chExt cx="1420812" cy="1519230"/>
          </a:xfrm>
        </p:grpSpPr>
        <p:pic>
          <p:nvPicPr>
            <p:cNvPr id="53" name="Graphic 52" descr="Heart with pulse with solid fill">
              <a:extLst>
                <a:ext uri="{FF2B5EF4-FFF2-40B4-BE49-F238E27FC236}">
                  <a16:creationId xmlns:a16="http://schemas.microsoft.com/office/drawing/2014/main" id="{B9CEA806-99EF-5B4A-9156-F7B4FEEB4F2E}"/>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430359" y="4269961"/>
              <a:ext cx="1161670" cy="1161670"/>
            </a:xfrm>
            <a:prstGeom prst="rect">
              <a:avLst/>
            </a:prstGeom>
          </p:spPr>
        </p:pic>
        <p:sp>
          <p:nvSpPr>
            <p:cNvPr id="54" name="TextBox 53">
              <a:extLst>
                <a:ext uri="{FF2B5EF4-FFF2-40B4-BE49-F238E27FC236}">
                  <a16:creationId xmlns:a16="http://schemas.microsoft.com/office/drawing/2014/main" id="{F3004AF0-0982-4FEC-C2D1-F499806866FA}"/>
                </a:ext>
              </a:extLst>
            </p:cNvPr>
            <p:cNvSpPr txBox="1"/>
            <p:nvPr/>
          </p:nvSpPr>
          <p:spPr>
            <a:xfrm>
              <a:off x="6300788" y="5419859"/>
              <a:ext cx="1420812" cy="369332"/>
            </a:xfrm>
            <a:prstGeom prst="rect">
              <a:avLst/>
            </a:prstGeom>
            <a:noFill/>
          </p:spPr>
          <p:txBody>
            <a:bodyPr wrap="square" rtlCol="0">
              <a:spAutoFit/>
            </a:bodyPr>
            <a:lstStyle/>
            <a:p>
              <a:pPr algn="ctr"/>
              <a:r>
                <a:rPr lang="en-US" b="1" dirty="0">
                  <a:solidFill>
                    <a:srgbClr val="00B050"/>
                  </a:solidFill>
                </a:rPr>
                <a:t>Live Metrics</a:t>
              </a:r>
            </a:p>
          </p:txBody>
        </p:sp>
      </p:grpSp>
      <p:grpSp>
        <p:nvGrpSpPr>
          <p:cNvPr id="61" name="Group 60">
            <a:extLst>
              <a:ext uri="{FF2B5EF4-FFF2-40B4-BE49-F238E27FC236}">
                <a16:creationId xmlns:a16="http://schemas.microsoft.com/office/drawing/2014/main" id="{7FA72777-577D-67A6-3545-C9284EFBAFF1}"/>
              </a:ext>
            </a:extLst>
          </p:cNvPr>
          <p:cNvGrpSpPr/>
          <p:nvPr/>
        </p:nvGrpSpPr>
        <p:grpSpPr>
          <a:xfrm>
            <a:off x="9135031" y="4229100"/>
            <a:ext cx="1419224" cy="1848862"/>
            <a:chOff x="8131176" y="4229100"/>
            <a:chExt cx="1419224" cy="1848862"/>
          </a:xfrm>
        </p:grpSpPr>
        <p:pic>
          <p:nvPicPr>
            <p:cNvPr id="55" name="Graphic 54" descr="Upward trend with solid fill">
              <a:extLst>
                <a:ext uri="{FF2B5EF4-FFF2-40B4-BE49-F238E27FC236}">
                  <a16:creationId xmlns:a16="http://schemas.microsoft.com/office/drawing/2014/main" id="{2E9608F3-136B-7737-AA61-62BDE7B90723}"/>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240109" y="4229100"/>
              <a:ext cx="1161670" cy="1161670"/>
            </a:xfrm>
            <a:prstGeom prst="rect">
              <a:avLst/>
            </a:prstGeom>
          </p:spPr>
        </p:pic>
        <p:sp>
          <p:nvSpPr>
            <p:cNvPr id="56" name="TextBox 55">
              <a:extLst>
                <a:ext uri="{FF2B5EF4-FFF2-40B4-BE49-F238E27FC236}">
                  <a16:creationId xmlns:a16="http://schemas.microsoft.com/office/drawing/2014/main" id="{EA6334C6-C834-B533-C59D-C6CB2BAD8DBF}"/>
                </a:ext>
              </a:extLst>
            </p:cNvPr>
            <p:cNvSpPr txBox="1"/>
            <p:nvPr/>
          </p:nvSpPr>
          <p:spPr>
            <a:xfrm>
              <a:off x="8131176" y="5431631"/>
              <a:ext cx="1419224" cy="646331"/>
            </a:xfrm>
            <a:prstGeom prst="rect">
              <a:avLst/>
            </a:prstGeom>
            <a:noFill/>
          </p:spPr>
          <p:txBody>
            <a:bodyPr wrap="square" rtlCol="0">
              <a:spAutoFit/>
            </a:bodyPr>
            <a:lstStyle/>
            <a:p>
              <a:pPr algn="ctr"/>
              <a:r>
                <a:rPr lang="en-US" b="1" dirty="0">
                  <a:solidFill>
                    <a:srgbClr val="00B050"/>
                  </a:solidFill>
                </a:rPr>
                <a:t>Scales on Demand</a:t>
              </a:r>
            </a:p>
          </p:txBody>
        </p:sp>
      </p:grpSp>
    </p:spTree>
    <p:extLst>
      <p:ext uri="{BB962C8B-B14F-4D97-AF65-F5344CB8AC3E}">
        <p14:creationId xmlns:p14="http://schemas.microsoft.com/office/powerpoint/2010/main" val="279657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fade">
                                      <p:cBhvr>
                                        <p:cTn id="21" dur="500"/>
                                        <p:tgtEl>
                                          <p:spTgt spid="4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5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fade">
                                      <p:cBhvr>
                                        <p:cTn id="36" dur="500"/>
                                        <p:tgtEl>
                                          <p:spTgt spid="6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fade">
                                      <p:cBhvr>
                                        <p:cTn id="41" dur="500"/>
                                        <p:tgtEl>
                                          <p:spTgt spid="57"/>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58"/>
                                        </p:tgtEl>
                                        <p:attrNameLst>
                                          <p:attrName>style.visibility</p:attrName>
                                        </p:attrNameLst>
                                      </p:cBhvr>
                                      <p:to>
                                        <p:strVal val="visible"/>
                                      </p:to>
                                    </p:set>
                                    <p:animEffect transition="in" filter="fade">
                                      <p:cBhvr>
                                        <p:cTn id="46" dur="500"/>
                                        <p:tgtEl>
                                          <p:spTgt spid="5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9"/>
                                        </p:tgtEl>
                                        <p:attrNameLst>
                                          <p:attrName>style.visibility</p:attrName>
                                        </p:attrNameLst>
                                      </p:cBhvr>
                                      <p:to>
                                        <p:strVal val="visible"/>
                                      </p:to>
                                    </p:set>
                                    <p:animEffect transition="in" filter="fade">
                                      <p:cBhvr>
                                        <p:cTn id="51" dur="500"/>
                                        <p:tgtEl>
                                          <p:spTgt spid="5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61"/>
                                        </p:tgtEl>
                                        <p:attrNameLst>
                                          <p:attrName>style.visibility</p:attrName>
                                        </p:attrNameLst>
                                      </p:cBhvr>
                                      <p:to>
                                        <p:strVal val="visible"/>
                                      </p:to>
                                    </p:set>
                                    <p:animEffect transition="in" filter="fade">
                                      <p:cBhvr>
                                        <p:cTn id="61"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86436-55EF-962F-16A9-881D8D38AA31}"/>
              </a:ext>
            </a:extLst>
          </p:cNvPr>
          <p:cNvSpPr>
            <a:spLocks noGrp="1"/>
          </p:cNvSpPr>
          <p:nvPr>
            <p:ph type="title"/>
          </p:nvPr>
        </p:nvSpPr>
        <p:spPr/>
        <p:txBody>
          <a:bodyPr/>
          <a:lstStyle/>
          <a:p>
            <a:r>
              <a:rPr lang="en-US" dirty="0"/>
              <a:t>Azure Toolset Overview</a:t>
            </a:r>
          </a:p>
        </p:txBody>
      </p:sp>
    </p:spTree>
    <p:extLst>
      <p:ext uri="{BB962C8B-B14F-4D97-AF65-F5344CB8AC3E}">
        <p14:creationId xmlns:p14="http://schemas.microsoft.com/office/powerpoint/2010/main" val="328159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8FBC-666F-FC09-4A53-6CAD5C76FE2B}"/>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8ED71E47-863C-5627-CDD1-60939030ED4E}"/>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0A9760D9-A4E9-A76C-3BD5-AE588996484A}"/>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764D256B-751F-188D-486B-8792B139C5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3F297D48-A86F-B02A-B597-BF127494E226}"/>
                </a:ext>
              </a:extLst>
            </p:cNvPr>
            <p:cNvSpPr txBox="1"/>
            <p:nvPr/>
          </p:nvSpPr>
          <p:spPr>
            <a:xfrm>
              <a:off x="2232744" y="3454400"/>
              <a:ext cx="1829366" cy="646331"/>
            </a:xfrm>
            <a:prstGeom prst="rect">
              <a:avLst/>
            </a:prstGeom>
            <a:noFill/>
          </p:spPr>
          <p:txBody>
            <a:bodyPr wrap="square" rtlCol="0">
              <a:spAutoFit/>
            </a:bodyPr>
            <a:lstStyle/>
            <a:p>
              <a:pPr algn="ctr"/>
              <a:r>
                <a:rPr lang="en-US" b="1" dirty="0"/>
                <a:t>Azure API Management</a:t>
              </a:r>
            </a:p>
          </p:txBody>
        </p:sp>
      </p:grpSp>
      <p:sp>
        <p:nvSpPr>
          <p:cNvPr id="4" name="Rectangle 3">
            <a:extLst>
              <a:ext uri="{FF2B5EF4-FFF2-40B4-BE49-F238E27FC236}">
                <a16:creationId xmlns:a16="http://schemas.microsoft.com/office/drawing/2014/main" id="{2AC36DC4-8C61-18B6-EA79-C2C5D5574AC4}"/>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Traffic Shaping and Throttling</a:t>
            </a:r>
          </a:p>
        </p:txBody>
      </p:sp>
      <p:sp>
        <p:nvSpPr>
          <p:cNvPr id="6" name="Rectangle 5">
            <a:extLst>
              <a:ext uri="{FF2B5EF4-FFF2-40B4-BE49-F238E27FC236}">
                <a16:creationId xmlns:a16="http://schemas.microsoft.com/office/drawing/2014/main" id="{1B04840F-6A00-6760-E723-8C5C7B7D1939}"/>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Caching</a:t>
            </a:r>
          </a:p>
        </p:txBody>
      </p:sp>
      <p:sp>
        <p:nvSpPr>
          <p:cNvPr id="7" name="Rectangle 6">
            <a:extLst>
              <a:ext uri="{FF2B5EF4-FFF2-40B4-BE49-F238E27FC236}">
                <a16:creationId xmlns:a16="http://schemas.microsoft.com/office/drawing/2014/main" id="{6D527285-39E0-5BCB-70AA-9D78C8B6EB5F}"/>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Policy Enforcement</a:t>
            </a:r>
          </a:p>
        </p:txBody>
      </p:sp>
      <p:sp>
        <p:nvSpPr>
          <p:cNvPr id="8" name="Rectangle 7">
            <a:extLst>
              <a:ext uri="{FF2B5EF4-FFF2-40B4-BE49-F238E27FC236}">
                <a16:creationId xmlns:a16="http://schemas.microsoft.com/office/drawing/2014/main" id="{ECE717B8-5E7F-47F3-505E-0E74FE5B7543}"/>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Backend Shielding</a:t>
            </a:r>
          </a:p>
        </p:txBody>
      </p:sp>
    </p:spTree>
    <p:extLst>
      <p:ext uri="{BB962C8B-B14F-4D97-AF65-F5344CB8AC3E}">
        <p14:creationId xmlns:p14="http://schemas.microsoft.com/office/powerpoint/2010/main" val="43784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ABDB8-C2B8-0212-596F-2FDC1A1307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9D2EA-42DB-FBE8-7432-FD92214E4742}"/>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5DD28EEB-6CD9-689F-48EE-1009BD65B078}"/>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C1561195-0E14-FA69-37BF-1B22421768C3}"/>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B03E5200-9B99-845F-5C4B-8232934709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41650908-FF18-A26F-6CC5-3F0873E8CCED}"/>
                </a:ext>
              </a:extLst>
            </p:cNvPr>
            <p:cNvSpPr txBox="1"/>
            <p:nvPr/>
          </p:nvSpPr>
          <p:spPr>
            <a:xfrm>
              <a:off x="2232744" y="3454400"/>
              <a:ext cx="1829366" cy="646331"/>
            </a:xfrm>
            <a:prstGeom prst="rect">
              <a:avLst/>
            </a:prstGeom>
            <a:noFill/>
          </p:spPr>
          <p:txBody>
            <a:bodyPr wrap="square" rtlCol="0">
              <a:spAutoFit/>
            </a:bodyPr>
            <a:lstStyle/>
            <a:p>
              <a:pPr algn="ctr"/>
              <a:r>
                <a:rPr lang="en-US" dirty="0"/>
                <a:t>Azure API Management</a:t>
              </a:r>
            </a:p>
          </p:txBody>
        </p:sp>
      </p:grpSp>
      <p:grpSp>
        <p:nvGrpSpPr>
          <p:cNvPr id="42" name="Group 41">
            <a:extLst>
              <a:ext uri="{FF2B5EF4-FFF2-40B4-BE49-F238E27FC236}">
                <a16:creationId xmlns:a16="http://schemas.microsoft.com/office/drawing/2014/main" id="{28FDFE1C-B720-546F-65E6-3B0E4660C915}"/>
              </a:ext>
            </a:extLst>
          </p:cNvPr>
          <p:cNvGrpSpPr/>
          <p:nvPr/>
        </p:nvGrpSpPr>
        <p:grpSpPr>
          <a:xfrm>
            <a:off x="5137151" y="1517652"/>
            <a:ext cx="1917698" cy="2306080"/>
            <a:chOff x="5137151" y="1517652"/>
            <a:chExt cx="1917698" cy="2306080"/>
          </a:xfrm>
        </p:grpSpPr>
        <p:pic>
          <p:nvPicPr>
            <p:cNvPr id="7" name="Graphic 6">
              <a:extLst>
                <a:ext uri="{FF2B5EF4-FFF2-40B4-BE49-F238E27FC236}">
                  <a16:creationId xmlns:a16="http://schemas.microsoft.com/office/drawing/2014/main" id="{49FE5DEB-C17F-59E6-C5E0-7C232537FC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37151" y="1517652"/>
              <a:ext cx="1917698" cy="1917698"/>
            </a:xfrm>
            <a:prstGeom prst="rect">
              <a:avLst/>
            </a:prstGeom>
          </p:spPr>
        </p:pic>
        <p:sp>
          <p:nvSpPr>
            <p:cNvPr id="39" name="TextBox 38">
              <a:extLst>
                <a:ext uri="{FF2B5EF4-FFF2-40B4-BE49-F238E27FC236}">
                  <a16:creationId xmlns:a16="http://schemas.microsoft.com/office/drawing/2014/main" id="{ED1FE96B-2986-3DA1-1DA3-D50C10AB1535}"/>
                </a:ext>
              </a:extLst>
            </p:cNvPr>
            <p:cNvSpPr txBox="1"/>
            <p:nvPr/>
          </p:nvSpPr>
          <p:spPr>
            <a:xfrm>
              <a:off x="5137151" y="3454400"/>
              <a:ext cx="1917697" cy="369332"/>
            </a:xfrm>
            <a:prstGeom prst="rect">
              <a:avLst/>
            </a:prstGeom>
            <a:noFill/>
          </p:spPr>
          <p:txBody>
            <a:bodyPr wrap="square" rtlCol="0">
              <a:spAutoFit/>
            </a:bodyPr>
            <a:lstStyle/>
            <a:p>
              <a:pPr algn="ctr"/>
              <a:r>
                <a:rPr lang="en-US" b="1" dirty="0"/>
                <a:t>Azure Functions</a:t>
              </a:r>
            </a:p>
          </p:txBody>
        </p:sp>
      </p:grpSp>
      <p:sp>
        <p:nvSpPr>
          <p:cNvPr id="4" name="Rectangle 3">
            <a:extLst>
              <a:ext uri="{FF2B5EF4-FFF2-40B4-BE49-F238E27FC236}">
                <a16:creationId xmlns:a16="http://schemas.microsoft.com/office/drawing/2014/main" id="{14A926E0-0688-08A3-6E98-44131EED0F80}"/>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Elastic Capacity</a:t>
            </a:r>
          </a:p>
        </p:txBody>
      </p:sp>
      <p:sp>
        <p:nvSpPr>
          <p:cNvPr id="6" name="Rectangle 5">
            <a:extLst>
              <a:ext uri="{FF2B5EF4-FFF2-40B4-BE49-F238E27FC236}">
                <a16:creationId xmlns:a16="http://schemas.microsoft.com/office/drawing/2014/main" id="{E03DAA05-88AD-BF1D-37CA-0ACBE75ABDFB}"/>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Scale-to-Zero Efficiency</a:t>
            </a:r>
          </a:p>
        </p:txBody>
      </p:sp>
      <p:sp>
        <p:nvSpPr>
          <p:cNvPr id="8" name="Rectangle 7">
            <a:extLst>
              <a:ext uri="{FF2B5EF4-FFF2-40B4-BE49-F238E27FC236}">
                <a16:creationId xmlns:a16="http://schemas.microsoft.com/office/drawing/2014/main" id="{93CC9260-C824-03CC-B062-DD8ECC1BBDD6}"/>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Event-Driven Triggers</a:t>
            </a:r>
          </a:p>
        </p:txBody>
      </p:sp>
      <p:sp>
        <p:nvSpPr>
          <p:cNvPr id="9" name="Rectangle 8">
            <a:extLst>
              <a:ext uri="{FF2B5EF4-FFF2-40B4-BE49-F238E27FC236}">
                <a16:creationId xmlns:a16="http://schemas.microsoft.com/office/drawing/2014/main" id="{2B2BE461-972B-317B-73FB-9AD553B27E65}"/>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Isolation of Workloads</a:t>
            </a:r>
          </a:p>
        </p:txBody>
      </p:sp>
    </p:spTree>
    <p:extLst>
      <p:ext uri="{BB962C8B-B14F-4D97-AF65-F5344CB8AC3E}">
        <p14:creationId xmlns:p14="http://schemas.microsoft.com/office/powerpoint/2010/main" val="21897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20636-A973-B542-896B-722EC6FD6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20F93-FF57-BDCE-C19B-FBEFF84B4570}"/>
              </a:ext>
            </a:extLst>
          </p:cNvPr>
          <p:cNvSpPr>
            <a:spLocks noGrp="1"/>
          </p:cNvSpPr>
          <p:nvPr>
            <p:ph type="title"/>
          </p:nvPr>
        </p:nvSpPr>
        <p:spPr/>
        <p:txBody>
          <a:bodyPr/>
          <a:lstStyle/>
          <a:p>
            <a:r>
              <a:rPr lang="en-US" dirty="0"/>
              <a:t>Azure Toolset Overview</a:t>
            </a:r>
          </a:p>
        </p:txBody>
      </p:sp>
      <p:sp>
        <p:nvSpPr>
          <p:cNvPr id="3" name="Text Placeholder 2">
            <a:extLst>
              <a:ext uri="{FF2B5EF4-FFF2-40B4-BE49-F238E27FC236}">
                <a16:creationId xmlns:a16="http://schemas.microsoft.com/office/drawing/2014/main" id="{4DDC7714-762F-52B7-C30A-25B5D3282455}"/>
              </a:ext>
            </a:extLst>
          </p:cNvPr>
          <p:cNvSpPr>
            <a:spLocks noGrp="1"/>
          </p:cNvSpPr>
          <p:nvPr>
            <p:ph type="body" sz="quarter" idx="10"/>
          </p:nvPr>
        </p:nvSpPr>
        <p:spPr/>
        <p:txBody>
          <a:bodyPr>
            <a:normAutofit fontScale="92500" lnSpcReduction="20000"/>
          </a:bodyPr>
          <a:lstStyle/>
          <a:p>
            <a:r>
              <a:rPr lang="en-US" dirty="0"/>
              <a:t>Primary Trio</a:t>
            </a:r>
          </a:p>
        </p:txBody>
      </p:sp>
      <p:grpSp>
        <p:nvGrpSpPr>
          <p:cNvPr id="41" name="Group 40">
            <a:extLst>
              <a:ext uri="{FF2B5EF4-FFF2-40B4-BE49-F238E27FC236}">
                <a16:creationId xmlns:a16="http://schemas.microsoft.com/office/drawing/2014/main" id="{84ED3221-B3BF-EC1B-DC84-01290FF3D62D}"/>
              </a:ext>
            </a:extLst>
          </p:cNvPr>
          <p:cNvGrpSpPr/>
          <p:nvPr/>
        </p:nvGrpSpPr>
        <p:grpSpPr>
          <a:xfrm>
            <a:off x="2157111" y="1580544"/>
            <a:ext cx="1904999" cy="2520187"/>
            <a:chOff x="2157111" y="1580544"/>
            <a:chExt cx="1904999" cy="2520187"/>
          </a:xfrm>
        </p:grpSpPr>
        <p:pic>
          <p:nvPicPr>
            <p:cNvPr id="5" name="Graphic 4">
              <a:extLst>
                <a:ext uri="{FF2B5EF4-FFF2-40B4-BE49-F238E27FC236}">
                  <a16:creationId xmlns:a16="http://schemas.microsoft.com/office/drawing/2014/main" id="{E5ED98E4-926E-3920-921A-9F95B91429F4}"/>
                </a:ext>
              </a:extLst>
            </p:cNvPr>
            <p:cNvPicPr>
              <a:picLocks noChangeAspect="1"/>
            </p:cNvPicPr>
            <p:nvPr/>
          </p:nvPicPr>
          <p:blipFill>
            <a:blip r:embed="rId3">
              <a:alphaModFix amt="50000"/>
              <a:extLst>
                <a:ext uri="{96DAC541-7B7A-43D3-8B79-37D633B846F1}">
                  <asvg:svgBlip xmlns:asvg="http://schemas.microsoft.com/office/drawing/2016/SVG/main" r:embed="rId4"/>
                </a:ext>
              </a:extLst>
            </a:blip>
            <a:stretch>
              <a:fillRect/>
            </a:stretch>
          </p:blipFill>
          <p:spPr>
            <a:xfrm>
              <a:off x="2157111" y="1580544"/>
              <a:ext cx="1904999" cy="1904999"/>
            </a:xfrm>
            <a:prstGeom prst="rect">
              <a:avLst/>
            </a:prstGeom>
          </p:spPr>
        </p:pic>
        <p:sp>
          <p:nvSpPr>
            <p:cNvPr id="38" name="TextBox 37">
              <a:extLst>
                <a:ext uri="{FF2B5EF4-FFF2-40B4-BE49-F238E27FC236}">
                  <a16:creationId xmlns:a16="http://schemas.microsoft.com/office/drawing/2014/main" id="{7AFA0481-78D0-4D63-E57B-FC389767342D}"/>
                </a:ext>
              </a:extLst>
            </p:cNvPr>
            <p:cNvSpPr txBox="1"/>
            <p:nvPr/>
          </p:nvSpPr>
          <p:spPr>
            <a:xfrm>
              <a:off x="2232744" y="3454400"/>
              <a:ext cx="1829366" cy="646331"/>
            </a:xfrm>
            <a:prstGeom prst="rect">
              <a:avLst/>
            </a:prstGeom>
            <a:noFill/>
          </p:spPr>
          <p:txBody>
            <a:bodyPr wrap="square" rtlCol="0">
              <a:spAutoFit/>
            </a:bodyPr>
            <a:lstStyle/>
            <a:p>
              <a:pPr algn="ctr"/>
              <a:r>
                <a:rPr lang="en-US" dirty="0">
                  <a:solidFill>
                    <a:schemeClr val="tx1">
                      <a:alpha val="50000"/>
                    </a:schemeClr>
                  </a:solidFill>
                </a:rPr>
                <a:t>Azure API Management</a:t>
              </a:r>
            </a:p>
          </p:txBody>
        </p:sp>
      </p:grpSp>
      <p:grpSp>
        <p:nvGrpSpPr>
          <p:cNvPr id="42" name="Group 41">
            <a:extLst>
              <a:ext uri="{FF2B5EF4-FFF2-40B4-BE49-F238E27FC236}">
                <a16:creationId xmlns:a16="http://schemas.microsoft.com/office/drawing/2014/main" id="{97F32CFC-6C21-9BDA-976E-FA4526A2B8AF}"/>
              </a:ext>
            </a:extLst>
          </p:cNvPr>
          <p:cNvGrpSpPr/>
          <p:nvPr/>
        </p:nvGrpSpPr>
        <p:grpSpPr>
          <a:xfrm>
            <a:off x="5137151" y="1517652"/>
            <a:ext cx="1917698" cy="2306080"/>
            <a:chOff x="5137151" y="1517652"/>
            <a:chExt cx="1917698" cy="2306080"/>
          </a:xfrm>
        </p:grpSpPr>
        <p:pic>
          <p:nvPicPr>
            <p:cNvPr id="7" name="Graphic 6">
              <a:extLst>
                <a:ext uri="{FF2B5EF4-FFF2-40B4-BE49-F238E27FC236}">
                  <a16:creationId xmlns:a16="http://schemas.microsoft.com/office/drawing/2014/main" id="{EB26E62B-1E7F-1912-A618-CD65E953AF6E}"/>
                </a:ext>
              </a:extLst>
            </p:cNvPr>
            <p:cNvPicPr>
              <a:picLocks noChangeAspect="1"/>
            </p:cNvPicPr>
            <p:nvPr/>
          </p:nvPicPr>
          <p:blipFill>
            <a:blip r:embed="rId5">
              <a:alphaModFix amt="50000"/>
              <a:extLst>
                <a:ext uri="{96DAC541-7B7A-43D3-8B79-37D633B846F1}">
                  <asvg:svgBlip xmlns:asvg="http://schemas.microsoft.com/office/drawing/2016/SVG/main" r:embed="rId6"/>
                </a:ext>
              </a:extLst>
            </a:blip>
            <a:stretch>
              <a:fillRect/>
            </a:stretch>
          </p:blipFill>
          <p:spPr>
            <a:xfrm>
              <a:off x="5137151" y="1517652"/>
              <a:ext cx="1917698" cy="1917698"/>
            </a:xfrm>
            <a:prstGeom prst="rect">
              <a:avLst/>
            </a:prstGeom>
          </p:spPr>
        </p:pic>
        <p:sp>
          <p:nvSpPr>
            <p:cNvPr id="39" name="TextBox 38">
              <a:extLst>
                <a:ext uri="{FF2B5EF4-FFF2-40B4-BE49-F238E27FC236}">
                  <a16:creationId xmlns:a16="http://schemas.microsoft.com/office/drawing/2014/main" id="{503556AB-1C61-719C-953C-97A414038E73}"/>
                </a:ext>
              </a:extLst>
            </p:cNvPr>
            <p:cNvSpPr txBox="1"/>
            <p:nvPr/>
          </p:nvSpPr>
          <p:spPr>
            <a:xfrm>
              <a:off x="5137151" y="3454400"/>
              <a:ext cx="1917697" cy="369332"/>
            </a:xfrm>
            <a:prstGeom prst="rect">
              <a:avLst/>
            </a:prstGeom>
            <a:noFill/>
          </p:spPr>
          <p:txBody>
            <a:bodyPr wrap="square" rtlCol="0">
              <a:spAutoFit/>
            </a:bodyPr>
            <a:lstStyle/>
            <a:p>
              <a:pPr algn="ctr"/>
              <a:r>
                <a:rPr lang="en-US" dirty="0">
                  <a:solidFill>
                    <a:schemeClr val="tx1">
                      <a:alpha val="50000"/>
                    </a:schemeClr>
                  </a:solidFill>
                </a:rPr>
                <a:t>Azure Functions</a:t>
              </a:r>
            </a:p>
          </p:txBody>
        </p:sp>
      </p:grpSp>
      <p:grpSp>
        <p:nvGrpSpPr>
          <p:cNvPr id="43" name="Group 42">
            <a:extLst>
              <a:ext uri="{FF2B5EF4-FFF2-40B4-BE49-F238E27FC236}">
                <a16:creationId xmlns:a16="http://schemas.microsoft.com/office/drawing/2014/main" id="{19A02AE2-B230-D4CC-4427-02C115186403}"/>
              </a:ext>
            </a:extLst>
          </p:cNvPr>
          <p:cNvGrpSpPr/>
          <p:nvPr/>
        </p:nvGrpSpPr>
        <p:grpSpPr>
          <a:xfrm>
            <a:off x="8129889" y="1392982"/>
            <a:ext cx="1917699" cy="2738892"/>
            <a:chOff x="8129889" y="1392982"/>
            <a:chExt cx="1917699" cy="2738892"/>
          </a:xfrm>
        </p:grpSpPr>
        <p:pic>
          <p:nvPicPr>
            <p:cNvPr id="9" name="Graphic 8">
              <a:extLst>
                <a:ext uri="{FF2B5EF4-FFF2-40B4-BE49-F238E27FC236}">
                  <a16:creationId xmlns:a16="http://schemas.microsoft.com/office/drawing/2014/main" id="{74FBEFAE-C0DA-FC26-8CBB-F91B4B2E6E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9890" y="1392982"/>
              <a:ext cx="1917698" cy="1917698"/>
            </a:xfrm>
            <a:prstGeom prst="rect">
              <a:avLst/>
            </a:prstGeom>
          </p:spPr>
        </p:pic>
        <p:sp>
          <p:nvSpPr>
            <p:cNvPr id="40" name="TextBox 39">
              <a:extLst>
                <a:ext uri="{FF2B5EF4-FFF2-40B4-BE49-F238E27FC236}">
                  <a16:creationId xmlns:a16="http://schemas.microsoft.com/office/drawing/2014/main" id="{350574BA-A3E2-542A-0777-94225853C12A}"/>
                </a:ext>
              </a:extLst>
            </p:cNvPr>
            <p:cNvSpPr txBox="1"/>
            <p:nvPr/>
          </p:nvSpPr>
          <p:spPr>
            <a:xfrm>
              <a:off x="8129889" y="3485543"/>
              <a:ext cx="1917697" cy="646331"/>
            </a:xfrm>
            <a:prstGeom prst="rect">
              <a:avLst/>
            </a:prstGeom>
            <a:noFill/>
          </p:spPr>
          <p:txBody>
            <a:bodyPr wrap="square" rtlCol="0">
              <a:spAutoFit/>
            </a:bodyPr>
            <a:lstStyle/>
            <a:p>
              <a:pPr algn="ctr"/>
              <a:r>
                <a:rPr lang="en-US" b="1" dirty="0"/>
                <a:t>Azure Container Apps</a:t>
              </a:r>
            </a:p>
          </p:txBody>
        </p:sp>
      </p:grpSp>
      <p:sp>
        <p:nvSpPr>
          <p:cNvPr id="4" name="Rectangle 3">
            <a:extLst>
              <a:ext uri="{FF2B5EF4-FFF2-40B4-BE49-F238E27FC236}">
                <a16:creationId xmlns:a16="http://schemas.microsoft.com/office/drawing/2014/main" id="{BCEBDA6D-7599-2A77-97C8-23D3ED538E30}"/>
              </a:ext>
            </a:extLst>
          </p:cNvPr>
          <p:cNvSpPr/>
          <p:nvPr/>
        </p:nvSpPr>
        <p:spPr>
          <a:xfrm>
            <a:off x="838200" y="4635500"/>
            <a:ext cx="1829366"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Granular Scaling</a:t>
            </a:r>
          </a:p>
        </p:txBody>
      </p:sp>
      <p:sp>
        <p:nvSpPr>
          <p:cNvPr id="6" name="Rectangle 5">
            <a:extLst>
              <a:ext uri="{FF2B5EF4-FFF2-40B4-BE49-F238E27FC236}">
                <a16:creationId xmlns:a16="http://schemas.microsoft.com/office/drawing/2014/main" id="{F1CCB69F-CCFD-1097-6EDA-423D393C3975}"/>
              </a:ext>
            </a:extLst>
          </p:cNvPr>
          <p:cNvSpPr/>
          <p:nvPr/>
        </p:nvSpPr>
        <p:spPr>
          <a:xfrm>
            <a:off x="3556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Multiple Scale Triggers</a:t>
            </a:r>
          </a:p>
        </p:txBody>
      </p:sp>
      <p:sp>
        <p:nvSpPr>
          <p:cNvPr id="8" name="Rectangle 7">
            <a:extLst>
              <a:ext uri="{FF2B5EF4-FFF2-40B4-BE49-F238E27FC236}">
                <a16:creationId xmlns:a16="http://schemas.microsoft.com/office/drawing/2014/main" id="{A77201FF-F634-79B3-D78D-D9FCE87EAC9B}"/>
              </a:ext>
            </a:extLst>
          </p:cNvPr>
          <p:cNvSpPr/>
          <p:nvPr/>
        </p:nvSpPr>
        <p:spPr>
          <a:xfrm>
            <a:off x="6286500" y="4635499"/>
            <a:ext cx="1816100" cy="115569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Revisions and Blue-Green Deployments</a:t>
            </a:r>
          </a:p>
        </p:txBody>
      </p:sp>
      <p:sp>
        <p:nvSpPr>
          <p:cNvPr id="10" name="Rectangle 9">
            <a:extLst>
              <a:ext uri="{FF2B5EF4-FFF2-40B4-BE49-F238E27FC236}">
                <a16:creationId xmlns:a16="http://schemas.microsoft.com/office/drawing/2014/main" id="{9DB3FAD1-2D19-F9C1-7905-3E7CD95CA110}"/>
              </a:ext>
            </a:extLst>
          </p:cNvPr>
          <p:cNvSpPr/>
          <p:nvPr/>
        </p:nvSpPr>
        <p:spPr>
          <a:xfrm>
            <a:off x="9017000" y="4635500"/>
            <a:ext cx="1816100" cy="1155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Service-to-Service Communication</a:t>
            </a:r>
          </a:p>
        </p:txBody>
      </p:sp>
    </p:spTree>
    <p:extLst>
      <p:ext uri="{BB962C8B-B14F-4D97-AF65-F5344CB8AC3E}">
        <p14:creationId xmlns:p14="http://schemas.microsoft.com/office/powerpoint/2010/main" val="247402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290-152D-9856-9431-FCF8DB7B3042}"/>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t>Who is Chad Green?</a:t>
            </a:r>
          </a:p>
        </p:txBody>
      </p:sp>
      <p:pic>
        <p:nvPicPr>
          <p:cNvPr id="3" name="Picture 2">
            <a:extLst>
              <a:ext uri="{FF2B5EF4-FFF2-40B4-BE49-F238E27FC236}">
                <a16:creationId xmlns:a16="http://schemas.microsoft.com/office/drawing/2014/main" id="{B703020B-AC26-D86D-1EAF-869EDD54C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1" y="0"/>
            <a:ext cx="5141249" cy="6858000"/>
          </a:xfrm>
          <a:prstGeom prst="rect">
            <a:avLst/>
          </a:prstGeom>
        </p:spPr>
      </p:pic>
      <p:sp>
        <p:nvSpPr>
          <p:cNvPr id="4" name="Content Placeholder 2">
            <a:extLst>
              <a:ext uri="{FF2B5EF4-FFF2-40B4-BE49-F238E27FC236}">
                <a16:creationId xmlns:a16="http://schemas.microsoft.com/office/drawing/2014/main" id="{79FD8C10-BBF0-6653-672F-C192567DE635}"/>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chemeClr val="tx1"/>
                </a:solidFill>
              </a:rPr>
              <a:t>chadgreen@chadgreen.com</a:t>
            </a:r>
          </a:p>
          <a:p>
            <a:pPr marL="0" indent="0">
              <a:buFont typeface="Arial" panose="020B0604020202020204" pitchFamily="34" charset="0"/>
              <a:buNone/>
            </a:pPr>
            <a:r>
              <a:rPr lang="en-US" sz="4000" dirty="0">
                <a:solidFill>
                  <a:schemeClr val="tx1"/>
                </a:solidFill>
              </a:rPr>
              <a:t>TaleLearnCode</a:t>
            </a:r>
          </a:p>
          <a:p>
            <a:pPr marL="0" indent="0">
              <a:buFont typeface="Arial" panose="020B0604020202020204" pitchFamily="34" charset="0"/>
              <a:buNone/>
            </a:pPr>
            <a:r>
              <a:rPr lang="en-US" sz="4000" dirty="0">
                <a:solidFill>
                  <a:schemeClr val="tx1"/>
                </a:solidFill>
              </a:rPr>
              <a:t>ChadGreen.com</a:t>
            </a:r>
          </a:p>
          <a:p>
            <a:pPr marL="0" indent="0">
              <a:buFont typeface="Arial" panose="020B0604020202020204" pitchFamily="34" charset="0"/>
              <a:buNone/>
            </a:pPr>
            <a:r>
              <a:rPr lang="en-US" sz="4000" dirty="0" err="1">
                <a:solidFill>
                  <a:schemeClr val="tx1"/>
                </a:solidFill>
              </a:rPr>
              <a:t>ChadGreen</a:t>
            </a:r>
            <a:r>
              <a:rPr lang="en-US" sz="4000" dirty="0">
                <a:solidFill>
                  <a:schemeClr val="tx1"/>
                </a:solidFill>
              </a:rPr>
              <a:t> &amp; TaleLearnCode</a:t>
            </a:r>
          </a:p>
          <a:p>
            <a:pPr marL="0" indent="0">
              <a:buFont typeface="Arial" panose="020B0604020202020204" pitchFamily="34" charset="0"/>
              <a:buNone/>
            </a:pPr>
            <a:r>
              <a:rPr lang="en-US" sz="4000" dirty="0" err="1">
                <a:solidFill>
                  <a:schemeClr val="tx1"/>
                </a:solidFill>
              </a:rPr>
              <a:t>ChadwickEGreen</a:t>
            </a:r>
            <a:endParaRPr lang="en-US" sz="4000" dirty="0">
              <a:solidFill>
                <a:schemeClr val="tx1"/>
              </a:solidFill>
            </a:endParaRPr>
          </a:p>
        </p:txBody>
      </p:sp>
      <p:pic>
        <p:nvPicPr>
          <p:cNvPr id="5" name="Picture 4">
            <a:extLst>
              <a:ext uri="{FF2B5EF4-FFF2-40B4-BE49-F238E27FC236}">
                <a16:creationId xmlns:a16="http://schemas.microsoft.com/office/drawing/2014/main" id="{1B202CBD-C150-AA70-BD46-E205EA758793}"/>
              </a:ext>
            </a:extLst>
          </p:cNvPr>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4985D3AA-A066-8552-4DC5-D07713A30779}"/>
              </a:ext>
            </a:extLst>
          </p:cNvPr>
          <p:cNvPicPr>
            <a:picLocks noChangeAspect="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C79266C0-A676-6D29-FE6F-B5DA169D5CAE}"/>
              </a:ext>
            </a:extLst>
          </p:cNvPr>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AA9718DA-9C5A-10CC-BCD3-AFF67619204F}"/>
              </a:ext>
            </a:extLst>
          </p:cNvPr>
          <p:cNvPicPr>
            <a:picLocks noChangeAspect="1"/>
          </p:cNvPicPr>
          <p:nvPr/>
        </p:nvPicPr>
        <p:blipFill>
          <a:blip r:embed="rId6">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BB4FDA20-F69A-56A8-FCFA-AE67D384C719}"/>
              </a:ext>
            </a:extLst>
          </p:cNvPr>
          <p:cNvPicPr>
            <a:picLocks noChangeAspect="1"/>
          </p:cNvPicPr>
          <p:nvPr/>
        </p:nvPicPr>
        <p:blipFill>
          <a:blip r:embed="rId7">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D676DD6D-44CE-3CD8-D573-239CBC4AB4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spTree>
    <p:extLst>
      <p:ext uri="{BB962C8B-B14F-4D97-AF65-F5344CB8AC3E}">
        <p14:creationId xmlns:p14="http://schemas.microsoft.com/office/powerpoint/2010/main" val="1987747807"/>
      </p:ext>
    </p:extLst>
  </p:cSld>
  <p:clrMapOvr>
    <a:masterClrMapping/>
  </p:clrMapOvr>
</p:sld>
</file>

<file path=ppt/theme/theme1.xml><?xml version="1.0" encoding="utf-8"?>
<a:theme xmlns:a="http://schemas.openxmlformats.org/drawingml/2006/main" name="TaleLearnCode">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aleLearnCode">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itle Slide Design">
  <a:themeElements>
    <a:clrScheme name="Building Resilient and Scalable APIs in Azure">
      <a:dk1>
        <a:srgbClr val="00263A"/>
      </a:dk1>
      <a:lt1>
        <a:srgbClr val="F4F8FB"/>
      </a:lt1>
      <a:dk2>
        <a:srgbClr val="1A1A1A"/>
      </a:dk2>
      <a:lt2>
        <a:srgbClr val="DCEAF5"/>
      </a:lt2>
      <a:accent1>
        <a:srgbClr val="0078D4"/>
      </a:accent1>
      <a:accent2>
        <a:srgbClr val="00B7C3"/>
      </a:accent2>
      <a:accent3>
        <a:srgbClr val="FFB900"/>
      </a:accent3>
      <a:accent4>
        <a:srgbClr val="E81123"/>
      </a:accent4>
      <a:accent5>
        <a:srgbClr val="5C2D91"/>
      </a:accent5>
      <a:accent6>
        <a:srgbClr val="7A7A7A"/>
      </a:accent6>
      <a:hlink>
        <a:srgbClr val="005A9E"/>
      </a:hlink>
      <a:folHlink>
        <a:srgbClr val="6B4C9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2287</TotalTime>
  <Words>1810</Words>
  <Application>Microsoft Office PowerPoint</Application>
  <PresentationFormat>Widescreen</PresentationFormat>
  <Paragraphs>166</Paragraphs>
  <Slides>10</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10</vt:i4>
      </vt:variant>
    </vt:vector>
  </HeadingPairs>
  <TitlesOfParts>
    <vt:vector size="17" baseType="lpstr">
      <vt:lpstr>Aptos</vt:lpstr>
      <vt:lpstr>Arial</vt:lpstr>
      <vt:lpstr>Calibri</vt:lpstr>
      <vt:lpstr>Kamerik205 8</vt:lpstr>
      <vt:lpstr>TaleLearnCode</vt:lpstr>
      <vt:lpstr>1_TaleLearnCode</vt:lpstr>
      <vt:lpstr>Title Slide Design</vt:lpstr>
      <vt:lpstr>PowerPoint Presentation</vt:lpstr>
      <vt:lpstr>Agenda</vt:lpstr>
      <vt:lpstr>The Resilience Challenge</vt:lpstr>
      <vt:lpstr>Resilience Turnaround</vt:lpstr>
      <vt:lpstr>Azure Toolset Overview</vt:lpstr>
      <vt:lpstr>Azure Toolset Overview</vt:lpstr>
      <vt:lpstr>Azure Toolset Overview</vt:lpstr>
      <vt:lpstr>Azure Toolset Overview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20</cp:revision>
  <dcterms:created xsi:type="dcterms:W3CDTF">2023-11-19T00:00:57Z</dcterms:created>
  <dcterms:modified xsi:type="dcterms:W3CDTF">2025-09-04T01:32:00Z</dcterms:modified>
</cp:coreProperties>
</file>