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 id="2147483658" r:id="rId3"/>
  </p:sldMasterIdLst>
  <p:notesMasterIdLst>
    <p:notesMasterId r:id="rId14"/>
  </p:notesMasterIdLst>
  <p:sldIdLst>
    <p:sldId id="258" r:id="rId4"/>
    <p:sldId id="261" r:id="rId5"/>
    <p:sldId id="262" r:id="rId6"/>
    <p:sldId id="263" r:id="rId7"/>
    <p:sldId id="264" r:id="rId8"/>
    <p:sldId id="265" r:id="rId9"/>
    <p:sldId id="266" r:id="rId10"/>
    <p:sldId id="267" r:id="rId11"/>
    <p:sldId id="257"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F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40" autoAdjust="0"/>
    <p:restoredTop sz="54032" autoAdjust="0"/>
  </p:normalViewPr>
  <p:slideViewPr>
    <p:cSldViewPr snapToGrid="0">
      <p:cViewPr varScale="1">
        <p:scale>
          <a:sx n="84" d="100"/>
          <a:sy n="84" d="100"/>
        </p:scale>
        <p:origin x="2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2CAB9-1A03-4977-9665-FC439D4A4500}" type="datetimeFigureOut">
              <a:rPr lang="en-US" smtClean="0"/>
              <a:t>9/3/2025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1312DF-FCD3-4D05-B1BD-599D608258D4}" type="slidenum">
              <a:rPr lang="en-US" smtClean="0"/>
              <a:t>‹#›</a:t>
            </a:fld>
            <a:endParaRPr lang="en-US"/>
          </a:p>
        </p:txBody>
      </p:sp>
    </p:spTree>
    <p:extLst>
      <p:ext uri="{BB962C8B-B14F-4D97-AF65-F5344CB8AC3E}">
        <p14:creationId xmlns:p14="http://schemas.microsoft.com/office/powerpoint/2010/main" val="3589648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Welcome everyone!</a:t>
            </a:r>
            <a:endParaRPr lang="en-US" b="0" dirty="0"/>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Today, we will explore how to design APIs that can handle anything you throw at them — whether that is a sudden traffic spike, a regional outage, or evolving business demands.</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New York is a city that never sleeps — systems in constant motion, always on. The subways, the power grid, the traffic flow — all have to work together, adapt in real time, and recover quickly when something goes wrong.</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By the end of this session, you will walk away with:</a:t>
            </a:r>
          </a:p>
          <a:p>
            <a:pPr marL="0" indent="0">
              <a:buFont typeface="Arial" panose="020B0604020202020204" pitchFamily="34" charset="0"/>
              <a:buNone/>
            </a:pPr>
            <a:endParaRPr lang="en-US" b="0" dirty="0"/>
          </a:p>
          <a:p>
            <a:pPr marL="171450" indent="-171450">
              <a:buFont typeface="Arial" panose="020B0604020202020204" pitchFamily="34" charset="0"/>
              <a:buChar char="•"/>
            </a:pPr>
            <a:r>
              <a:rPr lang="en-US" b="0" dirty="0"/>
              <a:t>A clear blueprint for building APIs that stay online under pressure.</a:t>
            </a:r>
          </a:p>
          <a:p>
            <a:pPr marL="171450" indent="-171450">
              <a:buFont typeface="Arial" panose="020B0604020202020204" pitchFamily="34" charset="0"/>
              <a:buChar char="•"/>
            </a:pPr>
            <a:r>
              <a:rPr lang="en-US" b="0" dirty="0"/>
              <a:t>Practical Azure patterns for scaling without overspending.</a:t>
            </a:r>
          </a:p>
          <a:p>
            <a:pPr marL="171450" indent="-171450">
              <a:buFont typeface="Arial" panose="020B0604020202020204" pitchFamily="34" charset="0"/>
              <a:buChar char="•"/>
            </a:pPr>
            <a:r>
              <a:rPr lang="en-US" b="0" dirty="0"/>
              <a:t>Proven monitoring and recovery strategies you can implement right away.</a:t>
            </a:r>
          </a:p>
          <a:p>
            <a:pPr marL="171450" indent="-171450">
              <a:buFont typeface="Arial" panose="020B0604020202020204" pitchFamily="34" charset="0"/>
              <a:buChar char="•"/>
            </a:pPr>
            <a:endParaRPr lang="en-US" b="0" dirty="0"/>
          </a:p>
          <a:p>
            <a:pPr marL="0" indent="0">
              <a:buFont typeface="Arial" panose="020B0604020202020204" pitchFamily="34" charset="0"/>
              <a:buNone/>
            </a:pPr>
            <a:r>
              <a:rPr lang="en-US" b="0" dirty="0"/>
              <a:t>Like New York’s infrastructure, your APIs can be designed to run 24/7, no matter what happens around them.</a:t>
            </a:r>
          </a:p>
        </p:txBody>
      </p:sp>
      <p:sp>
        <p:nvSpPr>
          <p:cNvPr id="4" name="Slide Number Placeholder 3"/>
          <p:cNvSpPr>
            <a:spLocks noGrp="1"/>
          </p:cNvSpPr>
          <p:nvPr>
            <p:ph type="sldNum" sz="quarter" idx="5"/>
          </p:nvPr>
        </p:nvSpPr>
        <p:spPr/>
        <p:txBody>
          <a:bodyPr/>
          <a:lstStyle/>
          <a:p>
            <a:fld id="{401312DF-FCD3-4D05-B1BD-599D608258D4}" type="slidenum">
              <a:rPr lang="en-US" smtClean="0"/>
              <a:t>1</a:t>
            </a:fld>
            <a:endParaRPr lang="en-US"/>
          </a:p>
        </p:txBody>
      </p:sp>
    </p:spTree>
    <p:extLst>
      <p:ext uri="{BB962C8B-B14F-4D97-AF65-F5344CB8AC3E}">
        <p14:creationId xmlns:p14="http://schemas.microsoft.com/office/powerpoint/2010/main" val="1738279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our roadmap for the next xx minutes.</a:t>
            </a:r>
          </a:p>
          <a:p>
            <a:endParaRPr lang="en-US" dirty="0"/>
          </a:p>
          <a:p>
            <a:r>
              <a:rPr lang="en-US" dirty="0"/>
              <a:t>Like navigating New York, we will start with the big picture — the map — before diving into the street-level details.</a:t>
            </a:r>
          </a:p>
          <a:p>
            <a:endParaRPr lang="en-US" dirty="0"/>
          </a:p>
          <a:p>
            <a:r>
              <a:rPr lang="en-US" dirty="0"/>
              <a:t>We will begin with the problem space, then explore the Azure building blocks that keep our systems moving 24/7.</a:t>
            </a:r>
          </a:p>
          <a:p>
            <a:endParaRPr lang="en-US" dirty="0"/>
          </a:p>
          <a:p>
            <a:r>
              <a:rPr lang="en-US" dirty="0"/>
              <a:t>From there, we will look at high availability and disaster recovery — the equivalent of alternate subway lines and backup power grids — followed by resilience strategies that keep things running even when the unexpected happens.</a:t>
            </a:r>
          </a:p>
          <a:p>
            <a:endParaRPr lang="en-US" dirty="0"/>
          </a:p>
          <a:p>
            <a:r>
              <a:rPr lang="en-US" dirty="0"/>
              <a:t>We will check in on monitoring an observability, run a live demo, and finish with a blueprint  you can take home.</a:t>
            </a:r>
          </a:p>
          <a:p>
            <a:endParaRPr lang="en-US" dirty="0"/>
          </a:p>
          <a:p>
            <a:r>
              <a:rPr lang="en-US" dirty="0"/>
              <a:t>By the end, you will know how to keep your APIs as reliable as the city that never sleeps.</a:t>
            </a:r>
          </a:p>
        </p:txBody>
      </p:sp>
      <p:sp>
        <p:nvSpPr>
          <p:cNvPr id="4" name="Slide Number Placeholder 3"/>
          <p:cNvSpPr>
            <a:spLocks noGrp="1"/>
          </p:cNvSpPr>
          <p:nvPr>
            <p:ph type="sldNum" sz="quarter" idx="5"/>
          </p:nvPr>
        </p:nvSpPr>
        <p:spPr/>
        <p:txBody>
          <a:bodyPr/>
          <a:lstStyle/>
          <a:p>
            <a:fld id="{401312DF-FCD3-4D05-B1BD-599D608258D4}" type="slidenum">
              <a:rPr lang="en-US" smtClean="0"/>
              <a:t>2</a:t>
            </a:fld>
            <a:endParaRPr lang="en-US"/>
          </a:p>
        </p:txBody>
      </p:sp>
    </p:spTree>
    <p:extLst>
      <p:ext uri="{BB962C8B-B14F-4D97-AF65-F5344CB8AC3E}">
        <p14:creationId xmlns:p14="http://schemas.microsoft.com/office/powerpoint/2010/main" val="2030617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New York, rush hour can turn a 10-minute trip into an hour-long crawl. One stalled train can ripple delays across the entire subway network. That is exactly how API failures behave.</a:t>
            </a:r>
          </a:p>
          <a:p>
            <a:endParaRPr lang="en-US" dirty="0"/>
          </a:p>
          <a:p>
            <a:r>
              <a:rPr lang="en-US" dirty="0"/>
              <a:t>Imagine your API is the seven train at peak time. A sudden surge of passengers or requests pushes it to capacity. If one station or service goes offline, the whole line backs up. And if you do not have alternate routes, people — or data —stop moving.</a:t>
            </a:r>
          </a:p>
          <a:p>
            <a:endParaRPr lang="en-US" dirty="0"/>
          </a:p>
          <a:p>
            <a:r>
              <a:rPr lang="en-US" dirty="0"/>
              <a:t>We have all seen it: a viral event drives traffic through the roof, an upstream service fails, or a slight latency issue snowballs into a full-blown outage. In a city that never sleeps, there is no “off-hours” to fix it quietly. Your systems have to adapt in real time.</a:t>
            </a:r>
          </a:p>
          <a:p>
            <a:endParaRPr lang="en-US" dirty="0"/>
          </a:p>
          <a:p>
            <a:r>
              <a:rPr lang="en-US" dirty="0"/>
              <a:t>That is the challenge we are here to solve — building APIs that can handle the chaos of rush hour, every hour.</a:t>
            </a:r>
          </a:p>
        </p:txBody>
      </p:sp>
      <p:sp>
        <p:nvSpPr>
          <p:cNvPr id="4" name="Slide Number Placeholder 3"/>
          <p:cNvSpPr>
            <a:spLocks noGrp="1"/>
          </p:cNvSpPr>
          <p:nvPr>
            <p:ph type="sldNum" sz="quarter" idx="5"/>
          </p:nvPr>
        </p:nvSpPr>
        <p:spPr/>
        <p:txBody>
          <a:bodyPr/>
          <a:lstStyle/>
          <a:p>
            <a:fld id="{401312DF-FCD3-4D05-B1BD-599D608258D4}" type="slidenum">
              <a:rPr lang="en-US" smtClean="0"/>
              <a:t>3</a:t>
            </a:fld>
            <a:endParaRPr lang="en-US"/>
          </a:p>
        </p:txBody>
      </p:sp>
    </p:spTree>
    <p:extLst>
      <p:ext uri="{BB962C8B-B14F-4D97-AF65-F5344CB8AC3E}">
        <p14:creationId xmlns:p14="http://schemas.microsoft.com/office/powerpoint/2010/main" val="2569438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give you a realistic example.</a:t>
            </a:r>
          </a:p>
          <a:p>
            <a:endParaRPr lang="en-US" dirty="0"/>
          </a:p>
          <a:p>
            <a:r>
              <a:rPr lang="en-US" dirty="0"/>
              <a:t>There is an organization that started with a patchwork of legacy integration systems and a couple of home-grown API gateways. They were fine on a normal day, but when traffic spiked, the cracks showed. Requests piled up, upstream services failed, and without throttling or caching, these failures cascaded.</a:t>
            </a:r>
          </a:p>
          <a:p>
            <a:endParaRPr lang="en-US" dirty="0"/>
          </a:p>
          <a:p>
            <a:r>
              <a:rPr lang="en-US" dirty="0"/>
              <a:t>They had no real-time visibility, so they were always reacting after customers felt the pain. Every failover was manual, expensive in both time and money.</a:t>
            </a:r>
          </a:p>
          <a:p>
            <a:endParaRPr lang="en-US" dirty="0"/>
          </a:p>
          <a:p>
            <a:r>
              <a:rPr lang="en-US" dirty="0"/>
              <a:t>They decided to re-architect with resilience in mind, using the exact patterns and Azure services we will be talking about today. Azure API Management became their consistent front door, enforcing policies, caching responses, and shielding backends. They deployed across multiple regions with Azure Front Door, so it one region had trouble, traffic flowed seamlessly to another. They built retry and circuit breaker logic into both APIM and their service code. They also wired up Azure Monitor and Application Insights to spot trouble before users did.</a:t>
            </a:r>
          </a:p>
          <a:p>
            <a:endParaRPr lang="en-US" dirty="0"/>
          </a:p>
          <a:p>
            <a:r>
              <a:rPr lang="en-US" dirty="0"/>
              <a:t>The result? A platform that now takes traffic surges in stride, shrugs off upstream hiccups, and has cut downtime dramatically — all while delivering a 315% ROI. This is the kind of transformation we are aiming for in this session.</a:t>
            </a:r>
          </a:p>
        </p:txBody>
      </p:sp>
      <p:sp>
        <p:nvSpPr>
          <p:cNvPr id="4" name="Slide Number Placeholder 3"/>
          <p:cNvSpPr>
            <a:spLocks noGrp="1"/>
          </p:cNvSpPr>
          <p:nvPr>
            <p:ph type="sldNum" sz="quarter" idx="5"/>
          </p:nvPr>
        </p:nvSpPr>
        <p:spPr/>
        <p:txBody>
          <a:bodyPr/>
          <a:lstStyle/>
          <a:p>
            <a:fld id="{401312DF-FCD3-4D05-B1BD-599D608258D4}" type="slidenum">
              <a:rPr lang="en-US" smtClean="0"/>
              <a:t>4</a:t>
            </a:fld>
            <a:endParaRPr lang="en-US"/>
          </a:p>
        </p:txBody>
      </p:sp>
    </p:spTree>
    <p:extLst>
      <p:ext uri="{BB962C8B-B14F-4D97-AF65-F5344CB8AC3E}">
        <p14:creationId xmlns:p14="http://schemas.microsoft.com/office/powerpoint/2010/main" val="529434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just experienced the reality of API resilience challenges — the surges, dependency failures, cascading slowdowns, and deployment risks.</a:t>
            </a:r>
          </a:p>
          <a:p>
            <a:endParaRPr lang="en-US" dirty="0"/>
          </a:p>
          <a:p>
            <a:r>
              <a:rPr lang="en-US" dirty="0"/>
              <a:t>You do not just hope the city will keep running in New York — you design for it. You build in alternate routes, surge capacity, and real-time control, because the city never sleeps and the demands never stop.</a:t>
            </a:r>
          </a:p>
          <a:p>
            <a:endParaRPr lang="en-US" dirty="0"/>
          </a:p>
          <a:p>
            <a:r>
              <a:rPr lang="en-US" dirty="0"/>
              <a:t>Resilient APIs work the same way. They are not the result of luck — they are the result of deliberate design choices that give you:</a:t>
            </a:r>
          </a:p>
          <a:p>
            <a:endParaRPr lang="en-US" dirty="0"/>
          </a:p>
          <a:p>
            <a:pPr marL="171450" indent="-171450">
              <a:buFont typeface="Arial" panose="020B0604020202020204" pitchFamily="34" charset="0"/>
              <a:buChar char="•"/>
            </a:pPr>
            <a:r>
              <a:rPr lang="en-US" b="1" dirty="0"/>
              <a:t>Control at the edge</a:t>
            </a:r>
            <a:r>
              <a:rPr lang="en-US" b="0" dirty="0"/>
              <a:t> </a:t>
            </a:r>
            <a:r>
              <a:rPr lang="en-US" dirty="0"/>
              <a:t>— like traffic lights and toll gates that keep the avenues moving.</a:t>
            </a:r>
            <a:endParaRPr lang="en-US" b="0" dirty="0"/>
          </a:p>
          <a:p>
            <a:pPr marL="171450" indent="-171450">
              <a:buFont typeface="Arial" panose="020B0604020202020204" pitchFamily="34" charset="0"/>
              <a:buChar char="•"/>
            </a:pPr>
            <a:r>
              <a:rPr lang="en-US" b="1" dirty="0"/>
              <a:t>Elasticity in the middle</a:t>
            </a:r>
            <a:r>
              <a:rPr lang="en-US" b="0" dirty="0"/>
              <a:t> </a:t>
            </a:r>
            <a:r>
              <a:rPr lang="en-US" dirty="0"/>
              <a:t>— like adding more subway trains when the platforms are packed.</a:t>
            </a:r>
          </a:p>
          <a:p>
            <a:pPr marL="171450" indent="-171450">
              <a:buFont typeface="Arial" panose="020B0604020202020204" pitchFamily="34" charset="0"/>
              <a:buChar char="•"/>
            </a:pPr>
            <a:r>
              <a:rPr lang="en-US" b="1" dirty="0"/>
              <a:t>Intelligence throughout</a:t>
            </a:r>
            <a:r>
              <a:rPr lang="en-US" b="0" dirty="0"/>
              <a:t> </a:t>
            </a:r>
            <a:r>
              <a:rPr lang="en-US" dirty="0"/>
              <a:t>— like the MTA’s live monitoring that reroutes trains before delays cascade.</a:t>
            </a:r>
            <a:endParaRPr lang="en-US" b="0" dirty="0"/>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You can build those capabilities on many platforms </a:t>
            </a:r>
            <a:r>
              <a:rPr lang="en-US" dirty="0"/>
              <a:t>— Kubernetes in AKS, App Service Web Apps, even traditional VMs — and the principles will apply to all of them.</a:t>
            </a:r>
          </a:p>
          <a:p>
            <a:pPr marL="0" indent="0">
              <a:buFont typeface="Arial" panose="020B0604020202020204" pitchFamily="34" charset="0"/>
              <a:buNone/>
            </a:pPr>
            <a:endParaRPr lang="en-US" b="1" dirty="0"/>
          </a:p>
          <a:p>
            <a:pPr marL="0" indent="0">
              <a:buFont typeface="Arial" panose="020B0604020202020204" pitchFamily="34" charset="0"/>
              <a:buNone/>
            </a:pPr>
            <a:r>
              <a:rPr lang="en-US" b="0" dirty="0"/>
              <a:t>For this session, though, we will focus on </a:t>
            </a:r>
            <a:r>
              <a:rPr lang="en-US" b="1" dirty="0"/>
              <a:t>serverless</a:t>
            </a:r>
            <a:r>
              <a:rPr lang="en-US" b="0" dirty="0"/>
              <a:t> technologies where possible. Why? Because serverless gives us some of those resilience superpowers right out of the box:</a:t>
            </a:r>
          </a:p>
          <a:p>
            <a:pPr marL="0" indent="0">
              <a:buFont typeface="Arial" panose="020B0604020202020204" pitchFamily="34" charset="0"/>
              <a:buNone/>
            </a:pPr>
            <a:endParaRPr lang="en-US" b="0" dirty="0"/>
          </a:p>
          <a:p>
            <a:pPr marL="171450" indent="-171450">
              <a:buFont typeface="Arial" panose="020B0604020202020204" pitchFamily="34" charset="0"/>
              <a:buChar char="•"/>
            </a:pPr>
            <a:r>
              <a:rPr lang="en-US" b="0" dirty="0"/>
              <a:t>It scales automatically with demand </a:t>
            </a:r>
            <a:r>
              <a:rPr lang="en-US" dirty="0"/>
              <a:t>— like adding extra buses when the streets are busy.</a:t>
            </a:r>
            <a:endParaRPr lang="en-US" b="0" dirty="0"/>
          </a:p>
          <a:p>
            <a:pPr marL="171450" indent="-171450">
              <a:buFont typeface="Arial" panose="020B0604020202020204" pitchFamily="34" charset="0"/>
              <a:buChar char="•"/>
            </a:pPr>
            <a:r>
              <a:rPr lang="en-US" b="0" dirty="0"/>
              <a:t>It removes much of the operational overhead, so we can focus on API logic and resilience patterns </a:t>
            </a:r>
            <a:r>
              <a:rPr lang="en-US" dirty="0"/>
              <a:t>— instead of maintaining the “roads and rails.”</a:t>
            </a:r>
            <a:endParaRPr lang="en-US" b="0" dirty="0"/>
          </a:p>
          <a:p>
            <a:pPr marL="171450" indent="-171450">
              <a:buFont typeface="Arial" panose="020B0604020202020204" pitchFamily="34" charset="0"/>
              <a:buChar char="•"/>
            </a:pPr>
            <a:r>
              <a:rPr lang="en-US" b="0" dirty="0"/>
              <a:t>And it aligns cost with usage, so you are not paying for empty trains at 3 a.m.</a:t>
            </a:r>
          </a:p>
          <a:p>
            <a:pPr marL="0" indent="0">
              <a:buFont typeface="Arial" panose="020B0604020202020204" pitchFamily="34" charset="0"/>
              <a:buNone/>
            </a:pPr>
            <a:endParaRPr lang="en-US" b="0" dirty="0"/>
          </a:p>
          <a:p>
            <a:pPr marL="0" indent="0">
              <a:buFont typeface="Arial" panose="020B0604020202020204" pitchFamily="34" charset="0"/>
              <a:buNone/>
            </a:pPr>
            <a:r>
              <a:rPr lang="en-US" b="0"/>
              <a:t>Imagine </a:t>
            </a:r>
            <a:r>
              <a:rPr lang="en-US" b="0" dirty="0"/>
              <a:t>starting with a city with flexible infrastructure and on-demand transit crews. We will still add the safety systems, backup routes, and monitoring,</a:t>
            </a:r>
            <a:r>
              <a:rPr lang="en-US" dirty="0"/>
              <a:t> but the base is already built to handle stress.</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In this next section, we will look at the specific Azure building blocks that give us those capabilities </a:t>
            </a:r>
            <a:r>
              <a:rPr lang="en-US" dirty="0"/>
              <a:t>and how they work together to create APIs that not only survive under pressure but thrive in a city that never sleeps.</a:t>
            </a:r>
            <a:endParaRPr lang="en-US" b="0" dirty="0"/>
          </a:p>
        </p:txBody>
      </p:sp>
      <p:sp>
        <p:nvSpPr>
          <p:cNvPr id="4" name="Slide Number Placeholder 3"/>
          <p:cNvSpPr>
            <a:spLocks noGrp="1"/>
          </p:cNvSpPr>
          <p:nvPr>
            <p:ph type="sldNum" sz="quarter" idx="5"/>
          </p:nvPr>
        </p:nvSpPr>
        <p:spPr/>
        <p:txBody>
          <a:bodyPr/>
          <a:lstStyle/>
          <a:p>
            <a:fld id="{401312DF-FCD3-4D05-B1BD-599D608258D4}" type="slidenum">
              <a:rPr lang="en-US" smtClean="0"/>
              <a:t>5</a:t>
            </a:fld>
            <a:endParaRPr lang="en-US"/>
          </a:p>
        </p:txBody>
      </p:sp>
    </p:spTree>
    <p:extLst>
      <p:ext uri="{BB962C8B-B14F-4D97-AF65-F5344CB8AC3E}">
        <p14:creationId xmlns:p14="http://schemas.microsoft.com/office/powerpoint/2010/main" val="3841608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at the front door of our API platform, </a:t>
            </a:r>
            <a:r>
              <a:rPr lang="en-US" b="1" dirty="0"/>
              <a:t>Azure API Management,</a:t>
            </a:r>
            <a:r>
              <a:rPr lang="en-US" b="0" dirty="0"/>
              <a:t> or APIM.</a:t>
            </a:r>
          </a:p>
          <a:p>
            <a:endParaRPr lang="en-US" b="0" dirty="0"/>
          </a:p>
          <a:p>
            <a:r>
              <a:rPr lang="en-US" b="0" dirty="0"/>
              <a:t>In New York terms, APIM is like the combination of a toll gate, a traffic cop, and a dispatcher at a major bridge or tunnel. Every vehicle — or request — passes through here first. It is where we decide who gets in, how fast they can go, and which lane they should take.</a:t>
            </a:r>
          </a:p>
          <a:p>
            <a:endParaRPr lang="en-US" b="0" dirty="0"/>
          </a:p>
          <a:p>
            <a:r>
              <a:rPr lang="en-US" b="0" dirty="0"/>
              <a:t>From a resilience perspective, APIM gives us several critical capabilities:</a:t>
            </a:r>
          </a:p>
          <a:p>
            <a:endParaRPr lang="en-US" b="0" dirty="0"/>
          </a:p>
          <a:p>
            <a:pPr marL="171450" indent="-171450">
              <a:buFont typeface="Arial" panose="020B0604020202020204" pitchFamily="34" charset="0"/>
              <a:buChar char="•"/>
            </a:pPr>
            <a:r>
              <a:rPr lang="en-US" b="1" dirty="0"/>
              <a:t>Traffic shaping and throttling:</a:t>
            </a:r>
            <a:r>
              <a:rPr lang="en-US" b="0" dirty="0"/>
              <a:t> Just like metering cars onto the FDR or the Holland Tunnel so the whole system doesn’t gridlock.</a:t>
            </a:r>
          </a:p>
          <a:p>
            <a:pPr marL="171450" indent="-171450">
              <a:buFont typeface="Arial" panose="020B0604020202020204" pitchFamily="34" charset="0"/>
              <a:buChar char="•"/>
            </a:pPr>
            <a:r>
              <a:rPr lang="en-US" b="1" dirty="0"/>
              <a:t>Caching:</a:t>
            </a:r>
            <a:r>
              <a:rPr lang="en-US" b="0" dirty="0"/>
              <a:t> Serving repeat requests from memory, the way a MetroCard tap speeds you through without re-processing every fare</a:t>
            </a:r>
          </a:p>
          <a:p>
            <a:pPr marL="171450" indent="-171450">
              <a:buFont typeface="Arial" panose="020B0604020202020204" pitchFamily="34" charset="0"/>
              <a:buChar char="•"/>
            </a:pPr>
            <a:r>
              <a:rPr lang="en-US" b="1" dirty="0"/>
              <a:t>Policy enforcement:</a:t>
            </a:r>
            <a:r>
              <a:rPr lang="en-US" b="0" dirty="0"/>
              <a:t> Applying consistent rules for authentication, transformation, and validation, like a uniform set of traffic laws across all boroughs.</a:t>
            </a:r>
          </a:p>
          <a:p>
            <a:pPr marL="171450" indent="-171450">
              <a:buFont typeface="Arial" panose="020B0604020202020204" pitchFamily="34" charset="0"/>
              <a:buChar char="•"/>
            </a:pPr>
            <a:r>
              <a:rPr lang="en-US" b="1" dirty="0"/>
              <a:t>Backend shielding:</a:t>
            </a:r>
            <a:r>
              <a:rPr lang="en-US" b="0" dirty="0"/>
              <a:t> Insulating fragile or high-latency services from rush-hour traffic chaos.</a:t>
            </a:r>
          </a:p>
          <a:p>
            <a:pPr marL="171450" indent="-171450">
              <a:buFont typeface="Arial" panose="020B0604020202020204" pitchFamily="34" charset="0"/>
              <a:buChar char="•"/>
            </a:pPr>
            <a:endParaRPr lang="en-US" b="0" dirty="0"/>
          </a:p>
          <a:p>
            <a:pPr marL="0" indent="0">
              <a:buFont typeface="Arial" panose="020B0604020202020204" pitchFamily="34" charset="0"/>
              <a:buNone/>
            </a:pPr>
            <a:r>
              <a:rPr lang="en-US" b="0" dirty="0"/>
              <a:t>This is where we can implement </a:t>
            </a:r>
            <a:r>
              <a:rPr lang="en-US" b="1" dirty="0"/>
              <a:t>circuit breakers, retries, and failover routing</a:t>
            </a:r>
            <a:r>
              <a:rPr lang="en-US" b="0" dirty="0"/>
              <a:t> at the edge — stopping problems before they cascade deeper into the system.</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And because APIM is a </a:t>
            </a:r>
            <a:r>
              <a:rPr lang="en-US" b="1" dirty="0"/>
              <a:t>single, consistent entry point</a:t>
            </a:r>
            <a:r>
              <a:rPr lang="en-US" b="0" dirty="0"/>
              <a:t> for all APIs, we can roll out resilience patterns once and have them apply everywhere — the same way a citywide traffic control system can adjust signals across all neighborhoods at once.</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In short, APIM is our </a:t>
            </a:r>
            <a:r>
              <a:rPr lang="en-US" b="1" dirty="0"/>
              <a:t>first line of defense</a:t>
            </a:r>
            <a:r>
              <a:rPr lang="en-US" b="0" dirty="0"/>
              <a:t> and our </a:t>
            </a:r>
            <a:r>
              <a:rPr lang="en-US" b="1" dirty="0"/>
              <a:t>first opportunity to optimize</a:t>
            </a:r>
            <a:r>
              <a:rPr lang="en-US" b="0" dirty="0"/>
              <a:t>. It is where we absorb the initial shock of a traffic surge, gracefully handle upstream issues, and keep the rest of the platform stable — just like New York keeps it arteries flowing even when the pressure is on.</a:t>
            </a:r>
            <a:endParaRPr lang="en-US" b="1" dirty="0"/>
          </a:p>
        </p:txBody>
      </p:sp>
      <p:sp>
        <p:nvSpPr>
          <p:cNvPr id="4" name="Slide Number Placeholder 3"/>
          <p:cNvSpPr>
            <a:spLocks noGrp="1"/>
          </p:cNvSpPr>
          <p:nvPr>
            <p:ph type="sldNum" sz="quarter" idx="5"/>
          </p:nvPr>
        </p:nvSpPr>
        <p:spPr/>
        <p:txBody>
          <a:bodyPr/>
          <a:lstStyle/>
          <a:p>
            <a:fld id="{401312DF-FCD3-4D05-B1BD-599D608258D4}" type="slidenum">
              <a:rPr lang="en-US" smtClean="0"/>
              <a:t>6</a:t>
            </a:fld>
            <a:endParaRPr lang="en-US"/>
          </a:p>
        </p:txBody>
      </p:sp>
    </p:spTree>
    <p:extLst>
      <p:ext uri="{BB962C8B-B14F-4D97-AF65-F5344CB8AC3E}">
        <p14:creationId xmlns:p14="http://schemas.microsoft.com/office/powerpoint/2010/main" val="2758403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49C1C4-AE34-2913-905C-D30B26E20F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ADAB12-9551-C4E3-1537-EBC62CDC5F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7BA4B5-805E-1DBC-8BF3-FE050E64C943}"/>
              </a:ext>
            </a:extLst>
          </p:cNvPr>
          <p:cNvSpPr>
            <a:spLocks noGrp="1"/>
          </p:cNvSpPr>
          <p:nvPr>
            <p:ph type="body" idx="1"/>
          </p:nvPr>
        </p:nvSpPr>
        <p:spPr/>
        <p:txBody>
          <a:bodyPr/>
          <a:lstStyle/>
          <a:p>
            <a:r>
              <a:rPr lang="en-US" b="0" dirty="0"/>
              <a:t>After APIM has managed the flow at the front door, we need a way to handle the work itself when demand changes instantly.</a:t>
            </a:r>
            <a:endParaRPr lang="en-US" b="0" i="1" dirty="0"/>
          </a:p>
          <a:p>
            <a:endParaRPr lang="en-US" b="0" i="1" dirty="0"/>
          </a:p>
          <a:p>
            <a:r>
              <a:rPr lang="en-US" b="0" i="0" dirty="0"/>
              <a:t>In New York terms, </a:t>
            </a:r>
            <a:r>
              <a:rPr lang="en-US" b="1" i="0" dirty="0"/>
              <a:t>Azure Functions</a:t>
            </a:r>
            <a:r>
              <a:rPr lang="en-US" b="0" i="0" dirty="0"/>
              <a:t> is like the extra subway trains or buses that appear during rush hour — or the street crews that show up overnight to fix a problem, then disappear when the job’s done.</a:t>
            </a:r>
          </a:p>
          <a:p>
            <a:endParaRPr lang="en-US" b="0" i="0" dirty="0"/>
          </a:p>
          <a:p>
            <a:r>
              <a:rPr lang="en-US" b="0" i="0" dirty="0"/>
              <a:t>From a resilience perspective, Functions gives us:</a:t>
            </a:r>
          </a:p>
          <a:p>
            <a:endParaRPr lang="en-US" b="0" i="0" dirty="0"/>
          </a:p>
          <a:p>
            <a:pPr marL="171450" indent="-171450">
              <a:buFont typeface="Arial" panose="020B0604020202020204" pitchFamily="34" charset="0"/>
              <a:buChar char="•"/>
            </a:pPr>
            <a:r>
              <a:rPr lang="en-US" b="1" i="0" dirty="0"/>
              <a:t>Elastic Capacity</a:t>
            </a:r>
            <a:r>
              <a:rPr lang="en-US" b="0" i="0" dirty="0"/>
              <a:t> — like adding more trains to clear a crowded platform.</a:t>
            </a:r>
          </a:p>
          <a:p>
            <a:pPr marL="171450" indent="-171450">
              <a:buFont typeface="Arial" panose="020B0604020202020204" pitchFamily="34" charset="0"/>
              <a:buChar char="•"/>
            </a:pPr>
            <a:r>
              <a:rPr lang="en-US" b="1" i="0" dirty="0"/>
              <a:t>Scale-to-zero efficiency</a:t>
            </a:r>
            <a:r>
              <a:rPr lang="en-US" b="0" i="0" dirty="0"/>
              <a:t> — no empty trains running at 3 a.m.</a:t>
            </a:r>
          </a:p>
          <a:p>
            <a:pPr marL="171450" indent="-171450">
              <a:buFont typeface="Arial" panose="020B0604020202020204" pitchFamily="34" charset="0"/>
              <a:buChar char="•"/>
            </a:pPr>
            <a:r>
              <a:rPr lang="en-US" b="1" i="0" dirty="0"/>
              <a:t>Event-driven triggers</a:t>
            </a:r>
            <a:r>
              <a:rPr lang="en-US" b="0" i="0" dirty="0"/>
              <a:t> — responding to signals instantly, without constant patrolling.</a:t>
            </a:r>
          </a:p>
          <a:p>
            <a:pPr marL="171450" indent="-171450">
              <a:buFont typeface="Arial" panose="020B0604020202020204" pitchFamily="34" charset="0"/>
              <a:buChar char="•"/>
            </a:pPr>
            <a:r>
              <a:rPr lang="en-US" b="1" i="0" dirty="0"/>
              <a:t>Isolation of workloads</a:t>
            </a:r>
            <a:r>
              <a:rPr lang="en-US" b="0" i="0" dirty="0"/>
              <a:t> — each “crew” works independently, so one delay doesn’t shut down the whole city.</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0" i="0" dirty="0"/>
              <a:t>It’s our on-demand workforce — always ready, never idle, and able to respond instantly when the city calls.</a:t>
            </a:r>
            <a:endParaRPr lang="en-US" b="1" i="0" dirty="0"/>
          </a:p>
        </p:txBody>
      </p:sp>
      <p:sp>
        <p:nvSpPr>
          <p:cNvPr id="4" name="Slide Number Placeholder 3">
            <a:extLst>
              <a:ext uri="{FF2B5EF4-FFF2-40B4-BE49-F238E27FC236}">
                <a16:creationId xmlns:a16="http://schemas.microsoft.com/office/drawing/2014/main" id="{F594AD92-0D57-9ABB-2CE8-8AFFC80EF9D4}"/>
              </a:ext>
            </a:extLst>
          </p:cNvPr>
          <p:cNvSpPr>
            <a:spLocks noGrp="1"/>
          </p:cNvSpPr>
          <p:nvPr>
            <p:ph type="sldNum" sz="quarter" idx="5"/>
          </p:nvPr>
        </p:nvSpPr>
        <p:spPr/>
        <p:txBody>
          <a:bodyPr/>
          <a:lstStyle/>
          <a:p>
            <a:fld id="{401312DF-FCD3-4D05-B1BD-599D608258D4}" type="slidenum">
              <a:rPr lang="en-US" smtClean="0"/>
              <a:t>7</a:t>
            </a:fld>
            <a:endParaRPr lang="en-US"/>
          </a:p>
        </p:txBody>
      </p:sp>
    </p:spTree>
    <p:extLst>
      <p:ext uri="{BB962C8B-B14F-4D97-AF65-F5344CB8AC3E}">
        <p14:creationId xmlns:p14="http://schemas.microsoft.com/office/powerpoint/2010/main" val="1316895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C251-9D65-96BA-4879-75E676EBFF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3485FE-4DFB-67BF-DF91-F78362CFE1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475905-3D12-B161-9BF1-53F2B9786552}"/>
              </a:ext>
            </a:extLst>
          </p:cNvPr>
          <p:cNvSpPr>
            <a:spLocks noGrp="1"/>
          </p:cNvSpPr>
          <p:nvPr>
            <p:ph type="body" idx="1"/>
          </p:nvPr>
        </p:nvSpPr>
        <p:spPr/>
        <p:txBody>
          <a:bodyPr/>
          <a:lstStyle/>
          <a:p>
            <a:r>
              <a:rPr lang="en-US" b="0" dirty="0"/>
              <a:t>After APIM has managed the flow at the edge and Functions has given us elastic, on-demand bursts of compute, we need a way to run the </a:t>
            </a:r>
            <a:r>
              <a:rPr lang="en-US" b="1" dirty="0"/>
              <a:t>core services</a:t>
            </a:r>
            <a:r>
              <a:rPr lang="en-US" b="0" dirty="0"/>
              <a:t> that keep the city moving all day, every day.</a:t>
            </a:r>
          </a:p>
          <a:p>
            <a:endParaRPr lang="en-US" b="0" dirty="0"/>
          </a:p>
          <a:p>
            <a:r>
              <a:rPr lang="en-US" b="0" dirty="0"/>
              <a:t>In New York terms, </a:t>
            </a:r>
            <a:r>
              <a:rPr lang="en-US" b="1" dirty="0"/>
              <a:t>Azure Container Apps</a:t>
            </a:r>
            <a:r>
              <a:rPr lang="en-US" b="0" dirty="0"/>
              <a:t> is like the subway lines that run continuously — but can add more trains when the platforms are crowded or adjust routes when there is a disruption.</a:t>
            </a:r>
          </a:p>
          <a:p>
            <a:endParaRPr lang="en-US" b="0" dirty="0"/>
          </a:p>
          <a:p>
            <a:r>
              <a:rPr lang="en-US" b="0" dirty="0"/>
              <a:t>From a resilience perspective, Container Apps gives us:</a:t>
            </a:r>
          </a:p>
          <a:p>
            <a:endParaRPr lang="en-US" b="0" dirty="0"/>
          </a:p>
          <a:p>
            <a:pPr marL="171450" indent="-171450">
              <a:buFont typeface="Arial" panose="020B0604020202020204" pitchFamily="34" charset="0"/>
              <a:buChar char="•"/>
            </a:pPr>
            <a:r>
              <a:rPr lang="en-US" b="1" dirty="0"/>
              <a:t>Granular scaling</a:t>
            </a:r>
            <a:r>
              <a:rPr lang="en-US" b="0" dirty="0"/>
              <a:t> — like adding or removing trains based on passenger load.</a:t>
            </a:r>
          </a:p>
          <a:p>
            <a:pPr marL="171450" indent="-171450">
              <a:buFont typeface="Arial" panose="020B0604020202020204" pitchFamily="34" charset="0"/>
              <a:buChar char="•"/>
            </a:pPr>
            <a:r>
              <a:rPr lang="en-US" b="1" dirty="0"/>
              <a:t>Multiple scale triggers</a:t>
            </a:r>
            <a:r>
              <a:rPr lang="en-US" b="0" dirty="0"/>
              <a:t> — responding to real-time signals, not just a fixed timetable.</a:t>
            </a:r>
          </a:p>
          <a:p>
            <a:pPr marL="171450" indent="-171450">
              <a:buFont typeface="Arial" panose="020B0604020202020204" pitchFamily="34" charset="0"/>
              <a:buChar char="•"/>
            </a:pPr>
            <a:r>
              <a:rPr lang="en-US" b="1" dirty="0"/>
              <a:t>Revisions and blue-green deployments</a:t>
            </a:r>
            <a:r>
              <a:rPr lang="en-US" b="0" dirty="0"/>
              <a:t> — like testing a new service pattern on one line before rolling it out citywide.</a:t>
            </a:r>
          </a:p>
          <a:p>
            <a:pPr marL="171450" indent="-171450">
              <a:buFont typeface="Arial" panose="020B0604020202020204" pitchFamily="34" charset="0"/>
              <a:buChar char="•"/>
            </a:pPr>
            <a:r>
              <a:rPr lang="en-US" b="1" dirty="0"/>
              <a:t>Service-to-service communication</a:t>
            </a:r>
            <a:r>
              <a:rPr lang="en-US" b="0" dirty="0"/>
              <a:t> — secure, internal “track connections” between lines without sending passengers into street traffic.</a:t>
            </a:r>
          </a:p>
          <a:p>
            <a:pPr marL="171450" indent="-171450">
              <a:buFont typeface="Arial" panose="020B0604020202020204" pitchFamily="34" charset="0"/>
              <a:buChar char="•"/>
            </a:pPr>
            <a:endParaRPr lang="en-US" b="0" dirty="0"/>
          </a:p>
          <a:p>
            <a:pPr marL="0" indent="0">
              <a:buFont typeface="Arial" panose="020B0604020202020204" pitchFamily="34" charset="0"/>
              <a:buNone/>
            </a:pPr>
            <a:r>
              <a:rPr lang="en-US" b="0" dirty="0"/>
              <a:t>It is our </a:t>
            </a:r>
            <a:r>
              <a:rPr lang="en-US" b="1" dirty="0"/>
              <a:t>flexible backbone</a:t>
            </a:r>
            <a:r>
              <a:rPr lang="en-US" b="0" dirty="0"/>
              <a:t> — always running, but able to adapt instantly when the city’s needs change.</a:t>
            </a:r>
          </a:p>
        </p:txBody>
      </p:sp>
      <p:sp>
        <p:nvSpPr>
          <p:cNvPr id="4" name="Slide Number Placeholder 3">
            <a:extLst>
              <a:ext uri="{FF2B5EF4-FFF2-40B4-BE49-F238E27FC236}">
                <a16:creationId xmlns:a16="http://schemas.microsoft.com/office/drawing/2014/main" id="{5702C567-8C55-43F7-679D-019027BBFF5B}"/>
              </a:ext>
            </a:extLst>
          </p:cNvPr>
          <p:cNvSpPr>
            <a:spLocks noGrp="1"/>
          </p:cNvSpPr>
          <p:nvPr>
            <p:ph type="sldNum" sz="quarter" idx="5"/>
          </p:nvPr>
        </p:nvSpPr>
        <p:spPr/>
        <p:txBody>
          <a:bodyPr/>
          <a:lstStyle/>
          <a:p>
            <a:fld id="{401312DF-FCD3-4D05-B1BD-599D608258D4}" type="slidenum">
              <a:rPr lang="en-US" smtClean="0"/>
              <a:t>8</a:t>
            </a:fld>
            <a:endParaRPr lang="en-US"/>
          </a:p>
        </p:txBody>
      </p:sp>
    </p:spTree>
    <p:extLst>
      <p:ext uri="{BB962C8B-B14F-4D97-AF65-F5344CB8AC3E}">
        <p14:creationId xmlns:p14="http://schemas.microsoft.com/office/powerpoint/2010/main" val="347943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0043B-6224-465D-0F7B-4852EE2CA504}"/>
              </a:ext>
            </a:extLst>
          </p:cNvPr>
          <p:cNvSpPr>
            <a:spLocks noGrp="1"/>
          </p:cNvSpPr>
          <p:nvPr>
            <p:ph type="ctrTitle"/>
          </p:nvPr>
        </p:nvSpPr>
        <p:spPr>
          <a:xfrm>
            <a:off x="825500" y="1117600"/>
            <a:ext cx="10541000" cy="2392363"/>
          </a:xfrm>
        </p:spPr>
        <p:txBody>
          <a:bodyPr anchor="b"/>
          <a:lstStyle>
            <a:lvl1pPr algn="ctr">
              <a:defRPr sz="6000">
                <a:solidFill>
                  <a:schemeClr val="tx2"/>
                </a:solidFill>
              </a:defRPr>
            </a:lvl1pPr>
          </a:lstStyle>
          <a:p>
            <a:r>
              <a:rPr lang="en-US" dirty="0"/>
              <a:t>Click to edit Master title style</a:t>
            </a:r>
          </a:p>
        </p:txBody>
      </p:sp>
      <p:sp>
        <p:nvSpPr>
          <p:cNvPr id="3" name="Subtitle 2">
            <a:extLst>
              <a:ext uri="{FF2B5EF4-FFF2-40B4-BE49-F238E27FC236}">
                <a16:creationId xmlns:a16="http://schemas.microsoft.com/office/drawing/2014/main" id="{D8579079-944B-0095-130F-3278D6BDA563}"/>
              </a:ext>
            </a:extLst>
          </p:cNvPr>
          <p:cNvSpPr>
            <a:spLocks noGrp="1"/>
          </p:cNvSpPr>
          <p:nvPr>
            <p:ph type="subTitle" idx="1"/>
          </p:nvPr>
        </p:nvSpPr>
        <p:spPr>
          <a:xfrm>
            <a:off x="825500" y="3602038"/>
            <a:ext cx="10541000" cy="1655762"/>
          </a:xfrm>
        </p:spPr>
        <p:txBody>
          <a:bodyPr/>
          <a:lstStyle>
            <a:lvl1pPr marL="0" indent="0" algn="ctr">
              <a:buNone/>
              <a:defRPr sz="24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382667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BE317-2F3D-7689-9B75-7823A6F4AE74}"/>
              </a:ext>
            </a:extLst>
          </p:cNvPr>
          <p:cNvSpPr>
            <a:spLocks noGrp="1"/>
          </p:cNvSpPr>
          <p:nvPr>
            <p:ph type="title"/>
          </p:nvPr>
        </p:nvSpPr>
        <p:spPr/>
        <p:txBody>
          <a:bodyPr/>
          <a:lstStyle/>
          <a:p>
            <a:r>
              <a:rPr lang="en-US"/>
              <a:t>Click to edit Master title style</a:t>
            </a:r>
          </a:p>
        </p:txBody>
      </p:sp>
      <p:sp>
        <p:nvSpPr>
          <p:cNvPr id="3" name="Subtitle">
            <a:extLst>
              <a:ext uri="{FF2B5EF4-FFF2-40B4-BE49-F238E27FC236}">
                <a16:creationId xmlns:a16="http://schemas.microsoft.com/office/drawing/2014/main" id="{01E6AFCC-49D7-C117-F874-CC52558BF776}"/>
              </a:ext>
            </a:extLst>
          </p:cNvPr>
          <p:cNvSpPr>
            <a:spLocks noGrp="1"/>
          </p:cNvSpPr>
          <p:nvPr>
            <p:ph type="body" sz="quarter" idx="10" hasCustomPrompt="1"/>
          </p:nvPr>
        </p:nvSpPr>
        <p:spPr>
          <a:xfrm>
            <a:off x="825500" y="1117601"/>
            <a:ext cx="10528300" cy="406400"/>
          </a:xfrm>
        </p:spPr>
        <p:txBody>
          <a:bodyPr/>
          <a:lstStyle>
            <a:lvl1pPr marL="0" indent="0">
              <a:buNone/>
              <a:defRPr>
                <a:solidFill>
                  <a:schemeClr val="accent6"/>
                </a:solidFill>
              </a:defRPr>
            </a:lvl1pPr>
          </a:lstStyle>
          <a:p>
            <a:pPr lvl="0"/>
            <a:r>
              <a:rPr lang="en-US" dirty="0"/>
              <a:t>Click to edit subtitle</a:t>
            </a:r>
          </a:p>
        </p:txBody>
      </p:sp>
    </p:spTree>
    <p:extLst>
      <p:ext uri="{BB962C8B-B14F-4D97-AF65-F5344CB8AC3E}">
        <p14:creationId xmlns:p14="http://schemas.microsoft.com/office/powerpoint/2010/main" val="403262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0043B-6224-465D-0F7B-4852EE2CA504}"/>
              </a:ext>
            </a:extLst>
          </p:cNvPr>
          <p:cNvSpPr>
            <a:spLocks noGrp="1"/>
          </p:cNvSpPr>
          <p:nvPr>
            <p:ph type="ctrTitle"/>
          </p:nvPr>
        </p:nvSpPr>
        <p:spPr>
          <a:xfrm>
            <a:off x="825500" y="1117600"/>
            <a:ext cx="10541000" cy="2392363"/>
          </a:xfrm>
        </p:spPr>
        <p:txBody>
          <a:bodyPr anchor="b"/>
          <a:lstStyle>
            <a:lvl1pPr algn="ctr">
              <a:defRPr sz="6000">
                <a:solidFill>
                  <a:schemeClr val="tx2"/>
                </a:solidFill>
              </a:defRPr>
            </a:lvl1pPr>
          </a:lstStyle>
          <a:p>
            <a:r>
              <a:rPr lang="en-US" dirty="0"/>
              <a:t>Click to edit Master title style</a:t>
            </a:r>
          </a:p>
        </p:txBody>
      </p:sp>
      <p:sp>
        <p:nvSpPr>
          <p:cNvPr id="3" name="Subtitle 2">
            <a:extLst>
              <a:ext uri="{FF2B5EF4-FFF2-40B4-BE49-F238E27FC236}">
                <a16:creationId xmlns:a16="http://schemas.microsoft.com/office/drawing/2014/main" id="{D8579079-944B-0095-130F-3278D6BDA563}"/>
              </a:ext>
            </a:extLst>
          </p:cNvPr>
          <p:cNvSpPr>
            <a:spLocks noGrp="1"/>
          </p:cNvSpPr>
          <p:nvPr>
            <p:ph type="subTitle" idx="1"/>
          </p:nvPr>
        </p:nvSpPr>
        <p:spPr>
          <a:xfrm>
            <a:off x="825500" y="3602038"/>
            <a:ext cx="10541000" cy="1655762"/>
          </a:xfrm>
        </p:spPr>
        <p:txBody>
          <a:bodyPr/>
          <a:lstStyle>
            <a:lvl1pPr marL="0" indent="0" algn="ctr">
              <a:buNone/>
              <a:defRPr sz="24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067377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8EAEC-B95C-65BC-4502-7D97E3C0AF7E}"/>
              </a:ext>
            </a:extLst>
          </p:cNvPr>
          <p:cNvSpPr>
            <a:spLocks noGrp="1"/>
          </p:cNvSpPr>
          <p:nvPr>
            <p:ph type="title"/>
          </p:nvPr>
        </p:nvSpPr>
        <p:spPr>
          <a:xfrm>
            <a:off x="831850" y="342901"/>
            <a:ext cx="10515600" cy="1955800"/>
          </a:xfrm>
        </p:spPr>
        <p:txBody>
          <a:bodyPr anchor="b"/>
          <a:lstStyle>
            <a:lvl1pPr algn="ctr">
              <a:defRPr sz="6000">
                <a:solidFill>
                  <a:srgbClr val="FEFFF7"/>
                </a:solidFill>
              </a:defRPr>
            </a:lvl1pPr>
          </a:lstStyle>
          <a:p>
            <a:r>
              <a:rPr lang="en-US" dirty="0"/>
              <a:t>Click to edit Master title style</a:t>
            </a:r>
          </a:p>
        </p:txBody>
      </p:sp>
    </p:spTree>
    <p:extLst>
      <p:ext uri="{BB962C8B-B14F-4D97-AF65-F5344CB8AC3E}">
        <p14:creationId xmlns:p14="http://schemas.microsoft.com/office/powerpoint/2010/main" val="2669624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0205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BE317-2F3D-7689-9B75-7823A6F4AE74}"/>
              </a:ext>
            </a:extLst>
          </p:cNvPr>
          <p:cNvSpPr>
            <a:spLocks noGrp="1"/>
          </p:cNvSpPr>
          <p:nvPr>
            <p:ph type="title"/>
          </p:nvPr>
        </p:nvSpPr>
        <p:spPr/>
        <p:txBody>
          <a:bodyPr/>
          <a:lstStyle/>
          <a:p>
            <a:r>
              <a:rPr lang="en-US"/>
              <a:t>Click to edit Master title style</a:t>
            </a:r>
          </a:p>
        </p:txBody>
      </p:sp>
      <p:sp>
        <p:nvSpPr>
          <p:cNvPr id="3" name="Subtitle">
            <a:extLst>
              <a:ext uri="{FF2B5EF4-FFF2-40B4-BE49-F238E27FC236}">
                <a16:creationId xmlns:a16="http://schemas.microsoft.com/office/drawing/2014/main" id="{01E6AFCC-49D7-C117-F874-CC52558BF776}"/>
              </a:ext>
            </a:extLst>
          </p:cNvPr>
          <p:cNvSpPr>
            <a:spLocks noGrp="1"/>
          </p:cNvSpPr>
          <p:nvPr>
            <p:ph type="body" sz="quarter" idx="10" hasCustomPrompt="1"/>
          </p:nvPr>
        </p:nvSpPr>
        <p:spPr>
          <a:xfrm>
            <a:off x="825500" y="1117601"/>
            <a:ext cx="10528300" cy="406400"/>
          </a:xfrm>
        </p:spPr>
        <p:txBody>
          <a:bodyPr/>
          <a:lstStyle>
            <a:lvl1pPr marL="0" indent="0">
              <a:buNone/>
              <a:defRPr>
                <a:solidFill>
                  <a:schemeClr val="accent6"/>
                </a:solidFill>
              </a:defRPr>
            </a:lvl1pPr>
          </a:lstStyle>
          <a:p>
            <a:pPr lvl="0"/>
            <a:r>
              <a:rPr lang="en-US" dirty="0"/>
              <a:t>Click to edit subtitle</a:t>
            </a:r>
          </a:p>
        </p:txBody>
      </p:sp>
    </p:spTree>
    <p:extLst>
      <p:ext uri="{BB962C8B-B14F-4D97-AF65-F5344CB8AC3E}">
        <p14:creationId xmlns:p14="http://schemas.microsoft.com/office/powerpoint/2010/main" val="455902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0534718"/>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BE317-2F3D-7689-9B75-7823A6F4AE74}"/>
              </a:ext>
            </a:extLst>
          </p:cNvPr>
          <p:cNvSpPr>
            <a:spLocks noGrp="1"/>
          </p:cNvSpPr>
          <p:nvPr>
            <p:ph type="title"/>
          </p:nvPr>
        </p:nvSpPr>
        <p:spPr/>
        <p:txBody>
          <a:bodyPr/>
          <a:lstStyle/>
          <a:p>
            <a:r>
              <a:rPr lang="en-US"/>
              <a:t>Click to edit Master title style</a:t>
            </a:r>
          </a:p>
        </p:txBody>
      </p:sp>
      <p:sp>
        <p:nvSpPr>
          <p:cNvPr id="3" name="Subtitle">
            <a:extLst>
              <a:ext uri="{FF2B5EF4-FFF2-40B4-BE49-F238E27FC236}">
                <a16:creationId xmlns:a16="http://schemas.microsoft.com/office/drawing/2014/main" id="{01E6AFCC-49D7-C117-F874-CC52558BF776}"/>
              </a:ext>
            </a:extLst>
          </p:cNvPr>
          <p:cNvSpPr>
            <a:spLocks noGrp="1"/>
          </p:cNvSpPr>
          <p:nvPr>
            <p:ph type="body" sz="quarter" idx="10" hasCustomPrompt="1"/>
          </p:nvPr>
        </p:nvSpPr>
        <p:spPr>
          <a:xfrm>
            <a:off x="825500" y="1117601"/>
            <a:ext cx="10528300" cy="406400"/>
          </a:xfrm>
        </p:spPr>
        <p:txBody>
          <a:bodyPr/>
          <a:lstStyle>
            <a:lvl1pPr marL="0" indent="0">
              <a:buNone/>
              <a:defRPr>
                <a:solidFill>
                  <a:schemeClr val="accent6"/>
                </a:solidFill>
              </a:defRPr>
            </a:lvl1pPr>
          </a:lstStyle>
          <a:p>
            <a:pPr lvl="0"/>
            <a:r>
              <a:rPr lang="en-US" dirty="0"/>
              <a:t>Click to edit subtitle</a:t>
            </a:r>
          </a:p>
        </p:txBody>
      </p:sp>
    </p:spTree>
    <p:extLst>
      <p:ext uri="{BB962C8B-B14F-4D97-AF65-F5344CB8AC3E}">
        <p14:creationId xmlns:p14="http://schemas.microsoft.com/office/powerpoint/2010/main" val="1228586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6DA30CA-596E-9F1D-F9FF-940D0F445A86}"/>
              </a:ext>
            </a:extLst>
          </p:cNvPr>
          <p:cNvSpPr>
            <a:spLocks noGrp="1"/>
          </p:cNvSpPr>
          <p:nvPr>
            <p:ph type="title" hasCustomPrompt="1"/>
          </p:nvPr>
        </p:nvSpPr>
        <p:spPr/>
        <p:txBody>
          <a:bodyPr/>
          <a:lstStyle>
            <a:lvl1pPr>
              <a:defRPr/>
            </a:lvl1pPr>
          </a:lstStyle>
          <a:p>
            <a:r>
              <a:rPr lang="en-US" dirty="0"/>
              <a:t>Click to edit Title</a:t>
            </a:r>
          </a:p>
        </p:txBody>
      </p:sp>
      <p:sp>
        <p:nvSpPr>
          <p:cNvPr id="5" name="Subtitle">
            <a:extLst>
              <a:ext uri="{FF2B5EF4-FFF2-40B4-BE49-F238E27FC236}">
                <a16:creationId xmlns:a16="http://schemas.microsoft.com/office/drawing/2014/main" id="{2B3FF5B5-25A5-5362-8452-137FA90CDAA1}"/>
              </a:ext>
            </a:extLst>
          </p:cNvPr>
          <p:cNvSpPr>
            <a:spLocks noGrp="1"/>
          </p:cNvSpPr>
          <p:nvPr>
            <p:ph type="body" sz="quarter" idx="10" hasCustomPrompt="1"/>
          </p:nvPr>
        </p:nvSpPr>
        <p:spPr>
          <a:xfrm>
            <a:off x="825500" y="1117601"/>
            <a:ext cx="10528300" cy="406400"/>
          </a:xfrm>
        </p:spPr>
        <p:txBody>
          <a:bodyPr/>
          <a:lstStyle>
            <a:lvl1pPr marL="0" indent="0">
              <a:buNone/>
              <a:defRPr>
                <a:solidFill>
                  <a:schemeClr val="accent6"/>
                </a:solidFill>
              </a:defRPr>
            </a:lvl1pPr>
          </a:lstStyle>
          <a:p>
            <a:pPr lvl="0"/>
            <a:r>
              <a:rPr lang="en-US" dirty="0"/>
              <a:t>Click to edit subtitle</a:t>
            </a:r>
          </a:p>
        </p:txBody>
      </p:sp>
      <p:sp>
        <p:nvSpPr>
          <p:cNvPr id="3" name="Content Placeholder">
            <a:extLst>
              <a:ext uri="{FF2B5EF4-FFF2-40B4-BE49-F238E27FC236}">
                <a16:creationId xmlns:a16="http://schemas.microsoft.com/office/drawing/2014/main" id="{383C9D81-DD48-8ACD-F4AE-ACB15ED02B15}"/>
              </a:ext>
            </a:extLst>
          </p:cNvPr>
          <p:cNvSpPr>
            <a:spLocks noGrp="1"/>
          </p:cNvSpPr>
          <p:nvPr>
            <p:ph idx="1" hasCustomPrompt="1"/>
          </p:nvPr>
        </p:nvSpPr>
        <p:spPr>
          <a:xfrm>
            <a:off x="838200" y="1904999"/>
            <a:ext cx="10515600" cy="3505201"/>
          </a:xfrm>
        </p:spPr>
        <p:txBody>
          <a:bodyPr/>
          <a:lstStyle>
            <a:lvl1pPr>
              <a:defRPr/>
            </a:lvl1pPr>
          </a:lstStyle>
          <a:p>
            <a:pPr lvl="0"/>
            <a:r>
              <a:rPr lang="en-US" dirty="0"/>
              <a:t>Click to edit content placeholder</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9770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8EAEC-B95C-65BC-4502-7D97E3C0AF7E}"/>
              </a:ext>
            </a:extLst>
          </p:cNvPr>
          <p:cNvSpPr>
            <a:spLocks noGrp="1"/>
          </p:cNvSpPr>
          <p:nvPr>
            <p:ph type="title"/>
          </p:nvPr>
        </p:nvSpPr>
        <p:spPr>
          <a:xfrm>
            <a:off x="831850" y="1709738"/>
            <a:ext cx="10515600" cy="2852737"/>
          </a:xfrm>
        </p:spPr>
        <p:txBody>
          <a:bodyPr anchor="b"/>
          <a:lstStyle>
            <a:lvl1pPr>
              <a:defRPr sz="6000">
                <a:solidFill>
                  <a:schemeClr val="tx2"/>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E366EA22-1829-9873-41BB-2AC84387A131}"/>
              </a:ext>
            </a:extLst>
          </p:cNvPr>
          <p:cNvSpPr>
            <a:spLocks noGrp="1"/>
          </p:cNvSpPr>
          <p:nvPr>
            <p:ph type="body" idx="1"/>
          </p:nvPr>
        </p:nvSpPr>
        <p:spPr>
          <a:xfrm>
            <a:off x="831850" y="4589463"/>
            <a:ext cx="10515600" cy="1500187"/>
          </a:xfrm>
        </p:spPr>
        <p:txBody>
          <a:bodyPr/>
          <a:lstStyle>
            <a:lvl1pPr marL="0" indent="0">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4183398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76D99A05-1D32-B2BB-6DFD-5E8D0587F0C5}"/>
              </a:ext>
            </a:extLst>
          </p:cNvPr>
          <p:cNvSpPr>
            <a:spLocks noGrp="1"/>
          </p:cNvSpPr>
          <p:nvPr>
            <p:ph type="title"/>
          </p:nvPr>
        </p:nvSpPr>
        <p:spPr/>
        <p:txBody>
          <a:bodyPr/>
          <a:lstStyle/>
          <a:p>
            <a:r>
              <a:rPr lang="en-US"/>
              <a:t>Click to edit Master title style</a:t>
            </a:r>
          </a:p>
        </p:txBody>
      </p:sp>
      <p:sp>
        <p:nvSpPr>
          <p:cNvPr id="7" name="Subtitle">
            <a:extLst>
              <a:ext uri="{FF2B5EF4-FFF2-40B4-BE49-F238E27FC236}">
                <a16:creationId xmlns:a16="http://schemas.microsoft.com/office/drawing/2014/main" id="{7670E2C9-47B6-A6B7-D359-5BAD4ACECC4C}"/>
              </a:ext>
            </a:extLst>
          </p:cNvPr>
          <p:cNvSpPr>
            <a:spLocks noGrp="1"/>
          </p:cNvSpPr>
          <p:nvPr>
            <p:ph type="body" sz="quarter" idx="10" hasCustomPrompt="1"/>
          </p:nvPr>
        </p:nvSpPr>
        <p:spPr>
          <a:xfrm>
            <a:off x="825500" y="1117601"/>
            <a:ext cx="10528300" cy="406400"/>
          </a:xfrm>
        </p:spPr>
        <p:txBody>
          <a:bodyPr/>
          <a:lstStyle>
            <a:lvl1pPr marL="0" indent="0">
              <a:buNone/>
              <a:defRPr>
                <a:solidFill>
                  <a:schemeClr val="accent6"/>
                </a:solidFill>
              </a:defRPr>
            </a:lvl1pPr>
          </a:lstStyle>
          <a:p>
            <a:pPr lvl="0"/>
            <a:r>
              <a:rPr lang="en-US" dirty="0"/>
              <a:t>Click to edit subtitle</a:t>
            </a:r>
          </a:p>
        </p:txBody>
      </p:sp>
      <p:sp>
        <p:nvSpPr>
          <p:cNvPr id="3" name="Content Placeholder - Left">
            <a:extLst>
              <a:ext uri="{FF2B5EF4-FFF2-40B4-BE49-F238E27FC236}">
                <a16:creationId xmlns:a16="http://schemas.microsoft.com/office/drawing/2014/main" id="{DDA0B571-2A63-6AAB-43A9-3828341729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 Right">
            <a:extLst>
              <a:ext uri="{FF2B5EF4-FFF2-40B4-BE49-F238E27FC236}">
                <a16:creationId xmlns:a16="http://schemas.microsoft.com/office/drawing/2014/main" id="{38B7DC5E-E2D6-9942-3C2B-7BD7FDAB63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4439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F1669A1-55DC-DC50-87BF-D5BDB70AC276}"/>
              </a:ext>
            </a:extLst>
          </p:cNvPr>
          <p:cNvSpPr>
            <a:spLocks noGrp="1"/>
          </p:cNvSpPr>
          <p:nvPr>
            <p:ph type="title"/>
          </p:nvPr>
        </p:nvSpPr>
        <p:spPr>
          <a:xfrm>
            <a:off x="839788" y="365125"/>
            <a:ext cx="10515600" cy="752475"/>
          </a:xfrm>
        </p:spPr>
        <p:txBody>
          <a:bodyPr/>
          <a:lstStyle/>
          <a:p>
            <a:r>
              <a:rPr lang="en-US"/>
              <a:t>Click to edit Master title style</a:t>
            </a:r>
          </a:p>
        </p:txBody>
      </p:sp>
      <p:sp>
        <p:nvSpPr>
          <p:cNvPr id="7" name="Subtitle">
            <a:extLst>
              <a:ext uri="{FF2B5EF4-FFF2-40B4-BE49-F238E27FC236}">
                <a16:creationId xmlns:a16="http://schemas.microsoft.com/office/drawing/2014/main" id="{C7AF8F46-DA5D-D4B3-59BE-1F6650351A86}"/>
              </a:ext>
            </a:extLst>
          </p:cNvPr>
          <p:cNvSpPr>
            <a:spLocks noGrp="1"/>
          </p:cNvSpPr>
          <p:nvPr>
            <p:ph type="body" sz="quarter" idx="10" hasCustomPrompt="1"/>
          </p:nvPr>
        </p:nvSpPr>
        <p:spPr>
          <a:xfrm>
            <a:off x="825500" y="1117601"/>
            <a:ext cx="10528300" cy="406400"/>
          </a:xfrm>
        </p:spPr>
        <p:txBody>
          <a:bodyPr/>
          <a:lstStyle>
            <a:lvl1pPr marL="0" indent="0">
              <a:buNone/>
              <a:defRPr>
                <a:solidFill>
                  <a:schemeClr val="accent6"/>
                </a:solidFill>
              </a:defRPr>
            </a:lvl1pPr>
          </a:lstStyle>
          <a:p>
            <a:pPr lvl="0"/>
            <a:r>
              <a:rPr lang="en-US" dirty="0"/>
              <a:t>Click to edit subtitle</a:t>
            </a:r>
          </a:p>
        </p:txBody>
      </p:sp>
      <p:sp>
        <p:nvSpPr>
          <p:cNvPr id="3" name="Header - Left">
            <a:extLst>
              <a:ext uri="{FF2B5EF4-FFF2-40B4-BE49-F238E27FC236}">
                <a16:creationId xmlns:a16="http://schemas.microsoft.com/office/drawing/2014/main" id="{277CA8FD-8E4B-DC37-0FA9-9CCB5049C2DB}"/>
              </a:ext>
            </a:extLst>
          </p:cNvPr>
          <p:cNvSpPr>
            <a:spLocks noGrp="1"/>
          </p:cNvSpPr>
          <p:nvPr>
            <p:ph type="body" idx="1"/>
          </p:nvPr>
        </p:nvSpPr>
        <p:spPr>
          <a:xfrm>
            <a:off x="839788" y="1904999"/>
            <a:ext cx="5065713" cy="406401"/>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 Left">
            <a:extLst>
              <a:ext uri="{FF2B5EF4-FFF2-40B4-BE49-F238E27FC236}">
                <a16:creationId xmlns:a16="http://schemas.microsoft.com/office/drawing/2014/main" id="{1FA4DE6B-8608-EC30-2A21-442ED52D53E4}"/>
              </a:ext>
            </a:extLst>
          </p:cNvPr>
          <p:cNvSpPr>
            <a:spLocks noGrp="1"/>
          </p:cNvSpPr>
          <p:nvPr>
            <p:ph sz="half" idx="2"/>
          </p:nvPr>
        </p:nvSpPr>
        <p:spPr>
          <a:xfrm>
            <a:off x="839789" y="2298700"/>
            <a:ext cx="5065712" cy="3890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Header - Right">
            <a:extLst>
              <a:ext uri="{FF2B5EF4-FFF2-40B4-BE49-F238E27FC236}">
                <a16:creationId xmlns:a16="http://schemas.microsoft.com/office/drawing/2014/main" id="{FD871EC2-6478-BAB1-9AFA-F03593761985}"/>
              </a:ext>
            </a:extLst>
          </p:cNvPr>
          <p:cNvSpPr>
            <a:spLocks noGrp="1"/>
          </p:cNvSpPr>
          <p:nvPr>
            <p:ph type="body" sz="quarter" idx="3"/>
          </p:nvPr>
        </p:nvSpPr>
        <p:spPr>
          <a:xfrm>
            <a:off x="6286500" y="1904999"/>
            <a:ext cx="5068888" cy="406400"/>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 Right">
            <a:extLst>
              <a:ext uri="{FF2B5EF4-FFF2-40B4-BE49-F238E27FC236}">
                <a16:creationId xmlns:a16="http://schemas.microsoft.com/office/drawing/2014/main" id="{F76B5CAE-6CFF-DF5F-15F6-D2944FD798D3}"/>
              </a:ext>
            </a:extLst>
          </p:cNvPr>
          <p:cNvSpPr>
            <a:spLocks noGrp="1"/>
          </p:cNvSpPr>
          <p:nvPr>
            <p:ph sz="quarter" idx="4"/>
          </p:nvPr>
        </p:nvSpPr>
        <p:spPr>
          <a:xfrm>
            <a:off x="6286500" y="2311399"/>
            <a:ext cx="5068887" cy="38782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8809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BE317-2F3D-7689-9B75-7823A6F4AE7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43057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8536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B242F2DC-633B-7099-E55B-E7F0C97D429E}"/>
              </a:ext>
            </a:extLst>
          </p:cNvPr>
          <p:cNvSpPr>
            <a:spLocks noGrp="1"/>
          </p:cNvSpPr>
          <p:nvPr>
            <p:ph type="title" hasCustomPrompt="1"/>
          </p:nvPr>
        </p:nvSpPr>
        <p:spPr>
          <a:xfrm>
            <a:off x="839788" y="342900"/>
            <a:ext cx="4151312" cy="1181100"/>
          </a:xfrm>
        </p:spPr>
        <p:txBody>
          <a:bodyPr anchor="b"/>
          <a:lstStyle>
            <a:lvl1pPr>
              <a:defRPr sz="3200"/>
            </a:lvl1pPr>
          </a:lstStyle>
          <a:p>
            <a:r>
              <a:rPr lang="en-US" dirty="0"/>
              <a:t>Click to edit title</a:t>
            </a:r>
          </a:p>
        </p:txBody>
      </p:sp>
      <p:sp>
        <p:nvSpPr>
          <p:cNvPr id="4" name="Text Placeholder">
            <a:extLst>
              <a:ext uri="{FF2B5EF4-FFF2-40B4-BE49-F238E27FC236}">
                <a16:creationId xmlns:a16="http://schemas.microsoft.com/office/drawing/2014/main" id="{E47B37DD-B752-0452-3037-99E6CF38BEE5}"/>
              </a:ext>
            </a:extLst>
          </p:cNvPr>
          <p:cNvSpPr>
            <a:spLocks noGrp="1"/>
          </p:cNvSpPr>
          <p:nvPr>
            <p:ph type="body" sz="half" idx="2"/>
          </p:nvPr>
        </p:nvSpPr>
        <p:spPr>
          <a:xfrm>
            <a:off x="839788" y="1524000"/>
            <a:ext cx="4151312" cy="4660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a:extLst>
              <a:ext uri="{FF2B5EF4-FFF2-40B4-BE49-F238E27FC236}">
                <a16:creationId xmlns:a16="http://schemas.microsoft.com/office/drawing/2014/main" id="{CDDF66C9-99F8-1F9A-FB0F-D62095724049}"/>
              </a:ext>
            </a:extLst>
          </p:cNvPr>
          <p:cNvSpPr>
            <a:spLocks noGrp="1"/>
          </p:cNvSpPr>
          <p:nvPr>
            <p:ph idx="1" hasCustomPrompt="1"/>
          </p:nvPr>
        </p:nvSpPr>
        <p:spPr>
          <a:xfrm>
            <a:off x="5372100" y="342900"/>
            <a:ext cx="5983288" cy="58419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a:t>
            </a:r>
            <a:r>
              <a:rPr lang="en-US" dirty="0" err="1"/>
              <a:t>conent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10584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01AB9-C489-81EE-3666-C42F2F154619}"/>
              </a:ext>
            </a:extLst>
          </p:cNvPr>
          <p:cNvSpPr>
            <a:spLocks noGrp="1"/>
          </p:cNvSpPr>
          <p:nvPr>
            <p:ph type="title" hasCustomPrompt="1"/>
          </p:nvPr>
        </p:nvSpPr>
        <p:spPr>
          <a:xfrm>
            <a:off x="839788" y="342900"/>
            <a:ext cx="4151312" cy="1181100"/>
          </a:xfrm>
        </p:spPr>
        <p:txBody>
          <a:bodyPr anchor="b"/>
          <a:lstStyle>
            <a:lvl1pPr>
              <a:defRPr sz="3200"/>
            </a:lvl1pPr>
          </a:lstStyle>
          <a:p>
            <a:r>
              <a:rPr lang="en-US" dirty="0"/>
              <a:t>Click to edit title</a:t>
            </a:r>
          </a:p>
        </p:txBody>
      </p:sp>
      <p:sp>
        <p:nvSpPr>
          <p:cNvPr id="3" name="Picture Placeholder 2">
            <a:extLst>
              <a:ext uri="{FF2B5EF4-FFF2-40B4-BE49-F238E27FC236}">
                <a16:creationId xmlns:a16="http://schemas.microsoft.com/office/drawing/2014/main" id="{F7CC6C9B-AD44-2D57-249F-B432EA500613}"/>
              </a:ext>
            </a:extLst>
          </p:cNvPr>
          <p:cNvSpPr>
            <a:spLocks noGrp="1"/>
          </p:cNvSpPr>
          <p:nvPr>
            <p:ph type="pic" idx="1"/>
          </p:nvPr>
        </p:nvSpPr>
        <p:spPr>
          <a:xfrm>
            <a:off x="5372100" y="342900"/>
            <a:ext cx="5983288" cy="58419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05DCE6-1C6A-6470-4FD9-96DCECE49220}"/>
              </a:ext>
            </a:extLst>
          </p:cNvPr>
          <p:cNvSpPr>
            <a:spLocks noGrp="1"/>
          </p:cNvSpPr>
          <p:nvPr>
            <p:ph type="body" sz="half" idx="2" hasCustomPrompt="1"/>
          </p:nvPr>
        </p:nvSpPr>
        <p:spPr>
          <a:xfrm>
            <a:off x="839788" y="1524000"/>
            <a:ext cx="4151312" cy="4660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text</a:t>
            </a:r>
          </a:p>
        </p:txBody>
      </p:sp>
    </p:spTree>
    <p:extLst>
      <p:ext uri="{BB962C8B-B14F-4D97-AF65-F5344CB8AC3E}">
        <p14:creationId xmlns:p14="http://schemas.microsoft.com/office/powerpoint/2010/main" val="2590068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5" Type="http://schemas.openxmlformats.org/officeDocument/2006/relationships/theme" Target="../theme/theme2.xml"/><Relationship Id="rId4"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ilhouette of a city&#10;&#10;AI-generated content may be incorrect.">
            <a:extLst>
              <a:ext uri="{FF2B5EF4-FFF2-40B4-BE49-F238E27FC236}">
                <a16:creationId xmlns:a16="http://schemas.microsoft.com/office/drawing/2014/main" id="{702DABE1-45EE-1BD4-494A-67BD757CCE04}"/>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6184900"/>
            <a:ext cx="12192000" cy="673100"/>
          </a:xfrm>
          <a:prstGeom prst="rect">
            <a:avLst/>
          </a:prstGeom>
        </p:spPr>
      </p:pic>
      <p:sp>
        <p:nvSpPr>
          <p:cNvPr id="2" name="Title">
            <a:extLst>
              <a:ext uri="{FF2B5EF4-FFF2-40B4-BE49-F238E27FC236}">
                <a16:creationId xmlns:a16="http://schemas.microsoft.com/office/drawing/2014/main" id="{A2473602-DAB9-2CE3-D538-F5E54C45D207}"/>
              </a:ext>
            </a:extLst>
          </p:cNvPr>
          <p:cNvSpPr>
            <a:spLocks noGrp="1"/>
          </p:cNvSpPr>
          <p:nvPr>
            <p:ph type="title"/>
          </p:nvPr>
        </p:nvSpPr>
        <p:spPr>
          <a:xfrm>
            <a:off x="838200" y="365125"/>
            <a:ext cx="10515600" cy="752475"/>
          </a:xfrm>
          <a:prstGeom prst="rect">
            <a:avLst/>
          </a:prstGeom>
        </p:spPr>
        <p:txBody>
          <a:bodyPr vert="horz" lIns="91440" tIns="45720" rIns="91440" bIns="45720" rtlCol="0" anchor="ctr">
            <a:normAutofit/>
          </a:bodyPr>
          <a:lstStyle/>
          <a:p>
            <a:r>
              <a:rPr lang="en-US" dirty="0"/>
              <a:t>Click to edit Title</a:t>
            </a:r>
          </a:p>
        </p:txBody>
      </p:sp>
      <p:sp>
        <p:nvSpPr>
          <p:cNvPr id="3" name="Primary Content">
            <a:extLst>
              <a:ext uri="{FF2B5EF4-FFF2-40B4-BE49-F238E27FC236}">
                <a16:creationId xmlns:a16="http://schemas.microsoft.com/office/drawing/2014/main" id="{8CFA6F94-FC8D-2818-E06B-1C1361394C2C}"/>
              </a:ext>
            </a:extLst>
          </p:cNvPr>
          <p:cNvSpPr>
            <a:spLocks noGrp="1"/>
          </p:cNvSpPr>
          <p:nvPr>
            <p:ph type="body" idx="1"/>
          </p:nvPr>
        </p:nvSpPr>
        <p:spPr>
          <a:xfrm>
            <a:off x="838200" y="1904999"/>
            <a:ext cx="10515600" cy="4271963"/>
          </a:xfrm>
          <a:prstGeom prst="rect">
            <a:avLst/>
          </a:prstGeom>
        </p:spPr>
        <p:txBody>
          <a:bodyPr vert="horz" lIns="91440" tIns="45720" rIns="91440" bIns="45720" rtlCol="0">
            <a:norm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resentation Title">
            <a:extLst>
              <a:ext uri="{FF2B5EF4-FFF2-40B4-BE49-F238E27FC236}">
                <a16:creationId xmlns:a16="http://schemas.microsoft.com/office/drawing/2014/main" id="{A0050781-B5CD-B274-A77F-5FEF2B5DDEF1}"/>
              </a:ext>
            </a:extLst>
          </p:cNvPr>
          <p:cNvSpPr txBox="1"/>
          <p:nvPr userDrawn="1"/>
        </p:nvSpPr>
        <p:spPr>
          <a:xfrm>
            <a:off x="4591095" y="6437735"/>
            <a:ext cx="3002104" cy="276999"/>
          </a:xfrm>
          <a:prstGeom prst="rect">
            <a:avLst/>
          </a:prstGeom>
          <a:noFill/>
        </p:spPr>
        <p:txBody>
          <a:bodyPr wrap="none" rtlCol="0">
            <a:spAutoFit/>
          </a:bodyPr>
          <a:lstStyle/>
          <a:p>
            <a:pPr algn="ctr"/>
            <a:r>
              <a:rPr lang="en-US" sz="1200" b="1" kern="1200" dirty="0">
                <a:solidFill>
                  <a:schemeClr val="accent6"/>
                </a:solidFill>
                <a:highlight>
                  <a:srgbClr val="000000"/>
                </a:highlight>
                <a:latin typeface="+mn-lt"/>
                <a:ea typeface="+mn-ea"/>
                <a:cs typeface="+mn-cs"/>
              </a:rPr>
              <a:t>Building Resilient and Scalable APIs in Azure</a:t>
            </a:r>
          </a:p>
        </p:txBody>
      </p:sp>
    </p:spTree>
    <p:extLst>
      <p:ext uri="{BB962C8B-B14F-4D97-AF65-F5344CB8AC3E}">
        <p14:creationId xmlns:p14="http://schemas.microsoft.com/office/powerpoint/2010/main" val="2802723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1" r:id="rId10"/>
  </p:sldLayoutIdLst>
  <p:txStyles>
    <p:titleStyle>
      <a:lvl1pPr algn="l" defTabSz="914400" rtl="0" eaLnBrk="1" latinLnBrk="0" hangingPunct="1">
        <a:lnSpc>
          <a:spcPct val="90000"/>
        </a:lnSpc>
        <a:spcBef>
          <a:spcPct val="0"/>
        </a:spcBef>
        <a:buNone/>
        <a:defRPr sz="4400" kern="1200">
          <a:solidFill>
            <a:schemeClr val="tx1"/>
          </a:solidFill>
          <a:latin typeface="Kamerik205 8" panose="020B08030306000200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F26B43"/>
          </p15:clr>
        </p15:guide>
        <p15:guide id="2" pos="7680" userDrawn="1">
          <p15:clr>
            <a:srgbClr val="F26B43"/>
          </p15:clr>
        </p15:guide>
        <p15:guide id="3" pos="520" userDrawn="1">
          <p15:clr>
            <a:srgbClr val="F26B43"/>
          </p15:clr>
        </p15:guide>
        <p15:guide id="4" pos="856" userDrawn="1">
          <p15:clr>
            <a:srgbClr val="F26B43"/>
          </p15:clr>
        </p15:guide>
        <p15:guide id="5" pos="1096" userDrawn="1">
          <p15:clr>
            <a:srgbClr val="F26B43"/>
          </p15:clr>
        </p15:guide>
        <p15:guide id="6" pos="1424" userDrawn="1">
          <p15:clr>
            <a:srgbClr val="F26B43"/>
          </p15:clr>
        </p15:guide>
        <p15:guide id="7" pos="1664" userDrawn="1">
          <p15:clr>
            <a:srgbClr val="F26B43"/>
          </p15:clr>
        </p15:guide>
        <p15:guide id="8" pos="2000" userDrawn="1">
          <p15:clr>
            <a:srgbClr val="F26B43"/>
          </p15:clr>
        </p15:guide>
        <p15:guide id="9" pos="2240" userDrawn="1">
          <p15:clr>
            <a:srgbClr val="F26B43"/>
          </p15:clr>
        </p15:guide>
        <p15:guide id="10" pos="2576" userDrawn="1">
          <p15:clr>
            <a:srgbClr val="F26B43"/>
          </p15:clr>
        </p15:guide>
        <p15:guide id="11" pos="2816" userDrawn="1">
          <p15:clr>
            <a:srgbClr val="F26B43"/>
          </p15:clr>
        </p15:guide>
        <p15:guide id="12" pos="3144" userDrawn="1">
          <p15:clr>
            <a:srgbClr val="F26B43"/>
          </p15:clr>
        </p15:guide>
        <p15:guide id="13" pos="3384" userDrawn="1">
          <p15:clr>
            <a:srgbClr val="F26B43"/>
          </p15:clr>
        </p15:guide>
        <p15:guide id="14" pos="3720" userDrawn="1">
          <p15:clr>
            <a:srgbClr val="F26B43"/>
          </p15:clr>
        </p15:guide>
        <p15:guide id="15" pos="3960" userDrawn="1">
          <p15:clr>
            <a:srgbClr val="F26B43"/>
          </p15:clr>
        </p15:guide>
        <p15:guide id="16" pos="4296" userDrawn="1">
          <p15:clr>
            <a:srgbClr val="F26B43"/>
          </p15:clr>
        </p15:guide>
        <p15:guide id="17" pos="4536" userDrawn="1">
          <p15:clr>
            <a:srgbClr val="F26B43"/>
          </p15:clr>
        </p15:guide>
        <p15:guide id="18" pos="4864" userDrawn="1">
          <p15:clr>
            <a:srgbClr val="F26B43"/>
          </p15:clr>
        </p15:guide>
        <p15:guide id="19" pos="5104" userDrawn="1">
          <p15:clr>
            <a:srgbClr val="F26B43"/>
          </p15:clr>
        </p15:guide>
        <p15:guide id="20" pos="5440" userDrawn="1">
          <p15:clr>
            <a:srgbClr val="F26B43"/>
          </p15:clr>
        </p15:guide>
        <p15:guide id="21" pos="5680" userDrawn="1">
          <p15:clr>
            <a:srgbClr val="F26B43"/>
          </p15:clr>
        </p15:guide>
        <p15:guide id="22" pos="6016" userDrawn="1">
          <p15:clr>
            <a:srgbClr val="F26B43"/>
          </p15:clr>
        </p15:guide>
        <p15:guide id="23" pos="6256" userDrawn="1">
          <p15:clr>
            <a:srgbClr val="F26B43"/>
          </p15:clr>
        </p15:guide>
        <p15:guide id="24" pos="6584" userDrawn="1">
          <p15:clr>
            <a:srgbClr val="F26B43"/>
          </p15:clr>
        </p15:guide>
        <p15:guide id="25" pos="6824" userDrawn="1">
          <p15:clr>
            <a:srgbClr val="F26B43"/>
          </p15:clr>
        </p15:guide>
        <p15:guide id="26" pos="7160" userDrawn="1">
          <p15:clr>
            <a:srgbClr val="F26B43"/>
          </p15:clr>
        </p15:guide>
        <p15:guide id="27" orient="horz" userDrawn="1">
          <p15:clr>
            <a:srgbClr val="F26B43"/>
          </p15:clr>
        </p15:guide>
        <p15:guide id="28" orient="horz" pos="4320" userDrawn="1">
          <p15:clr>
            <a:srgbClr val="F26B43"/>
          </p15:clr>
        </p15:guide>
        <p15:guide id="29" orient="horz" pos="216" userDrawn="1">
          <p15:clr>
            <a:srgbClr val="F26B43"/>
          </p15:clr>
        </p15:guide>
        <p15:guide id="30" orient="horz" pos="464" userDrawn="1">
          <p15:clr>
            <a:srgbClr val="F26B43"/>
          </p15:clr>
        </p15:guide>
        <p15:guide id="31" orient="horz" pos="704" userDrawn="1">
          <p15:clr>
            <a:srgbClr val="F26B43"/>
          </p15:clr>
        </p15:guide>
        <p15:guide id="32" orient="horz" pos="960" userDrawn="1">
          <p15:clr>
            <a:srgbClr val="F26B43"/>
          </p15:clr>
        </p15:guide>
        <p15:guide id="33" orient="horz" pos="1200" userDrawn="1">
          <p15:clr>
            <a:srgbClr val="F26B43"/>
          </p15:clr>
        </p15:guide>
        <p15:guide id="34" orient="horz" pos="1448" userDrawn="1">
          <p15:clr>
            <a:srgbClr val="F26B43"/>
          </p15:clr>
        </p15:guide>
        <p15:guide id="35" orient="horz" pos="1688" userDrawn="1">
          <p15:clr>
            <a:srgbClr val="F26B43"/>
          </p15:clr>
        </p15:guide>
        <p15:guide id="36" orient="horz" pos="1936" userDrawn="1">
          <p15:clr>
            <a:srgbClr val="F26B43"/>
          </p15:clr>
        </p15:guide>
        <p15:guide id="37" orient="horz" pos="2176" userDrawn="1">
          <p15:clr>
            <a:srgbClr val="F26B43"/>
          </p15:clr>
        </p15:guide>
        <p15:guide id="38" orient="horz" pos="2424" userDrawn="1">
          <p15:clr>
            <a:srgbClr val="F26B43"/>
          </p15:clr>
        </p15:guide>
        <p15:guide id="39" orient="horz" pos="2664" userDrawn="1">
          <p15:clr>
            <a:srgbClr val="F26B43"/>
          </p15:clr>
        </p15:guide>
        <p15:guide id="40" orient="horz" pos="2920" userDrawn="1">
          <p15:clr>
            <a:srgbClr val="F26B43"/>
          </p15:clr>
        </p15:guide>
        <p15:guide id="41" orient="horz" pos="3160" userDrawn="1">
          <p15:clr>
            <a:srgbClr val="F26B43"/>
          </p15:clr>
        </p15:guide>
        <p15:guide id="42" orient="horz" pos="3408" userDrawn="1">
          <p15:clr>
            <a:srgbClr val="F26B43"/>
          </p15:clr>
        </p15:guide>
        <p15:guide id="43" orient="horz" pos="3648" userDrawn="1">
          <p15:clr>
            <a:srgbClr val="F26B43"/>
          </p15:clr>
        </p15:guide>
        <p15:guide id="44" orient="horz" pos="389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2473602-DAB9-2CE3-D538-F5E54C45D207}"/>
              </a:ext>
            </a:extLst>
          </p:cNvPr>
          <p:cNvSpPr>
            <a:spLocks noGrp="1"/>
          </p:cNvSpPr>
          <p:nvPr>
            <p:ph type="title"/>
          </p:nvPr>
        </p:nvSpPr>
        <p:spPr>
          <a:xfrm>
            <a:off x="838200" y="365125"/>
            <a:ext cx="10515600" cy="752475"/>
          </a:xfrm>
          <a:prstGeom prst="rect">
            <a:avLst/>
          </a:prstGeom>
        </p:spPr>
        <p:txBody>
          <a:bodyPr vert="horz" lIns="91440" tIns="45720" rIns="91440" bIns="45720" rtlCol="0" anchor="ctr">
            <a:normAutofit/>
          </a:bodyPr>
          <a:lstStyle/>
          <a:p>
            <a:r>
              <a:rPr lang="en-US" dirty="0"/>
              <a:t>Click to edit Title</a:t>
            </a:r>
          </a:p>
        </p:txBody>
      </p:sp>
      <p:sp>
        <p:nvSpPr>
          <p:cNvPr id="3" name="Primary Content">
            <a:extLst>
              <a:ext uri="{FF2B5EF4-FFF2-40B4-BE49-F238E27FC236}">
                <a16:creationId xmlns:a16="http://schemas.microsoft.com/office/drawing/2014/main" id="{8CFA6F94-FC8D-2818-E06B-1C1361394C2C}"/>
              </a:ext>
            </a:extLst>
          </p:cNvPr>
          <p:cNvSpPr>
            <a:spLocks noGrp="1"/>
          </p:cNvSpPr>
          <p:nvPr>
            <p:ph type="body" idx="1"/>
          </p:nvPr>
        </p:nvSpPr>
        <p:spPr>
          <a:xfrm>
            <a:off x="838200" y="1904999"/>
            <a:ext cx="10515600" cy="4271963"/>
          </a:xfrm>
          <a:prstGeom prst="rect">
            <a:avLst/>
          </a:prstGeom>
        </p:spPr>
        <p:txBody>
          <a:bodyPr vert="horz" lIns="91440" tIns="45720" rIns="91440" bIns="45720" rtlCol="0">
            <a:norm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57790009"/>
      </p:ext>
    </p:extLst>
  </p:cSld>
  <p:clrMap bg1="lt1" tx1="dk1" bg2="lt2" tx2="dk2" accent1="accent1" accent2="accent2" accent3="accent3" accent4="accent4" accent5="accent5" accent6="accent6" hlink="hlink" folHlink="folHlink"/>
  <p:sldLayoutIdLst>
    <p:sldLayoutId id="2147483663" r:id="rId1"/>
    <p:sldLayoutId id="2147483665" r:id="rId2"/>
    <p:sldLayoutId id="2147483669" r:id="rId3"/>
    <p:sldLayoutId id="2147483670" r:id="rId4"/>
  </p:sldLayoutIdLst>
  <p:txStyles>
    <p:titleStyle>
      <a:lvl1pPr algn="l" defTabSz="914400" rtl="0" eaLnBrk="1" latinLnBrk="0" hangingPunct="1">
        <a:lnSpc>
          <a:spcPct val="90000"/>
        </a:lnSpc>
        <a:spcBef>
          <a:spcPct val="0"/>
        </a:spcBef>
        <a:buNone/>
        <a:defRPr sz="4400" kern="1200">
          <a:solidFill>
            <a:schemeClr val="tx1"/>
          </a:solidFill>
          <a:latin typeface="Kamerik205 8" panose="020B08030306000200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F26B43"/>
          </p15:clr>
        </p15:guide>
        <p15:guide id="2" pos="7680" userDrawn="1">
          <p15:clr>
            <a:srgbClr val="F26B43"/>
          </p15:clr>
        </p15:guide>
        <p15:guide id="3" pos="520" userDrawn="1">
          <p15:clr>
            <a:srgbClr val="F26B43"/>
          </p15:clr>
        </p15:guide>
        <p15:guide id="4" pos="856" userDrawn="1">
          <p15:clr>
            <a:srgbClr val="F26B43"/>
          </p15:clr>
        </p15:guide>
        <p15:guide id="5" pos="1096" userDrawn="1">
          <p15:clr>
            <a:srgbClr val="F26B43"/>
          </p15:clr>
        </p15:guide>
        <p15:guide id="6" pos="1424" userDrawn="1">
          <p15:clr>
            <a:srgbClr val="F26B43"/>
          </p15:clr>
        </p15:guide>
        <p15:guide id="7" pos="1664" userDrawn="1">
          <p15:clr>
            <a:srgbClr val="F26B43"/>
          </p15:clr>
        </p15:guide>
        <p15:guide id="8" pos="2000" userDrawn="1">
          <p15:clr>
            <a:srgbClr val="F26B43"/>
          </p15:clr>
        </p15:guide>
        <p15:guide id="9" pos="2240" userDrawn="1">
          <p15:clr>
            <a:srgbClr val="F26B43"/>
          </p15:clr>
        </p15:guide>
        <p15:guide id="10" pos="2576" userDrawn="1">
          <p15:clr>
            <a:srgbClr val="F26B43"/>
          </p15:clr>
        </p15:guide>
        <p15:guide id="11" pos="2816" userDrawn="1">
          <p15:clr>
            <a:srgbClr val="F26B43"/>
          </p15:clr>
        </p15:guide>
        <p15:guide id="12" pos="3144" userDrawn="1">
          <p15:clr>
            <a:srgbClr val="F26B43"/>
          </p15:clr>
        </p15:guide>
        <p15:guide id="13" pos="3384" userDrawn="1">
          <p15:clr>
            <a:srgbClr val="F26B43"/>
          </p15:clr>
        </p15:guide>
        <p15:guide id="14" pos="3720" userDrawn="1">
          <p15:clr>
            <a:srgbClr val="F26B43"/>
          </p15:clr>
        </p15:guide>
        <p15:guide id="15" pos="3960" userDrawn="1">
          <p15:clr>
            <a:srgbClr val="F26B43"/>
          </p15:clr>
        </p15:guide>
        <p15:guide id="16" pos="4296" userDrawn="1">
          <p15:clr>
            <a:srgbClr val="F26B43"/>
          </p15:clr>
        </p15:guide>
        <p15:guide id="17" pos="4536" userDrawn="1">
          <p15:clr>
            <a:srgbClr val="F26B43"/>
          </p15:clr>
        </p15:guide>
        <p15:guide id="18" pos="4864" userDrawn="1">
          <p15:clr>
            <a:srgbClr val="F26B43"/>
          </p15:clr>
        </p15:guide>
        <p15:guide id="19" pos="5104" userDrawn="1">
          <p15:clr>
            <a:srgbClr val="F26B43"/>
          </p15:clr>
        </p15:guide>
        <p15:guide id="20" pos="5440" userDrawn="1">
          <p15:clr>
            <a:srgbClr val="F26B43"/>
          </p15:clr>
        </p15:guide>
        <p15:guide id="21" pos="5680" userDrawn="1">
          <p15:clr>
            <a:srgbClr val="F26B43"/>
          </p15:clr>
        </p15:guide>
        <p15:guide id="22" pos="6016" userDrawn="1">
          <p15:clr>
            <a:srgbClr val="F26B43"/>
          </p15:clr>
        </p15:guide>
        <p15:guide id="23" pos="6256" userDrawn="1">
          <p15:clr>
            <a:srgbClr val="F26B43"/>
          </p15:clr>
        </p15:guide>
        <p15:guide id="24" pos="6584" userDrawn="1">
          <p15:clr>
            <a:srgbClr val="F26B43"/>
          </p15:clr>
        </p15:guide>
        <p15:guide id="25" pos="6824" userDrawn="1">
          <p15:clr>
            <a:srgbClr val="F26B43"/>
          </p15:clr>
        </p15:guide>
        <p15:guide id="26" pos="7160" userDrawn="1">
          <p15:clr>
            <a:srgbClr val="F26B43"/>
          </p15:clr>
        </p15:guide>
        <p15:guide id="27" orient="horz" userDrawn="1">
          <p15:clr>
            <a:srgbClr val="F26B43"/>
          </p15:clr>
        </p15:guide>
        <p15:guide id="28" orient="horz" pos="4320" userDrawn="1">
          <p15:clr>
            <a:srgbClr val="F26B43"/>
          </p15:clr>
        </p15:guide>
        <p15:guide id="29" orient="horz" pos="216" userDrawn="1">
          <p15:clr>
            <a:srgbClr val="F26B43"/>
          </p15:clr>
        </p15:guide>
        <p15:guide id="30" orient="horz" pos="464" userDrawn="1">
          <p15:clr>
            <a:srgbClr val="F26B43"/>
          </p15:clr>
        </p15:guide>
        <p15:guide id="31" orient="horz" pos="704" userDrawn="1">
          <p15:clr>
            <a:srgbClr val="F26B43"/>
          </p15:clr>
        </p15:guide>
        <p15:guide id="32" orient="horz" pos="960" userDrawn="1">
          <p15:clr>
            <a:srgbClr val="F26B43"/>
          </p15:clr>
        </p15:guide>
        <p15:guide id="33" orient="horz" pos="1200" userDrawn="1">
          <p15:clr>
            <a:srgbClr val="F26B43"/>
          </p15:clr>
        </p15:guide>
        <p15:guide id="34" orient="horz" pos="1448" userDrawn="1">
          <p15:clr>
            <a:srgbClr val="F26B43"/>
          </p15:clr>
        </p15:guide>
        <p15:guide id="35" orient="horz" pos="1688" userDrawn="1">
          <p15:clr>
            <a:srgbClr val="F26B43"/>
          </p15:clr>
        </p15:guide>
        <p15:guide id="36" orient="horz" pos="1936" userDrawn="1">
          <p15:clr>
            <a:srgbClr val="F26B43"/>
          </p15:clr>
        </p15:guide>
        <p15:guide id="37" orient="horz" pos="2176" userDrawn="1">
          <p15:clr>
            <a:srgbClr val="F26B43"/>
          </p15:clr>
        </p15:guide>
        <p15:guide id="38" orient="horz" pos="2424" userDrawn="1">
          <p15:clr>
            <a:srgbClr val="F26B43"/>
          </p15:clr>
        </p15:guide>
        <p15:guide id="39" orient="horz" pos="2664" userDrawn="1">
          <p15:clr>
            <a:srgbClr val="F26B43"/>
          </p15:clr>
        </p15:guide>
        <p15:guide id="40" orient="horz" pos="2920" userDrawn="1">
          <p15:clr>
            <a:srgbClr val="F26B43"/>
          </p15:clr>
        </p15:guide>
        <p15:guide id="41" orient="horz" pos="3160" userDrawn="1">
          <p15:clr>
            <a:srgbClr val="F26B43"/>
          </p15:clr>
        </p15:guide>
        <p15:guide id="42" orient="horz" pos="3408" userDrawn="1">
          <p15:clr>
            <a:srgbClr val="F26B43"/>
          </p15:clr>
        </p15:guide>
        <p15:guide id="43" orient="horz" pos="3648" userDrawn="1">
          <p15:clr>
            <a:srgbClr val="F26B43"/>
          </p15:clr>
        </p15:guide>
        <p15:guide id="44" orient="horz" pos="3896"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3326732"/>
      </p:ext>
    </p:extLst>
  </p:cSld>
  <p:clrMap bg1="lt1" tx1="dk1" bg2="lt2" tx2="dk2" accent1="accent1" accent2="accent2" accent3="accent3" accent4="accent4" accent5="accent5" accent6="accent6" hlink="hlink" folHlink="folHlink"/>
  <p:sldLayoutIdLst>
    <p:sldLayoutId id="2147483659" r:id="rId1"/>
    <p:sldLayoutId id="214748366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 Type="http://schemas.openxmlformats.org/officeDocument/2006/relationships/notesSlide" Target="../notesSlides/notesSlide2.xml"/><Relationship Id="rId16" Type="http://schemas.openxmlformats.org/officeDocument/2006/relationships/image" Target="../media/image17.svg"/><Relationship Id="rId1" Type="http://schemas.openxmlformats.org/officeDocument/2006/relationships/slideLayout" Target="../slideLayouts/slideLayout10.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slides/_rels/slide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1.jpg"/></Relationships>
</file>

<file path=ppt/slides/_rels/slide4.xml.rels><?xml version="1.0" encoding="UTF-8" standalone="yes"?>
<Relationships xmlns="http://schemas.openxmlformats.org/package/2006/relationships"><Relationship Id="rId8" Type="http://schemas.openxmlformats.org/officeDocument/2006/relationships/image" Target="../media/image27.svg"/><Relationship Id="rId13" Type="http://schemas.openxmlformats.org/officeDocument/2006/relationships/image" Target="../media/image32.png"/><Relationship Id="rId18" Type="http://schemas.openxmlformats.org/officeDocument/2006/relationships/image" Target="../media/image37.svg"/><Relationship Id="rId3" Type="http://schemas.openxmlformats.org/officeDocument/2006/relationships/image" Target="../media/image22.png"/><Relationship Id="rId21" Type="http://schemas.openxmlformats.org/officeDocument/2006/relationships/image" Target="../media/image40.png"/><Relationship Id="rId7" Type="http://schemas.openxmlformats.org/officeDocument/2006/relationships/image" Target="../media/image26.png"/><Relationship Id="rId12" Type="http://schemas.openxmlformats.org/officeDocument/2006/relationships/image" Target="../media/image31.svg"/><Relationship Id="rId17" Type="http://schemas.openxmlformats.org/officeDocument/2006/relationships/image" Target="../media/image36.png"/><Relationship Id="rId2" Type="http://schemas.openxmlformats.org/officeDocument/2006/relationships/notesSlide" Target="../notesSlides/notesSlide4.xml"/><Relationship Id="rId16" Type="http://schemas.openxmlformats.org/officeDocument/2006/relationships/image" Target="../media/image35.svg"/><Relationship Id="rId20" Type="http://schemas.openxmlformats.org/officeDocument/2006/relationships/image" Target="../media/image39.svg"/><Relationship Id="rId1" Type="http://schemas.openxmlformats.org/officeDocument/2006/relationships/slideLayout" Target="../slideLayouts/slideLayout5.xml"/><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34.png"/><Relationship Id="rId10" Type="http://schemas.openxmlformats.org/officeDocument/2006/relationships/image" Target="../media/image29.svg"/><Relationship Id="rId19" Type="http://schemas.openxmlformats.org/officeDocument/2006/relationships/image" Target="../media/image38.png"/><Relationship Id="rId4" Type="http://schemas.openxmlformats.org/officeDocument/2006/relationships/image" Target="../media/image23.svg"/><Relationship Id="rId9" Type="http://schemas.openxmlformats.org/officeDocument/2006/relationships/image" Target="../media/image28.png"/><Relationship Id="rId14" Type="http://schemas.openxmlformats.org/officeDocument/2006/relationships/image" Target="../media/image33.svg"/><Relationship Id="rId22" Type="http://schemas.openxmlformats.org/officeDocument/2006/relationships/image" Target="../media/image41.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43.svg"/></Relationships>
</file>

<file path=ppt/slides/_rels/slide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slides/_rels/slide8.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slides/_rels/slide9.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7A2ECAD-702E-50A6-DCAB-8F02D5A42A2A}"/>
              </a:ext>
            </a:extLst>
          </p:cNvPr>
          <p:cNvPicPr>
            <a:picLocks noChangeAspect="1"/>
          </p:cNvPicPr>
          <p:nvPr/>
        </p:nvPicPr>
        <p:blipFill>
          <a:blip r:embed="rId3">
            <a:extLst>
              <a:ext uri="{28A0092B-C50C-407E-A947-70E740481C1C}">
                <a14:useLocalDpi xmlns:a14="http://schemas.microsoft.com/office/drawing/2010/main" val="0"/>
              </a:ext>
            </a:extLst>
          </a:blip>
          <a:srcRect t="7805" b="7805"/>
          <a:stretch/>
        </p:blipFill>
        <p:spPr>
          <a:xfrm>
            <a:off x="0" y="0"/>
            <a:ext cx="12189884" cy="6858000"/>
          </a:xfrm>
          <a:prstGeom prst="rect">
            <a:avLst/>
          </a:prstGeom>
        </p:spPr>
      </p:pic>
    </p:spTree>
    <p:extLst>
      <p:ext uri="{BB962C8B-B14F-4D97-AF65-F5344CB8AC3E}">
        <p14:creationId xmlns:p14="http://schemas.microsoft.com/office/powerpoint/2010/main" val="2541257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5FA9F5-EB45-28AD-2287-CFF725165C28}"/>
              </a:ext>
            </a:extLst>
          </p:cNvPr>
          <p:cNvSpPr>
            <a:spLocks noGrp="1"/>
          </p:cNvSpPr>
          <p:nvPr>
            <p:ph type="title"/>
          </p:nvPr>
        </p:nvSpPr>
        <p:spPr/>
        <p:txBody>
          <a:bodyPr/>
          <a:lstStyle/>
          <a:p>
            <a:endParaRPr lang="en-US"/>
          </a:p>
        </p:txBody>
      </p:sp>
      <p:sp>
        <p:nvSpPr>
          <p:cNvPr id="6" name="Text Placeholder 5">
            <a:extLst>
              <a:ext uri="{FF2B5EF4-FFF2-40B4-BE49-F238E27FC236}">
                <a16:creationId xmlns:a16="http://schemas.microsoft.com/office/drawing/2014/main" id="{6AF23144-D92F-B6BC-8E20-351F26A49D88}"/>
              </a:ext>
            </a:extLst>
          </p:cNvPr>
          <p:cNvSpPr>
            <a:spLocks noGrp="1"/>
          </p:cNvSpPr>
          <p:nvPr>
            <p:ph type="body" sz="quarter" idx="10"/>
          </p:nvPr>
        </p:nvSpPr>
        <p:spPr/>
        <p:txBody>
          <a:bodyPr>
            <a:normAutofit fontScale="92500" lnSpcReduction="20000"/>
          </a:bodyPr>
          <a:lstStyle/>
          <a:p>
            <a:endParaRPr lang="en-US"/>
          </a:p>
        </p:txBody>
      </p:sp>
      <p:sp>
        <p:nvSpPr>
          <p:cNvPr id="5" name="Content Placeholder 4">
            <a:extLst>
              <a:ext uri="{FF2B5EF4-FFF2-40B4-BE49-F238E27FC236}">
                <a16:creationId xmlns:a16="http://schemas.microsoft.com/office/drawing/2014/main" id="{2CDF4DC9-C3B1-0884-345A-6A787B559DF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17015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47470-2B5A-B70A-CC3C-676EAC83EC75}"/>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4E83B077-5B38-931E-6DB9-8B9D87C35DC4}"/>
              </a:ext>
            </a:extLst>
          </p:cNvPr>
          <p:cNvSpPr>
            <a:spLocks noGrp="1"/>
          </p:cNvSpPr>
          <p:nvPr>
            <p:ph type="body" sz="quarter" idx="10"/>
          </p:nvPr>
        </p:nvSpPr>
        <p:spPr/>
        <p:txBody>
          <a:bodyPr>
            <a:normAutofit fontScale="92500" lnSpcReduction="20000"/>
          </a:bodyPr>
          <a:lstStyle/>
          <a:p>
            <a:r>
              <a:rPr lang="en-US" dirty="0"/>
              <a:t>Building Resilient and Scalable APIs in Azure</a:t>
            </a:r>
          </a:p>
        </p:txBody>
      </p:sp>
      <p:grpSp>
        <p:nvGrpSpPr>
          <p:cNvPr id="40" name="Group 39">
            <a:extLst>
              <a:ext uri="{FF2B5EF4-FFF2-40B4-BE49-F238E27FC236}">
                <a16:creationId xmlns:a16="http://schemas.microsoft.com/office/drawing/2014/main" id="{EFD13518-2338-EC3B-C9FC-819754B43180}"/>
              </a:ext>
            </a:extLst>
          </p:cNvPr>
          <p:cNvGrpSpPr/>
          <p:nvPr/>
        </p:nvGrpSpPr>
        <p:grpSpPr>
          <a:xfrm>
            <a:off x="829519" y="1905000"/>
            <a:ext cx="2336152" cy="1686345"/>
            <a:chOff x="829519" y="1905000"/>
            <a:chExt cx="2336152" cy="1686345"/>
          </a:xfrm>
        </p:grpSpPr>
        <p:pic>
          <p:nvPicPr>
            <p:cNvPr id="30" name="Graphic 29" descr="Lightbulb with solid fill">
              <a:extLst>
                <a:ext uri="{FF2B5EF4-FFF2-40B4-BE49-F238E27FC236}">
                  <a16:creationId xmlns:a16="http://schemas.microsoft.com/office/drawing/2014/main" id="{4C5B59E2-9EFD-D312-3BC5-D6B1E31EE78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13068" y="1905000"/>
              <a:ext cx="1187064" cy="1187064"/>
            </a:xfrm>
            <a:prstGeom prst="rect">
              <a:avLst/>
            </a:prstGeom>
          </p:spPr>
        </p:pic>
        <p:sp>
          <p:nvSpPr>
            <p:cNvPr id="31" name="TextBox 30">
              <a:extLst>
                <a:ext uri="{FF2B5EF4-FFF2-40B4-BE49-F238E27FC236}">
                  <a16:creationId xmlns:a16="http://schemas.microsoft.com/office/drawing/2014/main" id="{02A01EE8-522D-268E-C9C7-206EFCB43673}"/>
                </a:ext>
              </a:extLst>
            </p:cNvPr>
            <p:cNvSpPr txBox="1"/>
            <p:nvPr/>
          </p:nvSpPr>
          <p:spPr>
            <a:xfrm>
              <a:off x="829519" y="3222013"/>
              <a:ext cx="2336152" cy="369332"/>
            </a:xfrm>
            <a:prstGeom prst="rect">
              <a:avLst/>
            </a:prstGeom>
            <a:noFill/>
          </p:spPr>
          <p:txBody>
            <a:bodyPr wrap="none" rtlCol="0">
              <a:spAutoFit/>
            </a:bodyPr>
            <a:lstStyle/>
            <a:p>
              <a:pPr algn="ctr"/>
              <a:r>
                <a:rPr lang="en-US" b="1" dirty="0"/>
                <a:t>Intro &amp; Problem Space</a:t>
              </a:r>
            </a:p>
          </p:txBody>
        </p:sp>
      </p:grpSp>
      <p:grpSp>
        <p:nvGrpSpPr>
          <p:cNvPr id="41" name="Group 40">
            <a:extLst>
              <a:ext uri="{FF2B5EF4-FFF2-40B4-BE49-F238E27FC236}">
                <a16:creationId xmlns:a16="http://schemas.microsoft.com/office/drawing/2014/main" id="{B8FD0D87-7F6C-A102-1B45-E1E5D50AC0A5}"/>
              </a:ext>
            </a:extLst>
          </p:cNvPr>
          <p:cNvGrpSpPr/>
          <p:nvPr/>
        </p:nvGrpSpPr>
        <p:grpSpPr>
          <a:xfrm>
            <a:off x="3556001" y="1866897"/>
            <a:ext cx="2324100" cy="2001447"/>
            <a:chOff x="3556001" y="1866897"/>
            <a:chExt cx="2324100" cy="2001447"/>
          </a:xfrm>
        </p:grpSpPr>
        <p:pic>
          <p:nvPicPr>
            <p:cNvPr id="28" name="Graphic 27" descr="Cloud with solid fill">
              <a:extLst>
                <a:ext uri="{FF2B5EF4-FFF2-40B4-BE49-F238E27FC236}">
                  <a16:creationId xmlns:a16="http://schemas.microsoft.com/office/drawing/2014/main" id="{CDB920CC-FE1B-F615-D311-792F226995C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64215" y="1866897"/>
              <a:ext cx="1579597" cy="1579597"/>
            </a:xfrm>
            <a:prstGeom prst="rect">
              <a:avLst/>
            </a:prstGeom>
          </p:spPr>
        </p:pic>
        <p:sp>
          <p:nvSpPr>
            <p:cNvPr id="32" name="TextBox 31">
              <a:extLst>
                <a:ext uri="{FF2B5EF4-FFF2-40B4-BE49-F238E27FC236}">
                  <a16:creationId xmlns:a16="http://schemas.microsoft.com/office/drawing/2014/main" id="{21261BDF-D6C0-0CE2-01F4-F7813AC71EA5}"/>
                </a:ext>
              </a:extLst>
            </p:cNvPr>
            <p:cNvSpPr txBox="1"/>
            <p:nvPr/>
          </p:nvSpPr>
          <p:spPr>
            <a:xfrm>
              <a:off x="3556001" y="3222013"/>
              <a:ext cx="2324100" cy="646331"/>
            </a:xfrm>
            <a:prstGeom prst="rect">
              <a:avLst/>
            </a:prstGeom>
            <a:noFill/>
          </p:spPr>
          <p:txBody>
            <a:bodyPr wrap="square" rtlCol="0">
              <a:spAutoFit/>
            </a:bodyPr>
            <a:lstStyle/>
            <a:p>
              <a:pPr algn="ctr"/>
              <a:r>
                <a:rPr lang="en-US" b="1" dirty="0"/>
                <a:t>Azure Toolset Overview</a:t>
              </a:r>
            </a:p>
          </p:txBody>
        </p:sp>
      </p:grpSp>
      <p:grpSp>
        <p:nvGrpSpPr>
          <p:cNvPr id="42" name="Group 41">
            <a:extLst>
              <a:ext uri="{FF2B5EF4-FFF2-40B4-BE49-F238E27FC236}">
                <a16:creationId xmlns:a16="http://schemas.microsoft.com/office/drawing/2014/main" id="{03AA70FC-F41A-AF3E-A169-A0BC633F3474}"/>
              </a:ext>
            </a:extLst>
          </p:cNvPr>
          <p:cNvGrpSpPr/>
          <p:nvPr/>
        </p:nvGrpSpPr>
        <p:grpSpPr>
          <a:xfrm>
            <a:off x="6286500" y="1875061"/>
            <a:ext cx="2312437" cy="1969927"/>
            <a:chOff x="6286500" y="1875061"/>
            <a:chExt cx="2312437" cy="1969927"/>
          </a:xfrm>
        </p:grpSpPr>
        <p:pic>
          <p:nvPicPr>
            <p:cNvPr id="26" name="Graphic 25" descr="Shield Tick with solid fill">
              <a:extLst>
                <a:ext uri="{FF2B5EF4-FFF2-40B4-BE49-F238E27FC236}">
                  <a16:creationId xmlns:a16="http://schemas.microsoft.com/office/drawing/2014/main" id="{097CD83A-6DC4-CF4E-02AF-BC96B16AA27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853463" y="1875061"/>
              <a:ext cx="1190176" cy="1190176"/>
            </a:xfrm>
            <a:prstGeom prst="rect">
              <a:avLst/>
            </a:prstGeom>
          </p:spPr>
        </p:pic>
        <p:sp>
          <p:nvSpPr>
            <p:cNvPr id="33" name="TextBox 32">
              <a:extLst>
                <a:ext uri="{FF2B5EF4-FFF2-40B4-BE49-F238E27FC236}">
                  <a16:creationId xmlns:a16="http://schemas.microsoft.com/office/drawing/2014/main" id="{1474DA9F-387A-5820-9F91-DB0A4AF21FDB}"/>
                </a:ext>
              </a:extLst>
            </p:cNvPr>
            <p:cNvSpPr txBox="1"/>
            <p:nvPr/>
          </p:nvSpPr>
          <p:spPr>
            <a:xfrm>
              <a:off x="6286500" y="3198657"/>
              <a:ext cx="2312437" cy="646331"/>
            </a:xfrm>
            <a:prstGeom prst="rect">
              <a:avLst/>
            </a:prstGeom>
            <a:noFill/>
          </p:spPr>
          <p:txBody>
            <a:bodyPr wrap="square" rtlCol="0">
              <a:spAutoFit/>
            </a:bodyPr>
            <a:lstStyle/>
            <a:p>
              <a:pPr algn="ctr"/>
              <a:r>
                <a:rPr lang="en-US" b="1" dirty="0"/>
                <a:t>High Availability &amp; Disaster Recovery</a:t>
              </a:r>
            </a:p>
          </p:txBody>
        </p:sp>
      </p:grpSp>
      <p:grpSp>
        <p:nvGrpSpPr>
          <p:cNvPr id="43" name="Group 42">
            <a:extLst>
              <a:ext uri="{FF2B5EF4-FFF2-40B4-BE49-F238E27FC236}">
                <a16:creationId xmlns:a16="http://schemas.microsoft.com/office/drawing/2014/main" id="{9835385A-F760-F2A5-E024-0CFEC0AED39F}"/>
              </a:ext>
            </a:extLst>
          </p:cNvPr>
          <p:cNvGrpSpPr/>
          <p:nvPr/>
        </p:nvGrpSpPr>
        <p:grpSpPr>
          <a:xfrm>
            <a:off x="9041364" y="1925657"/>
            <a:ext cx="2311787" cy="1642332"/>
            <a:chOff x="9041364" y="1925657"/>
            <a:chExt cx="2311787" cy="1642332"/>
          </a:xfrm>
        </p:grpSpPr>
        <p:pic>
          <p:nvPicPr>
            <p:cNvPr id="24" name="Graphic 23" descr="Single gear with solid fill">
              <a:extLst>
                <a:ext uri="{FF2B5EF4-FFF2-40B4-BE49-F238E27FC236}">
                  <a16:creationId xmlns:a16="http://schemas.microsoft.com/office/drawing/2014/main" id="{3E4A1695-6012-61C2-F764-09F68775E4B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615610" y="1925657"/>
              <a:ext cx="1139580" cy="1139580"/>
            </a:xfrm>
            <a:prstGeom prst="rect">
              <a:avLst/>
            </a:prstGeom>
          </p:spPr>
        </p:pic>
        <p:sp>
          <p:nvSpPr>
            <p:cNvPr id="34" name="TextBox 33">
              <a:extLst>
                <a:ext uri="{FF2B5EF4-FFF2-40B4-BE49-F238E27FC236}">
                  <a16:creationId xmlns:a16="http://schemas.microsoft.com/office/drawing/2014/main" id="{DAA85605-61FF-E1D2-330C-58D140891E77}"/>
                </a:ext>
              </a:extLst>
            </p:cNvPr>
            <p:cNvSpPr txBox="1"/>
            <p:nvPr/>
          </p:nvSpPr>
          <p:spPr>
            <a:xfrm>
              <a:off x="9041364" y="3198657"/>
              <a:ext cx="2311787" cy="369332"/>
            </a:xfrm>
            <a:prstGeom prst="rect">
              <a:avLst/>
            </a:prstGeom>
            <a:noFill/>
          </p:spPr>
          <p:txBody>
            <a:bodyPr wrap="square" rtlCol="0">
              <a:spAutoFit/>
            </a:bodyPr>
            <a:lstStyle/>
            <a:p>
              <a:pPr algn="ctr"/>
              <a:r>
                <a:rPr lang="en-US" b="1" dirty="0"/>
                <a:t>Resilience Strategies</a:t>
              </a:r>
            </a:p>
          </p:txBody>
        </p:sp>
      </p:grpSp>
      <p:grpSp>
        <p:nvGrpSpPr>
          <p:cNvPr id="44" name="Group 43">
            <a:extLst>
              <a:ext uri="{FF2B5EF4-FFF2-40B4-BE49-F238E27FC236}">
                <a16:creationId xmlns:a16="http://schemas.microsoft.com/office/drawing/2014/main" id="{B9ED7710-93E8-BDB8-9423-DD50CC3B5C6D}"/>
              </a:ext>
            </a:extLst>
          </p:cNvPr>
          <p:cNvGrpSpPr/>
          <p:nvPr/>
        </p:nvGrpSpPr>
        <p:grpSpPr>
          <a:xfrm>
            <a:off x="838200" y="4241800"/>
            <a:ext cx="2336800" cy="1930398"/>
            <a:chOff x="838200" y="4241800"/>
            <a:chExt cx="2336800" cy="1930398"/>
          </a:xfrm>
        </p:grpSpPr>
        <p:pic>
          <p:nvPicPr>
            <p:cNvPr id="22" name="Graphic 21" descr="Heart with pulse with solid fill">
              <a:extLst>
                <a:ext uri="{FF2B5EF4-FFF2-40B4-BE49-F238E27FC236}">
                  <a16:creationId xmlns:a16="http://schemas.microsoft.com/office/drawing/2014/main" id="{CED525B6-9EA1-67C8-333E-7850D332896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460499" y="4241800"/>
              <a:ext cx="1181101" cy="1181101"/>
            </a:xfrm>
            <a:prstGeom prst="rect">
              <a:avLst/>
            </a:prstGeom>
          </p:spPr>
        </p:pic>
        <p:sp>
          <p:nvSpPr>
            <p:cNvPr id="36" name="TextBox 35">
              <a:extLst>
                <a:ext uri="{FF2B5EF4-FFF2-40B4-BE49-F238E27FC236}">
                  <a16:creationId xmlns:a16="http://schemas.microsoft.com/office/drawing/2014/main" id="{A8B9CBC5-8A65-1B81-EF09-1A52864DE4CD}"/>
                </a:ext>
              </a:extLst>
            </p:cNvPr>
            <p:cNvSpPr txBox="1"/>
            <p:nvPr/>
          </p:nvSpPr>
          <p:spPr>
            <a:xfrm>
              <a:off x="838200" y="5525867"/>
              <a:ext cx="2336800" cy="646331"/>
            </a:xfrm>
            <a:prstGeom prst="rect">
              <a:avLst/>
            </a:prstGeom>
            <a:noFill/>
          </p:spPr>
          <p:txBody>
            <a:bodyPr wrap="square" rtlCol="0">
              <a:spAutoFit/>
            </a:bodyPr>
            <a:lstStyle/>
            <a:p>
              <a:pPr algn="ctr"/>
              <a:r>
                <a:rPr lang="en-US" b="1" dirty="0"/>
                <a:t>Monitoring &amp; Observability</a:t>
              </a:r>
            </a:p>
          </p:txBody>
        </p:sp>
      </p:grpSp>
      <p:grpSp>
        <p:nvGrpSpPr>
          <p:cNvPr id="45" name="Group 44">
            <a:extLst>
              <a:ext uri="{FF2B5EF4-FFF2-40B4-BE49-F238E27FC236}">
                <a16:creationId xmlns:a16="http://schemas.microsoft.com/office/drawing/2014/main" id="{4E2C3A21-8F7B-C857-95DB-3A225E537324}"/>
              </a:ext>
            </a:extLst>
          </p:cNvPr>
          <p:cNvGrpSpPr/>
          <p:nvPr/>
        </p:nvGrpSpPr>
        <p:grpSpPr>
          <a:xfrm>
            <a:off x="3515562" y="4263414"/>
            <a:ext cx="2414302" cy="1631785"/>
            <a:chOff x="3515562" y="4263414"/>
            <a:chExt cx="2414302" cy="1631785"/>
          </a:xfrm>
        </p:grpSpPr>
        <p:pic>
          <p:nvPicPr>
            <p:cNvPr id="20" name="Graphic 19" descr="Play with solid fill">
              <a:extLst>
                <a:ext uri="{FF2B5EF4-FFF2-40B4-BE49-F238E27FC236}">
                  <a16:creationId xmlns:a16="http://schemas.microsoft.com/office/drawing/2014/main" id="{DDCA8EFA-CEFF-B218-8AF6-5B6BFE17F6A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177882" y="4263414"/>
              <a:ext cx="1159487" cy="1159487"/>
            </a:xfrm>
            <a:prstGeom prst="rect">
              <a:avLst/>
            </a:prstGeom>
          </p:spPr>
        </p:pic>
        <p:sp>
          <p:nvSpPr>
            <p:cNvPr id="37" name="TextBox 36">
              <a:extLst>
                <a:ext uri="{FF2B5EF4-FFF2-40B4-BE49-F238E27FC236}">
                  <a16:creationId xmlns:a16="http://schemas.microsoft.com/office/drawing/2014/main" id="{ACCABEAB-1589-464C-0A83-8C4EE243D66C}"/>
                </a:ext>
              </a:extLst>
            </p:cNvPr>
            <p:cNvSpPr txBox="1"/>
            <p:nvPr/>
          </p:nvSpPr>
          <p:spPr>
            <a:xfrm>
              <a:off x="3515562" y="5525867"/>
              <a:ext cx="2414302" cy="369332"/>
            </a:xfrm>
            <a:prstGeom prst="rect">
              <a:avLst/>
            </a:prstGeom>
            <a:noFill/>
          </p:spPr>
          <p:txBody>
            <a:bodyPr wrap="square" rtlCol="0">
              <a:spAutoFit/>
            </a:bodyPr>
            <a:lstStyle/>
            <a:p>
              <a:pPr algn="ctr"/>
              <a:r>
                <a:rPr lang="en-US" b="1" dirty="0"/>
                <a:t>Live Demo</a:t>
              </a:r>
            </a:p>
          </p:txBody>
        </p:sp>
      </p:grpSp>
      <p:grpSp>
        <p:nvGrpSpPr>
          <p:cNvPr id="46" name="Group 45">
            <a:extLst>
              <a:ext uri="{FF2B5EF4-FFF2-40B4-BE49-F238E27FC236}">
                <a16:creationId xmlns:a16="http://schemas.microsoft.com/office/drawing/2014/main" id="{03477528-1753-9F82-CD82-A3051C1FA693}"/>
              </a:ext>
            </a:extLst>
          </p:cNvPr>
          <p:cNvGrpSpPr/>
          <p:nvPr/>
        </p:nvGrpSpPr>
        <p:grpSpPr>
          <a:xfrm>
            <a:off x="6310863" y="4258957"/>
            <a:ext cx="2288074" cy="1590075"/>
            <a:chOff x="6310863" y="4258957"/>
            <a:chExt cx="2288074" cy="1590075"/>
          </a:xfrm>
        </p:grpSpPr>
        <p:pic>
          <p:nvPicPr>
            <p:cNvPr id="18" name="Graphic 17" descr="Blueprint with solid fill">
              <a:extLst>
                <a:ext uri="{FF2B5EF4-FFF2-40B4-BE49-F238E27FC236}">
                  <a16:creationId xmlns:a16="http://schemas.microsoft.com/office/drawing/2014/main" id="{CDCB69CB-BF3C-CE32-A5E7-DF7721FC977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881507" y="4258957"/>
              <a:ext cx="1146786" cy="1146786"/>
            </a:xfrm>
            <a:prstGeom prst="rect">
              <a:avLst/>
            </a:prstGeom>
          </p:spPr>
        </p:pic>
        <p:sp>
          <p:nvSpPr>
            <p:cNvPr id="38" name="TextBox 37">
              <a:extLst>
                <a:ext uri="{FF2B5EF4-FFF2-40B4-BE49-F238E27FC236}">
                  <a16:creationId xmlns:a16="http://schemas.microsoft.com/office/drawing/2014/main" id="{07D75E26-5C88-80F3-30A5-491D09663FC0}"/>
                </a:ext>
              </a:extLst>
            </p:cNvPr>
            <p:cNvSpPr txBox="1"/>
            <p:nvPr/>
          </p:nvSpPr>
          <p:spPr>
            <a:xfrm>
              <a:off x="6310863" y="5479700"/>
              <a:ext cx="2288074" cy="369332"/>
            </a:xfrm>
            <a:prstGeom prst="rect">
              <a:avLst/>
            </a:prstGeom>
            <a:noFill/>
          </p:spPr>
          <p:txBody>
            <a:bodyPr wrap="square" rtlCol="0">
              <a:spAutoFit/>
            </a:bodyPr>
            <a:lstStyle/>
            <a:p>
              <a:pPr algn="ctr"/>
              <a:r>
                <a:rPr lang="en-US" b="1" dirty="0"/>
                <a:t>Blueprint &amp; Wrap Up</a:t>
              </a:r>
            </a:p>
          </p:txBody>
        </p:sp>
      </p:grpSp>
      <p:grpSp>
        <p:nvGrpSpPr>
          <p:cNvPr id="47" name="Group 46">
            <a:extLst>
              <a:ext uri="{FF2B5EF4-FFF2-40B4-BE49-F238E27FC236}">
                <a16:creationId xmlns:a16="http://schemas.microsoft.com/office/drawing/2014/main" id="{4D92BBF0-6F56-DC70-008E-724512F953E3}"/>
              </a:ext>
            </a:extLst>
          </p:cNvPr>
          <p:cNvGrpSpPr/>
          <p:nvPr/>
        </p:nvGrpSpPr>
        <p:grpSpPr>
          <a:xfrm>
            <a:off x="9017000" y="4258957"/>
            <a:ext cx="2336800" cy="1590075"/>
            <a:chOff x="9017000" y="4258957"/>
            <a:chExt cx="2336800" cy="1590075"/>
          </a:xfrm>
        </p:grpSpPr>
        <p:pic>
          <p:nvPicPr>
            <p:cNvPr id="16" name="Graphic 15" descr="Chat with solid fill">
              <a:extLst>
                <a:ext uri="{FF2B5EF4-FFF2-40B4-BE49-F238E27FC236}">
                  <a16:creationId xmlns:a16="http://schemas.microsoft.com/office/drawing/2014/main" id="{70BF759E-1C08-6ACE-7B9E-85ABCDAF7166}"/>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9615610" y="4258957"/>
              <a:ext cx="1146786" cy="1146786"/>
            </a:xfrm>
            <a:prstGeom prst="rect">
              <a:avLst/>
            </a:prstGeom>
          </p:spPr>
        </p:pic>
        <p:sp>
          <p:nvSpPr>
            <p:cNvPr id="39" name="TextBox 38">
              <a:extLst>
                <a:ext uri="{FF2B5EF4-FFF2-40B4-BE49-F238E27FC236}">
                  <a16:creationId xmlns:a16="http://schemas.microsoft.com/office/drawing/2014/main" id="{B7A99D8F-D4A9-7731-7509-C8990E770BF6}"/>
                </a:ext>
              </a:extLst>
            </p:cNvPr>
            <p:cNvSpPr txBox="1"/>
            <p:nvPr/>
          </p:nvSpPr>
          <p:spPr>
            <a:xfrm>
              <a:off x="9017000" y="5479700"/>
              <a:ext cx="2336800" cy="369332"/>
            </a:xfrm>
            <a:prstGeom prst="rect">
              <a:avLst/>
            </a:prstGeom>
            <a:noFill/>
          </p:spPr>
          <p:txBody>
            <a:bodyPr wrap="square" rtlCol="0">
              <a:spAutoFit/>
            </a:bodyPr>
            <a:lstStyle/>
            <a:p>
              <a:pPr algn="ctr"/>
              <a:r>
                <a:rPr lang="en-US" b="1" dirty="0"/>
                <a:t>Q&amp;A</a:t>
              </a:r>
            </a:p>
          </p:txBody>
        </p:sp>
      </p:grpSp>
    </p:spTree>
    <p:extLst>
      <p:ext uri="{BB962C8B-B14F-4D97-AF65-F5344CB8AC3E}">
        <p14:creationId xmlns:p14="http://schemas.microsoft.com/office/powerpoint/2010/main" val="269812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500"/>
                                        <p:tgtEl>
                                          <p:spTgt spid="4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fade">
                                      <p:cBhvr>
                                        <p:cTn id="32" dur="500"/>
                                        <p:tgtEl>
                                          <p:spTgt spid="4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500"/>
                                        <p:tgtEl>
                                          <p:spTgt spid="4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fade">
                                      <p:cBhvr>
                                        <p:cTn id="4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descr="A diagram of a api&#10;&#10;AI-generated content may be incorrect.">
            <a:extLst>
              <a:ext uri="{FF2B5EF4-FFF2-40B4-BE49-F238E27FC236}">
                <a16:creationId xmlns:a16="http://schemas.microsoft.com/office/drawing/2014/main" id="{9FA885F0-7174-F98A-8DD4-0DDD7A953C58}"/>
              </a:ext>
            </a:extLst>
          </p:cNvPr>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l="10427" r="10427"/>
          <a:stretch>
            <a:fillRect/>
          </a:stretch>
        </p:blipFill>
        <p:spPr>
          <a:xfrm>
            <a:off x="831850" y="1901483"/>
            <a:ext cx="5080000" cy="4278996"/>
          </a:xfrm>
        </p:spPr>
      </p:pic>
      <p:sp>
        <p:nvSpPr>
          <p:cNvPr id="2" name="Title 1">
            <a:extLst>
              <a:ext uri="{FF2B5EF4-FFF2-40B4-BE49-F238E27FC236}">
                <a16:creationId xmlns:a16="http://schemas.microsoft.com/office/drawing/2014/main" id="{32F3BBDA-11C9-6D2F-67F4-EC5928DDD9AF}"/>
              </a:ext>
            </a:extLst>
          </p:cNvPr>
          <p:cNvSpPr>
            <a:spLocks noGrp="1"/>
          </p:cNvSpPr>
          <p:nvPr>
            <p:ph type="title"/>
          </p:nvPr>
        </p:nvSpPr>
        <p:spPr/>
        <p:txBody>
          <a:bodyPr/>
          <a:lstStyle/>
          <a:p>
            <a:r>
              <a:rPr lang="en-US" dirty="0"/>
              <a:t>The Resilience Challenge</a:t>
            </a:r>
          </a:p>
        </p:txBody>
      </p:sp>
      <p:sp>
        <p:nvSpPr>
          <p:cNvPr id="3" name="Text Placeholder 2">
            <a:extLst>
              <a:ext uri="{FF2B5EF4-FFF2-40B4-BE49-F238E27FC236}">
                <a16:creationId xmlns:a16="http://schemas.microsoft.com/office/drawing/2014/main" id="{39F1F59A-FAB3-DECA-1393-D2C77B150215}"/>
              </a:ext>
            </a:extLst>
          </p:cNvPr>
          <p:cNvSpPr>
            <a:spLocks noGrp="1"/>
          </p:cNvSpPr>
          <p:nvPr>
            <p:ph type="body" sz="quarter" idx="10"/>
          </p:nvPr>
        </p:nvSpPr>
        <p:spPr/>
        <p:txBody>
          <a:bodyPr>
            <a:normAutofit fontScale="92500" lnSpcReduction="20000"/>
          </a:bodyPr>
          <a:lstStyle/>
          <a:p>
            <a:r>
              <a:rPr lang="en-US" dirty="0"/>
              <a:t>Building Resilient and Scalable APIs in Azure</a:t>
            </a:r>
          </a:p>
        </p:txBody>
      </p:sp>
      <p:pic>
        <p:nvPicPr>
          <p:cNvPr id="16" name="Content Placeholder 15">
            <a:extLst>
              <a:ext uri="{FF2B5EF4-FFF2-40B4-BE49-F238E27FC236}">
                <a16:creationId xmlns:a16="http://schemas.microsoft.com/office/drawing/2014/main" id="{DBC776A4-787F-A989-2801-145BFE733B40}"/>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rcRect l="10427" r="10427"/>
          <a:stretch/>
        </p:blipFill>
        <p:spPr>
          <a:xfrm>
            <a:off x="6280150" y="1898308"/>
            <a:ext cx="5080000" cy="4278996"/>
          </a:xfrm>
        </p:spPr>
      </p:pic>
    </p:spTree>
    <p:extLst>
      <p:ext uri="{BB962C8B-B14F-4D97-AF65-F5344CB8AC3E}">
        <p14:creationId xmlns:p14="http://schemas.microsoft.com/office/powerpoint/2010/main" val="371952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5EDA21D2-017C-F6EE-EA8B-350DF7DECA0A}"/>
              </a:ext>
            </a:extLst>
          </p:cNvPr>
          <p:cNvGrpSpPr/>
          <p:nvPr/>
        </p:nvGrpSpPr>
        <p:grpSpPr>
          <a:xfrm>
            <a:off x="6300787" y="1905000"/>
            <a:ext cx="5080001" cy="4279900"/>
            <a:chOff x="6300787" y="1905000"/>
            <a:chExt cx="5080001" cy="4279900"/>
          </a:xfrm>
        </p:grpSpPr>
        <p:sp>
          <p:nvSpPr>
            <p:cNvPr id="62" name="Rectangle 61">
              <a:extLst>
                <a:ext uri="{FF2B5EF4-FFF2-40B4-BE49-F238E27FC236}">
                  <a16:creationId xmlns:a16="http://schemas.microsoft.com/office/drawing/2014/main" id="{68E7A549-0783-5721-5828-BE9E1E9CC414}"/>
                </a:ext>
              </a:extLst>
            </p:cNvPr>
            <p:cNvSpPr/>
            <p:nvPr/>
          </p:nvSpPr>
          <p:spPr>
            <a:xfrm>
              <a:off x="6300788" y="1905000"/>
              <a:ext cx="5065712" cy="4279900"/>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EC8DA67F-64DE-D1BD-D5A1-21F2EFDDF96C}"/>
                </a:ext>
              </a:extLst>
            </p:cNvPr>
            <p:cNvSpPr/>
            <p:nvPr/>
          </p:nvSpPr>
          <p:spPr>
            <a:xfrm>
              <a:off x="6300787" y="2323324"/>
              <a:ext cx="5080001" cy="3861576"/>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Group 45">
            <a:extLst>
              <a:ext uri="{FF2B5EF4-FFF2-40B4-BE49-F238E27FC236}">
                <a16:creationId xmlns:a16="http://schemas.microsoft.com/office/drawing/2014/main" id="{3007EB16-DB51-2618-A759-0A208B7EF44A}"/>
              </a:ext>
            </a:extLst>
          </p:cNvPr>
          <p:cNvGrpSpPr/>
          <p:nvPr/>
        </p:nvGrpSpPr>
        <p:grpSpPr>
          <a:xfrm>
            <a:off x="825500" y="1904999"/>
            <a:ext cx="5065713" cy="4279901"/>
            <a:chOff x="825500" y="1904999"/>
            <a:chExt cx="5065713" cy="4279901"/>
          </a:xfrm>
        </p:grpSpPr>
        <p:sp>
          <p:nvSpPr>
            <p:cNvPr id="44" name="Rectangle 43">
              <a:extLst>
                <a:ext uri="{FF2B5EF4-FFF2-40B4-BE49-F238E27FC236}">
                  <a16:creationId xmlns:a16="http://schemas.microsoft.com/office/drawing/2014/main" id="{32930356-8DB0-6B4F-1B34-A9D6B4BA7E2F}"/>
                </a:ext>
              </a:extLst>
            </p:cNvPr>
            <p:cNvSpPr/>
            <p:nvPr/>
          </p:nvSpPr>
          <p:spPr>
            <a:xfrm>
              <a:off x="825500" y="1904999"/>
              <a:ext cx="5065713" cy="4279901"/>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9695092-6CB2-3E7C-B7CE-8CFFE1F40C54}"/>
                </a:ext>
              </a:extLst>
            </p:cNvPr>
            <p:cNvSpPr/>
            <p:nvPr/>
          </p:nvSpPr>
          <p:spPr>
            <a:xfrm>
              <a:off x="836612" y="2328518"/>
              <a:ext cx="5054601" cy="3856382"/>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9942B965-BF66-17A8-40CA-C115346A638D}"/>
              </a:ext>
            </a:extLst>
          </p:cNvPr>
          <p:cNvSpPr>
            <a:spLocks noGrp="1"/>
          </p:cNvSpPr>
          <p:nvPr>
            <p:ph type="title"/>
          </p:nvPr>
        </p:nvSpPr>
        <p:spPr/>
        <p:txBody>
          <a:bodyPr/>
          <a:lstStyle/>
          <a:p>
            <a:r>
              <a:rPr lang="en-US" dirty="0"/>
              <a:t>Resilience Turnaround</a:t>
            </a:r>
          </a:p>
        </p:txBody>
      </p:sp>
      <p:sp>
        <p:nvSpPr>
          <p:cNvPr id="3" name="Text Placeholder 2">
            <a:extLst>
              <a:ext uri="{FF2B5EF4-FFF2-40B4-BE49-F238E27FC236}">
                <a16:creationId xmlns:a16="http://schemas.microsoft.com/office/drawing/2014/main" id="{B6D233CD-FF45-6EE2-8B65-C7189F68C8F2}"/>
              </a:ext>
            </a:extLst>
          </p:cNvPr>
          <p:cNvSpPr>
            <a:spLocks noGrp="1"/>
          </p:cNvSpPr>
          <p:nvPr>
            <p:ph type="body" sz="quarter" idx="10"/>
          </p:nvPr>
        </p:nvSpPr>
        <p:spPr/>
        <p:txBody>
          <a:bodyPr>
            <a:normAutofit fontScale="92500" lnSpcReduction="20000"/>
          </a:bodyPr>
          <a:lstStyle/>
          <a:p>
            <a:r>
              <a:rPr lang="en-US" dirty="0"/>
              <a:t>From Fragile to Fault-Tolerant: An API Resilience Transformation</a:t>
            </a:r>
          </a:p>
        </p:txBody>
      </p:sp>
      <p:sp>
        <p:nvSpPr>
          <p:cNvPr id="4" name="Text Placeholder 3">
            <a:extLst>
              <a:ext uri="{FF2B5EF4-FFF2-40B4-BE49-F238E27FC236}">
                <a16:creationId xmlns:a16="http://schemas.microsoft.com/office/drawing/2014/main" id="{AED882B8-3F92-DCE7-4A50-09B50BF558F8}"/>
              </a:ext>
            </a:extLst>
          </p:cNvPr>
          <p:cNvSpPr>
            <a:spLocks noGrp="1"/>
          </p:cNvSpPr>
          <p:nvPr>
            <p:ph type="body" idx="1"/>
          </p:nvPr>
        </p:nvSpPr>
        <p:spPr/>
        <p:txBody>
          <a:bodyPr>
            <a:normAutofit lnSpcReduction="10000"/>
          </a:bodyPr>
          <a:lstStyle/>
          <a:p>
            <a:pPr algn="ctr"/>
            <a:r>
              <a:rPr lang="en-US" dirty="0">
                <a:solidFill>
                  <a:schemeClr val="tx2"/>
                </a:solidFill>
              </a:rPr>
              <a:t>Before (Challenges)</a:t>
            </a:r>
          </a:p>
        </p:txBody>
      </p:sp>
      <p:sp>
        <p:nvSpPr>
          <p:cNvPr id="6" name="Text Placeholder 5">
            <a:extLst>
              <a:ext uri="{FF2B5EF4-FFF2-40B4-BE49-F238E27FC236}">
                <a16:creationId xmlns:a16="http://schemas.microsoft.com/office/drawing/2014/main" id="{F7607CFC-5292-E6F0-2F05-76822A0D8E4D}"/>
              </a:ext>
            </a:extLst>
          </p:cNvPr>
          <p:cNvSpPr>
            <a:spLocks noGrp="1"/>
          </p:cNvSpPr>
          <p:nvPr>
            <p:ph type="body" sz="quarter" idx="3"/>
          </p:nvPr>
        </p:nvSpPr>
        <p:spPr/>
        <p:txBody>
          <a:bodyPr>
            <a:normAutofit fontScale="85000" lnSpcReduction="10000"/>
          </a:bodyPr>
          <a:lstStyle/>
          <a:p>
            <a:r>
              <a:rPr lang="en-US" dirty="0">
                <a:solidFill>
                  <a:schemeClr val="tx2"/>
                </a:solidFill>
              </a:rPr>
              <a:t>After (Results from Azure Patterns &amp; Services)</a:t>
            </a:r>
          </a:p>
        </p:txBody>
      </p:sp>
      <p:grpSp>
        <p:nvGrpSpPr>
          <p:cNvPr id="39" name="Group 38">
            <a:extLst>
              <a:ext uri="{FF2B5EF4-FFF2-40B4-BE49-F238E27FC236}">
                <a16:creationId xmlns:a16="http://schemas.microsoft.com/office/drawing/2014/main" id="{9B3372E1-FCD2-515E-BD7E-E58229620AF5}"/>
              </a:ext>
            </a:extLst>
          </p:cNvPr>
          <p:cNvGrpSpPr/>
          <p:nvPr/>
        </p:nvGrpSpPr>
        <p:grpSpPr>
          <a:xfrm>
            <a:off x="836613" y="2307432"/>
            <a:ext cx="1423987" cy="1516300"/>
            <a:chOff x="836613" y="2307432"/>
            <a:chExt cx="1423987" cy="1516300"/>
          </a:xfrm>
        </p:grpSpPr>
        <p:pic>
          <p:nvPicPr>
            <p:cNvPr id="28" name="Graphic 27" descr="Server with solid fill">
              <a:extLst>
                <a:ext uri="{FF2B5EF4-FFF2-40B4-BE49-F238E27FC236}">
                  <a16:creationId xmlns:a16="http://schemas.microsoft.com/office/drawing/2014/main" id="{F1AE7944-80CA-F155-EC75-D9A7D34E5F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0756" y="2307432"/>
              <a:ext cx="1155700" cy="1155700"/>
            </a:xfrm>
            <a:prstGeom prst="rect">
              <a:avLst/>
            </a:prstGeom>
          </p:spPr>
        </p:pic>
        <p:sp>
          <p:nvSpPr>
            <p:cNvPr id="29" name="TextBox 28">
              <a:extLst>
                <a:ext uri="{FF2B5EF4-FFF2-40B4-BE49-F238E27FC236}">
                  <a16:creationId xmlns:a16="http://schemas.microsoft.com/office/drawing/2014/main" id="{F691AA4C-B77E-7746-EBB1-395DD294458A}"/>
                </a:ext>
              </a:extLst>
            </p:cNvPr>
            <p:cNvSpPr txBox="1"/>
            <p:nvPr/>
          </p:nvSpPr>
          <p:spPr>
            <a:xfrm>
              <a:off x="836613" y="3454400"/>
              <a:ext cx="1423987" cy="369332"/>
            </a:xfrm>
            <a:prstGeom prst="rect">
              <a:avLst/>
            </a:prstGeom>
            <a:noFill/>
          </p:spPr>
          <p:txBody>
            <a:bodyPr wrap="square" rtlCol="0">
              <a:spAutoFit/>
            </a:bodyPr>
            <a:lstStyle/>
            <a:p>
              <a:pPr algn="ctr"/>
              <a:r>
                <a:rPr lang="en-US" b="1" dirty="0">
                  <a:solidFill>
                    <a:schemeClr val="accent1"/>
                  </a:solidFill>
                </a:rPr>
                <a:t>Legacy Stack</a:t>
              </a:r>
            </a:p>
          </p:txBody>
        </p:sp>
      </p:grpSp>
      <p:grpSp>
        <p:nvGrpSpPr>
          <p:cNvPr id="40" name="Group 39">
            <a:extLst>
              <a:ext uri="{FF2B5EF4-FFF2-40B4-BE49-F238E27FC236}">
                <a16:creationId xmlns:a16="http://schemas.microsoft.com/office/drawing/2014/main" id="{CA147CB0-5424-0095-D524-EDA2EC8CBF74}"/>
              </a:ext>
            </a:extLst>
          </p:cNvPr>
          <p:cNvGrpSpPr/>
          <p:nvPr/>
        </p:nvGrpSpPr>
        <p:grpSpPr>
          <a:xfrm>
            <a:off x="2641601" y="2297232"/>
            <a:ext cx="1423988" cy="1827867"/>
            <a:chOff x="2641601" y="2297232"/>
            <a:chExt cx="1423988" cy="1827867"/>
          </a:xfrm>
        </p:grpSpPr>
        <p:sp>
          <p:nvSpPr>
            <p:cNvPr id="30" name="TextBox 29">
              <a:extLst>
                <a:ext uri="{FF2B5EF4-FFF2-40B4-BE49-F238E27FC236}">
                  <a16:creationId xmlns:a16="http://schemas.microsoft.com/office/drawing/2014/main" id="{47BC40F0-263A-AA73-7019-179DAFF073E3}"/>
                </a:ext>
              </a:extLst>
            </p:cNvPr>
            <p:cNvSpPr txBox="1"/>
            <p:nvPr/>
          </p:nvSpPr>
          <p:spPr>
            <a:xfrm>
              <a:off x="2641601" y="3478768"/>
              <a:ext cx="1423988" cy="646331"/>
            </a:xfrm>
            <a:prstGeom prst="rect">
              <a:avLst/>
            </a:prstGeom>
            <a:noFill/>
          </p:spPr>
          <p:txBody>
            <a:bodyPr wrap="square" rtlCol="0">
              <a:spAutoFit/>
            </a:bodyPr>
            <a:lstStyle/>
            <a:p>
              <a:pPr algn="ctr"/>
              <a:r>
                <a:rPr lang="en-US" b="1" dirty="0">
                  <a:solidFill>
                    <a:schemeClr val="accent4"/>
                  </a:solidFill>
                </a:rPr>
                <a:t>Unplanned Outages</a:t>
              </a:r>
            </a:p>
          </p:txBody>
        </p:sp>
        <p:pic>
          <p:nvPicPr>
            <p:cNvPr id="31" name="Graphic 30" descr="Warning with solid fill">
              <a:extLst>
                <a:ext uri="{FF2B5EF4-FFF2-40B4-BE49-F238E27FC236}">
                  <a16:creationId xmlns:a16="http://schemas.microsoft.com/office/drawing/2014/main" id="{9BD6DED1-9873-D25A-2F16-AF8E4B2B385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67927" y="2297232"/>
              <a:ext cx="1171336" cy="1171336"/>
            </a:xfrm>
            <a:prstGeom prst="rect">
              <a:avLst/>
            </a:prstGeom>
          </p:spPr>
        </p:pic>
      </p:grpSp>
      <p:grpSp>
        <p:nvGrpSpPr>
          <p:cNvPr id="41" name="Group 40">
            <a:extLst>
              <a:ext uri="{FF2B5EF4-FFF2-40B4-BE49-F238E27FC236}">
                <a16:creationId xmlns:a16="http://schemas.microsoft.com/office/drawing/2014/main" id="{AEFFBB3B-CFCA-CA02-C299-AC335CB68987}"/>
              </a:ext>
            </a:extLst>
          </p:cNvPr>
          <p:cNvGrpSpPr/>
          <p:nvPr/>
        </p:nvGrpSpPr>
        <p:grpSpPr>
          <a:xfrm>
            <a:off x="4446589" y="2297232"/>
            <a:ext cx="1458912" cy="1812231"/>
            <a:chOff x="4446589" y="2297232"/>
            <a:chExt cx="1458912" cy="1812231"/>
          </a:xfrm>
        </p:grpSpPr>
        <p:pic>
          <p:nvPicPr>
            <p:cNvPr id="32" name="Graphic 31" descr="Wave with solid fill">
              <a:extLst>
                <a:ext uri="{FF2B5EF4-FFF2-40B4-BE49-F238E27FC236}">
                  <a16:creationId xmlns:a16="http://schemas.microsoft.com/office/drawing/2014/main" id="{1519AECC-BE0A-E85C-F443-EBEA527041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610161" y="2297232"/>
              <a:ext cx="1131768" cy="1131768"/>
            </a:xfrm>
            <a:prstGeom prst="rect">
              <a:avLst/>
            </a:prstGeom>
          </p:spPr>
        </p:pic>
        <p:sp>
          <p:nvSpPr>
            <p:cNvPr id="33" name="TextBox 32">
              <a:extLst>
                <a:ext uri="{FF2B5EF4-FFF2-40B4-BE49-F238E27FC236}">
                  <a16:creationId xmlns:a16="http://schemas.microsoft.com/office/drawing/2014/main" id="{9AA06A25-A920-F65F-4E83-569C0A6494D3}"/>
                </a:ext>
              </a:extLst>
            </p:cNvPr>
            <p:cNvSpPr txBox="1"/>
            <p:nvPr/>
          </p:nvSpPr>
          <p:spPr>
            <a:xfrm>
              <a:off x="4446589" y="3463132"/>
              <a:ext cx="1458912" cy="646331"/>
            </a:xfrm>
            <a:prstGeom prst="rect">
              <a:avLst/>
            </a:prstGeom>
            <a:noFill/>
          </p:spPr>
          <p:txBody>
            <a:bodyPr wrap="square" rtlCol="0">
              <a:spAutoFit/>
            </a:bodyPr>
            <a:lstStyle/>
            <a:p>
              <a:pPr algn="ctr"/>
              <a:r>
                <a:rPr lang="en-US" b="1" dirty="0">
                  <a:solidFill>
                    <a:schemeClr val="accent4"/>
                  </a:solidFill>
                </a:rPr>
                <a:t>Cascading Failures</a:t>
              </a:r>
            </a:p>
          </p:txBody>
        </p:sp>
      </p:grpSp>
      <p:grpSp>
        <p:nvGrpSpPr>
          <p:cNvPr id="43" name="Group 42">
            <a:extLst>
              <a:ext uri="{FF2B5EF4-FFF2-40B4-BE49-F238E27FC236}">
                <a16:creationId xmlns:a16="http://schemas.microsoft.com/office/drawing/2014/main" id="{F2D41B83-5B8B-3AE0-20B5-B369E92E28CB}"/>
              </a:ext>
            </a:extLst>
          </p:cNvPr>
          <p:cNvGrpSpPr/>
          <p:nvPr/>
        </p:nvGrpSpPr>
        <p:grpSpPr>
          <a:xfrm>
            <a:off x="1810643" y="4229100"/>
            <a:ext cx="1423986" cy="1533763"/>
            <a:chOff x="836613" y="4229100"/>
            <a:chExt cx="1423986" cy="1533763"/>
          </a:xfrm>
        </p:grpSpPr>
        <p:pic>
          <p:nvPicPr>
            <p:cNvPr id="34" name="Graphic 33" descr="Eye with solid fill">
              <a:extLst>
                <a:ext uri="{FF2B5EF4-FFF2-40B4-BE49-F238E27FC236}">
                  <a16:creationId xmlns:a16="http://schemas.microsoft.com/office/drawing/2014/main" id="{332B147C-9920-E393-8766-E13AE76ADEC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70756" y="4229100"/>
              <a:ext cx="1168401" cy="1168401"/>
            </a:xfrm>
            <a:prstGeom prst="rect">
              <a:avLst/>
            </a:prstGeom>
          </p:spPr>
        </p:pic>
        <p:sp>
          <p:nvSpPr>
            <p:cNvPr id="35" name="TextBox 34">
              <a:extLst>
                <a:ext uri="{FF2B5EF4-FFF2-40B4-BE49-F238E27FC236}">
                  <a16:creationId xmlns:a16="http://schemas.microsoft.com/office/drawing/2014/main" id="{3DCFA932-2F30-1C5D-26BF-7B9E93BA0262}"/>
                </a:ext>
              </a:extLst>
            </p:cNvPr>
            <p:cNvSpPr txBox="1"/>
            <p:nvPr/>
          </p:nvSpPr>
          <p:spPr>
            <a:xfrm>
              <a:off x="836613" y="5393531"/>
              <a:ext cx="1423986" cy="369332"/>
            </a:xfrm>
            <a:prstGeom prst="rect">
              <a:avLst/>
            </a:prstGeom>
            <a:noFill/>
          </p:spPr>
          <p:txBody>
            <a:bodyPr wrap="square" rtlCol="0">
              <a:spAutoFit/>
            </a:bodyPr>
            <a:lstStyle/>
            <a:p>
              <a:pPr algn="ctr"/>
              <a:r>
                <a:rPr lang="en-US" b="1" dirty="0">
                  <a:solidFill>
                    <a:schemeClr val="accent4"/>
                  </a:solidFill>
                </a:rPr>
                <a:t>No visibility</a:t>
              </a:r>
            </a:p>
          </p:txBody>
        </p:sp>
      </p:grpSp>
      <p:grpSp>
        <p:nvGrpSpPr>
          <p:cNvPr id="42" name="Group 41">
            <a:extLst>
              <a:ext uri="{FF2B5EF4-FFF2-40B4-BE49-F238E27FC236}">
                <a16:creationId xmlns:a16="http://schemas.microsoft.com/office/drawing/2014/main" id="{F75FCB68-504E-7B15-D777-7C59163F1E02}"/>
              </a:ext>
            </a:extLst>
          </p:cNvPr>
          <p:cNvGrpSpPr/>
          <p:nvPr/>
        </p:nvGrpSpPr>
        <p:grpSpPr>
          <a:xfrm>
            <a:off x="3657758" y="4250531"/>
            <a:ext cx="1381861" cy="1789331"/>
            <a:chOff x="2683728" y="4250531"/>
            <a:chExt cx="1381861" cy="1789331"/>
          </a:xfrm>
        </p:grpSpPr>
        <p:pic>
          <p:nvPicPr>
            <p:cNvPr id="36" name="Graphic 35" descr="Repeat with solid fill">
              <a:extLst>
                <a:ext uri="{FF2B5EF4-FFF2-40B4-BE49-F238E27FC236}">
                  <a16:creationId xmlns:a16="http://schemas.microsoft.com/office/drawing/2014/main" id="{3F20BF34-0588-F42F-3A64-A5799D4309F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758163" y="4250531"/>
              <a:ext cx="1181100" cy="1181100"/>
            </a:xfrm>
            <a:prstGeom prst="rect">
              <a:avLst/>
            </a:prstGeom>
          </p:spPr>
        </p:pic>
        <p:sp>
          <p:nvSpPr>
            <p:cNvPr id="37" name="TextBox 36">
              <a:extLst>
                <a:ext uri="{FF2B5EF4-FFF2-40B4-BE49-F238E27FC236}">
                  <a16:creationId xmlns:a16="http://schemas.microsoft.com/office/drawing/2014/main" id="{F74D959F-93B2-1068-FFE7-D6A6A27DF2AE}"/>
                </a:ext>
              </a:extLst>
            </p:cNvPr>
            <p:cNvSpPr txBox="1"/>
            <p:nvPr/>
          </p:nvSpPr>
          <p:spPr>
            <a:xfrm>
              <a:off x="2683728" y="5393531"/>
              <a:ext cx="1381861" cy="646331"/>
            </a:xfrm>
            <a:prstGeom prst="rect">
              <a:avLst/>
            </a:prstGeom>
            <a:noFill/>
          </p:spPr>
          <p:txBody>
            <a:bodyPr wrap="square" rtlCol="0">
              <a:spAutoFit/>
            </a:bodyPr>
            <a:lstStyle/>
            <a:p>
              <a:pPr algn="ctr"/>
              <a:r>
                <a:rPr lang="en-US" b="1" dirty="0">
                  <a:solidFill>
                    <a:schemeClr val="accent4"/>
                  </a:solidFill>
                </a:rPr>
                <a:t>Manual Recovery</a:t>
              </a:r>
            </a:p>
          </p:txBody>
        </p:sp>
      </p:grpSp>
      <p:grpSp>
        <p:nvGrpSpPr>
          <p:cNvPr id="57" name="Group 56">
            <a:extLst>
              <a:ext uri="{FF2B5EF4-FFF2-40B4-BE49-F238E27FC236}">
                <a16:creationId xmlns:a16="http://schemas.microsoft.com/office/drawing/2014/main" id="{01F6D9CB-3B42-E0C3-53F0-05BF9BC47B56}"/>
              </a:ext>
            </a:extLst>
          </p:cNvPr>
          <p:cNvGrpSpPr/>
          <p:nvPr/>
        </p:nvGrpSpPr>
        <p:grpSpPr>
          <a:xfrm>
            <a:off x="6300788" y="2353918"/>
            <a:ext cx="1420812" cy="1725014"/>
            <a:chOff x="6300788" y="2353918"/>
            <a:chExt cx="1420812" cy="1725014"/>
          </a:xfrm>
        </p:grpSpPr>
        <p:pic>
          <p:nvPicPr>
            <p:cNvPr id="47" name="Graphic 46" descr="Shield Tick with solid fill">
              <a:extLst>
                <a:ext uri="{FF2B5EF4-FFF2-40B4-BE49-F238E27FC236}">
                  <a16:creationId xmlns:a16="http://schemas.microsoft.com/office/drawing/2014/main" id="{6B1DFE31-2284-1014-150E-5A6DB269C11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460953" y="2353918"/>
              <a:ext cx="1100482" cy="1100482"/>
            </a:xfrm>
            <a:prstGeom prst="rect">
              <a:avLst/>
            </a:prstGeom>
          </p:spPr>
        </p:pic>
        <p:sp>
          <p:nvSpPr>
            <p:cNvPr id="48" name="TextBox 47">
              <a:extLst>
                <a:ext uri="{FF2B5EF4-FFF2-40B4-BE49-F238E27FC236}">
                  <a16:creationId xmlns:a16="http://schemas.microsoft.com/office/drawing/2014/main" id="{29B5CD14-76EC-EACE-28AF-99A35F255E10}"/>
                </a:ext>
              </a:extLst>
            </p:cNvPr>
            <p:cNvSpPr txBox="1"/>
            <p:nvPr/>
          </p:nvSpPr>
          <p:spPr>
            <a:xfrm>
              <a:off x="6300788" y="3432601"/>
              <a:ext cx="1420812" cy="646331"/>
            </a:xfrm>
            <a:prstGeom prst="rect">
              <a:avLst/>
            </a:prstGeom>
            <a:noFill/>
          </p:spPr>
          <p:txBody>
            <a:bodyPr wrap="square" rtlCol="0">
              <a:spAutoFit/>
            </a:bodyPr>
            <a:lstStyle/>
            <a:p>
              <a:pPr algn="ctr"/>
              <a:r>
                <a:rPr lang="en-US" b="1" dirty="0">
                  <a:solidFill>
                    <a:srgbClr val="00B050"/>
                  </a:solidFill>
                </a:rPr>
                <a:t>Protected Gateway</a:t>
              </a:r>
            </a:p>
          </p:txBody>
        </p:sp>
      </p:grpSp>
      <p:grpSp>
        <p:nvGrpSpPr>
          <p:cNvPr id="58" name="Group 57">
            <a:extLst>
              <a:ext uri="{FF2B5EF4-FFF2-40B4-BE49-F238E27FC236}">
                <a16:creationId xmlns:a16="http://schemas.microsoft.com/office/drawing/2014/main" id="{573F38A1-75F6-40A2-7EF1-458CF4D78213}"/>
              </a:ext>
            </a:extLst>
          </p:cNvPr>
          <p:cNvGrpSpPr/>
          <p:nvPr/>
        </p:nvGrpSpPr>
        <p:grpSpPr>
          <a:xfrm>
            <a:off x="8131176" y="2332832"/>
            <a:ext cx="1419224" cy="1499992"/>
            <a:chOff x="8131176" y="2332832"/>
            <a:chExt cx="1419224" cy="1499992"/>
          </a:xfrm>
        </p:grpSpPr>
        <p:pic>
          <p:nvPicPr>
            <p:cNvPr id="49" name="Graphic 48" descr="World with solid fill">
              <a:extLst>
                <a:ext uri="{FF2B5EF4-FFF2-40B4-BE49-F238E27FC236}">
                  <a16:creationId xmlns:a16="http://schemas.microsoft.com/office/drawing/2014/main" id="{EA2294B1-F616-E5C6-A202-9E229FB8F42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260160" y="2332832"/>
              <a:ext cx="1121568" cy="1121568"/>
            </a:xfrm>
            <a:prstGeom prst="rect">
              <a:avLst/>
            </a:prstGeom>
          </p:spPr>
        </p:pic>
        <p:sp>
          <p:nvSpPr>
            <p:cNvPr id="50" name="TextBox 49">
              <a:extLst>
                <a:ext uri="{FF2B5EF4-FFF2-40B4-BE49-F238E27FC236}">
                  <a16:creationId xmlns:a16="http://schemas.microsoft.com/office/drawing/2014/main" id="{A54AB232-C13C-F4A5-9E16-F5B54C2BE6DD}"/>
                </a:ext>
              </a:extLst>
            </p:cNvPr>
            <p:cNvSpPr txBox="1"/>
            <p:nvPr/>
          </p:nvSpPr>
          <p:spPr>
            <a:xfrm>
              <a:off x="8131176" y="3463492"/>
              <a:ext cx="1419224" cy="369332"/>
            </a:xfrm>
            <a:prstGeom prst="rect">
              <a:avLst/>
            </a:prstGeom>
            <a:noFill/>
          </p:spPr>
          <p:txBody>
            <a:bodyPr wrap="square" rtlCol="0">
              <a:spAutoFit/>
            </a:bodyPr>
            <a:lstStyle/>
            <a:p>
              <a:pPr algn="ctr"/>
              <a:r>
                <a:rPr lang="en-US" b="1" dirty="0">
                  <a:solidFill>
                    <a:srgbClr val="00B050"/>
                  </a:solidFill>
                </a:rPr>
                <a:t>Multi-Region</a:t>
              </a:r>
            </a:p>
          </p:txBody>
        </p:sp>
      </p:grpSp>
      <p:grpSp>
        <p:nvGrpSpPr>
          <p:cNvPr id="59" name="Group 58">
            <a:extLst>
              <a:ext uri="{FF2B5EF4-FFF2-40B4-BE49-F238E27FC236}">
                <a16:creationId xmlns:a16="http://schemas.microsoft.com/office/drawing/2014/main" id="{A5CA3006-F07A-9901-0959-368A82E23782}"/>
              </a:ext>
            </a:extLst>
          </p:cNvPr>
          <p:cNvGrpSpPr/>
          <p:nvPr/>
        </p:nvGrpSpPr>
        <p:grpSpPr>
          <a:xfrm>
            <a:off x="9917113" y="2304496"/>
            <a:ext cx="1449388" cy="1774436"/>
            <a:chOff x="9917113" y="2304496"/>
            <a:chExt cx="1449388" cy="1774436"/>
          </a:xfrm>
        </p:grpSpPr>
        <p:pic>
          <p:nvPicPr>
            <p:cNvPr id="51" name="Graphic 50" descr="Gears with solid fill">
              <a:extLst>
                <a:ext uri="{FF2B5EF4-FFF2-40B4-BE49-F238E27FC236}">
                  <a16:creationId xmlns:a16="http://schemas.microsoft.com/office/drawing/2014/main" id="{4DC1416A-D295-7CCE-DEC5-B50DC38ABC1C}"/>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055344" y="2304496"/>
              <a:ext cx="1165900" cy="1165900"/>
            </a:xfrm>
            <a:prstGeom prst="rect">
              <a:avLst/>
            </a:prstGeom>
          </p:spPr>
        </p:pic>
        <p:sp>
          <p:nvSpPr>
            <p:cNvPr id="52" name="TextBox 51">
              <a:extLst>
                <a:ext uri="{FF2B5EF4-FFF2-40B4-BE49-F238E27FC236}">
                  <a16:creationId xmlns:a16="http://schemas.microsoft.com/office/drawing/2014/main" id="{23DBBF5E-C8DE-C4B7-488C-4FABBF491EB1}"/>
                </a:ext>
              </a:extLst>
            </p:cNvPr>
            <p:cNvSpPr txBox="1"/>
            <p:nvPr/>
          </p:nvSpPr>
          <p:spPr>
            <a:xfrm>
              <a:off x="9917113" y="3432601"/>
              <a:ext cx="1449388" cy="646331"/>
            </a:xfrm>
            <a:prstGeom prst="rect">
              <a:avLst/>
            </a:prstGeom>
            <a:noFill/>
          </p:spPr>
          <p:txBody>
            <a:bodyPr wrap="square" rtlCol="0">
              <a:spAutoFit/>
            </a:bodyPr>
            <a:lstStyle/>
            <a:p>
              <a:pPr algn="ctr"/>
              <a:r>
                <a:rPr lang="en-US" b="1" dirty="0">
                  <a:solidFill>
                    <a:srgbClr val="00B050"/>
                  </a:solidFill>
                </a:rPr>
                <a:t>Smart Patterns</a:t>
              </a:r>
            </a:p>
          </p:txBody>
        </p:sp>
      </p:grpSp>
      <p:grpSp>
        <p:nvGrpSpPr>
          <p:cNvPr id="60" name="Group 59">
            <a:extLst>
              <a:ext uri="{FF2B5EF4-FFF2-40B4-BE49-F238E27FC236}">
                <a16:creationId xmlns:a16="http://schemas.microsoft.com/office/drawing/2014/main" id="{D62FC1F1-B9EE-386D-C1E3-14B122554564}"/>
              </a:ext>
            </a:extLst>
          </p:cNvPr>
          <p:cNvGrpSpPr/>
          <p:nvPr/>
        </p:nvGrpSpPr>
        <p:grpSpPr>
          <a:xfrm>
            <a:off x="7304643" y="4269961"/>
            <a:ext cx="1420812" cy="1519230"/>
            <a:chOff x="6300788" y="4269961"/>
            <a:chExt cx="1420812" cy="1519230"/>
          </a:xfrm>
        </p:grpSpPr>
        <p:pic>
          <p:nvPicPr>
            <p:cNvPr id="53" name="Graphic 52" descr="Heart with pulse with solid fill">
              <a:extLst>
                <a:ext uri="{FF2B5EF4-FFF2-40B4-BE49-F238E27FC236}">
                  <a16:creationId xmlns:a16="http://schemas.microsoft.com/office/drawing/2014/main" id="{B9CEA806-99EF-5B4A-9156-F7B4FEEB4F2E}"/>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430359" y="4269961"/>
              <a:ext cx="1161670" cy="1161670"/>
            </a:xfrm>
            <a:prstGeom prst="rect">
              <a:avLst/>
            </a:prstGeom>
          </p:spPr>
        </p:pic>
        <p:sp>
          <p:nvSpPr>
            <p:cNvPr id="54" name="TextBox 53">
              <a:extLst>
                <a:ext uri="{FF2B5EF4-FFF2-40B4-BE49-F238E27FC236}">
                  <a16:creationId xmlns:a16="http://schemas.microsoft.com/office/drawing/2014/main" id="{F3004AF0-0982-4FEC-C2D1-F499806866FA}"/>
                </a:ext>
              </a:extLst>
            </p:cNvPr>
            <p:cNvSpPr txBox="1"/>
            <p:nvPr/>
          </p:nvSpPr>
          <p:spPr>
            <a:xfrm>
              <a:off x="6300788" y="5419859"/>
              <a:ext cx="1420812" cy="369332"/>
            </a:xfrm>
            <a:prstGeom prst="rect">
              <a:avLst/>
            </a:prstGeom>
            <a:noFill/>
          </p:spPr>
          <p:txBody>
            <a:bodyPr wrap="square" rtlCol="0">
              <a:spAutoFit/>
            </a:bodyPr>
            <a:lstStyle/>
            <a:p>
              <a:pPr algn="ctr"/>
              <a:r>
                <a:rPr lang="en-US" b="1" dirty="0">
                  <a:solidFill>
                    <a:srgbClr val="00B050"/>
                  </a:solidFill>
                </a:rPr>
                <a:t>Live Metrics</a:t>
              </a:r>
            </a:p>
          </p:txBody>
        </p:sp>
      </p:grpSp>
      <p:grpSp>
        <p:nvGrpSpPr>
          <p:cNvPr id="61" name="Group 60">
            <a:extLst>
              <a:ext uri="{FF2B5EF4-FFF2-40B4-BE49-F238E27FC236}">
                <a16:creationId xmlns:a16="http://schemas.microsoft.com/office/drawing/2014/main" id="{7FA72777-577D-67A6-3545-C9284EFBAFF1}"/>
              </a:ext>
            </a:extLst>
          </p:cNvPr>
          <p:cNvGrpSpPr/>
          <p:nvPr/>
        </p:nvGrpSpPr>
        <p:grpSpPr>
          <a:xfrm>
            <a:off x="9135031" y="4229100"/>
            <a:ext cx="1419224" cy="1848862"/>
            <a:chOff x="8131176" y="4229100"/>
            <a:chExt cx="1419224" cy="1848862"/>
          </a:xfrm>
        </p:grpSpPr>
        <p:pic>
          <p:nvPicPr>
            <p:cNvPr id="55" name="Graphic 54" descr="Upward trend with solid fill">
              <a:extLst>
                <a:ext uri="{FF2B5EF4-FFF2-40B4-BE49-F238E27FC236}">
                  <a16:creationId xmlns:a16="http://schemas.microsoft.com/office/drawing/2014/main" id="{2E9608F3-136B-7737-AA61-62BDE7B90723}"/>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8240109" y="4229100"/>
              <a:ext cx="1161670" cy="1161670"/>
            </a:xfrm>
            <a:prstGeom prst="rect">
              <a:avLst/>
            </a:prstGeom>
          </p:spPr>
        </p:pic>
        <p:sp>
          <p:nvSpPr>
            <p:cNvPr id="56" name="TextBox 55">
              <a:extLst>
                <a:ext uri="{FF2B5EF4-FFF2-40B4-BE49-F238E27FC236}">
                  <a16:creationId xmlns:a16="http://schemas.microsoft.com/office/drawing/2014/main" id="{EA6334C6-C834-B533-C59D-C6CB2BAD8DBF}"/>
                </a:ext>
              </a:extLst>
            </p:cNvPr>
            <p:cNvSpPr txBox="1"/>
            <p:nvPr/>
          </p:nvSpPr>
          <p:spPr>
            <a:xfrm>
              <a:off x="8131176" y="5431631"/>
              <a:ext cx="1419224" cy="646331"/>
            </a:xfrm>
            <a:prstGeom prst="rect">
              <a:avLst/>
            </a:prstGeom>
            <a:noFill/>
          </p:spPr>
          <p:txBody>
            <a:bodyPr wrap="square" rtlCol="0">
              <a:spAutoFit/>
            </a:bodyPr>
            <a:lstStyle/>
            <a:p>
              <a:pPr algn="ctr"/>
              <a:r>
                <a:rPr lang="en-US" b="1" dirty="0">
                  <a:solidFill>
                    <a:srgbClr val="00B050"/>
                  </a:solidFill>
                </a:rPr>
                <a:t>Scales on Demand</a:t>
              </a:r>
            </a:p>
          </p:txBody>
        </p:sp>
      </p:grpSp>
    </p:spTree>
    <p:extLst>
      <p:ext uri="{BB962C8B-B14F-4D97-AF65-F5344CB8AC3E}">
        <p14:creationId xmlns:p14="http://schemas.microsoft.com/office/powerpoint/2010/main" val="2796571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fade">
                                      <p:cBhvr>
                                        <p:cTn id="26" dur="500"/>
                                        <p:tgtEl>
                                          <p:spTgt spid="4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fade">
                                      <p:cBhvr>
                                        <p:cTn id="31" dur="500"/>
                                        <p:tgtEl>
                                          <p:spTgt spid="4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fade">
                                      <p:cBhvr>
                                        <p:cTn id="36" dur="500"/>
                                        <p:tgtEl>
                                          <p:spTgt spid="6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fade">
                                      <p:cBhvr>
                                        <p:cTn id="41" dur="500"/>
                                        <p:tgtEl>
                                          <p:spTgt spid="5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59"/>
                                        </p:tgtEl>
                                        <p:attrNameLst>
                                          <p:attrName>style.visibility</p:attrName>
                                        </p:attrNameLst>
                                      </p:cBhvr>
                                      <p:to>
                                        <p:strVal val="visible"/>
                                      </p:to>
                                    </p:set>
                                    <p:animEffect transition="in" filter="fade">
                                      <p:cBhvr>
                                        <p:cTn id="51" dur="500"/>
                                        <p:tgtEl>
                                          <p:spTgt spid="5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60"/>
                                        </p:tgtEl>
                                        <p:attrNameLst>
                                          <p:attrName>style.visibility</p:attrName>
                                        </p:attrNameLst>
                                      </p:cBhvr>
                                      <p:to>
                                        <p:strVal val="visible"/>
                                      </p:to>
                                    </p:set>
                                    <p:animEffect transition="in" filter="fade">
                                      <p:cBhvr>
                                        <p:cTn id="56" dur="500"/>
                                        <p:tgtEl>
                                          <p:spTgt spid="60"/>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61"/>
                                        </p:tgtEl>
                                        <p:attrNameLst>
                                          <p:attrName>style.visibility</p:attrName>
                                        </p:attrNameLst>
                                      </p:cBhvr>
                                      <p:to>
                                        <p:strVal val="visible"/>
                                      </p:to>
                                    </p:set>
                                    <p:animEffect transition="in" filter="fade">
                                      <p:cBhvr>
                                        <p:cTn id="6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65729-722D-51D9-F52A-2396501631F1}"/>
              </a:ext>
            </a:extLst>
          </p:cNvPr>
          <p:cNvSpPr>
            <a:spLocks noGrp="1"/>
          </p:cNvSpPr>
          <p:nvPr>
            <p:ph type="title"/>
          </p:nvPr>
        </p:nvSpPr>
        <p:spPr/>
        <p:txBody>
          <a:bodyPr/>
          <a:lstStyle/>
          <a:p>
            <a:r>
              <a:rPr lang="en-US" dirty="0"/>
              <a:t>Azure Toolset Overview</a:t>
            </a:r>
          </a:p>
        </p:txBody>
      </p:sp>
    </p:spTree>
    <p:extLst>
      <p:ext uri="{BB962C8B-B14F-4D97-AF65-F5344CB8AC3E}">
        <p14:creationId xmlns:p14="http://schemas.microsoft.com/office/powerpoint/2010/main" val="2442871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78FBC-666F-FC09-4A53-6CAD5C76FE2B}"/>
              </a:ext>
            </a:extLst>
          </p:cNvPr>
          <p:cNvSpPr>
            <a:spLocks noGrp="1"/>
          </p:cNvSpPr>
          <p:nvPr>
            <p:ph type="title"/>
          </p:nvPr>
        </p:nvSpPr>
        <p:spPr/>
        <p:txBody>
          <a:bodyPr/>
          <a:lstStyle/>
          <a:p>
            <a:r>
              <a:rPr lang="en-US" dirty="0"/>
              <a:t>Azure Toolset Overview</a:t>
            </a:r>
          </a:p>
        </p:txBody>
      </p:sp>
      <p:sp>
        <p:nvSpPr>
          <p:cNvPr id="3" name="Text Placeholder 2">
            <a:extLst>
              <a:ext uri="{FF2B5EF4-FFF2-40B4-BE49-F238E27FC236}">
                <a16:creationId xmlns:a16="http://schemas.microsoft.com/office/drawing/2014/main" id="{8ED71E47-863C-5627-CDD1-60939030ED4E}"/>
              </a:ext>
            </a:extLst>
          </p:cNvPr>
          <p:cNvSpPr>
            <a:spLocks noGrp="1"/>
          </p:cNvSpPr>
          <p:nvPr>
            <p:ph type="body" sz="quarter" idx="10"/>
          </p:nvPr>
        </p:nvSpPr>
        <p:spPr/>
        <p:txBody>
          <a:bodyPr>
            <a:normAutofit fontScale="92500" lnSpcReduction="20000"/>
          </a:bodyPr>
          <a:lstStyle/>
          <a:p>
            <a:r>
              <a:rPr lang="en-US" dirty="0"/>
              <a:t>Primary Trio</a:t>
            </a:r>
          </a:p>
        </p:txBody>
      </p:sp>
      <p:grpSp>
        <p:nvGrpSpPr>
          <p:cNvPr id="41" name="Group 40">
            <a:extLst>
              <a:ext uri="{FF2B5EF4-FFF2-40B4-BE49-F238E27FC236}">
                <a16:creationId xmlns:a16="http://schemas.microsoft.com/office/drawing/2014/main" id="{0A9760D9-A4E9-A76C-3BD5-AE588996484A}"/>
              </a:ext>
            </a:extLst>
          </p:cNvPr>
          <p:cNvGrpSpPr/>
          <p:nvPr/>
        </p:nvGrpSpPr>
        <p:grpSpPr>
          <a:xfrm>
            <a:off x="2157111" y="1580544"/>
            <a:ext cx="1904999" cy="2520187"/>
            <a:chOff x="2157111" y="1580544"/>
            <a:chExt cx="1904999" cy="2520187"/>
          </a:xfrm>
        </p:grpSpPr>
        <p:pic>
          <p:nvPicPr>
            <p:cNvPr id="5" name="Graphic 4">
              <a:extLst>
                <a:ext uri="{FF2B5EF4-FFF2-40B4-BE49-F238E27FC236}">
                  <a16:creationId xmlns:a16="http://schemas.microsoft.com/office/drawing/2014/main" id="{764D256B-751F-188D-486B-8792B139C5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57111" y="1580544"/>
              <a:ext cx="1904999" cy="1904999"/>
            </a:xfrm>
            <a:prstGeom prst="rect">
              <a:avLst/>
            </a:prstGeom>
          </p:spPr>
        </p:pic>
        <p:sp>
          <p:nvSpPr>
            <p:cNvPr id="38" name="TextBox 37">
              <a:extLst>
                <a:ext uri="{FF2B5EF4-FFF2-40B4-BE49-F238E27FC236}">
                  <a16:creationId xmlns:a16="http://schemas.microsoft.com/office/drawing/2014/main" id="{3F297D48-A86F-B02A-B597-BF127494E226}"/>
                </a:ext>
              </a:extLst>
            </p:cNvPr>
            <p:cNvSpPr txBox="1"/>
            <p:nvPr/>
          </p:nvSpPr>
          <p:spPr>
            <a:xfrm>
              <a:off x="2232744" y="3454400"/>
              <a:ext cx="1829366" cy="646331"/>
            </a:xfrm>
            <a:prstGeom prst="rect">
              <a:avLst/>
            </a:prstGeom>
            <a:noFill/>
          </p:spPr>
          <p:txBody>
            <a:bodyPr wrap="square" rtlCol="0">
              <a:spAutoFit/>
            </a:bodyPr>
            <a:lstStyle/>
            <a:p>
              <a:pPr algn="ctr"/>
              <a:r>
                <a:rPr lang="en-US" b="1" dirty="0"/>
                <a:t>Azure API Management</a:t>
              </a:r>
            </a:p>
          </p:txBody>
        </p:sp>
      </p:grpSp>
      <p:sp>
        <p:nvSpPr>
          <p:cNvPr id="4" name="Rectangle 3">
            <a:extLst>
              <a:ext uri="{FF2B5EF4-FFF2-40B4-BE49-F238E27FC236}">
                <a16:creationId xmlns:a16="http://schemas.microsoft.com/office/drawing/2014/main" id="{0FEEBDE3-AC89-4228-F0B0-8A0C2A834076}"/>
              </a:ext>
            </a:extLst>
          </p:cNvPr>
          <p:cNvSpPr/>
          <p:nvPr/>
        </p:nvSpPr>
        <p:spPr>
          <a:xfrm>
            <a:off x="838200" y="4635500"/>
            <a:ext cx="1829366" cy="1155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Traffic Shaping and Throttling</a:t>
            </a:r>
          </a:p>
        </p:txBody>
      </p:sp>
      <p:sp>
        <p:nvSpPr>
          <p:cNvPr id="6" name="Rectangle 5">
            <a:extLst>
              <a:ext uri="{FF2B5EF4-FFF2-40B4-BE49-F238E27FC236}">
                <a16:creationId xmlns:a16="http://schemas.microsoft.com/office/drawing/2014/main" id="{73E7C0F6-DC01-886C-8904-A9C647CAD3E5}"/>
              </a:ext>
            </a:extLst>
          </p:cNvPr>
          <p:cNvSpPr/>
          <p:nvPr/>
        </p:nvSpPr>
        <p:spPr>
          <a:xfrm>
            <a:off x="3556000" y="4635500"/>
            <a:ext cx="1816100" cy="1155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Caching</a:t>
            </a:r>
          </a:p>
        </p:txBody>
      </p:sp>
      <p:sp>
        <p:nvSpPr>
          <p:cNvPr id="7" name="Rectangle 6">
            <a:extLst>
              <a:ext uri="{FF2B5EF4-FFF2-40B4-BE49-F238E27FC236}">
                <a16:creationId xmlns:a16="http://schemas.microsoft.com/office/drawing/2014/main" id="{BABC229B-4A06-60BD-42FA-885DB37FB705}"/>
              </a:ext>
            </a:extLst>
          </p:cNvPr>
          <p:cNvSpPr/>
          <p:nvPr/>
        </p:nvSpPr>
        <p:spPr>
          <a:xfrm>
            <a:off x="6286500" y="4635499"/>
            <a:ext cx="1816100" cy="11556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Policy Enforcement</a:t>
            </a:r>
          </a:p>
        </p:txBody>
      </p:sp>
      <p:sp>
        <p:nvSpPr>
          <p:cNvPr id="8" name="Rectangle 7">
            <a:extLst>
              <a:ext uri="{FF2B5EF4-FFF2-40B4-BE49-F238E27FC236}">
                <a16:creationId xmlns:a16="http://schemas.microsoft.com/office/drawing/2014/main" id="{6BE796A4-0554-DEFF-7AAB-A96212213B4F}"/>
              </a:ext>
            </a:extLst>
          </p:cNvPr>
          <p:cNvSpPr/>
          <p:nvPr/>
        </p:nvSpPr>
        <p:spPr>
          <a:xfrm>
            <a:off x="9017000" y="4635500"/>
            <a:ext cx="1816100" cy="1155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Backend Shielding</a:t>
            </a:r>
          </a:p>
        </p:txBody>
      </p:sp>
    </p:spTree>
    <p:extLst>
      <p:ext uri="{BB962C8B-B14F-4D97-AF65-F5344CB8AC3E}">
        <p14:creationId xmlns:p14="http://schemas.microsoft.com/office/powerpoint/2010/main" val="43784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ABDB8-C2B8-0212-596F-2FDC1A1307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09D2EA-42DB-FBE8-7432-FD92214E4742}"/>
              </a:ext>
            </a:extLst>
          </p:cNvPr>
          <p:cNvSpPr>
            <a:spLocks noGrp="1"/>
          </p:cNvSpPr>
          <p:nvPr>
            <p:ph type="title"/>
          </p:nvPr>
        </p:nvSpPr>
        <p:spPr/>
        <p:txBody>
          <a:bodyPr/>
          <a:lstStyle/>
          <a:p>
            <a:r>
              <a:rPr lang="en-US" dirty="0"/>
              <a:t>Azure Toolset Overview</a:t>
            </a:r>
          </a:p>
        </p:txBody>
      </p:sp>
      <p:sp>
        <p:nvSpPr>
          <p:cNvPr id="3" name="Text Placeholder 2">
            <a:extLst>
              <a:ext uri="{FF2B5EF4-FFF2-40B4-BE49-F238E27FC236}">
                <a16:creationId xmlns:a16="http://schemas.microsoft.com/office/drawing/2014/main" id="{5DD28EEB-6CD9-689F-48EE-1009BD65B078}"/>
              </a:ext>
            </a:extLst>
          </p:cNvPr>
          <p:cNvSpPr>
            <a:spLocks noGrp="1"/>
          </p:cNvSpPr>
          <p:nvPr>
            <p:ph type="body" sz="quarter" idx="10"/>
          </p:nvPr>
        </p:nvSpPr>
        <p:spPr/>
        <p:txBody>
          <a:bodyPr>
            <a:normAutofit fontScale="92500" lnSpcReduction="20000"/>
          </a:bodyPr>
          <a:lstStyle/>
          <a:p>
            <a:r>
              <a:rPr lang="en-US" dirty="0"/>
              <a:t>Primary Trio</a:t>
            </a:r>
          </a:p>
        </p:txBody>
      </p:sp>
      <p:grpSp>
        <p:nvGrpSpPr>
          <p:cNvPr id="41" name="Group 40">
            <a:extLst>
              <a:ext uri="{FF2B5EF4-FFF2-40B4-BE49-F238E27FC236}">
                <a16:creationId xmlns:a16="http://schemas.microsoft.com/office/drawing/2014/main" id="{C1561195-0E14-FA69-37BF-1B22421768C3}"/>
              </a:ext>
            </a:extLst>
          </p:cNvPr>
          <p:cNvGrpSpPr/>
          <p:nvPr/>
        </p:nvGrpSpPr>
        <p:grpSpPr>
          <a:xfrm>
            <a:off x="2157111" y="1580544"/>
            <a:ext cx="1904999" cy="2520187"/>
            <a:chOff x="2157111" y="1580544"/>
            <a:chExt cx="1904999" cy="2520187"/>
          </a:xfrm>
        </p:grpSpPr>
        <p:pic>
          <p:nvPicPr>
            <p:cNvPr id="5" name="Graphic 4">
              <a:extLst>
                <a:ext uri="{FF2B5EF4-FFF2-40B4-BE49-F238E27FC236}">
                  <a16:creationId xmlns:a16="http://schemas.microsoft.com/office/drawing/2014/main" id="{B03E5200-9B99-845F-5C4B-8232934709DA}"/>
                </a:ext>
              </a:extLst>
            </p:cNvPr>
            <p:cNvPicPr>
              <a:picLocks noChangeAspect="1"/>
            </p:cNvPicPr>
            <p:nvPr/>
          </p:nvPicPr>
          <p:blipFill>
            <a:blip r:embed="rId3">
              <a:alphaModFix amt="50000"/>
              <a:extLst>
                <a:ext uri="{96DAC541-7B7A-43D3-8B79-37D633B846F1}">
                  <asvg:svgBlip xmlns:asvg="http://schemas.microsoft.com/office/drawing/2016/SVG/main" r:embed="rId4"/>
                </a:ext>
              </a:extLst>
            </a:blip>
            <a:stretch>
              <a:fillRect/>
            </a:stretch>
          </p:blipFill>
          <p:spPr>
            <a:xfrm>
              <a:off x="2157111" y="1580544"/>
              <a:ext cx="1904999" cy="1904999"/>
            </a:xfrm>
            <a:prstGeom prst="rect">
              <a:avLst/>
            </a:prstGeom>
          </p:spPr>
        </p:pic>
        <p:sp>
          <p:nvSpPr>
            <p:cNvPr id="38" name="TextBox 37">
              <a:extLst>
                <a:ext uri="{FF2B5EF4-FFF2-40B4-BE49-F238E27FC236}">
                  <a16:creationId xmlns:a16="http://schemas.microsoft.com/office/drawing/2014/main" id="{41650908-FF18-A26F-6CC5-3F0873E8CCED}"/>
                </a:ext>
              </a:extLst>
            </p:cNvPr>
            <p:cNvSpPr txBox="1"/>
            <p:nvPr/>
          </p:nvSpPr>
          <p:spPr>
            <a:xfrm>
              <a:off x="2232744" y="3454400"/>
              <a:ext cx="1829366" cy="646331"/>
            </a:xfrm>
            <a:prstGeom prst="rect">
              <a:avLst/>
            </a:prstGeom>
            <a:noFill/>
          </p:spPr>
          <p:txBody>
            <a:bodyPr wrap="square" rtlCol="0">
              <a:spAutoFit/>
            </a:bodyPr>
            <a:lstStyle/>
            <a:p>
              <a:pPr algn="ctr"/>
              <a:r>
                <a:rPr lang="en-US" dirty="0">
                  <a:solidFill>
                    <a:schemeClr val="tx1">
                      <a:alpha val="50000"/>
                    </a:schemeClr>
                  </a:solidFill>
                </a:rPr>
                <a:t>Azure API Management</a:t>
              </a:r>
            </a:p>
          </p:txBody>
        </p:sp>
      </p:grpSp>
      <p:grpSp>
        <p:nvGrpSpPr>
          <p:cNvPr id="42" name="Group 41">
            <a:extLst>
              <a:ext uri="{FF2B5EF4-FFF2-40B4-BE49-F238E27FC236}">
                <a16:creationId xmlns:a16="http://schemas.microsoft.com/office/drawing/2014/main" id="{28FDFE1C-B720-546F-65E6-3B0E4660C915}"/>
              </a:ext>
            </a:extLst>
          </p:cNvPr>
          <p:cNvGrpSpPr/>
          <p:nvPr/>
        </p:nvGrpSpPr>
        <p:grpSpPr>
          <a:xfrm>
            <a:off x="5137151" y="1517652"/>
            <a:ext cx="1917698" cy="2306080"/>
            <a:chOff x="5137151" y="1517652"/>
            <a:chExt cx="1917698" cy="2306080"/>
          </a:xfrm>
        </p:grpSpPr>
        <p:pic>
          <p:nvPicPr>
            <p:cNvPr id="7" name="Graphic 6">
              <a:extLst>
                <a:ext uri="{FF2B5EF4-FFF2-40B4-BE49-F238E27FC236}">
                  <a16:creationId xmlns:a16="http://schemas.microsoft.com/office/drawing/2014/main" id="{49FE5DEB-C17F-59E6-C5E0-7C232537FC4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37151" y="1517652"/>
              <a:ext cx="1917698" cy="1917698"/>
            </a:xfrm>
            <a:prstGeom prst="rect">
              <a:avLst/>
            </a:prstGeom>
          </p:spPr>
        </p:pic>
        <p:sp>
          <p:nvSpPr>
            <p:cNvPr id="39" name="TextBox 38">
              <a:extLst>
                <a:ext uri="{FF2B5EF4-FFF2-40B4-BE49-F238E27FC236}">
                  <a16:creationId xmlns:a16="http://schemas.microsoft.com/office/drawing/2014/main" id="{ED1FE96B-2986-3DA1-1DA3-D50C10AB1535}"/>
                </a:ext>
              </a:extLst>
            </p:cNvPr>
            <p:cNvSpPr txBox="1"/>
            <p:nvPr/>
          </p:nvSpPr>
          <p:spPr>
            <a:xfrm>
              <a:off x="5137151" y="3454400"/>
              <a:ext cx="1917697" cy="369332"/>
            </a:xfrm>
            <a:prstGeom prst="rect">
              <a:avLst/>
            </a:prstGeom>
            <a:noFill/>
          </p:spPr>
          <p:txBody>
            <a:bodyPr wrap="square" rtlCol="0">
              <a:spAutoFit/>
            </a:bodyPr>
            <a:lstStyle/>
            <a:p>
              <a:pPr algn="ctr"/>
              <a:r>
                <a:rPr lang="en-US" b="1" dirty="0"/>
                <a:t>Azure Functions</a:t>
              </a:r>
            </a:p>
          </p:txBody>
        </p:sp>
      </p:grpSp>
      <p:sp>
        <p:nvSpPr>
          <p:cNvPr id="4" name="Rectangle 3">
            <a:extLst>
              <a:ext uri="{FF2B5EF4-FFF2-40B4-BE49-F238E27FC236}">
                <a16:creationId xmlns:a16="http://schemas.microsoft.com/office/drawing/2014/main" id="{01A2DE05-EE59-5A3B-7EE3-694E1CE29F99}"/>
              </a:ext>
            </a:extLst>
          </p:cNvPr>
          <p:cNvSpPr/>
          <p:nvPr/>
        </p:nvSpPr>
        <p:spPr>
          <a:xfrm>
            <a:off x="838200" y="4635500"/>
            <a:ext cx="1829366" cy="1155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Elastic Capacity</a:t>
            </a:r>
          </a:p>
        </p:txBody>
      </p:sp>
      <p:sp>
        <p:nvSpPr>
          <p:cNvPr id="6" name="Rectangle 5">
            <a:extLst>
              <a:ext uri="{FF2B5EF4-FFF2-40B4-BE49-F238E27FC236}">
                <a16:creationId xmlns:a16="http://schemas.microsoft.com/office/drawing/2014/main" id="{A29F142F-4DAD-5B5C-E0A5-9D99183360B1}"/>
              </a:ext>
            </a:extLst>
          </p:cNvPr>
          <p:cNvSpPr/>
          <p:nvPr/>
        </p:nvSpPr>
        <p:spPr>
          <a:xfrm>
            <a:off x="3556000" y="4635500"/>
            <a:ext cx="1816100" cy="1155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Scale-to-Zero Efficiency</a:t>
            </a:r>
          </a:p>
        </p:txBody>
      </p:sp>
      <p:sp>
        <p:nvSpPr>
          <p:cNvPr id="8" name="Rectangle 7">
            <a:extLst>
              <a:ext uri="{FF2B5EF4-FFF2-40B4-BE49-F238E27FC236}">
                <a16:creationId xmlns:a16="http://schemas.microsoft.com/office/drawing/2014/main" id="{4C972690-D144-FCA2-E512-556749EC0088}"/>
              </a:ext>
            </a:extLst>
          </p:cNvPr>
          <p:cNvSpPr/>
          <p:nvPr/>
        </p:nvSpPr>
        <p:spPr>
          <a:xfrm>
            <a:off x="6286500" y="4635499"/>
            <a:ext cx="1816100" cy="11556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Event-Driven Triggers</a:t>
            </a:r>
          </a:p>
        </p:txBody>
      </p:sp>
      <p:sp>
        <p:nvSpPr>
          <p:cNvPr id="9" name="Rectangle 8">
            <a:extLst>
              <a:ext uri="{FF2B5EF4-FFF2-40B4-BE49-F238E27FC236}">
                <a16:creationId xmlns:a16="http://schemas.microsoft.com/office/drawing/2014/main" id="{C6BD16F4-F81E-D5BE-4DA0-232EAE9E1E95}"/>
              </a:ext>
            </a:extLst>
          </p:cNvPr>
          <p:cNvSpPr/>
          <p:nvPr/>
        </p:nvSpPr>
        <p:spPr>
          <a:xfrm>
            <a:off x="9017000" y="4635500"/>
            <a:ext cx="1816100" cy="1155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Isolation of Workloads</a:t>
            </a:r>
          </a:p>
        </p:txBody>
      </p:sp>
    </p:spTree>
    <p:extLst>
      <p:ext uri="{BB962C8B-B14F-4D97-AF65-F5344CB8AC3E}">
        <p14:creationId xmlns:p14="http://schemas.microsoft.com/office/powerpoint/2010/main" val="218972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420636-A973-B542-896B-722EC6FD67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520F93-FF57-BDCE-C19B-FBEFF84B4570}"/>
              </a:ext>
            </a:extLst>
          </p:cNvPr>
          <p:cNvSpPr>
            <a:spLocks noGrp="1"/>
          </p:cNvSpPr>
          <p:nvPr>
            <p:ph type="title"/>
          </p:nvPr>
        </p:nvSpPr>
        <p:spPr/>
        <p:txBody>
          <a:bodyPr/>
          <a:lstStyle/>
          <a:p>
            <a:r>
              <a:rPr lang="en-US" dirty="0"/>
              <a:t>Azure Toolset Overview</a:t>
            </a:r>
          </a:p>
        </p:txBody>
      </p:sp>
      <p:sp>
        <p:nvSpPr>
          <p:cNvPr id="3" name="Text Placeholder 2">
            <a:extLst>
              <a:ext uri="{FF2B5EF4-FFF2-40B4-BE49-F238E27FC236}">
                <a16:creationId xmlns:a16="http://schemas.microsoft.com/office/drawing/2014/main" id="{4DDC7714-762F-52B7-C30A-25B5D3282455}"/>
              </a:ext>
            </a:extLst>
          </p:cNvPr>
          <p:cNvSpPr>
            <a:spLocks noGrp="1"/>
          </p:cNvSpPr>
          <p:nvPr>
            <p:ph type="body" sz="quarter" idx="10"/>
          </p:nvPr>
        </p:nvSpPr>
        <p:spPr/>
        <p:txBody>
          <a:bodyPr>
            <a:normAutofit fontScale="92500" lnSpcReduction="20000"/>
          </a:bodyPr>
          <a:lstStyle/>
          <a:p>
            <a:r>
              <a:rPr lang="en-US" dirty="0"/>
              <a:t>Primary Trio</a:t>
            </a:r>
          </a:p>
        </p:txBody>
      </p:sp>
      <p:grpSp>
        <p:nvGrpSpPr>
          <p:cNvPr id="41" name="Group 40">
            <a:extLst>
              <a:ext uri="{FF2B5EF4-FFF2-40B4-BE49-F238E27FC236}">
                <a16:creationId xmlns:a16="http://schemas.microsoft.com/office/drawing/2014/main" id="{84ED3221-B3BF-EC1B-DC84-01290FF3D62D}"/>
              </a:ext>
            </a:extLst>
          </p:cNvPr>
          <p:cNvGrpSpPr/>
          <p:nvPr/>
        </p:nvGrpSpPr>
        <p:grpSpPr>
          <a:xfrm>
            <a:off x="2157111" y="1580544"/>
            <a:ext cx="1904999" cy="2520187"/>
            <a:chOff x="2157111" y="1580544"/>
            <a:chExt cx="1904999" cy="2520187"/>
          </a:xfrm>
        </p:grpSpPr>
        <p:pic>
          <p:nvPicPr>
            <p:cNvPr id="5" name="Graphic 4">
              <a:extLst>
                <a:ext uri="{FF2B5EF4-FFF2-40B4-BE49-F238E27FC236}">
                  <a16:creationId xmlns:a16="http://schemas.microsoft.com/office/drawing/2014/main" id="{E5ED98E4-926E-3920-921A-9F95B91429F4}"/>
                </a:ext>
              </a:extLst>
            </p:cNvPr>
            <p:cNvPicPr>
              <a:picLocks noChangeAspect="1"/>
            </p:cNvPicPr>
            <p:nvPr/>
          </p:nvPicPr>
          <p:blipFill>
            <a:blip r:embed="rId3">
              <a:alphaModFix amt="50000"/>
              <a:extLst>
                <a:ext uri="{96DAC541-7B7A-43D3-8B79-37D633B846F1}">
                  <asvg:svgBlip xmlns:asvg="http://schemas.microsoft.com/office/drawing/2016/SVG/main" r:embed="rId4"/>
                </a:ext>
              </a:extLst>
            </a:blip>
            <a:stretch>
              <a:fillRect/>
            </a:stretch>
          </p:blipFill>
          <p:spPr>
            <a:xfrm>
              <a:off x="2157111" y="1580544"/>
              <a:ext cx="1904999" cy="1904999"/>
            </a:xfrm>
            <a:prstGeom prst="rect">
              <a:avLst/>
            </a:prstGeom>
          </p:spPr>
        </p:pic>
        <p:sp>
          <p:nvSpPr>
            <p:cNvPr id="38" name="TextBox 37">
              <a:extLst>
                <a:ext uri="{FF2B5EF4-FFF2-40B4-BE49-F238E27FC236}">
                  <a16:creationId xmlns:a16="http://schemas.microsoft.com/office/drawing/2014/main" id="{7AFA0481-78D0-4D63-E57B-FC389767342D}"/>
                </a:ext>
              </a:extLst>
            </p:cNvPr>
            <p:cNvSpPr txBox="1"/>
            <p:nvPr/>
          </p:nvSpPr>
          <p:spPr>
            <a:xfrm>
              <a:off x="2232744" y="3454400"/>
              <a:ext cx="1829366" cy="646331"/>
            </a:xfrm>
            <a:prstGeom prst="rect">
              <a:avLst/>
            </a:prstGeom>
            <a:noFill/>
          </p:spPr>
          <p:txBody>
            <a:bodyPr wrap="square" rtlCol="0">
              <a:spAutoFit/>
            </a:bodyPr>
            <a:lstStyle/>
            <a:p>
              <a:pPr algn="ctr"/>
              <a:r>
                <a:rPr lang="en-US" dirty="0">
                  <a:solidFill>
                    <a:schemeClr val="tx1">
                      <a:alpha val="50000"/>
                    </a:schemeClr>
                  </a:solidFill>
                </a:rPr>
                <a:t>Azure API Management</a:t>
              </a:r>
            </a:p>
          </p:txBody>
        </p:sp>
      </p:grpSp>
      <p:grpSp>
        <p:nvGrpSpPr>
          <p:cNvPr id="42" name="Group 41">
            <a:extLst>
              <a:ext uri="{FF2B5EF4-FFF2-40B4-BE49-F238E27FC236}">
                <a16:creationId xmlns:a16="http://schemas.microsoft.com/office/drawing/2014/main" id="{97F32CFC-6C21-9BDA-976E-FA4526A2B8AF}"/>
              </a:ext>
            </a:extLst>
          </p:cNvPr>
          <p:cNvGrpSpPr/>
          <p:nvPr/>
        </p:nvGrpSpPr>
        <p:grpSpPr>
          <a:xfrm>
            <a:off x="5137151" y="1517652"/>
            <a:ext cx="1917698" cy="2306080"/>
            <a:chOff x="5137151" y="1517652"/>
            <a:chExt cx="1917698" cy="2306080"/>
          </a:xfrm>
        </p:grpSpPr>
        <p:pic>
          <p:nvPicPr>
            <p:cNvPr id="7" name="Graphic 6">
              <a:extLst>
                <a:ext uri="{FF2B5EF4-FFF2-40B4-BE49-F238E27FC236}">
                  <a16:creationId xmlns:a16="http://schemas.microsoft.com/office/drawing/2014/main" id="{EB26E62B-1E7F-1912-A618-CD65E953AF6E}"/>
                </a:ext>
              </a:extLst>
            </p:cNvPr>
            <p:cNvPicPr>
              <a:picLocks noChangeAspect="1"/>
            </p:cNvPicPr>
            <p:nvPr/>
          </p:nvPicPr>
          <p:blipFill>
            <a:blip r:embed="rId5">
              <a:alphaModFix amt="50000"/>
              <a:extLst>
                <a:ext uri="{96DAC541-7B7A-43D3-8B79-37D633B846F1}">
                  <asvg:svgBlip xmlns:asvg="http://schemas.microsoft.com/office/drawing/2016/SVG/main" r:embed="rId6"/>
                </a:ext>
              </a:extLst>
            </a:blip>
            <a:stretch>
              <a:fillRect/>
            </a:stretch>
          </p:blipFill>
          <p:spPr>
            <a:xfrm>
              <a:off x="5137151" y="1517652"/>
              <a:ext cx="1917698" cy="1917698"/>
            </a:xfrm>
            <a:prstGeom prst="rect">
              <a:avLst/>
            </a:prstGeom>
          </p:spPr>
        </p:pic>
        <p:sp>
          <p:nvSpPr>
            <p:cNvPr id="39" name="TextBox 38">
              <a:extLst>
                <a:ext uri="{FF2B5EF4-FFF2-40B4-BE49-F238E27FC236}">
                  <a16:creationId xmlns:a16="http://schemas.microsoft.com/office/drawing/2014/main" id="{503556AB-1C61-719C-953C-97A414038E73}"/>
                </a:ext>
              </a:extLst>
            </p:cNvPr>
            <p:cNvSpPr txBox="1"/>
            <p:nvPr/>
          </p:nvSpPr>
          <p:spPr>
            <a:xfrm>
              <a:off x="5137151" y="3454400"/>
              <a:ext cx="1917697" cy="369332"/>
            </a:xfrm>
            <a:prstGeom prst="rect">
              <a:avLst/>
            </a:prstGeom>
            <a:noFill/>
          </p:spPr>
          <p:txBody>
            <a:bodyPr wrap="square" rtlCol="0">
              <a:spAutoFit/>
            </a:bodyPr>
            <a:lstStyle/>
            <a:p>
              <a:pPr algn="ctr"/>
              <a:r>
                <a:rPr lang="en-US" dirty="0">
                  <a:solidFill>
                    <a:schemeClr val="tx1">
                      <a:alpha val="50000"/>
                    </a:schemeClr>
                  </a:solidFill>
                </a:rPr>
                <a:t>Azure Functions</a:t>
              </a:r>
            </a:p>
          </p:txBody>
        </p:sp>
      </p:grpSp>
      <p:grpSp>
        <p:nvGrpSpPr>
          <p:cNvPr id="43" name="Group 42">
            <a:extLst>
              <a:ext uri="{FF2B5EF4-FFF2-40B4-BE49-F238E27FC236}">
                <a16:creationId xmlns:a16="http://schemas.microsoft.com/office/drawing/2014/main" id="{19A02AE2-B230-D4CC-4427-02C115186403}"/>
              </a:ext>
            </a:extLst>
          </p:cNvPr>
          <p:cNvGrpSpPr/>
          <p:nvPr/>
        </p:nvGrpSpPr>
        <p:grpSpPr>
          <a:xfrm>
            <a:off x="8129889" y="1392982"/>
            <a:ext cx="1917699" cy="2738892"/>
            <a:chOff x="8129889" y="1392982"/>
            <a:chExt cx="1917699" cy="2738892"/>
          </a:xfrm>
        </p:grpSpPr>
        <p:pic>
          <p:nvPicPr>
            <p:cNvPr id="9" name="Graphic 8">
              <a:extLst>
                <a:ext uri="{FF2B5EF4-FFF2-40B4-BE49-F238E27FC236}">
                  <a16:creationId xmlns:a16="http://schemas.microsoft.com/office/drawing/2014/main" id="{74FBEFAE-C0DA-FC26-8CBB-F91B4B2E6E2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129890" y="1392982"/>
              <a:ext cx="1917698" cy="1917698"/>
            </a:xfrm>
            <a:prstGeom prst="rect">
              <a:avLst/>
            </a:prstGeom>
          </p:spPr>
        </p:pic>
        <p:sp>
          <p:nvSpPr>
            <p:cNvPr id="40" name="TextBox 39">
              <a:extLst>
                <a:ext uri="{FF2B5EF4-FFF2-40B4-BE49-F238E27FC236}">
                  <a16:creationId xmlns:a16="http://schemas.microsoft.com/office/drawing/2014/main" id="{350574BA-A3E2-542A-0777-94225853C12A}"/>
                </a:ext>
              </a:extLst>
            </p:cNvPr>
            <p:cNvSpPr txBox="1"/>
            <p:nvPr/>
          </p:nvSpPr>
          <p:spPr>
            <a:xfrm>
              <a:off x="8129889" y="3485543"/>
              <a:ext cx="1917697" cy="646331"/>
            </a:xfrm>
            <a:prstGeom prst="rect">
              <a:avLst/>
            </a:prstGeom>
            <a:noFill/>
          </p:spPr>
          <p:txBody>
            <a:bodyPr wrap="square" rtlCol="0">
              <a:spAutoFit/>
            </a:bodyPr>
            <a:lstStyle/>
            <a:p>
              <a:pPr algn="ctr"/>
              <a:r>
                <a:rPr lang="en-US" b="1" dirty="0"/>
                <a:t>Azure Container Apps</a:t>
              </a:r>
            </a:p>
          </p:txBody>
        </p:sp>
      </p:grpSp>
      <p:sp>
        <p:nvSpPr>
          <p:cNvPr id="4" name="Rectangle 3">
            <a:extLst>
              <a:ext uri="{FF2B5EF4-FFF2-40B4-BE49-F238E27FC236}">
                <a16:creationId xmlns:a16="http://schemas.microsoft.com/office/drawing/2014/main" id="{BCEBDA6D-7599-2A77-97C8-23D3ED538E30}"/>
              </a:ext>
            </a:extLst>
          </p:cNvPr>
          <p:cNvSpPr/>
          <p:nvPr/>
        </p:nvSpPr>
        <p:spPr>
          <a:xfrm>
            <a:off x="838200" y="4635500"/>
            <a:ext cx="1829366" cy="1155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Granular Scaling</a:t>
            </a:r>
          </a:p>
        </p:txBody>
      </p:sp>
      <p:sp>
        <p:nvSpPr>
          <p:cNvPr id="6" name="Rectangle 5">
            <a:extLst>
              <a:ext uri="{FF2B5EF4-FFF2-40B4-BE49-F238E27FC236}">
                <a16:creationId xmlns:a16="http://schemas.microsoft.com/office/drawing/2014/main" id="{F1CCB69F-CCFD-1097-6EDA-423D393C3975}"/>
              </a:ext>
            </a:extLst>
          </p:cNvPr>
          <p:cNvSpPr/>
          <p:nvPr/>
        </p:nvSpPr>
        <p:spPr>
          <a:xfrm>
            <a:off x="3556000" y="4635500"/>
            <a:ext cx="1816100" cy="1155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Multiple Scale Triggers</a:t>
            </a:r>
          </a:p>
        </p:txBody>
      </p:sp>
      <p:sp>
        <p:nvSpPr>
          <p:cNvPr id="8" name="Rectangle 7">
            <a:extLst>
              <a:ext uri="{FF2B5EF4-FFF2-40B4-BE49-F238E27FC236}">
                <a16:creationId xmlns:a16="http://schemas.microsoft.com/office/drawing/2014/main" id="{A77201FF-F634-79B3-D78D-D9FCE87EAC9B}"/>
              </a:ext>
            </a:extLst>
          </p:cNvPr>
          <p:cNvSpPr/>
          <p:nvPr/>
        </p:nvSpPr>
        <p:spPr>
          <a:xfrm>
            <a:off x="6286500" y="4635499"/>
            <a:ext cx="1816100" cy="11556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Revisions and Blue-Green Deployments</a:t>
            </a:r>
          </a:p>
        </p:txBody>
      </p:sp>
      <p:sp>
        <p:nvSpPr>
          <p:cNvPr id="10" name="Rectangle 9">
            <a:extLst>
              <a:ext uri="{FF2B5EF4-FFF2-40B4-BE49-F238E27FC236}">
                <a16:creationId xmlns:a16="http://schemas.microsoft.com/office/drawing/2014/main" id="{9DB3FAD1-2D19-F9C1-7905-3E7CD95CA110}"/>
              </a:ext>
            </a:extLst>
          </p:cNvPr>
          <p:cNvSpPr/>
          <p:nvPr/>
        </p:nvSpPr>
        <p:spPr>
          <a:xfrm>
            <a:off x="9017000" y="4635500"/>
            <a:ext cx="1816100" cy="1155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Service-to-Service Communication</a:t>
            </a:r>
          </a:p>
        </p:txBody>
      </p:sp>
    </p:spTree>
    <p:extLst>
      <p:ext uri="{BB962C8B-B14F-4D97-AF65-F5344CB8AC3E}">
        <p14:creationId xmlns:p14="http://schemas.microsoft.com/office/powerpoint/2010/main" val="2474020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31290-152D-9856-9431-FCF8DB7B3042}"/>
              </a:ext>
            </a:extLst>
          </p:cNvPr>
          <p:cNvSpPr txBox="1">
            <a:spLocks/>
          </p:cNvSpPr>
          <p:nvPr/>
        </p:nvSpPr>
        <p:spPr>
          <a:xfrm>
            <a:off x="286265" y="241558"/>
            <a:ext cx="11619470" cy="6975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Kamerik205 8" panose="020B0803030600020004" pitchFamily="34" charset="0"/>
                <a:ea typeface="+mj-ea"/>
                <a:cs typeface="+mj-cs"/>
              </a:defRPr>
            </a:lvl1pPr>
          </a:lstStyle>
          <a:p>
            <a:r>
              <a:rPr lang="en-US" dirty="0"/>
              <a:t>Who is Chad Green?</a:t>
            </a:r>
          </a:p>
        </p:txBody>
      </p:sp>
      <p:pic>
        <p:nvPicPr>
          <p:cNvPr id="3" name="Picture 2">
            <a:extLst>
              <a:ext uri="{FF2B5EF4-FFF2-40B4-BE49-F238E27FC236}">
                <a16:creationId xmlns:a16="http://schemas.microsoft.com/office/drawing/2014/main" id="{B703020B-AC26-D86D-1EAF-869EDD54C4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0751" y="0"/>
            <a:ext cx="5141249" cy="6858000"/>
          </a:xfrm>
          <a:prstGeom prst="rect">
            <a:avLst/>
          </a:prstGeom>
        </p:spPr>
      </p:pic>
      <p:sp>
        <p:nvSpPr>
          <p:cNvPr id="4" name="Content Placeholder 2">
            <a:extLst>
              <a:ext uri="{FF2B5EF4-FFF2-40B4-BE49-F238E27FC236}">
                <a16:creationId xmlns:a16="http://schemas.microsoft.com/office/drawing/2014/main" id="{79FD8C10-BBF0-6653-672F-C192567DE635}"/>
              </a:ext>
            </a:extLst>
          </p:cNvPr>
          <p:cNvSpPr txBox="1">
            <a:spLocks/>
          </p:cNvSpPr>
          <p:nvPr/>
        </p:nvSpPr>
        <p:spPr>
          <a:xfrm>
            <a:off x="765175" y="1638152"/>
            <a:ext cx="6177967" cy="35961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a:solidFill>
                  <a:schemeClr val="tx1"/>
                </a:solidFill>
              </a:rPr>
              <a:t>chadgreen@chadgreen.com</a:t>
            </a:r>
          </a:p>
          <a:p>
            <a:pPr marL="0" indent="0">
              <a:buFont typeface="Arial" panose="020B0604020202020204" pitchFamily="34" charset="0"/>
              <a:buNone/>
            </a:pPr>
            <a:r>
              <a:rPr lang="en-US" sz="4000" dirty="0">
                <a:solidFill>
                  <a:schemeClr val="tx1"/>
                </a:solidFill>
              </a:rPr>
              <a:t>TaleLearnCode</a:t>
            </a:r>
          </a:p>
          <a:p>
            <a:pPr marL="0" indent="0">
              <a:buFont typeface="Arial" panose="020B0604020202020204" pitchFamily="34" charset="0"/>
              <a:buNone/>
            </a:pPr>
            <a:r>
              <a:rPr lang="en-US" sz="4000" dirty="0">
                <a:solidFill>
                  <a:schemeClr val="tx1"/>
                </a:solidFill>
              </a:rPr>
              <a:t>ChadGreen.com</a:t>
            </a:r>
          </a:p>
          <a:p>
            <a:pPr marL="0" indent="0">
              <a:buFont typeface="Arial" panose="020B0604020202020204" pitchFamily="34" charset="0"/>
              <a:buNone/>
            </a:pPr>
            <a:r>
              <a:rPr lang="en-US" sz="4000" dirty="0" err="1">
                <a:solidFill>
                  <a:schemeClr val="tx1"/>
                </a:solidFill>
              </a:rPr>
              <a:t>ChadGreen</a:t>
            </a:r>
            <a:r>
              <a:rPr lang="en-US" sz="4000" dirty="0">
                <a:solidFill>
                  <a:schemeClr val="tx1"/>
                </a:solidFill>
              </a:rPr>
              <a:t> &amp; TaleLearnCode</a:t>
            </a:r>
          </a:p>
          <a:p>
            <a:pPr marL="0" indent="0">
              <a:buFont typeface="Arial" panose="020B0604020202020204" pitchFamily="34" charset="0"/>
              <a:buNone/>
            </a:pPr>
            <a:r>
              <a:rPr lang="en-US" sz="4000" dirty="0" err="1">
                <a:solidFill>
                  <a:schemeClr val="tx1"/>
                </a:solidFill>
              </a:rPr>
              <a:t>ChadwickEGreen</a:t>
            </a:r>
            <a:endParaRPr lang="en-US" sz="4000" dirty="0">
              <a:solidFill>
                <a:schemeClr val="tx1"/>
              </a:solidFill>
            </a:endParaRPr>
          </a:p>
        </p:txBody>
      </p:sp>
      <p:pic>
        <p:nvPicPr>
          <p:cNvPr id="5" name="Picture 4">
            <a:extLst>
              <a:ext uri="{FF2B5EF4-FFF2-40B4-BE49-F238E27FC236}">
                <a16:creationId xmlns:a16="http://schemas.microsoft.com/office/drawing/2014/main" id="{1B202CBD-C150-AA70-BD46-E205EA758793}"/>
              </a:ext>
            </a:extLst>
          </p:cNvPr>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75197" y="1776928"/>
            <a:ext cx="489978" cy="450483"/>
          </a:xfrm>
          <a:prstGeom prst="rect">
            <a:avLst/>
          </a:prstGeom>
        </p:spPr>
      </p:pic>
      <p:pic>
        <p:nvPicPr>
          <p:cNvPr id="6" name="Picture 5">
            <a:extLst>
              <a:ext uri="{FF2B5EF4-FFF2-40B4-BE49-F238E27FC236}">
                <a16:creationId xmlns:a16="http://schemas.microsoft.com/office/drawing/2014/main" id="{4985D3AA-A066-8552-4DC5-D07713A30779}"/>
              </a:ext>
            </a:extLst>
          </p:cNvPr>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1786" y="2435063"/>
            <a:ext cx="480742" cy="480742"/>
          </a:xfrm>
          <a:prstGeom prst="rect">
            <a:avLst/>
          </a:prstGeom>
        </p:spPr>
      </p:pic>
      <p:pic>
        <p:nvPicPr>
          <p:cNvPr id="7" name="Picture 6">
            <a:extLst>
              <a:ext uri="{FF2B5EF4-FFF2-40B4-BE49-F238E27FC236}">
                <a16:creationId xmlns:a16="http://schemas.microsoft.com/office/drawing/2014/main" id="{C79266C0-A676-6D29-FE6F-B5DA169D5CAE}"/>
              </a:ext>
            </a:extLst>
          </p:cNvPr>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1786" y="3011339"/>
            <a:ext cx="489978" cy="489978"/>
          </a:xfrm>
          <a:prstGeom prst="rect">
            <a:avLst/>
          </a:prstGeom>
          <a:ln>
            <a:noFill/>
          </a:ln>
        </p:spPr>
      </p:pic>
      <p:pic>
        <p:nvPicPr>
          <p:cNvPr id="8" name="Picture 7">
            <a:extLst>
              <a:ext uri="{FF2B5EF4-FFF2-40B4-BE49-F238E27FC236}">
                <a16:creationId xmlns:a16="http://schemas.microsoft.com/office/drawing/2014/main" id="{AA9718DA-9C5A-10CC-BCD3-AFF67619204F}"/>
              </a:ext>
            </a:extLst>
          </p:cNvPr>
          <p:cNvPicPr>
            <a:picLocks noChangeAspect="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1786" y="3727672"/>
            <a:ext cx="480742" cy="480742"/>
          </a:xfrm>
          <a:prstGeom prst="rect">
            <a:avLst/>
          </a:prstGeom>
        </p:spPr>
      </p:pic>
      <p:pic>
        <p:nvPicPr>
          <p:cNvPr id="9" name="Picture 8">
            <a:extLst>
              <a:ext uri="{FF2B5EF4-FFF2-40B4-BE49-F238E27FC236}">
                <a16:creationId xmlns:a16="http://schemas.microsoft.com/office/drawing/2014/main" id="{BB4FDA20-F69A-56A8-FCFA-AE67D384C719}"/>
              </a:ext>
            </a:extLst>
          </p:cNvPr>
          <p:cNvPicPr>
            <a:picLocks noChangeAspect="1"/>
          </p:cNvPicPr>
          <p:nvPr/>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74711" y="4365792"/>
            <a:ext cx="445655" cy="445655"/>
          </a:xfrm>
          <a:prstGeom prst="rect">
            <a:avLst/>
          </a:prstGeom>
        </p:spPr>
      </p:pic>
      <p:pic>
        <p:nvPicPr>
          <p:cNvPr id="10" name="Picture 9">
            <a:extLst>
              <a:ext uri="{FF2B5EF4-FFF2-40B4-BE49-F238E27FC236}">
                <a16:creationId xmlns:a16="http://schemas.microsoft.com/office/drawing/2014/main" id="{D676DD6D-44CE-3CD8-D573-239CBC4AB4F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2151" y="5171221"/>
            <a:ext cx="2289053" cy="923546"/>
          </a:xfrm>
          <a:prstGeom prst="rect">
            <a:avLst/>
          </a:prstGeom>
        </p:spPr>
      </p:pic>
    </p:spTree>
    <p:extLst>
      <p:ext uri="{BB962C8B-B14F-4D97-AF65-F5344CB8AC3E}">
        <p14:creationId xmlns:p14="http://schemas.microsoft.com/office/powerpoint/2010/main" val="1987747807"/>
      </p:ext>
    </p:extLst>
  </p:cSld>
  <p:clrMapOvr>
    <a:masterClrMapping/>
  </p:clrMapOvr>
</p:sld>
</file>

<file path=ppt/theme/theme1.xml><?xml version="1.0" encoding="utf-8"?>
<a:theme xmlns:a="http://schemas.openxmlformats.org/drawingml/2006/main" name="TaleLearnCode">
  <a:themeElements>
    <a:clrScheme name="Building Resilient and Scalable APIs in Azure">
      <a:dk1>
        <a:srgbClr val="00263A"/>
      </a:dk1>
      <a:lt1>
        <a:srgbClr val="F4F8FB"/>
      </a:lt1>
      <a:dk2>
        <a:srgbClr val="1A1A1A"/>
      </a:dk2>
      <a:lt2>
        <a:srgbClr val="DCEAF5"/>
      </a:lt2>
      <a:accent1>
        <a:srgbClr val="0078D4"/>
      </a:accent1>
      <a:accent2>
        <a:srgbClr val="00B7C3"/>
      </a:accent2>
      <a:accent3>
        <a:srgbClr val="FFB900"/>
      </a:accent3>
      <a:accent4>
        <a:srgbClr val="E81123"/>
      </a:accent4>
      <a:accent5>
        <a:srgbClr val="5C2D91"/>
      </a:accent5>
      <a:accent6>
        <a:srgbClr val="7A7A7A"/>
      </a:accent6>
      <a:hlink>
        <a:srgbClr val="005A9E"/>
      </a:hlink>
      <a:folHlink>
        <a:srgbClr val="6B4C9A"/>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aleLearnCode">
  <a:themeElements>
    <a:clrScheme name="Building Resilient and Scalable APIs in Azure">
      <a:dk1>
        <a:srgbClr val="00263A"/>
      </a:dk1>
      <a:lt1>
        <a:srgbClr val="F4F8FB"/>
      </a:lt1>
      <a:dk2>
        <a:srgbClr val="1A1A1A"/>
      </a:dk2>
      <a:lt2>
        <a:srgbClr val="DCEAF5"/>
      </a:lt2>
      <a:accent1>
        <a:srgbClr val="0078D4"/>
      </a:accent1>
      <a:accent2>
        <a:srgbClr val="00B7C3"/>
      </a:accent2>
      <a:accent3>
        <a:srgbClr val="FFB900"/>
      </a:accent3>
      <a:accent4>
        <a:srgbClr val="E81123"/>
      </a:accent4>
      <a:accent5>
        <a:srgbClr val="5C2D91"/>
      </a:accent5>
      <a:accent6>
        <a:srgbClr val="7A7A7A"/>
      </a:accent6>
      <a:hlink>
        <a:srgbClr val="005A9E"/>
      </a:hlink>
      <a:folHlink>
        <a:srgbClr val="6B4C9A"/>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itle Slide Design">
  <a:themeElements>
    <a:clrScheme name="Building Resilient and Scalable APIs in Azure">
      <a:dk1>
        <a:srgbClr val="00263A"/>
      </a:dk1>
      <a:lt1>
        <a:srgbClr val="F4F8FB"/>
      </a:lt1>
      <a:dk2>
        <a:srgbClr val="1A1A1A"/>
      </a:dk2>
      <a:lt2>
        <a:srgbClr val="DCEAF5"/>
      </a:lt2>
      <a:accent1>
        <a:srgbClr val="0078D4"/>
      </a:accent1>
      <a:accent2>
        <a:srgbClr val="00B7C3"/>
      </a:accent2>
      <a:accent3>
        <a:srgbClr val="FFB900"/>
      </a:accent3>
      <a:accent4>
        <a:srgbClr val="E81123"/>
      </a:accent4>
      <a:accent5>
        <a:srgbClr val="5C2D91"/>
      </a:accent5>
      <a:accent6>
        <a:srgbClr val="7A7A7A"/>
      </a:accent6>
      <a:hlink>
        <a:srgbClr val="005A9E"/>
      </a:hlink>
      <a:folHlink>
        <a:srgbClr val="6B4C9A"/>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2271</TotalTime>
  <Words>1854</Words>
  <Application>Microsoft Office PowerPoint</Application>
  <PresentationFormat>Widescreen</PresentationFormat>
  <Paragraphs>166</Paragraphs>
  <Slides>10</Slides>
  <Notes>8</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10</vt:i4>
      </vt:variant>
    </vt:vector>
  </HeadingPairs>
  <TitlesOfParts>
    <vt:vector size="17" baseType="lpstr">
      <vt:lpstr>Aptos</vt:lpstr>
      <vt:lpstr>Arial</vt:lpstr>
      <vt:lpstr>Calibri</vt:lpstr>
      <vt:lpstr>Kamerik205 8</vt:lpstr>
      <vt:lpstr>TaleLearnCode</vt:lpstr>
      <vt:lpstr>1_TaleLearnCode</vt:lpstr>
      <vt:lpstr>Title Slide Design</vt:lpstr>
      <vt:lpstr>PowerPoint Presentation</vt:lpstr>
      <vt:lpstr>Agenda</vt:lpstr>
      <vt:lpstr>The Resilience Challenge</vt:lpstr>
      <vt:lpstr>Resilience Turnaround</vt:lpstr>
      <vt:lpstr>Azure Toolset Overview</vt:lpstr>
      <vt:lpstr>Azure Toolset Overview</vt:lpstr>
      <vt:lpstr>Azure Toolset Overview</vt:lpstr>
      <vt:lpstr>Azure Toolset Overview</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Chad Green</dc:creator>
  <cp:lastModifiedBy>Chad Green</cp:lastModifiedBy>
  <cp:revision>24</cp:revision>
  <dcterms:created xsi:type="dcterms:W3CDTF">2023-11-19T00:00:57Z</dcterms:created>
  <dcterms:modified xsi:type="dcterms:W3CDTF">2025-09-04T01:31:51Z</dcterms:modified>
</cp:coreProperties>
</file>