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58" r:id="rId3"/>
  </p:sldMasterIdLst>
  <p:notesMasterIdLst>
    <p:notesMasterId r:id="rId15"/>
  </p:notesMasterIdLst>
  <p:sldIdLst>
    <p:sldId id="258" r:id="rId4"/>
    <p:sldId id="260" r:id="rId5"/>
    <p:sldId id="261" r:id="rId6"/>
    <p:sldId id="263" r:id="rId7"/>
    <p:sldId id="264" r:id="rId8"/>
    <p:sldId id="265" r:id="rId9"/>
    <p:sldId id="266" r:id="rId10"/>
    <p:sldId id="267" r:id="rId11"/>
    <p:sldId id="268" r:id="rId12"/>
    <p:sldId id="257"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0" autoAdjust="0"/>
    <p:restoredTop sz="61777" autoAdjust="0"/>
  </p:normalViewPr>
  <p:slideViewPr>
    <p:cSldViewPr snapToGrid="0">
      <p:cViewPr varScale="1">
        <p:scale>
          <a:sx n="87" d="100"/>
          <a:sy n="87" d="100"/>
        </p:scale>
        <p:origin x="114"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2CAB9-1A03-4977-9665-FC439D4A4500}" type="datetimeFigureOut">
              <a:rPr lang="en-US" smtClean="0"/>
              <a:t>9/3/2025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312DF-FCD3-4D05-B1BD-599D608258D4}" type="slidenum">
              <a:rPr lang="en-US" smtClean="0"/>
              <a:t>‹#›</a:t>
            </a:fld>
            <a:endParaRPr lang="en-US"/>
          </a:p>
        </p:txBody>
      </p:sp>
    </p:spTree>
    <p:extLst>
      <p:ext uri="{BB962C8B-B14F-4D97-AF65-F5344CB8AC3E}">
        <p14:creationId xmlns:p14="http://schemas.microsoft.com/office/powerpoint/2010/main" val="3589648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Welcome everyone!</a:t>
            </a: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Today, we will explore how to design APIs that can handle anything you throw at them — whether that is a sudden traffic spike, a regional outage, or evolving business demands.</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Systems must adapt, scale, and endure in every environment. The techniques we will cover today are universally acceptable — patterns and practices you can teach your teams and apply immediately, regardless of your industry or platform.</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By the end of this session, you will walk away with:</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 clear blueprint for building APIs that stay online under pressure.</a:t>
            </a:r>
          </a:p>
          <a:p>
            <a:pPr marL="171450" indent="-171450">
              <a:buFont typeface="Arial" panose="020B0604020202020204" pitchFamily="34" charset="0"/>
              <a:buChar char="•"/>
            </a:pPr>
            <a:r>
              <a:rPr lang="en-US" b="0" dirty="0"/>
              <a:t>Practical Azure patterns for scaling without overspending.</a:t>
            </a:r>
          </a:p>
          <a:p>
            <a:pPr marL="171450" indent="-171450">
              <a:buFont typeface="Arial" panose="020B0604020202020204" pitchFamily="34" charset="0"/>
              <a:buChar char="•"/>
            </a:pPr>
            <a:r>
              <a:rPr lang="en-US" b="0" dirty="0"/>
              <a:t>Proven monitoring and recovery strategies you can implement right away.</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Like any well-run system, the goal is to keep things moving smoothly even when conditions change. Let’s examine this.</a:t>
            </a:r>
          </a:p>
        </p:txBody>
      </p:sp>
      <p:sp>
        <p:nvSpPr>
          <p:cNvPr id="4" name="Slide Number Placeholder 3"/>
          <p:cNvSpPr>
            <a:spLocks noGrp="1"/>
          </p:cNvSpPr>
          <p:nvPr>
            <p:ph type="sldNum" sz="quarter" idx="5"/>
          </p:nvPr>
        </p:nvSpPr>
        <p:spPr/>
        <p:txBody>
          <a:bodyPr/>
          <a:lstStyle/>
          <a:p>
            <a:fld id="{401312DF-FCD3-4D05-B1BD-599D608258D4}" type="slidenum">
              <a:rPr lang="en-US" smtClean="0"/>
              <a:t>1</a:t>
            </a:fld>
            <a:endParaRPr lang="en-US"/>
          </a:p>
        </p:txBody>
      </p:sp>
    </p:spTree>
    <p:extLst>
      <p:ext uri="{BB962C8B-B14F-4D97-AF65-F5344CB8AC3E}">
        <p14:creationId xmlns:p14="http://schemas.microsoft.com/office/powerpoint/2010/main" val="1738279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roadmap for the next xx minutes.</a:t>
            </a:r>
          </a:p>
          <a:p>
            <a:endParaRPr lang="en-US" dirty="0"/>
          </a:p>
          <a:p>
            <a:r>
              <a:rPr lang="en-US" dirty="0"/>
              <a:t>We will start by framing the problem space — the real-world challenges APIs face under pressure. Then we will look at the Azure building blocks that give us resilience and scale. From there, we will explore high availability and disaster recovery patterns, followed by resilience strategies you can apply immediately.</a:t>
            </a:r>
          </a:p>
          <a:p>
            <a:endParaRPr lang="en-US" dirty="0"/>
          </a:p>
          <a:p>
            <a:r>
              <a:rPr lang="en-US" dirty="0"/>
              <a:t>We will cover monitoring and observability, run a live demo to see it all in action, and wrap up with a blueprint you can take back to your teams. Then, I’ll open it up for questions.</a:t>
            </a:r>
          </a:p>
          <a:p>
            <a:endParaRPr lang="en-US" dirty="0"/>
          </a:p>
          <a:p>
            <a:r>
              <a:rPr lang="en-US" dirty="0"/>
              <a:t>Think of each section as a checkpoint — by the end, you will have a complete, actionable plan for building APIs that can adapt, scale, and ensure.</a:t>
            </a:r>
          </a:p>
        </p:txBody>
      </p:sp>
      <p:sp>
        <p:nvSpPr>
          <p:cNvPr id="4" name="Slide Number Placeholder 3"/>
          <p:cNvSpPr>
            <a:spLocks noGrp="1"/>
          </p:cNvSpPr>
          <p:nvPr>
            <p:ph type="sldNum" sz="quarter" idx="5"/>
          </p:nvPr>
        </p:nvSpPr>
        <p:spPr/>
        <p:txBody>
          <a:bodyPr/>
          <a:lstStyle/>
          <a:p>
            <a:fld id="{401312DF-FCD3-4D05-B1BD-599D608258D4}" type="slidenum">
              <a:rPr lang="en-US" smtClean="0"/>
              <a:t>2</a:t>
            </a:fld>
            <a:endParaRPr lang="en-US"/>
          </a:p>
        </p:txBody>
      </p:sp>
    </p:spTree>
    <p:extLst>
      <p:ext uri="{BB962C8B-B14F-4D97-AF65-F5344CB8AC3E}">
        <p14:creationId xmlns:p14="http://schemas.microsoft.com/office/powerpoint/2010/main" val="2030617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reality we all face: APIs are the connective tissue of our systems. They are the bridges between services, the arteries that carry data, the control towers that direct requests. And when they falter, the impact is immediate and widespread.</a:t>
            </a:r>
          </a:p>
          <a:p>
            <a:endParaRPr lang="en-US" dirty="0"/>
          </a:p>
          <a:p>
            <a:r>
              <a:rPr lang="en-US" dirty="0"/>
              <a:t>Picture this: a sudden spike in traffic from a viral campaign. Requests flood in faster than your infrastructure can scale, or an upstream dependency — maybe a payment gateway or identity provider — goes down without warning, and suddenly your API is returning errors.</a:t>
            </a:r>
          </a:p>
          <a:p>
            <a:endParaRPr lang="en-US" dirty="0"/>
          </a:p>
          <a:p>
            <a:r>
              <a:rPr lang="en-US" dirty="0"/>
              <a:t>Then there are latency storms —when a slight delay in one service cascades through the system, multiplying response times until users start refreshing, retrying, and worsening the problem. And of course, the deployment risk: you push a change, and instead of improving things, it triggers a rollback or, worse, an outage.</a:t>
            </a:r>
          </a:p>
          <a:p>
            <a:endParaRPr lang="en-US" dirty="0"/>
          </a:p>
          <a:p>
            <a:r>
              <a:rPr lang="en-US" dirty="0"/>
              <a:t>These are not edge cases. They are everyday realities in modern, distributed cloud-native environments. And here is the thing — your users do not care </a:t>
            </a:r>
            <a:r>
              <a:rPr lang="en-US" i="1" dirty="0"/>
              <a:t>why</a:t>
            </a:r>
            <a:r>
              <a:rPr lang="en-US" i="0" u="none" dirty="0"/>
              <a:t> it is slow or broken. They just know it is not working.</a:t>
            </a:r>
          </a:p>
          <a:p>
            <a:endParaRPr lang="en-US" i="0" u="none" dirty="0"/>
          </a:p>
          <a:p>
            <a:r>
              <a:rPr lang="en-US" i="0" u="none" dirty="0"/>
              <a:t>Over the next few minutes, we are going to look at how to design APIs that can take these hits and keep going. Because resilience is not a “nice to have” — it is the difference between being a trusted platform and being tomorrow’s outage headline.</a:t>
            </a:r>
            <a:endParaRPr lang="en-US" dirty="0"/>
          </a:p>
        </p:txBody>
      </p:sp>
      <p:sp>
        <p:nvSpPr>
          <p:cNvPr id="4" name="Slide Number Placeholder 3"/>
          <p:cNvSpPr>
            <a:spLocks noGrp="1"/>
          </p:cNvSpPr>
          <p:nvPr>
            <p:ph type="sldNum" sz="quarter" idx="5"/>
          </p:nvPr>
        </p:nvSpPr>
        <p:spPr/>
        <p:txBody>
          <a:bodyPr/>
          <a:lstStyle/>
          <a:p>
            <a:fld id="{401312DF-FCD3-4D05-B1BD-599D608258D4}" type="slidenum">
              <a:rPr lang="en-US" smtClean="0"/>
              <a:t>3</a:t>
            </a:fld>
            <a:endParaRPr lang="en-US"/>
          </a:p>
        </p:txBody>
      </p:sp>
    </p:spTree>
    <p:extLst>
      <p:ext uri="{BB962C8B-B14F-4D97-AF65-F5344CB8AC3E}">
        <p14:creationId xmlns:p14="http://schemas.microsoft.com/office/powerpoint/2010/main" val="4226061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you a realistic example.</a:t>
            </a:r>
          </a:p>
          <a:p>
            <a:endParaRPr lang="en-US" dirty="0"/>
          </a:p>
          <a:p>
            <a:r>
              <a:rPr lang="en-US" dirty="0"/>
              <a:t>There is an organization that started with a patchwork of legacy integration systems and a couple of home-grown API gateways. They were fine on a normal day, but when traffic spiked, the cracks showed. Requests piled up, upstream services failed, and without throttling or caching, these failures cascaded.</a:t>
            </a:r>
          </a:p>
          <a:p>
            <a:endParaRPr lang="en-US" dirty="0"/>
          </a:p>
          <a:p>
            <a:r>
              <a:rPr lang="en-US" dirty="0"/>
              <a:t>They had no real-time visibility, so they were always reacting after customers felt the pain. Every failover was manual, expensive in both time and money.</a:t>
            </a:r>
          </a:p>
          <a:p>
            <a:endParaRPr lang="en-US" dirty="0"/>
          </a:p>
          <a:p>
            <a:r>
              <a:rPr lang="en-US" dirty="0"/>
              <a:t>They decided to re-architect with resilience in mind, using the exact patterns and Azure services we will be talking about today. Azure API Management became their consistent front door, enforcing policies, caching responses, and shielding backends. They deployed across multiple regions with Azure Front Door, so it one region had trouble, traffic flowed seamlessly to another. They built retry and circuit breaker logic into both APIM and their service code. They also wired up Azure Monitor and Application Insights to spot trouble before users did.</a:t>
            </a:r>
          </a:p>
          <a:p>
            <a:endParaRPr lang="en-US" dirty="0"/>
          </a:p>
          <a:p>
            <a:r>
              <a:rPr lang="en-US" dirty="0"/>
              <a:t>The result? A platform that now takes traffic surges in stride, shrugs off upstream hiccups, and has cut downtime dramatically — all while delivering a 315% ROI. This is the kind of transformation we are aiming for in this session.</a:t>
            </a:r>
          </a:p>
        </p:txBody>
      </p:sp>
      <p:sp>
        <p:nvSpPr>
          <p:cNvPr id="4" name="Slide Number Placeholder 3"/>
          <p:cNvSpPr>
            <a:spLocks noGrp="1"/>
          </p:cNvSpPr>
          <p:nvPr>
            <p:ph type="sldNum" sz="quarter" idx="5"/>
          </p:nvPr>
        </p:nvSpPr>
        <p:spPr/>
        <p:txBody>
          <a:bodyPr/>
          <a:lstStyle/>
          <a:p>
            <a:fld id="{401312DF-FCD3-4D05-B1BD-599D608258D4}" type="slidenum">
              <a:rPr lang="en-US" smtClean="0"/>
              <a:t>4</a:t>
            </a:fld>
            <a:endParaRPr lang="en-US"/>
          </a:p>
        </p:txBody>
      </p:sp>
    </p:spTree>
    <p:extLst>
      <p:ext uri="{BB962C8B-B14F-4D97-AF65-F5344CB8AC3E}">
        <p14:creationId xmlns:p14="http://schemas.microsoft.com/office/powerpoint/2010/main" val="529434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just experienced the reality of API resilience challenges — the surges, dependency failures, cascading slowdowns, and deployment risks.</a:t>
            </a:r>
          </a:p>
          <a:p>
            <a:endParaRPr lang="en-US" dirty="0"/>
          </a:p>
          <a:p>
            <a:r>
              <a:rPr lang="en-US" dirty="0"/>
              <a:t>Before naming specific Azure services, I want to focus on the </a:t>
            </a:r>
            <a:r>
              <a:rPr lang="en-US" i="1" dirty="0"/>
              <a:t>capabilities</a:t>
            </a:r>
            <a:r>
              <a:rPr lang="en-US" i="0" dirty="0"/>
              <a:t> that help us meet those challenges head-on.</a:t>
            </a:r>
          </a:p>
          <a:p>
            <a:endParaRPr lang="en-US" i="0" dirty="0"/>
          </a:p>
          <a:p>
            <a:r>
              <a:rPr lang="en-US" i="0" dirty="0"/>
              <a:t>Resilient APIs are not an accident. They are the result of deliberate design choices </a:t>
            </a:r>
            <a:r>
              <a:rPr lang="en-US" dirty="0"/>
              <a:t>— choices that give you:</a:t>
            </a:r>
          </a:p>
          <a:p>
            <a:endParaRPr lang="en-US" dirty="0"/>
          </a:p>
          <a:p>
            <a:pPr marL="171450" indent="-171450">
              <a:buFont typeface="Arial" panose="020B0604020202020204" pitchFamily="34" charset="0"/>
              <a:buChar char="•"/>
            </a:pPr>
            <a:r>
              <a:rPr lang="en-US" b="1" dirty="0"/>
              <a:t>Control at the edge</a:t>
            </a:r>
            <a:r>
              <a:rPr lang="en-US" b="0" dirty="0"/>
              <a:t> to shape, protect, and prioritize traffic before it hits your core systems.</a:t>
            </a:r>
          </a:p>
          <a:p>
            <a:pPr marL="171450" indent="-171450">
              <a:buFont typeface="Arial" panose="020B0604020202020204" pitchFamily="34" charset="0"/>
              <a:buChar char="•"/>
            </a:pPr>
            <a:r>
              <a:rPr lang="en-US" b="1" dirty="0"/>
              <a:t>Elasticity in the middle</a:t>
            </a:r>
            <a:r>
              <a:rPr lang="en-US" b="0" dirty="0"/>
              <a:t> so you can scale instantly when demand spikes, and scale back when it does not </a:t>
            </a:r>
            <a:r>
              <a:rPr lang="en-US" dirty="0"/>
              <a:t>— without manual intervention.</a:t>
            </a:r>
          </a:p>
          <a:p>
            <a:pPr marL="171450" indent="-171450">
              <a:buFont typeface="Arial" panose="020B0604020202020204" pitchFamily="34" charset="0"/>
              <a:buChar char="•"/>
            </a:pPr>
            <a:r>
              <a:rPr lang="en-US" b="1" dirty="0"/>
              <a:t>Intelligence throughout</a:t>
            </a:r>
            <a:r>
              <a:rPr lang="en-US" b="0" dirty="0"/>
              <a:t> so you can see what is happening in real time and adapt before users feel the pain.</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You can build those capabilities on many platforms </a:t>
            </a:r>
            <a:r>
              <a:rPr lang="en-US" dirty="0"/>
              <a:t>— Kubernetes in AKS, App Service Web Apps, even traditional VMs — and the principles will apply to all of them.</a:t>
            </a:r>
          </a:p>
          <a:p>
            <a:pPr marL="0" indent="0">
              <a:buFont typeface="Arial" panose="020B0604020202020204" pitchFamily="34" charset="0"/>
              <a:buNone/>
            </a:pPr>
            <a:endParaRPr lang="en-US" b="1" dirty="0"/>
          </a:p>
          <a:p>
            <a:pPr marL="0" indent="0">
              <a:buFont typeface="Arial" panose="020B0604020202020204" pitchFamily="34" charset="0"/>
              <a:buNone/>
            </a:pPr>
            <a:r>
              <a:rPr lang="en-US" b="0" dirty="0"/>
              <a:t>For this session, though, we will focus on </a:t>
            </a:r>
            <a:r>
              <a:rPr lang="en-US" b="1" dirty="0"/>
              <a:t>serverless</a:t>
            </a:r>
            <a:r>
              <a:rPr lang="en-US" b="0" dirty="0"/>
              <a:t> technologies where possible. Why? Because serverless gives us some of those resilience superpowers right out of the box:</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It scales automatically with demand.</a:t>
            </a:r>
          </a:p>
          <a:p>
            <a:pPr marL="171450" indent="-171450">
              <a:buFont typeface="Arial" panose="020B0604020202020204" pitchFamily="34" charset="0"/>
              <a:buChar char="•"/>
            </a:pPr>
            <a:r>
              <a:rPr lang="en-US" b="0" dirty="0"/>
              <a:t>It removes much of the operational overhead, so we can focus on API logic and resilience patterns instead of patching infrastructure.</a:t>
            </a:r>
          </a:p>
          <a:p>
            <a:pPr marL="171450" indent="-171450">
              <a:buFont typeface="Arial" panose="020B0604020202020204" pitchFamily="34" charset="0"/>
              <a:buChar char="•"/>
            </a:pPr>
            <a:r>
              <a:rPr lang="en-US" b="0" dirty="0"/>
              <a:t>And it aligns cost with usage, so you are not paying for idle capacity “just in case.”</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Think of it as starting with a building that already has shock absorbers built into the foundation. We will still add the safety rails, the backup generators, and the monitoring systems,</a:t>
            </a:r>
            <a:r>
              <a:rPr lang="en-US" dirty="0"/>
              <a:t> but the base structure is already designed to handle stress.</a:t>
            </a:r>
          </a:p>
          <a:p>
            <a:pPr marL="0" indent="0">
              <a:buFont typeface="Arial" panose="020B0604020202020204" pitchFamily="34" charset="0"/>
              <a:buNone/>
            </a:pPr>
            <a:endParaRPr lang="en-US" b="0" dirty="0"/>
          </a:p>
          <a:p>
            <a:pPr marL="0" indent="0">
              <a:buFont typeface="Arial" panose="020B0604020202020204" pitchFamily="34" charset="0"/>
              <a:buNone/>
            </a:pPr>
            <a:r>
              <a:rPr lang="en-US" b="0"/>
              <a:t>In this next section, we will examine the specific Azure building blocks that give us those capabilities and how they work together to create APIs that not only survive under pressure</a:t>
            </a:r>
            <a:r>
              <a:rPr lang="en-US"/>
              <a:t> but thrive.</a:t>
            </a:r>
            <a:endParaRPr lang="en-US" b="0"/>
          </a:p>
          <a:p>
            <a:endParaRPr lang="en-US" b="0" dirty="0"/>
          </a:p>
        </p:txBody>
      </p:sp>
      <p:sp>
        <p:nvSpPr>
          <p:cNvPr id="4" name="Slide Number Placeholder 3"/>
          <p:cNvSpPr>
            <a:spLocks noGrp="1"/>
          </p:cNvSpPr>
          <p:nvPr>
            <p:ph type="sldNum" sz="quarter" idx="5"/>
          </p:nvPr>
        </p:nvSpPr>
        <p:spPr/>
        <p:txBody>
          <a:bodyPr/>
          <a:lstStyle/>
          <a:p>
            <a:fld id="{401312DF-FCD3-4D05-B1BD-599D608258D4}" type="slidenum">
              <a:rPr lang="en-US" smtClean="0"/>
              <a:t>5</a:t>
            </a:fld>
            <a:endParaRPr lang="en-US"/>
          </a:p>
        </p:txBody>
      </p:sp>
    </p:spTree>
    <p:extLst>
      <p:ext uri="{BB962C8B-B14F-4D97-AF65-F5344CB8AC3E}">
        <p14:creationId xmlns:p14="http://schemas.microsoft.com/office/powerpoint/2010/main" val="1026980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at the front door of our API platform, </a:t>
            </a:r>
            <a:r>
              <a:rPr lang="en-US" b="1" dirty="0"/>
              <a:t>Azure API Management,</a:t>
            </a:r>
            <a:r>
              <a:rPr lang="en-US" b="0" dirty="0"/>
              <a:t> or APIM.</a:t>
            </a:r>
          </a:p>
          <a:p>
            <a:endParaRPr lang="en-US" b="0" dirty="0"/>
          </a:p>
          <a:p>
            <a:r>
              <a:rPr lang="en-US" b="0" dirty="0"/>
              <a:t>Think of APIM as the </a:t>
            </a:r>
            <a:r>
              <a:rPr lang="en-US" b="1" dirty="0"/>
              <a:t>traffic controller and gatekeeper</a:t>
            </a:r>
            <a:r>
              <a:rPr lang="en-US" b="0" dirty="0"/>
              <a:t> for every request in your APIs. It is the first point of contact, where we can shape, protect, and optimize traffic before it ever reaches our backend services.</a:t>
            </a:r>
          </a:p>
          <a:p>
            <a:endParaRPr lang="en-US" b="0" dirty="0"/>
          </a:p>
          <a:p>
            <a:r>
              <a:rPr lang="en-US" b="0" dirty="0"/>
              <a:t>From a resilience perspective, APIM gives us several critical capabilities:</a:t>
            </a:r>
          </a:p>
          <a:p>
            <a:endParaRPr lang="en-US" b="0" dirty="0"/>
          </a:p>
          <a:p>
            <a:pPr marL="171450" indent="-171450">
              <a:buFont typeface="Arial" panose="020B0604020202020204" pitchFamily="34" charset="0"/>
              <a:buChar char="•"/>
            </a:pPr>
            <a:r>
              <a:rPr lang="en-US" b="1" dirty="0"/>
              <a:t>Traffic shaping and throttling:</a:t>
            </a:r>
            <a:r>
              <a:rPr lang="en-US" b="0" dirty="0"/>
              <a:t> So that a sudden surge of requests doesn’t overwhelm downstream systems.</a:t>
            </a:r>
          </a:p>
          <a:p>
            <a:pPr marL="171450" indent="-171450">
              <a:buFont typeface="Arial" panose="020B0604020202020204" pitchFamily="34" charset="0"/>
              <a:buChar char="•"/>
            </a:pPr>
            <a:r>
              <a:rPr lang="en-US" b="1" dirty="0"/>
              <a:t>Caching:</a:t>
            </a:r>
            <a:r>
              <a:rPr lang="en-US" b="0" dirty="0"/>
              <a:t> Serving repeat requests from memory to reduce loads and improve response times.</a:t>
            </a:r>
          </a:p>
          <a:p>
            <a:pPr marL="171450" indent="-171450">
              <a:buFont typeface="Arial" panose="020B0604020202020204" pitchFamily="34" charset="0"/>
              <a:buChar char="•"/>
            </a:pPr>
            <a:r>
              <a:rPr lang="en-US" b="1" dirty="0"/>
              <a:t>Policy enforcement:</a:t>
            </a:r>
            <a:r>
              <a:rPr lang="en-US" b="0" dirty="0"/>
              <a:t> Applying consistent rules for authentication, authorization, transformation, and validation without changing backend code.</a:t>
            </a:r>
          </a:p>
          <a:p>
            <a:pPr marL="171450" indent="-171450">
              <a:buFont typeface="Arial" panose="020B0604020202020204" pitchFamily="34" charset="0"/>
              <a:buChar char="•"/>
            </a:pPr>
            <a:r>
              <a:rPr lang="en-US" b="1" dirty="0"/>
              <a:t>Backend shielding:</a:t>
            </a:r>
            <a:r>
              <a:rPr lang="en-US" b="0" dirty="0"/>
              <a:t> Insulating fragile or high-latency services from direct exposure to the internet.</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This is where we can implement </a:t>
            </a:r>
            <a:r>
              <a:rPr lang="en-US" b="1" dirty="0"/>
              <a:t>circuit breakers, retries, and failover routing</a:t>
            </a:r>
            <a:r>
              <a:rPr lang="en-US" b="0" dirty="0"/>
              <a:t> at the edge — stopping problems before they cascade deeper into the system.</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APIM also gives us a </a:t>
            </a:r>
            <a:r>
              <a:rPr lang="en-US" b="1" dirty="0"/>
              <a:t>single, consistent entry point</a:t>
            </a:r>
            <a:r>
              <a:rPr lang="en-US" b="0" dirty="0"/>
              <a:t> for all APIs, which means we can roll out resilience patterns once and have them apply everywhere, rather than re-implementing them in each service.</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In short, APIM is our </a:t>
            </a:r>
            <a:r>
              <a:rPr lang="en-US" b="1" dirty="0"/>
              <a:t>first line of defense</a:t>
            </a:r>
            <a:r>
              <a:rPr lang="en-US" b="0" dirty="0"/>
              <a:t> and our </a:t>
            </a:r>
            <a:r>
              <a:rPr lang="en-US" b="1" dirty="0"/>
              <a:t>first opportunity to optimize</a:t>
            </a:r>
            <a:r>
              <a:rPr lang="en-US" b="0" dirty="0"/>
              <a:t>. It’s where we can absorb the initial shock of a traffic spike, gracefully handle upstream issues, and keep the rest of the platform stable.</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As we move through the rest of the toolset, you will see how APIM works hand in hand with our compute and hosting layers to create a flexible and governed platform.</a:t>
            </a:r>
            <a:endParaRPr lang="en-US" b="1" dirty="0"/>
          </a:p>
        </p:txBody>
      </p:sp>
      <p:sp>
        <p:nvSpPr>
          <p:cNvPr id="4" name="Slide Number Placeholder 3"/>
          <p:cNvSpPr>
            <a:spLocks noGrp="1"/>
          </p:cNvSpPr>
          <p:nvPr>
            <p:ph type="sldNum" sz="quarter" idx="5"/>
          </p:nvPr>
        </p:nvSpPr>
        <p:spPr/>
        <p:txBody>
          <a:bodyPr/>
          <a:lstStyle/>
          <a:p>
            <a:fld id="{401312DF-FCD3-4D05-B1BD-599D608258D4}" type="slidenum">
              <a:rPr lang="en-US" smtClean="0"/>
              <a:t>6</a:t>
            </a:fld>
            <a:endParaRPr lang="en-US"/>
          </a:p>
        </p:txBody>
      </p:sp>
    </p:spTree>
    <p:extLst>
      <p:ext uri="{BB962C8B-B14F-4D97-AF65-F5344CB8AC3E}">
        <p14:creationId xmlns:p14="http://schemas.microsoft.com/office/powerpoint/2010/main" val="2758403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9C1C4-AE34-2913-905C-D30B26E20F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ADAB12-9551-C4E3-1537-EBC62CDC5F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7BA4B5-805E-1DBC-8BF3-FE050E64C943}"/>
              </a:ext>
            </a:extLst>
          </p:cNvPr>
          <p:cNvSpPr>
            <a:spLocks noGrp="1"/>
          </p:cNvSpPr>
          <p:nvPr>
            <p:ph type="body" idx="1"/>
          </p:nvPr>
        </p:nvSpPr>
        <p:spPr/>
        <p:txBody>
          <a:bodyPr/>
          <a:lstStyle/>
          <a:p>
            <a:r>
              <a:rPr lang="en-US" b="0" dirty="0"/>
              <a:t>Once we have controlled and optimized traffic at the edge with APIM, the next question is </a:t>
            </a:r>
            <a:r>
              <a:rPr lang="en-US" b="0" i="1" dirty="0"/>
              <a:t>how to handle the work itself and instant demand changes.</a:t>
            </a:r>
          </a:p>
          <a:p>
            <a:endParaRPr lang="en-US" b="0" i="1" dirty="0"/>
          </a:p>
          <a:p>
            <a:r>
              <a:rPr lang="en-US" b="0" i="0" dirty="0"/>
              <a:t>That is where </a:t>
            </a:r>
            <a:r>
              <a:rPr lang="en-US" b="1" i="0" dirty="0"/>
              <a:t>Azure Functions</a:t>
            </a:r>
            <a:r>
              <a:rPr lang="en-US" b="0" i="0" dirty="0"/>
              <a:t> comes in. Functions is an </a:t>
            </a:r>
            <a:r>
              <a:rPr lang="en-US" b="1" i="0" dirty="0"/>
              <a:t>event-driven compute service</a:t>
            </a:r>
            <a:r>
              <a:rPr lang="en-US" b="0" i="0" dirty="0"/>
              <a:t> that can scale out to meet demand and scale back to zero when idle.</a:t>
            </a:r>
          </a:p>
          <a:p>
            <a:endParaRPr lang="en-US" b="0" i="0" dirty="0"/>
          </a:p>
          <a:p>
            <a:r>
              <a:rPr lang="en-US" b="0" i="0" dirty="0"/>
              <a:t>From a resilience perspective, Functions gives us:</a:t>
            </a:r>
          </a:p>
          <a:p>
            <a:endParaRPr lang="en-US" b="0" i="0" dirty="0"/>
          </a:p>
          <a:p>
            <a:pPr marL="171450" indent="-171450">
              <a:buFont typeface="Arial" panose="020B0604020202020204" pitchFamily="34" charset="0"/>
              <a:buChar char="•"/>
            </a:pPr>
            <a:r>
              <a:rPr lang="en-US" b="1" i="0" dirty="0"/>
              <a:t>Elastic Capacity by instantly adding more instances to </a:t>
            </a:r>
            <a:r>
              <a:rPr lang="en-US" b="0" i="0" dirty="0"/>
              <a:t>spike.</a:t>
            </a:r>
          </a:p>
          <a:p>
            <a:pPr marL="171450" indent="-171450">
              <a:buFont typeface="Arial" panose="020B0604020202020204" pitchFamily="34" charset="0"/>
              <a:buChar char="•"/>
            </a:pPr>
            <a:r>
              <a:rPr lang="en-US" b="1" i="0" dirty="0"/>
              <a:t>Scale-to-zero efficiency</a:t>
            </a:r>
            <a:r>
              <a:rPr lang="en-US" b="0" i="0" dirty="0"/>
              <a:t>, so there is no wasted resources when there is no work to do.</a:t>
            </a:r>
          </a:p>
          <a:p>
            <a:pPr marL="171450" indent="-171450">
              <a:buFont typeface="Arial" panose="020B0604020202020204" pitchFamily="34" charset="0"/>
              <a:buChar char="•"/>
            </a:pPr>
            <a:r>
              <a:rPr lang="en-US" b="1" i="0" dirty="0"/>
              <a:t>Event-driven triggers</a:t>
            </a:r>
            <a:r>
              <a:rPr lang="en-US" b="0" i="0" dirty="0"/>
              <a:t> that can respond to HTTP calls, queue messages, timers, or other events without polling.</a:t>
            </a:r>
          </a:p>
          <a:p>
            <a:pPr marL="171450" indent="-171450">
              <a:buFont typeface="Arial" panose="020B0604020202020204" pitchFamily="34" charset="0"/>
              <a:buChar char="•"/>
            </a:pPr>
            <a:r>
              <a:rPr lang="en-US" b="1" i="0" dirty="0"/>
              <a:t>Isolation of workloads</a:t>
            </a:r>
            <a:r>
              <a:rPr lang="en-US" b="0" i="0" dirty="0"/>
              <a:t>, where each function can be deployed, updated, and scaled independently, reducing blast radius.</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0" i="0" dirty="0"/>
              <a:t>This means we can handle unpredictable workloads — from sudden traffic surges to batch jobs — without over-provisioning. And because the platform manages the scaling and infrastructure, our teams can focus on the logic and resilience patterns, not on servers.</a:t>
            </a:r>
          </a:p>
          <a:p>
            <a:pPr marL="0" indent="0">
              <a:buFont typeface="Arial" panose="020B0604020202020204" pitchFamily="34" charset="0"/>
              <a:buNone/>
            </a:pPr>
            <a:endParaRPr lang="en-US" b="0" i="0" dirty="0"/>
          </a:p>
          <a:p>
            <a:pPr marL="0" indent="0">
              <a:buFont typeface="Arial" panose="020B0604020202020204" pitchFamily="34" charset="0"/>
              <a:buNone/>
            </a:pPr>
            <a:r>
              <a:rPr lang="en-US" b="0" i="0" dirty="0"/>
              <a:t>In short, Functions is our </a:t>
            </a:r>
            <a:r>
              <a:rPr lang="en-US" b="1" i="0" dirty="0"/>
              <a:t>on-demand workforce</a:t>
            </a:r>
            <a:r>
              <a:rPr lang="en-US" b="0" i="0" dirty="0"/>
              <a:t> — always ready, never (completely) idle, and able to respond instantly when the call comes.</a:t>
            </a:r>
            <a:endParaRPr lang="en-US" b="1" i="0" dirty="0"/>
          </a:p>
        </p:txBody>
      </p:sp>
      <p:sp>
        <p:nvSpPr>
          <p:cNvPr id="4" name="Slide Number Placeholder 3">
            <a:extLst>
              <a:ext uri="{FF2B5EF4-FFF2-40B4-BE49-F238E27FC236}">
                <a16:creationId xmlns:a16="http://schemas.microsoft.com/office/drawing/2014/main" id="{F594AD92-0D57-9ABB-2CE8-8AFFC80EF9D4}"/>
              </a:ext>
            </a:extLst>
          </p:cNvPr>
          <p:cNvSpPr>
            <a:spLocks noGrp="1"/>
          </p:cNvSpPr>
          <p:nvPr>
            <p:ph type="sldNum" sz="quarter" idx="5"/>
          </p:nvPr>
        </p:nvSpPr>
        <p:spPr/>
        <p:txBody>
          <a:bodyPr/>
          <a:lstStyle/>
          <a:p>
            <a:fld id="{401312DF-FCD3-4D05-B1BD-599D608258D4}" type="slidenum">
              <a:rPr lang="en-US" smtClean="0"/>
              <a:t>7</a:t>
            </a:fld>
            <a:endParaRPr lang="en-US"/>
          </a:p>
        </p:txBody>
      </p:sp>
    </p:spTree>
    <p:extLst>
      <p:ext uri="{BB962C8B-B14F-4D97-AF65-F5344CB8AC3E}">
        <p14:creationId xmlns:p14="http://schemas.microsoft.com/office/powerpoint/2010/main" val="1316895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C251-9D65-96BA-4879-75E676EBFF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3485FE-4DFB-67BF-DF91-F78362CFE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475905-3D12-B161-9BF1-53F2B9786552}"/>
              </a:ext>
            </a:extLst>
          </p:cNvPr>
          <p:cNvSpPr>
            <a:spLocks noGrp="1"/>
          </p:cNvSpPr>
          <p:nvPr>
            <p:ph type="body" idx="1"/>
          </p:nvPr>
        </p:nvSpPr>
        <p:spPr/>
        <p:txBody>
          <a:bodyPr/>
          <a:lstStyle/>
          <a:p>
            <a:r>
              <a:rPr lang="en-US" b="0" dirty="0"/>
              <a:t>Once APIM has managed the flow at the edge and Functions has given us elastic, event-driven bursts of compute, we need a way to run </a:t>
            </a:r>
            <a:r>
              <a:rPr lang="en-US" b="1" dirty="0"/>
              <a:t>longer-lived, stateful, or interdependent services</a:t>
            </a:r>
            <a:r>
              <a:rPr lang="en-US" b="0" dirty="0"/>
              <a:t> that still scale intelligently.</a:t>
            </a:r>
          </a:p>
          <a:p>
            <a:endParaRPr lang="en-US" b="0" dirty="0"/>
          </a:p>
          <a:p>
            <a:r>
              <a:rPr lang="en-US" b="0" dirty="0"/>
              <a:t>That is where </a:t>
            </a:r>
            <a:r>
              <a:rPr lang="en-US" b="1" dirty="0"/>
              <a:t>Azure Container Apps</a:t>
            </a:r>
            <a:r>
              <a:rPr lang="en-US" b="0" dirty="0"/>
              <a:t> comes in. It is a fully managed container hosting service designed for microservices and background processing — with </a:t>
            </a:r>
            <a:r>
              <a:rPr lang="en-US" b="1" dirty="0"/>
              <a:t>KEDA-based scaling</a:t>
            </a:r>
            <a:r>
              <a:rPr lang="en-US" b="0" dirty="0"/>
              <a:t> that reacts to real workload signals, not just CPU or memory.</a:t>
            </a:r>
          </a:p>
          <a:p>
            <a:endParaRPr lang="en-US" b="0" dirty="0"/>
          </a:p>
          <a:p>
            <a:r>
              <a:rPr lang="en-US" b="0" dirty="0"/>
              <a:t>From a resilience perspective, Container Apps gives us:</a:t>
            </a:r>
          </a:p>
          <a:p>
            <a:endParaRPr lang="en-US" b="0" dirty="0"/>
          </a:p>
          <a:p>
            <a:pPr marL="171450" indent="-171450">
              <a:buFont typeface="Arial" panose="020B0604020202020204" pitchFamily="34" charset="0"/>
              <a:buChar char="•"/>
            </a:pPr>
            <a:r>
              <a:rPr lang="en-US" b="1" dirty="0"/>
              <a:t>Granular scaling</a:t>
            </a:r>
            <a:r>
              <a:rPr lang="en-US" b="0" dirty="0"/>
              <a:t> — scale out on demand, scale in when load drops.</a:t>
            </a:r>
          </a:p>
          <a:p>
            <a:pPr marL="171450" indent="-171450">
              <a:buFont typeface="Arial" panose="020B0604020202020204" pitchFamily="34" charset="0"/>
              <a:buChar char="•"/>
            </a:pPr>
            <a:r>
              <a:rPr lang="en-US" b="1" dirty="0"/>
              <a:t>Multiple scale triggers</a:t>
            </a:r>
            <a:r>
              <a:rPr lang="en-US" b="0" dirty="0"/>
              <a:t> — HTTP requests, queue length, event streams, custom metrics.</a:t>
            </a:r>
          </a:p>
          <a:p>
            <a:pPr marL="171450" indent="-171450">
              <a:buFont typeface="Arial" panose="020B0604020202020204" pitchFamily="34" charset="0"/>
              <a:buChar char="•"/>
            </a:pPr>
            <a:r>
              <a:rPr lang="en-US" b="1" dirty="0"/>
              <a:t>Revisions and blue-green deployments</a:t>
            </a:r>
            <a:r>
              <a:rPr lang="en-US" b="0" dirty="0"/>
              <a:t> — roll out changes safely, with instant rollback if needed.</a:t>
            </a:r>
          </a:p>
          <a:p>
            <a:pPr marL="171450" indent="-171450">
              <a:buFont typeface="Arial" panose="020B0604020202020204" pitchFamily="34" charset="0"/>
              <a:buChar char="•"/>
            </a:pPr>
            <a:r>
              <a:rPr lang="en-US" b="1" dirty="0"/>
              <a:t>Service-to-service communication</a:t>
            </a:r>
            <a:r>
              <a:rPr lang="en-US" b="0" dirty="0"/>
              <a:t> — secure, internal calls between microservices without exposing them publicly.</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This is where we can host the core services that need to be always on but still want the elasticity and operational simplicity of serverless.</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In short, Container Apps is our </a:t>
            </a:r>
            <a:r>
              <a:rPr lang="en-US" b="1" dirty="0"/>
              <a:t>flexible backbone</a:t>
            </a:r>
            <a:r>
              <a:rPr lang="en-US" b="0" dirty="0"/>
              <a:t> — the part of the platform that can stretch, contract, and reroute under load without breaking.</a:t>
            </a:r>
            <a:endParaRPr lang="en-US" b="1" dirty="0"/>
          </a:p>
        </p:txBody>
      </p:sp>
      <p:sp>
        <p:nvSpPr>
          <p:cNvPr id="4" name="Slide Number Placeholder 3">
            <a:extLst>
              <a:ext uri="{FF2B5EF4-FFF2-40B4-BE49-F238E27FC236}">
                <a16:creationId xmlns:a16="http://schemas.microsoft.com/office/drawing/2014/main" id="{5702C567-8C55-43F7-679D-019027BBFF5B}"/>
              </a:ext>
            </a:extLst>
          </p:cNvPr>
          <p:cNvSpPr>
            <a:spLocks noGrp="1"/>
          </p:cNvSpPr>
          <p:nvPr>
            <p:ph type="sldNum" sz="quarter" idx="5"/>
          </p:nvPr>
        </p:nvSpPr>
        <p:spPr/>
        <p:txBody>
          <a:bodyPr/>
          <a:lstStyle/>
          <a:p>
            <a:fld id="{401312DF-FCD3-4D05-B1BD-599D608258D4}" type="slidenum">
              <a:rPr lang="en-US" smtClean="0"/>
              <a:t>8</a:t>
            </a:fld>
            <a:endParaRPr lang="en-US"/>
          </a:p>
        </p:txBody>
      </p:sp>
    </p:spTree>
    <p:extLst>
      <p:ext uri="{BB962C8B-B14F-4D97-AF65-F5344CB8AC3E}">
        <p14:creationId xmlns:p14="http://schemas.microsoft.com/office/powerpoint/2010/main" val="347943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382C3-31A1-22DA-15FA-025448D66B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4ED5ED-07D9-C1EC-51BB-12AC346097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6E72DB-E74F-2A6F-9EA9-B1E62A312058}"/>
              </a:ext>
            </a:extLst>
          </p:cNvPr>
          <p:cNvSpPr>
            <a:spLocks noGrp="1"/>
          </p:cNvSpPr>
          <p:nvPr>
            <p:ph type="body" idx="1"/>
          </p:nvPr>
        </p:nvSpPr>
        <p:spPr/>
        <p:txBody>
          <a:bodyPr/>
          <a:lstStyle/>
          <a:p>
            <a:r>
              <a:rPr lang="en-US" dirty="0"/>
              <a:t>Let’s start at the front door of our API platform, </a:t>
            </a:r>
            <a:r>
              <a:rPr lang="en-US" b="1" dirty="0"/>
              <a:t>Azure API Management,</a:t>
            </a:r>
            <a:r>
              <a:rPr lang="en-US" b="0" dirty="0"/>
              <a:t> or APIM.</a:t>
            </a:r>
          </a:p>
          <a:p>
            <a:endParaRPr lang="en-US" b="0" dirty="0"/>
          </a:p>
          <a:p>
            <a:r>
              <a:rPr lang="en-US" b="0" dirty="0"/>
              <a:t>Think of APIM as the </a:t>
            </a:r>
            <a:r>
              <a:rPr lang="en-US" b="1" dirty="0"/>
              <a:t>traffic controller and gatekeeper</a:t>
            </a:r>
            <a:r>
              <a:rPr lang="en-US" b="0" dirty="0"/>
              <a:t> for every request in your APIs. It is the first point of contact, where we can shape, protect, and optimize traffic before it ever reaches our backend services.</a:t>
            </a:r>
          </a:p>
          <a:p>
            <a:endParaRPr lang="en-US" b="0" dirty="0"/>
          </a:p>
          <a:p>
            <a:r>
              <a:rPr lang="en-US" b="0" dirty="0"/>
              <a:t>From a resilience perspective, APIM gives us several critical capabilities:</a:t>
            </a:r>
          </a:p>
          <a:p>
            <a:endParaRPr lang="en-US" b="0" dirty="0"/>
          </a:p>
          <a:p>
            <a:pPr marL="171450" indent="-171450">
              <a:buFont typeface="Arial" panose="020B0604020202020204" pitchFamily="34" charset="0"/>
              <a:buChar char="•"/>
            </a:pPr>
            <a:r>
              <a:rPr lang="en-US" b="1" dirty="0"/>
              <a:t>Traffic shaping and throttling:</a:t>
            </a:r>
            <a:r>
              <a:rPr lang="en-US" b="0" dirty="0"/>
              <a:t> So that a sudden surge of requests doesn’t overwhelm downstream systems.</a:t>
            </a:r>
          </a:p>
          <a:p>
            <a:pPr marL="171450" indent="-171450">
              <a:buFont typeface="Arial" panose="020B0604020202020204" pitchFamily="34" charset="0"/>
              <a:buChar char="•"/>
            </a:pPr>
            <a:r>
              <a:rPr lang="en-US" b="1" dirty="0"/>
              <a:t>Caching:</a:t>
            </a:r>
            <a:r>
              <a:rPr lang="en-US" b="0" dirty="0"/>
              <a:t> Serving repeat requests from memory to reduce loads and improve response times.</a:t>
            </a:r>
          </a:p>
          <a:p>
            <a:pPr marL="171450" indent="-171450">
              <a:buFont typeface="Arial" panose="020B0604020202020204" pitchFamily="34" charset="0"/>
              <a:buChar char="•"/>
            </a:pPr>
            <a:r>
              <a:rPr lang="en-US" b="1" dirty="0"/>
              <a:t>Policy enforcement:</a:t>
            </a:r>
            <a:r>
              <a:rPr lang="en-US" b="0" dirty="0"/>
              <a:t> Applying consistent rules for authentication, authorization, transformation, and validation without changing backend code.</a:t>
            </a:r>
          </a:p>
          <a:p>
            <a:pPr marL="171450" indent="-171450">
              <a:buFont typeface="Arial" panose="020B0604020202020204" pitchFamily="34" charset="0"/>
              <a:buChar char="•"/>
            </a:pPr>
            <a:r>
              <a:rPr lang="en-US" b="1" dirty="0"/>
              <a:t>Backend shielding:</a:t>
            </a:r>
            <a:r>
              <a:rPr lang="en-US" b="0" dirty="0"/>
              <a:t> Insulating fragile or high-latency services from direct exposure to the internet.</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This is where we can implement </a:t>
            </a:r>
            <a:r>
              <a:rPr lang="en-US" b="1" dirty="0"/>
              <a:t>circuit breakers, retries, and failover routing</a:t>
            </a:r>
            <a:r>
              <a:rPr lang="en-US" b="0" dirty="0"/>
              <a:t> at the edge — stopping problems before they cascade deeper into the system.</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APIM also gives us a </a:t>
            </a:r>
            <a:r>
              <a:rPr lang="en-US" b="1" dirty="0"/>
              <a:t>single, consistent entry point</a:t>
            </a:r>
            <a:r>
              <a:rPr lang="en-US" b="0" dirty="0"/>
              <a:t> for all APIs, which means we can roll out resilience patterns once and have them apply everywhere, rather than re-implementing them in each service.</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In short, APIM is our </a:t>
            </a:r>
            <a:r>
              <a:rPr lang="en-US" b="1" dirty="0"/>
              <a:t>first line of defense</a:t>
            </a:r>
            <a:r>
              <a:rPr lang="en-US" b="0" dirty="0"/>
              <a:t> and our </a:t>
            </a:r>
            <a:r>
              <a:rPr lang="en-US" b="1" dirty="0"/>
              <a:t>first opportunity to optimize</a:t>
            </a:r>
            <a:r>
              <a:rPr lang="en-US" b="0" dirty="0"/>
              <a:t>. It’s where we can absorb the initial shock of a traffic spike, gracefully handle upstream issues, and keep the rest of the platform stable.</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As we move through the rest of the toolset, you will see how APIM works hand-in-hand with our compute and hosting layers to create a platform that’s both flexible and governed.</a:t>
            </a:r>
            <a:endParaRPr lang="en-US" b="1" dirty="0"/>
          </a:p>
        </p:txBody>
      </p:sp>
      <p:sp>
        <p:nvSpPr>
          <p:cNvPr id="4" name="Slide Number Placeholder 3">
            <a:extLst>
              <a:ext uri="{FF2B5EF4-FFF2-40B4-BE49-F238E27FC236}">
                <a16:creationId xmlns:a16="http://schemas.microsoft.com/office/drawing/2014/main" id="{9B14E492-DB2D-F486-5324-49819673C3D5}"/>
              </a:ext>
            </a:extLst>
          </p:cNvPr>
          <p:cNvSpPr>
            <a:spLocks noGrp="1"/>
          </p:cNvSpPr>
          <p:nvPr>
            <p:ph type="sldNum" sz="quarter" idx="5"/>
          </p:nvPr>
        </p:nvSpPr>
        <p:spPr/>
        <p:txBody>
          <a:bodyPr/>
          <a:lstStyle/>
          <a:p>
            <a:fld id="{401312DF-FCD3-4D05-B1BD-599D608258D4}" type="slidenum">
              <a:rPr lang="en-US" smtClean="0"/>
              <a:t>9</a:t>
            </a:fld>
            <a:endParaRPr lang="en-US"/>
          </a:p>
        </p:txBody>
      </p:sp>
    </p:spTree>
    <p:extLst>
      <p:ext uri="{BB962C8B-B14F-4D97-AF65-F5344CB8AC3E}">
        <p14:creationId xmlns:p14="http://schemas.microsoft.com/office/powerpoint/2010/main" val="2503834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043B-6224-465D-0F7B-4852EE2CA504}"/>
              </a:ext>
            </a:extLst>
          </p:cNvPr>
          <p:cNvSpPr>
            <a:spLocks noGrp="1"/>
          </p:cNvSpPr>
          <p:nvPr>
            <p:ph type="ctrTitle"/>
          </p:nvPr>
        </p:nvSpPr>
        <p:spPr>
          <a:xfrm>
            <a:off x="825500" y="1117600"/>
            <a:ext cx="10541000" cy="2392363"/>
          </a:xfrm>
        </p:spPr>
        <p:txBody>
          <a:bodyPr anchor="b"/>
          <a:lstStyle>
            <a:lvl1pPr algn="ctr">
              <a:defRPr sz="60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D8579079-944B-0095-130F-3278D6BDA563}"/>
              </a:ext>
            </a:extLst>
          </p:cNvPr>
          <p:cNvSpPr>
            <a:spLocks noGrp="1"/>
          </p:cNvSpPr>
          <p:nvPr>
            <p:ph type="subTitle" idx="1"/>
          </p:nvPr>
        </p:nvSpPr>
        <p:spPr>
          <a:xfrm>
            <a:off x="825500" y="3602038"/>
            <a:ext cx="10541000" cy="1655762"/>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8266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043B-6224-465D-0F7B-4852EE2CA504}"/>
              </a:ext>
            </a:extLst>
          </p:cNvPr>
          <p:cNvSpPr>
            <a:spLocks noGrp="1"/>
          </p:cNvSpPr>
          <p:nvPr>
            <p:ph type="ctrTitle"/>
          </p:nvPr>
        </p:nvSpPr>
        <p:spPr>
          <a:xfrm>
            <a:off x="825500" y="1117600"/>
            <a:ext cx="10541000" cy="2392363"/>
          </a:xfrm>
        </p:spPr>
        <p:txBody>
          <a:bodyPr anchor="b"/>
          <a:lstStyle>
            <a:lvl1pPr algn="ctr">
              <a:defRPr sz="60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D8579079-944B-0095-130F-3278D6BDA563}"/>
              </a:ext>
            </a:extLst>
          </p:cNvPr>
          <p:cNvSpPr>
            <a:spLocks noGrp="1"/>
          </p:cNvSpPr>
          <p:nvPr>
            <p:ph type="subTitle" idx="1"/>
          </p:nvPr>
        </p:nvSpPr>
        <p:spPr>
          <a:xfrm>
            <a:off x="825500" y="3602038"/>
            <a:ext cx="10541000" cy="1655762"/>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636071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EAEC-B95C-65BC-4502-7D97E3C0AF7E}"/>
              </a:ext>
            </a:extLst>
          </p:cNvPr>
          <p:cNvSpPr>
            <a:spLocks noGrp="1"/>
          </p:cNvSpPr>
          <p:nvPr>
            <p:ph type="title"/>
          </p:nvPr>
        </p:nvSpPr>
        <p:spPr>
          <a:xfrm>
            <a:off x="1739900" y="342900"/>
            <a:ext cx="9607550" cy="1682669"/>
          </a:xfrm>
        </p:spPr>
        <p:txBody>
          <a:bodyPr anchor="b"/>
          <a:lstStyle>
            <a:lvl1pPr>
              <a:defRPr sz="6000">
                <a:solidFill>
                  <a:srgbClr val="FFFFFF"/>
                </a:solidFill>
              </a:defRPr>
            </a:lvl1pPr>
          </a:lstStyle>
          <a:p>
            <a:r>
              <a:rPr lang="en-US" dirty="0"/>
              <a:t>Click to edit Master title style</a:t>
            </a:r>
          </a:p>
        </p:txBody>
      </p:sp>
    </p:spTree>
    <p:extLst>
      <p:ext uri="{BB962C8B-B14F-4D97-AF65-F5344CB8AC3E}">
        <p14:creationId xmlns:p14="http://schemas.microsoft.com/office/powerpoint/2010/main" val="2932673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6473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53471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6DA30CA-596E-9F1D-F9FF-940D0F445A86}"/>
              </a:ext>
            </a:extLst>
          </p:cNvPr>
          <p:cNvSpPr>
            <a:spLocks noGrp="1"/>
          </p:cNvSpPr>
          <p:nvPr>
            <p:ph type="title" hasCustomPrompt="1"/>
          </p:nvPr>
        </p:nvSpPr>
        <p:spPr/>
        <p:txBody>
          <a:bodyPr/>
          <a:lstStyle>
            <a:lvl1pPr>
              <a:defRPr/>
            </a:lvl1pPr>
          </a:lstStyle>
          <a:p>
            <a:r>
              <a:rPr lang="en-US" dirty="0"/>
              <a:t>Click to edit Title</a:t>
            </a:r>
          </a:p>
        </p:txBody>
      </p:sp>
      <p:sp>
        <p:nvSpPr>
          <p:cNvPr id="5" name="Subtitle">
            <a:extLst>
              <a:ext uri="{FF2B5EF4-FFF2-40B4-BE49-F238E27FC236}">
                <a16:creationId xmlns:a16="http://schemas.microsoft.com/office/drawing/2014/main" id="{2B3FF5B5-25A5-5362-8452-137FA90CDAA1}"/>
              </a:ext>
            </a:extLst>
          </p:cNvPr>
          <p:cNvSpPr>
            <a:spLocks noGrp="1"/>
          </p:cNvSpPr>
          <p:nvPr>
            <p:ph type="body" sz="quarter" idx="10" hasCustomPrompt="1"/>
          </p:nvPr>
        </p:nvSpPr>
        <p:spPr>
          <a:xfrm>
            <a:off x="825500" y="1117601"/>
            <a:ext cx="10528300" cy="406400"/>
          </a:xfrm>
        </p:spPr>
        <p:txBody>
          <a:bodyPr/>
          <a:lstStyle>
            <a:lvl1pPr marL="0" indent="0">
              <a:buNone/>
              <a:defRPr>
                <a:solidFill>
                  <a:schemeClr val="accent6"/>
                </a:solidFill>
              </a:defRPr>
            </a:lvl1pPr>
          </a:lstStyle>
          <a:p>
            <a:pPr lvl="0"/>
            <a:r>
              <a:rPr lang="en-US" dirty="0"/>
              <a:t>Click to edit subtitle</a:t>
            </a:r>
          </a:p>
        </p:txBody>
      </p:sp>
      <p:sp>
        <p:nvSpPr>
          <p:cNvPr id="3" name="Content Placeholder">
            <a:extLst>
              <a:ext uri="{FF2B5EF4-FFF2-40B4-BE49-F238E27FC236}">
                <a16:creationId xmlns:a16="http://schemas.microsoft.com/office/drawing/2014/main" id="{383C9D81-DD48-8ACD-F4AE-ACB15ED02B15}"/>
              </a:ext>
            </a:extLst>
          </p:cNvPr>
          <p:cNvSpPr>
            <a:spLocks noGrp="1"/>
          </p:cNvSpPr>
          <p:nvPr>
            <p:ph idx="1" hasCustomPrompt="1"/>
          </p:nvPr>
        </p:nvSpPr>
        <p:spPr>
          <a:xfrm>
            <a:off x="838200" y="1904999"/>
            <a:ext cx="10515600" cy="3505201"/>
          </a:xfrm>
        </p:spPr>
        <p:txBody>
          <a:bodyPr/>
          <a:lstStyle>
            <a:lvl1pPr>
              <a:defRPr/>
            </a:lvl1pPr>
          </a:lstStyle>
          <a:p>
            <a:pPr lvl="0"/>
            <a:r>
              <a:rPr lang="en-US" dirty="0"/>
              <a:t>Click to edit content placeholder</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77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EAEC-B95C-65BC-4502-7D97E3C0AF7E}"/>
              </a:ext>
            </a:extLst>
          </p:cNvPr>
          <p:cNvSpPr>
            <a:spLocks noGrp="1"/>
          </p:cNvSpPr>
          <p:nvPr>
            <p:ph type="title"/>
          </p:nvPr>
        </p:nvSpPr>
        <p:spPr>
          <a:xfrm>
            <a:off x="831850" y="1709738"/>
            <a:ext cx="10515600" cy="2852737"/>
          </a:xfrm>
        </p:spPr>
        <p:txBody>
          <a:bodyPr anchor="b"/>
          <a:lstStyle>
            <a:lvl1pPr>
              <a:defRPr sz="6000">
                <a:solidFill>
                  <a:schemeClr val="tx2"/>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366EA22-1829-9873-41BB-2AC84387A131}"/>
              </a:ext>
            </a:extLst>
          </p:cNvPr>
          <p:cNvSpPr>
            <a:spLocks noGrp="1"/>
          </p:cNvSpPr>
          <p:nvPr>
            <p:ph type="body" idx="1"/>
          </p:nvPr>
        </p:nvSpPr>
        <p:spPr>
          <a:xfrm>
            <a:off x="831850" y="4589463"/>
            <a:ext cx="10515600" cy="1500187"/>
          </a:xfrm>
        </p:spPr>
        <p:txBody>
          <a:bodyPr/>
          <a:lstStyle>
            <a:lvl1pPr marL="0" indent="0">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18339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6D99A05-1D32-B2BB-6DFD-5E8D0587F0C5}"/>
              </a:ext>
            </a:extLst>
          </p:cNvPr>
          <p:cNvSpPr>
            <a:spLocks noGrp="1"/>
          </p:cNvSpPr>
          <p:nvPr>
            <p:ph type="title"/>
          </p:nvPr>
        </p:nvSpPr>
        <p:spPr/>
        <p:txBody>
          <a:bodyPr/>
          <a:lstStyle/>
          <a:p>
            <a:r>
              <a:rPr lang="en-US"/>
              <a:t>Click to edit Master title style</a:t>
            </a:r>
          </a:p>
        </p:txBody>
      </p:sp>
      <p:sp>
        <p:nvSpPr>
          <p:cNvPr id="7" name="Subtitle">
            <a:extLst>
              <a:ext uri="{FF2B5EF4-FFF2-40B4-BE49-F238E27FC236}">
                <a16:creationId xmlns:a16="http://schemas.microsoft.com/office/drawing/2014/main" id="{7670E2C9-47B6-A6B7-D359-5BAD4ACECC4C}"/>
              </a:ext>
            </a:extLst>
          </p:cNvPr>
          <p:cNvSpPr>
            <a:spLocks noGrp="1"/>
          </p:cNvSpPr>
          <p:nvPr>
            <p:ph type="body" sz="quarter" idx="10" hasCustomPrompt="1"/>
          </p:nvPr>
        </p:nvSpPr>
        <p:spPr>
          <a:xfrm>
            <a:off x="825500" y="1117601"/>
            <a:ext cx="10528300" cy="406400"/>
          </a:xfrm>
        </p:spPr>
        <p:txBody>
          <a:bodyPr/>
          <a:lstStyle>
            <a:lvl1pPr marL="0" indent="0">
              <a:buNone/>
              <a:defRPr>
                <a:solidFill>
                  <a:schemeClr val="accent6"/>
                </a:solidFill>
              </a:defRPr>
            </a:lvl1pPr>
          </a:lstStyle>
          <a:p>
            <a:pPr lvl="0"/>
            <a:r>
              <a:rPr lang="en-US" dirty="0"/>
              <a:t>Click to edit subtitle</a:t>
            </a:r>
          </a:p>
        </p:txBody>
      </p:sp>
      <p:sp>
        <p:nvSpPr>
          <p:cNvPr id="3" name="Content Placeholder - Left">
            <a:extLst>
              <a:ext uri="{FF2B5EF4-FFF2-40B4-BE49-F238E27FC236}">
                <a16:creationId xmlns:a16="http://schemas.microsoft.com/office/drawing/2014/main" id="{DDA0B571-2A63-6AAB-43A9-382834172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 Right">
            <a:extLst>
              <a:ext uri="{FF2B5EF4-FFF2-40B4-BE49-F238E27FC236}">
                <a16:creationId xmlns:a16="http://schemas.microsoft.com/office/drawing/2014/main" id="{38B7DC5E-E2D6-9942-3C2B-7BD7FDAB63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443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F1669A1-55DC-DC50-87BF-D5BDB70AC276}"/>
              </a:ext>
            </a:extLst>
          </p:cNvPr>
          <p:cNvSpPr>
            <a:spLocks noGrp="1"/>
          </p:cNvSpPr>
          <p:nvPr>
            <p:ph type="title"/>
          </p:nvPr>
        </p:nvSpPr>
        <p:spPr>
          <a:xfrm>
            <a:off x="839788" y="365125"/>
            <a:ext cx="10515600" cy="752475"/>
          </a:xfrm>
        </p:spPr>
        <p:txBody>
          <a:bodyPr/>
          <a:lstStyle/>
          <a:p>
            <a:r>
              <a:rPr lang="en-US"/>
              <a:t>Click to edit Master title style</a:t>
            </a:r>
          </a:p>
        </p:txBody>
      </p:sp>
      <p:sp>
        <p:nvSpPr>
          <p:cNvPr id="7" name="Subtitle">
            <a:extLst>
              <a:ext uri="{FF2B5EF4-FFF2-40B4-BE49-F238E27FC236}">
                <a16:creationId xmlns:a16="http://schemas.microsoft.com/office/drawing/2014/main" id="{C7AF8F46-DA5D-D4B3-59BE-1F6650351A86}"/>
              </a:ext>
            </a:extLst>
          </p:cNvPr>
          <p:cNvSpPr>
            <a:spLocks noGrp="1"/>
          </p:cNvSpPr>
          <p:nvPr>
            <p:ph type="body" sz="quarter" idx="10" hasCustomPrompt="1"/>
          </p:nvPr>
        </p:nvSpPr>
        <p:spPr>
          <a:xfrm>
            <a:off x="825500" y="1117601"/>
            <a:ext cx="10528300" cy="406400"/>
          </a:xfrm>
        </p:spPr>
        <p:txBody>
          <a:bodyPr/>
          <a:lstStyle>
            <a:lvl1pPr marL="0" indent="0">
              <a:buNone/>
              <a:defRPr>
                <a:solidFill>
                  <a:schemeClr val="accent6"/>
                </a:solidFill>
              </a:defRPr>
            </a:lvl1pPr>
          </a:lstStyle>
          <a:p>
            <a:pPr lvl="0"/>
            <a:r>
              <a:rPr lang="en-US" dirty="0"/>
              <a:t>Click to edit subtitle</a:t>
            </a:r>
          </a:p>
        </p:txBody>
      </p:sp>
      <p:sp>
        <p:nvSpPr>
          <p:cNvPr id="3" name="Header - Left">
            <a:extLst>
              <a:ext uri="{FF2B5EF4-FFF2-40B4-BE49-F238E27FC236}">
                <a16:creationId xmlns:a16="http://schemas.microsoft.com/office/drawing/2014/main" id="{277CA8FD-8E4B-DC37-0FA9-9CCB5049C2DB}"/>
              </a:ext>
            </a:extLst>
          </p:cNvPr>
          <p:cNvSpPr>
            <a:spLocks noGrp="1"/>
          </p:cNvSpPr>
          <p:nvPr>
            <p:ph type="body" idx="1"/>
          </p:nvPr>
        </p:nvSpPr>
        <p:spPr>
          <a:xfrm>
            <a:off x="839788" y="1904999"/>
            <a:ext cx="5065713" cy="406401"/>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 Left">
            <a:extLst>
              <a:ext uri="{FF2B5EF4-FFF2-40B4-BE49-F238E27FC236}">
                <a16:creationId xmlns:a16="http://schemas.microsoft.com/office/drawing/2014/main" id="{1FA4DE6B-8608-EC30-2A21-442ED52D53E4}"/>
              </a:ext>
            </a:extLst>
          </p:cNvPr>
          <p:cNvSpPr>
            <a:spLocks noGrp="1"/>
          </p:cNvSpPr>
          <p:nvPr>
            <p:ph sz="half" idx="2"/>
          </p:nvPr>
        </p:nvSpPr>
        <p:spPr>
          <a:xfrm>
            <a:off x="839789" y="2298700"/>
            <a:ext cx="5065712" cy="3890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Header - Right">
            <a:extLst>
              <a:ext uri="{FF2B5EF4-FFF2-40B4-BE49-F238E27FC236}">
                <a16:creationId xmlns:a16="http://schemas.microsoft.com/office/drawing/2014/main" id="{FD871EC2-6478-BAB1-9AFA-F03593761985}"/>
              </a:ext>
            </a:extLst>
          </p:cNvPr>
          <p:cNvSpPr>
            <a:spLocks noGrp="1"/>
          </p:cNvSpPr>
          <p:nvPr>
            <p:ph type="body" sz="quarter" idx="3"/>
          </p:nvPr>
        </p:nvSpPr>
        <p:spPr>
          <a:xfrm>
            <a:off x="6286500" y="1904999"/>
            <a:ext cx="5068888" cy="406400"/>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 Right">
            <a:extLst>
              <a:ext uri="{FF2B5EF4-FFF2-40B4-BE49-F238E27FC236}">
                <a16:creationId xmlns:a16="http://schemas.microsoft.com/office/drawing/2014/main" id="{F76B5CAE-6CFF-DF5F-15F6-D2944FD798D3}"/>
              </a:ext>
            </a:extLst>
          </p:cNvPr>
          <p:cNvSpPr>
            <a:spLocks noGrp="1"/>
          </p:cNvSpPr>
          <p:nvPr>
            <p:ph sz="quarter" idx="4"/>
          </p:nvPr>
        </p:nvSpPr>
        <p:spPr>
          <a:xfrm>
            <a:off x="6286500" y="2311399"/>
            <a:ext cx="5068887" cy="38782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880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E317-2F3D-7689-9B75-7823A6F4AE74}"/>
              </a:ext>
            </a:extLst>
          </p:cNvPr>
          <p:cNvSpPr>
            <a:spLocks noGrp="1"/>
          </p:cNvSpPr>
          <p:nvPr>
            <p:ph type="title"/>
          </p:nvPr>
        </p:nvSpPr>
        <p:spPr/>
        <p:txBody>
          <a:bodyPr/>
          <a:lstStyle/>
          <a:p>
            <a:r>
              <a:rPr lang="en-US"/>
              <a:t>Click to edit Master title style</a:t>
            </a:r>
          </a:p>
        </p:txBody>
      </p:sp>
      <p:sp>
        <p:nvSpPr>
          <p:cNvPr id="3" name="Subtitle">
            <a:extLst>
              <a:ext uri="{FF2B5EF4-FFF2-40B4-BE49-F238E27FC236}">
                <a16:creationId xmlns:a16="http://schemas.microsoft.com/office/drawing/2014/main" id="{01E6AFCC-49D7-C117-F874-CC52558BF776}"/>
              </a:ext>
            </a:extLst>
          </p:cNvPr>
          <p:cNvSpPr>
            <a:spLocks noGrp="1"/>
          </p:cNvSpPr>
          <p:nvPr>
            <p:ph type="body" sz="quarter" idx="10" hasCustomPrompt="1"/>
          </p:nvPr>
        </p:nvSpPr>
        <p:spPr>
          <a:xfrm>
            <a:off x="825500" y="1117601"/>
            <a:ext cx="10528300" cy="406400"/>
          </a:xfrm>
        </p:spPr>
        <p:txBody>
          <a:bodyPr/>
          <a:lstStyle>
            <a:lvl1pPr marL="0" indent="0">
              <a:buNone/>
              <a:defRPr>
                <a:solidFill>
                  <a:schemeClr val="accent6"/>
                </a:solidFill>
              </a:defRPr>
            </a:lvl1pPr>
          </a:lstStyle>
          <a:p>
            <a:pPr lvl="0"/>
            <a:r>
              <a:rPr lang="en-US" dirty="0"/>
              <a:t>Click to edit subtitle</a:t>
            </a:r>
          </a:p>
        </p:txBody>
      </p:sp>
    </p:spTree>
    <p:extLst>
      <p:ext uri="{BB962C8B-B14F-4D97-AF65-F5344CB8AC3E}">
        <p14:creationId xmlns:p14="http://schemas.microsoft.com/office/powerpoint/2010/main" val="404305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853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B242F2DC-633B-7099-E55B-E7F0C97D429E}"/>
              </a:ext>
            </a:extLst>
          </p:cNvPr>
          <p:cNvSpPr>
            <a:spLocks noGrp="1"/>
          </p:cNvSpPr>
          <p:nvPr>
            <p:ph type="title" hasCustomPrompt="1"/>
          </p:nvPr>
        </p:nvSpPr>
        <p:spPr>
          <a:xfrm>
            <a:off x="839788" y="342900"/>
            <a:ext cx="4151312" cy="1181100"/>
          </a:xfrm>
        </p:spPr>
        <p:txBody>
          <a:bodyPr anchor="b"/>
          <a:lstStyle>
            <a:lvl1pPr>
              <a:defRPr sz="3200"/>
            </a:lvl1pPr>
          </a:lstStyle>
          <a:p>
            <a:r>
              <a:rPr lang="en-US" dirty="0"/>
              <a:t>Click to edit title</a:t>
            </a:r>
          </a:p>
        </p:txBody>
      </p:sp>
      <p:sp>
        <p:nvSpPr>
          <p:cNvPr id="4" name="Text Placeholder">
            <a:extLst>
              <a:ext uri="{FF2B5EF4-FFF2-40B4-BE49-F238E27FC236}">
                <a16:creationId xmlns:a16="http://schemas.microsoft.com/office/drawing/2014/main" id="{E47B37DD-B752-0452-3037-99E6CF38BEE5}"/>
              </a:ext>
            </a:extLst>
          </p:cNvPr>
          <p:cNvSpPr>
            <a:spLocks noGrp="1"/>
          </p:cNvSpPr>
          <p:nvPr>
            <p:ph type="body" sz="half" idx="2"/>
          </p:nvPr>
        </p:nvSpPr>
        <p:spPr>
          <a:xfrm>
            <a:off x="839788" y="1524000"/>
            <a:ext cx="4151312" cy="466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a:extLst>
              <a:ext uri="{FF2B5EF4-FFF2-40B4-BE49-F238E27FC236}">
                <a16:creationId xmlns:a16="http://schemas.microsoft.com/office/drawing/2014/main" id="{CDDF66C9-99F8-1F9A-FB0F-D62095724049}"/>
              </a:ext>
            </a:extLst>
          </p:cNvPr>
          <p:cNvSpPr>
            <a:spLocks noGrp="1"/>
          </p:cNvSpPr>
          <p:nvPr>
            <p:ph idx="1" hasCustomPrompt="1"/>
          </p:nvPr>
        </p:nvSpPr>
        <p:spPr>
          <a:xfrm>
            <a:off x="5372100" y="342900"/>
            <a:ext cx="5983288" cy="58419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a:t>
            </a:r>
            <a:r>
              <a:rPr lang="en-US" dirty="0" err="1"/>
              <a:t>conent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058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1AB9-C489-81EE-3666-C42F2F154619}"/>
              </a:ext>
            </a:extLst>
          </p:cNvPr>
          <p:cNvSpPr>
            <a:spLocks noGrp="1"/>
          </p:cNvSpPr>
          <p:nvPr>
            <p:ph type="title" hasCustomPrompt="1"/>
          </p:nvPr>
        </p:nvSpPr>
        <p:spPr>
          <a:xfrm>
            <a:off x="839788" y="342900"/>
            <a:ext cx="4151312" cy="1181100"/>
          </a:xfrm>
        </p:spPr>
        <p:txBody>
          <a:bodyPr anchor="b"/>
          <a:lstStyle>
            <a:lvl1pPr>
              <a:defRPr sz="3200"/>
            </a:lvl1pPr>
          </a:lstStyle>
          <a:p>
            <a:r>
              <a:rPr lang="en-US" dirty="0"/>
              <a:t>Click to edit title</a:t>
            </a:r>
          </a:p>
        </p:txBody>
      </p:sp>
      <p:sp>
        <p:nvSpPr>
          <p:cNvPr id="3" name="Picture Placeholder 2">
            <a:extLst>
              <a:ext uri="{FF2B5EF4-FFF2-40B4-BE49-F238E27FC236}">
                <a16:creationId xmlns:a16="http://schemas.microsoft.com/office/drawing/2014/main" id="{F7CC6C9B-AD44-2D57-249F-B432EA500613}"/>
              </a:ext>
            </a:extLst>
          </p:cNvPr>
          <p:cNvSpPr>
            <a:spLocks noGrp="1"/>
          </p:cNvSpPr>
          <p:nvPr>
            <p:ph type="pic" idx="1"/>
          </p:nvPr>
        </p:nvSpPr>
        <p:spPr>
          <a:xfrm>
            <a:off x="5372100" y="342900"/>
            <a:ext cx="5983288" cy="5841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5DCE6-1C6A-6470-4FD9-96DCECE49220}"/>
              </a:ext>
            </a:extLst>
          </p:cNvPr>
          <p:cNvSpPr>
            <a:spLocks noGrp="1"/>
          </p:cNvSpPr>
          <p:nvPr>
            <p:ph type="body" sz="half" idx="2" hasCustomPrompt="1"/>
          </p:nvPr>
        </p:nvSpPr>
        <p:spPr>
          <a:xfrm>
            <a:off x="839788" y="1524000"/>
            <a:ext cx="4151312" cy="466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Tree>
    <p:extLst>
      <p:ext uri="{BB962C8B-B14F-4D97-AF65-F5344CB8AC3E}">
        <p14:creationId xmlns:p14="http://schemas.microsoft.com/office/powerpoint/2010/main" val="259006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ilhouette of a city&#10;&#10;AI-generated content may be incorrect.">
            <a:extLst>
              <a:ext uri="{FF2B5EF4-FFF2-40B4-BE49-F238E27FC236}">
                <a16:creationId xmlns:a16="http://schemas.microsoft.com/office/drawing/2014/main" id="{DDD5E85A-8876-60D8-2B1E-48834C437500}"/>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6184900"/>
            <a:ext cx="12192000" cy="673100"/>
          </a:xfrm>
          <a:prstGeom prst="rect">
            <a:avLst/>
          </a:prstGeom>
        </p:spPr>
      </p:pic>
      <p:sp>
        <p:nvSpPr>
          <p:cNvPr id="2" name="Title">
            <a:extLst>
              <a:ext uri="{FF2B5EF4-FFF2-40B4-BE49-F238E27FC236}">
                <a16:creationId xmlns:a16="http://schemas.microsoft.com/office/drawing/2014/main" id="{A2473602-DAB9-2CE3-D538-F5E54C45D207}"/>
              </a:ext>
            </a:extLst>
          </p:cNvPr>
          <p:cNvSpPr>
            <a:spLocks noGrp="1"/>
          </p:cNvSpPr>
          <p:nvPr>
            <p:ph type="title"/>
          </p:nvPr>
        </p:nvSpPr>
        <p:spPr>
          <a:xfrm>
            <a:off x="838200" y="365125"/>
            <a:ext cx="10515600" cy="752475"/>
          </a:xfrm>
          <a:prstGeom prst="rect">
            <a:avLst/>
          </a:prstGeom>
        </p:spPr>
        <p:txBody>
          <a:bodyPr vert="horz" lIns="91440" tIns="45720" rIns="91440" bIns="45720" rtlCol="0" anchor="ctr">
            <a:normAutofit/>
          </a:bodyPr>
          <a:lstStyle/>
          <a:p>
            <a:r>
              <a:rPr lang="en-US" dirty="0"/>
              <a:t>Click to edit Title</a:t>
            </a:r>
          </a:p>
        </p:txBody>
      </p:sp>
      <p:sp>
        <p:nvSpPr>
          <p:cNvPr id="3" name="Primary Content">
            <a:extLst>
              <a:ext uri="{FF2B5EF4-FFF2-40B4-BE49-F238E27FC236}">
                <a16:creationId xmlns:a16="http://schemas.microsoft.com/office/drawing/2014/main" id="{8CFA6F94-FC8D-2818-E06B-1C1361394C2C}"/>
              </a:ext>
            </a:extLst>
          </p:cNvPr>
          <p:cNvSpPr>
            <a:spLocks noGrp="1"/>
          </p:cNvSpPr>
          <p:nvPr>
            <p:ph type="body" idx="1"/>
          </p:nvPr>
        </p:nvSpPr>
        <p:spPr>
          <a:xfrm>
            <a:off x="838200" y="1904999"/>
            <a:ext cx="10515600" cy="4271963"/>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resentation Title">
            <a:extLst>
              <a:ext uri="{FF2B5EF4-FFF2-40B4-BE49-F238E27FC236}">
                <a16:creationId xmlns:a16="http://schemas.microsoft.com/office/drawing/2014/main" id="{A0050781-B5CD-B274-A77F-5FEF2B5DDEF1}"/>
              </a:ext>
            </a:extLst>
          </p:cNvPr>
          <p:cNvSpPr txBox="1"/>
          <p:nvPr userDrawn="1"/>
        </p:nvSpPr>
        <p:spPr>
          <a:xfrm>
            <a:off x="4591095" y="6437735"/>
            <a:ext cx="3002104" cy="276999"/>
          </a:xfrm>
          <a:prstGeom prst="rect">
            <a:avLst/>
          </a:prstGeom>
          <a:noFill/>
        </p:spPr>
        <p:txBody>
          <a:bodyPr wrap="none" rtlCol="0">
            <a:spAutoFit/>
          </a:bodyPr>
          <a:lstStyle/>
          <a:p>
            <a:pPr algn="ctr"/>
            <a:r>
              <a:rPr lang="en-US" sz="1200" b="1" kern="1200" dirty="0">
                <a:solidFill>
                  <a:schemeClr val="accent6"/>
                </a:solidFill>
                <a:highlight>
                  <a:srgbClr val="000000"/>
                </a:highlight>
                <a:latin typeface="+mn-lt"/>
                <a:ea typeface="+mn-ea"/>
                <a:cs typeface="+mn-cs"/>
              </a:rPr>
              <a:t>Building Resilient and Scalable APIs in Azure</a:t>
            </a:r>
          </a:p>
        </p:txBody>
      </p:sp>
    </p:spTree>
    <p:extLst>
      <p:ext uri="{BB962C8B-B14F-4D97-AF65-F5344CB8AC3E}">
        <p14:creationId xmlns:p14="http://schemas.microsoft.com/office/powerpoint/2010/main" val="2802723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520" userDrawn="1">
          <p15:clr>
            <a:srgbClr val="F26B43"/>
          </p15:clr>
        </p15:guide>
        <p15:guide id="4" pos="856" userDrawn="1">
          <p15:clr>
            <a:srgbClr val="F26B43"/>
          </p15:clr>
        </p15:guide>
        <p15:guide id="5" pos="1096" userDrawn="1">
          <p15:clr>
            <a:srgbClr val="F26B43"/>
          </p15:clr>
        </p15:guide>
        <p15:guide id="6" pos="1424" userDrawn="1">
          <p15:clr>
            <a:srgbClr val="F26B43"/>
          </p15:clr>
        </p15:guide>
        <p15:guide id="7" pos="1664" userDrawn="1">
          <p15:clr>
            <a:srgbClr val="F26B43"/>
          </p15:clr>
        </p15:guide>
        <p15:guide id="8" pos="2000" userDrawn="1">
          <p15:clr>
            <a:srgbClr val="F26B43"/>
          </p15:clr>
        </p15:guide>
        <p15:guide id="9" pos="2240" userDrawn="1">
          <p15:clr>
            <a:srgbClr val="F26B43"/>
          </p15:clr>
        </p15:guide>
        <p15:guide id="10" pos="2576" userDrawn="1">
          <p15:clr>
            <a:srgbClr val="F26B43"/>
          </p15:clr>
        </p15:guide>
        <p15:guide id="11" pos="2816" userDrawn="1">
          <p15:clr>
            <a:srgbClr val="F26B43"/>
          </p15:clr>
        </p15:guide>
        <p15:guide id="12" pos="3144" userDrawn="1">
          <p15:clr>
            <a:srgbClr val="F26B43"/>
          </p15:clr>
        </p15:guide>
        <p15:guide id="13" pos="3384" userDrawn="1">
          <p15:clr>
            <a:srgbClr val="F26B43"/>
          </p15:clr>
        </p15:guide>
        <p15:guide id="14" pos="3720" userDrawn="1">
          <p15:clr>
            <a:srgbClr val="F26B43"/>
          </p15:clr>
        </p15:guide>
        <p15:guide id="15" pos="3960" userDrawn="1">
          <p15:clr>
            <a:srgbClr val="F26B43"/>
          </p15:clr>
        </p15:guide>
        <p15:guide id="16" pos="4296" userDrawn="1">
          <p15:clr>
            <a:srgbClr val="F26B43"/>
          </p15:clr>
        </p15:guide>
        <p15:guide id="17" pos="4536" userDrawn="1">
          <p15:clr>
            <a:srgbClr val="F26B43"/>
          </p15:clr>
        </p15:guide>
        <p15:guide id="18" pos="4864" userDrawn="1">
          <p15:clr>
            <a:srgbClr val="F26B43"/>
          </p15:clr>
        </p15:guide>
        <p15:guide id="19" pos="5104" userDrawn="1">
          <p15:clr>
            <a:srgbClr val="F26B43"/>
          </p15:clr>
        </p15:guide>
        <p15:guide id="20" pos="5440" userDrawn="1">
          <p15:clr>
            <a:srgbClr val="F26B43"/>
          </p15:clr>
        </p15:guide>
        <p15:guide id="21" pos="5680" userDrawn="1">
          <p15:clr>
            <a:srgbClr val="F26B43"/>
          </p15:clr>
        </p15:guide>
        <p15:guide id="22" pos="6016" userDrawn="1">
          <p15:clr>
            <a:srgbClr val="F26B43"/>
          </p15:clr>
        </p15:guide>
        <p15:guide id="23" pos="6256" userDrawn="1">
          <p15:clr>
            <a:srgbClr val="F26B43"/>
          </p15:clr>
        </p15:guide>
        <p15:guide id="24" pos="6584" userDrawn="1">
          <p15:clr>
            <a:srgbClr val="F26B43"/>
          </p15:clr>
        </p15:guide>
        <p15:guide id="25" pos="6824" userDrawn="1">
          <p15:clr>
            <a:srgbClr val="F26B43"/>
          </p15:clr>
        </p15:guide>
        <p15:guide id="26" pos="7160" userDrawn="1">
          <p15:clr>
            <a:srgbClr val="F26B43"/>
          </p15:clr>
        </p15:guide>
        <p15:guide id="27" orient="horz" userDrawn="1">
          <p15:clr>
            <a:srgbClr val="F26B43"/>
          </p15:clr>
        </p15:guide>
        <p15:guide id="28" orient="horz" pos="4320" userDrawn="1">
          <p15:clr>
            <a:srgbClr val="F26B43"/>
          </p15:clr>
        </p15:guide>
        <p15:guide id="29" orient="horz" pos="216" userDrawn="1">
          <p15:clr>
            <a:srgbClr val="F26B43"/>
          </p15:clr>
        </p15:guide>
        <p15:guide id="30" orient="horz" pos="464" userDrawn="1">
          <p15:clr>
            <a:srgbClr val="F26B43"/>
          </p15:clr>
        </p15:guide>
        <p15:guide id="31" orient="horz" pos="704" userDrawn="1">
          <p15:clr>
            <a:srgbClr val="F26B43"/>
          </p15:clr>
        </p15:guide>
        <p15:guide id="32" orient="horz" pos="960" userDrawn="1">
          <p15:clr>
            <a:srgbClr val="F26B43"/>
          </p15:clr>
        </p15:guide>
        <p15:guide id="33" orient="horz" pos="1200" userDrawn="1">
          <p15:clr>
            <a:srgbClr val="F26B43"/>
          </p15:clr>
        </p15:guide>
        <p15:guide id="34" orient="horz" pos="1448" userDrawn="1">
          <p15:clr>
            <a:srgbClr val="F26B43"/>
          </p15:clr>
        </p15:guide>
        <p15:guide id="35" orient="horz" pos="1688" userDrawn="1">
          <p15:clr>
            <a:srgbClr val="F26B43"/>
          </p15:clr>
        </p15:guide>
        <p15:guide id="36" orient="horz" pos="1936" userDrawn="1">
          <p15:clr>
            <a:srgbClr val="F26B43"/>
          </p15:clr>
        </p15:guide>
        <p15:guide id="37" orient="horz" pos="2176" userDrawn="1">
          <p15:clr>
            <a:srgbClr val="F26B43"/>
          </p15:clr>
        </p15:guide>
        <p15:guide id="38" orient="horz" pos="2424" userDrawn="1">
          <p15:clr>
            <a:srgbClr val="F26B43"/>
          </p15:clr>
        </p15:guide>
        <p15:guide id="39" orient="horz" pos="2664" userDrawn="1">
          <p15:clr>
            <a:srgbClr val="F26B43"/>
          </p15:clr>
        </p15:guide>
        <p15:guide id="40" orient="horz" pos="2920" userDrawn="1">
          <p15:clr>
            <a:srgbClr val="F26B43"/>
          </p15:clr>
        </p15:guide>
        <p15:guide id="41" orient="horz" pos="3160" userDrawn="1">
          <p15:clr>
            <a:srgbClr val="F26B43"/>
          </p15:clr>
        </p15:guide>
        <p15:guide id="42" orient="horz" pos="3408" userDrawn="1">
          <p15:clr>
            <a:srgbClr val="F26B43"/>
          </p15:clr>
        </p15:guide>
        <p15:guide id="43" orient="horz" pos="3648" userDrawn="1">
          <p15:clr>
            <a:srgbClr val="F26B43"/>
          </p15:clr>
        </p15:guide>
        <p15:guide id="44" orient="horz" pos="389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2473602-DAB9-2CE3-D538-F5E54C45D207}"/>
              </a:ext>
            </a:extLst>
          </p:cNvPr>
          <p:cNvSpPr>
            <a:spLocks noGrp="1"/>
          </p:cNvSpPr>
          <p:nvPr>
            <p:ph type="title"/>
          </p:nvPr>
        </p:nvSpPr>
        <p:spPr>
          <a:xfrm>
            <a:off x="838200" y="365125"/>
            <a:ext cx="10515600" cy="752475"/>
          </a:xfrm>
          <a:prstGeom prst="rect">
            <a:avLst/>
          </a:prstGeom>
        </p:spPr>
        <p:txBody>
          <a:bodyPr vert="horz" lIns="91440" tIns="45720" rIns="91440" bIns="45720" rtlCol="0" anchor="ctr">
            <a:normAutofit/>
          </a:bodyPr>
          <a:lstStyle/>
          <a:p>
            <a:r>
              <a:rPr lang="en-US" dirty="0"/>
              <a:t>Click to edit Title</a:t>
            </a:r>
          </a:p>
        </p:txBody>
      </p:sp>
      <p:sp>
        <p:nvSpPr>
          <p:cNvPr id="3" name="Primary Content">
            <a:extLst>
              <a:ext uri="{FF2B5EF4-FFF2-40B4-BE49-F238E27FC236}">
                <a16:creationId xmlns:a16="http://schemas.microsoft.com/office/drawing/2014/main" id="{8CFA6F94-FC8D-2818-E06B-1C1361394C2C}"/>
              </a:ext>
            </a:extLst>
          </p:cNvPr>
          <p:cNvSpPr>
            <a:spLocks noGrp="1"/>
          </p:cNvSpPr>
          <p:nvPr>
            <p:ph type="body" idx="1"/>
          </p:nvPr>
        </p:nvSpPr>
        <p:spPr>
          <a:xfrm>
            <a:off x="838200" y="1904999"/>
            <a:ext cx="10515600" cy="4271963"/>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72740921"/>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7" r:id="rId3"/>
  </p:sldLayoutIdLst>
  <p:txStyles>
    <p:title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520" userDrawn="1">
          <p15:clr>
            <a:srgbClr val="F26B43"/>
          </p15:clr>
        </p15:guide>
        <p15:guide id="4" pos="856" userDrawn="1">
          <p15:clr>
            <a:srgbClr val="F26B43"/>
          </p15:clr>
        </p15:guide>
        <p15:guide id="5" pos="1096" userDrawn="1">
          <p15:clr>
            <a:srgbClr val="F26B43"/>
          </p15:clr>
        </p15:guide>
        <p15:guide id="6" pos="1424" userDrawn="1">
          <p15:clr>
            <a:srgbClr val="F26B43"/>
          </p15:clr>
        </p15:guide>
        <p15:guide id="7" pos="1664" userDrawn="1">
          <p15:clr>
            <a:srgbClr val="F26B43"/>
          </p15:clr>
        </p15:guide>
        <p15:guide id="8" pos="2000" userDrawn="1">
          <p15:clr>
            <a:srgbClr val="F26B43"/>
          </p15:clr>
        </p15:guide>
        <p15:guide id="9" pos="2240" userDrawn="1">
          <p15:clr>
            <a:srgbClr val="F26B43"/>
          </p15:clr>
        </p15:guide>
        <p15:guide id="10" pos="2576" userDrawn="1">
          <p15:clr>
            <a:srgbClr val="F26B43"/>
          </p15:clr>
        </p15:guide>
        <p15:guide id="11" pos="2816" userDrawn="1">
          <p15:clr>
            <a:srgbClr val="F26B43"/>
          </p15:clr>
        </p15:guide>
        <p15:guide id="12" pos="3144" userDrawn="1">
          <p15:clr>
            <a:srgbClr val="F26B43"/>
          </p15:clr>
        </p15:guide>
        <p15:guide id="13" pos="3384" userDrawn="1">
          <p15:clr>
            <a:srgbClr val="F26B43"/>
          </p15:clr>
        </p15:guide>
        <p15:guide id="14" pos="3720" userDrawn="1">
          <p15:clr>
            <a:srgbClr val="F26B43"/>
          </p15:clr>
        </p15:guide>
        <p15:guide id="15" pos="3960" userDrawn="1">
          <p15:clr>
            <a:srgbClr val="F26B43"/>
          </p15:clr>
        </p15:guide>
        <p15:guide id="16" pos="4296" userDrawn="1">
          <p15:clr>
            <a:srgbClr val="F26B43"/>
          </p15:clr>
        </p15:guide>
        <p15:guide id="17" pos="4536" userDrawn="1">
          <p15:clr>
            <a:srgbClr val="F26B43"/>
          </p15:clr>
        </p15:guide>
        <p15:guide id="18" pos="4864" userDrawn="1">
          <p15:clr>
            <a:srgbClr val="F26B43"/>
          </p15:clr>
        </p15:guide>
        <p15:guide id="19" pos="5104" userDrawn="1">
          <p15:clr>
            <a:srgbClr val="F26B43"/>
          </p15:clr>
        </p15:guide>
        <p15:guide id="20" pos="5440" userDrawn="1">
          <p15:clr>
            <a:srgbClr val="F26B43"/>
          </p15:clr>
        </p15:guide>
        <p15:guide id="21" pos="5680" userDrawn="1">
          <p15:clr>
            <a:srgbClr val="F26B43"/>
          </p15:clr>
        </p15:guide>
        <p15:guide id="22" pos="6016" userDrawn="1">
          <p15:clr>
            <a:srgbClr val="F26B43"/>
          </p15:clr>
        </p15:guide>
        <p15:guide id="23" pos="6256" userDrawn="1">
          <p15:clr>
            <a:srgbClr val="F26B43"/>
          </p15:clr>
        </p15:guide>
        <p15:guide id="24" pos="6584" userDrawn="1">
          <p15:clr>
            <a:srgbClr val="F26B43"/>
          </p15:clr>
        </p15:guide>
        <p15:guide id="25" pos="6824" userDrawn="1">
          <p15:clr>
            <a:srgbClr val="F26B43"/>
          </p15:clr>
        </p15:guide>
        <p15:guide id="26" pos="7160" userDrawn="1">
          <p15:clr>
            <a:srgbClr val="F26B43"/>
          </p15:clr>
        </p15:guide>
        <p15:guide id="27" orient="horz" userDrawn="1">
          <p15:clr>
            <a:srgbClr val="F26B43"/>
          </p15:clr>
        </p15:guide>
        <p15:guide id="28" orient="horz" pos="4320" userDrawn="1">
          <p15:clr>
            <a:srgbClr val="F26B43"/>
          </p15:clr>
        </p15:guide>
        <p15:guide id="29" orient="horz" pos="216" userDrawn="1">
          <p15:clr>
            <a:srgbClr val="F26B43"/>
          </p15:clr>
        </p15:guide>
        <p15:guide id="30" orient="horz" pos="464" userDrawn="1">
          <p15:clr>
            <a:srgbClr val="F26B43"/>
          </p15:clr>
        </p15:guide>
        <p15:guide id="31" orient="horz" pos="704" userDrawn="1">
          <p15:clr>
            <a:srgbClr val="F26B43"/>
          </p15:clr>
        </p15:guide>
        <p15:guide id="32" orient="horz" pos="960" userDrawn="1">
          <p15:clr>
            <a:srgbClr val="F26B43"/>
          </p15:clr>
        </p15:guide>
        <p15:guide id="33" orient="horz" pos="1200" userDrawn="1">
          <p15:clr>
            <a:srgbClr val="F26B43"/>
          </p15:clr>
        </p15:guide>
        <p15:guide id="34" orient="horz" pos="1448" userDrawn="1">
          <p15:clr>
            <a:srgbClr val="F26B43"/>
          </p15:clr>
        </p15:guide>
        <p15:guide id="35" orient="horz" pos="1688" userDrawn="1">
          <p15:clr>
            <a:srgbClr val="F26B43"/>
          </p15:clr>
        </p15:guide>
        <p15:guide id="36" orient="horz" pos="1936" userDrawn="1">
          <p15:clr>
            <a:srgbClr val="F26B43"/>
          </p15:clr>
        </p15:guide>
        <p15:guide id="37" orient="horz" pos="2176" userDrawn="1">
          <p15:clr>
            <a:srgbClr val="F26B43"/>
          </p15:clr>
        </p15:guide>
        <p15:guide id="38" orient="horz" pos="2424" userDrawn="1">
          <p15:clr>
            <a:srgbClr val="F26B43"/>
          </p15:clr>
        </p15:guide>
        <p15:guide id="39" orient="horz" pos="2664" userDrawn="1">
          <p15:clr>
            <a:srgbClr val="F26B43"/>
          </p15:clr>
        </p15:guide>
        <p15:guide id="40" orient="horz" pos="2920" userDrawn="1">
          <p15:clr>
            <a:srgbClr val="F26B43"/>
          </p15:clr>
        </p15:guide>
        <p15:guide id="41" orient="horz" pos="3160" userDrawn="1">
          <p15:clr>
            <a:srgbClr val="F26B43"/>
          </p15:clr>
        </p15:guide>
        <p15:guide id="42" orient="horz" pos="3408" userDrawn="1">
          <p15:clr>
            <a:srgbClr val="F26B43"/>
          </p15:clr>
        </p15:guide>
        <p15:guide id="43" orient="horz" pos="3648" userDrawn="1">
          <p15:clr>
            <a:srgbClr val="F26B43"/>
          </p15:clr>
        </p15:guide>
        <p15:guide id="44" orient="horz" pos="389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326732"/>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1.jpg"/></Relationships>
</file>

<file path=ppt/slides/_rels/slide4.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18" Type="http://schemas.openxmlformats.org/officeDocument/2006/relationships/image" Target="../media/image37.svg"/><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svg"/><Relationship Id="rId17" Type="http://schemas.openxmlformats.org/officeDocument/2006/relationships/image" Target="../media/image36.png"/><Relationship Id="rId2" Type="http://schemas.openxmlformats.org/officeDocument/2006/relationships/notesSlide" Target="../notesSlides/notesSlide4.xml"/><Relationship Id="rId16" Type="http://schemas.openxmlformats.org/officeDocument/2006/relationships/image" Target="../media/image35.svg"/><Relationship Id="rId20" Type="http://schemas.openxmlformats.org/officeDocument/2006/relationships/image" Target="../media/image39.svg"/><Relationship Id="rId1" Type="http://schemas.openxmlformats.org/officeDocument/2006/relationships/slideLayout" Target="../slideLayouts/slideLayout5.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svg"/><Relationship Id="rId19" Type="http://schemas.openxmlformats.org/officeDocument/2006/relationships/image" Target="../media/image38.pn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 Id="rId22" Type="http://schemas.openxmlformats.org/officeDocument/2006/relationships/image" Target="../media/image41.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3.svg"/></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8.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9.xml.rels><?xml version="1.0" encoding="UTF-8" standalone="yes"?>
<Relationships xmlns="http://schemas.openxmlformats.org/package/2006/relationships"><Relationship Id="rId8" Type="http://schemas.openxmlformats.org/officeDocument/2006/relationships/image" Target="../media/image53.svg"/><Relationship Id="rId13" Type="http://schemas.openxmlformats.org/officeDocument/2006/relationships/image" Target="../media/image58.png"/><Relationship Id="rId18" Type="http://schemas.openxmlformats.org/officeDocument/2006/relationships/image" Target="../media/image63.svg"/><Relationship Id="rId26" Type="http://schemas.openxmlformats.org/officeDocument/2006/relationships/image" Target="../media/image47.svg"/><Relationship Id="rId3" Type="http://schemas.openxmlformats.org/officeDocument/2006/relationships/image" Target="../media/image48.png"/><Relationship Id="rId21" Type="http://schemas.openxmlformats.org/officeDocument/2006/relationships/image" Target="../media/image42.png"/><Relationship Id="rId7" Type="http://schemas.openxmlformats.org/officeDocument/2006/relationships/image" Target="../media/image52.png"/><Relationship Id="rId12" Type="http://schemas.openxmlformats.org/officeDocument/2006/relationships/image" Target="../media/image57.svg"/><Relationship Id="rId17" Type="http://schemas.openxmlformats.org/officeDocument/2006/relationships/image" Target="../media/image62.png"/><Relationship Id="rId25" Type="http://schemas.openxmlformats.org/officeDocument/2006/relationships/image" Target="../media/image46.png"/><Relationship Id="rId2" Type="http://schemas.openxmlformats.org/officeDocument/2006/relationships/notesSlide" Target="../notesSlides/notesSlide9.xml"/><Relationship Id="rId16" Type="http://schemas.openxmlformats.org/officeDocument/2006/relationships/image" Target="../media/image61.svg"/><Relationship Id="rId20" Type="http://schemas.openxmlformats.org/officeDocument/2006/relationships/image" Target="../media/image65.svg"/><Relationship Id="rId1" Type="http://schemas.openxmlformats.org/officeDocument/2006/relationships/slideLayout" Target="../slideLayouts/slideLayout6.xml"/><Relationship Id="rId6" Type="http://schemas.openxmlformats.org/officeDocument/2006/relationships/image" Target="../media/image51.svg"/><Relationship Id="rId11" Type="http://schemas.openxmlformats.org/officeDocument/2006/relationships/image" Target="../media/image56.png"/><Relationship Id="rId24" Type="http://schemas.openxmlformats.org/officeDocument/2006/relationships/image" Target="../media/image45.svg"/><Relationship Id="rId5" Type="http://schemas.openxmlformats.org/officeDocument/2006/relationships/image" Target="../media/image50.png"/><Relationship Id="rId15" Type="http://schemas.openxmlformats.org/officeDocument/2006/relationships/image" Target="../media/image60.png"/><Relationship Id="rId23" Type="http://schemas.openxmlformats.org/officeDocument/2006/relationships/image" Target="../media/image44.png"/><Relationship Id="rId10" Type="http://schemas.openxmlformats.org/officeDocument/2006/relationships/image" Target="../media/image55.svg"/><Relationship Id="rId19" Type="http://schemas.openxmlformats.org/officeDocument/2006/relationships/image" Target="../media/image64.png"/><Relationship Id="rId4" Type="http://schemas.openxmlformats.org/officeDocument/2006/relationships/image" Target="../media/image49.svg"/><Relationship Id="rId9" Type="http://schemas.openxmlformats.org/officeDocument/2006/relationships/image" Target="../media/image54.png"/><Relationship Id="rId14" Type="http://schemas.openxmlformats.org/officeDocument/2006/relationships/image" Target="../media/image59.svg"/><Relationship Id="rId22" Type="http://schemas.openxmlformats.org/officeDocument/2006/relationships/image" Target="../media/image4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background with text and a line of blue dots&#10;&#10;AI-generated content may be incorrect.">
            <a:extLst>
              <a:ext uri="{FF2B5EF4-FFF2-40B4-BE49-F238E27FC236}">
                <a16:creationId xmlns:a16="http://schemas.microsoft.com/office/drawing/2014/main" id="{77A2ECAD-702E-50A6-DCAB-8F02D5A42A2A}"/>
              </a:ext>
            </a:extLst>
          </p:cNvPr>
          <p:cNvPicPr>
            <a:picLocks noChangeAspect="1"/>
          </p:cNvPicPr>
          <p:nvPr/>
        </p:nvPicPr>
        <p:blipFill rotWithShape="1">
          <a:blip r:embed="rId3">
            <a:extLst>
              <a:ext uri="{28A0092B-C50C-407E-A947-70E740481C1C}">
                <a14:useLocalDpi xmlns:a14="http://schemas.microsoft.com/office/drawing/2010/main" val="0"/>
              </a:ext>
            </a:extLst>
          </a:blip>
          <a:srcRect t="7813" b="7813"/>
          <a:stretch>
            <a:fillRect/>
          </a:stretch>
        </p:blipFill>
        <p:spPr>
          <a:xfrm>
            <a:off x="0" y="0"/>
            <a:ext cx="12192000" cy="6858000"/>
          </a:xfrm>
          <a:prstGeom prst="rect">
            <a:avLst/>
          </a:prstGeom>
        </p:spPr>
      </p:pic>
    </p:spTree>
    <p:extLst>
      <p:ext uri="{BB962C8B-B14F-4D97-AF65-F5344CB8AC3E}">
        <p14:creationId xmlns:p14="http://schemas.microsoft.com/office/powerpoint/2010/main" val="2541257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1290-152D-9856-9431-FCF8DB7B3042}"/>
              </a:ext>
            </a:extLst>
          </p:cNvPr>
          <p:cNvSpPr txBox="1">
            <a:spLocks/>
          </p:cNvSpPr>
          <p:nvPr/>
        </p:nvSpPr>
        <p:spPr>
          <a:xfrm>
            <a:off x="286265" y="241558"/>
            <a:ext cx="11619470" cy="6975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a:lstStyle>
          <a:p>
            <a:r>
              <a:rPr lang="en-US" dirty="0"/>
              <a:t>Who is Chad Green?</a:t>
            </a:r>
          </a:p>
        </p:txBody>
      </p:sp>
      <p:pic>
        <p:nvPicPr>
          <p:cNvPr id="3" name="Picture 2">
            <a:extLst>
              <a:ext uri="{FF2B5EF4-FFF2-40B4-BE49-F238E27FC236}">
                <a16:creationId xmlns:a16="http://schemas.microsoft.com/office/drawing/2014/main" id="{B703020B-AC26-D86D-1EAF-869EDD54C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751" y="0"/>
            <a:ext cx="5141249" cy="6858000"/>
          </a:xfrm>
          <a:prstGeom prst="rect">
            <a:avLst/>
          </a:prstGeom>
        </p:spPr>
      </p:pic>
      <p:sp>
        <p:nvSpPr>
          <p:cNvPr id="4" name="Content Placeholder 2">
            <a:extLst>
              <a:ext uri="{FF2B5EF4-FFF2-40B4-BE49-F238E27FC236}">
                <a16:creationId xmlns:a16="http://schemas.microsoft.com/office/drawing/2014/main" id="{79FD8C10-BBF0-6653-672F-C192567DE635}"/>
              </a:ext>
            </a:extLst>
          </p:cNvPr>
          <p:cNvSpPr txBox="1">
            <a:spLocks/>
          </p:cNvSpPr>
          <p:nvPr/>
        </p:nvSpPr>
        <p:spPr>
          <a:xfrm>
            <a:off x="765175" y="1638152"/>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chemeClr val="tx1"/>
                </a:solidFill>
              </a:rPr>
              <a:t>chadgreen@chadgreen.com</a:t>
            </a:r>
          </a:p>
          <a:p>
            <a:pPr marL="0" indent="0">
              <a:buFont typeface="Arial" panose="020B0604020202020204" pitchFamily="34" charset="0"/>
              <a:buNone/>
            </a:pPr>
            <a:r>
              <a:rPr lang="en-US" sz="4000" dirty="0">
                <a:solidFill>
                  <a:schemeClr val="tx1"/>
                </a:solidFill>
              </a:rPr>
              <a:t>TaleLearnCode</a:t>
            </a:r>
          </a:p>
          <a:p>
            <a:pPr marL="0" indent="0">
              <a:buFont typeface="Arial" panose="020B0604020202020204" pitchFamily="34" charset="0"/>
              <a:buNone/>
            </a:pPr>
            <a:r>
              <a:rPr lang="en-US" sz="4000" dirty="0">
                <a:solidFill>
                  <a:schemeClr val="tx1"/>
                </a:solidFill>
              </a:rPr>
              <a:t>ChadGreen.com</a:t>
            </a:r>
          </a:p>
          <a:p>
            <a:pPr marL="0" indent="0">
              <a:buFont typeface="Arial" panose="020B0604020202020204" pitchFamily="34" charset="0"/>
              <a:buNone/>
            </a:pPr>
            <a:r>
              <a:rPr lang="en-US" sz="4000" dirty="0" err="1">
                <a:solidFill>
                  <a:schemeClr val="tx1"/>
                </a:solidFill>
              </a:rPr>
              <a:t>ChadGreen</a:t>
            </a:r>
            <a:r>
              <a:rPr lang="en-US" sz="4000" dirty="0">
                <a:solidFill>
                  <a:schemeClr val="tx1"/>
                </a:solidFill>
              </a:rPr>
              <a:t> &amp; TaleLearnCode</a:t>
            </a:r>
          </a:p>
          <a:p>
            <a:pPr marL="0" indent="0">
              <a:buFont typeface="Arial" panose="020B0604020202020204" pitchFamily="34" charset="0"/>
              <a:buNone/>
            </a:pPr>
            <a:r>
              <a:rPr lang="en-US" sz="4000" dirty="0" err="1">
                <a:solidFill>
                  <a:schemeClr val="tx1"/>
                </a:solidFill>
              </a:rPr>
              <a:t>ChadwickEGreen</a:t>
            </a:r>
            <a:endParaRPr lang="en-US" sz="4000" dirty="0">
              <a:solidFill>
                <a:schemeClr val="tx1"/>
              </a:solidFill>
            </a:endParaRPr>
          </a:p>
        </p:txBody>
      </p:sp>
      <p:pic>
        <p:nvPicPr>
          <p:cNvPr id="5" name="Picture 4">
            <a:extLst>
              <a:ext uri="{FF2B5EF4-FFF2-40B4-BE49-F238E27FC236}">
                <a16:creationId xmlns:a16="http://schemas.microsoft.com/office/drawing/2014/main" id="{1B202CBD-C150-AA70-BD46-E205EA758793}"/>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5197" y="1776928"/>
            <a:ext cx="489978" cy="450483"/>
          </a:xfrm>
          <a:prstGeom prst="rect">
            <a:avLst/>
          </a:prstGeom>
        </p:spPr>
      </p:pic>
      <p:pic>
        <p:nvPicPr>
          <p:cNvPr id="6" name="Picture 5">
            <a:extLst>
              <a:ext uri="{FF2B5EF4-FFF2-40B4-BE49-F238E27FC236}">
                <a16:creationId xmlns:a16="http://schemas.microsoft.com/office/drawing/2014/main" id="{4985D3AA-A066-8552-4DC5-D07713A30779}"/>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1786" y="2435063"/>
            <a:ext cx="480742" cy="480742"/>
          </a:xfrm>
          <a:prstGeom prst="rect">
            <a:avLst/>
          </a:prstGeom>
        </p:spPr>
      </p:pic>
      <p:pic>
        <p:nvPicPr>
          <p:cNvPr id="7" name="Picture 6">
            <a:extLst>
              <a:ext uri="{FF2B5EF4-FFF2-40B4-BE49-F238E27FC236}">
                <a16:creationId xmlns:a16="http://schemas.microsoft.com/office/drawing/2014/main" id="{C79266C0-A676-6D29-FE6F-B5DA169D5CAE}"/>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1786" y="3011339"/>
            <a:ext cx="489978" cy="489978"/>
          </a:xfrm>
          <a:prstGeom prst="rect">
            <a:avLst/>
          </a:prstGeom>
          <a:ln>
            <a:noFill/>
          </a:ln>
        </p:spPr>
      </p:pic>
      <p:pic>
        <p:nvPicPr>
          <p:cNvPr id="8" name="Picture 7">
            <a:extLst>
              <a:ext uri="{FF2B5EF4-FFF2-40B4-BE49-F238E27FC236}">
                <a16:creationId xmlns:a16="http://schemas.microsoft.com/office/drawing/2014/main" id="{AA9718DA-9C5A-10CC-BCD3-AFF67619204F}"/>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1786" y="3727672"/>
            <a:ext cx="480742" cy="480742"/>
          </a:xfrm>
          <a:prstGeom prst="rect">
            <a:avLst/>
          </a:prstGeom>
        </p:spPr>
      </p:pic>
      <p:pic>
        <p:nvPicPr>
          <p:cNvPr id="9" name="Picture 8">
            <a:extLst>
              <a:ext uri="{FF2B5EF4-FFF2-40B4-BE49-F238E27FC236}">
                <a16:creationId xmlns:a16="http://schemas.microsoft.com/office/drawing/2014/main" id="{BB4FDA20-F69A-56A8-FCFA-AE67D384C719}"/>
              </a:ext>
            </a:extLst>
          </p:cNvPr>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4711" y="4365792"/>
            <a:ext cx="445655" cy="445655"/>
          </a:xfrm>
          <a:prstGeom prst="rect">
            <a:avLst/>
          </a:prstGeom>
        </p:spPr>
      </p:pic>
      <p:pic>
        <p:nvPicPr>
          <p:cNvPr id="10" name="Picture 9">
            <a:extLst>
              <a:ext uri="{FF2B5EF4-FFF2-40B4-BE49-F238E27FC236}">
                <a16:creationId xmlns:a16="http://schemas.microsoft.com/office/drawing/2014/main" id="{D676DD6D-44CE-3CD8-D573-239CBC4AB4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151" y="5171221"/>
            <a:ext cx="2289053" cy="923546"/>
          </a:xfrm>
          <a:prstGeom prst="rect">
            <a:avLst/>
          </a:prstGeom>
        </p:spPr>
      </p:pic>
    </p:spTree>
    <p:extLst>
      <p:ext uri="{BB962C8B-B14F-4D97-AF65-F5344CB8AC3E}">
        <p14:creationId xmlns:p14="http://schemas.microsoft.com/office/powerpoint/2010/main" val="1987747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5FA9F5-EB45-28AD-2287-CFF725165C28}"/>
              </a:ext>
            </a:extLst>
          </p:cNvPr>
          <p:cNvSpPr>
            <a:spLocks noGrp="1"/>
          </p:cNvSpPr>
          <p:nvPr>
            <p:ph type="title"/>
          </p:nvPr>
        </p:nvSpPr>
        <p:spPr/>
        <p:txBody>
          <a:bodyPr/>
          <a:lstStyle/>
          <a:p>
            <a:endParaRPr lang="en-US"/>
          </a:p>
        </p:txBody>
      </p:sp>
      <p:sp>
        <p:nvSpPr>
          <p:cNvPr id="6" name="Text Placeholder 5">
            <a:extLst>
              <a:ext uri="{FF2B5EF4-FFF2-40B4-BE49-F238E27FC236}">
                <a16:creationId xmlns:a16="http://schemas.microsoft.com/office/drawing/2014/main" id="{6AF23144-D92F-B6BC-8E20-351F26A49D88}"/>
              </a:ext>
            </a:extLst>
          </p:cNvPr>
          <p:cNvSpPr>
            <a:spLocks noGrp="1"/>
          </p:cNvSpPr>
          <p:nvPr>
            <p:ph type="body" sz="quarter" idx="10"/>
          </p:nvPr>
        </p:nvSpPr>
        <p:spPr/>
        <p:txBody>
          <a:bodyPr>
            <a:normAutofit fontScale="92500" lnSpcReduction="20000"/>
          </a:bodyPr>
          <a:lstStyle/>
          <a:p>
            <a:endParaRPr lang="en-US"/>
          </a:p>
        </p:txBody>
      </p:sp>
      <p:sp>
        <p:nvSpPr>
          <p:cNvPr id="5" name="Content Placeholder 4">
            <a:extLst>
              <a:ext uri="{FF2B5EF4-FFF2-40B4-BE49-F238E27FC236}">
                <a16:creationId xmlns:a16="http://schemas.microsoft.com/office/drawing/2014/main" id="{2CDF4DC9-C3B1-0884-345A-6A787B559D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7015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7470-2B5A-B70A-CC3C-676EAC83EC75}"/>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4E83B077-5B38-931E-6DB9-8B9D87C35DC4}"/>
              </a:ext>
            </a:extLst>
          </p:cNvPr>
          <p:cNvSpPr>
            <a:spLocks noGrp="1"/>
          </p:cNvSpPr>
          <p:nvPr>
            <p:ph type="body" sz="quarter" idx="10"/>
          </p:nvPr>
        </p:nvSpPr>
        <p:spPr/>
        <p:txBody>
          <a:bodyPr>
            <a:normAutofit fontScale="92500" lnSpcReduction="20000"/>
          </a:bodyPr>
          <a:lstStyle/>
          <a:p>
            <a:r>
              <a:rPr lang="en-US" dirty="0"/>
              <a:t>Building Resilient and Scalable APIs in Azure</a:t>
            </a:r>
          </a:p>
        </p:txBody>
      </p:sp>
      <p:grpSp>
        <p:nvGrpSpPr>
          <p:cNvPr id="40" name="Group 39">
            <a:extLst>
              <a:ext uri="{FF2B5EF4-FFF2-40B4-BE49-F238E27FC236}">
                <a16:creationId xmlns:a16="http://schemas.microsoft.com/office/drawing/2014/main" id="{EFD13518-2338-EC3B-C9FC-819754B43180}"/>
              </a:ext>
            </a:extLst>
          </p:cNvPr>
          <p:cNvGrpSpPr/>
          <p:nvPr/>
        </p:nvGrpSpPr>
        <p:grpSpPr>
          <a:xfrm>
            <a:off x="829519" y="1905000"/>
            <a:ext cx="2336152" cy="1686345"/>
            <a:chOff x="829519" y="1905000"/>
            <a:chExt cx="2336152" cy="1686345"/>
          </a:xfrm>
        </p:grpSpPr>
        <p:pic>
          <p:nvPicPr>
            <p:cNvPr id="30" name="Graphic 29" descr="Lightbulb with solid fill">
              <a:extLst>
                <a:ext uri="{FF2B5EF4-FFF2-40B4-BE49-F238E27FC236}">
                  <a16:creationId xmlns:a16="http://schemas.microsoft.com/office/drawing/2014/main" id="{4C5B59E2-9EFD-D312-3BC5-D6B1E31EE7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13068" y="1905000"/>
              <a:ext cx="1187064" cy="1187064"/>
            </a:xfrm>
            <a:prstGeom prst="rect">
              <a:avLst/>
            </a:prstGeom>
          </p:spPr>
        </p:pic>
        <p:sp>
          <p:nvSpPr>
            <p:cNvPr id="31" name="TextBox 30">
              <a:extLst>
                <a:ext uri="{FF2B5EF4-FFF2-40B4-BE49-F238E27FC236}">
                  <a16:creationId xmlns:a16="http://schemas.microsoft.com/office/drawing/2014/main" id="{02A01EE8-522D-268E-C9C7-206EFCB43673}"/>
                </a:ext>
              </a:extLst>
            </p:cNvPr>
            <p:cNvSpPr txBox="1"/>
            <p:nvPr/>
          </p:nvSpPr>
          <p:spPr>
            <a:xfrm>
              <a:off x="829519" y="3222013"/>
              <a:ext cx="2336152" cy="369332"/>
            </a:xfrm>
            <a:prstGeom prst="rect">
              <a:avLst/>
            </a:prstGeom>
            <a:noFill/>
          </p:spPr>
          <p:txBody>
            <a:bodyPr wrap="none" rtlCol="0">
              <a:spAutoFit/>
            </a:bodyPr>
            <a:lstStyle/>
            <a:p>
              <a:pPr algn="ctr"/>
              <a:r>
                <a:rPr lang="en-US" b="1" dirty="0"/>
                <a:t>Intro &amp; Problem Space</a:t>
              </a:r>
            </a:p>
          </p:txBody>
        </p:sp>
      </p:grpSp>
      <p:grpSp>
        <p:nvGrpSpPr>
          <p:cNvPr id="41" name="Group 40">
            <a:extLst>
              <a:ext uri="{FF2B5EF4-FFF2-40B4-BE49-F238E27FC236}">
                <a16:creationId xmlns:a16="http://schemas.microsoft.com/office/drawing/2014/main" id="{B8FD0D87-7F6C-A102-1B45-E1E5D50AC0A5}"/>
              </a:ext>
            </a:extLst>
          </p:cNvPr>
          <p:cNvGrpSpPr/>
          <p:nvPr/>
        </p:nvGrpSpPr>
        <p:grpSpPr>
          <a:xfrm>
            <a:off x="3556001" y="1866897"/>
            <a:ext cx="2324100" cy="2001447"/>
            <a:chOff x="3556001" y="1866897"/>
            <a:chExt cx="2324100" cy="2001447"/>
          </a:xfrm>
        </p:grpSpPr>
        <p:pic>
          <p:nvPicPr>
            <p:cNvPr id="28" name="Graphic 27" descr="Cloud with solid fill">
              <a:extLst>
                <a:ext uri="{FF2B5EF4-FFF2-40B4-BE49-F238E27FC236}">
                  <a16:creationId xmlns:a16="http://schemas.microsoft.com/office/drawing/2014/main" id="{CDB920CC-FE1B-F615-D311-792F226995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64215" y="1866897"/>
              <a:ext cx="1579597" cy="1579597"/>
            </a:xfrm>
            <a:prstGeom prst="rect">
              <a:avLst/>
            </a:prstGeom>
          </p:spPr>
        </p:pic>
        <p:sp>
          <p:nvSpPr>
            <p:cNvPr id="32" name="TextBox 31">
              <a:extLst>
                <a:ext uri="{FF2B5EF4-FFF2-40B4-BE49-F238E27FC236}">
                  <a16:creationId xmlns:a16="http://schemas.microsoft.com/office/drawing/2014/main" id="{21261BDF-D6C0-0CE2-01F4-F7813AC71EA5}"/>
                </a:ext>
              </a:extLst>
            </p:cNvPr>
            <p:cNvSpPr txBox="1"/>
            <p:nvPr/>
          </p:nvSpPr>
          <p:spPr>
            <a:xfrm>
              <a:off x="3556001" y="3222013"/>
              <a:ext cx="2324100" cy="646331"/>
            </a:xfrm>
            <a:prstGeom prst="rect">
              <a:avLst/>
            </a:prstGeom>
            <a:noFill/>
          </p:spPr>
          <p:txBody>
            <a:bodyPr wrap="square" rtlCol="0">
              <a:spAutoFit/>
            </a:bodyPr>
            <a:lstStyle/>
            <a:p>
              <a:pPr algn="ctr"/>
              <a:r>
                <a:rPr lang="en-US" b="1" dirty="0"/>
                <a:t>Azure Toolset Overview</a:t>
              </a:r>
            </a:p>
          </p:txBody>
        </p:sp>
      </p:grpSp>
      <p:grpSp>
        <p:nvGrpSpPr>
          <p:cNvPr id="42" name="Group 41">
            <a:extLst>
              <a:ext uri="{FF2B5EF4-FFF2-40B4-BE49-F238E27FC236}">
                <a16:creationId xmlns:a16="http://schemas.microsoft.com/office/drawing/2014/main" id="{03AA70FC-F41A-AF3E-A169-A0BC633F3474}"/>
              </a:ext>
            </a:extLst>
          </p:cNvPr>
          <p:cNvGrpSpPr/>
          <p:nvPr/>
        </p:nvGrpSpPr>
        <p:grpSpPr>
          <a:xfrm>
            <a:off x="6286500" y="1875061"/>
            <a:ext cx="2312437" cy="1969927"/>
            <a:chOff x="6286500" y="1875061"/>
            <a:chExt cx="2312437" cy="1969927"/>
          </a:xfrm>
        </p:grpSpPr>
        <p:pic>
          <p:nvPicPr>
            <p:cNvPr id="26" name="Graphic 25" descr="Shield Tick with solid fill">
              <a:extLst>
                <a:ext uri="{FF2B5EF4-FFF2-40B4-BE49-F238E27FC236}">
                  <a16:creationId xmlns:a16="http://schemas.microsoft.com/office/drawing/2014/main" id="{097CD83A-6DC4-CF4E-02AF-BC96B16AA2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53463" y="1875061"/>
              <a:ext cx="1190176" cy="1190176"/>
            </a:xfrm>
            <a:prstGeom prst="rect">
              <a:avLst/>
            </a:prstGeom>
          </p:spPr>
        </p:pic>
        <p:sp>
          <p:nvSpPr>
            <p:cNvPr id="33" name="TextBox 32">
              <a:extLst>
                <a:ext uri="{FF2B5EF4-FFF2-40B4-BE49-F238E27FC236}">
                  <a16:creationId xmlns:a16="http://schemas.microsoft.com/office/drawing/2014/main" id="{1474DA9F-387A-5820-9F91-DB0A4AF21FDB}"/>
                </a:ext>
              </a:extLst>
            </p:cNvPr>
            <p:cNvSpPr txBox="1"/>
            <p:nvPr/>
          </p:nvSpPr>
          <p:spPr>
            <a:xfrm>
              <a:off x="6286500" y="3198657"/>
              <a:ext cx="2312437" cy="646331"/>
            </a:xfrm>
            <a:prstGeom prst="rect">
              <a:avLst/>
            </a:prstGeom>
            <a:noFill/>
          </p:spPr>
          <p:txBody>
            <a:bodyPr wrap="square" rtlCol="0">
              <a:spAutoFit/>
            </a:bodyPr>
            <a:lstStyle/>
            <a:p>
              <a:pPr algn="ctr"/>
              <a:r>
                <a:rPr lang="en-US" b="1" dirty="0"/>
                <a:t>High Availability &amp; Disaster Recovery</a:t>
              </a:r>
            </a:p>
          </p:txBody>
        </p:sp>
      </p:grpSp>
      <p:grpSp>
        <p:nvGrpSpPr>
          <p:cNvPr id="43" name="Group 42">
            <a:extLst>
              <a:ext uri="{FF2B5EF4-FFF2-40B4-BE49-F238E27FC236}">
                <a16:creationId xmlns:a16="http://schemas.microsoft.com/office/drawing/2014/main" id="{9835385A-F760-F2A5-E024-0CFEC0AED39F}"/>
              </a:ext>
            </a:extLst>
          </p:cNvPr>
          <p:cNvGrpSpPr/>
          <p:nvPr/>
        </p:nvGrpSpPr>
        <p:grpSpPr>
          <a:xfrm>
            <a:off x="9041364" y="1925657"/>
            <a:ext cx="2311787" cy="1642332"/>
            <a:chOff x="9041364" y="1925657"/>
            <a:chExt cx="2311787" cy="1642332"/>
          </a:xfrm>
        </p:grpSpPr>
        <p:pic>
          <p:nvPicPr>
            <p:cNvPr id="24" name="Graphic 23" descr="Single gear with solid fill">
              <a:extLst>
                <a:ext uri="{FF2B5EF4-FFF2-40B4-BE49-F238E27FC236}">
                  <a16:creationId xmlns:a16="http://schemas.microsoft.com/office/drawing/2014/main" id="{3E4A1695-6012-61C2-F764-09F68775E4B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615610" y="1925657"/>
              <a:ext cx="1139580" cy="1139580"/>
            </a:xfrm>
            <a:prstGeom prst="rect">
              <a:avLst/>
            </a:prstGeom>
          </p:spPr>
        </p:pic>
        <p:sp>
          <p:nvSpPr>
            <p:cNvPr id="34" name="TextBox 33">
              <a:extLst>
                <a:ext uri="{FF2B5EF4-FFF2-40B4-BE49-F238E27FC236}">
                  <a16:creationId xmlns:a16="http://schemas.microsoft.com/office/drawing/2014/main" id="{DAA85605-61FF-E1D2-330C-58D140891E77}"/>
                </a:ext>
              </a:extLst>
            </p:cNvPr>
            <p:cNvSpPr txBox="1"/>
            <p:nvPr/>
          </p:nvSpPr>
          <p:spPr>
            <a:xfrm>
              <a:off x="9041364" y="3198657"/>
              <a:ext cx="2311787" cy="369332"/>
            </a:xfrm>
            <a:prstGeom prst="rect">
              <a:avLst/>
            </a:prstGeom>
            <a:noFill/>
          </p:spPr>
          <p:txBody>
            <a:bodyPr wrap="square" rtlCol="0">
              <a:spAutoFit/>
            </a:bodyPr>
            <a:lstStyle/>
            <a:p>
              <a:pPr algn="ctr"/>
              <a:r>
                <a:rPr lang="en-US" b="1" dirty="0"/>
                <a:t>Resilience Strategies</a:t>
              </a:r>
            </a:p>
          </p:txBody>
        </p:sp>
      </p:grpSp>
      <p:grpSp>
        <p:nvGrpSpPr>
          <p:cNvPr id="44" name="Group 43">
            <a:extLst>
              <a:ext uri="{FF2B5EF4-FFF2-40B4-BE49-F238E27FC236}">
                <a16:creationId xmlns:a16="http://schemas.microsoft.com/office/drawing/2014/main" id="{B9ED7710-93E8-BDB8-9423-DD50CC3B5C6D}"/>
              </a:ext>
            </a:extLst>
          </p:cNvPr>
          <p:cNvGrpSpPr/>
          <p:nvPr/>
        </p:nvGrpSpPr>
        <p:grpSpPr>
          <a:xfrm>
            <a:off x="838200" y="4241800"/>
            <a:ext cx="2336800" cy="1930398"/>
            <a:chOff x="838200" y="4241800"/>
            <a:chExt cx="2336800" cy="1930398"/>
          </a:xfrm>
        </p:grpSpPr>
        <p:pic>
          <p:nvPicPr>
            <p:cNvPr id="22" name="Graphic 21" descr="Heart with pulse with solid fill">
              <a:extLst>
                <a:ext uri="{FF2B5EF4-FFF2-40B4-BE49-F238E27FC236}">
                  <a16:creationId xmlns:a16="http://schemas.microsoft.com/office/drawing/2014/main" id="{CED525B6-9EA1-67C8-333E-7850D332896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60499" y="4241800"/>
              <a:ext cx="1181101" cy="1181101"/>
            </a:xfrm>
            <a:prstGeom prst="rect">
              <a:avLst/>
            </a:prstGeom>
          </p:spPr>
        </p:pic>
        <p:sp>
          <p:nvSpPr>
            <p:cNvPr id="36" name="TextBox 35">
              <a:extLst>
                <a:ext uri="{FF2B5EF4-FFF2-40B4-BE49-F238E27FC236}">
                  <a16:creationId xmlns:a16="http://schemas.microsoft.com/office/drawing/2014/main" id="{A8B9CBC5-8A65-1B81-EF09-1A52864DE4CD}"/>
                </a:ext>
              </a:extLst>
            </p:cNvPr>
            <p:cNvSpPr txBox="1"/>
            <p:nvPr/>
          </p:nvSpPr>
          <p:spPr>
            <a:xfrm>
              <a:off x="838200" y="5525867"/>
              <a:ext cx="2336800" cy="646331"/>
            </a:xfrm>
            <a:prstGeom prst="rect">
              <a:avLst/>
            </a:prstGeom>
            <a:noFill/>
          </p:spPr>
          <p:txBody>
            <a:bodyPr wrap="square" rtlCol="0">
              <a:spAutoFit/>
            </a:bodyPr>
            <a:lstStyle/>
            <a:p>
              <a:pPr algn="ctr"/>
              <a:r>
                <a:rPr lang="en-US" b="1" dirty="0"/>
                <a:t>Monitoring &amp; Observability</a:t>
              </a:r>
            </a:p>
          </p:txBody>
        </p:sp>
      </p:grpSp>
      <p:grpSp>
        <p:nvGrpSpPr>
          <p:cNvPr id="45" name="Group 44">
            <a:extLst>
              <a:ext uri="{FF2B5EF4-FFF2-40B4-BE49-F238E27FC236}">
                <a16:creationId xmlns:a16="http://schemas.microsoft.com/office/drawing/2014/main" id="{4E2C3A21-8F7B-C857-95DB-3A225E537324}"/>
              </a:ext>
            </a:extLst>
          </p:cNvPr>
          <p:cNvGrpSpPr/>
          <p:nvPr/>
        </p:nvGrpSpPr>
        <p:grpSpPr>
          <a:xfrm>
            <a:off x="3515562" y="4263414"/>
            <a:ext cx="2414302" cy="1631785"/>
            <a:chOff x="3515562" y="4263414"/>
            <a:chExt cx="2414302" cy="1631785"/>
          </a:xfrm>
        </p:grpSpPr>
        <p:pic>
          <p:nvPicPr>
            <p:cNvPr id="20" name="Graphic 19" descr="Play with solid fill">
              <a:extLst>
                <a:ext uri="{FF2B5EF4-FFF2-40B4-BE49-F238E27FC236}">
                  <a16:creationId xmlns:a16="http://schemas.microsoft.com/office/drawing/2014/main" id="{DDCA8EFA-CEFF-B218-8AF6-5B6BFE17F6A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177882" y="4263414"/>
              <a:ext cx="1159487" cy="1159487"/>
            </a:xfrm>
            <a:prstGeom prst="rect">
              <a:avLst/>
            </a:prstGeom>
          </p:spPr>
        </p:pic>
        <p:sp>
          <p:nvSpPr>
            <p:cNvPr id="37" name="TextBox 36">
              <a:extLst>
                <a:ext uri="{FF2B5EF4-FFF2-40B4-BE49-F238E27FC236}">
                  <a16:creationId xmlns:a16="http://schemas.microsoft.com/office/drawing/2014/main" id="{ACCABEAB-1589-464C-0A83-8C4EE243D66C}"/>
                </a:ext>
              </a:extLst>
            </p:cNvPr>
            <p:cNvSpPr txBox="1"/>
            <p:nvPr/>
          </p:nvSpPr>
          <p:spPr>
            <a:xfrm>
              <a:off x="3515562" y="5525867"/>
              <a:ext cx="2414302" cy="369332"/>
            </a:xfrm>
            <a:prstGeom prst="rect">
              <a:avLst/>
            </a:prstGeom>
            <a:noFill/>
          </p:spPr>
          <p:txBody>
            <a:bodyPr wrap="square" rtlCol="0">
              <a:spAutoFit/>
            </a:bodyPr>
            <a:lstStyle/>
            <a:p>
              <a:pPr algn="ctr"/>
              <a:r>
                <a:rPr lang="en-US" b="1" dirty="0"/>
                <a:t>Live Demo</a:t>
              </a:r>
            </a:p>
          </p:txBody>
        </p:sp>
      </p:grpSp>
      <p:grpSp>
        <p:nvGrpSpPr>
          <p:cNvPr id="46" name="Group 45">
            <a:extLst>
              <a:ext uri="{FF2B5EF4-FFF2-40B4-BE49-F238E27FC236}">
                <a16:creationId xmlns:a16="http://schemas.microsoft.com/office/drawing/2014/main" id="{03477528-1753-9F82-CD82-A3051C1FA693}"/>
              </a:ext>
            </a:extLst>
          </p:cNvPr>
          <p:cNvGrpSpPr/>
          <p:nvPr/>
        </p:nvGrpSpPr>
        <p:grpSpPr>
          <a:xfrm>
            <a:off x="6310863" y="4258957"/>
            <a:ext cx="2288074" cy="1590075"/>
            <a:chOff x="6310863" y="4258957"/>
            <a:chExt cx="2288074" cy="1590075"/>
          </a:xfrm>
        </p:grpSpPr>
        <p:pic>
          <p:nvPicPr>
            <p:cNvPr id="18" name="Graphic 17" descr="Blueprint with solid fill">
              <a:extLst>
                <a:ext uri="{FF2B5EF4-FFF2-40B4-BE49-F238E27FC236}">
                  <a16:creationId xmlns:a16="http://schemas.microsoft.com/office/drawing/2014/main" id="{CDCB69CB-BF3C-CE32-A5E7-DF7721FC977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81507" y="4258957"/>
              <a:ext cx="1146786" cy="1146786"/>
            </a:xfrm>
            <a:prstGeom prst="rect">
              <a:avLst/>
            </a:prstGeom>
          </p:spPr>
        </p:pic>
        <p:sp>
          <p:nvSpPr>
            <p:cNvPr id="38" name="TextBox 37">
              <a:extLst>
                <a:ext uri="{FF2B5EF4-FFF2-40B4-BE49-F238E27FC236}">
                  <a16:creationId xmlns:a16="http://schemas.microsoft.com/office/drawing/2014/main" id="{07D75E26-5C88-80F3-30A5-491D09663FC0}"/>
                </a:ext>
              </a:extLst>
            </p:cNvPr>
            <p:cNvSpPr txBox="1"/>
            <p:nvPr/>
          </p:nvSpPr>
          <p:spPr>
            <a:xfrm>
              <a:off x="6310863" y="5479700"/>
              <a:ext cx="2288074" cy="369332"/>
            </a:xfrm>
            <a:prstGeom prst="rect">
              <a:avLst/>
            </a:prstGeom>
            <a:noFill/>
          </p:spPr>
          <p:txBody>
            <a:bodyPr wrap="square" rtlCol="0">
              <a:spAutoFit/>
            </a:bodyPr>
            <a:lstStyle/>
            <a:p>
              <a:pPr algn="ctr"/>
              <a:r>
                <a:rPr lang="en-US" b="1" dirty="0"/>
                <a:t>Blueprint &amp; Wrap Up</a:t>
              </a:r>
            </a:p>
          </p:txBody>
        </p:sp>
      </p:grpSp>
      <p:grpSp>
        <p:nvGrpSpPr>
          <p:cNvPr id="47" name="Group 46">
            <a:extLst>
              <a:ext uri="{FF2B5EF4-FFF2-40B4-BE49-F238E27FC236}">
                <a16:creationId xmlns:a16="http://schemas.microsoft.com/office/drawing/2014/main" id="{4D92BBF0-6F56-DC70-008E-724512F953E3}"/>
              </a:ext>
            </a:extLst>
          </p:cNvPr>
          <p:cNvGrpSpPr/>
          <p:nvPr/>
        </p:nvGrpSpPr>
        <p:grpSpPr>
          <a:xfrm>
            <a:off x="9017000" y="4258957"/>
            <a:ext cx="2336800" cy="1590075"/>
            <a:chOff x="9017000" y="4258957"/>
            <a:chExt cx="2336800" cy="1590075"/>
          </a:xfrm>
        </p:grpSpPr>
        <p:pic>
          <p:nvPicPr>
            <p:cNvPr id="16" name="Graphic 15" descr="Chat with solid fill">
              <a:extLst>
                <a:ext uri="{FF2B5EF4-FFF2-40B4-BE49-F238E27FC236}">
                  <a16:creationId xmlns:a16="http://schemas.microsoft.com/office/drawing/2014/main" id="{70BF759E-1C08-6ACE-7B9E-85ABCDAF716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615610" y="4258957"/>
              <a:ext cx="1146786" cy="1146786"/>
            </a:xfrm>
            <a:prstGeom prst="rect">
              <a:avLst/>
            </a:prstGeom>
          </p:spPr>
        </p:pic>
        <p:sp>
          <p:nvSpPr>
            <p:cNvPr id="39" name="TextBox 38">
              <a:extLst>
                <a:ext uri="{FF2B5EF4-FFF2-40B4-BE49-F238E27FC236}">
                  <a16:creationId xmlns:a16="http://schemas.microsoft.com/office/drawing/2014/main" id="{B7A99D8F-D4A9-7731-7509-C8990E770BF6}"/>
                </a:ext>
              </a:extLst>
            </p:cNvPr>
            <p:cNvSpPr txBox="1"/>
            <p:nvPr/>
          </p:nvSpPr>
          <p:spPr>
            <a:xfrm>
              <a:off x="9017000" y="5479700"/>
              <a:ext cx="2336800" cy="369332"/>
            </a:xfrm>
            <a:prstGeom prst="rect">
              <a:avLst/>
            </a:prstGeom>
            <a:noFill/>
          </p:spPr>
          <p:txBody>
            <a:bodyPr wrap="square" rtlCol="0">
              <a:spAutoFit/>
            </a:bodyPr>
            <a:lstStyle/>
            <a:p>
              <a:pPr algn="ctr"/>
              <a:r>
                <a:rPr lang="en-US" b="1" dirty="0"/>
                <a:t>Q&amp;A</a:t>
              </a:r>
            </a:p>
          </p:txBody>
        </p:sp>
      </p:grpSp>
    </p:spTree>
    <p:extLst>
      <p:ext uri="{BB962C8B-B14F-4D97-AF65-F5344CB8AC3E}">
        <p14:creationId xmlns:p14="http://schemas.microsoft.com/office/powerpoint/2010/main" val="269812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A diagram of a api&#10;&#10;AI-generated content may be incorrect.">
            <a:extLst>
              <a:ext uri="{FF2B5EF4-FFF2-40B4-BE49-F238E27FC236}">
                <a16:creationId xmlns:a16="http://schemas.microsoft.com/office/drawing/2014/main" id="{9FA885F0-7174-F98A-8DD4-0DDD7A953C58}"/>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0427" r="10427"/>
          <a:stretch>
            <a:fillRect/>
          </a:stretch>
        </p:blipFill>
        <p:spPr>
          <a:xfrm>
            <a:off x="831850" y="1901483"/>
            <a:ext cx="5080000" cy="4278996"/>
          </a:xfrm>
        </p:spPr>
      </p:pic>
      <p:sp>
        <p:nvSpPr>
          <p:cNvPr id="2" name="Title 1">
            <a:extLst>
              <a:ext uri="{FF2B5EF4-FFF2-40B4-BE49-F238E27FC236}">
                <a16:creationId xmlns:a16="http://schemas.microsoft.com/office/drawing/2014/main" id="{32F3BBDA-11C9-6D2F-67F4-EC5928DDD9AF}"/>
              </a:ext>
            </a:extLst>
          </p:cNvPr>
          <p:cNvSpPr>
            <a:spLocks noGrp="1"/>
          </p:cNvSpPr>
          <p:nvPr>
            <p:ph type="title"/>
          </p:nvPr>
        </p:nvSpPr>
        <p:spPr/>
        <p:txBody>
          <a:bodyPr/>
          <a:lstStyle/>
          <a:p>
            <a:r>
              <a:rPr lang="en-US" dirty="0"/>
              <a:t>The Resilience Challenge</a:t>
            </a:r>
          </a:p>
        </p:txBody>
      </p:sp>
      <p:sp>
        <p:nvSpPr>
          <p:cNvPr id="3" name="Text Placeholder 2">
            <a:extLst>
              <a:ext uri="{FF2B5EF4-FFF2-40B4-BE49-F238E27FC236}">
                <a16:creationId xmlns:a16="http://schemas.microsoft.com/office/drawing/2014/main" id="{39F1F59A-FAB3-DECA-1393-D2C77B150215}"/>
              </a:ext>
            </a:extLst>
          </p:cNvPr>
          <p:cNvSpPr>
            <a:spLocks noGrp="1"/>
          </p:cNvSpPr>
          <p:nvPr>
            <p:ph type="body" sz="quarter" idx="10"/>
          </p:nvPr>
        </p:nvSpPr>
        <p:spPr/>
        <p:txBody>
          <a:bodyPr>
            <a:normAutofit fontScale="92500" lnSpcReduction="20000"/>
          </a:bodyPr>
          <a:lstStyle/>
          <a:p>
            <a:r>
              <a:rPr lang="en-US" dirty="0"/>
              <a:t>Building Resilient and Scalable APIs in Azure</a:t>
            </a:r>
          </a:p>
        </p:txBody>
      </p:sp>
      <p:pic>
        <p:nvPicPr>
          <p:cNvPr id="16" name="Content Placeholder 15" descr="A network with red and blue dots and circles&#10;&#10;AI-generated content may be incorrect.">
            <a:extLst>
              <a:ext uri="{FF2B5EF4-FFF2-40B4-BE49-F238E27FC236}">
                <a16:creationId xmlns:a16="http://schemas.microsoft.com/office/drawing/2014/main" id="{DBC776A4-787F-A989-2801-145BFE733B40}"/>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14148" t="-178" r="6706" b="178"/>
          <a:stretch>
            <a:fillRect/>
          </a:stretch>
        </p:blipFill>
        <p:spPr>
          <a:xfrm>
            <a:off x="6280150" y="1898308"/>
            <a:ext cx="5080000" cy="4278996"/>
          </a:xfrm>
        </p:spPr>
      </p:pic>
    </p:spTree>
    <p:extLst>
      <p:ext uri="{BB962C8B-B14F-4D97-AF65-F5344CB8AC3E}">
        <p14:creationId xmlns:p14="http://schemas.microsoft.com/office/powerpoint/2010/main" val="37195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5EDA21D2-017C-F6EE-EA8B-350DF7DECA0A}"/>
              </a:ext>
            </a:extLst>
          </p:cNvPr>
          <p:cNvGrpSpPr/>
          <p:nvPr/>
        </p:nvGrpSpPr>
        <p:grpSpPr>
          <a:xfrm>
            <a:off x="6300787" y="1905000"/>
            <a:ext cx="5080001" cy="4279900"/>
            <a:chOff x="6300787" y="1905000"/>
            <a:chExt cx="5080001" cy="4279900"/>
          </a:xfrm>
        </p:grpSpPr>
        <p:sp>
          <p:nvSpPr>
            <p:cNvPr id="62" name="Rectangle 61">
              <a:extLst>
                <a:ext uri="{FF2B5EF4-FFF2-40B4-BE49-F238E27FC236}">
                  <a16:creationId xmlns:a16="http://schemas.microsoft.com/office/drawing/2014/main" id="{68E7A549-0783-5721-5828-BE9E1E9CC414}"/>
                </a:ext>
              </a:extLst>
            </p:cNvPr>
            <p:cNvSpPr/>
            <p:nvPr/>
          </p:nvSpPr>
          <p:spPr>
            <a:xfrm>
              <a:off x="6300788" y="1905000"/>
              <a:ext cx="5065712" cy="4279900"/>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EC8DA67F-64DE-D1BD-D5A1-21F2EFDDF96C}"/>
                </a:ext>
              </a:extLst>
            </p:cNvPr>
            <p:cNvSpPr/>
            <p:nvPr/>
          </p:nvSpPr>
          <p:spPr>
            <a:xfrm>
              <a:off x="6300787" y="2323324"/>
              <a:ext cx="5080001" cy="386157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3007EB16-DB51-2618-A759-0A208B7EF44A}"/>
              </a:ext>
            </a:extLst>
          </p:cNvPr>
          <p:cNvGrpSpPr/>
          <p:nvPr/>
        </p:nvGrpSpPr>
        <p:grpSpPr>
          <a:xfrm>
            <a:off x="825500" y="1904999"/>
            <a:ext cx="5065713" cy="4279901"/>
            <a:chOff x="825500" y="1904999"/>
            <a:chExt cx="5065713" cy="4279901"/>
          </a:xfrm>
        </p:grpSpPr>
        <p:sp>
          <p:nvSpPr>
            <p:cNvPr id="44" name="Rectangle 43">
              <a:extLst>
                <a:ext uri="{FF2B5EF4-FFF2-40B4-BE49-F238E27FC236}">
                  <a16:creationId xmlns:a16="http://schemas.microsoft.com/office/drawing/2014/main" id="{32930356-8DB0-6B4F-1B34-A9D6B4BA7E2F}"/>
                </a:ext>
              </a:extLst>
            </p:cNvPr>
            <p:cNvSpPr/>
            <p:nvPr/>
          </p:nvSpPr>
          <p:spPr>
            <a:xfrm>
              <a:off x="825500" y="1904999"/>
              <a:ext cx="5065713" cy="4279901"/>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9695092-6CB2-3E7C-B7CE-8CFFE1F40C54}"/>
                </a:ext>
              </a:extLst>
            </p:cNvPr>
            <p:cNvSpPr/>
            <p:nvPr/>
          </p:nvSpPr>
          <p:spPr>
            <a:xfrm>
              <a:off x="836612" y="2328518"/>
              <a:ext cx="5054601" cy="385638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942B965-BF66-17A8-40CA-C115346A638D}"/>
              </a:ext>
            </a:extLst>
          </p:cNvPr>
          <p:cNvSpPr>
            <a:spLocks noGrp="1"/>
          </p:cNvSpPr>
          <p:nvPr>
            <p:ph type="title"/>
          </p:nvPr>
        </p:nvSpPr>
        <p:spPr/>
        <p:txBody>
          <a:bodyPr/>
          <a:lstStyle/>
          <a:p>
            <a:r>
              <a:rPr lang="en-US" dirty="0"/>
              <a:t>Resilience Turnaround</a:t>
            </a:r>
          </a:p>
        </p:txBody>
      </p:sp>
      <p:sp>
        <p:nvSpPr>
          <p:cNvPr id="3" name="Text Placeholder 2">
            <a:extLst>
              <a:ext uri="{FF2B5EF4-FFF2-40B4-BE49-F238E27FC236}">
                <a16:creationId xmlns:a16="http://schemas.microsoft.com/office/drawing/2014/main" id="{B6D233CD-FF45-6EE2-8B65-C7189F68C8F2}"/>
              </a:ext>
            </a:extLst>
          </p:cNvPr>
          <p:cNvSpPr>
            <a:spLocks noGrp="1"/>
          </p:cNvSpPr>
          <p:nvPr>
            <p:ph type="body" sz="quarter" idx="10"/>
          </p:nvPr>
        </p:nvSpPr>
        <p:spPr/>
        <p:txBody>
          <a:bodyPr>
            <a:normAutofit fontScale="92500" lnSpcReduction="20000"/>
          </a:bodyPr>
          <a:lstStyle/>
          <a:p>
            <a:r>
              <a:rPr lang="en-US" dirty="0"/>
              <a:t>From Fragile to Fault-Tolerant: An API Resilience Transformation</a:t>
            </a:r>
          </a:p>
        </p:txBody>
      </p:sp>
      <p:sp>
        <p:nvSpPr>
          <p:cNvPr id="4" name="Text Placeholder 3">
            <a:extLst>
              <a:ext uri="{FF2B5EF4-FFF2-40B4-BE49-F238E27FC236}">
                <a16:creationId xmlns:a16="http://schemas.microsoft.com/office/drawing/2014/main" id="{AED882B8-3F92-DCE7-4A50-09B50BF558F8}"/>
              </a:ext>
            </a:extLst>
          </p:cNvPr>
          <p:cNvSpPr>
            <a:spLocks noGrp="1"/>
          </p:cNvSpPr>
          <p:nvPr>
            <p:ph type="body" idx="1"/>
          </p:nvPr>
        </p:nvSpPr>
        <p:spPr/>
        <p:txBody>
          <a:bodyPr>
            <a:normAutofit lnSpcReduction="10000"/>
          </a:bodyPr>
          <a:lstStyle/>
          <a:p>
            <a:pPr algn="ctr"/>
            <a:r>
              <a:rPr lang="en-US" dirty="0">
                <a:solidFill>
                  <a:schemeClr val="tx2"/>
                </a:solidFill>
              </a:rPr>
              <a:t>Before (Challenges)</a:t>
            </a:r>
          </a:p>
        </p:txBody>
      </p:sp>
      <p:sp>
        <p:nvSpPr>
          <p:cNvPr id="6" name="Text Placeholder 5">
            <a:extLst>
              <a:ext uri="{FF2B5EF4-FFF2-40B4-BE49-F238E27FC236}">
                <a16:creationId xmlns:a16="http://schemas.microsoft.com/office/drawing/2014/main" id="{F7607CFC-5292-E6F0-2F05-76822A0D8E4D}"/>
              </a:ext>
            </a:extLst>
          </p:cNvPr>
          <p:cNvSpPr>
            <a:spLocks noGrp="1"/>
          </p:cNvSpPr>
          <p:nvPr>
            <p:ph type="body" sz="quarter" idx="3"/>
          </p:nvPr>
        </p:nvSpPr>
        <p:spPr/>
        <p:txBody>
          <a:bodyPr>
            <a:normAutofit fontScale="85000" lnSpcReduction="10000"/>
          </a:bodyPr>
          <a:lstStyle/>
          <a:p>
            <a:r>
              <a:rPr lang="en-US" dirty="0">
                <a:solidFill>
                  <a:schemeClr val="tx2"/>
                </a:solidFill>
              </a:rPr>
              <a:t>After (Results from Azure Patterns &amp; Services)</a:t>
            </a:r>
          </a:p>
        </p:txBody>
      </p:sp>
      <p:grpSp>
        <p:nvGrpSpPr>
          <p:cNvPr id="39" name="Group 38">
            <a:extLst>
              <a:ext uri="{FF2B5EF4-FFF2-40B4-BE49-F238E27FC236}">
                <a16:creationId xmlns:a16="http://schemas.microsoft.com/office/drawing/2014/main" id="{9B3372E1-FCD2-515E-BD7E-E58229620AF5}"/>
              </a:ext>
            </a:extLst>
          </p:cNvPr>
          <p:cNvGrpSpPr/>
          <p:nvPr/>
        </p:nvGrpSpPr>
        <p:grpSpPr>
          <a:xfrm>
            <a:off x="836613" y="2307432"/>
            <a:ext cx="1423987" cy="1516300"/>
            <a:chOff x="836613" y="2307432"/>
            <a:chExt cx="1423987" cy="1516300"/>
          </a:xfrm>
        </p:grpSpPr>
        <p:pic>
          <p:nvPicPr>
            <p:cNvPr id="28" name="Graphic 27" descr="Server with solid fill">
              <a:extLst>
                <a:ext uri="{FF2B5EF4-FFF2-40B4-BE49-F238E27FC236}">
                  <a16:creationId xmlns:a16="http://schemas.microsoft.com/office/drawing/2014/main" id="{F1AE7944-80CA-F155-EC75-D9A7D34E5F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0756" y="2307432"/>
              <a:ext cx="1155700" cy="1155700"/>
            </a:xfrm>
            <a:prstGeom prst="rect">
              <a:avLst/>
            </a:prstGeom>
          </p:spPr>
        </p:pic>
        <p:sp>
          <p:nvSpPr>
            <p:cNvPr id="29" name="TextBox 28">
              <a:extLst>
                <a:ext uri="{FF2B5EF4-FFF2-40B4-BE49-F238E27FC236}">
                  <a16:creationId xmlns:a16="http://schemas.microsoft.com/office/drawing/2014/main" id="{F691AA4C-B77E-7746-EBB1-395DD294458A}"/>
                </a:ext>
              </a:extLst>
            </p:cNvPr>
            <p:cNvSpPr txBox="1"/>
            <p:nvPr/>
          </p:nvSpPr>
          <p:spPr>
            <a:xfrm>
              <a:off x="836613" y="3454400"/>
              <a:ext cx="1423987" cy="369332"/>
            </a:xfrm>
            <a:prstGeom prst="rect">
              <a:avLst/>
            </a:prstGeom>
            <a:noFill/>
          </p:spPr>
          <p:txBody>
            <a:bodyPr wrap="square" rtlCol="0">
              <a:spAutoFit/>
            </a:bodyPr>
            <a:lstStyle/>
            <a:p>
              <a:pPr algn="ctr"/>
              <a:r>
                <a:rPr lang="en-US" b="1" dirty="0">
                  <a:solidFill>
                    <a:schemeClr val="accent1"/>
                  </a:solidFill>
                </a:rPr>
                <a:t>Legacy Stack</a:t>
              </a:r>
            </a:p>
          </p:txBody>
        </p:sp>
      </p:grpSp>
      <p:grpSp>
        <p:nvGrpSpPr>
          <p:cNvPr id="40" name="Group 39">
            <a:extLst>
              <a:ext uri="{FF2B5EF4-FFF2-40B4-BE49-F238E27FC236}">
                <a16:creationId xmlns:a16="http://schemas.microsoft.com/office/drawing/2014/main" id="{CA147CB0-5424-0095-D524-EDA2EC8CBF74}"/>
              </a:ext>
            </a:extLst>
          </p:cNvPr>
          <p:cNvGrpSpPr/>
          <p:nvPr/>
        </p:nvGrpSpPr>
        <p:grpSpPr>
          <a:xfrm>
            <a:off x="2641601" y="2297232"/>
            <a:ext cx="1423988" cy="1827867"/>
            <a:chOff x="2641601" y="2297232"/>
            <a:chExt cx="1423988" cy="1827867"/>
          </a:xfrm>
        </p:grpSpPr>
        <p:sp>
          <p:nvSpPr>
            <p:cNvPr id="30" name="TextBox 29">
              <a:extLst>
                <a:ext uri="{FF2B5EF4-FFF2-40B4-BE49-F238E27FC236}">
                  <a16:creationId xmlns:a16="http://schemas.microsoft.com/office/drawing/2014/main" id="{47BC40F0-263A-AA73-7019-179DAFF073E3}"/>
                </a:ext>
              </a:extLst>
            </p:cNvPr>
            <p:cNvSpPr txBox="1"/>
            <p:nvPr/>
          </p:nvSpPr>
          <p:spPr>
            <a:xfrm>
              <a:off x="2641601" y="3478768"/>
              <a:ext cx="1423988" cy="646331"/>
            </a:xfrm>
            <a:prstGeom prst="rect">
              <a:avLst/>
            </a:prstGeom>
            <a:noFill/>
          </p:spPr>
          <p:txBody>
            <a:bodyPr wrap="square" rtlCol="0">
              <a:spAutoFit/>
            </a:bodyPr>
            <a:lstStyle/>
            <a:p>
              <a:pPr algn="ctr"/>
              <a:r>
                <a:rPr lang="en-US" b="1" dirty="0">
                  <a:solidFill>
                    <a:schemeClr val="accent4"/>
                  </a:solidFill>
                </a:rPr>
                <a:t>Unplanned Outages</a:t>
              </a:r>
            </a:p>
          </p:txBody>
        </p:sp>
        <p:pic>
          <p:nvPicPr>
            <p:cNvPr id="31" name="Graphic 30" descr="Warning with solid fill">
              <a:extLst>
                <a:ext uri="{FF2B5EF4-FFF2-40B4-BE49-F238E27FC236}">
                  <a16:creationId xmlns:a16="http://schemas.microsoft.com/office/drawing/2014/main" id="{9BD6DED1-9873-D25A-2F16-AF8E4B2B38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67927" y="2297232"/>
              <a:ext cx="1171336" cy="1171336"/>
            </a:xfrm>
            <a:prstGeom prst="rect">
              <a:avLst/>
            </a:prstGeom>
          </p:spPr>
        </p:pic>
      </p:grpSp>
      <p:grpSp>
        <p:nvGrpSpPr>
          <p:cNvPr id="41" name="Group 40">
            <a:extLst>
              <a:ext uri="{FF2B5EF4-FFF2-40B4-BE49-F238E27FC236}">
                <a16:creationId xmlns:a16="http://schemas.microsoft.com/office/drawing/2014/main" id="{AEFFBB3B-CFCA-CA02-C299-AC335CB68987}"/>
              </a:ext>
            </a:extLst>
          </p:cNvPr>
          <p:cNvGrpSpPr/>
          <p:nvPr/>
        </p:nvGrpSpPr>
        <p:grpSpPr>
          <a:xfrm>
            <a:off x="4446589" y="2297232"/>
            <a:ext cx="1458912" cy="1812231"/>
            <a:chOff x="4446589" y="2297232"/>
            <a:chExt cx="1458912" cy="1812231"/>
          </a:xfrm>
        </p:grpSpPr>
        <p:pic>
          <p:nvPicPr>
            <p:cNvPr id="32" name="Graphic 31" descr="Wave with solid fill">
              <a:extLst>
                <a:ext uri="{FF2B5EF4-FFF2-40B4-BE49-F238E27FC236}">
                  <a16:creationId xmlns:a16="http://schemas.microsoft.com/office/drawing/2014/main" id="{1519AECC-BE0A-E85C-F443-EBEA527041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10161" y="2297232"/>
              <a:ext cx="1131768" cy="1131768"/>
            </a:xfrm>
            <a:prstGeom prst="rect">
              <a:avLst/>
            </a:prstGeom>
          </p:spPr>
        </p:pic>
        <p:sp>
          <p:nvSpPr>
            <p:cNvPr id="33" name="TextBox 32">
              <a:extLst>
                <a:ext uri="{FF2B5EF4-FFF2-40B4-BE49-F238E27FC236}">
                  <a16:creationId xmlns:a16="http://schemas.microsoft.com/office/drawing/2014/main" id="{9AA06A25-A920-F65F-4E83-569C0A6494D3}"/>
                </a:ext>
              </a:extLst>
            </p:cNvPr>
            <p:cNvSpPr txBox="1"/>
            <p:nvPr/>
          </p:nvSpPr>
          <p:spPr>
            <a:xfrm>
              <a:off x="4446589" y="3463132"/>
              <a:ext cx="1458912" cy="646331"/>
            </a:xfrm>
            <a:prstGeom prst="rect">
              <a:avLst/>
            </a:prstGeom>
            <a:noFill/>
          </p:spPr>
          <p:txBody>
            <a:bodyPr wrap="square" rtlCol="0">
              <a:spAutoFit/>
            </a:bodyPr>
            <a:lstStyle/>
            <a:p>
              <a:pPr algn="ctr"/>
              <a:r>
                <a:rPr lang="en-US" b="1" dirty="0">
                  <a:solidFill>
                    <a:schemeClr val="accent4"/>
                  </a:solidFill>
                </a:rPr>
                <a:t>Cascading Failures</a:t>
              </a:r>
            </a:p>
          </p:txBody>
        </p:sp>
      </p:grpSp>
      <p:grpSp>
        <p:nvGrpSpPr>
          <p:cNvPr id="43" name="Group 42">
            <a:extLst>
              <a:ext uri="{FF2B5EF4-FFF2-40B4-BE49-F238E27FC236}">
                <a16:creationId xmlns:a16="http://schemas.microsoft.com/office/drawing/2014/main" id="{F2D41B83-5B8B-3AE0-20B5-B369E92E28CB}"/>
              </a:ext>
            </a:extLst>
          </p:cNvPr>
          <p:cNvGrpSpPr/>
          <p:nvPr/>
        </p:nvGrpSpPr>
        <p:grpSpPr>
          <a:xfrm>
            <a:off x="1810643" y="4229100"/>
            <a:ext cx="1423986" cy="1533763"/>
            <a:chOff x="836613" y="4229100"/>
            <a:chExt cx="1423986" cy="1533763"/>
          </a:xfrm>
        </p:grpSpPr>
        <p:pic>
          <p:nvPicPr>
            <p:cNvPr id="34" name="Graphic 33" descr="Eye with solid fill">
              <a:extLst>
                <a:ext uri="{FF2B5EF4-FFF2-40B4-BE49-F238E27FC236}">
                  <a16:creationId xmlns:a16="http://schemas.microsoft.com/office/drawing/2014/main" id="{332B147C-9920-E393-8766-E13AE76ADEC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70756" y="4229100"/>
              <a:ext cx="1168401" cy="1168401"/>
            </a:xfrm>
            <a:prstGeom prst="rect">
              <a:avLst/>
            </a:prstGeom>
          </p:spPr>
        </p:pic>
        <p:sp>
          <p:nvSpPr>
            <p:cNvPr id="35" name="TextBox 34">
              <a:extLst>
                <a:ext uri="{FF2B5EF4-FFF2-40B4-BE49-F238E27FC236}">
                  <a16:creationId xmlns:a16="http://schemas.microsoft.com/office/drawing/2014/main" id="{3DCFA932-2F30-1C5D-26BF-7B9E93BA0262}"/>
                </a:ext>
              </a:extLst>
            </p:cNvPr>
            <p:cNvSpPr txBox="1"/>
            <p:nvPr/>
          </p:nvSpPr>
          <p:spPr>
            <a:xfrm>
              <a:off x="836613" y="5393531"/>
              <a:ext cx="1423986" cy="369332"/>
            </a:xfrm>
            <a:prstGeom prst="rect">
              <a:avLst/>
            </a:prstGeom>
            <a:noFill/>
          </p:spPr>
          <p:txBody>
            <a:bodyPr wrap="square" rtlCol="0">
              <a:spAutoFit/>
            </a:bodyPr>
            <a:lstStyle/>
            <a:p>
              <a:pPr algn="ctr"/>
              <a:r>
                <a:rPr lang="en-US" b="1" dirty="0">
                  <a:solidFill>
                    <a:schemeClr val="accent4"/>
                  </a:solidFill>
                </a:rPr>
                <a:t>No visibility</a:t>
              </a:r>
            </a:p>
          </p:txBody>
        </p:sp>
      </p:grpSp>
      <p:grpSp>
        <p:nvGrpSpPr>
          <p:cNvPr id="42" name="Group 41">
            <a:extLst>
              <a:ext uri="{FF2B5EF4-FFF2-40B4-BE49-F238E27FC236}">
                <a16:creationId xmlns:a16="http://schemas.microsoft.com/office/drawing/2014/main" id="{F75FCB68-504E-7B15-D777-7C59163F1E02}"/>
              </a:ext>
            </a:extLst>
          </p:cNvPr>
          <p:cNvGrpSpPr/>
          <p:nvPr/>
        </p:nvGrpSpPr>
        <p:grpSpPr>
          <a:xfrm>
            <a:off x="3657758" y="4250531"/>
            <a:ext cx="1381861" cy="1789331"/>
            <a:chOff x="2683728" y="4250531"/>
            <a:chExt cx="1381861" cy="1789331"/>
          </a:xfrm>
        </p:grpSpPr>
        <p:pic>
          <p:nvPicPr>
            <p:cNvPr id="36" name="Graphic 35" descr="Repeat with solid fill">
              <a:extLst>
                <a:ext uri="{FF2B5EF4-FFF2-40B4-BE49-F238E27FC236}">
                  <a16:creationId xmlns:a16="http://schemas.microsoft.com/office/drawing/2014/main" id="{3F20BF34-0588-F42F-3A64-A5799D4309F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758163" y="4250531"/>
              <a:ext cx="1181100" cy="1181100"/>
            </a:xfrm>
            <a:prstGeom prst="rect">
              <a:avLst/>
            </a:prstGeom>
          </p:spPr>
        </p:pic>
        <p:sp>
          <p:nvSpPr>
            <p:cNvPr id="37" name="TextBox 36">
              <a:extLst>
                <a:ext uri="{FF2B5EF4-FFF2-40B4-BE49-F238E27FC236}">
                  <a16:creationId xmlns:a16="http://schemas.microsoft.com/office/drawing/2014/main" id="{F74D959F-93B2-1068-FFE7-D6A6A27DF2AE}"/>
                </a:ext>
              </a:extLst>
            </p:cNvPr>
            <p:cNvSpPr txBox="1"/>
            <p:nvPr/>
          </p:nvSpPr>
          <p:spPr>
            <a:xfrm>
              <a:off x="2683728" y="5393531"/>
              <a:ext cx="1381861" cy="646331"/>
            </a:xfrm>
            <a:prstGeom prst="rect">
              <a:avLst/>
            </a:prstGeom>
            <a:noFill/>
          </p:spPr>
          <p:txBody>
            <a:bodyPr wrap="square" rtlCol="0">
              <a:spAutoFit/>
            </a:bodyPr>
            <a:lstStyle/>
            <a:p>
              <a:pPr algn="ctr"/>
              <a:r>
                <a:rPr lang="en-US" b="1" dirty="0">
                  <a:solidFill>
                    <a:schemeClr val="accent4"/>
                  </a:solidFill>
                </a:rPr>
                <a:t>Manual Recovery</a:t>
              </a:r>
            </a:p>
          </p:txBody>
        </p:sp>
      </p:grpSp>
      <p:grpSp>
        <p:nvGrpSpPr>
          <p:cNvPr id="57" name="Group 56">
            <a:extLst>
              <a:ext uri="{FF2B5EF4-FFF2-40B4-BE49-F238E27FC236}">
                <a16:creationId xmlns:a16="http://schemas.microsoft.com/office/drawing/2014/main" id="{01F6D9CB-3B42-E0C3-53F0-05BF9BC47B56}"/>
              </a:ext>
            </a:extLst>
          </p:cNvPr>
          <p:cNvGrpSpPr/>
          <p:nvPr/>
        </p:nvGrpSpPr>
        <p:grpSpPr>
          <a:xfrm>
            <a:off x="6300788" y="2353918"/>
            <a:ext cx="1420812" cy="1725014"/>
            <a:chOff x="6300788" y="2353918"/>
            <a:chExt cx="1420812" cy="1725014"/>
          </a:xfrm>
        </p:grpSpPr>
        <p:pic>
          <p:nvPicPr>
            <p:cNvPr id="47" name="Graphic 46" descr="Shield Tick with solid fill">
              <a:extLst>
                <a:ext uri="{FF2B5EF4-FFF2-40B4-BE49-F238E27FC236}">
                  <a16:creationId xmlns:a16="http://schemas.microsoft.com/office/drawing/2014/main" id="{6B1DFE31-2284-1014-150E-5A6DB269C11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460953" y="2353918"/>
              <a:ext cx="1100482" cy="1100482"/>
            </a:xfrm>
            <a:prstGeom prst="rect">
              <a:avLst/>
            </a:prstGeom>
          </p:spPr>
        </p:pic>
        <p:sp>
          <p:nvSpPr>
            <p:cNvPr id="48" name="TextBox 47">
              <a:extLst>
                <a:ext uri="{FF2B5EF4-FFF2-40B4-BE49-F238E27FC236}">
                  <a16:creationId xmlns:a16="http://schemas.microsoft.com/office/drawing/2014/main" id="{29B5CD14-76EC-EACE-28AF-99A35F255E10}"/>
                </a:ext>
              </a:extLst>
            </p:cNvPr>
            <p:cNvSpPr txBox="1"/>
            <p:nvPr/>
          </p:nvSpPr>
          <p:spPr>
            <a:xfrm>
              <a:off x="6300788" y="3432601"/>
              <a:ext cx="1420812" cy="646331"/>
            </a:xfrm>
            <a:prstGeom prst="rect">
              <a:avLst/>
            </a:prstGeom>
            <a:noFill/>
          </p:spPr>
          <p:txBody>
            <a:bodyPr wrap="square" rtlCol="0">
              <a:spAutoFit/>
            </a:bodyPr>
            <a:lstStyle/>
            <a:p>
              <a:pPr algn="ctr"/>
              <a:r>
                <a:rPr lang="en-US" b="1" dirty="0">
                  <a:solidFill>
                    <a:srgbClr val="00B050"/>
                  </a:solidFill>
                </a:rPr>
                <a:t>Protected Gateway</a:t>
              </a:r>
            </a:p>
          </p:txBody>
        </p:sp>
      </p:grpSp>
      <p:grpSp>
        <p:nvGrpSpPr>
          <p:cNvPr id="58" name="Group 57">
            <a:extLst>
              <a:ext uri="{FF2B5EF4-FFF2-40B4-BE49-F238E27FC236}">
                <a16:creationId xmlns:a16="http://schemas.microsoft.com/office/drawing/2014/main" id="{573F38A1-75F6-40A2-7EF1-458CF4D78213}"/>
              </a:ext>
            </a:extLst>
          </p:cNvPr>
          <p:cNvGrpSpPr/>
          <p:nvPr/>
        </p:nvGrpSpPr>
        <p:grpSpPr>
          <a:xfrm>
            <a:off x="8131176" y="2332832"/>
            <a:ext cx="1419224" cy="1499992"/>
            <a:chOff x="8131176" y="2332832"/>
            <a:chExt cx="1419224" cy="1499992"/>
          </a:xfrm>
        </p:grpSpPr>
        <p:pic>
          <p:nvPicPr>
            <p:cNvPr id="49" name="Graphic 48" descr="World with solid fill">
              <a:extLst>
                <a:ext uri="{FF2B5EF4-FFF2-40B4-BE49-F238E27FC236}">
                  <a16:creationId xmlns:a16="http://schemas.microsoft.com/office/drawing/2014/main" id="{EA2294B1-F616-E5C6-A202-9E229FB8F42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260160" y="2332832"/>
              <a:ext cx="1121568" cy="1121568"/>
            </a:xfrm>
            <a:prstGeom prst="rect">
              <a:avLst/>
            </a:prstGeom>
          </p:spPr>
        </p:pic>
        <p:sp>
          <p:nvSpPr>
            <p:cNvPr id="50" name="TextBox 49">
              <a:extLst>
                <a:ext uri="{FF2B5EF4-FFF2-40B4-BE49-F238E27FC236}">
                  <a16:creationId xmlns:a16="http://schemas.microsoft.com/office/drawing/2014/main" id="{A54AB232-C13C-F4A5-9E16-F5B54C2BE6DD}"/>
                </a:ext>
              </a:extLst>
            </p:cNvPr>
            <p:cNvSpPr txBox="1"/>
            <p:nvPr/>
          </p:nvSpPr>
          <p:spPr>
            <a:xfrm>
              <a:off x="8131176" y="3463492"/>
              <a:ext cx="1419224" cy="369332"/>
            </a:xfrm>
            <a:prstGeom prst="rect">
              <a:avLst/>
            </a:prstGeom>
            <a:noFill/>
          </p:spPr>
          <p:txBody>
            <a:bodyPr wrap="square" rtlCol="0">
              <a:spAutoFit/>
            </a:bodyPr>
            <a:lstStyle/>
            <a:p>
              <a:pPr algn="ctr"/>
              <a:r>
                <a:rPr lang="en-US" b="1" dirty="0">
                  <a:solidFill>
                    <a:srgbClr val="00B050"/>
                  </a:solidFill>
                </a:rPr>
                <a:t>Multi-Region</a:t>
              </a:r>
            </a:p>
          </p:txBody>
        </p:sp>
      </p:grpSp>
      <p:grpSp>
        <p:nvGrpSpPr>
          <p:cNvPr id="59" name="Group 58">
            <a:extLst>
              <a:ext uri="{FF2B5EF4-FFF2-40B4-BE49-F238E27FC236}">
                <a16:creationId xmlns:a16="http://schemas.microsoft.com/office/drawing/2014/main" id="{A5CA3006-F07A-9901-0959-368A82E23782}"/>
              </a:ext>
            </a:extLst>
          </p:cNvPr>
          <p:cNvGrpSpPr/>
          <p:nvPr/>
        </p:nvGrpSpPr>
        <p:grpSpPr>
          <a:xfrm>
            <a:off x="9917113" y="2304496"/>
            <a:ext cx="1449388" cy="1774436"/>
            <a:chOff x="9917113" y="2304496"/>
            <a:chExt cx="1449388" cy="1774436"/>
          </a:xfrm>
        </p:grpSpPr>
        <p:pic>
          <p:nvPicPr>
            <p:cNvPr id="51" name="Graphic 50" descr="Gears with solid fill">
              <a:extLst>
                <a:ext uri="{FF2B5EF4-FFF2-40B4-BE49-F238E27FC236}">
                  <a16:creationId xmlns:a16="http://schemas.microsoft.com/office/drawing/2014/main" id="{4DC1416A-D295-7CCE-DEC5-B50DC38ABC1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055344" y="2304496"/>
              <a:ext cx="1165900" cy="1165900"/>
            </a:xfrm>
            <a:prstGeom prst="rect">
              <a:avLst/>
            </a:prstGeom>
          </p:spPr>
        </p:pic>
        <p:sp>
          <p:nvSpPr>
            <p:cNvPr id="52" name="TextBox 51">
              <a:extLst>
                <a:ext uri="{FF2B5EF4-FFF2-40B4-BE49-F238E27FC236}">
                  <a16:creationId xmlns:a16="http://schemas.microsoft.com/office/drawing/2014/main" id="{23DBBF5E-C8DE-C4B7-488C-4FABBF491EB1}"/>
                </a:ext>
              </a:extLst>
            </p:cNvPr>
            <p:cNvSpPr txBox="1"/>
            <p:nvPr/>
          </p:nvSpPr>
          <p:spPr>
            <a:xfrm>
              <a:off x="9917113" y="3432601"/>
              <a:ext cx="1449388" cy="646331"/>
            </a:xfrm>
            <a:prstGeom prst="rect">
              <a:avLst/>
            </a:prstGeom>
            <a:noFill/>
          </p:spPr>
          <p:txBody>
            <a:bodyPr wrap="square" rtlCol="0">
              <a:spAutoFit/>
            </a:bodyPr>
            <a:lstStyle/>
            <a:p>
              <a:pPr algn="ctr"/>
              <a:r>
                <a:rPr lang="en-US" b="1" dirty="0">
                  <a:solidFill>
                    <a:srgbClr val="00B050"/>
                  </a:solidFill>
                </a:rPr>
                <a:t>Smart Patterns</a:t>
              </a:r>
            </a:p>
          </p:txBody>
        </p:sp>
      </p:grpSp>
      <p:grpSp>
        <p:nvGrpSpPr>
          <p:cNvPr id="60" name="Group 59">
            <a:extLst>
              <a:ext uri="{FF2B5EF4-FFF2-40B4-BE49-F238E27FC236}">
                <a16:creationId xmlns:a16="http://schemas.microsoft.com/office/drawing/2014/main" id="{D62FC1F1-B9EE-386D-C1E3-14B122554564}"/>
              </a:ext>
            </a:extLst>
          </p:cNvPr>
          <p:cNvGrpSpPr/>
          <p:nvPr/>
        </p:nvGrpSpPr>
        <p:grpSpPr>
          <a:xfrm>
            <a:off x="7304643" y="4269961"/>
            <a:ext cx="1420812" cy="1519230"/>
            <a:chOff x="6300788" y="4269961"/>
            <a:chExt cx="1420812" cy="1519230"/>
          </a:xfrm>
        </p:grpSpPr>
        <p:pic>
          <p:nvPicPr>
            <p:cNvPr id="53" name="Graphic 52" descr="Heart with pulse with solid fill">
              <a:extLst>
                <a:ext uri="{FF2B5EF4-FFF2-40B4-BE49-F238E27FC236}">
                  <a16:creationId xmlns:a16="http://schemas.microsoft.com/office/drawing/2014/main" id="{B9CEA806-99EF-5B4A-9156-F7B4FEEB4F2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430359" y="4269961"/>
              <a:ext cx="1161670" cy="1161670"/>
            </a:xfrm>
            <a:prstGeom prst="rect">
              <a:avLst/>
            </a:prstGeom>
          </p:spPr>
        </p:pic>
        <p:sp>
          <p:nvSpPr>
            <p:cNvPr id="54" name="TextBox 53">
              <a:extLst>
                <a:ext uri="{FF2B5EF4-FFF2-40B4-BE49-F238E27FC236}">
                  <a16:creationId xmlns:a16="http://schemas.microsoft.com/office/drawing/2014/main" id="{F3004AF0-0982-4FEC-C2D1-F499806866FA}"/>
                </a:ext>
              </a:extLst>
            </p:cNvPr>
            <p:cNvSpPr txBox="1"/>
            <p:nvPr/>
          </p:nvSpPr>
          <p:spPr>
            <a:xfrm>
              <a:off x="6300788" y="5419859"/>
              <a:ext cx="1420812" cy="369332"/>
            </a:xfrm>
            <a:prstGeom prst="rect">
              <a:avLst/>
            </a:prstGeom>
            <a:noFill/>
          </p:spPr>
          <p:txBody>
            <a:bodyPr wrap="square" rtlCol="0">
              <a:spAutoFit/>
            </a:bodyPr>
            <a:lstStyle/>
            <a:p>
              <a:pPr algn="ctr"/>
              <a:r>
                <a:rPr lang="en-US" b="1" dirty="0">
                  <a:solidFill>
                    <a:srgbClr val="00B050"/>
                  </a:solidFill>
                </a:rPr>
                <a:t>Live Metrics</a:t>
              </a:r>
            </a:p>
          </p:txBody>
        </p:sp>
      </p:grpSp>
      <p:grpSp>
        <p:nvGrpSpPr>
          <p:cNvPr id="61" name="Group 60">
            <a:extLst>
              <a:ext uri="{FF2B5EF4-FFF2-40B4-BE49-F238E27FC236}">
                <a16:creationId xmlns:a16="http://schemas.microsoft.com/office/drawing/2014/main" id="{7FA72777-577D-67A6-3545-C9284EFBAFF1}"/>
              </a:ext>
            </a:extLst>
          </p:cNvPr>
          <p:cNvGrpSpPr/>
          <p:nvPr/>
        </p:nvGrpSpPr>
        <p:grpSpPr>
          <a:xfrm>
            <a:off x="9135031" y="4229100"/>
            <a:ext cx="1419224" cy="1848862"/>
            <a:chOff x="8131176" y="4229100"/>
            <a:chExt cx="1419224" cy="1848862"/>
          </a:xfrm>
        </p:grpSpPr>
        <p:pic>
          <p:nvPicPr>
            <p:cNvPr id="55" name="Graphic 54" descr="Upward trend with solid fill">
              <a:extLst>
                <a:ext uri="{FF2B5EF4-FFF2-40B4-BE49-F238E27FC236}">
                  <a16:creationId xmlns:a16="http://schemas.microsoft.com/office/drawing/2014/main" id="{2E9608F3-136B-7737-AA61-62BDE7B9072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240109" y="4229100"/>
              <a:ext cx="1161670" cy="1161670"/>
            </a:xfrm>
            <a:prstGeom prst="rect">
              <a:avLst/>
            </a:prstGeom>
          </p:spPr>
        </p:pic>
        <p:sp>
          <p:nvSpPr>
            <p:cNvPr id="56" name="TextBox 55">
              <a:extLst>
                <a:ext uri="{FF2B5EF4-FFF2-40B4-BE49-F238E27FC236}">
                  <a16:creationId xmlns:a16="http://schemas.microsoft.com/office/drawing/2014/main" id="{EA6334C6-C834-B533-C59D-C6CB2BAD8DBF}"/>
                </a:ext>
              </a:extLst>
            </p:cNvPr>
            <p:cNvSpPr txBox="1"/>
            <p:nvPr/>
          </p:nvSpPr>
          <p:spPr>
            <a:xfrm>
              <a:off x="8131176" y="5431631"/>
              <a:ext cx="1419224" cy="646331"/>
            </a:xfrm>
            <a:prstGeom prst="rect">
              <a:avLst/>
            </a:prstGeom>
            <a:noFill/>
          </p:spPr>
          <p:txBody>
            <a:bodyPr wrap="square" rtlCol="0">
              <a:spAutoFit/>
            </a:bodyPr>
            <a:lstStyle/>
            <a:p>
              <a:pPr algn="ctr"/>
              <a:r>
                <a:rPr lang="en-US" b="1" dirty="0">
                  <a:solidFill>
                    <a:srgbClr val="00B050"/>
                  </a:solidFill>
                </a:rPr>
                <a:t>Scales on Demand</a:t>
              </a:r>
            </a:p>
          </p:txBody>
        </p:sp>
      </p:grpSp>
    </p:spTree>
    <p:extLst>
      <p:ext uri="{BB962C8B-B14F-4D97-AF65-F5344CB8AC3E}">
        <p14:creationId xmlns:p14="http://schemas.microsoft.com/office/powerpoint/2010/main" val="279657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500"/>
                                        <p:tgtEl>
                                          <p:spTgt spid="5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15D8-3A31-05C8-5029-2498A6392259}"/>
              </a:ext>
            </a:extLst>
          </p:cNvPr>
          <p:cNvSpPr>
            <a:spLocks noGrp="1"/>
          </p:cNvSpPr>
          <p:nvPr>
            <p:ph type="title"/>
          </p:nvPr>
        </p:nvSpPr>
        <p:spPr>
          <a:xfrm>
            <a:off x="1739900" y="342900"/>
            <a:ext cx="9607550" cy="1682669"/>
          </a:xfrm>
        </p:spPr>
        <p:txBody>
          <a:bodyPr>
            <a:normAutofit fontScale="90000"/>
          </a:bodyPr>
          <a:lstStyle/>
          <a:p>
            <a:r>
              <a:rPr lang="en-US" dirty="0"/>
              <a:t>Azure Toolset Overview</a:t>
            </a:r>
          </a:p>
        </p:txBody>
      </p:sp>
    </p:spTree>
    <p:extLst>
      <p:ext uri="{BB962C8B-B14F-4D97-AF65-F5344CB8AC3E}">
        <p14:creationId xmlns:p14="http://schemas.microsoft.com/office/powerpoint/2010/main" val="322654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8FBC-666F-FC09-4A53-6CAD5C76FE2B}"/>
              </a:ext>
            </a:extLst>
          </p:cNvPr>
          <p:cNvSpPr>
            <a:spLocks noGrp="1"/>
          </p:cNvSpPr>
          <p:nvPr>
            <p:ph type="title"/>
          </p:nvPr>
        </p:nvSpPr>
        <p:spPr/>
        <p:txBody>
          <a:bodyPr/>
          <a:lstStyle/>
          <a:p>
            <a:r>
              <a:rPr lang="en-US" dirty="0"/>
              <a:t>Azure Toolset Overview</a:t>
            </a:r>
          </a:p>
        </p:txBody>
      </p:sp>
      <p:sp>
        <p:nvSpPr>
          <p:cNvPr id="3" name="Text Placeholder 2">
            <a:extLst>
              <a:ext uri="{FF2B5EF4-FFF2-40B4-BE49-F238E27FC236}">
                <a16:creationId xmlns:a16="http://schemas.microsoft.com/office/drawing/2014/main" id="{8ED71E47-863C-5627-CDD1-60939030ED4E}"/>
              </a:ext>
            </a:extLst>
          </p:cNvPr>
          <p:cNvSpPr>
            <a:spLocks noGrp="1"/>
          </p:cNvSpPr>
          <p:nvPr>
            <p:ph type="body" sz="quarter" idx="10"/>
          </p:nvPr>
        </p:nvSpPr>
        <p:spPr/>
        <p:txBody>
          <a:bodyPr>
            <a:normAutofit fontScale="92500" lnSpcReduction="20000"/>
          </a:bodyPr>
          <a:lstStyle/>
          <a:p>
            <a:r>
              <a:rPr lang="en-US" dirty="0"/>
              <a:t>Primary Trio</a:t>
            </a:r>
          </a:p>
        </p:txBody>
      </p:sp>
      <p:grpSp>
        <p:nvGrpSpPr>
          <p:cNvPr id="41" name="Group 40">
            <a:extLst>
              <a:ext uri="{FF2B5EF4-FFF2-40B4-BE49-F238E27FC236}">
                <a16:creationId xmlns:a16="http://schemas.microsoft.com/office/drawing/2014/main" id="{0A9760D9-A4E9-A76C-3BD5-AE588996484A}"/>
              </a:ext>
            </a:extLst>
          </p:cNvPr>
          <p:cNvGrpSpPr/>
          <p:nvPr/>
        </p:nvGrpSpPr>
        <p:grpSpPr>
          <a:xfrm>
            <a:off x="2157111" y="1580544"/>
            <a:ext cx="1904999" cy="2520187"/>
            <a:chOff x="2157111" y="1580544"/>
            <a:chExt cx="1904999" cy="2520187"/>
          </a:xfrm>
        </p:grpSpPr>
        <p:pic>
          <p:nvPicPr>
            <p:cNvPr id="5" name="Graphic 4">
              <a:extLst>
                <a:ext uri="{FF2B5EF4-FFF2-40B4-BE49-F238E27FC236}">
                  <a16:creationId xmlns:a16="http://schemas.microsoft.com/office/drawing/2014/main" id="{764D256B-751F-188D-486B-8792B139C5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57111" y="1580544"/>
              <a:ext cx="1904999" cy="1904999"/>
            </a:xfrm>
            <a:prstGeom prst="rect">
              <a:avLst/>
            </a:prstGeom>
          </p:spPr>
        </p:pic>
        <p:sp>
          <p:nvSpPr>
            <p:cNvPr id="38" name="TextBox 37">
              <a:extLst>
                <a:ext uri="{FF2B5EF4-FFF2-40B4-BE49-F238E27FC236}">
                  <a16:creationId xmlns:a16="http://schemas.microsoft.com/office/drawing/2014/main" id="{3F297D48-A86F-B02A-B597-BF127494E226}"/>
                </a:ext>
              </a:extLst>
            </p:cNvPr>
            <p:cNvSpPr txBox="1"/>
            <p:nvPr/>
          </p:nvSpPr>
          <p:spPr>
            <a:xfrm>
              <a:off x="2232744" y="3454400"/>
              <a:ext cx="1829366" cy="646331"/>
            </a:xfrm>
            <a:prstGeom prst="rect">
              <a:avLst/>
            </a:prstGeom>
            <a:noFill/>
          </p:spPr>
          <p:txBody>
            <a:bodyPr wrap="square" rtlCol="0">
              <a:spAutoFit/>
            </a:bodyPr>
            <a:lstStyle/>
            <a:p>
              <a:pPr algn="ctr"/>
              <a:r>
                <a:rPr lang="en-US" b="1" dirty="0"/>
                <a:t>Azure API Management</a:t>
              </a:r>
            </a:p>
          </p:txBody>
        </p:sp>
      </p:grpSp>
      <p:sp>
        <p:nvSpPr>
          <p:cNvPr id="53" name="Rectangle 52">
            <a:extLst>
              <a:ext uri="{FF2B5EF4-FFF2-40B4-BE49-F238E27FC236}">
                <a16:creationId xmlns:a16="http://schemas.microsoft.com/office/drawing/2014/main" id="{799783BB-86F1-91A1-BF71-66667041B157}"/>
              </a:ext>
            </a:extLst>
          </p:cNvPr>
          <p:cNvSpPr/>
          <p:nvPr/>
        </p:nvSpPr>
        <p:spPr>
          <a:xfrm>
            <a:off x="838200" y="4635500"/>
            <a:ext cx="1829366"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Traffic Shaping and Throttling</a:t>
            </a:r>
          </a:p>
        </p:txBody>
      </p:sp>
      <p:sp>
        <p:nvSpPr>
          <p:cNvPr id="54" name="Rectangle 53">
            <a:extLst>
              <a:ext uri="{FF2B5EF4-FFF2-40B4-BE49-F238E27FC236}">
                <a16:creationId xmlns:a16="http://schemas.microsoft.com/office/drawing/2014/main" id="{A9A66B50-4B54-FC52-6466-CE309B794DA4}"/>
              </a:ext>
            </a:extLst>
          </p:cNvPr>
          <p:cNvSpPr/>
          <p:nvPr/>
        </p:nvSpPr>
        <p:spPr>
          <a:xfrm>
            <a:off x="3556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Caching</a:t>
            </a:r>
          </a:p>
        </p:txBody>
      </p:sp>
      <p:sp>
        <p:nvSpPr>
          <p:cNvPr id="55" name="Rectangle 54">
            <a:extLst>
              <a:ext uri="{FF2B5EF4-FFF2-40B4-BE49-F238E27FC236}">
                <a16:creationId xmlns:a16="http://schemas.microsoft.com/office/drawing/2014/main" id="{005897B0-1C67-8759-96D7-92B4AE930E20}"/>
              </a:ext>
            </a:extLst>
          </p:cNvPr>
          <p:cNvSpPr/>
          <p:nvPr/>
        </p:nvSpPr>
        <p:spPr>
          <a:xfrm>
            <a:off x="6286500" y="4635499"/>
            <a:ext cx="1816100" cy="11556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Policy Enforcement</a:t>
            </a:r>
          </a:p>
        </p:txBody>
      </p:sp>
      <p:sp>
        <p:nvSpPr>
          <p:cNvPr id="56" name="Rectangle 55">
            <a:extLst>
              <a:ext uri="{FF2B5EF4-FFF2-40B4-BE49-F238E27FC236}">
                <a16:creationId xmlns:a16="http://schemas.microsoft.com/office/drawing/2014/main" id="{55762A3A-2A7A-9371-AA2D-28C1A88E12CB}"/>
              </a:ext>
            </a:extLst>
          </p:cNvPr>
          <p:cNvSpPr/>
          <p:nvPr/>
        </p:nvSpPr>
        <p:spPr>
          <a:xfrm>
            <a:off x="9017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Backend Shielding</a:t>
            </a:r>
          </a:p>
        </p:txBody>
      </p:sp>
    </p:spTree>
    <p:extLst>
      <p:ext uri="{BB962C8B-B14F-4D97-AF65-F5344CB8AC3E}">
        <p14:creationId xmlns:p14="http://schemas.microsoft.com/office/powerpoint/2010/main" val="43784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ABDB8-C2B8-0212-596F-2FDC1A1307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9D2EA-42DB-FBE8-7432-FD92214E4742}"/>
              </a:ext>
            </a:extLst>
          </p:cNvPr>
          <p:cNvSpPr>
            <a:spLocks noGrp="1"/>
          </p:cNvSpPr>
          <p:nvPr>
            <p:ph type="title"/>
          </p:nvPr>
        </p:nvSpPr>
        <p:spPr/>
        <p:txBody>
          <a:bodyPr/>
          <a:lstStyle/>
          <a:p>
            <a:r>
              <a:rPr lang="en-US" dirty="0"/>
              <a:t>Azure Toolset Overview</a:t>
            </a:r>
          </a:p>
        </p:txBody>
      </p:sp>
      <p:sp>
        <p:nvSpPr>
          <p:cNvPr id="3" name="Text Placeholder 2">
            <a:extLst>
              <a:ext uri="{FF2B5EF4-FFF2-40B4-BE49-F238E27FC236}">
                <a16:creationId xmlns:a16="http://schemas.microsoft.com/office/drawing/2014/main" id="{5DD28EEB-6CD9-689F-48EE-1009BD65B078}"/>
              </a:ext>
            </a:extLst>
          </p:cNvPr>
          <p:cNvSpPr>
            <a:spLocks noGrp="1"/>
          </p:cNvSpPr>
          <p:nvPr>
            <p:ph type="body" sz="quarter" idx="10"/>
          </p:nvPr>
        </p:nvSpPr>
        <p:spPr/>
        <p:txBody>
          <a:bodyPr>
            <a:normAutofit fontScale="92500" lnSpcReduction="20000"/>
          </a:bodyPr>
          <a:lstStyle/>
          <a:p>
            <a:r>
              <a:rPr lang="en-US" dirty="0"/>
              <a:t>Primary Trio</a:t>
            </a:r>
          </a:p>
        </p:txBody>
      </p:sp>
      <p:grpSp>
        <p:nvGrpSpPr>
          <p:cNvPr id="41" name="Group 40">
            <a:extLst>
              <a:ext uri="{FF2B5EF4-FFF2-40B4-BE49-F238E27FC236}">
                <a16:creationId xmlns:a16="http://schemas.microsoft.com/office/drawing/2014/main" id="{C1561195-0E14-FA69-37BF-1B22421768C3}"/>
              </a:ext>
            </a:extLst>
          </p:cNvPr>
          <p:cNvGrpSpPr/>
          <p:nvPr/>
        </p:nvGrpSpPr>
        <p:grpSpPr>
          <a:xfrm>
            <a:off x="2157111" y="1580544"/>
            <a:ext cx="1904999" cy="2520187"/>
            <a:chOff x="2157111" y="1580544"/>
            <a:chExt cx="1904999" cy="2520187"/>
          </a:xfrm>
        </p:grpSpPr>
        <p:pic>
          <p:nvPicPr>
            <p:cNvPr id="5" name="Graphic 4">
              <a:extLst>
                <a:ext uri="{FF2B5EF4-FFF2-40B4-BE49-F238E27FC236}">
                  <a16:creationId xmlns:a16="http://schemas.microsoft.com/office/drawing/2014/main" id="{B03E5200-9B99-845F-5C4B-8232934709DA}"/>
                </a:ext>
              </a:extLst>
            </p:cNvPr>
            <p:cNvPicPr>
              <a:picLocks noChangeAspect="1"/>
            </p:cNvPicPr>
            <p:nvPr/>
          </p:nvPicPr>
          <p:blipFill>
            <a:blip r:embed="rId3">
              <a:alphaModFix amt="50000"/>
              <a:extLst>
                <a:ext uri="{96DAC541-7B7A-43D3-8B79-37D633B846F1}">
                  <asvg:svgBlip xmlns:asvg="http://schemas.microsoft.com/office/drawing/2016/SVG/main" r:embed="rId4"/>
                </a:ext>
              </a:extLst>
            </a:blip>
            <a:stretch>
              <a:fillRect/>
            </a:stretch>
          </p:blipFill>
          <p:spPr>
            <a:xfrm>
              <a:off x="2157111" y="1580544"/>
              <a:ext cx="1904999" cy="1904999"/>
            </a:xfrm>
            <a:prstGeom prst="rect">
              <a:avLst/>
            </a:prstGeom>
          </p:spPr>
        </p:pic>
        <p:sp>
          <p:nvSpPr>
            <p:cNvPr id="38" name="TextBox 37">
              <a:extLst>
                <a:ext uri="{FF2B5EF4-FFF2-40B4-BE49-F238E27FC236}">
                  <a16:creationId xmlns:a16="http://schemas.microsoft.com/office/drawing/2014/main" id="{41650908-FF18-A26F-6CC5-3F0873E8CCED}"/>
                </a:ext>
              </a:extLst>
            </p:cNvPr>
            <p:cNvSpPr txBox="1"/>
            <p:nvPr/>
          </p:nvSpPr>
          <p:spPr>
            <a:xfrm>
              <a:off x="2232744" y="3454400"/>
              <a:ext cx="1829366" cy="646331"/>
            </a:xfrm>
            <a:prstGeom prst="rect">
              <a:avLst/>
            </a:prstGeom>
            <a:noFill/>
          </p:spPr>
          <p:txBody>
            <a:bodyPr wrap="square" rtlCol="0">
              <a:spAutoFit/>
            </a:bodyPr>
            <a:lstStyle/>
            <a:p>
              <a:pPr algn="ctr"/>
              <a:r>
                <a:rPr lang="en-US" dirty="0">
                  <a:solidFill>
                    <a:schemeClr val="tx1">
                      <a:alpha val="50000"/>
                    </a:schemeClr>
                  </a:solidFill>
                </a:rPr>
                <a:t>Azure API Management</a:t>
              </a:r>
            </a:p>
          </p:txBody>
        </p:sp>
      </p:grpSp>
      <p:grpSp>
        <p:nvGrpSpPr>
          <p:cNvPr id="42" name="Group 41">
            <a:extLst>
              <a:ext uri="{FF2B5EF4-FFF2-40B4-BE49-F238E27FC236}">
                <a16:creationId xmlns:a16="http://schemas.microsoft.com/office/drawing/2014/main" id="{28FDFE1C-B720-546F-65E6-3B0E4660C915}"/>
              </a:ext>
            </a:extLst>
          </p:cNvPr>
          <p:cNvGrpSpPr/>
          <p:nvPr/>
        </p:nvGrpSpPr>
        <p:grpSpPr>
          <a:xfrm>
            <a:off x="5137151" y="1517652"/>
            <a:ext cx="1917698" cy="2306080"/>
            <a:chOff x="5137151" y="1517652"/>
            <a:chExt cx="1917698" cy="2306080"/>
          </a:xfrm>
        </p:grpSpPr>
        <p:pic>
          <p:nvPicPr>
            <p:cNvPr id="7" name="Graphic 6">
              <a:extLst>
                <a:ext uri="{FF2B5EF4-FFF2-40B4-BE49-F238E27FC236}">
                  <a16:creationId xmlns:a16="http://schemas.microsoft.com/office/drawing/2014/main" id="{49FE5DEB-C17F-59E6-C5E0-7C232537FC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37151" y="1517652"/>
              <a:ext cx="1917698" cy="1917698"/>
            </a:xfrm>
            <a:prstGeom prst="rect">
              <a:avLst/>
            </a:prstGeom>
          </p:spPr>
        </p:pic>
        <p:sp>
          <p:nvSpPr>
            <p:cNvPr id="39" name="TextBox 38">
              <a:extLst>
                <a:ext uri="{FF2B5EF4-FFF2-40B4-BE49-F238E27FC236}">
                  <a16:creationId xmlns:a16="http://schemas.microsoft.com/office/drawing/2014/main" id="{ED1FE96B-2986-3DA1-1DA3-D50C10AB1535}"/>
                </a:ext>
              </a:extLst>
            </p:cNvPr>
            <p:cNvSpPr txBox="1"/>
            <p:nvPr/>
          </p:nvSpPr>
          <p:spPr>
            <a:xfrm>
              <a:off x="5137151" y="3454400"/>
              <a:ext cx="1917697" cy="369332"/>
            </a:xfrm>
            <a:prstGeom prst="rect">
              <a:avLst/>
            </a:prstGeom>
            <a:noFill/>
          </p:spPr>
          <p:txBody>
            <a:bodyPr wrap="square" rtlCol="0">
              <a:spAutoFit/>
            </a:bodyPr>
            <a:lstStyle/>
            <a:p>
              <a:pPr algn="ctr"/>
              <a:r>
                <a:rPr lang="en-US" b="1" dirty="0"/>
                <a:t>Azure Functions</a:t>
              </a:r>
            </a:p>
          </p:txBody>
        </p:sp>
      </p:grpSp>
      <p:sp>
        <p:nvSpPr>
          <p:cNvPr id="4" name="Rectangle 3">
            <a:extLst>
              <a:ext uri="{FF2B5EF4-FFF2-40B4-BE49-F238E27FC236}">
                <a16:creationId xmlns:a16="http://schemas.microsoft.com/office/drawing/2014/main" id="{FAF5AC97-5280-D0A2-AA0F-12FEFF284A38}"/>
              </a:ext>
            </a:extLst>
          </p:cNvPr>
          <p:cNvSpPr/>
          <p:nvPr/>
        </p:nvSpPr>
        <p:spPr>
          <a:xfrm>
            <a:off x="838200" y="4635500"/>
            <a:ext cx="1829366"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Elastic Capacity</a:t>
            </a:r>
          </a:p>
        </p:txBody>
      </p:sp>
      <p:sp>
        <p:nvSpPr>
          <p:cNvPr id="6" name="Rectangle 5">
            <a:extLst>
              <a:ext uri="{FF2B5EF4-FFF2-40B4-BE49-F238E27FC236}">
                <a16:creationId xmlns:a16="http://schemas.microsoft.com/office/drawing/2014/main" id="{25DB94B8-2292-4053-4BF1-A658916A0B34}"/>
              </a:ext>
            </a:extLst>
          </p:cNvPr>
          <p:cNvSpPr/>
          <p:nvPr/>
        </p:nvSpPr>
        <p:spPr>
          <a:xfrm>
            <a:off x="3556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Scale-to-Zero Efficiency</a:t>
            </a:r>
          </a:p>
        </p:txBody>
      </p:sp>
      <p:sp>
        <p:nvSpPr>
          <p:cNvPr id="8" name="Rectangle 7">
            <a:extLst>
              <a:ext uri="{FF2B5EF4-FFF2-40B4-BE49-F238E27FC236}">
                <a16:creationId xmlns:a16="http://schemas.microsoft.com/office/drawing/2014/main" id="{15BE8C7A-BBE7-57C7-18D4-ED6E0BFC7469}"/>
              </a:ext>
            </a:extLst>
          </p:cNvPr>
          <p:cNvSpPr/>
          <p:nvPr/>
        </p:nvSpPr>
        <p:spPr>
          <a:xfrm>
            <a:off x="6286500" y="4635499"/>
            <a:ext cx="1816100" cy="11556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Event-Driven Triggers</a:t>
            </a:r>
          </a:p>
        </p:txBody>
      </p:sp>
      <p:sp>
        <p:nvSpPr>
          <p:cNvPr id="10" name="Rectangle 9">
            <a:extLst>
              <a:ext uri="{FF2B5EF4-FFF2-40B4-BE49-F238E27FC236}">
                <a16:creationId xmlns:a16="http://schemas.microsoft.com/office/drawing/2014/main" id="{DFFFFDDE-FE0A-F1D3-47F1-C85477218E3E}"/>
              </a:ext>
            </a:extLst>
          </p:cNvPr>
          <p:cNvSpPr/>
          <p:nvPr/>
        </p:nvSpPr>
        <p:spPr>
          <a:xfrm>
            <a:off x="9017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Isolation of Workloads</a:t>
            </a:r>
          </a:p>
        </p:txBody>
      </p:sp>
    </p:spTree>
    <p:extLst>
      <p:ext uri="{BB962C8B-B14F-4D97-AF65-F5344CB8AC3E}">
        <p14:creationId xmlns:p14="http://schemas.microsoft.com/office/powerpoint/2010/main" val="218972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20636-A973-B542-896B-722EC6FD67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520F93-FF57-BDCE-C19B-FBEFF84B4570}"/>
              </a:ext>
            </a:extLst>
          </p:cNvPr>
          <p:cNvSpPr>
            <a:spLocks noGrp="1"/>
          </p:cNvSpPr>
          <p:nvPr>
            <p:ph type="title"/>
          </p:nvPr>
        </p:nvSpPr>
        <p:spPr/>
        <p:txBody>
          <a:bodyPr/>
          <a:lstStyle/>
          <a:p>
            <a:r>
              <a:rPr lang="en-US" dirty="0"/>
              <a:t>Azure Toolset Overview</a:t>
            </a:r>
          </a:p>
        </p:txBody>
      </p:sp>
      <p:sp>
        <p:nvSpPr>
          <p:cNvPr id="3" name="Text Placeholder 2">
            <a:extLst>
              <a:ext uri="{FF2B5EF4-FFF2-40B4-BE49-F238E27FC236}">
                <a16:creationId xmlns:a16="http://schemas.microsoft.com/office/drawing/2014/main" id="{4DDC7714-762F-52B7-C30A-25B5D3282455}"/>
              </a:ext>
            </a:extLst>
          </p:cNvPr>
          <p:cNvSpPr>
            <a:spLocks noGrp="1"/>
          </p:cNvSpPr>
          <p:nvPr>
            <p:ph type="body" sz="quarter" idx="10"/>
          </p:nvPr>
        </p:nvSpPr>
        <p:spPr/>
        <p:txBody>
          <a:bodyPr>
            <a:normAutofit fontScale="92500" lnSpcReduction="20000"/>
          </a:bodyPr>
          <a:lstStyle/>
          <a:p>
            <a:r>
              <a:rPr lang="en-US" dirty="0"/>
              <a:t>Primary Trio</a:t>
            </a:r>
          </a:p>
        </p:txBody>
      </p:sp>
      <p:grpSp>
        <p:nvGrpSpPr>
          <p:cNvPr id="41" name="Group 40">
            <a:extLst>
              <a:ext uri="{FF2B5EF4-FFF2-40B4-BE49-F238E27FC236}">
                <a16:creationId xmlns:a16="http://schemas.microsoft.com/office/drawing/2014/main" id="{84ED3221-B3BF-EC1B-DC84-01290FF3D62D}"/>
              </a:ext>
            </a:extLst>
          </p:cNvPr>
          <p:cNvGrpSpPr/>
          <p:nvPr/>
        </p:nvGrpSpPr>
        <p:grpSpPr>
          <a:xfrm>
            <a:off x="2157111" y="1580544"/>
            <a:ext cx="1904999" cy="2520187"/>
            <a:chOff x="2157111" y="1580544"/>
            <a:chExt cx="1904999" cy="2520187"/>
          </a:xfrm>
        </p:grpSpPr>
        <p:pic>
          <p:nvPicPr>
            <p:cNvPr id="5" name="Graphic 4">
              <a:extLst>
                <a:ext uri="{FF2B5EF4-FFF2-40B4-BE49-F238E27FC236}">
                  <a16:creationId xmlns:a16="http://schemas.microsoft.com/office/drawing/2014/main" id="{E5ED98E4-926E-3920-921A-9F95B91429F4}"/>
                </a:ext>
              </a:extLst>
            </p:cNvPr>
            <p:cNvPicPr>
              <a:picLocks noChangeAspect="1"/>
            </p:cNvPicPr>
            <p:nvPr/>
          </p:nvPicPr>
          <p:blipFill>
            <a:blip r:embed="rId3">
              <a:alphaModFix amt="50000"/>
              <a:extLst>
                <a:ext uri="{96DAC541-7B7A-43D3-8B79-37D633B846F1}">
                  <asvg:svgBlip xmlns:asvg="http://schemas.microsoft.com/office/drawing/2016/SVG/main" r:embed="rId4"/>
                </a:ext>
              </a:extLst>
            </a:blip>
            <a:stretch>
              <a:fillRect/>
            </a:stretch>
          </p:blipFill>
          <p:spPr>
            <a:xfrm>
              <a:off x="2157111" y="1580544"/>
              <a:ext cx="1904999" cy="1904999"/>
            </a:xfrm>
            <a:prstGeom prst="rect">
              <a:avLst/>
            </a:prstGeom>
          </p:spPr>
        </p:pic>
        <p:sp>
          <p:nvSpPr>
            <p:cNvPr id="38" name="TextBox 37">
              <a:extLst>
                <a:ext uri="{FF2B5EF4-FFF2-40B4-BE49-F238E27FC236}">
                  <a16:creationId xmlns:a16="http://schemas.microsoft.com/office/drawing/2014/main" id="{7AFA0481-78D0-4D63-E57B-FC389767342D}"/>
                </a:ext>
              </a:extLst>
            </p:cNvPr>
            <p:cNvSpPr txBox="1"/>
            <p:nvPr/>
          </p:nvSpPr>
          <p:spPr>
            <a:xfrm>
              <a:off x="2232744" y="3454400"/>
              <a:ext cx="1829366" cy="646331"/>
            </a:xfrm>
            <a:prstGeom prst="rect">
              <a:avLst/>
            </a:prstGeom>
            <a:noFill/>
          </p:spPr>
          <p:txBody>
            <a:bodyPr wrap="square" rtlCol="0">
              <a:spAutoFit/>
            </a:bodyPr>
            <a:lstStyle/>
            <a:p>
              <a:pPr algn="ctr"/>
              <a:r>
                <a:rPr lang="en-US" dirty="0">
                  <a:solidFill>
                    <a:schemeClr val="tx1">
                      <a:alpha val="50000"/>
                    </a:schemeClr>
                  </a:solidFill>
                </a:rPr>
                <a:t>Azure API Management</a:t>
              </a:r>
            </a:p>
          </p:txBody>
        </p:sp>
      </p:grpSp>
      <p:grpSp>
        <p:nvGrpSpPr>
          <p:cNvPr id="42" name="Group 41">
            <a:extLst>
              <a:ext uri="{FF2B5EF4-FFF2-40B4-BE49-F238E27FC236}">
                <a16:creationId xmlns:a16="http://schemas.microsoft.com/office/drawing/2014/main" id="{97F32CFC-6C21-9BDA-976E-FA4526A2B8AF}"/>
              </a:ext>
            </a:extLst>
          </p:cNvPr>
          <p:cNvGrpSpPr/>
          <p:nvPr/>
        </p:nvGrpSpPr>
        <p:grpSpPr>
          <a:xfrm>
            <a:off x="5137151" y="1517652"/>
            <a:ext cx="1917698" cy="2306080"/>
            <a:chOff x="5137151" y="1517652"/>
            <a:chExt cx="1917698" cy="2306080"/>
          </a:xfrm>
        </p:grpSpPr>
        <p:pic>
          <p:nvPicPr>
            <p:cNvPr id="7" name="Graphic 6">
              <a:extLst>
                <a:ext uri="{FF2B5EF4-FFF2-40B4-BE49-F238E27FC236}">
                  <a16:creationId xmlns:a16="http://schemas.microsoft.com/office/drawing/2014/main" id="{EB26E62B-1E7F-1912-A618-CD65E953AF6E}"/>
                </a:ext>
              </a:extLst>
            </p:cNvPr>
            <p:cNvPicPr>
              <a:picLocks noChangeAspect="1"/>
            </p:cNvPicPr>
            <p:nvPr/>
          </p:nvPicPr>
          <p:blipFill>
            <a:blip r:embed="rId5">
              <a:alphaModFix amt="50000"/>
              <a:extLst>
                <a:ext uri="{96DAC541-7B7A-43D3-8B79-37D633B846F1}">
                  <asvg:svgBlip xmlns:asvg="http://schemas.microsoft.com/office/drawing/2016/SVG/main" r:embed="rId6"/>
                </a:ext>
              </a:extLst>
            </a:blip>
            <a:stretch>
              <a:fillRect/>
            </a:stretch>
          </p:blipFill>
          <p:spPr>
            <a:xfrm>
              <a:off x="5137151" y="1517652"/>
              <a:ext cx="1917698" cy="1917698"/>
            </a:xfrm>
            <a:prstGeom prst="rect">
              <a:avLst/>
            </a:prstGeom>
          </p:spPr>
        </p:pic>
        <p:sp>
          <p:nvSpPr>
            <p:cNvPr id="39" name="TextBox 38">
              <a:extLst>
                <a:ext uri="{FF2B5EF4-FFF2-40B4-BE49-F238E27FC236}">
                  <a16:creationId xmlns:a16="http://schemas.microsoft.com/office/drawing/2014/main" id="{503556AB-1C61-719C-953C-97A414038E73}"/>
                </a:ext>
              </a:extLst>
            </p:cNvPr>
            <p:cNvSpPr txBox="1"/>
            <p:nvPr/>
          </p:nvSpPr>
          <p:spPr>
            <a:xfrm>
              <a:off x="5137151" y="3454400"/>
              <a:ext cx="1917697" cy="369332"/>
            </a:xfrm>
            <a:prstGeom prst="rect">
              <a:avLst/>
            </a:prstGeom>
            <a:noFill/>
          </p:spPr>
          <p:txBody>
            <a:bodyPr wrap="square" rtlCol="0">
              <a:spAutoFit/>
            </a:bodyPr>
            <a:lstStyle/>
            <a:p>
              <a:pPr algn="ctr"/>
              <a:r>
                <a:rPr lang="en-US" dirty="0">
                  <a:solidFill>
                    <a:schemeClr val="tx1">
                      <a:alpha val="50000"/>
                    </a:schemeClr>
                  </a:solidFill>
                </a:rPr>
                <a:t>Azure Functions</a:t>
              </a:r>
            </a:p>
          </p:txBody>
        </p:sp>
      </p:grpSp>
      <p:grpSp>
        <p:nvGrpSpPr>
          <p:cNvPr id="43" name="Group 42">
            <a:extLst>
              <a:ext uri="{FF2B5EF4-FFF2-40B4-BE49-F238E27FC236}">
                <a16:creationId xmlns:a16="http://schemas.microsoft.com/office/drawing/2014/main" id="{19A02AE2-B230-D4CC-4427-02C115186403}"/>
              </a:ext>
            </a:extLst>
          </p:cNvPr>
          <p:cNvGrpSpPr/>
          <p:nvPr/>
        </p:nvGrpSpPr>
        <p:grpSpPr>
          <a:xfrm>
            <a:off x="8129889" y="1392982"/>
            <a:ext cx="1917699" cy="2738892"/>
            <a:chOff x="8129889" y="1392982"/>
            <a:chExt cx="1917699" cy="2738892"/>
          </a:xfrm>
        </p:grpSpPr>
        <p:pic>
          <p:nvPicPr>
            <p:cNvPr id="9" name="Graphic 8">
              <a:extLst>
                <a:ext uri="{FF2B5EF4-FFF2-40B4-BE49-F238E27FC236}">
                  <a16:creationId xmlns:a16="http://schemas.microsoft.com/office/drawing/2014/main" id="{74FBEFAE-C0DA-FC26-8CBB-F91B4B2E6E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29890" y="1392982"/>
              <a:ext cx="1917698" cy="1917698"/>
            </a:xfrm>
            <a:prstGeom prst="rect">
              <a:avLst/>
            </a:prstGeom>
          </p:spPr>
        </p:pic>
        <p:sp>
          <p:nvSpPr>
            <p:cNvPr id="40" name="TextBox 39">
              <a:extLst>
                <a:ext uri="{FF2B5EF4-FFF2-40B4-BE49-F238E27FC236}">
                  <a16:creationId xmlns:a16="http://schemas.microsoft.com/office/drawing/2014/main" id="{350574BA-A3E2-542A-0777-94225853C12A}"/>
                </a:ext>
              </a:extLst>
            </p:cNvPr>
            <p:cNvSpPr txBox="1"/>
            <p:nvPr/>
          </p:nvSpPr>
          <p:spPr>
            <a:xfrm>
              <a:off x="8129889" y="3485543"/>
              <a:ext cx="1917697" cy="646331"/>
            </a:xfrm>
            <a:prstGeom prst="rect">
              <a:avLst/>
            </a:prstGeom>
            <a:noFill/>
          </p:spPr>
          <p:txBody>
            <a:bodyPr wrap="square" rtlCol="0">
              <a:spAutoFit/>
            </a:bodyPr>
            <a:lstStyle/>
            <a:p>
              <a:pPr algn="ctr"/>
              <a:r>
                <a:rPr lang="en-US" b="1" dirty="0"/>
                <a:t>Azure Container Apps</a:t>
              </a:r>
            </a:p>
          </p:txBody>
        </p:sp>
      </p:grpSp>
      <p:sp>
        <p:nvSpPr>
          <p:cNvPr id="4" name="Rectangle 3">
            <a:extLst>
              <a:ext uri="{FF2B5EF4-FFF2-40B4-BE49-F238E27FC236}">
                <a16:creationId xmlns:a16="http://schemas.microsoft.com/office/drawing/2014/main" id="{CD6DEB5D-F839-3C18-B9F6-AFFCFAF1A5AB}"/>
              </a:ext>
            </a:extLst>
          </p:cNvPr>
          <p:cNvSpPr/>
          <p:nvPr/>
        </p:nvSpPr>
        <p:spPr>
          <a:xfrm>
            <a:off x="838200" y="4635500"/>
            <a:ext cx="1829366"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Granular Scaling</a:t>
            </a:r>
          </a:p>
        </p:txBody>
      </p:sp>
      <p:sp>
        <p:nvSpPr>
          <p:cNvPr id="6" name="Rectangle 5">
            <a:extLst>
              <a:ext uri="{FF2B5EF4-FFF2-40B4-BE49-F238E27FC236}">
                <a16:creationId xmlns:a16="http://schemas.microsoft.com/office/drawing/2014/main" id="{1E4D7E93-CBEC-C8F3-EF0B-A8DDED6E637B}"/>
              </a:ext>
            </a:extLst>
          </p:cNvPr>
          <p:cNvSpPr/>
          <p:nvPr/>
        </p:nvSpPr>
        <p:spPr>
          <a:xfrm>
            <a:off x="3556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Multiple Scale Triggers</a:t>
            </a:r>
          </a:p>
        </p:txBody>
      </p:sp>
      <p:sp>
        <p:nvSpPr>
          <p:cNvPr id="8" name="Rectangle 7">
            <a:extLst>
              <a:ext uri="{FF2B5EF4-FFF2-40B4-BE49-F238E27FC236}">
                <a16:creationId xmlns:a16="http://schemas.microsoft.com/office/drawing/2014/main" id="{C14A96F4-0627-619A-E477-1A31C269F757}"/>
              </a:ext>
            </a:extLst>
          </p:cNvPr>
          <p:cNvSpPr/>
          <p:nvPr/>
        </p:nvSpPr>
        <p:spPr>
          <a:xfrm>
            <a:off x="6286500" y="4635499"/>
            <a:ext cx="1816100" cy="11556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Revisions and Blue-Green Deployments</a:t>
            </a:r>
          </a:p>
        </p:txBody>
      </p:sp>
      <p:sp>
        <p:nvSpPr>
          <p:cNvPr id="10" name="Rectangle 9">
            <a:extLst>
              <a:ext uri="{FF2B5EF4-FFF2-40B4-BE49-F238E27FC236}">
                <a16:creationId xmlns:a16="http://schemas.microsoft.com/office/drawing/2014/main" id="{0AC8FEDA-3F01-1D61-C735-EDEDDB9D0BFD}"/>
              </a:ext>
            </a:extLst>
          </p:cNvPr>
          <p:cNvSpPr/>
          <p:nvPr/>
        </p:nvSpPr>
        <p:spPr>
          <a:xfrm>
            <a:off x="9017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Service-to-Service Communication</a:t>
            </a:r>
          </a:p>
        </p:txBody>
      </p:sp>
    </p:spTree>
    <p:extLst>
      <p:ext uri="{BB962C8B-B14F-4D97-AF65-F5344CB8AC3E}">
        <p14:creationId xmlns:p14="http://schemas.microsoft.com/office/powerpoint/2010/main" val="247402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75684-F768-7B53-EFB3-002627A9D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8E0B7B-ECED-0DC5-BB90-56AA2CC5E68A}"/>
              </a:ext>
            </a:extLst>
          </p:cNvPr>
          <p:cNvSpPr>
            <a:spLocks noGrp="1"/>
          </p:cNvSpPr>
          <p:nvPr>
            <p:ph type="title"/>
          </p:nvPr>
        </p:nvSpPr>
        <p:spPr/>
        <p:txBody>
          <a:bodyPr/>
          <a:lstStyle/>
          <a:p>
            <a:r>
              <a:rPr lang="en-US" dirty="0"/>
              <a:t>Azure Toolset Overview</a:t>
            </a:r>
          </a:p>
        </p:txBody>
      </p:sp>
      <p:sp>
        <p:nvSpPr>
          <p:cNvPr id="3" name="Text Placeholder 2">
            <a:extLst>
              <a:ext uri="{FF2B5EF4-FFF2-40B4-BE49-F238E27FC236}">
                <a16:creationId xmlns:a16="http://schemas.microsoft.com/office/drawing/2014/main" id="{57F5ACA6-87A8-124E-61F2-A4A3256E85FD}"/>
              </a:ext>
            </a:extLst>
          </p:cNvPr>
          <p:cNvSpPr>
            <a:spLocks noGrp="1"/>
          </p:cNvSpPr>
          <p:nvPr>
            <p:ph type="body" sz="quarter" idx="10"/>
          </p:nvPr>
        </p:nvSpPr>
        <p:spPr/>
        <p:txBody>
          <a:bodyPr>
            <a:normAutofit fontScale="92500" lnSpcReduction="20000"/>
          </a:bodyPr>
          <a:lstStyle/>
          <a:p>
            <a:r>
              <a:rPr lang="en-US" dirty="0"/>
              <a:t>Primary Trio</a:t>
            </a:r>
          </a:p>
        </p:txBody>
      </p:sp>
      <p:grpSp>
        <p:nvGrpSpPr>
          <p:cNvPr id="44" name="Group 43">
            <a:extLst>
              <a:ext uri="{FF2B5EF4-FFF2-40B4-BE49-F238E27FC236}">
                <a16:creationId xmlns:a16="http://schemas.microsoft.com/office/drawing/2014/main" id="{D8A70C36-E0B5-A8A5-6B8F-9D70626A0EE2}"/>
              </a:ext>
            </a:extLst>
          </p:cNvPr>
          <p:cNvGrpSpPr/>
          <p:nvPr/>
        </p:nvGrpSpPr>
        <p:grpSpPr>
          <a:xfrm>
            <a:off x="315397" y="4328492"/>
            <a:ext cx="1207356" cy="1855113"/>
            <a:chOff x="315397" y="4328492"/>
            <a:chExt cx="1207356" cy="1855113"/>
          </a:xfrm>
        </p:grpSpPr>
        <p:pic>
          <p:nvPicPr>
            <p:cNvPr id="11" name="Graphic 10">
              <a:extLst>
                <a:ext uri="{FF2B5EF4-FFF2-40B4-BE49-F238E27FC236}">
                  <a16:creationId xmlns:a16="http://schemas.microsoft.com/office/drawing/2014/main" id="{5061352F-DDC1-02A3-C3AF-C2CBFB9FCF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5397" y="4328492"/>
              <a:ext cx="1207356" cy="1207356"/>
            </a:xfrm>
            <a:prstGeom prst="rect">
              <a:avLst/>
            </a:prstGeom>
          </p:spPr>
        </p:pic>
        <p:sp>
          <p:nvSpPr>
            <p:cNvPr id="29" name="TextBox 28">
              <a:extLst>
                <a:ext uri="{FF2B5EF4-FFF2-40B4-BE49-F238E27FC236}">
                  <a16:creationId xmlns:a16="http://schemas.microsoft.com/office/drawing/2014/main" id="{83EC2039-550F-59D0-A0D8-3B85F6123F4D}"/>
                </a:ext>
              </a:extLst>
            </p:cNvPr>
            <p:cNvSpPr txBox="1"/>
            <p:nvPr/>
          </p:nvSpPr>
          <p:spPr>
            <a:xfrm>
              <a:off x="315397" y="5537274"/>
              <a:ext cx="1207356" cy="646331"/>
            </a:xfrm>
            <a:prstGeom prst="rect">
              <a:avLst/>
            </a:prstGeom>
            <a:noFill/>
          </p:spPr>
          <p:txBody>
            <a:bodyPr wrap="square" rtlCol="0">
              <a:spAutoFit/>
            </a:bodyPr>
            <a:lstStyle/>
            <a:p>
              <a:pPr algn="ctr"/>
              <a:r>
                <a:rPr lang="en-US" dirty="0"/>
                <a:t>Azure Front Door</a:t>
              </a:r>
            </a:p>
          </p:txBody>
        </p:sp>
      </p:grpSp>
      <p:grpSp>
        <p:nvGrpSpPr>
          <p:cNvPr id="45" name="Group 44">
            <a:extLst>
              <a:ext uri="{FF2B5EF4-FFF2-40B4-BE49-F238E27FC236}">
                <a16:creationId xmlns:a16="http://schemas.microsoft.com/office/drawing/2014/main" id="{CBDD7F8A-E821-304C-699F-A88CBF12FDBB}"/>
              </a:ext>
            </a:extLst>
          </p:cNvPr>
          <p:cNvGrpSpPr/>
          <p:nvPr/>
        </p:nvGrpSpPr>
        <p:grpSpPr>
          <a:xfrm>
            <a:off x="1642194" y="4328492"/>
            <a:ext cx="1181100" cy="1857874"/>
            <a:chOff x="1642194" y="4328492"/>
            <a:chExt cx="1181100" cy="1857874"/>
          </a:xfrm>
        </p:grpSpPr>
        <p:pic>
          <p:nvPicPr>
            <p:cNvPr id="13" name="Graphic 12">
              <a:extLst>
                <a:ext uri="{FF2B5EF4-FFF2-40B4-BE49-F238E27FC236}">
                  <a16:creationId xmlns:a16="http://schemas.microsoft.com/office/drawing/2014/main" id="{FD91ACDA-B34B-56FC-3F5B-5BA7424A56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42194" y="4328492"/>
              <a:ext cx="1181100" cy="1181100"/>
            </a:xfrm>
            <a:prstGeom prst="rect">
              <a:avLst/>
            </a:prstGeom>
          </p:spPr>
        </p:pic>
        <p:sp>
          <p:nvSpPr>
            <p:cNvPr id="30" name="TextBox 29">
              <a:extLst>
                <a:ext uri="{FF2B5EF4-FFF2-40B4-BE49-F238E27FC236}">
                  <a16:creationId xmlns:a16="http://schemas.microsoft.com/office/drawing/2014/main" id="{5AC0D570-6B66-F93A-B4E9-701E0DD25839}"/>
                </a:ext>
              </a:extLst>
            </p:cNvPr>
            <p:cNvSpPr txBox="1"/>
            <p:nvPr/>
          </p:nvSpPr>
          <p:spPr>
            <a:xfrm>
              <a:off x="1642194" y="5540035"/>
              <a:ext cx="1181100" cy="646331"/>
            </a:xfrm>
            <a:prstGeom prst="rect">
              <a:avLst/>
            </a:prstGeom>
            <a:noFill/>
          </p:spPr>
          <p:txBody>
            <a:bodyPr wrap="square" rtlCol="0">
              <a:spAutoFit/>
            </a:bodyPr>
            <a:lstStyle/>
            <a:p>
              <a:pPr algn="ctr"/>
              <a:r>
                <a:rPr lang="en-US" dirty="0"/>
                <a:t>Azure Monitor</a:t>
              </a:r>
            </a:p>
          </p:txBody>
        </p:sp>
      </p:grpSp>
      <p:grpSp>
        <p:nvGrpSpPr>
          <p:cNvPr id="46" name="Group 45">
            <a:extLst>
              <a:ext uri="{FF2B5EF4-FFF2-40B4-BE49-F238E27FC236}">
                <a16:creationId xmlns:a16="http://schemas.microsoft.com/office/drawing/2014/main" id="{279BF330-05BC-64FA-B555-8533EDF31977}"/>
              </a:ext>
            </a:extLst>
          </p:cNvPr>
          <p:cNvGrpSpPr/>
          <p:nvPr/>
        </p:nvGrpSpPr>
        <p:grpSpPr>
          <a:xfrm>
            <a:off x="2905729" y="4328492"/>
            <a:ext cx="1300541" cy="1853687"/>
            <a:chOff x="2905729" y="4328492"/>
            <a:chExt cx="1300541" cy="1853687"/>
          </a:xfrm>
        </p:grpSpPr>
        <p:pic>
          <p:nvPicPr>
            <p:cNvPr id="15" name="Graphic 14">
              <a:extLst>
                <a:ext uri="{FF2B5EF4-FFF2-40B4-BE49-F238E27FC236}">
                  <a16:creationId xmlns:a16="http://schemas.microsoft.com/office/drawing/2014/main" id="{1FCD4389-FE21-B48B-EF26-1D983F3F6FA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2735" y="4328492"/>
              <a:ext cx="1178230" cy="1178230"/>
            </a:xfrm>
            <a:prstGeom prst="rect">
              <a:avLst/>
            </a:prstGeom>
          </p:spPr>
        </p:pic>
        <p:sp>
          <p:nvSpPr>
            <p:cNvPr id="31" name="TextBox 30">
              <a:extLst>
                <a:ext uri="{FF2B5EF4-FFF2-40B4-BE49-F238E27FC236}">
                  <a16:creationId xmlns:a16="http://schemas.microsoft.com/office/drawing/2014/main" id="{334A8DC6-58EA-43A8-448B-F746A3D8EBEC}"/>
                </a:ext>
              </a:extLst>
            </p:cNvPr>
            <p:cNvSpPr txBox="1"/>
            <p:nvPr/>
          </p:nvSpPr>
          <p:spPr>
            <a:xfrm>
              <a:off x="2905729" y="5535848"/>
              <a:ext cx="1300541" cy="646331"/>
            </a:xfrm>
            <a:prstGeom prst="rect">
              <a:avLst/>
            </a:prstGeom>
            <a:noFill/>
          </p:spPr>
          <p:txBody>
            <a:bodyPr wrap="square" rtlCol="0">
              <a:spAutoFit/>
            </a:bodyPr>
            <a:lstStyle/>
            <a:p>
              <a:pPr algn="ctr"/>
              <a:r>
                <a:rPr lang="en-US" dirty="0"/>
                <a:t>Application Insights</a:t>
              </a:r>
            </a:p>
          </p:txBody>
        </p:sp>
      </p:grpSp>
      <p:grpSp>
        <p:nvGrpSpPr>
          <p:cNvPr id="47" name="Group 46">
            <a:extLst>
              <a:ext uri="{FF2B5EF4-FFF2-40B4-BE49-F238E27FC236}">
                <a16:creationId xmlns:a16="http://schemas.microsoft.com/office/drawing/2014/main" id="{E0E2DD3A-E5B9-B5FF-DDEA-E2B663EC5B14}"/>
              </a:ext>
            </a:extLst>
          </p:cNvPr>
          <p:cNvGrpSpPr/>
          <p:nvPr/>
        </p:nvGrpSpPr>
        <p:grpSpPr>
          <a:xfrm>
            <a:off x="4240406" y="4328492"/>
            <a:ext cx="1207356" cy="1855112"/>
            <a:chOff x="4240406" y="4328492"/>
            <a:chExt cx="1207356" cy="1855112"/>
          </a:xfrm>
        </p:grpSpPr>
        <p:pic>
          <p:nvPicPr>
            <p:cNvPr id="17" name="Graphic 16">
              <a:extLst>
                <a:ext uri="{FF2B5EF4-FFF2-40B4-BE49-F238E27FC236}">
                  <a16:creationId xmlns:a16="http://schemas.microsoft.com/office/drawing/2014/main" id="{06ED4C53-969A-DD5B-0304-6F351DFBF12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40406" y="4328492"/>
              <a:ext cx="1207356" cy="1207356"/>
            </a:xfrm>
            <a:prstGeom prst="rect">
              <a:avLst/>
            </a:prstGeom>
          </p:spPr>
        </p:pic>
        <p:sp>
          <p:nvSpPr>
            <p:cNvPr id="32" name="TextBox 31">
              <a:extLst>
                <a:ext uri="{FF2B5EF4-FFF2-40B4-BE49-F238E27FC236}">
                  <a16:creationId xmlns:a16="http://schemas.microsoft.com/office/drawing/2014/main" id="{1ED4675B-546B-46D3-47C7-1837EBA8E1E6}"/>
                </a:ext>
              </a:extLst>
            </p:cNvPr>
            <p:cNvSpPr txBox="1"/>
            <p:nvPr/>
          </p:nvSpPr>
          <p:spPr>
            <a:xfrm>
              <a:off x="4240407" y="5537273"/>
              <a:ext cx="1131694" cy="646331"/>
            </a:xfrm>
            <a:prstGeom prst="rect">
              <a:avLst/>
            </a:prstGeom>
            <a:noFill/>
          </p:spPr>
          <p:txBody>
            <a:bodyPr wrap="square" rtlCol="0">
              <a:spAutoFit/>
            </a:bodyPr>
            <a:lstStyle/>
            <a:p>
              <a:pPr algn="ctr"/>
              <a:r>
                <a:rPr lang="en-US" dirty="0"/>
                <a:t>Azure Key Vault</a:t>
              </a:r>
            </a:p>
          </p:txBody>
        </p:sp>
      </p:grpSp>
      <p:grpSp>
        <p:nvGrpSpPr>
          <p:cNvPr id="48" name="Group 47">
            <a:extLst>
              <a:ext uri="{FF2B5EF4-FFF2-40B4-BE49-F238E27FC236}">
                <a16:creationId xmlns:a16="http://schemas.microsoft.com/office/drawing/2014/main" id="{A090ECF4-57C5-868B-767D-BBAFCA8AB527}"/>
              </a:ext>
            </a:extLst>
          </p:cNvPr>
          <p:cNvGrpSpPr/>
          <p:nvPr/>
        </p:nvGrpSpPr>
        <p:grpSpPr>
          <a:xfrm>
            <a:off x="5408750" y="4356090"/>
            <a:ext cx="1467537" cy="1849526"/>
            <a:chOff x="5408750" y="4356090"/>
            <a:chExt cx="1467537" cy="1849526"/>
          </a:xfrm>
        </p:grpSpPr>
        <p:pic>
          <p:nvPicPr>
            <p:cNvPr id="19" name="Graphic 18">
              <a:extLst>
                <a:ext uri="{FF2B5EF4-FFF2-40B4-BE49-F238E27FC236}">
                  <a16:creationId xmlns:a16="http://schemas.microsoft.com/office/drawing/2014/main" id="{8C556A66-1186-695A-2AA0-2C0273102FF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67203" y="4356090"/>
              <a:ext cx="1150632" cy="1150632"/>
            </a:xfrm>
            <a:prstGeom prst="rect">
              <a:avLst/>
            </a:prstGeom>
          </p:spPr>
        </p:pic>
        <p:sp>
          <p:nvSpPr>
            <p:cNvPr id="33" name="TextBox 32">
              <a:extLst>
                <a:ext uri="{FF2B5EF4-FFF2-40B4-BE49-F238E27FC236}">
                  <a16:creationId xmlns:a16="http://schemas.microsoft.com/office/drawing/2014/main" id="{4A992156-E5B1-8080-3A59-093851D97C75}"/>
                </a:ext>
              </a:extLst>
            </p:cNvPr>
            <p:cNvSpPr txBox="1"/>
            <p:nvPr/>
          </p:nvSpPr>
          <p:spPr>
            <a:xfrm>
              <a:off x="5408750" y="5559285"/>
              <a:ext cx="1467537" cy="646331"/>
            </a:xfrm>
            <a:prstGeom prst="rect">
              <a:avLst/>
            </a:prstGeom>
            <a:noFill/>
          </p:spPr>
          <p:txBody>
            <a:bodyPr wrap="square" rtlCol="0">
              <a:spAutoFit/>
            </a:bodyPr>
            <a:lstStyle/>
            <a:p>
              <a:pPr algn="ctr"/>
              <a:r>
                <a:rPr lang="en-US" dirty="0"/>
                <a:t>Azure App Configuration</a:t>
              </a:r>
            </a:p>
          </p:txBody>
        </p:sp>
      </p:grpSp>
      <p:grpSp>
        <p:nvGrpSpPr>
          <p:cNvPr id="49" name="Group 48">
            <a:extLst>
              <a:ext uri="{FF2B5EF4-FFF2-40B4-BE49-F238E27FC236}">
                <a16:creationId xmlns:a16="http://schemas.microsoft.com/office/drawing/2014/main" id="{47516FB6-2198-0DCD-CE24-5DCF4E175088}"/>
              </a:ext>
            </a:extLst>
          </p:cNvPr>
          <p:cNvGrpSpPr/>
          <p:nvPr/>
        </p:nvGrpSpPr>
        <p:grpSpPr>
          <a:xfrm>
            <a:off x="6859319" y="4385216"/>
            <a:ext cx="1156187" cy="1767836"/>
            <a:chOff x="6859319" y="4385216"/>
            <a:chExt cx="1156187" cy="1767836"/>
          </a:xfrm>
        </p:grpSpPr>
        <p:pic>
          <p:nvPicPr>
            <p:cNvPr id="21" name="Graphic 20">
              <a:extLst>
                <a:ext uri="{FF2B5EF4-FFF2-40B4-BE49-F238E27FC236}">
                  <a16:creationId xmlns:a16="http://schemas.microsoft.com/office/drawing/2014/main" id="{8A75C26D-168D-AB9B-A32A-02B98E1DAE2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864874" y="4385216"/>
              <a:ext cx="1150632" cy="1150632"/>
            </a:xfrm>
            <a:prstGeom prst="rect">
              <a:avLst/>
            </a:prstGeom>
          </p:spPr>
        </p:pic>
        <p:sp>
          <p:nvSpPr>
            <p:cNvPr id="34" name="TextBox 33">
              <a:extLst>
                <a:ext uri="{FF2B5EF4-FFF2-40B4-BE49-F238E27FC236}">
                  <a16:creationId xmlns:a16="http://schemas.microsoft.com/office/drawing/2014/main" id="{DF41AC53-84D9-CD50-C5E8-A0AA04AE49D6}"/>
                </a:ext>
              </a:extLst>
            </p:cNvPr>
            <p:cNvSpPr txBox="1"/>
            <p:nvPr/>
          </p:nvSpPr>
          <p:spPr>
            <a:xfrm>
              <a:off x="6859319" y="5506721"/>
              <a:ext cx="1126413" cy="646331"/>
            </a:xfrm>
            <a:prstGeom prst="rect">
              <a:avLst/>
            </a:prstGeom>
            <a:noFill/>
          </p:spPr>
          <p:txBody>
            <a:bodyPr wrap="square" rtlCol="0">
              <a:spAutoFit/>
            </a:bodyPr>
            <a:lstStyle/>
            <a:p>
              <a:pPr algn="ctr"/>
              <a:r>
                <a:rPr lang="en-US" dirty="0"/>
                <a:t>Azure Storage</a:t>
              </a:r>
            </a:p>
          </p:txBody>
        </p:sp>
      </p:grpSp>
      <p:grpSp>
        <p:nvGrpSpPr>
          <p:cNvPr id="50" name="Group 49">
            <a:extLst>
              <a:ext uri="{FF2B5EF4-FFF2-40B4-BE49-F238E27FC236}">
                <a16:creationId xmlns:a16="http://schemas.microsoft.com/office/drawing/2014/main" id="{EC077640-1383-861A-28A3-A082F57AC829}"/>
              </a:ext>
            </a:extLst>
          </p:cNvPr>
          <p:cNvGrpSpPr/>
          <p:nvPr/>
        </p:nvGrpSpPr>
        <p:grpSpPr>
          <a:xfrm>
            <a:off x="8129890" y="4328492"/>
            <a:ext cx="1186157" cy="1853687"/>
            <a:chOff x="8129890" y="4328492"/>
            <a:chExt cx="1186157" cy="1853687"/>
          </a:xfrm>
        </p:grpSpPr>
        <p:pic>
          <p:nvPicPr>
            <p:cNvPr id="23" name="Graphic 22">
              <a:extLst>
                <a:ext uri="{FF2B5EF4-FFF2-40B4-BE49-F238E27FC236}">
                  <a16:creationId xmlns:a16="http://schemas.microsoft.com/office/drawing/2014/main" id="{8FD26345-176F-17D0-4866-6030C0A7D62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162545" y="4328492"/>
              <a:ext cx="1153502" cy="1153502"/>
            </a:xfrm>
            <a:prstGeom prst="rect">
              <a:avLst/>
            </a:prstGeom>
          </p:spPr>
        </p:pic>
        <p:sp>
          <p:nvSpPr>
            <p:cNvPr id="35" name="TextBox 34">
              <a:extLst>
                <a:ext uri="{FF2B5EF4-FFF2-40B4-BE49-F238E27FC236}">
                  <a16:creationId xmlns:a16="http://schemas.microsoft.com/office/drawing/2014/main" id="{7B94DA56-67C9-3A99-FC8F-111E2E9ED04B}"/>
                </a:ext>
              </a:extLst>
            </p:cNvPr>
            <p:cNvSpPr txBox="1"/>
            <p:nvPr/>
          </p:nvSpPr>
          <p:spPr>
            <a:xfrm>
              <a:off x="8129890" y="5535848"/>
              <a:ext cx="1186157" cy="646331"/>
            </a:xfrm>
            <a:prstGeom prst="rect">
              <a:avLst/>
            </a:prstGeom>
            <a:noFill/>
          </p:spPr>
          <p:txBody>
            <a:bodyPr wrap="square" rtlCol="0">
              <a:spAutoFit/>
            </a:bodyPr>
            <a:lstStyle/>
            <a:p>
              <a:pPr algn="ctr"/>
              <a:r>
                <a:rPr lang="en-US" dirty="0"/>
                <a:t>Cosmos DB</a:t>
              </a:r>
            </a:p>
          </p:txBody>
        </p:sp>
      </p:grpSp>
      <p:grpSp>
        <p:nvGrpSpPr>
          <p:cNvPr id="51" name="Group 50">
            <a:extLst>
              <a:ext uri="{FF2B5EF4-FFF2-40B4-BE49-F238E27FC236}">
                <a16:creationId xmlns:a16="http://schemas.microsoft.com/office/drawing/2014/main" id="{4F01DAF5-86F9-4D56-2AA5-6E933915A87C}"/>
              </a:ext>
            </a:extLst>
          </p:cNvPr>
          <p:cNvGrpSpPr/>
          <p:nvPr/>
        </p:nvGrpSpPr>
        <p:grpSpPr>
          <a:xfrm>
            <a:off x="9432618" y="4356090"/>
            <a:ext cx="1150632" cy="1519963"/>
            <a:chOff x="9432618" y="4356090"/>
            <a:chExt cx="1150632" cy="1519963"/>
          </a:xfrm>
        </p:grpSpPr>
        <p:pic>
          <p:nvPicPr>
            <p:cNvPr id="25" name="Graphic 24">
              <a:extLst>
                <a:ext uri="{FF2B5EF4-FFF2-40B4-BE49-F238E27FC236}">
                  <a16:creationId xmlns:a16="http://schemas.microsoft.com/office/drawing/2014/main" id="{0D384858-4DD1-49E9-8E94-4E6F847B09F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432618" y="4356090"/>
              <a:ext cx="1150632" cy="1150632"/>
            </a:xfrm>
            <a:prstGeom prst="rect">
              <a:avLst/>
            </a:prstGeom>
          </p:spPr>
        </p:pic>
        <p:sp>
          <p:nvSpPr>
            <p:cNvPr id="36" name="TextBox 35">
              <a:extLst>
                <a:ext uri="{FF2B5EF4-FFF2-40B4-BE49-F238E27FC236}">
                  <a16:creationId xmlns:a16="http://schemas.microsoft.com/office/drawing/2014/main" id="{09923D35-4A57-2EB8-3F9B-95CBDA3609B3}"/>
                </a:ext>
              </a:extLst>
            </p:cNvPr>
            <p:cNvSpPr txBox="1"/>
            <p:nvPr/>
          </p:nvSpPr>
          <p:spPr>
            <a:xfrm>
              <a:off x="9432618" y="5506721"/>
              <a:ext cx="1150632" cy="369332"/>
            </a:xfrm>
            <a:prstGeom prst="rect">
              <a:avLst/>
            </a:prstGeom>
            <a:noFill/>
          </p:spPr>
          <p:txBody>
            <a:bodyPr wrap="square" rtlCol="0">
              <a:spAutoFit/>
            </a:bodyPr>
            <a:lstStyle/>
            <a:p>
              <a:r>
                <a:rPr lang="en-US" dirty="0"/>
                <a:t>Event Grid</a:t>
              </a:r>
            </a:p>
          </p:txBody>
        </p:sp>
      </p:grpSp>
      <p:grpSp>
        <p:nvGrpSpPr>
          <p:cNvPr id="52" name="Group 51">
            <a:extLst>
              <a:ext uri="{FF2B5EF4-FFF2-40B4-BE49-F238E27FC236}">
                <a16:creationId xmlns:a16="http://schemas.microsoft.com/office/drawing/2014/main" id="{2B8C0A64-237F-E1E4-C3B1-4D93DA07EA25}"/>
              </a:ext>
            </a:extLst>
          </p:cNvPr>
          <p:cNvGrpSpPr/>
          <p:nvPr/>
        </p:nvGrpSpPr>
        <p:grpSpPr>
          <a:xfrm>
            <a:off x="10725970" y="4328492"/>
            <a:ext cx="1150632" cy="1807520"/>
            <a:chOff x="10725970" y="4328492"/>
            <a:chExt cx="1150632" cy="1807520"/>
          </a:xfrm>
        </p:grpSpPr>
        <p:pic>
          <p:nvPicPr>
            <p:cNvPr id="27" name="Graphic 26">
              <a:extLst>
                <a:ext uri="{FF2B5EF4-FFF2-40B4-BE49-F238E27FC236}">
                  <a16:creationId xmlns:a16="http://schemas.microsoft.com/office/drawing/2014/main" id="{87F2D5FF-3B33-6B0D-D58A-0E23F15909C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725970" y="4328492"/>
              <a:ext cx="1150632" cy="1150632"/>
            </a:xfrm>
            <a:prstGeom prst="rect">
              <a:avLst/>
            </a:prstGeom>
          </p:spPr>
        </p:pic>
        <p:sp>
          <p:nvSpPr>
            <p:cNvPr id="37" name="TextBox 36">
              <a:extLst>
                <a:ext uri="{FF2B5EF4-FFF2-40B4-BE49-F238E27FC236}">
                  <a16:creationId xmlns:a16="http://schemas.microsoft.com/office/drawing/2014/main" id="{4D734101-F3CB-F93D-6FF1-8A4C23064F36}"/>
                </a:ext>
              </a:extLst>
            </p:cNvPr>
            <p:cNvSpPr txBox="1"/>
            <p:nvPr/>
          </p:nvSpPr>
          <p:spPr>
            <a:xfrm>
              <a:off x="10725970" y="5489681"/>
              <a:ext cx="1150632" cy="646331"/>
            </a:xfrm>
            <a:prstGeom prst="rect">
              <a:avLst/>
            </a:prstGeom>
            <a:noFill/>
          </p:spPr>
          <p:txBody>
            <a:bodyPr wrap="square" rtlCol="0">
              <a:spAutoFit/>
            </a:bodyPr>
            <a:lstStyle/>
            <a:p>
              <a:pPr algn="ctr"/>
              <a:r>
                <a:rPr lang="en-US" dirty="0"/>
                <a:t>Service Bus</a:t>
              </a:r>
            </a:p>
          </p:txBody>
        </p:sp>
      </p:grpSp>
      <p:grpSp>
        <p:nvGrpSpPr>
          <p:cNvPr id="41" name="Group 40">
            <a:extLst>
              <a:ext uri="{FF2B5EF4-FFF2-40B4-BE49-F238E27FC236}">
                <a16:creationId xmlns:a16="http://schemas.microsoft.com/office/drawing/2014/main" id="{401D95A4-9BCC-17DC-EBA8-77385FFBDE6F}"/>
              </a:ext>
            </a:extLst>
          </p:cNvPr>
          <p:cNvGrpSpPr/>
          <p:nvPr/>
        </p:nvGrpSpPr>
        <p:grpSpPr>
          <a:xfrm>
            <a:off x="2157111" y="1580544"/>
            <a:ext cx="1904999" cy="2520187"/>
            <a:chOff x="2157111" y="1580544"/>
            <a:chExt cx="1904999" cy="2520187"/>
          </a:xfrm>
        </p:grpSpPr>
        <p:pic>
          <p:nvPicPr>
            <p:cNvPr id="5" name="Graphic 4">
              <a:extLst>
                <a:ext uri="{FF2B5EF4-FFF2-40B4-BE49-F238E27FC236}">
                  <a16:creationId xmlns:a16="http://schemas.microsoft.com/office/drawing/2014/main" id="{BB94AF3A-DDD3-906B-91EB-8CBFDF85EB6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157111" y="1580544"/>
              <a:ext cx="1904999" cy="1904999"/>
            </a:xfrm>
            <a:prstGeom prst="rect">
              <a:avLst/>
            </a:prstGeom>
          </p:spPr>
        </p:pic>
        <p:sp>
          <p:nvSpPr>
            <p:cNvPr id="38" name="TextBox 37">
              <a:extLst>
                <a:ext uri="{FF2B5EF4-FFF2-40B4-BE49-F238E27FC236}">
                  <a16:creationId xmlns:a16="http://schemas.microsoft.com/office/drawing/2014/main" id="{77165638-0852-7245-3484-F129441DE7C8}"/>
                </a:ext>
              </a:extLst>
            </p:cNvPr>
            <p:cNvSpPr txBox="1"/>
            <p:nvPr/>
          </p:nvSpPr>
          <p:spPr>
            <a:xfrm>
              <a:off x="2232744" y="3454400"/>
              <a:ext cx="1829366" cy="646331"/>
            </a:xfrm>
            <a:prstGeom prst="rect">
              <a:avLst/>
            </a:prstGeom>
            <a:noFill/>
          </p:spPr>
          <p:txBody>
            <a:bodyPr wrap="square" rtlCol="0">
              <a:spAutoFit/>
            </a:bodyPr>
            <a:lstStyle/>
            <a:p>
              <a:pPr algn="ctr"/>
              <a:r>
                <a:rPr lang="en-US" dirty="0"/>
                <a:t>Azure API Management</a:t>
              </a:r>
            </a:p>
          </p:txBody>
        </p:sp>
      </p:grpSp>
      <p:grpSp>
        <p:nvGrpSpPr>
          <p:cNvPr id="42" name="Group 41">
            <a:extLst>
              <a:ext uri="{FF2B5EF4-FFF2-40B4-BE49-F238E27FC236}">
                <a16:creationId xmlns:a16="http://schemas.microsoft.com/office/drawing/2014/main" id="{9367BB54-F072-B004-2743-C5CABAC345C6}"/>
              </a:ext>
            </a:extLst>
          </p:cNvPr>
          <p:cNvGrpSpPr/>
          <p:nvPr/>
        </p:nvGrpSpPr>
        <p:grpSpPr>
          <a:xfrm>
            <a:off x="5137151" y="1517652"/>
            <a:ext cx="1917698" cy="2306080"/>
            <a:chOff x="5137151" y="1517652"/>
            <a:chExt cx="1917698" cy="2306080"/>
          </a:xfrm>
        </p:grpSpPr>
        <p:pic>
          <p:nvPicPr>
            <p:cNvPr id="7" name="Graphic 6">
              <a:extLst>
                <a:ext uri="{FF2B5EF4-FFF2-40B4-BE49-F238E27FC236}">
                  <a16:creationId xmlns:a16="http://schemas.microsoft.com/office/drawing/2014/main" id="{E69BD9E2-5A58-237B-5162-0C3F08E4C25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137151" y="1517652"/>
              <a:ext cx="1917698" cy="1917698"/>
            </a:xfrm>
            <a:prstGeom prst="rect">
              <a:avLst/>
            </a:prstGeom>
          </p:spPr>
        </p:pic>
        <p:sp>
          <p:nvSpPr>
            <p:cNvPr id="39" name="TextBox 38">
              <a:extLst>
                <a:ext uri="{FF2B5EF4-FFF2-40B4-BE49-F238E27FC236}">
                  <a16:creationId xmlns:a16="http://schemas.microsoft.com/office/drawing/2014/main" id="{6618F955-429A-3BE6-70BA-22D9D1F63124}"/>
                </a:ext>
              </a:extLst>
            </p:cNvPr>
            <p:cNvSpPr txBox="1"/>
            <p:nvPr/>
          </p:nvSpPr>
          <p:spPr>
            <a:xfrm>
              <a:off x="5137151" y="3454400"/>
              <a:ext cx="1917697" cy="369332"/>
            </a:xfrm>
            <a:prstGeom prst="rect">
              <a:avLst/>
            </a:prstGeom>
            <a:noFill/>
          </p:spPr>
          <p:txBody>
            <a:bodyPr wrap="square" rtlCol="0">
              <a:spAutoFit/>
            </a:bodyPr>
            <a:lstStyle/>
            <a:p>
              <a:pPr algn="ctr"/>
              <a:r>
                <a:rPr lang="en-US" dirty="0"/>
                <a:t>Azure Functions</a:t>
              </a:r>
            </a:p>
          </p:txBody>
        </p:sp>
      </p:grpSp>
      <p:grpSp>
        <p:nvGrpSpPr>
          <p:cNvPr id="43" name="Group 42">
            <a:extLst>
              <a:ext uri="{FF2B5EF4-FFF2-40B4-BE49-F238E27FC236}">
                <a16:creationId xmlns:a16="http://schemas.microsoft.com/office/drawing/2014/main" id="{40E9D2E1-82D2-6C14-5066-AEE448D2D081}"/>
              </a:ext>
            </a:extLst>
          </p:cNvPr>
          <p:cNvGrpSpPr/>
          <p:nvPr/>
        </p:nvGrpSpPr>
        <p:grpSpPr>
          <a:xfrm>
            <a:off x="8129889" y="1392982"/>
            <a:ext cx="1917699" cy="2738892"/>
            <a:chOff x="8129889" y="1392982"/>
            <a:chExt cx="1917699" cy="2738892"/>
          </a:xfrm>
        </p:grpSpPr>
        <p:pic>
          <p:nvPicPr>
            <p:cNvPr id="9" name="Graphic 8">
              <a:extLst>
                <a:ext uri="{FF2B5EF4-FFF2-40B4-BE49-F238E27FC236}">
                  <a16:creationId xmlns:a16="http://schemas.microsoft.com/office/drawing/2014/main" id="{4E25A496-D370-CB15-8B7B-03B8621220AB}"/>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129890" y="1392982"/>
              <a:ext cx="1917698" cy="1917698"/>
            </a:xfrm>
            <a:prstGeom prst="rect">
              <a:avLst/>
            </a:prstGeom>
          </p:spPr>
        </p:pic>
        <p:sp>
          <p:nvSpPr>
            <p:cNvPr id="40" name="TextBox 39">
              <a:extLst>
                <a:ext uri="{FF2B5EF4-FFF2-40B4-BE49-F238E27FC236}">
                  <a16:creationId xmlns:a16="http://schemas.microsoft.com/office/drawing/2014/main" id="{9E663095-EC44-8165-2C21-8F7DA7CD8764}"/>
                </a:ext>
              </a:extLst>
            </p:cNvPr>
            <p:cNvSpPr txBox="1"/>
            <p:nvPr/>
          </p:nvSpPr>
          <p:spPr>
            <a:xfrm>
              <a:off x="8129889" y="3485543"/>
              <a:ext cx="1917697" cy="646331"/>
            </a:xfrm>
            <a:prstGeom prst="rect">
              <a:avLst/>
            </a:prstGeom>
            <a:noFill/>
          </p:spPr>
          <p:txBody>
            <a:bodyPr wrap="square" rtlCol="0">
              <a:spAutoFit/>
            </a:bodyPr>
            <a:lstStyle/>
            <a:p>
              <a:pPr algn="ctr"/>
              <a:r>
                <a:rPr lang="en-US" dirty="0"/>
                <a:t>Azure Container Apps</a:t>
              </a:r>
            </a:p>
          </p:txBody>
        </p:sp>
      </p:grpSp>
    </p:spTree>
    <p:extLst>
      <p:ext uri="{BB962C8B-B14F-4D97-AF65-F5344CB8AC3E}">
        <p14:creationId xmlns:p14="http://schemas.microsoft.com/office/powerpoint/2010/main" val="2061008335"/>
      </p:ext>
    </p:extLst>
  </p:cSld>
  <p:clrMapOvr>
    <a:masterClrMapping/>
  </p:clrMapOvr>
</p:sld>
</file>

<file path=ppt/theme/theme1.xml><?xml version="1.0" encoding="utf-8"?>
<a:theme xmlns:a="http://schemas.openxmlformats.org/drawingml/2006/main" name="TaleLearnCode">
  <a:themeElements>
    <a:clrScheme name="Building Resilient and Scalable APIs in Azure">
      <a:dk1>
        <a:srgbClr val="00263A"/>
      </a:dk1>
      <a:lt1>
        <a:srgbClr val="F4F8FB"/>
      </a:lt1>
      <a:dk2>
        <a:srgbClr val="1A1A1A"/>
      </a:dk2>
      <a:lt2>
        <a:srgbClr val="DCEAF5"/>
      </a:lt2>
      <a:accent1>
        <a:srgbClr val="0078D4"/>
      </a:accent1>
      <a:accent2>
        <a:srgbClr val="00B7C3"/>
      </a:accent2>
      <a:accent3>
        <a:srgbClr val="FFB900"/>
      </a:accent3>
      <a:accent4>
        <a:srgbClr val="E81123"/>
      </a:accent4>
      <a:accent5>
        <a:srgbClr val="5C2D91"/>
      </a:accent5>
      <a:accent6>
        <a:srgbClr val="7A7A7A"/>
      </a:accent6>
      <a:hlink>
        <a:srgbClr val="005A9E"/>
      </a:hlink>
      <a:folHlink>
        <a:srgbClr val="6B4C9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aleLearnCode">
  <a:themeElements>
    <a:clrScheme name="Building Resilient and Scalable APIs in Azure">
      <a:dk1>
        <a:srgbClr val="00263A"/>
      </a:dk1>
      <a:lt1>
        <a:srgbClr val="F4F8FB"/>
      </a:lt1>
      <a:dk2>
        <a:srgbClr val="1A1A1A"/>
      </a:dk2>
      <a:lt2>
        <a:srgbClr val="DCEAF5"/>
      </a:lt2>
      <a:accent1>
        <a:srgbClr val="0078D4"/>
      </a:accent1>
      <a:accent2>
        <a:srgbClr val="00B7C3"/>
      </a:accent2>
      <a:accent3>
        <a:srgbClr val="FFB900"/>
      </a:accent3>
      <a:accent4>
        <a:srgbClr val="E81123"/>
      </a:accent4>
      <a:accent5>
        <a:srgbClr val="5C2D91"/>
      </a:accent5>
      <a:accent6>
        <a:srgbClr val="7A7A7A"/>
      </a:accent6>
      <a:hlink>
        <a:srgbClr val="005A9E"/>
      </a:hlink>
      <a:folHlink>
        <a:srgbClr val="6B4C9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 Slide Design">
  <a:themeElements>
    <a:clrScheme name="Building Resilient and Scalable APIs in Azure">
      <a:dk1>
        <a:srgbClr val="00263A"/>
      </a:dk1>
      <a:lt1>
        <a:srgbClr val="F4F8FB"/>
      </a:lt1>
      <a:dk2>
        <a:srgbClr val="1A1A1A"/>
      </a:dk2>
      <a:lt2>
        <a:srgbClr val="DCEAF5"/>
      </a:lt2>
      <a:accent1>
        <a:srgbClr val="0078D4"/>
      </a:accent1>
      <a:accent2>
        <a:srgbClr val="00B7C3"/>
      </a:accent2>
      <a:accent3>
        <a:srgbClr val="FFB900"/>
      </a:accent3>
      <a:accent4>
        <a:srgbClr val="E81123"/>
      </a:accent4>
      <a:accent5>
        <a:srgbClr val="5C2D91"/>
      </a:accent5>
      <a:accent6>
        <a:srgbClr val="7A7A7A"/>
      </a:accent6>
      <a:hlink>
        <a:srgbClr val="005A9E"/>
      </a:hlink>
      <a:folHlink>
        <a:srgbClr val="6B4C9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2256</TotalTime>
  <Words>2281</Words>
  <Application>Microsoft Office PowerPoint</Application>
  <PresentationFormat>Widescreen</PresentationFormat>
  <Paragraphs>203</Paragraphs>
  <Slides>11</Slides>
  <Notes>9</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11</vt:i4>
      </vt:variant>
    </vt:vector>
  </HeadingPairs>
  <TitlesOfParts>
    <vt:vector size="18" baseType="lpstr">
      <vt:lpstr>Aptos</vt:lpstr>
      <vt:lpstr>Arial</vt:lpstr>
      <vt:lpstr>Calibri</vt:lpstr>
      <vt:lpstr>Kamerik205 8</vt:lpstr>
      <vt:lpstr>TaleLearnCode</vt:lpstr>
      <vt:lpstr>1_TaleLearnCode</vt:lpstr>
      <vt:lpstr>Title Slide Design</vt:lpstr>
      <vt:lpstr>PowerPoint Presentation</vt:lpstr>
      <vt:lpstr>Agenda</vt:lpstr>
      <vt:lpstr>The Resilience Challenge</vt:lpstr>
      <vt:lpstr>Resilience Turnaround</vt:lpstr>
      <vt:lpstr>Azure Toolset Overview</vt:lpstr>
      <vt:lpstr>Azure Toolset Overview</vt:lpstr>
      <vt:lpstr>Azure Toolset Overview</vt:lpstr>
      <vt:lpstr>Azure Toolset Overview</vt:lpstr>
      <vt:lpstr>Azure Toolset Overview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31</cp:revision>
  <dcterms:created xsi:type="dcterms:W3CDTF">2023-11-19T00:00:57Z</dcterms:created>
  <dcterms:modified xsi:type="dcterms:W3CDTF">2025-09-04T01:31:15Z</dcterms:modified>
</cp:coreProperties>
</file>