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Lst>
  <p:notesMasterIdLst>
    <p:notesMasterId r:id="rId20"/>
  </p:notesMasterIdLst>
  <p:sldIdLst>
    <p:sldId id="257" r:id="rId3"/>
    <p:sldId id="259" r:id="rId4"/>
    <p:sldId id="260" r:id="rId5"/>
    <p:sldId id="262" r:id="rId6"/>
    <p:sldId id="261" r:id="rId7"/>
    <p:sldId id="271" r:id="rId8"/>
    <p:sldId id="272" r:id="rId9"/>
    <p:sldId id="273" r:id="rId10"/>
    <p:sldId id="274" r:id="rId11"/>
    <p:sldId id="275" r:id="rId12"/>
    <p:sldId id="276" r:id="rId13"/>
    <p:sldId id="263" r:id="rId14"/>
    <p:sldId id="277" r:id="rId15"/>
    <p:sldId id="278" r:id="rId16"/>
    <p:sldId id="268"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9313"/>
    <a:srgbClr val="82378A"/>
    <a:srgbClr val="E71F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600" autoAdjust="0"/>
  </p:normalViewPr>
  <p:slideViewPr>
    <p:cSldViewPr snapToGrid="0">
      <p:cViewPr varScale="1">
        <p:scale>
          <a:sx n="94" d="100"/>
          <a:sy n="94" d="100"/>
        </p:scale>
        <p:origin x="965"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F5DB88-0B36-4818-895B-0DC6B0B72506}" type="datetimeFigureOut">
              <a:rPr lang="en-US" smtClean="0"/>
              <a:t>4/9/2023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CFEF31-74B2-4EAC-BDD5-1ED6FD6ACF00}" type="slidenum">
              <a:rPr lang="en-US" smtClean="0"/>
              <a:t>‹#›</a:t>
            </a:fld>
            <a:endParaRPr lang="en-US"/>
          </a:p>
        </p:txBody>
      </p:sp>
    </p:spTree>
    <p:extLst>
      <p:ext uri="{BB962C8B-B14F-4D97-AF65-F5344CB8AC3E}">
        <p14:creationId xmlns:p14="http://schemas.microsoft.com/office/powerpoint/2010/main" val="1897000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 Hubs is a fully managed, real-time data ingestion service.  Steam millions of events per second from any source to build dynamic data pipelines and immediately respond to business challenges.  Keep processing data during emergencies using the geo-disaster recovery and geo-replication features.</a:t>
            </a:r>
          </a:p>
          <a:p>
            <a:endParaRPr lang="en-US" dirty="0"/>
          </a:p>
          <a:p>
            <a:r>
              <a:rPr lang="en-US" dirty="0"/>
              <a:t>Integrate seamlessly with other Azure services to unlock valuable insights.  Allow existing Apache Kafka clients and applications to talk to Event Hubs without any code changes – you get a managed Kafka experience without having to manage your own clusters.  Experience real-time data ingestion and micro-batching on the same stream</a:t>
            </a:r>
          </a:p>
        </p:txBody>
      </p:sp>
      <p:sp>
        <p:nvSpPr>
          <p:cNvPr id="4" name="Slide Number Placeholder 3"/>
          <p:cNvSpPr>
            <a:spLocks noGrp="1"/>
          </p:cNvSpPr>
          <p:nvPr>
            <p:ph type="sldNum" sz="quarter" idx="5"/>
          </p:nvPr>
        </p:nvSpPr>
        <p:spPr/>
        <p:txBody>
          <a:bodyPr/>
          <a:lstStyle/>
          <a:p>
            <a:fld id="{69CFEF31-74B2-4EAC-BDD5-1ED6FD6ACF00}" type="slidenum">
              <a:rPr lang="en-US" smtClean="0"/>
              <a:t>13</a:t>
            </a:fld>
            <a:endParaRPr lang="en-US"/>
          </a:p>
        </p:txBody>
      </p:sp>
    </p:spTree>
    <p:extLst>
      <p:ext uri="{BB962C8B-B14F-4D97-AF65-F5344CB8AC3E}">
        <p14:creationId xmlns:p14="http://schemas.microsoft.com/office/powerpoint/2010/main" val="1747720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Simple</a:t>
            </a:r>
            <a:r>
              <a:rPr lang="en-US" b="0" dirty="0"/>
              <a:t> – Build real-time data pipelines with just a couple clicks.  Seamlessly integrate with Azure data services to uncover insights faster.</a:t>
            </a:r>
          </a:p>
          <a:p>
            <a:endParaRPr lang="en-US" b="0" dirty="0"/>
          </a:p>
          <a:p>
            <a:r>
              <a:rPr lang="en-US" b="1" dirty="0"/>
              <a:t>Secure</a:t>
            </a:r>
            <a:r>
              <a:rPr lang="en-US" b="0" dirty="0"/>
              <a:t> – Protect your real-time data.  Event Hubs is certified by CSA, STAR, ISO, SOC, </a:t>
            </a:r>
            <a:r>
              <a:rPr lang="en-US" b="0" dirty="0" err="1"/>
              <a:t>GxP</a:t>
            </a:r>
            <a:r>
              <a:rPr lang="en-US" b="0" dirty="0"/>
              <a:t>, HIPPA, HITRUST, and PCI.</a:t>
            </a:r>
          </a:p>
          <a:p>
            <a:endParaRPr lang="en-US" b="0" dirty="0"/>
          </a:p>
          <a:p>
            <a:r>
              <a:rPr lang="en-US" b="1" dirty="0"/>
              <a:t>Scalable</a:t>
            </a:r>
            <a:r>
              <a:rPr lang="en-US" b="0" dirty="0"/>
              <a:t> – Adjust throughput dynamically based on your usage needs and pay only for what you use.</a:t>
            </a:r>
          </a:p>
          <a:p>
            <a:endParaRPr lang="en-US" b="0" dirty="0"/>
          </a:p>
          <a:p>
            <a:r>
              <a:rPr lang="en-US" b="1" dirty="0"/>
              <a:t>Open</a:t>
            </a:r>
            <a:r>
              <a:rPr lang="en-US" b="0" dirty="0"/>
              <a:t> – Ingest data from anywhere and develop across platforms with support for popular protocols, including AMQP, HTTPS, and Apache Kafka.</a:t>
            </a:r>
            <a:endParaRPr lang="en-US" b="1" dirty="0"/>
          </a:p>
          <a:p>
            <a:endParaRPr lang="en-US" dirty="0"/>
          </a:p>
        </p:txBody>
      </p:sp>
      <p:sp>
        <p:nvSpPr>
          <p:cNvPr id="4" name="Slide Number Placeholder 3"/>
          <p:cNvSpPr>
            <a:spLocks noGrp="1"/>
          </p:cNvSpPr>
          <p:nvPr>
            <p:ph type="sldNum" sz="quarter" idx="5"/>
          </p:nvPr>
        </p:nvSpPr>
        <p:spPr/>
        <p:txBody>
          <a:bodyPr/>
          <a:lstStyle/>
          <a:p>
            <a:fld id="{69CFEF31-74B2-4EAC-BDD5-1ED6FD6ACF00}" type="slidenum">
              <a:rPr lang="en-US" smtClean="0"/>
              <a:t>14</a:t>
            </a:fld>
            <a:endParaRPr lang="en-US"/>
          </a:p>
        </p:txBody>
      </p:sp>
    </p:spTree>
    <p:extLst>
      <p:ext uri="{BB962C8B-B14F-4D97-AF65-F5344CB8AC3E}">
        <p14:creationId xmlns:p14="http://schemas.microsoft.com/office/powerpoint/2010/main" val="3892517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FEF31-74B2-4EAC-BDD5-1ED6FD6ACF00}" type="slidenum">
              <a:rPr lang="en-US" smtClean="0"/>
              <a:t>17</a:t>
            </a:fld>
            <a:endParaRPr lang="en-US"/>
          </a:p>
        </p:txBody>
      </p:sp>
    </p:spTree>
    <p:extLst>
      <p:ext uri="{BB962C8B-B14F-4D97-AF65-F5344CB8AC3E}">
        <p14:creationId xmlns:p14="http://schemas.microsoft.com/office/powerpoint/2010/main" val="1909361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D3EF3-B55F-0842-5DC4-9815382084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BB77C9-1ABA-4A2C-5594-45AA22CE20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803064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4487-0223-A91D-EA45-7A3CDB06F9E1}"/>
              </a:ext>
            </a:extLst>
          </p:cNvPr>
          <p:cNvSpPr>
            <a:spLocks noGrp="1"/>
          </p:cNvSpPr>
          <p:nvPr>
            <p:ph type="ctrTitle"/>
          </p:nvPr>
        </p:nvSpPr>
        <p:spPr>
          <a:xfrm>
            <a:off x="1524000" y="250330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281286-97C3-B9BD-CA1E-0DA2D189B194}"/>
              </a:ext>
            </a:extLst>
          </p:cNvPr>
          <p:cNvSpPr>
            <a:spLocks noGrp="1"/>
          </p:cNvSpPr>
          <p:nvPr>
            <p:ph type="subTitle" idx="1"/>
          </p:nvPr>
        </p:nvSpPr>
        <p:spPr>
          <a:xfrm>
            <a:off x="1524000" y="4982979"/>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533415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93B33-F632-171A-E090-86CED431AF48}"/>
              </a:ext>
            </a:extLst>
          </p:cNvPr>
          <p:cNvSpPr>
            <a:spLocks noGrp="1"/>
          </p:cNvSpPr>
          <p:nvPr>
            <p:ph type="title"/>
          </p:nvPr>
        </p:nvSpPr>
        <p:spPr>
          <a:xfrm>
            <a:off x="831850" y="2278907"/>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515C10-E6F8-10F4-09A7-B758762E71C0}"/>
              </a:ext>
            </a:extLst>
          </p:cNvPr>
          <p:cNvSpPr>
            <a:spLocks noGrp="1"/>
          </p:cNvSpPr>
          <p:nvPr>
            <p:ph type="body" idx="1"/>
          </p:nvPr>
        </p:nvSpPr>
        <p:spPr>
          <a:xfrm>
            <a:off x="831850" y="5158632"/>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409365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7EC21-0DC4-A5E6-6100-42E0BAC0DA24}"/>
              </a:ext>
            </a:extLst>
          </p:cNvPr>
          <p:cNvSpPr>
            <a:spLocks noGrp="1"/>
          </p:cNvSpPr>
          <p:nvPr>
            <p:ph type="title"/>
          </p:nvPr>
        </p:nvSpPr>
        <p:spPr>
          <a:xfrm>
            <a:off x="838200" y="5159829"/>
            <a:ext cx="10515600" cy="1325563"/>
          </a:xfrm>
        </p:spPr>
        <p:txBody>
          <a:bodyPr/>
          <a:lstStyle/>
          <a:p>
            <a:r>
              <a:rPr lang="en-US"/>
              <a:t>Click to edit Master title style</a:t>
            </a:r>
          </a:p>
        </p:txBody>
      </p:sp>
    </p:spTree>
    <p:extLst>
      <p:ext uri="{BB962C8B-B14F-4D97-AF65-F5344CB8AC3E}">
        <p14:creationId xmlns:p14="http://schemas.microsoft.com/office/powerpoint/2010/main" val="3101479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1829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F0681-50CA-F908-B95C-D61CC3D777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3DFDB5-4F19-4D6E-AD8B-07064D2387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5569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BFABF-D52F-A2BB-A68B-D8B9C4894BD2}"/>
              </a:ext>
            </a:extLst>
          </p:cNvPr>
          <p:cNvSpPr>
            <a:spLocks noGrp="1"/>
          </p:cNvSpPr>
          <p:nvPr>
            <p:ph type="title"/>
          </p:nvPr>
        </p:nvSpPr>
        <p:spPr>
          <a:xfrm>
            <a:off x="831850" y="1485794"/>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D3D899-676D-A16D-7F51-5CB26BF1C59B}"/>
              </a:ext>
            </a:extLst>
          </p:cNvPr>
          <p:cNvSpPr>
            <a:spLocks noGrp="1"/>
          </p:cNvSpPr>
          <p:nvPr>
            <p:ph type="body" idx="1"/>
          </p:nvPr>
        </p:nvSpPr>
        <p:spPr>
          <a:xfrm>
            <a:off x="831850" y="4365519"/>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759160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0459-D7D0-8529-0774-819114581D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9DABDE-6BEA-F4CB-F0BD-D239F82C1AF7}"/>
              </a:ext>
            </a:extLst>
          </p:cNvPr>
          <p:cNvSpPr>
            <a:spLocks noGrp="1"/>
          </p:cNvSpPr>
          <p:nvPr>
            <p:ph sz="half" idx="1"/>
          </p:nvPr>
        </p:nvSpPr>
        <p:spPr>
          <a:xfrm>
            <a:off x="838200" y="1558212"/>
            <a:ext cx="5181600" cy="4310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0E8446-EB89-31A0-1647-C63E50EE3AA1}"/>
              </a:ext>
            </a:extLst>
          </p:cNvPr>
          <p:cNvSpPr>
            <a:spLocks noGrp="1"/>
          </p:cNvSpPr>
          <p:nvPr>
            <p:ph sz="half" idx="2"/>
          </p:nvPr>
        </p:nvSpPr>
        <p:spPr>
          <a:xfrm>
            <a:off x="6172200" y="1558212"/>
            <a:ext cx="5181600" cy="4310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6847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0C650-DF9C-EF9F-FEFD-A7842984EC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AB0AAF-67E7-7C01-6829-9A617D63B12F}"/>
              </a:ext>
            </a:extLst>
          </p:cNvPr>
          <p:cNvSpPr>
            <a:spLocks noGrp="1"/>
          </p:cNvSpPr>
          <p:nvPr>
            <p:ph type="body" idx="1"/>
          </p:nvPr>
        </p:nvSpPr>
        <p:spPr>
          <a:xfrm>
            <a:off x="839788" y="1681163"/>
            <a:ext cx="5157787" cy="823912"/>
          </a:xfrm>
        </p:spPr>
        <p:txBody>
          <a:bodyPr anchor="b">
            <a:normAutofit/>
          </a:bodyPr>
          <a:lstStyle>
            <a:lvl1pPr marL="0" indent="0">
              <a:buNone/>
              <a:defRPr sz="2400" b="1">
                <a:solidFill>
                  <a:srgbClr val="E71F68"/>
                </a:solidFill>
                <a:latin typeface="Kamerik205 8" panose="020B08030306000200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1DE86A2-270F-7110-08DB-6528C75232A3}"/>
              </a:ext>
            </a:extLst>
          </p:cNvPr>
          <p:cNvSpPr>
            <a:spLocks noGrp="1"/>
          </p:cNvSpPr>
          <p:nvPr>
            <p:ph sz="half" idx="2"/>
          </p:nvPr>
        </p:nvSpPr>
        <p:spPr>
          <a:xfrm>
            <a:off x="839788" y="2505075"/>
            <a:ext cx="5157787" cy="33452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9F2038-CBB4-BDE7-5C30-1F69FBF8755A}"/>
              </a:ext>
            </a:extLst>
          </p:cNvPr>
          <p:cNvSpPr>
            <a:spLocks noGrp="1"/>
          </p:cNvSpPr>
          <p:nvPr>
            <p:ph type="body" sz="quarter" idx="3"/>
          </p:nvPr>
        </p:nvSpPr>
        <p:spPr>
          <a:xfrm>
            <a:off x="6172200" y="1681163"/>
            <a:ext cx="5183188" cy="823912"/>
          </a:xfrm>
        </p:spPr>
        <p:txBody>
          <a:bodyPr anchor="b"/>
          <a:lstStyle>
            <a:lvl1pPr marL="0" indent="0">
              <a:buNone/>
              <a:defRPr sz="2400" b="1">
                <a:solidFill>
                  <a:srgbClr val="F29313"/>
                </a:solidFill>
                <a:latin typeface="Kamerik205 8" panose="020B08030306000200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CD87736D-B253-E30F-9148-BE8C4ED90E0A}"/>
              </a:ext>
            </a:extLst>
          </p:cNvPr>
          <p:cNvSpPr>
            <a:spLocks noGrp="1"/>
          </p:cNvSpPr>
          <p:nvPr>
            <p:ph sz="quarter" idx="4"/>
          </p:nvPr>
        </p:nvSpPr>
        <p:spPr>
          <a:xfrm>
            <a:off x="6172200" y="2505075"/>
            <a:ext cx="5183188" cy="33452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7268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7CC94-CD9F-426F-B63E-2A48B1D1FB5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2222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8071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0CA6B-B2AF-65B2-AF6F-BFCE7B951F73}"/>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FD7DE23D-FD81-79D9-D810-A9A3D0E20D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BDADC4-462F-78F0-00C3-1906698A91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900162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AE9F5-4932-75EF-C4A3-295DE37FD0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B5B787-E00E-B803-07E5-C79D51AAAE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AB31F8-BF1A-3484-6DE7-DA02F46897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533148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2.jpg"/><Relationship Id="rId5" Type="http://schemas.openxmlformats.org/officeDocument/2006/relationships/theme" Target="../theme/theme2.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997261-9571-6A69-F9BD-F49949A213ED}"/>
              </a:ext>
            </a:extLst>
          </p:cNvPr>
          <p:cNvSpPr>
            <a:spLocks noGrp="1"/>
          </p:cNvSpPr>
          <p:nvPr>
            <p:ph type="title"/>
          </p:nvPr>
        </p:nvSpPr>
        <p:spPr>
          <a:xfrm>
            <a:off x="838200" y="1365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FD4B297-19F0-9FB2-2F94-31D9A1D5DC7D}"/>
              </a:ext>
            </a:extLst>
          </p:cNvPr>
          <p:cNvSpPr>
            <a:spLocks noGrp="1"/>
          </p:cNvSpPr>
          <p:nvPr>
            <p:ph type="body" idx="1"/>
          </p:nvPr>
        </p:nvSpPr>
        <p:spPr>
          <a:xfrm>
            <a:off x="838200" y="1558213"/>
            <a:ext cx="10515600" cy="42360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0911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rgbClr val="82378A"/>
          </a:solidFill>
          <a:latin typeface="Kamerik205 8" panose="020B08030306000200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7B7AE4-A163-8F91-8DB5-409B45A3DC5F}"/>
              </a:ext>
            </a:extLst>
          </p:cNvPr>
          <p:cNvSpPr>
            <a:spLocks noGrp="1"/>
          </p:cNvSpPr>
          <p:nvPr>
            <p:ph type="title"/>
          </p:nvPr>
        </p:nvSpPr>
        <p:spPr>
          <a:xfrm>
            <a:off x="838200" y="2575249"/>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9C4EC72-E9EE-BDA2-592C-9D7187AB46E0}"/>
              </a:ext>
            </a:extLst>
          </p:cNvPr>
          <p:cNvSpPr>
            <a:spLocks noGrp="1"/>
          </p:cNvSpPr>
          <p:nvPr>
            <p:ph type="body" idx="1"/>
          </p:nvPr>
        </p:nvSpPr>
        <p:spPr>
          <a:xfrm>
            <a:off x="838200" y="4040154"/>
            <a:ext cx="10515600" cy="257524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9769185"/>
      </p:ext>
    </p:extLst>
  </p:cSld>
  <p:clrMap bg1="lt1" tx1="dk1" bg2="lt2" tx2="dk2" accent1="accent1" accent2="accent2" accent3="accent3" accent4="accent4" accent5="accent5" accent6="accent6" hlink="hlink" folHlink="folHlink"/>
  <p:sldLayoutIdLst>
    <p:sldLayoutId id="2147483659" r:id="rId1"/>
    <p:sldLayoutId id="2147483661" r:id="rId2"/>
    <p:sldLayoutId id="2147483664" r:id="rId3"/>
    <p:sldLayoutId id="2147483665" r:id="rId4"/>
  </p:sldLayoutIdLst>
  <p:txStyles>
    <p:titleStyle>
      <a:lvl1pPr algn="l" defTabSz="914400" rtl="0" eaLnBrk="1" latinLnBrk="0" hangingPunct="1">
        <a:lnSpc>
          <a:spcPct val="90000"/>
        </a:lnSpc>
        <a:spcBef>
          <a:spcPct val="0"/>
        </a:spcBef>
        <a:buNone/>
        <a:defRPr sz="4400" kern="1200">
          <a:solidFill>
            <a:schemeClr val="tx1"/>
          </a:solidFill>
          <a:latin typeface="Kamerik205 8" panose="020B08030306000200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jpeg"/><Relationship Id="rId1" Type="http://schemas.openxmlformats.org/officeDocument/2006/relationships/slideLayout" Target="../slideLayouts/slideLayout8.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3AF88-F65F-B2DD-BA39-B3F846C81A61}"/>
              </a:ext>
            </a:extLst>
          </p:cNvPr>
          <p:cNvSpPr>
            <a:spLocks noGrp="1"/>
          </p:cNvSpPr>
          <p:nvPr>
            <p:ph type="ctrTitle"/>
          </p:nvPr>
        </p:nvSpPr>
        <p:spPr>
          <a:xfrm>
            <a:off x="1524000" y="2503303"/>
            <a:ext cx="9144000" cy="3244353"/>
          </a:xfrm>
        </p:spPr>
        <p:txBody>
          <a:bodyPr>
            <a:normAutofit fontScale="90000"/>
          </a:bodyPr>
          <a:lstStyle/>
          <a:p>
            <a:r>
              <a:rPr lang="en-US" dirty="0"/>
              <a:t>File New: Build a Serverless Event-Driven Architected Microservice</a:t>
            </a:r>
          </a:p>
        </p:txBody>
      </p:sp>
      <p:sp>
        <p:nvSpPr>
          <p:cNvPr id="3" name="Subtitle 2">
            <a:extLst>
              <a:ext uri="{FF2B5EF4-FFF2-40B4-BE49-F238E27FC236}">
                <a16:creationId xmlns:a16="http://schemas.microsoft.com/office/drawing/2014/main" id="{197214C8-FDDA-3025-853A-3E443C5777D9}"/>
              </a:ext>
            </a:extLst>
          </p:cNvPr>
          <p:cNvSpPr>
            <a:spLocks noGrp="1"/>
          </p:cNvSpPr>
          <p:nvPr>
            <p:ph type="subTitle" idx="1"/>
          </p:nvPr>
        </p:nvSpPr>
        <p:spPr>
          <a:xfrm>
            <a:off x="1524000" y="5831633"/>
            <a:ext cx="9144000" cy="807108"/>
          </a:xfrm>
        </p:spPr>
        <p:txBody>
          <a:bodyPr/>
          <a:lstStyle/>
          <a:p>
            <a:endParaRPr lang="en-US" dirty="0"/>
          </a:p>
        </p:txBody>
      </p:sp>
    </p:spTree>
    <p:extLst>
      <p:ext uri="{BB962C8B-B14F-4D97-AF65-F5344CB8AC3E}">
        <p14:creationId xmlns:p14="http://schemas.microsoft.com/office/powerpoint/2010/main" val="2183357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7557C-8D29-6BBD-411B-6D7A2BA26137}"/>
              </a:ext>
            </a:extLst>
          </p:cNvPr>
          <p:cNvSpPr>
            <a:spLocks noGrp="1"/>
          </p:cNvSpPr>
          <p:nvPr>
            <p:ph type="title"/>
          </p:nvPr>
        </p:nvSpPr>
        <p:spPr/>
        <p:txBody>
          <a:bodyPr/>
          <a:lstStyle/>
          <a:p>
            <a:r>
              <a:rPr lang="en-US" dirty="0"/>
              <a:t>Event-Driven Architecture</a:t>
            </a:r>
          </a:p>
        </p:txBody>
      </p:sp>
      <p:sp>
        <p:nvSpPr>
          <p:cNvPr id="4" name="TextBox 3">
            <a:extLst>
              <a:ext uri="{FF2B5EF4-FFF2-40B4-BE49-F238E27FC236}">
                <a16:creationId xmlns:a16="http://schemas.microsoft.com/office/drawing/2014/main" id="{577A10F5-4CED-EDB0-05DA-9A35FF8CCA25}"/>
              </a:ext>
            </a:extLst>
          </p:cNvPr>
          <p:cNvSpPr txBox="1"/>
          <p:nvPr/>
        </p:nvSpPr>
        <p:spPr>
          <a:xfrm>
            <a:off x="422210" y="1631461"/>
            <a:ext cx="11339803" cy="3539430"/>
          </a:xfrm>
          <a:prstGeom prst="rect">
            <a:avLst/>
          </a:prstGeom>
          <a:noFill/>
        </p:spPr>
        <p:txBody>
          <a:bodyPr wrap="square" rtlCol="0">
            <a:spAutoFit/>
          </a:bodyPr>
          <a:lstStyle/>
          <a:p>
            <a:pPr algn="ctr"/>
            <a:r>
              <a:rPr lang="en-US" sz="3200" dirty="0"/>
              <a:t>Event-driven architecture (EDA) is a design paradigm in which a software component executes in response to receiving one or more event notifications.</a:t>
            </a:r>
          </a:p>
          <a:p>
            <a:pPr algn="ctr"/>
            <a:endParaRPr lang="en-US" sz="3200" dirty="0"/>
          </a:p>
          <a:p>
            <a:pPr algn="ctr"/>
            <a:r>
              <a:rPr lang="en-US" sz="3200" dirty="0"/>
              <a:t>EDA is more loosely coupled than client/server paradigm because the </a:t>
            </a:r>
            <a:r>
              <a:rPr lang="en-US" sz="3200" b="1" dirty="0">
                <a:solidFill>
                  <a:srgbClr val="FF0000"/>
                </a:solidFill>
              </a:rPr>
              <a:t>component that sends the notification doesn’t know the identity of the receiving components</a:t>
            </a:r>
            <a:r>
              <a:rPr lang="en-US" sz="3200" dirty="0"/>
              <a:t> at the time of compiling</a:t>
            </a:r>
          </a:p>
        </p:txBody>
      </p:sp>
      <p:cxnSp>
        <p:nvCxnSpPr>
          <p:cNvPr id="5" name="Straight Connector 4">
            <a:extLst>
              <a:ext uri="{FF2B5EF4-FFF2-40B4-BE49-F238E27FC236}">
                <a16:creationId xmlns:a16="http://schemas.microsoft.com/office/drawing/2014/main" id="{EEB45856-01AC-0C50-E43B-D8B74BE840AF}"/>
              </a:ext>
            </a:extLst>
          </p:cNvPr>
          <p:cNvCxnSpPr>
            <a:cxnSpLocks/>
          </p:cNvCxnSpPr>
          <p:nvPr/>
        </p:nvCxnSpPr>
        <p:spPr>
          <a:xfrm>
            <a:off x="486561" y="1376048"/>
            <a:ext cx="4697835" cy="0"/>
          </a:xfrm>
          <a:prstGeom prst="line">
            <a:avLst/>
          </a:prstGeom>
          <a:noFill/>
          <a:ln w="38100" cap="flat">
            <a:solidFill>
              <a:schemeClr val="tx1"/>
            </a:solidFill>
            <a:prstDash val="solid"/>
            <a:miter/>
          </a:ln>
        </p:spPr>
      </p:cxnSp>
      <p:cxnSp>
        <p:nvCxnSpPr>
          <p:cNvPr id="6" name="Straight Connector 5">
            <a:extLst>
              <a:ext uri="{FF2B5EF4-FFF2-40B4-BE49-F238E27FC236}">
                <a16:creationId xmlns:a16="http://schemas.microsoft.com/office/drawing/2014/main" id="{9E7CB957-5234-252F-DD9A-B72E5C40D91B}"/>
              </a:ext>
            </a:extLst>
          </p:cNvPr>
          <p:cNvCxnSpPr>
            <a:cxnSpLocks/>
          </p:cNvCxnSpPr>
          <p:nvPr/>
        </p:nvCxnSpPr>
        <p:spPr>
          <a:xfrm>
            <a:off x="7172587" y="1376048"/>
            <a:ext cx="4589426" cy="0"/>
          </a:xfrm>
          <a:prstGeom prst="line">
            <a:avLst/>
          </a:prstGeom>
          <a:noFill/>
          <a:ln w="38100" cap="flat">
            <a:solidFill>
              <a:schemeClr val="tx1"/>
            </a:solidFill>
            <a:prstDash val="solid"/>
            <a:miter/>
          </a:ln>
        </p:spPr>
      </p:cxnSp>
      <p:cxnSp>
        <p:nvCxnSpPr>
          <p:cNvPr id="7" name="Straight Connector 6">
            <a:extLst>
              <a:ext uri="{FF2B5EF4-FFF2-40B4-BE49-F238E27FC236}">
                <a16:creationId xmlns:a16="http://schemas.microsoft.com/office/drawing/2014/main" id="{E996BDAA-90FF-DFD8-B518-A30CD6912C49}"/>
              </a:ext>
            </a:extLst>
          </p:cNvPr>
          <p:cNvCxnSpPr>
            <a:cxnSpLocks/>
          </p:cNvCxnSpPr>
          <p:nvPr/>
        </p:nvCxnSpPr>
        <p:spPr>
          <a:xfrm>
            <a:off x="422210" y="5306524"/>
            <a:ext cx="11339803" cy="0"/>
          </a:xfrm>
          <a:prstGeom prst="line">
            <a:avLst/>
          </a:prstGeom>
          <a:noFill/>
          <a:ln w="38100" cap="flat">
            <a:solidFill>
              <a:schemeClr val="tx1"/>
            </a:solidFill>
            <a:prstDash val="solid"/>
            <a:miter/>
          </a:ln>
        </p:spPr>
      </p:cxnSp>
      <p:sp>
        <p:nvSpPr>
          <p:cNvPr id="8" name="TextBox 7">
            <a:extLst>
              <a:ext uri="{FF2B5EF4-FFF2-40B4-BE49-F238E27FC236}">
                <a16:creationId xmlns:a16="http://schemas.microsoft.com/office/drawing/2014/main" id="{A57696F6-284C-C014-2873-10AF148B77B5}"/>
              </a:ext>
            </a:extLst>
          </p:cNvPr>
          <p:cNvSpPr txBox="1"/>
          <p:nvPr/>
        </p:nvSpPr>
        <p:spPr>
          <a:xfrm>
            <a:off x="5334532" y="5366772"/>
            <a:ext cx="1515158" cy="646331"/>
          </a:xfrm>
          <a:prstGeom prst="rect">
            <a:avLst/>
          </a:prstGeom>
          <a:noFill/>
        </p:spPr>
        <p:txBody>
          <a:bodyPr wrap="none" rtlCol="0">
            <a:spAutoFit/>
          </a:bodyPr>
          <a:lstStyle/>
          <a:p>
            <a:pPr algn="ctr"/>
            <a:r>
              <a:rPr lang="en-US" sz="3600" b="1" dirty="0">
                <a:latin typeface="+mj-lt"/>
              </a:rPr>
              <a:t>- </a:t>
            </a:r>
            <a:r>
              <a:rPr lang="en-US" sz="2400" b="1" dirty="0">
                <a:latin typeface="+mj-lt"/>
              </a:rPr>
              <a:t>Garner</a:t>
            </a:r>
            <a:r>
              <a:rPr lang="en-US" sz="3600" b="1" dirty="0">
                <a:latin typeface="+mj-lt"/>
              </a:rPr>
              <a:t> -</a:t>
            </a:r>
          </a:p>
        </p:txBody>
      </p:sp>
      <p:grpSp>
        <p:nvGrpSpPr>
          <p:cNvPr id="9" name="Group 8">
            <a:extLst>
              <a:ext uri="{FF2B5EF4-FFF2-40B4-BE49-F238E27FC236}">
                <a16:creationId xmlns:a16="http://schemas.microsoft.com/office/drawing/2014/main" id="{4C8275DC-8922-7486-92ED-0E9B67633D83}"/>
              </a:ext>
            </a:extLst>
          </p:cNvPr>
          <p:cNvGrpSpPr/>
          <p:nvPr/>
        </p:nvGrpSpPr>
        <p:grpSpPr>
          <a:xfrm>
            <a:off x="5852708" y="1177176"/>
            <a:ext cx="478806" cy="397744"/>
            <a:chOff x="11710893" y="3597504"/>
            <a:chExt cx="965388" cy="771680"/>
          </a:xfrm>
        </p:grpSpPr>
        <p:sp>
          <p:nvSpPr>
            <p:cNvPr id="10" name="Freeform: Shape 9">
              <a:extLst>
                <a:ext uri="{FF2B5EF4-FFF2-40B4-BE49-F238E27FC236}">
                  <a16:creationId xmlns:a16="http://schemas.microsoft.com/office/drawing/2014/main" id="{2A819985-3777-0861-8573-51021EB21678}"/>
                </a:ext>
              </a:extLst>
            </p:cNvPr>
            <p:cNvSpPr/>
            <p:nvPr/>
          </p:nvSpPr>
          <p:spPr>
            <a:xfrm rot="10800000">
              <a:off x="11710893" y="3597504"/>
              <a:ext cx="393715" cy="771680"/>
            </a:xfrm>
            <a:custGeom>
              <a:avLst/>
              <a:gdLst>
                <a:gd name="connsiteX0" fmla="*/ 469106 w 476250"/>
                <a:gd name="connsiteY0" fmla="*/ 7144 h 933450"/>
                <a:gd name="connsiteX1" fmla="*/ 471964 w 476250"/>
                <a:gd name="connsiteY1" fmla="*/ 179546 h 933450"/>
                <a:gd name="connsiteX2" fmla="*/ 474821 w 476250"/>
                <a:gd name="connsiteY2" fmla="*/ 348139 h 933450"/>
                <a:gd name="connsiteX3" fmla="*/ 468154 w 476250"/>
                <a:gd name="connsiteY3" fmla="*/ 531019 h 933450"/>
                <a:gd name="connsiteX4" fmla="*/ 440531 w 476250"/>
                <a:gd name="connsiteY4" fmla="*/ 687229 h 933450"/>
                <a:gd name="connsiteX5" fmla="*/ 381476 w 476250"/>
                <a:gd name="connsiteY5" fmla="*/ 817721 h 933450"/>
                <a:gd name="connsiteX6" fmla="*/ 278606 w 476250"/>
                <a:gd name="connsiteY6" fmla="*/ 898684 h 933450"/>
                <a:gd name="connsiteX7" fmla="*/ 123349 w 476250"/>
                <a:gd name="connsiteY7" fmla="*/ 930116 h 933450"/>
                <a:gd name="connsiteX8" fmla="*/ 7144 w 476250"/>
                <a:gd name="connsiteY8" fmla="*/ 699611 h 933450"/>
                <a:gd name="connsiteX9" fmla="*/ 185261 w 476250"/>
                <a:gd name="connsiteY9" fmla="*/ 645319 h 933450"/>
                <a:gd name="connsiteX10" fmla="*/ 238601 w 476250"/>
                <a:gd name="connsiteY10" fmla="*/ 469106 h 933450"/>
                <a:gd name="connsiteX11" fmla="*/ 7144 w 476250"/>
                <a:gd name="connsiteY11" fmla="*/ 469106 h 933450"/>
                <a:gd name="connsiteX12" fmla="*/ 7144 w 476250"/>
                <a:gd name="connsiteY12" fmla="*/ 7144 h 933450"/>
                <a:gd name="connsiteX13" fmla="*/ 469106 w 476250"/>
                <a:gd name="connsiteY13" fmla="*/ 7144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6250" h="933450">
                  <a:moveTo>
                    <a:pt x="469106" y="7144"/>
                  </a:moveTo>
                  <a:cubicBezTo>
                    <a:pt x="469106" y="46196"/>
                    <a:pt x="470059" y="102394"/>
                    <a:pt x="471964" y="179546"/>
                  </a:cubicBezTo>
                  <a:cubicBezTo>
                    <a:pt x="473869" y="255746"/>
                    <a:pt x="474821" y="312896"/>
                    <a:pt x="474821" y="348139"/>
                  </a:cubicBezTo>
                  <a:cubicBezTo>
                    <a:pt x="474821" y="418624"/>
                    <a:pt x="472916" y="479584"/>
                    <a:pt x="468154" y="531019"/>
                  </a:cubicBezTo>
                  <a:cubicBezTo>
                    <a:pt x="464344" y="581501"/>
                    <a:pt x="455771" y="634841"/>
                    <a:pt x="440531" y="687229"/>
                  </a:cubicBezTo>
                  <a:cubicBezTo>
                    <a:pt x="426244" y="740569"/>
                    <a:pt x="406241" y="784384"/>
                    <a:pt x="381476" y="817721"/>
                  </a:cubicBezTo>
                  <a:cubicBezTo>
                    <a:pt x="355759" y="850106"/>
                    <a:pt x="321469" y="877729"/>
                    <a:pt x="278606" y="898684"/>
                  </a:cubicBezTo>
                  <a:cubicBezTo>
                    <a:pt x="234791" y="919639"/>
                    <a:pt x="183356" y="930116"/>
                    <a:pt x="123349" y="930116"/>
                  </a:cubicBezTo>
                  <a:lnTo>
                    <a:pt x="7144" y="699611"/>
                  </a:lnTo>
                  <a:cubicBezTo>
                    <a:pt x="90964" y="699611"/>
                    <a:pt x="150019" y="680561"/>
                    <a:pt x="185261" y="645319"/>
                  </a:cubicBezTo>
                  <a:cubicBezTo>
                    <a:pt x="220504" y="609124"/>
                    <a:pt x="238601" y="550069"/>
                    <a:pt x="238601" y="469106"/>
                  </a:cubicBezTo>
                  <a:lnTo>
                    <a:pt x="7144" y="469106"/>
                  </a:lnTo>
                  <a:lnTo>
                    <a:pt x="7144" y="7144"/>
                  </a:lnTo>
                  <a:lnTo>
                    <a:pt x="469106" y="7144"/>
                  </a:lnTo>
                  <a:close/>
                </a:path>
              </a:pathLst>
            </a:custGeom>
            <a:solidFill>
              <a:schemeClr val="tx1">
                <a:lumMod val="90000"/>
                <a:lumOff val="10000"/>
              </a:schemeClr>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76748D4-6834-520E-0818-83A4DC1D4868}"/>
                </a:ext>
              </a:extLst>
            </p:cNvPr>
            <p:cNvSpPr/>
            <p:nvPr/>
          </p:nvSpPr>
          <p:spPr>
            <a:xfrm rot="10800000">
              <a:off x="12282566" y="3597504"/>
              <a:ext cx="393715" cy="771680"/>
            </a:xfrm>
            <a:custGeom>
              <a:avLst/>
              <a:gdLst>
                <a:gd name="connsiteX0" fmla="*/ 468154 w 476250"/>
                <a:gd name="connsiteY0" fmla="*/ 7144 h 933450"/>
                <a:gd name="connsiteX1" fmla="*/ 471011 w 476250"/>
                <a:gd name="connsiteY1" fmla="*/ 179546 h 933450"/>
                <a:gd name="connsiteX2" fmla="*/ 473869 w 476250"/>
                <a:gd name="connsiteY2" fmla="*/ 348139 h 933450"/>
                <a:gd name="connsiteX3" fmla="*/ 468154 w 476250"/>
                <a:gd name="connsiteY3" fmla="*/ 531019 h 933450"/>
                <a:gd name="connsiteX4" fmla="*/ 440531 w 476250"/>
                <a:gd name="connsiteY4" fmla="*/ 687229 h 933450"/>
                <a:gd name="connsiteX5" fmla="*/ 380524 w 476250"/>
                <a:gd name="connsiteY5" fmla="*/ 817721 h 933450"/>
                <a:gd name="connsiteX6" fmla="*/ 277654 w 476250"/>
                <a:gd name="connsiteY6" fmla="*/ 898684 h 933450"/>
                <a:gd name="connsiteX7" fmla="*/ 122396 w 476250"/>
                <a:gd name="connsiteY7" fmla="*/ 930116 h 933450"/>
                <a:gd name="connsiteX8" fmla="*/ 7144 w 476250"/>
                <a:gd name="connsiteY8" fmla="*/ 699611 h 933450"/>
                <a:gd name="connsiteX9" fmla="*/ 184309 w 476250"/>
                <a:gd name="connsiteY9" fmla="*/ 645319 h 933450"/>
                <a:gd name="connsiteX10" fmla="*/ 237649 w 476250"/>
                <a:gd name="connsiteY10" fmla="*/ 469106 h 933450"/>
                <a:gd name="connsiteX11" fmla="*/ 7144 w 476250"/>
                <a:gd name="connsiteY11" fmla="*/ 469106 h 933450"/>
                <a:gd name="connsiteX12" fmla="*/ 7144 w 476250"/>
                <a:gd name="connsiteY12" fmla="*/ 7144 h 933450"/>
                <a:gd name="connsiteX13" fmla="*/ 468154 w 476250"/>
                <a:gd name="connsiteY13" fmla="*/ 7144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6250" h="933450">
                  <a:moveTo>
                    <a:pt x="468154" y="7144"/>
                  </a:moveTo>
                  <a:cubicBezTo>
                    <a:pt x="468154" y="46196"/>
                    <a:pt x="469106" y="102394"/>
                    <a:pt x="471011" y="179546"/>
                  </a:cubicBezTo>
                  <a:cubicBezTo>
                    <a:pt x="472916" y="255746"/>
                    <a:pt x="473869" y="312896"/>
                    <a:pt x="473869" y="348139"/>
                  </a:cubicBezTo>
                  <a:cubicBezTo>
                    <a:pt x="473869" y="418624"/>
                    <a:pt x="471964" y="479584"/>
                    <a:pt x="468154" y="531019"/>
                  </a:cubicBezTo>
                  <a:cubicBezTo>
                    <a:pt x="464344" y="581501"/>
                    <a:pt x="454819" y="634841"/>
                    <a:pt x="440531" y="687229"/>
                  </a:cubicBezTo>
                  <a:cubicBezTo>
                    <a:pt x="425291" y="740569"/>
                    <a:pt x="406241" y="784384"/>
                    <a:pt x="380524" y="817721"/>
                  </a:cubicBezTo>
                  <a:cubicBezTo>
                    <a:pt x="354806" y="850106"/>
                    <a:pt x="320516" y="877729"/>
                    <a:pt x="277654" y="898684"/>
                  </a:cubicBezTo>
                  <a:cubicBezTo>
                    <a:pt x="233839" y="919639"/>
                    <a:pt x="182404" y="930116"/>
                    <a:pt x="122396" y="930116"/>
                  </a:cubicBezTo>
                  <a:lnTo>
                    <a:pt x="7144" y="699611"/>
                  </a:lnTo>
                  <a:cubicBezTo>
                    <a:pt x="90011" y="699611"/>
                    <a:pt x="149066" y="680561"/>
                    <a:pt x="184309" y="645319"/>
                  </a:cubicBezTo>
                  <a:cubicBezTo>
                    <a:pt x="219551" y="609124"/>
                    <a:pt x="237649" y="550069"/>
                    <a:pt x="237649" y="469106"/>
                  </a:cubicBezTo>
                  <a:lnTo>
                    <a:pt x="7144" y="469106"/>
                  </a:lnTo>
                  <a:lnTo>
                    <a:pt x="7144" y="7144"/>
                  </a:lnTo>
                  <a:lnTo>
                    <a:pt x="468154" y="7144"/>
                  </a:lnTo>
                  <a:close/>
                </a:path>
              </a:pathLst>
            </a:custGeom>
            <a:solidFill>
              <a:schemeClr val="tx1">
                <a:lumMod val="90000"/>
                <a:lumOff val="10000"/>
              </a:schemeClr>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840171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5B6B-D00C-671D-29ED-5524E00B9EF5}"/>
              </a:ext>
            </a:extLst>
          </p:cNvPr>
          <p:cNvSpPr>
            <a:spLocks noGrp="1"/>
          </p:cNvSpPr>
          <p:nvPr>
            <p:ph type="title"/>
          </p:nvPr>
        </p:nvSpPr>
        <p:spPr/>
        <p:txBody>
          <a:bodyPr/>
          <a:lstStyle/>
          <a:p>
            <a:r>
              <a:rPr lang="en-US" dirty="0"/>
              <a:t>Event-Driven Architecture</a:t>
            </a:r>
          </a:p>
        </p:txBody>
      </p:sp>
      <p:sp>
        <p:nvSpPr>
          <p:cNvPr id="4" name="Rectangle: Rounded Corners 3">
            <a:extLst>
              <a:ext uri="{FF2B5EF4-FFF2-40B4-BE49-F238E27FC236}">
                <a16:creationId xmlns:a16="http://schemas.microsoft.com/office/drawing/2014/main" id="{AAF4FFDF-FE04-34D3-1D71-67332E39EA46}"/>
              </a:ext>
            </a:extLst>
          </p:cNvPr>
          <p:cNvSpPr/>
          <p:nvPr/>
        </p:nvSpPr>
        <p:spPr>
          <a:xfrm>
            <a:off x="460489" y="2988246"/>
            <a:ext cx="2545847" cy="881508"/>
          </a:xfrm>
          <a:prstGeom prst="roundRect">
            <a:avLst/>
          </a:prstGeom>
          <a:solidFill>
            <a:srgbClr val="E71F68"/>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t>Event Producer</a:t>
            </a:r>
          </a:p>
        </p:txBody>
      </p:sp>
      <p:sp>
        <p:nvSpPr>
          <p:cNvPr id="5" name="Rectangle: Rounded Corners 4">
            <a:extLst>
              <a:ext uri="{FF2B5EF4-FFF2-40B4-BE49-F238E27FC236}">
                <a16:creationId xmlns:a16="http://schemas.microsoft.com/office/drawing/2014/main" id="{54CA21AE-D388-281B-3553-B8C705406C75}"/>
              </a:ext>
            </a:extLst>
          </p:cNvPr>
          <p:cNvSpPr/>
          <p:nvPr/>
        </p:nvSpPr>
        <p:spPr>
          <a:xfrm>
            <a:off x="4823076" y="2988246"/>
            <a:ext cx="2545847" cy="88150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t>Event Ingestion</a:t>
            </a:r>
          </a:p>
        </p:txBody>
      </p:sp>
      <p:sp>
        <p:nvSpPr>
          <p:cNvPr id="6" name="Rectangle: Rounded Corners 5">
            <a:extLst>
              <a:ext uri="{FF2B5EF4-FFF2-40B4-BE49-F238E27FC236}">
                <a16:creationId xmlns:a16="http://schemas.microsoft.com/office/drawing/2014/main" id="{C91D990F-A5FE-99BC-ECB5-6011EA470061}"/>
              </a:ext>
            </a:extLst>
          </p:cNvPr>
          <p:cNvSpPr/>
          <p:nvPr/>
        </p:nvSpPr>
        <p:spPr>
          <a:xfrm>
            <a:off x="9185663" y="2988246"/>
            <a:ext cx="2545847" cy="881508"/>
          </a:xfrm>
          <a:prstGeom prst="roundRect">
            <a:avLst/>
          </a:prstGeom>
          <a:solidFill>
            <a:srgbClr val="82378A"/>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t>Event Consumer</a:t>
            </a:r>
          </a:p>
        </p:txBody>
      </p:sp>
      <p:cxnSp>
        <p:nvCxnSpPr>
          <p:cNvPr id="8" name="Straight Arrow Connector 7">
            <a:extLst>
              <a:ext uri="{FF2B5EF4-FFF2-40B4-BE49-F238E27FC236}">
                <a16:creationId xmlns:a16="http://schemas.microsoft.com/office/drawing/2014/main" id="{9E59DF1C-397E-B3EE-3E87-2D7548750475}"/>
              </a:ext>
            </a:extLst>
          </p:cNvPr>
          <p:cNvCxnSpPr>
            <a:stCxn id="4" idx="3"/>
            <a:endCxn id="5" idx="1"/>
          </p:cNvCxnSpPr>
          <p:nvPr/>
        </p:nvCxnSpPr>
        <p:spPr>
          <a:xfrm>
            <a:off x="3006336" y="3429000"/>
            <a:ext cx="1816740" cy="0"/>
          </a:xfrm>
          <a:prstGeom prst="straightConnector1">
            <a:avLst/>
          </a:prstGeom>
          <a:ln w="57150">
            <a:solidFill>
              <a:srgbClr val="F29313"/>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EAF7F55-84C8-301F-B3C7-63205D59DF82}"/>
              </a:ext>
            </a:extLst>
          </p:cNvPr>
          <p:cNvCxnSpPr>
            <a:stCxn id="5" idx="3"/>
            <a:endCxn id="6" idx="1"/>
          </p:cNvCxnSpPr>
          <p:nvPr/>
        </p:nvCxnSpPr>
        <p:spPr>
          <a:xfrm>
            <a:off x="7368923" y="3429000"/>
            <a:ext cx="1816740" cy="0"/>
          </a:xfrm>
          <a:prstGeom prst="straightConnector1">
            <a:avLst/>
          </a:prstGeom>
          <a:ln w="57150">
            <a:solidFill>
              <a:srgbClr val="F29313"/>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3452B49F-56B3-77E0-40CB-6FA9F1D42E57}"/>
              </a:ext>
            </a:extLst>
          </p:cNvPr>
          <p:cNvSpPr/>
          <p:nvPr/>
        </p:nvSpPr>
        <p:spPr>
          <a:xfrm>
            <a:off x="9185662" y="1784413"/>
            <a:ext cx="2545847" cy="881508"/>
          </a:xfrm>
          <a:prstGeom prst="roundRect">
            <a:avLst/>
          </a:prstGeom>
          <a:solidFill>
            <a:srgbClr val="82378A"/>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t>Event Consumer</a:t>
            </a:r>
          </a:p>
        </p:txBody>
      </p:sp>
      <p:sp>
        <p:nvSpPr>
          <p:cNvPr id="12" name="Rectangle: Rounded Corners 11">
            <a:extLst>
              <a:ext uri="{FF2B5EF4-FFF2-40B4-BE49-F238E27FC236}">
                <a16:creationId xmlns:a16="http://schemas.microsoft.com/office/drawing/2014/main" id="{AF947096-0F99-9CE6-8D23-58FE0EBC502F}"/>
              </a:ext>
            </a:extLst>
          </p:cNvPr>
          <p:cNvSpPr/>
          <p:nvPr/>
        </p:nvSpPr>
        <p:spPr>
          <a:xfrm>
            <a:off x="9185662" y="4192079"/>
            <a:ext cx="2545847" cy="881508"/>
          </a:xfrm>
          <a:prstGeom prst="roundRect">
            <a:avLst/>
          </a:prstGeom>
          <a:solidFill>
            <a:srgbClr val="82378A"/>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t>Event Consumer</a:t>
            </a:r>
          </a:p>
        </p:txBody>
      </p:sp>
      <p:cxnSp>
        <p:nvCxnSpPr>
          <p:cNvPr id="14" name="Straight Arrow Connector 13">
            <a:extLst>
              <a:ext uri="{FF2B5EF4-FFF2-40B4-BE49-F238E27FC236}">
                <a16:creationId xmlns:a16="http://schemas.microsoft.com/office/drawing/2014/main" id="{E90C3B38-9D65-FBB7-26D8-AB299481EF0E}"/>
              </a:ext>
            </a:extLst>
          </p:cNvPr>
          <p:cNvCxnSpPr>
            <a:stCxn id="5" idx="3"/>
            <a:endCxn id="11" idx="1"/>
          </p:cNvCxnSpPr>
          <p:nvPr/>
        </p:nvCxnSpPr>
        <p:spPr>
          <a:xfrm flipV="1">
            <a:off x="7368923" y="2225167"/>
            <a:ext cx="1816739" cy="1203833"/>
          </a:xfrm>
          <a:prstGeom prst="straightConnector1">
            <a:avLst/>
          </a:prstGeom>
          <a:ln w="57150">
            <a:solidFill>
              <a:srgbClr val="F29313"/>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6E8A375-2AC4-DC10-FB28-BA9F7C0E23B1}"/>
              </a:ext>
            </a:extLst>
          </p:cNvPr>
          <p:cNvCxnSpPr>
            <a:stCxn id="5" idx="3"/>
            <a:endCxn id="12" idx="1"/>
          </p:cNvCxnSpPr>
          <p:nvPr/>
        </p:nvCxnSpPr>
        <p:spPr>
          <a:xfrm>
            <a:off x="7368923" y="3429000"/>
            <a:ext cx="1816739" cy="1203833"/>
          </a:xfrm>
          <a:prstGeom prst="straightConnector1">
            <a:avLst/>
          </a:prstGeom>
          <a:ln w="57150">
            <a:solidFill>
              <a:srgbClr val="F29313"/>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597CAB05-DAD4-DBE9-C137-6A5984F39136}"/>
              </a:ext>
            </a:extLst>
          </p:cNvPr>
          <p:cNvSpPr/>
          <p:nvPr/>
        </p:nvSpPr>
        <p:spPr>
          <a:xfrm>
            <a:off x="460489" y="1784413"/>
            <a:ext cx="2545847" cy="881508"/>
          </a:xfrm>
          <a:prstGeom prst="roundRect">
            <a:avLst/>
          </a:prstGeom>
          <a:solidFill>
            <a:srgbClr val="E71F68"/>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t>Event Producer</a:t>
            </a:r>
          </a:p>
        </p:txBody>
      </p:sp>
      <p:sp>
        <p:nvSpPr>
          <p:cNvPr id="18" name="Rectangle: Rounded Corners 17">
            <a:extLst>
              <a:ext uri="{FF2B5EF4-FFF2-40B4-BE49-F238E27FC236}">
                <a16:creationId xmlns:a16="http://schemas.microsoft.com/office/drawing/2014/main" id="{C7D00CDF-B4B6-7931-8DFF-63B73D78BC22}"/>
              </a:ext>
            </a:extLst>
          </p:cNvPr>
          <p:cNvSpPr/>
          <p:nvPr/>
        </p:nvSpPr>
        <p:spPr>
          <a:xfrm>
            <a:off x="460489" y="4192079"/>
            <a:ext cx="2545847" cy="881508"/>
          </a:xfrm>
          <a:prstGeom prst="roundRect">
            <a:avLst/>
          </a:prstGeom>
          <a:solidFill>
            <a:srgbClr val="E71F68"/>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t>Event Producer</a:t>
            </a:r>
          </a:p>
        </p:txBody>
      </p:sp>
      <p:cxnSp>
        <p:nvCxnSpPr>
          <p:cNvPr id="20" name="Straight Arrow Connector 19">
            <a:extLst>
              <a:ext uri="{FF2B5EF4-FFF2-40B4-BE49-F238E27FC236}">
                <a16:creationId xmlns:a16="http://schemas.microsoft.com/office/drawing/2014/main" id="{1D1643CE-EED2-9867-5C28-8358BB9FADEE}"/>
              </a:ext>
            </a:extLst>
          </p:cNvPr>
          <p:cNvCxnSpPr>
            <a:stCxn id="17" idx="3"/>
          </p:cNvCxnSpPr>
          <p:nvPr/>
        </p:nvCxnSpPr>
        <p:spPr>
          <a:xfrm>
            <a:off x="3006336" y="2225167"/>
            <a:ext cx="1816740" cy="1024571"/>
          </a:xfrm>
          <a:prstGeom prst="straightConnector1">
            <a:avLst/>
          </a:prstGeom>
          <a:ln w="57150">
            <a:solidFill>
              <a:srgbClr val="F29313"/>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95FCDE6-04B6-E863-F3D8-921CF73218EB}"/>
              </a:ext>
            </a:extLst>
          </p:cNvPr>
          <p:cNvCxnSpPr>
            <a:stCxn id="18" idx="3"/>
          </p:cNvCxnSpPr>
          <p:nvPr/>
        </p:nvCxnSpPr>
        <p:spPr>
          <a:xfrm flipV="1">
            <a:off x="3006336" y="3677335"/>
            <a:ext cx="1816739" cy="955498"/>
          </a:xfrm>
          <a:prstGeom prst="straightConnector1">
            <a:avLst/>
          </a:prstGeom>
          <a:ln w="57150">
            <a:solidFill>
              <a:srgbClr val="F2931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9589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par>
                                <p:cTn id="38" presetID="22" presetClass="entr" presetSubtype="8"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left)">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left)">
                                      <p:cBhvr>
                                        <p:cTn id="52" dur="500"/>
                                        <p:tgtEl>
                                          <p:spTgt spid="20"/>
                                        </p:tgtEl>
                                      </p:cBhvr>
                                    </p:animEffect>
                                  </p:childTnLst>
                                </p:cTn>
                              </p:par>
                            </p:childTnLst>
                          </p:cTn>
                        </p:par>
                        <p:par>
                          <p:cTn id="53" fill="hold">
                            <p:stCondLst>
                              <p:cond delay="1000"/>
                            </p:stCondLst>
                            <p:childTnLst>
                              <p:par>
                                <p:cTn id="54" presetID="22" presetClass="entr" presetSubtype="8" fill="hold"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left)">
                                      <p:cBhvr>
                                        <p:cTn id="5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1" grpId="0" animBg="1"/>
      <p:bldP spid="12" grpId="0" animBg="1"/>
      <p:bldP spid="17"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CB1B1-92AE-B8DA-FB69-7F297F6B260F}"/>
              </a:ext>
            </a:extLst>
          </p:cNvPr>
          <p:cNvSpPr>
            <a:spLocks noGrp="1"/>
          </p:cNvSpPr>
          <p:nvPr>
            <p:ph type="title"/>
          </p:nvPr>
        </p:nvSpPr>
        <p:spPr/>
        <p:txBody>
          <a:bodyPr/>
          <a:lstStyle/>
          <a:p>
            <a:r>
              <a:rPr lang="en-US" dirty="0"/>
              <a:t>Resident Move In</a:t>
            </a:r>
          </a:p>
        </p:txBody>
      </p:sp>
      <p:grpSp>
        <p:nvGrpSpPr>
          <p:cNvPr id="22" name="Group 21">
            <a:extLst>
              <a:ext uri="{FF2B5EF4-FFF2-40B4-BE49-F238E27FC236}">
                <a16:creationId xmlns:a16="http://schemas.microsoft.com/office/drawing/2014/main" id="{7F349AE6-A371-B13D-C1AE-FF62C864881E}"/>
              </a:ext>
            </a:extLst>
          </p:cNvPr>
          <p:cNvGrpSpPr/>
          <p:nvPr/>
        </p:nvGrpSpPr>
        <p:grpSpPr>
          <a:xfrm>
            <a:off x="1131045" y="1462088"/>
            <a:ext cx="9929909" cy="2972672"/>
            <a:chOff x="850058" y="1462088"/>
            <a:chExt cx="9929909" cy="2972672"/>
          </a:xfrm>
        </p:grpSpPr>
        <p:sp>
          <p:nvSpPr>
            <p:cNvPr id="3" name="Rectangle: Rounded Corners 2">
              <a:extLst>
                <a:ext uri="{FF2B5EF4-FFF2-40B4-BE49-F238E27FC236}">
                  <a16:creationId xmlns:a16="http://schemas.microsoft.com/office/drawing/2014/main" id="{7B9FBEB5-F6F6-F4C1-FD18-4E7BA2AEEF1C}"/>
                </a:ext>
              </a:extLst>
            </p:cNvPr>
            <p:cNvSpPr/>
            <p:nvPr/>
          </p:nvSpPr>
          <p:spPr>
            <a:xfrm>
              <a:off x="850058" y="1462088"/>
              <a:ext cx="1996751" cy="513184"/>
            </a:xfrm>
            <a:prstGeom prst="roundRect">
              <a:avLst/>
            </a:prstGeom>
            <a:solidFill>
              <a:srgbClr val="E71F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Property Manager</a:t>
              </a:r>
            </a:p>
          </p:txBody>
        </p:sp>
        <p:sp>
          <p:nvSpPr>
            <p:cNvPr id="4" name="Rectangle: Rounded Corners 3">
              <a:extLst>
                <a:ext uri="{FF2B5EF4-FFF2-40B4-BE49-F238E27FC236}">
                  <a16:creationId xmlns:a16="http://schemas.microsoft.com/office/drawing/2014/main" id="{2563A6DE-96BD-BE83-D619-59C412102908}"/>
                </a:ext>
              </a:extLst>
            </p:cNvPr>
            <p:cNvSpPr/>
            <p:nvPr/>
          </p:nvSpPr>
          <p:spPr>
            <a:xfrm>
              <a:off x="3497619" y="1462088"/>
              <a:ext cx="1996751" cy="513184"/>
            </a:xfrm>
            <a:prstGeom prst="roundRect">
              <a:avLst/>
            </a:prstGeom>
            <a:solidFill>
              <a:srgbClr val="E71F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Resident Manager</a:t>
              </a:r>
            </a:p>
          </p:txBody>
        </p:sp>
        <p:sp>
          <p:nvSpPr>
            <p:cNvPr id="5" name="Rectangle: Rounded Corners 4">
              <a:extLst>
                <a:ext uri="{FF2B5EF4-FFF2-40B4-BE49-F238E27FC236}">
                  <a16:creationId xmlns:a16="http://schemas.microsoft.com/office/drawing/2014/main" id="{714A9C7F-4551-A905-587A-297F1276E389}"/>
                </a:ext>
              </a:extLst>
            </p:cNvPr>
            <p:cNvSpPr/>
            <p:nvPr/>
          </p:nvSpPr>
          <p:spPr>
            <a:xfrm>
              <a:off x="6145180" y="1462088"/>
              <a:ext cx="1996751" cy="513184"/>
            </a:xfrm>
            <a:prstGeom prst="roundRect">
              <a:avLst/>
            </a:prstGeom>
            <a:solidFill>
              <a:srgbClr val="E71F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Care Manager</a:t>
              </a:r>
            </a:p>
          </p:txBody>
        </p:sp>
        <p:sp>
          <p:nvSpPr>
            <p:cNvPr id="6" name="Rectangle: Rounded Corners 5">
              <a:extLst>
                <a:ext uri="{FF2B5EF4-FFF2-40B4-BE49-F238E27FC236}">
                  <a16:creationId xmlns:a16="http://schemas.microsoft.com/office/drawing/2014/main" id="{15B0DE01-C9E9-B9E6-E9E7-F6D786856C8F}"/>
                </a:ext>
              </a:extLst>
            </p:cNvPr>
            <p:cNvSpPr/>
            <p:nvPr/>
          </p:nvSpPr>
          <p:spPr>
            <a:xfrm>
              <a:off x="8783216" y="1462088"/>
              <a:ext cx="1996751" cy="513184"/>
            </a:xfrm>
            <a:prstGeom prst="roundRect">
              <a:avLst/>
            </a:prstGeom>
            <a:solidFill>
              <a:srgbClr val="E71F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Lease Manager</a:t>
              </a:r>
            </a:p>
          </p:txBody>
        </p:sp>
        <p:sp>
          <p:nvSpPr>
            <p:cNvPr id="8" name="Rectangle 7">
              <a:extLst>
                <a:ext uri="{FF2B5EF4-FFF2-40B4-BE49-F238E27FC236}">
                  <a16:creationId xmlns:a16="http://schemas.microsoft.com/office/drawing/2014/main" id="{A9313470-F714-E129-E24E-30B03EB9A93A}"/>
                </a:ext>
              </a:extLst>
            </p:cNvPr>
            <p:cNvSpPr/>
            <p:nvPr/>
          </p:nvSpPr>
          <p:spPr>
            <a:xfrm>
              <a:off x="1204620" y="2316130"/>
              <a:ext cx="1287625" cy="666169"/>
            </a:xfrm>
            <a:prstGeom prst="rect">
              <a:avLst/>
            </a:prstGeom>
            <a:solidFill>
              <a:srgbClr val="F293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Application</a:t>
              </a:r>
            </a:p>
          </p:txBody>
        </p:sp>
        <p:sp>
          <p:nvSpPr>
            <p:cNvPr id="9" name="Rectangle 8">
              <a:extLst>
                <a:ext uri="{FF2B5EF4-FFF2-40B4-BE49-F238E27FC236}">
                  <a16:creationId xmlns:a16="http://schemas.microsoft.com/office/drawing/2014/main" id="{A669DB35-1FB6-5CE3-0750-462B126FC29C}"/>
                </a:ext>
              </a:extLst>
            </p:cNvPr>
            <p:cNvSpPr/>
            <p:nvPr/>
          </p:nvSpPr>
          <p:spPr>
            <a:xfrm>
              <a:off x="3852181" y="2316130"/>
              <a:ext cx="1287625" cy="666169"/>
            </a:xfrm>
            <a:prstGeom prst="rect">
              <a:avLst/>
            </a:prstGeom>
            <a:solidFill>
              <a:srgbClr val="F293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Application</a:t>
              </a:r>
            </a:p>
          </p:txBody>
        </p:sp>
        <p:sp>
          <p:nvSpPr>
            <p:cNvPr id="10" name="Rectangle 9">
              <a:extLst>
                <a:ext uri="{FF2B5EF4-FFF2-40B4-BE49-F238E27FC236}">
                  <a16:creationId xmlns:a16="http://schemas.microsoft.com/office/drawing/2014/main" id="{EE6E1DE2-047B-800D-D256-72179A8CD16B}"/>
                </a:ext>
              </a:extLst>
            </p:cNvPr>
            <p:cNvSpPr/>
            <p:nvPr/>
          </p:nvSpPr>
          <p:spPr>
            <a:xfrm>
              <a:off x="6499742" y="2316130"/>
              <a:ext cx="1287625" cy="666169"/>
            </a:xfrm>
            <a:prstGeom prst="rect">
              <a:avLst/>
            </a:prstGeom>
            <a:solidFill>
              <a:srgbClr val="F293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Application</a:t>
              </a:r>
            </a:p>
          </p:txBody>
        </p:sp>
        <p:sp>
          <p:nvSpPr>
            <p:cNvPr id="11" name="Rectangle 10">
              <a:extLst>
                <a:ext uri="{FF2B5EF4-FFF2-40B4-BE49-F238E27FC236}">
                  <a16:creationId xmlns:a16="http://schemas.microsoft.com/office/drawing/2014/main" id="{65D6C10C-064E-DC51-5B35-467AB28804D5}"/>
                </a:ext>
              </a:extLst>
            </p:cNvPr>
            <p:cNvSpPr/>
            <p:nvPr/>
          </p:nvSpPr>
          <p:spPr>
            <a:xfrm>
              <a:off x="9137778" y="2316130"/>
              <a:ext cx="1287625" cy="666169"/>
            </a:xfrm>
            <a:prstGeom prst="rect">
              <a:avLst/>
            </a:prstGeom>
            <a:solidFill>
              <a:srgbClr val="F293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Application</a:t>
              </a:r>
            </a:p>
          </p:txBody>
        </p:sp>
        <p:sp>
          <p:nvSpPr>
            <p:cNvPr id="12" name="Cylinder 11">
              <a:extLst>
                <a:ext uri="{FF2B5EF4-FFF2-40B4-BE49-F238E27FC236}">
                  <a16:creationId xmlns:a16="http://schemas.microsoft.com/office/drawing/2014/main" id="{FEDD347F-B739-FD9C-FECA-2D122F0C03B3}"/>
                </a:ext>
              </a:extLst>
            </p:cNvPr>
            <p:cNvSpPr/>
            <p:nvPr/>
          </p:nvSpPr>
          <p:spPr>
            <a:xfrm>
              <a:off x="1204618" y="3323157"/>
              <a:ext cx="1287625" cy="457200"/>
            </a:xfrm>
            <a:prstGeom prst="can">
              <a:avLst/>
            </a:prstGeom>
            <a:solidFill>
              <a:srgbClr val="F293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PM</a:t>
              </a:r>
            </a:p>
          </p:txBody>
        </p:sp>
        <p:sp>
          <p:nvSpPr>
            <p:cNvPr id="14" name="Cylinder 13">
              <a:extLst>
                <a:ext uri="{FF2B5EF4-FFF2-40B4-BE49-F238E27FC236}">
                  <a16:creationId xmlns:a16="http://schemas.microsoft.com/office/drawing/2014/main" id="{584BD6E3-362A-1788-33B4-6BEDB284A835}"/>
                </a:ext>
              </a:extLst>
            </p:cNvPr>
            <p:cNvSpPr/>
            <p:nvPr/>
          </p:nvSpPr>
          <p:spPr>
            <a:xfrm>
              <a:off x="3852179" y="3323157"/>
              <a:ext cx="1287625" cy="457200"/>
            </a:xfrm>
            <a:prstGeom prst="can">
              <a:avLst/>
            </a:prstGeom>
            <a:solidFill>
              <a:srgbClr val="F293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RM</a:t>
              </a:r>
            </a:p>
          </p:txBody>
        </p:sp>
        <p:sp>
          <p:nvSpPr>
            <p:cNvPr id="15" name="Cylinder 14">
              <a:extLst>
                <a:ext uri="{FF2B5EF4-FFF2-40B4-BE49-F238E27FC236}">
                  <a16:creationId xmlns:a16="http://schemas.microsoft.com/office/drawing/2014/main" id="{80D4CA8B-36A3-8FA0-391D-12FF1C41B777}"/>
                </a:ext>
              </a:extLst>
            </p:cNvPr>
            <p:cNvSpPr/>
            <p:nvPr/>
          </p:nvSpPr>
          <p:spPr>
            <a:xfrm>
              <a:off x="6499741" y="3323157"/>
              <a:ext cx="1287625" cy="457200"/>
            </a:xfrm>
            <a:prstGeom prst="can">
              <a:avLst/>
            </a:prstGeom>
            <a:solidFill>
              <a:srgbClr val="F293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a:t>
              </a:r>
            </a:p>
          </p:txBody>
        </p:sp>
        <p:sp>
          <p:nvSpPr>
            <p:cNvPr id="16" name="Cylinder 15">
              <a:extLst>
                <a:ext uri="{FF2B5EF4-FFF2-40B4-BE49-F238E27FC236}">
                  <a16:creationId xmlns:a16="http://schemas.microsoft.com/office/drawing/2014/main" id="{0BD764D0-30EA-DE48-42DA-0A5C73B72F4E}"/>
                </a:ext>
              </a:extLst>
            </p:cNvPr>
            <p:cNvSpPr/>
            <p:nvPr/>
          </p:nvSpPr>
          <p:spPr>
            <a:xfrm>
              <a:off x="9137778" y="3323157"/>
              <a:ext cx="1287625" cy="457200"/>
            </a:xfrm>
            <a:prstGeom prst="can">
              <a:avLst/>
            </a:prstGeom>
            <a:solidFill>
              <a:srgbClr val="F293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LM</a:t>
              </a:r>
            </a:p>
          </p:txBody>
        </p:sp>
        <p:sp>
          <p:nvSpPr>
            <p:cNvPr id="18" name="Rectangle: Diagonal Corners Rounded 17">
              <a:extLst>
                <a:ext uri="{FF2B5EF4-FFF2-40B4-BE49-F238E27FC236}">
                  <a16:creationId xmlns:a16="http://schemas.microsoft.com/office/drawing/2014/main" id="{9ADDCAC2-528C-02B3-FF7D-E9D52323575B}"/>
                </a:ext>
              </a:extLst>
            </p:cNvPr>
            <p:cNvSpPr/>
            <p:nvPr/>
          </p:nvSpPr>
          <p:spPr>
            <a:xfrm>
              <a:off x="1204618" y="4121215"/>
              <a:ext cx="1287625" cy="313545"/>
            </a:xfrm>
            <a:prstGeom prst="round2DiagRect">
              <a:avLst/>
            </a:prstGeom>
            <a:solidFill>
              <a:srgbClr val="8237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PM API</a:t>
              </a:r>
            </a:p>
          </p:txBody>
        </p:sp>
        <p:sp>
          <p:nvSpPr>
            <p:cNvPr id="19" name="Rectangle: Diagonal Corners Rounded 18">
              <a:extLst>
                <a:ext uri="{FF2B5EF4-FFF2-40B4-BE49-F238E27FC236}">
                  <a16:creationId xmlns:a16="http://schemas.microsoft.com/office/drawing/2014/main" id="{0C8210E6-FE10-4ACB-D42E-9FB3807F6245}"/>
                </a:ext>
              </a:extLst>
            </p:cNvPr>
            <p:cNvSpPr/>
            <p:nvPr/>
          </p:nvSpPr>
          <p:spPr>
            <a:xfrm>
              <a:off x="3852179" y="4121215"/>
              <a:ext cx="1287625" cy="313545"/>
            </a:xfrm>
            <a:prstGeom prst="round2DiagRect">
              <a:avLst/>
            </a:prstGeom>
            <a:solidFill>
              <a:srgbClr val="8237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RM API</a:t>
              </a:r>
            </a:p>
          </p:txBody>
        </p:sp>
        <p:sp>
          <p:nvSpPr>
            <p:cNvPr id="20" name="Rectangle: Diagonal Corners Rounded 19">
              <a:extLst>
                <a:ext uri="{FF2B5EF4-FFF2-40B4-BE49-F238E27FC236}">
                  <a16:creationId xmlns:a16="http://schemas.microsoft.com/office/drawing/2014/main" id="{5F2836D2-7D7C-7775-250D-3F1A91B81502}"/>
                </a:ext>
              </a:extLst>
            </p:cNvPr>
            <p:cNvSpPr/>
            <p:nvPr/>
          </p:nvSpPr>
          <p:spPr>
            <a:xfrm>
              <a:off x="6499741" y="4121214"/>
              <a:ext cx="1287625" cy="313545"/>
            </a:xfrm>
            <a:prstGeom prst="round2DiagRect">
              <a:avLst/>
            </a:prstGeom>
            <a:solidFill>
              <a:srgbClr val="8237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 API</a:t>
              </a:r>
            </a:p>
          </p:txBody>
        </p:sp>
        <p:sp>
          <p:nvSpPr>
            <p:cNvPr id="21" name="Rectangle: Diagonal Corners Rounded 20">
              <a:extLst>
                <a:ext uri="{FF2B5EF4-FFF2-40B4-BE49-F238E27FC236}">
                  <a16:creationId xmlns:a16="http://schemas.microsoft.com/office/drawing/2014/main" id="{E15C0076-74F1-565A-B62C-DD684C03E16D}"/>
                </a:ext>
              </a:extLst>
            </p:cNvPr>
            <p:cNvSpPr/>
            <p:nvPr/>
          </p:nvSpPr>
          <p:spPr>
            <a:xfrm>
              <a:off x="9137778" y="4121214"/>
              <a:ext cx="1287625" cy="313545"/>
            </a:xfrm>
            <a:prstGeom prst="round2DiagRect">
              <a:avLst/>
            </a:prstGeom>
            <a:solidFill>
              <a:srgbClr val="8237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LM API</a:t>
              </a:r>
            </a:p>
          </p:txBody>
        </p:sp>
      </p:grpSp>
      <p:cxnSp>
        <p:nvCxnSpPr>
          <p:cNvPr id="24" name="Straight Connector 23">
            <a:extLst>
              <a:ext uri="{FF2B5EF4-FFF2-40B4-BE49-F238E27FC236}">
                <a16:creationId xmlns:a16="http://schemas.microsoft.com/office/drawing/2014/main" id="{BD5DFD79-D1DF-65A6-3501-B4F92DF11D70}"/>
              </a:ext>
            </a:extLst>
          </p:cNvPr>
          <p:cNvCxnSpPr>
            <a:cxnSpLocks/>
          </p:cNvCxnSpPr>
          <p:nvPr/>
        </p:nvCxnSpPr>
        <p:spPr>
          <a:xfrm flipH="1">
            <a:off x="3404679" y="1109662"/>
            <a:ext cx="36514" cy="4014788"/>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01F0BB9-8A9A-8786-BAF6-AEB1DF8DB669}"/>
              </a:ext>
            </a:extLst>
          </p:cNvPr>
          <p:cNvCxnSpPr>
            <a:cxnSpLocks/>
          </p:cNvCxnSpPr>
          <p:nvPr/>
        </p:nvCxnSpPr>
        <p:spPr>
          <a:xfrm flipH="1">
            <a:off x="6099471" y="1109662"/>
            <a:ext cx="37295" cy="4014788"/>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4BDC60C-A6DC-E797-CCC5-ADD88438B354}"/>
              </a:ext>
            </a:extLst>
          </p:cNvPr>
          <p:cNvCxnSpPr>
            <a:cxnSpLocks/>
          </p:cNvCxnSpPr>
          <p:nvPr/>
        </p:nvCxnSpPr>
        <p:spPr>
          <a:xfrm flipH="1">
            <a:off x="8771357" y="1109661"/>
            <a:ext cx="11169" cy="4014789"/>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3" name="Cylinder 12">
            <a:extLst>
              <a:ext uri="{FF2B5EF4-FFF2-40B4-BE49-F238E27FC236}">
                <a16:creationId xmlns:a16="http://schemas.microsoft.com/office/drawing/2014/main" id="{7611FF0C-CBD9-986B-EE51-CD49C3395A25}"/>
              </a:ext>
            </a:extLst>
          </p:cNvPr>
          <p:cNvSpPr/>
          <p:nvPr/>
        </p:nvSpPr>
        <p:spPr>
          <a:xfrm rot="5400000">
            <a:off x="5832451" y="569889"/>
            <a:ext cx="527095" cy="9929911"/>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vert="vert270" rtlCol="0" anchor="ctr"/>
          <a:lstStyle/>
          <a:p>
            <a:pPr algn="ctr"/>
            <a:r>
              <a:rPr lang="en-US" b="1" dirty="0"/>
              <a:t>Event </a:t>
            </a:r>
            <a:r>
              <a:rPr lang="en-US" b="1" dirty="0" err="1"/>
              <a:t>Ingester</a:t>
            </a:r>
            <a:endParaRPr lang="en-US" b="1" dirty="0"/>
          </a:p>
        </p:txBody>
      </p:sp>
      <p:cxnSp>
        <p:nvCxnSpPr>
          <p:cNvPr id="23" name="Straight Arrow Connector 22">
            <a:extLst>
              <a:ext uri="{FF2B5EF4-FFF2-40B4-BE49-F238E27FC236}">
                <a16:creationId xmlns:a16="http://schemas.microsoft.com/office/drawing/2014/main" id="{EF9038DD-583B-E10B-EFA9-2ED3DB33012A}"/>
              </a:ext>
            </a:extLst>
          </p:cNvPr>
          <p:cNvCxnSpPr>
            <a:stCxn id="19" idx="1"/>
          </p:cNvCxnSpPr>
          <p:nvPr/>
        </p:nvCxnSpPr>
        <p:spPr>
          <a:xfrm>
            <a:off x="4776979" y="4434760"/>
            <a:ext cx="128396" cy="8365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613415C-D296-BD56-77FC-22B414DDBE13}"/>
              </a:ext>
            </a:extLst>
          </p:cNvPr>
          <p:cNvCxnSpPr/>
          <p:nvPr/>
        </p:nvCxnSpPr>
        <p:spPr>
          <a:xfrm flipV="1">
            <a:off x="6915150" y="4434759"/>
            <a:ext cx="443055" cy="8365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5A1A9FE-D863-F76D-2F07-9695B5FC3B67}"/>
              </a:ext>
            </a:extLst>
          </p:cNvPr>
          <p:cNvCxnSpPr>
            <a:endCxn id="21" idx="1"/>
          </p:cNvCxnSpPr>
          <p:nvPr/>
        </p:nvCxnSpPr>
        <p:spPr>
          <a:xfrm flipV="1">
            <a:off x="9553575" y="4434759"/>
            <a:ext cx="509003" cy="8365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DAB941C-5CFD-25E2-16CE-3CC0BDEC24D4}"/>
              </a:ext>
            </a:extLst>
          </p:cNvPr>
          <p:cNvCxnSpPr>
            <a:endCxn id="18" idx="1"/>
          </p:cNvCxnSpPr>
          <p:nvPr/>
        </p:nvCxnSpPr>
        <p:spPr>
          <a:xfrm flipH="1" flipV="1">
            <a:off x="2129418" y="4434760"/>
            <a:ext cx="352867" cy="8365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436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up)">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down)">
                                      <p:cBhvr>
                                        <p:cTn id="17" dur="500"/>
                                        <p:tgtEl>
                                          <p:spTgt spid="32"/>
                                        </p:tgtEl>
                                      </p:cBhvr>
                                    </p:animEffect>
                                  </p:childTnLst>
                                </p:cTn>
                              </p:par>
                              <p:par>
                                <p:cTn id="18" presetID="22" presetClass="entr" presetSubtype="4" fill="hold"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down)">
                                      <p:cBhvr>
                                        <p:cTn id="20" dur="500"/>
                                        <p:tgtEl>
                                          <p:spTgt spid="26"/>
                                        </p:tgtEl>
                                      </p:cBhvr>
                                    </p:animEffect>
                                  </p:childTnLst>
                                </p:cTn>
                              </p:par>
                              <p:par>
                                <p:cTn id="21" presetID="22" presetClass="entr" presetSubtype="4"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down)">
                                      <p:cBhvr>
                                        <p:cTn id="2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2B32-F40B-9FB5-9E8C-2EF8A5AD3774}"/>
              </a:ext>
            </a:extLst>
          </p:cNvPr>
          <p:cNvSpPr>
            <a:spLocks noGrp="1"/>
          </p:cNvSpPr>
          <p:nvPr>
            <p:ph type="title"/>
          </p:nvPr>
        </p:nvSpPr>
        <p:spPr/>
        <p:txBody>
          <a:bodyPr/>
          <a:lstStyle/>
          <a:p>
            <a:r>
              <a:rPr lang="en-US" dirty="0"/>
              <a:t>Azure Event Hubs</a:t>
            </a:r>
          </a:p>
        </p:txBody>
      </p:sp>
      <p:sp>
        <p:nvSpPr>
          <p:cNvPr id="3" name="TextBox 2">
            <a:extLst>
              <a:ext uri="{FF2B5EF4-FFF2-40B4-BE49-F238E27FC236}">
                <a16:creationId xmlns:a16="http://schemas.microsoft.com/office/drawing/2014/main" id="{C34D5988-3BC1-08A5-4F34-ABF8B57F0289}"/>
              </a:ext>
            </a:extLst>
          </p:cNvPr>
          <p:cNvSpPr txBox="1"/>
          <p:nvPr/>
        </p:nvSpPr>
        <p:spPr>
          <a:xfrm>
            <a:off x="4927734" y="2136338"/>
            <a:ext cx="6168571" cy="2585323"/>
          </a:xfrm>
          <a:prstGeom prst="rect">
            <a:avLst/>
          </a:prstGeom>
          <a:noFill/>
        </p:spPr>
        <p:txBody>
          <a:bodyPr wrap="square" rtlCol="0">
            <a:spAutoFit/>
          </a:bodyPr>
          <a:lstStyle/>
          <a:p>
            <a:pPr algn="ctr"/>
            <a:r>
              <a:rPr lang="en-US" sz="5400" dirty="0"/>
              <a:t>Fully managed, real-time data ingestion service</a:t>
            </a:r>
          </a:p>
        </p:txBody>
      </p:sp>
      <p:pic>
        <p:nvPicPr>
          <p:cNvPr id="4" name="Picture 3">
            <a:extLst>
              <a:ext uri="{FF2B5EF4-FFF2-40B4-BE49-F238E27FC236}">
                <a16:creationId xmlns:a16="http://schemas.microsoft.com/office/drawing/2014/main" id="{C2F1CE49-E5B7-5E97-8981-872531BD0FA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9011" y="1769090"/>
            <a:ext cx="3485981" cy="3319820"/>
          </a:xfrm>
          <a:prstGeom prst="rect">
            <a:avLst/>
          </a:prstGeom>
        </p:spPr>
      </p:pic>
    </p:spTree>
    <p:extLst>
      <p:ext uri="{BB962C8B-B14F-4D97-AF65-F5344CB8AC3E}">
        <p14:creationId xmlns:p14="http://schemas.microsoft.com/office/powerpoint/2010/main" val="20243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A7CC2-751B-DB09-11D4-488507F167F3}"/>
              </a:ext>
            </a:extLst>
          </p:cNvPr>
          <p:cNvSpPr>
            <a:spLocks noGrp="1"/>
          </p:cNvSpPr>
          <p:nvPr>
            <p:ph type="title"/>
          </p:nvPr>
        </p:nvSpPr>
        <p:spPr/>
        <p:txBody>
          <a:bodyPr/>
          <a:lstStyle/>
          <a:p>
            <a:r>
              <a:rPr lang="en-US" dirty="0"/>
              <a:t>Azure Event Hubs</a:t>
            </a:r>
          </a:p>
        </p:txBody>
      </p:sp>
      <p:pic>
        <p:nvPicPr>
          <p:cNvPr id="3" name="Picture 2">
            <a:extLst>
              <a:ext uri="{FF2B5EF4-FFF2-40B4-BE49-F238E27FC236}">
                <a16:creationId xmlns:a16="http://schemas.microsoft.com/office/drawing/2014/main" id="{F60FCBF3-1546-B75B-142E-C33700BC709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9011" y="1769090"/>
            <a:ext cx="3485981" cy="3319820"/>
          </a:xfrm>
          <a:prstGeom prst="rect">
            <a:avLst/>
          </a:prstGeom>
        </p:spPr>
      </p:pic>
      <p:grpSp>
        <p:nvGrpSpPr>
          <p:cNvPr id="4" name="Group 3">
            <a:extLst>
              <a:ext uri="{FF2B5EF4-FFF2-40B4-BE49-F238E27FC236}">
                <a16:creationId xmlns:a16="http://schemas.microsoft.com/office/drawing/2014/main" id="{CEF3554A-F23C-98FE-B7CF-85BC47A4EED1}"/>
              </a:ext>
            </a:extLst>
          </p:cNvPr>
          <p:cNvGrpSpPr/>
          <p:nvPr/>
        </p:nvGrpSpPr>
        <p:grpSpPr>
          <a:xfrm>
            <a:off x="6394019" y="1462088"/>
            <a:ext cx="3485981" cy="918940"/>
            <a:chOff x="6843962" y="1288624"/>
            <a:chExt cx="4064000" cy="1099134"/>
          </a:xfrm>
        </p:grpSpPr>
        <p:sp>
          <p:nvSpPr>
            <p:cNvPr id="5" name="Rectangle: Rounded Corners 4">
              <a:extLst>
                <a:ext uri="{FF2B5EF4-FFF2-40B4-BE49-F238E27FC236}">
                  <a16:creationId xmlns:a16="http://schemas.microsoft.com/office/drawing/2014/main" id="{86898F43-497D-027E-F6D2-49DF29DF1C2C}"/>
                </a:ext>
              </a:extLst>
            </p:cNvPr>
            <p:cNvSpPr/>
            <p:nvPr/>
          </p:nvSpPr>
          <p:spPr>
            <a:xfrm>
              <a:off x="6843962" y="1288624"/>
              <a:ext cx="4064000" cy="109913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A6E2868-23A1-20EF-3FA0-972C3E7962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7123" y="1482635"/>
              <a:ext cx="723809" cy="711111"/>
            </a:xfrm>
            <a:prstGeom prst="rect">
              <a:avLst/>
            </a:prstGeom>
          </p:spPr>
        </p:pic>
        <p:sp>
          <p:nvSpPr>
            <p:cNvPr id="7" name="TextBox 6">
              <a:extLst>
                <a:ext uri="{FF2B5EF4-FFF2-40B4-BE49-F238E27FC236}">
                  <a16:creationId xmlns:a16="http://schemas.microsoft.com/office/drawing/2014/main" id="{20245159-5E3E-5259-7E78-E512C304165D}"/>
                </a:ext>
              </a:extLst>
            </p:cNvPr>
            <p:cNvSpPr txBox="1"/>
            <p:nvPr/>
          </p:nvSpPr>
          <p:spPr>
            <a:xfrm>
              <a:off x="8113485" y="1422691"/>
              <a:ext cx="2018679" cy="920320"/>
            </a:xfrm>
            <a:prstGeom prst="rect">
              <a:avLst/>
            </a:prstGeom>
            <a:noFill/>
          </p:spPr>
          <p:txBody>
            <a:bodyPr wrap="none" rtlCol="0">
              <a:spAutoFit/>
            </a:bodyPr>
            <a:lstStyle/>
            <a:p>
              <a:r>
                <a:rPr lang="en-US" sz="4400" dirty="0">
                  <a:solidFill>
                    <a:srgbClr val="0078D4"/>
                  </a:solidFill>
                </a:rPr>
                <a:t>Simple</a:t>
              </a:r>
            </a:p>
          </p:txBody>
        </p:sp>
      </p:grpSp>
      <p:grpSp>
        <p:nvGrpSpPr>
          <p:cNvPr id="8" name="Group 7">
            <a:extLst>
              <a:ext uri="{FF2B5EF4-FFF2-40B4-BE49-F238E27FC236}">
                <a16:creationId xmlns:a16="http://schemas.microsoft.com/office/drawing/2014/main" id="{9B1D22BB-D60D-82D0-0197-86BB34CE6710}"/>
              </a:ext>
            </a:extLst>
          </p:cNvPr>
          <p:cNvGrpSpPr/>
          <p:nvPr/>
        </p:nvGrpSpPr>
        <p:grpSpPr>
          <a:xfrm>
            <a:off x="6394020" y="2470503"/>
            <a:ext cx="3485981" cy="918940"/>
            <a:chOff x="6843962" y="2581769"/>
            <a:chExt cx="4064000" cy="1099134"/>
          </a:xfrm>
        </p:grpSpPr>
        <p:sp>
          <p:nvSpPr>
            <p:cNvPr id="9" name="Rectangle: Rounded Corners 8">
              <a:extLst>
                <a:ext uri="{FF2B5EF4-FFF2-40B4-BE49-F238E27FC236}">
                  <a16:creationId xmlns:a16="http://schemas.microsoft.com/office/drawing/2014/main" id="{2F67B388-CE31-745F-CAE6-77790C2732C5}"/>
                </a:ext>
              </a:extLst>
            </p:cNvPr>
            <p:cNvSpPr/>
            <p:nvPr/>
          </p:nvSpPr>
          <p:spPr>
            <a:xfrm>
              <a:off x="6843962" y="2581769"/>
              <a:ext cx="4064000" cy="109913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4DA801A-86B1-9E48-C822-68DF0919B845}"/>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367035" y="2775780"/>
              <a:ext cx="563984" cy="711111"/>
            </a:xfrm>
            <a:prstGeom prst="rect">
              <a:avLst/>
            </a:prstGeom>
          </p:spPr>
        </p:pic>
        <p:sp>
          <p:nvSpPr>
            <p:cNvPr id="11" name="TextBox 10">
              <a:extLst>
                <a:ext uri="{FF2B5EF4-FFF2-40B4-BE49-F238E27FC236}">
                  <a16:creationId xmlns:a16="http://schemas.microsoft.com/office/drawing/2014/main" id="{ED98C19D-BB05-36C0-594C-0CADA427016C}"/>
                </a:ext>
              </a:extLst>
            </p:cNvPr>
            <p:cNvSpPr txBox="1"/>
            <p:nvPr/>
          </p:nvSpPr>
          <p:spPr>
            <a:xfrm>
              <a:off x="8113485" y="2715836"/>
              <a:ext cx="2017483" cy="920320"/>
            </a:xfrm>
            <a:prstGeom prst="rect">
              <a:avLst/>
            </a:prstGeom>
            <a:noFill/>
          </p:spPr>
          <p:txBody>
            <a:bodyPr wrap="none" rtlCol="0">
              <a:spAutoFit/>
            </a:bodyPr>
            <a:lstStyle/>
            <a:p>
              <a:r>
                <a:rPr lang="en-US" sz="4400" dirty="0">
                  <a:solidFill>
                    <a:srgbClr val="0078D4"/>
                  </a:solidFill>
                </a:rPr>
                <a:t>Secure</a:t>
              </a:r>
            </a:p>
          </p:txBody>
        </p:sp>
      </p:grpSp>
      <p:grpSp>
        <p:nvGrpSpPr>
          <p:cNvPr id="12" name="Group 11">
            <a:extLst>
              <a:ext uri="{FF2B5EF4-FFF2-40B4-BE49-F238E27FC236}">
                <a16:creationId xmlns:a16="http://schemas.microsoft.com/office/drawing/2014/main" id="{BD98DEC8-FC0F-1E45-4770-6A43F3B611A9}"/>
              </a:ext>
            </a:extLst>
          </p:cNvPr>
          <p:cNvGrpSpPr/>
          <p:nvPr/>
        </p:nvGrpSpPr>
        <p:grpSpPr>
          <a:xfrm>
            <a:off x="6394021" y="3471329"/>
            <a:ext cx="3485981" cy="918940"/>
            <a:chOff x="6843962" y="3874914"/>
            <a:chExt cx="4064000" cy="1099134"/>
          </a:xfrm>
        </p:grpSpPr>
        <p:sp>
          <p:nvSpPr>
            <p:cNvPr id="13" name="Rectangle: Rounded Corners 12">
              <a:extLst>
                <a:ext uri="{FF2B5EF4-FFF2-40B4-BE49-F238E27FC236}">
                  <a16:creationId xmlns:a16="http://schemas.microsoft.com/office/drawing/2014/main" id="{2BF4702B-58CD-512A-8EB7-45B3C263BBEA}"/>
                </a:ext>
              </a:extLst>
            </p:cNvPr>
            <p:cNvSpPr/>
            <p:nvPr/>
          </p:nvSpPr>
          <p:spPr>
            <a:xfrm>
              <a:off x="6843962" y="3874914"/>
              <a:ext cx="4064000" cy="109913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14EA3E8-6EB0-2169-0C58-02A4B3714D29}"/>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7287123" y="4070801"/>
              <a:ext cx="723809" cy="707359"/>
            </a:xfrm>
            <a:prstGeom prst="rect">
              <a:avLst/>
            </a:prstGeom>
          </p:spPr>
        </p:pic>
        <p:sp>
          <p:nvSpPr>
            <p:cNvPr id="15" name="TextBox 14">
              <a:extLst>
                <a:ext uri="{FF2B5EF4-FFF2-40B4-BE49-F238E27FC236}">
                  <a16:creationId xmlns:a16="http://schemas.microsoft.com/office/drawing/2014/main" id="{5B051610-0191-BCF7-9A7A-55DA9E442A1B}"/>
                </a:ext>
              </a:extLst>
            </p:cNvPr>
            <p:cNvSpPr txBox="1"/>
            <p:nvPr/>
          </p:nvSpPr>
          <p:spPr>
            <a:xfrm>
              <a:off x="8113485" y="4008981"/>
              <a:ext cx="2398195" cy="920320"/>
            </a:xfrm>
            <a:prstGeom prst="rect">
              <a:avLst/>
            </a:prstGeom>
            <a:noFill/>
          </p:spPr>
          <p:txBody>
            <a:bodyPr wrap="none" rtlCol="0">
              <a:spAutoFit/>
            </a:bodyPr>
            <a:lstStyle/>
            <a:p>
              <a:r>
                <a:rPr lang="en-US" sz="4400" dirty="0">
                  <a:solidFill>
                    <a:srgbClr val="0078D4"/>
                  </a:solidFill>
                </a:rPr>
                <a:t>Scalable</a:t>
              </a:r>
            </a:p>
          </p:txBody>
        </p:sp>
      </p:grpSp>
      <p:grpSp>
        <p:nvGrpSpPr>
          <p:cNvPr id="16" name="Group 15">
            <a:extLst>
              <a:ext uri="{FF2B5EF4-FFF2-40B4-BE49-F238E27FC236}">
                <a16:creationId xmlns:a16="http://schemas.microsoft.com/office/drawing/2014/main" id="{8D57BB99-E657-9B25-4D63-751D2E4FA251}"/>
              </a:ext>
            </a:extLst>
          </p:cNvPr>
          <p:cNvGrpSpPr/>
          <p:nvPr/>
        </p:nvGrpSpPr>
        <p:grpSpPr>
          <a:xfrm>
            <a:off x="6394021" y="4464946"/>
            <a:ext cx="3485981" cy="918940"/>
            <a:chOff x="6843962" y="5168059"/>
            <a:chExt cx="4064000" cy="1099134"/>
          </a:xfrm>
        </p:grpSpPr>
        <p:sp>
          <p:nvSpPr>
            <p:cNvPr id="17" name="Rectangle: Rounded Corners 16">
              <a:extLst>
                <a:ext uri="{FF2B5EF4-FFF2-40B4-BE49-F238E27FC236}">
                  <a16:creationId xmlns:a16="http://schemas.microsoft.com/office/drawing/2014/main" id="{6890B624-4DBD-522E-8372-101F7F31C320}"/>
                </a:ext>
              </a:extLst>
            </p:cNvPr>
            <p:cNvSpPr/>
            <p:nvPr/>
          </p:nvSpPr>
          <p:spPr>
            <a:xfrm>
              <a:off x="6843962" y="5168059"/>
              <a:ext cx="4064000" cy="109913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27A39EBF-32F6-1F7C-C57B-36FC3E85CC2C}"/>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7332978" y="5362070"/>
              <a:ext cx="632099" cy="711111"/>
            </a:xfrm>
            <a:prstGeom prst="rect">
              <a:avLst/>
            </a:prstGeom>
          </p:spPr>
        </p:pic>
        <p:sp>
          <p:nvSpPr>
            <p:cNvPr id="19" name="TextBox 18">
              <a:extLst>
                <a:ext uri="{FF2B5EF4-FFF2-40B4-BE49-F238E27FC236}">
                  <a16:creationId xmlns:a16="http://schemas.microsoft.com/office/drawing/2014/main" id="{97F4AF70-1432-D78B-90CB-735B2B032ADF}"/>
                </a:ext>
              </a:extLst>
            </p:cNvPr>
            <p:cNvSpPr txBox="1"/>
            <p:nvPr/>
          </p:nvSpPr>
          <p:spPr>
            <a:xfrm>
              <a:off x="8113485" y="5302126"/>
              <a:ext cx="1669213" cy="920320"/>
            </a:xfrm>
            <a:prstGeom prst="rect">
              <a:avLst/>
            </a:prstGeom>
            <a:noFill/>
          </p:spPr>
          <p:txBody>
            <a:bodyPr wrap="none" rtlCol="0">
              <a:spAutoFit/>
            </a:bodyPr>
            <a:lstStyle/>
            <a:p>
              <a:r>
                <a:rPr lang="en-US" sz="4400" dirty="0">
                  <a:solidFill>
                    <a:srgbClr val="0078D4"/>
                  </a:solidFill>
                </a:rPr>
                <a:t>Open</a:t>
              </a:r>
            </a:p>
          </p:txBody>
        </p:sp>
      </p:grpSp>
    </p:spTree>
    <p:extLst>
      <p:ext uri="{BB962C8B-B14F-4D97-AF65-F5344CB8AC3E}">
        <p14:creationId xmlns:p14="http://schemas.microsoft.com/office/powerpoint/2010/main" val="2198114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Content Placeholder 5">
            <a:extLst>
              <a:ext uri="{FF2B5EF4-FFF2-40B4-BE49-F238E27FC236}">
                <a16:creationId xmlns:a16="http://schemas.microsoft.com/office/drawing/2014/main" id="{12925EAE-E206-8CDD-B073-17082237D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58" y="402104"/>
            <a:ext cx="3463552" cy="5195329"/>
          </a:xfrm>
          <a:prstGeom prst="rect">
            <a:avLst/>
          </a:prstGeom>
        </p:spPr>
      </p:pic>
      <p:grpSp>
        <p:nvGrpSpPr>
          <p:cNvPr id="74" name="Group 73">
            <a:extLst>
              <a:ext uri="{FF2B5EF4-FFF2-40B4-BE49-F238E27FC236}">
                <a16:creationId xmlns:a16="http://schemas.microsoft.com/office/drawing/2014/main" id="{4C37D608-59F0-02EA-62DB-1295396832AA}"/>
              </a:ext>
            </a:extLst>
          </p:cNvPr>
          <p:cNvGrpSpPr/>
          <p:nvPr/>
        </p:nvGrpSpPr>
        <p:grpSpPr>
          <a:xfrm>
            <a:off x="6289364" y="2535196"/>
            <a:ext cx="5545301" cy="937824"/>
            <a:chOff x="6289364" y="2535196"/>
            <a:chExt cx="5545301" cy="937824"/>
          </a:xfrm>
        </p:grpSpPr>
        <p:sp>
          <p:nvSpPr>
            <p:cNvPr id="4" name="Rectangle: Diagonal Corners Rounded 3">
              <a:extLst>
                <a:ext uri="{FF2B5EF4-FFF2-40B4-BE49-F238E27FC236}">
                  <a16:creationId xmlns:a16="http://schemas.microsoft.com/office/drawing/2014/main" id="{9B472C5F-2554-1FAD-9B2C-690060CDD0C8}"/>
                </a:ext>
              </a:extLst>
            </p:cNvPr>
            <p:cNvSpPr/>
            <p:nvPr/>
          </p:nvSpPr>
          <p:spPr>
            <a:xfrm>
              <a:off x="6289365" y="3159475"/>
              <a:ext cx="1287625" cy="313545"/>
            </a:xfrm>
            <a:prstGeom prst="round2DiagRect">
              <a:avLst/>
            </a:prstGeom>
            <a:solidFill>
              <a:srgbClr val="8237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PM API</a:t>
              </a:r>
            </a:p>
          </p:txBody>
        </p:sp>
        <p:sp>
          <p:nvSpPr>
            <p:cNvPr id="5" name="Rectangle: Diagonal Corners Rounded 4">
              <a:extLst>
                <a:ext uri="{FF2B5EF4-FFF2-40B4-BE49-F238E27FC236}">
                  <a16:creationId xmlns:a16="http://schemas.microsoft.com/office/drawing/2014/main" id="{1A9808CE-749E-7EDA-CAC7-9F238F9F2F09}"/>
                </a:ext>
              </a:extLst>
            </p:cNvPr>
            <p:cNvSpPr/>
            <p:nvPr/>
          </p:nvSpPr>
          <p:spPr>
            <a:xfrm>
              <a:off x="7708590" y="3159474"/>
              <a:ext cx="1287625" cy="313545"/>
            </a:xfrm>
            <a:prstGeom prst="round2DiagRect">
              <a:avLst/>
            </a:prstGeom>
            <a:solidFill>
              <a:srgbClr val="8237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RM API</a:t>
              </a:r>
            </a:p>
          </p:txBody>
        </p:sp>
        <p:sp>
          <p:nvSpPr>
            <p:cNvPr id="21" name="Rectangle: Diagonal Corners Rounded 20">
              <a:extLst>
                <a:ext uri="{FF2B5EF4-FFF2-40B4-BE49-F238E27FC236}">
                  <a16:creationId xmlns:a16="http://schemas.microsoft.com/office/drawing/2014/main" id="{AFDB70E6-6D1F-055A-4C11-DD5F6B2F857D}"/>
                </a:ext>
              </a:extLst>
            </p:cNvPr>
            <p:cNvSpPr/>
            <p:nvPr/>
          </p:nvSpPr>
          <p:spPr>
            <a:xfrm>
              <a:off x="9127815" y="3159473"/>
              <a:ext cx="1287625" cy="313545"/>
            </a:xfrm>
            <a:prstGeom prst="round2DiagRect">
              <a:avLst/>
            </a:prstGeom>
            <a:solidFill>
              <a:srgbClr val="8237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 API</a:t>
              </a:r>
            </a:p>
          </p:txBody>
        </p:sp>
        <p:sp>
          <p:nvSpPr>
            <p:cNvPr id="22" name="Rectangle: Diagonal Corners Rounded 21">
              <a:extLst>
                <a:ext uri="{FF2B5EF4-FFF2-40B4-BE49-F238E27FC236}">
                  <a16:creationId xmlns:a16="http://schemas.microsoft.com/office/drawing/2014/main" id="{D73BA699-E99C-78CA-2B64-E254C40BC85D}"/>
                </a:ext>
              </a:extLst>
            </p:cNvPr>
            <p:cNvSpPr/>
            <p:nvPr/>
          </p:nvSpPr>
          <p:spPr>
            <a:xfrm>
              <a:off x="10547040" y="3159472"/>
              <a:ext cx="1287625" cy="313545"/>
            </a:xfrm>
            <a:prstGeom prst="round2DiagRect">
              <a:avLst/>
            </a:prstGeom>
            <a:solidFill>
              <a:srgbClr val="8237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LM API</a:t>
              </a:r>
            </a:p>
          </p:txBody>
        </p:sp>
        <p:sp>
          <p:nvSpPr>
            <p:cNvPr id="23" name="Cylinder 22">
              <a:extLst>
                <a:ext uri="{FF2B5EF4-FFF2-40B4-BE49-F238E27FC236}">
                  <a16:creationId xmlns:a16="http://schemas.microsoft.com/office/drawing/2014/main" id="{9E4B4292-270B-CF37-46C4-69339CC9F4CA}"/>
                </a:ext>
              </a:extLst>
            </p:cNvPr>
            <p:cNvSpPr/>
            <p:nvPr/>
          </p:nvSpPr>
          <p:spPr>
            <a:xfrm>
              <a:off x="6289364" y="2535196"/>
              <a:ext cx="1287625" cy="457200"/>
            </a:xfrm>
            <a:prstGeom prst="can">
              <a:avLst/>
            </a:prstGeom>
            <a:solidFill>
              <a:srgbClr val="F293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PM</a:t>
              </a:r>
            </a:p>
          </p:txBody>
        </p:sp>
        <p:sp>
          <p:nvSpPr>
            <p:cNvPr id="27" name="Cylinder 26">
              <a:extLst>
                <a:ext uri="{FF2B5EF4-FFF2-40B4-BE49-F238E27FC236}">
                  <a16:creationId xmlns:a16="http://schemas.microsoft.com/office/drawing/2014/main" id="{6BDF5EE5-3ABF-52A2-02B2-E204CF91697A}"/>
                </a:ext>
              </a:extLst>
            </p:cNvPr>
            <p:cNvSpPr/>
            <p:nvPr/>
          </p:nvSpPr>
          <p:spPr>
            <a:xfrm>
              <a:off x="7708591" y="2559588"/>
              <a:ext cx="1287625" cy="457200"/>
            </a:xfrm>
            <a:prstGeom prst="can">
              <a:avLst/>
            </a:prstGeom>
            <a:solidFill>
              <a:srgbClr val="F293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RM</a:t>
              </a:r>
            </a:p>
          </p:txBody>
        </p:sp>
        <p:sp>
          <p:nvSpPr>
            <p:cNvPr id="28" name="Cylinder 27">
              <a:extLst>
                <a:ext uri="{FF2B5EF4-FFF2-40B4-BE49-F238E27FC236}">
                  <a16:creationId xmlns:a16="http://schemas.microsoft.com/office/drawing/2014/main" id="{48D05CFF-65E1-D55E-B472-CC51A8D07E0E}"/>
                </a:ext>
              </a:extLst>
            </p:cNvPr>
            <p:cNvSpPr/>
            <p:nvPr/>
          </p:nvSpPr>
          <p:spPr>
            <a:xfrm>
              <a:off x="9127818" y="2558110"/>
              <a:ext cx="1287625" cy="457200"/>
            </a:xfrm>
            <a:prstGeom prst="can">
              <a:avLst/>
            </a:prstGeom>
            <a:solidFill>
              <a:srgbClr val="F293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a:t>
              </a:r>
            </a:p>
          </p:txBody>
        </p:sp>
        <p:sp>
          <p:nvSpPr>
            <p:cNvPr id="29" name="Cylinder 28">
              <a:extLst>
                <a:ext uri="{FF2B5EF4-FFF2-40B4-BE49-F238E27FC236}">
                  <a16:creationId xmlns:a16="http://schemas.microsoft.com/office/drawing/2014/main" id="{3D67F768-B795-2604-5405-AD206759678B}"/>
                </a:ext>
              </a:extLst>
            </p:cNvPr>
            <p:cNvSpPr/>
            <p:nvPr/>
          </p:nvSpPr>
          <p:spPr>
            <a:xfrm>
              <a:off x="10547040" y="2558110"/>
              <a:ext cx="1287625" cy="457200"/>
            </a:xfrm>
            <a:prstGeom prst="can">
              <a:avLst/>
            </a:prstGeom>
            <a:solidFill>
              <a:srgbClr val="F293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LM</a:t>
              </a:r>
            </a:p>
          </p:txBody>
        </p:sp>
        <p:cxnSp>
          <p:nvCxnSpPr>
            <p:cNvPr id="64" name="Straight Connector 63">
              <a:extLst>
                <a:ext uri="{FF2B5EF4-FFF2-40B4-BE49-F238E27FC236}">
                  <a16:creationId xmlns:a16="http://schemas.microsoft.com/office/drawing/2014/main" id="{5F2F67FA-03B6-8E00-2F73-17B3F0A31AB3}"/>
                </a:ext>
              </a:extLst>
            </p:cNvPr>
            <p:cNvCxnSpPr>
              <a:stCxn id="4" idx="3"/>
              <a:endCxn id="23" idx="3"/>
            </p:cNvCxnSpPr>
            <p:nvPr/>
          </p:nvCxnSpPr>
          <p:spPr>
            <a:xfrm flipH="1" flipV="1">
              <a:off x="6933177" y="2992396"/>
              <a:ext cx="1" cy="16707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C47A2B5-E4D0-E807-29B9-7F80FF864C2B}"/>
                </a:ext>
              </a:extLst>
            </p:cNvPr>
            <p:cNvCxnSpPr>
              <a:stCxn id="5" idx="3"/>
              <a:endCxn id="27" idx="3"/>
            </p:cNvCxnSpPr>
            <p:nvPr/>
          </p:nvCxnSpPr>
          <p:spPr>
            <a:xfrm flipV="1">
              <a:off x="8352403" y="3016788"/>
              <a:ext cx="1" cy="14268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F95A52D-BF09-5CAB-730C-C48FC9BCD2D8}"/>
                </a:ext>
              </a:extLst>
            </p:cNvPr>
            <p:cNvCxnSpPr>
              <a:stCxn id="21" idx="3"/>
              <a:endCxn id="28" idx="3"/>
            </p:cNvCxnSpPr>
            <p:nvPr/>
          </p:nvCxnSpPr>
          <p:spPr>
            <a:xfrm flipV="1">
              <a:off x="9771628" y="3015310"/>
              <a:ext cx="3" cy="1441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1DAF675-6A66-642F-9AD0-746FEEA8424F}"/>
                </a:ext>
              </a:extLst>
            </p:cNvPr>
            <p:cNvCxnSpPr>
              <a:stCxn id="22" idx="3"/>
              <a:endCxn id="29" idx="3"/>
            </p:cNvCxnSpPr>
            <p:nvPr/>
          </p:nvCxnSpPr>
          <p:spPr>
            <a:xfrm flipV="1">
              <a:off x="11190853" y="3015310"/>
              <a:ext cx="0" cy="1441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57564780"/>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5400000">
                                      <p:cBhvr>
                                        <p:cTn id="6" dur="1000" fill="hold"/>
                                        <p:tgtEl>
                                          <p:spTgt spid="7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5C84E73-E7E8-5A7B-55EC-6B01C06721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458" y="402104"/>
            <a:ext cx="3463552" cy="5195329"/>
          </a:xfrm>
        </p:spPr>
      </p:pic>
      <p:sp>
        <p:nvSpPr>
          <p:cNvPr id="43" name="Rectangle: Diagonal Corners Rounded 42">
            <a:extLst>
              <a:ext uri="{FF2B5EF4-FFF2-40B4-BE49-F238E27FC236}">
                <a16:creationId xmlns:a16="http://schemas.microsoft.com/office/drawing/2014/main" id="{51F9F520-FCE7-AAD3-1949-CC97E34BE6CB}"/>
              </a:ext>
            </a:extLst>
          </p:cNvPr>
          <p:cNvSpPr/>
          <p:nvPr/>
        </p:nvSpPr>
        <p:spPr>
          <a:xfrm rot="5400000">
            <a:off x="8153687" y="779959"/>
            <a:ext cx="1287625" cy="313545"/>
          </a:xfrm>
          <a:prstGeom prst="round2DiagRect">
            <a:avLst/>
          </a:prstGeom>
          <a:solidFill>
            <a:srgbClr val="8237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PM API</a:t>
            </a:r>
          </a:p>
        </p:txBody>
      </p:sp>
      <p:sp>
        <p:nvSpPr>
          <p:cNvPr id="44" name="Rectangle: Diagonal Corners Rounded 43">
            <a:extLst>
              <a:ext uri="{FF2B5EF4-FFF2-40B4-BE49-F238E27FC236}">
                <a16:creationId xmlns:a16="http://schemas.microsoft.com/office/drawing/2014/main" id="{2BAB2954-1003-F3C3-C4FE-E0AD8CCE6BD9}"/>
              </a:ext>
            </a:extLst>
          </p:cNvPr>
          <p:cNvSpPr/>
          <p:nvPr/>
        </p:nvSpPr>
        <p:spPr>
          <a:xfrm rot="5400000">
            <a:off x="8153688" y="2199184"/>
            <a:ext cx="1287625" cy="313545"/>
          </a:xfrm>
          <a:prstGeom prst="round2DiagRect">
            <a:avLst/>
          </a:prstGeom>
          <a:solidFill>
            <a:srgbClr val="8237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RM API</a:t>
            </a:r>
          </a:p>
        </p:txBody>
      </p:sp>
      <p:sp>
        <p:nvSpPr>
          <p:cNvPr id="45" name="Rectangle: Diagonal Corners Rounded 44">
            <a:extLst>
              <a:ext uri="{FF2B5EF4-FFF2-40B4-BE49-F238E27FC236}">
                <a16:creationId xmlns:a16="http://schemas.microsoft.com/office/drawing/2014/main" id="{3D1DDB5E-7E9E-092C-D30D-7CE8989B8FF9}"/>
              </a:ext>
            </a:extLst>
          </p:cNvPr>
          <p:cNvSpPr/>
          <p:nvPr/>
        </p:nvSpPr>
        <p:spPr>
          <a:xfrm rot="5400000">
            <a:off x="8153689" y="3618409"/>
            <a:ext cx="1287625" cy="313545"/>
          </a:xfrm>
          <a:prstGeom prst="round2DiagRect">
            <a:avLst/>
          </a:prstGeom>
          <a:solidFill>
            <a:srgbClr val="8237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 API</a:t>
            </a:r>
          </a:p>
        </p:txBody>
      </p:sp>
      <p:sp>
        <p:nvSpPr>
          <p:cNvPr id="46" name="Rectangle: Diagonal Corners Rounded 45">
            <a:extLst>
              <a:ext uri="{FF2B5EF4-FFF2-40B4-BE49-F238E27FC236}">
                <a16:creationId xmlns:a16="http://schemas.microsoft.com/office/drawing/2014/main" id="{2DC32000-E633-A50A-CB7C-A64300997B73}"/>
              </a:ext>
            </a:extLst>
          </p:cNvPr>
          <p:cNvSpPr/>
          <p:nvPr/>
        </p:nvSpPr>
        <p:spPr>
          <a:xfrm rot="5400000">
            <a:off x="8153690" y="5037634"/>
            <a:ext cx="1287625" cy="313545"/>
          </a:xfrm>
          <a:prstGeom prst="round2DiagRect">
            <a:avLst/>
          </a:prstGeom>
          <a:solidFill>
            <a:srgbClr val="8237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LM API</a:t>
            </a:r>
          </a:p>
        </p:txBody>
      </p:sp>
      <p:sp>
        <p:nvSpPr>
          <p:cNvPr id="47" name="Cylinder 46">
            <a:extLst>
              <a:ext uri="{FF2B5EF4-FFF2-40B4-BE49-F238E27FC236}">
                <a16:creationId xmlns:a16="http://schemas.microsoft.com/office/drawing/2014/main" id="{468D5837-AE44-3131-327F-87167B3A7121}"/>
              </a:ext>
            </a:extLst>
          </p:cNvPr>
          <p:cNvSpPr/>
          <p:nvPr/>
        </p:nvSpPr>
        <p:spPr>
          <a:xfrm rot="5400000">
            <a:off x="8706138" y="708131"/>
            <a:ext cx="1287625" cy="457200"/>
          </a:xfrm>
          <a:prstGeom prst="can">
            <a:avLst/>
          </a:prstGeom>
          <a:solidFill>
            <a:srgbClr val="F293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PM</a:t>
            </a:r>
          </a:p>
        </p:txBody>
      </p:sp>
      <p:sp>
        <p:nvSpPr>
          <p:cNvPr id="48" name="Cylinder 47">
            <a:extLst>
              <a:ext uri="{FF2B5EF4-FFF2-40B4-BE49-F238E27FC236}">
                <a16:creationId xmlns:a16="http://schemas.microsoft.com/office/drawing/2014/main" id="{2BACCF10-C407-CC86-88B8-A24A89C257EA}"/>
              </a:ext>
            </a:extLst>
          </p:cNvPr>
          <p:cNvSpPr/>
          <p:nvPr/>
        </p:nvSpPr>
        <p:spPr>
          <a:xfrm rot="5400000">
            <a:off x="8681746" y="2127358"/>
            <a:ext cx="1287625" cy="457200"/>
          </a:xfrm>
          <a:prstGeom prst="can">
            <a:avLst/>
          </a:prstGeom>
          <a:solidFill>
            <a:srgbClr val="F293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RM</a:t>
            </a:r>
          </a:p>
        </p:txBody>
      </p:sp>
      <p:sp>
        <p:nvSpPr>
          <p:cNvPr id="49" name="Cylinder 48">
            <a:extLst>
              <a:ext uri="{FF2B5EF4-FFF2-40B4-BE49-F238E27FC236}">
                <a16:creationId xmlns:a16="http://schemas.microsoft.com/office/drawing/2014/main" id="{BBD4AD43-70B3-4EB9-9ECF-6F064505A5BE}"/>
              </a:ext>
            </a:extLst>
          </p:cNvPr>
          <p:cNvSpPr/>
          <p:nvPr/>
        </p:nvSpPr>
        <p:spPr>
          <a:xfrm rot="5400000">
            <a:off x="8657354" y="3546585"/>
            <a:ext cx="1287625" cy="457200"/>
          </a:xfrm>
          <a:prstGeom prst="can">
            <a:avLst/>
          </a:prstGeom>
          <a:solidFill>
            <a:srgbClr val="F293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a:t>
            </a:r>
          </a:p>
        </p:txBody>
      </p:sp>
      <p:sp>
        <p:nvSpPr>
          <p:cNvPr id="50" name="Cylinder 49">
            <a:extLst>
              <a:ext uri="{FF2B5EF4-FFF2-40B4-BE49-F238E27FC236}">
                <a16:creationId xmlns:a16="http://schemas.microsoft.com/office/drawing/2014/main" id="{58EBA5EC-DFB2-1BA0-F476-D68F1D2A5CD4}"/>
              </a:ext>
            </a:extLst>
          </p:cNvPr>
          <p:cNvSpPr/>
          <p:nvPr/>
        </p:nvSpPr>
        <p:spPr>
          <a:xfrm rot="5400000">
            <a:off x="8632962" y="4965812"/>
            <a:ext cx="1287625" cy="457200"/>
          </a:xfrm>
          <a:prstGeom prst="can">
            <a:avLst/>
          </a:prstGeom>
          <a:solidFill>
            <a:srgbClr val="F293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LM</a:t>
            </a:r>
          </a:p>
        </p:txBody>
      </p:sp>
      <p:grpSp>
        <p:nvGrpSpPr>
          <p:cNvPr id="15" name="Group 14">
            <a:extLst>
              <a:ext uri="{FF2B5EF4-FFF2-40B4-BE49-F238E27FC236}">
                <a16:creationId xmlns:a16="http://schemas.microsoft.com/office/drawing/2014/main" id="{DCEAA1D6-AF47-9EA5-F5F3-8D5239D217FC}"/>
              </a:ext>
            </a:extLst>
          </p:cNvPr>
          <p:cNvGrpSpPr/>
          <p:nvPr/>
        </p:nvGrpSpPr>
        <p:grpSpPr>
          <a:xfrm>
            <a:off x="4055222" y="2212451"/>
            <a:ext cx="1234953" cy="1562730"/>
            <a:chOff x="4229799" y="2827538"/>
            <a:chExt cx="1234953" cy="1562730"/>
          </a:xfrm>
        </p:grpSpPr>
        <p:pic>
          <p:nvPicPr>
            <p:cNvPr id="16" name="Graphic 15">
              <a:extLst>
                <a:ext uri="{FF2B5EF4-FFF2-40B4-BE49-F238E27FC236}">
                  <a16:creationId xmlns:a16="http://schemas.microsoft.com/office/drawing/2014/main" id="{C8E168CC-29EB-8D06-1327-170B0F34DE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42390" y="2827538"/>
              <a:ext cx="1193398" cy="1193398"/>
            </a:xfrm>
            <a:prstGeom prst="rect">
              <a:avLst/>
            </a:prstGeom>
          </p:spPr>
        </p:pic>
        <p:sp>
          <p:nvSpPr>
            <p:cNvPr id="17" name="TextBox 16">
              <a:extLst>
                <a:ext uri="{FF2B5EF4-FFF2-40B4-BE49-F238E27FC236}">
                  <a16:creationId xmlns:a16="http://schemas.microsoft.com/office/drawing/2014/main" id="{9AA2811D-217F-24A8-F629-A7267EAAB0F3}"/>
                </a:ext>
              </a:extLst>
            </p:cNvPr>
            <p:cNvSpPr txBox="1"/>
            <p:nvPr/>
          </p:nvSpPr>
          <p:spPr>
            <a:xfrm>
              <a:off x="4229799" y="4020936"/>
              <a:ext cx="1234953" cy="369332"/>
            </a:xfrm>
            <a:prstGeom prst="rect">
              <a:avLst/>
            </a:prstGeom>
            <a:noFill/>
          </p:spPr>
          <p:txBody>
            <a:bodyPr wrap="none" rtlCol="0">
              <a:spAutoFit/>
            </a:bodyPr>
            <a:lstStyle/>
            <a:p>
              <a:r>
                <a:rPr lang="en-US" dirty="0"/>
                <a:t>Event Hubs</a:t>
              </a:r>
            </a:p>
          </p:txBody>
        </p:sp>
      </p:grpSp>
      <p:grpSp>
        <p:nvGrpSpPr>
          <p:cNvPr id="33" name="Group 32">
            <a:extLst>
              <a:ext uri="{FF2B5EF4-FFF2-40B4-BE49-F238E27FC236}">
                <a16:creationId xmlns:a16="http://schemas.microsoft.com/office/drawing/2014/main" id="{8552800F-2D43-63F2-AC6C-78B8BC74B052}"/>
              </a:ext>
            </a:extLst>
          </p:cNvPr>
          <p:cNvGrpSpPr/>
          <p:nvPr/>
        </p:nvGrpSpPr>
        <p:grpSpPr>
          <a:xfrm>
            <a:off x="6640703" y="449256"/>
            <a:ext cx="1298497" cy="974949"/>
            <a:chOff x="6640703" y="449256"/>
            <a:chExt cx="1298497" cy="974949"/>
          </a:xfrm>
        </p:grpSpPr>
        <p:pic>
          <p:nvPicPr>
            <p:cNvPr id="19" name="Graphic 18">
              <a:extLst>
                <a:ext uri="{FF2B5EF4-FFF2-40B4-BE49-F238E27FC236}">
                  <a16:creationId xmlns:a16="http://schemas.microsoft.com/office/drawing/2014/main" id="{888C0100-8A37-0D01-D7F8-4AB719AC5B9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76722" y="449256"/>
              <a:ext cx="605617" cy="605617"/>
            </a:xfrm>
            <a:prstGeom prst="rect">
              <a:avLst/>
            </a:prstGeom>
          </p:spPr>
        </p:pic>
        <p:sp>
          <p:nvSpPr>
            <p:cNvPr id="20" name="TextBox 19">
              <a:extLst>
                <a:ext uri="{FF2B5EF4-FFF2-40B4-BE49-F238E27FC236}">
                  <a16:creationId xmlns:a16="http://schemas.microsoft.com/office/drawing/2014/main" id="{69FBFA70-A74E-FC5E-A58A-24C94E61F161}"/>
                </a:ext>
              </a:extLst>
            </p:cNvPr>
            <p:cNvSpPr txBox="1"/>
            <p:nvPr/>
          </p:nvSpPr>
          <p:spPr>
            <a:xfrm>
              <a:off x="6640703" y="1054873"/>
              <a:ext cx="1298497" cy="369332"/>
            </a:xfrm>
            <a:prstGeom prst="rect">
              <a:avLst/>
            </a:prstGeom>
            <a:noFill/>
          </p:spPr>
          <p:txBody>
            <a:bodyPr wrap="none" rtlCol="0">
              <a:spAutoFit/>
            </a:bodyPr>
            <a:lstStyle/>
            <a:p>
              <a:r>
                <a:rPr lang="en-US" dirty="0"/>
                <a:t>PM Listener</a:t>
              </a:r>
            </a:p>
          </p:txBody>
        </p:sp>
        <p:pic>
          <p:nvPicPr>
            <p:cNvPr id="1026" name="Picture 2" descr="Event Hubs - Connectors | Microsoft Docs">
              <a:extLst>
                <a:ext uri="{FF2B5EF4-FFF2-40B4-BE49-F238E27FC236}">
                  <a16:creationId xmlns:a16="http://schemas.microsoft.com/office/drawing/2014/main" id="{E84DA37D-5A7B-0652-26EB-7514581B87B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98568" y="855835"/>
              <a:ext cx="156307" cy="16179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a:extLst>
              <a:ext uri="{FF2B5EF4-FFF2-40B4-BE49-F238E27FC236}">
                <a16:creationId xmlns:a16="http://schemas.microsoft.com/office/drawing/2014/main" id="{17006382-7339-59C2-54BD-4080E07C5102}"/>
              </a:ext>
            </a:extLst>
          </p:cNvPr>
          <p:cNvGrpSpPr/>
          <p:nvPr/>
        </p:nvGrpSpPr>
        <p:grpSpPr>
          <a:xfrm>
            <a:off x="6630281" y="4706931"/>
            <a:ext cx="1277657" cy="974949"/>
            <a:chOff x="6640703" y="449256"/>
            <a:chExt cx="1277657" cy="974949"/>
          </a:xfrm>
        </p:grpSpPr>
        <p:pic>
          <p:nvPicPr>
            <p:cNvPr id="35" name="Graphic 34">
              <a:extLst>
                <a:ext uri="{FF2B5EF4-FFF2-40B4-BE49-F238E27FC236}">
                  <a16:creationId xmlns:a16="http://schemas.microsoft.com/office/drawing/2014/main" id="{0117422C-9EF7-D96C-B9D3-114E1AEE8E9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76722" y="449256"/>
              <a:ext cx="605617" cy="605617"/>
            </a:xfrm>
            <a:prstGeom prst="rect">
              <a:avLst/>
            </a:prstGeom>
          </p:spPr>
        </p:pic>
        <p:sp>
          <p:nvSpPr>
            <p:cNvPr id="36" name="TextBox 35">
              <a:extLst>
                <a:ext uri="{FF2B5EF4-FFF2-40B4-BE49-F238E27FC236}">
                  <a16:creationId xmlns:a16="http://schemas.microsoft.com/office/drawing/2014/main" id="{E8D55D63-AA17-0503-8468-D8ED801705F7}"/>
                </a:ext>
              </a:extLst>
            </p:cNvPr>
            <p:cNvSpPr txBox="1"/>
            <p:nvPr/>
          </p:nvSpPr>
          <p:spPr>
            <a:xfrm>
              <a:off x="6640703" y="1054873"/>
              <a:ext cx="1277657" cy="369332"/>
            </a:xfrm>
            <a:prstGeom prst="rect">
              <a:avLst/>
            </a:prstGeom>
            <a:noFill/>
          </p:spPr>
          <p:txBody>
            <a:bodyPr wrap="none" rtlCol="0">
              <a:spAutoFit/>
            </a:bodyPr>
            <a:lstStyle/>
            <a:p>
              <a:r>
                <a:rPr lang="en-US" dirty="0"/>
                <a:t>LM Listener</a:t>
              </a:r>
            </a:p>
          </p:txBody>
        </p:sp>
        <p:pic>
          <p:nvPicPr>
            <p:cNvPr id="37" name="Picture 2" descr="Event Hubs - Connectors | Microsoft Docs">
              <a:extLst>
                <a:ext uri="{FF2B5EF4-FFF2-40B4-BE49-F238E27FC236}">
                  <a16:creationId xmlns:a16="http://schemas.microsoft.com/office/drawing/2014/main" id="{A9BA1CC9-BE81-D637-0964-91238BC27F5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98568" y="855835"/>
              <a:ext cx="156307" cy="16179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a:extLst>
              <a:ext uri="{FF2B5EF4-FFF2-40B4-BE49-F238E27FC236}">
                <a16:creationId xmlns:a16="http://schemas.microsoft.com/office/drawing/2014/main" id="{FE7E65F6-559C-C42F-9897-0C7145B9F197}"/>
              </a:ext>
            </a:extLst>
          </p:cNvPr>
          <p:cNvGrpSpPr/>
          <p:nvPr/>
        </p:nvGrpSpPr>
        <p:grpSpPr>
          <a:xfrm>
            <a:off x="6640703" y="3287706"/>
            <a:ext cx="1303306" cy="974949"/>
            <a:chOff x="6640703" y="449256"/>
            <a:chExt cx="1303306" cy="974949"/>
          </a:xfrm>
        </p:grpSpPr>
        <p:pic>
          <p:nvPicPr>
            <p:cNvPr id="39" name="Graphic 38">
              <a:extLst>
                <a:ext uri="{FF2B5EF4-FFF2-40B4-BE49-F238E27FC236}">
                  <a16:creationId xmlns:a16="http://schemas.microsoft.com/office/drawing/2014/main" id="{746AE244-423A-5D8B-5000-287F1A0FD0D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76722" y="449256"/>
              <a:ext cx="605617" cy="605617"/>
            </a:xfrm>
            <a:prstGeom prst="rect">
              <a:avLst/>
            </a:prstGeom>
          </p:spPr>
        </p:pic>
        <p:sp>
          <p:nvSpPr>
            <p:cNvPr id="40" name="TextBox 39">
              <a:extLst>
                <a:ext uri="{FF2B5EF4-FFF2-40B4-BE49-F238E27FC236}">
                  <a16:creationId xmlns:a16="http://schemas.microsoft.com/office/drawing/2014/main" id="{BB62E34A-32D4-7871-B6CB-BB60E8E7FE88}"/>
                </a:ext>
              </a:extLst>
            </p:cNvPr>
            <p:cNvSpPr txBox="1"/>
            <p:nvPr/>
          </p:nvSpPr>
          <p:spPr>
            <a:xfrm>
              <a:off x="6640703" y="1054873"/>
              <a:ext cx="1303306" cy="369332"/>
            </a:xfrm>
            <a:prstGeom prst="rect">
              <a:avLst/>
            </a:prstGeom>
            <a:noFill/>
          </p:spPr>
          <p:txBody>
            <a:bodyPr wrap="none" rtlCol="0">
              <a:spAutoFit/>
            </a:bodyPr>
            <a:lstStyle/>
            <a:p>
              <a:r>
                <a:rPr lang="en-US" dirty="0"/>
                <a:t>CM Listener</a:t>
              </a:r>
            </a:p>
          </p:txBody>
        </p:sp>
        <p:pic>
          <p:nvPicPr>
            <p:cNvPr id="41" name="Picture 2" descr="Event Hubs - Connectors | Microsoft Docs">
              <a:extLst>
                <a:ext uri="{FF2B5EF4-FFF2-40B4-BE49-F238E27FC236}">
                  <a16:creationId xmlns:a16="http://schemas.microsoft.com/office/drawing/2014/main" id="{4BFB6753-8D05-43A5-446D-962F2582E11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98568" y="855835"/>
              <a:ext cx="156307" cy="16179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2" name="Straight Arrow Connector 51">
            <a:extLst>
              <a:ext uri="{FF2B5EF4-FFF2-40B4-BE49-F238E27FC236}">
                <a16:creationId xmlns:a16="http://schemas.microsoft.com/office/drawing/2014/main" id="{3B4CF2E7-3024-60A2-FFFD-18A193C13178}"/>
              </a:ext>
            </a:extLst>
          </p:cNvPr>
          <p:cNvCxnSpPr>
            <a:stCxn id="44" idx="1"/>
            <a:endCxn id="16" idx="3"/>
          </p:cNvCxnSpPr>
          <p:nvPr/>
        </p:nvCxnSpPr>
        <p:spPr>
          <a:xfrm flipH="1">
            <a:off x="5261211" y="2355957"/>
            <a:ext cx="3379517" cy="4531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E1C2141-E81C-CAF8-E102-4B4213DCCC3B}"/>
              </a:ext>
            </a:extLst>
          </p:cNvPr>
          <p:cNvCxnSpPr>
            <a:stCxn id="16" idx="0"/>
            <a:endCxn id="20" idx="1"/>
          </p:cNvCxnSpPr>
          <p:nvPr/>
        </p:nvCxnSpPr>
        <p:spPr>
          <a:xfrm flipV="1">
            <a:off x="4664512" y="1239539"/>
            <a:ext cx="1976191" cy="97291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9A1F597B-661E-093A-D76B-C620094D4786}"/>
              </a:ext>
            </a:extLst>
          </p:cNvPr>
          <p:cNvCxnSpPr>
            <a:cxnSpLocks/>
          </p:cNvCxnSpPr>
          <p:nvPr/>
        </p:nvCxnSpPr>
        <p:spPr>
          <a:xfrm>
            <a:off x="5261211" y="3287706"/>
            <a:ext cx="1608393" cy="37800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76917F0-D568-81E5-0E0C-BA0D2E87EFC5}"/>
              </a:ext>
            </a:extLst>
          </p:cNvPr>
          <p:cNvCxnSpPr>
            <a:cxnSpLocks/>
          </p:cNvCxnSpPr>
          <p:nvPr/>
        </p:nvCxnSpPr>
        <p:spPr>
          <a:xfrm>
            <a:off x="5172635" y="3287706"/>
            <a:ext cx="1632034" cy="1788557"/>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69B7960-5512-651C-62A4-6C12D002C323}"/>
              </a:ext>
            </a:extLst>
          </p:cNvPr>
          <p:cNvCxnSpPr>
            <a:cxnSpLocks/>
            <a:endCxn id="43" idx="1"/>
          </p:cNvCxnSpPr>
          <p:nvPr/>
        </p:nvCxnSpPr>
        <p:spPr>
          <a:xfrm>
            <a:off x="7655859" y="779929"/>
            <a:ext cx="984868" cy="15680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27" name="Straight Arrow Connector 1026">
            <a:extLst>
              <a:ext uri="{FF2B5EF4-FFF2-40B4-BE49-F238E27FC236}">
                <a16:creationId xmlns:a16="http://schemas.microsoft.com/office/drawing/2014/main" id="{74E4EE4F-3913-585F-B895-237DE722A547}"/>
              </a:ext>
            </a:extLst>
          </p:cNvPr>
          <p:cNvCxnSpPr>
            <a:cxnSpLocks/>
            <a:endCxn id="45" idx="1"/>
          </p:cNvCxnSpPr>
          <p:nvPr/>
        </p:nvCxnSpPr>
        <p:spPr>
          <a:xfrm>
            <a:off x="7655859" y="3594847"/>
            <a:ext cx="984870" cy="180335"/>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31" name="Straight Arrow Connector 1030">
            <a:extLst>
              <a:ext uri="{FF2B5EF4-FFF2-40B4-BE49-F238E27FC236}">
                <a16:creationId xmlns:a16="http://schemas.microsoft.com/office/drawing/2014/main" id="{369F97B9-B387-9885-5CD0-4EAA967DF8D7}"/>
              </a:ext>
            </a:extLst>
          </p:cNvPr>
          <p:cNvCxnSpPr>
            <a:cxnSpLocks/>
            <a:endCxn id="46" idx="1"/>
          </p:cNvCxnSpPr>
          <p:nvPr/>
        </p:nvCxnSpPr>
        <p:spPr>
          <a:xfrm>
            <a:off x="7620000" y="5019675"/>
            <a:ext cx="1020730" cy="17473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35" name="Cylinder 1034">
            <a:extLst>
              <a:ext uri="{FF2B5EF4-FFF2-40B4-BE49-F238E27FC236}">
                <a16:creationId xmlns:a16="http://schemas.microsoft.com/office/drawing/2014/main" id="{47012980-A312-C64D-E441-D9A44A98F706}"/>
              </a:ext>
            </a:extLst>
          </p:cNvPr>
          <p:cNvSpPr/>
          <p:nvPr/>
        </p:nvSpPr>
        <p:spPr>
          <a:xfrm rot="5400000">
            <a:off x="8706138" y="708132"/>
            <a:ext cx="1287625" cy="457200"/>
          </a:xfrm>
          <a:prstGeom prst="can">
            <a:avLst/>
          </a:prstGeom>
          <a:solidFill>
            <a:srgbClr val="F293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PM</a:t>
            </a:r>
          </a:p>
        </p:txBody>
      </p:sp>
      <p:sp>
        <p:nvSpPr>
          <p:cNvPr id="1036" name="Cylinder 1035">
            <a:extLst>
              <a:ext uri="{FF2B5EF4-FFF2-40B4-BE49-F238E27FC236}">
                <a16:creationId xmlns:a16="http://schemas.microsoft.com/office/drawing/2014/main" id="{8B5F3577-1FD2-A414-842D-3197A54E9974}"/>
              </a:ext>
            </a:extLst>
          </p:cNvPr>
          <p:cNvSpPr/>
          <p:nvPr/>
        </p:nvSpPr>
        <p:spPr>
          <a:xfrm rot="5400000">
            <a:off x="8681746" y="2127359"/>
            <a:ext cx="1287625" cy="457200"/>
          </a:xfrm>
          <a:prstGeom prst="can">
            <a:avLst/>
          </a:prstGeom>
          <a:solidFill>
            <a:srgbClr val="F293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RM</a:t>
            </a:r>
          </a:p>
        </p:txBody>
      </p:sp>
      <p:sp>
        <p:nvSpPr>
          <p:cNvPr id="1037" name="Cylinder 1036">
            <a:extLst>
              <a:ext uri="{FF2B5EF4-FFF2-40B4-BE49-F238E27FC236}">
                <a16:creationId xmlns:a16="http://schemas.microsoft.com/office/drawing/2014/main" id="{AE593FAB-1BD7-B9BA-12EA-E87FC2496FBF}"/>
              </a:ext>
            </a:extLst>
          </p:cNvPr>
          <p:cNvSpPr/>
          <p:nvPr/>
        </p:nvSpPr>
        <p:spPr>
          <a:xfrm rot="5400000">
            <a:off x="8657354" y="3546586"/>
            <a:ext cx="1287625" cy="457200"/>
          </a:xfrm>
          <a:prstGeom prst="can">
            <a:avLst/>
          </a:prstGeom>
          <a:solidFill>
            <a:srgbClr val="F293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a:t>
            </a:r>
          </a:p>
        </p:txBody>
      </p:sp>
      <p:sp>
        <p:nvSpPr>
          <p:cNvPr id="1038" name="Cylinder 1037">
            <a:extLst>
              <a:ext uri="{FF2B5EF4-FFF2-40B4-BE49-F238E27FC236}">
                <a16:creationId xmlns:a16="http://schemas.microsoft.com/office/drawing/2014/main" id="{BBC0B66F-04A2-7430-18C5-9E9B8BF76181}"/>
              </a:ext>
            </a:extLst>
          </p:cNvPr>
          <p:cNvSpPr/>
          <p:nvPr/>
        </p:nvSpPr>
        <p:spPr>
          <a:xfrm rot="5400000">
            <a:off x="8632962" y="4965813"/>
            <a:ext cx="1287625" cy="457200"/>
          </a:xfrm>
          <a:prstGeom prst="can">
            <a:avLst/>
          </a:prstGeom>
          <a:solidFill>
            <a:srgbClr val="F293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LM</a:t>
            </a:r>
          </a:p>
        </p:txBody>
      </p:sp>
      <p:cxnSp>
        <p:nvCxnSpPr>
          <p:cNvPr id="1040" name="Straight Connector 1039">
            <a:extLst>
              <a:ext uri="{FF2B5EF4-FFF2-40B4-BE49-F238E27FC236}">
                <a16:creationId xmlns:a16="http://schemas.microsoft.com/office/drawing/2014/main" id="{74A77018-5A5C-51C8-6140-30EA5E995E2C}"/>
              </a:ext>
            </a:extLst>
          </p:cNvPr>
          <p:cNvCxnSpPr>
            <a:stCxn id="43" idx="3"/>
            <a:endCxn id="1035" idx="3"/>
          </p:cNvCxnSpPr>
          <p:nvPr/>
        </p:nvCxnSpPr>
        <p:spPr>
          <a:xfrm>
            <a:off x="8954272" y="936732"/>
            <a:ext cx="167079"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2" name="Straight Connector 1041">
            <a:extLst>
              <a:ext uri="{FF2B5EF4-FFF2-40B4-BE49-F238E27FC236}">
                <a16:creationId xmlns:a16="http://schemas.microsoft.com/office/drawing/2014/main" id="{400E9E6B-B7EC-5075-CA52-F37E217F73AF}"/>
              </a:ext>
            </a:extLst>
          </p:cNvPr>
          <p:cNvCxnSpPr>
            <a:stCxn id="44" idx="3"/>
            <a:endCxn id="1036" idx="3"/>
          </p:cNvCxnSpPr>
          <p:nvPr/>
        </p:nvCxnSpPr>
        <p:spPr>
          <a:xfrm>
            <a:off x="8954273" y="2355957"/>
            <a:ext cx="142686" cy="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5EB91A5D-75FF-AE1D-D0CF-F2AD044780A9}"/>
              </a:ext>
            </a:extLst>
          </p:cNvPr>
          <p:cNvCxnSpPr>
            <a:stCxn id="45" idx="3"/>
            <a:endCxn id="1037" idx="3"/>
          </p:cNvCxnSpPr>
          <p:nvPr/>
        </p:nvCxnSpPr>
        <p:spPr>
          <a:xfrm>
            <a:off x="8954274" y="3775182"/>
            <a:ext cx="118293" cy="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9EF70D30-9EEA-0A0C-7182-F8AFCB331706}"/>
              </a:ext>
            </a:extLst>
          </p:cNvPr>
          <p:cNvCxnSpPr>
            <a:stCxn id="46" idx="3"/>
            <a:endCxn id="1038" idx="3"/>
          </p:cNvCxnSpPr>
          <p:nvPr/>
        </p:nvCxnSpPr>
        <p:spPr>
          <a:xfrm>
            <a:off x="8954275" y="5194407"/>
            <a:ext cx="93900" cy="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881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mph" presetSubtype="0" fill="hold" grpId="0" nodeType="afterEffect">
                                  <p:stCondLst>
                                    <p:cond delay="0"/>
                                  </p:stCondLst>
                                  <p:childTnLst>
                                    <p:animClr clrSpc="hsl" dir="cw">
                                      <p:cBhvr override="childStyle">
                                        <p:cTn id="6" dur="500" fill="hold"/>
                                        <p:tgtEl>
                                          <p:spTgt spid="1035"/>
                                        </p:tgtEl>
                                        <p:attrNameLst>
                                          <p:attrName>style.color</p:attrName>
                                        </p:attrNameLst>
                                      </p:cBhvr>
                                      <p:by>
                                        <p:hsl h="0" s="12549" l="25098"/>
                                      </p:by>
                                    </p:animClr>
                                    <p:animClr clrSpc="hsl" dir="cw">
                                      <p:cBhvr>
                                        <p:cTn id="7" dur="500" fill="hold"/>
                                        <p:tgtEl>
                                          <p:spTgt spid="1035"/>
                                        </p:tgtEl>
                                        <p:attrNameLst>
                                          <p:attrName>fillcolor</p:attrName>
                                        </p:attrNameLst>
                                      </p:cBhvr>
                                      <p:by>
                                        <p:hsl h="0" s="12549" l="25098"/>
                                      </p:by>
                                    </p:animClr>
                                    <p:animClr clrSpc="hsl" dir="cw">
                                      <p:cBhvr>
                                        <p:cTn id="8" dur="500" fill="hold"/>
                                        <p:tgtEl>
                                          <p:spTgt spid="1035"/>
                                        </p:tgtEl>
                                        <p:attrNameLst>
                                          <p:attrName>stroke.color</p:attrName>
                                        </p:attrNameLst>
                                      </p:cBhvr>
                                      <p:by>
                                        <p:hsl h="0" s="12549" l="25098"/>
                                      </p:by>
                                    </p:animClr>
                                    <p:set>
                                      <p:cBhvr>
                                        <p:cTn id="9" dur="500" fill="hold"/>
                                        <p:tgtEl>
                                          <p:spTgt spid="1035"/>
                                        </p:tgtEl>
                                        <p:attrNameLst>
                                          <p:attrName>fill.type</p:attrName>
                                        </p:attrNameLst>
                                      </p:cBhvr>
                                      <p:to>
                                        <p:strVal val="solid"/>
                                      </p:to>
                                    </p:set>
                                  </p:childTnLst>
                                </p:cTn>
                              </p:par>
                              <p:par>
                                <p:cTn id="10" presetID="30" presetClass="emph" presetSubtype="0" fill="hold" grpId="0" nodeType="withEffect">
                                  <p:stCondLst>
                                    <p:cond delay="0"/>
                                  </p:stCondLst>
                                  <p:childTnLst>
                                    <p:animClr clrSpc="hsl" dir="cw">
                                      <p:cBhvr override="childStyle">
                                        <p:cTn id="11" dur="500" fill="hold"/>
                                        <p:tgtEl>
                                          <p:spTgt spid="1037"/>
                                        </p:tgtEl>
                                        <p:attrNameLst>
                                          <p:attrName>style.color</p:attrName>
                                        </p:attrNameLst>
                                      </p:cBhvr>
                                      <p:by>
                                        <p:hsl h="0" s="12549" l="25098"/>
                                      </p:by>
                                    </p:animClr>
                                    <p:animClr clrSpc="hsl" dir="cw">
                                      <p:cBhvr>
                                        <p:cTn id="12" dur="500" fill="hold"/>
                                        <p:tgtEl>
                                          <p:spTgt spid="1037"/>
                                        </p:tgtEl>
                                        <p:attrNameLst>
                                          <p:attrName>fillcolor</p:attrName>
                                        </p:attrNameLst>
                                      </p:cBhvr>
                                      <p:by>
                                        <p:hsl h="0" s="12549" l="25098"/>
                                      </p:by>
                                    </p:animClr>
                                    <p:animClr clrSpc="hsl" dir="cw">
                                      <p:cBhvr>
                                        <p:cTn id="13" dur="500" fill="hold"/>
                                        <p:tgtEl>
                                          <p:spTgt spid="1037"/>
                                        </p:tgtEl>
                                        <p:attrNameLst>
                                          <p:attrName>stroke.color</p:attrName>
                                        </p:attrNameLst>
                                      </p:cBhvr>
                                      <p:by>
                                        <p:hsl h="0" s="12549" l="25098"/>
                                      </p:by>
                                    </p:animClr>
                                    <p:set>
                                      <p:cBhvr>
                                        <p:cTn id="14" dur="500" fill="hold"/>
                                        <p:tgtEl>
                                          <p:spTgt spid="1037"/>
                                        </p:tgtEl>
                                        <p:attrNameLst>
                                          <p:attrName>fill.type</p:attrName>
                                        </p:attrNameLst>
                                      </p:cBhvr>
                                      <p:to>
                                        <p:strVal val="solid"/>
                                      </p:to>
                                    </p:set>
                                  </p:childTnLst>
                                </p:cTn>
                              </p:par>
                              <p:par>
                                <p:cTn id="15" presetID="30" presetClass="emph" presetSubtype="0" fill="hold" grpId="0" nodeType="withEffect">
                                  <p:stCondLst>
                                    <p:cond delay="0"/>
                                  </p:stCondLst>
                                  <p:childTnLst>
                                    <p:animClr clrSpc="hsl" dir="cw">
                                      <p:cBhvr override="childStyle">
                                        <p:cTn id="16" dur="500" fill="hold"/>
                                        <p:tgtEl>
                                          <p:spTgt spid="1038"/>
                                        </p:tgtEl>
                                        <p:attrNameLst>
                                          <p:attrName>style.color</p:attrName>
                                        </p:attrNameLst>
                                      </p:cBhvr>
                                      <p:by>
                                        <p:hsl h="0" s="12549" l="25098"/>
                                      </p:by>
                                    </p:animClr>
                                    <p:animClr clrSpc="hsl" dir="cw">
                                      <p:cBhvr>
                                        <p:cTn id="17" dur="500" fill="hold"/>
                                        <p:tgtEl>
                                          <p:spTgt spid="1038"/>
                                        </p:tgtEl>
                                        <p:attrNameLst>
                                          <p:attrName>fillcolor</p:attrName>
                                        </p:attrNameLst>
                                      </p:cBhvr>
                                      <p:by>
                                        <p:hsl h="0" s="12549" l="25098"/>
                                      </p:by>
                                    </p:animClr>
                                    <p:animClr clrSpc="hsl" dir="cw">
                                      <p:cBhvr>
                                        <p:cTn id="18" dur="500" fill="hold"/>
                                        <p:tgtEl>
                                          <p:spTgt spid="1038"/>
                                        </p:tgtEl>
                                        <p:attrNameLst>
                                          <p:attrName>stroke.color</p:attrName>
                                        </p:attrNameLst>
                                      </p:cBhvr>
                                      <p:by>
                                        <p:hsl h="0" s="12549" l="25098"/>
                                      </p:by>
                                    </p:animClr>
                                    <p:set>
                                      <p:cBhvr>
                                        <p:cTn id="19" dur="500" fill="hold"/>
                                        <p:tgtEl>
                                          <p:spTgt spid="1038"/>
                                        </p:tgtEl>
                                        <p:attrNameLst>
                                          <p:attrName>fill.type</p:attrName>
                                        </p:attrNameLst>
                                      </p:cBhvr>
                                      <p:to>
                                        <p:strVal val="solid"/>
                                      </p:to>
                                    </p:set>
                                  </p:childTnLst>
                                </p:cTn>
                              </p:par>
                              <p:par>
                                <p:cTn id="20" presetID="9" presetClass="emph" presetSubtype="0" grpId="0" nodeType="withEffect">
                                  <p:stCondLst>
                                    <p:cond delay="0"/>
                                  </p:stCondLst>
                                  <p:childTnLst>
                                    <p:set>
                                      <p:cBhvr>
                                        <p:cTn id="21" dur="indefinite"/>
                                        <p:tgtEl>
                                          <p:spTgt spid="43"/>
                                        </p:tgtEl>
                                        <p:attrNameLst>
                                          <p:attrName>style.opacity</p:attrName>
                                        </p:attrNameLst>
                                      </p:cBhvr>
                                      <p:to>
                                        <p:strVal val="0.5"/>
                                      </p:to>
                                    </p:set>
                                    <p:animEffect filter="image" prLst="opacity: 0.5">
                                      <p:cBhvr rctx="IE">
                                        <p:cTn id="22" dur="indefinite"/>
                                        <p:tgtEl>
                                          <p:spTgt spid="43"/>
                                        </p:tgtEl>
                                      </p:cBhvr>
                                    </p:animEffect>
                                  </p:childTnLst>
                                </p:cTn>
                              </p:par>
                              <p:par>
                                <p:cTn id="23" presetID="9" presetClass="emph" presetSubtype="0" grpId="0" nodeType="withEffect">
                                  <p:stCondLst>
                                    <p:cond delay="0"/>
                                  </p:stCondLst>
                                  <p:childTnLst>
                                    <p:set>
                                      <p:cBhvr>
                                        <p:cTn id="24" dur="indefinite"/>
                                        <p:tgtEl>
                                          <p:spTgt spid="45"/>
                                        </p:tgtEl>
                                        <p:attrNameLst>
                                          <p:attrName>style.opacity</p:attrName>
                                        </p:attrNameLst>
                                      </p:cBhvr>
                                      <p:to>
                                        <p:strVal val="0.5"/>
                                      </p:to>
                                    </p:set>
                                    <p:animEffect filter="image" prLst="opacity: 0.5">
                                      <p:cBhvr rctx="IE">
                                        <p:cTn id="25" dur="indefinite"/>
                                        <p:tgtEl>
                                          <p:spTgt spid="45"/>
                                        </p:tgtEl>
                                      </p:cBhvr>
                                    </p:animEffect>
                                  </p:childTnLst>
                                </p:cTn>
                              </p:par>
                              <p:par>
                                <p:cTn id="26" presetID="9" presetClass="emph" presetSubtype="0" grpId="0" nodeType="withEffect">
                                  <p:stCondLst>
                                    <p:cond delay="0"/>
                                  </p:stCondLst>
                                  <p:childTnLst>
                                    <p:set>
                                      <p:cBhvr>
                                        <p:cTn id="27" dur="indefinite"/>
                                        <p:tgtEl>
                                          <p:spTgt spid="46"/>
                                        </p:tgtEl>
                                        <p:attrNameLst>
                                          <p:attrName>style.opacity</p:attrName>
                                        </p:attrNameLst>
                                      </p:cBhvr>
                                      <p:to>
                                        <p:strVal val="0.5"/>
                                      </p:to>
                                    </p:set>
                                    <p:animEffect filter="image" prLst="opacity: 0.5">
                                      <p:cBhvr rctx="IE">
                                        <p:cTn id="28" dur="indefinite"/>
                                        <p:tgtEl>
                                          <p:spTgt spid="4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wipe(right)">
                                      <p:cBhvr>
                                        <p:cTn id="38" dur="500"/>
                                        <p:tgtEl>
                                          <p:spTgt spid="5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500"/>
                                        <p:tgtEl>
                                          <p:spTgt spid="38"/>
                                        </p:tgtEl>
                                      </p:cBhvr>
                                    </p:animEffect>
                                  </p:childTnLst>
                                </p:cTn>
                              </p:par>
                              <p:par>
                                <p:cTn id="47" presetID="10" presetClass="entr" presetSubtype="0" fill="hold"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54"/>
                                        </p:tgtEl>
                                        <p:attrNameLst>
                                          <p:attrName>style.visibility</p:attrName>
                                        </p:attrNameLst>
                                      </p:cBhvr>
                                      <p:to>
                                        <p:strVal val="visible"/>
                                      </p:to>
                                    </p:set>
                                    <p:animEffect transition="in" filter="wipe(left)">
                                      <p:cBhvr>
                                        <p:cTn id="54" dur="500"/>
                                        <p:tgtEl>
                                          <p:spTgt spid="54"/>
                                        </p:tgtEl>
                                      </p:cBhvr>
                                    </p:animEffect>
                                  </p:childTnLst>
                                </p:cTn>
                              </p:par>
                              <p:par>
                                <p:cTn id="55" presetID="22" presetClass="entr" presetSubtype="8" fill="hold" nodeType="with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wipe(left)">
                                      <p:cBhvr>
                                        <p:cTn id="57" dur="500"/>
                                        <p:tgtEl>
                                          <p:spTgt spid="56"/>
                                        </p:tgtEl>
                                      </p:cBhvr>
                                    </p:animEffect>
                                  </p:childTnLst>
                                </p:cTn>
                              </p:par>
                              <p:par>
                                <p:cTn id="58" presetID="22" presetClass="entr" presetSubtype="8" fill="hold" nodeType="with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wipe(left)">
                                      <p:cBhvr>
                                        <p:cTn id="60" dur="500"/>
                                        <p:tgtEl>
                                          <p:spTgt spid="5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wipe(left)">
                                      <p:cBhvr>
                                        <p:cTn id="65" dur="500"/>
                                        <p:tgtEl>
                                          <p:spTgt spid="63"/>
                                        </p:tgtEl>
                                      </p:cBhvr>
                                    </p:animEffect>
                                  </p:childTnLst>
                                </p:cTn>
                              </p:par>
                              <p:par>
                                <p:cTn id="66" presetID="22" presetClass="entr" presetSubtype="8" fill="hold" nodeType="withEffect">
                                  <p:stCondLst>
                                    <p:cond delay="0"/>
                                  </p:stCondLst>
                                  <p:childTnLst>
                                    <p:set>
                                      <p:cBhvr>
                                        <p:cTn id="67" dur="1" fill="hold">
                                          <p:stCondLst>
                                            <p:cond delay="0"/>
                                          </p:stCondLst>
                                        </p:cTn>
                                        <p:tgtEl>
                                          <p:spTgt spid="1027"/>
                                        </p:tgtEl>
                                        <p:attrNameLst>
                                          <p:attrName>style.visibility</p:attrName>
                                        </p:attrNameLst>
                                      </p:cBhvr>
                                      <p:to>
                                        <p:strVal val="visible"/>
                                      </p:to>
                                    </p:set>
                                    <p:animEffect transition="in" filter="wipe(left)">
                                      <p:cBhvr>
                                        <p:cTn id="68" dur="500"/>
                                        <p:tgtEl>
                                          <p:spTgt spid="1027"/>
                                        </p:tgtEl>
                                      </p:cBhvr>
                                    </p:animEffect>
                                  </p:childTnLst>
                                </p:cTn>
                              </p:par>
                              <p:par>
                                <p:cTn id="69" presetID="22" presetClass="entr" presetSubtype="8" fill="hold" nodeType="withEffect">
                                  <p:stCondLst>
                                    <p:cond delay="0"/>
                                  </p:stCondLst>
                                  <p:childTnLst>
                                    <p:set>
                                      <p:cBhvr>
                                        <p:cTn id="70" dur="1" fill="hold">
                                          <p:stCondLst>
                                            <p:cond delay="0"/>
                                          </p:stCondLst>
                                        </p:cTn>
                                        <p:tgtEl>
                                          <p:spTgt spid="1031"/>
                                        </p:tgtEl>
                                        <p:attrNameLst>
                                          <p:attrName>style.visibility</p:attrName>
                                        </p:attrNameLst>
                                      </p:cBhvr>
                                      <p:to>
                                        <p:strVal val="visible"/>
                                      </p:to>
                                    </p:set>
                                    <p:animEffect transition="in" filter="wipe(left)">
                                      <p:cBhvr>
                                        <p:cTn id="71" dur="500"/>
                                        <p:tgtEl>
                                          <p:spTgt spid="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5" grpId="0" animBg="1"/>
      <p:bldP spid="46" grpId="0" animBg="1"/>
      <p:bldP spid="1035" grpId="0" animBg="1"/>
      <p:bldP spid="1037" grpId="0" animBg="1"/>
      <p:bldP spid="10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24362-7D40-9996-22B1-853AA04B4045}"/>
              </a:ext>
            </a:extLst>
          </p:cNvPr>
          <p:cNvSpPr>
            <a:spLocks noGrp="1"/>
          </p:cNvSpPr>
          <p:nvPr>
            <p:ph type="title"/>
          </p:nvPr>
        </p:nvSpPr>
        <p:spPr/>
        <p:txBody>
          <a:bodyPr/>
          <a:lstStyle/>
          <a:p>
            <a:r>
              <a:rPr lang="en-US" dirty="0"/>
              <a:t>Thank You</a:t>
            </a:r>
          </a:p>
        </p:txBody>
      </p:sp>
      <p:pic>
        <p:nvPicPr>
          <p:cNvPr id="3" name="Picture 2">
            <a:extLst>
              <a:ext uri="{FF2B5EF4-FFF2-40B4-BE49-F238E27FC236}">
                <a16:creationId xmlns:a16="http://schemas.microsoft.com/office/drawing/2014/main" id="{B82E49EC-BE35-0B4E-A60A-E67B755456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9647" y="205879"/>
            <a:ext cx="4197156" cy="5598658"/>
          </a:xfrm>
          <a:prstGeom prst="rect">
            <a:avLst/>
          </a:prstGeom>
        </p:spPr>
      </p:pic>
      <p:sp>
        <p:nvSpPr>
          <p:cNvPr id="4" name="Content Placeholder 2">
            <a:extLst>
              <a:ext uri="{FF2B5EF4-FFF2-40B4-BE49-F238E27FC236}">
                <a16:creationId xmlns:a16="http://schemas.microsoft.com/office/drawing/2014/main" id="{D6F90DD4-70C0-719B-7B1B-152DA9945566}"/>
              </a:ext>
            </a:extLst>
          </p:cNvPr>
          <p:cNvSpPr txBox="1">
            <a:spLocks/>
          </p:cNvSpPr>
          <p:nvPr/>
        </p:nvSpPr>
        <p:spPr>
          <a:xfrm>
            <a:off x="765175" y="1142043"/>
            <a:ext cx="6177967" cy="35961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a:solidFill>
                  <a:srgbClr val="E71F68"/>
                </a:solidFill>
              </a:rPr>
              <a:t>chadgreen@chadgreen.com</a:t>
            </a:r>
          </a:p>
          <a:p>
            <a:pPr marL="0" indent="0">
              <a:buFont typeface="Arial" panose="020B0604020202020204" pitchFamily="34" charset="0"/>
              <a:buNone/>
            </a:pPr>
            <a:r>
              <a:rPr lang="en-US" sz="4000" dirty="0">
                <a:solidFill>
                  <a:srgbClr val="E71F68"/>
                </a:solidFill>
              </a:rPr>
              <a:t>TaleLearnCode</a:t>
            </a:r>
          </a:p>
          <a:p>
            <a:pPr marL="0" indent="0">
              <a:buFont typeface="Arial" panose="020B0604020202020204" pitchFamily="34" charset="0"/>
              <a:buNone/>
            </a:pPr>
            <a:r>
              <a:rPr lang="en-US" sz="4000" dirty="0">
                <a:solidFill>
                  <a:srgbClr val="E71F68"/>
                </a:solidFill>
              </a:rPr>
              <a:t>ChadGreen.com</a:t>
            </a:r>
          </a:p>
          <a:p>
            <a:pPr marL="0" indent="0">
              <a:buFont typeface="Arial" panose="020B0604020202020204" pitchFamily="34" charset="0"/>
              <a:buNone/>
            </a:pPr>
            <a:r>
              <a:rPr lang="en-US" sz="4000" dirty="0" err="1">
                <a:solidFill>
                  <a:srgbClr val="E71F68"/>
                </a:solidFill>
              </a:rPr>
              <a:t>ChadGreen</a:t>
            </a:r>
            <a:r>
              <a:rPr lang="en-US" sz="4000" dirty="0">
                <a:solidFill>
                  <a:srgbClr val="E71F68"/>
                </a:solidFill>
              </a:rPr>
              <a:t> &amp; TaleLearnCode</a:t>
            </a:r>
          </a:p>
          <a:p>
            <a:pPr marL="0" indent="0">
              <a:buFont typeface="Arial" panose="020B0604020202020204" pitchFamily="34" charset="0"/>
              <a:buNone/>
            </a:pPr>
            <a:r>
              <a:rPr lang="en-US" sz="4000" dirty="0" err="1">
                <a:solidFill>
                  <a:srgbClr val="E71F68"/>
                </a:solidFill>
              </a:rPr>
              <a:t>ChadwickEGreen</a:t>
            </a:r>
            <a:endParaRPr lang="en-US" sz="4000" dirty="0">
              <a:solidFill>
                <a:srgbClr val="E71F68"/>
              </a:solidFill>
            </a:endParaRPr>
          </a:p>
        </p:txBody>
      </p:sp>
      <p:pic>
        <p:nvPicPr>
          <p:cNvPr id="5" name="Picture 4">
            <a:extLst>
              <a:ext uri="{FF2B5EF4-FFF2-40B4-BE49-F238E27FC236}">
                <a16:creationId xmlns:a16="http://schemas.microsoft.com/office/drawing/2014/main" id="{6936AD08-454D-0B34-0F1A-B78A69E6C0B7}"/>
              </a:ext>
            </a:extLst>
          </p:cNvPr>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75197" y="1280819"/>
            <a:ext cx="489978" cy="450483"/>
          </a:xfrm>
          <a:prstGeom prst="rect">
            <a:avLst/>
          </a:prstGeom>
        </p:spPr>
      </p:pic>
      <p:pic>
        <p:nvPicPr>
          <p:cNvPr id="6" name="Picture 5">
            <a:extLst>
              <a:ext uri="{FF2B5EF4-FFF2-40B4-BE49-F238E27FC236}">
                <a16:creationId xmlns:a16="http://schemas.microsoft.com/office/drawing/2014/main" id="{ECB12F4E-D6C1-5FEA-9900-6EE257B8D29D}"/>
              </a:ext>
            </a:extLst>
          </p:cNvPr>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1786" y="1938954"/>
            <a:ext cx="480742" cy="480742"/>
          </a:xfrm>
          <a:prstGeom prst="rect">
            <a:avLst/>
          </a:prstGeom>
        </p:spPr>
      </p:pic>
      <p:pic>
        <p:nvPicPr>
          <p:cNvPr id="7" name="Picture 6">
            <a:extLst>
              <a:ext uri="{FF2B5EF4-FFF2-40B4-BE49-F238E27FC236}">
                <a16:creationId xmlns:a16="http://schemas.microsoft.com/office/drawing/2014/main" id="{DC72E8A9-C6E1-7741-A5ED-84615C576CDB}"/>
              </a:ext>
            </a:extLst>
          </p:cNvPr>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1786" y="2515230"/>
            <a:ext cx="489978" cy="489978"/>
          </a:xfrm>
          <a:prstGeom prst="rect">
            <a:avLst/>
          </a:prstGeom>
          <a:ln>
            <a:noFill/>
          </a:ln>
        </p:spPr>
      </p:pic>
      <p:pic>
        <p:nvPicPr>
          <p:cNvPr id="8" name="Picture 7">
            <a:extLst>
              <a:ext uri="{FF2B5EF4-FFF2-40B4-BE49-F238E27FC236}">
                <a16:creationId xmlns:a16="http://schemas.microsoft.com/office/drawing/2014/main" id="{3999DEEB-0AB3-17B8-C76E-FBB39B7C0AD2}"/>
              </a:ext>
            </a:extLst>
          </p:cNvPr>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1786" y="3231563"/>
            <a:ext cx="480742" cy="480742"/>
          </a:xfrm>
          <a:prstGeom prst="rect">
            <a:avLst/>
          </a:prstGeom>
        </p:spPr>
      </p:pic>
      <p:pic>
        <p:nvPicPr>
          <p:cNvPr id="9" name="Picture 8">
            <a:extLst>
              <a:ext uri="{FF2B5EF4-FFF2-40B4-BE49-F238E27FC236}">
                <a16:creationId xmlns:a16="http://schemas.microsoft.com/office/drawing/2014/main" id="{A5614252-688B-3DBC-AA79-9E356E2CF512}"/>
              </a:ext>
            </a:extLst>
          </p:cNvPr>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74711" y="3869683"/>
            <a:ext cx="445655" cy="445655"/>
          </a:xfrm>
          <a:prstGeom prst="rect">
            <a:avLst/>
          </a:prstGeom>
        </p:spPr>
      </p:pic>
      <p:pic>
        <p:nvPicPr>
          <p:cNvPr id="10" name="Picture 9">
            <a:extLst>
              <a:ext uri="{FF2B5EF4-FFF2-40B4-BE49-F238E27FC236}">
                <a16:creationId xmlns:a16="http://schemas.microsoft.com/office/drawing/2014/main" id="{204A559B-DF8D-34CC-2B81-22EC5490E0A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2151" y="4675112"/>
            <a:ext cx="2289053" cy="923546"/>
          </a:xfrm>
          <a:prstGeom prst="rect">
            <a:avLst/>
          </a:prstGeom>
        </p:spPr>
      </p:pic>
    </p:spTree>
    <p:extLst>
      <p:ext uri="{BB962C8B-B14F-4D97-AF65-F5344CB8AC3E}">
        <p14:creationId xmlns:p14="http://schemas.microsoft.com/office/powerpoint/2010/main" val="80931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24362-7D40-9996-22B1-853AA04B4045}"/>
              </a:ext>
            </a:extLst>
          </p:cNvPr>
          <p:cNvSpPr>
            <a:spLocks noGrp="1"/>
          </p:cNvSpPr>
          <p:nvPr>
            <p:ph type="title"/>
          </p:nvPr>
        </p:nvSpPr>
        <p:spPr/>
        <p:txBody>
          <a:bodyPr/>
          <a:lstStyle/>
          <a:p>
            <a:r>
              <a:rPr lang="en-US" dirty="0"/>
              <a:t>Who is Chad Green</a:t>
            </a:r>
          </a:p>
        </p:txBody>
      </p:sp>
      <p:pic>
        <p:nvPicPr>
          <p:cNvPr id="3" name="Picture 2">
            <a:extLst>
              <a:ext uri="{FF2B5EF4-FFF2-40B4-BE49-F238E27FC236}">
                <a16:creationId xmlns:a16="http://schemas.microsoft.com/office/drawing/2014/main" id="{B82E49EC-BE35-0B4E-A60A-E67B755456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9647" y="205879"/>
            <a:ext cx="4197156" cy="5598658"/>
          </a:xfrm>
          <a:prstGeom prst="rect">
            <a:avLst/>
          </a:prstGeom>
        </p:spPr>
      </p:pic>
      <p:sp>
        <p:nvSpPr>
          <p:cNvPr id="4" name="Content Placeholder 2">
            <a:extLst>
              <a:ext uri="{FF2B5EF4-FFF2-40B4-BE49-F238E27FC236}">
                <a16:creationId xmlns:a16="http://schemas.microsoft.com/office/drawing/2014/main" id="{D6F90DD4-70C0-719B-7B1B-152DA9945566}"/>
              </a:ext>
            </a:extLst>
          </p:cNvPr>
          <p:cNvSpPr txBox="1">
            <a:spLocks/>
          </p:cNvSpPr>
          <p:nvPr/>
        </p:nvSpPr>
        <p:spPr>
          <a:xfrm>
            <a:off x="765175" y="1142043"/>
            <a:ext cx="6177967" cy="35961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a:solidFill>
                  <a:srgbClr val="E71F68"/>
                </a:solidFill>
              </a:rPr>
              <a:t>chadgreen@chadgreen.com</a:t>
            </a:r>
          </a:p>
          <a:p>
            <a:pPr marL="0" indent="0">
              <a:buFont typeface="Arial" panose="020B0604020202020204" pitchFamily="34" charset="0"/>
              <a:buNone/>
            </a:pPr>
            <a:r>
              <a:rPr lang="en-US" sz="4000" dirty="0">
                <a:solidFill>
                  <a:srgbClr val="E71F68"/>
                </a:solidFill>
              </a:rPr>
              <a:t>TaleLearnCode</a:t>
            </a:r>
          </a:p>
          <a:p>
            <a:pPr marL="0" indent="0">
              <a:buFont typeface="Arial" panose="020B0604020202020204" pitchFamily="34" charset="0"/>
              <a:buNone/>
            </a:pPr>
            <a:r>
              <a:rPr lang="en-US" sz="4000" dirty="0">
                <a:solidFill>
                  <a:srgbClr val="E71F68"/>
                </a:solidFill>
              </a:rPr>
              <a:t>ChadGreen.com</a:t>
            </a:r>
          </a:p>
          <a:p>
            <a:pPr marL="0" indent="0">
              <a:buFont typeface="Arial" panose="020B0604020202020204" pitchFamily="34" charset="0"/>
              <a:buNone/>
            </a:pPr>
            <a:r>
              <a:rPr lang="en-US" sz="4000" dirty="0" err="1">
                <a:solidFill>
                  <a:srgbClr val="E71F68"/>
                </a:solidFill>
              </a:rPr>
              <a:t>ChadGreen</a:t>
            </a:r>
            <a:r>
              <a:rPr lang="en-US" sz="4000" dirty="0">
                <a:solidFill>
                  <a:srgbClr val="E71F68"/>
                </a:solidFill>
              </a:rPr>
              <a:t> &amp; TaleLearnCode</a:t>
            </a:r>
          </a:p>
          <a:p>
            <a:pPr marL="0" indent="0">
              <a:buFont typeface="Arial" panose="020B0604020202020204" pitchFamily="34" charset="0"/>
              <a:buNone/>
            </a:pPr>
            <a:r>
              <a:rPr lang="en-US" sz="4000" dirty="0" err="1">
                <a:solidFill>
                  <a:srgbClr val="E71F68"/>
                </a:solidFill>
              </a:rPr>
              <a:t>ChadwickEGreen</a:t>
            </a:r>
            <a:endParaRPr lang="en-US" sz="4000" dirty="0">
              <a:solidFill>
                <a:srgbClr val="E71F68"/>
              </a:solidFill>
            </a:endParaRPr>
          </a:p>
        </p:txBody>
      </p:sp>
      <p:pic>
        <p:nvPicPr>
          <p:cNvPr id="5" name="Picture 4">
            <a:extLst>
              <a:ext uri="{FF2B5EF4-FFF2-40B4-BE49-F238E27FC236}">
                <a16:creationId xmlns:a16="http://schemas.microsoft.com/office/drawing/2014/main" id="{6936AD08-454D-0B34-0F1A-B78A69E6C0B7}"/>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75197" y="1280819"/>
            <a:ext cx="489978" cy="450483"/>
          </a:xfrm>
          <a:prstGeom prst="rect">
            <a:avLst/>
          </a:prstGeom>
        </p:spPr>
      </p:pic>
      <p:pic>
        <p:nvPicPr>
          <p:cNvPr id="6" name="Picture 5">
            <a:extLst>
              <a:ext uri="{FF2B5EF4-FFF2-40B4-BE49-F238E27FC236}">
                <a16:creationId xmlns:a16="http://schemas.microsoft.com/office/drawing/2014/main" id="{ECB12F4E-D6C1-5FEA-9900-6EE257B8D29D}"/>
              </a:ext>
            </a:extLst>
          </p:cNvPr>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1786" y="1938954"/>
            <a:ext cx="480742" cy="480742"/>
          </a:xfrm>
          <a:prstGeom prst="rect">
            <a:avLst/>
          </a:prstGeom>
        </p:spPr>
      </p:pic>
      <p:pic>
        <p:nvPicPr>
          <p:cNvPr id="7" name="Picture 6">
            <a:extLst>
              <a:ext uri="{FF2B5EF4-FFF2-40B4-BE49-F238E27FC236}">
                <a16:creationId xmlns:a16="http://schemas.microsoft.com/office/drawing/2014/main" id="{DC72E8A9-C6E1-7741-A5ED-84615C576CDB}"/>
              </a:ext>
            </a:extLst>
          </p:cNvPr>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1786" y="2515230"/>
            <a:ext cx="489978" cy="489978"/>
          </a:xfrm>
          <a:prstGeom prst="rect">
            <a:avLst/>
          </a:prstGeom>
          <a:ln>
            <a:noFill/>
          </a:ln>
        </p:spPr>
      </p:pic>
      <p:pic>
        <p:nvPicPr>
          <p:cNvPr id="8" name="Picture 7">
            <a:extLst>
              <a:ext uri="{FF2B5EF4-FFF2-40B4-BE49-F238E27FC236}">
                <a16:creationId xmlns:a16="http://schemas.microsoft.com/office/drawing/2014/main" id="{3999DEEB-0AB3-17B8-C76E-FBB39B7C0AD2}"/>
              </a:ext>
            </a:extLst>
          </p:cNvPr>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1786" y="3231563"/>
            <a:ext cx="480742" cy="480742"/>
          </a:xfrm>
          <a:prstGeom prst="rect">
            <a:avLst/>
          </a:prstGeom>
        </p:spPr>
      </p:pic>
      <p:pic>
        <p:nvPicPr>
          <p:cNvPr id="9" name="Picture 8">
            <a:extLst>
              <a:ext uri="{FF2B5EF4-FFF2-40B4-BE49-F238E27FC236}">
                <a16:creationId xmlns:a16="http://schemas.microsoft.com/office/drawing/2014/main" id="{A5614252-688B-3DBC-AA79-9E356E2CF512}"/>
              </a:ext>
            </a:extLst>
          </p:cNvPr>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74711" y="3869683"/>
            <a:ext cx="445655" cy="445655"/>
          </a:xfrm>
          <a:prstGeom prst="rect">
            <a:avLst/>
          </a:prstGeom>
        </p:spPr>
      </p:pic>
      <p:pic>
        <p:nvPicPr>
          <p:cNvPr id="10" name="Picture 9">
            <a:extLst>
              <a:ext uri="{FF2B5EF4-FFF2-40B4-BE49-F238E27FC236}">
                <a16:creationId xmlns:a16="http://schemas.microsoft.com/office/drawing/2014/main" id="{204A559B-DF8D-34CC-2B81-22EC5490E0A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2151" y="4675112"/>
            <a:ext cx="2289053" cy="923546"/>
          </a:xfrm>
          <a:prstGeom prst="rect">
            <a:avLst/>
          </a:prstGeom>
        </p:spPr>
      </p:pic>
    </p:spTree>
    <p:extLst>
      <p:ext uri="{BB962C8B-B14F-4D97-AF65-F5344CB8AC3E}">
        <p14:creationId xmlns:p14="http://schemas.microsoft.com/office/powerpoint/2010/main" val="1515467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CB1B1-92AE-B8DA-FB69-7F297F6B260F}"/>
              </a:ext>
            </a:extLst>
          </p:cNvPr>
          <p:cNvSpPr>
            <a:spLocks noGrp="1"/>
          </p:cNvSpPr>
          <p:nvPr>
            <p:ph type="title"/>
          </p:nvPr>
        </p:nvSpPr>
        <p:spPr/>
        <p:txBody>
          <a:bodyPr/>
          <a:lstStyle/>
          <a:p>
            <a:r>
              <a:rPr lang="en-US" dirty="0" err="1"/>
              <a:t>Northstar</a:t>
            </a:r>
            <a:r>
              <a:rPr lang="en-US" dirty="0"/>
              <a:t> Senior Living</a:t>
            </a:r>
          </a:p>
        </p:txBody>
      </p:sp>
      <p:grpSp>
        <p:nvGrpSpPr>
          <p:cNvPr id="22" name="Group 21">
            <a:extLst>
              <a:ext uri="{FF2B5EF4-FFF2-40B4-BE49-F238E27FC236}">
                <a16:creationId xmlns:a16="http://schemas.microsoft.com/office/drawing/2014/main" id="{7F349AE6-A371-B13D-C1AE-FF62C864881E}"/>
              </a:ext>
            </a:extLst>
          </p:cNvPr>
          <p:cNvGrpSpPr/>
          <p:nvPr/>
        </p:nvGrpSpPr>
        <p:grpSpPr>
          <a:xfrm>
            <a:off x="1131045" y="1462088"/>
            <a:ext cx="9929909" cy="2972672"/>
            <a:chOff x="850058" y="1462088"/>
            <a:chExt cx="9929909" cy="2972672"/>
          </a:xfrm>
        </p:grpSpPr>
        <p:sp>
          <p:nvSpPr>
            <p:cNvPr id="3" name="Rectangle: Rounded Corners 2">
              <a:extLst>
                <a:ext uri="{FF2B5EF4-FFF2-40B4-BE49-F238E27FC236}">
                  <a16:creationId xmlns:a16="http://schemas.microsoft.com/office/drawing/2014/main" id="{7B9FBEB5-F6F6-F4C1-FD18-4E7BA2AEEF1C}"/>
                </a:ext>
              </a:extLst>
            </p:cNvPr>
            <p:cNvSpPr/>
            <p:nvPr/>
          </p:nvSpPr>
          <p:spPr>
            <a:xfrm>
              <a:off x="850058" y="1462088"/>
              <a:ext cx="1996751" cy="513184"/>
            </a:xfrm>
            <a:prstGeom prst="roundRect">
              <a:avLst/>
            </a:prstGeom>
            <a:solidFill>
              <a:srgbClr val="E71F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Property Manager</a:t>
              </a:r>
            </a:p>
          </p:txBody>
        </p:sp>
        <p:sp>
          <p:nvSpPr>
            <p:cNvPr id="4" name="Rectangle: Rounded Corners 3">
              <a:extLst>
                <a:ext uri="{FF2B5EF4-FFF2-40B4-BE49-F238E27FC236}">
                  <a16:creationId xmlns:a16="http://schemas.microsoft.com/office/drawing/2014/main" id="{2563A6DE-96BD-BE83-D619-59C412102908}"/>
                </a:ext>
              </a:extLst>
            </p:cNvPr>
            <p:cNvSpPr/>
            <p:nvPr/>
          </p:nvSpPr>
          <p:spPr>
            <a:xfrm>
              <a:off x="3497619" y="1462088"/>
              <a:ext cx="1996751" cy="513184"/>
            </a:xfrm>
            <a:prstGeom prst="roundRect">
              <a:avLst/>
            </a:prstGeom>
            <a:solidFill>
              <a:srgbClr val="E71F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Resident Manager</a:t>
              </a:r>
            </a:p>
          </p:txBody>
        </p:sp>
        <p:sp>
          <p:nvSpPr>
            <p:cNvPr id="5" name="Rectangle: Rounded Corners 4">
              <a:extLst>
                <a:ext uri="{FF2B5EF4-FFF2-40B4-BE49-F238E27FC236}">
                  <a16:creationId xmlns:a16="http://schemas.microsoft.com/office/drawing/2014/main" id="{714A9C7F-4551-A905-587A-297F1276E389}"/>
                </a:ext>
              </a:extLst>
            </p:cNvPr>
            <p:cNvSpPr/>
            <p:nvPr/>
          </p:nvSpPr>
          <p:spPr>
            <a:xfrm>
              <a:off x="6145180" y="1462088"/>
              <a:ext cx="1996751" cy="513184"/>
            </a:xfrm>
            <a:prstGeom prst="roundRect">
              <a:avLst/>
            </a:prstGeom>
            <a:solidFill>
              <a:srgbClr val="E71F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Care Manager</a:t>
              </a:r>
            </a:p>
          </p:txBody>
        </p:sp>
        <p:sp>
          <p:nvSpPr>
            <p:cNvPr id="6" name="Rectangle: Rounded Corners 5">
              <a:extLst>
                <a:ext uri="{FF2B5EF4-FFF2-40B4-BE49-F238E27FC236}">
                  <a16:creationId xmlns:a16="http://schemas.microsoft.com/office/drawing/2014/main" id="{15B0DE01-C9E9-B9E6-E9E7-F6D786856C8F}"/>
                </a:ext>
              </a:extLst>
            </p:cNvPr>
            <p:cNvSpPr/>
            <p:nvPr/>
          </p:nvSpPr>
          <p:spPr>
            <a:xfrm>
              <a:off x="8783216" y="1462088"/>
              <a:ext cx="1996751" cy="513184"/>
            </a:xfrm>
            <a:prstGeom prst="roundRect">
              <a:avLst/>
            </a:prstGeom>
            <a:solidFill>
              <a:srgbClr val="E71F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Lease Manager</a:t>
              </a:r>
            </a:p>
          </p:txBody>
        </p:sp>
        <p:sp>
          <p:nvSpPr>
            <p:cNvPr id="8" name="Rectangle 7">
              <a:extLst>
                <a:ext uri="{FF2B5EF4-FFF2-40B4-BE49-F238E27FC236}">
                  <a16:creationId xmlns:a16="http://schemas.microsoft.com/office/drawing/2014/main" id="{A9313470-F714-E129-E24E-30B03EB9A93A}"/>
                </a:ext>
              </a:extLst>
            </p:cNvPr>
            <p:cNvSpPr/>
            <p:nvPr/>
          </p:nvSpPr>
          <p:spPr>
            <a:xfrm>
              <a:off x="1204620" y="2316130"/>
              <a:ext cx="1287625" cy="666169"/>
            </a:xfrm>
            <a:prstGeom prst="rect">
              <a:avLst/>
            </a:prstGeom>
            <a:solidFill>
              <a:srgbClr val="F293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Application</a:t>
              </a:r>
            </a:p>
          </p:txBody>
        </p:sp>
        <p:sp>
          <p:nvSpPr>
            <p:cNvPr id="9" name="Rectangle 8">
              <a:extLst>
                <a:ext uri="{FF2B5EF4-FFF2-40B4-BE49-F238E27FC236}">
                  <a16:creationId xmlns:a16="http://schemas.microsoft.com/office/drawing/2014/main" id="{A669DB35-1FB6-5CE3-0750-462B126FC29C}"/>
                </a:ext>
              </a:extLst>
            </p:cNvPr>
            <p:cNvSpPr/>
            <p:nvPr/>
          </p:nvSpPr>
          <p:spPr>
            <a:xfrm>
              <a:off x="3852181" y="2316130"/>
              <a:ext cx="1287625" cy="666169"/>
            </a:xfrm>
            <a:prstGeom prst="rect">
              <a:avLst/>
            </a:prstGeom>
            <a:solidFill>
              <a:srgbClr val="F293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Application</a:t>
              </a:r>
            </a:p>
          </p:txBody>
        </p:sp>
        <p:sp>
          <p:nvSpPr>
            <p:cNvPr id="10" name="Rectangle 9">
              <a:extLst>
                <a:ext uri="{FF2B5EF4-FFF2-40B4-BE49-F238E27FC236}">
                  <a16:creationId xmlns:a16="http://schemas.microsoft.com/office/drawing/2014/main" id="{EE6E1DE2-047B-800D-D256-72179A8CD16B}"/>
                </a:ext>
              </a:extLst>
            </p:cNvPr>
            <p:cNvSpPr/>
            <p:nvPr/>
          </p:nvSpPr>
          <p:spPr>
            <a:xfrm>
              <a:off x="6499742" y="2316130"/>
              <a:ext cx="1287625" cy="666169"/>
            </a:xfrm>
            <a:prstGeom prst="rect">
              <a:avLst/>
            </a:prstGeom>
            <a:solidFill>
              <a:srgbClr val="F293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Application</a:t>
              </a:r>
            </a:p>
          </p:txBody>
        </p:sp>
        <p:sp>
          <p:nvSpPr>
            <p:cNvPr id="11" name="Rectangle 10">
              <a:extLst>
                <a:ext uri="{FF2B5EF4-FFF2-40B4-BE49-F238E27FC236}">
                  <a16:creationId xmlns:a16="http://schemas.microsoft.com/office/drawing/2014/main" id="{65D6C10C-064E-DC51-5B35-467AB28804D5}"/>
                </a:ext>
              </a:extLst>
            </p:cNvPr>
            <p:cNvSpPr/>
            <p:nvPr/>
          </p:nvSpPr>
          <p:spPr>
            <a:xfrm>
              <a:off x="9137778" y="2316130"/>
              <a:ext cx="1287625" cy="666169"/>
            </a:xfrm>
            <a:prstGeom prst="rect">
              <a:avLst/>
            </a:prstGeom>
            <a:solidFill>
              <a:srgbClr val="F293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Application</a:t>
              </a:r>
            </a:p>
          </p:txBody>
        </p:sp>
        <p:sp>
          <p:nvSpPr>
            <p:cNvPr id="12" name="Cylinder 11">
              <a:extLst>
                <a:ext uri="{FF2B5EF4-FFF2-40B4-BE49-F238E27FC236}">
                  <a16:creationId xmlns:a16="http://schemas.microsoft.com/office/drawing/2014/main" id="{FEDD347F-B739-FD9C-FECA-2D122F0C03B3}"/>
                </a:ext>
              </a:extLst>
            </p:cNvPr>
            <p:cNvSpPr/>
            <p:nvPr/>
          </p:nvSpPr>
          <p:spPr>
            <a:xfrm>
              <a:off x="1204618" y="3323157"/>
              <a:ext cx="1287625" cy="457200"/>
            </a:xfrm>
            <a:prstGeom prst="can">
              <a:avLst/>
            </a:prstGeom>
            <a:solidFill>
              <a:srgbClr val="F293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PM</a:t>
              </a:r>
            </a:p>
          </p:txBody>
        </p:sp>
        <p:sp>
          <p:nvSpPr>
            <p:cNvPr id="14" name="Cylinder 13">
              <a:extLst>
                <a:ext uri="{FF2B5EF4-FFF2-40B4-BE49-F238E27FC236}">
                  <a16:creationId xmlns:a16="http://schemas.microsoft.com/office/drawing/2014/main" id="{584BD6E3-362A-1788-33B4-6BEDB284A835}"/>
                </a:ext>
              </a:extLst>
            </p:cNvPr>
            <p:cNvSpPr/>
            <p:nvPr/>
          </p:nvSpPr>
          <p:spPr>
            <a:xfrm>
              <a:off x="3852179" y="3323157"/>
              <a:ext cx="1287625" cy="457200"/>
            </a:xfrm>
            <a:prstGeom prst="can">
              <a:avLst/>
            </a:prstGeom>
            <a:solidFill>
              <a:srgbClr val="F293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RM</a:t>
              </a:r>
            </a:p>
          </p:txBody>
        </p:sp>
        <p:sp>
          <p:nvSpPr>
            <p:cNvPr id="15" name="Cylinder 14">
              <a:extLst>
                <a:ext uri="{FF2B5EF4-FFF2-40B4-BE49-F238E27FC236}">
                  <a16:creationId xmlns:a16="http://schemas.microsoft.com/office/drawing/2014/main" id="{80D4CA8B-36A3-8FA0-391D-12FF1C41B777}"/>
                </a:ext>
              </a:extLst>
            </p:cNvPr>
            <p:cNvSpPr/>
            <p:nvPr/>
          </p:nvSpPr>
          <p:spPr>
            <a:xfrm>
              <a:off x="6499741" y="3323157"/>
              <a:ext cx="1287625" cy="457200"/>
            </a:xfrm>
            <a:prstGeom prst="can">
              <a:avLst/>
            </a:prstGeom>
            <a:solidFill>
              <a:srgbClr val="F293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a:t>
              </a:r>
            </a:p>
          </p:txBody>
        </p:sp>
        <p:sp>
          <p:nvSpPr>
            <p:cNvPr id="16" name="Cylinder 15">
              <a:extLst>
                <a:ext uri="{FF2B5EF4-FFF2-40B4-BE49-F238E27FC236}">
                  <a16:creationId xmlns:a16="http://schemas.microsoft.com/office/drawing/2014/main" id="{0BD764D0-30EA-DE48-42DA-0A5C73B72F4E}"/>
                </a:ext>
              </a:extLst>
            </p:cNvPr>
            <p:cNvSpPr/>
            <p:nvPr/>
          </p:nvSpPr>
          <p:spPr>
            <a:xfrm>
              <a:off x="9137778" y="3323157"/>
              <a:ext cx="1287625" cy="457200"/>
            </a:xfrm>
            <a:prstGeom prst="can">
              <a:avLst/>
            </a:prstGeom>
            <a:solidFill>
              <a:srgbClr val="F293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LM</a:t>
              </a:r>
            </a:p>
          </p:txBody>
        </p:sp>
        <p:sp>
          <p:nvSpPr>
            <p:cNvPr id="18" name="Rectangle: Diagonal Corners Rounded 17">
              <a:extLst>
                <a:ext uri="{FF2B5EF4-FFF2-40B4-BE49-F238E27FC236}">
                  <a16:creationId xmlns:a16="http://schemas.microsoft.com/office/drawing/2014/main" id="{9ADDCAC2-528C-02B3-FF7D-E9D52323575B}"/>
                </a:ext>
              </a:extLst>
            </p:cNvPr>
            <p:cNvSpPr/>
            <p:nvPr/>
          </p:nvSpPr>
          <p:spPr>
            <a:xfrm>
              <a:off x="1204618" y="4121215"/>
              <a:ext cx="1287625" cy="313545"/>
            </a:xfrm>
            <a:prstGeom prst="round2DiagRect">
              <a:avLst/>
            </a:prstGeom>
            <a:solidFill>
              <a:srgbClr val="8237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PM API</a:t>
              </a:r>
            </a:p>
          </p:txBody>
        </p:sp>
        <p:sp>
          <p:nvSpPr>
            <p:cNvPr id="19" name="Rectangle: Diagonal Corners Rounded 18">
              <a:extLst>
                <a:ext uri="{FF2B5EF4-FFF2-40B4-BE49-F238E27FC236}">
                  <a16:creationId xmlns:a16="http://schemas.microsoft.com/office/drawing/2014/main" id="{0C8210E6-FE10-4ACB-D42E-9FB3807F6245}"/>
                </a:ext>
              </a:extLst>
            </p:cNvPr>
            <p:cNvSpPr/>
            <p:nvPr/>
          </p:nvSpPr>
          <p:spPr>
            <a:xfrm>
              <a:off x="3852179" y="4121215"/>
              <a:ext cx="1287625" cy="313545"/>
            </a:xfrm>
            <a:prstGeom prst="round2DiagRect">
              <a:avLst/>
            </a:prstGeom>
            <a:solidFill>
              <a:srgbClr val="8237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RM API</a:t>
              </a:r>
            </a:p>
          </p:txBody>
        </p:sp>
        <p:sp>
          <p:nvSpPr>
            <p:cNvPr id="20" name="Rectangle: Diagonal Corners Rounded 19">
              <a:extLst>
                <a:ext uri="{FF2B5EF4-FFF2-40B4-BE49-F238E27FC236}">
                  <a16:creationId xmlns:a16="http://schemas.microsoft.com/office/drawing/2014/main" id="{5F2836D2-7D7C-7775-250D-3F1A91B81502}"/>
                </a:ext>
              </a:extLst>
            </p:cNvPr>
            <p:cNvSpPr/>
            <p:nvPr/>
          </p:nvSpPr>
          <p:spPr>
            <a:xfrm>
              <a:off x="6499741" y="4121214"/>
              <a:ext cx="1287625" cy="313545"/>
            </a:xfrm>
            <a:prstGeom prst="round2DiagRect">
              <a:avLst/>
            </a:prstGeom>
            <a:solidFill>
              <a:srgbClr val="8237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 API</a:t>
              </a:r>
            </a:p>
          </p:txBody>
        </p:sp>
        <p:sp>
          <p:nvSpPr>
            <p:cNvPr id="21" name="Rectangle: Diagonal Corners Rounded 20">
              <a:extLst>
                <a:ext uri="{FF2B5EF4-FFF2-40B4-BE49-F238E27FC236}">
                  <a16:creationId xmlns:a16="http://schemas.microsoft.com/office/drawing/2014/main" id="{E15C0076-74F1-565A-B62C-DD684C03E16D}"/>
                </a:ext>
              </a:extLst>
            </p:cNvPr>
            <p:cNvSpPr/>
            <p:nvPr/>
          </p:nvSpPr>
          <p:spPr>
            <a:xfrm>
              <a:off x="9137778" y="4121214"/>
              <a:ext cx="1287625" cy="313545"/>
            </a:xfrm>
            <a:prstGeom prst="round2DiagRect">
              <a:avLst/>
            </a:prstGeom>
            <a:solidFill>
              <a:srgbClr val="8237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LM API</a:t>
              </a:r>
            </a:p>
          </p:txBody>
        </p:sp>
      </p:grpSp>
      <p:cxnSp>
        <p:nvCxnSpPr>
          <p:cNvPr id="24" name="Straight Connector 23">
            <a:extLst>
              <a:ext uri="{FF2B5EF4-FFF2-40B4-BE49-F238E27FC236}">
                <a16:creationId xmlns:a16="http://schemas.microsoft.com/office/drawing/2014/main" id="{BD5DFD79-D1DF-65A6-3501-B4F92DF11D70}"/>
              </a:ext>
            </a:extLst>
          </p:cNvPr>
          <p:cNvCxnSpPr>
            <a:cxnSpLocks/>
          </p:cNvCxnSpPr>
          <p:nvPr/>
        </p:nvCxnSpPr>
        <p:spPr>
          <a:xfrm flipH="1">
            <a:off x="3404679" y="1109662"/>
            <a:ext cx="36514" cy="4014788"/>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01F0BB9-8A9A-8786-BAF6-AEB1DF8DB669}"/>
              </a:ext>
            </a:extLst>
          </p:cNvPr>
          <p:cNvCxnSpPr>
            <a:cxnSpLocks/>
          </p:cNvCxnSpPr>
          <p:nvPr/>
        </p:nvCxnSpPr>
        <p:spPr>
          <a:xfrm flipH="1">
            <a:off x="6099471" y="1109662"/>
            <a:ext cx="37295" cy="4014788"/>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4BDC60C-A6DC-E797-CCC5-ADD88438B354}"/>
              </a:ext>
            </a:extLst>
          </p:cNvPr>
          <p:cNvCxnSpPr>
            <a:cxnSpLocks/>
          </p:cNvCxnSpPr>
          <p:nvPr/>
        </p:nvCxnSpPr>
        <p:spPr>
          <a:xfrm flipH="1">
            <a:off x="8771357" y="1109661"/>
            <a:ext cx="11169" cy="4014789"/>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9608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16A0-F097-9883-6446-CFD9D2D4C50B}"/>
              </a:ext>
            </a:extLst>
          </p:cNvPr>
          <p:cNvSpPr>
            <a:spLocks noGrp="1"/>
          </p:cNvSpPr>
          <p:nvPr>
            <p:ph type="title"/>
          </p:nvPr>
        </p:nvSpPr>
        <p:spPr/>
        <p:txBody>
          <a:bodyPr/>
          <a:lstStyle/>
          <a:p>
            <a:r>
              <a:rPr lang="en-US" dirty="0"/>
              <a:t>User Story – Resident Move-In</a:t>
            </a:r>
          </a:p>
        </p:txBody>
      </p:sp>
      <p:sp>
        <p:nvSpPr>
          <p:cNvPr id="3" name="Content Placeholder 2">
            <a:extLst>
              <a:ext uri="{FF2B5EF4-FFF2-40B4-BE49-F238E27FC236}">
                <a16:creationId xmlns:a16="http://schemas.microsoft.com/office/drawing/2014/main" id="{C86B53E2-CD56-1979-9178-44FFFD839D78}"/>
              </a:ext>
            </a:extLst>
          </p:cNvPr>
          <p:cNvSpPr>
            <a:spLocks noGrp="1"/>
          </p:cNvSpPr>
          <p:nvPr>
            <p:ph idx="1"/>
          </p:nvPr>
        </p:nvSpPr>
        <p:spPr/>
        <p:txBody>
          <a:bodyPr>
            <a:normAutofit lnSpcReduction="10000"/>
          </a:bodyPr>
          <a:lstStyle/>
          <a:p>
            <a:pPr marL="0" indent="0">
              <a:buNone/>
            </a:pPr>
            <a:r>
              <a:rPr lang="en-US" u="sng" dirty="0"/>
              <a:t>User Story</a:t>
            </a:r>
          </a:p>
          <a:p>
            <a:pPr marL="0" indent="0">
              <a:buNone/>
            </a:pPr>
            <a:r>
              <a:rPr lang="en-US" dirty="0"/>
              <a:t>As a community manager, I want to move in prospective resident so they receive the benefits of being a resident.</a:t>
            </a:r>
          </a:p>
          <a:p>
            <a:pPr marL="0" indent="0">
              <a:buNone/>
            </a:pPr>
            <a:endParaRPr lang="en-US" dirty="0"/>
          </a:p>
          <a:p>
            <a:pPr marL="0" indent="0">
              <a:buNone/>
            </a:pPr>
            <a:r>
              <a:rPr lang="en-US" u="sng" dirty="0"/>
              <a:t>Acceptance Criteria</a:t>
            </a:r>
          </a:p>
          <a:p>
            <a:r>
              <a:rPr lang="en-US" dirty="0"/>
              <a:t>Resident record created in Resident Manager.</a:t>
            </a:r>
          </a:p>
          <a:p>
            <a:r>
              <a:rPr lang="en-US" dirty="0"/>
              <a:t>Lease record is created in Lease Manager and payment activities start.</a:t>
            </a:r>
          </a:p>
          <a:p>
            <a:r>
              <a:rPr lang="en-US" dirty="0"/>
              <a:t>Resident initialized in Care Manager and care activities start.</a:t>
            </a:r>
          </a:p>
          <a:p>
            <a:r>
              <a:rPr lang="en-US" dirty="0"/>
              <a:t>Appropriate property records are updated to reflect the move-in.</a:t>
            </a:r>
          </a:p>
        </p:txBody>
      </p:sp>
    </p:spTree>
    <p:extLst>
      <p:ext uri="{BB962C8B-B14F-4D97-AF65-F5344CB8AC3E}">
        <p14:creationId xmlns:p14="http://schemas.microsoft.com/office/powerpoint/2010/main" val="299903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CB1B1-92AE-B8DA-FB69-7F297F6B260F}"/>
              </a:ext>
            </a:extLst>
          </p:cNvPr>
          <p:cNvSpPr>
            <a:spLocks noGrp="1"/>
          </p:cNvSpPr>
          <p:nvPr>
            <p:ph type="title"/>
          </p:nvPr>
        </p:nvSpPr>
        <p:spPr/>
        <p:txBody>
          <a:bodyPr/>
          <a:lstStyle/>
          <a:p>
            <a:r>
              <a:rPr lang="en-US" dirty="0"/>
              <a:t>Resident Move In</a:t>
            </a:r>
          </a:p>
        </p:txBody>
      </p:sp>
      <p:grpSp>
        <p:nvGrpSpPr>
          <p:cNvPr id="22" name="Group 21">
            <a:extLst>
              <a:ext uri="{FF2B5EF4-FFF2-40B4-BE49-F238E27FC236}">
                <a16:creationId xmlns:a16="http://schemas.microsoft.com/office/drawing/2014/main" id="{7F349AE6-A371-B13D-C1AE-FF62C864881E}"/>
              </a:ext>
            </a:extLst>
          </p:cNvPr>
          <p:cNvGrpSpPr/>
          <p:nvPr/>
        </p:nvGrpSpPr>
        <p:grpSpPr>
          <a:xfrm>
            <a:off x="1131045" y="1462088"/>
            <a:ext cx="9929909" cy="2972672"/>
            <a:chOff x="850058" y="1462088"/>
            <a:chExt cx="9929909" cy="2972672"/>
          </a:xfrm>
        </p:grpSpPr>
        <p:sp>
          <p:nvSpPr>
            <p:cNvPr id="3" name="Rectangle: Rounded Corners 2">
              <a:extLst>
                <a:ext uri="{FF2B5EF4-FFF2-40B4-BE49-F238E27FC236}">
                  <a16:creationId xmlns:a16="http://schemas.microsoft.com/office/drawing/2014/main" id="{7B9FBEB5-F6F6-F4C1-FD18-4E7BA2AEEF1C}"/>
                </a:ext>
              </a:extLst>
            </p:cNvPr>
            <p:cNvSpPr/>
            <p:nvPr/>
          </p:nvSpPr>
          <p:spPr>
            <a:xfrm>
              <a:off x="850058" y="1462088"/>
              <a:ext cx="1996751" cy="513184"/>
            </a:xfrm>
            <a:prstGeom prst="roundRect">
              <a:avLst/>
            </a:prstGeom>
            <a:solidFill>
              <a:srgbClr val="E71F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Property Manager</a:t>
              </a:r>
            </a:p>
          </p:txBody>
        </p:sp>
        <p:sp>
          <p:nvSpPr>
            <p:cNvPr id="4" name="Rectangle: Rounded Corners 3">
              <a:extLst>
                <a:ext uri="{FF2B5EF4-FFF2-40B4-BE49-F238E27FC236}">
                  <a16:creationId xmlns:a16="http://schemas.microsoft.com/office/drawing/2014/main" id="{2563A6DE-96BD-BE83-D619-59C412102908}"/>
                </a:ext>
              </a:extLst>
            </p:cNvPr>
            <p:cNvSpPr/>
            <p:nvPr/>
          </p:nvSpPr>
          <p:spPr>
            <a:xfrm>
              <a:off x="3497619" y="1462088"/>
              <a:ext cx="1996751" cy="513184"/>
            </a:xfrm>
            <a:prstGeom prst="roundRect">
              <a:avLst/>
            </a:prstGeom>
            <a:solidFill>
              <a:srgbClr val="E71F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Resident Manager</a:t>
              </a:r>
            </a:p>
          </p:txBody>
        </p:sp>
        <p:sp>
          <p:nvSpPr>
            <p:cNvPr id="5" name="Rectangle: Rounded Corners 4">
              <a:extLst>
                <a:ext uri="{FF2B5EF4-FFF2-40B4-BE49-F238E27FC236}">
                  <a16:creationId xmlns:a16="http://schemas.microsoft.com/office/drawing/2014/main" id="{714A9C7F-4551-A905-587A-297F1276E389}"/>
                </a:ext>
              </a:extLst>
            </p:cNvPr>
            <p:cNvSpPr/>
            <p:nvPr/>
          </p:nvSpPr>
          <p:spPr>
            <a:xfrm>
              <a:off x="6145180" y="1462088"/>
              <a:ext cx="1996751" cy="513184"/>
            </a:xfrm>
            <a:prstGeom prst="roundRect">
              <a:avLst/>
            </a:prstGeom>
            <a:solidFill>
              <a:srgbClr val="E71F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Care Manager</a:t>
              </a:r>
            </a:p>
          </p:txBody>
        </p:sp>
        <p:sp>
          <p:nvSpPr>
            <p:cNvPr id="6" name="Rectangle: Rounded Corners 5">
              <a:extLst>
                <a:ext uri="{FF2B5EF4-FFF2-40B4-BE49-F238E27FC236}">
                  <a16:creationId xmlns:a16="http://schemas.microsoft.com/office/drawing/2014/main" id="{15B0DE01-C9E9-B9E6-E9E7-F6D786856C8F}"/>
                </a:ext>
              </a:extLst>
            </p:cNvPr>
            <p:cNvSpPr/>
            <p:nvPr/>
          </p:nvSpPr>
          <p:spPr>
            <a:xfrm>
              <a:off x="8783216" y="1462088"/>
              <a:ext cx="1996751" cy="513184"/>
            </a:xfrm>
            <a:prstGeom prst="roundRect">
              <a:avLst/>
            </a:prstGeom>
            <a:solidFill>
              <a:srgbClr val="E71F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Lease Manager</a:t>
              </a:r>
            </a:p>
          </p:txBody>
        </p:sp>
        <p:sp>
          <p:nvSpPr>
            <p:cNvPr id="8" name="Rectangle 7">
              <a:extLst>
                <a:ext uri="{FF2B5EF4-FFF2-40B4-BE49-F238E27FC236}">
                  <a16:creationId xmlns:a16="http://schemas.microsoft.com/office/drawing/2014/main" id="{A9313470-F714-E129-E24E-30B03EB9A93A}"/>
                </a:ext>
              </a:extLst>
            </p:cNvPr>
            <p:cNvSpPr/>
            <p:nvPr/>
          </p:nvSpPr>
          <p:spPr>
            <a:xfrm>
              <a:off x="1204620" y="2316130"/>
              <a:ext cx="1287625" cy="666169"/>
            </a:xfrm>
            <a:prstGeom prst="rect">
              <a:avLst/>
            </a:prstGeom>
            <a:solidFill>
              <a:srgbClr val="F293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Application</a:t>
              </a:r>
            </a:p>
          </p:txBody>
        </p:sp>
        <p:sp>
          <p:nvSpPr>
            <p:cNvPr id="9" name="Rectangle 8">
              <a:extLst>
                <a:ext uri="{FF2B5EF4-FFF2-40B4-BE49-F238E27FC236}">
                  <a16:creationId xmlns:a16="http://schemas.microsoft.com/office/drawing/2014/main" id="{A669DB35-1FB6-5CE3-0750-462B126FC29C}"/>
                </a:ext>
              </a:extLst>
            </p:cNvPr>
            <p:cNvSpPr/>
            <p:nvPr/>
          </p:nvSpPr>
          <p:spPr>
            <a:xfrm>
              <a:off x="3852181" y="2316130"/>
              <a:ext cx="1287625" cy="666169"/>
            </a:xfrm>
            <a:prstGeom prst="rect">
              <a:avLst/>
            </a:prstGeom>
            <a:solidFill>
              <a:srgbClr val="F293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Application</a:t>
              </a:r>
            </a:p>
          </p:txBody>
        </p:sp>
        <p:sp>
          <p:nvSpPr>
            <p:cNvPr id="10" name="Rectangle 9">
              <a:extLst>
                <a:ext uri="{FF2B5EF4-FFF2-40B4-BE49-F238E27FC236}">
                  <a16:creationId xmlns:a16="http://schemas.microsoft.com/office/drawing/2014/main" id="{EE6E1DE2-047B-800D-D256-72179A8CD16B}"/>
                </a:ext>
              </a:extLst>
            </p:cNvPr>
            <p:cNvSpPr/>
            <p:nvPr/>
          </p:nvSpPr>
          <p:spPr>
            <a:xfrm>
              <a:off x="6499742" y="2316130"/>
              <a:ext cx="1287625" cy="666169"/>
            </a:xfrm>
            <a:prstGeom prst="rect">
              <a:avLst/>
            </a:prstGeom>
            <a:solidFill>
              <a:srgbClr val="F293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Application</a:t>
              </a:r>
            </a:p>
          </p:txBody>
        </p:sp>
        <p:sp>
          <p:nvSpPr>
            <p:cNvPr id="11" name="Rectangle 10">
              <a:extLst>
                <a:ext uri="{FF2B5EF4-FFF2-40B4-BE49-F238E27FC236}">
                  <a16:creationId xmlns:a16="http://schemas.microsoft.com/office/drawing/2014/main" id="{65D6C10C-064E-DC51-5B35-467AB28804D5}"/>
                </a:ext>
              </a:extLst>
            </p:cNvPr>
            <p:cNvSpPr/>
            <p:nvPr/>
          </p:nvSpPr>
          <p:spPr>
            <a:xfrm>
              <a:off x="9137778" y="2316130"/>
              <a:ext cx="1287625" cy="666169"/>
            </a:xfrm>
            <a:prstGeom prst="rect">
              <a:avLst/>
            </a:prstGeom>
            <a:solidFill>
              <a:srgbClr val="F293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Application</a:t>
              </a:r>
            </a:p>
          </p:txBody>
        </p:sp>
        <p:sp>
          <p:nvSpPr>
            <p:cNvPr id="12" name="Cylinder 11">
              <a:extLst>
                <a:ext uri="{FF2B5EF4-FFF2-40B4-BE49-F238E27FC236}">
                  <a16:creationId xmlns:a16="http://schemas.microsoft.com/office/drawing/2014/main" id="{FEDD347F-B739-FD9C-FECA-2D122F0C03B3}"/>
                </a:ext>
              </a:extLst>
            </p:cNvPr>
            <p:cNvSpPr/>
            <p:nvPr/>
          </p:nvSpPr>
          <p:spPr>
            <a:xfrm>
              <a:off x="1204618" y="3323157"/>
              <a:ext cx="1287625" cy="457200"/>
            </a:xfrm>
            <a:prstGeom prst="can">
              <a:avLst/>
            </a:prstGeom>
            <a:solidFill>
              <a:srgbClr val="F293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PM</a:t>
              </a:r>
            </a:p>
          </p:txBody>
        </p:sp>
        <p:sp>
          <p:nvSpPr>
            <p:cNvPr id="14" name="Cylinder 13">
              <a:extLst>
                <a:ext uri="{FF2B5EF4-FFF2-40B4-BE49-F238E27FC236}">
                  <a16:creationId xmlns:a16="http://schemas.microsoft.com/office/drawing/2014/main" id="{584BD6E3-362A-1788-33B4-6BEDB284A835}"/>
                </a:ext>
              </a:extLst>
            </p:cNvPr>
            <p:cNvSpPr/>
            <p:nvPr/>
          </p:nvSpPr>
          <p:spPr>
            <a:xfrm>
              <a:off x="3852179" y="3323157"/>
              <a:ext cx="1287625" cy="457200"/>
            </a:xfrm>
            <a:prstGeom prst="can">
              <a:avLst/>
            </a:prstGeom>
            <a:solidFill>
              <a:srgbClr val="F293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RM</a:t>
              </a:r>
            </a:p>
          </p:txBody>
        </p:sp>
        <p:sp>
          <p:nvSpPr>
            <p:cNvPr id="15" name="Cylinder 14">
              <a:extLst>
                <a:ext uri="{FF2B5EF4-FFF2-40B4-BE49-F238E27FC236}">
                  <a16:creationId xmlns:a16="http://schemas.microsoft.com/office/drawing/2014/main" id="{80D4CA8B-36A3-8FA0-391D-12FF1C41B777}"/>
                </a:ext>
              </a:extLst>
            </p:cNvPr>
            <p:cNvSpPr/>
            <p:nvPr/>
          </p:nvSpPr>
          <p:spPr>
            <a:xfrm>
              <a:off x="6499741" y="3323157"/>
              <a:ext cx="1287625" cy="457200"/>
            </a:xfrm>
            <a:prstGeom prst="can">
              <a:avLst/>
            </a:prstGeom>
            <a:solidFill>
              <a:srgbClr val="F293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a:t>
              </a:r>
            </a:p>
          </p:txBody>
        </p:sp>
        <p:sp>
          <p:nvSpPr>
            <p:cNvPr id="16" name="Cylinder 15">
              <a:extLst>
                <a:ext uri="{FF2B5EF4-FFF2-40B4-BE49-F238E27FC236}">
                  <a16:creationId xmlns:a16="http://schemas.microsoft.com/office/drawing/2014/main" id="{0BD764D0-30EA-DE48-42DA-0A5C73B72F4E}"/>
                </a:ext>
              </a:extLst>
            </p:cNvPr>
            <p:cNvSpPr/>
            <p:nvPr/>
          </p:nvSpPr>
          <p:spPr>
            <a:xfrm>
              <a:off x="9137778" y="3323157"/>
              <a:ext cx="1287625" cy="457200"/>
            </a:xfrm>
            <a:prstGeom prst="can">
              <a:avLst/>
            </a:prstGeom>
            <a:solidFill>
              <a:srgbClr val="F293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LM</a:t>
              </a:r>
            </a:p>
          </p:txBody>
        </p:sp>
        <p:sp>
          <p:nvSpPr>
            <p:cNvPr id="18" name="Rectangle: Diagonal Corners Rounded 17">
              <a:extLst>
                <a:ext uri="{FF2B5EF4-FFF2-40B4-BE49-F238E27FC236}">
                  <a16:creationId xmlns:a16="http://schemas.microsoft.com/office/drawing/2014/main" id="{9ADDCAC2-528C-02B3-FF7D-E9D52323575B}"/>
                </a:ext>
              </a:extLst>
            </p:cNvPr>
            <p:cNvSpPr/>
            <p:nvPr/>
          </p:nvSpPr>
          <p:spPr>
            <a:xfrm>
              <a:off x="1204618" y="4121215"/>
              <a:ext cx="1287625" cy="313545"/>
            </a:xfrm>
            <a:prstGeom prst="round2DiagRect">
              <a:avLst/>
            </a:prstGeom>
            <a:solidFill>
              <a:srgbClr val="8237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PM API</a:t>
              </a:r>
            </a:p>
          </p:txBody>
        </p:sp>
        <p:sp>
          <p:nvSpPr>
            <p:cNvPr id="19" name="Rectangle: Diagonal Corners Rounded 18">
              <a:extLst>
                <a:ext uri="{FF2B5EF4-FFF2-40B4-BE49-F238E27FC236}">
                  <a16:creationId xmlns:a16="http://schemas.microsoft.com/office/drawing/2014/main" id="{0C8210E6-FE10-4ACB-D42E-9FB3807F6245}"/>
                </a:ext>
              </a:extLst>
            </p:cNvPr>
            <p:cNvSpPr/>
            <p:nvPr/>
          </p:nvSpPr>
          <p:spPr>
            <a:xfrm>
              <a:off x="3852179" y="4121215"/>
              <a:ext cx="1287625" cy="313545"/>
            </a:xfrm>
            <a:prstGeom prst="round2DiagRect">
              <a:avLst/>
            </a:prstGeom>
            <a:solidFill>
              <a:srgbClr val="8237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RM API</a:t>
              </a:r>
            </a:p>
          </p:txBody>
        </p:sp>
        <p:sp>
          <p:nvSpPr>
            <p:cNvPr id="20" name="Rectangle: Diagonal Corners Rounded 19">
              <a:extLst>
                <a:ext uri="{FF2B5EF4-FFF2-40B4-BE49-F238E27FC236}">
                  <a16:creationId xmlns:a16="http://schemas.microsoft.com/office/drawing/2014/main" id="{5F2836D2-7D7C-7775-250D-3F1A91B81502}"/>
                </a:ext>
              </a:extLst>
            </p:cNvPr>
            <p:cNvSpPr/>
            <p:nvPr/>
          </p:nvSpPr>
          <p:spPr>
            <a:xfrm>
              <a:off x="6499741" y="4121214"/>
              <a:ext cx="1287625" cy="313545"/>
            </a:xfrm>
            <a:prstGeom prst="round2DiagRect">
              <a:avLst/>
            </a:prstGeom>
            <a:solidFill>
              <a:srgbClr val="8237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 API</a:t>
              </a:r>
            </a:p>
          </p:txBody>
        </p:sp>
        <p:sp>
          <p:nvSpPr>
            <p:cNvPr id="21" name="Rectangle: Diagonal Corners Rounded 20">
              <a:extLst>
                <a:ext uri="{FF2B5EF4-FFF2-40B4-BE49-F238E27FC236}">
                  <a16:creationId xmlns:a16="http://schemas.microsoft.com/office/drawing/2014/main" id="{E15C0076-74F1-565A-B62C-DD684C03E16D}"/>
                </a:ext>
              </a:extLst>
            </p:cNvPr>
            <p:cNvSpPr/>
            <p:nvPr/>
          </p:nvSpPr>
          <p:spPr>
            <a:xfrm>
              <a:off x="9137778" y="4121214"/>
              <a:ext cx="1287625" cy="313545"/>
            </a:xfrm>
            <a:prstGeom prst="round2DiagRect">
              <a:avLst/>
            </a:prstGeom>
            <a:solidFill>
              <a:srgbClr val="8237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LM API</a:t>
              </a:r>
            </a:p>
          </p:txBody>
        </p:sp>
      </p:grpSp>
      <p:cxnSp>
        <p:nvCxnSpPr>
          <p:cNvPr id="24" name="Straight Connector 23">
            <a:extLst>
              <a:ext uri="{FF2B5EF4-FFF2-40B4-BE49-F238E27FC236}">
                <a16:creationId xmlns:a16="http://schemas.microsoft.com/office/drawing/2014/main" id="{BD5DFD79-D1DF-65A6-3501-B4F92DF11D70}"/>
              </a:ext>
            </a:extLst>
          </p:cNvPr>
          <p:cNvCxnSpPr>
            <a:cxnSpLocks/>
          </p:cNvCxnSpPr>
          <p:nvPr/>
        </p:nvCxnSpPr>
        <p:spPr>
          <a:xfrm flipH="1">
            <a:off x="3404679" y="1109662"/>
            <a:ext cx="36514" cy="4014788"/>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01F0BB9-8A9A-8786-BAF6-AEB1DF8DB669}"/>
              </a:ext>
            </a:extLst>
          </p:cNvPr>
          <p:cNvCxnSpPr>
            <a:cxnSpLocks/>
          </p:cNvCxnSpPr>
          <p:nvPr/>
        </p:nvCxnSpPr>
        <p:spPr>
          <a:xfrm flipH="1">
            <a:off x="6099471" y="1109662"/>
            <a:ext cx="37295" cy="4014788"/>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4BDC60C-A6DC-E797-CCC5-ADD88438B354}"/>
              </a:ext>
            </a:extLst>
          </p:cNvPr>
          <p:cNvCxnSpPr>
            <a:cxnSpLocks/>
          </p:cNvCxnSpPr>
          <p:nvPr/>
        </p:nvCxnSpPr>
        <p:spPr>
          <a:xfrm flipH="1">
            <a:off x="8771357" y="1109661"/>
            <a:ext cx="11169" cy="4014789"/>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9E86C787-F3F0-1533-E02C-B25973623AB0}"/>
              </a:ext>
            </a:extLst>
          </p:cNvPr>
          <p:cNvCxnSpPr>
            <a:cxnSpLocks/>
            <a:stCxn id="19" idx="1"/>
            <a:endCxn id="21" idx="1"/>
          </p:cNvCxnSpPr>
          <p:nvPr/>
        </p:nvCxnSpPr>
        <p:spPr>
          <a:xfrm rot="5400000" flipH="1" flipV="1">
            <a:off x="7419777" y="1791960"/>
            <a:ext cx="1" cy="5285599"/>
          </a:xfrm>
          <a:prstGeom prst="bentConnector3">
            <a:avLst>
              <a:gd name="adj1" fmla="val -2286000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8CE253B6-1006-0A94-CAF2-A32A75A0715C}"/>
              </a:ext>
            </a:extLst>
          </p:cNvPr>
          <p:cNvCxnSpPr>
            <a:cxnSpLocks/>
          </p:cNvCxnSpPr>
          <p:nvPr/>
        </p:nvCxnSpPr>
        <p:spPr>
          <a:xfrm rot="5400000">
            <a:off x="3453199" y="3110981"/>
            <a:ext cx="12700" cy="2647561"/>
          </a:xfrm>
          <a:prstGeom prst="bentConnector3">
            <a:avLst>
              <a:gd name="adj1" fmla="val 18600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F2F1E3FF-D4DC-2D4E-28C5-72C96247DA30}"/>
              </a:ext>
            </a:extLst>
          </p:cNvPr>
          <p:cNvCxnSpPr>
            <a:stCxn id="19" idx="1"/>
            <a:endCxn id="20" idx="1"/>
          </p:cNvCxnSpPr>
          <p:nvPr/>
        </p:nvCxnSpPr>
        <p:spPr>
          <a:xfrm rot="5400000" flipH="1" flipV="1">
            <a:off x="6100759" y="3110979"/>
            <a:ext cx="1" cy="2647562"/>
          </a:xfrm>
          <a:prstGeom prst="bent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27C8C667-BFC4-4487-53D9-252205F27BA3}"/>
              </a:ext>
            </a:extLst>
          </p:cNvPr>
          <p:cNvCxnSpPr>
            <a:cxnSpLocks/>
          </p:cNvCxnSpPr>
          <p:nvPr/>
        </p:nvCxnSpPr>
        <p:spPr>
          <a:xfrm rot="5400000">
            <a:off x="3453199" y="3110982"/>
            <a:ext cx="12700" cy="2647561"/>
          </a:xfrm>
          <a:prstGeom prst="bentConnector3">
            <a:avLst>
              <a:gd name="adj1" fmla="val 1860047"/>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586B3F50-C2AA-E489-2D78-B41949656195}"/>
              </a:ext>
            </a:extLst>
          </p:cNvPr>
          <p:cNvCxnSpPr/>
          <p:nvPr/>
        </p:nvCxnSpPr>
        <p:spPr>
          <a:xfrm rot="5400000" flipH="1" flipV="1">
            <a:off x="6100761" y="3110980"/>
            <a:ext cx="1" cy="2647562"/>
          </a:xfrm>
          <a:prstGeom prst="bentConnector3">
            <a:avLst>
              <a:gd name="adj1" fmla="val -22860000000"/>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9500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37"/>
                                        </p:tgtEl>
                                        <p:attrNameLst>
                                          <p:attrName>style.visibility</p:attrName>
                                        </p:attrNameLst>
                                      </p:cBhvr>
                                      <p:to>
                                        <p:strVal val="hidden"/>
                                      </p:to>
                                    </p:set>
                                  </p:childTnLst>
                                </p:cTn>
                              </p:par>
                              <p:par>
                                <p:cTn id="12" presetID="22" presetClass="entr" presetSubtype="8" fill="hold" nodeType="withEffect">
                                  <p:stCondLst>
                                    <p:cond delay="0"/>
                                  </p:stCondLst>
                                  <p:childTnLst>
                                    <p:set>
                                      <p:cBhvr>
                                        <p:cTn id="13" dur="1" fill="hold">
                                          <p:stCondLst>
                                            <p:cond delay="0"/>
                                          </p:stCondLst>
                                        </p:cTn>
                                        <p:tgtEl>
                                          <p:spTgt spid="57"/>
                                        </p:tgtEl>
                                        <p:attrNameLst>
                                          <p:attrName>style.visibility</p:attrName>
                                        </p:attrNameLst>
                                      </p:cBhvr>
                                      <p:to>
                                        <p:strVal val="visible"/>
                                      </p:to>
                                    </p:set>
                                    <p:animEffect transition="in" filter="wipe(left)">
                                      <p:cBhvr>
                                        <p:cTn id="14" dur="500"/>
                                        <p:tgtEl>
                                          <p:spTgt spid="57"/>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57"/>
                                        </p:tgtEl>
                                        <p:attrNameLst>
                                          <p:attrName>style.visibility</p:attrName>
                                        </p:attrNameLst>
                                      </p:cBhvr>
                                      <p:to>
                                        <p:strVal val="hidden"/>
                                      </p:to>
                                    </p:set>
                                  </p:childTnLst>
                                </p:cTn>
                              </p:par>
                              <p:par>
                                <p:cTn id="19" presetID="22" presetClass="entr" presetSubtype="2" fill="hold" nodeType="with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wipe(right)">
                                      <p:cBhvr>
                                        <p:cTn id="21" dur="500"/>
                                        <p:tgtEl>
                                          <p:spTgt spid="5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7"/>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57"/>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6"/>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46"/>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16A0-F097-9883-6446-CFD9D2D4C50B}"/>
              </a:ext>
            </a:extLst>
          </p:cNvPr>
          <p:cNvSpPr>
            <a:spLocks noGrp="1"/>
          </p:cNvSpPr>
          <p:nvPr>
            <p:ph type="title"/>
          </p:nvPr>
        </p:nvSpPr>
        <p:spPr/>
        <p:txBody>
          <a:bodyPr/>
          <a:lstStyle/>
          <a:p>
            <a:r>
              <a:rPr lang="en-US" dirty="0"/>
              <a:t>User Story – Resident Move-In</a:t>
            </a:r>
          </a:p>
        </p:txBody>
      </p:sp>
      <p:sp>
        <p:nvSpPr>
          <p:cNvPr id="3" name="Content Placeholder 2">
            <a:extLst>
              <a:ext uri="{FF2B5EF4-FFF2-40B4-BE49-F238E27FC236}">
                <a16:creationId xmlns:a16="http://schemas.microsoft.com/office/drawing/2014/main" id="{C86B53E2-CD56-1979-9178-44FFFD839D78}"/>
              </a:ext>
            </a:extLst>
          </p:cNvPr>
          <p:cNvSpPr>
            <a:spLocks noGrp="1"/>
          </p:cNvSpPr>
          <p:nvPr>
            <p:ph idx="1"/>
          </p:nvPr>
        </p:nvSpPr>
        <p:spPr/>
        <p:txBody>
          <a:bodyPr>
            <a:normAutofit fontScale="92500" lnSpcReduction="20000"/>
          </a:bodyPr>
          <a:lstStyle/>
          <a:p>
            <a:pPr marL="0" indent="0">
              <a:buNone/>
            </a:pPr>
            <a:r>
              <a:rPr lang="en-US" u="sng" dirty="0"/>
              <a:t>User Story</a:t>
            </a:r>
          </a:p>
          <a:p>
            <a:pPr marL="0" indent="0">
              <a:buNone/>
            </a:pPr>
            <a:r>
              <a:rPr lang="en-US" dirty="0"/>
              <a:t>As a community manager, I want to move in prospective resident so they receive the benefits of being a resident.</a:t>
            </a:r>
          </a:p>
          <a:p>
            <a:pPr marL="0" indent="0">
              <a:buNone/>
            </a:pPr>
            <a:endParaRPr lang="en-US" dirty="0"/>
          </a:p>
          <a:p>
            <a:pPr marL="0" indent="0">
              <a:buNone/>
            </a:pPr>
            <a:r>
              <a:rPr lang="en-US" u="sng" dirty="0"/>
              <a:t>Acceptance Criteria</a:t>
            </a:r>
          </a:p>
          <a:p>
            <a:r>
              <a:rPr lang="en-US" dirty="0"/>
              <a:t>Resident record created in Resident Manager.</a:t>
            </a:r>
          </a:p>
          <a:p>
            <a:r>
              <a:rPr lang="en-US" dirty="0"/>
              <a:t>Lease record is created in Lease Manager and payment activities start.</a:t>
            </a:r>
          </a:p>
          <a:p>
            <a:r>
              <a:rPr lang="en-US" dirty="0"/>
              <a:t>Resident initialized in Care Manager and care activities start.</a:t>
            </a:r>
          </a:p>
          <a:p>
            <a:r>
              <a:rPr lang="en-US" dirty="0"/>
              <a:t>Appropriate property records are updated to reflect the move-in.</a:t>
            </a:r>
          </a:p>
          <a:p>
            <a:r>
              <a:rPr lang="en-US" dirty="0"/>
              <a:t>Handle the ability for future actions upon a user move-in</a:t>
            </a:r>
          </a:p>
        </p:txBody>
      </p:sp>
    </p:spTree>
    <p:extLst>
      <p:ext uri="{BB962C8B-B14F-4D97-AF65-F5344CB8AC3E}">
        <p14:creationId xmlns:p14="http://schemas.microsoft.com/office/powerpoint/2010/main" val="309100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83258-F4AC-88DC-1BED-22E8AC436B19}"/>
              </a:ext>
            </a:extLst>
          </p:cNvPr>
          <p:cNvSpPr>
            <a:spLocks noGrp="1"/>
          </p:cNvSpPr>
          <p:nvPr>
            <p:ph type="title"/>
          </p:nvPr>
        </p:nvSpPr>
        <p:spPr/>
        <p:txBody>
          <a:bodyPr/>
          <a:lstStyle/>
          <a:p>
            <a:r>
              <a:rPr lang="en-US" dirty="0"/>
              <a:t>Event-Driven Architecture</a:t>
            </a:r>
          </a:p>
        </p:txBody>
      </p:sp>
      <p:cxnSp>
        <p:nvCxnSpPr>
          <p:cNvPr id="4" name="Straight Connector 3">
            <a:extLst>
              <a:ext uri="{FF2B5EF4-FFF2-40B4-BE49-F238E27FC236}">
                <a16:creationId xmlns:a16="http://schemas.microsoft.com/office/drawing/2014/main" id="{84DE02B2-5DCE-9734-1842-2AF17A4008A8}"/>
              </a:ext>
            </a:extLst>
          </p:cNvPr>
          <p:cNvCxnSpPr>
            <a:cxnSpLocks/>
          </p:cNvCxnSpPr>
          <p:nvPr/>
        </p:nvCxnSpPr>
        <p:spPr>
          <a:xfrm>
            <a:off x="1962150" y="2022824"/>
            <a:ext cx="3222246" cy="0"/>
          </a:xfrm>
          <a:prstGeom prst="line">
            <a:avLst/>
          </a:prstGeom>
          <a:noFill/>
          <a:ln w="38100" cap="flat">
            <a:solidFill>
              <a:schemeClr val="tx1"/>
            </a:solidFill>
            <a:prstDash val="solid"/>
            <a:miter/>
          </a:ln>
        </p:spPr>
      </p:cxnSp>
      <p:cxnSp>
        <p:nvCxnSpPr>
          <p:cNvPr id="5" name="Straight Connector 4">
            <a:extLst>
              <a:ext uri="{FF2B5EF4-FFF2-40B4-BE49-F238E27FC236}">
                <a16:creationId xmlns:a16="http://schemas.microsoft.com/office/drawing/2014/main" id="{18A3BF66-44E3-83BF-21AD-25399454395D}"/>
              </a:ext>
            </a:extLst>
          </p:cNvPr>
          <p:cNvCxnSpPr>
            <a:cxnSpLocks/>
          </p:cNvCxnSpPr>
          <p:nvPr/>
        </p:nvCxnSpPr>
        <p:spPr>
          <a:xfrm>
            <a:off x="7172587" y="2022824"/>
            <a:ext cx="3352538" cy="0"/>
          </a:xfrm>
          <a:prstGeom prst="line">
            <a:avLst/>
          </a:prstGeom>
          <a:noFill/>
          <a:ln w="38100" cap="flat">
            <a:solidFill>
              <a:schemeClr val="tx1"/>
            </a:solidFill>
            <a:prstDash val="solid"/>
            <a:miter/>
          </a:ln>
        </p:spPr>
      </p:cxnSp>
      <p:cxnSp>
        <p:nvCxnSpPr>
          <p:cNvPr id="6" name="Straight Connector 5">
            <a:extLst>
              <a:ext uri="{FF2B5EF4-FFF2-40B4-BE49-F238E27FC236}">
                <a16:creationId xmlns:a16="http://schemas.microsoft.com/office/drawing/2014/main" id="{5BC0BD77-C7EF-C482-471E-52091C15C18A}"/>
              </a:ext>
            </a:extLst>
          </p:cNvPr>
          <p:cNvCxnSpPr>
            <a:cxnSpLocks/>
          </p:cNvCxnSpPr>
          <p:nvPr/>
        </p:nvCxnSpPr>
        <p:spPr>
          <a:xfrm>
            <a:off x="1895475" y="4219750"/>
            <a:ext cx="8629650" cy="0"/>
          </a:xfrm>
          <a:prstGeom prst="line">
            <a:avLst/>
          </a:prstGeom>
          <a:noFill/>
          <a:ln w="38100" cap="flat">
            <a:solidFill>
              <a:schemeClr val="tx1"/>
            </a:solidFill>
            <a:prstDash val="solid"/>
            <a:miter/>
          </a:ln>
        </p:spPr>
      </p:cxnSp>
      <p:sp>
        <p:nvSpPr>
          <p:cNvPr id="7" name="TextBox 6">
            <a:extLst>
              <a:ext uri="{FF2B5EF4-FFF2-40B4-BE49-F238E27FC236}">
                <a16:creationId xmlns:a16="http://schemas.microsoft.com/office/drawing/2014/main" id="{E193411B-B0F3-095E-E62B-7CAA4C13DFF3}"/>
              </a:ext>
            </a:extLst>
          </p:cNvPr>
          <p:cNvSpPr txBox="1"/>
          <p:nvPr/>
        </p:nvSpPr>
        <p:spPr>
          <a:xfrm>
            <a:off x="5154193" y="4279998"/>
            <a:ext cx="1875835" cy="646331"/>
          </a:xfrm>
          <a:prstGeom prst="rect">
            <a:avLst/>
          </a:prstGeom>
          <a:noFill/>
        </p:spPr>
        <p:txBody>
          <a:bodyPr wrap="none" rtlCol="0">
            <a:spAutoFit/>
          </a:bodyPr>
          <a:lstStyle/>
          <a:p>
            <a:pPr algn="ctr"/>
            <a:r>
              <a:rPr lang="en-US" sz="3600" b="1" dirty="0">
                <a:latin typeface="+mj-lt"/>
              </a:rPr>
              <a:t>- </a:t>
            </a:r>
            <a:r>
              <a:rPr lang="en-US" sz="2400" b="1" dirty="0">
                <a:latin typeface="+mj-lt"/>
              </a:rPr>
              <a:t>Wikipedia</a:t>
            </a:r>
            <a:r>
              <a:rPr lang="en-US" sz="3600" b="1" dirty="0">
                <a:latin typeface="+mj-lt"/>
              </a:rPr>
              <a:t> -</a:t>
            </a:r>
          </a:p>
        </p:txBody>
      </p:sp>
      <p:sp>
        <p:nvSpPr>
          <p:cNvPr id="8" name="TextBox 7">
            <a:extLst>
              <a:ext uri="{FF2B5EF4-FFF2-40B4-BE49-F238E27FC236}">
                <a16:creationId xmlns:a16="http://schemas.microsoft.com/office/drawing/2014/main" id="{EB4647C8-600E-4C50-A4D4-2EE396FE1746}"/>
              </a:ext>
            </a:extLst>
          </p:cNvPr>
          <p:cNvSpPr txBox="1"/>
          <p:nvPr/>
        </p:nvSpPr>
        <p:spPr>
          <a:xfrm>
            <a:off x="2228849" y="2278237"/>
            <a:ext cx="7810501" cy="1754326"/>
          </a:xfrm>
          <a:prstGeom prst="rect">
            <a:avLst/>
          </a:prstGeom>
          <a:noFill/>
        </p:spPr>
        <p:txBody>
          <a:bodyPr wrap="square" rtlCol="0">
            <a:spAutoFit/>
          </a:bodyPr>
          <a:lstStyle/>
          <a:p>
            <a:pPr algn="ctr"/>
            <a:r>
              <a:rPr lang="en-US" sz="3600" dirty="0"/>
              <a:t>A software architecture pattern promoting the production, detection, consumption of, and reaction to </a:t>
            </a:r>
            <a:r>
              <a:rPr lang="en-US" sz="3600" b="1" dirty="0">
                <a:solidFill>
                  <a:srgbClr val="FF0000"/>
                </a:solidFill>
              </a:rPr>
              <a:t>events</a:t>
            </a:r>
            <a:r>
              <a:rPr lang="en-US" sz="3600" dirty="0"/>
              <a:t>.</a:t>
            </a:r>
          </a:p>
        </p:txBody>
      </p:sp>
      <p:grpSp>
        <p:nvGrpSpPr>
          <p:cNvPr id="9" name="Group 8">
            <a:extLst>
              <a:ext uri="{FF2B5EF4-FFF2-40B4-BE49-F238E27FC236}">
                <a16:creationId xmlns:a16="http://schemas.microsoft.com/office/drawing/2014/main" id="{0A30B2CF-AB8A-9C3A-3F65-23F9063B8554}"/>
              </a:ext>
            </a:extLst>
          </p:cNvPr>
          <p:cNvGrpSpPr/>
          <p:nvPr/>
        </p:nvGrpSpPr>
        <p:grpSpPr>
          <a:xfrm>
            <a:off x="5852708" y="1823952"/>
            <a:ext cx="478806" cy="397744"/>
            <a:chOff x="11710893" y="3597504"/>
            <a:chExt cx="965388" cy="771680"/>
          </a:xfrm>
        </p:grpSpPr>
        <p:sp>
          <p:nvSpPr>
            <p:cNvPr id="10" name="Freeform: Shape 9">
              <a:extLst>
                <a:ext uri="{FF2B5EF4-FFF2-40B4-BE49-F238E27FC236}">
                  <a16:creationId xmlns:a16="http://schemas.microsoft.com/office/drawing/2014/main" id="{868AA4CA-1AB5-B84B-1A80-D3A1F62498EB}"/>
                </a:ext>
              </a:extLst>
            </p:cNvPr>
            <p:cNvSpPr/>
            <p:nvPr/>
          </p:nvSpPr>
          <p:spPr>
            <a:xfrm rot="10800000">
              <a:off x="11710893" y="3597504"/>
              <a:ext cx="393715" cy="771680"/>
            </a:xfrm>
            <a:custGeom>
              <a:avLst/>
              <a:gdLst>
                <a:gd name="connsiteX0" fmla="*/ 469106 w 476250"/>
                <a:gd name="connsiteY0" fmla="*/ 7144 h 933450"/>
                <a:gd name="connsiteX1" fmla="*/ 471964 w 476250"/>
                <a:gd name="connsiteY1" fmla="*/ 179546 h 933450"/>
                <a:gd name="connsiteX2" fmla="*/ 474821 w 476250"/>
                <a:gd name="connsiteY2" fmla="*/ 348139 h 933450"/>
                <a:gd name="connsiteX3" fmla="*/ 468154 w 476250"/>
                <a:gd name="connsiteY3" fmla="*/ 531019 h 933450"/>
                <a:gd name="connsiteX4" fmla="*/ 440531 w 476250"/>
                <a:gd name="connsiteY4" fmla="*/ 687229 h 933450"/>
                <a:gd name="connsiteX5" fmla="*/ 381476 w 476250"/>
                <a:gd name="connsiteY5" fmla="*/ 817721 h 933450"/>
                <a:gd name="connsiteX6" fmla="*/ 278606 w 476250"/>
                <a:gd name="connsiteY6" fmla="*/ 898684 h 933450"/>
                <a:gd name="connsiteX7" fmla="*/ 123349 w 476250"/>
                <a:gd name="connsiteY7" fmla="*/ 930116 h 933450"/>
                <a:gd name="connsiteX8" fmla="*/ 7144 w 476250"/>
                <a:gd name="connsiteY8" fmla="*/ 699611 h 933450"/>
                <a:gd name="connsiteX9" fmla="*/ 185261 w 476250"/>
                <a:gd name="connsiteY9" fmla="*/ 645319 h 933450"/>
                <a:gd name="connsiteX10" fmla="*/ 238601 w 476250"/>
                <a:gd name="connsiteY10" fmla="*/ 469106 h 933450"/>
                <a:gd name="connsiteX11" fmla="*/ 7144 w 476250"/>
                <a:gd name="connsiteY11" fmla="*/ 469106 h 933450"/>
                <a:gd name="connsiteX12" fmla="*/ 7144 w 476250"/>
                <a:gd name="connsiteY12" fmla="*/ 7144 h 933450"/>
                <a:gd name="connsiteX13" fmla="*/ 469106 w 476250"/>
                <a:gd name="connsiteY13" fmla="*/ 7144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6250" h="933450">
                  <a:moveTo>
                    <a:pt x="469106" y="7144"/>
                  </a:moveTo>
                  <a:cubicBezTo>
                    <a:pt x="469106" y="46196"/>
                    <a:pt x="470059" y="102394"/>
                    <a:pt x="471964" y="179546"/>
                  </a:cubicBezTo>
                  <a:cubicBezTo>
                    <a:pt x="473869" y="255746"/>
                    <a:pt x="474821" y="312896"/>
                    <a:pt x="474821" y="348139"/>
                  </a:cubicBezTo>
                  <a:cubicBezTo>
                    <a:pt x="474821" y="418624"/>
                    <a:pt x="472916" y="479584"/>
                    <a:pt x="468154" y="531019"/>
                  </a:cubicBezTo>
                  <a:cubicBezTo>
                    <a:pt x="464344" y="581501"/>
                    <a:pt x="455771" y="634841"/>
                    <a:pt x="440531" y="687229"/>
                  </a:cubicBezTo>
                  <a:cubicBezTo>
                    <a:pt x="426244" y="740569"/>
                    <a:pt x="406241" y="784384"/>
                    <a:pt x="381476" y="817721"/>
                  </a:cubicBezTo>
                  <a:cubicBezTo>
                    <a:pt x="355759" y="850106"/>
                    <a:pt x="321469" y="877729"/>
                    <a:pt x="278606" y="898684"/>
                  </a:cubicBezTo>
                  <a:cubicBezTo>
                    <a:pt x="234791" y="919639"/>
                    <a:pt x="183356" y="930116"/>
                    <a:pt x="123349" y="930116"/>
                  </a:cubicBezTo>
                  <a:lnTo>
                    <a:pt x="7144" y="699611"/>
                  </a:lnTo>
                  <a:cubicBezTo>
                    <a:pt x="90964" y="699611"/>
                    <a:pt x="150019" y="680561"/>
                    <a:pt x="185261" y="645319"/>
                  </a:cubicBezTo>
                  <a:cubicBezTo>
                    <a:pt x="220504" y="609124"/>
                    <a:pt x="238601" y="550069"/>
                    <a:pt x="238601" y="469106"/>
                  </a:cubicBezTo>
                  <a:lnTo>
                    <a:pt x="7144" y="469106"/>
                  </a:lnTo>
                  <a:lnTo>
                    <a:pt x="7144" y="7144"/>
                  </a:lnTo>
                  <a:lnTo>
                    <a:pt x="469106" y="7144"/>
                  </a:lnTo>
                  <a:close/>
                </a:path>
              </a:pathLst>
            </a:custGeom>
            <a:solidFill>
              <a:schemeClr val="tx1">
                <a:lumMod val="90000"/>
                <a:lumOff val="10000"/>
              </a:schemeClr>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8E1E1FE-031F-68A6-C2E0-4129B74FCE4B}"/>
                </a:ext>
              </a:extLst>
            </p:cNvPr>
            <p:cNvSpPr/>
            <p:nvPr/>
          </p:nvSpPr>
          <p:spPr>
            <a:xfrm rot="10800000">
              <a:off x="12282566" y="3597504"/>
              <a:ext cx="393715" cy="771680"/>
            </a:xfrm>
            <a:custGeom>
              <a:avLst/>
              <a:gdLst>
                <a:gd name="connsiteX0" fmla="*/ 468154 w 476250"/>
                <a:gd name="connsiteY0" fmla="*/ 7144 h 933450"/>
                <a:gd name="connsiteX1" fmla="*/ 471011 w 476250"/>
                <a:gd name="connsiteY1" fmla="*/ 179546 h 933450"/>
                <a:gd name="connsiteX2" fmla="*/ 473869 w 476250"/>
                <a:gd name="connsiteY2" fmla="*/ 348139 h 933450"/>
                <a:gd name="connsiteX3" fmla="*/ 468154 w 476250"/>
                <a:gd name="connsiteY3" fmla="*/ 531019 h 933450"/>
                <a:gd name="connsiteX4" fmla="*/ 440531 w 476250"/>
                <a:gd name="connsiteY4" fmla="*/ 687229 h 933450"/>
                <a:gd name="connsiteX5" fmla="*/ 380524 w 476250"/>
                <a:gd name="connsiteY5" fmla="*/ 817721 h 933450"/>
                <a:gd name="connsiteX6" fmla="*/ 277654 w 476250"/>
                <a:gd name="connsiteY6" fmla="*/ 898684 h 933450"/>
                <a:gd name="connsiteX7" fmla="*/ 122396 w 476250"/>
                <a:gd name="connsiteY7" fmla="*/ 930116 h 933450"/>
                <a:gd name="connsiteX8" fmla="*/ 7144 w 476250"/>
                <a:gd name="connsiteY8" fmla="*/ 699611 h 933450"/>
                <a:gd name="connsiteX9" fmla="*/ 184309 w 476250"/>
                <a:gd name="connsiteY9" fmla="*/ 645319 h 933450"/>
                <a:gd name="connsiteX10" fmla="*/ 237649 w 476250"/>
                <a:gd name="connsiteY10" fmla="*/ 469106 h 933450"/>
                <a:gd name="connsiteX11" fmla="*/ 7144 w 476250"/>
                <a:gd name="connsiteY11" fmla="*/ 469106 h 933450"/>
                <a:gd name="connsiteX12" fmla="*/ 7144 w 476250"/>
                <a:gd name="connsiteY12" fmla="*/ 7144 h 933450"/>
                <a:gd name="connsiteX13" fmla="*/ 468154 w 476250"/>
                <a:gd name="connsiteY13" fmla="*/ 7144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6250" h="933450">
                  <a:moveTo>
                    <a:pt x="468154" y="7144"/>
                  </a:moveTo>
                  <a:cubicBezTo>
                    <a:pt x="468154" y="46196"/>
                    <a:pt x="469106" y="102394"/>
                    <a:pt x="471011" y="179546"/>
                  </a:cubicBezTo>
                  <a:cubicBezTo>
                    <a:pt x="472916" y="255746"/>
                    <a:pt x="473869" y="312896"/>
                    <a:pt x="473869" y="348139"/>
                  </a:cubicBezTo>
                  <a:cubicBezTo>
                    <a:pt x="473869" y="418624"/>
                    <a:pt x="471964" y="479584"/>
                    <a:pt x="468154" y="531019"/>
                  </a:cubicBezTo>
                  <a:cubicBezTo>
                    <a:pt x="464344" y="581501"/>
                    <a:pt x="454819" y="634841"/>
                    <a:pt x="440531" y="687229"/>
                  </a:cubicBezTo>
                  <a:cubicBezTo>
                    <a:pt x="425291" y="740569"/>
                    <a:pt x="406241" y="784384"/>
                    <a:pt x="380524" y="817721"/>
                  </a:cubicBezTo>
                  <a:cubicBezTo>
                    <a:pt x="354806" y="850106"/>
                    <a:pt x="320516" y="877729"/>
                    <a:pt x="277654" y="898684"/>
                  </a:cubicBezTo>
                  <a:cubicBezTo>
                    <a:pt x="233839" y="919639"/>
                    <a:pt x="182404" y="930116"/>
                    <a:pt x="122396" y="930116"/>
                  </a:cubicBezTo>
                  <a:lnTo>
                    <a:pt x="7144" y="699611"/>
                  </a:lnTo>
                  <a:cubicBezTo>
                    <a:pt x="90011" y="699611"/>
                    <a:pt x="149066" y="680561"/>
                    <a:pt x="184309" y="645319"/>
                  </a:cubicBezTo>
                  <a:cubicBezTo>
                    <a:pt x="219551" y="609124"/>
                    <a:pt x="237649" y="550069"/>
                    <a:pt x="237649" y="469106"/>
                  </a:cubicBezTo>
                  <a:lnTo>
                    <a:pt x="7144" y="469106"/>
                  </a:lnTo>
                  <a:lnTo>
                    <a:pt x="7144" y="7144"/>
                  </a:lnTo>
                  <a:lnTo>
                    <a:pt x="468154" y="7144"/>
                  </a:lnTo>
                  <a:close/>
                </a:path>
              </a:pathLst>
            </a:custGeom>
            <a:solidFill>
              <a:schemeClr val="tx1">
                <a:lumMod val="90000"/>
                <a:lumOff val="10000"/>
              </a:schemeClr>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066033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10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1+#ppt_w/2"/>
                                          </p:val>
                                        </p:tav>
                                        <p:tav tm="100000">
                                          <p:val>
                                            <p:strVal val="#ppt_x"/>
                                          </p:val>
                                        </p:tav>
                                      </p:tavLst>
                                    </p:anim>
                                    <p:anim calcmode="lin" valueType="num">
                                      <p:cBhvr additive="base">
                                        <p:cTn id="8" dur="1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500" fill="hold"/>
                                        <p:tgtEl>
                                          <p:spTgt spid="5"/>
                                        </p:tgtEl>
                                        <p:attrNameLst>
                                          <p:attrName>ppt_x</p:attrName>
                                        </p:attrNameLst>
                                      </p:cBhvr>
                                      <p:tavLst>
                                        <p:tav tm="0">
                                          <p:val>
                                            <p:strVal val="0-#ppt_w/2"/>
                                          </p:val>
                                        </p:tav>
                                        <p:tav tm="100000">
                                          <p:val>
                                            <p:strVal val="#ppt_x"/>
                                          </p:val>
                                        </p:tav>
                                      </p:tavLst>
                                    </p:anim>
                                    <p:anim calcmode="lin" valueType="num">
                                      <p:cBhvr additive="base">
                                        <p:cTn id="12" dur="1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1" decel="10000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500" fill="hold"/>
                                        <p:tgtEl>
                                          <p:spTgt spid="6"/>
                                        </p:tgtEl>
                                        <p:attrNameLst>
                                          <p:attrName>ppt_x</p:attrName>
                                        </p:attrNameLst>
                                      </p:cBhvr>
                                      <p:tavLst>
                                        <p:tav tm="0">
                                          <p:val>
                                            <p:strVal val="#ppt_x"/>
                                          </p:val>
                                        </p:tav>
                                        <p:tav tm="100000">
                                          <p:val>
                                            <p:strVal val="#ppt_x"/>
                                          </p:val>
                                        </p:tav>
                                      </p:tavLst>
                                    </p:anim>
                                    <p:anim calcmode="lin" valueType="num">
                                      <p:cBhvr additive="base">
                                        <p:cTn id="16" dur="1500" fill="hold"/>
                                        <p:tgtEl>
                                          <p:spTgt spid="6"/>
                                        </p:tgtEl>
                                        <p:attrNameLst>
                                          <p:attrName>ppt_y</p:attrName>
                                        </p:attrNameLst>
                                      </p:cBhvr>
                                      <p:tavLst>
                                        <p:tav tm="0">
                                          <p:val>
                                            <p:strVal val="0-#ppt_h/2"/>
                                          </p:val>
                                        </p:tav>
                                        <p:tav tm="100000">
                                          <p:val>
                                            <p:strVal val="#ppt_y"/>
                                          </p:val>
                                        </p:tav>
                                      </p:tavLst>
                                    </p:anim>
                                  </p:childTnLst>
                                </p:cTn>
                              </p:par>
                              <p:par>
                                <p:cTn id="17" presetID="22" presetClass="entr" presetSubtype="1" fill="hold" grpId="0" nodeType="withEffect">
                                  <p:stCondLst>
                                    <p:cond delay="60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par>
                                <p:cTn id="20" presetID="2" presetClass="entr" presetSubtype="1" decel="10000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500" fill="hold"/>
                                        <p:tgtEl>
                                          <p:spTgt spid="9"/>
                                        </p:tgtEl>
                                        <p:attrNameLst>
                                          <p:attrName>ppt_x</p:attrName>
                                        </p:attrNameLst>
                                      </p:cBhvr>
                                      <p:tavLst>
                                        <p:tav tm="0">
                                          <p:val>
                                            <p:strVal val="#ppt_x"/>
                                          </p:val>
                                        </p:tav>
                                        <p:tav tm="100000">
                                          <p:val>
                                            <p:strVal val="#ppt_x"/>
                                          </p:val>
                                        </p:tav>
                                      </p:tavLst>
                                    </p:anim>
                                    <p:anim calcmode="lin" valueType="num">
                                      <p:cBhvr additive="base">
                                        <p:cTn id="23" dur="1500" fill="hold"/>
                                        <p:tgtEl>
                                          <p:spTgt spid="9"/>
                                        </p:tgtEl>
                                        <p:attrNameLst>
                                          <p:attrName>ppt_y</p:attrName>
                                        </p:attrNameLst>
                                      </p:cBhvr>
                                      <p:tavLst>
                                        <p:tav tm="0">
                                          <p:val>
                                            <p:strVal val="0-#ppt_h/2"/>
                                          </p:val>
                                        </p:tav>
                                        <p:tav tm="100000">
                                          <p:val>
                                            <p:strVal val="#ppt_y"/>
                                          </p:val>
                                        </p:tav>
                                      </p:tavLst>
                                    </p:anim>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004C6-318D-3BE5-1194-0720ACA6E2D9}"/>
              </a:ext>
            </a:extLst>
          </p:cNvPr>
          <p:cNvSpPr>
            <a:spLocks noGrp="1"/>
          </p:cNvSpPr>
          <p:nvPr>
            <p:ph type="title"/>
          </p:nvPr>
        </p:nvSpPr>
        <p:spPr/>
        <p:txBody>
          <a:bodyPr/>
          <a:lstStyle/>
          <a:p>
            <a:r>
              <a:rPr lang="en-US" dirty="0"/>
              <a:t>Event-Driven Architecture</a:t>
            </a:r>
          </a:p>
        </p:txBody>
      </p:sp>
      <p:pic>
        <p:nvPicPr>
          <p:cNvPr id="5" name="Content Placeholder 4">
            <a:extLst>
              <a:ext uri="{FF2B5EF4-FFF2-40B4-BE49-F238E27FC236}">
                <a16:creationId xmlns:a16="http://schemas.microsoft.com/office/drawing/2014/main" id="{8E5F07F8-8745-8AEF-D086-A788A8E22C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2210" y="1558925"/>
            <a:ext cx="6787580" cy="4235450"/>
          </a:xfrm>
        </p:spPr>
      </p:pic>
    </p:spTree>
    <p:extLst>
      <p:ext uri="{BB962C8B-B14F-4D97-AF65-F5344CB8AC3E}">
        <p14:creationId xmlns:p14="http://schemas.microsoft.com/office/powerpoint/2010/main" val="3286132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7557C-8D29-6BBD-411B-6D7A2BA26137}"/>
              </a:ext>
            </a:extLst>
          </p:cNvPr>
          <p:cNvSpPr>
            <a:spLocks noGrp="1"/>
          </p:cNvSpPr>
          <p:nvPr>
            <p:ph type="title"/>
          </p:nvPr>
        </p:nvSpPr>
        <p:spPr/>
        <p:txBody>
          <a:bodyPr/>
          <a:lstStyle/>
          <a:p>
            <a:r>
              <a:rPr lang="en-US" dirty="0"/>
              <a:t>Event-Driven Architecture</a:t>
            </a:r>
          </a:p>
        </p:txBody>
      </p:sp>
      <p:sp>
        <p:nvSpPr>
          <p:cNvPr id="4" name="TextBox 3">
            <a:extLst>
              <a:ext uri="{FF2B5EF4-FFF2-40B4-BE49-F238E27FC236}">
                <a16:creationId xmlns:a16="http://schemas.microsoft.com/office/drawing/2014/main" id="{577A10F5-4CED-EDB0-05DA-9A35FF8CCA25}"/>
              </a:ext>
            </a:extLst>
          </p:cNvPr>
          <p:cNvSpPr txBox="1"/>
          <p:nvPr/>
        </p:nvSpPr>
        <p:spPr>
          <a:xfrm>
            <a:off x="422210" y="1631461"/>
            <a:ext cx="11339803" cy="3539430"/>
          </a:xfrm>
          <a:prstGeom prst="rect">
            <a:avLst/>
          </a:prstGeom>
          <a:noFill/>
        </p:spPr>
        <p:txBody>
          <a:bodyPr wrap="square" rtlCol="0">
            <a:spAutoFit/>
          </a:bodyPr>
          <a:lstStyle/>
          <a:p>
            <a:pPr algn="ctr"/>
            <a:r>
              <a:rPr lang="en-US" sz="3200" dirty="0"/>
              <a:t>Event-driven architecture (EDA) is a design paradigm in which a software component executes in response to receiving one or more event notifications.</a:t>
            </a:r>
          </a:p>
          <a:p>
            <a:pPr algn="ctr"/>
            <a:endParaRPr lang="en-US" sz="3200" dirty="0"/>
          </a:p>
          <a:p>
            <a:pPr algn="ctr"/>
            <a:r>
              <a:rPr lang="en-US" sz="3200" dirty="0"/>
              <a:t>EDA is more loosely coupled than client/server paradigm because the component that sends the notification doesn’t know the identity of the receiving components at the time of compiling</a:t>
            </a:r>
          </a:p>
        </p:txBody>
      </p:sp>
      <p:cxnSp>
        <p:nvCxnSpPr>
          <p:cNvPr id="5" name="Straight Connector 4">
            <a:extLst>
              <a:ext uri="{FF2B5EF4-FFF2-40B4-BE49-F238E27FC236}">
                <a16:creationId xmlns:a16="http://schemas.microsoft.com/office/drawing/2014/main" id="{EEB45856-01AC-0C50-E43B-D8B74BE840AF}"/>
              </a:ext>
            </a:extLst>
          </p:cNvPr>
          <p:cNvCxnSpPr>
            <a:cxnSpLocks/>
          </p:cNvCxnSpPr>
          <p:nvPr/>
        </p:nvCxnSpPr>
        <p:spPr>
          <a:xfrm>
            <a:off x="486561" y="1376048"/>
            <a:ext cx="4697835" cy="0"/>
          </a:xfrm>
          <a:prstGeom prst="line">
            <a:avLst/>
          </a:prstGeom>
          <a:noFill/>
          <a:ln w="38100" cap="flat">
            <a:solidFill>
              <a:schemeClr val="tx1"/>
            </a:solidFill>
            <a:prstDash val="solid"/>
            <a:miter/>
          </a:ln>
        </p:spPr>
      </p:cxnSp>
      <p:cxnSp>
        <p:nvCxnSpPr>
          <p:cNvPr id="6" name="Straight Connector 5">
            <a:extLst>
              <a:ext uri="{FF2B5EF4-FFF2-40B4-BE49-F238E27FC236}">
                <a16:creationId xmlns:a16="http://schemas.microsoft.com/office/drawing/2014/main" id="{9E7CB957-5234-252F-DD9A-B72E5C40D91B}"/>
              </a:ext>
            </a:extLst>
          </p:cNvPr>
          <p:cNvCxnSpPr>
            <a:cxnSpLocks/>
          </p:cNvCxnSpPr>
          <p:nvPr/>
        </p:nvCxnSpPr>
        <p:spPr>
          <a:xfrm>
            <a:off x="7172587" y="1376048"/>
            <a:ext cx="4589426" cy="0"/>
          </a:xfrm>
          <a:prstGeom prst="line">
            <a:avLst/>
          </a:prstGeom>
          <a:noFill/>
          <a:ln w="38100" cap="flat">
            <a:solidFill>
              <a:schemeClr val="tx1"/>
            </a:solidFill>
            <a:prstDash val="solid"/>
            <a:miter/>
          </a:ln>
        </p:spPr>
      </p:cxnSp>
      <p:cxnSp>
        <p:nvCxnSpPr>
          <p:cNvPr id="7" name="Straight Connector 6">
            <a:extLst>
              <a:ext uri="{FF2B5EF4-FFF2-40B4-BE49-F238E27FC236}">
                <a16:creationId xmlns:a16="http://schemas.microsoft.com/office/drawing/2014/main" id="{E996BDAA-90FF-DFD8-B518-A30CD6912C49}"/>
              </a:ext>
            </a:extLst>
          </p:cNvPr>
          <p:cNvCxnSpPr>
            <a:cxnSpLocks/>
          </p:cNvCxnSpPr>
          <p:nvPr/>
        </p:nvCxnSpPr>
        <p:spPr>
          <a:xfrm>
            <a:off x="422210" y="5306524"/>
            <a:ext cx="11339803" cy="0"/>
          </a:xfrm>
          <a:prstGeom prst="line">
            <a:avLst/>
          </a:prstGeom>
          <a:noFill/>
          <a:ln w="38100" cap="flat">
            <a:solidFill>
              <a:schemeClr val="tx1"/>
            </a:solidFill>
            <a:prstDash val="solid"/>
            <a:miter/>
          </a:ln>
        </p:spPr>
      </p:cxnSp>
      <p:sp>
        <p:nvSpPr>
          <p:cNvPr id="8" name="TextBox 7">
            <a:extLst>
              <a:ext uri="{FF2B5EF4-FFF2-40B4-BE49-F238E27FC236}">
                <a16:creationId xmlns:a16="http://schemas.microsoft.com/office/drawing/2014/main" id="{A57696F6-284C-C014-2873-10AF148B77B5}"/>
              </a:ext>
            </a:extLst>
          </p:cNvPr>
          <p:cNvSpPr txBox="1"/>
          <p:nvPr/>
        </p:nvSpPr>
        <p:spPr>
          <a:xfrm>
            <a:off x="5334532" y="5366772"/>
            <a:ext cx="1515158" cy="646331"/>
          </a:xfrm>
          <a:prstGeom prst="rect">
            <a:avLst/>
          </a:prstGeom>
          <a:noFill/>
        </p:spPr>
        <p:txBody>
          <a:bodyPr wrap="none" rtlCol="0">
            <a:spAutoFit/>
          </a:bodyPr>
          <a:lstStyle/>
          <a:p>
            <a:pPr algn="ctr"/>
            <a:r>
              <a:rPr lang="en-US" sz="3600" b="1" dirty="0">
                <a:latin typeface="+mj-lt"/>
              </a:rPr>
              <a:t>- </a:t>
            </a:r>
            <a:r>
              <a:rPr lang="en-US" sz="2400" b="1" dirty="0">
                <a:latin typeface="+mj-lt"/>
              </a:rPr>
              <a:t>Garner</a:t>
            </a:r>
            <a:r>
              <a:rPr lang="en-US" sz="3600" b="1" dirty="0">
                <a:latin typeface="+mj-lt"/>
              </a:rPr>
              <a:t> -</a:t>
            </a:r>
          </a:p>
        </p:txBody>
      </p:sp>
      <p:grpSp>
        <p:nvGrpSpPr>
          <p:cNvPr id="9" name="Group 8">
            <a:extLst>
              <a:ext uri="{FF2B5EF4-FFF2-40B4-BE49-F238E27FC236}">
                <a16:creationId xmlns:a16="http://schemas.microsoft.com/office/drawing/2014/main" id="{4C8275DC-8922-7486-92ED-0E9B67633D83}"/>
              </a:ext>
            </a:extLst>
          </p:cNvPr>
          <p:cNvGrpSpPr/>
          <p:nvPr/>
        </p:nvGrpSpPr>
        <p:grpSpPr>
          <a:xfrm>
            <a:off x="5852708" y="1177176"/>
            <a:ext cx="478806" cy="397744"/>
            <a:chOff x="11710893" y="3597504"/>
            <a:chExt cx="965388" cy="771680"/>
          </a:xfrm>
        </p:grpSpPr>
        <p:sp>
          <p:nvSpPr>
            <p:cNvPr id="10" name="Freeform: Shape 9">
              <a:extLst>
                <a:ext uri="{FF2B5EF4-FFF2-40B4-BE49-F238E27FC236}">
                  <a16:creationId xmlns:a16="http://schemas.microsoft.com/office/drawing/2014/main" id="{2A819985-3777-0861-8573-51021EB21678}"/>
                </a:ext>
              </a:extLst>
            </p:cNvPr>
            <p:cNvSpPr/>
            <p:nvPr/>
          </p:nvSpPr>
          <p:spPr>
            <a:xfrm rot="10800000">
              <a:off x="11710893" y="3597504"/>
              <a:ext cx="393715" cy="771680"/>
            </a:xfrm>
            <a:custGeom>
              <a:avLst/>
              <a:gdLst>
                <a:gd name="connsiteX0" fmla="*/ 469106 w 476250"/>
                <a:gd name="connsiteY0" fmla="*/ 7144 h 933450"/>
                <a:gd name="connsiteX1" fmla="*/ 471964 w 476250"/>
                <a:gd name="connsiteY1" fmla="*/ 179546 h 933450"/>
                <a:gd name="connsiteX2" fmla="*/ 474821 w 476250"/>
                <a:gd name="connsiteY2" fmla="*/ 348139 h 933450"/>
                <a:gd name="connsiteX3" fmla="*/ 468154 w 476250"/>
                <a:gd name="connsiteY3" fmla="*/ 531019 h 933450"/>
                <a:gd name="connsiteX4" fmla="*/ 440531 w 476250"/>
                <a:gd name="connsiteY4" fmla="*/ 687229 h 933450"/>
                <a:gd name="connsiteX5" fmla="*/ 381476 w 476250"/>
                <a:gd name="connsiteY5" fmla="*/ 817721 h 933450"/>
                <a:gd name="connsiteX6" fmla="*/ 278606 w 476250"/>
                <a:gd name="connsiteY6" fmla="*/ 898684 h 933450"/>
                <a:gd name="connsiteX7" fmla="*/ 123349 w 476250"/>
                <a:gd name="connsiteY7" fmla="*/ 930116 h 933450"/>
                <a:gd name="connsiteX8" fmla="*/ 7144 w 476250"/>
                <a:gd name="connsiteY8" fmla="*/ 699611 h 933450"/>
                <a:gd name="connsiteX9" fmla="*/ 185261 w 476250"/>
                <a:gd name="connsiteY9" fmla="*/ 645319 h 933450"/>
                <a:gd name="connsiteX10" fmla="*/ 238601 w 476250"/>
                <a:gd name="connsiteY10" fmla="*/ 469106 h 933450"/>
                <a:gd name="connsiteX11" fmla="*/ 7144 w 476250"/>
                <a:gd name="connsiteY11" fmla="*/ 469106 h 933450"/>
                <a:gd name="connsiteX12" fmla="*/ 7144 w 476250"/>
                <a:gd name="connsiteY12" fmla="*/ 7144 h 933450"/>
                <a:gd name="connsiteX13" fmla="*/ 469106 w 476250"/>
                <a:gd name="connsiteY13" fmla="*/ 7144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6250" h="933450">
                  <a:moveTo>
                    <a:pt x="469106" y="7144"/>
                  </a:moveTo>
                  <a:cubicBezTo>
                    <a:pt x="469106" y="46196"/>
                    <a:pt x="470059" y="102394"/>
                    <a:pt x="471964" y="179546"/>
                  </a:cubicBezTo>
                  <a:cubicBezTo>
                    <a:pt x="473869" y="255746"/>
                    <a:pt x="474821" y="312896"/>
                    <a:pt x="474821" y="348139"/>
                  </a:cubicBezTo>
                  <a:cubicBezTo>
                    <a:pt x="474821" y="418624"/>
                    <a:pt x="472916" y="479584"/>
                    <a:pt x="468154" y="531019"/>
                  </a:cubicBezTo>
                  <a:cubicBezTo>
                    <a:pt x="464344" y="581501"/>
                    <a:pt x="455771" y="634841"/>
                    <a:pt x="440531" y="687229"/>
                  </a:cubicBezTo>
                  <a:cubicBezTo>
                    <a:pt x="426244" y="740569"/>
                    <a:pt x="406241" y="784384"/>
                    <a:pt x="381476" y="817721"/>
                  </a:cubicBezTo>
                  <a:cubicBezTo>
                    <a:pt x="355759" y="850106"/>
                    <a:pt x="321469" y="877729"/>
                    <a:pt x="278606" y="898684"/>
                  </a:cubicBezTo>
                  <a:cubicBezTo>
                    <a:pt x="234791" y="919639"/>
                    <a:pt x="183356" y="930116"/>
                    <a:pt x="123349" y="930116"/>
                  </a:cubicBezTo>
                  <a:lnTo>
                    <a:pt x="7144" y="699611"/>
                  </a:lnTo>
                  <a:cubicBezTo>
                    <a:pt x="90964" y="699611"/>
                    <a:pt x="150019" y="680561"/>
                    <a:pt x="185261" y="645319"/>
                  </a:cubicBezTo>
                  <a:cubicBezTo>
                    <a:pt x="220504" y="609124"/>
                    <a:pt x="238601" y="550069"/>
                    <a:pt x="238601" y="469106"/>
                  </a:cubicBezTo>
                  <a:lnTo>
                    <a:pt x="7144" y="469106"/>
                  </a:lnTo>
                  <a:lnTo>
                    <a:pt x="7144" y="7144"/>
                  </a:lnTo>
                  <a:lnTo>
                    <a:pt x="469106" y="7144"/>
                  </a:lnTo>
                  <a:close/>
                </a:path>
              </a:pathLst>
            </a:custGeom>
            <a:solidFill>
              <a:schemeClr val="tx1">
                <a:lumMod val="90000"/>
                <a:lumOff val="10000"/>
              </a:schemeClr>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76748D4-6834-520E-0818-83A4DC1D4868}"/>
                </a:ext>
              </a:extLst>
            </p:cNvPr>
            <p:cNvSpPr/>
            <p:nvPr/>
          </p:nvSpPr>
          <p:spPr>
            <a:xfrm rot="10800000">
              <a:off x="12282566" y="3597504"/>
              <a:ext cx="393715" cy="771680"/>
            </a:xfrm>
            <a:custGeom>
              <a:avLst/>
              <a:gdLst>
                <a:gd name="connsiteX0" fmla="*/ 468154 w 476250"/>
                <a:gd name="connsiteY0" fmla="*/ 7144 h 933450"/>
                <a:gd name="connsiteX1" fmla="*/ 471011 w 476250"/>
                <a:gd name="connsiteY1" fmla="*/ 179546 h 933450"/>
                <a:gd name="connsiteX2" fmla="*/ 473869 w 476250"/>
                <a:gd name="connsiteY2" fmla="*/ 348139 h 933450"/>
                <a:gd name="connsiteX3" fmla="*/ 468154 w 476250"/>
                <a:gd name="connsiteY3" fmla="*/ 531019 h 933450"/>
                <a:gd name="connsiteX4" fmla="*/ 440531 w 476250"/>
                <a:gd name="connsiteY4" fmla="*/ 687229 h 933450"/>
                <a:gd name="connsiteX5" fmla="*/ 380524 w 476250"/>
                <a:gd name="connsiteY5" fmla="*/ 817721 h 933450"/>
                <a:gd name="connsiteX6" fmla="*/ 277654 w 476250"/>
                <a:gd name="connsiteY6" fmla="*/ 898684 h 933450"/>
                <a:gd name="connsiteX7" fmla="*/ 122396 w 476250"/>
                <a:gd name="connsiteY7" fmla="*/ 930116 h 933450"/>
                <a:gd name="connsiteX8" fmla="*/ 7144 w 476250"/>
                <a:gd name="connsiteY8" fmla="*/ 699611 h 933450"/>
                <a:gd name="connsiteX9" fmla="*/ 184309 w 476250"/>
                <a:gd name="connsiteY9" fmla="*/ 645319 h 933450"/>
                <a:gd name="connsiteX10" fmla="*/ 237649 w 476250"/>
                <a:gd name="connsiteY10" fmla="*/ 469106 h 933450"/>
                <a:gd name="connsiteX11" fmla="*/ 7144 w 476250"/>
                <a:gd name="connsiteY11" fmla="*/ 469106 h 933450"/>
                <a:gd name="connsiteX12" fmla="*/ 7144 w 476250"/>
                <a:gd name="connsiteY12" fmla="*/ 7144 h 933450"/>
                <a:gd name="connsiteX13" fmla="*/ 468154 w 476250"/>
                <a:gd name="connsiteY13" fmla="*/ 7144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6250" h="933450">
                  <a:moveTo>
                    <a:pt x="468154" y="7144"/>
                  </a:moveTo>
                  <a:cubicBezTo>
                    <a:pt x="468154" y="46196"/>
                    <a:pt x="469106" y="102394"/>
                    <a:pt x="471011" y="179546"/>
                  </a:cubicBezTo>
                  <a:cubicBezTo>
                    <a:pt x="472916" y="255746"/>
                    <a:pt x="473869" y="312896"/>
                    <a:pt x="473869" y="348139"/>
                  </a:cubicBezTo>
                  <a:cubicBezTo>
                    <a:pt x="473869" y="418624"/>
                    <a:pt x="471964" y="479584"/>
                    <a:pt x="468154" y="531019"/>
                  </a:cubicBezTo>
                  <a:cubicBezTo>
                    <a:pt x="464344" y="581501"/>
                    <a:pt x="454819" y="634841"/>
                    <a:pt x="440531" y="687229"/>
                  </a:cubicBezTo>
                  <a:cubicBezTo>
                    <a:pt x="425291" y="740569"/>
                    <a:pt x="406241" y="784384"/>
                    <a:pt x="380524" y="817721"/>
                  </a:cubicBezTo>
                  <a:cubicBezTo>
                    <a:pt x="354806" y="850106"/>
                    <a:pt x="320516" y="877729"/>
                    <a:pt x="277654" y="898684"/>
                  </a:cubicBezTo>
                  <a:cubicBezTo>
                    <a:pt x="233839" y="919639"/>
                    <a:pt x="182404" y="930116"/>
                    <a:pt x="122396" y="930116"/>
                  </a:cubicBezTo>
                  <a:lnTo>
                    <a:pt x="7144" y="699611"/>
                  </a:lnTo>
                  <a:cubicBezTo>
                    <a:pt x="90011" y="699611"/>
                    <a:pt x="149066" y="680561"/>
                    <a:pt x="184309" y="645319"/>
                  </a:cubicBezTo>
                  <a:cubicBezTo>
                    <a:pt x="219551" y="609124"/>
                    <a:pt x="237649" y="550069"/>
                    <a:pt x="237649" y="469106"/>
                  </a:cubicBezTo>
                  <a:lnTo>
                    <a:pt x="7144" y="469106"/>
                  </a:lnTo>
                  <a:lnTo>
                    <a:pt x="7144" y="7144"/>
                  </a:lnTo>
                  <a:lnTo>
                    <a:pt x="468154" y="7144"/>
                  </a:lnTo>
                  <a:close/>
                </a:path>
              </a:pathLst>
            </a:custGeom>
            <a:solidFill>
              <a:schemeClr val="tx1">
                <a:lumMod val="90000"/>
                <a:lumOff val="10000"/>
              </a:schemeClr>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017947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1+#ppt_w/2"/>
                                          </p:val>
                                        </p:tav>
                                        <p:tav tm="100000">
                                          <p:val>
                                            <p:strVal val="#ppt_x"/>
                                          </p:val>
                                        </p:tav>
                                      </p:tavLst>
                                    </p:anim>
                                    <p:anim calcmode="lin" valueType="num">
                                      <p:cBhvr additive="base">
                                        <p:cTn id="8" dur="1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0-#ppt_w/2"/>
                                          </p:val>
                                        </p:tav>
                                        <p:tav tm="100000">
                                          <p:val>
                                            <p:strVal val="#ppt_x"/>
                                          </p:val>
                                        </p:tav>
                                      </p:tavLst>
                                    </p:anim>
                                    <p:anim calcmode="lin" valueType="num">
                                      <p:cBhvr additive="base">
                                        <p:cTn id="12" dur="1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1" decel="10000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500" fill="hold"/>
                                        <p:tgtEl>
                                          <p:spTgt spid="7"/>
                                        </p:tgtEl>
                                        <p:attrNameLst>
                                          <p:attrName>ppt_x</p:attrName>
                                        </p:attrNameLst>
                                      </p:cBhvr>
                                      <p:tavLst>
                                        <p:tav tm="0">
                                          <p:val>
                                            <p:strVal val="#ppt_x"/>
                                          </p:val>
                                        </p:tav>
                                        <p:tav tm="100000">
                                          <p:val>
                                            <p:strVal val="#ppt_x"/>
                                          </p:val>
                                        </p:tav>
                                      </p:tavLst>
                                    </p:anim>
                                    <p:anim calcmode="lin" valueType="num">
                                      <p:cBhvr additive="base">
                                        <p:cTn id="16" dur="1500" fill="hold"/>
                                        <p:tgtEl>
                                          <p:spTgt spid="7"/>
                                        </p:tgtEl>
                                        <p:attrNameLst>
                                          <p:attrName>ppt_y</p:attrName>
                                        </p:attrNameLst>
                                      </p:cBhvr>
                                      <p:tavLst>
                                        <p:tav tm="0">
                                          <p:val>
                                            <p:strVal val="0-#ppt_h/2"/>
                                          </p:val>
                                        </p:tav>
                                        <p:tav tm="100000">
                                          <p:val>
                                            <p:strVal val="#ppt_y"/>
                                          </p:val>
                                        </p:tav>
                                      </p:tavLst>
                                    </p:anim>
                                  </p:childTnLst>
                                </p:cTn>
                              </p:par>
                              <p:par>
                                <p:cTn id="17" presetID="22" presetClass="entr" presetSubtype="1" fill="hold" grpId="0" nodeType="withEffect">
                                  <p:stCondLst>
                                    <p:cond delay="60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500"/>
                                        <p:tgtEl>
                                          <p:spTgt spid="4"/>
                                        </p:tgtEl>
                                      </p:cBhvr>
                                    </p:animEffect>
                                  </p:childTnLst>
                                </p:cTn>
                              </p:par>
                              <p:par>
                                <p:cTn id="20" presetID="2" presetClass="entr" presetSubtype="1" decel="10000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500" fill="hold"/>
                                        <p:tgtEl>
                                          <p:spTgt spid="9"/>
                                        </p:tgtEl>
                                        <p:attrNameLst>
                                          <p:attrName>ppt_x</p:attrName>
                                        </p:attrNameLst>
                                      </p:cBhvr>
                                      <p:tavLst>
                                        <p:tav tm="0">
                                          <p:val>
                                            <p:strVal val="#ppt_x"/>
                                          </p:val>
                                        </p:tav>
                                        <p:tav tm="100000">
                                          <p:val>
                                            <p:strVal val="#ppt_x"/>
                                          </p:val>
                                        </p:tav>
                                      </p:tavLst>
                                    </p:anim>
                                    <p:anim calcmode="lin" valueType="num">
                                      <p:cBhvr additive="base">
                                        <p:cTn id="23" dur="1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696</Words>
  <Application>Microsoft Office PowerPoint</Application>
  <PresentationFormat>Widescreen</PresentationFormat>
  <Paragraphs>150</Paragraphs>
  <Slides>17</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Calibri Light</vt:lpstr>
      <vt:lpstr>Kamerik205 8</vt:lpstr>
      <vt:lpstr>Office Theme</vt:lpstr>
      <vt:lpstr>Custom Design</vt:lpstr>
      <vt:lpstr>File New: Build a Serverless Event-Driven Architected Microservice</vt:lpstr>
      <vt:lpstr>Who is Chad Green</vt:lpstr>
      <vt:lpstr>Northstar Senior Living</vt:lpstr>
      <vt:lpstr>User Story – Resident Move-In</vt:lpstr>
      <vt:lpstr>Resident Move In</vt:lpstr>
      <vt:lpstr>User Story – Resident Move-In</vt:lpstr>
      <vt:lpstr>Event-Driven Architecture</vt:lpstr>
      <vt:lpstr>Event-Driven Architecture</vt:lpstr>
      <vt:lpstr>Event-Driven Architecture</vt:lpstr>
      <vt:lpstr>Event-Driven Architecture</vt:lpstr>
      <vt:lpstr>Event-Driven Architecture</vt:lpstr>
      <vt:lpstr>Resident Move In</vt:lpstr>
      <vt:lpstr>Azure Event Hubs</vt:lpstr>
      <vt:lpstr>Azure Event Hubs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 Green</dc:creator>
  <cp:lastModifiedBy>Chad Green</cp:lastModifiedBy>
  <cp:revision>4</cp:revision>
  <dcterms:created xsi:type="dcterms:W3CDTF">2023-03-04T18:47:45Z</dcterms:created>
  <dcterms:modified xsi:type="dcterms:W3CDTF">2023-04-09T15:58:34Z</dcterms:modified>
</cp:coreProperties>
</file>