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8" r:id="rId2"/>
  </p:sldMasterIdLst>
  <p:notesMasterIdLst>
    <p:notesMasterId r:id="rId97"/>
  </p:notesMasterIdLst>
  <p:sldIdLst>
    <p:sldId id="260" r:id="rId3"/>
    <p:sldId id="263" r:id="rId4"/>
    <p:sldId id="262" r:id="rId5"/>
    <p:sldId id="264" r:id="rId6"/>
    <p:sldId id="265" r:id="rId7"/>
    <p:sldId id="266" r:id="rId8"/>
    <p:sldId id="267" r:id="rId9"/>
    <p:sldId id="268" r:id="rId10"/>
    <p:sldId id="269" r:id="rId11"/>
    <p:sldId id="270" r:id="rId12"/>
    <p:sldId id="271" r:id="rId13"/>
    <p:sldId id="272" r:id="rId14"/>
    <p:sldId id="273" r:id="rId15"/>
    <p:sldId id="274" r:id="rId16"/>
    <p:sldId id="276" r:id="rId17"/>
    <p:sldId id="277" r:id="rId18"/>
    <p:sldId id="403" r:id="rId19"/>
    <p:sldId id="279" r:id="rId20"/>
    <p:sldId id="275" r:id="rId21"/>
    <p:sldId id="280" r:id="rId22"/>
    <p:sldId id="281" r:id="rId23"/>
    <p:sldId id="282" r:id="rId24"/>
    <p:sldId id="283" r:id="rId25"/>
    <p:sldId id="284" r:id="rId26"/>
    <p:sldId id="285" r:id="rId27"/>
    <p:sldId id="287" r:id="rId28"/>
    <p:sldId id="288" r:id="rId29"/>
    <p:sldId id="289" r:id="rId30"/>
    <p:sldId id="299" r:id="rId31"/>
    <p:sldId id="298" r:id="rId32"/>
    <p:sldId id="297" r:id="rId33"/>
    <p:sldId id="301" r:id="rId34"/>
    <p:sldId id="302" r:id="rId35"/>
    <p:sldId id="303" r:id="rId36"/>
    <p:sldId id="304" r:id="rId37"/>
    <p:sldId id="305" r:id="rId38"/>
    <p:sldId id="306" r:id="rId39"/>
    <p:sldId id="331" r:id="rId40"/>
    <p:sldId id="332" r:id="rId41"/>
    <p:sldId id="333" r:id="rId42"/>
    <p:sldId id="334" r:id="rId43"/>
    <p:sldId id="335" r:id="rId44"/>
    <p:sldId id="336" r:id="rId45"/>
    <p:sldId id="316" r:id="rId46"/>
    <p:sldId id="317" r:id="rId47"/>
    <p:sldId id="318" r:id="rId48"/>
    <p:sldId id="319" r:id="rId49"/>
    <p:sldId id="320" r:id="rId50"/>
    <p:sldId id="321" r:id="rId51"/>
    <p:sldId id="322" r:id="rId52"/>
    <p:sldId id="324" r:id="rId53"/>
    <p:sldId id="325" r:id="rId54"/>
    <p:sldId id="326" r:id="rId55"/>
    <p:sldId id="327" r:id="rId56"/>
    <p:sldId id="328" r:id="rId57"/>
    <p:sldId id="329" r:id="rId58"/>
    <p:sldId id="395" r:id="rId59"/>
    <p:sldId id="396" r:id="rId60"/>
    <p:sldId id="397" r:id="rId61"/>
    <p:sldId id="398" r:id="rId62"/>
    <p:sldId id="399" r:id="rId63"/>
    <p:sldId id="400" r:id="rId64"/>
    <p:sldId id="401" r:id="rId65"/>
    <p:sldId id="308" r:id="rId66"/>
    <p:sldId id="309" r:id="rId67"/>
    <p:sldId id="310" r:id="rId68"/>
    <p:sldId id="311" r:id="rId69"/>
    <p:sldId id="312" r:id="rId70"/>
    <p:sldId id="313" r:id="rId71"/>
    <p:sldId id="345" r:id="rId72"/>
    <p:sldId id="346" r:id="rId73"/>
    <p:sldId id="347" r:id="rId74"/>
    <p:sldId id="349" r:id="rId75"/>
    <p:sldId id="350" r:id="rId76"/>
    <p:sldId id="351" r:id="rId77"/>
    <p:sldId id="352" r:id="rId78"/>
    <p:sldId id="404" r:id="rId79"/>
    <p:sldId id="405" r:id="rId80"/>
    <p:sldId id="406" r:id="rId81"/>
    <p:sldId id="407" r:id="rId82"/>
    <p:sldId id="408" r:id="rId83"/>
    <p:sldId id="409" r:id="rId84"/>
    <p:sldId id="410" r:id="rId85"/>
    <p:sldId id="411" r:id="rId86"/>
    <p:sldId id="412" r:id="rId87"/>
    <p:sldId id="413" r:id="rId88"/>
    <p:sldId id="414" r:id="rId89"/>
    <p:sldId id="415" r:id="rId90"/>
    <p:sldId id="421" r:id="rId91"/>
    <p:sldId id="416" r:id="rId92"/>
    <p:sldId id="417" r:id="rId93"/>
    <p:sldId id="418" r:id="rId94"/>
    <p:sldId id="419" r:id="rId95"/>
    <p:sldId id="420" r:id="rId9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93957DB0-745B-40EC-90B6-25E7ABEB72EF}">
          <p14:sldIdLst>
            <p14:sldId id="260"/>
            <p14:sldId id="263"/>
            <p14:sldId id="262"/>
          </p14:sldIdLst>
        </p14:section>
        <p14:section name="Fundamentals of Messaging" id="{62F73A95-074C-4ECA-BF7F-D3C0303B6D05}">
          <p14:sldIdLst>
            <p14:sldId id="264"/>
            <p14:sldId id="265"/>
            <p14:sldId id="266"/>
            <p14:sldId id="267"/>
            <p14:sldId id="268"/>
            <p14:sldId id="269"/>
            <p14:sldId id="270"/>
            <p14:sldId id="271"/>
            <p14:sldId id="272"/>
            <p14:sldId id="273"/>
            <p14:sldId id="274"/>
            <p14:sldId id="276"/>
            <p14:sldId id="277"/>
            <p14:sldId id="403"/>
            <p14:sldId id="279"/>
          </p14:sldIdLst>
        </p14:section>
        <p14:section name="Survey of Messaging Patterns" id="{57C43D65-B834-4F21-BB76-C762875868B9}">
          <p14:sldIdLst>
            <p14:sldId id="275"/>
          </p14:sldIdLst>
        </p14:section>
        <p14:section name="Point-to-Point Messaging" id="{E856C234-001B-44A3-8813-82819CE064DC}">
          <p14:sldIdLst>
            <p14:sldId id="280"/>
            <p14:sldId id="281"/>
            <p14:sldId id="282"/>
            <p14:sldId id="283"/>
            <p14:sldId id="284"/>
            <p14:sldId id="285"/>
          </p14:sldIdLst>
        </p14:section>
        <p14:section name="Puiblish/Subscribe Messaging" id="{407D7AA6-1611-4D91-8D44-6FD955A2A613}">
          <p14:sldIdLst>
            <p14:sldId id="287"/>
            <p14:sldId id="288"/>
            <p14:sldId id="289"/>
            <p14:sldId id="299"/>
            <p14:sldId id="298"/>
            <p14:sldId id="297"/>
          </p14:sldIdLst>
        </p14:section>
        <p14:section name="Competing Consumers" id="{F9813BA4-E370-4F78-A3BB-C89CE11F437B}">
          <p14:sldIdLst>
            <p14:sldId id="301"/>
            <p14:sldId id="302"/>
            <p14:sldId id="303"/>
            <p14:sldId id="304"/>
            <p14:sldId id="305"/>
            <p14:sldId id="306"/>
          </p14:sldIdLst>
        </p14:section>
        <p14:section name="Messaging Filtering" id="{08E400DD-77A0-4075-A66D-83D4612972BD}">
          <p14:sldIdLst>
            <p14:sldId id="331"/>
            <p14:sldId id="332"/>
            <p14:sldId id="333"/>
            <p14:sldId id="334"/>
            <p14:sldId id="335"/>
            <p14:sldId id="336"/>
          </p14:sldIdLst>
        </p14:section>
        <p14:section name="Messaging Routing" id="{B67DE38E-43D6-48B3-8849-6151963D3037}">
          <p14:sldIdLst>
            <p14:sldId id="316"/>
            <p14:sldId id="317"/>
            <p14:sldId id="318"/>
            <p14:sldId id="319"/>
            <p14:sldId id="320"/>
            <p14:sldId id="321"/>
            <p14:sldId id="322"/>
          </p14:sldIdLst>
        </p14:section>
        <p14:section name="Dead Letter Queues" id="{E09B2CC4-3180-4C29-988E-65DBB25E9428}">
          <p14:sldIdLst>
            <p14:sldId id="324"/>
            <p14:sldId id="325"/>
            <p14:sldId id="326"/>
            <p14:sldId id="327"/>
            <p14:sldId id="328"/>
            <p14:sldId id="329"/>
          </p14:sldIdLst>
        </p14:section>
        <p14:section name="Sequence Convoy Pattern" id="{EA582952-29C7-4D4C-A107-613EBCBDCFDC}">
          <p14:sldIdLst>
            <p14:sldId id="395"/>
            <p14:sldId id="396"/>
            <p14:sldId id="397"/>
            <p14:sldId id="398"/>
            <p14:sldId id="399"/>
            <p14:sldId id="400"/>
            <p14:sldId id="401"/>
          </p14:sldIdLst>
        </p14:section>
        <p14:section name="Request/Reply Messaging" id="{37178C99-88BF-4741-B31B-1AEBDAA71E96}">
          <p14:sldIdLst>
            <p14:sldId id="308"/>
            <p14:sldId id="309"/>
            <p14:sldId id="310"/>
            <p14:sldId id="311"/>
            <p14:sldId id="312"/>
            <p14:sldId id="313"/>
          </p14:sldIdLst>
        </p14:section>
        <p14:section name="Scatter-Gather Pattern" id="{27BCC0CE-4203-405A-BE03-9C4CC9BD5FDD}">
          <p14:sldIdLst>
            <p14:sldId id="345"/>
            <p14:sldId id="346"/>
            <p14:sldId id="347"/>
            <p14:sldId id="349"/>
            <p14:sldId id="350"/>
            <p14:sldId id="351"/>
            <p14:sldId id="352"/>
          </p14:sldIdLst>
        </p14:section>
        <p14:section name="Saga Pattern" id="{F14EF889-624F-42F9-AE02-F814ECE1BE06}">
          <p14:sldIdLst>
            <p14:sldId id="404"/>
            <p14:sldId id="405"/>
            <p14:sldId id="406"/>
            <p14:sldId id="407"/>
            <p14:sldId id="408"/>
            <p14:sldId id="409"/>
            <p14:sldId id="410"/>
          </p14:sldIdLst>
        </p14:section>
        <p14:section name="Implementation Walkthrough" id="{83522112-72F7-4774-9EC7-32F1B0374BB9}">
          <p14:sldIdLst>
            <p14:sldId id="411"/>
            <p14:sldId id="412"/>
            <p14:sldId id="413"/>
            <p14:sldId id="414"/>
            <p14:sldId id="415"/>
            <p14:sldId id="421"/>
          </p14:sldIdLst>
        </p14:section>
        <p14:section name="Q&amp;A and Closing Remarks" id="{B27A78DB-3F7D-4043-92D2-7579DE94648C}">
          <p14:sldIdLst>
            <p14:sldId id="416"/>
            <p14:sldId id="417"/>
            <p14:sldId id="418"/>
            <p14:sldId id="419"/>
            <p14:sldId id="42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2B5B"/>
    <a:srgbClr val="841515"/>
    <a:srgbClr val="FFA500"/>
    <a:srgbClr val="72B4E0"/>
    <a:srgbClr val="FFD7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759" autoAdjust="0"/>
    <p:restoredTop sz="73714" autoAdjust="0"/>
  </p:normalViewPr>
  <p:slideViewPr>
    <p:cSldViewPr snapToGrid="0">
      <p:cViewPr varScale="1">
        <p:scale>
          <a:sx n="68" d="100"/>
          <a:sy n="68" d="100"/>
        </p:scale>
        <p:origin x="85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slide" Target="slides/slide93.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80" Type="http://schemas.openxmlformats.org/officeDocument/2006/relationships/slide" Target="slides/slide78.xml"/><Relationship Id="rId85" Type="http://schemas.openxmlformats.org/officeDocument/2006/relationships/slide" Target="slides/slide83.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slide" Target="slides/slide89.xml"/><Relationship Id="rId96" Type="http://schemas.openxmlformats.org/officeDocument/2006/relationships/slide" Target="slides/slide94.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viewProps" Target="viewProps.xml"/><Relationship Id="rId10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notesMaster" Target="notesMasters/notesMaster1.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theme" Target="theme/theme1.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presProps" Target="presProps.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EF2ED8-C84C-4730-B243-EB176D425BE7}" type="datetimeFigureOut">
              <a:rPr lang="en-US" smtClean="0"/>
              <a:t>5/12/2025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30C5E80-A4CD-4864-973C-8963EEDAC7FD}" type="slidenum">
              <a:rPr lang="en-US" smtClean="0"/>
              <a:t>‹#›</a:t>
            </a:fld>
            <a:endParaRPr lang="en-US"/>
          </a:p>
        </p:txBody>
      </p:sp>
    </p:spTree>
    <p:extLst>
      <p:ext uri="{BB962C8B-B14F-4D97-AF65-F5344CB8AC3E}">
        <p14:creationId xmlns:p14="http://schemas.microsoft.com/office/powerpoint/2010/main" val="38189967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30C5E80-A4CD-4864-973C-8963EEDAC7FD}" type="slidenum">
              <a:rPr lang="en-US" smtClean="0"/>
              <a:t>1</a:t>
            </a:fld>
            <a:endParaRPr lang="en-US"/>
          </a:p>
        </p:txBody>
      </p:sp>
    </p:spTree>
    <p:extLst>
      <p:ext uri="{BB962C8B-B14F-4D97-AF65-F5344CB8AC3E}">
        <p14:creationId xmlns:p14="http://schemas.microsoft.com/office/powerpoint/2010/main" val="2406123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F832E0-F506-C36C-7877-2572453CF38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492B1DC-0EF2-59FD-070F-FE4C671D65A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7DAC1D0-E481-A2E0-785B-730C77289D08}"/>
              </a:ext>
            </a:extLst>
          </p:cNvPr>
          <p:cNvSpPr>
            <a:spLocks noGrp="1"/>
          </p:cNvSpPr>
          <p:nvPr>
            <p:ph type="body" idx="1"/>
          </p:nvPr>
        </p:nvSpPr>
        <p:spPr/>
        <p:txBody>
          <a:bodyPr/>
          <a:lstStyle/>
          <a:p>
            <a:r>
              <a:rPr lang="en-US" b="1" u="sng" dirty="0"/>
              <a:t>Definition</a:t>
            </a:r>
          </a:p>
          <a:p>
            <a:r>
              <a:rPr lang="en-US" b="0" u="none" dirty="0"/>
              <a:t>Transaction in messaging systems ensure that a series of operations either complete successfully or fail as a whole, maintaining system consistency.</a:t>
            </a:r>
          </a:p>
          <a:p>
            <a:endParaRPr lang="en-US" b="0" u="none" dirty="0"/>
          </a:p>
          <a:p>
            <a:r>
              <a:rPr lang="en-US" b="1" u="sng" dirty="0"/>
              <a:t>Purpose</a:t>
            </a:r>
            <a:endParaRPr lang="en-US" b="0" u="none" dirty="0"/>
          </a:p>
          <a:p>
            <a:r>
              <a:rPr lang="en-US" b="0" u="none" dirty="0"/>
              <a:t>Provides atomicity, consistency, isolation, and durability (ACID properties) to message operations.</a:t>
            </a:r>
          </a:p>
          <a:p>
            <a:endParaRPr lang="en-US" b="0" u="none" dirty="0"/>
          </a:p>
          <a:p>
            <a:r>
              <a:rPr lang="en-US" b="1" u="sng" dirty="0"/>
              <a:t>Example</a:t>
            </a:r>
            <a:endParaRPr lang="en-US" b="0" u="none" dirty="0"/>
          </a:p>
          <a:p>
            <a:r>
              <a:rPr lang="en-US" b="0" u="none" dirty="0"/>
              <a:t>A banking transaction where money is deducted from one account and credited to another.</a:t>
            </a:r>
            <a:endParaRPr lang="en-US" b="1" u="sng" dirty="0"/>
          </a:p>
        </p:txBody>
      </p:sp>
      <p:sp>
        <p:nvSpPr>
          <p:cNvPr id="4" name="Slide Number Placeholder 3">
            <a:extLst>
              <a:ext uri="{FF2B5EF4-FFF2-40B4-BE49-F238E27FC236}">
                <a16:creationId xmlns:a16="http://schemas.microsoft.com/office/drawing/2014/main" id="{F5620A33-FF6F-1782-AED9-AB8114BD5B44}"/>
              </a:ext>
            </a:extLst>
          </p:cNvPr>
          <p:cNvSpPr>
            <a:spLocks noGrp="1"/>
          </p:cNvSpPr>
          <p:nvPr>
            <p:ph type="sldNum" sz="quarter" idx="5"/>
          </p:nvPr>
        </p:nvSpPr>
        <p:spPr/>
        <p:txBody>
          <a:bodyPr/>
          <a:lstStyle/>
          <a:p>
            <a:fld id="{E30C5E80-A4CD-4864-973C-8963EEDAC7FD}" type="slidenum">
              <a:rPr lang="en-US" smtClean="0"/>
              <a:t>11</a:t>
            </a:fld>
            <a:endParaRPr lang="en-US"/>
          </a:p>
        </p:txBody>
      </p:sp>
    </p:spTree>
    <p:extLst>
      <p:ext uri="{BB962C8B-B14F-4D97-AF65-F5344CB8AC3E}">
        <p14:creationId xmlns:p14="http://schemas.microsoft.com/office/powerpoint/2010/main" val="26023437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38CD18-9E31-6D3F-4089-0BE360C06D0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1B308AC-207E-56EB-D4F3-D9E56AE71DE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8B27054-ABA3-0089-9B6F-DAC37EF1C6AA}"/>
              </a:ext>
            </a:extLst>
          </p:cNvPr>
          <p:cNvSpPr>
            <a:spLocks noGrp="1"/>
          </p:cNvSpPr>
          <p:nvPr>
            <p:ph type="body" idx="1"/>
          </p:nvPr>
        </p:nvSpPr>
        <p:spPr/>
        <p:txBody>
          <a:bodyPr/>
          <a:lstStyle/>
          <a:p>
            <a:r>
              <a:rPr lang="en-US" b="1" u="sng" dirty="0"/>
              <a:t>Definition</a:t>
            </a:r>
          </a:p>
          <a:p>
            <a:r>
              <a:rPr lang="en-US" b="0" u="none" dirty="0"/>
              <a:t>A dead letter queue is a service implementation to store messages that could not be processed by the consumer.</a:t>
            </a:r>
          </a:p>
          <a:p>
            <a:endParaRPr lang="en-US" b="0" u="none" dirty="0"/>
          </a:p>
          <a:p>
            <a:r>
              <a:rPr lang="en-US" b="1" u="sng" dirty="0"/>
              <a:t>Purpose</a:t>
            </a:r>
            <a:endParaRPr lang="en-US" b="0" u="none" dirty="0"/>
          </a:p>
          <a:p>
            <a:r>
              <a:rPr lang="en-US" b="0" u="none" dirty="0"/>
              <a:t>It allows for messages that cannot be delivered to the consumer or are rejected from the consumer to be retained for further investigation or reprocessing.</a:t>
            </a:r>
          </a:p>
          <a:p>
            <a:endParaRPr lang="en-US" b="0" u="none" dirty="0"/>
          </a:p>
          <a:p>
            <a:r>
              <a:rPr lang="en-US" b="1" u="sng" dirty="0"/>
              <a:t>Example</a:t>
            </a:r>
            <a:endParaRPr lang="en-US" b="0" u="none" dirty="0"/>
          </a:p>
          <a:p>
            <a:r>
              <a:rPr lang="en-US" b="0" u="none" dirty="0"/>
              <a:t>Storing invalid messages that have failed to be processed multiple times.</a:t>
            </a:r>
            <a:endParaRPr lang="en-US" b="1" u="sng" dirty="0"/>
          </a:p>
        </p:txBody>
      </p:sp>
      <p:sp>
        <p:nvSpPr>
          <p:cNvPr id="4" name="Slide Number Placeholder 3">
            <a:extLst>
              <a:ext uri="{FF2B5EF4-FFF2-40B4-BE49-F238E27FC236}">
                <a16:creationId xmlns:a16="http://schemas.microsoft.com/office/drawing/2014/main" id="{43410799-DB33-9BA6-2726-67FF3F17F87E}"/>
              </a:ext>
            </a:extLst>
          </p:cNvPr>
          <p:cNvSpPr>
            <a:spLocks noGrp="1"/>
          </p:cNvSpPr>
          <p:nvPr>
            <p:ph type="sldNum" sz="quarter" idx="5"/>
          </p:nvPr>
        </p:nvSpPr>
        <p:spPr/>
        <p:txBody>
          <a:bodyPr/>
          <a:lstStyle/>
          <a:p>
            <a:fld id="{E30C5E80-A4CD-4864-973C-8963EEDAC7FD}" type="slidenum">
              <a:rPr lang="en-US" smtClean="0"/>
              <a:t>12</a:t>
            </a:fld>
            <a:endParaRPr lang="en-US"/>
          </a:p>
        </p:txBody>
      </p:sp>
    </p:spTree>
    <p:extLst>
      <p:ext uri="{BB962C8B-B14F-4D97-AF65-F5344CB8AC3E}">
        <p14:creationId xmlns:p14="http://schemas.microsoft.com/office/powerpoint/2010/main" val="42722720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17B735-A959-AAA2-30B4-2AD4B110352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542440A-01E0-B82A-24DE-378F2D3C7CE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AA4EEA5-EFEA-22F8-D06B-7C156F05D724}"/>
              </a:ext>
            </a:extLst>
          </p:cNvPr>
          <p:cNvSpPr>
            <a:spLocks noGrp="1"/>
          </p:cNvSpPr>
          <p:nvPr>
            <p:ph type="body" idx="1"/>
          </p:nvPr>
        </p:nvSpPr>
        <p:spPr/>
        <p:txBody>
          <a:bodyPr/>
          <a:lstStyle/>
          <a:p>
            <a:r>
              <a:rPr lang="en-US" b="1" u="sng" dirty="0"/>
              <a:t>Definition</a:t>
            </a:r>
          </a:p>
          <a:p>
            <a:r>
              <a:rPr lang="en-US" b="0" u="none" dirty="0"/>
              <a:t>Idempotence is the property of an operation that allows it to be applied multiple times without changing the result beyond the initial application.</a:t>
            </a:r>
          </a:p>
          <a:p>
            <a:endParaRPr lang="en-US" b="0" u="none" dirty="0"/>
          </a:p>
          <a:p>
            <a:r>
              <a:rPr lang="en-US" b="1" u="sng" dirty="0"/>
              <a:t>Purpose</a:t>
            </a:r>
            <a:endParaRPr lang="en-US" b="0" u="none" dirty="0"/>
          </a:p>
          <a:p>
            <a:r>
              <a:rPr lang="en-US" b="0" u="none" dirty="0"/>
              <a:t>Ensures that duplicate messages do not cause unintended effects.</a:t>
            </a:r>
          </a:p>
          <a:p>
            <a:endParaRPr lang="en-US" b="0" u="none" dirty="0"/>
          </a:p>
          <a:p>
            <a:r>
              <a:rPr lang="en-US" b="1" u="sng" dirty="0"/>
              <a:t>Example</a:t>
            </a:r>
            <a:endParaRPr lang="en-US" b="0" u="none" dirty="0"/>
          </a:p>
          <a:p>
            <a:r>
              <a:rPr lang="en-US" b="0" u="none" dirty="0"/>
              <a:t>Updating a customer’s address. Submitting the same address update multiple times in the same outcome.</a:t>
            </a:r>
            <a:endParaRPr lang="en-US" b="1" u="sng" dirty="0"/>
          </a:p>
        </p:txBody>
      </p:sp>
      <p:sp>
        <p:nvSpPr>
          <p:cNvPr id="4" name="Slide Number Placeholder 3">
            <a:extLst>
              <a:ext uri="{FF2B5EF4-FFF2-40B4-BE49-F238E27FC236}">
                <a16:creationId xmlns:a16="http://schemas.microsoft.com/office/drawing/2014/main" id="{73B22265-5611-E888-73B5-B04B14D4A283}"/>
              </a:ext>
            </a:extLst>
          </p:cNvPr>
          <p:cNvSpPr>
            <a:spLocks noGrp="1"/>
          </p:cNvSpPr>
          <p:nvPr>
            <p:ph type="sldNum" sz="quarter" idx="5"/>
          </p:nvPr>
        </p:nvSpPr>
        <p:spPr/>
        <p:txBody>
          <a:bodyPr/>
          <a:lstStyle/>
          <a:p>
            <a:fld id="{E30C5E80-A4CD-4864-973C-8963EEDAC7FD}" type="slidenum">
              <a:rPr lang="en-US" smtClean="0"/>
              <a:t>13</a:t>
            </a:fld>
            <a:endParaRPr lang="en-US"/>
          </a:p>
        </p:txBody>
      </p:sp>
    </p:spTree>
    <p:extLst>
      <p:ext uri="{BB962C8B-B14F-4D97-AF65-F5344CB8AC3E}">
        <p14:creationId xmlns:p14="http://schemas.microsoft.com/office/powerpoint/2010/main" val="13346838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68A2D4-B49E-E3E0-39A2-E264BDD07CF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7F3B51C-3688-A460-63EF-F54D117FFD1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42F501C-8C55-0AE5-2D50-B28ECC686F7C}"/>
              </a:ext>
            </a:extLst>
          </p:cNvPr>
          <p:cNvSpPr>
            <a:spLocks noGrp="1"/>
          </p:cNvSpPr>
          <p:nvPr>
            <p:ph type="body" idx="1"/>
          </p:nvPr>
        </p:nvSpPr>
        <p:spPr/>
        <p:txBody>
          <a:bodyPr/>
          <a:lstStyle/>
          <a:p>
            <a:r>
              <a:rPr lang="en-US" b="1" u="sng" dirty="0"/>
              <a:t>Definition</a:t>
            </a:r>
          </a:p>
          <a:p>
            <a:r>
              <a:rPr lang="en-US" b="0" u="none" dirty="0"/>
              <a:t>FIFO (First-In, First-Out) is a method of processing and retrieving messages where the first message sent to the queue is the first message received and processed.</a:t>
            </a:r>
          </a:p>
          <a:p>
            <a:endParaRPr lang="en-US" b="0" u="none" dirty="0"/>
          </a:p>
          <a:p>
            <a:r>
              <a:rPr lang="en-US" b="1" u="sng" dirty="0"/>
              <a:t>Purpose</a:t>
            </a:r>
            <a:endParaRPr lang="en-US" b="0" u="none" dirty="0"/>
          </a:p>
          <a:p>
            <a:r>
              <a:rPr lang="en-US" b="0" u="none" dirty="0"/>
              <a:t>Ensures the order of message processing is preserved.</a:t>
            </a:r>
          </a:p>
          <a:p>
            <a:endParaRPr lang="en-US" b="0" u="none" dirty="0"/>
          </a:p>
          <a:p>
            <a:r>
              <a:rPr lang="en-US" b="1" u="sng" dirty="0"/>
              <a:t>Example</a:t>
            </a:r>
            <a:endParaRPr lang="en-US" b="0" u="none" dirty="0"/>
          </a:p>
          <a:p>
            <a:r>
              <a:rPr lang="en-US" b="0" u="none" dirty="0"/>
              <a:t>Order processing system where orders need to be processed in the sequence they were placed.</a:t>
            </a:r>
            <a:endParaRPr lang="en-US" b="1" u="sng" dirty="0"/>
          </a:p>
        </p:txBody>
      </p:sp>
      <p:sp>
        <p:nvSpPr>
          <p:cNvPr id="4" name="Slide Number Placeholder 3">
            <a:extLst>
              <a:ext uri="{FF2B5EF4-FFF2-40B4-BE49-F238E27FC236}">
                <a16:creationId xmlns:a16="http://schemas.microsoft.com/office/drawing/2014/main" id="{C5D7D3F6-D12A-84C2-2D29-2751E31D223B}"/>
              </a:ext>
            </a:extLst>
          </p:cNvPr>
          <p:cNvSpPr>
            <a:spLocks noGrp="1"/>
          </p:cNvSpPr>
          <p:nvPr>
            <p:ph type="sldNum" sz="quarter" idx="5"/>
          </p:nvPr>
        </p:nvSpPr>
        <p:spPr/>
        <p:txBody>
          <a:bodyPr/>
          <a:lstStyle/>
          <a:p>
            <a:fld id="{E30C5E80-A4CD-4864-973C-8963EEDAC7FD}" type="slidenum">
              <a:rPr lang="en-US" smtClean="0"/>
              <a:t>14</a:t>
            </a:fld>
            <a:endParaRPr lang="en-US"/>
          </a:p>
        </p:txBody>
      </p:sp>
    </p:spTree>
    <p:extLst>
      <p:ext uri="{BB962C8B-B14F-4D97-AF65-F5344CB8AC3E}">
        <p14:creationId xmlns:p14="http://schemas.microsoft.com/office/powerpoint/2010/main" val="34272061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u="sng" dirty="0"/>
              <a:t>Reliable and Scalable Communication</a:t>
            </a:r>
          </a:p>
          <a:p>
            <a:r>
              <a:rPr lang="en-US" dirty="0"/>
              <a:t>Messaging patterns are essential techniques that enable reliable and scalable communication between different parts of a cloud-based application.</a:t>
            </a:r>
          </a:p>
          <a:p>
            <a:endParaRPr lang="en-US" dirty="0"/>
          </a:p>
          <a:p>
            <a:r>
              <a:rPr lang="en-US" b="1" u="sng" dirty="0"/>
              <a:t>Help Decouple Components</a:t>
            </a:r>
            <a:endParaRPr lang="en-US" b="0" u="none" dirty="0"/>
          </a:p>
          <a:p>
            <a:r>
              <a:rPr lang="en-US" b="0" u="none" dirty="0"/>
              <a:t>They help in decoupling components, ensuring fault tolerance, and enhancing the responsiveness of applications.</a:t>
            </a:r>
          </a:p>
          <a:p>
            <a:endParaRPr lang="en-US" dirty="0"/>
          </a:p>
        </p:txBody>
      </p:sp>
      <p:sp>
        <p:nvSpPr>
          <p:cNvPr id="4" name="Slide Number Placeholder 3"/>
          <p:cNvSpPr>
            <a:spLocks noGrp="1"/>
          </p:cNvSpPr>
          <p:nvPr>
            <p:ph type="sldNum" sz="quarter" idx="5"/>
          </p:nvPr>
        </p:nvSpPr>
        <p:spPr/>
        <p:txBody>
          <a:bodyPr/>
          <a:lstStyle/>
          <a:p>
            <a:fld id="{E30C5E80-A4CD-4864-973C-8963EEDAC7FD}" type="slidenum">
              <a:rPr lang="en-US" smtClean="0"/>
              <a:t>15</a:t>
            </a:fld>
            <a:endParaRPr lang="en-US"/>
          </a:p>
        </p:txBody>
      </p:sp>
    </p:spTree>
    <p:extLst>
      <p:ext uri="{BB962C8B-B14F-4D97-AF65-F5344CB8AC3E}">
        <p14:creationId xmlns:p14="http://schemas.microsoft.com/office/powerpoint/2010/main" val="5356769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u="sng" dirty="0"/>
              <a:t>Basic Messaging Patterns</a:t>
            </a:r>
          </a:p>
          <a:p>
            <a:pPr marL="171450" indent="-171450">
              <a:buFont typeface="Arial" panose="020B0604020202020204" pitchFamily="34" charset="0"/>
              <a:buChar char="•"/>
            </a:pPr>
            <a:r>
              <a:rPr lang="en-US" b="1" dirty="0"/>
              <a:t>Point-to-Point Messaging</a:t>
            </a:r>
            <a:r>
              <a:rPr lang="en-US" dirty="0"/>
              <a:t>: Direct communication between a sender and a receiver.</a:t>
            </a:r>
          </a:p>
          <a:p>
            <a:pPr marL="171450" indent="-171450">
              <a:buFont typeface="Arial" panose="020B0604020202020204" pitchFamily="34" charset="0"/>
              <a:buChar char="•"/>
            </a:pPr>
            <a:r>
              <a:rPr lang="en-US" b="1" dirty="0"/>
              <a:t>Publish/Subscribe Messaging</a:t>
            </a:r>
            <a:r>
              <a:rPr lang="en-US" dirty="0"/>
              <a:t>: Broadcasting messages to multiple subscribers.</a:t>
            </a:r>
          </a:p>
          <a:p>
            <a:pPr marL="171450" indent="-171450">
              <a:buFont typeface="Arial" panose="020B0604020202020204" pitchFamily="34" charset="0"/>
              <a:buChar char="•"/>
            </a:pPr>
            <a:r>
              <a:rPr lang="en-US" b="1" dirty="0"/>
              <a:t>Request/Reply</a:t>
            </a:r>
            <a:r>
              <a:rPr lang="en-US" dirty="0"/>
              <a:t>: Sending a request and waiting for a response.</a:t>
            </a:r>
          </a:p>
          <a:p>
            <a:pPr marL="171450" indent="-171450">
              <a:buFont typeface="Arial" panose="020B0604020202020204" pitchFamily="34" charset="0"/>
              <a:buChar char="•"/>
            </a:pPr>
            <a:r>
              <a:rPr lang="en-US" b="1" dirty="0"/>
              <a:t>Competing Consumers</a:t>
            </a:r>
            <a:r>
              <a:rPr lang="en-US" dirty="0"/>
              <a:t>: Multiple consumers processing messages from a queue.</a:t>
            </a:r>
          </a:p>
          <a:p>
            <a:pPr marL="171450" indent="-171450">
              <a:buFont typeface="Arial" panose="020B0604020202020204" pitchFamily="34" charset="0"/>
              <a:buChar char="•"/>
            </a:pPr>
            <a:r>
              <a:rPr lang="en-US" b="1" dirty="0"/>
              <a:t>Dead Letter Queues</a:t>
            </a:r>
            <a:r>
              <a:rPr lang="en-US" dirty="0"/>
              <a:t>: Handling messages that fail to be processed correctly.</a:t>
            </a:r>
          </a:p>
          <a:p>
            <a:endParaRPr lang="en-US" b="1" dirty="0"/>
          </a:p>
          <a:p>
            <a:r>
              <a:rPr lang="en-US" b="1" u="sng" dirty="0"/>
              <a:t>Advanced Messaging Patterns</a:t>
            </a:r>
          </a:p>
          <a:p>
            <a:pPr marL="171450" indent="-171450">
              <a:buFont typeface="Arial" panose="020B0604020202020204" pitchFamily="34" charset="0"/>
              <a:buChar char="•"/>
            </a:pPr>
            <a:r>
              <a:rPr lang="en-US" b="1" dirty="0"/>
              <a:t>Event Streaming</a:t>
            </a:r>
            <a:r>
              <a:rPr lang="en-US" dirty="0"/>
              <a:t>: Continuous flow of data where events are recorded and processed in real-time.</a:t>
            </a:r>
          </a:p>
          <a:p>
            <a:pPr marL="171450" indent="-171450">
              <a:buFont typeface="Arial" panose="020B0604020202020204" pitchFamily="34" charset="0"/>
              <a:buChar char="•"/>
            </a:pPr>
            <a:r>
              <a:rPr lang="en-US" b="1" dirty="0"/>
              <a:t>Broadcast Pattern</a:t>
            </a:r>
            <a:r>
              <a:rPr lang="en-US" dirty="0"/>
              <a:t>: Distributing messages to multiple endpoints.</a:t>
            </a:r>
          </a:p>
          <a:p>
            <a:pPr marL="171450" indent="-171450">
              <a:buFont typeface="Arial" panose="020B0604020202020204" pitchFamily="34" charset="0"/>
              <a:buChar char="•"/>
            </a:pPr>
            <a:r>
              <a:rPr lang="en-US" b="1" dirty="0"/>
              <a:t>Aggregation Pattern</a:t>
            </a:r>
            <a:r>
              <a:rPr lang="en-US" dirty="0"/>
              <a:t>: Combining multiple messages into a single message.</a:t>
            </a:r>
          </a:p>
          <a:p>
            <a:pPr marL="171450" indent="-171450">
              <a:buFont typeface="Arial" panose="020B0604020202020204" pitchFamily="34" charset="0"/>
              <a:buChar char="•"/>
            </a:pPr>
            <a:r>
              <a:rPr lang="en-US" b="1" dirty="0"/>
              <a:t>Bidirectional Synchronization Pattern</a:t>
            </a:r>
            <a:r>
              <a:rPr lang="en-US" dirty="0"/>
              <a:t>: Keeping data synchronized between different systems.</a:t>
            </a:r>
          </a:p>
          <a:p>
            <a:pPr marL="171450" indent="-171450">
              <a:buFont typeface="Arial" panose="020B0604020202020204" pitchFamily="34" charset="0"/>
              <a:buChar char="•"/>
            </a:pPr>
            <a:r>
              <a:rPr lang="en-US" b="1" dirty="0"/>
              <a:t>Correlation Pattern</a:t>
            </a:r>
            <a:r>
              <a:rPr lang="en-US" dirty="0"/>
              <a:t>: Linking related messages for processing.</a:t>
            </a:r>
          </a:p>
          <a:p>
            <a:endParaRPr lang="en-US" b="1" dirty="0"/>
          </a:p>
          <a:p>
            <a:r>
              <a:rPr lang="en-US" b="1" u="sng" dirty="0"/>
              <a:t>Design and Integration Patterns</a:t>
            </a:r>
          </a:p>
          <a:p>
            <a:pPr marL="171450" indent="-171450">
              <a:buFont typeface="Arial" panose="020B0604020202020204" pitchFamily="34" charset="0"/>
              <a:buChar char="•"/>
            </a:pPr>
            <a:r>
              <a:rPr lang="en-US" b="1" dirty="0"/>
              <a:t>Choreography versus Orchestration</a:t>
            </a:r>
            <a:r>
              <a:rPr lang="en-US" dirty="0"/>
              <a:t>: Distributed vs. centralized control of message flows.</a:t>
            </a:r>
          </a:p>
          <a:p>
            <a:pPr marL="171450" indent="-171450">
              <a:buFont typeface="Arial" panose="020B0604020202020204" pitchFamily="34" charset="0"/>
              <a:buChar char="•"/>
            </a:pPr>
            <a:r>
              <a:rPr lang="en-US" b="1" dirty="0"/>
              <a:t>Error Handling and Retry Policies</a:t>
            </a:r>
            <a:r>
              <a:rPr lang="en-US" dirty="0"/>
              <a:t>: Ensuring reliability and handling failures.</a:t>
            </a:r>
          </a:p>
          <a:p>
            <a:pPr marL="171450" indent="-171450">
              <a:buFont typeface="Arial" panose="020B0604020202020204" pitchFamily="34" charset="0"/>
              <a:buChar char="•"/>
            </a:pPr>
            <a:r>
              <a:rPr lang="en-US" b="1" dirty="0"/>
              <a:t>Message Router</a:t>
            </a:r>
            <a:r>
              <a:rPr lang="en-US" dirty="0"/>
              <a:t>: Directing messages based on content or rules.</a:t>
            </a:r>
          </a:p>
          <a:p>
            <a:pPr marL="171450" indent="-171450">
              <a:buFont typeface="Arial" panose="020B0604020202020204" pitchFamily="34" charset="0"/>
              <a:buChar char="•"/>
            </a:pPr>
            <a:r>
              <a:rPr lang="en-US" b="1" dirty="0"/>
              <a:t>Message Filter</a:t>
            </a:r>
            <a:r>
              <a:rPr lang="en-US" dirty="0"/>
              <a:t>: Selecting messages based on specific criteria.</a:t>
            </a:r>
          </a:p>
          <a:p>
            <a:pPr marL="171450" indent="-171450">
              <a:buFont typeface="Arial" panose="020B0604020202020204" pitchFamily="34" charset="0"/>
              <a:buChar char="•"/>
            </a:pPr>
            <a:r>
              <a:rPr lang="en-US" b="1" dirty="0"/>
              <a:t>Recipient List</a:t>
            </a:r>
            <a:r>
              <a:rPr lang="en-US" dirty="0"/>
              <a:t>: Sending messages to a list of recipients.</a:t>
            </a:r>
          </a:p>
          <a:p>
            <a:pPr marL="171450" indent="-171450">
              <a:buFont typeface="Arial" panose="020B0604020202020204" pitchFamily="34" charset="0"/>
              <a:buChar char="•"/>
            </a:pPr>
            <a:r>
              <a:rPr lang="en-US" b="1" dirty="0"/>
              <a:t>Splitter</a:t>
            </a:r>
            <a:r>
              <a:rPr lang="en-US" dirty="0"/>
              <a:t>: Dividing a message into multiple parts.</a:t>
            </a:r>
          </a:p>
          <a:p>
            <a:pPr marL="171450" indent="-171450">
              <a:buFont typeface="Arial" panose="020B0604020202020204" pitchFamily="34" charset="0"/>
              <a:buChar char="•"/>
            </a:pPr>
            <a:r>
              <a:rPr lang="en-US" b="1" dirty="0"/>
              <a:t>Aggregator</a:t>
            </a:r>
            <a:r>
              <a:rPr lang="en-US" dirty="0"/>
              <a:t>: Combining multiple messages into one.</a:t>
            </a:r>
          </a:p>
          <a:p>
            <a:pPr marL="171450" indent="-171450">
              <a:buFont typeface="Arial" panose="020B0604020202020204" pitchFamily="34" charset="0"/>
              <a:buChar char="•"/>
            </a:pPr>
            <a:r>
              <a:rPr lang="en-US" b="1" dirty="0" err="1"/>
              <a:t>Resequencer</a:t>
            </a:r>
            <a:r>
              <a:rPr lang="en-US" dirty="0"/>
              <a:t>: Reordering messages based on a sequence.</a:t>
            </a:r>
          </a:p>
          <a:p>
            <a:pPr marL="171450" indent="-171450">
              <a:buFont typeface="Arial" panose="020B0604020202020204" pitchFamily="34" charset="0"/>
              <a:buChar char="•"/>
            </a:pPr>
            <a:r>
              <a:rPr lang="en-US" b="1" dirty="0"/>
              <a:t>Composed Message Processor</a:t>
            </a:r>
            <a:r>
              <a:rPr lang="en-US" dirty="0"/>
              <a:t>: Processing a sequence of messages.</a:t>
            </a:r>
          </a:p>
          <a:p>
            <a:pPr marL="171450" indent="-171450">
              <a:buFont typeface="Arial" panose="020B0604020202020204" pitchFamily="34" charset="0"/>
              <a:buChar char="•"/>
            </a:pPr>
            <a:r>
              <a:rPr lang="en-US" b="1" dirty="0"/>
              <a:t>Scatter-Gather</a:t>
            </a:r>
            <a:r>
              <a:rPr lang="en-US" dirty="0"/>
              <a:t>: Distributing a message to multiple recipients and aggregating the results.</a:t>
            </a:r>
          </a:p>
          <a:p>
            <a:pPr marL="171450" indent="-171450">
              <a:buFont typeface="Arial" panose="020B0604020202020204" pitchFamily="34" charset="0"/>
              <a:buChar char="•"/>
            </a:pPr>
            <a:r>
              <a:rPr lang="en-US" b="1" dirty="0"/>
              <a:t>Routing Slip</a:t>
            </a:r>
            <a:r>
              <a:rPr lang="en-US" dirty="0"/>
              <a:t>: Defining a sequence of processing steps for a message.</a:t>
            </a:r>
          </a:p>
          <a:p>
            <a:pPr marL="171450" indent="-171450">
              <a:buFont typeface="Arial" panose="020B0604020202020204" pitchFamily="34" charset="0"/>
              <a:buChar char="•"/>
            </a:pPr>
            <a:r>
              <a:rPr lang="en-US" b="1" dirty="0"/>
              <a:t>Process Manager</a:t>
            </a:r>
            <a:r>
              <a:rPr lang="en-US" dirty="0"/>
              <a:t>: Coordinating a sequence of processing steps.</a:t>
            </a:r>
          </a:p>
          <a:p>
            <a:pPr marL="171450" indent="-171450">
              <a:buFont typeface="Arial" panose="020B0604020202020204" pitchFamily="34" charset="0"/>
              <a:buChar char="•"/>
            </a:pPr>
            <a:r>
              <a:rPr lang="en-US" b="1" dirty="0"/>
              <a:t>Message Broker</a:t>
            </a:r>
            <a:r>
              <a:rPr lang="en-US" dirty="0"/>
              <a:t>: Routing messages between senders and receivers.</a:t>
            </a:r>
          </a:p>
          <a:p>
            <a:pPr marL="171450" indent="-171450">
              <a:buFont typeface="Arial" panose="020B0604020202020204" pitchFamily="34" charset="0"/>
              <a:buChar char="•"/>
            </a:pPr>
            <a:r>
              <a:rPr lang="en-US" b="1" dirty="0"/>
              <a:t>Message Translator</a:t>
            </a:r>
            <a:r>
              <a:rPr lang="en-US" dirty="0"/>
              <a:t>: Converting message formats.</a:t>
            </a:r>
          </a:p>
          <a:p>
            <a:pPr marL="171450" indent="-171450">
              <a:buFont typeface="Arial" panose="020B0604020202020204" pitchFamily="34" charset="0"/>
              <a:buChar char="•"/>
            </a:pPr>
            <a:r>
              <a:rPr lang="en-US" b="1" dirty="0"/>
              <a:t>Envelope Wrapper</a:t>
            </a:r>
            <a:r>
              <a:rPr lang="en-US" dirty="0"/>
              <a:t>: Encapsulating a message with additional information.</a:t>
            </a:r>
          </a:p>
          <a:p>
            <a:pPr marL="171450" indent="-171450">
              <a:buFont typeface="Arial" panose="020B0604020202020204" pitchFamily="34" charset="0"/>
              <a:buChar char="•"/>
            </a:pPr>
            <a:r>
              <a:rPr lang="en-US" b="1" dirty="0"/>
              <a:t>Content Enricher</a:t>
            </a:r>
            <a:r>
              <a:rPr lang="en-US" dirty="0"/>
              <a:t>: Adding information to a message.</a:t>
            </a:r>
          </a:p>
          <a:p>
            <a:pPr marL="171450" indent="-171450">
              <a:buFont typeface="Arial" panose="020B0604020202020204" pitchFamily="34" charset="0"/>
              <a:buChar char="•"/>
            </a:pPr>
            <a:r>
              <a:rPr lang="en-US" b="1" dirty="0"/>
              <a:t>Content Filter</a:t>
            </a:r>
            <a:r>
              <a:rPr lang="en-US" dirty="0"/>
              <a:t>: Filtering messages based on content.</a:t>
            </a:r>
          </a:p>
          <a:p>
            <a:pPr marL="171450" indent="-171450">
              <a:buFont typeface="Arial" panose="020B0604020202020204" pitchFamily="34" charset="0"/>
              <a:buChar char="•"/>
            </a:pPr>
            <a:r>
              <a:rPr lang="en-US" b="1" dirty="0"/>
              <a:t>Claim Check</a:t>
            </a:r>
            <a:r>
              <a:rPr lang="en-US" dirty="0"/>
              <a:t>: Storing large messages externally and sending a reference.</a:t>
            </a:r>
          </a:p>
          <a:p>
            <a:pPr marL="171450" indent="-171450">
              <a:buFont typeface="Arial" panose="020B0604020202020204" pitchFamily="34" charset="0"/>
              <a:buChar char="•"/>
            </a:pPr>
            <a:r>
              <a:rPr lang="en-US" b="1" dirty="0"/>
              <a:t>Normalizer</a:t>
            </a:r>
            <a:r>
              <a:rPr lang="en-US" dirty="0"/>
              <a:t>: Converting messages to a common format.</a:t>
            </a:r>
          </a:p>
          <a:p>
            <a:pPr marL="171450" indent="-171450">
              <a:buFont typeface="Arial" panose="020B0604020202020204" pitchFamily="34" charset="0"/>
              <a:buChar char="•"/>
            </a:pPr>
            <a:r>
              <a:rPr lang="en-US" b="1" dirty="0"/>
              <a:t>Canonical Data Model</a:t>
            </a:r>
            <a:r>
              <a:rPr lang="en-US" dirty="0"/>
              <a:t>: Using a standard data format for messages.</a:t>
            </a:r>
          </a:p>
          <a:p>
            <a:endParaRPr lang="en-US" b="1" dirty="0"/>
          </a:p>
          <a:p>
            <a:r>
              <a:rPr lang="en-US" b="1" u="sng" dirty="0"/>
              <a:t>System Management Patterns</a:t>
            </a:r>
          </a:p>
          <a:p>
            <a:pPr marL="171450" indent="-171450">
              <a:buFont typeface="Arial" panose="020B0604020202020204" pitchFamily="34" charset="0"/>
              <a:buChar char="•"/>
            </a:pPr>
            <a:r>
              <a:rPr lang="en-US" b="1" dirty="0"/>
              <a:t>Message Endpoint</a:t>
            </a:r>
            <a:r>
              <a:rPr lang="en-US" dirty="0"/>
              <a:t>: Application interface for producing/consuming messages.</a:t>
            </a:r>
          </a:p>
          <a:p>
            <a:pPr marL="171450" indent="-171450">
              <a:buFont typeface="Arial" panose="020B0604020202020204" pitchFamily="34" charset="0"/>
              <a:buChar char="•"/>
            </a:pPr>
            <a:r>
              <a:rPr lang="en-US" b="1" dirty="0"/>
              <a:t>Messaging Gateway</a:t>
            </a:r>
            <a:r>
              <a:rPr lang="en-US" dirty="0"/>
              <a:t>: Interface for external systems.</a:t>
            </a:r>
          </a:p>
          <a:p>
            <a:pPr marL="171450" indent="-171450">
              <a:buFont typeface="Arial" panose="020B0604020202020204" pitchFamily="34" charset="0"/>
              <a:buChar char="•"/>
            </a:pPr>
            <a:r>
              <a:rPr lang="en-US" b="1" dirty="0"/>
              <a:t>Durable Subscriber</a:t>
            </a:r>
            <a:r>
              <a:rPr lang="en-US" dirty="0"/>
              <a:t>: Persistent subscription to a message queue.</a:t>
            </a:r>
          </a:p>
          <a:p>
            <a:pPr marL="171450" indent="-171450">
              <a:buFont typeface="Arial" panose="020B0604020202020204" pitchFamily="34" charset="0"/>
              <a:buChar char="•"/>
            </a:pPr>
            <a:r>
              <a:rPr lang="en-US" b="1" dirty="0"/>
              <a:t>Idempotent Receiver</a:t>
            </a:r>
            <a:r>
              <a:rPr lang="en-US" dirty="0"/>
              <a:t>: Ensuring messages are processed only once.</a:t>
            </a:r>
          </a:p>
          <a:p>
            <a:pPr marL="171450" indent="-171450">
              <a:buFont typeface="Arial" panose="020B0604020202020204" pitchFamily="34" charset="0"/>
              <a:buChar char="•"/>
            </a:pPr>
            <a:r>
              <a:rPr lang="en-US" b="1" dirty="0"/>
              <a:t>Service Activator</a:t>
            </a:r>
            <a:r>
              <a:rPr lang="en-US" dirty="0"/>
              <a:t>: Triggering processing based on messages.</a:t>
            </a:r>
          </a:p>
          <a:p>
            <a:pPr marL="171450" indent="-171450">
              <a:buFont typeface="Arial" panose="020B0604020202020204" pitchFamily="34" charset="0"/>
              <a:buChar char="•"/>
            </a:pPr>
            <a:r>
              <a:rPr lang="en-US" b="1" dirty="0"/>
              <a:t>Polling Consumer</a:t>
            </a:r>
            <a:r>
              <a:rPr lang="en-US" dirty="0"/>
              <a:t>: Periodically checking for messages.</a:t>
            </a:r>
          </a:p>
          <a:p>
            <a:pPr marL="171450" indent="-171450">
              <a:buFont typeface="Arial" panose="020B0604020202020204" pitchFamily="34" charset="0"/>
              <a:buChar char="•"/>
            </a:pPr>
            <a:r>
              <a:rPr lang="en-US" b="1" dirty="0"/>
              <a:t>Event-driven Consumer</a:t>
            </a:r>
            <a:r>
              <a:rPr lang="en-US" dirty="0"/>
              <a:t>: Processing messages as they arrive.</a:t>
            </a:r>
          </a:p>
          <a:p>
            <a:pPr marL="171450" indent="-171450">
              <a:buFont typeface="Arial" panose="020B0604020202020204" pitchFamily="34" charset="0"/>
              <a:buChar char="•"/>
            </a:pPr>
            <a:r>
              <a:rPr lang="en-US" b="1" dirty="0"/>
              <a:t>Message Dispatcher</a:t>
            </a:r>
            <a:r>
              <a:rPr lang="en-US" dirty="0"/>
              <a:t>: Distributing messages to consumers.</a:t>
            </a:r>
          </a:p>
          <a:p>
            <a:pPr marL="171450" indent="-171450">
              <a:buFont typeface="Arial" panose="020B0604020202020204" pitchFamily="34" charset="0"/>
              <a:buChar char="•"/>
            </a:pPr>
            <a:r>
              <a:rPr lang="en-US" b="1" dirty="0"/>
              <a:t>Selective Consumer</a:t>
            </a:r>
            <a:r>
              <a:rPr lang="en-US" dirty="0"/>
              <a:t>: Processing specific types of messages.</a:t>
            </a:r>
          </a:p>
          <a:p>
            <a:pPr marL="171450" indent="-171450">
              <a:buFont typeface="Arial" panose="020B0604020202020204" pitchFamily="34" charset="0"/>
              <a:buChar char="•"/>
            </a:pPr>
            <a:r>
              <a:rPr lang="en-US" b="1" dirty="0"/>
              <a:t>Wire Tap</a:t>
            </a:r>
            <a:r>
              <a:rPr lang="en-US" dirty="0"/>
              <a:t>: Monitoring message flow without affecting it.</a:t>
            </a:r>
          </a:p>
          <a:p>
            <a:pPr marL="171450" indent="-171450">
              <a:buFont typeface="Arial" panose="020B0604020202020204" pitchFamily="34" charset="0"/>
              <a:buChar char="•"/>
            </a:pPr>
            <a:r>
              <a:rPr lang="en-US" b="1" dirty="0"/>
              <a:t>Message History</a:t>
            </a:r>
            <a:r>
              <a:rPr lang="en-US" dirty="0"/>
              <a:t>: Recording message processing history.</a:t>
            </a:r>
          </a:p>
          <a:p>
            <a:pPr marL="171450" indent="-171450">
              <a:buFont typeface="Arial" panose="020B0604020202020204" pitchFamily="34" charset="0"/>
              <a:buChar char="•"/>
            </a:pPr>
            <a:r>
              <a:rPr lang="en-US" b="1" dirty="0"/>
              <a:t>Message Store</a:t>
            </a:r>
            <a:r>
              <a:rPr lang="en-US" dirty="0"/>
              <a:t>: Storing messages for later retrieval.</a:t>
            </a:r>
          </a:p>
          <a:p>
            <a:pPr marL="171450" indent="-171450">
              <a:buFont typeface="Arial" panose="020B0604020202020204" pitchFamily="34" charset="0"/>
              <a:buChar char="•"/>
            </a:pPr>
            <a:r>
              <a:rPr lang="en-US" b="1" dirty="0"/>
              <a:t>Smart Proxy</a:t>
            </a:r>
            <a:r>
              <a:rPr lang="en-US" dirty="0"/>
              <a:t>: Managing message processing and routing.</a:t>
            </a:r>
          </a:p>
          <a:p>
            <a:pPr marL="171450" indent="-171450">
              <a:buFont typeface="Arial" panose="020B0604020202020204" pitchFamily="34" charset="0"/>
              <a:buChar char="•"/>
            </a:pPr>
            <a:r>
              <a:rPr lang="en-US" b="1" dirty="0"/>
              <a:t>Test Message Channel</a:t>
            </a:r>
            <a:r>
              <a:rPr lang="en-US" dirty="0"/>
              <a:t>: Testing message channels without affecting production.</a:t>
            </a:r>
          </a:p>
          <a:p>
            <a:pPr marL="171450" indent="-171450">
              <a:buFont typeface="Arial" panose="020B0604020202020204" pitchFamily="34" charset="0"/>
              <a:buChar char="•"/>
            </a:pPr>
            <a:r>
              <a:rPr lang="en-US" b="1" dirty="0"/>
              <a:t>Purger</a:t>
            </a:r>
            <a:r>
              <a:rPr lang="en-US" dirty="0"/>
              <a:t>: Removing old messages from queues.</a:t>
            </a:r>
          </a:p>
          <a:p>
            <a:endParaRPr lang="en-US" dirty="0"/>
          </a:p>
        </p:txBody>
      </p:sp>
      <p:sp>
        <p:nvSpPr>
          <p:cNvPr id="4" name="Slide Number Placeholder 3"/>
          <p:cNvSpPr>
            <a:spLocks noGrp="1"/>
          </p:cNvSpPr>
          <p:nvPr>
            <p:ph type="sldNum" sz="quarter" idx="5"/>
          </p:nvPr>
        </p:nvSpPr>
        <p:spPr/>
        <p:txBody>
          <a:bodyPr/>
          <a:lstStyle/>
          <a:p>
            <a:fld id="{E30C5E80-A4CD-4864-973C-8963EEDAC7FD}" type="slidenum">
              <a:rPr lang="en-US" smtClean="0"/>
              <a:t>16</a:t>
            </a:fld>
            <a:endParaRPr lang="en-US"/>
          </a:p>
        </p:txBody>
      </p:sp>
    </p:spTree>
    <p:extLst>
      <p:ext uri="{BB962C8B-B14F-4D97-AF65-F5344CB8AC3E}">
        <p14:creationId xmlns:p14="http://schemas.microsoft.com/office/powerpoint/2010/main" val="11033425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EA5D2A-5D90-BE97-B11E-0D3DEE1A647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33BD395-F4CB-A3EB-EA33-9A713264FA1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258579C-B185-729C-092A-CE0BDDFFE775}"/>
              </a:ext>
            </a:extLst>
          </p:cNvPr>
          <p:cNvSpPr>
            <a:spLocks noGrp="1"/>
          </p:cNvSpPr>
          <p:nvPr>
            <p:ph type="body" idx="1"/>
          </p:nvPr>
        </p:nvSpPr>
        <p:spPr/>
        <p:txBody>
          <a:bodyPr/>
          <a:lstStyle/>
          <a:p>
            <a:r>
              <a:rPr lang="en-US" b="1" u="sng" dirty="0"/>
              <a:t>Basic Messaging Patterns</a:t>
            </a:r>
          </a:p>
          <a:p>
            <a:pPr marL="171450" indent="-171450">
              <a:buFont typeface="Arial" panose="020B0604020202020204" pitchFamily="34" charset="0"/>
              <a:buChar char="•"/>
            </a:pPr>
            <a:r>
              <a:rPr lang="en-US" b="1" dirty="0"/>
              <a:t>Point-to-Point Messaging</a:t>
            </a:r>
            <a:r>
              <a:rPr lang="en-US" dirty="0"/>
              <a:t>: Direct communication between a sender and a receiver.</a:t>
            </a:r>
          </a:p>
          <a:p>
            <a:pPr marL="171450" indent="-171450">
              <a:buFont typeface="Arial" panose="020B0604020202020204" pitchFamily="34" charset="0"/>
              <a:buChar char="•"/>
            </a:pPr>
            <a:r>
              <a:rPr lang="en-US" b="1" dirty="0"/>
              <a:t>Publish/Subscribe Messaging</a:t>
            </a:r>
            <a:r>
              <a:rPr lang="en-US" dirty="0"/>
              <a:t>: Broadcasting messages to multiple subscribers.</a:t>
            </a:r>
          </a:p>
          <a:p>
            <a:pPr marL="171450" indent="-171450">
              <a:buFont typeface="Arial" panose="020B0604020202020204" pitchFamily="34" charset="0"/>
              <a:buChar char="•"/>
            </a:pPr>
            <a:r>
              <a:rPr lang="en-US" b="1" dirty="0"/>
              <a:t>Request/Reply</a:t>
            </a:r>
            <a:r>
              <a:rPr lang="en-US" dirty="0"/>
              <a:t>: Sending a request and waiting for a response.</a:t>
            </a:r>
          </a:p>
          <a:p>
            <a:pPr marL="171450" indent="-171450">
              <a:buFont typeface="Arial" panose="020B0604020202020204" pitchFamily="34" charset="0"/>
              <a:buChar char="•"/>
            </a:pPr>
            <a:r>
              <a:rPr lang="en-US" b="1" dirty="0"/>
              <a:t>Competing Consumers</a:t>
            </a:r>
            <a:r>
              <a:rPr lang="en-US" dirty="0"/>
              <a:t>: Multiple consumers processing messages from a queue.</a:t>
            </a:r>
          </a:p>
          <a:p>
            <a:pPr marL="171450" indent="-171450">
              <a:buFont typeface="Arial" panose="020B0604020202020204" pitchFamily="34" charset="0"/>
              <a:buChar char="•"/>
            </a:pPr>
            <a:r>
              <a:rPr lang="en-US" b="1" dirty="0"/>
              <a:t>Dead Letter Queues</a:t>
            </a:r>
            <a:r>
              <a:rPr lang="en-US" dirty="0"/>
              <a:t>: Handling messages that fail to be processed correctly.</a:t>
            </a:r>
          </a:p>
          <a:p>
            <a:endParaRPr lang="en-US" b="1" dirty="0"/>
          </a:p>
          <a:p>
            <a:r>
              <a:rPr lang="en-US" b="1" u="sng" dirty="0"/>
              <a:t>Advanced Messaging Patterns</a:t>
            </a:r>
          </a:p>
          <a:p>
            <a:pPr marL="171450" indent="-171450">
              <a:buFont typeface="Arial" panose="020B0604020202020204" pitchFamily="34" charset="0"/>
              <a:buChar char="•"/>
            </a:pPr>
            <a:r>
              <a:rPr lang="en-US" b="1" dirty="0"/>
              <a:t>Event Streaming</a:t>
            </a:r>
            <a:r>
              <a:rPr lang="en-US" dirty="0"/>
              <a:t>: Continuous flow of data where events are recorded and processed in real-time.</a:t>
            </a:r>
          </a:p>
          <a:p>
            <a:pPr marL="171450" indent="-171450">
              <a:buFont typeface="Arial" panose="020B0604020202020204" pitchFamily="34" charset="0"/>
              <a:buChar char="•"/>
            </a:pPr>
            <a:r>
              <a:rPr lang="en-US" b="1" dirty="0"/>
              <a:t>Broadcast Pattern</a:t>
            </a:r>
            <a:r>
              <a:rPr lang="en-US" dirty="0"/>
              <a:t>: Distributing messages to multiple endpoints.</a:t>
            </a:r>
          </a:p>
          <a:p>
            <a:pPr marL="171450" indent="-171450">
              <a:buFont typeface="Arial" panose="020B0604020202020204" pitchFamily="34" charset="0"/>
              <a:buChar char="•"/>
            </a:pPr>
            <a:r>
              <a:rPr lang="en-US" b="1" dirty="0"/>
              <a:t>Aggregation Pattern</a:t>
            </a:r>
            <a:r>
              <a:rPr lang="en-US" dirty="0"/>
              <a:t>: Combining multiple messages into a single message.</a:t>
            </a:r>
          </a:p>
          <a:p>
            <a:pPr marL="171450" indent="-171450">
              <a:buFont typeface="Arial" panose="020B0604020202020204" pitchFamily="34" charset="0"/>
              <a:buChar char="•"/>
            </a:pPr>
            <a:r>
              <a:rPr lang="en-US" b="1" dirty="0"/>
              <a:t>Bidirectional Synchronization Pattern</a:t>
            </a:r>
            <a:r>
              <a:rPr lang="en-US" dirty="0"/>
              <a:t>: Keeping data synchronized between different systems.</a:t>
            </a:r>
          </a:p>
          <a:p>
            <a:pPr marL="171450" indent="-171450">
              <a:buFont typeface="Arial" panose="020B0604020202020204" pitchFamily="34" charset="0"/>
              <a:buChar char="•"/>
            </a:pPr>
            <a:r>
              <a:rPr lang="en-US" b="1" dirty="0"/>
              <a:t>Correlation Pattern</a:t>
            </a:r>
            <a:r>
              <a:rPr lang="en-US" dirty="0"/>
              <a:t>: Linking related messages for processing.</a:t>
            </a:r>
          </a:p>
          <a:p>
            <a:endParaRPr lang="en-US" b="1" dirty="0"/>
          </a:p>
          <a:p>
            <a:r>
              <a:rPr lang="en-US" b="1" u="sng" dirty="0"/>
              <a:t>Design and Integration Patterns</a:t>
            </a:r>
          </a:p>
          <a:p>
            <a:pPr marL="171450" indent="-171450">
              <a:buFont typeface="Arial" panose="020B0604020202020204" pitchFamily="34" charset="0"/>
              <a:buChar char="•"/>
            </a:pPr>
            <a:r>
              <a:rPr lang="en-US" b="1" dirty="0"/>
              <a:t>Choreography versus Orchestration</a:t>
            </a:r>
            <a:r>
              <a:rPr lang="en-US" dirty="0"/>
              <a:t>: Distributed vs. centralized control of message flows.</a:t>
            </a:r>
          </a:p>
          <a:p>
            <a:pPr marL="171450" indent="-171450">
              <a:buFont typeface="Arial" panose="020B0604020202020204" pitchFamily="34" charset="0"/>
              <a:buChar char="•"/>
            </a:pPr>
            <a:r>
              <a:rPr lang="en-US" b="1" dirty="0"/>
              <a:t>Error Handling and Retry Policies</a:t>
            </a:r>
            <a:r>
              <a:rPr lang="en-US" dirty="0"/>
              <a:t>: Ensuring reliability and handling failures.</a:t>
            </a:r>
          </a:p>
          <a:p>
            <a:pPr marL="171450" indent="-171450">
              <a:buFont typeface="Arial" panose="020B0604020202020204" pitchFamily="34" charset="0"/>
              <a:buChar char="•"/>
            </a:pPr>
            <a:r>
              <a:rPr lang="en-US" b="1" dirty="0"/>
              <a:t>Message Router</a:t>
            </a:r>
            <a:r>
              <a:rPr lang="en-US" dirty="0"/>
              <a:t>: Directing messages based on content or rules.</a:t>
            </a:r>
          </a:p>
          <a:p>
            <a:pPr marL="171450" indent="-171450">
              <a:buFont typeface="Arial" panose="020B0604020202020204" pitchFamily="34" charset="0"/>
              <a:buChar char="•"/>
            </a:pPr>
            <a:r>
              <a:rPr lang="en-US" b="1" dirty="0"/>
              <a:t>Message Filter</a:t>
            </a:r>
            <a:r>
              <a:rPr lang="en-US" dirty="0"/>
              <a:t>: Selecting messages based on specific criteria.</a:t>
            </a:r>
          </a:p>
          <a:p>
            <a:pPr marL="171450" indent="-171450">
              <a:buFont typeface="Arial" panose="020B0604020202020204" pitchFamily="34" charset="0"/>
              <a:buChar char="•"/>
            </a:pPr>
            <a:r>
              <a:rPr lang="en-US" b="1" dirty="0"/>
              <a:t>Recipient List</a:t>
            </a:r>
            <a:r>
              <a:rPr lang="en-US" dirty="0"/>
              <a:t>: Sending messages to a list of recipients.</a:t>
            </a:r>
          </a:p>
          <a:p>
            <a:pPr marL="171450" indent="-171450">
              <a:buFont typeface="Arial" panose="020B0604020202020204" pitchFamily="34" charset="0"/>
              <a:buChar char="•"/>
            </a:pPr>
            <a:r>
              <a:rPr lang="en-US" b="1" dirty="0"/>
              <a:t>Splitter</a:t>
            </a:r>
            <a:r>
              <a:rPr lang="en-US" dirty="0"/>
              <a:t>: Dividing a message into multiple parts.</a:t>
            </a:r>
          </a:p>
          <a:p>
            <a:pPr marL="171450" indent="-171450">
              <a:buFont typeface="Arial" panose="020B0604020202020204" pitchFamily="34" charset="0"/>
              <a:buChar char="•"/>
            </a:pPr>
            <a:r>
              <a:rPr lang="en-US" b="1" dirty="0"/>
              <a:t>Aggregator</a:t>
            </a:r>
            <a:r>
              <a:rPr lang="en-US" dirty="0"/>
              <a:t>: Combining multiple messages into one.</a:t>
            </a:r>
          </a:p>
          <a:p>
            <a:pPr marL="171450" indent="-171450">
              <a:buFont typeface="Arial" panose="020B0604020202020204" pitchFamily="34" charset="0"/>
              <a:buChar char="•"/>
            </a:pPr>
            <a:r>
              <a:rPr lang="en-US" b="1" dirty="0" err="1"/>
              <a:t>Resequencer</a:t>
            </a:r>
            <a:r>
              <a:rPr lang="en-US" dirty="0"/>
              <a:t>: Reordering messages based on a sequence.</a:t>
            </a:r>
          </a:p>
          <a:p>
            <a:pPr marL="171450" indent="-171450">
              <a:buFont typeface="Arial" panose="020B0604020202020204" pitchFamily="34" charset="0"/>
              <a:buChar char="•"/>
            </a:pPr>
            <a:r>
              <a:rPr lang="en-US" b="1" dirty="0"/>
              <a:t>Composed Message Processor</a:t>
            </a:r>
            <a:r>
              <a:rPr lang="en-US" dirty="0"/>
              <a:t>: Processing a sequence of messages.</a:t>
            </a:r>
          </a:p>
          <a:p>
            <a:pPr marL="171450" indent="-171450">
              <a:buFont typeface="Arial" panose="020B0604020202020204" pitchFamily="34" charset="0"/>
              <a:buChar char="•"/>
            </a:pPr>
            <a:r>
              <a:rPr lang="en-US" b="1" dirty="0"/>
              <a:t>Scatter-Gather</a:t>
            </a:r>
            <a:r>
              <a:rPr lang="en-US" dirty="0"/>
              <a:t>: Distributing a message to multiple recipients and aggregating the results.</a:t>
            </a:r>
          </a:p>
          <a:p>
            <a:pPr marL="171450" indent="-171450">
              <a:buFont typeface="Arial" panose="020B0604020202020204" pitchFamily="34" charset="0"/>
              <a:buChar char="•"/>
            </a:pPr>
            <a:r>
              <a:rPr lang="en-US" b="1" dirty="0"/>
              <a:t>Routing Slip</a:t>
            </a:r>
            <a:r>
              <a:rPr lang="en-US" dirty="0"/>
              <a:t>: Defining a sequence of processing steps for a message.</a:t>
            </a:r>
          </a:p>
          <a:p>
            <a:pPr marL="171450" indent="-171450">
              <a:buFont typeface="Arial" panose="020B0604020202020204" pitchFamily="34" charset="0"/>
              <a:buChar char="•"/>
            </a:pPr>
            <a:r>
              <a:rPr lang="en-US" b="1" dirty="0"/>
              <a:t>Process Manager</a:t>
            </a:r>
            <a:r>
              <a:rPr lang="en-US" dirty="0"/>
              <a:t>: Coordinating a sequence of processing steps.</a:t>
            </a:r>
          </a:p>
          <a:p>
            <a:pPr marL="171450" indent="-171450">
              <a:buFont typeface="Arial" panose="020B0604020202020204" pitchFamily="34" charset="0"/>
              <a:buChar char="•"/>
            </a:pPr>
            <a:r>
              <a:rPr lang="en-US" b="1" dirty="0"/>
              <a:t>Message Broker</a:t>
            </a:r>
            <a:r>
              <a:rPr lang="en-US" dirty="0"/>
              <a:t>: Routing messages between senders and receivers.</a:t>
            </a:r>
          </a:p>
          <a:p>
            <a:pPr marL="171450" indent="-171450">
              <a:buFont typeface="Arial" panose="020B0604020202020204" pitchFamily="34" charset="0"/>
              <a:buChar char="•"/>
            </a:pPr>
            <a:r>
              <a:rPr lang="en-US" b="1" dirty="0"/>
              <a:t>Message Translator</a:t>
            </a:r>
            <a:r>
              <a:rPr lang="en-US" dirty="0"/>
              <a:t>: Converting message formats.</a:t>
            </a:r>
          </a:p>
          <a:p>
            <a:pPr marL="171450" indent="-171450">
              <a:buFont typeface="Arial" panose="020B0604020202020204" pitchFamily="34" charset="0"/>
              <a:buChar char="•"/>
            </a:pPr>
            <a:r>
              <a:rPr lang="en-US" b="1" dirty="0"/>
              <a:t>Envelope Wrapper</a:t>
            </a:r>
            <a:r>
              <a:rPr lang="en-US" dirty="0"/>
              <a:t>: Encapsulating a message with additional information.</a:t>
            </a:r>
          </a:p>
          <a:p>
            <a:pPr marL="171450" indent="-171450">
              <a:buFont typeface="Arial" panose="020B0604020202020204" pitchFamily="34" charset="0"/>
              <a:buChar char="•"/>
            </a:pPr>
            <a:r>
              <a:rPr lang="en-US" b="1" dirty="0"/>
              <a:t>Content Enricher</a:t>
            </a:r>
            <a:r>
              <a:rPr lang="en-US" dirty="0"/>
              <a:t>: Adding information to a message.</a:t>
            </a:r>
          </a:p>
          <a:p>
            <a:pPr marL="171450" indent="-171450">
              <a:buFont typeface="Arial" panose="020B0604020202020204" pitchFamily="34" charset="0"/>
              <a:buChar char="•"/>
            </a:pPr>
            <a:r>
              <a:rPr lang="en-US" b="1" dirty="0"/>
              <a:t>Content Filter</a:t>
            </a:r>
            <a:r>
              <a:rPr lang="en-US" dirty="0"/>
              <a:t>: Filtering messages based on content.</a:t>
            </a:r>
          </a:p>
          <a:p>
            <a:pPr marL="171450" indent="-171450">
              <a:buFont typeface="Arial" panose="020B0604020202020204" pitchFamily="34" charset="0"/>
              <a:buChar char="•"/>
            </a:pPr>
            <a:r>
              <a:rPr lang="en-US" b="1" dirty="0"/>
              <a:t>Claim Check</a:t>
            </a:r>
            <a:r>
              <a:rPr lang="en-US" dirty="0"/>
              <a:t>: Storing large messages externally and sending a reference.</a:t>
            </a:r>
          </a:p>
          <a:p>
            <a:pPr marL="171450" indent="-171450">
              <a:buFont typeface="Arial" panose="020B0604020202020204" pitchFamily="34" charset="0"/>
              <a:buChar char="•"/>
            </a:pPr>
            <a:r>
              <a:rPr lang="en-US" b="1" dirty="0"/>
              <a:t>Normalizer</a:t>
            </a:r>
            <a:r>
              <a:rPr lang="en-US" dirty="0"/>
              <a:t>: Converting messages to a common format.</a:t>
            </a:r>
          </a:p>
          <a:p>
            <a:pPr marL="171450" indent="-171450">
              <a:buFont typeface="Arial" panose="020B0604020202020204" pitchFamily="34" charset="0"/>
              <a:buChar char="•"/>
            </a:pPr>
            <a:r>
              <a:rPr lang="en-US" b="1" dirty="0"/>
              <a:t>Canonical Data Model</a:t>
            </a:r>
            <a:r>
              <a:rPr lang="en-US" dirty="0"/>
              <a:t>: Using a standard data format for messages.</a:t>
            </a:r>
          </a:p>
          <a:p>
            <a:endParaRPr lang="en-US" b="1" dirty="0"/>
          </a:p>
          <a:p>
            <a:r>
              <a:rPr lang="en-US" b="1" u="sng" dirty="0"/>
              <a:t>System Management Patterns</a:t>
            </a:r>
          </a:p>
          <a:p>
            <a:pPr marL="171450" indent="-171450">
              <a:buFont typeface="Arial" panose="020B0604020202020204" pitchFamily="34" charset="0"/>
              <a:buChar char="•"/>
            </a:pPr>
            <a:r>
              <a:rPr lang="en-US" b="1" dirty="0"/>
              <a:t>Message Endpoint</a:t>
            </a:r>
            <a:r>
              <a:rPr lang="en-US" dirty="0"/>
              <a:t>: Application interface for producing/consuming messages.</a:t>
            </a:r>
          </a:p>
          <a:p>
            <a:pPr marL="171450" indent="-171450">
              <a:buFont typeface="Arial" panose="020B0604020202020204" pitchFamily="34" charset="0"/>
              <a:buChar char="•"/>
            </a:pPr>
            <a:r>
              <a:rPr lang="en-US" b="1" dirty="0"/>
              <a:t>Messaging Gateway</a:t>
            </a:r>
            <a:r>
              <a:rPr lang="en-US" dirty="0"/>
              <a:t>: Interface for external systems.</a:t>
            </a:r>
          </a:p>
          <a:p>
            <a:pPr marL="171450" indent="-171450">
              <a:buFont typeface="Arial" panose="020B0604020202020204" pitchFamily="34" charset="0"/>
              <a:buChar char="•"/>
            </a:pPr>
            <a:r>
              <a:rPr lang="en-US" b="1" dirty="0"/>
              <a:t>Durable Subscriber</a:t>
            </a:r>
            <a:r>
              <a:rPr lang="en-US" dirty="0"/>
              <a:t>: Persistent subscription to a message queue.</a:t>
            </a:r>
          </a:p>
          <a:p>
            <a:pPr marL="171450" indent="-171450">
              <a:buFont typeface="Arial" panose="020B0604020202020204" pitchFamily="34" charset="0"/>
              <a:buChar char="•"/>
            </a:pPr>
            <a:r>
              <a:rPr lang="en-US" b="1" dirty="0"/>
              <a:t>Idempotent Receiver</a:t>
            </a:r>
            <a:r>
              <a:rPr lang="en-US" dirty="0"/>
              <a:t>: Ensuring messages are processed only once.</a:t>
            </a:r>
          </a:p>
          <a:p>
            <a:pPr marL="171450" indent="-171450">
              <a:buFont typeface="Arial" panose="020B0604020202020204" pitchFamily="34" charset="0"/>
              <a:buChar char="•"/>
            </a:pPr>
            <a:r>
              <a:rPr lang="en-US" b="1" dirty="0"/>
              <a:t>Service Activator</a:t>
            </a:r>
            <a:r>
              <a:rPr lang="en-US" dirty="0"/>
              <a:t>: Triggering processing based on messages.</a:t>
            </a:r>
          </a:p>
          <a:p>
            <a:pPr marL="171450" indent="-171450">
              <a:buFont typeface="Arial" panose="020B0604020202020204" pitchFamily="34" charset="0"/>
              <a:buChar char="•"/>
            </a:pPr>
            <a:r>
              <a:rPr lang="en-US" b="1" dirty="0"/>
              <a:t>Polling Consumer</a:t>
            </a:r>
            <a:r>
              <a:rPr lang="en-US" dirty="0"/>
              <a:t>: Periodically checking for messages.</a:t>
            </a:r>
          </a:p>
          <a:p>
            <a:pPr marL="171450" indent="-171450">
              <a:buFont typeface="Arial" panose="020B0604020202020204" pitchFamily="34" charset="0"/>
              <a:buChar char="•"/>
            </a:pPr>
            <a:r>
              <a:rPr lang="en-US" b="1" dirty="0"/>
              <a:t>Event-driven Consumer</a:t>
            </a:r>
            <a:r>
              <a:rPr lang="en-US" dirty="0"/>
              <a:t>: Processing messages as they arrive.</a:t>
            </a:r>
          </a:p>
          <a:p>
            <a:pPr marL="171450" indent="-171450">
              <a:buFont typeface="Arial" panose="020B0604020202020204" pitchFamily="34" charset="0"/>
              <a:buChar char="•"/>
            </a:pPr>
            <a:r>
              <a:rPr lang="en-US" b="1" dirty="0"/>
              <a:t>Message Dispatcher</a:t>
            </a:r>
            <a:r>
              <a:rPr lang="en-US" dirty="0"/>
              <a:t>: Distributing messages to consumers.</a:t>
            </a:r>
          </a:p>
          <a:p>
            <a:pPr marL="171450" indent="-171450">
              <a:buFont typeface="Arial" panose="020B0604020202020204" pitchFamily="34" charset="0"/>
              <a:buChar char="•"/>
            </a:pPr>
            <a:r>
              <a:rPr lang="en-US" b="1" dirty="0"/>
              <a:t>Selective Consumer</a:t>
            </a:r>
            <a:r>
              <a:rPr lang="en-US" dirty="0"/>
              <a:t>: Processing specific types of messages.</a:t>
            </a:r>
          </a:p>
          <a:p>
            <a:pPr marL="171450" indent="-171450">
              <a:buFont typeface="Arial" panose="020B0604020202020204" pitchFamily="34" charset="0"/>
              <a:buChar char="•"/>
            </a:pPr>
            <a:r>
              <a:rPr lang="en-US" b="1" dirty="0"/>
              <a:t>Wire Tap</a:t>
            </a:r>
            <a:r>
              <a:rPr lang="en-US" dirty="0"/>
              <a:t>: Monitoring message flow without affecting it.</a:t>
            </a:r>
          </a:p>
          <a:p>
            <a:pPr marL="171450" indent="-171450">
              <a:buFont typeface="Arial" panose="020B0604020202020204" pitchFamily="34" charset="0"/>
              <a:buChar char="•"/>
            </a:pPr>
            <a:r>
              <a:rPr lang="en-US" b="1" dirty="0"/>
              <a:t>Message History</a:t>
            </a:r>
            <a:r>
              <a:rPr lang="en-US" dirty="0"/>
              <a:t>: Recording message processing history.</a:t>
            </a:r>
          </a:p>
          <a:p>
            <a:pPr marL="171450" indent="-171450">
              <a:buFont typeface="Arial" panose="020B0604020202020204" pitchFamily="34" charset="0"/>
              <a:buChar char="•"/>
            </a:pPr>
            <a:r>
              <a:rPr lang="en-US" b="1" dirty="0"/>
              <a:t>Message Store</a:t>
            </a:r>
            <a:r>
              <a:rPr lang="en-US" dirty="0"/>
              <a:t>: Storing messages for later retrieval.</a:t>
            </a:r>
          </a:p>
          <a:p>
            <a:pPr marL="171450" indent="-171450">
              <a:buFont typeface="Arial" panose="020B0604020202020204" pitchFamily="34" charset="0"/>
              <a:buChar char="•"/>
            </a:pPr>
            <a:r>
              <a:rPr lang="en-US" b="1" dirty="0"/>
              <a:t>Smart Proxy</a:t>
            </a:r>
            <a:r>
              <a:rPr lang="en-US" dirty="0"/>
              <a:t>: Managing message processing and routing.</a:t>
            </a:r>
          </a:p>
          <a:p>
            <a:pPr marL="171450" indent="-171450">
              <a:buFont typeface="Arial" panose="020B0604020202020204" pitchFamily="34" charset="0"/>
              <a:buChar char="•"/>
            </a:pPr>
            <a:r>
              <a:rPr lang="en-US" b="1" dirty="0"/>
              <a:t>Test Message Channel</a:t>
            </a:r>
            <a:r>
              <a:rPr lang="en-US" dirty="0"/>
              <a:t>: Testing message channels without affecting production.</a:t>
            </a:r>
          </a:p>
          <a:p>
            <a:pPr marL="171450" indent="-171450">
              <a:buFont typeface="Arial" panose="020B0604020202020204" pitchFamily="34" charset="0"/>
              <a:buChar char="•"/>
            </a:pPr>
            <a:r>
              <a:rPr lang="en-US" b="1" dirty="0"/>
              <a:t>Purger</a:t>
            </a:r>
            <a:r>
              <a:rPr lang="en-US" dirty="0"/>
              <a:t>: Removing old messages from queues.</a:t>
            </a:r>
          </a:p>
          <a:p>
            <a:endParaRPr lang="en-US" dirty="0"/>
          </a:p>
        </p:txBody>
      </p:sp>
      <p:sp>
        <p:nvSpPr>
          <p:cNvPr id="4" name="Slide Number Placeholder 3">
            <a:extLst>
              <a:ext uri="{FF2B5EF4-FFF2-40B4-BE49-F238E27FC236}">
                <a16:creationId xmlns:a16="http://schemas.microsoft.com/office/drawing/2014/main" id="{16E9C08E-A0E6-25A2-9AE7-8D9D41331F1A}"/>
              </a:ext>
            </a:extLst>
          </p:cNvPr>
          <p:cNvSpPr>
            <a:spLocks noGrp="1"/>
          </p:cNvSpPr>
          <p:nvPr>
            <p:ph type="sldNum" sz="quarter" idx="5"/>
          </p:nvPr>
        </p:nvSpPr>
        <p:spPr/>
        <p:txBody>
          <a:bodyPr/>
          <a:lstStyle/>
          <a:p>
            <a:fld id="{E30C5E80-A4CD-4864-973C-8963EEDAC7FD}" type="slidenum">
              <a:rPr lang="en-US" smtClean="0"/>
              <a:t>17</a:t>
            </a:fld>
            <a:endParaRPr lang="en-US"/>
          </a:p>
        </p:txBody>
      </p:sp>
    </p:spTree>
    <p:extLst>
      <p:ext uri="{BB962C8B-B14F-4D97-AF65-F5344CB8AC3E}">
        <p14:creationId xmlns:p14="http://schemas.microsoft.com/office/powerpoint/2010/main" val="23860624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697B7A-6DFA-5066-BF65-83F9EFB40A9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801ED51-6A3B-2AD6-E7FE-E3DD2382472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17F9C74-2571-3097-21F2-F66C820A408D}"/>
              </a:ext>
            </a:extLst>
          </p:cNvPr>
          <p:cNvSpPr>
            <a:spLocks noGrp="1"/>
          </p:cNvSpPr>
          <p:nvPr>
            <p:ph type="body" idx="1"/>
          </p:nvPr>
        </p:nvSpPr>
        <p:spPr/>
        <p:txBody>
          <a:bodyPr/>
          <a:lstStyle/>
          <a:p>
            <a:r>
              <a:rPr lang="en-US" b="1" u="sng" dirty="0"/>
              <a:t>Improve Robustness and Efficiency</a:t>
            </a:r>
          </a:p>
          <a:p>
            <a:r>
              <a:rPr lang="en-US" b="0" u="none" dirty="0"/>
              <a:t>Effective messaging patterns can significantly improve the robustness and efficiency of your cloud applications.</a:t>
            </a:r>
          </a:p>
          <a:p>
            <a:endParaRPr lang="en-US" b="0" u="none" dirty="0"/>
          </a:p>
          <a:p>
            <a:r>
              <a:rPr lang="en-US" b="1" u="sng" dirty="0"/>
              <a:t>Handle Real-World Challenges</a:t>
            </a:r>
          </a:p>
          <a:p>
            <a:r>
              <a:rPr lang="en-US" b="0" u="none" dirty="0"/>
              <a:t>Understanding these patterns allows developers and architects to design systems that can handle real-world challenges, such as high availability, scalability, and maintainability.</a:t>
            </a:r>
          </a:p>
        </p:txBody>
      </p:sp>
      <p:sp>
        <p:nvSpPr>
          <p:cNvPr id="4" name="Slide Number Placeholder 3">
            <a:extLst>
              <a:ext uri="{FF2B5EF4-FFF2-40B4-BE49-F238E27FC236}">
                <a16:creationId xmlns:a16="http://schemas.microsoft.com/office/drawing/2014/main" id="{9F11D664-26C0-AE5B-3AA0-EB7D8A7796E1}"/>
              </a:ext>
            </a:extLst>
          </p:cNvPr>
          <p:cNvSpPr>
            <a:spLocks noGrp="1"/>
          </p:cNvSpPr>
          <p:nvPr>
            <p:ph type="sldNum" sz="quarter" idx="5"/>
          </p:nvPr>
        </p:nvSpPr>
        <p:spPr/>
        <p:txBody>
          <a:bodyPr/>
          <a:lstStyle/>
          <a:p>
            <a:fld id="{E30C5E80-A4CD-4864-973C-8963EEDAC7FD}" type="slidenum">
              <a:rPr lang="en-US" smtClean="0"/>
              <a:t>18</a:t>
            </a:fld>
            <a:endParaRPr lang="en-US"/>
          </a:p>
        </p:txBody>
      </p:sp>
    </p:spTree>
    <p:extLst>
      <p:ext uri="{BB962C8B-B14F-4D97-AF65-F5344CB8AC3E}">
        <p14:creationId xmlns:p14="http://schemas.microsoft.com/office/powerpoint/2010/main" val="99099794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Messaging is the backbone of resilient, scalable systems, but choosing the right pattern can make or break your architecture. In this section, we'll explore fundamental messaging patterns designed to address different communication challenges in distributed applications. From Point-to-Point Messaging to Saga Patterns, I will explain how each approach works, when to use it, and how it impacts system design. Whether you’re optimizing reliability, managing workflow coordination, or handling failures gracefully, understanding these patterns equips you to build more efficient cloud architectures.</a:t>
            </a:r>
          </a:p>
        </p:txBody>
      </p:sp>
      <p:sp>
        <p:nvSpPr>
          <p:cNvPr id="4" name="Slide Number Placeholder 3"/>
          <p:cNvSpPr>
            <a:spLocks noGrp="1"/>
          </p:cNvSpPr>
          <p:nvPr>
            <p:ph type="sldNum" sz="quarter" idx="5"/>
          </p:nvPr>
        </p:nvSpPr>
        <p:spPr/>
        <p:txBody>
          <a:bodyPr/>
          <a:lstStyle/>
          <a:p>
            <a:fld id="{E30C5E80-A4CD-4864-973C-8963EEDAC7FD}" type="slidenum">
              <a:rPr lang="en-US" smtClean="0"/>
              <a:t>19</a:t>
            </a:fld>
            <a:endParaRPr lang="en-US"/>
          </a:p>
        </p:txBody>
      </p:sp>
    </p:spTree>
    <p:extLst>
      <p:ext uri="{BB962C8B-B14F-4D97-AF65-F5344CB8AC3E}">
        <p14:creationId xmlns:p14="http://schemas.microsoft.com/office/powerpoint/2010/main" val="301407554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u="sng" dirty="0"/>
              <a:t>Definition</a:t>
            </a:r>
            <a:endParaRPr lang="en-US" b="0" u="none" dirty="0"/>
          </a:p>
          <a:p>
            <a:r>
              <a:rPr lang="en-US" b="0" u="none" dirty="0"/>
              <a:t>Point-to-point messaging is a communication pattern where a message is sent from one sender to one receiver. This ensures that each message is processed by exactly one consumer.</a:t>
            </a:r>
          </a:p>
          <a:p>
            <a:endParaRPr lang="en-US" b="0" u="none" dirty="0"/>
          </a:p>
          <a:p>
            <a:endParaRPr lang="en-US" b="0" u="none" dirty="0"/>
          </a:p>
          <a:p>
            <a:r>
              <a:rPr lang="en-US" b="1" u="sng" dirty="0"/>
              <a:t>Purpose</a:t>
            </a:r>
            <a:endParaRPr lang="en-US" b="0" u="none" dirty="0"/>
          </a:p>
          <a:p>
            <a:r>
              <a:rPr lang="en-US" b="0" u="none" dirty="0"/>
              <a:t>It provides a straightforward, reliable way to ensure that messages are delivered and processed without duplication.</a:t>
            </a:r>
            <a:endParaRPr lang="en-US" b="1" u="sng" dirty="0"/>
          </a:p>
          <a:p>
            <a:endParaRPr lang="en-US" dirty="0"/>
          </a:p>
        </p:txBody>
      </p:sp>
      <p:sp>
        <p:nvSpPr>
          <p:cNvPr id="4" name="Slide Number Placeholder 3"/>
          <p:cNvSpPr>
            <a:spLocks noGrp="1"/>
          </p:cNvSpPr>
          <p:nvPr>
            <p:ph type="sldNum" sz="quarter" idx="5"/>
          </p:nvPr>
        </p:nvSpPr>
        <p:spPr/>
        <p:txBody>
          <a:bodyPr/>
          <a:lstStyle/>
          <a:p>
            <a:fld id="{E30C5E80-A4CD-4864-973C-8963EEDAC7FD}" type="slidenum">
              <a:rPr lang="en-US" smtClean="0"/>
              <a:t>21</a:t>
            </a:fld>
            <a:endParaRPr lang="en-US"/>
          </a:p>
        </p:txBody>
      </p:sp>
    </p:spTree>
    <p:extLst>
      <p:ext uri="{BB962C8B-B14F-4D97-AF65-F5344CB8AC3E}">
        <p14:creationId xmlns:p14="http://schemas.microsoft.com/office/powerpoint/2010/main" val="42911631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b="1" u="sng" dirty="0"/>
              <a:t>Objective</a:t>
            </a:r>
          </a:p>
          <a:p>
            <a:pPr marL="0" indent="0">
              <a:buNone/>
            </a:pPr>
            <a:r>
              <a:rPr lang="en-US" dirty="0"/>
              <a:t>To provide architects, developers, and IT professionals with actionable insights into key messaging patterns that enhance the scalability, resilience, and effectiveness of cloud architectures.</a:t>
            </a:r>
          </a:p>
          <a:p>
            <a:endParaRPr lang="en-US" dirty="0"/>
          </a:p>
          <a:p>
            <a:pPr marL="0" indent="0">
              <a:buNone/>
            </a:pPr>
            <a:r>
              <a:rPr lang="en-US" b="1" u="sng" dirty="0"/>
              <a:t>Learning Outcomes</a:t>
            </a:r>
          </a:p>
          <a:p>
            <a:r>
              <a:rPr lang="en-US" b="1" dirty="0"/>
              <a:t>Master Core Messaging Fundamentals</a:t>
            </a:r>
            <a:r>
              <a:rPr lang="en-US" dirty="0"/>
              <a:t>: Understand the key principles behind messaging patterns such as Publish-Subscribe, Request-Reply, and more, and learn how they form the backbone of resilient cloud architectures.</a:t>
            </a:r>
          </a:p>
          <a:p>
            <a:r>
              <a:rPr lang="en-US" b="1" dirty="0"/>
              <a:t>Implement Real-World Messaging Solutions:</a:t>
            </a:r>
            <a:r>
              <a:rPr lang="en-US" dirty="0"/>
              <a:t> Follow detailed, step-by-step demonstrations and case studies showing how to effectively deploy these patterns in production environments.</a:t>
            </a:r>
          </a:p>
          <a:p>
            <a:r>
              <a:rPr lang="en-US" b="1" dirty="0"/>
              <a:t>Transform and Elevate Your Cloud Strategy</a:t>
            </a:r>
            <a:r>
              <a:rPr lang="en-US" dirty="0"/>
              <a:t>: Gain actionable best practices to enhance system scalability, reliability, and maintainability, arming you with innovative techniques to transform your cloud applications.</a:t>
            </a:r>
          </a:p>
          <a:p>
            <a:endParaRPr lang="en-US" dirty="0"/>
          </a:p>
        </p:txBody>
      </p:sp>
      <p:sp>
        <p:nvSpPr>
          <p:cNvPr id="4" name="Slide Number Placeholder 3"/>
          <p:cNvSpPr>
            <a:spLocks noGrp="1"/>
          </p:cNvSpPr>
          <p:nvPr>
            <p:ph type="sldNum" sz="quarter" idx="5"/>
          </p:nvPr>
        </p:nvSpPr>
        <p:spPr/>
        <p:txBody>
          <a:bodyPr/>
          <a:lstStyle/>
          <a:p>
            <a:fld id="{E30C5E80-A4CD-4864-973C-8963EEDAC7FD}" type="slidenum">
              <a:rPr lang="en-US" smtClean="0"/>
              <a:t>2</a:t>
            </a:fld>
            <a:endParaRPr lang="en-US"/>
          </a:p>
        </p:txBody>
      </p:sp>
    </p:spTree>
    <p:extLst>
      <p:ext uri="{BB962C8B-B14F-4D97-AF65-F5344CB8AC3E}">
        <p14:creationId xmlns:p14="http://schemas.microsoft.com/office/powerpoint/2010/main" val="286368757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u="sng" dirty="0"/>
              <a:t>Message Producer (Sender)</a:t>
            </a:r>
            <a:endParaRPr lang="en-US" b="0" u="none" dirty="0"/>
          </a:p>
          <a:p>
            <a:r>
              <a:rPr lang="en-US" b="0" u="none" dirty="0"/>
              <a:t>The component or service that creates and send messages.</a:t>
            </a:r>
          </a:p>
          <a:p>
            <a:endParaRPr lang="en-US" b="0" u="none" dirty="0"/>
          </a:p>
          <a:p>
            <a:r>
              <a:rPr lang="en-US" b="1" u="sng" dirty="0"/>
              <a:t>Message Queue</a:t>
            </a:r>
            <a:endParaRPr lang="en-US" b="0" u="none" dirty="0"/>
          </a:p>
          <a:p>
            <a:r>
              <a:rPr lang="en-US" b="0" u="none" dirty="0"/>
              <a:t>A temporary storage area where messages are held until they are processed by a receiver.</a:t>
            </a:r>
          </a:p>
          <a:p>
            <a:endParaRPr lang="en-US" b="0" u="none" dirty="0"/>
          </a:p>
          <a:p>
            <a:r>
              <a:rPr lang="en-US" b="1" u="sng" dirty="0"/>
              <a:t>Message Consumer (Receiver)</a:t>
            </a:r>
            <a:endParaRPr lang="en-US" b="0" u="none" dirty="0"/>
          </a:p>
          <a:p>
            <a:r>
              <a:rPr lang="en-US" b="0" u="none" dirty="0"/>
              <a:t>The component or service that retrieves and processes messages from the queue.</a:t>
            </a:r>
            <a:endParaRPr lang="en-US" b="1" u="sng" dirty="0"/>
          </a:p>
          <a:p>
            <a:endParaRPr lang="en-US" dirty="0"/>
          </a:p>
        </p:txBody>
      </p:sp>
      <p:sp>
        <p:nvSpPr>
          <p:cNvPr id="4" name="Slide Number Placeholder 3"/>
          <p:cNvSpPr>
            <a:spLocks noGrp="1"/>
          </p:cNvSpPr>
          <p:nvPr>
            <p:ph type="sldNum" sz="quarter" idx="5"/>
          </p:nvPr>
        </p:nvSpPr>
        <p:spPr/>
        <p:txBody>
          <a:bodyPr/>
          <a:lstStyle/>
          <a:p>
            <a:fld id="{E30C5E80-A4CD-4864-973C-8963EEDAC7FD}" type="slidenum">
              <a:rPr lang="en-US" smtClean="0"/>
              <a:t>22</a:t>
            </a:fld>
            <a:endParaRPr lang="en-US"/>
          </a:p>
        </p:txBody>
      </p:sp>
    </p:spTree>
    <p:extLst>
      <p:ext uri="{BB962C8B-B14F-4D97-AF65-F5344CB8AC3E}">
        <p14:creationId xmlns:p14="http://schemas.microsoft.com/office/powerpoint/2010/main" val="146242502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1" u="none" dirty="0"/>
              <a:t>Guaranteed Delivery</a:t>
            </a:r>
            <a:r>
              <a:rPr lang="en-US" b="0" u="none" dirty="0"/>
              <a:t>: Ensures that messages are delivered and processed exactly once by the intended consumer, reducing the risk of message loss.</a:t>
            </a:r>
          </a:p>
          <a:p>
            <a:pPr marL="0" indent="0">
              <a:buFont typeface="Arial" panose="020B0604020202020204" pitchFamily="34" charset="0"/>
              <a:buNone/>
            </a:pPr>
            <a:endParaRPr lang="en-US" b="0" u="none" dirty="0"/>
          </a:p>
          <a:p>
            <a:pPr marL="171450" indent="-171450">
              <a:buFont typeface="Arial" panose="020B0604020202020204" pitchFamily="34" charset="0"/>
              <a:buChar char="•"/>
            </a:pPr>
            <a:r>
              <a:rPr lang="en-US" b="1" u="none" dirty="0"/>
              <a:t>Simplicity</a:t>
            </a:r>
            <a:r>
              <a:rPr lang="en-US" b="0" u="none" dirty="0"/>
              <a:t>: The straightforward one-to-one communication model simplifies the design and implementation of messaging systems.</a:t>
            </a:r>
          </a:p>
          <a:p>
            <a:pPr marL="0" indent="0">
              <a:buFont typeface="Arial" panose="020B0604020202020204" pitchFamily="34" charset="0"/>
              <a:buNone/>
            </a:pPr>
            <a:endParaRPr lang="en-US" b="0" u="none" dirty="0"/>
          </a:p>
          <a:p>
            <a:pPr marL="171450" indent="-171450">
              <a:buFont typeface="Arial" panose="020B0604020202020204" pitchFamily="34" charset="0"/>
              <a:buChar char="•"/>
            </a:pPr>
            <a:r>
              <a:rPr lang="en-US" b="1" u="none" dirty="0"/>
              <a:t>Decoupling</a:t>
            </a:r>
            <a:r>
              <a:rPr lang="en-US" b="0" u="none" dirty="0"/>
              <a:t>: Separates the producers and consumer, allowing them to operate independently. Changes to one do not necessary impact the other.</a:t>
            </a:r>
          </a:p>
          <a:p>
            <a:pPr marL="0" indent="0">
              <a:buFont typeface="Arial" panose="020B0604020202020204" pitchFamily="34" charset="0"/>
              <a:buNone/>
            </a:pPr>
            <a:endParaRPr lang="en-US" b="0" u="none" dirty="0"/>
          </a:p>
          <a:p>
            <a:pPr marL="171450" indent="-171450">
              <a:buFont typeface="Arial" panose="020B0604020202020204" pitchFamily="34" charset="0"/>
              <a:buChar char="•"/>
            </a:pPr>
            <a:r>
              <a:rPr lang="en-US" b="1" u="none" dirty="0"/>
              <a:t>Load Balancing</a:t>
            </a:r>
            <a:r>
              <a:rPr lang="en-US" b="0" u="none" dirty="0"/>
              <a:t>: Distributes the load among multiple consumers. Each consumer can process messages independently, improving the system’s overall throughput and scalability.</a:t>
            </a:r>
          </a:p>
          <a:p>
            <a:pPr marL="0" indent="0">
              <a:buFont typeface="Arial" panose="020B0604020202020204" pitchFamily="34" charset="0"/>
              <a:buNone/>
            </a:pPr>
            <a:endParaRPr lang="en-US" b="0" u="none" dirty="0"/>
          </a:p>
          <a:p>
            <a:pPr marL="171450" indent="-171450">
              <a:buFont typeface="Arial" panose="020B0604020202020204" pitchFamily="34" charset="0"/>
              <a:buChar char="•"/>
            </a:pPr>
            <a:r>
              <a:rPr lang="en-US" b="1" u="none" dirty="0"/>
              <a:t>Reliability</a:t>
            </a:r>
            <a:r>
              <a:rPr lang="en-US" b="0" u="none" dirty="0"/>
              <a:t>: Provides mechanisms such as acknowledgements and retries to ensure messages are successfully processed.</a:t>
            </a:r>
          </a:p>
          <a:p>
            <a:pPr marL="0" indent="0">
              <a:buFont typeface="Arial" panose="020B0604020202020204" pitchFamily="34" charset="0"/>
              <a:buNone/>
            </a:pPr>
            <a:endParaRPr lang="en-US" b="0" u="none" dirty="0"/>
          </a:p>
          <a:p>
            <a:pPr marL="171450" indent="-171450">
              <a:buFont typeface="Arial" panose="020B0604020202020204" pitchFamily="34" charset="0"/>
              <a:buChar char="•"/>
            </a:pPr>
            <a:r>
              <a:rPr lang="en-US" b="1" u="none" dirty="0"/>
              <a:t>Flexibility</a:t>
            </a:r>
            <a:r>
              <a:rPr lang="en-US" b="0" u="none" dirty="0"/>
              <a:t>: Suitable for a variety of use cases, including task distribution, job scheduling, and order processing.</a:t>
            </a:r>
          </a:p>
          <a:p>
            <a:pPr marL="0" indent="0">
              <a:buFont typeface="Arial" panose="020B0604020202020204" pitchFamily="34" charset="0"/>
              <a:buNone/>
            </a:pPr>
            <a:endParaRPr lang="en-US" b="0" u="none" dirty="0"/>
          </a:p>
          <a:p>
            <a:pPr marL="171450" indent="-171450">
              <a:buFont typeface="Arial" panose="020B0604020202020204" pitchFamily="34" charset="0"/>
              <a:buChar char="•"/>
            </a:pPr>
            <a:r>
              <a:rPr lang="en-US" b="1" u="none" dirty="0"/>
              <a:t>Control</a:t>
            </a:r>
            <a:r>
              <a:rPr lang="en-US" b="0" u="none" dirty="0"/>
              <a:t>: The sender has more control over message flow and can manage priorities and ordering more effectively.</a:t>
            </a:r>
            <a:endParaRPr lang="en-US" b="1" u="none" dirty="0"/>
          </a:p>
          <a:p>
            <a:endParaRPr lang="en-US" dirty="0"/>
          </a:p>
        </p:txBody>
      </p:sp>
      <p:sp>
        <p:nvSpPr>
          <p:cNvPr id="4" name="Slide Number Placeholder 3"/>
          <p:cNvSpPr>
            <a:spLocks noGrp="1"/>
          </p:cNvSpPr>
          <p:nvPr>
            <p:ph type="sldNum" sz="quarter" idx="5"/>
          </p:nvPr>
        </p:nvSpPr>
        <p:spPr/>
        <p:txBody>
          <a:bodyPr/>
          <a:lstStyle/>
          <a:p>
            <a:fld id="{E30C5E80-A4CD-4864-973C-8963EEDAC7FD}" type="slidenum">
              <a:rPr lang="en-US" smtClean="0"/>
              <a:t>23</a:t>
            </a:fld>
            <a:endParaRPr lang="en-US"/>
          </a:p>
        </p:txBody>
      </p:sp>
    </p:spTree>
    <p:extLst>
      <p:ext uri="{BB962C8B-B14F-4D97-AF65-F5344CB8AC3E}">
        <p14:creationId xmlns:p14="http://schemas.microsoft.com/office/powerpoint/2010/main" val="327416624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D60382-C33B-E7A5-4F9C-DEFFB3FA7DC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FFC6D8F-38E2-CDCE-12C4-079D4B37689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7CF4679-F265-EBF4-A1DD-C9B9E5ED1A6A}"/>
              </a:ext>
            </a:extLst>
          </p:cNvPr>
          <p:cNvSpPr>
            <a:spLocks noGrp="1"/>
          </p:cNvSpPr>
          <p:nvPr>
            <p:ph type="body" idx="1"/>
          </p:nvPr>
        </p:nvSpPr>
        <p:spPr/>
        <p:txBody>
          <a:bodyPr/>
          <a:lstStyle/>
          <a:p>
            <a:pPr marL="171450" indent="-171450">
              <a:buFont typeface="Arial" panose="020B0604020202020204" pitchFamily="34" charset="0"/>
              <a:buChar char="•"/>
            </a:pPr>
            <a:r>
              <a:rPr lang="en-US" b="1" u="none" dirty="0"/>
              <a:t>Scalability Issues</a:t>
            </a:r>
            <a:r>
              <a:rPr lang="en-US" b="0" u="none" dirty="0"/>
              <a:t>: May face challenges when scaling to a large number of producers or consumers, especially if the message broker or queue becomes a bottleneck.</a:t>
            </a:r>
          </a:p>
          <a:p>
            <a:pPr marL="171450" indent="-171450">
              <a:buFont typeface="Arial" panose="020B0604020202020204" pitchFamily="34" charset="0"/>
              <a:buChar char="•"/>
            </a:pPr>
            <a:endParaRPr lang="en-US" b="0" u="none" dirty="0"/>
          </a:p>
          <a:p>
            <a:pPr marL="171450" indent="-171450">
              <a:buFont typeface="Arial" panose="020B0604020202020204" pitchFamily="34" charset="0"/>
              <a:buChar char="•"/>
            </a:pPr>
            <a:r>
              <a:rPr lang="en-US" b="1" u="none" dirty="0"/>
              <a:t>Single Point of Failure</a:t>
            </a:r>
            <a:r>
              <a:rPr lang="en-US" b="0" u="none" dirty="0"/>
              <a:t>: If the message broker or queue fails, messages may be lost or delayed, impacting the overall system reliability.</a:t>
            </a:r>
          </a:p>
          <a:p>
            <a:pPr marL="171450" indent="-171450">
              <a:buFont typeface="Arial" panose="020B0604020202020204" pitchFamily="34" charset="0"/>
              <a:buChar char="•"/>
            </a:pPr>
            <a:endParaRPr lang="en-US" b="0" u="none" dirty="0"/>
          </a:p>
          <a:p>
            <a:pPr marL="171450" indent="-171450">
              <a:buFont typeface="Arial" panose="020B0604020202020204" pitchFamily="34" charset="0"/>
              <a:buChar char="•"/>
            </a:pPr>
            <a:r>
              <a:rPr lang="en-US" b="1" u="none" dirty="0"/>
              <a:t>Resource Utilization</a:t>
            </a:r>
            <a:r>
              <a:rPr lang="en-US" b="0" u="none" dirty="0"/>
              <a:t>: Requires careful management of resources, such as memory and storage, to handle the message queue effectively.</a:t>
            </a:r>
          </a:p>
          <a:p>
            <a:pPr marL="171450" indent="-171450">
              <a:buFont typeface="Arial" panose="020B0604020202020204" pitchFamily="34" charset="0"/>
              <a:buChar char="•"/>
            </a:pPr>
            <a:endParaRPr lang="en-US" b="0" u="none" dirty="0"/>
          </a:p>
          <a:p>
            <a:pPr marL="171450" indent="-171450">
              <a:buFont typeface="Arial" panose="020B0604020202020204" pitchFamily="34" charset="0"/>
              <a:buChar char="•"/>
            </a:pPr>
            <a:r>
              <a:rPr lang="en-US" b="1" u="none" dirty="0"/>
              <a:t>Message Ordering</a:t>
            </a:r>
            <a:r>
              <a:rPr lang="en-US" b="0" u="none" dirty="0"/>
              <a:t>: Ensuring message ordering can be complex, especially with multiple consumers processing message concurrently.</a:t>
            </a:r>
          </a:p>
          <a:p>
            <a:pPr marL="171450" indent="-171450">
              <a:buFont typeface="Arial" panose="020B0604020202020204" pitchFamily="34" charset="0"/>
              <a:buChar char="•"/>
            </a:pPr>
            <a:endParaRPr lang="en-US" b="0" u="none" dirty="0"/>
          </a:p>
          <a:p>
            <a:pPr marL="171450" indent="-171450">
              <a:buFont typeface="Arial" panose="020B0604020202020204" pitchFamily="34" charset="0"/>
              <a:buChar char="•"/>
            </a:pPr>
            <a:r>
              <a:rPr lang="en-US" b="1" u="none" dirty="0"/>
              <a:t>Latency</a:t>
            </a:r>
            <a:r>
              <a:rPr lang="en-US" b="0" u="none" dirty="0"/>
              <a:t>: Introducing a queue can add latency to the system, as messaging needs to be queued, retrieved, and processed.</a:t>
            </a:r>
          </a:p>
          <a:p>
            <a:pPr marL="171450" indent="-171450">
              <a:buFont typeface="Arial" panose="020B0604020202020204" pitchFamily="34" charset="0"/>
              <a:buChar char="•"/>
            </a:pPr>
            <a:endParaRPr lang="en-US" b="0" u="none" dirty="0"/>
          </a:p>
          <a:p>
            <a:pPr marL="171450" indent="-171450">
              <a:buFont typeface="Arial" panose="020B0604020202020204" pitchFamily="34" charset="0"/>
              <a:buChar char="•"/>
            </a:pPr>
            <a:r>
              <a:rPr lang="en-US" b="1" u="none" dirty="0"/>
              <a:t>Overhead</a:t>
            </a:r>
            <a:r>
              <a:rPr lang="en-US" b="0" u="none" dirty="0"/>
              <a:t>: Managing and maintaining the messaging infrastructure adds operational overhead.</a:t>
            </a:r>
          </a:p>
          <a:p>
            <a:pPr marL="171450" indent="-171450">
              <a:buFont typeface="Arial" panose="020B0604020202020204" pitchFamily="34" charset="0"/>
              <a:buChar char="•"/>
            </a:pPr>
            <a:endParaRPr lang="en-US" b="0" u="none" dirty="0"/>
          </a:p>
          <a:p>
            <a:pPr marL="171450" indent="-171450">
              <a:buFont typeface="Arial" panose="020B0604020202020204" pitchFamily="34" charset="0"/>
              <a:buChar char="•"/>
            </a:pPr>
            <a:r>
              <a:rPr lang="en-US" b="1" u="none" dirty="0"/>
              <a:t>Complexity in Error Handling</a:t>
            </a:r>
            <a:r>
              <a:rPr lang="en-US" b="0" u="none" dirty="0"/>
              <a:t>: Implementing robust error handling and retry mechanisms can be complex and requires careful consideration.</a:t>
            </a:r>
            <a:endParaRPr lang="en-US" b="1" u="none" dirty="0"/>
          </a:p>
        </p:txBody>
      </p:sp>
      <p:sp>
        <p:nvSpPr>
          <p:cNvPr id="4" name="Slide Number Placeholder 3">
            <a:extLst>
              <a:ext uri="{FF2B5EF4-FFF2-40B4-BE49-F238E27FC236}">
                <a16:creationId xmlns:a16="http://schemas.microsoft.com/office/drawing/2014/main" id="{B2A20614-EF07-65DA-DE71-83FD929E3E98}"/>
              </a:ext>
            </a:extLst>
          </p:cNvPr>
          <p:cNvSpPr>
            <a:spLocks noGrp="1"/>
          </p:cNvSpPr>
          <p:nvPr>
            <p:ph type="sldNum" sz="quarter" idx="5"/>
          </p:nvPr>
        </p:nvSpPr>
        <p:spPr/>
        <p:txBody>
          <a:bodyPr/>
          <a:lstStyle/>
          <a:p>
            <a:fld id="{E30C5E80-A4CD-4864-973C-8963EEDAC7FD}" type="slidenum">
              <a:rPr lang="en-US" smtClean="0"/>
              <a:t>24</a:t>
            </a:fld>
            <a:endParaRPr lang="en-US"/>
          </a:p>
        </p:txBody>
      </p:sp>
    </p:spTree>
    <p:extLst>
      <p:ext uri="{BB962C8B-B14F-4D97-AF65-F5344CB8AC3E}">
        <p14:creationId xmlns:p14="http://schemas.microsoft.com/office/powerpoint/2010/main" val="280476903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u="sng" dirty="0"/>
              <a:t>Job Queue</a:t>
            </a:r>
            <a:endParaRPr lang="en-US" b="0" u="none" dirty="0"/>
          </a:p>
          <a:p>
            <a:r>
              <a:rPr lang="en-US" b="0" u="none" dirty="0"/>
              <a:t>Distributing jobs to available workers for execution.</a:t>
            </a:r>
          </a:p>
          <a:p>
            <a:endParaRPr lang="en-US" b="0" u="none" dirty="0"/>
          </a:p>
          <a:p>
            <a:r>
              <a:rPr lang="en-US" b="1" u="sng" dirty="0"/>
              <a:t>Task Scheduling</a:t>
            </a:r>
            <a:endParaRPr lang="en-US" b="0" u="none" dirty="0"/>
          </a:p>
          <a:p>
            <a:r>
              <a:rPr lang="en-US" b="0" u="none" dirty="0"/>
              <a:t>Assigning tasks to workers in a distributed system.</a:t>
            </a:r>
          </a:p>
          <a:p>
            <a:endParaRPr lang="en-US" b="0" u="none" dirty="0"/>
          </a:p>
          <a:p>
            <a:r>
              <a:rPr lang="en-US" b="1" u="sng" dirty="0"/>
              <a:t>Order Processing</a:t>
            </a:r>
            <a:endParaRPr lang="en-US" b="0" u="none" dirty="0"/>
          </a:p>
          <a:p>
            <a:r>
              <a:rPr lang="en-US" b="0" u="none" dirty="0"/>
              <a:t>Ensuring each order is processed by a single service instance.</a:t>
            </a:r>
            <a:endParaRPr lang="en-US" b="1" u="sng" dirty="0"/>
          </a:p>
          <a:p>
            <a:endParaRPr lang="en-US" dirty="0"/>
          </a:p>
        </p:txBody>
      </p:sp>
      <p:sp>
        <p:nvSpPr>
          <p:cNvPr id="4" name="Slide Number Placeholder 3"/>
          <p:cNvSpPr>
            <a:spLocks noGrp="1"/>
          </p:cNvSpPr>
          <p:nvPr>
            <p:ph type="sldNum" sz="quarter" idx="5"/>
          </p:nvPr>
        </p:nvSpPr>
        <p:spPr/>
        <p:txBody>
          <a:bodyPr/>
          <a:lstStyle/>
          <a:p>
            <a:fld id="{E30C5E80-A4CD-4864-973C-8963EEDAC7FD}" type="slidenum">
              <a:rPr lang="en-US" smtClean="0"/>
              <a:t>25</a:t>
            </a:fld>
            <a:endParaRPr lang="en-US"/>
          </a:p>
        </p:txBody>
      </p:sp>
    </p:spTree>
    <p:extLst>
      <p:ext uri="{BB962C8B-B14F-4D97-AF65-F5344CB8AC3E}">
        <p14:creationId xmlns:p14="http://schemas.microsoft.com/office/powerpoint/2010/main" val="218168115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30C5E80-A4CD-4864-973C-8963EEDAC7FD}" type="slidenum">
              <a:rPr lang="en-US" smtClean="0"/>
              <a:t>26</a:t>
            </a:fld>
            <a:endParaRPr lang="en-US"/>
          </a:p>
        </p:txBody>
      </p:sp>
    </p:spTree>
    <p:extLst>
      <p:ext uri="{BB962C8B-B14F-4D97-AF65-F5344CB8AC3E}">
        <p14:creationId xmlns:p14="http://schemas.microsoft.com/office/powerpoint/2010/main" val="179489029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FD7255-F8FE-DE83-5776-5309C117F18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FC775B5-7193-95A4-9694-D1266DAB275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BEBEEB0-E7F8-7B51-35E1-A4B135F83FD8}"/>
              </a:ext>
            </a:extLst>
          </p:cNvPr>
          <p:cNvSpPr>
            <a:spLocks noGrp="1"/>
          </p:cNvSpPr>
          <p:nvPr>
            <p:ph type="body" idx="1"/>
          </p:nvPr>
        </p:nvSpPr>
        <p:spPr/>
        <p:txBody>
          <a:bodyPr/>
          <a:lstStyle/>
          <a:p>
            <a:r>
              <a:rPr lang="en-US" b="1" u="sng" dirty="0"/>
              <a:t>Definition</a:t>
            </a:r>
            <a:endParaRPr lang="en-US" b="0" u="none" dirty="0"/>
          </a:p>
          <a:p>
            <a:r>
              <a:rPr lang="en-US" b="0" u="none" dirty="0"/>
              <a:t>Publish/Subscribe (Pub/Sub) messaging is a pattern in which messages are published to a topic and multiple subscribers receive them. This allows one-to-many communication.</a:t>
            </a:r>
          </a:p>
          <a:p>
            <a:endParaRPr lang="en-US" b="0" u="none" dirty="0"/>
          </a:p>
          <a:p>
            <a:endParaRPr lang="en-US" b="0" u="none" dirty="0"/>
          </a:p>
          <a:p>
            <a:r>
              <a:rPr lang="en-US" b="1" u="sng" dirty="0"/>
              <a:t>Purpose</a:t>
            </a:r>
            <a:endParaRPr lang="en-US" b="0" u="none" dirty="0"/>
          </a:p>
          <a:p>
            <a:r>
              <a:rPr lang="en-US" b="0" u="none" dirty="0"/>
              <a:t>It enables scalable and flexible communication, allowing multiple subscribers to receive the same message simultaneously.</a:t>
            </a:r>
          </a:p>
        </p:txBody>
      </p:sp>
      <p:sp>
        <p:nvSpPr>
          <p:cNvPr id="4" name="Slide Number Placeholder 3">
            <a:extLst>
              <a:ext uri="{FF2B5EF4-FFF2-40B4-BE49-F238E27FC236}">
                <a16:creationId xmlns:a16="http://schemas.microsoft.com/office/drawing/2014/main" id="{82E27C86-0129-6BF6-DBC3-6125A5F94134}"/>
              </a:ext>
            </a:extLst>
          </p:cNvPr>
          <p:cNvSpPr>
            <a:spLocks noGrp="1"/>
          </p:cNvSpPr>
          <p:nvPr>
            <p:ph type="sldNum" sz="quarter" idx="5"/>
          </p:nvPr>
        </p:nvSpPr>
        <p:spPr/>
        <p:txBody>
          <a:bodyPr/>
          <a:lstStyle/>
          <a:p>
            <a:fld id="{E30C5E80-A4CD-4864-973C-8963EEDAC7FD}" type="slidenum">
              <a:rPr lang="en-US" smtClean="0"/>
              <a:t>27</a:t>
            </a:fld>
            <a:endParaRPr lang="en-US"/>
          </a:p>
        </p:txBody>
      </p:sp>
    </p:spTree>
    <p:extLst>
      <p:ext uri="{BB962C8B-B14F-4D97-AF65-F5344CB8AC3E}">
        <p14:creationId xmlns:p14="http://schemas.microsoft.com/office/powerpoint/2010/main" val="361527331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u="sng" dirty="0"/>
              <a:t>Message Publisher</a:t>
            </a:r>
            <a:endParaRPr lang="en-US" b="0" u="none" dirty="0"/>
          </a:p>
          <a:p>
            <a:r>
              <a:rPr lang="en-US" b="0" u="none" dirty="0"/>
              <a:t>The component or service that sends messages to a topic.</a:t>
            </a:r>
          </a:p>
          <a:p>
            <a:endParaRPr lang="en-US" b="0" u="none" dirty="0"/>
          </a:p>
          <a:p>
            <a:r>
              <a:rPr lang="en-US" b="1" u="sng" dirty="0"/>
              <a:t>Topic</a:t>
            </a:r>
            <a:endParaRPr lang="en-US" b="0" u="none" dirty="0"/>
          </a:p>
          <a:p>
            <a:r>
              <a:rPr lang="en-US" b="0" u="none" dirty="0"/>
              <a:t>An intermediary channel where messages are published and made available to subscribers.</a:t>
            </a:r>
          </a:p>
          <a:p>
            <a:endParaRPr lang="en-US" b="0" u="none" dirty="0"/>
          </a:p>
          <a:p>
            <a:r>
              <a:rPr lang="en-US" b="1" u="sng" dirty="0"/>
              <a:t>Message Subscribers</a:t>
            </a:r>
            <a:endParaRPr lang="en-US" b="0" u="none" dirty="0"/>
          </a:p>
          <a:p>
            <a:r>
              <a:rPr lang="en-US" b="0" u="none" dirty="0"/>
              <a:t>Components or services that subscribe to the topic and receive messages.</a:t>
            </a:r>
          </a:p>
          <a:p>
            <a:endParaRPr lang="en-US" b="0" u="none" dirty="0"/>
          </a:p>
          <a:p>
            <a:r>
              <a:rPr lang="en-US" b="1" u="sng" dirty="0"/>
              <a:t>Message Broker</a:t>
            </a:r>
            <a:endParaRPr lang="en-US" b="0" u="none" dirty="0"/>
          </a:p>
          <a:p>
            <a:r>
              <a:rPr lang="en-US" b="0" u="none" dirty="0"/>
              <a:t>An optional intermediary that manages the topic and ensures messages are delivered to all subscribers.</a:t>
            </a:r>
            <a:endParaRPr lang="en-US" b="1" u="sng" dirty="0"/>
          </a:p>
          <a:p>
            <a:endParaRPr lang="en-US" dirty="0"/>
          </a:p>
        </p:txBody>
      </p:sp>
      <p:sp>
        <p:nvSpPr>
          <p:cNvPr id="4" name="Slide Number Placeholder 3"/>
          <p:cNvSpPr>
            <a:spLocks noGrp="1"/>
          </p:cNvSpPr>
          <p:nvPr>
            <p:ph type="sldNum" sz="quarter" idx="5"/>
          </p:nvPr>
        </p:nvSpPr>
        <p:spPr/>
        <p:txBody>
          <a:bodyPr/>
          <a:lstStyle/>
          <a:p>
            <a:fld id="{E30C5E80-A4CD-4864-973C-8963EEDAC7FD}" type="slidenum">
              <a:rPr lang="en-US" smtClean="0"/>
              <a:t>28</a:t>
            </a:fld>
            <a:endParaRPr lang="en-US"/>
          </a:p>
        </p:txBody>
      </p:sp>
    </p:spTree>
    <p:extLst>
      <p:ext uri="{BB962C8B-B14F-4D97-AF65-F5344CB8AC3E}">
        <p14:creationId xmlns:p14="http://schemas.microsoft.com/office/powerpoint/2010/main" val="414841407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43C95F-FD29-0A62-672E-52E5E68A687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05CC2D9-82CC-4159-0542-5ED5C84F434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7569FD3-A039-E0DD-8EA3-21AFF41052BD}"/>
              </a:ext>
            </a:extLst>
          </p:cNvPr>
          <p:cNvSpPr>
            <a:spLocks noGrp="1"/>
          </p:cNvSpPr>
          <p:nvPr>
            <p:ph type="body" idx="1"/>
          </p:nvPr>
        </p:nvSpPr>
        <p:spPr/>
        <p:txBody>
          <a:bodyPr/>
          <a:lstStyle/>
          <a:p>
            <a:r>
              <a:rPr lang="en-US" b="1" u="sng" dirty="0"/>
              <a:t>Decoupling</a:t>
            </a:r>
          </a:p>
          <a:p>
            <a:r>
              <a:rPr lang="en-US" b="0" u="none" dirty="0"/>
              <a:t>Decouples message producers from consumers.</a:t>
            </a:r>
          </a:p>
          <a:p>
            <a:endParaRPr lang="en-US" b="0" u="none" dirty="0"/>
          </a:p>
          <a:p>
            <a:r>
              <a:rPr lang="en-US" b="1" u="sng" dirty="0"/>
              <a:t>Multiple Consumers</a:t>
            </a:r>
          </a:p>
          <a:p>
            <a:r>
              <a:rPr lang="en-US" b="0" u="none" dirty="0"/>
              <a:t>Supports multiple consumers for the same message.</a:t>
            </a:r>
          </a:p>
          <a:p>
            <a:endParaRPr lang="en-US" b="0" u="none" dirty="0"/>
          </a:p>
          <a:p>
            <a:r>
              <a:rPr lang="en-US" b="1" u="sng" dirty="0"/>
              <a:t>Scalability &amp; </a:t>
            </a:r>
            <a:r>
              <a:rPr lang="en-US" b="1" u="sng" dirty="0" err="1"/>
              <a:t>Flexibilty</a:t>
            </a:r>
            <a:endParaRPr lang="en-US" b="1" u="sng" dirty="0"/>
          </a:p>
          <a:p>
            <a:r>
              <a:rPr lang="en-US" b="0" u="none" dirty="0"/>
              <a:t>Enhances scalability and flexibility in message delivery.</a:t>
            </a:r>
          </a:p>
        </p:txBody>
      </p:sp>
      <p:sp>
        <p:nvSpPr>
          <p:cNvPr id="4" name="Slide Number Placeholder 3">
            <a:extLst>
              <a:ext uri="{FF2B5EF4-FFF2-40B4-BE49-F238E27FC236}">
                <a16:creationId xmlns:a16="http://schemas.microsoft.com/office/drawing/2014/main" id="{5C9AF205-05A4-4DB5-441C-1B37C7529F06}"/>
              </a:ext>
            </a:extLst>
          </p:cNvPr>
          <p:cNvSpPr>
            <a:spLocks noGrp="1"/>
          </p:cNvSpPr>
          <p:nvPr>
            <p:ph type="sldNum" sz="quarter" idx="5"/>
          </p:nvPr>
        </p:nvSpPr>
        <p:spPr/>
        <p:txBody>
          <a:bodyPr/>
          <a:lstStyle/>
          <a:p>
            <a:fld id="{E30C5E80-A4CD-4864-973C-8963EEDAC7FD}" type="slidenum">
              <a:rPr lang="en-US" smtClean="0"/>
              <a:t>29</a:t>
            </a:fld>
            <a:endParaRPr lang="en-US"/>
          </a:p>
        </p:txBody>
      </p:sp>
    </p:spTree>
    <p:extLst>
      <p:ext uri="{BB962C8B-B14F-4D97-AF65-F5344CB8AC3E}">
        <p14:creationId xmlns:p14="http://schemas.microsoft.com/office/powerpoint/2010/main" val="417518827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B36256-B979-DA45-6CCD-BE7C4D6C778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883BC58-C4E7-FACB-8D6D-63179E2BC00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38C0820-CC33-99BB-CCF6-C74E01BE5424}"/>
              </a:ext>
            </a:extLst>
          </p:cNvPr>
          <p:cNvSpPr>
            <a:spLocks noGrp="1"/>
          </p:cNvSpPr>
          <p:nvPr>
            <p:ph type="body" idx="1"/>
          </p:nvPr>
        </p:nvSpPr>
        <p:spPr/>
        <p:txBody>
          <a:bodyPr/>
          <a:lstStyle/>
          <a:p>
            <a:r>
              <a:rPr lang="en-US" b="1" u="sng" dirty="0"/>
              <a:t>Complexity in Message Management</a:t>
            </a:r>
            <a:endParaRPr lang="en-US" b="0" u="none" dirty="0"/>
          </a:p>
          <a:p>
            <a:pPr marL="171450" indent="-171450">
              <a:buFont typeface="Arial" panose="020B0604020202020204" pitchFamily="34" charset="0"/>
              <a:buChar char="•"/>
            </a:pPr>
            <a:r>
              <a:rPr lang="en-US" b="0" u="none" dirty="0"/>
              <a:t>Managing message delivery guarantees and ensuring messages are delivered to all subscribers can be complex.</a:t>
            </a:r>
          </a:p>
          <a:p>
            <a:pPr marL="171450" indent="-171450">
              <a:buFont typeface="Arial" panose="020B0604020202020204" pitchFamily="34" charset="0"/>
              <a:buChar char="•"/>
            </a:pPr>
            <a:r>
              <a:rPr lang="en-US" b="0" u="none" dirty="0"/>
              <a:t>Handling message ordering and duplicates across multiple subscribers adds additional complexity.</a:t>
            </a:r>
            <a:endParaRPr lang="en-US" b="1" u="sng" dirty="0"/>
          </a:p>
          <a:p>
            <a:endParaRPr lang="en-US" b="1" u="sng" dirty="0"/>
          </a:p>
          <a:p>
            <a:r>
              <a:rPr lang="en-US" b="1" u="sng" dirty="0"/>
              <a:t>Scalability Challenges</a:t>
            </a:r>
            <a:endParaRPr lang="en-US" b="0" u="none" dirty="0"/>
          </a:p>
          <a:p>
            <a:pPr marL="171450" indent="-171450">
              <a:buFont typeface="Arial" panose="020B0604020202020204" pitchFamily="34" charset="0"/>
              <a:buChar char="•"/>
            </a:pPr>
            <a:r>
              <a:rPr lang="en-US" b="0" u="none" dirty="0"/>
              <a:t>As the number of subscribers grows, the load on the message broker can incr4ease, potentially impacting performance.</a:t>
            </a:r>
          </a:p>
          <a:p>
            <a:pPr marL="171450" indent="-171450">
              <a:buFont typeface="Arial" panose="020B0604020202020204" pitchFamily="34" charset="0"/>
              <a:buChar char="•"/>
            </a:pPr>
            <a:r>
              <a:rPr lang="en-US" b="0" u="none" dirty="0"/>
              <a:t>Ensuring timely delivery of messages to all subscribers can become more challenging with a high volume of messages.</a:t>
            </a:r>
            <a:endParaRPr lang="en-US" b="1" u="sng" dirty="0"/>
          </a:p>
          <a:p>
            <a:endParaRPr lang="en-US" b="1" u="sng" dirty="0"/>
          </a:p>
          <a:p>
            <a:r>
              <a:rPr lang="en-US" b="1" u="sng" dirty="0"/>
              <a:t>Subscriber Dependency</a:t>
            </a:r>
            <a:endParaRPr lang="en-US" b="0" u="none" dirty="0"/>
          </a:p>
          <a:p>
            <a:pPr marL="171450" indent="-171450">
              <a:buFont typeface="Arial" panose="020B0604020202020204" pitchFamily="34" charset="0"/>
              <a:buChar char="•"/>
            </a:pPr>
            <a:r>
              <a:rPr lang="en-US" b="0" u="none" dirty="0"/>
              <a:t>As the number of subscribers grows, the load on the message broker can increase, potentially impacting performance.</a:t>
            </a:r>
          </a:p>
          <a:p>
            <a:pPr marL="171450" indent="-171450">
              <a:buFont typeface="Arial" panose="020B0604020202020204" pitchFamily="34" charset="0"/>
              <a:buChar char="•"/>
            </a:pPr>
            <a:r>
              <a:rPr lang="en-US" b="0" u="none" dirty="0"/>
              <a:t>Ensuring timely delivery of message to all subscribers can become more challenging with a high volume of messages.</a:t>
            </a:r>
            <a:endParaRPr lang="en-US" b="1" u="sng" dirty="0"/>
          </a:p>
          <a:p>
            <a:endParaRPr lang="en-US" b="1" u="sng" dirty="0"/>
          </a:p>
          <a:p>
            <a:r>
              <a:rPr lang="en-US" b="1" u="sng" dirty="0"/>
              <a:t>Resource Utilization</a:t>
            </a:r>
            <a:endParaRPr lang="en-US" b="0" u="none" dirty="0"/>
          </a:p>
          <a:p>
            <a:pPr marL="171450" indent="-171450">
              <a:buFont typeface="Arial" panose="020B0604020202020204" pitchFamily="34" charset="0"/>
              <a:buChar char="•"/>
            </a:pPr>
            <a:r>
              <a:rPr lang="en-US" b="0" u="none" dirty="0"/>
              <a:t>Maintaining multiple subscriptions and handling message delivery can consumer significant system resources.</a:t>
            </a:r>
          </a:p>
          <a:p>
            <a:pPr marL="171450" indent="-171450">
              <a:buFont typeface="Arial" panose="020B0604020202020204" pitchFamily="34" charset="0"/>
              <a:buChar char="•"/>
            </a:pPr>
            <a:r>
              <a:rPr lang="en-US" b="0" u="none" dirty="0"/>
              <a:t>Ensuring the message broker has sufficient resources to handle peak loads is essential.</a:t>
            </a:r>
            <a:endParaRPr lang="en-US" b="1" u="sng" dirty="0"/>
          </a:p>
          <a:p>
            <a:endParaRPr lang="en-US" b="1" u="sng" dirty="0"/>
          </a:p>
          <a:p>
            <a:r>
              <a:rPr lang="en-US" b="1" u="sng" dirty="0"/>
              <a:t>Latency</a:t>
            </a:r>
            <a:endParaRPr lang="en-US" b="0" u="none" dirty="0"/>
          </a:p>
          <a:p>
            <a:pPr marL="171450" indent="-171450">
              <a:buFont typeface="Arial" panose="020B0604020202020204" pitchFamily="34" charset="0"/>
              <a:buChar char="•"/>
            </a:pPr>
            <a:r>
              <a:rPr lang="en-US" b="0" u="none" dirty="0"/>
              <a:t>Message delivery to multiple subscribers can introduce latency, especially if the broker needs to handle a large number of messages or subscribers.</a:t>
            </a:r>
          </a:p>
          <a:p>
            <a:pPr marL="171450" indent="-171450">
              <a:buFont typeface="Arial" panose="020B0604020202020204" pitchFamily="34" charset="0"/>
              <a:buChar char="•"/>
            </a:pPr>
            <a:r>
              <a:rPr lang="en-US" b="0" u="none" dirty="0"/>
              <a:t>Real-time processing requirements may be impacted by the delay in message dissemination.</a:t>
            </a:r>
          </a:p>
          <a:p>
            <a:endParaRPr lang="en-US" b="1" u="sng" dirty="0"/>
          </a:p>
          <a:p>
            <a:r>
              <a:rPr lang="en-US" b="1" u="sng" dirty="0"/>
              <a:t>Error Handling</a:t>
            </a:r>
            <a:endParaRPr lang="en-US" b="0" u="none" dirty="0"/>
          </a:p>
          <a:p>
            <a:pPr marL="171450" indent="-171450">
              <a:buFont typeface="Arial" panose="020B0604020202020204" pitchFamily="34" charset="0"/>
              <a:buChar char="•"/>
            </a:pPr>
            <a:r>
              <a:rPr lang="en-US" b="0" u="none" dirty="0"/>
              <a:t>Detecting and handling errors across multiple subscribers can be challenging.</a:t>
            </a:r>
          </a:p>
          <a:p>
            <a:pPr marL="171450" indent="-171450">
              <a:buFont typeface="Arial" panose="020B0604020202020204" pitchFamily="34" charset="0"/>
              <a:buChar char="•"/>
            </a:pPr>
            <a:r>
              <a:rPr lang="en-US" b="0" u="none" dirty="0"/>
              <a:t>Implementing retry mechanisms and ensuring message integrity requires additional effort.</a:t>
            </a:r>
          </a:p>
        </p:txBody>
      </p:sp>
      <p:sp>
        <p:nvSpPr>
          <p:cNvPr id="4" name="Slide Number Placeholder 3">
            <a:extLst>
              <a:ext uri="{FF2B5EF4-FFF2-40B4-BE49-F238E27FC236}">
                <a16:creationId xmlns:a16="http://schemas.microsoft.com/office/drawing/2014/main" id="{5CA72363-E62F-788F-7798-38C6019FF9BE}"/>
              </a:ext>
            </a:extLst>
          </p:cNvPr>
          <p:cNvSpPr>
            <a:spLocks noGrp="1"/>
          </p:cNvSpPr>
          <p:nvPr>
            <p:ph type="sldNum" sz="quarter" idx="5"/>
          </p:nvPr>
        </p:nvSpPr>
        <p:spPr/>
        <p:txBody>
          <a:bodyPr/>
          <a:lstStyle/>
          <a:p>
            <a:fld id="{E30C5E80-A4CD-4864-973C-8963EEDAC7FD}" type="slidenum">
              <a:rPr lang="en-US" smtClean="0"/>
              <a:t>30</a:t>
            </a:fld>
            <a:endParaRPr lang="en-US"/>
          </a:p>
        </p:txBody>
      </p:sp>
    </p:spTree>
    <p:extLst>
      <p:ext uri="{BB962C8B-B14F-4D97-AF65-F5344CB8AC3E}">
        <p14:creationId xmlns:p14="http://schemas.microsoft.com/office/powerpoint/2010/main" val="26482223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FE75D9-D284-E760-6DE5-4EF752179F3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4D35310-3D2E-DDED-D01F-8C22B014414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254BB12-B7E9-32B1-B482-E61225C5BBDA}"/>
              </a:ext>
            </a:extLst>
          </p:cNvPr>
          <p:cNvSpPr>
            <a:spLocks noGrp="1"/>
          </p:cNvSpPr>
          <p:nvPr>
            <p:ph type="body" idx="1"/>
          </p:nvPr>
        </p:nvSpPr>
        <p:spPr/>
        <p:txBody>
          <a:bodyPr/>
          <a:lstStyle/>
          <a:p>
            <a:r>
              <a:rPr lang="en-US" b="1" u="sng" dirty="0"/>
              <a:t>Broadcasting Events</a:t>
            </a:r>
            <a:endParaRPr lang="en-US" b="0" u="none" dirty="0"/>
          </a:p>
          <a:p>
            <a:r>
              <a:rPr lang="en-US" b="0" u="none" dirty="0"/>
              <a:t>Notifying multiple services or components about an event, such as a user action or system change.</a:t>
            </a:r>
          </a:p>
          <a:p>
            <a:endParaRPr lang="en-US" b="0" u="none" dirty="0"/>
          </a:p>
          <a:p>
            <a:r>
              <a:rPr lang="en-US" b="1" u="sng" dirty="0"/>
              <a:t>Real-Time Data Feeds</a:t>
            </a:r>
            <a:endParaRPr lang="en-US" b="0" u="none" dirty="0"/>
          </a:p>
          <a:p>
            <a:r>
              <a:rPr lang="en-US" b="0" u="none" dirty="0"/>
              <a:t>Distributing real-time data to multiple consumers, such as stock market updates or live sports scores.</a:t>
            </a:r>
            <a:endParaRPr lang="en-US" b="1" u="sng" dirty="0"/>
          </a:p>
          <a:p>
            <a:endParaRPr lang="en-US" b="0" u="none" dirty="0"/>
          </a:p>
          <a:p>
            <a:r>
              <a:rPr lang="en-US" b="1" u="sng" dirty="0"/>
              <a:t>Alert Systems</a:t>
            </a:r>
            <a:endParaRPr lang="en-US" b="0" u="none" dirty="0"/>
          </a:p>
          <a:p>
            <a:r>
              <a:rPr lang="en-US" b="0" u="none" dirty="0"/>
              <a:t>Sending alerts to multiple subscribers like monitoring systems or user devices.</a:t>
            </a:r>
            <a:endParaRPr lang="en-US" b="1" u="sng" dirty="0"/>
          </a:p>
          <a:p>
            <a:endParaRPr lang="en-US" b="0" u="none" dirty="0"/>
          </a:p>
        </p:txBody>
      </p:sp>
      <p:sp>
        <p:nvSpPr>
          <p:cNvPr id="4" name="Slide Number Placeholder 3">
            <a:extLst>
              <a:ext uri="{FF2B5EF4-FFF2-40B4-BE49-F238E27FC236}">
                <a16:creationId xmlns:a16="http://schemas.microsoft.com/office/drawing/2014/main" id="{5AF445A1-FB1B-C3C5-43C8-086E19122AC5}"/>
              </a:ext>
            </a:extLst>
          </p:cNvPr>
          <p:cNvSpPr>
            <a:spLocks noGrp="1"/>
          </p:cNvSpPr>
          <p:nvPr>
            <p:ph type="sldNum" sz="quarter" idx="5"/>
          </p:nvPr>
        </p:nvSpPr>
        <p:spPr/>
        <p:txBody>
          <a:bodyPr/>
          <a:lstStyle/>
          <a:p>
            <a:fld id="{E30C5E80-A4CD-4864-973C-8963EEDAC7FD}" type="slidenum">
              <a:rPr lang="en-US" smtClean="0"/>
              <a:t>31</a:t>
            </a:fld>
            <a:endParaRPr lang="en-US"/>
          </a:p>
        </p:txBody>
      </p:sp>
    </p:spTree>
    <p:extLst>
      <p:ext uri="{BB962C8B-B14F-4D97-AF65-F5344CB8AC3E}">
        <p14:creationId xmlns:p14="http://schemas.microsoft.com/office/powerpoint/2010/main" val="9815551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30C5E80-A4CD-4864-973C-8963EEDAC7FD}" type="slidenum">
              <a:rPr lang="en-US" smtClean="0"/>
              <a:t>3</a:t>
            </a:fld>
            <a:endParaRPr lang="en-US"/>
          </a:p>
        </p:txBody>
      </p:sp>
    </p:spTree>
    <p:extLst>
      <p:ext uri="{BB962C8B-B14F-4D97-AF65-F5344CB8AC3E}">
        <p14:creationId xmlns:p14="http://schemas.microsoft.com/office/powerpoint/2010/main" val="87342471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30C5E80-A4CD-4864-973C-8963EEDAC7FD}" type="slidenum">
              <a:rPr lang="en-US" smtClean="0"/>
              <a:t>32</a:t>
            </a:fld>
            <a:endParaRPr lang="en-US"/>
          </a:p>
        </p:txBody>
      </p:sp>
    </p:spTree>
    <p:extLst>
      <p:ext uri="{BB962C8B-B14F-4D97-AF65-F5344CB8AC3E}">
        <p14:creationId xmlns:p14="http://schemas.microsoft.com/office/powerpoint/2010/main" val="127023247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3F51CC-830B-2FD9-B7EC-783D3A116CC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9CDF727-741F-A138-60BF-B5E9E4282F0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29C8CEF-9368-F262-C128-05D9144C2D2F}"/>
              </a:ext>
            </a:extLst>
          </p:cNvPr>
          <p:cNvSpPr>
            <a:spLocks noGrp="1"/>
          </p:cNvSpPr>
          <p:nvPr>
            <p:ph type="body" idx="1"/>
          </p:nvPr>
        </p:nvSpPr>
        <p:spPr/>
        <p:txBody>
          <a:bodyPr/>
          <a:lstStyle/>
          <a:p>
            <a:r>
              <a:rPr lang="en-US" b="1" u="sng" dirty="0"/>
              <a:t>Definition</a:t>
            </a:r>
            <a:endParaRPr lang="en-US" b="0" u="none" dirty="0"/>
          </a:p>
          <a:p>
            <a:r>
              <a:rPr lang="en-US" b="0" u="none" dirty="0"/>
              <a:t>Competing Consumers is a messaging pattern where multiple consumers read and process messages from the same queue. This helps distribute the workload and ensures scalability.</a:t>
            </a:r>
          </a:p>
          <a:p>
            <a:endParaRPr lang="en-US" b="0" u="none" dirty="0"/>
          </a:p>
          <a:p>
            <a:r>
              <a:rPr lang="en-US" b="1" u="sng" dirty="0"/>
              <a:t>Purpose</a:t>
            </a:r>
            <a:endParaRPr lang="en-US" b="0" u="none" dirty="0"/>
          </a:p>
          <a:p>
            <a:r>
              <a:rPr lang="en-US" b="0" u="none" dirty="0"/>
              <a:t>It allows multiple consumers to process messages concurrently, improving system throughput and reliability.</a:t>
            </a:r>
          </a:p>
        </p:txBody>
      </p:sp>
      <p:sp>
        <p:nvSpPr>
          <p:cNvPr id="4" name="Slide Number Placeholder 3">
            <a:extLst>
              <a:ext uri="{FF2B5EF4-FFF2-40B4-BE49-F238E27FC236}">
                <a16:creationId xmlns:a16="http://schemas.microsoft.com/office/drawing/2014/main" id="{E099AB58-1420-F5BB-ED61-EB7ACE4B070A}"/>
              </a:ext>
            </a:extLst>
          </p:cNvPr>
          <p:cNvSpPr>
            <a:spLocks noGrp="1"/>
          </p:cNvSpPr>
          <p:nvPr>
            <p:ph type="sldNum" sz="quarter" idx="5"/>
          </p:nvPr>
        </p:nvSpPr>
        <p:spPr/>
        <p:txBody>
          <a:bodyPr/>
          <a:lstStyle/>
          <a:p>
            <a:fld id="{E30C5E80-A4CD-4864-973C-8963EEDAC7FD}" type="slidenum">
              <a:rPr lang="en-US" smtClean="0"/>
              <a:t>33</a:t>
            </a:fld>
            <a:endParaRPr lang="en-US"/>
          </a:p>
        </p:txBody>
      </p:sp>
    </p:spTree>
    <p:extLst>
      <p:ext uri="{BB962C8B-B14F-4D97-AF65-F5344CB8AC3E}">
        <p14:creationId xmlns:p14="http://schemas.microsoft.com/office/powerpoint/2010/main" val="51743860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u="sng" dirty="0"/>
              <a:t>Message Publisher (Sender)</a:t>
            </a:r>
            <a:endParaRPr lang="en-US" b="0" u="none" dirty="0"/>
          </a:p>
          <a:p>
            <a:r>
              <a:rPr lang="en-US" b="0" u="none" dirty="0"/>
              <a:t>The component or service that creates and sends messages to the queue.</a:t>
            </a:r>
          </a:p>
          <a:p>
            <a:endParaRPr lang="en-US" b="0" u="none" dirty="0"/>
          </a:p>
          <a:p>
            <a:r>
              <a:rPr lang="en-US" b="1" u="sng" dirty="0"/>
              <a:t>Message Queue</a:t>
            </a:r>
            <a:endParaRPr lang="en-US" b="0" u="none" dirty="0"/>
          </a:p>
          <a:p>
            <a:r>
              <a:rPr lang="en-US" b="0" u="none" dirty="0"/>
              <a:t>A temporary storage area where messages are held until processed by consumers.</a:t>
            </a:r>
          </a:p>
          <a:p>
            <a:endParaRPr lang="en-US" b="0" u="none" dirty="0"/>
          </a:p>
          <a:p>
            <a:r>
              <a:rPr lang="en-US" b="1" u="sng" dirty="0"/>
              <a:t>Competing Consumers (Multiple Consumers)</a:t>
            </a:r>
            <a:endParaRPr lang="en-US" b="0" u="sng" dirty="0"/>
          </a:p>
          <a:p>
            <a:r>
              <a:rPr lang="en-US" b="0" u="none" dirty="0"/>
              <a:t>Multiple components or services that read and process message from the queue.</a:t>
            </a:r>
          </a:p>
          <a:p>
            <a:endParaRPr lang="en-US" b="0" u="none" dirty="0"/>
          </a:p>
          <a:p>
            <a:r>
              <a:rPr lang="en-US" b="1" u="sng" dirty="0"/>
              <a:t>Message Broker</a:t>
            </a:r>
            <a:endParaRPr lang="en-US" b="0" u="none" dirty="0"/>
          </a:p>
          <a:p>
            <a:r>
              <a:rPr lang="en-US" b="0" u="none" dirty="0"/>
              <a:t>An optional intermediary that manages the queue, ensuring messages are delivered to available consumers.</a:t>
            </a:r>
            <a:endParaRPr lang="en-US" b="1" u="sng" dirty="0"/>
          </a:p>
          <a:p>
            <a:endParaRPr lang="en-US" dirty="0"/>
          </a:p>
        </p:txBody>
      </p:sp>
      <p:sp>
        <p:nvSpPr>
          <p:cNvPr id="4" name="Slide Number Placeholder 3"/>
          <p:cNvSpPr>
            <a:spLocks noGrp="1"/>
          </p:cNvSpPr>
          <p:nvPr>
            <p:ph type="sldNum" sz="quarter" idx="5"/>
          </p:nvPr>
        </p:nvSpPr>
        <p:spPr/>
        <p:txBody>
          <a:bodyPr/>
          <a:lstStyle/>
          <a:p>
            <a:fld id="{E30C5E80-A4CD-4864-973C-8963EEDAC7FD}" type="slidenum">
              <a:rPr lang="en-US" smtClean="0"/>
              <a:t>34</a:t>
            </a:fld>
            <a:endParaRPr lang="en-US"/>
          </a:p>
        </p:txBody>
      </p:sp>
    </p:spTree>
    <p:extLst>
      <p:ext uri="{BB962C8B-B14F-4D97-AF65-F5344CB8AC3E}">
        <p14:creationId xmlns:p14="http://schemas.microsoft.com/office/powerpoint/2010/main" val="306704245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7D7FC6-C5BA-5E2E-9515-B0835D60CB7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FE5CD5C-EB7D-61F2-7BED-8A179467EB0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0DD938F-4790-F81D-58FF-1980317EE943}"/>
              </a:ext>
            </a:extLst>
          </p:cNvPr>
          <p:cNvSpPr>
            <a:spLocks noGrp="1"/>
          </p:cNvSpPr>
          <p:nvPr>
            <p:ph type="body" idx="1"/>
          </p:nvPr>
        </p:nvSpPr>
        <p:spPr/>
        <p:txBody>
          <a:bodyPr/>
          <a:lstStyle/>
          <a:p>
            <a:r>
              <a:rPr lang="en-US" b="1" u="none" dirty="0"/>
              <a:t>Scalability</a:t>
            </a:r>
            <a:r>
              <a:rPr lang="en-US" b="0" u="none" dirty="0"/>
              <a:t>: Increases system throughput by processing multiple message simultaneously.</a:t>
            </a:r>
          </a:p>
          <a:p>
            <a:endParaRPr lang="en-US" b="0" u="none" dirty="0"/>
          </a:p>
          <a:p>
            <a:r>
              <a:rPr lang="en-US" b="1" u="none" dirty="0"/>
              <a:t>Load Balancing</a:t>
            </a:r>
            <a:r>
              <a:rPr lang="en-US" b="0" u="none" dirty="0"/>
              <a:t>: Distributes the workload among multiple consumers, preventing bottlenecks.</a:t>
            </a:r>
          </a:p>
          <a:p>
            <a:endParaRPr lang="en-US" b="0" u="none" dirty="0"/>
          </a:p>
          <a:p>
            <a:r>
              <a:rPr lang="en-US" b="1" u="none" dirty="0"/>
              <a:t>Fault Tolerance</a:t>
            </a:r>
            <a:r>
              <a:rPr lang="en-US" b="0" u="none" dirty="0"/>
              <a:t>: If one consumer fails can continue processing messages, enhancing reliability.</a:t>
            </a:r>
            <a:endParaRPr lang="en-US" b="1" u="none" dirty="0"/>
          </a:p>
        </p:txBody>
      </p:sp>
      <p:sp>
        <p:nvSpPr>
          <p:cNvPr id="4" name="Slide Number Placeholder 3">
            <a:extLst>
              <a:ext uri="{FF2B5EF4-FFF2-40B4-BE49-F238E27FC236}">
                <a16:creationId xmlns:a16="http://schemas.microsoft.com/office/drawing/2014/main" id="{7E1EA9A5-CD17-2FBE-246E-BDF269E64E76}"/>
              </a:ext>
            </a:extLst>
          </p:cNvPr>
          <p:cNvSpPr>
            <a:spLocks noGrp="1"/>
          </p:cNvSpPr>
          <p:nvPr>
            <p:ph type="sldNum" sz="quarter" idx="5"/>
          </p:nvPr>
        </p:nvSpPr>
        <p:spPr/>
        <p:txBody>
          <a:bodyPr/>
          <a:lstStyle/>
          <a:p>
            <a:fld id="{E30C5E80-A4CD-4864-973C-8963EEDAC7FD}" type="slidenum">
              <a:rPr lang="en-US" smtClean="0"/>
              <a:t>35</a:t>
            </a:fld>
            <a:endParaRPr lang="en-US"/>
          </a:p>
        </p:txBody>
      </p:sp>
    </p:spTree>
    <p:extLst>
      <p:ext uri="{BB962C8B-B14F-4D97-AF65-F5344CB8AC3E}">
        <p14:creationId xmlns:p14="http://schemas.microsoft.com/office/powerpoint/2010/main" val="256462443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7FF80E-256B-ED3C-0B9C-322A7954A02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9BAED03-8BB8-6605-C3CF-AE6289D1104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E898E53-2094-0B62-DBA4-DC2D1235971D}"/>
              </a:ext>
            </a:extLst>
          </p:cNvPr>
          <p:cNvSpPr>
            <a:spLocks noGrp="1"/>
          </p:cNvSpPr>
          <p:nvPr>
            <p:ph type="body" idx="1"/>
          </p:nvPr>
        </p:nvSpPr>
        <p:spPr/>
        <p:txBody>
          <a:bodyPr/>
          <a:lstStyle/>
          <a:p>
            <a:r>
              <a:rPr lang="en-US" b="1" u="none" dirty="0"/>
              <a:t>Message Ordering</a:t>
            </a:r>
            <a:r>
              <a:rPr lang="en-US" b="0" u="none" dirty="0"/>
              <a:t>: Ensuring the order of message processing can be challenging when multiple consumers are involved.</a:t>
            </a:r>
          </a:p>
          <a:p>
            <a:endParaRPr lang="en-US" b="0" u="none" dirty="0"/>
          </a:p>
          <a:p>
            <a:r>
              <a:rPr lang="en-US" b="1" u="none" dirty="0"/>
              <a:t>Complexity In Coordination</a:t>
            </a:r>
            <a:r>
              <a:rPr lang="en-US" b="0" u="none" dirty="0"/>
              <a:t>: Managing state and coordination between multiple consumers can add complexity.</a:t>
            </a:r>
          </a:p>
          <a:p>
            <a:endParaRPr lang="en-US" b="0" u="none" dirty="0"/>
          </a:p>
          <a:p>
            <a:r>
              <a:rPr lang="en-US" b="1" u="none" dirty="0"/>
              <a:t>Resource Contention</a:t>
            </a:r>
            <a:r>
              <a:rPr lang="en-US" b="0" u="none" dirty="0"/>
              <a:t>: Multiple consumers may contend for resources, requiring careful management of resource allocation.</a:t>
            </a:r>
            <a:endParaRPr lang="en-US" b="1" u="none" dirty="0"/>
          </a:p>
        </p:txBody>
      </p:sp>
      <p:sp>
        <p:nvSpPr>
          <p:cNvPr id="4" name="Slide Number Placeholder 3">
            <a:extLst>
              <a:ext uri="{FF2B5EF4-FFF2-40B4-BE49-F238E27FC236}">
                <a16:creationId xmlns:a16="http://schemas.microsoft.com/office/drawing/2014/main" id="{EABE1A11-B6F0-D250-53E9-D0D4D76505B3}"/>
              </a:ext>
            </a:extLst>
          </p:cNvPr>
          <p:cNvSpPr>
            <a:spLocks noGrp="1"/>
          </p:cNvSpPr>
          <p:nvPr>
            <p:ph type="sldNum" sz="quarter" idx="5"/>
          </p:nvPr>
        </p:nvSpPr>
        <p:spPr/>
        <p:txBody>
          <a:bodyPr/>
          <a:lstStyle/>
          <a:p>
            <a:fld id="{E30C5E80-A4CD-4864-973C-8963EEDAC7FD}" type="slidenum">
              <a:rPr lang="en-US" smtClean="0"/>
              <a:t>36</a:t>
            </a:fld>
            <a:endParaRPr lang="en-US"/>
          </a:p>
        </p:txBody>
      </p:sp>
    </p:spTree>
    <p:extLst>
      <p:ext uri="{BB962C8B-B14F-4D97-AF65-F5344CB8AC3E}">
        <p14:creationId xmlns:p14="http://schemas.microsoft.com/office/powerpoint/2010/main" val="292748212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C0D0B5-F1A8-6284-783F-9D052553CF3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024DE9F-BA1E-4DF1-8BC7-15745A35D5C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0437E59-9D0C-AC12-6797-83B4AD8AD1DA}"/>
              </a:ext>
            </a:extLst>
          </p:cNvPr>
          <p:cNvSpPr>
            <a:spLocks noGrp="1"/>
          </p:cNvSpPr>
          <p:nvPr>
            <p:ph type="body" idx="1"/>
          </p:nvPr>
        </p:nvSpPr>
        <p:spPr/>
        <p:txBody>
          <a:bodyPr/>
          <a:lstStyle/>
          <a:p>
            <a:r>
              <a:rPr lang="en-US" b="1" u="sng" dirty="0"/>
              <a:t>Task Processing</a:t>
            </a:r>
            <a:endParaRPr lang="en-US" b="0" u="none" dirty="0"/>
          </a:p>
          <a:p>
            <a:r>
              <a:rPr lang="en-US" b="0" u="none" dirty="0"/>
              <a:t>Distributing tasks among multiple workers to balance the load.</a:t>
            </a:r>
          </a:p>
          <a:p>
            <a:endParaRPr lang="en-US" b="0" u="none" dirty="0"/>
          </a:p>
          <a:p>
            <a:r>
              <a:rPr lang="en-US" b="1" u="sng" dirty="0"/>
              <a:t>Data Processing</a:t>
            </a:r>
          </a:p>
          <a:p>
            <a:r>
              <a:rPr lang="en-US" b="0" u="none" dirty="0"/>
              <a:t>Parallel processing of large data sets to improve processing speed.</a:t>
            </a:r>
          </a:p>
          <a:p>
            <a:endParaRPr lang="en-US" b="0" u="sng" dirty="0"/>
          </a:p>
          <a:p>
            <a:r>
              <a:rPr lang="en-US" b="1" u="sng" dirty="0"/>
              <a:t>Order Processing</a:t>
            </a:r>
          </a:p>
          <a:p>
            <a:r>
              <a:rPr lang="en-US" b="0" u="none" dirty="0"/>
              <a:t>Handling incoming orders by multiple processing units to ensure timely execution.</a:t>
            </a:r>
          </a:p>
          <a:p>
            <a:endParaRPr lang="en-US" b="0" u="none" dirty="0"/>
          </a:p>
          <a:p>
            <a:endParaRPr lang="en-US" b="1" u="sng" dirty="0"/>
          </a:p>
        </p:txBody>
      </p:sp>
      <p:sp>
        <p:nvSpPr>
          <p:cNvPr id="4" name="Slide Number Placeholder 3">
            <a:extLst>
              <a:ext uri="{FF2B5EF4-FFF2-40B4-BE49-F238E27FC236}">
                <a16:creationId xmlns:a16="http://schemas.microsoft.com/office/drawing/2014/main" id="{EB8A1C6D-C71D-C4B7-48EE-228934862CDE}"/>
              </a:ext>
            </a:extLst>
          </p:cNvPr>
          <p:cNvSpPr>
            <a:spLocks noGrp="1"/>
          </p:cNvSpPr>
          <p:nvPr>
            <p:ph type="sldNum" sz="quarter" idx="5"/>
          </p:nvPr>
        </p:nvSpPr>
        <p:spPr/>
        <p:txBody>
          <a:bodyPr/>
          <a:lstStyle/>
          <a:p>
            <a:fld id="{E30C5E80-A4CD-4864-973C-8963EEDAC7FD}" type="slidenum">
              <a:rPr lang="en-US" smtClean="0"/>
              <a:t>37</a:t>
            </a:fld>
            <a:endParaRPr lang="en-US"/>
          </a:p>
        </p:txBody>
      </p:sp>
    </p:spTree>
    <p:extLst>
      <p:ext uri="{BB962C8B-B14F-4D97-AF65-F5344CB8AC3E}">
        <p14:creationId xmlns:p14="http://schemas.microsoft.com/office/powerpoint/2010/main" val="217566194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E97BF8-7E06-7580-C735-9D5F7B8EB89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6D41B91-F1F3-89D6-2D60-6EE40560CAB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CC69341-36B7-5537-51E2-FD93A648D8FD}"/>
              </a:ext>
            </a:extLst>
          </p:cNvPr>
          <p:cNvSpPr>
            <a:spLocks noGrp="1"/>
          </p:cNvSpPr>
          <p:nvPr>
            <p:ph type="body" idx="1"/>
          </p:nvPr>
        </p:nvSpPr>
        <p:spPr/>
        <p:txBody>
          <a:bodyPr/>
          <a:lstStyle/>
          <a:p>
            <a:r>
              <a:rPr lang="en-US" b="1" u="sng" dirty="0"/>
              <a:t>Definition</a:t>
            </a:r>
            <a:endParaRPr lang="en-US" b="0" u="none" dirty="0"/>
          </a:p>
          <a:p>
            <a:r>
              <a:rPr lang="en-US" b="0" u="none" dirty="0"/>
              <a:t>Messaging filtering is a pattern that allows consumers to receive messages selectively based on specific criteria or filters. This enables more efficient and targeted message processing.</a:t>
            </a:r>
          </a:p>
          <a:p>
            <a:endParaRPr lang="en-US" b="0" u="none" dirty="0"/>
          </a:p>
          <a:p>
            <a:r>
              <a:rPr lang="en-US" b="1" u="sng" dirty="0"/>
              <a:t>Purpose</a:t>
            </a:r>
            <a:endParaRPr lang="en-US" b="0" u="none" dirty="0"/>
          </a:p>
          <a:p>
            <a:r>
              <a:rPr lang="en-US" b="0" u="none" dirty="0"/>
              <a:t>It helps direct relevant messages to the appropriate consumers, reducing the overhead of processing irrelevant messages.</a:t>
            </a:r>
          </a:p>
        </p:txBody>
      </p:sp>
      <p:sp>
        <p:nvSpPr>
          <p:cNvPr id="4" name="Slide Number Placeholder 3">
            <a:extLst>
              <a:ext uri="{FF2B5EF4-FFF2-40B4-BE49-F238E27FC236}">
                <a16:creationId xmlns:a16="http://schemas.microsoft.com/office/drawing/2014/main" id="{1510C90A-E451-08F1-B091-5F4C9875072A}"/>
              </a:ext>
            </a:extLst>
          </p:cNvPr>
          <p:cNvSpPr>
            <a:spLocks noGrp="1"/>
          </p:cNvSpPr>
          <p:nvPr>
            <p:ph type="sldNum" sz="quarter" idx="5"/>
          </p:nvPr>
        </p:nvSpPr>
        <p:spPr/>
        <p:txBody>
          <a:bodyPr/>
          <a:lstStyle/>
          <a:p>
            <a:fld id="{E30C5E80-A4CD-4864-973C-8963EEDAC7FD}" type="slidenum">
              <a:rPr lang="en-US" smtClean="0"/>
              <a:t>39</a:t>
            </a:fld>
            <a:endParaRPr lang="en-US"/>
          </a:p>
        </p:txBody>
      </p:sp>
    </p:spTree>
    <p:extLst>
      <p:ext uri="{BB962C8B-B14F-4D97-AF65-F5344CB8AC3E}">
        <p14:creationId xmlns:p14="http://schemas.microsoft.com/office/powerpoint/2010/main" val="346463500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8D20FC-1095-4416-A1CB-BB387B87117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BE3E07E-C87A-B70A-11AE-A4A16CBE103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8C45753-8CF6-34E7-EA31-335C2D43A9D5}"/>
              </a:ext>
            </a:extLst>
          </p:cNvPr>
          <p:cNvSpPr>
            <a:spLocks noGrp="1"/>
          </p:cNvSpPr>
          <p:nvPr>
            <p:ph type="body" idx="1"/>
          </p:nvPr>
        </p:nvSpPr>
        <p:spPr/>
        <p:txBody>
          <a:bodyPr/>
          <a:lstStyle/>
          <a:p>
            <a:r>
              <a:rPr lang="en-US" b="1" u="none" dirty="0"/>
              <a:t>Efficiency</a:t>
            </a:r>
            <a:r>
              <a:rPr lang="en-US" b="0" u="none" dirty="0"/>
              <a:t>: Reduces the processing load on consumers by filtering out irrelevant messages.</a:t>
            </a:r>
          </a:p>
          <a:p>
            <a:endParaRPr lang="en-US" b="0" u="none" dirty="0"/>
          </a:p>
          <a:p>
            <a:r>
              <a:rPr lang="en-US" b="1" u="none" dirty="0"/>
              <a:t>Scalability</a:t>
            </a:r>
            <a:r>
              <a:rPr lang="en-US" b="0" u="none" dirty="0"/>
              <a:t>: Supports targeted message delivery, which can improve overall system performance.</a:t>
            </a:r>
          </a:p>
          <a:p>
            <a:endParaRPr lang="en-US" b="0" u="none" dirty="0"/>
          </a:p>
          <a:p>
            <a:r>
              <a:rPr lang="en-US" b="1" u="none" dirty="0"/>
              <a:t>Flexibility</a:t>
            </a:r>
            <a:r>
              <a:rPr lang="en-US" b="0" u="none" dirty="0"/>
              <a:t>: Enables consumers to dynamically adjust their subscriptions and filters based on changing requirements.</a:t>
            </a:r>
            <a:endParaRPr lang="en-US" b="1" u="none" dirty="0"/>
          </a:p>
        </p:txBody>
      </p:sp>
      <p:sp>
        <p:nvSpPr>
          <p:cNvPr id="4" name="Slide Number Placeholder 3">
            <a:extLst>
              <a:ext uri="{FF2B5EF4-FFF2-40B4-BE49-F238E27FC236}">
                <a16:creationId xmlns:a16="http://schemas.microsoft.com/office/drawing/2014/main" id="{91C02022-FC84-1179-3FE1-1F400F41423D}"/>
              </a:ext>
            </a:extLst>
          </p:cNvPr>
          <p:cNvSpPr>
            <a:spLocks noGrp="1"/>
          </p:cNvSpPr>
          <p:nvPr>
            <p:ph type="sldNum" sz="quarter" idx="5"/>
          </p:nvPr>
        </p:nvSpPr>
        <p:spPr/>
        <p:txBody>
          <a:bodyPr/>
          <a:lstStyle/>
          <a:p>
            <a:fld id="{E30C5E80-A4CD-4864-973C-8963EEDAC7FD}" type="slidenum">
              <a:rPr lang="en-US" smtClean="0"/>
              <a:t>41</a:t>
            </a:fld>
            <a:endParaRPr lang="en-US"/>
          </a:p>
        </p:txBody>
      </p:sp>
    </p:spTree>
    <p:extLst>
      <p:ext uri="{BB962C8B-B14F-4D97-AF65-F5344CB8AC3E}">
        <p14:creationId xmlns:p14="http://schemas.microsoft.com/office/powerpoint/2010/main" val="264142032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817DF5-1A42-F365-9039-F57DAAD57CD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8A5AE7F-F635-FD81-EDA3-1DE80D87491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F4F56AC-66BE-437D-1330-6644C46533FE}"/>
              </a:ext>
            </a:extLst>
          </p:cNvPr>
          <p:cNvSpPr>
            <a:spLocks noGrp="1"/>
          </p:cNvSpPr>
          <p:nvPr>
            <p:ph type="body" idx="1"/>
          </p:nvPr>
        </p:nvSpPr>
        <p:spPr/>
        <p:txBody>
          <a:bodyPr/>
          <a:lstStyle/>
          <a:p>
            <a:r>
              <a:rPr lang="en-US" b="1" u="sng" dirty="0"/>
              <a:t>Complexity in Filter Management</a:t>
            </a:r>
            <a:endParaRPr lang="en-US" b="0" u="none" dirty="0"/>
          </a:p>
          <a:p>
            <a:pPr marL="171450" indent="-171450">
              <a:buFontTx/>
              <a:buChar char="-"/>
            </a:pPr>
            <a:r>
              <a:rPr lang="en-US" b="1" u="none" dirty="0"/>
              <a:t>Rule Configuration</a:t>
            </a:r>
            <a:r>
              <a:rPr lang="en-US" b="0" u="none" dirty="0"/>
              <a:t>: Defining and maintaining filtering rules can become complex, especially in systems with a large number of filters or rapidly changing requirements. As filters grow in number and complexity, managing them effectively can be challenging.</a:t>
            </a:r>
          </a:p>
          <a:p>
            <a:pPr marL="171450" indent="-171450">
              <a:buFontTx/>
              <a:buChar char="-"/>
            </a:pPr>
            <a:r>
              <a:rPr lang="en-US" b="1" u="none" dirty="0"/>
              <a:t>Dynamic Adjustments</a:t>
            </a:r>
            <a:r>
              <a:rPr lang="en-US" b="0" u="none" dirty="0"/>
              <a:t>: Adjusting filters dynamically based on changing needs requires sophisticated logic and careful management to ensure that relevant messages are not missed.</a:t>
            </a:r>
          </a:p>
          <a:p>
            <a:pPr marL="171450" indent="-171450">
              <a:buFontTx/>
              <a:buChar char="-"/>
            </a:pPr>
            <a:endParaRPr lang="en-US" b="1" u="none" dirty="0"/>
          </a:p>
          <a:p>
            <a:pPr marL="0" indent="0">
              <a:buFontTx/>
              <a:buNone/>
            </a:pPr>
            <a:r>
              <a:rPr lang="en-US" b="1" u="sng" dirty="0"/>
              <a:t>Performance Overhead</a:t>
            </a:r>
            <a:endParaRPr lang="en-US" b="0" u="none" dirty="0"/>
          </a:p>
          <a:p>
            <a:pPr marL="171450" indent="-171450">
              <a:buFontTx/>
              <a:buChar char="-"/>
            </a:pPr>
            <a:r>
              <a:rPr lang="en-US" b="1" u="none" dirty="0"/>
              <a:t>Processing Load</a:t>
            </a:r>
            <a:r>
              <a:rPr lang="en-US" b="0" u="none" dirty="0"/>
              <a:t>: Evaluating each message against multiple filters can introduce performance overhead. In high-throughput systems, this additional processing can lead to increased latency and reduced overall system performance.</a:t>
            </a:r>
          </a:p>
          <a:p>
            <a:pPr marL="171450" indent="-171450">
              <a:buFontTx/>
              <a:buChar char="-"/>
            </a:pPr>
            <a:r>
              <a:rPr lang="en-US" b="1" u="none" dirty="0"/>
              <a:t>Resource Utilization</a:t>
            </a:r>
            <a:r>
              <a:rPr lang="en-US" b="0" u="none" dirty="0"/>
              <a:t>: The filter process consumers computational resources which can impact the performance of other system components, especially when dealing with large volumes of message.</a:t>
            </a:r>
            <a:endParaRPr lang="en-US" b="1" u="none" dirty="0"/>
          </a:p>
          <a:p>
            <a:pPr marL="171450" indent="-171450">
              <a:buFontTx/>
              <a:buChar char="-"/>
            </a:pPr>
            <a:endParaRPr lang="en-US" b="0" u="none" dirty="0"/>
          </a:p>
          <a:p>
            <a:pPr marL="0" indent="0">
              <a:buFontTx/>
              <a:buNone/>
            </a:pPr>
            <a:r>
              <a:rPr lang="en-US" b="1" u="sng" dirty="0"/>
              <a:t>Scalability Challenges</a:t>
            </a:r>
            <a:endParaRPr lang="en-US" b="0" u="none" dirty="0"/>
          </a:p>
          <a:p>
            <a:pPr marL="171450" indent="-171450">
              <a:buFontTx/>
              <a:buChar char="-"/>
            </a:pPr>
            <a:r>
              <a:rPr lang="en-US" b="1" u="none" dirty="0"/>
              <a:t>Filter Scalability</a:t>
            </a:r>
            <a:r>
              <a:rPr lang="en-US" b="0" u="none" dirty="0"/>
              <a:t>: Scaling the filtering mechanism to handle a high number of filters and large volumes of messages can be difficult. Ensuring that the filtering system can scale efficiently while maintaining performance is crucial.</a:t>
            </a:r>
          </a:p>
          <a:p>
            <a:pPr marL="171450" indent="-171450">
              <a:buFontTx/>
              <a:buChar char="-"/>
            </a:pPr>
            <a:r>
              <a:rPr lang="en-US" b="1" u="none" dirty="0"/>
              <a:t>Distributed Filtering</a:t>
            </a:r>
            <a:r>
              <a:rPr lang="en-US" b="0" u="none" dirty="0"/>
              <a:t>: In distributed systems, ensuring consistent and synchronized filtering across multiple nodes or services can add complexity and post scalability challenges.</a:t>
            </a:r>
            <a:endParaRPr lang="en-US" b="1" u="sng" dirty="0"/>
          </a:p>
        </p:txBody>
      </p:sp>
      <p:sp>
        <p:nvSpPr>
          <p:cNvPr id="4" name="Slide Number Placeholder 3">
            <a:extLst>
              <a:ext uri="{FF2B5EF4-FFF2-40B4-BE49-F238E27FC236}">
                <a16:creationId xmlns:a16="http://schemas.microsoft.com/office/drawing/2014/main" id="{42A632D0-9FF2-605E-6117-A6C3873B020A}"/>
              </a:ext>
            </a:extLst>
          </p:cNvPr>
          <p:cNvSpPr>
            <a:spLocks noGrp="1"/>
          </p:cNvSpPr>
          <p:nvPr>
            <p:ph type="sldNum" sz="quarter" idx="5"/>
          </p:nvPr>
        </p:nvSpPr>
        <p:spPr/>
        <p:txBody>
          <a:bodyPr/>
          <a:lstStyle/>
          <a:p>
            <a:fld id="{E30C5E80-A4CD-4864-973C-8963EEDAC7FD}" type="slidenum">
              <a:rPr lang="en-US" smtClean="0"/>
              <a:t>42</a:t>
            </a:fld>
            <a:endParaRPr lang="en-US"/>
          </a:p>
        </p:txBody>
      </p:sp>
    </p:spTree>
    <p:extLst>
      <p:ext uri="{BB962C8B-B14F-4D97-AF65-F5344CB8AC3E}">
        <p14:creationId xmlns:p14="http://schemas.microsoft.com/office/powerpoint/2010/main" val="204767743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9BC7EB-293C-5E32-0EA7-F8050AC2BA6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9DDC928-F271-5869-62E9-CEAF04A7115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335B2FB-DF61-42F9-3E03-CBB827C176E2}"/>
              </a:ext>
            </a:extLst>
          </p:cNvPr>
          <p:cNvSpPr>
            <a:spLocks noGrp="1"/>
          </p:cNvSpPr>
          <p:nvPr>
            <p:ph type="body" idx="1"/>
          </p:nvPr>
        </p:nvSpPr>
        <p:spPr/>
        <p:txBody>
          <a:bodyPr/>
          <a:lstStyle/>
          <a:p>
            <a:r>
              <a:rPr lang="en-US" b="1" u="sng" dirty="0"/>
              <a:t>Subscription Filtering</a:t>
            </a:r>
            <a:endParaRPr lang="en-US" b="1" u="none" dirty="0"/>
          </a:p>
          <a:p>
            <a:r>
              <a:rPr lang="en-US" b="0" u="none" dirty="0"/>
              <a:t>Allowing consumers to subscribe to only the messages they are interested in,. Based on attributes like type, priority, or content.</a:t>
            </a:r>
          </a:p>
          <a:p>
            <a:endParaRPr lang="en-US" b="0" u="none" dirty="0"/>
          </a:p>
          <a:p>
            <a:r>
              <a:rPr lang="en-US" b="1" u="sng" dirty="0"/>
              <a:t>Data Segmentation</a:t>
            </a:r>
            <a:endParaRPr lang="en-US" b="0" u="none" dirty="0"/>
          </a:p>
          <a:p>
            <a:r>
              <a:rPr lang="en-US" b="0" u="none" dirty="0"/>
              <a:t>Directing specific types of data to different processing pipelines, such as separating financial transactions from other types of messages.</a:t>
            </a:r>
          </a:p>
          <a:p>
            <a:endParaRPr lang="en-US" b="0" u="none" dirty="0"/>
          </a:p>
          <a:p>
            <a:r>
              <a:rPr lang="en-US" b="1" u="sng" dirty="0"/>
              <a:t>Notification Systems</a:t>
            </a:r>
            <a:endParaRPr lang="en-US" b="0" u="none" dirty="0"/>
          </a:p>
          <a:p>
            <a:r>
              <a:rPr lang="en-US" b="0" u="none" dirty="0"/>
              <a:t>Sending notifications to users based on their preferences or subscriptions.</a:t>
            </a:r>
            <a:endParaRPr lang="en-US" b="1" u="sng" dirty="0"/>
          </a:p>
        </p:txBody>
      </p:sp>
      <p:sp>
        <p:nvSpPr>
          <p:cNvPr id="4" name="Slide Number Placeholder 3">
            <a:extLst>
              <a:ext uri="{FF2B5EF4-FFF2-40B4-BE49-F238E27FC236}">
                <a16:creationId xmlns:a16="http://schemas.microsoft.com/office/drawing/2014/main" id="{BEBEA7AA-FF77-A891-8C97-E12B33ED4ACF}"/>
              </a:ext>
            </a:extLst>
          </p:cNvPr>
          <p:cNvSpPr>
            <a:spLocks noGrp="1"/>
          </p:cNvSpPr>
          <p:nvPr>
            <p:ph type="sldNum" sz="quarter" idx="5"/>
          </p:nvPr>
        </p:nvSpPr>
        <p:spPr/>
        <p:txBody>
          <a:bodyPr/>
          <a:lstStyle/>
          <a:p>
            <a:fld id="{E30C5E80-A4CD-4864-973C-8963EEDAC7FD}" type="slidenum">
              <a:rPr lang="en-US" smtClean="0"/>
              <a:t>43</a:t>
            </a:fld>
            <a:endParaRPr lang="en-US"/>
          </a:p>
        </p:txBody>
      </p:sp>
    </p:spTree>
    <p:extLst>
      <p:ext uri="{BB962C8B-B14F-4D97-AF65-F5344CB8AC3E}">
        <p14:creationId xmlns:p14="http://schemas.microsoft.com/office/powerpoint/2010/main" val="11287367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u="sng" dirty="0"/>
              <a:t>Enable Asynchronous Communication</a:t>
            </a:r>
            <a:endParaRPr lang="en-US" b="0" u="none" dirty="0"/>
          </a:p>
          <a:p>
            <a:r>
              <a:rPr lang="en-US" b="0" u="none" dirty="0"/>
              <a:t>Messaging systems allow different components and services to communicate asynchronously, enabling better decoupling and improving system flexibility.</a:t>
            </a:r>
          </a:p>
          <a:p>
            <a:endParaRPr lang="en-US" b="0" u="none" dirty="0"/>
          </a:p>
          <a:p>
            <a:r>
              <a:rPr lang="en-US" b="1" u="sng" dirty="0"/>
              <a:t>Integrate Diverse Technologies</a:t>
            </a:r>
            <a:endParaRPr lang="en-US" b="0" u="none" dirty="0"/>
          </a:p>
          <a:p>
            <a:r>
              <a:rPr lang="en-US" b="0" u="none" dirty="0"/>
              <a:t>Facilitate integration between heterogeneous systems by providing a common messaging interface.</a:t>
            </a:r>
          </a:p>
          <a:p>
            <a:endParaRPr lang="en-US" b="0" u="none" dirty="0"/>
          </a:p>
          <a:p>
            <a:r>
              <a:rPr lang="en-US" b="1" u="sng" dirty="0"/>
              <a:t>Enhance Collaboration</a:t>
            </a:r>
            <a:endParaRPr lang="en-US" b="0" u="none" dirty="0"/>
          </a:p>
          <a:p>
            <a:r>
              <a:rPr lang="en-US" b="0" u="none" dirty="0"/>
              <a:t>Enable seamless collaboration between different parts of a distributed system, ensuring data flows smoothly.</a:t>
            </a:r>
            <a:endParaRPr lang="en-US" b="1" u="sng" dirty="0"/>
          </a:p>
          <a:p>
            <a:endParaRPr lang="en-US" dirty="0"/>
          </a:p>
        </p:txBody>
      </p:sp>
      <p:sp>
        <p:nvSpPr>
          <p:cNvPr id="4" name="Slide Number Placeholder 3"/>
          <p:cNvSpPr>
            <a:spLocks noGrp="1"/>
          </p:cNvSpPr>
          <p:nvPr>
            <p:ph type="sldNum" sz="quarter" idx="5"/>
          </p:nvPr>
        </p:nvSpPr>
        <p:spPr/>
        <p:txBody>
          <a:bodyPr/>
          <a:lstStyle/>
          <a:p>
            <a:fld id="{E30C5E80-A4CD-4864-973C-8963EEDAC7FD}" type="slidenum">
              <a:rPr lang="en-US" smtClean="0"/>
              <a:t>5</a:t>
            </a:fld>
            <a:endParaRPr lang="en-US"/>
          </a:p>
        </p:txBody>
      </p:sp>
    </p:spTree>
    <p:extLst>
      <p:ext uri="{BB962C8B-B14F-4D97-AF65-F5344CB8AC3E}">
        <p14:creationId xmlns:p14="http://schemas.microsoft.com/office/powerpoint/2010/main" val="365039045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30C5E80-A4CD-4864-973C-8963EEDAC7FD}" type="slidenum">
              <a:rPr lang="en-US" smtClean="0"/>
              <a:t>44</a:t>
            </a:fld>
            <a:endParaRPr lang="en-US"/>
          </a:p>
        </p:txBody>
      </p:sp>
    </p:spTree>
    <p:extLst>
      <p:ext uri="{BB962C8B-B14F-4D97-AF65-F5344CB8AC3E}">
        <p14:creationId xmlns:p14="http://schemas.microsoft.com/office/powerpoint/2010/main" val="403621113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840ECC-F6C9-54C2-F029-944699848B3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D60EEA6-62FA-B7B5-F246-8223EDDA207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927A3CD-B149-FB73-EEAA-D4B0C892F47F}"/>
              </a:ext>
            </a:extLst>
          </p:cNvPr>
          <p:cNvSpPr>
            <a:spLocks noGrp="1"/>
          </p:cNvSpPr>
          <p:nvPr>
            <p:ph type="body" idx="1"/>
          </p:nvPr>
        </p:nvSpPr>
        <p:spPr/>
        <p:txBody>
          <a:bodyPr/>
          <a:lstStyle/>
          <a:p>
            <a:r>
              <a:rPr lang="en-US" b="1" u="sng" dirty="0"/>
              <a:t>Definition</a:t>
            </a:r>
            <a:endParaRPr lang="en-US" b="0" u="none" dirty="0"/>
          </a:p>
          <a:p>
            <a:r>
              <a:rPr lang="en-US" b="0" u="none" dirty="0"/>
              <a:t>Messaging routing is a pattern that directs messages to different destinations based on specific criteria. It allows for flexible and dynamic message handling.</a:t>
            </a:r>
          </a:p>
          <a:p>
            <a:endParaRPr lang="en-US" b="0" u="none" dirty="0"/>
          </a:p>
          <a:p>
            <a:r>
              <a:rPr lang="en-US" b="1" u="sng" dirty="0"/>
              <a:t>Purpose</a:t>
            </a:r>
            <a:endParaRPr lang="en-US" b="0" u="none" dirty="0"/>
          </a:p>
          <a:p>
            <a:r>
              <a:rPr lang="en-US" b="0" u="none" dirty="0"/>
              <a:t>It helps organize and manage message flows within a system, ensuring that messages reach the appropriate endpoints for processing.</a:t>
            </a:r>
          </a:p>
        </p:txBody>
      </p:sp>
      <p:sp>
        <p:nvSpPr>
          <p:cNvPr id="4" name="Slide Number Placeholder 3">
            <a:extLst>
              <a:ext uri="{FF2B5EF4-FFF2-40B4-BE49-F238E27FC236}">
                <a16:creationId xmlns:a16="http://schemas.microsoft.com/office/drawing/2014/main" id="{C805A084-404B-F109-E558-37EE7E3555D2}"/>
              </a:ext>
            </a:extLst>
          </p:cNvPr>
          <p:cNvSpPr>
            <a:spLocks noGrp="1"/>
          </p:cNvSpPr>
          <p:nvPr>
            <p:ph type="sldNum" sz="quarter" idx="5"/>
          </p:nvPr>
        </p:nvSpPr>
        <p:spPr/>
        <p:txBody>
          <a:bodyPr/>
          <a:lstStyle/>
          <a:p>
            <a:fld id="{E30C5E80-A4CD-4864-973C-8963EEDAC7FD}" type="slidenum">
              <a:rPr lang="en-US" smtClean="0"/>
              <a:t>45</a:t>
            </a:fld>
            <a:endParaRPr lang="en-US"/>
          </a:p>
        </p:txBody>
      </p:sp>
    </p:spTree>
    <p:extLst>
      <p:ext uri="{BB962C8B-B14F-4D97-AF65-F5344CB8AC3E}">
        <p14:creationId xmlns:p14="http://schemas.microsoft.com/office/powerpoint/2010/main" val="97551805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u="sng" dirty="0"/>
              <a:t>Message Producer</a:t>
            </a:r>
            <a:endParaRPr lang="en-US" b="0" u="none" dirty="0"/>
          </a:p>
          <a:p>
            <a:r>
              <a:rPr lang="en-US" b="0" u="none" dirty="0"/>
              <a:t>The component or service that creates and sends messages.</a:t>
            </a:r>
          </a:p>
          <a:p>
            <a:endParaRPr lang="en-US" b="0" u="none" dirty="0"/>
          </a:p>
          <a:p>
            <a:r>
              <a:rPr lang="en-US" b="1" u="sng" dirty="0"/>
              <a:t>Message Router</a:t>
            </a:r>
            <a:endParaRPr lang="en-US" b="0" u="none" dirty="0"/>
          </a:p>
          <a:p>
            <a:r>
              <a:rPr lang="en-US" b="0" u="none" dirty="0"/>
              <a:t>The intermediary that evaluates messages and determines their destination based on predefined rules or criteria.</a:t>
            </a:r>
          </a:p>
          <a:p>
            <a:endParaRPr lang="en-US" b="0" u="none" dirty="0"/>
          </a:p>
          <a:p>
            <a:r>
              <a:rPr lang="en-US" b="1" u="sng" dirty="0"/>
              <a:t>Destination Endpoints</a:t>
            </a:r>
            <a:endParaRPr lang="en-US" b="0" u="none" dirty="0"/>
          </a:p>
          <a:p>
            <a:r>
              <a:rPr lang="en-US" b="0" u="none" dirty="0"/>
              <a:t>The components or services that receive and process the routed messages.</a:t>
            </a:r>
            <a:endParaRPr lang="en-US" b="1" u="sng" dirty="0"/>
          </a:p>
          <a:p>
            <a:endParaRPr lang="en-US" dirty="0"/>
          </a:p>
        </p:txBody>
      </p:sp>
      <p:sp>
        <p:nvSpPr>
          <p:cNvPr id="4" name="Slide Number Placeholder 3"/>
          <p:cNvSpPr>
            <a:spLocks noGrp="1"/>
          </p:cNvSpPr>
          <p:nvPr>
            <p:ph type="sldNum" sz="quarter" idx="5"/>
          </p:nvPr>
        </p:nvSpPr>
        <p:spPr/>
        <p:txBody>
          <a:bodyPr/>
          <a:lstStyle/>
          <a:p>
            <a:fld id="{E30C5E80-A4CD-4864-973C-8963EEDAC7FD}" type="slidenum">
              <a:rPr lang="en-US" smtClean="0"/>
              <a:t>46</a:t>
            </a:fld>
            <a:endParaRPr lang="en-US"/>
          </a:p>
        </p:txBody>
      </p:sp>
    </p:spTree>
    <p:extLst>
      <p:ext uri="{BB962C8B-B14F-4D97-AF65-F5344CB8AC3E}">
        <p14:creationId xmlns:p14="http://schemas.microsoft.com/office/powerpoint/2010/main" val="264786690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5F2FC6-FC30-EFD5-8F44-82CC22D30E6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2E3F5F4-827A-A6D4-06B9-08B01B48491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37E8151-801B-9FB5-BCD7-04E2305B1BD6}"/>
              </a:ext>
            </a:extLst>
          </p:cNvPr>
          <p:cNvSpPr>
            <a:spLocks noGrp="1"/>
          </p:cNvSpPr>
          <p:nvPr>
            <p:ph type="body" idx="1"/>
          </p:nvPr>
        </p:nvSpPr>
        <p:spPr/>
        <p:txBody>
          <a:bodyPr/>
          <a:lstStyle/>
          <a:p>
            <a:r>
              <a:rPr lang="en-US" b="1" u="none" dirty="0"/>
              <a:t>Flexibility</a:t>
            </a:r>
            <a:r>
              <a:rPr lang="en-US" b="0" u="none" dirty="0"/>
              <a:t>: Enables dynamic routing of messages based on various criteria.</a:t>
            </a:r>
          </a:p>
          <a:p>
            <a:endParaRPr lang="en-US" b="0" u="none" dirty="0"/>
          </a:p>
          <a:p>
            <a:r>
              <a:rPr lang="en-US" b="1" u="none" dirty="0"/>
              <a:t>Scalability</a:t>
            </a:r>
            <a:r>
              <a:rPr lang="en-US" b="0" u="none" dirty="0"/>
              <a:t>: Supports efficient distribution of messages to balance the load across multiple consumers or services.</a:t>
            </a:r>
          </a:p>
          <a:p>
            <a:endParaRPr lang="en-US" b="0" u="none" dirty="0"/>
          </a:p>
          <a:p>
            <a:r>
              <a:rPr lang="en-US" b="1" u="none" dirty="0"/>
              <a:t>Improved Organization</a:t>
            </a:r>
            <a:r>
              <a:rPr lang="en-US" b="0" u="none" dirty="0"/>
              <a:t>: Helps in managing and organizing message flows within complex systems.</a:t>
            </a:r>
            <a:endParaRPr lang="en-US" b="1" u="none" dirty="0"/>
          </a:p>
        </p:txBody>
      </p:sp>
      <p:sp>
        <p:nvSpPr>
          <p:cNvPr id="4" name="Slide Number Placeholder 3">
            <a:extLst>
              <a:ext uri="{FF2B5EF4-FFF2-40B4-BE49-F238E27FC236}">
                <a16:creationId xmlns:a16="http://schemas.microsoft.com/office/drawing/2014/main" id="{3125DB65-C5DF-760C-EC84-3A62DC102AC7}"/>
              </a:ext>
            </a:extLst>
          </p:cNvPr>
          <p:cNvSpPr>
            <a:spLocks noGrp="1"/>
          </p:cNvSpPr>
          <p:nvPr>
            <p:ph type="sldNum" sz="quarter" idx="5"/>
          </p:nvPr>
        </p:nvSpPr>
        <p:spPr/>
        <p:txBody>
          <a:bodyPr/>
          <a:lstStyle/>
          <a:p>
            <a:fld id="{E30C5E80-A4CD-4864-973C-8963EEDAC7FD}" type="slidenum">
              <a:rPr lang="en-US" smtClean="0"/>
              <a:t>48</a:t>
            </a:fld>
            <a:endParaRPr lang="en-US"/>
          </a:p>
        </p:txBody>
      </p:sp>
    </p:spTree>
    <p:extLst>
      <p:ext uri="{BB962C8B-B14F-4D97-AF65-F5344CB8AC3E}">
        <p14:creationId xmlns:p14="http://schemas.microsoft.com/office/powerpoint/2010/main" val="375135362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69E567-E251-1D68-FE6C-077F3A4917C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25F3E3E-A955-5826-6DDE-621E4E7A808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F7A1ED8-892D-D7E3-673E-96581EB025D5}"/>
              </a:ext>
            </a:extLst>
          </p:cNvPr>
          <p:cNvSpPr>
            <a:spLocks noGrp="1"/>
          </p:cNvSpPr>
          <p:nvPr>
            <p:ph type="body" idx="1"/>
          </p:nvPr>
        </p:nvSpPr>
        <p:spPr/>
        <p:txBody>
          <a:bodyPr/>
          <a:lstStyle/>
          <a:p>
            <a:r>
              <a:rPr lang="en-US" b="1" u="sng" dirty="0"/>
              <a:t>Increased Complexity</a:t>
            </a:r>
            <a:endParaRPr lang="en-US" b="0" u="none" dirty="0"/>
          </a:p>
          <a:p>
            <a:pPr marL="171450" indent="-171450">
              <a:buFontTx/>
              <a:buChar char="-"/>
            </a:pPr>
            <a:r>
              <a:rPr lang="en-US" b="1" u="none" dirty="0"/>
              <a:t>Rule Management</a:t>
            </a:r>
            <a:r>
              <a:rPr lang="en-US" b="0" u="none" dirty="0"/>
              <a:t>: Defining and managing routing rules can become complex, especially in dynamic environments where requirements frequently change. This complexity grows as the number of routing criteria and endpoints increases.</a:t>
            </a:r>
          </a:p>
          <a:p>
            <a:pPr marL="171450" indent="-171450">
              <a:buFontTx/>
              <a:buChar char="-"/>
            </a:pPr>
            <a:r>
              <a:rPr lang="en-US" b="1" u="none" dirty="0"/>
              <a:t>Configuration Overhead</a:t>
            </a:r>
            <a:r>
              <a:rPr lang="en-US" b="0" u="none" dirty="0"/>
              <a:t>: Ensuring that all routing configurations are accurate and up-to-date requires significant effort and careful management. Misconfigurations can lead to incorrect routing, causing processing delays or errors.</a:t>
            </a:r>
            <a:endParaRPr lang="en-US" b="1" u="none" dirty="0"/>
          </a:p>
          <a:p>
            <a:pPr marL="171450" indent="-171450">
              <a:buFontTx/>
              <a:buChar char="-"/>
            </a:pPr>
            <a:endParaRPr lang="en-US" b="0" u="none" dirty="0"/>
          </a:p>
          <a:p>
            <a:pPr marL="0" indent="0">
              <a:buFontTx/>
              <a:buNone/>
            </a:pPr>
            <a:r>
              <a:rPr lang="en-US" b="1" u="sng" dirty="0"/>
              <a:t>Performance Overhead</a:t>
            </a:r>
            <a:endParaRPr lang="en-US" b="0" u="none" dirty="0"/>
          </a:p>
          <a:p>
            <a:pPr marL="171450" indent="-171450">
              <a:buFontTx/>
              <a:buChar char="-"/>
            </a:pPr>
            <a:r>
              <a:rPr lang="en-US" b="1" u="none" dirty="0"/>
              <a:t>Latency</a:t>
            </a:r>
            <a:r>
              <a:rPr lang="en-US" b="0" u="none" dirty="0"/>
              <a:t>: Each routing decision adds processing time, which can introduce latency, particularly in high-throughput systems where quick message delivery is crucial.</a:t>
            </a:r>
          </a:p>
          <a:p>
            <a:pPr marL="171450" indent="-171450">
              <a:buFontTx/>
              <a:buChar char="-"/>
            </a:pPr>
            <a:r>
              <a:rPr lang="en-US" b="1" u="none" dirty="0"/>
              <a:t>Resource Consumption</a:t>
            </a:r>
            <a:r>
              <a:rPr lang="en-US" b="0" u="none" dirty="0"/>
              <a:t>: The message router itself cane become a bottleneck if it is not adequately scaled or optimized, consuming considerable computational and network resources to process and route messages efficiently.</a:t>
            </a:r>
            <a:endParaRPr lang="en-US" b="1" u="none" dirty="0"/>
          </a:p>
          <a:p>
            <a:pPr marL="171450" indent="-171450">
              <a:buFontTx/>
              <a:buChar char="-"/>
            </a:pPr>
            <a:endParaRPr lang="en-US" b="0" u="none" dirty="0"/>
          </a:p>
          <a:p>
            <a:pPr marL="0" indent="0">
              <a:buFontTx/>
              <a:buNone/>
            </a:pPr>
            <a:r>
              <a:rPr lang="en-US" b="1" u="sng" dirty="0"/>
              <a:t>Scalability Challenges</a:t>
            </a:r>
            <a:endParaRPr lang="en-US" b="0" u="none" dirty="0"/>
          </a:p>
          <a:p>
            <a:pPr marL="171450" indent="-171450">
              <a:buFontTx/>
              <a:buChar char="-"/>
            </a:pPr>
            <a:r>
              <a:rPr lang="en-US" b="1" u="none" dirty="0"/>
              <a:t>Load Distribution</a:t>
            </a:r>
            <a:r>
              <a:rPr lang="en-US" b="0" u="none" dirty="0"/>
              <a:t>: While routing helps balance load, ensuring that the message router scales effectively to handle varying loads can be challenging. If not properly managed, the router can become a single point of failure or performance bottleneck.</a:t>
            </a:r>
          </a:p>
          <a:p>
            <a:pPr marL="171450" indent="-171450">
              <a:buFontTx/>
              <a:buChar char="-"/>
            </a:pPr>
            <a:r>
              <a:rPr lang="en-US" b="1" u="none" dirty="0"/>
              <a:t>Reliability</a:t>
            </a:r>
            <a:r>
              <a:rPr lang="en-US" b="0" u="none" dirty="0"/>
              <a:t>: Ensuring reliable message routing in a distributed system requires robust error handling and retry mechanisms. Any failure in the routing logic or in the router itself can disrupt the message flow, leading to potential data loss or processing delays.</a:t>
            </a:r>
            <a:endParaRPr lang="en-US" b="1" u="sng" dirty="0"/>
          </a:p>
        </p:txBody>
      </p:sp>
      <p:sp>
        <p:nvSpPr>
          <p:cNvPr id="4" name="Slide Number Placeholder 3">
            <a:extLst>
              <a:ext uri="{FF2B5EF4-FFF2-40B4-BE49-F238E27FC236}">
                <a16:creationId xmlns:a16="http://schemas.microsoft.com/office/drawing/2014/main" id="{27F27DF2-79E5-AFFC-852E-30FD9836334E}"/>
              </a:ext>
            </a:extLst>
          </p:cNvPr>
          <p:cNvSpPr>
            <a:spLocks noGrp="1"/>
          </p:cNvSpPr>
          <p:nvPr>
            <p:ph type="sldNum" sz="quarter" idx="5"/>
          </p:nvPr>
        </p:nvSpPr>
        <p:spPr/>
        <p:txBody>
          <a:bodyPr/>
          <a:lstStyle/>
          <a:p>
            <a:fld id="{E30C5E80-A4CD-4864-973C-8963EEDAC7FD}" type="slidenum">
              <a:rPr lang="en-US" smtClean="0"/>
              <a:t>49</a:t>
            </a:fld>
            <a:endParaRPr lang="en-US"/>
          </a:p>
        </p:txBody>
      </p:sp>
    </p:spTree>
    <p:extLst>
      <p:ext uri="{BB962C8B-B14F-4D97-AF65-F5344CB8AC3E}">
        <p14:creationId xmlns:p14="http://schemas.microsoft.com/office/powerpoint/2010/main" val="153158035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10012D-F876-B69B-19E1-84B81DAB1BC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41D99F8-FDC3-5DFF-62D4-0B2BDAB1838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FDDE444-EDF6-2182-4522-68C09E216B1A}"/>
              </a:ext>
            </a:extLst>
          </p:cNvPr>
          <p:cNvSpPr>
            <a:spLocks noGrp="1"/>
          </p:cNvSpPr>
          <p:nvPr>
            <p:ph type="body" idx="1"/>
          </p:nvPr>
        </p:nvSpPr>
        <p:spPr/>
        <p:txBody>
          <a:bodyPr/>
          <a:lstStyle/>
          <a:p>
            <a:r>
              <a:rPr lang="en-US" b="1" u="sng" dirty="0"/>
              <a:t>Load Balancing</a:t>
            </a:r>
            <a:endParaRPr lang="en-US" b="0" u="none" dirty="0"/>
          </a:p>
          <a:p>
            <a:r>
              <a:rPr lang="en-US" b="0" u="none" dirty="0"/>
              <a:t>Distributing message to different servers or services based on load or capacity.</a:t>
            </a:r>
          </a:p>
          <a:p>
            <a:endParaRPr lang="en-US" b="0" u="none" dirty="0"/>
          </a:p>
          <a:p>
            <a:r>
              <a:rPr lang="en-US" b="1" u="sng" dirty="0"/>
              <a:t>Content-Based Routing</a:t>
            </a:r>
            <a:endParaRPr lang="en-US" b="0" u="none" dirty="0"/>
          </a:p>
          <a:p>
            <a:r>
              <a:rPr lang="en-US" b="0" u="none" dirty="0"/>
              <a:t>Directing messages to different endpoints based on the content of the message.</a:t>
            </a:r>
          </a:p>
          <a:p>
            <a:endParaRPr lang="en-US" b="0" u="none" dirty="0"/>
          </a:p>
          <a:p>
            <a:r>
              <a:rPr lang="en-US" b="1" u="sng" dirty="0"/>
              <a:t>Priority Routing</a:t>
            </a:r>
            <a:endParaRPr lang="en-US" b="1" u="none" dirty="0"/>
          </a:p>
          <a:p>
            <a:r>
              <a:rPr lang="en-US" b="0" u="none" dirty="0"/>
              <a:t>Routing messages based on their priority or urgency to ensure timely processing.</a:t>
            </a:r>
            <a:endParaRPr lang="en-US" b="0" u="sng" dirty="0"/>
          </a:p>
        </p:txBody>
      </p:sp>
      <p:sp>
        <p:nvSpPr>
          <p:cNvPr id="4" name="Slide Number Placeholder 3">
            <a:extLst>
              <a:ext uri="{FF2B5EF4-FFF2-40B4-BE49-F238E27FC236}">
                <a16:creationId xmlns:a16="http://schemas.microsoft.com/office/drawing/2014/main" id="{1BEF9F97-8BC3-323E-5666-7FABBBBC0837}"/>
              </a:ext>
            </a:extLst>
          </p:cNvPr>
          <p:cNvSpPr>
            <a:spLocks noGrp="1"/>
          </p:cNvSpPr>
          <p:nvPr>
            <p:ph type="sldNum" sz="quarter" idx="5"/>
          </p:nvPr>
        </p:nvSpPr>
        <p:spPr/>
        <p:txBody>
          <a:bodyPr/>
          <a:lstStyle/>
          <a:p>
            <a:fld id="{E30C5E80-A4CD-4864-973C-8963EEDAC7FD}" type="slidenum">
              <a:rPr lang="en-US" smtClean="0"/>
              <a:t>50</a:t>
            </a:fld>
            <a:endParaRPr lang="en-US"/>
          </a:p>
        </p:txBody>
      </p:sp>
    </p:spTree>
    <p:extLst>
      <p:ext uri="{BB962C8B-B14F-4D97-AF65-F5344CB8AC3E}">
        <p14:creationId xmlns:p14="http://schemas.microsoft.com/office/powerpoint/2010/main" val="145563852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6FE413-B6E4-43C0-859B-9EB71C68BC6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3FBC381-DA0E-EC13-5F9F-ADC4FB9A97F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3C93283-BFFE-07A3-3B62-FFAC32EA2903}"/>
              </a:ext>
            </a:extLst>
          </p:cNvPr>
          <p:cNvSpPr>
            <a:spLocks noGrp="1"/>
          </p:cNvSpPr>
          <p:nvPr>
            <p:ph type="body" idx="1"/>
          </p:nvPr>
        </p:nvSpPr>
        <p:spPr/>
        <p:txBody>
          <a:bodyPr/>
          <a:lstStyle/>
          <a:p>
            <a:r>
              <a:rPr lang="en-US" b="1" u="sng" dirty="0"/>
              <a:t>Definition</a:t>
            </a:r>
            <a:endParaRPr lang="en-US" b="0" u="none" dirty="0"/>
          </a:p>
          <a:p>
            <a:r>
              <a:rPr lang="en-US" b="0" u="none" dirty="0"/>
              <a:t>A Dead Letter Queue is a secondary queue used to hold messages that cannot be processed successfully. These messages are typically moved to the Dead Letter Queue after several failed processing attempts or when they exceed their time-to-live (TTL).</a:t>
            </a:r>
          </a:p>
          <a:p>
            <a:endParaRPr lang="en-US" b="0" u="none" dirty="0"/>
          </a:p>
          <a:p>
            <a:r>
              <a:rPr lang="en-US" b="1" u="sng" dirty="0"/>
              <a:t>Purpose</a:t>
            </a:r>
            <a:endParaRPr lang="en-US" b="0" u="none" dirty="0"/>
          </a:p>
          <a:p>
            <a:r>
              <a:rPr lang="en-US" b="0" u="none" dirty="0"/>
              <a:t>Dead Letter Queues help in isolating problematic messages, allowing for troubleshooting and analysis without affecting the normal message flow.</a:t>
            </a:r>
          </a:p>
        </p:txBody>
      </p:sp>
      <p:sp>
        <p:nvSpPr>
          <p:cNvPr id="4" name="Slide Number Placeholder 3">
            <a:extLst>
              <a:ext uri="{FF2B5EF4-FFF2-40B4-BE49-F238E27FC236}">
                <a16:creationId xmlns:a16="http://schemas.microsoft.com/office/drawing/2014/main" id="{0BF7C2E5-715F-5E6C-502E-C20AB71A43BB}"/>
              </a:ext>
            </a:extLst>
          </p:cNvPr>
          <p:cNvSpPr>
            <a:spLocks noGrp="1"/>
          </p:cNvSpPr>
          <p:nvPr>
            <p:ph type="sldNum" sz="quarter" idx="5"/>
          </p:nvPr>
        </p:nvSpPr>
        <p:spPr/>
        <p:txBody>
          <a:bodyPr/>
          <a:lstStyle/>
          <a:p>
            <a:fld id="{E30C5E80-A4CD-4864-973C-8963EEDAC7FD}" type="slidenum">
              <a:rPr lang="en-US" smtClean="0"/>
              <a:t>52</a:t>
            </a:fld>
            <a:endParaRPr lang="en-US"/>
          </a:p>
        </p:txBody>
      </p:sp>
    </p:spTree>
    <p:extLst>
      <p:ext uri="{BB962C8B-B14F-4D97-AF65-F5344CB8AC3E}">
        <p14:creationId xmlns:p14="http://schemas.microsoft.com/office/powerpoint/2010/main" val="221442116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u="sng" dirty="0"/>
              <a:t>Message Queue</a:t>
            </a:r>
            <a:endParaRPr lang="en-US" b="0" u="none" dirty="0"/>
          </a:p>
          <a:p>
            <a:r>
              <a:rPr lang="en-US" b="0" u="none" dirty="0"/>
              <a:t>The main queue where message are initially sent and processed.</a:t>
            </a:r>
          </a:p>
          <a:p>
            <a:endParaRPr lang="en-US" b="0" u="none" dirty="0"/>
          </a:p>
          <a:p>
            <a:r>
              <a:rPr lang="en-US" b="1" u="sng" dirty="0"/>
              <a:t>Message Producer (Sender)</a:t>
            </a:r>
            <a:endParaRPr lang="en-US" b="0" u="sng" dirty="0"/>
          </a:p>
          <a:p>
            <a:r>
              <a:rPr lang="en-US" b="0" u="none" dirty="0"/>
              <a:t>The component or service that creates and sends message to the primary queue.</a:t>
            </a:r>
          </a:p>
          <a:p>
            <a:endParaRPr lang="en-US" b="0" u="none" dirty="0"/>
          </a:p>
          <a:p>
            <a:r>
              <a:rPr lang="en-US" b="1" u="sng" dirty="0"/>
              <a:t>Message Consumer (Receiver)</a:t>
            </a:r>
            <a:endParaRPr lang="en-US" b="0" u="none" dirty="0"/>
          </a:p>
          <a:p>
            <a:r>
              <a:rPr lang="en-US" b="0" u="none" dirty="0"/>
              <a:t>The component or service that processes messages from the primary queue and moves failed messages to the Dead Letter Queue</a:t>
            </a:r>
          </a:p>
          <a:p>
            <a:endParaRPr lang="en-US" b="0" u="none" dirty="0"/>
          </a:p>
          <a:p>
            <a:r>
              <a:rPr lang="en-US" b="1" u="sng" dirty="0"/>
              <a:t>Message Broker</a:t>
            </a:r>
            <a:endParaRPr lang="en-US" b="0" u="none" dirty="0"/>
          </a:p>
          <a:p>
            <a:r>
              <a:rPr lang="en-US" b="0" u="none" dirty="0"/>
              <a:t>An optional intermediary that manages the primary and dead letter queues, ensuring messages are properly routed.</a:t>
            </a:r>
            <a:endParaRPr lang="en-US" b="1" u="sng" dirty="0"/>
          </a:p>
          <a:p>
            <a:endParaRPr lang="en-US" b="0" u="none" dirty="0"/>
          </a:p>
          <a:p>
            <a:r>
              <a:rPr lang="en-US" b="1" u="sng" dirty="0"/>
              <a:t>Dead Letter Queue</a:t>
            </a:r>
            <a:endParaRPr lang="en-US" b="0" u="none" dirty="0"/>
          </a:p>
          <a:p>
            <a:r>
              <a:rPr lang="en-US" b="0" u="none" dirty="0"/>
              <a:t>The secondary queue where failed messages are moved after processing attempts fail.</a:t>
            </a:r>
            <a:endParaRPr lang="en-US" b="1" u="sng" dirty="0"/>
          </a:p>
          <a:p>
            <a:endParaRPr lang="en-US" dirty="0"/>
          </a:p>
        </p:txBody>
      </p:sp>
      <p:sp>
        <p:nvSpPr>
          <p:cNvPr id="4" name="Slide Number Placeholder 3"/>
          <p:cNvSpPr>
            <a:spLocks noGrp="1"/>
          </p:cNvSpPr>
          <p:nvPr>
            <p:ph type="sldNum" sz="quarter" idx="5"/>
          </p:nvPr>
        </p:nvSpPr>
        <p:spPr/>
        <p:txBody>
          <a:bodyPr/>
          <a:lstStyle/>
          <a:p>
            <a:fld id="{E30C5E80-A4CD-4864-973C-8963EEDAC7FD}" type="slidenum">
              <a:rPr lang="en-US" smtClean="0"/>
              <a:t>53</a:t>
            </a:fld>
            <a:endParaRPr lang="en-US"/>
          </a:p>
        </p:txBody>
      </p:sp>
    </p:spTree>
    <p:extLst>
      <p:ext uri="{BB962C8B-B14F-4D97-AF65-F5344CB8AC3E}">
        <p14:creationId xmlns:p14="http://schemas.microsoft.com/office/powerpoint/2010/main" val="197183519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D1E023-2B6F-BA1E-7574-4A78EACEA59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8E701D2-E8BE-B3A3-CD25-C51F36B9FB9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95C9E4D-9696-2983-C962-FB52D5568C3A}"/>
              </a:ext>
            </a:extLst>
          </p:cNvPr>
          <p:cNvSpPr>
            <a:spLocks noGrp="1"/>
          </p:cNvSpPr>
          <p:nvPr>
            <p:ph type="body" idx="1"/>
          </p:nvPr>
        </p:nvSpPr>
        <p:spPr/>
        <p:txBody>
          <a:bodyPr/>
          <a:lstStyle/>
          <a:p>
            <a:r>
              <a:rPr lang="en-US" b="1" u="none" dirty="0"/>
              <a:t>Improved Reliability:</a:t>
            </a:r>
            <a:r>
              <a:rPr lang="en-US" b="0" u="none" dirty="0"/>
              <a:t> Ensures that problematic messages do not block the message processing pipeline.</a:t>
            </a:r>
          </a:p>
          <a:p>
            <a:endParaRPr lang="en-US" b="0" u="none" dirty="0"/>
          </a:p>
          <a:p>
            <a:r>
              <a:rPr lang="en-US" b="1" u="none" dirty="0"/>
              <a:t>Simplified Troubleshooting</a:t>
            </a:r>
            <a:r>
              <a:rPr lang="en-US" b="0" u="none" dirty="0"/>
              <a:t>: Provides a clear location to analyze and debug failed messages.</a:t>
            </a:r>
          </a:p>
          <a:p>
            <a:endParaRPr lang="en-US" b="0" u="none" dirty="0"/>
          </a:p>
          <a:p>
            <a:r>
              <a:rPr lang="en-US" b="1" u="none" dirty="0"/>
              <a:t>Operational Efficiency</a:t>
            </a:r>
            <a:r>
              <a:rPr lang="en-US" b="0" u="none" dirty="0"/>
              <a:t>: Allows normal message processing to continue without interruption.</a:t>
            </a:r>
            <a:endParaRPr lang="en-US" b="1" u="none" dirty="0"/>
          </a:p>
        </p:txBody>
      </p:sp>
      <p:sp>
        <p:nvSpPr>
          <p:cNvPr id="4" name="Slide Number Placeholder 3">
            <a:extLst>
              <a:ext uri="{FF2B5EF4-FFF2-40B4-BE49-F238E27FC236}">
                <a16:creationId xmlns:a16="http://schemas.microsoft.com/office/drawing/2014/main" id="{75AF7AE4-28DD-EABF-D1E3-F92BA205A038}"/>
              </a:ext>
            </a:extLst>
          </p:cNvPr>
          <p:cNvSpPr>
            <a:spLocks noGrp="1"/>
          </p:cNvSpPr>
          <p:nvPr>
            <p:ph type="sldNum" sz="quarter" idx="5"/>
          </p:nvPr>
        </p:nvSpPr>
        <p:spPr/>
        <p:txBody>
          <a:bodyPr/>
          <a:lstStyle/>
          <a:p>
            <a:fld id="{E30C5E80-A4CD-4864-973C-8963EEDAC7FD}" type="slidenum">
              <a:rPr lang="en-US" smtClean="0"/>
              <a:t>54</a:t>
            </a:fld>
            <a:endParaRPr lang="en-US"/>
          </a:p>
        </p:txBody>
      </p:sp>
    </p:spTree>
    <p:extLst>
      <p:ext uri="{BB962C8B-B14F-4D97-AF65-F5344CB8AC3E}">
        <p14:creationId xmlns:p14="http://schemas.microsoft.com/office/powerpoint/2010/main" val="426219767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68C8C9-4B5F-A6E4-EDE8-A2625DAB597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4434240-EB58-0D47-32F1-B78CD97DDB7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ABF37A3-AAF2-9AED-68E3-7C39A8488D7D}"/>
              </a:ext>
            </a:extLst>
          </p:cNvPr>
          <p:cNvSpPr>
            <a:spLocks noGrp="1"/>
          </p:cNvSpPr>
          <p:nvPr>
            <p:ph type="body" idx="1"/>
          </p:nvPr>
        </p:nvSpPr>
        <p:spPr/>
        <p:txBody>
          <a:bodyPr/>
          <a:lstStyle/>
          <a:p>
            <a:r>
              <a:rPr lang="en-US" b="1" u="sng" dirty="0"/>
              <a:t>Increased Complexity</a:t>
            </a:r>
            <a:endParaRPr lang="en-US" b="0" u="none" dirty="0"/>
          </a:p>
          <a:p>
            <a:pPr marL="171450" indent="-171450">
              <a:buFontTx/>
              <a:buChar char="-"/>
            </a:pPr>
            <a:r>
              <a:rPr lang="en-US" b="0" u="none" dirty="0"/>
              <a:t>Management Overhead: Handling Dead Letter Queues adds complexity to the system. Developers need to implement logic to manage failed messages and ensure they are moved to the Dead Letter Queue appropriately.</a:t>
            </a:r>
          </a:p>
          <a:p>
            <a:pPr marL="171450" indent="-171450">
              <a:buFontTx/>
              <a:buChar char="-"/>
            </a:pPr>
            <a:r>
              <a:rPr lang="en-US" b="0" u="none" dirty="0"/>
              <a:t>Monitoring and Maintenance: Regular monitoring and maintenance of Dead Letter Queues are required to ensure they do not get overloaded or ignored. This adds an additional layer of operational overhead.</a:t>
            </a:r>
          </a:p>
          <a:p>
            <a:pPr marL="171450" indent="-171450">
              <a:buFontTx/>
              <a:buChar char="-"/>
            </a:pPr>
            <a:endParaRPr lang="en-US" b="0" u="none" dirty="0"/>
          </a:p>
          <a:p>
            <a:pPr marL="0" indent="0">
              <a:buFontTx/>
              <a:buNone/>
            </a:pPr>
            <a:r>
              <a:rPr lang="en-US" b="1" u="sng" dirty="0"/>
              <a:t>Delayed Processing</a:t>
            </a:r>
            <a:endParaRPr lang="en-US" b="0" u="none" dirty="0"/>
          </a:p>
          <a:p>
            <a:pPr marL="171450" indent="-171450">
              <a:buFontTx/>
              <a:buChar char="-"/>
            </a:pPr>
            <a:r>
              <a:rPr lang="en-US" b="0" u="none" dirty="0"/>
              <a:t>Resolution Time: Messages in the Dead Letter Queue are not processed until they are manually inspected and resolved. This can lead to significant delays in addressing the issues, especially if the Dead Letter Queue is not monitored regularly.</a:t>
            </a:r>
          </a:p>
          <a:p>
            <a:pPr marL="171450" indent="-171450">
              <a:buFontTx/>
              <a:buChar char="-"/>
            </a:pPr>
            <a:r>
              <a:rPr lang="en-US" b="0" u="none" dirty="0"/>
              <a:t>Resource Allocation: Allocating resources for monitoring and processing Dead Letter Queues can impact the system’s overall efficiency, as resources could be tied up dealing with problematic messages instead of handling regular operations.</a:t>
            </a:r>
          </a:p>
          <a:p>
            <a:pPr marL="171450" indent="-171450">
              <a:buFontTx/>
              <a:buChar char="-"/>
            </a:pPr>
            <a:endParaRPr lang="en-US" b="0" u="none" dirty="0"/>
          </a:p>
          <a:p>
            <a:pPr marL="0" indent="0">
              <a:buFontTx/>
              <a:buNone/>
            </a:pPr>
            <a:r>
              <a:rPr lang="en-US" b="1" u="sng" dirty="0"/>
              <a:t>Potential for Data Loss</a:t>
            </a:r>
            <a:endParaRPr lang="en-US" b="0" u="none" dirty="0"/>
          </a:p>
          <a:p>
            <a:pPr marL="171450" indent="-171450">
              <a:buFontTx/>
              <a:buChar char="-"/>
            </a:pPr>
            <a:r>
              <a:rPr lang="en-US" b="0" u="none" dirty="0"/>
              <a:t>Misconfiguration Risks: Incorrect configuration or improper handling of Dead Lead Queues can lead to data loss. For example, if message are moved to the Dead Letter Queue without proper logging or tracking, they may be overlooked and not processed.</a:t>
            </a:r>
          </a:p>
          <a:p>
            <a:pPr marL="171450" indent="-171450">
              <a:buFontTx/>
              <a:buChar char="-"/>
            </a:pPr>
            <a:r>
              <a:rPr lang="en-US" b="0" u="none" dirty="0"/>
              <a:t>Manual Intervention Dependency: Since Dead Letter Queues often require manual intervention to resolve issues. There is a risk of human error or oversight, which could result in important messages being lost of forgotten.</a:t>
            </a:r>
            <a:endParaRPr lang="en-US" b="1" u="sng" dirty="0"/>
          </a:p>
        </p:txBody>
      </p:sp>
      <p:sp>
        <p:nvSpPr>
          <p:cNvPr id="4" name="Slide Number Placeholder 3">
            <a:extLst>
              <a:ext uri="{FF2B5EF4-FFF2-40B4-BE49-F238E27FC236}">
                <a16:creationId xmlns:a16="http://schemas.microsoft.com/office/drawing/2014/main" id="{D7EFD9D8-7E92-3172-5FFC-3E49BBB94BA7}"/>
              </a:ext>
            </a:extLst>
          </p:cNvPr>
          <p:cNvSpPr>
            <a:spLocks noGrp="1"/>
          </p:cNvSpPr>
          <p:nvPr>
            <p:ph type="sldNum" sz="quarter" idx="5"/>
          </p:nvPr>
        </p:nvSpPr>
        <p:spPr/>
        <p:txBody>
          <a:bodyPr/>
          <a:lstStyle/>
          <a:p>
            <a:fld id="{E30C5E80-A4CD-4864-973C-8963EEDAC7FD}" type="slidenum">
              <a:rPr lang="en-US" smtClean="0"/>
              <a:t>55</a:t>
            </a:fld>
            <a:endParaRPr lang="en-US"/>
          </a:p>
        </p:txBody>
      </p:sp>
    </p:spTree>
    <p:extLst>
      <p:ext uri="{BB962C8B-B14F-4D97-AF65-F5344CB8AC3E}">
        <p14:creationId xmlns:p14="http://schemas.microsoft.com/office/powerpoint/2010/main" val="17697231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17045B-5E12-E80E-E758-5FB7CF8D01D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F3428DB-44AC-7DF4-966C-320CD88715C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53910AD-94D6-54C4-FFD4-E94509170D9F}"/>
              </a:ext>
            </a:extLst>
          </p:cNvPr>
          <p:cNvSpPr>
            <a:spLocks noGrp="1"/>
          </p:cNvSpPr>
          <p:nvPr>
            <p:ph type="body" idx="1"/>
          </p:nvPr>
        </p:nvSpPr>
        <p:spPr/>
        <p:txBody>
          <a:bodyPr/>
          <a:lstStyle/>
          <a:p>
            <a:r>
              <a:rPr lang="en-US" b="1" u="sng" dirty="0"/>
              <a:t>Load Distribution</a:t>
            </a:r>
            <a:endParaRPr lang="en-US" b="0" u="none" dirty="0"/>
          </a:p>
          <a:p>
            <a:r>
              <a:rPr lang="en-US" b="0" u="none" dirty="0"/>
              <a:t>Distribute workload across multiple consumer, ensuring efficient resource utilization and avoiding bottleneck.</a:t>
            </a:r>
          </a:p>
          <a:p>
            <a:endParaRPr lang="en-US" b="0" u="none" dirty="0"/>
          </a:p>
          <a:p>
            <a:r>
              <a:rPr lang="en-US" b="1" u="sng" dirty="0"/>
              <a:t>Horizontal Scaling</a:t>
            </a:r>
            <a:endParaRPr lang="en-US" b="0" u="none" dirty="0"/>
          </a:p>
          <a:p>
            <a:r>
              <a:rPr lang="en-US" b="0" u="none" dirty="0"/>
              <a:t>Easily scale out by adding more consumers to handle increased message volume.</a:t>
            </a:r>
          </a:p>
          <a:p>
            <a:endParaRPr lang="en-US" b="0" u="none" dirty="0"/>
          </a:p>
          <a:p>
            <a:r>
              <a:rPr lang="en-US" b="1" u="sng" dirty="0"/>
              <a:t>Optimized Throughput</a:t>
            </a:r>
            <a:endParaRPr lang="en-US" b="0" u="none" dirty="0"/>
          </a:p>
          <a:p>
            <a:r>
              <a:rPr lang="en-US" b="0" u="none" dirty="0"/>
              <a:t>Optimize message throughput and processing speeds by leveraging message batching and asynchronous processing.</a:t>
            </a:r>
            <a:endParaRPr lang="en-US" b="1" u="sng" dirty="0"/>
          </a:p>
        </p:txBody>
      </p:sp>
      <p:sp>
        <p:nvSpPr>
          <p:cNvPr id="4" name="Slide Number Placeholder 3">
            <a:extLst>
              <a:ext uri="{FF2B5EF4-FFF2-40B4-BE49-F238E27FC236}">
                <a16:creationId xmlns:a16="http://schemas.microsoft.com/office/drawing/2014/main" id="{04F32171-0AAF-B748-3B65-164609BF83C0}"/>
              </a:ext>
            </a:extLst>
          </p:cNvPr>
          <p:cNvSpPr>
            <a:spLocks noGrp="1"/>
          </p:cNvSpPr>
          <p:nvPr>
            <p:ph type="sldNum" sz="quarter" idx="5"/>
          </p:nvPr>
        </p:nvSpPr>
        <p:spPr/>
        <p:txBody>
          <a:bodyPr/>
          <a:lstStyle/>
          <a:p>
            <a:fld id="{E30C5E80-A4CD-4864-973C-8963EEDAC7FD}" type="slidenum">
              <a:rPr lang="en-US" smtClean="0"/>
              <a:t>6</a:t>
            </a:fld>
            <a:endParaRPr lang="en-US"/>
          </a:p>
        </p:txBody>
      </p:sp>
    </p:spTree>
    <p:extLst>
      <p:ext uri="{BB962C8B-B14F-4D97-AF65-F5344CB8AC3E}">
        <p14:creationId xmlns:p14="http://schemas.microsoft.com/office/powerpoint/2010/main" val="246360174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952808-FC4B-0142-038B-78D27F96B6B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0151C39-1243-7DCB-D557-2A91EEFB557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A1B7F48-8109-F696-4100-DB9283E8D682}"/>
              </a:ext>
            </a:extLst>
          </p:cNvPr>
          <p:cNvSpPr>
            <a:spLocks noGrp="1"/>
          </p:cNvSpPr>
          <p:nvPr>
            <p:ph type="body" idx="1"/>
          </p:nvPr>
        </p:nvSpPr>
        <p:spPr/>
        <p:txBody>
          <a:bodyPr/>
          <a:lstStyle/>
          <a:p>
            <a:r>
              <a:rPr lang="en-US" b="1" u="sng" dirty="0"/>
              <a:t>Error Handling</a:t>
            </a:r>
            <a:endParaRPr lang="en-US" b="0" u="none" dirty="0"/>
          </a:p>
          <a:p>
            <a:r>
              <a:rPr lang="en-US" b="0" u="none" dirty="0"/>
              <a:t>Capturing messages that cannot be processed due to errors such as format issues or missing data.</a:t>
            </a:r>
          </a:p>
          <a:p>
            <a:endParaRPr lang="en-US" b="0" u="none" dirty="0"/>
          </a:p>
          <a:p>
            <a:r>
              <a:rPr lang="en-US" b="1" u="sng" dirty="0"/>
              <a:t>Message Expiry</a:t>
            </a:r>
          </a:p>
          <a:p>
            <a:r>
              <a:rPr lang="en-US" b="0" u="none" dirty="0"/>
              <a:t>Handling messages that have exceeded their TTL without being processed.</a:t>
            </a:r>
          </a:p>
          <a:p>
            <a:endParaRPr lang="en-US" b="0" u="sng" dirty="0"/>
          </a:p>
          <a:p>
            <a:r>
              <a:rPr lang="en-US" b="1" u="sng" dirty="0"/>
              <a:t>Monitoring and Troubleshooting</a:t>
            </a:r>
          </a:p>
          <a:p>
            <a:r>
              <a:rPr lang="en-US" b="0" u="none" dirty="0"/>
              <a:t>Analyzing message in the Dead Letter Queue to identify patterns and root causes of failures.</a:t>
            </a:r>
          </a:p>
          <a:p>
            <a:endParaRPr lang="en-US" b="0" u="none" dirty="0"/>
          </a:p>
          <a:p>
            <a:endParaRPr lang="en-US" b="1" u="sng" dirty="0"/>
          </a:p>
        </p:txBody>
      </p:sp>
      <p:sp>
        <p:nvSpPr>
          <p:cNvPr id="4" name="Slide Number Placeholder 3">
            <a:extLst>
              <a:ext uri="{FF2B5EF4-FFF2-40B4-BE49-F238E27FC236}">
                <a16:creationId xmlns:a16="http://schemas.microsoft.com/office/drawing/2014/main" id="{B9C4B011-9D68-A1A4-8EC0-846D137168FE}"/>
              </a:ext>
            </a:extLst>
          </p:cNvPr>
          <p:cNvSpPr>
            <a:spLocks noGrp="1"/>
          </p:cNvSpPr>
          <p:nvPr>
            <p:ph type="sldNum" sz="quarter" idx="5"/>
          </p:nvPr>
        </p:nvSpPr>
        <p:spPr/>
        <p:txBody>
          <a:bodyPr/>
          <a:lstStyle/>
          <a:p>
            <a:fld id="{E30C5E80-A4CD-4864-973C-8963EEDAC7FD}" type="slidenum">
              <a:rPr lang="en-US" smtClean="0"/>
              <a:t>56</a:t>
            </a:fld>
            <a:endParaRPr lang="en-US"/>
          </a:p>
        </p:txBody>
      </p:sp>
    </p:spTree>
    <p:extLst>
      <p:ext uri="{BB962C8B-B14F-4D97-AF65-F5344CB8AC3E}">
        <p14:creationId xmlns:p14="http://schemas.microsoft.com/office/powerpoint/2010/main" val="159272645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759E73-89D4-7E09-0E67-D7837BC636F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73E43A8-EF11-085A-4271-55839AFF92A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EBAC9C9-0ACF-98BB-2AF3-A438226AD103}"/>
              </a:ext>
            </a:extLst>
          </p:cNvPr>
          <p:cNvSpPr>
            <a:spLocks noGrp="1"/>
          </p:cNvSpPr>
          <p:nvPr>
            <p:ph type="body" idx="1"/>
          </p:nvPr>
        </p:nvSpPr>
        <p:spPr/>
        <p:txBody>
          <a:bodyPr/>
          <a:lstStyle/>
          <a:p>
            <a:r>
              <a:rPr lang="en-US" b="1" u="sng" dirty="0"/>
              <a:t>Definition</a:t>
            </a:r>
            <a:endParaRPr lang="en-US" b="0" u="none" dirty="0"/>
          </a:p>
          <a:p>
            <a:r>
              <a:rPr lang="en-US" b="0" u="none" dirty="0"/>
              <a:t>The Sequential Convoy pattern ensures that related messages are processed in a specific order. This pattern is particularly useful in scenarios where the order of message processing is critical to maintaining data integrity and consistency.</a:t>
            </a:r>
          </a:p>
          <a:p>
            <a:endParaRPr lang="en-US" b="0" u="none" dirty="0"/>
          </a:p>
          <a:p>
            <a:r>
              <a:rPr lang="en-US" b="1" u="sng" dirty="0"/>
              <a:t>Purpose</a:t>
            </a:r>
            <a:endParaRPr lang="en-US" b="0" u="none" dirty="0"/>
          </a:p>
          <a:p>
            <a:r>
              <a:rPr lang="en-US" b="0" u="none" dirty="0"/>
              <a:t>The purpose of the Sequential Convoy pattern is to enforce message ordering and guarantee that dependent messages are processed sequentially, preserving the intended sequence of operations.</a:t>
            </a:r>
            <a:endParaRPr lang="en-US" b="1" u="sng" dirty="0"/>
          </a:p>
        </p:txBody>
      </p:sp>
      <p:sp>
        <p:nvSpPr>
          <p:cNvPr id="4" name="Slide Number Placeholder 3">
            <a:extLst>
              <a:ext uri="{FF2B5EF4-FFF2-40B4-BE49-F238E27FC236}">
                <a16:creationId xmlns:a16="http://schemas.microsoft.com/office/drawing/2014/main" id="{D15D19BE-5B2F-4D6A-0F6F-69C40DA68345}"/>
              </a:ext>
            </a:extLst>
          </p:cNvPr>
          <p:cNvSpPr>
            <a:spLocks noGrp="1"/>
          </p:cNvSpPr>
          <p:nvPr>
            <p:ph type="sldNum" sz="quarter" idx="5"/>
          </p:nvPr>
        </p:nvSpPr>
        <p:spPr/>
        <p:txBody>
          <a:bodyPr/>
          <a:lstStyle/>
          <a:p>
            <a:fld id="{E30C5E80-A4CD-4864-973C-8963EEDAC7FD}" type="slidenum">
              <a:rPr lang="en-US" smtClean="0"/>
              <a:t>58</a:t>
            </a:fld>
            <a:endParaRPr lang="en-US"/>
          </a:p>
        </p:txBody>
      </p:sp>
    </p:spTree>
    <p:extLst>
      <p:ext uri="{BB962C8B-B14F-4D97-AF65-F5344CB8AC3E}">
        <p14:creationId xmlns:p14="http://schemas.microsoft.com/office/powerpoint/2010/main" val="53441000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46D894-9BA8-C6A9-DDFD-EF3D47BA9E3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3D6FA93-3459-65AE-2F71-49E620B1944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D64DE07-CEDB-63C7-C4CF-E7C415672EF8}"/>
              </a:ext>
            </a:extLst>
          </p:cNvPr>
          <p:cNvSpPr>
            <a:spLocks noGrp="1"/>
          </p:cNvSpPr>
          <p:nvPr>
            <p:ph type="body" idx="1"/>
          </p:nvPr>
        </p:nvSpPr>
        <p:spPr/>
        <p:txBody>
          <a:bodyPr/>
          <a:lstStyle/>
          <a:p>
            <a:r>
              <a:rPr lang="en-US" b="1" dirty="0"/>
              <a:t>Message Queue</a:t>
            </a:r>
            <a:r>
              <a:rPr lang="en-US" b="0" dirty="0"/>
              <a:t>: A queue that holds messages and ensures they are processed in the order they were received.</a:t>
            </a:r>
          </a:p>
          <a:p>
            <a:endParaRPr lang="en-US" b="0" dirty="0"/>
          </a:p>
          <a:p>
            <a:r>
              <a:rPr lang="en-US" b="1" dirty="0"/>
              <a:t>Order Key</a:t>
            </a:r>
            <a:r>
              <a:rPr lang="en-US" b="0" dirty="0"/>
              <a:t>: A key or identifier used to group related messages and enforce their processing order.</a:t>
            </a:r>
          </a:p>
          <a:p>
            <a:endParaRPr lang="en-US" b="0" dirty="0"/>
          </a:p>
          <a:p>
            <a:r>
              <a:rPr lang="en-US" b="1" dirty="0"/>
              <a:t>Sequential Processor</a:t>
            </a:r>
            <a:r>
              <a:rPr lang="en-US" b="0" dirty="0"/>
              <a:t>: A component responsible for processing messages in the correct order based on the order key.</a:t>
            </a:r>
            <a:endParaRPr lang="en-US" b="1" dirty="0"/>
          </a:p>
        </p:txBody>
      </p:sp>
      <p:sp>
        <p:nvSpPr>
          <p:cNvPr id="4" name="Slide Number Placeholder 3">
            <a:extLst>
              <a:ext uri="{FF2B5EF4-FFF2-40B4-BE49-F238E27FC236}">
                <a16:creationId xmlns:a16="http://schemas.microsoft.com/office/drawing/2014/main" id="{B2655C4C-2BF9-851E-0DA1-A34E4AC8D8EE}"/>
              </a:ext>
            </a:extLst>
          </p:cNvPr>
          <p:cNvSpPr>
            <a:spLocks noGrp="1"/>
          </p:cNvSpPr>
          <p:nvPr>
            <p:ph type="sldNum" sz="quarter" idx="5"/>
          </p:nvPr>
        </p:nvSpPr>
        <p:spPr/>
        <p:txBody>
          <a:bodyPr/>
          <a:lstStyle/>
          <a:p>
            <a:fld id="{E30C5E80-A4CD-4864-973C-8963EEDAC7FD}" type="slidenum">
              <a:rPr lang="en-US" smtClean="0"/>
              <a:t>59</a:t>
            </a:fld>
            <a:endParaRPr lang="en-US"/>
          </a:p>
        </p:txBody>
      </p:sp>
    </p:spTree>
    <p:extLst>
      <p:ext uri="{BB962C8B-B14F-4D97-AF65-F5344CB8AC3E}">
        <p14:creationId xmlns:p14="http://schemas.microsoft.com/office/powerpoint/2010/main" val="267686830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8B5278-8885-0058-9F3F-BB26EC5384D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A8B9C4D-66AE-3074-804B-872BC19DD7F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99AB3F4-7377-7AAC-57D9-D6941C499F9F}"/>
              </a:ext>
            </a:extLst>
          </p:cNvPr>
          <p:cNvSpPr>
            <a:spLocks noGrp="1"/>
          </p:cNvSpPr>
          <p:nvPr>
            <p:ph type="body" idx="1"/>
          </p:nvPr>
        </p:nvSpPr>
        <p:spPr/>
        <p:txBody>
          <a:bodyPr/>
          <a:lstStyle/>
          <a:p>
            <a:r>
              <a:rPr lang="en-US" b="1" dirty="0"/>
              <a:t>Message Queue</a:t>
            </a:r>
            <a:r>
              <a:rPr lang="en-US" b="0" dirty="0"/>
              <a:t>: A queue that holds messages and ensures they are processed in the order they were received.</a:t>
            </a:r>
          </a:p>
          <a:p>
            <a:endParaRPr lang="en-US" b="0" dirty="0"/>
          </a:p>
          <a:p>
            <a:r>
              <a:rPr lang="en-US" b="1" dirty="0"/>
              <a:t>Order Key</a:t>
            </a:r>
            <a:r>
              <a:rPr lang="en-US" b="0" dirty="0"/>
              <a:t>: A key or identifier used to group related messages and enforce their processing order.</a:t>
            </a:r>
          </a:p>
          <a:p>
            <a:endParaRPr lang="en-US" b="0" dirty="0"/>
          </a:p>
          <a:p>
            <a:r>
              <a:rPr lang="en-US" b="1" dirty="0"/>
              <a:t>Sequential Processor</a:t>
            </a:r>
            <a:r>
              <a:rPr lang="en-US" b="0" dirty="0"/>
              <a:t>: A component responsible for processing messages in the correct order based on the order key.</a:t>
            </a:r>
            <a:endParaRPr lang="en-US" b="1" dirty="0"/>
          </a:p>
        </p:txBody>
      </p:sp>
      <p:sp>
        <p:nvSpPr>
          <p:cNvPr id="4" name="Slide Number Placeholder 3">
            <a:extLst>
              <a:ext uri="{FF2B5EF4-FFF2-40B4-BE49-F238E27FC236}">
                <a16:creationId xmlns:a16="http://schemas.microsoft.com/office/drawing/2014/main" id="{D6E1D4A2-A102-64AA-7129-800D1DAD5B7B}"/>
              </a:ext>
            </a:extLst>
          </p:cNvPr>
          <p:cNvSpPr>
            <a:spLocks noGrp="1"/>
          </p:cNvSpPr>
          <p:nvPr>
            <p:ph type="sldNum" sz="quarter" idx="5"/>
          </p:nvPr>
        </p:nvSpPr>
        <p:spPr/>
        <p:txBody>
          <a:bodyPr/>
          <a:lstStyle/>
          <a:p>
            <a:fld id="{E30C5E80-A4CD-4864-973C-8963EEDAC7FD}" type="slidenum">
              <a:rPr lang="en-US" smtClean="0"/>
              <a:t>60</a:t>
            </a:fld>
            <a:endParaRPr lang="en-US"/>
          </a:p>
        </p:txBody>
      </p:sp>
    </p:spTree>
    <p:extLst>
      <p:ext uri="{BB962C8B-B14F-4D97-AF65-F5344CB8AC3E}">
        <p14:creationId xmlns:p14="http://schemas.microsoft.com/office/powerpoint/2010/main" val="40264034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563B61-4676-53B6-C151-969AFAF99EA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C9FA8E0-2BEC-7E4B-24D6-7F799C1513B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F6F3CDF-050D-BCD3-12DA-6DC57BD2EC1D}"/>
              </a:ext>
            </a:extLst>
          </p:cNvPr>
          <p:cNvSpPr>
            <a:spLocks noGrp="1"/>
          </p:cNvSpPr>
          <p:nvPr>
            <p:ph type="body" idx="1"/>
          </p:nvPr>
        </p:nvSpPr>
        <p:spPr/>
        <p:txBody>
          <a:bodyPr/>
          <a:lstStyle/>
          <a:p>
            <a:r>
              <a:rPr lang="en-US" b="1" u="none" dirty="0"/>
              <a:t>Data Integrity</a:t>
            </a:r>
            <a:r>
              <a:rPr lang="en-US" b="0" u="none" dirty="0"/>
              <a:t>: Preserves the order of message processing, ensuring that operations are performed in the correct sequence.</a:t>
            </a:r>
          </a:p>
          <a:p>
            <a:endParaRPr lang="en-US" b="0" u="none" dirty="0"/>
          </a:p>
          <a:p>
            <a:r>
              <a:rPr lang="en-US" b="1" u="none" dirty="0"/>
              <a:t>Consistency</a:t>
            </a:r>
            <a:r>
              <a:rPr lang="en-US" b="0" u="none" dirty="0"/>
              <a:t>: Maintains consistency in the system by guaranteeing the proper order of dependent operations.</a:t>
            </a:r>
          </a:p>
          <a:p>
            <a:endParaRPr lang="en-US" b="0" u="none" dirty="0"/>
          </a:p>
          <a:p>
            <a:r>
              <a:rPr lang="en-US" b="1" u="none" dirty="0"/>
              <a:t>Reliability</a:t>
            </a:r>
            <a:r>
              <a:rPr lang="en-US" b="0" u="none" dirty="0"/>
              <a:t>: Reduces the risk of errors and inconsistencies by enforcing message ordering.</a:t>
            </a:r>
            <a:endParaRPr lang="en-US" b="1" u="none" dirty="0"/>
          </a:p>
        </p:txBody>
      </p:sp>
      <p:sp>
        <p:nvSpPr>
          <p:cNvPr id="4" name="Slide Number Placeholder 3">
            <a:extLst>
              <a:ext uri="{FF2B5EF4-FFF2-40B4-BE49-F238E27FC236}">
                <a16:creationId xmlns:a16="http://schemas.microsoft.com/office/drawing/2014/main" id="{2B59D2DF-FA6F-0ACB-1712-31D9DAE3480F}"/>
              </a:ext>
            </a:extLst>
          </p:cNvPr>
          <p:cNvSpPr>
            <a:spLocks noGrp="1"/>
          </p:cNvSpPr>
          <p:nvPr>
            <p:ph type="sldNum" sz="quarter" idx="5"/>
          </p:nvPr>
        </p:nvSpPr>
        <p:spPr/>
        <p:txBody>
          <a:bodyPr/>
          <a:lstStyle/>
          <a:p>
            <a:fld id="{E30C5E80-A4CD-4864-973C-8963EEDAC7FD}" type="slidenum">
              <a:rPr lang="en-US" smtClean="0"/>
              <a:t>61</a:t>
            </a:fld>
            <a:endParaRPr lang="en-US"/>
          </a:p>
        </p:txBody>
      </p:sp>
    </p:spTree>
    <p:extLst>
      <p:ext uri="{BB962C8B-B14F-4D97-AF65-F5344CB8AC3E}">
        <p14:creationId xmlns:p14="http://schemas.microsoft.com/office/powerpoint/2010/main" val="125364182"/>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EE3A78-5917-4AE1-D69E-1C9A94F24DD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940E6E9-25C0-E406-2AAC-3F94177F12F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386B597-102A-024B-4430-648375CF976F}"/>
              </a:ext>
            </a:extLst>
          </p:cNvPr>
          <p:cNvSpPr>
            <a:spLocks noGrp="1"/>
          </p:cNvSpPr>
          <p:nvPr>
            <p:ph type="body" idx="1"/>
          </p:nvPr>
        </p:nvSpPr>
        <p:spPr/>
        <p:txBody>
          <a:bodyPr/>
          <a:lstStyle/>
          <a:p>
            <a:r>
              <a:rPr lang="en-US" b="1" u="none" dirty="0"/>
              <a:t>Data Integrity</a:t>
            </a:r>
            <a:r>
              <a:rPr lang="en-US" b="0" u="none" dirty="0"/>
              <a:t>: Preserves the order of message processing, ensuring that operations are performed in the correct sequence.</a:t>
            </a:r>
          </a:p>
          <a:p>
            <a:endParaRPr lang="en-US" b="0" u="none" dirty="0"/>
          </a:p>
          <a:p>
            <a:r>
              <a:rPr lang="en-US" b="1" u="none" dirty="0"/>
              <a:t>Consistency</a:t>
            </a:r>
            <a:r>
              <a:rPr lang="en-US" b="0" u="none" dirty="0"/>
              <a:t>: Maintains consistency in the system by guaranteeing the proper order of dependent operations.</a:t>
            </a:r>
          </a:p>
          <a:p>
            <a:endParaRPr lang="en-US" b="0" u="none" dirty="0"/>
          </a:p>
          <a:p>
            <a:r>
              <a:rPr lang="en-US" b="1" u="none" dirty="0"/>
              <a:t>Reliability</a:t>
            </a:r>
            <a:r>
              <a:rPr lang="en-US" b="0" u="none" dirty="0"/>
              <a:t>: Reduces the risk of errors and inconsistencies by enforcing message ordering.</a:t>
            </a:r>
            <a:endParaRPr lang="en-US" b="1" u="none" dirty="0"/>
          </a:p>
        </p:txBody>
      </p:sp>
      <p:sp>
        <p:nvSpPr>
          <p:cNvPr id="4" name="Slide Number Placeholder 3">
            <a:extLst>
              <a:ext uri="{FF2B5EF4-FFF2-40B4-BE49-F238E27FC236}">
                <a16:creationId xmlns:a16="http://schemas.microsoft.com/office/drawing/2014/main" id="{BFDB02ED-7604-3C31-E2EE-C43FBB880CEB}"/>
              </a:ext>
            </a:extLst>
          </p:cNvPr>
          <p:cNvSpPr>
            <a:spLocks noGrp="1"/>
          </p:cNvSpPr>
          <p:nvPr>
            <p:ph type="sldNum" sz="quarter" idx="5"/>
          </p:nvPr>
        </p:nvSpPr>
        <p:spPr/>
        <p:txBody>
          <a:bodyPr/>
          <a:lstStyle/>
          <a:p>
            <a:fld id="{E30C5E80-A4CD-4864-973C-8963EEDAC7FD}" type="slidenum">
              <a:rPr lang="en-US" smtClean="0"/>
              <a:t>62</a:t>
            </a:fld>
            <a:endParaRPr lang="en-US"/>
          </a:p>
        </p:txBody>
      </p:sp>
    </p:spTree>
    <p:extLst>
      <p:ext uri="{BB962C8B-B14F-4D97-AF65-F5344CB8AC3E}">
        <p14:creationId xmlns:p14="http://schemas.microsoft.com/office/powerpoint/2010/main" val="3098787968"/>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A2BCE1-010E-8E5F-8CD6-4D61EE58A67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8CCDB5E-DA9E-6868-1DAD-105A56ECFAB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991C614-D25C-2A1F-90DD-B9BE85D36EE6}"/>
              </a:ext>
            </a:extLst>
          </p:cNvPr>
          <p:cNvSpPr>
            <a:spLocks noGrp="1"/>
          </p:cNvSpPr>
          <p:nvPr>
            <p:ph type="body" idx="1"/>
          </p:nvPr>
        </p:nvSpPr>
        <p:spPr/>
        <p:txBody>
          <a:bodyPr/>
          <a:lstStyle/>
          <a:p>
            <a:r>
              <a:rPr lang="en-US" b="1" u="sng" dirty="0"/>
              <a:t>Order Processing</a:t>
            </a:r>
            <a:endParaRPr lang="en-US" b="0" u="none" dirty="0"/>
          </a:p>
          <a:p>
            <a:r>
              <a:rPr lang="en-US" b="0" i="0" u="none" dirty="0"/>
              <a:t>Ensuring that actions related to an order (e.g., order creation, payment, shipping) are processed in the correct sequence.</a:t>
            </a:r>
          </a:p>
          <a:p>
            <a:endParaRPr lang="en-US" b="0" i="0" u="none" dirty="0"/>
          </a:p>
          <a:p>
            <a:r>
              <a:rPr lang="en-US" b="1" i="0" u="sng" dirty="0"/>
              <a:t>Event Sourcing</a:t>
            </a:r>
            <a:endParaRPr lang="en-US" b="0" i="0" u="none" dirty="0"/>
          </a:p>
          <a:p>
            <a:r>
              <a:rPr lang="en-US" b="0" i="0" u="none" dirty="0"/>
              <a:t>Maintaining the order of events in an event-sourced system to ensure accurate state reconstruction.</a:t>
            </a:r>
          </a:p>
          <a:p>
            <a:endParaRPr lang="en-US" b="0" i="0" u="none" dirty="0"/>
          </a:p>
          <a:p>
            <a:r>
              <a:rPr lang="en-US" b="1" i="0" u="sng" dirty="0"/>
              <a:t>Workflow Management</a:t>
            </a:r>
            <a:endParaRPr lang="en-US" b="0" i="0" u="none" dirty="0"/>
          </a:p>
          <a:p>
            <a:r>
              <a:rPr lang="en-US" b="0" i="0" u="none" dirty="0"/>
              <a:t>Executing steps in a workflow in the correct order to maintain consistency and data integrity.</a:t>
            </a:r>
            <a:endParaRPr lang="en-US" b="1" i="0" u="sng" dirty="0"/>
          </a:p>
        </p:txBody>
      </p:sp>
      <p:sp>
        <p:nvSpPr>
          <p:cNvPr id="4" name="Slide Number Placeholder 3">
            <a:extLst>
              <a:ext uri="{FF2B5EF4-FFF2-40B4-BE49-F238E27FC236}">
                <a16:creationId xmlns:a16="http://schemas.microsoft.com/office/drawing/2014/main" id="{416D0F03-19B8-C791-C0AF-13F8B853C772}"/>
              </a:ext>
            </a:extLst>
          </p:cNvPr>
          <p:cNvSpPr>
            <a:spLocks noGrp="1"/>
          </p:cNvSpPr>
          <p:nvPr>
            <p:ph type="sldNum" sz="quarter" idx="5"/>
          </p:nvPr>
        </p:nvSpPr>
        <p:spPr/>
        <p:txBody>
          <a:bodyPr/>
          <a:lstStyle/>
          <a:p>
            <a:fld id="{E30C5E80-A4CD-4864-973C-8963EEDAC7FD}" type="slidenum">
              <a:rPr lang="en-US" smtClean="0"/>
              <a:t>63</a:t>
            </a:fld>
            <a:endParaRPr lang="en-US"/>
          </a:p>
        </p:txBody>
      </p:sp>
    </p:spTree>
    <p:extLst>
      <p:ext uri="{BB962C8B-B14F-4D97-AF65-F5344CB8AC3E}">
        <p14:creationId xmlns:p14="http://schemas.microsoft.com/office/powerpoint/2010/main" val="302031246"/>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8CCA91-4427-6B59-B9BA-11E27943C4A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9445A8B-3204-FE01-0F67-FC4F2185D63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A1342FE-0537-5807-2EF0-C279C0439B12}"/>
              </a:ext>
            </a:extLst>
          </p:cNvPr>
          <p:cNvSpPr>
            <a:spLocks noGrp="1"/>
          </p:cNvSpPr>
          <p:nvPr>
            <p:ph type="body" idx="1"/>
          </p:nvPr>
        </p:nvSpPr>
        <p:spPr/>
        <p:txBody>
          <a:bodyPr/>
          <a:lstStyle/>
          <a:p>
            <a:r>
              <a:rPr lang="en-US" b="1" u="sng" dirty="0"/>
              <a:t>Definition</a:t>
            </a:r>
            <a:endParaRPr lang="en-US" b="0" u="none" dirty="0"/>
          </a:p>
          <a:p>
            <a:r>
              <a:rPr lang="en-US" b="0" u="none" dirty="0"/>
              <a:t>Request/Reply messaging is a pattern where a sender sends a request message to a receiver and waits for a reply message. This allows for two-way communication between services or components.</a:t>
            </a:r>
          </a:p>
          <a:p>
            <a:endParaRPr lang="en-US" b="0" u="none" dirty="0"/>
          </a:p>
          <a:p>
            <a:r>
              <a:rPr lang="en-US" b="1" u="sng" dirty="0"/>
              <a:t>Purpose</a:t>
            </a:r>
            <a:endParaRPr lang="en-US" b="0" u="none" dirty="0"/>
          </a:p>
          <a:p>
            <a:r>
              <a:rPr lang="en-US" b="0" u="none" dirty="0"/>
              <a:t>It enables synchronous communication where the sender expects a response to its request, often used in scenarios where confirmation or additional data is needed.</a:t>
            </a:r>
          </a:p>
        </p:txBody>
      </p:sp>
      <p:sp>
        <p:nvSpPr>
          <p:cNvPr id="4" name="Slide Number Placeholder 3">
            <a:extLst>
              <a:ext uri="{FF2B5EF4-FFF2-40B4-BE49-F238E27FC236}">
                <a16:creationId xmlns:a16="http://schemas.microsoft.com/office/drawing/2014/main" id="{4EBCA247-C79F-59B0-125B-84C8F972E193}"/>
              </a:ext>
            </a:extLst>
          </p:cNvPr>
          <p:cNvSpPr>
            <a:spLocks noGrp="1"/>
          </p:cNvSpPr>
          <p:nvPr>
            <p:ph type="sldNum" sz="quarter" idx="5"/>
          </p:nvPr>
        </p:nvSpPr>
        <p:spPr/>
        <p:txBody>
          <a:bodyPr/>
          <a:lstStyle/>
          <a:p>
            <a:fld id="{E30C5E80-A4CD-4864-973C-8963EEDAC7FD}" type="slidenum">
              <a:rPr lang="en-US" smtClean="0"/>
              <a:t>65</a:t>
            </a:fld>
            <a:endParaRPr lang="en-US"/>
          </a:p>
        </p:txBody>
      </p:sp>
    </p:spTree>
    <p:extLst>
      <p:ext uri="{BB962C8B-B14F-4D97-AF65-F5344CB8AC3E}">
        <p14:creationId xmlns:p14="http://schemas.microsoft.com/office/powerpoint/2010/main" val="752706409"/>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Requestor (Client)</a:t>
            </a:r>
            <a:r>
              <a:rPr lang="en-US" b="0" dirty="0"/>
              <a:t>: The component or service that sends a request message and waits for a reply.</a:t>
            </a:r>
          </a:p>
          <a:p>
            <a:endParaRPr lang="en-US" b="0" dirty="0"/>
          </a:p>
          <a:p>
            <a:r>
              <a:rPr lang="en-US" b="1" dirty="0"/>
              <a:t>Responder (Server)</a:t>
            </a:r>
            <a:r>
              <a:rPr lang="en-US" b="0" dirty="0"/>
              <a:t>: The component or service that receives the request message, processes it, and sends a reply message.</a:t>
            </a:r>
          </a:p>
          <a:p>
            <a:endParaRPr lang="en-US" b="0" dirty="0"/>
          </a:p>
          <a:p>
            <a:r>
              <a:rPr lang="en-US" b="1" dirty="0"/>
              <a:t>Message Broker</a:t>
            </a:r>
            <a:r>
              <a:rPr lang="en-US" b="0" dirty="0"/>
              <a:t>: (Optional) An intermediary that routes messages between the requester and responder, ensuring reliable delivery.</a:t>
            </a:r>
            <a:endParaRPr lang="en-US" b="1" dirty="0"/>
          </a:p>
          <a:p>
            <a:endParaRPr lang="en-US" dirty="0"/>
          </a:p>
        </p:txBody>
      </p:sp>
      <p:sp>
        <p:nvSpPr>
          <p:cNvPr id="4" name="Slide Number Placeholder 3"/>
          <p:cNvSpPr>
            <a:spLocks noGrp="1"/>
          </p:cNvSpPr>
          <p:nvPr>
            <p:ph type="sldNum" sz="quarter" idx="5"/>
          </p:nvPr>
        </p:nvSpPr>
        <p:spPr/>
        <p:txBody>
          <a:bodyPr/>
          <a:lstStyle/>
          <a:p>
            <a:fld id="{E30C5E80-A4CD-4864-973C-8963EEDAC7FD}" type="slidenum">
              <a:rPr lang="en-US" smtClean="0"/>
              <a:t>66</a:t>
            </a:fld>
            <a:endParaRPr lang="en-US"/>
          </a:p>
        </p:txBody>
      </p:sp>
    </p:spTree>
    <p:extLst>
      <p:ext uri="{BB962C8B-B14F-4D97-AF65-F5344CB8AC3E}">
        <p14:creationId xmlns:p14="http://schemas.microsoft.com/office/powerpoint/2010/main" val="3829354278"/>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CDCD83-F12C-7C05-46EC-7CF5EEB69F1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8BDBF4F-8BBE-366C-DBC4-F3F3CCC7FB9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5AAFD48-FA19-FAD9-B64D-8560944F8884}"/>
              </a:ext>
            </a:extLst>
          </p:cNvPr>
          <p:cNvSpPr>
            <a:spLocks noGrp="1"/>
          </p:cNvSpPr>
          <p:nvPr>
            <p:ph type="body" idx="1"/>
          </p:nvPr>
        </p:nvSpPr>
        <p:spPr/>
        <p:txBody>
          <a:bodyPr/>
          <a:lstStyle/>
          <a:p>
            <a:r>
              <a:rPr lang="en-US" b="1" u="none" dirty="0"/>
              <a:t>Synchronous Communication</a:t>
            </a:r>
            <a:r>
              <a:rPr lang="en-US" b="0" u="none" dirty="0"/>
              <a:t>: Enables real-time interaction between services, where the requester gets an immediate response.</a:t>
            </a:r>
          </a:p>
          <a:p>
            <a:endParaRPr lang="en-US" b="0" u="none" dirty="0"/>
          </a:p>
          <a:p>
            <a:r>
              <a:rPr lang="en-US" b="1" u="none" dirty="0"/>
              <a:t>Simplified Workflows</a:t>
            </a:r>
            <a:r>
              <a:rPr lang="en-US" b="0" u="none" dirty="0"/>
              <a:t>: Straightforward to understand and implement, as it follows a direct request-response cycle. Ideal for tasks like querying, data retrieval, and service invocation.</a:t>
            </a:r>
          </a:p>
          <a:p>
            <a:endParaRPr lang="en-US" b="0" u="none" dirty="0"/>
          </a:p>
          <a:p>
            <a:r>
              <a:rPr lang="en-US" b="1" u="none" dirty="0"/>
              <a:t>Reliability</a:t>
            </a:r>
            <a:r>
              <a:rPr lang="en-US" b="0" u="none" dirty="0"/>
              <a:t>: Ensures that the requester gets a response, enhancing the reliability of the communication process. Can include error handling and retries to ensure successful message delivery.</a:t>
            </a:r>
          </a:p>
          <a:p>
            <a:endParaRPr lang="en-US" b="0" u="none" dirty="0"/>
          </a:p>
          <a:p>
            <a:r>
              <a:rPr lang="en-US" b="1" u="none" dirty="0"/>
              <a:t>Control and Coordination</a:t>
            </a:r>
            <a:r>
              <a:rPr lang="en-US" b="0" u="none" dirty="0"/>
              <a:t>: Allows tight control and coordination between the requester and responder. Facilitates better management of state and session-based interactions.</a:t>
            </a:r>
          </a:p>
          <a:p>
            <a:endParaRPr lang="en-US" b="0" u="none" dirty="0"/>
          </a:p>
          <a:p>
            <a:r>
              <a:rPr lang="en-US" b="1" u="none" dirty="0"/>
              <a:t>Decoupling</a:t>
            </a:r>
            <a:r>
              <a:rPr lang="en-US" b="0" u="none" dirty="0"/>
              <a:t>: While enabling synchronous communication, it still decouples the requester and responder, allowing them to evolve independently.</a:t>
            </a:r>
            <a:endParaRPr lang="en-US" b="1" u="none" dirty="0"/>
          </a:p>
        </p:txBody>
      </p:sp>
      <p:sp>
        <p:nvSpPr>
          <p:cNvPr id="4" name="Slide Number Placeholder 3">
            <a:extLst>
              <a:ext uri="{FF2B5EF4-FFF2-40B4-BE49-F238E27FC236}">
                <a16:creationId xmlns:a16="http://schemas.microsoft.com/office/drawing/2014/main" id="{902C98C9-6BDE-948B-639E-CA68E61DCF0E}"/>
              </a:ext>
            </a:extLst>
          </p:cNvPr>
          <p:cNvSpPr>
            <a:spLocks noGrp="1"/>
          </p:cNvSpPr>
          <p:nvPr>
            <p:ph type="sldNum" sz="quarter" idx="5"/>
          </p:nvPr>
        </p:nvSpPr>
        <p:spPr/>
        <p:txBody>
          <a:bodyPr/>
          <a:lstStyle/>
          <a:p>
            <a:fld id="{E30C5E80-A4CD-4864-973C-8963EEDAC7FD}" type="slidenum">
              <a:rPr lang="en-US" smtClean="0"/>
              <a:t>67</a:t>
            </a:fld>
            <a:endParaRPr lang="en-US"/>
          </a:p>
        </p:txBody>
      </p:sp>
    </p:spTree>
    <p:extLst>
      <p:ext uri="{BB962C8B-B14F-4D97-AF65-F5344CB8AC3E}">
        <p14:creationId xmlns:p14="http://schemas.microsoft.com/office/powerpoint/2010/main" val="15796809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07FC72-FF48-C40C-8E0F-7FBE8FCBC7F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7A33C24-1F39-3A11-8181-E4F906F791D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90647D9-12DC-B9F3-379D-D53691570070}"/>
              </a:ext>
            </a:extLst>
          </p:cNvPr>
          <p:cNvSpPr>
            <a:spLocks noGrp="1"/>
          </p:cNvSpPr>
          <p:nvPr>
            <p:ph type="body" idx="1"/>
          </p:nvPr>
        </p:nvSpPr>
        <p:spPr/>
        <p:txBody>
          <a:bodyPr/>
          <a:lstStyle/>
          <a:p>
            <a:r>
              <a:rPr lang="en-US" b="1" u="sng" dirty="0"/>
              <a:t>Guaranteed Delivery</a:t>
            </a:r>
            <a:endParaRPr lang="en-US" b="0" u="none" dirty="0"/>
          </a:p>
          <a:p>
            <a:r>
              <a:rPr lang="en-US" b="0" u="none" dirty="0"/>
              <a:t>Ensure messages are reliability delivered to their intended recipients, even in the face of network or system failures.</a:t>
            </a:r>
          </a:p>
          <a:p>
            <a:endParaRPr lang="en-US" b="0" u="none" dirty="0"/>
          </a:p>
          <a:p>
            <a:r>
              <a:rPr lang="en-US" b="1" u="sng" dirty="0"/>
              <a:t>Persistent Storage</a:t>
            </a:r>
            <a:endParaRPr lang="en-US" b="0" u="none" dirty="0"/>
          </a:p>
          <a:p>
            <a:r>
              <a:rPr lang="en-US" b="0" u="none" dirty="0"/>
              <a:t>Store messages persistently until they are successfully processed, ensuring no data is lost.</a:t>
            </a:r>
          </a:p>
          <a:p>
            <a:endParaRPr lang="en-US" b="0" u="none" dirty="0"/>
          </a:p>
          <a:p>
            <a:r>
              <a:rPr lang="en-US" b="1" u="sng" dirty="0"/>
              <a:t>Error Handling</a:t>
            </a:r>
            <a:endParaRPr lang="en-US" b="0" u="none" dirty="0"/>
          </a:p>
          <a:p>
            <a:r>
              <a:rPr lang="en-US" b="0" u="none" dirty="0"/>
              <a:t>Implement dead letter queues and reties to handle message processing failures gracefully.</a:t>
            </a:r>
            <a:endParaRPr lang="en-US" b="1" u="sng" dirty="0"/>
          </a:p>
        </p:txBody>
      </p:sp>
      <p:sp>
        <p:nvSpPr>
          <p:cNvPr id="4" name="Slide Number Placeholder 3">
            <a:extLst>
              <a:ext uri="{FF2B5EF4-FFF2-40B4-BE49-F238E27FC236}">
                <a16:creationId xmlns:a16="http://schemas.microsoft.com/office/drawing/2014/main" id="{4501D89A-F30A-3873-821B-8ACBBB60158F}"/>
              </a:ext>
            </a:extLst>
          </p:cNvPr>
          <p:cNvSpPr>
            <a:spLocks noGrp="1"/>
          </p:cNvSpPr>
          <p:nvPr>
            <p:ph type="sldNum" sz="quarter" idx="5"/>
          </p:nvPr>
        </p:nvSpPr>
        <p:spPr/>
        <p:txBody>
          <a:bodyPr/>
          <a:lstStyle/>
          <a:p>
            <a:fld id="{E30C5E80-A4CD-4864-973C-8963EEDAC7FD}" type="slidenum">
              <a:rPr lang="en-US" smtClean="0"/>
              <a:t>7</a:t>
            </a:fld>
            <a:endParaRPr lang="en-US"/>
          </a:p>
        </p:txBody>
      </p:sp>
    </p:spTree>
    <p:extLst>
      <p:ext uri="{BB962C8B-B14F-4D97-AF65-F5344CB8AC3E}">
        <p14:creationId xmlns:p14="http://schemas.microsoft.com/office/powerpoint/2010/main" val="3810544003"/>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FFD372-07ED-7CA1-8847-578D43C36CE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321B1B9-A9F7-0F64-67F2-7668A5F4466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AFF1C72-E90F-D97A-4E9E-00C91DCECC70}"/>
              </a:ext>
            </a:extLst>
          </p:cNvPr>
          <p:cNvSpPr>
            <a:spLocks noGrp="1"/>
          </p:cNvSpPr>
          <p:nvPr>
            <p:ph type="body" idx="1"/>
          </p:nvPr>
        </p:nvSpPr>
        <p:spPr/>
        <p:txBody>
          <a:bodyPr/>
          <a:lstStyle/>
          <a:p>
            <a:r>
              <a:rPr lang="en-US" b="1" u="none" dirty="0"/>
              <a:t>Scalability Issues</a:t>
            </a:r>
            <a:r>
              <a:rPr lang="en-US" b="0" u="none" dirty="0"/>
              <a:t>: Synchronous nature can lead to bottlenecks, especially under high load, as the requester waits for a response. Difficult to scale when there are many simultaneous requests.</a:t>
            </a:r>
          </a:p>
          <a:p>
            <a:endParaRPr lang="en-US" b="0" u="none" dirty="0"/>
          </a:p>
          <a:p>
            <a:r>
              <a:rPr lang="en-US" b="1" u="none" dirty="0"/>
              <a:t>Latency</a:t>
            </a:r>
            <a:r>
              <a:rPr lang="en-US" b="0" u="none" dirty="0"/>
              <a:t>: Introduces latency as the requester has to wait for the responder to process the request and send a response. Not suitable for real-time or low-latency applications.</a:t>
            </a:r>
          </a:p>
          <a:p>
            <a:endParaRPr lang="en-US" b="0" u="none" dirty="0"/>
          </a:p>
          <a:p>
            <a:r>
              <a:rPr lang="en-US" b="1" u="none" dirty="0"/>
              <a:t>Resource Utilization</a:t>
            </a:r>
            <a:r>
              <a:rPr lang="en-US" b="0" u="none" dirty="0"/>
              <a:t>: Ties up resources on both the requester and responder sides during the request-response cycle. Can lead to inefficient resource utilization if requests are long-running.</a:t>
            </a:r>
          </a:p>
          <a:p>
            <a:endParaRPr lang="en-US" b="0" u="none" dirty="0"/>
          </a:p>
          <a:p>
            <a:r>
              <a:rPr lang="en-US" b="1" u="none" dirty="0"/>
              <a:t>Complexity in Error Handling</a:t>
            </a:r>
            <a:r>
              <a:rPr lang="en-US" b="0" u="none" dirty="0"/>
              <a:t>: Requires robust error handling mechanisms to manage timeouts, retries, and failed requests. More complex to implement reliable messaging guarantees compared to asynchronous patterns.</a:t>
            </a:r>
          </a:p>
          <a:p>
            <a:endParaRPr lang="en-US" b="0" u="none" dirty="0"/>
          </a:p>
          <a:p>
            <a:r>
              <a:rPr lang="en-US" b="1" u="none" dirty="0"/>
              <a:t>Single Point of Failure</a:t>
            </a:r>
            <a:r>
              <a:rPr lang="en-US" b="0" u="none" dirty="0"/>
              <a:t>: The responder can become a single point of failure. If it goes down, requesters cannot get responses. Ensuring high availability and fault tolerance becomes crucial.</a:t>
            </a:r>
            <a:endParaRPr lang="en-US" b="1" u="none" dirty="0"/>
          </a:p>
        </p:txBody>
      </p:sp>
      <p:sp>
        <p:nvSpPr>
          <p:cNvPr id="4" name="Slide Number Placeholder 3">
            <a:extLst>
              <a:ext uri="{FF2B5EF4-FFF2-40B4-BE49-F238E27FC236}">
                <a16:creationId xmlns:a16="http://schemas.microsoft.com/office/drawing/2014/main" id="{6C60FD50-8FFB-D044-0F8E-0FEEFB8F67A9}"/>
              </a:ext>
            </a:extLst>
          </p:cNvPr>
          <p:cNvSpPr>
            <a:spLocks noGrp="1"/>
          </p:cNvSpPr>
          <p:nvPr>
            <p:ph type="sldNum" sz="quarter" idx="5"/>
          </p:nvPr>
        </p:nvSpPr>
        <p:spPr/>
        <p:txBody>
          <a:bodyPr/>
          <a:lstStyle/>
          <a:p>
            <a:fld id="{E30C5E80-A4CD-4864-973C-8963EEDAC7FD}" type="slidenum">
              <a:rPr lang="en-US" smtClean="0"/>
              <a:t>68</a:t>
            </a:fld>
            <a:endParaRPr lang="en-US"/>
          </a:p>
        </p:txBody>
      </p:sp>
    </p:spTree>
    <p:extLst>
      <p:ext uri="{BB962C8B-B14F-4D97-AF65-F5344CB8AC3E}">
        <p14:creationId xmlns:p14="http://schemas.microsoft.com/office/powerpoint/2010/main" val="3295848162"/>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9A3B5B-AF74-4CEA-A355-BB63E437400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CAD5E09-CC8B-E397-ACF1-852C30D7C86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54A0E34-663A-8465-6BAD-211BACED6FAF}"/>
              </a:ext>
            </a:extLst>
          </p:cNvPr>
          <p:cNvSpPr>
            <a:spLocks noGrp="1"/>
          </p:cNvSpPr>
          <p:nvPr>
            <p:ph type="body" idx="1"/>
          </p:nvPr>
        </p:nvSpPr>
        <p:spPr/>
        <p:txBody>
          <a:bodyPr/>
          <a:lstStyle/>
          <a:p>
            <a:r>
              <a:rPr lang="en-US" b="1" u="sng" dirty="0"/>
              <a:t>Service Invocation</a:t>
            </a:r>
            <a:endParaRPr lang="en-US" b="0" u="none" dirty="0"/>
          </a:p>
          <a:p>
            <a:r>
              <a:rPr lang="en-US" b="0" u="none" dirty="0"/>
              <a:t>Calling a service and waiting for a response, such as invoking a web service.</a:t>
            </a:r>
          </a:p>
          <a:p>
            <a:endParaRPr lang="en-US" b="0" u="none" dirty="0"/>
          </a:p>
          <a:p>
            <a:r>
              <a:rPr lang="en-US" b="1" u="sng" dirty="0"/>
              <a:t>Data Retrieval</a:t>
            </a:r>
            <a:endParaRPr lang="en-US" b="0" u="none" dirty="0"/>
          </a:p>
          <a:p>
            <a:r>
              <a:rPr lang="en-US" b="0" u="none" dirty="0"/>
              <a:t>Requesting specific information from another service or component and receiving the required data.</a:t>
            </a:r>
          </a:p>
          <a:p>
            <a:endParaRPr lang="en-US" b="0" u="none" dirty="0"/>
          </a:p>
          <a:p>
            <a:r>
              <a:rPr lang="en-US" b="1" u="sng" dirty="0"/>
              <a:t>Status Updates</a:t>
            </a:r>
            <a:endParaRPr lang="en-US" b="0" u="none" dirty="0"/>
          </a:p>
          <a:p>
            <a:r>
              <a:rPr lang="en-US" b="0" u="none" dirty="0"/>
              <a:t>Sending a request for the status of a process and receiving a status update in return.</a:t>
            </a:r>
            <a:endParaRPr lang="en-US" b="1" u="sng" dirty="0"/>
          </a:p>
        </p:txBody>
      </p:sp>
      <p:sp>
        <p:nvSpPr>
          <p:cNvPr id="4" name="Slide Number Placeholder 3">
            <a:extLst>
              <a:ext uri="{FF2B5EF4-FFF2-40B4-BE49-F238E27FC236}">
                <a16:creationId xmlns:a16="http://schemas.microsoft.com/office/drawing/2014/main" id="{FB88850E-1552-4B2E-8F62-6F22A4A1A845}"/>
              </a:ext>
            </a:extLst>
          </p:cNvPr>
          <p:cNvSpPr>
            <a:spLocks noGrp="1"/>
          </p:cNvSpPr>
          <p:nvPr>
            <p:ph type="sldNum" sz="quarter" idx="5"/>
          </p:nvPr>
        </p:nvSpPr>
        <p:spPr/>
        <p:txBody>
          <a:bodyPr/>
          <a:lstStyle/>
          <a:p>
            <a:fld id="{E30C5E80-A4CD-4864-973C-8963EEDAC7FD}" type="slidenum">
              <a:rPr lang="en-US" smtClean="0"/>
              <a:t>69</a:t>
            </a:fld>
            <a:endParaRPr lang="en-US"/>
          </a:p>
        </p:txBody>
      </p:sp>
    </p:spTree>
    <p:extLst>
      <p:ext uri="{BB962C8B-B14F-4D97-AF65-F5344CB8AC3E}">
        <p14:creationId xmlns:p14="http://schemas.microsoft.com/office/powerpoint/2010/main" val="199455611"/>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C27951-4D05-C7C2-B9C5-6CF7DB6772B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2CB9F1F-1BCA-4039-3F82-BF776C8EA52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0A8EAAA-C2B5-8D3F-86B2-113BF6189C96}"/>
              </a:ext>
            </a:extLst>
          </p:cNvPr>
          <p:cNvSpPr>
            <a:spLocks noGrp="1"/>
          </p:cNvSpPr>
          <p:nvPr>
            <p:ph type="body" idx="1"/>
          </p:nvPr>
        </p:nvSpPr>
        <p:spPr/>
        <p:txBody>
          <a:bodyPr/>
          <a:lstStyle/>
          <a:p>
            <a:r>
              <a:rPr lang="en-US" b="1" u="sng" dirty="0"/>
              <a:t>Definition</a:t>
            </a:r>
            <a:endParaRPr lang="en-US" b="0" u="none" dirty="0"/>
          </a:p>
          <a:p>
            <a:r>
              <a:rPr lang="en-US" b="0" u="none" dirty="0"/>
              <a:t>The Scatter-Gather Pattern is a messaging pattern where a request is sent to multiple recipients (scatter), and the responses are collected and processed (gather) to produce a final aggregated result.</a:t>
            </a:r>
          </a:p>
          <a:p>
            <a:endParaRPr lang="en-US" b="0" u="none" dirty="0"/>
          </a:p>
          <a:p>
            <a:r>
              <a:rPr lang="en-US" b="0" u="none" dirty="0"/>
              <a:t>Think like a loan broker service</a:t>
            </a:r>
          </a:p>
          <a:p>
            <a:endParaRPr lang="en-US" b="0" u="none" dirty="0"/>
          </a:p>
          <a:p>
            <a:r>
              <a:rPr lang="en-US" b="1" u="sng" dirty="0"/>
              <a:t>Purpose</a:t>
            </a:r>
            <a:endParaRPr lang="en-US" b="0" u="none" dirty="0"/>
          </a:p>
          <a:p>
            <a:r>
              <a:rPr lang="en-US" b="0" u="none" dirty="0"/>
              <a:t>It enables parallel processing and aggregation of results from multiple services or components, improving efficiency and performance.</a:t>
            </a:r>
          </a:p>
        </p:txBody>
      </p:sp>
      <p:sp>
        <p:nvSpPr>
          <p:cNvPr id="4" name="Slide Number Placeholder 3">
            <a:extLst>
              <a:ext uri="{FF2B5EF4-FFF2-40B4-BE49-F238E27FC236}">
                <a16:creationId xmlns:a16="http://schemas.microsoft.com/office/drawing/2014/main" id="{8BC8A1AA-FC6B-10B8-0FD6-DBF7F4007042}"/>
              </a:ext>
            </a:extLst>
          </p:cNvPr>
          <p:cNvSpPr>
            <a:spLocks noGrp="1"/>
          </p:cNvSpPr>
          <p:nvPr>
            <p:ph type="sldNum" sz="quarter" idx="5"/>
          </p:nvPr>
        </p:nvSpPr>
        <p:spPr/>
        <p:txBody>
          <a:bodyPr/>
          <a:lstStyle/>
          <a:p>
            <a:fld id="{E30C5E80-A4CD-4864-973C-8963EEDAC7FD}" type="slidenum">
              <a:rPr lang="en-US" smtClean="0"/>
              <a:t>71</a:t>
            </a:fld>
            <a:endParaRPr lang="en-US"/>
          </a:p>
        </p:txBody>
      </p:sp>
    </p:spTree>
    <p:extLst>
      <p:ext uri="{BB962C8B-B14F-4D97-AF65-F5344CB8AC3E}">
        <p14:creationId xmlns:p14="http://schemas.microsoft.com/office/powerpoint/2010/main" val="219702083"/>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30C5E80-A4CD-4864-973C-8963EEDAC7FD}" type="slidenum">
              <a:rPr lang="en-US" smtClean="0"/>
              <a:t>72</a:t>
            </a:fld>
            <a:endParaRPr lang="en-US"/>
          </a:p>
        </p:txBody>
      </p:sp>
    </p:spTree>
    <p:extLst>
      <p:ext uri="{BB962C8B-B14F-4D97-AF65-F5344CB8AC3E}">
        <p14:creationId xmlns:p14="http://schemas.microsoft.com/office/powerpoint/2010/main" val="2512158893"/>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833FD5-D5E3-4976-5F66-86F6F0A3783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458E83D-25D4-1F9F-4925-F870D305F27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2B5999E-214A-9D47-5BA8-63143D0FB895}"/>
              </a:ext>
            </a:extLst>
          </p:cNvPr>
          <p:cNvSpPr>
            <a:spLocks noGrp="1"/>
          </p:cNvSpPr>
          <p:nvPr>
            <p:ph type="body" idx="1"/>
          </p:nvPr>
        </p:nvSpPr>
        <p:spPr/>
        <p:txBody>
          <a:bodyPr/>
          <a:lstStyle/>
          <a:p>
            <a:r>
              <a:rPr lang="en-US" b="1" u="sng" dirty="0"/>
              <a:t>Requester</a:t>
            </a:r>
            <a:endParaRPr lang="en-US" b="0" u="none" dirty="0"/>
          </a:p>
          <a:p>
            <a:r>
              <a:rPr lang="en-US" b="0" u="none" dirty="0"/>
              <a:t>The component or service that initiates the scatter request and waits for the gathered responses.</a:t>
            </a:r>
          </a:p>
          <a:p>
            <a:endParaRPr lang="en-US" b="0" u="none" dirty="0"/>
          </a:p>
          <a:p>
            <a:r>
              <a:rPr lang="en-US" b="1" u="sng" dirty="0"/>
              <a:t>Scattered Recipients</a:t>
            </a:r>
            <a:endParaRPr lang="en-US" b="0" u="none" dirty="0"/>
          </a:p>
          <a:p>
            <a:r>
              <a:rPr lang="en-US" b="0" u="none" dirty="0"/>
              <a:t>Multiple components or services that receive the scatter request and process it in parallel.</a:t>
            </a:r>
          </a:p>
          <a:p>
            <a:endParaRPr lang="en-US" b="0" u="none" dirty="0"/>
          </a:p>
          <a:p>
            <a:r>
              <a:rPr lang="en-US" b="1" u="sng" dirty="0"/>
              <a:t>Gatherer</a:t>
            </a:r>
            <a:endParaRPr lang="en-US" b="0" u="none" dirty="0"/>
          </a:p>
          <a:p>
            <a:r>
              <a:rPr lang="en-US" b="0" u="none" dirty="0"/>
              <a:t>The component or service that collects the responses from the scattered recipients, aggregates them, and produces the final result.</a:t>
            </a:r>
            <a:endParaRPr lang="en-US" b="1" u="sng" dirty="0"/>
          </a:p>
          <a:p>
            <a:endParaRPr lang="en-US" b="1" u="sng" dirty="0"/>
          </a:p>
          <a:p>
            <a:endParaRPr lang="en-US" dirty="0"/>
          </a:p>
        </p:txBody>
      </p:sp>
      <p:sp>
        <p:nvSpPr>
          <p:cNvPr id="4" name="Slide Number Placeholder 3">
            <a:extLst>
              <a:ext uri="{FF2B5EF4-FFF2-40B4-BE49-F238E27FC236}">
                <a16:creationId xmlns:a16="http://schemas.microsoft.com/office/drawing/2014/main" id="{7FF68830-5330-6483-1144-3D1E92650CEA}"/>
              </a:ext>
            </a:extLst>
          </p:cNvPr>
          <p:cNvSpPr>
            <a:spLocks noGrp="1"/>
          </p:cNvSpPr>
          <p:nvPr>
            <p:ph type="sldNum" sz="quarter" idx="5"/>
          </p:nvPr>
        </p:nvSpPr>
        <p:spPr/>
        <p:txBody>
          <a:bodyPr/>
          <a:lstStyle/>
          <a:p>
            <a:fld id="{E30C5E80-A4CD-4864-973C-8963EEDAC7FD}" type="slidenum">
              <a:rPr lang="en-US" smtClean="0"/>
              <a:t>73</a:t>
            </a:fld>
            <a:endParaRPr lang="en-US"/>
          </a:p>
        </p:txBody>
      </p:sp>
    </p:spTree>
    <p:extLst>
      <p:ext uri="{BB962C8B-B14F-4D97-AF65-F5344CB8AC3E}">
        <p14:creationId xmlns:p14="http://schemas.microsoft.com/office/powerpoint/2010/main" val="1103242629"/>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54BDC7-E0D5-C625-4BD5-662846728D0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A762411-4DF1-4002-C896-A0AD29DBEB8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D8ACAE6-1E80-7902-C464-A6CD96DEDF81}"/>
              </a:ext>
            </a:extLst>
          </p:cNvPr>
          <p:cNvSpPr>
            <a:spLocks noGrp="1"/>
          </p:cNvSpPr>
          <p:nvPr>
            <p:ph type="body" idx="1"/>
          </p:nvPr>
        </p:nvSpPr>
        <p:spPr/>
        <p:txBody>
          <a:bodyPr/>
          <a:lstStyle/>
          <a:p>
            <a:r>
              <a:rPr lang="en-US" b="1" u="none" dirty="0"/>
              <a:t>Efficiency</a:t>
            </a:r>
            <a:r>
              <a:rPr lang="en-US" b="0" u="none" dirty="0"/>
              <a:t>: Improves overall system efficiency by leveraging parallel processing</a:t>
            </a:r>
            <a:r>
              <a:rPr lang="en-US" b="1" u="none" dirty="0"/>
              <a:t>.</a:t>
            </a:r>
          </a:p>
          <a:p>
            <a:endParaRPr lang="en-US" b="1" u="none" dirty="0"/>
          </a:p>
          <a:p>
            <a:r>
              <a:rPr lang="en-US" b="1" u="none" dirty="0"/>
              <a:t>Scalability</a:t>
            </a:r>
            <a:r>
              <a:rPr lang="en-US" b="0" u="none" dirty="0"/>
              <a:t>: Supports scalable processing by distributing tasks across multiple services.</a:t>
            </a:r>
          </a:p>
          <a:p>
            <a:endParaRPr lang="en-US" b="0" u="none" dirty="0"/>
          </a:p>
          <a:p>
            <a:r>
              <a:rPr lang="en-US" b="1" u="none" dirty="0"/>
              <a:t>Resilience</a:t>
            </a:r>
            <a:r>
              <a:rPr lang="en-US" b="0" u="none" dirty="0"/>
              <a:t>: Enhances system resilience by allowing multiple services to contribute to the final result, reducing the impact of individual service failures.</a:t>
            </a:r>
            <a:endParaRPr lang="en-US" b="1" u="none" dirty="0"/>
          </a:p>
        </p:txBody>
      </p:sp>
      <p:sp>
        <p:nvSpPr>
          <p:cNvPr id="4" name="Slide Number Placeholder 3">
            <a:extLst>
              <a:ext uri="{FF2B5EF4-FFF2-40B4-BE49-F238E27FC236}">
                <a16:creationId xmlns:a16="http://schemas.microsoft.com/office/drawing/2014/main" id="{097B00F3-96C1-6DEB-F6F4-CA6A397C8E2C}"/>
              </a:ext>
            </a:extLst>
          </p:cNvPr>
          <p:cNvSpPr>
            <a:spLocks noGrp="1"/>
          </p:cNvSpPr>
          <p:nvPr>
            <p:ph type="sldNum" sz="quarter" idx="5"/>
          </p:nvPr>
        </p:nvSpPr>
        <p:spPr/>
        <p:txBody>
          <a:bodyPr/>
          <a:lstStyle/>
          <a:p>
            <a:fld id="{E30C5E80-A4CD-4864-973C-8963EEDAC7FD}" type="slidenum">
              <a:rPr lang="en-US" smtClean="0"/>
              <a:t>74</a:t>
            </a:fld>
            <a:endParaRPr lang="en-US"/>
          </a:p>
        </p:txBody>
      </p:sp>
    </p:spTree>
    <p:extLst>
      <p:ext uri="{BB962C8B-B14F-4D97-AF65-F5344CB8AC3E}">
        <p14:creationId xmlns:p14="http://schemas.microsoft.com/office/powerpoint/2010/main" val="1862446628"/>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3FE0F8-7797-3653-B037-0DC1DAA64DF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F323900-E42B-8B29-CDA2-C879C64864C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428C0ED-48E0-A1B2-848D-7031FDE1A924}"/>
              </a:ext>
            </a:extLst>
          </p:cNvPr>
          <p:cNvSpPr>
            <a:spLocks noGrp="1"/>
          </p:cNvSpPr>
          <p:nvPr>
            <p:ph type="body" idx="1"/>
          </p:nvPr>
        </p:nvSpPr>
        <p:spPr/>
        <p:txBody>
          <a:bodyPr/>
          <a:lstStyle/>
          <a:p>
            <a:r>
              <a:rPr lang="en-US" b="1" u="sng" dirty="0"/>
              <a:t>Complexity in Implementation and Coordination</a:t>
            </a:r>
            <a:endParaRPr lang="en-US" b="0" u="none" dirty="0"/>
          </a:p>
          <a:p>
            <a:pPr marL="171450" indent="-171450">
              <a:buFontTx/>
              <a:buChar char="-"/>
            </a:pPr>
            <a:r>
              <a:rPr lang="en-US" b="1" u="none" dirty="0"/>
              <a:t>Orchestration</a:t>
            </a:r>
            <a:r>
              <a:rPr lang="en-US" b="0" u="none" dirty="0"/>
              <a:t>: Coordinating the scattering of requests and the gathering of responses requires careful orchestration. It can be complex to manage the synchronization of responses handle partial failures, and ensure consistency.</a:t>
            </a:r>
          </a:p>
          <a:p>
            <a:pPr marL="171450" indent="-171450">
              <a:buFontTx/>
              <a:buChar char="-"/>
            </a:pPr>
            <a:r>
              <a:rPr lang="en-US" b="1" u="none" dirty="0"/>
              <a:t>Error Handling</a:t>
            </a:r>
            <a:r>
              <a:rPr lang="en-US" b="0" u="none" dirty="0"/>
              <a:t>: Dealing with errors and timeouts from scattered recipients adds to the complexity. Implementing robust error handling and retry mechanisms is crucial to ensure reliable processing.</a:t>
            </a:r>
          </a:p>
          <a:p>
            <a:pPr marL="171450" indent="-171450">
              <a:buFontTx/>
              <a:buChar char="-"/>
            </a:pPr>
            <a:endParaRPr lang="en-US" b="0" u="none" dirty="0"/>
          </a:p>
          <a:p>
            <a:pPr marL="0" indent="0">
              <a:buFontTx/>
              <a:buNone/>
            </a:pPr>
            <a:r>
              <a:rPr lang="en-US" b="1" u="sng" dirty="0"/>
              <a:t>Latency and Performance Overhead</a:t>
            </a:r>
            <a:endParaRPr lang="en-US" b="0" u="none" dirty="0"/>
          </a:p>
          <a:p>
            <a:pPr marL="171450" indent="-171450">
              <a:buFontTx/>
              <a:buChar char="-"/>
            </a:pPr>
            <a:r>
              <a:rPr lang="en-US" b="1" u="none" dirty="0"/>
              <a:t>Response Time</a:t>
            </a:r>
            <a:r>
              <a:rPr lang="en-US" b="0" u="none" dirty="0"/>
              <a:t>: The overall response time is dependent on the slowest recipient. If any of the scattered recipients </a:t>
            </a:r>
            <a:r>
              <a:rPr lang="en-US" b="0" u="none" dirty="0" err="1"/>
              <a:t>tak</a:t>
            </a:r>
            <a:r>
              <a:rPr lang="en-US" b="0" u="none" dirty="0"/>
              <a:t> longer to process the request, it can delay the final aggregated result.</a:t>
            </a:r>
            <a:endParaRPr lang="en-US" b="1" u="sng" dirty="0"/>
          </a:p>
          <a:p>
            <a:pPr marL="171450" indent="-171450">
              <a:buFontTx/>
              <a:buChar char="-"/>
            </a:pPr>
            <a:r>
              <a:rPr lang="en-US" b="1" u="none" dirty="0"/>
              <a:t>Network and Resource Utilization</a:t>
            </a:r>
            <a:r>
              <a:rPr lang="en-US" b="0" u="none" dirty="0"/>
              <a:t>: The scattering of requests to multiple recipients can introduce network overhead and increase resource consumption. This can impact the performance and scalability of the system.</a:t>
            </a:r>
          </a:p>
          <a:p>
            <a:pPr marL="171450" indent="-171450">
              <a:buFontTx/>
              <a:buChar char="-"/>
            </a:pPr>
            <a:endParaRPr lang="en-US" b="0" u="none" dirty="0"/>
          </a:p>
          <a:p>
            <a:pPr marL="0" indent="0">
              <a:buFontTx/>
              <a:buNone/>
            </a:pPr>
            <a:r>
              <a:rPr lang="en-US" b="1" u="sng" dirty="0"/>
              <a:t>Scalability Challenges</a:t>
            </a:r>
          </a:p>
          <a:p>
            <a:pPr marL="171450" indent="-171450">
              <a:buFontTx/>
              <a:buChar char="-"/>
            </a:pPr>
            <a:r>
              <a:rPr lang="en-US" b="1" u="none" dirty="0"/>
              <a:t>Load Management</a:t>
            </a:r>
            <a:r>
              <a:rPr lang="en-US" b="0" u="none" dirty="0"/>
              <a:t>: Ensuring that the scattered recipients can handle the distributed load effectively is crucial. It not properly managed, some recipients might become overloaded, leading to performance degradation or failures.</a:t>
            </a:r>
          </a:p>
          <a:p>
            <a:pPr marL="171450" indent="-171450">
              <a:buFontTx/>
              <a:buChar char="-"/>
            </a:pPr>
            <a:r>
              <a:rPr lang="en-US" b="1" u="none" dirty="0"/>
              <a:t>Data Consistency</a:t>
            </a:r>
            <a:r>
              <a:rPr lang="en-US" b="0" u="none" dirty="0"/>
              <a:t>: Maintaining data consistency across multiple scattered recipients can be challenging. Ensuring that all resources are accurately collected and aggregated requires careful design and implementation.</a:t>
            </a:r>
            <a:endParaRPr lang="en-US" b="1" u="none" dirty="0"/>
          </a:p>
        </p:txBody>
      </p:sp>
      <p:sp>
        <p:nvSpPr>
          <p:cNvPr id="4" name="Slide Number Placeholder 3">
            <a:extLst>
              <a:ext uri="{FF2B5EF4-FFF2-40B4-BE49-F238E27FC236}">
                <a16:creationId xmlns:a16="http://schemas.microsoft.com/office/drawing/2014/main" id="{7550EBDB-DBC6-2EDB-C122-0E09757D2C7F}"/>
              </a:ext>
            </a:extLst>
          </p:cNvPr>
          <p:cNvSpPr>
            <a:spLocks noGrp="1"/>
          </p:cNvSpPr>
          <p:nvPr>
            <p:ph type="sldNum" sz="quarter" idx="5"/>
          </p:nvPr>
        </p:nvSpPr>
        <p:spPr/>
        <p:txBody>
          <a:bodyPr/>
          <a:lstStyle/>
          <a:p>
            <a:fld id="{E30C5E80-A4CD-4864-973C-8963EEDAC7FD}" type="slidenum">
              <a:rPr lang="en-US" smtClean="0"/>
              <a:t>75</a:t>
            </a:fld>
            <a:endParaRPr lang="en-US"/>
          </a:p>
        </p:txBody>
      </p:sp>
    </p:spTree>
    <p:extLst>
      <p:ext uri="{BB962C8B-B14F-4D97-AF65-F5344CB8AC3E}">
        <p14:creationId xmlns:p14="http://schemas.microsoft.com/office/powerpoint/2010/main" val="674588901"/>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459C14-C0D6-4BE6-0BFF-27943389262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374E55B-A321-416C-B1FA-30E73030C41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E6820EA-9B19-2EAC-7477-F112ACD90F44}"/>
              </a:ext>
            </a:extLst>
          </p:cNvPr>
          <p:cNvSpPr>
            <a:spLocks noGrp="1"/>
          </p:cNvSpPr>
          <p:nvPr>
            <p:ph type="body" idx="1"/>
          </p:nvPr>
        </p:nvSpPr>
        <p:spPr/>
        <p:txBody>
          <a:bodyPr/>
          <a:lstStyle/>
          <a:p>
            <a:r>
              <a:rPr lang="en-US" b="1" u="sng" dirty="0"/>
              <a:t>Parallel Processing</a:t>
            </a:r>
            <a:endParaRPr lang="en-US" b="0" u="none" dirty="0"/>
          </a:p>
          <a:p>
            <a:r>
              <a:rPr lang="en-US" b="0" u="none" dirty="0"/>
              <a:t>Distributing tasks to multiple services or components for parallel execution, such as querying different databases or performing computations.</a:t>
            </a:r>
          </a:p>
          <a:p>
            <a:endParaRPr lang="en-US" b="0" u="none" dirty="0"/>
          </a:p>
          <a:p>
            <a:r>
              <a:rPr lang="en-US" b="1" u="sng" dirty="0"/>
              <a:t>Data Aggregation</a:t>
            </a:r>
            <a:endParaRPr lang="en-US" b="0" u="none" dirty="0"/>
          </a:p>
          <a:p>
            <a:r>
              <a:rPr lang="en-US" b="0" u="none" dirty="0"/>
              <a:t>Collecting and consolidating results from multiple sources to provide a comprehensive view, such as aggregating search results or financial results.</a:t>
            </a:r>
          </a:p>
          <a:p>
            <a:endParaRPr lang="en-US" b="0" u="none" dirty="0"/>
          </a:p>
          <a:p>
            <a:r>
              <a:rPr lang="en-US" b="1" u="sng" dirty="0"/>
              <a:t>Load Balancing</a:t>
            </a:r>
            <a:endParaRPr lang="en-US" b="0" u="none" dirty="0"/>
          </a:p>
          <a:p>
            <a:r>
              <a:rPr lang="en-US" b="0" u="none" dirty="0"/>
              <a:t>Distributing workload across multiple services to balance the load and improve system performance.</a:t>
            </a:r>
            <a:endParaRPr lang="en-US" b="1" u="sng" dirty="0"/>
          </a:p>
        </p:txBody>
      </p:sp>
      <p:sp>
        <p:nvSpPr>
          <p:cNvPr id="4" name="Slide Number Placeholder 3">
            <a:extLst>
              <a:ext uri="{FF2B5EF4-FFF2-40B4-BE49-F238E27FC236}">
                <a16:creationId xmlns:a16="http://schemas.microsoft.com/office/drawing/2014/main" id="{D30F3E0B-F448-C157-834F-CEC49A5D5CDE}"/>
              </a:ext>
            </a:extLst>
          </p:cNvPr>
          <p:cNvSpPr>
            <a:spLocks noGrp="1"/>
          </p:cNvSpPr>
          <p:nvPr>
            <p:ph type="sldNum" sz="quarter" idx="5"/>
          </p:nvPr>
        </p:nvSpPr>
        <p:spPr/>
        <p:txBody>
          <a:bodyPr/>
          <a:lstStyle/>
          <a:p>
            <a:fld id="{E30C5E80-A4CD-4864-973C-8963EEDAC7FD}" type="slidenum">
              <a:rPr lang="en-US" smtClean="0"/>
              <a:t>76</a:t>
            </a:fld>
            <a:endParaRPr lang="en-US"/>
          </a:p>
        </p:txBody>
      </p:sp>
    </p:spTree>
    <p:extLst>
      <p:ext uri="{BB962C8B-B14F-4D97-AF65-F5344CB8AC3E}">
        <p14:creationId xmlns:p14="http://schemas.microsoft.com/office/powerpoint/2010/main" val="1102850569"/>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30C5E80-A4CD-4864-973C-8963EEDAC7FD}" type="slidenum">
              <a:rPr lang="en-US" smtClean="0"/>
              <a:t>77</a:t>
            </a:fld>
            <a:endParaRPr lang="en-US"/>
          </a:p>
        </p:txBody>
      </p:sp>
    </p:spTree>
    <p:extLst>
      <p:ext uri="{BB962C8B-B14F-4D97-AF65-F5344CB8AC3E}">
        <p14:creationId xmlns:p14="http://schemas.microsoft.com/office/powerpoint/2010/main" val="2066766167"/>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8A7021-1500-98C4-77B7-AF5A5630897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50B89BB-28C2-8ACE-83C5-7EEBD011848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624BB1D-854E-82B6-B0CB-8E0FB942D50C}"/>
              </a:ext>
            </a:extLst>
          </p:cNvPr>
          <p:cNvSpPr>
            <a:spLocks noGrp="1"/>
          </p:cNvSpPr>
          <p:nvPr>
            <p:ph type="body" idx="1"/>
          </p:nvPr>
        </p:nvSpPr>
        <p:spPr/>
        <p:txBody>
          <a:bodyPr/>
          <a:lstStyle/>
          <a:p>
            <a:r>
              <a:rPr lang="en-US" b="1"/>
              <a:t>Saga Coordinator </a:t>
            </a:r>
            <a:r>
              <a:rPr lang="en-US" b="0"/>
              <a:t>: </a:t>
            </a:r>
            <a:r>
              <a:rPr lang="en-US" b="0" dirty="0"/>
              <a:t>A component responsible for managing the execution of the Saga, including coordinating steps and handling compensations.</a:t>
            </a:r>
          </a:p>
          <a:p>
            <a:endParaRPr lang="en-US" b="0" dirty="0"/>
          </a:p>
          <a:p>
            <a:r>
              <a:rPr lang="en-US" b="1" dirty="0"/>
              <a:t>Transaction Steps</a:t>
            </a:r>
            <a:r>
              <a:rPr lang="en-US" b="0" dirty="0"/>
              <a:t>: Smaller, independent steps that make up the overall transaction, each with its own compensating action.</a:t>
            </a:r>
          </a:p>
          <a:p>
            <a:endParaRPr lang="en-US" b="0" dirty="0"/>
          </a:p>
          <a:p>
            <a:r>
              <a:rPr lang="en-US" b="1" dirty="0"/>
              <a:t>Compensating Actions</a:t>
            </a:r>
            <a:r>
              <a:rPr lang="en-US" b="0" dirty="0"/>
              <a:t>: Actions that undo the effects of a step in case of failure, ensuring data consistency.</a:t>
            </a:r>
          </a:p>
          <a:p>
            <a:endParaRPr lang="en-US" b="0" dirty="0"/>
          </a:p>
          <a:p>
            <a:r>
              <a:rPr lang="en-US" b="1" dirty="0"/>
              <a:t>State Management</a:t>
            </a:r>
            <a:r>
              <a:rPr lang="en-US" b="0" dirty="0"/>
              <a:t>: Mechanisms to track the progress and state of the Saga, ensuring proper execution and compensation.</a:t>
            </a:r>
            <a:endParaRPr lang="en-US" b="1" dirty="0"/>
          </a:p>
        </p:txBody>
      </p:sp>
      <p:sp>
        <p:nvSpPr>
          <p:cNvPr id="4" name="Slide Number Placeholder 3">
            <a:extLst>
              <a:ext uri="{FF2B5EF4-FFF2-40B4-BE49-F238E27FC236}">
                <a16:creationId xmlns:a16="http://schemas.microsoft.com/office/drawing/2014/main" id="{2F6D3D2D-2565-16C6-899F-A8A5C7F49907}"/>
              </a:ext>
            </a:extLst>
          </p:cNvPr>
          <p:cNvSpPr>
            <a:spLocks noGrp="1"/>
          </p:cNvSpPr>
          <p:nvPr>
            <p:ph type="sldNum" sz="quarter" idx="5"/>
          </p:nvPr>
        </p:nvSpPr>
        <p:spPr/>
        <p:txBody>
          <a:bodyPr/>
          <a:lstStyle/>
          <a:p>
            <a:fld id="{E30C5E80-A4CD-4864-973C-8963EEDAC7FD}" type="slidenum">
              <a:rPr lang="en-US" smtClean="0"/>
              <a:t>78</a:t>
            </a:fld>
            <a:endParaRPr lang="en-US"/>
          </a:p>
        </p:txBody>
      </p:sp>
    </p:spTree>
    <p:extLst>
      <p:ext uri="{BB962C8B-B14F-4D97-AF65-F5344CB8AC3E}">
        <p14:creationId xmlns:p14="http://schemas.microsoft.com/office/powerpoint/2010/main" val="37913057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C60B7F-5961-FA1D-C969-DDD02CC9C82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36FD091-6B2F-FA38-6918-7D5EAD4457F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0B07B0A-B40C-BB48-2971-290285A92BDF}"/>
              </a:ext>
            </a:extLst>
          </p:cNvPr>
          <p:cNvSpPr>
            <a:spLocks noGrp="1"/>
          </p:cNvSpPr>
          <p:nvPr>
            <p:ph type="body" idx="1"/>
          </p:nvPr>
        </p:nvSpPr>
        <p:spPr/>
        <p:txBody>
          <a:bodyPr/>
          <a:lstStyle/>
          <a:p>
            <a:r>
              <a:rPr lang="en-US" b="1" u="sng" dirty="0"/>
              <a:t>Definition</a:t>
            </a:r>
          </a:p>
          <a:p>
            <a:r>
              <a:rPr lang="en-US" b="0" u="none" dirty="0"/>
              <a:t>A message queue is a form of asynchronous service-to-service communication used in serverless and microservices architectures.</a:t>
            </a:r>
          </a:p>
          <a:p>
            <a:endParaRPr lang="en-US" b="0" u="none" dirty="0"/>
          </a:p>
          <a:p>
            <a:r>
              <a:rPr lang="en-US" b="1" u="sng" dirty="0"/>
              <a:t>Purpose</a:t>
            </a:r>
            <a:endParaRPr lang="en-US" b="0" u="none" dirty="0"/>
          </a:p>
          <a:p>
            <a:r>
              <a:rPr lang="en-US" b="0" u="none" dirty="0"/>
              <a:t>It decouples the sending and receiving components, allowing them to communicate without direct dependencies.</a:t>
            </a:r>
          </a:p>
          <a:p>
            <a:endParaRPr lang="en-US" b="0" u="none" dirty="0"/>
          </a:p>
          <a:p>
            <a:r>
              <a:rPr lang="en-US" b="1" u="sng" dirty="0"/>
              <a:t>Example</a:t>
            </a:r>
            <a:endParaRPr lang="en-US" b="0" u="none" dirty="0"/>
          </a:p>
          <a:p>
            <a:r>
              <a:rPr lang="en-US" b="0" u="none" dirty="0"/>
              <a:t>Azure Service Bus, RabbitMQ, and Amazon SQS.</a:t>
            </a:r>
            <a:endParaRPr lang="en-US" b="1" u="sng" dirty="0"/>
          </a:p>
        </p:txBody>
      </p:sp>
      <p:sp>
        <p:nvSpPr>
          <p:cNvPr id="4" name="Slide Number Placeholder 3">
            <a:extLst>
              <a:ext uri="{FF2B5EF4-FFF2-40B4-BE49-F238E27FC236}">
                <a16:creationId xmlns:a16="http://schemas.microsoft.com/office/drawing/2014/main" id="{1416E4BA-5B5C-A041-3AC8-92D8F297A127}"/>
              </a:ext>
            </a:extLst>
          </p:cNvPr>
          <p:cNvSpPr>
            <a:spLocks noGrp="1"/>
          </p:cNvSpPr>
          <p:nvPr>
            <p:ph type="sldNum" sz="quarter" idx="5"/>
          </p:nvPr>
        </p:nvSpPr>
        <p:spPr/>
        <p:txBody>
          <a:bodyPr/>
          <a:lstStyle/>
          <a:p>
            <a:fld id="{E30C5E80-A4CD-4864-973C-8963EEDAC7FD}" type="slidenum">
              <a:rPr lang="en-US" smtClean="0"/>
              <a:t>8</a:t>
            </a:fld>
            <a:endParaRPr lang="en-US"/>
          </a:p>
        </p:txBody>
      </p:sp>
    </p:spTree>
    <p:extLst>
      <p:ext uri="{BB962C8B-B14F-4D97-AF65-F5344CB8AC3E}">
        <p14:creationId xmlns:p14="http://schemas.microsoft.com/office/powerpoint/2010/main" val="1741333119"/>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8A09E4-64E0-0D06-0E28-1EE97FECAAB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B06EF7A-08A9-CC3E-21E1-B0C6845AE4E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15A5BC6-9A26-BD3D-E269-E3D2E5BA95D1}"/>
              </a:ext>
            </a:extLst>
          </p:cNvPr>
          <p:cNvSpPr>
            <a:spLocks noGrp="1"/>
          </p:cNvSpPr>
          <p:nvPr>
            <p:ph type="body" idx="1"/>
          </p:nvPr>
        </p:nvSpPr>
        <p:spPr/>
        <p:txBody>
          <a:bodyPr/>
          <a:lstStyle/>
          <a:p>
            <a:r>
              <a:rPr lang="en-US" b="1" dirty="0"/>
              <a:t>Saga Coordinator </a:t>
            </a:r>
            <a:r>
              <a:rPr lang="en-US" b="0" dirty="0"/>
              <a:t>: A component responsible for managing the execution of the Saga, including coordinating steps and handling compensations.</a:t>
            </a:r>
          </a:p>
          <a:p>
            <a:endParaRPr lang="en-US" b="0" dirty="0"/>
          </a:p>
          <a:p>
            <a:r>
              <a:rPr lang="en-US" b="1" dirty="0"/>
              <a:t>Transaction Steps</a:t>
            </a:r>
            <a:r>
              <a:rPr lang="en-US" b="0" dirty="0"/>
              <a:t>: Smaller, independent steps that make up the overall transaction, each with its own compensating action.</a:t>
            </a:r>
          </a:p>
          <a:p>
            <a:endParaRPr lang="en-US" b="0" dirty="0"/>
          </a:p>
          <a:p>
            <a:r>
              <a:rPr lang="en-US" b="1" dirty="0"/>
              <a:t>Compensating Actions</a:t>
            </a:r>
            <a:r>
              <a:rPr lang="en-US" b="0" dirty="0"/>
              <a:t>: Actions that undo the effects of a step in case of failure, ensuring data consistency.</a:t>
            </a:r>
          </a:p>
          <a:p>
            <a:endParaRPr lang="en-US" b="0" dirty="0"/>
          </a:p>
          <a:p>
            <a:r>
              <a:rPr lang="en-US" b="1" dirty="0"/>
              <a:t>State Management</a:t>
            </a:r>
            <a:r>
              <a:rPr lang="en-US" b="0" dirty="0"/>
              <a:t>: Mechanisms to track the progress and state of the Saga, ensuring proper execution and compensation.</a:t>
            </a:r>
            <a:endParaRPr lang="en-US" b="1" dirty="0"/>
          </a:p>
          <a:p>
            <a:endParaRPr lang="en-US" b="1" dirty="0"/>
          </a:p>
        </p:txBody>
      </p:sp>
      <p:sp>
        <p:nvSpPr>
          <p:cNvPr id="4" name="Slide Number Placeholder 3">
            <a:extLst>
              <a:ext uri="{FF2B5EF4-FFF2-40B4-BE49-F238E27FC236}">
                <a16:creationId xmlns:a16="http://schemas.microsoft.com/office/drawing/2014/main" id="{902A2532-C794-BEF8-7EE5-FF404669AFCE}"/>
              </a:ext>
            </a:extLst>
          </p:cNvPr>
          <p:cNvSpPr>
            <a:spLocks noGrp="1"/>
          </p:cNvSpPr>
          <p:nvPr>
            <p:ph type="sldNum" sz="quarter" idx="5"/>
          </p:nvPr>
        </p:nvSpPr>
        <p:spPr/>
        <p:txBody>
          <a:bodyPr/>
          <a:lstStyle/>
          <a:p>
            <a:fld id="{E30C5E80-A4CD-4864-973C-8963EEDAC7FD}" type="slidenum">
              <a:rPr lang="en-US" smtClean="0"/>
              <a:t>79</a:t>
            </a:fld>
            <a:endParaRPr lang="en-US"/>
          </a:p>
        </p:txBody>
      </p:sp>
    </p:spTree>
    <p:extLst>
      <p:ext uri="{BB962C8B-B14F-4D97-AF65-F5344CB8AC3E}">
        <p14:creationId xmlns:p14="http://schemas.microsoft.com/office/powerpoint/2010/main" val="1304765960"/>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527E8A-A3F7-05DA-5D55-E0600DC3DEC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0D6B13E-DD1C-118C-9B92-600920F91B2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BA1C037-F469-5A03-CC45-A33DD8348F27}"/>
              </a:ext>
            </a:extLst>
          </p:cNvPr>
          <p:cNvSpPr>
            <a:spLocks noGrp="1"/>
          </p:cNvSpPr>
          <p:nvPr>
            <p:ph type="body" idx="1"/>
          </p:nvPr>
        </p:nvSpPr>
        <p:spPr/>
        <p:txBody>
          <a:bodyPr/>
          <a:lstStyle/>
          <a:p>
            <a:endParaRPr lang="en-US" b="1" dirty="0"/>
          </a:p>
        </p:txBody>
      </p:sp>
      <p:sp>
        <p:nvSpPr>
          <p:cNvPr id="4" name="Slide Number Placeholder 3">
            <a:extLst>
              <a:ext uri="{FF2B5EF4-FFF2-40B4-BE49-F238E27FC236}">
                <a16:creationId xmlns:a16="http://schemas.microsoft.com/office/drawing/2014/main" id="{97751391-978B-2255-7E11-A00AFEF4FBA9}"/>
              </a:ext>
            </a:extLst>
          </p:cNvPr>
          <p:cNvSpPr>
            <a:spLocks noGrp="1"/>
          </p:cNvSpPr>
          <p:nvPr>
            <p:ph type="sldNum" sz="quarter" idx="5"/>
          </p:nvPr>
        </p:nvSpPr>
        <p:spPr/>
        <p:txBody>
          <a:bodyPr/>
          <a:lstStyle/>
          <a:p>
            <a:fld id="{E30C5E80-A4CD-4864-973C-8963EEDAC7FD}" type="slidenum">
              <a:rPr lang="en-US" smtClean="0"/>
              <a:t>80</a:t>
            </a:fld>
            <a:endParaRPr lang="en-US"/>
          </a:p>
        </p:txBody>
      </p:sp>
    </p:spTree>
    <p:extLst>
      <p:ext uri="{BB962C8B-B14F-4D97-AF65-F5344CB8AC3E}">
        <p14:creationId xmlns:p14="http://schemas.microsoft.com/office/powerpoint/2010/main" val="1241858989"/>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12C406-6855-08D4-B56D-3E9F41B95C9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2B28A7C-6CAD-F444-860E-E55EC71CD5E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DB394BD-E869-EBFF-B69F-87F1DDBB94AB}"/>
              </a:ext>
            </a:extLst>
          </p:cNvPr>
          <p:cNvSpPr>
            <a:spLocks noGrp="1"/>
          </p:cNvSpPr>
          <p:nvPr>
            <p:ph type="body" idx="1"/>
          </p:nvPr>
        </p:nvSpPr>
        <p:spPr/>
        <p:txBody>
          <a:bodyPr/>
          <a:lstStyle/>
          <a:p>
            <a:r>
              <a:rPr lang="en-US" b="1" u="none" dirty="0"/>
              <a:t>Data Consistency</a:t>
            </a:r>
            <a:r>
              <a:rPr lang="en-US" b="0" u="none" dirty="0"/>
              <a:t>: Ensures data consistency across distributed services by managing long-running transactions and handling failures.</a:t>
            </a:r>
          </a:p>
          <a:p>
            <a:endParaRPr lang="en-US" b="0" u="none" dirty="0"/>
          </a:p>
          <a:p>
            <a:r>
              <a:rPr lang="en-US" b="1" u="none" dirty="0"/>
              <a:t>Fault Tolerance</a:t>
            </a:r>
            <a:r>
              <a:rPr lang="en-US" b="0" u="none" dirty="0"/>
              <a:t>: Provides a mechanism for gracefully handling failures and rolling back actions, improving system reliability.</a:t>
            </a:r>
          </a:p>
          <a:p>
            <a:endParaRPr lang="en-US" b="0" u="none" dirty="0"/>
          </a:p>
          <a:p>
            <a:r>
              <a:rPr lang="en-US" b="1" u="none" dirty="0"/>
              <a:t>Scalability</a:t>
            </a:r>
            <a:r>
              <a:rPr lang="en-US" b="0" u="none" dirty="0"/>
              <a:t>: Allows for scalable transaction management in distributed systems by breaking transactions into small, independent steps.</a:t>
            </a:r>
            <a:endParaRPr lang="en-US" b="1" u="none" dirty="0"/>
          </a:p>
        </p:txBody>
      </p:sp>
      <p:sp>
        <p:nvSpPr>
          <p:cNvPr id="4" name="Slide Number Placeholder 3">
            <a:extLst>
              <a:ext uri="{FF2B5EF4-FFF2-40B4-BE49-F238E27FC236}">
                <a16:creationId xmlns:a16="http://schemas.microsoft.com/office/drawing/2014/main" id="{451CD76C-0784-D988-0B21-193988FD3622}"/>
              </a:ext>
            </a:extLst>
          </p:cNvPr>
          <p:cNvSpPr>
            <a:spLocks noGrp="1"/>
          </p:cNvSpPr>
          <p:nvPr>
            <p:ph type="sldNum" sz="quarter" idx="5"/>
          </p:nvPr>
        </p:nvSpPr>
        <p:spPr/>
        <p:txBody>
          <a:bodyPr/>
          <a:lstStyle/>
          <a:p>
            <a:fld id="{E30C5E80-A4CD-4864-973C-8963EEDAC7FD}" type="slidenum">
              <a:rPr lang="en-US" smtClean="0"/>
              <a:t>81</a:t>
            </a:fld>
            <a:endParaRPr lang="en-US"/>
          </a:p>
        </p:txBody>
      </p:sp>
    </p:spTree>
    <p:extLst>
      <p:ext uri="{BB962C8B-B14F-4D97-AF65-F5344CB8AC3E}">
        <p14:creationId xmlns:p14="http://schemas.microsoft.com/office/powerpoint/2010/main" val="1778042801"/>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5336D2-0BCB-C99D-A93D-89617A68978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9848360-C096-DCB0-AAC1-2125536B6F9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F7D7577-325C-604E-FD3B-667E9B5AE9C2}"/>
              </a:ext>
            </a:extLst>
          </p:cNvPr>
          <p:cNvSpPr>
            <a:spLocks noGrp="1"/>
          </p:cNvSpPr>
          <p:nvPr>
            <p:ph type="body" idx="1"/>
          </p:nvPr>
        </p:nvSpPr>
        <p:spPr/>
        <p:txBody>
          <a:bodyPr/>
          <a:lstStyle/>
          <a:p>
            <a:r>
              <a:rPr lang="en-US" b="1" u="none" dirty="0"/>
              <a:t>Increased Complexity</a:t>
            </a:r>
            <a:r>
              <a:rPr lang="en-US" b="0" u="none" dirty="0"/>
              <a:t>: Adds complexity to the system design, requiring careful coordination and management of transactions and compensating actions.</a:t>
            </a:r>
          </a:p>
          <a:p>
            <a:endParaRPr lang="en-US" b="0" u="none" dirty="0"/>
          </a:p>
          <a:p>
            <a:r>
              <a:rPr lang="en-US" b="1" u="none" dirty="0"/>
              <a:t>Compensating Logic</a:t>
            </a:r>
            <a:r>
              <a:rPr lang="en-US" b="0" u="none" dirty="0"/>
              <a:t>: Implementing compensating actions for each step can be challenging and requires thorough consideration.</a:t>
            </a:r>
          </a:p>
          <a:p>
            <a:endParaRPr lang="en-US" b="0" u="none" dirty="0"/>
          </a:p>
          <a:p>
            <a:r>
              <a:rPr lang="en-US" b="1" u="none" dirty="0"/>
              <a:t>Latency</a:t>
            </a:r>
            <a:r>
              <a:rPr lang="en-US" b="0" u="none" dirty="0"/>
              <a:t>: May introduce latency due to the need for coordinating multiple steps and handling compensations.</a:t>
            </a:r>
            <a:endParaRPr lang="en-US" b="1" u="none" dirty="0"/>
          </a:p>
        </p:txBody>
      </p:sp>
      <p:sp>
        <p:nvSpPr>
          <p:cNvPr id="4" name="Slide Number Placeholder 3">
            <a:extLst>
              <a:ext uri="{FF2B5EF4-FFF2-40B4-BE49-F238E27FC236}">
                <a16:creationId xmlns:a16="http://schemas.microsoft.com/office/drawing/2014/main" id="{63A0BA27-4F43-A13A-4485-02377ABD64BA}"/>
              </a:ext>
            </a:extLst>
          </p:cNvPr>
          <p:cNvSpPr>
            <a:spLocks noGrp="1"/>
          </p:cNvSpPr>
          <p:nvPr>
            <p:ph type="sldNum" sz="quarter" idx="5"/>
          </p:nvPr>
        </p:nvSpPr>
        <p:spPr/>
        <p:txBody>
          <a:bodyPr/>
          <a:lstStyle/>
          <a:p>
            <a:fld id="{E30C5E80-A4CD-4864-973C-8963EEDAC7FD}" type="slidenum">
              <a:rPr lang="en-US" smtClean="0"/>
              <a:t>82</a:t>
            </a:fld>
            <a:endParaRPr lang="en-US"/>
          </a:p>
        </p:txBody>
      </p:sp>
    </p:spTree>
    <p:extLst>
      <p:ext uri="{BB962C8B-B14F-4D97-AF65-F5344CB8AC3E}">
        <p14:creationId xmlns:p14="http://schemas.microsoft.com/office/powerpoint/2010/main" val="2017649173"/>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BE0BE1-6951-1456-6F94-F69F7E13B02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EB95525-12E6-364B-83F1-80BF648FCF9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209E098-F60E-26A5-4520-62C73F2FB293}"/>
              </a:ext>
            </a:extLst>
          </p:cNvPr>
          <p:cNvSpPr>
            <a:spLocks noGrp="1"/>
          </p:cNvSpPr>
          <p:nvPr>
            <p:ph type="body" idx="1"/>
          </p:nvPr>
        </p:nvSpPr>
        <p:spPr/>
        <p:txBody>
          <a:bodyPr/>
          <a:lstStyle/>
          <a:p>
            <a:r>
              <a:rPr lang="en-US" b="1" u="sng" dirty="0"/>
              <a:t>Microservices Architectures</a:t>
            </a:r>
          </a:p>
          <a:p>
            <a:r>
              <a:rPr lang="en-US" b="0" i="0" u="none" dirty="0"/>
              <a:t>Managing transactions across multiple microservices, ensuring that the entire process completes successfully or is rolled back if a failure occurs.</a:t>
            </a:r>
          </a:p>
          <a:p>
            <a:endParaRPr lang="en-US" b="0" i="0" u="none" dirty="0"/>
          </a:p>
          <a:p>
            <a:r>
              <a:rPr lang="en-US" b="1" i="0" u="sng" dirty="0"/>
              <a:t>E-Commerce Order Processing</a:t>
            </a:r>
            <a:endParaRPr lang="en-US" b="0" i="0" u="sng" dirty="0"/>
          </a:p>
          <a:p>
            <a:r>
              <a:rPr lang="en-US" b="0" i="0" u="none" dirty="0"/>
              <a:t>Coordinating multiple services (e.g., payment, inventory, shipping) to process an order, with compensating actions to roll back steps if one of the services fail.</a:t>
            </a:r>
          </a:p>
          <a:p>
            <a:endParaRPr lang="en-US" b="0" i="0" u="none" dirty="0"/>
          </a:p>
          <a:p>
            <a:r>
              <a:rPr lang="en-US" b="1" i="0" u="sng" dirty="0"/>
              <a:t>Travel Booking</a:t>
            </a:r>
            <a:endParaRPr lang="en-US" b="0" i="0" u="none" dirty="0"/>
          </a:p>
          <a:p>
            <a:r>
              <a:rPr lang="en-US" b="0" i="0" u="none" dirty="0"/>
              <a:t>Coordinating reservations for flights, hotels, and car rentals, with the ability to cancel and roll back bookings if one of the reservations fails.</a:t>
            </a:r>
            <a:endParaRPr lang="en-US" b="1" i="0" u="sng" dirty="0"/>
          </a:p>
        </p:txBody>
      </p:sp>
      <p:sp>
        <p:nvSpPr>
          <p:cNvPr id="4" name="Slide Number Placeholder 3">
            <a:extLst>
              <a:ext uri="{FF2B5EF4-FFF2-40B4-BE49-F238E27FC236}">
                <a16:creationId xmlns:a16="http://schemas.microsoft.com/office/drawing/2014/main" id="{F2D148F3-1B90-CACE-D2D8-9326AD1E71E5}"/>
              </a:ext>
            </a:extLst>
          </p:cNvPr>
          <p:cNvSpPr>
            <a:spLocks noGrp="1"/>
          </p:cNvSpPr>
          <p:nvPr>
            <p:ph type="sldNum" sz="quarter" idx="5"/>
          </p:nvPr>
        </p:nvSpPr>
        <p:spPr/>
        <p:txBody>
          <a:bodyPr/>
          <a:lstStyle/>
          <a:p>
            <a:fld id="{E30C5E80-A4CD-4864-973C-8963EEDAC7FD}" type="slidenum">
              <a:rPr lang="en-US" smtClean="0"/>
              <a:t>83</a:t>
            </a:fld>
            <a:endParaRPr lang="en-US"/>
          </a:p>
        </p:txBody>
      </p:sp>
    </p:spTree>
    <p:extLst>
      <p:ext uri="{BB962C8B-B14F-4D97-AF65-F5344CB8AC3E}">
        <p14:creationId xmlns:p14="http://schemas.microsoft.com/office/powerpoint/2010/main" val="1999677689"/>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US" i="1" dirty="0"/>
              <a:t>In this section, I will describe the real-world implementation of one of the three messaging patterns we've explored.</a:t>
            </a:r>
            <a:endParaRPr lang="en-US" dirty="0"/>
          </a:p>
          <a:p>
            <a:pPr>
              <a:buNone/>
            </a:pPr>
            <a:endParaRPr lang="en-US" i="1" dirty="0"/>
          </a:p>
          <a:p>
            <a:pPr>
              <a:buNone/>
            </a:pPr>
            <a:r>
              <a:rPr lang="en-US" i="1" dirty="0"/>
              <a:t>You’ll see how the components interact, the messaging flows, and the practical use cases for these patterns.</a:t>
            </a:r>
            <a:endParaRPr lang="en-US" dirty="0"/>
          </a:p>
          <a:p>
            <a:endParaRPr lang="en-US" i="1" dirty="0"/>
          </a:p>
          <a:p>
            <a:r>
              <a:rPr lang="en-US" i="1" dirty="0"/>
              <a:t>But before we begin, I'll let you choose which pattern you want to explore. Why not make this interactive?</a:t>
            </a:r>
            <a:endParaRPr lang="en-US" dirty="0"/>
          </a:p>
        </p:txBody>
      </p:sp>
      <p:sp>
        <p:nvSpPr>
          <p:cNvPr id="4" name="Slide Number Placeholder 3"/>
          <p:cNvSpPr>
            <a:spLocks noGrp="1"/>
          </p:cNvSpPr>
          <p:nvPr>
            <p:ph type="sldNum" sz="quarter" idx="5"/>
          </p:nvPr>
        </p:nvSpPr>
        <p:spPr/>
        <p:txBody>
          <a:bodyPr/>
          <a:lstStyle/>
          <a:p>
            <a:fld id="{E30C5E80-A4CD-4864-973C-8963EEDAC7FD}" type="slidenum">
              <a:rPr lang="en-US" smtClean="0"/>
              <a:t>84</a:t>
            </a:fld>
            <a:endParaRPr lang="en-US"/>
          </a:p>
        </p:txBody>
      </p:sp>
    </p:spTree>
    <p:extLst>
      <p:ext uri="{BB962C8B-B14F-4D97-AF65-F5344CB8AC3E}">
        <p14:creationId xmlns:p14="http://schemas.microsoft.com/office/powerpoint/2010/main" val="2335714644"/>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30C5E80-A4CD-4864-973C-8963EEDAC7FD}" type="slidenum">
              <a:rPr lang="en-US" smtClean="0"/>
              <a:t>85</a:t>
            </a:fld>
            <a:endParaRPr lang="en-US"/>
          </a:p>
        </p:txBody>
      </p:sp>
    </p:spTree>
    <p:extLst>
      <p:ext uri="{BB962C8B-B14F-4D97-AF65-F5344CB8AC3E}">
        <p14:creationId xmlns:p14="http://schemas.microsoft.com/office/powerpoint/2010/main" val="1282240379"/>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E30C5E80-A4CD-4864-973C-8963EEDAC7FD}" type="slidenum">
              <a:rPr lang="en-US" smtClean="0"/>
              <a:t>90</a:t>
            </a:fld>
            <a:endParaRPr lang="en-US"/>
          </a:p>
        </p:txBody>
      </p:sp>
    </p:spTree>
    <p:extLst>
      <p:ext uri="{BB962C8B-B14F-4D97-AF65-F5344CB8AC3E}">
        <p14:creationId xmlns:p14="http://schemas.microsoft.com/office/powerpoint/2010/main" val="13758156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7A5F65-0FC0-C6FD-7C72-4666168B2AF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C13D26-F44D-CB4A-AD48-B3200994173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AC9C98F-E735-9666-A10E-8B1AD61A9C58}"/>
              </a:ext>
            </a:extLst>
          </p:cNvPr>
          <p:cNvSpPr>
            <a:spLocks noGrp="1"/>
          </p:cNvSpPr>
          <p:nvPr>
            <p:ph type="body" idx="1"/>
          </p:nvPr>
        </p:nvSpPr>
        <p:spPr/>
        <p:txBody>
          <a:bodyPr/>
          <a:lstStyle/>
          <a:p>
            <a:r>
              <a:rPr lang="en-US" b="1" u="sng" dirty="0"/>
              <a:t>Definition</a:t>
            </a:r>
          </a:p>
          <a:p>
            <a:r>
              <a:rPr lang="en-US" b="0" u="none" dirty="0"/>
              <a:t>A messaging pattern where messages are sent by publishers and received by multiple subscribers.</a:t>
            </a:r>
          </a:p>
          <a:p>
            <a:endParaRPr lang="en-US" b="0" u="none" dirty="0"/>
          </a:p>
          <a:p>
            <a:r>
              <a:rPr lang="en-US" b="1" u="sng" dirty="0"/>
              <a:t>Purpose</a:t>
            </a:r>
            <a:endParaRPr lang="en-US" b="0" u="none" dirty="0"/>
          </a:p>
          <a:p>
            <a:r>
              <a:rPr lang="en-US" b="0" u="none" dirty="0"/>
              <a:t>Enables a one-to-many relationship between the message producer and consumers.</a:t>
            </a:r>
          </a:p>
          <a:p>
            <a:endParaRPr lang="en-US" b="0" u="none" dirty="0"/>
          </a:p>
          <a:p>
            <a:r>
              <a:rPr lang="en-US" b="1" u="sng" dirty="0"/>
              <a:t>Example</a:t>
            </a:r>
            <a:endParaRPr lang="en-US" b="0" u="none" dirty="0"/>
          </a:p>
          <a:p>
            <a:r>
              <a:rPr lang="en-US" b="0" u="none" dirty="0"/>
              <a:t>When a new article is published on a news website, all subscribers receiver a notification.</a:t>
            </a:r>
            <a:endParaRPr lang="en-US" b="1" u="sng" dirty="0"/>
          </a:p>
        </p:txBody>
      </p:sp>
      <p:sp>
        <p:nvSpPr>
          <p:cNvPr id="4" name="Slide Number Placeholder 3">
            <a:extLst>
              <a:ext uri="{FF2B5EF4-FFF2-40B4-BE49-F238E27FC236}">
                <a16:creationId xmlns:a16="http://schemas.microsoft.com/office/drawing/2014/main" id="{934C21B2-E414-EDD5-9B43-C07665599DBA}"/>
              </a:ext>
            </a:extLst>
          </p:cNvPr>
          <p:cNvSpPr>
            <a:spLocks noGrp="1"/>
          </p:cNvSpPr>
          <p:nvPr>
            <p:ph type="sldNum" sz="quarter" idx="5"/>
          </p:nvPr>
        </p:nvSpPr>
        <p:spPr/>
        <p:txBody>
          <a:bodyPr/>
          <a:lstStyle/>
          <a:p>
            <a:fld id="{E30C5E80-A4CD-4864-973C-8963EEDAC7FD}" type="slidenum">
              <a:rPr lang="en-US" smtClean="0"/>
              <a:t>9</a:t>
            </a:fld>
            <a:endParaRPr lang="en-US"/>
          </a:p>
        </p:txBody>
      </p:sp>
    </p:spTree>
    <p:extLst>
      <p:ext uri="{BB962C8B-B14F-4D97-AF65-F5344CB8AC3E}">
        <p14:creationId xmlns:p14="http://schemas.microsoft.com/office/powerpoint/2010/main" val="41191090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EA7363-12D2-6241-03AA-0AE8407511D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2EB8D90-DBA2-1933-D62C-F014B78361D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EAF5735-18A9-06E7-ADC4-D985AB1D9572}"/>
              </a:ext>
            </a:extLst>
          </p:cNvPr>
          <p:cNvSpPr>
            <a:spLocks noGrp="1"/>
          </p:cNvSpPr>
          <p:nvPr>
            <p:ph type="body" idx="1"/>
          </p:nvPr>
        </p:nvSpPr>
        <p:spPr/>
        <p:txBody>
          <a:bodyPr/>
          <a:lstStyle/>
          <a:p>
            <a:r>
              <a:rPr lang="en-US" b="1" u="sng" dirty="0"/>
              <a:t>Definition</a:t>
            </a:r>
          </a:p>
          <a:p>
            <a:r>
              <a:rPr lang="en-US" b="0" u="none" dirty="0"/>
              <a:t>A message broker is an intermediary program that translates messages from the sender’s formal messaging protocol to the receiver’s protocol.</a:t>
            </a:r>
          </a:p>
          <a:p>
            <a:endParaRPr lang="en-US" b="0" u="none" dirty="0"/>
          </a:p>
          <a:p>
            <a:r>
              <a:rPr lang="en-US" b="1" u="sng" dirty="0"/>
              <a:t>Purpose</a:t>
            </a:r>
            <a:endParaRPr lang="en-US" b="0" u="none" dirty="0"/>
          </a:p>
          <a:p>
            <a:r>
              <a:rPr lang="en-US" b="0" u="none" dirty="0"/>
              <a:t>It routes, transforms, and ensures delivery of messages between distributed systems.</a:t>
            </a:r>
          </a:p>
          <a:p>
            <a:endParaRPr lang="en-US" b="0" u="none" dirty="0"/>
          </a:p>
          <a:p>
            <a:r>
              <a:rPr lang="en-US" b="1" u="sng" dirty="0"/>
              <a:t>Example</a:t>
            </a:r>
            <a:endParaRPr lang="en-US" b="0" u="none" dirty="0"/>
          </a:p>
          <a:p>
            <a:r>
              <a:rPr lang="en-US" b="0" u="none" dirty="0"/>
              <a:t>Apache Kafka, Azure Service Bus, and Amazon SNS.</a:t>
            </a:r>
            <a:endParaRPr lang="en-US" b="1" u="sng" dirty="0"/>
          </a:p>
        </p:txBody>
      </p:sp>
      <p:sp>
        <p:nvSpPr>
          <p:cNvPr id="4" name="Slide Number Placeholder 3">
            <a:extLst>
              <a:ext uri="{FF2B5EF4-FFF2-40B4-BE49-F238E27FC236}">
                <a16:creationId xmlns:a16="http://schemas.microsoft.com/office/drawing/2014/main" id="{B29A958E-2D3A-36AA-3715-CAE683780B49}"/>
              </a:ext>
            </a:extLst>
          </p:cNvPr>
          <p:cNvSpPr>
            <a:spLocks noGrp="1"/>
          </p:cNvSpPr>
          <p:nvPr>
            <p:ph type="sldNum" sz="quarter" idx="5"/>
          </p:nvPr>
        </p:nvSpPr>
        <p:spPr/>
        <p:txBody>
          <a:bodyPr/>
          <a:lstStyle/>
          <a:p>
            <a:fld id="{E30C5E80-A4CD-4864-973C-8963EEDAC7FD}" type="slidenum">
              <a:rPr lang="en-US" smtClean="0"/>
              <a:t>10</a:t>
            </a:fld>
            <a:endParaRPr lang="en-US"/>
          </a:p>
        </p:txBody>
      </p:sp>
    </p:spTree>
    <p:extLst>
      <p:ext uri="{BB962C8B-B14F-4D97-AF65-F5344CB8AC3E}">
        <p14:creationId xmlns:p14="http://schemas.microsoft.com/office/powerpoint/2010/main" val="26372342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60043B-6224-465D-0F7B-4852EE2CA50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8579079-944B-0095-130F-3278D6BDA563}"/>
              </a:ext>
            </a:extLst>
          </p:cNvPr>
          <p:cNvSpPr>
            <a:spLocks noGrp="1"/>
          </p:cNvSpPr>
          <p:nvPr>
            <p:ph type="subTitle" idx="1"/>
          </p:nvPr>
        </p:nvSpPr>
        <p:spPr>
          <a:xfrm>
            <a:off x="1524000" y="3602038"/>
            <a:ext cx="9144000" cy="1655762"/>
          </a:xfrm>
        </p:spPr>
        <p:txBody>
          <a:bodyPr/>
          <a:lstStyle>
            <a:lvl1pPr marL="0" indent="0" algn="ctr">
              <a:buNone/>
              <a:defRPr sz="24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extLst>
      <p:ext uri="{BB962C8B-B14F-4D97-AF65-F5344CB8AC3E}">
        <p14:creationId xmlns:p14="http://schemas.microsoft.com/office/powerpoint/2010/main" val="33826678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3905347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DA30CA-596E-9F1D-F9FF-940D0F445A8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83C9D81-DD48-8ACD-F4AE-ACB15ED02B1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97706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98EAEC-B95C-65BC-4502-7D97E3C0AF7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366EA22-1829-9873-41BB-2AC84387A131}"/>
              </a:ext>
            </a:extLst>
          </p:cNvPr>
          <p:cNvSpPr>
            <a:spLocks noGrp="1"/>
          </p:cNvSpPr>
          <p:nvPr>
            <p:ph type="body" idx="1"/>
          </p:nvPr>
        </p:nvSpPr>
        <p:spPr>
          <a:xfrm>
            <a:off x="831850" y="4589463"/>
            <a:ext cx="10515600" cy="1500187"/>
          </a:xfrm>
        </p:spPr>
        <p:txBody>
          <a:bodyPr/>
          <a:lstStyle>
            <a:lvl1pPr marL="0" indent="0">
              <a:buNone/>
              <a:defRPr sz="24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41833986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D99A05-1D32-B2BB-6DFD-5E8D0587F0C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DA0B571-2A63-6AAB-43A9-38283417290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8B7DC5E-E2D6-9942-3C2B-7BD7FDAB63B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444395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669A1-55DC-DC50-87BF-D5BDB70AC27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77CA8FD-8E4B-DC37-0FA9-9CCB5049C2DB}"/>
              </a:ext>
            </a:extLst>
          </p:cNvPr>
          <p:cNvSpPr>
            <a:spLocks noGrp="1"/>
          </p:cNvSpPr>
          <p:nvPr>
            <p:ph type="body" idx="1"/>
          </p:nvPr>
        </p:nvSpPr>
        <p:spPr>
          <a:xfrm>
            <a:off x="839788" y="1681163"/>
            <a:ext cx="5157787" cy="823912"/>
          </a:xfrm>
        </p:spPr>
        <p:txBody>
          <a:bodyPr anchor="b"/>
          <a:lstStyle>
            <a:lvl1pPr marL="0" indent="0">
              <a:buNone/>
              <a:defRPr sz="2400" b="1">
                <a:solidFill>
                  <a:schemeClr val="bg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1FA4DE6B-8608-EC30-2A21-442ED52D53E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D871EC2-6478-BAB1-9AFA-F03593761985}"/>
              </a:ext>
            </a:extLst>
          </p:cNvPr>
          <p:cNvSpPr>
            <a:spLocks noGrp="1"/>
          </p:cNvSpPr>
          <p:nvPr>
            <p:ph type="body" sz="quarter" idx="3"/>
          </p:nvPr>
        </p:nvSpPr>
        <p:spPr>
          <a:xfrm>
            <a:off x="6172200" y="1681163"/>
            <a:ext cx="5183188" cy="823912"/>
          </a:xfrm>
        </p:spPr>
        <p:txBody>
          <a:bodyPr anchor="b"/>
          <a:lstStyle>
            <a:lvl1pPr marL="0" indent="0">
              <a:buNone/>
              <a:defRPr sz="2400" b="1">
                <a:solidFill>
                  <a:schemeClr val="bg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F76B5CAE-6CFF-DF5F-15F6-D2944FD798D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188093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BE317-2F3D-7689-9B75-7823A6F4AE74}"/>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0430574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5985367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42F2DC-633B-7099-E55B-E7F0C97D429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DDF66C9-99F8-1F9A-FB0F-D6209572404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47B37DD-B752-0452-3037-99E6CF38BEE5}"/>
              </a:ext>
            </a:extLst>
          </p:cNvPr>
          <p:cNvSpPr>
            <a:spLocks noGrp="1"/>
          </p:cNvSpPr>
          <p:nvPr>
            <p:ph type="body" sz="half" idx="2"/>
          </p:nvPr>
        </p:nvSpPr>
        <p:spPr>
          <a:xfrm>
            <a:off x="839788" y="2057400"/>
            <a:ext cx="3932237" cy="3811588"/>
          </a:xfrm>
        </p:spPr>
        <p:txBody>
          <a:bodyPr/>
          <a:lstStyle>
            <a:lvl1pPr marL="0" indent="0">
              <a:buNone/>
              <a:defRPr sz="1600">
                <a:solidFill>
                  <a:schemeClr val="bg1">
                    <a:lumMod val="5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Tree>
    <p:extLst>
      <p:ext uri="{BB962C8B-B14F-4D97-AF65-F5344CB8AC3E}">
        <p14:creationId xmlns:p14="http://schemas.microsoft.com/office/powerpoint/2010/main" val="30105840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01AB9-C489-81EE-3666-C42F2F15461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7CC6C9B-AD44-2D57-249F-B432EA50061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405DCE6-1C6A-6470-4FD9-96DCECE49220}"/>
              </a:ext>
            </a:extLst>
          </p:cNvPr>
          <p:cNvSpPr>
            <a:spLocks noGrp="1"/>
          </p:cNvSpPr>
          <p:nvPr>
            <p:ph type="body" sz="half" idx="2"/>
          </p:nvPr>
        </p:nvSpPr>
        <p:spPr>
          <a:xfrm>
            <a:off x="839788" y="2057400"/>
            <a:ext cx="3932237" cy="3811588"/>
          </a:xfrm>
        </p:spPr>
        <p:txBody>
          <a:bodyPr/>
          <a:lstStyle>
            <a:lvl1pPr marL="0" indent="0">
              <a:buNone/>
              <a:defRPr sz="1600">
                <a:solidFill>
                  <a:schemeClr val="bg1">
                    <a:lumMod val="5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Tree>
    <p:extLst>
      <p:ext uri="{BB962C8B-B14F-4D97-AF65-F5344CB8AC3E}">
        <p14:creationId xmlns:p14="http://schemas.microsoft.com/office/powerpoint/2010/main" val="25900684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2473602-DAB9-2CE3-D538-F5E54C45D20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8CFA6F94-FC8D-2818-E06B-1C1361394C2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Box 7">
            <a:extLst>
              <a:ext uri="{FF2B5EF4-FFF2-40B4-BE49-F238E27FC236}">
                <a16:creationId xmlns:a16="http://schemas.microsoft.com/office/drawing/2014/main" id="{A0050781-B5CD-B274-A77F-5FEF2B5DDEF1}"/>
              </a:ext>
            </a:extLst>
          </p:cNvPr>
          <p:cNvSpPr txBox="1"/>
          <p:nvPr userDrawn="1"/>
        </p:nvSpPr>
        <p:spPr>
          <a:xfrm>
            <a:off x="4234591" y="6437735"/>
            <a:ext cx="3715121" cy="276999"/>
          </a:xfrm>
          <a:prstGeom prst="rect">
            <a:avLst/>
          </a:prstGeom>
          <a:noFill/>
        </p:spPr>
        <p:txBody>
          <a:bodyPr wrap="none" rtlCol="0">
            <a:spAutoFit/>
          </a:bodyPr>
          <a:lstStyle/>
          <a:p>
            <a:pPr algn="ctr"/>
            <a:r>
              <a:rPr lang="en-US" sz="1200" b="1" kern="1200" dirty="0">
                <a:solidFill>
                  <a:srgbClr val="727272"/>
                </a:solidFill>
                <a:latin typeface="+mn-lt"/>
                <a:ea typeface="+mn-ea"/>
                <a:cs typeface="+mn-cs"/>
              </a:rPr>
              <a:t>Message Patterns to Transform Your Cloud Architecture</a:t>
            </a:r>
          </a:p>
        </p:txBody>
      </p:sp>
    </p:spTree>
    <p:extLst>
      <p:ext uri="{BB962C8B-B14F-4D97-AF65-F5344CB8AC3E}">
        <p14:creationId xmlns:p14="http://schemas.microsoft.com/office/powerpoint/2010/main" val="28027234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xStyles>
    <p:titleStyle>
      <a:lvl1pPr algn="l" defTabSz="914400" rtl="0" eaLnBrk="1" latinLnBrk="0" hangingPunct="1">
        <a:lnSpc>
          <a:spcPct val="90000"/>
        </a:lnSpc>
        <a:spcBef>
          <a:spcPct val="0"/>
        </a:spcBef>
        <a:buNone/>
        <a:defRPr sz="4400" kern="1200">
          <a:solidFill>
            <a:schemeClr val="tx1"/>
          </a:solidFill>
          <a:latin typeface="Kamerik205 8" panose="020B08030306000200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33326732"/>
      </p:ext>
    </p:extLst>
  </p:cSld>
  <p:clrMap bg1="lt1" tx1="dk1" bg2="lt2" tx2="dk2" accent1="accent1" accent2="accent2" accent3="accent3" accent4="accent4" accent5="accent5" accent6="accent6" hlink="hlink" folHlink="folHlink"/>
  <p:sldLayoutIdLst>
    <p:sldLayoutId id="214748365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7.xml"/><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3.xml"/><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8.xml"/><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4.xml"/><Relationship Id="rId1" Type="http://schemas.openxmlformats.org/officeDocument/2006/relationships/slideLayout" Target="../slideLayouts/slideLayout6.xml"/><Relationship Id="rId5" Type="http://schemas.openxmlformats.org/officeDocument/2006/relationships/image" Target="../media/image4.svg"/><Relationship Id="rId4" Type="http://schemas.openxmlformats.org/officeDocument/2006/relationships/image" Target="../media/image3.png"/></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6.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6.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1.xml"/><Relationship Id="rId1" Type="http://schemas.openxmlformats.org/officeDocument/2006/relationships/slideLayout" Target="../slideLayouts/slideLayout6.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6.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6.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6.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3" Type="http://schemas.openxmlformats.org/officeDocument/2006/relationships/slide" Target="slide86.xml"/><Relationship Id="rId2" Type="http://schemas.openxmlformats.org/officeDocument/2006/relationships/notesSlide" Target="../notesSlides/notesSlide76.xml"/><Relationship Id="rId1" Type="http://schemas.openxmlformats.org/officeDocument/2006/relationships/slideLayout" Target="../slideLayouts/slideLayout6.xml"/><Relationship Id="rId5" Type="http://schemas.openxmlformats.org/officeDocument/2006/relationships/slide" Target="slide88.xml"/><Relationship Id="rId4" Type="http://schemas.openxmlformats.org/officeDocument/2006/relationships/slide" Target="slide87.xml"/></Relationships>
</file>

<file path=ppt/slides/_rels/slide86.xml.rels><?xml version="1.0" encoding="UTF-8" standalone="yes"?>
<Relationships xmlns="http://schemas.openxmlformats.org/package/2006/relationships"><Relationship Id="rId3" Type="http://schemas.openxmlformats.org/officeDocument/2006/relationships/slide" Target="slide89.xml"/><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8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 Id="rId5" Type="http://schemas.openxmlformats.org/officeDocument/2006/relationships/slide" Target="slide89.xml"/><Relationship Id="rId4" Type="http://schemas.openxmlformats.org/officeDocument/2006/relationships/image" Target="../media/image4.svg"/></Relationships>
</file>

<file path=ppt/slides/_rels/slide88.xml.rels><?xml version="1.0" encoding="UTF-8" standalone="yes"?>
<Relationships xmlns="http://schemas.openxmlformats.org/package/2006/relationships"><Relationship Id="rId3" Type="http://schemas.openxmlformats.org/officeDocument/2006/relationships/slide" Target="slide89.xml"/><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8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3.xml"/></Relationships>
</file>

<file path=ppt/slides/_rels/slide9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4.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1000" b="-1000"/>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5862855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300F87-E275-31E7-7821-94224DB6183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06BB053-CA5B-09FB-522F-554961FEA644}"/>
              </a:ext>
            </a:extLst>
          </p:cNvPr>
          <p:cNvSpPr>
            <a:spLocks noGrp="1"/>
          </p:cNvSpPr>
          <p:nvPr>
            <p:ph type="title"/>
          </p:nvPr>
        </p:nvSpPr>
        <p:spPr/>
        <p:txBody>
          <a:bodyPr/>
          <a:lstStyle/>
          <a:p>
            <a:r>
              <a:rPr lang="en-US" dirty="0"/>
              <a:t>Key Concepts &amp; Terminology</a:t>
            </a:r>
          </a:p>
        </p:txBody>
      </p:sp>
      <p:sp>
        <p:nvSpPr>
          <p:cNvPr id="5" name="Rectangle 4">
            <a:extLst>
              <a:ext uri="{FF2B5EF4-FFF2-40B4-BE49-F238E27FC236}">
                <a16:creationId xmlns:a16="http://schemas.microsoft.com/office/drawing/2014/main" id="{93F5ECE7-5715-38F5-6D2E-65CBF435B89A}"/>
              </a:ext>
            </a:extLst>
          </p:cNvPr>
          <p:cNvSpPr/>
          <p:nvPr/>
        </p:nvSpPr>
        <p:spPr>
          <a:xfrm>
            <a:off x="227251" y="1810760"/>
            <a:ext cx="2791994" cy="1061835"/>
          </a:xfrm>
          <a:prstGeom prst="rect">
            <a:avLst/>
          </a:prstGeom>
          <a:solidFill>
            <a:schemeClr val="bg1">
              <a:alpha val="50000"/>
            </a:schemeClr>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Message Queue</a:t>
            </a:r>
          </a:p>
        </p:txBody>
      </p:sp>
      <p:sp>
        <p:nvSpPr>
          <p:cNvPr id="4" name="Rectangle 3">
            <a:extLst>
              <a:ext uri="{FF2B5EF4-FFF2-40B4-BE49-F238E27FC236}">
                <a16:creationId xmlns:a16="http://schemas.microsoft.com/office/drawing/2014/main" id="{4AB51332-8C84-C157-D0DF-A6E32DF82E73}"/>
              </a:ext>
            </a:extLst>
          </p:cNvPr>
          <p:cNvSpPr/>
          <p:nvPr/>
        </p:nvSpPr>
        <p:spPr>
          <a:xfrm>
            <a:off x="3174518" y="1810758"/>
            <a:ext cx="2791994" cy="1061835"/>
          </a:xfrm>
          <a:prstGeom prst="rect">
            <a:avLst/>
          </a:prstGeom>
          <a:solidFill>
            <a:schemeClr val="bg1">
              <a:alpha val="50000"/>
            </a:schemeClr>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Publish/ Subscriber Model</a:t>
            </a:r>
          </a:p>
        </p:txBody>
      </p:sp>
      <p:sp>
        <p:nvSpPr>
          <p:cNvPr id="8" name="Rectangle 7">
            <a:extLst>
              <a:ext uri="{FF2B5EF4-FFF2-40B4-BE49-F238E27FC236}">
                <a16:creationId xmlns:a16="http://schemas.microsoft.com/office/drawing/2014/main" id="{16FCFD2D-FD72-147D-45D4-CA5BF57C820E}"/>
              </a:ext>
            </a:extLst>
          </p:cNvPr>
          <p:cNvSpPr/>
          <p:nvPr/>
        </p:nvSpPr>
        <p:spPr>
          <a:xfrm>
            <a:off x="6173636" y="1810758"/>
            <a:ext cx="2791994" cy="1061835"/>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Message Brokers</a:t>
            </a:r>
          </a:p>
        </p:txBody>
      </p:sp>
    </p:spTree>
    <p:extLst>
      <p:ext uri="{BB962C8B-B14F-4D97-AF65-F5344CB8AC3E}">
        <p14:creationId xmlns:p14="http://schemas.microsoft.com/office/powerpoint/2010/main" val="179933188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766C3D-8616-677C-F5D5-C89D4412B19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040BF3E-E20A-6096-AD2D-69C53D398615}"/>
              </a:ext>
            </a:extLst>
          </p:cNvPr>
          <p:cNvSpPr>
            <a:spLocks noGrp="1"/>
          </p:cNvSpPr>
          <p:nvPr>
            <p:ph type="title"/>
          </p:nvPr>
        </p:nvSpPr>
        <p:spPr/>
        <p:txBody>
          <a:bodyPr/>
          <a:lstStyle/>
          <a:p>
            <a:r>
              <a:rPr lang="en-US" dirty="0"/>
              <a:t>Key Concepts &amp; Terminology</a:t>
            </a:r>
          </a:p>
        </p:txBody>
      </p:sp>
      <p:sp>
        <p:nvSpPr>
          <p:cNvPr id="5" name="Rectangle 4">
            <a:extLst>
              <a:ext uri="{FF2B5EF4-FFF2-40B4-BE49-F238E27FC236}">
                <a16:creationId xmlns:a16="http://schemas.microsoft.com/office/drawing/2014/main" id="{6E1B6061-5E39-0BD4-255B-B33DDC9A8E08}"/>
              </a:ext>
            </a:extLst>
          </p:cNvPr>
          <p:cNvSpPr/>
          <p:nvPr/>
        </p:nvSpPr>
        <p:spPr>
          <a:xfrm>
            <a:off x="227251" y="1810760"/>
            <a:ext cx="2791994" cy="1061835"/>
          </a:xfrm>
          <a:prstGeom prst="rect">
            <a:avLst/>
          </a:prstGeom>
          <a:solidFill>
            <a:schemeClr val="bg1">
              <a:alpha val="50000"/>
            </a:schemeClr>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Message Queue</a:t>
            </a:r>
          </a:p>
        </p:txBody>
      </p:sp>
      <p:sp>
        <p:nvSpPr>
          <p:cNvPr id="4" name="Rectangle 3">
            <a:extLst>
              <a:ext uri="{FF2B5EF4-FFF2-40B4-BE49-F238E27FC236}">
                <a16:creationId xmlns:a16="http://schemas.microsoft.com/office/drawing/2014/main" id="{E638543B-4F70-B6DD-4ED8-429C27AD23EF}"/>
              </a:ext>
            </a:extLst>
          </p:cNvPr>
          <p:cNvSpPr/>
          <p:nvPr/>
        </p:nvSpPr>
        <p:spPr>
          <a:xfrm>
            <a:off x="3174518" y="1810758"/>
            <a:ext cx="2791994" cy="1061835"/>
          </a:xfrm>
          <a:prstGeom prst="rect">
            <a:avLst/>
          </a:prstGeom>
          <a:solidFill>
            <a:schemeClr val="bg1">
              <a:alpha val="50000"/>
            </a:schemeClr>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Publish/ Subscriber Model</a:t>
            </a:r>
          </a:p>
        </p:txBody>
      </p:sp>
      <p:sp>
        <p:nvSpPr>
          <p:cNvPr id="8" name="Rectangle 7">
            <a:extLst>
              <a:ext uri="{FF2B5EF4-FFF2-40B4-BE49-F238E27FC236}">
                <a16:creationId xmlns:a16="http://schemas.microsoft.com/office/drawing/2014/main" id="{14ED4EA9-0F4D-BB62-3FE1-DBFDD57C6EDC}"/>
              </a:ext>
            </a:extLst>
          </p:cNvPr>
          <p:cNvSpPr/>
          <p:nvPr/>
        </p:nvSpPr>
        <p:spPr>
          <a:xfrm>
            <a:off x="6173636" y="1810758"/>
            <a:ext cx="2791994" cy="1061835"/>
          </a:xfrm>
          <a:prstGeom prst="rect">
            <a:avLst/>
          </a:prstGeom>
          <a:solidFill>
            <a:schemeClr val="bg1">
              <a:alpha val="50000"/>
            </a:schemeClr>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Message Brokers</a:t>
            </a:r>
          </a:p>
        </p:txBody>
      </p:sp>
      <p:sp>
        <p:nvSpPr>
          <p:cNvPr id="9" name="Rectangle 8">
            <a:extLst>
              <a:ext uri="{FF2B5EF4-FFF2-40B4-BE49-F238E27FC236}">
                <a16:creationId xmlns:a16="http://schemas.microsoft.com/office/drawing/2014/main" id="{781AB9E9-A9DA-D26B-7993-4087FC121533}"/>
              </a:ext>
            </a:extLst>
          </p:cNvPr>
          <p:cNvSpPr/>
          <p:nvPr/>
        </p:nvSpPr>
        <p:spPr>
          <a:xfrm>
            <a:off x="9172754" y="1810758"/>
            <a:ext cx="2791994" cy="1061835"/>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Transactions</a:t>
            </a:r>
          </a:p>
        </p:txBody>
      </p:sp>
    </p:spTree>
    <p:extLst>
      <p:ext uri="{BB962C8B-B14F-4D97-AF65-F5344CB8AC3E}">
        <p14:creationId xmlns:p14="http://schemas.microsoft.com/office/powerpoint/2010/main" val="299199236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0FB513-2B9A-3980-BC10-D80A8DBEC53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0E4F6B6-AA36-CA6D-87A9-73FBC35D783E}"/>
              </a:ext>
            </a:extLst>
          </p:cNvPr>
          <p:cNvSpPr>
            <a:spLocks noGrp="1"/>
          </p:cNvSpPr>
          <p:nvPr>
            <p:ph type="title"/>
          </p:nvPr>
        </p:nvSpPr>
        <p:spPr/>
        <p:txBody>
          <a:bodyPr/>
          <a:lstStyle/>
          <a:p>
            <a:r>
              <a:rPr lang="en-US" dirty="0"/>
              <a:t>Key Concepts &amp; Terminology</a:t>
            </a:r>
          </a:p>
        </p:txBody>
      </p:sp>
      <p:sp>
        <p:nvSpPr>
          <p:cNvPr id="5" name="Rectangle 4">
            <a:extLst>
              <a:ext uri="{FF2B5EF4-FFF2-40B4-BE49-F238E27FC236}">
                <a16:creationId xmlns:a16="http://schemas.microsoft.com/office/drawing/2014/main" id="{540B4761-FB26-5918-07EC-7FF5491F9060}"/>
              </a:ext>
            </a:extLst>
          </p:cNvPr>
          <p:cNvSpPr/>
          <p:nvPr/>
        </p:nvSpPr>
        <p:spPr>
          <a:xfrm>
            <a:off x="227251" y="1810760"/>
            <a:ext cx="2791994" cy="1061835"/>
          </a:xfrm>
          <a:prstGeom prst="rect">
            <a:avLst/>
          </a:prstGeom>
          <a:solidFill>
            <a:schemeClr val="bg1">
              <a:alpha val="50000"/>
            </a:schemeClr>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Message Queue</a:t>
            </a:r>
          </a:p>
        </p:txBody>
      </p:sp>
      <p:sp>
        <p:nvSpPr>
          <p:cNvPr id="4" name="Rectangle 3">
            <a:extLst>
              <a:ext uri="{FF2B5EF4-FFF2-40B4-BE49-F238E27FC236}">
                <a16:creationId xmlns:a16="http://schemas.microsoft.com/office/drawing/2014/main" id="{836F5483-6638-B217-1242-82210CB44F02}"/>
              </a:ext>
            </a:extLst>
          </p:cNvPr>
          <p:cNvSpPr/>
          <p:nvPr/>
        </p:nvSpPr>
        <p:spPr>
          <a:xfrm>
            <a:off x="3174518" y="1810758"/>
            <a:ext cx="2791994" cy="1061835"/>
          </a:xfrm>
          <a:prstGeom prst="rect">
            <a:avLst/>
          </a:prstGeom>
          <a:solidFill>
            <a:schemeClr val="bg1">
              <a:alpha val="50000"/>
            </a:schemeClr>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Publish/ Subscriber Model</a:t>
            </a:r>
          </a:p>
        </p:txBody>
      </p:sp>
      <p:sp>
        <p:nvSpPr>
          <p:cNvPr id="8" name="Rectangle 7">
            <a:extLst>
              <a:ext uri="{FF2B5EF4-FFF2-40B4-BE49-F238E27FC236}">
                <a16:creationId xmlns:a16="http://schemas.microsoft.com/office/drawing/2014/main" id="{5059CE90-8E9A-7F10-DB3A-1203C6B71291}"/>
              </a:ext>
            </a:extLst>
          </p:cNvPr>
          <p:cNvSpPr/>
          <p:nvPr/>
        </p:nvSpPr>
        <p:spPr>
          <a:xfrm>
            <a:off x="6173636" y="1810758"/>
            <a:ext cx="2791994" cy="1061835"/>
          </a:xfrm>
          <a:prstGeom prst="rect">
            <a:avLst/>
          </a:prstGeom>
          <a:solidFill>
            <a:schemeClr val="bg1">
              <a:alpha val="50000"/>
            </a:schemeClr>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Message Brokers</a:t>
            </a:r>
          </a:p>
        </p:txBody>
      </p:sp>
      <p:sp>
        <p:nvSpPr>
          <p:cNvPr id="9" name="Rectangle 8">
            <a:extLst>
              <a:ext uri="{FF2B5EF4-FFF2-40B4-BE49-F238E27FC236}">
                <a16:creationId xmlns:a16="http://schemas.microsoft.com/office/drawing/2014/main" id="{348B9E84-0025-41FB-35CA-CA7FC58BA07D}"/>
              </a:ext>
            </a:extLst>
          </p:cNvPr>
          <p:cNvSpPr/>
          <p:nvPr/>
        </p:nvSpPr>
        <p:spPr>
          <a:xfrm>
            <a:off x="9172754" y="1810758"/>
            <a:ext cx="2791994" cy="1061835"/>
          </a:xfrm>
          <a:prstGeom prst="rect">
            <a:avLst/>
          </a:prstGeom>
          <a:solidFill>
            <a:schemeClr val="bg1">
              <a:alpha val="50000"/>
            </a:schemeClr>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Transactions</a:t>
            </a:r>
          </a:p>
        </p:txBody>
      </p:sp>
      <p:sp>
        <p:nvSpPr>
          <p:cNvPr id="3" name="Rectangle 2">
            <a:extLst>
              <a:ext uri="{FF2B5EF4-FFF2-40B4-BE49-F238E27FC236}">
                <a16:creationId xmlns:a16="http://schemas.microsoft.com/office/drawing/2014/main" id="{0EAD3CA8-33FA-EAF2-7F3C-BA62F70E29DB}"/>
              </a:ext>
            </a:extLst>
          </p:cNvPr>
          <p:cNvSpPr/>
          <p:nvPr/>
        </p:nvSpPr>
        <p:spPr>
          <a:xfrm>
            <a:off x="1700885" y="3239869"/>
            <a:ext cx="2791994" cy="1061835"/>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Dead Letter Queue</a:t>
            </a:r>
          </a:p>
        </p:txBody>
      </p:sp>
    </p:spTree>
    <p:extLst>
      <p:ext uri="{BB962C8B-B14F-4D97-AF65-F5344CB8AC3E}">
        <p14:creationId xmlns:p14="http://schemas.microsoft.com/office/powerpoint/2010/main" val="67740216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52EC8D-8A29-D5DD-D50F-F93E281CC65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3BF3FA7-E51D-5065-C96C-87D3D1E7DB5E}"/>
              </a:ext>
            </a:extLst>
          </p:cNvPr>
          <p:cNvSpPr>
            <a:spLocks noGrp="1"/>
          </p:cNvSpPr>
          <p:nvPr>
            <p:ph type="title"/>
          </p:nvPr>
        </p:nvSpPr>
        <p:spPr/>
        <p:txBody>
          <a:bodyPr/>
          <a:lstStyle/>
          <a:p>
            <a:r>
              <a:rPr lang="en-US" dirty="0"/>
              <a:t>Key Concepts &amp; Terminology</a:t>
            </a:r>
          </a:p>
        </p:txBody>
      </p:sp>
      <p:sp>
        <p:nvSpPr>
          <p:cNvPr id="5" name="Rectangle 4">
            <a:extLst>
              <a:ext uri="{FF2B5EF4-FFF2-40B4-BE49-F238E27FC236}">
                <a16:creationId xmlns:a16="http://schemas.microsoft.com/office/drawing/2014/main" id="{3907672D-4DAB-A8B3-4E5E-625DADF12FF6}"/>
              </a:ext>
            </a:extLst>
          </p:cNvPr>
          <p:cNvSpPr/>
          <p:nvPr/>
        </p:nvSpPr>
        <p:spPr>
          <a:xfrm>
            <a:off x="227251" y="1810760"/>
            <a:ext cx="2791994" cy="1061835"/>
          </a:xfrm>
          <a:prstGeom prst="rect">
            <a:avLst/>
          </a:prstGeom>
          <a:solidFill>
            <a:schemeClr val="bg1">
              <a:alpha val="50000"/>
            </a:schemeClr>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Message Queue</a:t>
            </a:r>
          </a:p>
        </p:txBody>
      </p:sp>
      <p:sp>
        <p:nvSpPr>
          <p:cNvPr id="4" name="Rectangle 3">
            <a:extLst>
              <a:ext uri="{FF2B5EF4-FFF2-40B4-BE49-F238E27FC236}">
                <a16:creationId xmlns:a16="http://schemas.microsoft.com/office/drawing/2014/main" id="{AF6F75D0-7672-C326-430F-BB6566AFACA2}"/>
              </a:ext>
            </a:extLst>
          </p:cNvPr>
          <p:cNvSpPr/>
          <p:nvPr/>
        </p:nvSpPr>
        <p:spPr>
          <a:xfrm>
            <a:off x="3174518" y="1810758"/>
            <a:ext cx="2791994" cy="1061835"/>
          </a:xfrm>
          <a:prstGeom prst="rect">
            <a:avLst/>
          </a:prstGeom>
          <a:solidFill>
            <a:schemeClr val="bg1">
              <a:alpha val="50000"/>
            </a:schemeClr>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Publish/ Subscriber Model</a:t>
            </a:r>
          </a:p>
        </p:txBody>
      </p:sp>
      <p:sp>
        <p:nvSpPr>
          <p:cNvPr id="8" name="Rectangle 7">
            <a:extLst>
              <a:ext uri="{FF2B5EF4-FFF2-40B4-BE49-F238E27FC236}">
                <a16:creationId xmlns:a16="http://schemas.microsoft.com/office/drawing/2014/main" id="{54EA2D83-8DD2-4B08-82A1-1AEE7FD6ECFD}"/>
              </a:ext>
            </a:extLst>
          </p:cNvPr>
          <p:cNvSpPr/>
          <p:nvPr/>
        </p:nvSpPr>
        <p:spPr>
          <a:xfrm>
            <a:off x="6173636" y="1810758"/>
            <a:ext cx="2791994" cy="1061835"/>
          </a:xfrm>
          <a:prstGeom prst="rect">
            <a:avLst/>
          </a:prstGeom>
          <a:solidFill>
            <a:schemeClr val="bg1">
              <a:alpha val="50000"/>
            </a:schemeClr>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Message Brokers</a:t>
            </a:r>
          </a:p>
        </p:txBody>
      </p:sp>
      <p:sp>
        <p:nvSpPr>
          <p:cNvPr id="9" name="Rectangle 8">
            <a:extLst>
              <a:ext uri="{FF2B5EF4-FFF2-40B4-BE49-F238E27FC236}">
                <a16:creationId xmlns:a16="http://schemas.microsoft.com/office/drawing/2014/main" id="{33FE53C3-7C43-2E72-1177-E3752FB6C7B3}"/>
              </a:ext>
            </a:extLst>
          </p:cNvPr>
          <p:cNvSpPr/>
          <p:nvPr/>
        </p:nvSpPr>
        <p:spPr>
          <a:xfrm>
            <a:off x="9172754" y="1810758"/>
            <a:ext cx="2791994" cy="1061835"/>
          </a:xfrm>
          <a:prstGeom prst="rect">
            <a:avLst/>
          </a:prstGeom>
          <a:solidFill>
            <a:schemeClr val="bg1">
              <a:alpha val="50000"/>
            </a:schemeClr>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Transactions</a:t>
            </a:r>
          </a:p>
        </p:txBody>
      </p:sp>
      <p:sp>
        <p:nvSpPr>
          <p:cNvPr id="3" name="Rectangle 2">
            <a:extLst>
              <a:ext uri="{FF2B5EF4-FFF2-40B4-BE49-F238E27FC236}">
                <a16:creationId xmlns:a16="http://schemas.microsoft.com/office/drawing/2014/main" id="{0CBC559B-8C0F-B940-98EB-EB3F427D6C1A}"/>
              </a:ext>
            </a:extLst>
          </p:cNvPr>
          <p:cNvSpPr/>
          <p:nvPr/>
        </p:nvSpPr>
        <p:spPr>
          <a:xfrm>
            <a:off x="1700885" y="3239869"/>
            <a:ext cx="2791994" cy="1061835"/>
          </a:xfrm>
          <a:prstGeom prst="rect">
            <a:avLst/>
          </a:prstGeom>
          <a:solidFill>
            <a:schemeClr val="bg1">
              <a:alpha val="50000"/>
            </a:schemeClr>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Dead Letter Queue</a:t>
            </a:r>
          </a:p>
        </p:txBody>
      </p:sp>
      <p:sp>
        <p:nvSpPr>
          <p:cNvPr id="6" name="Rectangle 5">
            <a:extLst>
              <a:ext uri="{FF2B5EF4-FFF2-40B4-BE49-F238E27FC236}">
                <a16:creationId xmlns:a16="http://schemas.microsoft.com/office/drawing/2014/main" id="{AB375ADD-88CE-148E-14A7-2572F5C5CB5F}"/>
              </a:ext>
            </a:extLst>
          </p:cNvPr>
          <p:cNvSpPr/>
          <p:nvPr/>
        </p:nvSpPr>
        <p:spPr>
          <a:xfrm>
            <a:off x="4700003" y="3239869"/>
            <a:ext cx="2791994" cy="1061835"/>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Idempotence</a:t>
            </a:r>
          </a:p>
        </p:txBody>
      </p:sp>
    </p:spTree>
    <p:extLst>
      <p:ext uri="{BB962C8B-B14F-4D97-AF65-F5344CB8AC3E}">
        <p14:creationId xmlns:p14="http://schemas.microsoft.com/office/powerpoint/2010/main" val="265389525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F88ED2-752C-07F2-D555-B8EFF6A8674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73043B2-2890-9A13-4753-8C433C46F474}"/>
              </a:ext>
            </a:extLst>
          </p:cNvPr>
          <p:cNvSpPr>
            <a:spLocks noGrp="1"/>
          </p:cNvSpPr>
          <p:nvPr>
            <p:ph type="title"/>
          </p:nvPr>
        </p:nvSpPr>
        <p:spPr/>
        <p:txBody>
          <a:bodyPr/>
          <a:lstStyle/>
          <a:p>
            <a:r>
              <a:rPr lang="en-US" dirty="0"/>
              <a:t>Key Concepts &amp; Terminology</a:t>
            </a:r>
          </a:p>
        </p:txBody>
      </p:sp>
      <p:sp>
        <p:nvSpPr>
          <p:cNvPr id="5" name="Rectangle 4">
            <a:extLst>
              <a:ext uri="{FF2B5EF4-FFF2-40B4-BE49-F238E27FC236}">
                <a16:creationId xmlns:a16="http://schemas.microsoft.com/office/drawing/2014/main" id="{3811F9E8-1AE1-DD0A-6D90-46710CB4F522}"/>
              </a:ext>
            </a:extLst>
          </p:cNvPr>
          <p:cNvSpPr/>
          <p:nvPr/>
        </p:nvSpPr>
        <p:spPr>
          <a:xfrm>
            <a:off x="227251" y="1810760"/>
            <a:ext cx="2791994" cy="1061835"/>
          </a:xfrm>
          <a:prstGeom prst="rect">
            <a:avLst/>
          </a:prstGeom>
          <a:solidFill>
            <a:schemeClr val="bg1">
              <a:alpha val="50000"/>
            </a:schemeClr>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Message Queue</a:t>
            </a:r>
          </a:p>
        </p:txBody>
      </p:sp>
      <p:sp>
        <p:nvSpPr>
          <p:cNvPr id="4" name="Rectangle 3">
            <a:extLst>
              <a:ext uri="{FF2B5EF4-FFF2-40B4-BE49-F238E27FC236}">
                <a16:creationId xmlns:a16="http://schemas.microsoft.com/office/drawing/2014/main" id="{9DF7586A-C506-BF7A-F5B6-32F839B54A07}"/>
              </a:ext>
            </a:extLst>
          </p:cNvPr>
          <p:cNvSpPr/>
          <p:nvPr/>
        </p:nvSpPr>
        <p:spPr>
          <a:xfrm>
            <a:off x="3174518" y="1810758"/>
            <a:ext cx="2791994" cy="1061835"/>
          </a:xfrm>
          <a:prstGeom prst="rect">
            <a:avLst/>
          </a:prstGeom>
          <a:solidFill>
            <a:schemeClr val="bg1">
              <a:alpha val="50000"/>
            </a:schemeClr>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Publish/ Subscriber Model</a:t>
            </a:r>
          </a:p>
        </p:txBody>
      </p:sp>
      <p:sp>
        <p:nvSpPr>
          <p:cNvPr id="8" name="Rectangle 7">
            <a:extLst>
              <a:ext uri="{FF2B5EF4-FFF2-40B4-BE49-F238E27FC236}">
                <a16:creationId xmlns:a16="http://schemas.microsoft.com/office/drawing/2014/main" id="{352E491E-27F8-3DA8-A311-CDFAD0FB0038}"/>
              </a:ext>
            </a:extLst>
          </p:cNvPr>
          <p:cNvSpPr/>
          <p:nvPr/>
        </p:nvSpPr>
        <p:spPr>
          <a:xfrm>
            <a:off x="6173636" y="1810758"/>
            <a:ext cx="2791994" cy="1061835"/>
          </a:xfrm>
          <a:prstGeom prst="rect">
            <a:avLst/>
          </a:prstGeom>
          <a:solidFill>
            <a:schemeClr val="bg1">
              <a:alpha val="50000"/>
            </a:schemeClr>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Message Brokers</a:t>
            </a:r>
          </a:p>
        </p:txBody>
      </p:sp>
      <p:sp>
        <p:nvSpPr>
          <p:cNvPr id="9" name="Rectangle 8">
            <a:extLst>
              <a:ext uri="{FF2B5EF4-FFF2-40B4-BE49-F238E27FC236}">
                <a16:creationId xmlns:a16="http://schemas.microsoft.com/office/drawing/2014/main" id="{B7ABA516-D5B0-BEFB-6759-9E668BA1148D}"/>
              </a:ext>
            </a:extLst>
          </p:cNvPr>
          <p:cNvSpPr/>
          <p:nvPr/>
        </p:nvSpPr>
        <p:spPr>
          <a:xfrm>
            <a:off x="9172754" y="1810758"/>
            <a:ext cx="2791994" cy="1061835"/>
          </a:xfrm>
          <a:prstGeom prst="rect">
            <a:avLst/>
          </a:prstGeom>
          <a:solidFill>
            <a:schemeClr val="bg1">
              <a:alpha val="50000"/>
            </a:schemeClr>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Transactions</a:t>
            </a:r>
          </a:p>
        </p:txBody>
      </p:sp>
      <p:sp>
        <p:nvSpPr>
          <p:cNvPr id="3" name="Rectangle 2">
            <a:extLst>
              <a:ext uri="{FF2B5EF4-FFF2-40B4-BE49-F238E27FC236}">
                <a16:creationId xmlns:a16="http://schemas.microsoft.com/office/drawing/2014/main" id="{98476A4C-C945-C11B-DBCF-3F9590E9631D}"/>
              </a:ext>
            </a:extLst>
          </p:cNvPr>
          <p:cNvSpPr/>
          <p:nvPr/>
        </p:nvSpPr>
        <p:spPr>
          <a:xfrm>
            <a:off x="1700885" y="3239869"/>
            <a:ext cx="2791994" cy="1061835"/>
          </a:xfrm>
          <a:prstGeom prst="rect">
            <a:avLst/>
          </a:prstGeom>
          <a:solidFill>
            <a:schemeClr val="bg1">
              <a:alpha val="50000"/>
            </a:schemeClr>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Dead Letter Queue</a:t>
            </a:r>
          </a:p>
        </p:txBody>
      </p:sp>
      <p:sp>
        <p:nvSpPr>
          <p:cNvPr id="6" name="Rectangle 5">
            <a:extLst>
              <a:ext uri="{FF2B5EF4-FFF2-40B4-BE49-F238E27FC236}">
                <a16:creationId xmlns:a16="http://schemas.microsoft.com/office/drawing/2014/main" id="{64CD2D95-CC50-DF0D-C076-8771F0C3979B}"/>
              </a:ext>
            </a:extLst>
          </p:cNvPr>
          <p:cNvSpPr/>
          <p:nvPr/>
        </p:nvSpPr>
        <p:spPr>
          <a:xfrm>
            <a:off x="4700003" y="3239869"/>
            <a:ext cx="2791994" cy="1061835"/>
          </a:xfrm>
          <a:prstGeom prst="rect">
            <a:avLst/>
          </a:prstGeom>
          <a:solidFill>
            <a:schemeClr val="bg1">
              <a:alpha val="50000"/>
            </a:schemeClr>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Idempotence</a:t>
            </a:r>
          </a:p>
        </p:txBody>
      </p:sp>
      <p:sp>
        <p:nvSpPr>
          <p:cNvPr id="7" name="Rectangle 6">
            <a:extLst>
              <a:ext uri="{FF2B5EF4-FFF2-40B4-BE49-F238E27FC236}">
                <a16:creationId xmlns:a16="http://schemas.microsoft.com/office/drawing/2014/main" id="{4CFDF826-CD6D-EB98-D71A-98E2BA11C3D2}"/>
              </a:ext>
            </a:extLst>
          </p:cNvPr>
          <p:cNvSpPr/>
          <p:nvPr/>
        </p:nvSpPr>
        <p:spPr>
          <a:xfrm>
            <a:off x="7699121" y="3239869"/>
            <a:ext cx="2791994" cy="1061835"/>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FIFO</a:t>
            </a:r>
          </a:p>
        </p:txBody>
      </p:sp>
    </p:spTree>
    <p:extLst>
      <p:ext uri="{BB962C8B-B14F-4D97-AF65-F5344CB8AC3E}">
        <p14:creationId xmlns:p14="http://schemas.microsoft.com/office/powerpoint/2010/main" val="408097322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80E236-2ED8-451A-29EC-BFD29EEA90D2}"/>
              </a:ext>
            </a:extLst>
          </p:cNvPr>
          <p:cNvSpPr>
            <a:spLocks noGrp="1"/>
          </p:cNvSpPr>
          <p:nvPr>
            <p:ph type="title"/>
          </p:nvPr>
        </p:nvSpPr>
        <p:spPr/>
        <p:txBody>
          <a:bodyPr/>
          <a:lstStyle/>
          <a:p>
            <a:r>
              <a:rPr lang="en-US" dirty="0"/>
              <a:t>Overview of Messaging Patterns</a:t>
            </a:r>
          </a:p>
        </p:txBody>
      </p:sp>
      <p:sp>
        <p:nvSpPr>
          <p:cNvPr id="3" name="Rectangle 2">
            <a:extLst>
              <a:ext uri="{FF2B5EF4-FFF2-40B4-BE49-F238E27FC236}">
                <a16:creationId xmlns:a16="http://schemas.microsoft.com/office/drawing/2014/main" id="{A3C0883B-51CA-8F90-B93E-C17A794F4FB8}"/>
              </a:ext>
            </a:extLst>
          </p:cNvPr>
          <p:cNvSpPr/>
          <p:nvPr/>
        </p:nvSpPr>
        <p:spPr>
          <a:xfrm>
            <a:off x="1272441" y="1707943"/>
            <a:ext cx="4482771" cy="1473025"/>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dirty="0">
                <a:solidFill>
                  <a:srgbClr val="002B5B"/>
                </a:solidFill>
              </a:rPr>
              <a:t>Reliable and Scalable Communication</a:t>
            </a:r>
          </a:p>
        </p:txBody>
      </p:sp>
      <p:sp>
        <p:nvSpPr>
          <p:cNvPr id="4" name="Rectangle 3">
            <a:extLst>
              <a:ext uri="{FF2B5EF4-FFF2-40B4-BE49-F238E27FC236}">
                <a16:creationId xmlns:a16="http://schemas.microsoft.com/office/drawing/2014/main" id="{0A22F14A-6E20-F9F5-AEFA-0244E248FC3C}"/>
              </a:ext>
            </a:extLst>
          </p:cNvPr>
          <p:cNvSpPr/>
          <p:nvPr/>
        </p:nvSpPr>
        <p:spPr>
          <a:xfrm>
            <a:off x="6436788" y="1690688"/>
            <a:ext cx="4482771" cy="1473025"/>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dirty="0">
                <a:solidFill>
                  <a:srgbClr val="002B5B"/>
                </a:solidFill>
              </a:rPr>
              <a:t>Help Decouple Components</a:t>
            </a:r>
          </a:p>
        </p:txBody>
      </p:sp>
    </p:spTree>
    <p:extLst>
      <p:ext uri="{BB962C8B-B14F-4D97-AF65-F5344CB8AC3E}">
        <p14:creationId xmlns:p14="http://schemas.microsoft.com/office/powerpoint/2010/main" val="303004751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1C1654-986E-6DFE-12F9-30644964F2E4}"/>
              </a:ext>
            </a:extLst>
          </p:cNvPr>
          <p:cNvSpPr>
            <a:spLocks noGrp="1"/>
          </p:cNvSpPr>
          <p:nvPr>
            <p:ph type="title"/>
          </p:nvPr>
        </p:nvSpPr>
        <p:spPr/>
        <p:txBody>
          <a:bodyPr/>
          <a:lstStyle/>
          <a:p>
            <a:r>
              <a:rPr lang="en-US" dirty="0"/>
              <a:t>Lots of Messaging Patterns</a:t>
            </a:r>
          </a:p>
        </p:txBody>
      </p:sp>
      <p:sp>
        <p:nvSpPr>
          <p:cNvPr id="3" name="Content Placeholder 2">
            <a:extLst>
              <a:ext uri="{FF2B5EF4-FFF2-40B4-BE49-F238E27FC236}">
                <a16:creationId xmlns:a16="http://schemas.microsoft.com/office/drawing/2014/main" id="{D8995A8B-8573-D9DE-BD0D-CC22A956A287}"/>
              </a:ext>
            </a:extLst>
          </p:cNvPr>
          <p:cNvSpPr>
            <a:spLocks noGrp="1"/>
          </p:cNvSpPr>
          <p:nvPr>
            <p:ph idx="1"/>
          </p:nvPr>
        </p:nvSpPr>
        <p:spPr/>
        <p:txBody>
          <a:bodyPr numCol="4">
            <a:normAutofit fontScale="40000" lnSpcReduction="20000"/>
          </a:bodyPr>
          <a:lstStyle/>
          <a:p>
            <a:pPr marL="0" indent="0">
              <a:buNone/>
            </a:pPr>
            <a:r>
              <a:rPr lang="en-US" b="1" u="sng" dirty="0"/>
              <a:t>Basic Messaging Patterns</a:t>
            </a:r>
            <a:endParaRPr lang="en-US" dirty="0"/>
          </a:p>
          <a:p>
            <a:r>
              <a:rPr lang="en-US" dirty="0"/>
              <a:t>Point-to-Point Messaging</a:t>
            </a:r>
          </a:p>
          <a:p>
            <a:r>
              <a:rPr lang="en-US" dirty="0"/>
              <a:t>Publish/Subscribe Messaging</a:t>
            </a:r>
          </a:p>
          <a:p>
            <a:r>
              <a:rPr lang="en-US" dirty="0"/>
              <a:t>Request/Reply</a:t>
            </a:r>
          </a:p>
          <a:p>
            <a:r>
              <a:rPr lang="en-US" dirty="0"/>
              <a:t>Competing Consumers</a:t>
            </a:r>
          </a:p>
          <a:p>
            <a:r>
              <a:rPr lang="en-US" dirty="0"/>
              <a:t>Dead Letter Queues</a:t>
            </a:r>
          </a:p>
          <a:p>
            <a:pPr marL="0" indent="0">
              <a:buNone/>
            </a:pPr>
            <a:br>
              <a:rPr lang="en-US" dirty="0"/>
            </a:br>
            <a:r>
              <a:rPr lang="en-US" b="1" u="sng" dirty="0"/>
              <a:t>Advanced Messaging Patterns</a:t>
            </a:r>
            <a:endParaRPr lang="en-US" dirty="0"/>
          </a:p>
          <a:p>
            <a:r>
              <a:rPr lang="en-US" dirty="0"/>
              <a:t>Event Streaming</a:t>
            </a:r>
          </a:p>
          <a:p>
            <a:r>
              <a:rPr lang="en-US" dirty="0"/>
              <a:t>Broadcast Pattern</a:t>
            </a:r>
          </a:p>
          <a:p>
            <a:r>
              <a:rPr lang="en-US" dirty="0"/>
              <a:t>Aggregation Pattern</a:t>
            </a:r>
          </a:p>
          <a:p>
            <a:r>
              <a:rPr lang="en-US" dirty="0"/>
              <a:t>Bidirectional Synchronization Pattern</a:t>
            </a:r>
          </a:p>
          <a:p>
            <a:r>
              <a:rPr lang="en-US" dirty="0"/>
              <a:t>Correlation Pattern</a:t>
            </a:r>
          </a:p>
          <a:p>
            <a:endParaRPr lang="en-US" dirty="0"/>
          </a:p>
          <a:p>
            <a:pPr marL="0" indent="0">
              <a:buNone/>
            </a:pPr>
            <a:endParaRPr lang="en-US" b="1" u="sng" dirty="0"/>
          </a:p>
          <a:p>
            <a:pPr marL="0" indent="0">
              <a:buNone/>
            </a:pPr>
            <a:r>
              <a:rPr lang="en-US" b="1" u="sng" dirty="0"/>
              <a:t>Design and Integration Patterns</a:t>
            </a:r>
            <a:endParaRPr lang="en-US" dirty="0"/>
          </a:p>
          <a:p>
            <a:r>
              <a:rPr lang="en-US" dirty="0"/>
              <a:t>Choreography</a:t>
            </a:r>
          </a:p>
          <a:p>
            <a:r>
              <a:rPr lang="en-US" dirty="0"/>
              <a:t>Orchestration</a:t>
            </a:r>
          </a:p>
          <a:p>
            <a:r>
              <a:rPr lang="en-US" dirty="0"/>
              <a:t>Error Handling and Retry Policies</a:t>
            </a:r>
          </a:p>
          <a:p>
            <a:r>
              <a:rPr lang="en-US" dirty="0"/>
              <a:t>Message Filter</a:t>
            </a:r>
          </a:p>
          <a:p>
            <a:r>
              <a:rPr lang="en-US" dirty="0"/>
              <a:t>Recipient List</a:t>
            </a:r>
          </a:p>
          <a:p>
            <a:r>
              <a:rPr lang="en-US" dirty="0"/>
              <a:t>Splitter</a:t>
            </a:r>
          </a:p>
          <a:p>
            <a:r>
              <a:rPr lang="en-US" dirty="0"/>
              <a:t>Aggregator</a:t>
            </a:r>
          </a:p>
          <a:p>
            <a:r>
              <a:rPr lang="en-US" dirty="0" err="1"/>
              <a:t>Resequencer</a:t>
            </a:r>
            <a:endParaRPr lang="en-US" dirty="0"/>
          </a:p>
          <a:p>
            <a:r>
              <a:rPr lang="en-US" dirty="0"/>
              <a:t>Composed Message Processor</a:t>
            </a:r>
          </a:p>
          <a:p>
            <a:r>
              <a:rPr lang="en-US" dirty="0"/>
              <a:t>Composed Message Processor</a:t>
            </a:r>
          </a:p>
          <a:p>
            <a:r>
              <a:rPr lang="en-US" dirty="0"/>
              <a:t>Scatter-Gather</a:t>
            </a:r>
          </a:p>
          <a:p>
            <a:r>
              <a:rPr lang="en-US" dirty="0"/>
              <a:t>Routing Slip</a:t>
            </a:r>
          </a:p>
          <a:p>
            <a:r>
              <a:rPr lang="en-US" dirty="0"/>
              <a:t>Process Manager</a:t>
            </a:r>
          </a:p>
          <a:p>
            <a:r>
              <a:rPr lang="en-US" dirty="0"/>
              <a:t>Message Broker</a:t>
            </a:r>
          </a:p>
          <a:p>
            <a:r>
              <a:rPr lang="en-US" dirty="0"/>
              <a:t>Message Translator</a:t>
            </a:r>
          </a:p>
          <a:p>
            <a:r>
              <a:rPr lang="en-US" dirty="0"/>
              <a:t>Envelope Wrapper</a:t>
            </a:r>
          </a:p>
          <a:p>
            <a:r>
              <a:rPr lang="en-US" dirty="0"/>
              <a:t>Content Enricher</a:t>
            </a:r>
          </a:p>
          <a:p>
            <a:r>
              <a:rPr lang="en-US" dirty="0"/>
              <a:t>Content Filter</a:t>
            </a:r>
          </a:p>
          <a:p>
            <a:r>
              <a:rPr lang="en-US" dirty="0"/>
              <a:t>Claim Check</a:t>
            </a:r>
          </a:p>
          <a:p>
            <a:r>
              <a:rPr lang="en-US" dirty="0"/>
              <a:t>Normalizer</a:t>
            </a:r>
          </a:p>
          <a:p>
            <a:r>
              <a:rPr lang="en-US" dirty="0"/>
              <a:t>Canonical Data Model</a:t>
            </a:r>
          </a:p>
          <a:p>
            <a:r>
              <a:rPr lang="en-US" dirty="0"/>
              <a:t>Transactional Queues</a:t>
            </a:r>
          </a:p>
          <a:p>
            <a:r>
              <a:rPr lang="en-US" dirty="0"/>
              <a:t>Saga</a:t>
            </a:r>
          </a:p>
          <a:p>
            <a:r>
              <a:rPr lang="en-US" dirty="0"/>
              <a:t>Sequence Convoy</a:t>
            </a:r>
          </a:p>
          <a:p>
            <a:r>
              <a:rPr lang="en-US" dirty="0"/>
              <a:t>Transactional Outbox</a:t>
            </a:r>
          </a:p>
          <a:p>
            <a:endParaRPr lang="en-US" dirty="0"/>
          </a:p>
          <a:p>
            <a:pPr marL="0" indent="0">
              <a:buNone/>
            </a:pPr>
            <a:r>
              <a:rPr lang="en-US" b="1" u="sng" dirty="0"/>
              <a:t>System Management Patterns</a:t>
            </a:r>
            <a:endParaRPr lang="en-US" dirty="0"/>
          </a:p>
          <a:p>
            <a:r>
              <a:rPr lang="en-US" dirty="0"/>
              <a:t>Message Endpoint</a:t>
            </a:r>
          </a:p>
          <a:p>
            <a:r>
              <a:rPr lang="en-US" dirty="0"/>
              <a:t>Messaging Gateway</a:t>
            </a:r>
          </a:p>
          <a:p>
            <a:r>
              <a:rPr lang="en-US" dirty="0"/>
              <a:t>Durable Subscriber</a:t>
            </a:r>
          </a:p>
          <a:p>
            <a:r>
              <a:rPr lang="en-US" dirty="0"/>
              <a:t>Idempotent Receiver</a:t>
            </a:r>
          </a:p>
          <a:p>
            <a:r>
              <a:rPr lang="en-US" dirty="0"/>
              <a:t>Service Activator</a:t>
            </a:r>
          </a:p>
          <a:p>
            <a:r>
              <a:rPr lang="en-US" dirty="0"/>
              <a:t>Polling Consumer</a:t>
            </a:r>
          </a:p>
          <a:p>
            <a:r>
              <a:rPr lang="en-US" dirty="0"/>
              <a:t>Event-Driven Consumer</a:t>
            </a:r>
          </a:p>
          <a:p>
            <a:r>
              <a:rPr lang="en-US" dirty="0"/>
              <a:t>Message Dispatcher</a:t>
            </a:r>
          </a:p>
          <a:p>
            <a:r>
              <a:rPr lang="en-US" dirty="0"/>
              <a:t>Selective Consumer</a:t>
            </a:r>
          </a:p>
          <a:p>
            <a:r>
              <a:rPr lang="en-US" dirty="0"/>
              <a:t>Wire Tap</a:t>
            </a:r>
          </a:p>
          <a:p>
            <a:r>
              <a:rPr lang="en-US" dirty="0"/>
              <a:t>Message History</a:t>
            </a:r>
          </a:p>
          <a:p>
            <a:r>
              <a:rPr lang="en-US" dirty="0"/>
              <a:t>Message Store</a:t>
            </a:r>
          </a:p>
          <a:p>
            <a:r>
              <a:rPr lang="en-US" dirty="0"/>
              <a:t>Smart Proxy</a:t>
            </a:r>
          </a:p>
          <a:p>
            <a:r>
              <a:rPr lang="en-US" dirty="0"/>
              <a:t>Test Message Channel</a:t>
            </a:r>
          </a:p>
          <a:p>
            <a:r>
              <a:rPr lang="en-US" dirty="0"/>
              <a:t>Purger</a:t>
            </a:r>
          </a:p>
          <a:p>
            <a:r>
              <a:rPr lang="en-US" dirty="0"/>
              <a:t>Message Scheduler</a:t>
            </a:r>
          </a:p>
          <a:p>
            <a:endParaRPr lang="en-US" dirty="0"/>
          </a:p>
          <a:p>
            <a:pPr marL="0" indent="0">
              <a:buNone/>
            </a:pPr>
            <a:r>
              <a:rPr lang="en-US" b="1" u="sng" dirty="0"/>
              <a:t>Other Key Concepts</a:t>
            </a:r>
          </a:p>
          <a:p>
            <a:r>
              <a:rPr lang="en-US" dirty="0"/>
              <a:t>Message Routing</a:t>
            </a:r>
          </a:p>
          <a:p>
            <a:r>
              <a:rPr lang="en-US" dirty="0"/>
              <a:t>Message Filtering</a:t>
            </a:r>
          </a:p>
          <a:p>
            <a:r>
              <a:rPr lang="en-US" dirty="0"/>
              <a:t>Circuit Breaker</a:t>
            </a:r>
          </a:p>
          <a:p>
            <a:r>
              <a:rPr lang="en-US" dirty="0"/>
              <a:t>Exactly Once Processing</a:t>
            </a:r>
          </a:p>
          <a:p>
            <a:pPr marL="0" indent="0">
              <a:buNone/>
            </a:pPr>
            <a:endParaRPr lang="en-US" dirty="0"/>
          </a:p>
        </p:txBody>
      </p:sp>
    </p:spTree>
    <p:extLst>
      <p:ext uri="{BB962C8B-B14F-4D97-AF65-F5344CB8AC3E}">
        <p14:creationId xmlns:p14="http://schemas.microsoft.com/office/powerpoint/2010/main" val="122984222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F6348B-8849-B5D3-9500-44E11310D1A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CC2DE11-6EE0-335F-4E51-26BA50FA0A7E}"/>
              </a:ext>
            </a:extLst>
          </p:cNvPr>
          <p:cNvSpPr>
            <a:spLocks noGrp="1"/>
          </p:cNvSpPr>
          <p:nvPr>
            <p:ph type="title"/>
          </p:nvPr>
        </p:nvSpPr>
        <p:spPr/>
        <p:txBody>
          <a:bodyPr/>
          <a:lstStyle/>
          <a:p>
            <a:r>
              <a:rPr lang="en-US" dirty="0"/>
              <a:t>Lots of Messaging Patterns</a:t>
            </a:r>
          </a:p>
        </p:txBody>
      </p:sp>
      <p:sp>
        <p:nvSpPr>
          <p:cNvPr id="3" name="Content Placeholder 2">
            <a:extLst>
              <a:ext uri="{FF2B5EF4-FFF2-40B4-BE49-F238E27FC236}">
                <a16:creationId xmlns:a16="http://schemas.microsoft.com/office/drawing/2014/main" id="{90782CD9-D732-A8B0-F32C-68FBAE8508D5}"/>
              </a:ext>
            </a:extLst>
          </p:cNvPr>
          <p:cNvSpPr>
            <a:spLocks noGrp="1"/>
          </p:cNvSpPr>
          <p:nvPr>
            <p:ph idx="1"/>
          </p:nvPr>
        </p:nvSpPr>
        <p:spPr/>
        <p:txBody>
          <a:bodyPr numCol="4">
            <a:normAutofit fontScale="40000" lnSpcReduction="20000"/>
          </a:bodyPr>
          <a:lstStyle/>
          <a:p>
            <a:pPr marL="0" indent="0">
              <a:buNone/>
            </a:pPr>
            <a:r>
              <a:rPr lang="en-US" b="1" u="sng" dirty="0"/>
              <a:t>Basic Messaging Patterns</a:t>
            </a:r>
            <a:endParaRPr lang="en-US" dirty="0"/>
          </a:p>
          <a:p>
            <a:r>
              <a:rPr lang="en-US" dirty="0">
                <a:solidFill>
                  <a:schemeClr val="tx1"/>
                </a:solidFill>
                <a:highlight>
                  <a:srgbClr val="00FF00"/>
                </a:highlight>
              </a:rPr>
              <a:t>Point-to-Point Messaging</a:t>
            </a:r>
          </a:p>
          <a:p>
            <a:r>
              <a:rPr lang="en-US" dirty="0">
                <a:solidFill>
                  <a:schemeClr val="tx1"/>
                </a:solidFill>
                <a:highlight>
                  <a:srgbClr val="00FF00"/>
                </a:highlight>
              </a:rPr>
              <a:t>Publish/Subscribe Messaging</a:t>
            </a:r>
          </a:p>
          <a:p>
            <a:r>
              <a:rPr lang="en-US" dirty="0">
                <a:solidFill>
                  <a:schemeClr val="tx1"/>
                </a:solidFill>
                <a:highlight>
                  <a:srgbClr val="00FF00"/>
                </a:highlight>
              </a:rPr>
              <a:t>Request/Reply</a:t>
            </a:r>
          </a:p>
          <a:p>
            <a:r>
              <a:rPr lang="en-US" dirty="0">
                <a:solidFill>
                  <a:schemeClr val="tx1"/>
                </a:solidFill>
                <a:highlight>
                  <a:srgbClr val="00FF00"/>
                </a:highlight>
              </a:rPr>
              <a:t>Competing Consumers</a:t>
            </a:r>
          </a:p>
          <a:p>
            <a:r>
              <a:rPr lang="en-US" dirty="0">
                <a:solidFill>
                  <a:schemeClr val="tx1"/>
                </a:solidFill>
                <a:highlight>
                  <a:srgbClr val="00FF00"/>
                </a:highlight>
              </a:rPr>
              <a:t>Dead Letter Queues</a:t>
            </a:r>
          </a:p>
          <a:p>
            <a:pPr marL="0" indent="0">
              <a:buNone/>
            </a:pPr>
            <a:br>
              <a:rPr lang="en-US" dirty="0"/>
            </a:br>
            <a:r>
              <a:rPr lang="en-US" b="1" u="sng" dirty="0"/>
              <a:t>Advanced Messaging Patterns</a:t>
            </a:r>
            <a:endParaRPr lang="en-US" dirty="0"/>
          </a:p>
          <a:p>
            <a:r>
              <a:rPr lang="en-US" dirty="0"/>
              <a:t>Event Streaming</a:t>
            </a:r>
          </a:p>
          <a:p>
            <a:r>
              <a:rPr lang="en-US" dirty="0"/>
              <a:t>Broadcast Pattern</a:t>
            </a:r>
          </a:p>
          <a:p>
            <a:r>
              <a:rPr lang="en-US" dirty="0"/>
              <a:t>Aggregation Pattern</a:t>
            </a:r>
          </a:p>
          <a:p>
            <a:r>
              <a:rPr lang="en-US" dirty="0"/>
              <a:t>Bidirectional Synchronization Pattern</a:t>
            </a:r>
          </a:p>
          <a:p>
            <a:r>
              <a:rPr lang="en-US" dirty="0"/>
              <a:t>Correlation Pattern</a:t>
            </a:r>
          </a:p>
          <a:p>
            <a:endParaRPr lang="en-US" dirty="0"/>
          </a:p>
          <a:p>
            <a:pPr marL="0" indent="0">
              <a:buNone/>
            </a:pPr>
            <a:endParaRPr lang="en-US" b="1" u="sng" dirty="0"/>
          </a:p>
          <a:p>
            <a:pPr marL="0" indent="0">
              <a:buNone/>
            </a:pPr>
            <a:r>
              <a:rPr lang="en-US" b="1" u="sng" dirty="0"/>
              <a:t>Design and Integration Patterns</a:t>
            </a:r>
            <a:endParaRPr lang="en-US" dirty="0"/>
          </a:p>
          <a:p>
            <a:r>
              <a:rPr lang="en-US" dirty="0"/>
              <a:t>Choreography</a:t>
            </a:r>
          </a:p>
          <a:p>
            <a:r>
              <a:rPr lang="en-US" dirty="0"/>
              <a:t>Orchestration</a:t>
            </a:r>
          </a:p>
          <a:p>
            <a:r>
              <a:rPr lang="en-US" dirty="0"/>
              <a:t>Error Handling and Retry Policies</a:t>
            </a:r>
          </a:p>
          <a:p>
            <a:r>
              <a:rPr lang="en-US" dirty="0"/>
              <a:t>Message Filter</a:t>
            </a:r>
          </a:p>
          <a:p>
            <a:r>
              <a:rPr lang="en-US" dirty="0"/>
              <a:t>Recipient List</a:t>
            </a:r>
          </a:p>
          <a:p>
            <a:r>
              <a:rPr lang="en-US" dirty="0"/>
              <a:t>Splitter</a:t>
            </a:r>
          </a:p>
          <a:p>
            <a:r>
              <a:rPr lang="en-US" dirty="0"/>
              <a:t>Aggregator</a:t>
            </a:r>
          </a:p>
          <a:p>
            <a:r>
              <a:rPr lang="en-US" dirty="0" err="1"/>
              <a:t>Resequencer</a:t>
            </a:r>
            <a:endParaRPr lang="en-US" dirty="0"/>
          </a:p>
          <a:p>
            <a:r>
              <a:rPr lang="en-US" dirty="0"/>
              <a:t>Composed Message Processor</a:t>
            </a:r>
          </a:p>
          <a:p>
            <a:r>
              <a:rPr lang="en-US" dirty="0"/>
              <a:t>Composed Message Processor</a:t>
            </a:r>
          </a:p>
          <a:p>
            <a:r>
              <a:rPr lang="en-US" dirty="0">
                <a:solidFill>
                  <a:schemeClr val="tx1"/>
                </a:solidFill>
                <a:highlight>
                  <a:srgbClr val="00FF00"/>
                </a:highlight>
              </a:rPr>
              <a:t>Scatter-Gather</a:t>
            </a:r>
          </a:p>
          <a:p>
            <a:r>
              <a:rPr lang="en-US" dirty="0"/>
              <a:t>Routing Slip</a:t>
            </a:r>
          </a:p>
          <a:p>
            <a:r>
              <a:rPr lang="en-US" dirty="0"/>
              <a:t>Process Manager</a:t>
            </a:r>
          </a:p>
          <a:p>
            <a:r>
              <a:rPr lang="en-US" dirty="0"/>
              <a:t>Message Broker</a:t>
            </a:r>
          </a:p>
          <a:p>
            <a:r>
              <a:rPr lang="en-US" dirty="0"/>
              <a:t>Message Translator</a:t>
            </a:r>
          </a:p>
          <a:p>
            <a:r>
              <a:rPr lang="en-US" dirty="0"/>
              <a:t>Envelope Wrapper</a:t>
            </a:r>
          </a:p>
          <a:p>
            <a:r>
              <a:rPr lang="en-US" dirty="0"/>
              <a:t>Content Enricher</a:t>
            </a:r>
          </a:p>
          <a:p>
            <a:r>
              <a:rPr lang="en-US" dirty="0"/>
              <a:t>Content Filter</a:t>
            </a:r>
          </a:p>
          <a:p>
            <a:r>
              <a:rPr lang="en-US" dirty="0"/>
              <a:t>Claim Check</a:t>
            </a:r>
          </a:p>
          <a:p>
            <a:r>
              <a:rPr lang="en-US" dirty="0"/>
              <a:t>Normalizer</a:t>
            </a:r>
          </a:p>
          <a:p>
            <a:r>
              <a:rPr lang="en-US" dirty="0"/>
              <a:t>Canonical Data Model</a:t>
            </a:r>
          </a:p>
          <a:p>
            <a:r>
              <a:rPr lang="en-US" dirty="0"/>
              <a:t>Transactional Queues</a:t>
            </a:r>
          </a:p>
          <a:p>
            <a:r>
              <a:rPr lang="en-US" dirty="0">
                <a:solidFill>
                  <a:schemeClr val="tx1"/>
                </a:solidFill>
                <a:highlight>
                  <a:srgbClr val="00FF00"/>
                </a:highlight>
              </a:rPr>
              <a:t>Saga</a:t>
            </a:r>
          </a:p>
          <a:p>
            <a:r>
              <a:rPr lang="en-US" dirty="0">
                <a:solidFill>
                  <a:schemeClr val="tx1"/>
                </a:solidFill>
                <a:highlight>
                  <a:srgbClr val="00FF00"/>
                </a:highlight>
              </a:rPr>
              <a:t>Sequence Convoy</a:t>
            </a:r>
          </a:p>
          <a:p>
            <a:r>
              <a:rPr lang="en-US" dirty="0"/>
              <a:t>Transactional Outbox</a:t>
            </a:r>
          </a:p>
          <a:p>
            <a:endParaRPr lang="en-US" dirty="0"/>
          </a:p>
          <a:p>
            <a:pPr marL="0" indent="0">
              <a:buNone/>
            </a:pPr>
            <a:r>
              <a:rPr lang="en-US" b="1" u="sng" dirty="0"/>
              <a:t>System Management Patterns</a:t>
            </a:r>
            <a:endParaRPr lang="en-US" dirty="0"/>
          </a:p>
          <a:p>
            <a:r>
              <a:rPr lang="en-US" dirty="0"/>
              <a:t>Message Endpoint</a:t>
            </a:r>
          </a:p>
          <a:p>
            <a:r>
              <a:rPr lang="en-US" dirty="0"/>
              <a:t>Messaging Gateway</a:t>
            </a:r>
          </a:p>
          <a:p>
            <a:r>
              <a:rPr lang="en-US" dirty="0"/>
              <a:t>Durable Subscriber</a:t>
            </a:r>
          </a:p>
          <a:p>
            <a:r>
              <a:rPr lang="en-US" dirty="0"/>
              <a:t>Idempotent Receiver</a:t>
            </a:r>
          </a:p>
          <a:p>
            <a:r>
              <a:rPr lang="en-US" dirty="0"/>
              <a:t>Service Activator</a:t>
            </a:r>
          </a:p>
          <a:p>
            <a:r>
              <a:rPr lang="en-US" dirty="0"/>
              <a:t>Polling Consumer</a:t>
            </a:r>
          </a:p>
          <a:p>
            <a:r>
              <a:rPr lang="en-US" dirty="0"/>
              <a:t>Event-Driven Consumer</a:t>
            </a:r>
          </a:p>
          <a:p>
            <a:r>
              <a:rPr lang="en-US" dirty="0"/>
              <a:t>Message Dispatcher</a:t>
            </a:r>
          </a:p>
          <a:p>
            <a:r>
              <a:rPr lang="en-US" dirty="0"/>
              <a:t>Selective Consumer</a:t>
            </a:r>
          </a:p>
          <a:p>
            <a:r>
              <a:rPr lang="en-US" dirty="0"/>
              <a:t>Wire Tap</a:t>
            </a:r>
          </a:p>
          <a:p>
            <a:r>
              <a:rPr lang="en-US" dirty="0"/>
              <a:t>Message History</a:t>
            </a:r>
          </a:p>
          <a:p>
            <a:r>
              <a:rPr lang="en-US" dirty="0"/>
              <a:t>Message Store</a:t>
            </a:r>
          </a:p>
          <a:p>
            <a:r>
              <a:rPr lang="en-US" dirty="0"/>
              <a:t>Smart Proxy</a:t>
            </a:r>
          </a:p>
          <a:p>
            <a:r>
              <a:rPr lang="en-US" dirty="0"/>
              <a:t>Test Message Channel</a:t>
            </a:r>
          </a:p>
          <a:p>
            <a:r>
              <a:rPr lang="en-US" dirty="0"/>
              <a:t>Purger</a:t>
            </a:r>
          </a:p>
          <a:p>
            <a:r>
              <a:rPr lang="en-US" dirty="0"/>
              <a:t>Message Scheduler</a:t>
            </a:r>
          </a:p>
          <a:p>
            <a:endParaRPr lang="en-US" dirty="0"/>
          </a:p>
          <a:p>
            <a:pPr marL="0" indent="0">
              <a:buNone/>
            </a:pPr>
            <a:r>
              <a:rPr lang="en-US" b="1" u="sng" dirty="0"/>
              <a:t>Other Key Concepts</a:t>
            </a:r>
          </a:p>
          <a:p>
            <a:r>
              <a:rPr lang="en-US" dirty="0">
                <a:solidFill>
                  <a:schemeClr val="tx1"/>
                </a:solidFill>
                <a:highlight>
                  <a:srgbClr val="00FF00"/>
                </a:highlight>
              </a:rPr>
              <a:t>Message Routing</a:t>
            </a:r>
          </a:p>
          <a:p>
            <a:r>
              <a:rPr lang="en-US" dirty="0">
                <a:solidFill>
                  <a:schemeClr val="tx1"/>
                </a:solidFill>
                <a:highlight>
                  <a:srgbClr val="00FF00"/>
                </a:highlight>
              </a:rPr>
              <a:t>Message Filtering</a:t>
            </a:r>
          </a:p>
          <a:p>
            <a:r>
              <a:rPr lang="en-US" dirty="0"/>
              <a:t>Circuit Breaker</a:t>
            </a:r>
          </a:p>
          <a:p>
            <a:r>
              <a:rPr lang="en-US" dirty="0"/>
              <a:t>Exactly Once Processing</a:t>
            </a:r>
          </a:p>
          <a:p>
            <a:pPr marL="0" indent="0">
              <a:buNone/>
            </a:pPr>
            <a:endParaRPr lang="en-US" dirty="0"/>
          </a:p>
        </p:txBody>
      </p:sp>
    </p:spTree>
    <p:extLst>
      <p:ext uri="{BB962C8B-B14F-4D97-AF65-F5344CB8AC3E}">
        <p14:creationId xmlns:p14="http://schemas.microsoft.com/office/powerpoint/2010/main" val="256794378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8AC6C7-10F3-422B-D770-56CBB99A3BD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4C6F0BE-110E-3B75-8D01-6D97E14FB74C}"/>
              </a:ext>
            </a:extLst>
          </p:cNvPr>
          <p:cNvSpPr>
            <a:spLocks noGrp="1"/>
          </p:cNvSpPr>
          <p:nvPr>
            <p:ph type="title"/>
          </p:nvPr>
        </p:nvSpPr>
        <p:spPr/>
        <p:txBody>
          <a:bodyPr/>
          <a:lstStyle/>
          <a:p>
            <a:r>
              <a:rPr lang="en-US" dirty="0"/>
              <a:t>Importance of Understanding and Applying These Patterns</a:t>
            </a:r>
          </a:p>
        </p:txBody>
      </p:sp>
      <p:sp>
        <p:nvSpPr>
          <p:cNvPr id="3" name="Rectangle 2">
            <a:extLst>
              <a:ext uri="{FF2B5EF4-FFF2-40B4-BE49-F238E27FC236}">
                <a16:creationId xmlns:a16="http://schemas.microsoft.com/office/drawing/2014/main" id="{4E814F2A-30D0-F7EA-09FF-AA8DC40B9645}"/>
              </a:ext>
            </a:extLst>
          </p:cNvPr>
          <p:cNvSpPr/>
          <p:nvPr/>
        </p:nvSpPr>
        <p:spPr>
          <a:xfrm>
            <a:off x="1272441" y="2346291"/>
            <a:ext cx="4482771" cy="1473025"/>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dirty="0">
                <a:solidFill>
                  <a:srgbClr val="002B5B"/>
                </a:solidFill>
              </a:rPr>
              <a:t>Improve Robustness and Efficiency</a:t>
            </a:r>
          </a:p>
        </p:txBody>
      </p:sp>
      <p:sp>
        <p:nvSpPr>
          <p:cNvPr id="4" name="Rectangle 3">
            <a:extLst>
              <a:ext uri="{FF2B5EF4-FFF2-40B4-BE49-F238E27FC236}">
                <a16:creationId xmlns:a16="http://schemas.microsoft.com/office/drawing/2014/main" id="{0AC2597A-6610-4B55-9A4A-15258FBD5B33}"/>
              </a:ext>
            </a:extLst>
          </p:cNvPr>
          <p:cNvSpPr/>
          <p:nvPr/>
        </p:nvSpPr>
        <p:spPr>
          <a:xfrm>
            <a:off x="6436788" y="2329036"/>
            <a:ext cx="4482771" cy="1473025"/>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dirty="0">
                <a:solidFill>
                  <a:srgbClr val="002B5B"/>
                </a:solidFill>
              </a:rPr>
              <a:t>Handle Real-World Challenges</a:t>
            </a:r>
          </a:p>
        </p:txBody>
      </p:sp>
    </p:spTree>
    <p:extLst>
      <p:ext uri="{BB962C8B-B14F-4D97-AF65-F5344CB8AC3E}">
        <p14:creationId xmlns:p14="http://schemas.microsoft.com/office/powerpoint/2010/main" val="175434730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AEAAA4-FEEF-14A4-86A9-3BDD9DCA974D}"/>
              </a:ext>
            </a:extLst>
          </p:cNvPr>
          <p:cNvSpPr>
            <a:spLocks noGrp="1"/>
          </p:cNvSpPr>
          <p:nvPr>
            <p:ph type="title"/>
          </p:nvPr>
        </p:nvSpPr>
        <p:spPr/>
        <p:txBody>
          <a:bodyPr/>
          <a:lstStyle/>
          <a:p>
            <a:r>
              <a:rPr lang="en-US" dirty="0"/>
              <a:t>Survey of Messaging Patterns</a:t>
            </a:r>
          </a:p>
        </p:txBody>
      </p:sp>
      <p:sp>
        <p:nvSpPr>
          <p:cNvPr id="3" name="Text Placeholder 2">
            <a:extLst>
              <a:ext uri="{FF2B5EF4-FFF2-40B4-BE49-F238E27FC236}">
                <a16:creationId xmlns:a16="http://schemas.microsoft.com/office/drawing/2014/main" id="{63B7B7F6-2B22-2B6C-0D1E-C33232928CB7}"/>
              </a:ext>
            </a:extLst>
          </p:cNvPr>
          <p:cNvSpPr>
            <a:spLocks noGrp="1"/>
          </p:cNvSpPr>
          <p:nvPr>
            <p:ph type="body" idx="1"/>
          </p:nvPr>
        </p:nvSpPr>
        <p:spPr/>
        <p:txBody>
          <a:bodyPr/>
          <a:lstStyle/>
          <a:p>
            <a:r>
              <a:rPr lang="en-US" dirty="0"/>
              <a:t>Message Patterns to Transform Your Cloud Architecture</a:t>
            </a:r>
          </a:p>
        </p:txBody>
      </p:sp>
      <p:sp>
        <p:nvSpPr>
          <p:cNvPr id="4" name="TextBox 3">
            <a:extLst>
              <a:ext uri="{FF2B5EF4-FFF2-40B4-BE49-F238E27FC236}">
                <a16:creationId xmlns:a16="http://schemas.microsoft.com/office/drawing/2014/main" id="{C6910781-52F3-7216-AACB-BF234E80CB7D}"/>
              </a:ext>
            </a:extLst>
          </p:cNvPr>
          <p:cNvSpPr txBox="1"/>
          <p:nvPr/>
        </p:nvSpPr>
        <p:spPr>
          <a:xfrm>
            <a:off x="11476740" y="6489450"/>
            <a:ext cx="715260" cy="369332"/>
          </a:xfrm>
          <a:prstGeom prst="rect">
            <a:avLst/>
          </a:prstGeom>
          <a:noFill/>
        </p:spPr>
        <p:txBody>
          <a:bodyPr wrap="none" rtlCol="0">
            <a:spAutoFit/>
          </a:bodyPr>
          <a:lstStyle/>
          <a:p>
            <a:r>
              <a:rPr lang="en-US" dirty="0">
                <a:solidFill>
                  <a:schemeClr val="bg1">
                    <a:lumMod val="65000"/>
                  </a:schemeClr>
                </a:solidFill>
              </a:rPr>
              <a:t>13:24</a:t>
            </a:r>
          </a:p>
        </p:txBody>
      </p:sp>
    </p:spTree>
    <p:extLst>
      <p:ext uri="{BB962C8B-B14F-4D97-AF65-F5344CB8AC3E}">
        <p14:creationId xmlns:p14="http://schemas.microsoft.com/office/powerpoint/2010/main" val="191017071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4069E3-29E2-6821-6CA7-CB9270083281}"/>
              </a:ext>
            </a:extLst>
          </p:cNvPr>
          <p:cNvSpPr>
            <a:spLocks noGrp="1"/>
          </p:cNvSpPr>
          <p:nvPr>
            <p:ph type="title"/>
          </p:nvPr>
        </p:nvSpPr>
        <p:spPr/>
        <p:txBody>
          <a:bodyPr/>
          <a:lstStyle/>
          <a:p>
            <a:r>
              <a:rPr lang="en-US" dirty="0"/>
              <a:t>Objective &amp; Learning Outcome</a:t>
            </a:r>
          </a:p>
        </p:txBody>
      </p:sp>
      <p:sp>
        <p:nvSpPr>
          <p:cNvPr id="3" name="Rectangle 2">
            <a:extLst>
              <a:ext uri="{FF2B5EF4-FFF2-40B4-BE49-F238E27FC236}">
                <a16:creationId xmlns:a16="http://schemas.microsoft.com/office/drawing/2014/main" id="{4BDDBAC1-7509-9C6F-C288-0E4D2FEB7023}"/>
              </a:ext>
            </a:extLst>
          </p:cNvPr>
          <p:cNvSpPr/>
          <p:nvPr/>
        </p:nvSpPr>
        <p:spPr>
          <a:xfrm>
            <a:off x="801939" y="2179868"/>
            <a:ext cx="10588122" cy="1166024"/>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buNone/>
            </a:pPr>
            <a:r>
              <a:rPr lang="en-US" sz="2800" b="1" dirty="0">
                <a:solidFill>
                  <a:srgbClr val="002B5B"/>
                </a:solidFill>
                <a:latin typeface="Kamerik205 8" panose="020B0803030600020004" pitchFamily="34" charset="0"/>
              </a:rPr>
              <a:t>Objective</a:t>
            </a:r>
            <a:endParaRPr lang="en-US" b="1" dirty="0">
              <a:solidFill>
                <a:srgbClr val="002B5B"/>
              </a:solidFill>
              <a:latin typeface="Kamerik205 8" panose="020B0803030600020004" pitchFamily="34" charset="0"/>
            </a:endParaRPr>
          </a:p>
          <a:p>
            <a:pPr marL="0" indent="0">
              <a:buNone/>
            </a:pPr>
            <a:r>
              <a:rPr lang="en-US" dirty="0">
                <a:solidFill>
                  <a:srgbClr val="002B5B"/>
                </a:solidFill>
              </a:rPr>
              <a:t>To provide architects, developers, and IT professionals with actionable insights into key messaging patterns that enhance the scalability, resilience, and effectiveness of cloud architectures.</a:t>
            </a:r>
          </a:p>
        </p:txBody>
      </p:sp>
      <p:sp>
        <p:nvSpPr>
          <p:cNvPr id="4" name="Rectangle 3">
            <a:extLst>
              <a:ext uri="{FF2B5EF4-FFF2-40B4-BE49-F238E27FC236}">
                <a16:creationId xmlns:a16="http://schemas.microsoft.com/office/drawing/2014/main" id="{CBB0301D-9B3C-C94E-D16D-8A231EBA3ADF}"/>
              </a:ext>
            </a:extLst>
          </p:cNvPr>
          <p:cNvSpPr/>
          <p:nvPr/>
        </p:nvSpPr>
        <p:spPr>
          <a:xfrm>
            <a:off x="4394375" y="3993589"/>
            <a:ext cx="3476036" cy="1468722"/>
          </a:xfrm>
          <a:prstGeom prst="rect">
            <a:avLst/>
          </a:prstGeom>
          <a:solidFill>
            <a:srgbClr val="72B4E0"/>
          </a:solidFill>
          <a:ln w="28575">
            <a:solidFill>
              <a:srgbClr val="FFD7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Implement Real-World Messaging Solutions</a:t>
            </a:r>
          </a:p>
        </p:txBody>
      </p:sp>
      <p:sp>
        <p:nvSpPr>
          <p:cNvPr id="5" name="Rectangle 4">
            <a:extLst>
              <a:ext uri="{FF2B5EF4-FFF2-40B4-BE49-F238E27FC236}">
                <a16:creationId xmlns:a16="http://schemas.microsoft.com/office/drawing/2014/main" id="{C229EA3F-71FA-DEA6-B32F-108117763B59}"/>
              </a:ext>
            </a:extLst>
          </p:cNvPr>
          <p:cNvSpPr/>
          <p:nvPr/>
        </p:nvSpPr>
        <p:spPr>
          <a:xfrm>
            <a:off x="460164" y="3993589"/>
            <a:ext cx="3476036" cy="1468722"/>
          </a:xfrm>
          <a:prstGeom prst="rect">
            <a:avLst/>
          </a:prstGeom>
          <a:solidFill>
            <a:srgbClr val="72B4E0"/>
          </a:solidFill>
          <a:ln w="28575">
            <a:solidFill>
              <a:srgbClr val="FFD7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Master Core Messaging Fundamentals</a:t>
            </a:r>
          </a:p>
        </p:txBody>
      </p:sp>
      <p:sp>
        <p:nvSpPr>
          <p:cNvPr id="6" name="Rectangle 5">
            <a:extLst>
              <a:ext uri="{FF2B5EF4-FFF2-40B4-BE49-F238E27FC236}">
                <a16:creationId xmlns:a16="http://schemas.microsoft.com/office/drawing/2014/main" id="{EA74FFCB-081E-AF5E-0622-A4C9BF07DB80}"/>
              </a:ext>
            </a:extLst>
          </p:cNvPr>
          <p:cNvSpPr/>
          <p:nvPr/>
        </p:nvSpPr>
        <p:spPr>
          <a:xfrm>
            <a:off x="8328586" y="3993589"/>
            <a:ext cx="3476036" cy="1468722"/>
          </a:xfrm>
          <a:prstGeom prst="rect">
            <a:avLst/>
          </a:prstGeom>
          <a:solidFill>
            <a:srgbClr val="72B4E0"/>
          </a:solidFill>
          <a:ln w="28575">
            <a:solidFill>
              <a:srgbClr val="FFD7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Transform and Elevate Your Cloud Strategy</a:t>
            </a:r>
          </a:p>
        </p:txBody>
      </p:sp>
    </p:spTree>
    <p:extLst>
      <p:ext uri="{BB962C8B-B14F-4D97-AF65-F5344CB8AC3E}">
        <p14:creationId xmlns:p14="http://schemas.microsoft.com/office/powerpoint/2010/main" val="286370973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75B463-6D3B-70B0-D10F-E9DD3864901B}"/>
              </a:ext>
            </a:extLst>
          </p:cNvPr>
          <p:cNvSpPr>
            <a:spLocks noGrp="1"/>
          </p:cNvSpPr>
          <p:nvPr>
            <p:ph type="title"/>
          </p:nvPr>
        </p:nvSpPr>
        <p:spPr/>
        <p:txBody>
          <a:bodyPr/>
          <a:lstStyle/>
          <a:p>
            <a:r>
              <a:rPr lang="en-US" dirty="0"/>
              <a:t>Point-to-Point Messaging</a:t>
            </a:r>
          </a:p>
        </p:txBody>
      </p:sp>
      <p:sp>
        <p:nvSpPr>
          <p:cNvPr id="3" name="Text Placeholder 2">
            <a:extLst>
              <a:ext uri="{FF2B5EF4-FFF2-40B4-BE49-F238E27FC236}">
                <a16:creationId xmlns:a16="http://schemas.microsoft.com/office/drawing/2014/main" id="{D6C0345D-9D63-1777-9E2D-D20333CE1B72}"/>
              </a:ext>
            </a:extLst>
          </p:cNvPr>
          <p:cNvSpPr>
            <a:spLocks noGrp="1"/>
          </p:cNvSpPr>
          <p:nvPr>
            <p:ph type="body" idx="1"/>
          </p:nvPr>
        </p:nvSpPr>
        <p:spPr/>
        <p:txBody>
          <a:bodyPr/>
          <a:lstStyle/>
          <a:p>
            <a:r>
              <a:rPr lang="en-US" dirty="0"/>
              <a:t>Survey of Messaging Patterns</a:t>
            </a:r>
          </a:p>
        </p:txBody>
      </p:sp>
      <p:sp>
        <p:nvSpPr>
          <p:cNvPr id="4" name="TextBox 3">
            <a:extLst>
              <a:ext uri="{FF2B5EF4-FFF2-40B4-BE49-F238E27FC236}">
                <a16:creationId xmlns:a16="http://schemas.microsoft.com/office/drawing/2014/main" id="{F9961315-CA22-F110-79D6-E93503ABD881}"/>
              </a:ext>
            </a:extLst>
          </p:cNvPr>
          <p:cNvSpPr txBox="1"/>
          <p:nvPr/>
        </p:nvSpPr>
        <p:spPr>
          <a:xfrm>
            <a:off x="11476740" y="6489450"/>
            <a:ext cx="715260" cy="369332"/>
          </a:xfrm>
          <a:prstGeom prst="rect">
            <a:avLst/>
          </a:prstGeom>
          <a:noFill/>
        </p:spPr>
        <p:txBody>
          <a:bodyPr wrap="none" rtlCol="0">
            <a:spAutoFit/>
          </a:bodyPr>
          <a:lstStyle/>
          <a:p>
            <a:r>
              <a:rPr lang="en-US" dirty="0">
                <a:solidFill>
                  <a:schemeClr val="bg1">
                    <a:lumMod val="65000"/>
                  </a:schemeClr>
                </a:solidFill>
              </a:rPr>
              <a:t>13:24</a:t>
            </a:r>
          </a:p>
        </p:txBody>
      </p:sp>
    </p:spTree>
    <p:extLst>
      <p:ext uri="{BB962C8B-B14F-4D97-AF65-F5344CB8AC3E}">
        <p14:creationId xmlns:p14="http://schemas.microsoft.com/office/powerpoint/2010/main" val="72448364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95D9EC-00D2-26E9-3861-C2DC9185C6B8}"/>
              </a:ext>
            </a:extLst>
          </p:cNvPr>
          <p:cNvSpPr>
            <a:spLocks noGrp="1"/>
          </p:cNvSpPr>
          <p:nvPr>
            <p:ph type="title"/>
          </p:nvPr>
        </p:nvSpPr>
        <p:spPr/>
        <p:txBody>
          <a:bodyPr/>
          <a:lstStyle/>
          <a:p>
            <a:r>
              <a:rPr lang="en-US" dirty="0"/>
              <a:t>What is Point-to-Point Messaging?</a:t>
            </a:r>
          </a:p>
        </p:txBody>
      </p:sp>
      <p:sp>
        <p:nvSpPr>
          <p:cNvPr id="3" name="Rectangle 2">
            <a:extLst>
              <a:ext uri="{FF2B5EF4-FFF2-40B4-BE49-F238E27FC236}">
                <a16:creationId xmlns:a16="http://schemas.microsoft.com/office/drawing/2014/main" id="{EB1EE577-8C9F-6920-8E40-48D672F0D4B2}"/>
              </a:ext>
            </a:extLst>
          </p:cNvPr>
          <p:cNvSpPr/>
          <p:nvPr/>
        </p:nvSpPr>
        <p:spPr>
          <a:xfrm>
            <a:off x="1272441" y="2346291"/>
            <a:ext cx="4482771" cy="1473025"/>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solidFill>
                  <a:srgbClr val="002B5B"/>
                </a:solidFill>
              </a:rPr>
              <a:t>Message sent from one sender to receiver</a:t>
            </a:r>
          </a:p>
        </p:txBody>
      </p:sp>
      <p:sp>
        <p:nvSpPr>
          <p:cNvPr id="4" name="Rectangle 3">
            <a:extLst>
              <a:ext uri="{FF2B5EF4-FFF2-40B4-BE49-F238E27FC236}">
                <a16:creationId xmlns:a16="http://schemas.microsoft.com/office/drawing/2014/main" id="{326BF4D8-D6DB-9E4B-4C6A-D216D3380066}"/>
              </a:ext>
            </a:extLst>
          </p:cNvPr>
          <p:cNvSpPr/>
          <p:nvPr/>
        </p:nvSpPr>
        <p:spPr>
          <a:xfrm>
            <a:off x="6436788" y="2329036"/>
            <a:ext cx="4482771" cy="1473025"/>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solidFill>
                  <a:srgbClr val="002B5B"/>
                </a:solidFill>
              </a:rPr>
              <a:t>Straightforward, reliable way to send messages</a:t>
            </a:r>
          </a:p>
        </p:txBody>
      </p:sp>
    </p:spTree>
    <p:extLst>
      <p:ext uri="{BB962C8B-B14F-4D97-AF65-F5344CB8AC3E}">
        <p14:creationId xmlns:p14="http://schemas.microsoft.com/office/powerpoint/2010/main" val="2854424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37CB5C-3310-E255-7802-B4DCBF8C76EA}"/>
              </a:ext>
            </a:extLst>
          </p:cNvPr>
          <p:cNvSpPr>
            <a:spLocks noGrp="1"/>
          </p:cNvSpPr>
          <p:nvPr>
            <p:ph type="title"/>
          </p:nvPr>
        </p:nvSpPr>
        <p:spPr/>
        <p:txBody>
          <a:bodyPr/>
          <a:lstStyle/>
          <a:p>
            <a:r>
              <a:rPr lang="en-US" dirty="0"/>
              <a:t>Key Components</a:t>
            </a:r>
          </a:p>
        </p:txBody>
      </p:sp>
      <p:sp>
        <p:nvSpPr>
          <p:cNvPr id="3" name="Rectangle 2">
            <a:extLst>
              <a:ext uri="{FF2B5EF4-FFF2-40B4-BE49-F238E27FC236}">
                <a16:creationId xmlns:a16="http://schemas.microsoft.com/office/drawing/2014/main" id="{B473656B-D743-F250-DA9B-89279444B789}"/>
              </a:ext>
            </a:extLst>
          </p:cNvPr>
          <p:cNvSpPr/>
          <p:nvPr/>
        </p:nvSpPr>
        <p:spPr>
          <a:xfrm>
            <a:off x="372416" y="1747507"/>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Message Producer (Sender)</a:t>
            </a:r>
          </a:p>
        </p:txBody>
      </p:sp>
      <p:sp>
        <p:nvSpPr>
          <p:cNvPr id="4" name="Rectangle 3">
            <a:extLst>
              <a:ext uri="{FF2B5EF4-FFF2-40B4-BE49-F238E27FC236}">
                <a16:creationId xmlns:a16="http://schemas.microsoft.com/office/drawing/2014/main" id="{8444F67A-8045-E9DB-F65E-B539495FD0F3}"/>
              </a:ext>
            </a:extLst>
          </p:cNvPr>
          <p:cNvSpPr/>
          <p:nvPr/>
        </p:nvSpPr>
        <p:spPr>
          <a:xfrm>
            <a:off x="4367145" y="1747507"/>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Message Queue</a:t>
            </a:r>
          </a:p>
        </p:txBody>
      </p:sp>
      <p:sp>
        <p:nvSpPr>
          <p:cNvPr id="5" name="Rectangle 4">
            <a:extLst>
              <a:ext uri="{FF2B5EF4-FFF2-40B4-BE49-F238E27FC236}">
                <a16:creationId xmlns:a16="http://schemas.microsoft.com/office/drawing/2014/main" id="{B353DAEF-4758-D141-711C-043AFCEEC06E}"/>
              </a:ext>
            </a:extLst>
          </p:cNvPr>
          <p:cNvSpPr/>
          <p:nvPr/>
        </p:nvSpPr>
        <p:spPr>
          <a:xfrm>
            <a:off x="8361874" y="1747507"/>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Message Consumer (Receiver)</a:t>
            </a:r>
          </a:p>
        </p:txBody>
      </p:sp>
      <p:grpSp>
        <p:nvGrpSpPr>
          <p:cNvPr id="6" name="Group 5">
            <a:extLst>
              <a:ext uri="{FF2B5EF4-FFF2-40B4-BE49-F238E27FC236}">
                <a16:creationId xmlns:a16="http://schemas.microsoft.com/office/drawing/2014/main" id="{9218291B-61E3-E631-D568-BA4289A2A848}"/>
              </a:ext>
            </a:extLst>
          </p:cNvPr>
          <p:cNvGrpSpPr/>
          <p:nvPr/>
        </p:nvGrpSpPr>
        <p:grpSpPr>
          <a:xfrm>
            <a:off x="2932674" y="4326478"/>
            <a:ext cx="6379005" cy="1179252"/>
            <a:chOff x="2932674" y="4326478"/>
            <a:chExt cx="6379005" cy="1179252"/>
          </a:xfrm>
        </p:grpSpPr>
        <p:sp>
          <p:nvSpPr>
            <p:cNvPr id="7" name="Rectangle: Rounded Corners 6">
              <a:extLst>
                <a:ext uri="{FF2B5EF4-FFF2-40B4-BE49-F238E27FC236}">
                  <a16:creationId xmlns:a16="http://schemas.microsoft.com/office/drawing/2014/main" id="{FE460725-EF91-C940-CBEC-150A2D7B223E}"/>
                </a:ext>
              </a:extLst>
            </p:cNvPr>
            <p:cNvSpPr/>
            <p:nvPr/>
          </p:nvSpPr>
          <p:spPr>
            <a:xfrm>
              <a:off x="4707030" y="4388071"/>
              <a:ext cx="2777940" cy="5638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dirty="0"/>
            </a:p>
          </p:txBody>
        </p:sp>
        <p:sp>
          <p:nvSpPr>
            <p:cNvPr id="8" name="Oval 7">
              <a:extLst>
                <a:ext uri="{FF2B5EF4-FFF2-40B4-BE49-F238E27FC236}">
                  <a16:creationId xmlns:a16="http://schemas.microsoft.com/office/drawing/2014/main" id="{ED73743B-0B0F-179B-ABD4-C5E36288F980}"/>
                </a:ext>
              </a:extLst>
            </p:cNvPr>
            <p:cNvSpPr/>
            <p:nvPr/>
          </p:nvSpPr>
          <p:spPr>
            <a:xfrm>
              <a:off x="3087139" y="4326479"/>
              <a:ext cx="729625" cy="6869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a:p>
          </p:txBody>
        </p:sp>
        <p:sp>
          <p:nvSpPr>
            <p:cNvPr id="9" name="Oval 8">
              <a:extLst>
                <a:ext uri="{FF2B5EF4-FFF2-40B4-BE49-F238E27FC236}">
                  <a16:creationId xmlns:a16="http://schemas.microsoft.com/office/drawing/2014/main" id="{891605DF-097A-69B6-2A2C-B0B4B6ED818B}"/>
                </a:ext>
              </a:extLst>
            </p:cNvPr>
            <p:cNvSpPr/>
            <p:nvPr/>
          </p:nvSpPr>
          <p:spPr>
            <a:xfrm>
              <a:off x="8375236" y="4326478"/>
              <a:ext cx="729625" cy="6869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a:p>
          </p:txBody>
        </p:sp>
        <p:cxnSp>
          <p:nvCxnSpPr>
            <p:cNvPr id="10" name="Straight Arrow Connector 9">
              <a:extLst>
                <a:ext uri="{FF2B5EF4-FFF2-40B4-BE49-F238E27FC236}">
                  <a16:creationId xmlns:a16="http://schemas.microsoft.com/office/drawing/2014/main" id="{1C3763CA-029E-8471-B5A5-E66377F1EBA7}"/>
                </a:ext>
              </a:extLst>
            </p:cNvPr>
            <p:cNvCxnSpPr>
              <a:cxnSpLocks/>
              <a:stCxn id="8" idx="6"/>
              <a:endCxn id="7" idx="1"/>
            </p:cNvCxnSpPr>
            <p:nvPr/>
          </p:nvCxnSpPr>
          <p:spPr>
            <a:xfrm>
              <a:off x="3816764" y="4669972"/>
              <a:ext cx="890266" cy="0"/>
            </a:xfrm>
            <a:prstGeom prst="straightConnector1">
              <a:avLst/>
            </a:prstGeom>
            <a:ln w="57150">
              <a:solidFill>
                <a:srgbClr val="DC2626"/>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51BCE1EF-554D-6B47-506C-831210107766}"/>
                </a:ext>
              </a:extLst>
            </p:cNvPr>
            <p:cNvCxnSpPr>
              <a:cxnSpLocks/>
            </p:cNvCxnSpPr>
            <p:nvPr/>
          </p:nvCxnSpPr>
          <p:spPr>
            <a:xfrm>
              <a:off x="7484970" y="4669970"/>
              <a:ext cx="890266" cy="0"/>
            </a:xfrm>
            <a:prstGeom prst="straightConnector1">
              <a:avLst/>
            </a:prstGeom>
            <a:ln w="57150">
              <a:solidFill>
                <a:srgbClr val="DC2626"/>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AEBEEBE8-3C64-E319-59D1-12BEE0BC3859}"/>
                </a:ext>
              </a:extLst>
            </p:cNvPr>
            <p:cNvSpPr txBox="1"/>
            <p:nvPr/>
          </p:nvSpPr>
          <p:spPr>
            <a:xfrm>
              <a:off x="2932674" y="5136398"/>
              <a:ext cx="1038554" cy="369332"/>
            </a:xfrm>
            <a:prstGeom prst="rect">
              <a:avLst/>
            </a:prstGeom>
            <a:noFill/>
          </p:spPr>
          <p:txBody>
            <a:bodyPr wrap="none" rtlCol="0">
              <a:spAutoFit/>
            </a:bodyPr>
            <a:lstStyle/>
            <a:p>
              <a:r>
                <a:rPr lang="en-US" dirty="0"/>
                <a:t>Producer</a:t>
              </a:r>
            </a:p>
          </p:txBody>
        </p:sp>
        <p:sp>
          <p:nvSpPr>
            <p:cNvPr id="13" name="TextBox 12">
              <a:extLst>
                <a:ext uri="{FF2B5EF4-FFF2-40B4-BE49-F238E27FC236}">
                  <a16:creationId xmlns:a16="http://schemas.microsoft.com/office/drawing/2014/main" id="{C651330D-0D38-C148-E5C6-CCBBC04101C4}"/>
                </a:ext>
              </a:extLst>
            </p:cNvPr>
            <p:cNvSpPr txBox="1"/>
            <p:nvPr/>
          </p:nvSpPr>
          <p:spPr>
            <a:xfrm>
              <a:off x="5688675" y="5136398"/>
              <a:ext cx="814647" cy="369332"/>
            </a:xfrm>
            <a:prstGeom prst="rect">
              <a:avLst/>
            </a:prstGeom>
            <a:noFill/>
          </p:spPr>
          <p:txBody>
            <a:bodyPr wrap="none" rtlCol="0">
              <a:spAutoFit/>
            </a:bodyPr>
            <a:lstStyle/>
            <a:p>
              <a:r>
                <a:rPr lang="en-US" dirty="0"/>
                <a:t>Queue</a:t>
              </a:r>
            </a:p>
          </p:txBody>
        </p:sp>
        <p:sp>
          <p:nvSpPr>
            <p:cNvPr id="14" name="TextBox 13">
              <a:extLst>
                <a:ext uri="{FF2B5EF4-FFF2-40B4-BE49-F238E27FC236}">
                  <a16:creationId xmlns:a16="http://schemas.microsoft.com/office/drawing/2014/main" id="{BB189F95-7AF0-7C09-9301-5BE78A999187}"/>
                </a:ext>
              </a:extLst>
            </p:cNvPr>
            <p:cNvSpPr txBox="1"/>
            <p:nvPr/>
          </p:nvSpPr>
          <p:spPr>
            <a:xfrm>
              <a:off x="8168417" y="5136398"/>
              <a:ext cx="1143262" cy="369332"/>
            </a:xfrm>
            <a:prstGeom prst="rect">
              <a:avLst/>
            </a:prstGeom>
            <a:noFill/>
          </p:spPr>
          <p:txBody>
            <a:bodyPr wrap="none" rtlCol="0">
              <a:spAutoFit/>
            </a:bodyPr>
            <a:lstStyle/>
            <a:p>
              <a:r>
                <a:rPr lang="en-US" dirty="0"/>
                <a:t>Consumer</a:t>
              </a:r>
            </a:p>
          </p:txBody>
        </p:sp>
      </p:grpSp>
      <p:pic>
        <p:nvPicPr>
          <p:cNvPr id="15" name="Picture 14" descr="Free Envelope Clipart Black And White, Download Free Envelope Clipart Black  And White png images, Free ClipArts on Clipart Library">
            <a:extLst>
              <a:ext uri="{FF2B5EF4-FFF2-40B4-BE49-F238E27FC236}">
                <a16:creationId xmlns:a16="http://schemas.microsoft.com/office/drawing/2014/main" id="{DDCD0BBE-6E81-70BB-3314-E505749A1AC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84091" y="4485445"/>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5" descr="Free Envelope Clipart Black And White, Download Free Envelope Clipart Black  And White png images, Free ClipArts on Clipart Library">
            <a:extLst>
              <a:ext uri="{FF2B5EF4-FFF2-40B4-BE49-F238E27FC236}">
                <a16:creationId xmlns:a16="http://schemas.microsoft.com/office/drawing/2014/main" id="{68705BAB-1853-4C1F-CF37-A83755C776B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4132" y="4485445"/>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6" descr="Free Envelope Clipart Black And White, Download Free Envelope Clipart Black  And White png images, Free ClipArts on Clipart Library">
            <a:extLst>
              <a:ext uri="{FF2B5EF4-FFF2-40B4-BE49-F238E27FC236}">
                <a16:creationId xmlns:a16="http://schemas.microsoft.com/office/drawing/2014/main" id="{BB447303-3AC9-F68A-ACC3-E37F883E724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72188" y="4471448"/>
            <a:ext cx="535720" cy="369052"/>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4762EDF2-8C3D-9030-23D1-BE79FBECAFA6}"/>
              </a:ext>
            </a:extLst>
          </p:cNvPr>
          <p:cNvSpPr txBox="1"/>
          <p:nvPr/>
        </p:nvSpPr>
        <p:spPr>
          <a:xfrm>
            <a:off x="838200" y="1277640"/>
            <a:ext cx="3013133" cy="369332"/>
          </a:xfrm>
          <a:prstGeom prst="rect">
            <a:avLst/>
          </a:prstGeom>
          <a:noFill/>
        </p:spPr>
        <p:txBody>
          <a:bodyPr wrap="none" rtlCol="0">
            <a:spAutoFit/>
          </a:bodyPr>
          <a:lstStyle/>
          <a:p>
            <a:r>
              <a:rPr lang="en-US" dirty="0">
                <a:latin typeface="Kamerik205 5" panose="020B0503030600020004" pitchFamily="34" charset="0"/>
              </a:rPr>
              <a:t>Point-to-Point Messaging</a:t>
            </a:r>
          </a:p>
        </p:txBody>
      </p:sp>
    </p:spTree>
    <p:extLst>
      <p:ext uri="{BB962C8B-B14F-4D97-AF65-F5344CB8AC3E}">
        <p14:creationId xmlns:p14="http://schemas.microsoft.com/office/powerpoint/2010/main" val="237564001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nodeType="click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wipe(left)">
                                      <p:cBhvr>
                                        <p:cTn id="18" dur="500"/>
                                        <p:tgtEl>
                                          <p:spTgt spid="6"/>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5"/>
                                        </p:tgtEl>
                                        <p:attrNameLst>
                                          <p:attrName>style.visibility</p:attrName>
                                        </p:attrNameLst>
                                      </p:cBhvr>
                                      <p:to>
                                        <p:strVal val="visible"/>
                                      </p:to>
                                    </p:set>
                                    <p:animEffect transition="in" filter="fade">
                                      <p:cBhvr>
                                        <p:cTn id="23" dur="500"/>
                                        <p:tgtEl>
                                          <p:spTgt spid="15"/>
                                        </p:tgtEl>
                                      </p:cBhvr>
                                    </p:animEffect>
                                  </p:childTnLst>
                                </p:cTn>
                              </p:par>
                            </p:childTnLst>
                          </p:cTn>
                        </p:par>
                      </p:childTnLst>
                    </p:cTn>
                  </p:par>
                  <p:par>
                    <p:cTn id="24" fill="hold">
                      <p:stCondLst>
                        <p:cond delay="indefinite"/>
                      </p:stCondLst>
                      <p:childTnLst>
                        <p:par>
                          <p:cTn id="25" fill="hold">
                            <p:stCondLst>
                              <p:cond delay="0"/>
                            </p:stCondLst>
                            <p:childTnLst>
                              <p:par>
                                <p:cTn id="26" presetID="42" presetClass="path" presetSubtype="0" accel="50000" decel="50000" fill="hold" nodeType="clickEffect">
                                  <p:stCondLst>
                                    <p:cond delay="0"/>
                                  </p:stCondLst>
                                  <p:childTnLst>
                                    <p:animMotion origin="layout" path="M -2.91667E-6 2.96296E-6 L 0.30131 2.96296E-6 " pathEditMode="relative" rAng="0" ptsTypes="AA">
                                      <p:cBhvr>
                                        <p:cTn id="27" dur="2000" fill="hold"/>
                                        <p:tgtEl>
                                          <p:spTgt spid="15"/>
                                        </p:tgtEl>
                                        <p:attrNameLst>
                                          <p:attrName>ppt_x</p:attrName>
                                          <p:attrName>ppt_y</p:attrName>
                                        </p:attrNameLst>
                                      </p:cBhvr>
                                      <p:rCtr x="15065" y="0"/>
                                    </p:animMotion>
                                  </p:childTnLst>
                                </p:cTn>
                              </p:par>
                            </p:childTnLst>
                          </p:cTn>
                        </p:par>
                        <p:par>
                          <p:cTn id="28" fill="hold">
                            <p:stCondLst>
                              <p:cond delay="2000"/>
                            </p:stCondLst>
                            <p:childTnLst>
                              <p:par>
                                <p:cTn id="29" presetID="1" presetClass="exit" presetSubtype="0" fill="hold" nodeType="afterEffect">
                                  <p:stCondLst>
                                    <p:cond delay="0"/>
                                  </p:stCondLst>
                                  <p:childTnLst>
                                    <p:set>
                                      <p:cBhvr>
                                        <p:cTn id="30" dur="1" fill="hold">
                                          <p:stCondLst>
                                            <p:cond delay="0"/>
                                          </p:stCondLst>
                                        </p:cTn>
                                        <p:tgtEl>
                                          <p:spTgt spid="15"/>
                                        </p:tgtEl>
                                        <p:attrNameLst>
                                          <p:attrName>style.visibility</p:attrName>
                                        </p:attrNameLst>
                                      </p:cBhvr>
                                      <p:to>
                                        <p:strVal val="hidden"/>
                                      </p:to>
                                    </p:set>
                                  </p:childTnLst>
                                </p:cTn>
                              </p:par>
                              <p:par>
                                <p:cTn id="31" presetID="1" presetClass="entr" presetSubtype="0" fill="hold" nodeType="withEffect">
                                  <p:stCondLst>
                                    <p:cond delay="0"/>
                                  </p:stCondLst>
                                  <p:childTnLst>
                                    <p:set>
                                      <p:cBhvr>
                                        <p:cTn id="32" dur="1" fill="hold">
                                          <p:stCondLst>
                                            <p:cond delay="0"/>
                                          </p:stCondLst>
                                        </p:cTn>
                                        <p:tgtEl>
                                          <p:spTgt spid="1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42" presetClass="path" presetSubtype="0" accel="50000" decel="50000" fill="hold" nodeType="clickEffect">
                                  <p:stCondLst>
                                    <p:cond delay="0"/>
                                  </p:stCondLst>
                                  <p:childTnLst>
                                    <p:animMotion origin="layout" path="M -4.58333E-6 2.96296E-6 L 0.13308 -0.00301 " pathEditMode="relative" rAng="0" ptsTypes="AA">
                                      <p:cBhvr>
                                        <p:cTn id="36" dur="2000" fill="hold"/>
                                        <p:tgtEl>
                                          <p:spTgt spid="16"/>
                                        </p:tgtEl>
                                        <p:attrNameLst>
                                          <p:attrName>ppt_x</p:attrName>
                                          <p:attrName>ppt_y</p:attrName>
                                        </p:attrNameLst>
                                      </p:cBhvr>
                                      <p:rCtr x="6654" y="-162"/>
                                    </p:animMotion>
                                  </p:childTnLst>
                                </p:cTn>
                              </p:par>
                            </p:childTnLst>
                          </p:cTn>
                        </p:par>
                        <p:par>
                          <p:cTn id="37" fill="hold">
                            <p:stCondLst>
                              <p:cond delay="2000"/>
                            </p:stCondLst>
                            <p:childTnLst>
                              <p:par>
                                <p:cTn id="38" presetID="1" presetClass="exit" presetSubtype="0" fill="hold" nodeType="afterEffect">
                                  <p:stCondLst>
                                    <p:cond delay="0"/>
                                  </p:stCondLst>
                                  <p:childTnLst>
                                    <p:set>
                                      <p:cBhvr>
                                        <p:cTn id="39" dur="1" fill="hold">
                                          <p:stCondLst>
                                            <p:cond delay="0"/>
                                          </p:stCondLst>
                                        </p:cTn>
                                        <p:tgtEl>
                                          <p:spTgt spid="16"/>
                                        </p:tgtEl>
                                        <p:attrNameLst>
                                          <p:attrName>style.visibility</p:attrName>
                                        </p:attrNameLst>
                                      </p:cBhvr>
                                      <p:to>
                                        <p:strVal val="hidden"/>
                                      </p:to>
                                    </p:set>
                                  </p:childTnLst>
                                </p:cTn>
                              </p:par>
                              <p:par>
                                <p:cTn id="40" presetID="1" presetClass="entr" presetSubtype="0" fill="hold" nodeType="withEffect">
                                  <p:stCondLst>
                                    <p:cond delay="0"/>
                                  </p:stCondLst>
                                  <p:childTnLst>
                                    <p:set>
                                      <p:cBhvr>
                                        <p:cTn id="41" dur="1" fill="hold">
                                          <p:stCondLst>
                                            <p:cond delay="0"/>
                                          </p:stCondLst>
                                        </p:cTn>
                                        <p:tgtEl>
                                          <p:spTgt spid="17"/>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0" presetClass="exit" presetSubtype="0" fill="hold" nodeType="clickEffect">
                                  <p:stCondLst>
                                    <p:cond delay="0"/>
                                  </p:stCondLst>
                                  <p:childTnLst>
                                    <p:animEffect transition="out" filter="fade">
                                      <p:cBhvr>
                                        <p:cTn id="45" dur="500"/>
                                        <p:tgtEl>
                                          <p:spTgt spid="17"/>
                                        </p:tgtEl>
                                      </p:cBhvr>
                                    </p:animEffect>
                                    <p:set>
                                      <p:cBhvr>
                                        <p:cTn id="46" dur="1" fill="hold">
                                          <p:stCondLst>
                                            <p:cond delay="499"/>
                                          </p:stCondLst>
                                        </p:cTn>
                                        <p:tgtEl>
                                          <p:spTgt spid="1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C67B1-274B-54C8-EFE7-B8FB86506A3D}"/>
              </a:ext>
            </a:extLst>
          </p:cNvPr>
          <p:cNvSpPr>
            <a:spLocks noGrp="1"/>
          </p:cNvSpPr>
          <p:nvPr>
            <p:ph type="title"/>
          </p:nvPr>
        </p:nvSpPr>
        <p:spPr/>
        <p:txBody>
          <a:bodyPr/>
          <a:lstStyle/>
          <a:p>
            <a:r>
              <a:rPr lang="en-US" dirty="0"/>
              <a:t>Benefits</a:t>
            </a:r>
          </a:p>
        </p:txBody>
      </p:sp>
      <p:sp>
        <p:nvSpPr>
          <p:cNvPr id="3" name="Rectangle 2">
            <a:extLst>
              <a:ext uri="{FF2B5EF4-FFF2-40B4-BE49-F238E27FC236}">
                <a16:creationId xmlns:a16="http://schemas.microsoft.com/office/drawing/2014/main" id="{E55B141C-972F-E3CB-4FC5-64D693551985}"/>
              </a:ext>
            </a:extLst>
          </p:cNvPr>
          <p:cNvSpPr/>
          <p:nvPr/>
        </p:nvSpPr>
        <p:spPr>
          <a:xfrm>
            <a:off x="640926" y="1747507"/>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Guaranteed Delivery</a:t>
            </a:r>
          </a:p>
        </p:txBody>
      </p:sp>
      <p:sp>
        <p:nvSpPr>
          <p:cNvPr id="4" name="Rectangle 3">
            <a:extLst>
              <a:ext uri="{FF2B5EF4-FFF2-40B4-BE49-F238E27FC236}">
                <a16:creationId xmlns:a16="http://schemas.microsoft.com/office/drawing/2014/main" id="{5061D095-3AE8-4C91-0366-C5BFDB4223B7}"/>
              </a:ext>
            </a:extLst>
          </p:cNvPr>
          <p:cNvSpPr/>
          <p:nvPr/>
        </p:nvSpPr>
        <p:spPr>
          <a:xfrm>
            <a:off x="4367145" y="1747507"/>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Simplicity</a:t>
            </a:r>
          </a:p>
        </p:txBody>
      </p:sp>
      <p:sp>
        <p:nvSpPr>
          <p:cNvPr id="5" name="Rectangle 4">
            <a:extLst>
              <a:ext uri="{FF2B5EF4-FFF2-40B4-BE49-F238E27FC236}">
                <a16:creationId xmlns:a16="http://schemas.microsoft.com/office/drawing/2014/main" id="{362E6059-6EF5-4DFF-2635-3025EDC15A8E}"/>
              </a:ext>
            </a:extLst>
          </p:cNvPr>
          <p:cNvSpPr/>
          <p:nvPr/>
        </p:nvSpPr>
        <p:spPr>
          <a:xfrm>
            <a:off x="8093365" y="1747507"/>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Decoupling</a:t>
            </a:r>
          </a:p>
        </p:txBody>
      </p:sp>
      <p:sp>
        <p:nvSpPr>
          <p:cNvPr id="6" name="Rectangle 5">
            <a:extLst>
              <a:ext uri="{FF2B5EF4-FFF2-40B4-BE49-F238E27FC236}">
                <a16:creationId xmlns:a16="http://schemas.microsoft.com/office/drawing/2014/main" id="{17B3E880-797C-9873-8FB5-4A56FF7A242B}"/>
              </a:ext>
            </a:extLst>
          </p:cNvPr>
          <p:cNvSpPr/>
          <p:nvPr/>
        </p:nvSpPr>
        <p:spPr>
          <a:xfrm>
            <a:off x="640926" y="311623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Load Balancing</a:t>
            </a:r>
          </a:p>
        </p:txBody>
      </p:sp>
      <p:sp>
        <p:nvSpPr>
          <p:cNvPr id="7" name="Rectangle 6">
            <a:extLst>
              <a:ext uri="{FF2B5EF4-FFF2-40B4-BE49-F238E27FC236}">
                <a16:creationId xmlns:a16="http://schemas.microsoft.com/office/drawing/2014/main" id="{7F1F14B0-AC80-473E-5088-4BBA5E159FF5}"/>
              </a:ext>
            </a:extLst>
          </p:cNvPr>
          <p:cNvSpPr/>
          <p:nvPr/>
        </p:nvSpPr>
        <p:spPr>
          <a:xfrm>
            <a:off x="4367145" y="311623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Reliability</a:t>
            </a:r>
          </a:p>
        </p:txBody>
      </p:sp>
      <p:sp>
        <p:nvSpPr>
          <p:cNvPr id="8" name="Rectangle 7">
            <a:extLst>
              <a:ext uri="{FF2B5EF4-FFF2-40B4-BE49-F238E27FC236}">
                <a16:creationId xmlns:a16="http://schemas.microsoft.com/office/drawing/2014/main" id="{F81B0023-801F-4C0D-8CB8-1F1FA9759609}"/>
              </a:ext>
            </a:extLst>
          </p:cNvPr>
          <p:cNvSpPr/>
          <p:nvPr/>
        </p:nvSpPr>
        <p:spPr>
          <a:xfrm>
            <a:off x="8093365" y="311623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Flexibility</a:t>
            </a:r>
          </a:p>
        </p:txBody>
      </p:sp>
      <p:sp>
        <p:nvSpPr>
          <p:cNvPr id="9" name="Rectangle 8">
            <a:extLst>
              <a:ext uri="{FF2B5EF4-FFF2-40B4-BE49-F238E27FC236}">
                <a16:creationId xmlns:a16="http://schemas.microsoft.com/office/drawing/2014/main" id="{6EC12FE3-C0E1-D576-6E70-CF1E4E6EF0FA}"/>
              </a:ext>
            </a:extLst>
          </p:cNvPr>
          <p:cNvSpPr/>
          <p:nvPr/>
        </p:nvSpPr>
        <p:spPr>
          <a:xfrm>
            <a:off x="4367145" y="4484957"/>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Control</a:t>
            </a:r>
          </a:p>
        </p:txBody>
      </p:sp>
      <p:sp>
        <p:nvSpPr>
          <p:cNvPr id="10" name="TextBox 9">
            <a:extLst>
              <a:ext uri="{FF2B5EF4-FFF2-40B4-BE49-F238E27FC236}">
                <a16:creationId xmlns:a16="http://schemas.microsoft.com/office/drawing/2014/main" id="{5B08B4B9-6740-6E7F-A1F9-F0F65304FB35}"/>
              </a:ext>
            </a:extLst>
          </p:cNvPr>
          <p:cNvSpPr txBox="1"/>
          <p:nvPr/>
        </p:nvSpPr>
        <p:spPr>
          <a:xfrm>
            <a:off x="838200" y="1277640"/>
            <a:ext cx="3013133" cy="369332"/>
          </a:xfrm>
          <a:prstGeom prst="rect">
            <a:avLst/>
          </a:prstGeom>
          <a:noFill/>
        </p:spPr>
        <p:txBody>
          <a:bodyPr wrap="none" rtlCol="0">
            <a:spAutoFit/>
          </a:bodyPr>
          <a:lstStyle/>
          <a:p>
            <a:r>
              <a:rPr lang="en-US" dirty="0">
                <a:latin typeface="Kamerik205 5" panose="020B0503030600020004" pitchFamily="34" charset="0"/>
              </a:rPr>
              <a:t>Point-to-Point Messaging</a:t>
            </a:r>
          </a:p>
        </p:txBody>
      </p:sp>
    </p:spTree>
    <p:extLst>
      <p:ext uri="{BB962C8B-B14F-4D97-AF65-F5344CB8AC3E}">
        <p14:creationId xmlns:p14="http://schemas.microsoft.com/office/powerpoint/2010/main" val="275940810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7EB7CA-874E-BE52-4141-31D298E4787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14D370B-C053-8449-8853-835BD50910C8}"/>
              </a:ext>
            </a:extLst>
          </p:cNvPr>
          <p:cNvSpPr>
            <a:spLocks noGrp="1"/>
          </p:cNvSpPr>
          <p:nvPr>
            <p:ph type="title"/>
          </p:nvPr>
        </p:nvSpPr>
        <p:spPr/>
        <p:txBody>
          <a:bodyPr/>
          <a:lstStyle/>
          <a:p>
            <a:r>
              <a:rPr lang="en-US" dirty="0"/>
              <a:t>Drawbacks</a:t>
            </a:r>
          </a:p>
        </p:txBody>
      </p:sp>
      <p:sp>
        <p:nvSpPr>
          <p:cNvPr id="3" name="Rectangle 2">
            <a:extLst>
              <a:ext uri="{FF2B5EF4-FFF2-40B4-BE49-F238E27FC236}">
                <a16:creationId xmlns:a16="http://schemas.microsoft.com/office/drawing/2014/main" id="{252F8DEF-1C53-95DD-D69F-9AA2B57E7F70}"/>
              </a:ext>
            </a:extLst>
          </p:cNvPr>
          <p:cNvSpPr/>
          <p:nvPr/>
        </p:nvSpPr>
        <p:spPr>
          <a:xfrm>
            <a:off x="640926" y="1747507"/>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Scalability Issues</a:t>
            </a:r>
          </a:p>
        </p:txBody>
      </p:sp>
      <p:sp>
        <p:nvSpPr>
          <p:cNvPr id="4" name="Rectangle 3">
            <a:extLst>
              <a:ext uri="{FF2B5EF4-FFF2-40B4-BE49-F238E27FC236}">
                <a16:creationId xmlns:a16="http://schemas.microsoft.com/office/drawing/2014/main" id="{80432342-66EB-D20A-DBE7-65DAF7E9C5F8}"/>
              </a:ext>
            </a:extLst>
          </p:cNvPr>
          <p:cNvSpPr/>
          <p:nvPr/>
        </p:nvSpPr>
        <p:spPr>
          <a:xfrm>
            <a:off x="4367145" y="1747507"/>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Single Point of Failure</a:t>
            </a:r>
          </a:p>
        </p:txBody>
      </p:sp>
      <p:sp>
        <p:nvSpPr>
          <p:cNvPr id="5" name="Rectangle 4">
            <a:extLst>
              <a:ext uri="{FF2B5EF4-FFF2-40B4-BE49-F238E27FC236}">
                <a16:creationId xmlns:a16="http://schemas.microsoft.com/office/drawing/2014/main" id="{ED1F689F-C055-1754-9288-EB69C8261A99}"/>
              </a:ext>
            </a:extLst>
          </p:cNvPr>
          <p:cNvSpPr/>
          <p:nvPr/>
        </p:nvSpPr>
        <p:spPr>
          <a:xfrm>
            <a:off x="8093365" y="1747507"/>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Resource Utilization</a:t>
            </a:r>
          </a:p>
        </p:txBody>
      </p:sp>
      <p:sp>
        <p:nvSpPr>
          <p:cNvPr id="6" name="Rectangle 5">
            <a:extLst>
              <a:ext uri="{FF2B5EF4-FFF2-40B4-BE49-F238E27FC236}">
                <a16:creationId xmlns:a16="http://schemas.microsoft.com/office/drawing/2014/main" id="{07D5161B-A5EB-E042-D22B-764EEFFAE20F}"/>
              </a:ext>
            </a:extLst>
          </p:cNvPr>
          <p:cNvSpPr/>
          <p:nvPr/>
        </p:nvSpPr>
        <p:spPr>
          <a:xfrm>
            <a:off x="640926" y="311623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Messaging Ordering</a:t>
            </a:r>
          </a:p>
        </p:txBody>
      </p:sp>
      <p:sp>
        <p:nvSpPr>
          <p:cNvPr id="7" name="Rectangle 6">
            <a:extLst>
              <a:ext uri="{FF2B5EF4-FFF2-40B4-BE49-F238E27FC236}">
                <a16:creationId xmlns:a16="http://schemas.microsoft.com/office/drawing/2014/main" id="{8D428E41-5FE6-461B-4B46-44729D266AEB}"/>
              </a:ext>
            </a:extLst>
          </p:cNvPr>
          <p:cNvSpPr/>
          <p:nvPr/>
        </p:nvSpPr>
        <p:spPr>
          <a:xfrm>
            <a:off x="4367145" y="311623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Latency</a:t>
            </a:r>
          </a:p>
        </p:txBody>
      </p:sp>
      <p:sp>
        <p:nvSpPr>
          <p:cNvPr id="8" name="Rectangle 7">
            <a:extLst>
              <a:ext uri="{FF2B5EF4-FFF2-40B4-BE49-F238E27FC236}">
                <a16:creationId xmlns:a16="http://schemas.microsoft.com/office/drawing/2014/main" id="{23A08E4B-BAFB-C68F-D715-ED5A08815E6D}"/>
              </a:ext>
            </a:extLst>
          </p:cNvPr>
          <p:cNvSpPr/>
          <p:nvPr/>
        </p:nvSpPr>
        <p:spPr>
          <a:xfrm>
            <a:off x="8093365" y="311623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Overhead</a:t>
            </a:r>
          </a:p>
        </p:txBody>
      </p:sp>
      <p:sp>
        <p:nvSpPr>
          <p:cNvPr id="9" name="Rectangle 8">
            <a:extLst>
              <a:ext uri="{FF2B5EF4-FFF2-40B4-BE49-F238E27FC236}">
                <a16:creationId xmlns:a16="http://schemas.microsoft.com/office/drawing/2014/main" id="{4C9A437F-DBFC-4A52-9800-2D342D7994B3}"/>
              </a:ext>
            </a:extLst>
          </p:cNvPr>
          <p:cNvSpPr/>
          <p:nvPr/>
        </p:nvSpPr>
        <p:spPr>
          <a:xfrm>
            <a:off x="4367145" y="4484957"/>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Complexity in Error Handling</a:t>
            </a:r>
          </a:p>
        </p:txBody>
      </p:sp>
      <p:sp>
        <p:nvSpPr>
          <p:cNvPr id="10" name="TextBox 9">
            <a:extLst>
              <a:ext uri="{FF2B5EF4-FFF2-40B4-BE49-F238E27FC236}">
                <a16:creationId xmlns:a16="http://schemas.microsoft.com/office/drawing/2014/main" id="{6DD84745-AC7E-D74F-A7B2-921AD4F9DA17}"/>
              </a:ext>
            </a:extLst>
          </p:cNvPr>
          <p:cNvSpPr txBox="1"/>
          <p:nvPr/>
        </p:nvSpPr>
        <p:spPr>
          <a:xfrm>
            <a:off x="838200" y="1277640"/>
            <a:ext cx="3013133" cy="369332"/>
          </a:xfrm>
          <a:prstGeom prst="rect">
            <a:avLst/>
          </a:prstGeom>
          <a:noFill/>
        </p:spPr>
        <p:txBody>
          <a:bodyPr wrap="none" rtlCol="0">
            <a:spAutoFit/>
          </a:bodyPr>
          <a:lstStyle/>
          <a:p>
            <a:r>
              <a:rPr lang="en-US" dirty="0">
                <a:latin typeface="Kamerik205 5" panose="020B0503030600020004" pitchFamily="34" charset="0"/>
              </a:rPr>
              <a:t>Point-to-Point Messaging</a:t>
            </a:r>
          </a:p>
        </p:txBody>
      </p:sp>
    </p:spTree>
    <p:extLst>
      <p:ext uri="{BB962C8B-B14F-4D97-AF65-F5344CB8AC3E}">
        <p14:creationId xmlns:p14="http://schemas.microsoft.com/office/powerpoint/2010/main" val="139214994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86D67F-E35E-C30C-2F50-4D4C35F5D781}"/>
              </a:ext>
            </a:extLst>
          </p:cNvPr>
          <p:cNvSpPr>
            <a:spLocks noGrp="1"/>
          </p:cNvSpPr>
          <p:nvPr>
            <p:ph type="title"/>
          </p:nvPr>
        </p:nvSpPr>
        <p:spPr/>
        <p:txBody>
          <a:bodyPr/>
          <a:lstStyle/>
          <a:p>
            <a:r>
              <a:rPr lang="en-US" dirty="0"/>
              <a:t>Use Cases</a:t>
            </a:r>
          </a:p>
        </p:txBody>
      </p:sp>
      <p:sp>
        <p:nvSpPr>
          <p:cNvPr id="3" name="Rectangle 2">
            <a:extLst>
              <a:ext uri="{FF2B5EF4-FFF2-40B4-BE49-F238E27FC236}">
                <a16:creationId xmlns:a16="http://schemas.microsoft.com/office/drawing/2014/main" id="{A7D2D713-591E-A654-0EE4-E6D6BB0D6E51}"/>
              </a:ext>
            </a:extLst>
          </p:cNvPr>
          <p:cNvSpPr/>
          <p:nvPr/>
        </p:nvSpPr>
        <p:spPr>
          <a:xfrm>
            <a:off x="372416" y="237404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Job Queue</a:t>
            </a:r>
          </a:p>
        </p:txBody>
      </p:sp>
      <p:sp>
        <p:nvSpPr>
          <p:cNvPr id="4" name="Rectangle 3">
            <a:extLst>
              <a:ext uri="{FF2B5EF4-FFF2-40B4-BE49-F238E27FC236}">
                <a16:creationId xmlns:a16="http://schemas.microsoft.com/office/drawing/2014/main" id="{A9DA26B7-1E7E-A9EB-7368-AF9E5968E269}"/>
              </a:ext>
            </a:extLst>
          </p:cNvPr>
          <p:cNvSpPr/>
          <p:nvPr/>
        </p:nvSpPr>
        <p:spPr>
          <a:xfrm>
            <a:off x="4367145" y="237404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Task Scheduling</a:t>
            </a:r>
          </a:p>
        </p:txBody>
      </p:sp>
      <p:sp>
        <p:nvSpPr>
          <p:cNvPr id="5" name="Rectangle 4">
            <a:extLst>
              <a:ext uri="{FF2B5EF4-FFF2-40B4-BE49-F238E27FC236}">
                <a16:creationId xmlns:a16="http://schemas.microsoft.com/office/drawing/2014/main" id="{1680388D-3262-3544-77BC-F84E26B8B2DC}"/>
              </a:ext>
            </a:extLst>
          </p:cNvPr>
          <p:cNvSpPr/>
          <p:nvPr/>
        </p:nvSpPr>
        <p:spPr>
          <a:xfrm>
            <a:off x="8361874" y="237404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Order Processing</a:t>
            </a:r>
          </a:p>
        </p:txBody>
      </p:sp>
      <p:sp>
        <p:nvSpPr>
          <p:cNvPr id="6" name="TextBox 5">
            <a:extLst>
              <a:ext uri="{FF2B5EF4-FFF2-40B4-BE49-F238E27FC236}">
                <a16:creationId xmlns:a16="http://schemas.microsoft.com/office/drawing/2014/main" id="{97556138-B74B-7B8F-6F7F-9B9745B3FC39}"/>
              </a:ext>
            </a:extLst>
          </p:cNvPr>
          <p:cNvSpPr txBox="1"/>
          <p:nvPr/>
        </p:nvSpPr>
        <p:spPr>
          <a:xfrm>
            <a:off x="838200" y="1277640"/>
            <a:ext cx="3013133" cy="369332"/>
          </a:xfrm>
          <a:prstGeom prst="rect">
            <a:avLst/>
          </a:prstGeom>
          <a:noFill/>
        </p:spPr>
        <p:txBody>
          <a:bodyPr wrap="none" rtlCol="0">
            <a:spAutoFit/>
          </a:bodyPr>
          <a:lstStyle/>
          <a:p>
            <a:r>
              <a:rPr lang="en-US" dirty="0">
                <a:latin typeface="Kamerik205 5" panose="020B0503030600020004" pitchFamily="34" charset="0"/>
              </a:rPr>
              <a:t>Point-to-Point Messaging</a:t>
            </a:r>
          </a:p>
        </p:txBody>
      </p:sp>
    </p:spTree>
    <p:extLst>
      <p:ext uri="{BB962C8B-B14F-4D97-AF65-F5344CB8AC3E}">
        <p14:creationId xmlns:p14="http://schemas.microsoft.com/office/powerpoint/2010/main" val="140630150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9AA7C6-6F00-EA65-7491-8AA54C3B08B6}"/>
              </a:ext>
            </a:extLst>
          </p:cNvPr>
          <p:cNvSpPr>
            <a:spLocks noGrp="1"/>
          </p:cNvSpPr>
          <p:nvPr>
            <p:ph type="title"/>
          </p:nvPr>
        </p:nvSpPr>
        <p:spPr/>
        <p:txBody>
          <a:bodyPr/>
          <a:lstStyle/>
          <a:p>
            <a:r>
              <a:rPr lang="en-US" dirty="0"/>
              <a:t>Publish/Subscribe Messaging</a:t>
            </a:r>
          </a:p>
        </p:txBody>
      </p:sp>
      <p:sp>
        <p:nvSpPr>
          <p:cNvPr id="3" name="Text Placeholder 2">
            <a:extLst>
              <a:ext uri="{FF2B5EF4-FFF2-40B4-BE49-F238E27FC236}">
                <a16:creationId xmlns:a16="http://schemas.microsoft.com/office/drawing/2014/main" id="{27402319-51F5-EB69-5022-15AC4D030DA8}"/>
              </a:ext>
            </a:extLst>
          </p:cNvPr>
          <p:cNvSpPr>
            <a:spLocks noGrp="1"/>
          </p:cNvSpPr>
          <p:nvPr>
            <p:ph type="body" idx="1"/>
          </p:nvPr>
        </p:nvSpPr>
        <p:spPr/>
        <p:txBody>
          <a:bodyPr/>
          <a:lstStyle/>
          <a:p>
            <a:r>
              <a:rPr lang="en-US" dirty="0"/>
              <a:t>Survey of Messaging Patterns</a:t>
            </a:r>
          </a:p>
        </p:txBody>
      </p:sp>
      <p:sp>
        <p:nvSpPr>
          <p:cNvPr id="4" name="TextBox 3">
            <a:extLst>
              <a:ext uri="{FF2B5EF4-FFF2-40B4-BE49-F238E27FC236}">
                <a16:creationId xmlns:a16="http://schemas.microsoft.com/office/drawing/2014/main" id="{9854F0AE-C61A-E331-769B-ABA25DB4A7EF}"/>
              </a:ext>
            </a:extLst>
          </p:cNvPr>
          <p:cNvSpPr txBox="1"/>
          <p:nvPr/>
        </p:nvSpPr>
        <p:spPr>
          <a:xfrm>
            <a:off x="11476740" y="6489450"/>
            <a:ext cx="715260" cy="369332"/>
          </a:xfrm>
          <a:prstGeom prst="rect">
            <a:avLst/>
          </a:prstGeom>
          <a:noFill/>
        </p:spPr>
        <p:txBody>
          <a:bodyPr wrap="none" rtlCol="0">
            <a:spAutoFit/>
          </a:bodyPr>
          <a:lstStyle/>
          <a:p>
            <a:r>
              <a:rPr lang="en-US" dirty="0">
                <a:solidFill>
                  <a:schemeClr val="bg1">
                    <a:lumMod val="65000"/>
                  </a:schemeClr>
                </a:solidFill>
              </a:rPr>
              <a:t>13:28</a:t>
            </a:r>
          </a:p>
        </p:txBody>
      </p:sp>
    </p:spTree>
    <p:extLst>
      <p:ext uri="{BB962C8B-B14F-4D97-AF65-F5344CB8AC3E}">
        <p14:creationId xmlns:p14="http://schemas.microsoft.com/office/powerpoint/2010/main" val="295049441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C275F4-2EF2-182D-7F63-DA0FD0E350D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E0FD495-2843-332D-7396-61C0DB6A9B4D}"/>
              </a:ext>
            </a:extLst>
          </p:cNvPr>
          <p:cNvSpPr>
            <a:spLocks noGrp="1"/>
          </p:cNvSpPr>
          <p:nvPr>
            <p:ph type="title"/>
          </p:nvPr>
        </p:nvSpPr>
        <p:spPr/>
        <p:txBody>
          <a:bodyPr/>
          <a:lstStyle/>
          <a:p>
            <a:r>
              <a:rPr lang="en-US" dirty="0"/>
              <a:t>What is Pub/Sub Messaging?</a:t>
            </a:r>
          </a:p>
        </p:txBody>
      </p:sp>
      <p:sp>
        <p:nvSpPr>
          <p:cNvPr id="3" name="Rectangle 2">
            <a:extLst>
              <a:ext uri="{FF2B5EF4-FFF2-40B4-BE49-F238E27FC236}">
                <a16:creationId xmlns:a16="http://schemas.microsoft.com/office/drawing/2014/main" id="{8F6C580E-C28A-98F1-41CD-27CF315BACB7}"/>
              </a:ext>
            </a:extLst>
          </p:cNvPr>
          <p:cNvSpPr/>
          <p:nvPr/>
        </p:nvSpPr>
        <p:spPr>
          <a:xfrm>
            <a:off x="1272441" y="2346291"/>
            <a:ext cx="4482771" cy="1768509"/>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solidFill>
                  <a:srgbClr val="002B5B"/>
                </a:solidFill>
              </a:rPr>
              <a:t>Messages published to a topic for multiple subscribers</a:t>
            </a:r>
          </a:p>
        </p:txBody>
      </p:sp>
      <p:sp>
        <p:nvSpPr>
          <p:cNvPr id="4" name="Rectangle 3">
            <a:extLst>
              <a:ext uri="{FF2B5EF4-FFF2-40B4-BE49-F238E27FC236}">
                <a16:creationId xmlns:a16="http://schemas.microsoft.com/office/drawing/2014/main" id="{4FCCAB11-7E39-35D9-2715-FCC4F8E252FC}"/>
              </a:ext>
            </a:extLst>
          </p:cNvPr>
          <p:cNvSpPr/>
          <p:nvPr/>
        </p:nvSpPr>
        <p:spPr>
          <a:xfrm>
            <a:off x="6436788" y="2329036"/>
            <a:ext cx="4482771" cy="1768509"/>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solidFill>
                  <a:srgbClr val="002B5B"/>
                </a:solidFill>
              </a:rPr>
              <a:t>Enables scalable and flexible communication</a:t>
            </a:r>
          </a:p>
        </p:txBody>
      </p:sp>
    </p:spTree>
    <p:extLst>
      <p:ext uri="{BB962C8B-B14F-4D97-AF65-F5344CB8AC3E}">
        <p14:creationId xmlns:p14="http://schemas.microsoft.com/office/powerpoint/2010/main" val="309131470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D8D9AB-4283-EF63-43F1-90B365B3BA4D}"/>
              </a:ext>
            </a:extLst>
          </p:cNvPr>
          <p:cNvSpPr>
            <a:spLocks noGrp="1"/>
          </p:cNvSpPr>
          <p:nvPr>
            <p:ph type="title"/>
          </p:nvPr>
        </p:nvSpPr>
        <p:spPr/>
        <p:txBody>
          <a:bodyPr/>
          <a:lstStyle/>
          <a:p>
            <a:r>
              <a:rPr lang="en-US" dirty="0"/>
              <a:t>Components &amp; Flow</a:t>
            </a:r>
          </a:p>
        </p:txBody>
      </p:sp>
      <p:cxnSp>
        <p:nvCxnSpPr>
          <p:cNvPr id="3" name="Straight Arrow Connector 2">
            <a:extLst>
              <a:ext uri="{FF2B5EF4-FFF2-40B4-BE49-F238E27FC236}">
                <a16:creationId xmlns:a16="http://schemas.microsoft.com/office/drawing/2014/main" id="{D20F2846-256D-1A43-6F94-44B52564B9B7}"/>
              </a:ext>
            </a:extLst>
          </p:cNvPr>
          <p:cNvCxnSpPr>
            <a:cxnSpLocks/>
            <a:stCxn id="5" idx="6"/>
            <a:endCxn id="8" idx="1"/>
          </p:cNvCxnSpPr>
          <p:nvPr/>
        </p:nvCxnSpPr>
        <p:spPr>
          <a:xfrm>
            <a:off x="1748578" y="3669427"/>
            <a:ext cx="1002061" cy="1221"/>
          </a:xfrm>
          <a:prstGeom prst="straightConnector1">
            <a:avLst/>
          </a:prstGeom>
          <a:ln w="57150">
            <a:solidFill>
              <a:srgbClr val="DC2626"/>
            </a:solidFill>
            <a:tailEnd type="triangle"/>
          </a:ln>
        </p:spPr>
        <p:style>
          <a:lnRef idx="1">
            <a:schemeClr val="accent1"/>
          </a:lnRef>
          <a:fillRef idx="0">
            <a:schemeClr val="accent1"/>
          </a:fillRef>
          <a:effectRef idx="0">
            <a:schemeClr val="accent1"/>
          </a:effectRef>
          <a:fontRef idx="minor">
            <a:schemeClr val="tx1"/>
          </a:fontRef>
        </p:style>
      </p:cxnSp>
      <p:grpSp>
        <p:nvGrpSpPr>
          <p:cNvPr id="4" name="Group 3">
            <a:extLst>
              <a:ext uri="{FF2B5EF4-FFF2-40B4-BE49-F238E27FC236}">
                <a16:creationId xmlns:a16="http://schemas.microsoft.com/office/drawing/2014/main" id="{5B960EC3-F50E-6B3A-3407-49BBE07B97AA}"/>
              </a:ext>
            </a:extLst>
          </p:cNvPr>
          <p:cNvGrpSpPr/>
          <p:nvPr/>
        </p:nvGrpSpPr>
        <p:grpSpPr>
          <a:xfrm>
            <a:off x="810916" y="3325934"/>
            <a:ext cx="1079142" cy="1753288"/>
            <a:chOff x="810916" y="3325934"/>
            <a:chExt cx="1079142" cy="1753288"/>
          </a:xfrm>
        </p:grpSpPr>
        <p:sp>
          <p:nvSpPr>
            <p:cNvPr id="5" name="Oval 4">
              <a:extLst>
                <a:ext uri="{FF2B5EF4-FFF2-40B4-BE49-F238E27FC236}">
                  <a16:creationId xmlns:a16="http://schemas.microsoft.com/office/drawing/2014/main" id="{DC1D701E-719D-8F65-7874-4DE198A2394E}"/>
                </a:ext>
              </a:extLst>
            </p:cNvPr>
            <p:cNvSpPr/>
            <p:nvPr/>
          </p:nvSpPr>
          <p:spPr>
            <a:xfrm>
              <a:off x="1018953" y="3325934"/>
              <a:ext cx="729625" cy="6869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a:p>
          </p:txBody>
        </p:sp>
        <p:sp>
          <p:nvSpPr>
            <p:cNvPr id="6" name="TextBox 5">
              <a:extLst>
                <a:ext uri="{FF2B5EF4-FFF2-40B4-BE49-F238E27FC236}">
                  <a16:creationId xmlns:a16="http://schemas.microsoft.com/office/drawing/2014/main" id="{202DD3D3-1AB7-DC87-3299-7060483A31CD}"/>
                </a:ext>
              </a:extLst>
            </p:cNvPr>
            <p:cNvSpPr txBox="1"/>
            <p:nvPr/>
          </p:nvSpPr>
          <p:spPr>
            <a:xfrm>
              <a:off x="810916" y="4709890"/>
              <a:ext cx="1079142" cy="369332"/>
            </a:xfrm>
            <a:prstGeom prst="rect">
              <a:avLst/>
            </a:prstGeom>
            <a:noFill/>
          </p:spPr>
          <p:txBody>
            <a:bodyPr wrap="none" rtlCol="0">
              <a:spAutoFit/>
            </a:bodyPr>
            <a:lstStyle/>
            <a:p>
              <a:r>
                <a:rPr lang="en-US" b="1" dirty="0">
                  <a:solidFill>
                    <a:srgbClr val="002B5B"/>
                  </a:solidFill>
                </a:rPr>
                <a:t>Publisher</a:t>
              </a:r>
            </a:p>
          </p:txBody>
        </p:sp>
      </p:grpSp>
      <p:grpSp>
        <p:nvGrpSpPr>
          <p:cNvPr id="7" name="Group 6">
            <a:extLst>
              <a:ext uri="{FF2B5EF4-FFF2-40B4-BE49-F238E27FC236}">
                <a16:creationId xmlns:a16="http://schemas.microsoft.com/office/drawing/2014/main" id="{63E258C4-1CD4-7C36-2DC7-7B79244FCB86}"/>
              </a:ext>
            </a:extLst>
          </p:cNvPr>
          <p:cNvGrpSpPr/>
          <p:nvPr/>
        </p:nvGrpSpPr>
        <p:grpSpPr>
          <a:xfrm>
            <a:off x="2750639" y="3388747"/>
            <a:ext cx="2777940" cy="1757850"/>
            <a:chOff x="2750639" y="3388747"/>
            <a:chExt cx="2777940" cy="1757850"/>
          </a:xfrm>
        </p:grpSpPr>
        <p:sp>
          <p:nvSpPr>
            <p:cNvPr id="8" name="Rectangle: Rounded Corners 7">
              <a:extLst>
                <a:ext uri="{FF2B5EF4-FFF2-40B4-BE49-F238E27FC236}">
                  <a16:creationId xmlns:a16="http://schemas.microsoft.com/office/drawing/2014/main" id="{6096ACC9-E562-8001-5038-E433CBFB4B2A}"/>
                </a:ext>
              </a:extLst>
            </p:cNvPr>
            <p:cNvSpPr/>
            <p:nvPr/>
          </p:nvSpPr>
          <p:spPr>
            <a:xfrm>
              <a:off x="2750639" y="3388747"/>
              <a:ext cx="2777940" cy="5638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dirty="0"/>
            </a:p>
          </p:txBody>
        </p:sp>
        <p:sp>
          <p:nvSpPr>
            <p:cNvPr id="9" name="TextBox 8">
              <a:extLst>
                <a:ext uri="{FF2B5EF4-FFF2-40B4-BE49-F238E27FC236}">
                  <a16:creationId xmlns:a16="http://schemas.microsoft.com/office/drawing/2014/main" id="{DC384F18-B6F2-60DD-CF5C-F71EFC743523}"/>
                </a:ext>
              </a:extLst>
            </p:cNvPr>
            <p:cNvSpPr txBox="1"/>
            <p:nvPr/>
          </p:nvSpPr>
          <p:spPr>
            <a:xfrm>
              <a:off x="3804261" y="4777265"/>
              <a:ext cx="677686" cy="369332"/>
            </a:xfrm>
            <a:prstGeom prst="rect">
              <a:avLst/>
            </a:prstGeom>
            <a:noFill/>
          </p:spPr>
          <p:txBody>
            <a:bodyPr wrap="none" rtlCol="0">
              <a:spAutoFit/>
            </a:bodyPr>
            <a:lstStyle/>
            <a:p>
              <a:r>
                <a:rPr lang="en-US" b="1" dirty="0">
                  <a:solidFill>
                    <a:srgbClr val="002B5B"/>
                  </a:solidFill>
                </a:rPr>
                <a:t>Topic</a:t>
              </a:r>
            </a:p>
          </p:txBody>
        </p:sp>
      </p:grpSp>
      <p:cxnSp>
        <p:nvCxnSpPr>
          <p:cNvPr id="10" name="Straight Arrow Connector 9">
            <a:extLst>
              <a:ext uri="{FF2B5EF4-FFF2-40B4-BE49-F238E27FC236}">
                <a16:creationId xmlns:a16="http://schemas.microsoft.com/office/drawing/2014/main" id="{B7D26721-8B1B-1A71-B6E0-BCA70DA4B8C3}"/>
              </a:ext>
            </a:extLst>
          </p:cNvPr>
          <p:cNvCxnSpPr>
            <a:cxnSpLocks/>
            <a:stCxn id="17" idx="3"/>
            <a:endCxn id="14" idx="2"/>
          </p:cNvCxnSpPr>
          <p:nvPr/>
        </p:nvCxnSpPr>
        <p:spPr>
          <a:xfrm flipV="1">
            <a:off x="8306519" y="2860694"/>
            <a:ext cx="1002061" cy="475107"/>
          </a:xfrm>
          <a:prstGeom prst="straightConnector1">
            <a:avLst/>
          </a:prstGeom>
          <a:ln w="57150">
            <a:solidFill>
              <a:srgbClr val="DC2626"/>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4D15C503-F759-6C34-9540-DBAB775B9F6F}"/>
              </a:ext>
            </a:extLst>
          </p:cNvPr>
          <p:cNvCxnSpPr>
            <a:cxnSpLocks/>
            <a:stCxn id="18" idx="3"/>
            <a:endCxn id="13" idx="2"/>
          </p:cNvCxnSpPr>
          <p:nvPr/>
        </p:nvCxnSpPr>
        <p:spPr>
          <a:xfrm>
            <a:off x="8306519" y="3929578"/>
            <a:ext cx="1002060" cy="212375"/>
          </a:xfrm>
          <a:prstGeom prst="straightConnector1">
            <a:avLst/>
          </a:prstGeom>
          <a:ln w="57150">
            <a:solidFill>
              <a:srgbClr val="DC2626"/>
            </a:solidFill>
            <a:tailEnd type="triangle"/>
          </a:ln>
        </p:spPr>
        <p:style>
          <a:lnRef idx="1">
            <a:schemeClr val="accent1"/>
          </a:lnRef>
          <a:fillRef idx="0">
            <a:schemeClr val="accent1"/>
          </a:fillRef>
          <a:effectRef idx="0">
            <a:schemeClr val="accent1"/>
          </a:effectRef>
          <a:fontRef idx="minor">
            <a:schemeClr val="tx1"/>
          </a:fontRef>
        </p:style>
      </p:cxnSp>
      <p:grpSp>
        <p:nvGrpSpPr>
          <p:cNvPr id="12" name="Group 11">
            <a:extLst>
              <a:ext uri="{FF2B5EF4-FFF2-40B4-BE49-F238E27FC236}">
                <a16:creationId xmlns:a16="http://schemas.microsoft.com/office/drawing/2014/main" id="{99DD1A10-1D29-B23A-EFFB-94B80B4AFA45}"/>
              </a:ext>
            </a:extLst>
          </p:cNvPr>
          <p:cNvGrpSpPr/>
          <p:nvPr/>
        </p:nvGrpSpPr>
        <p:grpSpPr>
          <a:xfrm>
            <a:off x="9045014" y="2517201"/>
            <a:ext cx="1273938" cy="2562021"/>
            <a:chOff x="9045014" y="2517201"/>
            <a:chExt cx="1273938" cy="2562021"/>
          </a:xfrm>
        </p:grpSpPr>
        <p:sp>
          <p:nvSpPr>
            <p:cNvPr id="13" name="Oval 12">
              <a:extLst>
                <a:ext uri="{FF2B5EF4-FFF2-40B4-BE49-F238E27FC236}">
                  <a16:creationId xmlns:a16="http://schemas.microsoft.com/office/drawing/2014/main" id="{315818C4-4521-DD6C-43F8-B4FE8338A1A6}"/>
                </a:ext>
              </a:extLst>
            </p:cNvPr>
            <p:cNvSpPr/>
            <p:nvPr/>
          </p:nvSpPr>
          <p:spPr>
            <a:xfrm>
              <a:off x="9308579" y="3798460"/>
              <a:ext cx="729625" cy="6869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a:p>
          </p:txBody>
        </p:sp>
        <p:sp>
          <p:nvSpPr>
            <p:cNvPr id="14" name="Oval 13">
              <a:extLst>
                <a:ext uri="{FF2B5EF4-FFF2-40B4-BE49-F238E27FC236}">
                  <a16:creationId xmlns:a16="http://schemas.microsoft.com/office/drawing/2014/main" id="{41B708F8-3493-A648-1E71-E9490C0F0212}"/>
                </a:ext>
              </a:extLst>
            </p:cNvPr>
            <p:cNvSpPr/>
            <p:nvPr/>
          </p:nvSpPr>
          <p:spPr>
            <a:xfrm>
              <a:off x="9308580" y="2517201"/>
              <a:ext cx="729625" cy="6869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a:p>
          </p:txBody>
        </p:sp>
        <p:sp>
          <p:nvSpPr>
            <p:cNvPr id="15" name="TextBox 14">
              <a:extLst>
                <a:ext uri="{FF2B5EF4-FFF2-40B4-BE49-F238E27FC236}">
                  <a16:creationId xmlns:a16="http://schemas.microsoft.com/office/drawing/2014/main" id="{DCB6E5C0-EBFC-AE44-D6FA-E534A1041706}"/>
                </a:ext>
              </a:extLst>
            </p:cNvPr>
            <p:cNvSpPr txBox="1"/>
            <p:nvPr/>
          </p:nvSpPr>
          <p:spPr>
            <a:xfrm>
              <a:off x="9045014" y="4709890"/>
              <a:ext cx="1273938" cy="369332"/>
            </a:xfrm>
            <a:prstGeom prst="rect">
              <a:avLst/>
            </a:prstGeom>
            <a:noFill/>
          </p:spPr>
          <p:txBody>
            <a:bodyPr wrap="none" rtlCol="0">
              <a:spAutoFit/>
            </a:bodyPr>
            <a:lstStyle/>
            <a:p>
              <a:r>
                <a:rPr lang="en-US" b="1" dirty="0">
                  <a:solidFill>
                    <a:srgbClr val="002B5B"/>
                  </a:solidFill>
                </a:rPr>
                <a:t>Subscribers</a:t>
              </a:r>
            </a:p>
          </p:txBody>
        </p:sp>
      </p:grpSp>
      <p:grpSp>
        <p:nvGrpSpPr>
          <p:cNvPr id="16" name="Group 15">
            <a:extLst>
              <a:ext uri="{FF2B5EF4-FFF2-40B4-BE49-F238E27FC236}">
                <a16:creationId xmlns:a16="http://schemas.microsoft.com/office/drawing/2014/main" id="{8E6CA354-0B5A-DF50-5345-16ADA53ADA44}"/>
              </a:ext>
            </a:extLst>
          </p:cNvPr>
          <p:cNvGrpSpPr/>
          <p:nvPr/>
        </p:nvGrpSpPr>
        <p:grpSpPr>
          <a:xfrm>
            <a:off x="5528579" y="3053900"/>
            <a:ext cx="2777940" cy="2025322"/>
            <a:chOff x="5528579" y="3053900"/>
            <a:chExt cx="2777940" cy="2025322"/>
          </a:xfrm>
        </p:grpSpPr>
        <p:sp>
          <p:nvSpPr>
            <p:cNvPr id="17" name="Rectangle: Rounded Corners 16">
              <a:extLst>
                <a:ext uri="{FF2B5EF4-FFF2-40B4-BE49-F238E27FC236}">
                  <a16:creationId xmlns:a16="http://schemas.microsoft.com/office/drawing/2014/main" id="{99EE2CDD-7FA9-246E-5989-E58350316C0E}"/>
                </a:ext>
              </a:extLst>
            </p:cNvPr>
            <p:cNvSpPr/>
            <p:nvPr/>
          </p:nvSpPr>
          <p:spPr>
            <a:xfrm>
              <a:off x="5528579" y="3053900"/>
              <a:ext cx="2777940" cy="563802"/>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a:p>
          </p:txBody>
        </p:sp>
        <p:sp>
          <p:nvSpPr>
            <p:cNvPr id="18" name="Rectangle: Rounded Corners 17">
              <a:extLst>
                <a:ext uri="{FF2B5EF4-FFF2-40B4-BE49-F238E27FC236}">
                  <a16:creationId xmlns:a16="http://schemas.microsoft.com/office/drawing/2014/main" id="{374437EC-A77C-305C-7106-E8FFDFD0BBEB}"/>
                </a:ext>
              </a:extLst>
            </p:cNvPr>
            <p:cNvSpPr/>
            <p:nvPr/>
          </p:nvSpPr>
          <p:spPr>
            <a:xfrm>
              <a:off x="5528579" y="3647677"/>
              <a:ext cx="2777940" cy="563802"/>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a:p>
          </p:txBody>
        </p:sp>
        <p:sp>
          <p:nvSpPr>
            <p:cNvPr id="19" name="TextBox 18">
              <a:extLst>
                <a:ext uri="{FF2B5EF4-FFF2-40B4-BE49-F238E27FC236}">
                  <a16:creationId xmlns:a16="http://schemas.microsoft.com/office/drawing/2014/main" id="{B2D70946-5D6F-FBAC-BAAD-BEA3B10ACAF8}"/>
                </a:ext>
              </a:extLst>
            </p:cNvPr>
            <p:cNvSpPr txBox="1"/>
            <p:nvPr/>
          </p:nvSpPr>
          <p:spPr>
            <a:xfrm>
              <a:off x="6198730" y="4709890"/>
              <a:ext cx="1461810" cy="369332"/>
            </a:xfrm>
            <a:prstGeom prst="rect">
              <a:avLst/>
            </a:prstGeom>
            <a:noFill/>
          </p:spPr>
          <p:txBody>
            <a:bodyPr wrap="none" rtlCol="0">
              <a:spAutoFit/>
            </a:bodyPr>
            <a:lstStyle/>
            <a:p>
              <a:r>
                <a:rPr lang="en-US" b="1" dirty="0">
                  <a:solidFill>
                    <a:srgbClr val="002B5B"/>
                  </a:solidFill>
                </a:rPr>
                <a:t>Subscriptions</a:t>
              </a:r>
            </a:p>
          </p:txBody>
        </p:sp>
      </p:grpSp>
      <p:pic>
        <p:nvPicPr>
          <p:cNvPr id="20" name="Picture 19" descr="Free Envelope Clipart Black And White, Download Free Envelope Clipart Black  And White png images, Free ClipArts on Clipart Library">
            <a:extLst>
              <a:ext uri="{FF2B5EF4-FFF2-40B4-BE49-F238E27FC236}">
                <a16:creationId xmlns:a16="http://schemas.microsoft.com/office/drawing/2014/main" id="{22822EA6-8F14-94DD-4D4A-D509EBA0D4B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5906" y="3484900"/>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0" descr="Free Envelope Clipart Black And White, Download Free Envelope Clipart Black  And White png images, Free ClipArts on Clipart Library">
            <a:extLst>
              <a:ext uri="{FF2B5EF4-FFF2-40B4-BE49-F238E27FC236}">
                <a16:creationId xmlns:a16="http://schemas.microsoft.com/office/drawing/2014/main" id="{8DE26BFB-C82F-F47D-7E3C-649309BB645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95907" y="3484900"/>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21" descr="Free Envelope Clipart Black And White, Download Free Envelope Clipart Black  And White png images, Free ClipArts on Clipart Library">
            <a:extLst>
              <a:ext uri="{FF2B5EF4-FFF2-40B4-BE49-F238E27FC236}">
                <a16:creationId xmlns:a16="http://schemas.microsoft.com/office/drawing/2014/main" id="{8CE84E30-5F46-F2B7-2C75-86AEC18AA5E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13539" y="3487395"/>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2" descr="Free Envelope Clipart Black And White, Download Free Envelope Clipart Black  And White png images, Free ClipArts on Clipart Library">
            <a:extLst>
              <a:ext uri="{FF2B5EF4-FFF2-40B4-BE49-F238E27FC236}">
                <a16:creationId xmlns:a16="http://schemas.microsoft.com/office/drawing/2014/main" id="{D0D1D70C-DD6C-0978-20CD-5628E4D70DB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73847" y="3141408"/>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23" descr="Free Envelope Clipart Black And White, Download Free Envelope Clipart Black  And White png images, Free ClipArts on Clipart Library">
            <a:extLst>
              <a:ext uri="{FF2B5EF4-FFF2-40B4-BE49-F238E27FC236}">
                <a16:creationId xmlns:a16="http://schemas.microsoft.com/office/drawing/2014/main" id="{79C0FD88-18C6-AB01-6A22-765EC097B30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41174" y="3151275"/>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24" descr="Free Envelope Clipart Black And White, Download Free Envelope Clipart Black  And White png images, Free ClipArts on Clipart Library">
            <a:extLst>
              <a:ext uri="{FF2B5EF4-FFF2-40B4-BE49-F238E27FC236}">
                <a16:creationId xmlns:a16="http://schemas.microsoft.com/office/drawing/2014/main" id="{247A88B9-AFD7-11FA-041E-8610B00AF90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36368" y="3734933"/>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25" descr="Free Envelope Clipart Black And White, Download Free Envelope Clipart Black  And White png images, Free ClipArts on Clipart Library">
            <a:extLst>
              <a:ext uri="{FF2B5EF4-FFF2-40B4-BE49-F238E27FC236}">
                <a16:creationId xmlns:a16="http://schemas.microsoft.com/office/drawing/2014/main" id="{F1938726-7C41-697B-0489-7B995145D0C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03695" y="3744800"/>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26" descr="Free Envelope Clipart Black And White, Download Free Envelope Clipart Black  And White png images, Free ClipArts on Clipart Library">
            <a:extLst>
              <a:ext uri="{FF2B5EF4-FFF2-40B4-BE49-F238E27FC236}">
                <a16:creationId xmlns:a16="http://schemas.microsoft.com/office/drawing/2014/main" id="{7EDCD603-C0FE-3676-2080-0E1B90BC61B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95906" y="3484900"/>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27" descr="Free Envelope Clipart Black And White, Download Free Envelope Clipart Black  And White png images, Free ClipArts on Clipart Library">
            <a:extLst>
              <a:ext uri="{FF2B5EF4-FFF2-40B4-BE49-F238E27FC236}">
                <a16:creationId xmlns:a16="http://schemas.microsoft.com/office/drawing/2014/main" id="{36782B40-8310-769C-7AC9-CC4A26BAFF8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13539" y="3484900"/>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28" descr="Free Envelope Clipart Black And White, Download Free Envelope Clipart Black  And White png images, Free ClipArts on Clipart Library">
            <a:extLst>
              <a:ext uri="{FF2B5EF4-FFF2-40B4-BE49-F238E27FC236}">
                <a16:creationId xmlns:a16="http://schemas.microsoft.com/office/drawing/2014/main" id="{301BB230-C390-3AF4-7291-730FDF2297C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95905" y="3484900"/>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29" descr="Free Envelope Clipart Black And White, Download Free Envelope Clipart Black  And White png images, Free ClipArts on Clipart Library">
            <a:extLst>
              <a:ext uri="{FF2B5EF4-FFF2-40B4-BE49-F238E27FC236}">
                <a16:creationId xmlns:a16="http://schemas.microsoft.com/office/drawing/2014/main" id="{1A1C8C41-A4D2-05D3-2C3A-130E6D06C68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95904" y="3484900"/>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30" descr="Free Envelope Clipart Black And White, Download Free Envelope Clipart Black  And White png images, Free ClipArts on Clipart Library">
            <a:extLst>
              <a:ext uri="{FF2B5EF4-FFF2-40B4-BE49-F238E27FC236}">
                <a16:creationId xmlns:a16="http://schemas.microsoft.com/office/drawing/2014/main" id="{111F8CA6-172F-AA41-256B-5A600C392A8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05531" y="2676167"/>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31" descr="Free Envelope Clipart Black And White, Download Free Envelope Clipart Black  And White png images, Free ClipArts on Clipart Library">
            <a:extLst>
              <a:ext uri="{FF2B5EF4-FFF2-40B4-BE49-F238E27FC236}">
                <a16:creationId xmlns:a16="http://schemas.microsoft.com/office/drawing/2014/main" id="{05BB738A-B473-45D7-20A5-1CFC0BE87AD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05531" y="3957426"/>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32" descr="Free Envelope Clipart Black And White, Download Free Envelope Clipart Black  And White png images, Free ClipArts on Clipart Library">
            <a:extLst>
              <a:ext uri="{FF2B5EF4-FFF2-40B4-BE49-F238E27FC236}">
                <a16:creationId xmlns:a16="http://schemas.microsoft.com/office/drawing/2014/main" id="{ED1147B9-AD82-9077-ED73-894E32EEF63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73844" y="3137727"/>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33" descr="Free Envelope Clipart Black And White, Download Free Envelope Clipart Black  And White png images, Free ClipArts on Clipart Library">
            <a:extLst>
              <a:ext uri="{FF2B5EF4-FFF2-40B4-BE49-F238E27FC236}">
                <a16:creationId xmlns:a16="http://schemas.microsoft.com/office/drawing/2014/main" id="{EEFB6022-CFC4-81B8-B6ED-72717961FCF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36367" y="3734933"/>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34" descr="Free Envelope Clipart Black And White, Download Free Envelope Clipart Black  And White png images, Free ClipArts on Clipart Library">
            <a:extLst>
              <a:ext uri="{FF2B5EF4-FFF2-40B4-BE49-F238E27FC236}">
                <a16:creationId xmlns:a16="http://schemas.microsoft.com/office/drawing/2014/main" id="{53DE1720-58FE-FB29-C42F-A6BAC45BA6F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12207" y="2675001"/>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35" descr="Free Envelope Clipart Black And White, Download Free Envelope Clipart Black  And White png images, Free ClipArts on Clipart Library">
            <a:extLst>
              <a:ext uri="{FF2B5EF4-FFF2-40B4-BE49-F238E27FC236}">
                <a16:creationId xmlns:a16="http://schemas.microsoft.com/office/drawing/2014/main" id="{4EE26A09-9EDB-2CC5-3049-FC8C791733E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12207" y="3957426"/>
            <a:ext cx="535720" cy="369052"/>
          </a:xfrm>
          <a:prstGeom prst="rect">
            <a:avLst/>
          </a:prstGeom>
          <a:noFill/>
          <a:extLst>
            <a:ext uri="{909E8E84-426E-40DD-AFC4-6F175D3DCCD1}">
              <a14:hiddenFill xmlns:a14="http://schemas.microsoft.com/office/drawing/2010/main">
                <a:solidFill>
                  <a:srgbClr val="FFFFFF"/>
                </a:solidFill>
              </a14:hiddenFill>
            </a:ext>
          </a:extLst>
        </p:spPr>
      </p:pic>
      <p:sp>
        <p:nvSpPr>
          <p:cNvPr id="37" name="Rectangle: Rounded Corners 36">
            <a:extLst>
              <a:ext uri="{FF2B5EF4-FFF2-40B4-BE49-F238E27FC236}">
                <a16:creationId xmlns:a16="http://schemas.microsoft.com/office/drawing/2014/main" id="{75503030-EF4C-F702-221A-31708382E743}"/>
              </a:ext>
            </a:extLst>
          </p:cNvPr>
          <p:cNvSpPr/>
          <p:nvPr/>
        </p:nvSpPr>
        <p:spPr>
          <a:xfrm>
            <a:off x="2750639" y="2109876"/>
            <a:ext cx="5555880" cy="445613"/>
          </a:xfrm>
          <a:prstGeom prst="roundRect">
            <a:avLst/>
          </a:prstGeom>
          <a:solidFill>
            <a:srgbClr val="84151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Message Broker</a:t>
            </a:r>
          </a:p>
        </p:txBody>
      </p:sp>
      <p:sp>
        <p:nvSpPr>
          <p:cNvPr id="38" name="TextBox 37">
            <a:extLst>
              <a:ext uri="{FF2B5EF4-FFF2-40B4-BE49-F238E27FC236}">
                <a16:creationId xmlns:a16="http://schemas.microsoft.com/office/drawing/2014/main" id="{E4E3103F-42C5-AD3D-E111-989832BB7861}"/>
              </a:ext>
            </a:extLst>
          </p:cNvPr>
          <p:cNvSpPr txBox="1"/>
          <p:nvPr/>
        </p:nvSpPr>
        <p:spPr>
          <a:xfrm>
            <a:off x="838200" y="1277640"/>
            <a:ext cx="3546164" cy="369332"/>
          </a:xfrm>
          <a:prstGeom prst="rect">
            <a:avLst/>
          </a:prstGeom>
          <a:noFill/>
        </p:spPr>
        <p:txBody>
          <a:bodyPr wrap="none" rtlCol="0">
            <a:spAutoFit/>
          </a:bodyPr>
          <a:lstStyle/>
          <a:p>
            <a:r>
              <a:rPr lang="en-US" dirty="0">
                <a:latin typeface="Kamerik205 5" panose="020B0503030600020004" pitchFamily="34" charset="0"/>
              </a:rPr>
              <a:t>Publish/Subscribe Messaging</a:t>
            </a:r>
          </a:p>
        </p:txBody>
      </p:sp>
    </p:spTree>
    <p:extLst>
      <p:ext uri="{BB962C8B-B14F-4D97-AF65-F5344CB8AC3E}">
        <p14:creationId xmlns:p14="http://schemas.microsoft.com/office/powerpoint/2010/main" val="136193649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fade">
                                      <p:cBhvr>
                                        <p:cTn id="17" dur="5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5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7"/>
                                        </p:tgtEl>
                                        <p:attrNameLst>
                                          <p:attrName>style.visibility</p:attrName>
                                        </p:attrNameLst>
                                      </p:cBhvr>
                                      <p:to>
                                        <p:strVal val="visible"/>
                                      </p:to>
                                    </p:set>
                                    <p:animEffect transition="in" filter="wipe(left)">
                                      <p:cBhvr>
                                        <p:cTn id="27" dur="500"/>
                                        <p:tgtEl>
                                          <p:spTgt spid="37"/>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0"/>
                                        </p:tgtEl>
                                        <p:attrNameLst>
                                          <p:attrName>style.visibility</p:attrName>
                                        </p:attrNameLst>
                                      </p:cBhvr>
                                      <p:to>
                                        <p:strVal val="visible"/>
                                      </p:to>
                                    </p:set>
                                    <p:animEffect transition="in" filter="fade">
                                      <p:cBhvr>
                                        <p:cTn id="32" dur="500"/>
                                        <p:tgtEl>
                                          <p:spTgt spid="20"/>
                                        </p:tgtEl>
                                      </p:cBhvr>
                                    </p:animEffect>
                                  </p:childTnLst>
                                </p:cTn>
                              </p:par>
                            </p:childTnLst>
                          </p:cTn>
                        </p:par>
                      </p:childTnLst>
                    </p:cTn>
                  </p:par>
                  <p:par>
                    <p:cTn id="33" fill="hold">
                      <p:stCondLst>
                        <p:cond delay="indefinite"/>
                      </p:stCondLst>
                      <p:childTnLst>
                        <p:par>
                          <p:cTn id="34" fill="hold">
                            <p:stCondLst>
                              <p:cond delay="0"/>
                            </p:stCondLst>
                            <p:childTnLst>
                              <p:par>
                                <p:cTn id="35" presetID="42" presetClass="path" presetSubtype="0" accel="50000" decel="50000" fill="hold" nodeType="clickEffect">
                                  <p:stCondLst>
                                    <p:cond delay="0"/>
                                  </p:stCondLst>
                                  <p:childTnLst>
                                    <p:animMotion origin="layout" path="M -1.45833E-6 -3.7037E-6 L 0.31042 -0.00023 " pathEditMode="relative" rAng="0" ptsTypes="AA">
                                      <p:cBhvr>
                                        <p:cTn id="36" dur="1500" fill="hold"/>
                                        <p:tgtEl>
                                          <p:spTgt spid="20"/>
                                        </p:tgtEl>
                                        <p:attrNameLst>
                                          <p:attrName>ppt_x</p:attrName>
                                          <p:attrName>ppt_y</p:attrName>
                                        </p:attrNameLst>
                                      </p:cBhvr>
                                      <p:rCtr x="15521" y="-23"/>
                                    </p:animMotion>
                                  </p:childTnLst>
                                </p:cTn>
                              </p:par>
                              <p:par>
                                <p:cTn id="37" presetID="22" presetClass="entr" presetSubtype="8" fill="hold" nodeType="withEffect">
                                  <p:stCondLst>
                                    <p:cond delay="0"/>
                                  </p:stCondLst>
                                  <p:childTnLst>
                                    <p:set>
                                      <p:cBhvr>
                                        <p:cTn id="38" dur="1" fill="hold">
                                          <p:stCondLst>
                                            <p:cond delay="0"/>
                                          </p:stCondLst>
                                        </p:cTn>
                                        <p:tgtEl>
                                          <p:spTgt spid="3"/>
                                        </p:tgtEl>
                                        <p:attrNameLst>
                                          <p:attrName>style.visibility</p:attrName>
                                        </p:attrNameLst>
                                      </p:cBhvr>
                                      <p:to>
                                        <p:strVal val="visible"/>
                                      </p:to>
                                    </p:set>
                                    <p:animEffect transition="in" filter="wipe(left)">
                                      <p:cBhvr>
                                        <p:cTn id="39" dur="500"/>
                                        <p:tgtEl>
                                          <p:spTgt spid="3"/>
                                        </p:tgtEl>
                                      </p:cBhvr>
                                    </p:animEffect>
                                  </p:childTnLst>
                                </p:cTn>
                              </p:par>
                            </p:childTnLst>
                          </p:cTn>
                        </p:par>
                        <p:par>
                          <p:cTn id="40" fill="hold">
                            <p:stCondLst>
                              <p:cond delay="1500"/>
                            </p:stCondLst>
                            <p:childTnLst>
                              <p:par>
                                <p:cTn id="41" presetID="1" presetClass="entr" presetSubtype="0" fill="hold" nodeType="afterEffect">
                                  <p:stCondLst>
                                    <p:cond delay="0"/>
                                  </p:stCondLst>
                                  <p:childTnLst>
                                    <p:set>
                                      <p:cBhvr>
                                        <p:cTn id="42" dur="1" fill="hold">
                                          <p:stCondLst>
                                            <p:cond delay="0"/>
                                          </p:stCondLst>
                                        </p:cTn>
                                        <p:tgtEl>
                                          <p:spTgt spid="21"/>
                                        </p:tgtEl>
                                        <p:attrNameLst>
                                          <p:attrName>style.visibility</p:attrName>
                                        </p:attrNameLst>
                                      </p:cBhvr>
                                      <p:to>
                                        <p:strVal val="visible"/>
                                      </p:to>
                                    </p:set>
                                  </p:childTnLst>
                                </p:cTn>
                              </p:par>
                              <p:par>
                                <p:cTn id="43" presetID="1" presetClass="exit" presetSubtype="0" fill="hold" nodeType="withEffect">
                                  <p:stCondLst>
                                    <p:cond delay="0"/>
                                  </p:stCondLst>
                                  <p:childTnLst>
                                    <p:set>
                                      <p:cBhvr>
                                        <p:cTn id="44" dur="1" fill="hold">
                                          <p:stCondLst>
                                            <p:cond delay="0"/>
                                          </p:stCondLst>
                                        </p:cTn>
                                        <p:tgtEl>
                                          <p:spTgt spid="20"/>
                                        </p:tgtEl>
                                        <p:attrNameLst>
                                          <p:attrName>style.visibility</p:attrName>
                                        </p:attrNameLst>
                                      </p:cBhvr>
                                      <p:to>
                                        <p:strVal val="hidden"/>
                                      </p:to>
                                    </p:set>
                                  </p:childTnLst>
                                </p:cTn>
                              </p:par>
                            </p:childTnLst>
                          </p:cTn>
                        </p:par>
                        <p:par>
                          <p:cTn id="45" fill="hold">
                            <p:stCondLst>
                              <p:cond delay="1500"/>
                            </p:stCondLst>
                            <p:childTnLst>
                              <p:par>
                                <p:cTn id="46" presetID="1" presetClass="entr" presetSubtype="0" fill="hold" nodeType="afterEffect">
                                  <p:stCondLst>
                                    <p:cond delay="250"/>
                                  </p:stCondLst>
                                  <p:childTnLst>
                                    <p:set>
                                      <p:cBhvr>
                                        <p:cTn id="47" dur="1" fill="hold">
                                          <p:stCondLst>
                                            <p:cond delay="0"/>
                                          </p:stCondLst>
                                        </p:cTn>
                                        <p:tgtEl>
                                          <p:spTgt spid="20"/>
                                        </p:tgtEl>
                                        <p:attrNameLst>
                                          <p:attrName>style.visibility</p:attrName>
                                        </p:attrNameLst>
                                      </p:cBhvr>
                                      <p:to>
                                        <p:strVal val="visible"/>
                                      </p:to>
                                    </p:set>
                                  </p:childTnLst>
                                </p:cTn>
                              </p:par>
                            </p:childTnLst>
                          </p:cTn>
                        </p:par>
                        <p:par>
                          <p:cTn id="48" fill="hold">
                            <p:stCondLst>
                              <p:cond delay="1750"/>
                            </p:stCondLst>
                            <p:childTnLst>
                              <p:par>
                                <p:cTn id="49" presetID="42" presetClass="path" presetSubtype="0" accel="50000" decel="50000" fill="hold" nodeType="afterEffect">
                                  <p:stCondLst>
                                    <p:cond delay="0"/>
                                  </p:stCondLst>
                                  <p:childTnLst>
                                    <p:animMotion origin="layout" path="M -1.45833E-6 -3.7037E-6 L 0.26263 -0.00023 " pathEditMode="relative" rAng="0" ptsTypes="AA">
                                      <p:cBhvr>
                                        <p:cTn id="50" dur="1500" fill="hold"/>
                                        <p:tgtEl>
                                          <p:spTgt spid="20"/>
                                        </p:tgtEl>
                                        <p:attrNameLst>
                                          <p:attrName>ppt_x</p:attrName>
                                          <p:attrName>ppt_y</p:attrName>
                                        </p:attrNameLst>
                                      </p:cBhvr>
                                      <p:rCtr x="13125" y="-23"/>
                                    </p:animMotion>
                                  </p:childTnLst>
                                </p:cTn>
                              </p:par>
                            </p:childTnLst>
                          </p:cTn>
                        </p:par>
                        <p:par>
                          <p:cTn id="51" fill="hold">
                            <p:stCondLst>
                              <p:cond delay="3250"/>
                            </p:stCondLst>
                            <p:childTnLst>
                              <p:par>
                                <p:cTn id="52" presetID="1" presetClass="entr" presetSubtype="0" fill="hold" nodeType="afterEffect">
                                  <p:stCondLst>
                                    <p:cond delay="0"/>
                                  </p:stCondLst>
                                  <p:childTnLst>
                                    <p:set>
                                      <p:cBhvr>
                                        <p:cTn id="53" dur="1" fill="hold">
                                          <p:stCondLst>
                                            <p:cond delay="0"/>
                                          </p:stCondLst>
                                        </p:cTn>
                                        <p:tgtEl>
                                          <p:spTgt spid="22"/>
                                        </p:tgtEl>
                                        <p:attrNameLst>
                                          <p:attrName>style.visibility</p:attrName>
                                        </p:attrNameLst>
                                      </p:cBhvr>
                                      <p:to>
                                        <p:strVal val="visible"/>
                                      </p:to>
                                    </p:set>
                                  </p:childTnLst>
                                </p:cTn>
                              </p:par>
                              <p:par>
                                <p:cTn id="54" presetID="1" presetClass="exit" presetSubtype="0" fill="hold" nodeType="withEffect">
                                  <p:stCondLst>
                                    <p:cond delay="0"/>
                                  </p:stCondLst>
                                  <p:childTnLst>
                                    <p:set>
                                      <p:cBhvr>
                                        <p:cTn id="55" dur="1" fill="hold">
                                          <p:stCondLst>
                                            <p:cond delay="0"/>
                                          </p:stCondLst>
                                        </p:cTn>
                                        <p:tgtEl>
                                          <p:spTgt spid="20"/>
                                        </p:tgtEl>
                                        <p:attrNameLst>
                                          <p:attrName>style.visibility</p:attrName>
                                        </p:attrNameLst>
                                      </p:cBhvr>
                                      <p:to>
                                        <p:strVal val="hidden"/>
                                      </p:to>
                                    </p:se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nodeType="clickEffect">
                                  <p:stCondLst>
                                    <p:cond delay="0"/>
                                  </p:stCondLst>
                                  <p:childTnLst>
                                    <p:set>
                                      <p:cBhvr>
                                        <p:cTn id="59" dur="1" fill="hold">
                                          <p:stCondLst>
                                            <p:cond delay="0"/>
                                          </p:stCondLst>
                                        </p:cTn>
                                        <p:tgtEl>
                                          <p:spTgt spid="27"/>
                                        </p:tgtEl>
                                        <p:attrNameLst>
                                          <p:attrName>style.visibility</p:attrName>
                                        </p:attrNameLst>
                                      </p:cBhvr>
                                      <p:to>
                                        <p:strVal val="visible"/>
                                      </p:to>
                                    </p:set>
                                  </p:childTnLst>
                                </p:cTn>
                              </p:par>
                            </p:childTnLst>
                          </p:cTn>
                        </p:par>
                        <p:par>
                          <p:cTn id="60" fill="hold">
                            <p:stCondLst>
                              <p:cond delay="0"/>
                            </p:stCondLst>
                            <p:childTnLst>
                              <p:par>
                                <p:cTn id="61" presetID="42" presetClass="path" presetSubtype="0" accel="50000" decel="50000" fill="hold" nodeType="afterEffect">
                                  <p:stCondLst>
                                    <p:cond delay="0"/>
                                  </p:stCondLst>
                                  <p:childTnLst>
                                    <p:animMotion origin="layout" path="M 2.5E-6 -3.7037E-6 L 0.22786 -0.05 " pathEditMode="relative" rAng="0" ptsTypes="AA">
                                      <p:cBhvr>
                                        <p:cTn id="62" dur="1500" fill="hold"/>
                                        <p:tgtEl>
                                          <p:spTgt spid="21"/>
                                        </p:tgtEl>
                                        <p:attrNameLst>
                                          <p:attrName>ppt_x</p:attrName>
                                          <p:attrName>ppt_y</p:attrName>
                                        </p:attrNameLst>
                                      </p:cBhvr>
                                      <p:rCtr x="11393" y="-2500"/>
                                    </p:animMotion>
                                  </p:childTnLst>
                                </p:cTn>
                              </p:par>
                              <p:par>
                                <p:cTn id="63" presetID="42" presetClass="path" presetSubtype="0" accel="50000" decel="50000" fill="hold" nodeType="withEffect">
                                  <p:stCondLst>
                                    <p:cond delay="0"/>
                                  </p:stCondLst>
                                  <p:childTnLst>
                                    <p:animMotion origin="layout" path="M 2.5E-6 -3.7037E-6 L 0.225 0.03797 " pathEditMode="relative" rAng="0" ptsTypes="AA">
                                      <p:cBhvr>
                                        <p:cTn id="64" dur="1500" fill="hold"/>
                                        <p:tgtEl>
                                          <p:spTgt spid="27"/>
                                        </p:tgtEl>
                                        <p:attrNameLst>
                                          <p:attrName>ppt_x</p:attrName>
                                          <p:attrName>ppt_y</p:attrName>
                                        </p:attrNameLst>
                                      </p:cBhvr>
                                      <p:rCtr x="11250" y="1898"/>
                                    </p:animMotion>
                                  </p:childTnLst>
                                </p:cTn>
                              </p:par>
                            </p:childTnLst>
                          </p:cTn>
                        </p:par>
                        <p:par>
                          <p:cTn id="65" fill="hold">
                            <p:stCondLst>
                              <p:cond delay="1500"/>
                            </p:stCondLst>
                            <p:childTnLst>
                              <p:par>
                                <p:cTn id="66" presetID="1" presetClass="entr" presetSubtype="0" fill="hold" nodeType="afterEffect">
                                  <p:stCondLst>
                                    <p:cond delay="0"/>
                                  </p:stCondLst>
                                  <p:childTnLst>
                                    <p:set>
                                      <p:cBhvr>
                                        <p:cTn id="67" dur="1" fill="hold">
                                          <p:stCondLst>
                                            <p:cond delay="0"/>
                                          </p:stCondLst>
                                        </p:cTn>
                                        <p:tgtEl>
                                          <p:spTgt spid="23"/>
                                        </p:tgtEl>
                                        <p:attrNameLst>
                                          <p:attrName>style.visibility</p:attrName>
                                        </p:attrNameLst>
                                      </p:cBhvr>
                                      <p:to>
                                        <p:strVal val="visible"/>
                                      </p:to>
                                    </p:set>
                                  </p:childTnLst>
                                </p:cTn>
                              </p:par>
                              <p:par>
                                <p:cTn id="68" presetID="1" presetClass="entr" presetSubtype="0" fill="hold" nodeType="withEffect">
                                  <p:stCondLst>
                                    <p:cond delay="0"/>
                                  </p:stCondLst>
                                  <p:childTnLst>
                                    <p:set>
                                      <p:cBhvr>
                                        <p:cTn id="69" dur="1" fill="hold">
                                          <p:stCondLst>
                                            <p:cond delay="0"/>
                                          </p:stCondLst>
                                        </p:cTn>
                                        <p:tgtEl>
                                          <p:spTgt spid="25"/>
                                        </p:tgtEl>
                                        <p:attrNameLst>
                                          <p:attrName>style.visibility</p:attrName>
                                        </p:attrNameLst>
                                      </p:cBhvr>
                                      <p:to>
                                        <p:strVal val="visible"/>
                                      </p:to>
                                    </p:set>
                                  </p:childTnLst>
                                </p:cTn>
                              </p:par>
                              <p:par>
                                <p:cTn id="70" presetID="1" presetClass="exit" presetSubtype="0" fill="hold" nodeType="withEffect">
                                  <p:stCondLst>
                                    <p:cond delay="0"/>
                                  </p:stCondLst>
                                  <p:childTnLst>
                                    <p:set>
                                      <p:cBhvr>
                                        <p:cTn id="71" dur="1" fill="hold">
                                          <p:stCondLst>
                                            <p:cond delay="0"/>
                                          </p:stCondLst>
                                        </p:cTn>
                                        <p:tgtEl>
                                          <p:spTgt spid="21"/>
                                        </p:tgtEl>
                                        <p:attrNameLst>
                                          <p:attrName>style.visibility</p:attrName>
                                        </p:attrNameLst>
                                      </p:cBhvr>
                                      <p:to>
                                        <p:strVal val="hidden"/>
                                      </p:to>
                                    </p:set>
                                  </p:childTnLst>
                                </p:cTn>
                              </p:par>
                              <p:par>
                                <p:cTn id="72" presetID="1" presetClass="exit" presetSubtype="0" fill="hold" nodeType="withEffect">
                                  <p:stCondLst>
                                    <p:cond delay="0"/>
                                  </p:stCondLst>
                                  <p:childTnLst>
                                    <p:set>
                                      <p:cBhvr>
                                        <p:cTn id="73" dur="1" fill="hold">
                                          <p:stCondLst>
                                            <p:cond delay="0"/>
                                          </p:stCondLst>
                                        </p:cTn>
                                        <p:tgtEl>
                                          <p:spTgt spid="27"/>
                                        </p:tgtEl>
                                        <p:attrNameLst>
                                          <p:attrName>style.visibility</p:attrName>
                                        </p:attrNameLst>
                                      </p:cBhvr>
                                      <p:to>
                                        <p:strVal val="hidden"/>
                                      </p:to>
                                    </p:set>
                                  </p:childTnLst>
                                </p:cTn>
                              </p:par>
                            </p:childTnLst>
                          </p:cTn>
                        </p:par>
                        <p:par>
                          <p:cTn id="74" fill="hold">
                            <p:stCondLst>
                              <p:cond delay="1500"/>
                            </p:stCondLst>
                            <p:childTnLst>
                              <p:par>
                                <p:cTn id="75" presetID="1" presetClass="entr" presetSubtype="0" fill="hold" nodeType="afterEffect">
                                  <p:stCondLst>
                                    <p:cond delay="250"/>
                                  </p:stCondLst>
                                  <p:childTnLst>
                                    <p:set>
                                      <p:cBhvr>
                                        <p:cTn id="76" dur="1" fill="hold">
                                          <p:stCondLst>
                                            <p:cond delay="0"/>
                                          </p:stCondLst>
                                        </p:cTn>
                                        <p:tgtEl>
                                          <p:spTgt spid="28"/>
                                        </p:tgtEl>
                                        <p:attrNameLst>
                                          <p:attrName>style.visibility</p:attrName>
                                        </p:attrNameLst>
                                      </p:cBhvr>
                                      <p:to>
                                        <p:strVal val="visible"/>
                                      </p:to>
                                    </p:set>
                                  </p:childTnLst>
                                </p:cTn>
                              </p:par>
                              <p:par>
                                <p:cTn id="77" presetID="1" presetClass="exit" presetSubtype="0" fill="hold" nodeType="withEffect">
                                  <p:stCondLst>
                                    <p:cond delay="250"/>
                                  </p:stCondLst>
                                  <p:childTnLst>
                                    <p:set>
                                      <p:cBhvr>
                                        <p:cTn id="78" dur="1" fill="hold">
                                          <p:stCondLst>
                                            <p:cond delay="0"/>
                                          </p:stCondLst>
                                        </p:cTn>
                                        <p:tgtEl>
                                          <p:spTgt spid="28"/>
                                        </p:tgtEl>
                                        <p:attrNameLst>
                                          <p:attrName>style.visibility</p:attrName>
                                        </p:attrNameLst>
                                      </p:cBhvr>
                                      <p:to>
                                        <p:strVal val="hidden"/>
                                      </p:to>
                                    </p:set>
                                  </p:childTnLst>
                                </p:cTn>
                              </p:par>
                            </p:childTnLst>
                          </p:cTn>
                        </p:par>
                        <p:par>
                          <p:cTn id="79" fill="hold">
                            <p:stCondLst>
                              <p:cond delay="1750"/>
                            </p:stCondLst>
                            <p:childTnLst>
                              <p:par>
                                <p:cTn id="80" presetID="42" presetClass="path" presetSubtype="0" accel="50000" decel="50000" fill="hold" nodeType="afterEffect">
                                  <p:stCondLst>
                                    <p:cond delay="0"/>
                                  </p:stCondLst>
                                  <p:childTnLst>
                                    <p:animMotion origin="layout" path="M -1.25E-6 -3.7037E-6 L 0.04792 -0.00046 " pathEditMode="relative" rAng="0" ptsTypes="AA">
                                      <p:cBhvr>
                                        <p:cTn id="81" dur="750" fill="hold"/>
                                        <p:tgtEl>
                                          <p:spTgt spid="28"/>
                                        </p:tgtEl>
                                        <p:attrNameLst>
                                          <p:attrName>ppt_x</p:attrName>
                                          <p:attrName>ppt_y</p:attrName>
                                        </p:attrNameLst>
                                      </p:cBhvr>
                                      <p:rCtr x="2396" y="-23"/>
                                    </p:animMotion>
                                  </p:childTnLst>
                                </p:cTn>
                              </p:par>
                            </p:childTnLst>
                          </p:cTn>
                        </p:par>
                        <p:par>
                          <p:cTn id="82" fill="hold">
                            <p:stCondLst>
                              <p:cond delay="2500"/>
                            </p:stCondLst>
                            <p:childTnLst>
                              <p:par>
                                <p:cTn id="83" presetID="1" presetClass="entr" presetSubtype="0" fill="hold" nodeType="afterEffect">
                                  <p:stCondLst>
                                    <p:cond delay="0"/>
                                  </p:stCondLst>
                                  <p:childTnLst>
                                    <p:set>
                                      <p:cBhvr>
                                        <p:cTn id="84" dur="1" fill="hold">
                                          <p:stCondLst>
                                            <p:cond delay="0"/>
                                          </p:stCondLst>
                                        </p:cTn>
                                        <p:tgtEl>
                                          <p:spTgt spid="29"/>
                                        </p:tgtEl>
                                        <p:attrNameLst>
                                          <p:attrName>style.visibility</p:attrName>
                                        </p:attrNameLst>
                                      </p:cBhvr>
                                      <p:to>
                                        <p:strVal val="visible"/>
                                      </p:to>
                                    </p:set>
                                  </p:childTnLst>
                                </p:cTn>
                              </p:par>
                              <p:par>
                                <p:cTn id="85" presetID="1" presetClass="exit" presetSubtype="0" fill="hold" nodeType="withEffect">
                                  <p:stCondLst>
                                    <p:cond delay="0"/>
                                  </p:stCondLst>
                                  <p:childTnLst>
                                    <p:set>
                                      <p:cBhvr>
                                        <p:cTn id="86" dur="1" fill="hold">
                                          <p:stCondLst>
                                            <p:cond delay="0"/>
                                          </p:stCondLst>
                                        </p:cTn>
                                        <p:tgtEl>
                                          <p:spTgt spid="22"/>
                                        </p:tgtEl>
                                        <p:attrNameLst>
                                          <p:attrName>style.visibility</p:attrName>
                                        </p:attrNameLst>
                                      </p:cBhvr>
                                      <p:to>
                                        <p:strVal val="hidden"/>
                                      </p:to>
                                    </p:set>
                                  </p:childTnLst>
                                </p:cTn>
                              </p:par>
                            </p:childTnLst>
                          </p:cTn>
                        </p:par>
                        <p:par>
                          <p:cTn id="87" fill="hold">
                            <p:stCondLst>
                              <p:cond delay="2500"/>
                            </p:stCondLst>
                            <p:childTnLst>
                              <p:par>
                                <p:cTn id="88" presetID="1" presetClass="entr" presetSubtype="0" fill="hold" nodeType="afterEffect">
                                  <p:stCondLst>
                                    <p:cond delay="250"/>
                                  </p:stCondLst>
                                  <p:childTnLst>
                                    <p:set>
                                      <p:cBhvr>
                                        <p:cTn id="89" dur="1" fill="hold">
                                          <p:stCondLst>
                                            <p:cond delay="0"/>
                                          </p:stCondLst>
                                        </p:cTn>
                                        <p:tgtEl>
                                          <p:spTgt spid="30"/>
                                        </p:tgtEl>
                                        <p:attrNameLst>
                                          <p:attrName>style.visibility</p:attrName>
                                        </p:attrNameLst>
                                      </p:cBhvr>
                                      <p:to>
                                        <p:strVal val="visible"/>
                                      </p:to>
                                    </p:set>
                                  </p:childTnLst>
                                </p:cTn>
                              </p:par>
                            </p:childTnLst>
                          </p:cTn>
                        </p:par>
                        <p:par>
                          <p:cTn id="90" fill="hold">
                            <p:stCondLst>
                              <p:cond delay="2750"/>
                            </p:stCondLst>
                            <p:childTnLst>
                              <p:par>
                                <p:cTn id="91" presetID="42" presetClass="path" presetSubtype="0" accel="50000" decel="50000" fill="hold" nodeType="afterEffect">
                                  <p:stCondLst>
                                    <p:cond delay="0"/>
                                  </p:stCondLst>
                                  <p:childTnLst>
                                    <p:animMotion origin="layout" path="M 2.5E-6 -3.7037E-6 L 0.17578 -0.04861 " pathEditMode="relative" rAng="0" ptsTypes="AA">
                                      <p:cBhvr>
                                        <p:cTn id="92" dur="1500" fill="hold"/>
                                        <p:tgtEl>
                                          <p:spTgt spid="29"/>
                                        </p:tgtEl>
                                        <p:attrNameLst>
                                          <p:attrName>ppt_x</p:attrName>
                                          <p:attrName>ppt_y</p:attrName>
                                        </p:attrNameLst>
                                      </p:cBhvr>
                                      <p:rCtr x="8789" y="-2431"/>
                                    </p:animMotion>
                                  </p:childTnLst>
                                </p:cTn>
                              </p:par>
                              <p:par>
                                <p:cTn id="93" presetID="42" presetClass="path" presetSubtype="0" accel="50000" decel="50000" fill="hold" nodeType="withEffect">
                                  <p:stCondLst>
                                    <p:cond delay="0"/>
                                  </p:stCondLst>
                                  <p:childTnLst>
                                    <p:animMotion origin="layout" path="M 2.5E-6 -3.7037E-6 L 0.17344 0.03797 " pathEditMode="relative" rAng="0" ptsTypes="AA">
                                      <p:cBhvr>
                                        <p:cTn id="94" dur="1500" fill="hold"/>
                                        <p:tgtEl>
                                          <p:spTgt spid="30"/>
                                        </p:tgtEl>
                                        <p:attrNameLst>
                                          <p:attrName>ppt_x</p:attrName>
                                          <p:attrName>ppt_y</p:attrName>
                                        </p:attrNameLst>
                                      </p:cBhvr>
                                      <p:rCtr x="8672" y="1898"/>
                                    </p:animMotion>
                                  </p:childTnLst>
                                </p:cTn>
                              </p:par>
                            </p:childTnLst>
                          </p:cTn>
                        </p:par>
                        <p:par>
                          <p:cTn id="95" fill="hold">
                            <p:stCondLst>
                              <p:cond delay="4250"/>
                            </p:stCondLst>
                            <p:childTnLst>
                              <p:par>
                                <p:cTn id="96" presetID="1" presetClass="entr" presetSubtype="0" fill="hold" nodeType="afterEffect">
                                  <p:stCondLst>
                                    <p:cond delay="0"/>
                                  </p:stCondLst>
                                  <p:childTnLst>
                                    <p:set>
                                      <p:cBhvr>
                                        <p:cTn id="97" dur="1" fill="hold">
                                          <p:stCondLst>
                                            <p:cond delay="0"/>
                                          </p:stCondLst>
                                        </p:cTn>
                                        <p:tgtEl>
                                          <p:spTgt spid="24"/>
                                        </p:tgtEl>
                                        <p:attrNameLst>
                                          <p:attrName>style.visibility</p:attrName>
                                        </p:attrNameLst>
                                      </p:cBhvr>
                                      <p:to>
                                        <p:strVal val="visible"/>
                                      </p:to>
                                    </p:set>
                                  </p:childTnLst>
                                </p:cTn>
                              </p:par>
                              <p:par>
                                <p:cTn id="98" presetID="1" presetClass="entr" presetSubtype="0" fill="hold" nodeType="withEffect">
                                  <p:stCondLst>
                                    <p:cond delay="0"/>
                                  </p:stCondLst>
                                  <p:childTnLst>
                                    <p:set>
                                      <p:cBhvr>
                                        <p:cTn id="99" dur="1" fill="hold">
                                          <p:stCondLst>
                                            <p:cond delay="0"/>
                                          </p:stCondLst>
                                        </p:cTn>
                                        <p:tgtEl>
                                          <p:spTgt spid="26"/>
                                        </p:tgtEl>
                                        <p:attrNameLst>
                                          <p:attrName>style.visibility</p:attrName>
                                        </p:attrNameLst>
                                      </p:cBhvr>
                                      <p:to>
                                        <p:strVal val="visible"/>
                                      </p:to>
                                    </p:set>
                                  </p:childTnLst>
                                </p:cTn>
                              </p:par>
                              <p:par>
                                <p:cTn id="100" presetID="1" presetClass="exit" presetSubtype="0" fill="hold" nodeType="withEffect">
                                  <p:stCondLst>
                                    <p:cond delay="0"/>
                                  </p:stCondLst>
                                  <p:childTnLst>
                                    <p:set>
                                      <p:cBhvr>
                                        <p:cTn id="101" dur="1" fill="hold">
                                          <p:stCondLst>
                                            <p:cond delay="0"/>
                                          </p:stCondLst>
                                        </p:cTn>
                                        <p:tgtEl>
                                          <p:spTgt spid="29"/>
                                        </p:tgtEl>
                                        <p:attrNameLst>
                                          <p:attrName>style.visibility</p:attrName>
                                        </p:attrNameLst>
                                      </p:cBhvr>
                                      <p:to>
                                        <p:strVal val="hidden"/>
                                      </p:to>
                                    </p:set>
                                  </p:childTnLst>
                                </p:cTn>
                              </p:par>
                              <p:par>
                                <p:cTn id="102" presetID="1" presetClass="exit" presetSubtype="0" fill="hold" nodeType="withEffect">
                                  <p:stCondLst>
                                    <p:cond delay="0"/>
                                  </p:stCondLst>
                                  <p:childTnLst>
                                    <p:set>
                                      <p:cBhvr>
                                        <p:cTn id="103" dur="1" fill="hold">
                                          <p:stCondLst>
                                            <p:cond delay="0"/>
                                          </p:stCondLst>
                                        </p:cTn>
                                        <p:tgtEl>
                                          <p:spTgt spid="30"/>
                                        </p:tgtEl>
                                        <p:attrNameLst>
                                          <p:attrName>style.visibility</p:attrName>
                                        </p:attrNameLst>
                                      </p:cBhvr>
                                      <p:to>
                                        <p:strVal val="hidden"/>
                                      </p:to>
                                    </p:set>
                                  </p:childTnLst>
                                </p:cTn>
                              </p:par>
                            </p:childTnLst>
                          </p:cTn>
                        </p:par>
                      </p:childTnLst>
                    </p:cTn>
                  </p:par>
                  <p:par>
                    <p:cTn id="104" fill="hold">
                      <p:stCondLst>
                        <p:cond delay="indefinite"/>
                      </p:stCondLst>
                      <p:childTnLst>
                        <p:par>
                          <p:cTn id="105" fill="hold">
                            <p:stCondLst>
                              <p:cond delay="0"/>
                            </p:stCondLst>
                            <p:childTnLst>
                              <p:par>
                                <p:cTn id="106" presetID="42" presetClass="path" presetSubtype="0" accel="50000" decel="50000" fill="hold" nodeType="clickEffect">
                                  <p:stCondLst>
                                    <p:cond delay="0"/>
                                  </p:stCondLst>
                                  <p:childTnLst>
                                    <p:animMotion origin="layout" path="M -2.08333E-6 -3.7037E-6 L 0.14167 -0.06782 " pathEditMode="relative" rAng="0" ptsTypes="AA">
                                      <p:cBhvr>
                                        <p:cTn id="107" dur="1500" fill="hold"/>
                                        <p:tgtEl>
                                          <p:spTgt spid="23"/>
                                        </p:tgtEl>
                                        <p:attrNameLst>
                                          <p:attrName>ppt_x</p:attrName>
                                          <p:attrName>ppt_y</p:attrName>
                                        </p:attrNameLst>
                                      </p:cBhvr>
                                      <p:rCtr x="7083" y="-3403"/>
                                    </p:animMotion>
                                  </p:childTnLst>
                                </p:cTn>
                              </p:par>
                              <p:par>
                                <p:cTn id="108" presetID="42" presetClass="path" presetSubtype="0" accel="50000" decel="50000" fill="hold" nodeType="withEffect">
                                  <p:stCondLst>
                                    <p:cond delay="0"/>
                                  </p:stCondLst>
                                  <p:childTnLst>
                                    <p:animMotion origin="layout" path="M 2.70833E-6 2.22222E-6 L 0.14583 0.03241 " pathEditMode="relative" rAng="0" ptsTypes="AA">
                                      <p:cBhvr>
                                        <p:cTn id="109" dur="1500" fill="hold"/>
                                        <p:tgtEl>
                                          <p:spTgt spid="25"/>
                                        </p:tgtEl>
                                        <p:attrNameLst>
                                          <p:attrName>ppt_x</p:attrName>
                                          <p:attrName>ppt_y</p:attrName>
                                        </p:attrNameLst>
                                      </p:cBhvr>
                                      <p:rCtr x="7292" y="1620"/>
                                    </p:animMotion>
                                  </p:childTnLst>
                                </p:cTn>
                              </p:par>
                              <p:par>
                                <p:cTn id="110" presetID="22" presetClass="entr" presetSubtype="8" fill="hold" nodeType="withEffect">
                                  <p:stCondLst>
                                    <p:cond delay="0"/>
                                  </p:stCondLst>
                                  <p:childTnLst>
                                    <p:set>
                                      <p:cBhvr>
                                        <p:cTn id="111" dur="1" fill="hold">
                                          <p:stCondLst>
                                            <p:cond delay="0"/>
                                          </p:stCondLst>
                                        </p:cTn>
                                        <p:tgtEl>
                                          <p:spTgt spid="10"/>
                                        </p:tgtEl>
                                        <p:attrNameLst>
                                          <p:attrName>style.visibility</p:attrName>
                                        </p:attrNameLst>
                                      </p:cBhvr>
                                      <p:to>
                                        <p:strVal val="visible"/>
                                      </p:to>
                                    </p:set>
                                    <p:animEffect transition="in" filter="wipe(left)">
                                      <p:cBhvr>
                                        <p:cTn id="112" dur="500"/>
                                        <p:tgtEl>
                                          <p:spTgt spid="10"/>
                                        </p:tgtEl>
                                      </p:cBhvr>
                                    </p:animEffect>
                                  </p:childTnLst>
                                </p:cTn>
                              </p:par>
                              <p:par>
                                <p:cTn id="113" presetID="22" presetClass="entr" presetSubtype="8" fill="hold" nodeType="withEffect">
                                  <p:stCondLst>
                                    <p:cond delay="0"/>
                                  </p:stCondLst>
                                  <p:childTnLst>
                                    <p:set>
                                      <p:cBhvr>
                                        <p:cTn id="114" dur="1" fill="hold">
                                          <p:stCondLst>
                                            <p:cond delay="0"/>
                                          </p:stCondLst>
                                        </p:cTn>
                                        <p:tgtEl>
                                          <p:spTgt spid="11"/>
                                        </p:tgtEl>
                                        <p:attrNameLst>
                                          <p:attrName>style.visibility</p:attrName>
                                        </p:attrNameLst>
                                      </p:cBhvr>
                                      <p:to>
                                        <p:strVal val="visible"/>
                                      </p:to>
                                    </p:set>
                                    <p:animEffect transition="in" filter="wipe(left)">
                                      <p:cBhvr>
                                        <p:cTn id="115" dur="500"/>
                                        <p:tgtEl>
                                          <p:spTgt spid="11"/>
                                        </p:tgtEl>
                                      </p:cBhvr>
                                    </p:animEffect>
                                  </p:childTnLst>
                                </p:cTn>
                              </p:par>
                            </p:childTnLst>
                          </p:cTn>
                        </p:par>
                        <p:par>
                          <p:cTn id="116" fill="hold">
                            <p:stCondLst>
                              <p:cond delay="1500"/>
                            </p:stCondLst>
                            <p:childTnLst>
                              <p:par>
                                <p:cTn id="117" presetID="1" presetClass="entr" presetSubtype="0" fill="hold" nodeType="afterEffect">
                                  <p:stCondLst>
                                    <p:cond delay="0"/>
                                  </p:stCondLst>
                                  <p:childTnLst>
                                    <p:set>
                                      <p:cBhvr>
                                        <p:cTn id="118" dur="1" fill="hold">
                                          <p:stCondLst>
                                            <p:cond delay="0"/>
                                          </p:stCondLst>
                                        </p:cTn>
                                        <p:tgtEl>
                                          <p:spTgt spid="31"/>
                                        </p:tgtEl>
                                        <p:attrNameLst>
                                          <p:attrName>style.visibility</p:attrName>
                                        </p:attrNameLst>
                                      </p:cBhvr>
                                      <p:to>
                                        <p:strVal val="visible"/>
                                      </p:to>
                                    </p:set>
                                  </p:childTnLst>
                                </p:cTn>
                              </p:par>
                              <p:par>
                                <p:cTn id="119" presetID="1" presetClass="exit" presetSubtype="0" fill="hold" nodeType="withEffect">
                                  <p:stCondLst>
                                    <p:cond delay="0"/>
                                  </p:stCondLst>
                                  <p:childTnLst>
                                    <p:set>
                                      <p:cBhvr>
                                        <p:cTn id="120" dur="1" fill="hold">
                                          <p:stCondLst>
                                            <p:cond delay="0"/>
                                          </p:stCondLst>
                                        </p:cTn>
                                        <p:tgtEl>
                                          <p:spTgt spid="23"/>
                                        </p:tgtEl>
                                        <p:attrNameLst>
                                          <p:attrName>style.visibility</p:attrName>
                                        </p:attrNameLst>
                                      </p:cBhvr>
                                      <p:to>
                                        <p:strVal val="hidden"/>
                                      </p:to>
                                    </p:set>
                                  </p:childTnLst>
                                </p:cTn>
                              </p:par>
                              <p:par>
                                <p:cTn id="121" presetID="1" presetClass="exit" presetSubtype="0" fill="hold" nodeType="withEffect">
                                  <p:stCondLst>
                                    <p:cond delay="0"/>
                                  </p:stCondLst>
                                  <p:childTnLst>
                                    <p:set>
                                      <p:cBhvr>
                                        <p:cTn id="122" dur="1" fill="hold">
                                          <p:stCondLst>
                                            <p:cond delay="0"/>
                                          </p:stCondLst>
                                        </p:cTn>
                                        <p:tgtEl>
                                          <p:spTgt spid="25"/>
                                        </p:tgtEl>
                                        <p:attrNameLst>
                                          <p:attrName>style.visibility</p:attrName>
                                        </p:attrNameLst>
                                      </p:cBhvr>
                                      <p:to>
                                        <p:strVal val="hidden"/>
                                      </p:to>
                                    </p:set>
                                  </p:childTnLst>
                                </p:cTn>
                              </p:par>
                              <p:par>
                                <p:cTn id="123" presetID="1" presetClass="entr" presetSubtype="0" fill="hold" nodeType="withEffect">
                                  <p:stCondLst>
                                    <p:cond delay="0"/>
                                  </p:stCondLst>
                                  <p:childTnLst>
                                    <p:set>
                                      <p:cBhvr>
                                        <p:cTn id="124" dur="1" fill="hold">
                                          <p:stCondLst>
                                            <p:cond delay="0"/>
                                          </p:stCondLst>
                                        </p:cTn>
                                        <p:tgtEl>
                                          <p:spTgt spid="32"/>
                                        </p:tgtEl>
                                        <p:attrNameLst>
                                          <p:attrName>style.visibility</p:attrName>
                                        </p:attrNameLst>
                                      </p:cBhvr>
                                      <p:to>
                                        <p:strVal val="visible"/>
                                      </p:to>
                                    </p:set>
                                  </p:childTnLst>
                                </p:cTn>
                              </p:par>
                            </p:childTnLst>
                          </p:cTn>
                        </p:par>
                        <p:par>
                          <p:cTn id="125" fill="hold">
                            <p:stCondLst>
                              <p:cond delay="1500"/>
                            </p:stCondLst>
                            <p:childTnLst>
                              <p:par>
                                <p:cTn id="126" presetID="42" presetClass="path" presetSubtype="0" accel="50000" decel="50000" fill="hold" nodeType="afterEffect">
                                  <p:stCondLst>
                                    <p:cond delay="250"/>
                                  </p:stCondLst>
                                  <p:childTnLst>
                                    <p:animMotion origin="layout" path="M 8.33333E-7 -2.59259E-6 L 0.05182 -0.00139 " pathEditMode="relative" rAng="0" ptsTypes="AA">
                                      <p:cBhvr>
                                        <p:cTn id="127" dur="750" fill="hold"/>
                                        <p:tgtEl>
                                          <p:spTgt spid="24"/>
                                        </p:tgtEl>
                                        <p:attrNameLst>
                                          <p:attrName>ppt_x</p:attrName>
                                          <p:attrName>ppt_y</p:attrName>
                                        </p:attrNameLst>
                                      </p:cBhvr>
                                      <p:rCtr x="2604" y="0"/>
                                    </p:animMotion>
                                  </p:childTnLst>
                                </p:cTn>
                              </p:par>
                              <p:par>
                                <p:cTn id="128" presetID="42" presetClass="path" presetSubtype="0" accel="50000" decel="50000" fill="hold" nodeType="withEffect">
                                  <p:stCondLst>
                                    <p:cond delay="250"/>
                                  </p:stCondLst>
                                  <p:childTnLst>
                                    <p:animMotion origin="layout" path="M -4.16667E-6 3.33333E-6 L 0.05196 -0.00139 " pathEditMode="relative" rAng="0" ptsTypes="AA">
                                      <p:cBhvr>
                                        <p:cTn id="129" dur="750" fill="hold"/>
                                        <p:tgtEl>
                                          <p:spTgt spid="26"/>
                                        </p:tgtEl>
                                        <p:attrNameLst>
                                          <p:attrName>ppt_x</p:attrName>
                                          <p:attrName>ppt_y</p:attrName>
                                        </p:attrNameLst>
                                      </p:cBhvr>
                                      <p:rCtr x="2578" y="0"/>
                                    </p:animMotion>
                                  </p:childTnLst>
                                </p:cTn>
                              </p:par>
                            </p:childTnLst>
                          </p:cTn>
                        </p:par>
                        <p:par>
                          <p:cTn id="130" fill="hold">
                            <p:stCondLst>
                              <p:cond delay="2500"/>
                            </p:stCondLst>
                            <p:childTnLst>
                              <p:par>
                                <p:cTn id="131" presetID="1" presetClass="exit" presetSubtype="0" fill="hold" nodeType="afterEffect">
                                  <p:stCondLst>
                                    <p:cond delay="0"/>
                                  </p:stCondLst>
                                  <p:childTnLst>
                                    <p:set>
                                      <p:cBhvr>
                                        <p:cTn id="132" dur="1" fill="hold">
                                          <p:stCondLst>
                                            <p:cond delay="0"/>
                                          </p:stCondLst>
                                        </p:cTn>
                                        <p:tgtEl>
                                          <p:spTgt spid="24"/>
                                        </p:tgtEl>
                                        <p:attrNameLst>
                                          <p:attrName>style.visibility</p:attrName>
                                        </p:attrNameLst>
                                      </p:cBhvr>
                                      <p:to>
                                        <p:strVal val="hidden"/>
                                      </p:to>
                                    </p:set>
                                  </p:childTnLst>
                                </p:cTn>
                              </p:par>
                              <p:par>
                                <p:cTn id="133" presetID="1" presetClass="exit" presetSubtype="0" fill="hold" nodeType="withEffect">
                                  <p:stCondLst>
                                    <p:cond delay="0"/>
                                  </p:stCondLst>
                                  <p:childTnLst>
                                    <p:set>
                                      <p:cBhvr>
                                        <p:cTn id="134" dur="1" fill="hold">
                                          <p:stCondLst>
                                            <p:cond delay="0"/>
                                          </p:stCondLst>
                                        </p:cTn>
                                        <p:tgtEl>
                                          <p:spTgt spid="26"/>
                                        </p:tgtEl>
                                        <p:attrNameLst>
                                          <p:attrName>style.visibility</p:attrName>
                                        </p:attrNameLst>
                                      </p:cBhvr>
                                      <p:to>
                                        <p:strVal val="hidden"/>
                                      </p:to>
                                    </p:set>
                                  </p:childTnLst>
                                </p:cTn>
                              </p:par>
                              <p:par>
                                <p:cTn id="135" presetID="1" presetClass="entr" presetSubtype="0" fill="hold" nodeType="withEffect">
                                  <p:stCondLst>
                                    <p:cond delay="0"/>
                                  </p:stCondLst>
                                  <p:childTnLst>
                                    <p:set>
                                      <p:cBhvr>
                                        <p:cTn id="136" dur="1" fill="hold">
                                          <p:stCondLst>
                                            <p:cond delay="0"/>
                                          </p:stCondLst>
                                        </p:cTn>
                                        <p:tgtEl>
                                          <p:spTgt spid="33"/>
                                        </p:tgtEl>
                                        <p:attrNameLst>
                                          <p:attrName>style.visibility</p:attrName>
                                        </p:attrNameLst>
                                      </p:cBhvr>
                                      <p:to>
                                        <p:strVal val="visible"/>
                                      </p:to>
                                    </p:set>
                                  </p:childTnLst>
                                </p:cTn>
                              </p:par>
                              <p:par>
                                <p:cTn id="137" presetID="1" presetClass="entr" presetSubtype="0" fill="hold" nodeType="withEffect">
                                  <p:stCondLst>
                                    <p:cond delay="0"/>
                                  </p:stCondLst>
                                  <p:childTnLst>
                                    <p:set>
                                      <p:cBhvr>
                                        <p:cTn id="138" dur="1" fill="hold">
                                          <p:stCondLst>
                                            <p:cond delay="0"/>
                                          </p:stCondLst>
                                        </p:cTn>
                                        <p:tgtEl>
                                          <p:spTgt spid="34"/>
                                        </p:tgtEl>
                                        <p:attrNameLst>
                                          <p:attrName>style.visibility</p:attrName>
                                        </p:attrNameLst>
                                      </p:cBhvr>
                                      <p:to>
                                        <p:strVal val="visible"/>
                                      </p:to>
                                    </p:set>
                                  </p:childTnLst>
                                </p:cTn>
                              </p:par>
                            </p:childTnLst>
                          </p:cTn>
                        </p:par>
                      </p:childTnLst>
                    </p:cTn>
                  </p:par>
                  <p:par>
                    <p:cTn id="139" fill="hold">
                      <p:stCondLst>
                        <p:cond delay="indefinite"/>
                      </p:stCondLst>
                      <p:childTnLst>
                        <p:par>
                          <p:cTn id="140" fill="hold">
                            <p:stCondLst>
                              <p:cond delay="0"/>
                            </p:stCondLst>
                            <p:childTnLst>
                              <p:par>
                                <p:cTn id="141" presetID="10" presetClass="exit" presetSubtype="0" fill="hold" nodeType="clickEffect">
                                  <p:stCondLst>
                                    <p:cond delay="0"/>
                                  </p:stCondLst>
                                  <p:childTnLst>
                                    <p:animEffect transition="out" filter="fade">
                                      <p:cBhvr>
                                        <p:cTn id="142" dur="500"/>
                                        <p:tgtEl>
                                          <p:spTgt spid="31"/>
                                        </p:tgtEl>
                                      </p:cBhvr>
                                    </p:animEffect>
                                    <p:set>
                                      <p:cBhvr>
                                        <p:cTn id="143" dur="1" fill="hold">
                                          <p:stCondLst>
                                            <p:cond delay="499"/>
                                          </p:stCondLst>
                                        </p:cTn>
                                        <p:tgtEl>
                                          <p:spTgt spid="31"/>
                                        </p:tgtEl>
                                        <p:attrNameLst>
                                          <p:attrName>style.visibility</p:attrName>
                                        </p:attrNameLst>
                                      </p:cBhvr>
                                      <p:to>
                                        <p:strVal val="hidden"/>
                                      </p:to>
                                    </p:set>
                                  </p:childTnLst>
                                </p:cTn>
                              </p:par>
                              <p:par>
                                <p:cTn id="144" presetID="10" presetClass="exit" presetSubtype="0" fill="hold" nodeType="withEffect">
                                  <p:stCondLst>
                                    <p:cond delay="0"/>
                                  </p:stCondLst>
                                  <p:childTnLst>
                                    <p:animEffect transition="out" filter="fade">
                                      <p:cBhvr>
                                        <p:cTn id="145" dur="500"/>
                                        <p:tgtEl>
                                          <p:spTgt spid="32"/>
                                        </p:tgtEl>
                                      </p:cBhvr>
                                    </p:animEffect>
                                    <p:set>
                                      <p:cBhvr>
                                        <p:cTn id="146" dur="1" fill="hold">
                                          <p:stCondLst>
                                            <p:cond delay="499"/>
                                          </p:stCondLst>
                                        </p:cTn>
                                        <p:tgtEl>
                                          <p:spTgt spid="32"/>
                                        </p:tgtEl>
                                        <p:attrNameLst>
                                          <p:attrName>style.visibility</p:attrName>
                                        </p:attrNameLst>
                                      </p:cBhvr>
                                      <p:to>
                                        <p:strVal val="hidden"/>
                                      </p:to>
                                    </p:set>
                                  </p:childTnLst>
                                </p:cTn>
                              </p:par>
                            </p:childTnLst>
                          </p:cTn>
                        </p:par>
                        <p:par>
                          <p:cTn id="147" fill="hold">
                            <p:stCondLst>
                              <p:cond delay="500"/>
                            </p:stCondLst>
                            <p:childTnLst>
                              <p:par>
                                <p:cTn id="148" presetID="42" presetClass="path" presetSubtype="0" accel="50000" decel="50000" fill="hold" nodeType="afterEffect">
                                  <p:stCondLst>
                                    <p:cond delay="250"/>
                                  </p:stCondLst>
                                  <p:childTnLst>
                                    <p:animMotion origin="layout" path="M -2.08333E-6 -7.40741E-7 L 0.14284 -0.06782 " pathEditMode="relative" rAng="0" ptsTypes="AA">
                                      <p:cBhvr>
                                        <p:cTn id="149" dur="1500" fill="hold"/>
                                        <p:tgtEl>
                                          <p:spTgt spid="33"/>
                                        </p:tgtEl>
                                        <p:attrNameLst>
                                          <p:attrName>ppt_x</p:attrName>
                                          <p:attrName>ppt_y</p:attrName>
                                        </p:attrNameLst>
                                      </p:cBhvr>
                                      <p:rCtr x="7135" y="-3403"/>
                                    </p:animMotion>
                                  </p:childTnLst>
                                </p:cTn>
                              </p:par>
                              <p:par>
                                <p:cTn id="150" presetID="42" presetClass="path" presetSubtype="0" accel="50000" decel="50000" fill="hold" nodeType="withEffect">
                                  <p:stCondLst>
                                    <p:cond delay="250"/>
                                  </p:stCondLst>
                                  <p:childTnLst>
                                    <p:animMotion origin="layout" path="M 2.70833E-6 2.22222E-6 L 0.14505 0.03241 " pathEditMode="relative" rAng="0" ptsTypes="AA">
                                      <p:cBhvr>
                                        <p:cTn id="151" dur="1500" fill="hold"/>
                                        <p:tgtEl>
                                          <p:spTgt spid="34"/>
                                        </p:tgtEl>
                                        <p:attrNameLst>
                                          <p:attrName>ppt_x</p:attrName>
                                          <p:attrName>ppt_y</p:attrName>
                                        </p:attrNameLst>
                                      </p:cBhvr>
                                      <p:rCtr x="7253" y="1620"/>
                                    </p:animMotion>
                                  </p:childTnLst>
                                </p:cTn>
                              </p:par>
                            </p:childTnLst>
                          </p:cTn>
                        </p:par>
                        <p:par>
                          <p:cTn id="152" fill="hold">
                            <p:stCondLst>
                              <p:cond delay="2250"/>
                            </p:stCondLst>
                            <p:childTnLst>
                              <p:par>
                                <p:cTn id="153" presetID="1" presetClass="exit" presetSubtype="0" fill="hold" nodeType="afterEffect">
                                  <p:stCondLst>
                                    <p:cond delay="0"/>
                                  </p:stCondLst>
                                  <p:childTnLst>
                                    <p:set>
                                      <p:cBhvr>
                                        <p:cTn id="154" dur="1" fill="hold">
                                          <p:stCondLst>
                                            <p:cond delay="0"/>
                                          </p:stCondLst>
                                        </p:cTn>
                                        <p:tgtEl>
                                          <p:spTgt spid="33"/>
                                        </p:tgtEl>
                                        <p:attrNameLst>
                                          <p:attrName>style.visibility</p:attrName>
                                        </p:attrNameLst>
                                      </p:cBhvr>
                                      <p:to>
                                        <p:strVal val="hidden"/>
                                      </p:to>
                                    </p:set>
                                  </p:childTnLst>
                                </p:cTn>
                              </p:par>
                              <p:par>
                                <p:cTn id="155" presetID="1" presetClass="exit" presetSubtype="0" fill="hold" nodeType="withEffect">
                                  <p:stCondLst>
                                    <p:cond delay="0"/>
                                  </p:stCondLst>
                                  <p:childTnLst>
                                    <p:set>
                                      <p:cBhvr>
                                        <p:cTn id="156" dur="1" fill="hold">
                                          <p:stCondLst>
                                            <p:cond delay="0"/>
                                          </p:stCondLst>
                                        </p:cTn>
                                        <p:tgtEl>
                                          <p:spTgt spid="34"/>
                                        </p:tgtEl>
                                        <p:attrNameLst>
                                          <p:attrName>style.visibility</p:attrName>
                                        </p:attrNameLst>
                                      </p:cBhvr>
                                      <p:to>
                                        <p:strVal val="hidden"/>
                                      </p:to>
                                    </p:set>
                                  </p:childTnLst>
                                </p:cTn>
                              </p:par>
                              <p:par>
                                <p:cTn id="157" presetID="1" presetClass="entr" presetSubtype="0" fill="hold" nodeType="withEffect">
                                  <p:stCondLst>
                                    <p:cond delay="0"/>
                                  </p:stCondLst>
                                  <p:childTnLst>
                                    <p:set>
                                      <p:cBhvr>
                                        <p:cTn id="158" dur="1" fill="hold">
                                          <p:stCondLst>
                                            <p:cond delay="0"/>
                                          </p:stCondLst>
                                        </p:cTn>
                                        <p:tgtEl>
                                          <p:spTgt spid="35"/>
                                        </p:tgtEl>
                                        <p:attrNameLst>
                                          <p:attrName>style.visibility</p:attrName>
                                        </p:attrNameLst>
                                      </p:cBhvr>
                                      <p:to>
                                        <p:strVal val="visible"/>
                                      </p:to>
                                    </p:set>
                                  </p:childTnLst>
                                </p:cTn>
                              </p:par>
                              <p:par>
                                <p:cTn id="159" presetID="1" presetClass="entr" presetSubtype="0" fill="hold" nodeType="withEffect">
                                  <p:stCondLst>
                                    <p:cond delay="0"/>
                                  </p:stCondLst>
                                  <p:childTnLst>
                                    <p:set>
                                      <p:cBhvr>
                                        <p:cTn id="160" dur="1" fill="hold">
                                          <p:stCondLst>
                                            <p:cond delay="0"/>
                                          </p:stCondLst>
                                        </p:cTn>
                                        <p:tgtEl>
                                          <p:spTgt spid="36"/>
                                        </p:tgtEl>
                                        <p:attrNameLst>
                                          <p:attrName>style.visibility</p:attrName>
                                        </p:attrNameLst>
                                      </p:cBhvr>
                                      <p:to>
                                        <p:strVal val="visible"/>
                                      </p:to>
                                    </p:set>
                                  </p:childTnLst>
                                </p:cTn>
                              </p:par>
                            </p:childTnLst>
                          </p:cTn>
                        </p:par>
                        <p:par>
                          <p:cTn id="161" fill="hold">
                            <p:stCondLst>
                              <p:cond delay="2250"/>
                            </p:stCondLst>
                            <p:childTnLst>
                              <p:par>
                                <p:cTn id="162" presetID="10" presetClass="exit" presetSubtype="0" fill="hold" nodeType="afterEffect">
                                  <p:stCondLst>
                                    <p:cond delay="250"/>
                                  </p:stCondLst>
                                  <p:childTnLst>
                                    <p:animEffect transition="out" filter="fade">
                                      <p:cBhvr>
                                        <p:cTn id="163" dur="500"/>
                                        <p:tgtEl>
                                          <p:spTgt spid="35"/>
                                        </p:tgtEl>
                                      </p:cBhvr>
                                    </p:animEffect>
                                    <p:set>
                                      <p:cBhvr>
                                        <p:cTn id="164" dur="1" fill="hold">
                                          <p:stCondLst>
                                            <p:cond delay="499"/>
                                          </p:stCondLst>
                                        </p:cTn>
                                        <p:tgtEl>
                                          <p:spTgt spid="35"/>
                                        </p:tgtEl>
                                        <p:attrNameLst>
                                          <p:attrName>style.visibility</p:attrName>
                                        </p:attrNameLst>
                                      </p:cBhvr>
                                      <p:to>
                                        <p:strVal val="hidden"/>
                                      </p:to>
                                    </p:set>
                                  </p:childTnLst>
                                </p:cTn>
                              </p:par>
                              <p:par>
                                <p:cTn id="165" presetID="10" presetClass="exit" presetSubtype="0" fill="hold" nodeType="withEffect">
                                  <p:stCondLst>
                                    <p:cond delay="250"/>
                                  </p:stCondLst>
                                  <p:childTnLst>
                                    <p:animEffect transition="out" filter="fade">
                                      <p:cBhvr>
                                        <p:cTn id="166" dur="500"/>
                                        <p:tgtEl>
                                          <p:spTgt spid="36"/>
                                        </p:tgtEl>
                                      </p:cBhvr>
                                    </p:animEffect>
                                    <p:set>
                                      <p:cBhvr>
                                        <p:cTn id="167" dur="1" fill="hold">
                                          <p:stCondLst>
                                            <p:cond delay="499"/>
                                          </p:stCondLst>
                                        </p:cTn>
                                        <p:tgtEl>
                                          <p:spTgt spid="3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00AA90-3E4C-916F-EA44-280E2EC6343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ED6D206-6A95-5F8E-CC21-0B6B73E4374B}"/>
              </a:ext>
            </a:extLst>
          </p:cNvPr>
          <p:cNvSpPr>
            <a:spLocks noGrp="1"/>
          </p:cNvSpPr>
          <p:nvPr>
            <p:ph type="title"/>
          </p:nvPr>
        </p:nvSpPr>
        <p:spPr/>
        <p:txBody>
          <a:bodyPr/>
          <a:lstStyle/>
          <a:p>
            <a:r>
              <a:rPr lang="en-US" dirty="0"/>
              <a:t>Benefits</a:t>
            </a:r>
          </a:p>
        </p:txBody>
      </p:sp>
      <p:sp>
        <p:nvSpPr>
          <p:cNvPr id="3" name="Rectangle 2">
            <a:extLst>
              <a:ext uri="{FF2B5EF4-FFF2-40B4-BE49-F238E27FC236}">
                <a16:creationId xmlns:a16="http://schemas.microsoft.com/office/drawing/2014/main" id="{A6C3F276-0FB3-5666-F80F-93C39853B6B9}"/>
              </a:ext>
            </a:extLst>
          </p:cNvPr>
          <p:cNvSpPr/>
          <p:nvPr/>
        </p:nvSpPr>
        <p:spPr>
          <a:xfrm>
            <a:off x="372416" y="237404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Decoupling</a:t>
            </a:r>
          </a:p>
        </p:txBody>
      </p:sp>
      <p:sp>
        <p:nvSpPr>
          <p:cNvPr id="4" name="Rectangle 3">
            <a:extLst>
              <a:ext uri="{FF2B5EF4-FFF2-40B4-BE49-F238E27FC236}">
                <a16:creationId xmlns:a16="http://schemas.microsoft.com/office/drawing/2014/main" id="{C913839B-B31C-33B9-7CD8-0BBF59765C30}"/>
              </a:ext>
            </a:extLst>
          </p:cNvPr>
          <p:cNvSpPr/>
          <p:nvPr/>
        </p:nvSpPr>
        <p:spPr>
          <a:xfrm>
            <a:off x="4367145" y="237404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Multiple Consumers</a:t>
            </a:r>
          </a:p>
        </p:txBody>
      </p:sp>
      <p:sp>
        <p:nvSpPr>
          <p:cNvPr id="5" name="Rectangle 4">
            <a:extLst>
              <a:ext uri="{FF2B5EF4-FFF2-40B4-BE49-F238E27FC236}">
                <a16:creationId xmlns:a16="http://schemas.microsoft.com/office/drawing/2014/main" id="{4CD9B2A1-26A2-CD3B-2CD6-1CF6E2D47E8C}"/>
              </a:ext>
            </a:extLst>
          </p:cNvPr>
          <p:cNvSpPr/>
          <p:nvPr/>
        </p:nvSpPr>
        <p:spPr>
          <a:xfrm>
            <a:off x="8361874" y="237404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Scalability &amp; Flexibility</a:t>
            </a:r>
          </a:p>
        </p:txBody>
      </p:sp>
      <p:sp>
        <p:nvSpPr>
          <p:cNvPr id="6" name="TextBox 5">
            <a:extLst>
              <a:ext uri="{FF2B5EF4-FFF2-40B4-BE49-F238E27FC236}">
                <a16:creationId xmlns:a16="http://schemas.microsoft.com/office/drawing/2014/main" id="{DC52F6AF-7B3F-070E-18E1-4BB928CE2EAF}"/>
              </a:ext>
            </a:extLst>
          </p:cNvPr>
          <p:cNvSpPr txBox="1"/>
          <p:nvPr/>
        </p:nvSpPr>
        <p:spPr>
          <a:xfrm>
            <a:off x="838200" y="1277640"/>
            <a:ext cx="3546164" cy="369332"/>
          </a:xfrm>
          <a:prstGeom prst="rect">
            <a:avLst/>
          </a:prstGeom>
          <a:noFill/>
        </p:spPr>
        <p:txBody>
          <a:bodyPr wrap="none" rtlCol="0">
            <a:spAutoFit/>
          </a:bodyPr>
          <a:lstStyle/>
          <a:p>
            <a:r>
              <a:rPr lang="en-US" dirty="0">
                <a:latin typeface="Kamerik205 5" panose="020B0503030600020004" pitchFamily="34" charset="0"/>
              </a:rPr>
              <a:t>Publish/Subscribe Messaging</a:t>
            </a:r>
          </a:p>
        </p:txBody>
      </p:sp>
    </p:spTree>
    <p:extLst>
      <p:ext uri="{BB962C8B-B14F-4D97-AF65-F5344CB8AC3E}">
        <p14:creationId xmlns:p14="http://schemas.microsoft.com/office/powerpoint/2010/main" val="43584392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C69C0-DB3E-A011-7D3C-D9E57FE4DD34}"/>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22234A3B-9EF9-880F-8F77-6CCA410D5CA8}"/>
              </a:ext>
            </a:extLst>
          </p:cNvPr>
          <p:cNvSpPr>
            <a:spLocks noGrp="1"/>
          </p:cNvSpPr>
          <p:nvPr>
            <p:ph idx="1"/>
          </p:nvPr>
        </p:nvSpPr>
        <p:spPr/>
        <p:txBody>
          <a:bodyPr/>
          <a:lstStyle/>
          <a:p>
            <a:r>
              <a:rPr lang="en-US" dirty="0"/>
              <a:t>Introduction (4 minutes)</a:t>
            </a:r>
          </a:p>
          <a:p>
            <a:r>
              <a:rPr lang="en-US" dirty="0"/>
              <a:t>Fundamentals of Messaging (5 minutes)</a:t>
            </a:r>
          </a:p>
          <a:p>
            <a:r>
              <a:rPr lang="en-US" dirty="0"/>
              <a:t>Survey of Messaging Patterns (36 minutes)</a:t>
            </a:r>
          </a:p>
          <a:p>
            <a:r>
              <a:rPr lang="en-US" dirty="0"/>
              <a:t>Implementation Walkthrough (10 minutes)</a:t>
            </a:r>
          </a:p>
          <a:p>
            <a:r>
              <a:rPr lang="en-US" dirty="0"/>
              <a:t>Q&amp;A and Closing Remarks (5 minutes)</a:t>
            </a:r>
          </a:p>
        </p:txBody>
      </p:sp>
    </p:spTree>
    <p:extLst>
      <p:ext uri="{BB962C8B-B14F-4D97-AF65-F5344CB8AC3E}">
        <p14:creationId xmlns:p14="http://schemas.microsoft.com/office/powerpoint/2010/main" val="40819233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04E412-E0AA-8E29-7AFE-D979EABF5C8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7AC6D93-A752-76DF-4ABA-3FA4BC3B45AE}"/>
              </a:ext>
            </a:extLst>
          </p:cNvPr>
          <p:cNvSpPr>
            <a:spLocks noGrp="1"/>
          </p:cNvSpPr>
          <p:nvPr>
            <p:ph type="title"/>
          </p:nvPr>
        </p:nvSpPr>
        <p:spPr/>
        <p:txBody>
          <a:bodyPr/>
          <a:lstStyle/>
          <a:p>
            <a:r>
              <a:rPr lang="en-US" dirty="0"/>
              <a:t>Drawbacks</a:t>
            </a:r>
          </a:p>
        </p:txBody>
      </p:sp>
      <p:sp>
        <p:nvSpPr>
          <p:cNvPr id="3" name="Rectangle 2">
            <a:extLst>
              <a:ext uri="{FF2B5EF4-FFF2-40B4-BE49-F238E27FC236}">
                <a16:creationId xmlns:a16="http://schemas.microsoft.com/office/drawing/2014/main" id="{75BF32C8-BD96-8249-BA86-848E57BB1A37}"/>
              </a:ext>
            </a:extLst>
          </p:cNvPr>
          <p:cNvSpPr/>
          <p:nvPr/>
        </p:nvSpPr>
        <p:spPr>
          <a:xfrm>
            <a:off x="372416" y="237404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Complexity</a:t>
            </a:r>
          </a:p>
        </p:txBody>
      </p:sp>
      <p:sp>
        <p:nvSpPr>
          <p:cNvPr id="4" name="Rectangle 3">
            <a:extLst>
              <a:ext uri="{FF2B5EF4-FFF2-40B4-BE49-F238E27FC236}">
                <a16:creationId xmlns:a16="http://schemas.microsoft.com/office/drawing/2014/main" id="{689778D7-B676-0056-9D23-13ED7F475817}"/>
              </a:ext>
            </a:extLst>
          </p:cNvPr>
          <p:cNvSpPr/>
          <p:nvPr/>
        </p:nvSpPr>
        <p:spPr>
          <a:xfrm>
            <a:off x="4367145" y="237404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Scalability</a:t>
            </a:r>
          </a:p>
        </p:txBody>
      </p:sp>
      <p:sp>
        <p:nvSpPr>
          <p:cNvPr id="5" name="Rectangle 4">
            <a:extLst>
              <a:ext uri="{FF2B5EF4-FFF2-40B4-BE49-F238E27FC236}">
                <a16:creationId xmlns:a16="http://schemas.microsoft.com/office/drawing/2014/main" id="{BFE0F5DF-C165-7E37-7667-19B91B344A84}"/>
              </a:ext>
            </a:extLst>
          </p:cNvPr>
          <p:cNvSpPr/>
          <p:nvPr/>
        </p:nvSpPr>
        <p:spPr>
          <a:xfrm>
            <a:off x="8361874" y="237404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Subscriber Dependency</a:t>
            </a:r>
          </a:p>
        </p:txBody>
      </p:sp>
      <p:sp>
        <p:nvSpPr>
          <p:cNvPr id="6" name="Rectangle 5">
            <a:extLst>
              <a:ext uri="{FF2B5EF4-FFF2-40B4-BE49-F238E27FC236}">
                <a16:creationId xmlns:a16="http://schemas.microsoft.com/office/drawing/2014/main" id="{778107DF-6B89-C823-7447-4F146E7679D2}"/>
              </a:ext>
            </a:extLst>
          </p:cNvPr>
          <p:cNvSpPr/>
          <p:nvPr/>
        </p:nvSpPr>
        <p:spPr>
          <a:xfrm>
            <a:off x="372416" y="3864175"/>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Resource Utilization</a:t>
            </a:r>
          </a:p>
        </p:txBody>
      </p:sp>
      <p:sp>
        <p:nvSpPr>
          <p:cNvPr id="7" name="Rectangle 6">
            <a:extLst>
              <a:ext uri="{FF2B5EF4-FFF2-40B4-BE49-F238E27FC236}">
                <a16:creationId xmlns:a16="http://schemas.microsoft.com/office/drawing/2014/main" id="{F6DC801E-3A97-C9BD-B12C-710A6B3E1172}"/>
              </a:ext>
            </a:extLst>
          </p:cNvPr>
          <p:cNvSpPr/>
          <p:nvPr/>
        </p:nvSpPr>
        <p:spPr>
          <a:xfrm>
            <a:off x="4367145" y="3864175"/>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Latency</a:t>
            </a:r>
          </a:p>
        </p:txBody>
      </p:sp>
      <p:sp>
        <p:nvSpPr>
          <p:cNvPr id="8" name="Rectangle 7">
            <a:extLst>
              <a:ext uri="{FF2B5EF4-FFF2-40B4-BE49-F238E27FC236}">
                <a16:creationId xmlns:a16="http://schemas.microsoft.com/office/drawing/2014/main" id="{36DDEABA-BD5D-B49B-1936-C3F6278F9D2D}"/>
              </a:ext>
            </a:extLst>
          </p:cNvPr>
          <p:cNvSpPr/>
          <p:nvPr/>
        </p:nvSpPr>
        <p:spPr>
          <a:xfrm>
            <a:off x="8361874" y="3864175"/>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Error Handling</a:t>
            </a:r>
          </a:p>
        </p:txBody>
      </p:sp>
      <p:sp>
        <p:nvSpPr>
          <p:cNvPr id="9" name="TextBox 8">
            <a:extLst>
              <a:ext uri="{FF2B5EF4-FFF2-40B4-BE49-F238E27FC236}">
                <a16:creationId xmlns:a16="http://schemas.microsoft.com/office/drawing/2014/main" id="{164793A2-4BC2-135E-BB9D-A2CB02EF2E89}"/>
              </a:ext>
            </a:extLst>
          </p:cNvPr>
          <p:cNvSpPr txBox="1"/>
          <p:nvPr/>
        </p:nvSpPr>
        <p:spPr>
          <a:xfrm>
            <a:off x="838200" y="1277640"/>
            <a:ext cx="3546164" cy="369332"/>
          </a:xfrm>
          <a:prstGeom prst="rect">
            <a:avLst/>
          </a:prstGeom>
          <a:noFill/>
        </p:spPr>
        <p:txBody>
          <a:bodyPr wrap="none" rtlCol="0">
            <a:spAutoFit/>
          </a:bodyPr>
          <a:lstStyle/>
          <a:p>
            <a:r>
              <a:rPr lang="en-US" dirty="0">
                <a:latin typeface="Kamerik205 5" panose="020B0503030600020004" pitchFamily="34" charset="0"/>
              </a:rPr>
              <a:t>Publish/Subscribe Messaging</a:t>
            </a:r>
          </a:p>
        </p:txBody>
      </p:sp>
    </p:spTree>
    <p:extLst>
      <p:ext uri="{BB962C8B-B14F-4D97-AF65-F5344CB8AC3E}">
        <p14:creationId xmlns:p14="http://schemas.microsoft.com/office/powerpoint/2010/main" val="379561799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278D52-01C9-0516-8A43-15D7D08FBA7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87D98B4-0F00-8856-843B-E7357E59D3A4}"/>
              </a:ext>
            </a:extLst>
          </p:cNvPr>
          <p:cNvSpPr>
            <a:spLocks noGrp="1"/>
          </p:cNvSpPr>
          <p:nvPr>
            <p:ph type="title"/>
          </p:nvPr>
        </p:nvSpPr>
        <p:spPr/>
        <p:txBody>
          <a:bodyPr/>
          <a:lstStyle/>
          <a:p>
            <a:r>
              <a:rPr lang="en-US" dirty="0"/>
              <a:t>Use Cases</a:t>
            </a:r>
          </a:p>
        </p:txBody>
      </p:sp>
      <p:sp>
        <p:nvSpPr>
          <p:cNvPr id="3" name="Rectangle 2">
            <a:extLst>
              <a:ext uri="{FF2B5EF4-FFF2-40B4-BE49-F238E27FC236}">
                <a16:creationId xmlns:a16="http://schemas.microsoft.com/office/drawing/2014/main" id="{045A7890-5384-4B2B-9E0B-524C41463550}"/>
              </a:ext>
            </a:extLst>
          </p:cNvPr>
          <p:cNvSpPr/>
          <p:nvPr/>
        </p:nvSpPr>
        <p:spPr>
          <a:xfrm>
            <a:off x="372416" y="237404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Broadcasting Events</a:t>
            </a:r>
          </a:p>
        </p:txBody>
      </p:sp>
      <p:sp>
        <p:nvSpPr>
          <p:cNvPr id="4" name="Rectangle 3">
            <a:extLst>
              <a:ext uri="{FF2B5EF4-FFF2-40B4-BE49-F238E27FC236}">
                <a16:creationId xmlns:a16="http://schemas.microsoft.com/office/drawing/2014/main" id="{BB5EF152-A24D-5C6B-C3B4-DA3635F0F4D3}"/>
              </a:ext>
            </a:extLst>
          </p:cNvPr>
          <p:cNvSpPr/>
          <p:nvPr/>
        </p:nvSpPr>
        <p:spPr>
          <a:xfrm>
            <a:off x="4367145" y="237404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Real-Time Data Feeds</a:t>
            </a:r>
          </a:p>
        </p:txBody>
      </p:sp>
      <p:sp>
        <p:nvSpPr>
          <p:cNvPr id="5" name="Rectangle 4">
            <a:extLst>
              <a:ext uri="{FF2B5EF4-FFF2-40B4-BE49-F238E27FC236}">
                <a16:creationId xmlns:a16="http://schemas.microsoft.com/office/drawing/2014/main" id="{9360818A-08C1-1FEA-42AB-24B8442599DD}"/>
              </a:ext>
            </a:extLst>
          </p:cNvPr>
          <p:cNvSpPr/>
          <p:nvPr/>
        </p:nvSpPr>
        <p:spPr>
          <a:xfrm>
            <a:off x="8361874" y="237404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Alert Systems</a:t>
            </a:r>
          </a:p>
        </p:txBody>
      </p:sp>
      <p:sp>
        <p:nvSpPr>
          <p:cNvPr id="6" name="TextBox 5">
            <a:extLst>
              <a:ext uri="{FF2B5EF4-FFF2-40B4-BE49-F238E27FC236}">
                <a16:creationId xmlns:a16="http://schemas.microsoft.com/office/drawing/2014/main" id="{A5531EB2-BBAA-4D8E-E227-CA099B0BC374}"/>
              </a:ext>
            </a:extLst>
          </p:cNvPr>
          <p:cNvSpPr txBox="1"/>
          <p:nvPr/>
        </p:nvSpPr>
        <p:spPr>
          <a:xfrm>
            <a:off x="838200" y="1277640"/>
            <a:ext cx="3546164" cy="369332"/>
          </a:xfrm>
          <a:prstGeom prst="rect">
            <a:avLst/>
          </a:prstGeom>
          <a:noFill/>
        </p:spPr>
        <p:txBody>
          <a:bodyPr wrap="none" rtlCol="0">
            <a:spAutoFit/>
          </a:bodyPr>
          <a:lstStyle/>
          <a:p>
            <a:r>
              <a:rPr lang="en-US" dirty="0">
                <a:latin typeface="Kamerik205 5" panose="020B0503030600020004" pitchFamily="34" charset="0"/>
              </a:rPr>
              <a:t>Publish/Subscribe Messaging</a:t>
            </a:r>
          </a:p>
        </p:txBody>
      </p:sp>
    </p:spTree>
    <p:extLst>
      <p:ext uri="{BB962C8B-B14F-4D97-AF65-F5344CB8AC3E}">
        <p14:creationId xmlns:p14="http://schemas.microsoft.com/office/powerpoint/2010/main" val="312816527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FD0724-98EB-DEE9-A8B8-DE0AA065ACEB}"/>
              </a:ext>
            </a:extLst>
          </p:cNvPr>
          <p:cNvSpPr>
            <a:spLocks noGrp="1"/>
          </p:cNvSpPr>
          <p:nvPr>
            <p:ph type="title"/>
          </p:nvPr>
        </p:nvSpPr>
        <p:spPr/>
        <p:txBody>
          <a:bodyPr/>
          <a:lstStyle/>
          <a:p>
            <a:r>
              <a:rPr lang="en-US" dirty="0"/>
              <a:t>Competing Consumers</a:t>
            </a:r>
          </a:p>
        </p:txBody>
      </p:sp>
      <p:sp>
        <p:nvSpPr>
          <p:cNvPr id="3" name="Text Placeholder 2">
            <a:extLst>
              <a:ext uri="{FF2B5EF4-FFF2-40B4-BE49-F238E27FC236}">
                <a16:creationId xmlns:a16="http://schemas.microsoft.com/office/drawing/2014/main" id="{5421E505-0719-357C-106B-2F40174047C3}"/>
              </a:ext>
            </a:extLst>
          </p:cNvPr>
          <p:cNvSpPr>
            <a:spLocks noGrp="1"/>
          </p:cNvSpPr>
          <p:nvPr>
            <p:ph type="body" idx="1"/>
          </p:nvPr>
        </p:nvSpPr>
        <p:spPr/>
        <p:txBody>
          <a:bodyPr/>
          <a:lstStyle/>
          <a:p>
            <a:r>
              <a:rPr lang="en-US" dirty="0"/>
              <a:t>Survey of Messaging Patterns</a:t>
            </a:r>
          </a:p>
        </p:txBody>
      </p:sp>
      <p:sp>
        <p:nvSpPr>
          <p:cNvPr id="4" name="TextBox 3">
            <a:extLst>
              <a:ext uri="{FF2B5EF4-FFF2-40B4-BE49-F238E27FC236}">
                <a16:creationId xmlns:a16="http://schemas.microsoft.com/office/drawing/2014/main" id="{F4112EED-5B63-F648-39FF-45DD8EA6970E}"/>
              </a:ext>
            </a:extLst>
          </p:cNvPr>
          <p:cNvSpPr txBox="1"/>
          <p:nvPr/>
        </p:nvSpPr>
        <p:spPr>
          <a:xfrm>
            <a:off x="11476740" y="6489450"/>
            <a:ext cx="715260" cy="369332"/>
          </a:xfrm>
          <a:prstGeom prst="rect">
            <a:avLst/>
          </a:prstGeom>
          <a:noFill/>
        </p:spPr>
        <p:txBody>
          <a:bodyPr wrap="none" rtlCol="0">
            <a:spAutoFit/>
          </a:bodyPr>
          <a:lstStyle/>
          <a:p>
            <a:r>
              <a:rPr lang="en-US" dirty="0">
                <a:solidFill>
                  <a:schemeClr val="bg1">
                    <a:lumMod val="65000"/>
                  </a:schemeClr>
                </a:solidFill>
              </a:rPr>
              <a:t>13:32</a:t>
            </a:r>
          </a:p>
        </p:txBody>
      </p:sp>
    </p:spTree>
    <p:extLst>
      <p:ext uri="{BB962C8B-B14F-4D97-AF65-F5344CB8AC3E}">
        <p14:creationId xmlns:p14="http://schemas.microsoft.com/office/powerpoint/2010/main" val="348146854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D02794-8ECF-AE49-A4B7-4BAE06BADE1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F4F248C-CB97-8F7B-FA57-6AB8A98AAF99}"/>
              </a:ext>
            </a:extLst>
          </p:cNvPr>
          <p:cNvSpPr>
            <a:spLocks noGrp="1"/>
          </p:cNvSpPr>
          <p:nvPr>
            <p:ph type="title"/>
          </p:nvPr>
        </p:nvSpPr>
        <p:spPr/>
        <p:txBody>
          <a:bodyPr/>
          <a:lstStyle/>
          <a:p>
            <a:r>
              <a:rPr lang="en-US" dirty="0"/>
              <a:t>What are Competing Consumers?</a:t>
            </a:r>
          </a:p>
        </p:txBody>
      </p:sp>
      <p:sp>
        <p:nvSpPr>
          <p:cNvPr id="3" name="Rectangle 2">
            <a:extLst>
              <a:ext uri="{FF2B5EF4-FFF2-40B4-BE49-F238E27FC236}">
                <a16:creationId xmlns:a16="http://schemas.microsoft.com/office/drawing/2014/main" id="{D4E78E46-EAEE-7D4E-57D1-08A15EB6844B}"/>
              </a:ext>
            </a:extLst>
          </p:cNvPr>
          <p:cNvSpPr/>
          <p:nvPr/>
        </p:nvSpPr>
        <p:spPr>
          <a:xfrm>
            <a:off x="1272441" y="2346291"/>
            <a:ext cx="4482771" cy="1768509"/>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solidFill>
                  <a:srgbClr val="002B5B"/>
                </a:solidFill>
              </a:rPr>
              <a:t>Multiple consumers read and process queue</a:t>
            </a:r>
          </a:p>
        </p:txBody>
      </p:sp>
      <p:sp>
        <p:nvSpPr>
          <p:cNvPr id="4" name="Rectangle 3">
            <a:extLst>
              <a:ext uri="{FF2B5EF4-FFF2-40B4-BE49-F238E27FC236}">
                <a16:creationId xmlns:a16="http://schemas.microsoft.com/office/drawing/2014/main" id="{9041AEDF-7727-580E-EFCB-85E5BDA0B70C}"/>
              </a:ext>
            </a:extLst>
          </p:cNvPr>
          <p:cNvSpPr/>
          <p:nvPr/>
        </p:nvSpPr>
        <p:spPr>
          <a:xfrm>
            <a:off x="6436788" y="2329036"/>
            <a:ext cx="4482771" cy="1768509"/>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solidFill>
                  <a:srgbClr val="002B5B"/>
                </a:solidFill>
              </a:rPr>
              <a:t>Allows multiple consumers to process message concurrently</a:t>
            </a:r>
          </a:p>
        </p:txBody>
      </p:sp>
    </p:spTree>
    <p:extLst>
      <p:ext uri="{BB962C8B-B14F-4D97-AF65-F5344CB8AC3E}">
        <p14:creationId xmlns:p14="http://schemas.microsoft.com/office/powerpoint/2010/main" val="290390390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CF6928-53EE-0FBA-0AB9-6FC34E434BAC}"/>
              </a:ext>
            </a:extLst>
          </p:cNvPr>
          <p:cNvSpPr>
            <a:spLocks noGrp="1"/>
          </p:cNvSpPr>
          <p:nvPr>
            <p:ph type="title"/>
          </p:nvPr>
        </p:nvSpPr>
        <p:spPr/>
        <p:txBody>
          <a:bodyPr/>
          <a:lstStyle/>
          <a:p>
            <a:r>
              <a:rPr lang="en-US" dirty="0"/>
              <a:t>Key Components &amp; Flow</a:t>
            </a:r>
          </a:p>
        </p:txBody>
      </p:sp>
      <p:cxnSp>
        <p:nvCxnSpPr>
          <p:cNvPr id="3" name="Straight Arrow Connector 2">
            <a:extLst>
              <a:ext uri="{FF2B5EF4-FFF2-40B4-BE49-F238E27FC236}">
                <a16:creationId xmlns:a16="http://schemas.microsoft.com/office/drawing/2014/main" id="{E02A88CF-2B1E-36AA-C22F-DCCBE20EED13}"/>
              </a:ext>
            </a:extLst>
          </p:cNvPr>
          <p:cNvCxnSpPr>
            <a:cxnSpLocks/>
            <a:stCxn id="5" idx="6"/>
            <a:endCxn id="8" idx="1"/>
          </p:cNvCxnSpPr>
          <p:nvPr/>
        </p:nvCxnSpPr>
        <p:spPr>
          <a:xfrm>
            <a:off x="1748578" y="3669427"/>
            <a:ext cx="1002060" cy="1221"/>
          </a:xfrm>
          <a:prstGeom prst="straightConnector1">
            <a:avLst/>
          </a:prstGeom>
          <a:ln w="57150">
            <a:solidFill>
              <a:srgbClr val="DC2626"/>
            </a:solidFill>
            <a:tailEnd type="triangle"/>
          </a:ln>
        </p:spPr>
        <p:style>
          <a:lnRef idx="1">
            <a:schemeClr val="accent1"/>
          </a:lnRef>
          <a:fillRef idx="0">
            <a:schemeClr val="accent1"/>
          </a:fillRef>
          <a:effectRef idx="0">
            <a:schemeClr val="accent1"/>
          </a:effectRef>
          <a:fontRef idx="minor">
            <a:schemeClr val="tx1"/>
          </a:fontRef>
        </p:style>
      </p:cxnSp>
      <p:grpSp>
        <p:nvGrpSpPr>
          <p:cNvPr id="4" name="Group 3">
            <a:extLst>
              <a:ext uri="{FF2B5EF4-FFF2-40B4-BE49-F238E27FC236}">
                <a16:creationId xmlns:a16="http://schemas.microsoft.com/office/drawing/2014/main" id="{1D09A423-344E-AC57-B63D-5EE08906C197}"/>
              </a:ext>
            </a:extLst>
          </p:cNvPr>
          <p:cNvGrpSpPr/>
          <p:nvPr/>
        </p:nvGrpSpPr>
        <p:grpSpPr>
          <a:xfrm>
            <a:off x="864488" y="3325934"/>
            <a:ext cx="1050672" cy="1753288"/>
            <a:chOff x="864488" y="3325934"/>
            <a:chExt cx="1050672" cy="1753288"/>
          </a:xfrm>
        </p:grpSpPr>
        <p:sp>
          <p:nvSpPr>
            <p:cNvPr id="5" name="Oval 4">
              <a:extLst>
                <a:ext uri="{FF2B5EF4-FFF2-40B4-BE49-F238E27FC236}">
                  <a16:creationId xmlns:a16="http://schemas.microsoft.com/office/drawing/2014/main" id="{7E5FC247-8DF0-BE8F-1F93-1C862CBA0F69}"/>
                </a:ext>
              </a:extLst>
            </p:cNvPr>
            <p:cNvSpPr/>
            <p:nvPr/>
          </p:nvSpPr>
          <p:spPr>
            <a:xfrm>
              <a:off x="1018953" y="3325934"/>
              <a:ext cx="729625" cy="6869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a:p>
          </p:txBody>
        </p:sp>
        <p:sp>
          <p:nvSpPr>
            <p:cNvPr id="6" name="TextBox 5">
              <a:extLst>
                <a:ext uri="{FF2B5EF4-FFF2-40B4-BE49-F238E27FC236}">
                  <a16:creationId xmlns:a16="http://schemas.microsoft.com/office/drawing/2014/main" id="{EE029E55-A3CD-4A67-E62C-CF1596B47F41}"/>
                </a:ext>
              </a:extLst>
            </p:cNvPr>
            <p:cNvSpPr txBox="1"/>
            <p:nvPr/>
          </p:nvSpPr>
          <p:spPr>
            <a:xfrm>
              <a:off x="864488" y="4709890"/>
              <a:ext cx="1050672" cy="369332"/>
            </a:xfrm>
            <a:prstGeom prst="rect">
              <a:avLst/>
            </a:prstGeom>
            <a:noFill/>
          </p:spPr>
          <p:txBody>
            <a:bodyPr wrap="none" rtlCol="0">
              <a:spAutoFit/>
            </a:bodyPr>
            <a:lstStyle/>
            <a:p>
              <a:r>
                <a:rPr lang="en-US" b="1" dirty="0">
                  <a:solidFill>
                    <a:srgbClr val="002B5B"/>
                  </a:solidFill>
                </a:rPr>
                <a:t>Producer</a:t>
              </a:r>
            </a:p>
          </p:txBody>
        </p:sp>
      </p:grpSp>
      <p:grpSp>
        <p:nvGrpSpPr>
          <p:cNvPr id="7" name="Group 6">
            <a:extLst>
              <a:ext uri="{FF2B5EF4-FFF2-40B4-BE49-F238E27FC236}">
                <a16:creationId xmlns:a16="http://schemas.microsoft.com/office/drawing/2014/main" id="{85E8383C-60B9-9D05-AC12-CDD5B2BABE8F}"/>
              </a:ext>
            </a:extLst>
          </p:cNvPr>
          <p:cNvGrpSpPr/>
          <p:nvPr/>
        </p:nvGrpSpPr>
        <p:grpSpPr>
          <a:xfrm>
            <a:off x="2750638" y="3388747"/>
            <a:ext cx="5465603" cy="1690475"/>
            <a:chOff x="2750638" y="3388747"/>
            <a:chExt cx="5465603" cy="1690475"/>
          </a:xfrm>
        </p:grpSpPr>
        <p:sp>
          <p:nvSpPr>
            <p:cNvPr id="8" name="Rectangle: Rounded Corners 7">
              <a:extLst>
                <a:ext uri="{FF2B5EF4-FFF2-40B4-BE49-F238E27FC236}">
                  <a16:creationId xmlns:a16="http://schemas.microsoft.com/office/drawing/2014/main" id="{C55568BB-29F5-ECC5-2426-E3BF676607B6}"/>
                </a:ext>
              </a:extLst>
            </p:cNvPr>
            <p:cNvSpPr/>
            <p:nvPr/>
          </p:nvSpPr>
          <p:spPr>
            <a:xfrm>
              <a:off x="2750638" y="3388747"/>
              <a:ext cx="5465603" cy="5638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dirty="0"/>
            </a:p>
          </p:txBody>
        </p:sp>
        <p:sp>
          <p:nvSpPr>
            <p:cNvPr id="9" name="TextBox 8">
              <a:extLst>
                <a:ext uri="{FF2B5EF4-FFF2-40B4-BE49-F238E27FC236}">
                  <a16:creationId xmlns:a16="http://schemas.microsoft.com/office/drawing/2014/main" id="{227DA2B1-1B5A-E988-770B-7E99E9B89495}"/>
                </a:ext>
              </a:extLst>
            </p:cNvPr>
            <p:cNvSpPr txBox="1"/>
            <p:nvPr/>
          </p:nvSpPr>
          <p:spPr>
            <a:xfrm>
              <a:off x="4637053" y="4709890"/>
              <a:ext cx="1709827" cy="369332"/>
            </a:xfrm>
            <a:prstGeom prst="rect">
              <a:avLst/>
            </a:prstGeom>
            <a:noFill/>
          </p:spPr>
          <p:txBody>
            <a:bodyPr wrap="none" rtlCol="0">
              <a:spAutoFit/>
            </a:bodyPr>
            <a:lstStyle/>
            <a:p>
              <a:r>
                <a:rPr lang="en-US" b="1" dirty="0">
                  <a:solidFill>
                    <a:srgbClr val="002B5B"/>
                  </a:solidFill>
                </a:rPr>
                <a:t>Message Queue</a:t>
              </a:r>
            </a:p>
          </p:txBody>
        </p:sp>
      </p:grpSp>
      <p:cxnSp>
        <p:nvCxnSpPr>
          <p:cNvPr id="10" name="Straight Arrow Connector 9">
            <a:extLst>
              <a:ext uri="{FF2B5EF4-FFF2-40B4-BE49-F238E27FC236}">
                <a16:creationId xmlns:a16="http://schemas.microsoft.com/office/drawing/2014/main" id="{BB75913E-706F-8E3B-5AF4-487E8596E3B2}"/>
              </a:ext>
            </a:extLst>
          </p:cNvPr>
          <p:cNvCxnSpPr>
            <a:cxnSpLocks/>
            <a:endCxn id="14" idx="2"/>
          </p:cNvCxnSpPr>
          <p:nvPr/>
        </p:nvCxnSpPr>
        <p:spPr>
          <a:xfrm flipV="1">
            <a:off x="8306519" y="2860694"/>
            <a:ext cx="1002061" cy="475107"/>
          </a:xfrm>
          <a:prstGeom prst="straightConnector1">
            <a:avLst/>
          </a:prstGeom>
          <a:ln w="57150">
            <a:solidFill>
              <a:srgbClr val="DC2626"/>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96A10608-C1F0-B96E-A2BF-43AE8BA6C619}"/>
              </a:ext>
            </a:extLst>
          </p:cNvPr>
          <p:cNvCxnSpPr>
            <a:cxnSpLocks/>
            <a:endCxn id="13" idx="2"/>
          </p:cNvCxnSpPr>
          <p:nvPr/>
        </p:nvCxnSpPr>
        <p:spPr>
          <a:xfrm>
            <a:off x="8306519" y="3929578"/>
            <a:ext cx="1002060" cy="212375"/>
          </a:xfrm>
          <a:prstGeom prst="straightConnector1">
            <a:avLst/>
          </a:prstGeom>
          <a:ln w="57150">
            <a:solidFill>
              <a:srgbClr val="DC2626"/>
            </a:solidFill>
            <a:tailEnd type="triangle"/>
          </a:ln>
        </p:spPr>
        <p:style>
          <a:lnRef idx="1">
            <a:schemeClr val="accent1"/>
          </a:lnRef>
          <a:fillRef idx="0">
            <a:schemeClr val="accent1"/>
          </a:fillRef>
          <a:effectRef idx="0">
            <a:schemeClr val="accent1"/>
          </a:effectRef>
          <a:fontRef idx="minor">
            <a:schemeClr val="tx1"/>
          </a:fontRef>
        </p:style>
      </p:cxnSp>
      <p:grpSp>
        <p:nvGrpSpPr>
          <p:cNvPr id="12" name="Group 11">
            <a:extLst>
              <a:ext uri="{FF2B5EF4-FFF2-40B4-BE49-F238E27FC236}">
                <a16:creationId xmlns:a16="http://schemas.microsoft.com/office/drawing/2014/main" id="{18694988-3AF4-EE73-5DB4-4CA613B0EB98}"/>
              </a:ext>
            </a:extLst>
          </p:cNvPr>
          <p:cNvGrpSpPr/>
          <p:nvPr/>
        </p:nvGrpSpPr>
        <p:grpSpPr>
          <a:xfrm>
            <a:off x="9045014" y="2517201"/>
            <a:ext cx="1263872" cy="2839020"/>
            <a:chOff x="9045014" y="2517201"/>
            <a:chExt cx="1263872" cy="2839020"/>
          </a:xfrm>
        </p:grpSpPr>
        <p:sp>
          <p:nvSpPr>
            <p:cNvPr id="13" name="Oval 12">
              <a:extLst>
                <a:ext uri="{FF2B5EF4-FFF2-40B4-BE49-F238E27FC236}">
                  <a16:creationId xmlns:a16="http://schemas.microsoft.com/office/drawing/2014/main" id="{9BA382D7-A23F-F67D-AD9D-65F92363E024}"/>
                </a:ext>
              </a:extLst>
            </p:cNvPr>
            <p:cNvSpPr/>
            <p:nvPr/>
          </p:nvSpPr>
          <p:spPr>
            <a:xfrm>
              <a:off x="9308579" y="3798460"/>
              <a:ext cx="729625" cy="6869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a:p>
          </p:txBody>
        </p:sp>
        <p:sp>
          <p:nvSpPr>
            <p:cNvPr id="14" name="Oval 13">
              <a:extLst>
                <a:ext uri="{FF2B5EF4-FFF2-40B4-BE49-F238E27FC236}">
                  <a16:creationId xmlns:a16="http://schemas.microsoft.com/office/drawing/2014/main" id="{11A25256-97B3-D942-D200-278BF918DED7}"/>
                </a:ext>
              </a:extLst>
            </p:cNvPr>
            <p:cNvSpPr/>
            <p:nvPr/>
          </p:nvSpPr>
          <p:spPr>
            <a:xfrm>
              <a:off x="9308580" y="2517201"/>
              <a:ext cx="729625" cy="6869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a:p>
          </p:txBody>
        </p:sp>
        <p:sp>
          <p:nvSpPr>
            <p:cNvPr id="15" name="TextBox 14">
              <a:extLst>
                <a:ext uri="{FF2B5EF4-FFF2-40B4-BE49-F238E27FC236}">
                  <a16:creationId xmlns:a16="http://schemas.microsoft.com/office/drawing/2014/main" id="{4F3213C5-9F72-BA6B-88C9-D4D82E6C822B}"/>
                </a:ext>
              </a:extLst>
            </p:cNvPr>
            <p:cNvSpPr txBox="1"/>
            <p:nvPr/>
          </p:nvSpPr>
          <p:spPr>
            <a:xfrm>
              <a:off x="9045014" y="4709890"/>
              <a:ext cx="1263872" cy="646331"/>
            </a:xfrm>
            <a:prstGeom prst="rect">
              <a:avLst/>
            </a:prstGeom>
            <a:noFill/>
          </p:spPr>
          <p:txBody>
            <a:bodyPr wrap="none" rtlCol="0">
              <a:spAutoFit/>
            </a:bodyPr>
            <a:lstStyle/>
            <a:p>
              <a:pPr algn="ctr"/>
              <a:r>
                <a:rPr lang="en-US" b="1" dirty="0">
                  <a:solidFill>
                    <a:srgbClr val="002B5B"/>
                  </a:solidFill>
                </a:rPr>
                <a:t>Competing</a:t>
              </a:r>
              <a:br>
                <a:rPr lang="en-US" b="1" dirty="0">
                  <a:solidFill>
                    <a:srgbClr val="002B5B"/>
                  </a:solidFill>
                </a:rPr>
              </a:br>
              <a:r>
                <a:rPr lang="en-US" b="1" dirty="0">
                  <a:solidFill>
                    <a:srgbClr val="002B5B"/>
                  </a:solidFill>
                </a:rPr>
                <a:t>Consumers</a:t>
              </a:r>
            </a:p>
          </p:txBody>
        </p:sp>
      </p:grpSp>
      <p:sp>
        <p:nvSpPr>
          <p:cNvPr id="16" name="Rectangle: Rounded Corners 15">
            <a:extLst>
              <a:ext uri="{FF2B5EF4-FFF2-40B4-BE49-F238E27FC236}">
                <a16:creationId xmlns:a16="http://schemas.microsoft.com/office/drawing/2014/main" id="{CA4F5C71-68C3-3386-5878-0DB6764BDAD6}"/>
              </a:ext>
            </a:extLst>
          </p:cNvPr>
          <p:cNvSpPr/>
          <p:nvPr/>
        </p:nvSpPr>
        <p:spPr>
          <a:xfrm>
            <a:off x="2750639" y="2109876"/>
            <a:ext cx="5555880" cy="445613"/>
          </a:xfrm>
          <a:prstGeom prst="roundRect">
            <a:avLst/>
          </a:prstGeom>
          <a:solidFill>
            <a:srgbClr val="84151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Message Broker</a:t>
            </a:r>
          </a:p>
        </p:txBody>
      </p:sp>
      <p:pic>
        <p:nvPicPr>
          <p:cNvPr id="17" name="Picture 16" descr="Free Envelope Clipart Black And White, Download Free Envelope Clipart Black  And White png images, Free ClipArts on Clipart Library">
            <a:extLst>
              <a:ext uri="{FF2B5EF4-FFF2-40B4-BE49-F238E27FC236}">
                <a16:creationId xmlns:a16="http://schemas.microsoft.com/office/drawing/2014/main" id="{0F784905-8003-EB95-DAF3-80D753D6B88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5905" y="3484900"/>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7" descr="Free Envelope Clipart Black And White, Download Free Envelope Clipart Black  And White png images, Free ClipArts on Clipart Library">
            <a:extLst>
              <a:ext uri="{FF2B5EF4-FFF2-40B4-BE49-F238E27FC236}">
                <a16:creationId xmlns:a16="http://schemas.microsoft.com/office/drawing/2014/main" id="{E7406355-E7A3-5DCE-736F-657EEF7DAE1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16705" y="3484900"/>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18" descr="Free Envelope Clipart Black And White, Download Free Envelope Clipart Black  And White png images, Free ClipArts on Clipart Library">
            <a:extLst>
              <a:ext uri="{FF2B5EF4-FFF2-40B4-BE49-F238E27FC236}">
                <a16:creationId xmlns:a16="http://schemas.microsoft.com/office/drawing/2014/main" id="{04FBF50C-0899-8994-F1A8-5981EA63D3D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2580" y="3484900"/>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19" descr="Free Envelope Clipart Black And White, Download Free Envelope Clipart Black  And White png images, Free ClipArts on Clipart Library">
            <a:extLst>
              <a:ext uri="{FF2B5EF4-FFF2-40B4-BE49-F238E27FC236}">
                <a16:creationId xmlns:a16="http://schemas.microsoft.com/office/drawing/2014/main" id="{6E3DDE4A-08AF-8381-970F-96CF318AA7B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17169" y="3484900"/>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0" descr="Free Envelope Clipart Black And White, Download Free Envelope Clipart Black  And White png images, Free ClipArts on Clipart Library">
            <a:extLst>
              <a:ext uri="{FF2B5EF4-FFF2-40B4-BE49-F238E27FC236}">
                <a16:creationId xmlns:a16="http://schemas.microsoft.com/office/drawing/2014/main" id="{17A7B520-DA6F-6BC8-9122-8C27B735841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5905" y="3484900"/>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21" descr="Free Envelope Clipart Black And White, Download Free Envelope Clipart Black  And White png images, Free ClipArts on Clipart Library">
            <a:extLst>
              <a:ext uri="{FF2B5EF4-FFF2-40B4-BE49-F238E27FC236}">
                <a16:creationId xmlns:a16="http://schemas.microsoft.com/office/drawing/2014/main" id="{D2422039-FDA2-70DB-26E2-8EF5AC31A02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7633" y="3484900"/>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2" descr="Free Envelope Clipart Black And White, Download Free Envelope Clipart Black  And White png images, Free ClipArts on Clipart Library">
            <a:extLst>
              <a:ext uri="{FF2B5EF4-FFF2-40B4-BE49-F238E27FC236}">
                <a16:creationId xmlns:a16="http://schemas.microsoft.com/office/drawing/2014/main" id="{F03F59E8-0129-0CF7-3BF9-C16BCE4EBB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9230" y="3484900"/>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23" descr="Free Envelope Clipart Black And White, Download Free Envelope Clipart Black  And White png images, Free ClipArts on Clipart Library">
            <a:extLst>
              <a:ext uri="{FF2B5EF4-FFF2-40B4-BE49-F238E27FC236}">
                <a16:creationId xmlns:a16="http://schemas.microsoft.com/office/drawing/2014/main" id="{78A4DC28-FCC7-1534-3729-DDC104DE352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18097" y="3484900"/>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24" descr="Free Envelope Clipart Black And White, Download Free Envelope Clipart Black  And White png images, Free ClipArts on Clipart Library">
            <a:extLst>
              <a:ext uri="{FF2B5EF4-FFF2-40B4-BE49-F238E27FC236}">
                <a16:creationId xmlns:a16="http://schemas.microsoft.com/office/drawing/2014/main" id="{E9FD8ED1-6F96-37D5-A7A2-72CB08B4827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2555" y="3484900"/>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25" descr="Free Envelope Clipart Black And White, Download Free Envelope Clipart Black  And White png images, Free ClipArts on Clipart Library">
            <a:extLst>
              <a:ext uri="{FF2B5EF4-FFF2-40B4-BE49-F238E27FC236}">
                <a16:creationId xmlns:a16="http://schemas.microsoft.com/office/drawing/2014/main" id="{A2691230-F765-1F5C-01D1-4EF9FB81EC7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18475" y="3493673"/>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26" descr="Free Envelope Clipart Black And White, Download Free Envelope Clipart Black  And White png images, Free ClipArts on Clipart Library">
            <a:extLst>
              <a:ext uri="{FF2B5EF4-FFF2-40B4-BE49-F238E27FC236}">
                <a16:creationId xmlns:a16="http://schemas.microsoft.com/office/drawing/2014/main" id="{57FD49B0-DB9B-02AA-54EF-745DFA5F4B3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05531" y="2676167"/>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27" descr="Free Envelope Clipart Black And White, Download Free Envelope Clipart Black  And White png images, Free ClipArts on Clipart Library">
            <a:extLst>
              <a:ext uri="{FF2B5EF4-FFF2-40B4-BE49-F238E27FC236}">
                <a16:creationId xmlns:a16="http://schemas.microsoft.com/office/drawing/2014/main" id="{6FFA38D6-C4A5-A339-4471-DBF1DB8417F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16705" y="3484900"/>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28" descr="Free Envelope Clipart Black And White, Download Free Envelope Clipart Black  And White png images, Free ClipArts on Clipart Library">
            <a:extLst>
              <a:ext uri="{FF2B5EF4-FFF2-40B4-BE49-F238E27FC236}">
                <a16:creationId xmlns:a16="http://schemas.microsoft.com/office/drawing/2014/main" id="{C7639AD5-4707-87DF-E4FE-2319448DCB3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17169" y="3484900"/>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29" descr="Free Envelope Clipart Black And White, Download Free Envelope Clipart Black  And White png images, Free ClipArts on Clipart Library">
            <a:extLst>
              <a:ext uri="{FF2B5EF4-FFF2-40B4-BE49-F238E27FC236}">
                <a16:creationId xmlns:a16="http://schemas.microsoft.com/office/drawing/2014/main" id="{4F32D984-23B9-0850-4AB6-D6BC2138773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7633" y="3477310"/>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30" descr="Free Envelope Clipart Black And White, Download Free Envelope Clipart Black  And White png images, Free ClipArts on Clipart Library">
            <a:extLst>
              <a:ext uri="{FF2B5EF4-FFF2-40B4-BE49-F238E27FC236}">
                <a16:creationId xmlns:a16="http://schemas.microsoft.com/office/drawing/2014/main" id="{F1AF4901-9A41-9FA8-EDE6-98BD5084A0F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18097" y="3493673"/>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31" descr="Free Envelope Clipart Black And White, Download Free Envelope Clipart Black  And White png images, Free ClipArts on Clipart Library">
            <a:extLst>
              <a:ext uri="{FF2B5EF4-FFF2-40B4-BE49-F238E27FC236}">
                <a16:creationId xmlns:a16="http://schemas.microsoft.com/office/drawing/2014/main" id="{681AAD09-A67F-5EB5-963E-A50B92E3766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87159" y="3961562"/>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32" descr="Free Envelope Clipart Black And White, Download Free Envelope Clipart Black  And White png images, Free ClipArts on Clipart Library">
            <a:extLst>
              <a:ext uri="{FF2B5EF4-FFF2-40B4-BE49-F238E27FC236}">
                <a16:creationId xmlns:a16="http://schemas.microsoft.com/office/drawing/2014/main" id="{9977820C-48B1-75F3-9E8E-260D089EA1A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16705" y="3477310"/>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33" descr="Free Envelope Clipart Black And White, Download Free Envelope Clipart Black  And White png images, Free ClipArts on Clipart Library">
            <a:extLst>
              <a:ext uri="{FF2B5EF4-FFF2-40B4-BE49-F238E27FC236}">
                <a16:creationId xmlns:a16="http://schemas.microsoft.com/office/drawing/2014/main" id="{0B1BC300-AA4B-259B-B23C-4DB944D4FF7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17169" y="3484900"/>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34" descr="Free Envelope Clipart Black And White, Download Free Envelope Clipart Black  And White png images, Free ClipArts on Clipart Library">
            <a:extLst>
              <a:ext uri="{FF2B5EF4-FFF2-40B4-BE49-F238E27FC236}">
                <a16:creationId xmlns:a16="http://schemas.microsoft.com/office/drawing/2014/main" id="{E429E6F1-59B0-1E7E-4A1B-B9A03251ECF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7633" y="3484900"/>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35" descr="Free Envelope Clipart Black And White, Download Free Envelope Clipart Black  And White png images, Free ClipArts on Clipart Library">
            <a:extLst>
              <a:ext uri="{FF2B5EF4-FFF2-40B4-BE49-F238E27FC236}">
                <a16:creationId xmlns:a16="http://schemas.microsoft.com/office/drawing/2014/main" id="{95A2036B-D346-70DF-65E4-B1A6E12C9EC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05531" y="2668390"/>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36" descr="Free Envelope Clipart Black And White, Download Free Envelope Clipart Black  And White png images, Free ClipArts on Clipart Library">
            <a:extLst>
              <a:ext uri="{FF2B5EF4-FFF2-40B4-BE49-F238E27FC236}">
                <a16:creationId xmlns:a16="http://schemas.microsoft.com/office/drawing/2014/main" id="{D4A6EBD0-163A-94ED-F8B5-BD76C3E5D62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16705" y="3477310"/>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37" descr="Free Envelope Clipart Black And White, Download Free Envelope Clipart Black  And White png images, Free ClipArts on Clipart Library">
            <a:extLst>
              <a:ext uri="{FF2B5EF4-FFF2-40B4-BE49-F238E27FC236}">
                <a16:creationId xmlns:a16="http://schemas.microsoft.com/office/drawing/2014/main" id="{48321E9E-7F43-EFFC-27DF-26B44858702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17169" y="3477310"/>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38" descr="Free Envelope Clipart Black And White, Download Free Envelope Clipart Black  And White png images, Free ClipArts on Clipart Library">
            <a:extLst>
              <a:ext uri="{FF2B5EF4-FFF2-40B4-BE49-F238E27FC236}">
                <a16:creationId xmlns:a16="http://schemas.microsoft.com/office/drawing/2014/main" id="{F52172A0-0E80-7A54-E2BD-E1CBDF32B6E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84262" y="3957426"/>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39" descr="Free Envelope Clipart Black And White, Download Free Envelope Clipart Black  And White png images, Free ClipArts on Clipart Library">
            <a:extLst>
              <a:ext uri="{FF2B5EF4-FFF2-40B4-BE49-F238E27FC236}">
                <a16:creationId xmlns:a16="http://schemas.microsoft.com/office/drawing/2014/main" id="{A51C626D-F6E6-E563-349D-ED958E56112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16705" y="3476444"/>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41" name="Picture 40" descr="Free Envelope Clipart Black And White, Download Free Envelope Clipart Black  And White png images, Free ClipArts on Clipart Library">
            <a:extLst>
              <a:ext uri="{FF2B5EF4-FFF2-40B4-BE49-F238E27FC236}">
                <a16:creationId xmlns:a16="http://schemas.microsoft.com/office/drawing/2014/main" id="{1D29AC7E-4C22-1439-3210-8E8602BA293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05531" y="2668390"/>
            <a:ext cx="535720" cy="369052"/>
          </a:xfrm>
          <a:prstGeom prst="rect">
            <a:avLst/>
          </a:prstGeom>
          <a:noFill/>
          <a:extLst>
            <a:ext uri="{909E8E84-426E-40DD-AFC4-6F175D3DCCD1}">
              <a14:hiddenFill xmlns:a14="http://schemas.microsoft.com/office/drawing/2010/main">
                <a:solidFill>
                  <a:srgbClr val="FFFFFF"/>
                </a:solidFill>
              </a14:hiddenFill>
            </a:ext>
          </a:extLst>
        </p:spPr>
      </p:pic>
      <p:sp>
        <p:nvSpPr>
          <p:cNvPr id="42" name="TextBox 41">
            <a:extLst>
              <a:ext uri="{FF2B5EF4-FFF2-40B4-BE49-F238E27FC236}">
                <a16:creationId xmlns:a16="http://schemas.microsoft.com/office/drawing/2014/main" id="{CFCAA2E4-F7DA-E888-B286-77DE362D5F59}"/>
              </a:ext>
            </a:extLst>
          </p:cNvPr>
          <p:cNvSpPr txBox="1"/>
          <p:nvPr/>
        </p:nvSpPr>
        <p:spPr>
          <a:xfrm>
            <a:off x="838200" y="1277640"/>
            <a:ext cx="2826608" cy="369332"/>
          </a:xfrm>
          <a:prstGeom prst="rect">
            <a:avLst/>
          </a:prstGeom>
          <a:noFill/>
        </p:spPr>
        <p:txBody>
          <a:bodyPr wrap="none" rtlCol="0">
            <a:spAutoFit/>
          </a:bodyPr>
          <a:lstStyle/>
          <a:p>
            <a:r>
              <a:rPr lang="en-US" dirty="0">
                <a:latin typeface="Kamerik205 5" panose="020B0503030600020004" pitchFamily="34" charset="0"/>
              </a:rPr>
              <a:t>Competing Consumers</a:t>
            </a:r>
          </a:p>
        </p:txBody>
      </p:sp>
    </p:spTree>
    <p:extLst>
      <p:ext uri="{BB962C8B-B14F-4D97-AF65-F5344CB8AC3E}">
        <p14:creationId xmlns:p14="http://schemas.microsoft.com/office/powerpoint/2010/main" val="195566940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fade">
                                      <p:cBhvr>
                                        <p:cTn id="22" dur="500"/>
                                        <p:tgtEl>
                                          <p:spTgt spid="1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fade">
                                      <p:cBhvr>
                                        <p:cTn id="27" dur="500"/>
                                        <p:tgtEl>
                                          <p:spTgt spid="17"/>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wipe(left)">
                                      <p:cBhvr>
                                        <p:cTn id="32" dur="500"/>
                                        <p:tgtEl>
                                          <p:spTgt spid="3"/>
                                        </p:tgtEl>
                                      </p:cBhvr>
                                    </p:animEffect>
                                  </p:childTnLst>
                                </p:cTn>
                              </p:par>
                              <p:par>
                                <p:cTn id="33" presetID="42" presetClass="path" presetSubtype="0" accel="50000" decel="50000" fill="hold" nodeType="withEffect">
                                  <p:stCondLst>
                                    <p:cond delay="0"/>
                                  </p:stCondLst>
                                  <p:childTnLst>
                                    <p:animMotion origin="layout" path="M -1.45833E-6 -3.7037E-6 L 0.52513 -0.00023 " pathEditMode="relative" rAng="0" ptsTypes="AA">
                                      <p:cBhvr>
                                        <p:cTn id="34" dur="1500" fill="hold"/>
                                        <p:tgtEl>
                                          <p:spTgt spid="17"/>
                                        </p:tgtEl>
                                        <p:attrNameLst>
                                          <p:attrName>ppt_x</p:attrName>
                                          <p:attrName>ppt_y</p:attrName>
                                        </p:attrNameLst>
                                      </p:cBhvr>
                                      <p:rCtr x="26250" y="-23"/>
                                    </p:animMotion>
                                  </p:childTnLst>
                                </p:cTn>
                              </p:par>
                            </p:childTnLst>
                          </p:cTn>
                        </p:par>
                        <p:par>
                          <p:cTn id="35" fill="hold">
                            <p:stCondLst>
                              <p:cond delay="1500"/>
                            </p:stCondLst>
                            <p:childTnLst>
                              <p:par>
                                <p:cTn id="36" presetID="1" presetClass="entr" presetSubtype="0" fill="hold" nodeType="afterEffect">
                                  <p:stCondLst>
                                    <p:cond delay="0"/>
                                  </p:stCondLst>
                                  <p:childTnLst>
                                    <p:set>
                                      <p:cBhvr>
                                        <p:cTn id="37" dur="1" fill="hold">
                                          <p:stCondLst>
                                            <p:cond delay="0"/>
                                          </p:stCondLst>
                                        </p:cTn>
                                        <p:tgtEl>
                                          <p:spTgt spid="18"/>
                                        </p:tgtEl>
                                        <p:attrNameLst>
                                          <p:attrName>style.visibility</p:attrName>
                                        </p:attrNameLst>
                                      </p:cBhvr>
                                      <p:to>
                                        <p:strVal val="visible"/>
                                      </p:to>
                                    </p:set>
                                  </p:childTnLst>
                                </p:cTn>
                              </p:par>
                              <p:par>
                                <p:cTn id="38" presetID="1" presetClass="exit" presetSubtype="0" fill="hold" nodeType="withEffect">
                                  <p:stCondLst>
                                    <p:cond delay="0"/>
                                  </p:stCondLst>
                                  <p:childTnLst>
                                    <p:set>
                                      <p:cBhvr>
                                        <p:cTn id="39" dur="1" fill="hold">
                                          <p:stCondLst>
                                            <p:cond delay="0"/>
                                          </p:stCondLst>
                                        </p:cTn>
                                        <p:tgtEl>
                                          <p:spTgt spid="17"/>
                                        </p:tgtEl>
                                        <p:attrNameLst>
                                          <p:attrName>style.visibility</p:attrName>
                                        </p:attrNameLst>
                                      </p:cBhvr>
                                      <p:to>
                                        <p:strVal val="hidden"/>
                                      </p:to>
                                    </p:se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19"/>
                                        </p:tgtEl>
                                        <p:attrNameLst>
                                          <p:attrName>style.visibility</p:attrName>
                                        </p:attrNameLst>
                                      </p:cBhvr>
                                      <p:to>
                                        <p:strVal val="visible"/>
                                      </p:to>
                                    </p:set>
                                    <p:animEffect transition="in" filter="fade">
                                      <p:cBhvr>
                                        <p:cTn id="44" dur="500"/>
                                        <p:tgtEl>
                                          <p:spTgt spid="19"/>
                                        </p:tgtEl>
                                      </p:cBhvr>
                                    </p:animEffect>
                                  </p:childTnLst>
                                </p:cTn>
                              </p:par>
                            </p:childTnLst>
                          </p:cTn>
                        </p:par>
                        <p:par>
                          <p:cTn id="45" fill="hold">
                            <p:stCondLst>
                              <p:cond delay="500"/>
                            </p:stCondLst>
                            <p:childTnLst>
                              <p:par>
                                <p:cTn id="46" presetID="42" presetClass="path" presetSubtype="0" accel="50000" decel="50000" fill="hold" nodeType="afterEffect">
                                  <p:stCondLst>
                                    <p:cond delay="0"/>
                                  </p:stCondLst>
                                  <p:childTnLst>
                                    <p:animMotion origin="layout" path="M -2.5E-6 -3.7037E-6 L 0.46719 -0.00023 " pathEditMode="relative" rAng="0" ptsTypes="AA">
                                      <p:cBhvr>
                                        <p:cTn id="47" dur="500" fill="hold"/>
                                        <p:tgtEl>
                                          <p:spTgt spid="19"/>
                                        </p:tgtEl>
                                        <p:attrNameLst>
                                          <p:attrName>ppt_x</p:attrName>
                                          <p:attrName>ppt_y</p:attrName>
                                        </p:attrNameLst>
                                      </p:cBhvr>
                                      <p:rCtr x="23359" y="-23"/>
                                    </p:animMotion>
                                  </p:childTnLst>
                                </p:cTn>
                              </p:par>
                            </p:childTnLst>
                          </p:cTn>
                        </p:par>
                        <p:par>
                          <p:cTn id="48" fill="hold">
                            <p:stCondLst>
                              <p:cond delay="1000"/>
                            </p:stCondLst>
                            <p:childTnLst>
                              <p:par>
                                <p:cTn id="49" presetID="1" presetClass="entr" presetSubtype="0" fill="hold" nodeType="afterEffect">
                                  <p:stCondLst>
                                    <p:cond delay="0"/>
                                  </p:stCondLst>
                                  <p:childTnLst>
                                    <p:set>
                                      <p:cBhvr>
                                        <p:cTn id="50" dur="1" fill="hold">
                                          <p:stCondLst>
                                            <p:cond delay="0"/>
                                          </p:stCondLst>
                                        </p:cTn>
                                        <p:tgtEl>
                                          <p:spTgt spid="20"/>
                                        </p:tgtEl>
                                        <p:attrNameLst>
                                          <p:attrName>style.visibility</p:attrName>
                                        </p:attrNameLst>
                                      </p:cBhvr>
                                      <p:to>
                                        <p:strVal val="visible"/>
                                      </p:to>
                                    </p:set>
                                  </p:childTnLst>
                                </p:cTn>
                              </p:par>
                              <p:par>
                                <p:cTn id="51" presetID="1" presetClass="exit" presetSubtype="0" fill="hold" nodeType="withEffect">
                                  <p:stCondLst>
                                    <p:cond delay="0"/>
                                  </p:stCondLst>
                                  <p:childTnLst>
                                    <p:set>
                                      <p:cBhvr>
                                        <p:cTn id="52" dur="1" fill="hold">
                                          <p:stCondLst>
                                            <p:cond delay="0"/>
                                          </p:stCondLst>
                                        </p:cTn>
                                        <p:tgtEl>
                                          <p:spTgt spid="19"/>
                                        </p:tgtEl>
                                        <p:attrNameLst>
                                          <p:attrName>style.visibility</p:attrName>
                                        </p:attrNameLst>
                                      </p:cBhvr>
                                      <p:to>
                                        <p:strVal val="hidden"/>
                                      </p:to>
                                    </p:set>
                                  </p:childTnLst>
                                </p:cTn>
                              </p:par>
                            </p:childTnLst>
                          </p:cTn>
                        </p:par>
                        <p:par>
                          <p:cTn id="53" fill="hold">
                            <p:stCondLst>
                              <p:cond delay="1000"/>
                            </p:stCondLst>
                            <p:childTnLst>
                              <p:par>
                                <p:cTn id="54" presetID="10" presetClass="entr" presetSubtype="0" fill="hold" nodeType="afterEffect">
                                  <p:stCondLst>
                                    <p:cond delay="0"/>
                                  </p:stCondLst>
                                  <p:childTnLst>
                                    <p:set>
                                      <p:cBhvr>
                                        <p:cTn id="55" dur="1" fill="hold">
                                          <p:stCondLst>
                                            <p:cond delay="0"/>
                                          </p:stCondLst>
                                        </p:cTn>
                                        <p:tgtEl>
                                          <p:spTgt spid="21"/>
                                        </p:tgtEl>
                                        <p:attrNameLst>
                                          <p:attrName>style.visibility</p:attrName>
                                        </p:attrNameLst>
                                      </p:cBhvr>
                                      <p:to>
                                        <p:strVal val="visible"/>
                                      </p:to>
                                    </p:set>
                                    <p:animEffect transition="in" filter="fade">
                                      <p:cBhvr>
                                        <p:cTn id="56" dur="250"/>
                                        <p:tgtEl>
                                          <p:spTgt spid="21"/>
                                        </p:tgtEl>
                                      </p:cBhvr>
                                    </p:animEffect>
                                  </p:childTnLst>
                                </p:cTn>
                              </p:par>
                            </p:childTnLst>
                          </p:cTn>
                        </p:par>
                        <p:par>
                          <p:cTn id="57" fill="hold">
                            <p:stCondLst>
                              <p:cond delay="1250"/>
                            </p:stCondLst>
                            <p:childTnLst>
                              <p:par>
                                <p:cTn id="58" presetID="42" presetClass="path" presetSubtype="0" accel="50000" decel="50000" fill="hold" nodeType="afterEffect">
                                  <p:stCondLst>
                                    <p:cond delay="0"/>
                                  </p:stCondLst>
                                  <p:childTnLst>
                                    <p:animMotion origin="layout" path="M -1.45833E-6 -3.7037E-6 L 0.41042 -0.00023 " pathEditMode="relative" rAng="0" ptsTypes="AA">
                                      <p:cBhvr>
                                        <p:cTn id="59" dur="500" fill="hold"/>
                                        <p:tgtEl>
                                          <p:spTgt spid="21"/>
                                        </p:tgtEl>
                                        <p:attrNameLst>
                                          <p:attrName>ppt_x</p:attrName>
                                          <p:attrName>ppt_y</p:attrName>
                                        </p:attrNameLst>
                                      </p:cBhvr>
                                      <p:rCtr x="20521" y="-23"/>
                                    </p:animMotion>
                                  </p:childTnLst>
                                </p:cTn>
                              </p:par>
                            </p:childTnLst>
                          </p:cTn>
                        </p:par>
                        <p:par>
                          <p:cTn id="60" fill="hold">
                            <p:stCondLst>
                              <p:cond delay="1750"/>
                            </p:stCondLst>
                            <p:childTnLst>
                              <p:par>
                                <p:cTn id="61" presetID="1" presetClass="entr" presetSubtype="0" fill="hold" nodeType="afterEffect">
                                  <p:stCondLst>
                                    <p:cond delay="0"/>
                                  </p:stCondLst>
                                  <p:childTnLst>
                                    <p:set>
                                      <p:cBhvr>
                                        <p:cTn id="62" dur="1" fill="hold">
                                          <p:stCondLst>
                                            <p:cond delay="0"/>
                                          </p:stCondLst>
                                        </p:cTn>
                                        <p:tgtEl>
                                          <p:spTgt spid="22"/>
                                        </p:tgtEl>
                                        <p:attrNameLst>
                                          <p:attrName>style.visibility</p:attrName>
                                        </p:attrNameLst>
                                      </p:cBhvr>
                                      <p:to>
                                        <p:strVal val="visible"/>
                                      </p:to>
                                    </p:set>
                                  </p:childTnLst>
                                </p:cTn>
                              </p:par>
                              <p:par>
                                <p:cTn id="63" presetID="1" presetClass="exit" presetSubtype="0" fill="hold" nodeType="withEffect">
                                  <p:stCondLst>
                                    <p:cond delay="0"/>
                                  </p:stCondLst>
                                  <p:childTnLst>
                                    <p:set>
                                      <p:cBhvr>
                                        <p:cTn id="64" dur="1" fill="hold">
                                          <p:stCondLst>
                                            <p:cond delay="0"/>
                                          </p:stCondLst>
                                        </p:cTn>
                                        <p:tgtEl>
                                          <p:spTgt spid="21"/>
                                        </p:tgtEl>
                                        <p:attrNameLst>
                                          <p:attrName>style.visibility</p:attrName>
                                        </p:attrNameLst>
                                      </p:cBhvr>
                                      <p:to>
                                        <p:strVal val="hidden"/>
                                      </p:to>
                                    </p:set>
                                  </p:childTnLst>
                                </p:cTn>
                              </p:par>
                            </p:childTnLst>
                          </p:cTn>
                        </p:par>
                        <p:par>
                          <p:cTn id="65" fill="hold">
                            <p:stCondLst>
                              <p:cond delay="1750"/>
                            </p:stCondLst>
                            <p:childTnLst>
                              <p:par>
                                <p:cTn id="66" presetID="10" presetClass="entr" presetSubtype="0" fill="hold" nodeType="afterEffect">
                                  <p:stCondLst>
                                    <p:cond delay="0"/>
                                  </p:stCondLst>
                                  <p:childTnLst>
                                    <p:set>
                                      <p:cBhvr>
                                        <p:cTn id="67" dur="1" fill="hold">
                                          <p:stCondLst>
                                            <p:cond delay="0"/>
                                          </p:stCondLst>
                                        </p:cTn>
                                        <p:tgtEl>
                                          <p:spTgt spid="23"/>
                                        </p:tgtEl>
                                        <p:attrNameLst>
                                          <p:attrName>style.visibility</p:attrName>
                                        </p:attrNameLst>
                                      </p:cBhvr>
                                      <p:to>
                                        <p:strVal val="visible"/>
                                      </p:to>
                                    </p:set>
                                    <p:animEffect transition="in" filter="fade">
                                      <p:cBhvr>
                                        <p:cTn id="68" dur="250"/>
                                        <p:tgtEl>
                                          <p:spTgt spid="23"/>
                                        </p:tgtEl>
                                      </p:cBhvr>
                                    </p:animEffect>
                                  </p:childTnLst>
                                </p:cTn>
                              </p:par>
                            </p:childTnLst>
                          </p:cTn>
                        </p:par>
                        <p:par>
                          <p:cTn id="69" fill="hold">
                            <p:stCondLst>
                              <p:cond delay="2000"/>
                            </p:stCondLst>
                            <p:childTnLst>
                              <p:par>
                                <p:cTn id="70" presetID="42" presetClass="path" presetSubtype="0" accel="50000" decel="50000" fill="hold" nodeType="afterEffect">
                                  <p:stCondLst>
                                    <p:cond delay="0"/>
                                  </p:stCondLst>
                                  <p:childTnLst>
                                    <p:animMotion origin="layout" path="M -6.25E-7 -3.7037E-6 L 0.35365 -0.00023 " pathEditMode="relative" rAng="0" ptsTypes="AA">
                                      <p:cBhvr>
                                        <p:cTn id="71" dur="500" fill="hold"/>
                                        <p:tgtEl>
                                          <p:spTgt spid="23"/>
                                        </p:tgtEl>
                                        <p:attrNameLst>
                                          <p:attrName>ppt_x</p:attrName>
                                          <p:attrName>ppt_y</p:attrName>
                                        </p:attrNameLst>
                                      </p:cBhvr>
                                      <p:rCtr x="17682" y="-23"/>
                                    </p:animMotion>
                                  </p:childTnLst>
                                </p:cTn>
                              </p:par>
                            </p:childTnLst>
                          </p:cTn>
                        </p:par>
                        <p:par>
                          <p:cTn id="72" fill="hold">
                            <p:stCondLst>
                              <p:cond delay="2500"/>
                            </p:stCondLst>
                            <p:childTnLst>
                              <p:par>
                                <p:cTn id="73" presetID="1" presetClass="entr" presetSubtype="0" fill="hold" nodeType="afterEffect">
                                  <p:stCondLst>
                                    <p:cond delay="0"/>
                                  </p:stCondLst>
                                  <p:childTnLst>
                                    <p:set>
                                      <p:cBhvr>
                                        <p:cTn id="74" dur="1" fill="hold">
                                          <p:stCondLst>
                                            <p:cond delay="0"/>
                                          </p:stCondLst>
                                        </p:cTn>
                                        <p:tgtEl>
                                          <p:spTgt spid="24"/>
                                        </p:tgtEl>
                                        <p:attrNameLst>
                                          <p:attrName>style.visibility</p:attrName>
                                        </p:attrNameLst>
                                      </p:cBhvr>
                                      <p:to>
                                        <p:strVal val="visible"/>
                                      </p:to>
                                    </p:set>
                                  </p:childTnLst>
                                </p:cTn>
                              </p:par>
                              <p:par>
                                <p:cTn id="75" presetID="1" presetClass="exit" presetSubtype="0" fill="hold" nodeType="withEffect">
                                  <p:stCondLst>
                                    <p:cond delay="0"/>
                                  </p:stCondLst>
                                  <p:childTnLst>
                                    <p:set>
                                      <p:cBhvr>
                                        <p:cTn id="76" dur="1" fill="hold">
                                          <p:stCondLst>
                                            <p:cond delay="0"/>
                                          </p:stCondLst>
                                        </p:cTn>
                                        <p:tgtEl>
                                          <p:spTgt spid="23"/>
                                        </p:tgtEl>
                                        <p:attrNameLst>
                                          <p:attrName>style.visibility</p:attrName>
                                        </p:attrNameLst>
                                      </p:cBhvr>
                                      <p:to>
                                        <p:strVal val="hidden"/>
                                      </p:to>
                                    </p:set>
                                  </p:childTnLst>
                                </p:cTn>
                              </p:par>
                            </p:childTnLst>
                          </p:cTn>
                        </p:par>
                        <p:par>
                          <p:cTn id="77" fill="hold">
                            <p:stCondLst>
                              <p:cond delay="2500"/>
                            </p:stCondLst>
                            <p:childTnLst>
                              <p:par>
                                <p:cTn id="78" presetID="10" presetClass="entr" presetSubtype="0" fill="hold" nodeType="afterEffect">
                                  <p:stCondLst>
                                    <p:cond delay="0"/>
                                  </p:stCondLst>
                                  <p:childTnLst>
                                    <p:set>
                                      <p:cBhvr>
                                        <p:cTn id="79" dur="1" fill="hold">
                                          <p:stCondLst>
                                            <p:cond delay="0"/>
                                          </p:stCondLst>
                                        </p:cTn>
                                        <p:tgtEl>
                                          <p:spTgt spid="25"/>
                                        </p:tgtEl>
                                        <p:attrNameLst>
                                          <p:attrName>style.visibility</p:attrName>
                                        </p:attrNameLst>
                                      </p:cBhvr>
                                      <p:to>
                                        <p:strVal val="visible"/>
                                      </p:to>
                                    </p:set>
                                    <p:animEffect transition="in" filter="fade">
                                      <p:cBhvr>
                                        <p:cTn id="80" dur="250"/>
                                        <p:tgtEl>
                                          <p:spTgt spid="25"/>
                                        </p:tgtEl>
                                      </p:cBhvr>
                                    </p:animEffect>
                                  </p:childTnLst>
                                </p:cTn>
                              </p:par>
                            </p:childTnLst>
                          </p:cTn>
                        </p:par>
                        <p:par>
                          <p:cTn id="81" fill="hold">
                            <p:stCondLst>
                              <p:cond delay="2750"/>
                            </p:stCondLst>
                            <p:childTnLst>
                              <p:par>
                                <p:cTn id="82" presetID="42" presetClass="path" presetSubtype="0" accel="50000" decel="50000" fill="hold" nodeType="afterEffect">
                                  <p:stCondLst>
                                    <p:cond delay="0"/>
                                  </p:stCondLst>
                                  <p:childTnLst>
                                    <p:animMotion origin="layout" path="M 2.08333E-7 -3.7037E-6 L 0.29714 0.00255 " pathEditMode="relative" rAng="0" ptsTypes="AA">
                                      <p:cBhvr>
                                        <p:cTn id="83" dur="500" fill="hold"/>
                                        <p:tgtEl>
                                          <p:spTgt spid="25"/>
                                        </p:tgtEl>
                                        <p:attrNameLst>
                                          <p:attrName>ppt_x</p:attrName>
                                          <p:attrName>ppt_y</p:attrName>
                                        </p:attrNameLst>
                                      </p:cBhvr>
                                      <p:rCtr x="14857" y="116"/>
                                    </p:animMotion>
                                  </p:childTnLst>
                                </p:cTn>
                              </p:par>
                            </p:childTnLst>
                          </p:cTn>
                        </p:par>
                        <p:par>
                          <p:cTn id="84" fill="hold">
                            <p:stCondLst>
                              <p:cond delay="3250"/>
                            </p:stCondLst>
                            <p:childTnLst>
                              <p:par>
                                <p:cTn id="85" presetID="1" presetClass="entr" presetSubtype="0" fill="hold" nodeType="afterEffect">
                                  <p:stCondLst>
                                    <p:cond delay="0"/>
                                  </p:stCondLst>
                                  <p:childTnLst>
                                    <p:set>
                                      <p:cBhvr>
                                        <p:cTn id="86" dur="1" fill="hold">
                                          <p:stCondLst>
                                            <p:cond delay="0"/>
                                          </p:stCondLst>
                                        </p:cTn>
                                        <p:tgtEl>
                                          <p:spTgt spid="26"/>
                                        </p:tgtEl>
                                        <p:attrNameLst>
                                          <p:attrName>style.visibility</p:attrName>
                                        </p:attrNameLst>
                                      </p:cBhvr>
                                      <p:to>
                                        <p:strVal val="visible"/>
                                      </p:to>
                                    </p:set>
                                  </p:childTnLst>
                                </p:cTn>
                              </p:par>
                              <p:par>
                                <p:cTn id="87" presetID="1" presetClass="exit" presetSubtype="0" fill="hold" nodeType="withEffect">
                                  <p:stCondLst>
                                    <p:cond delay="0"/>
                                  </p:stCondLst>
                                  <p:childTnLst>
                                    <p:set>
                                      <p:cBhvr>
                                        <p:cTn id="88" dur="1" fill="hold">
                                          <p:stCondLst>
                                            <p:cond delay="0"/>
                                          </p:stCondLst>
                                        </p:cTn>
                                        <p:tgtEl>
                                          <p:spTgt spid="25"/>
                                        </p:tgtEl>
                                        <p:attrNameLst>
                                          <p:attrName>style.visibility</p:attrName>
                                        </p:attrNameLst>
                                      </p:cBhvr>
                                      <p:to>
                                        <p:strVal val="hidden"/>
                                      </p:to>
                                    </p:set>
                                  </p:childTnLst>
                                </p:cTn>
                              </p:par>
                            </p:childTnLst>
                          </p:cTn>
                        </p:par>
                      </p:childTnLst>
                    </p:cTn>
                  </p:par>
                  <p:par>
                    <p:cTn id="89" fill="hold">
                      <p:stCondLst>
                        <p:cond delay="indefinite"/>
                      </p:stCondLst>
                      <p:childTnLst>
                        <p:par>
                          <p:cTn id="90" fill="hold">
                            <p:stCondLst>
                              <p:cond delay="0"/>
                            </p:stCondLst>
                            <p:childTnLst>
                              <p:par>
                                <p:cTn id="91" presetID="22" presetClass="entr" presetSubtype="8" fill="hold" nodeType="clickEffect">
                                  <p:stCondLst>
                                    <p:cond delay="0"/>
                                  </p:stCondLst>
                                  <p:childTnLst>
                                    <p:set>
                                      <p:cBhvr>
                                        <p:cTn id="92" dur="1" fill="hold">
                                          <p:stCondLst>
                                            <p:cond delay="0"/>
                                          </p:stCondLst>
                                        </p:cTn>
                                        <p:tgtEl>
                                          <p:spTgt spid="10"/>
                                        </p:tgtEl>
                                        <p:attrNameLst>
                                          <p:attrName>style.visibility</p:attrName>
                                        </p:attrNameLst>
                                      </p:cBhvr>
                                      <p:to>
                                        <p:strVal val="visible"/>
                                      </p:to>
                                    </p:set>
                                    <p:animEffect transition="in" filter="wipe(left)">
                                      <p:cBhvr>
                                        <p:cTn id="93" dur="500"/>
                                        <p:tgtEl>
                                          <p:spTgt spid="10"/>
                                        </p:tgtEl>
                                      </p:cBhvr>
                                    </p:animEffect>
                                  </p:childTnLst>
                                </p:cTn>
                              </p:par>
                              <p:par>
                                <p:cTn id="94" presetID="42" presetClass="path" presetSubtype="0" accel="50000" decel="50000" fill="hold" nodeType="withEffect">
                                  <p:stCondLst>
                                    <p:cond delay="0"/>
                                  </p:stCondLst>
                                  <p:childTnLst>
                                    <p:animMotion origin="layout" path="M -1.45833E-6 -3.7037E-6 L 0.15534 -0.11782 " pathEditMode="relative" rAng="0" ptsTypes="AA">
                                      <p:cBhvr>
                                        <p:cTn id="95" dur="1500" fill="hold"/>
                                        <p:tgtEl>
                                          <p:spTgt spid="18"/>
                                        </p:tgtEl>
                                        <p:attrNameLst>
                                          <p:attrName>ppt_x</p:attrName>
                                          <p:attrName>ppt_y</p:attrName>
                                        </p:attrNameLst>
                                      </p:cBhvr>
                                      <p:rCtr x="7760" y="-5903"/>
                                    </p:animMotion>
                                  </p:childTnLst>
                                </p:cTn>
                              </p:par>
                            </p:childTnLst>
                          </p:cTn>
                        </p:par>
                        <p:par>
                          <p:cTn id="96" fill="hold">
                            <p:stCondLst>
                              <p:cond delay="1500"/>
                            </p:stCondLst>
                            <p:childTnLst>
                              <p:par>
                                <p:cTn id="97" presetID="1" presetClass="entr" presetSubtype="0" fill="hold" nodeType="afterEffect">
                                  <p:stCondLst>
                                    <p:cond delay="0"/>
                                  </p:stCondLst>
                                  <p:childTnLst>
                                    <p:set>
                                      <p:cBhvr>
                                        <p:cTn id="98" dur="1" fill="hold">
                                          <p:stCondLst>
                                            <p:cond delay="0"/>
                                          </p:stCondLst>
                                        </p:cTn>
                                        <p:tgtEl>
                                          <p:spTgt spid="27"/>
                                        </p:tgtEl>
                                        <p:attrNameLst>
                                          <p:attrName>style.visibility</p:attrName>
                                        </p:attrNameLst>
                                      </p:cBhvr>
                                      <p:to>
                                        <p:strVal val="visible"/>
                                      </p:to>
                                    </p:set>
                                  </p:childTnLst>
                                </p:cTn>
                              </p:par>
                              <p:par>
                                <p:cTn id="99" presetID="1" presetClass="exit" presetSubtype="0" fill="hold" nodeType="withEffect">
                                  <p:stCondLst>
                                    <p:cond delay="0"/>
                                  </p:stCondLst>
                                  <p:childTnLst>
                                    <p:set>
                                      <p:cBhvr>
                                        <p:cTn id="100" dur="1" fill="hold">
                                          <p:stCondLst>
                                            <p:cond delay="0"/>
                                          </p:stCondLst>
                                        </p:cTn>
                                        <p:tgtEl>
                                          <p:spTgt spid="18"/>
                                        </p:tgtEl>
                                        <p:attrNameLst>
                                          <p:attrName>style.visibility</p:attrName>
                                        </p:attrNameLst>
                                      </p:cBhvr>
                                      <p:to>
                                        <p:strVal val="hidden"/>
                                      </p:to>
                                    </p:set>
                                  </p:childTnLst>
                                </p:cTn>
                              </p:par>
                            </p:childTnLst>
                          </p:cTn>
                        </p:par>
                        <p:par>
                          <p:cTn id="101" fill="hold">
                            <p:stCondLst>
                              <p:cond delay="1500"/>
                            </p:stCondLst>
                            <p:childTnLst>
                              <p:par>
                                <p:cTn id="102" presetID="42" presetClass="path" presetSubtype="0" accel="50000" decel="50000" fill="hold" nodeType="afterEffect">
                                  <p:stCondLst>
                                    <p:cond delay="0"/>
                                  </p:stCondLst>
                                  <p:childTnLst>
                                    <p:animMotion origin="layout" path="M 2.08333E-7 -3.7037E-6 L 0.05729 -3.7037E-6 " pathEditMode="relative" rAng="0" ptsTypes="AA">
                                      <p:cBhvr>
                                        <p:cTn id="103" dur="250" fill="hold"/>
                                        <p:tgtEl>
                                          <p:spTgt spid="20"/>
                                        </p:tgtEl>
                                        <p:attrNameLst>
                                          <p:attrName>ppt_x</p:attrName>
                                          <p:attrName>ppt_y</p:attrName>
                                        </p:attrNameLst>
                                      </p:cBhvr>
                                      <p:rCtr x="2878" y="0"/>
                                    </p:animMotion>
                                  </p:childTnLst>
                                </p:cTn>
                              </p:par>
                            </p:childTnLst>
                          </p:cTn>
                        </p:par>
                        <p:par>
                          <p:cTn id="104" fill="hold">
                            <p:stCondLst>
                              <p:cond delay="1750"/>
                            </p:stCondLst>
                            <p:childTnLst>
                              <p:par>
                                <p:cTn id="105" presetID="1" presetClass="entr" presetSubtype="0" fill="hold" nodeType="afterEffect">
                                  <p:stCondLst>
                                    <p:cond delay="0"/>
                                  </p:stCondLst>
                                  <p:childTnLst>
                                    <p:set>
                                      <p:cBhvr>
                                        <p:cTn id="106" dur="1" fill="hold">
                                          <p:stCondLst>
                                            <p:cond delay="0"/>
                                          </p:stCondLst>
                                        </p:cTn>
                                        <p:tgtEl>
                                          <p:spTgt spid="28"/>
                                        </p:tgtEl>
                                        <p:attrNameLst>
                                          <p:attrName>style.visibility</p:attrName>
                                        </p:attrNameLst>
                                      </p:cBhvr>
                                      <p:to>
                                        <p:strVal val="visible"/>
                                      </p:to>
                                    </p:set>
                                  </p:childTnLst>
                                </p:cTn>
                              </p:par>
                              <p:par>
                                <p:cTn id="107" presetID="1" presetClass="exit" presetSubtype="0" fill="hold" nodeType="withEffect">
                                  <p:stCondLst>
                                    <p:cond delay="0"/>
                                  </p:stCondLst>
                                  <p:childTnLst>
                                    <p:set>
                                      <p:cBhvr>
                                        <p:cTn id="108" dur="1" fill="hold">
                                          <p:stCondLst>
                                            <p:cond delay="0"/>
                                          </p:stCondLst>
                                        </p:cTn>
                                        <p:tgtEl>
                                          <p:spTgt spid="20"/>
                                        </p:tgtEl>
                                        <p:attrNameLst>
                                          <p:attrName>style.visibility</p:attrName>
                                        </p:attrNameLst>
                                      </p:cBhvr>
                                      <p:to>
                                        <p:strVal val="hidden"/>
                                      </p:to>
                                    </p:set>
                                  </p:childTnLst>
                                </p:cTn>
                              </p:par>
                            </p:childTnLst>
                          </p:cTn>
                        </p:par>
                        <p:par>
                          <p:cTn id="109" fill="hold">
                            <p:stCondLst>
                              <p:cond delay="1750"/>
                            </p:stCondLst>
                            <p:childTnLst>
                              <p:par>
                                <p:cTn id="110" presetID="42" presetClass="path" presetSubtype="0" accel="50000" decel="50000" fill="hold" nodeType="afterEffect">
                                  <p:stCondLst>
                                    <p:cond delay="0"/>
                                  </p:stCondLst>
                                  <p:childTnLst>
                                    <p:animMotion origin="layout" path="M 2.08333E-6 -3.7037E-6 L 0.05742 -3.7037E-6 " pathEditMode="relative" rAng="0" ptsTypes="AA">
                                      <p:cBhvr>
                                        <p:cTn id="111" dur="250" fill="hold"/>
                                        <p:tgtEl>
                                          <p:spTgt spid="22"/>
                                        </p:tgtEl>
                                        <p:attrNameLst>
                                          <p:attrName>ppt_x</p:attrName>
                                          <p:attrName>ppt_y</p:attrName>
                                        </p:attrNameLst>
                                      </p:cBhvr>
                                      <p:rCtr x="2839" y="0"/>
                                    </p:animMotion>
                                  </p:childTnLst>
                                </p:cTn>
                              </p:par>
                            </p:childTnLst>
                          </p:cTn>
                        </p:par>
                        <p:par>
                          <p:cTn id="112" fill="hold">
                            <p:stCondLst>
                              <p:cond delay="2000"/>
                            </p:stCondLst>
                            <p:childTnLst>
                              <p:par>
                                <p:cTn id="113" presetID="1" presetClass="entr" presetSubtype="0" fill="hold" nodeType="afterEffect">
                                  <p:stCondLst>
                                    <p:cond delay="0"/>
                                  </p:stCondLst>
                                  <p:childTnLst>
                                    <p:set>
                                      <p:cBhvr>
                                        <p:cTn id="114" dur="1" fill="hold">
                                          <p:stCondLst>
                                            <p:cond delay="0"/>
                                          </p:stCondLst>
                                        </p:cTn>
                                        <p:tgtEl>
                                          <p:spTgt spid="29"/>
                                        </p:tgtEl>
                                        <p:attrNameLst>
                                          <p:attrName>style.visibility</p:attrName>
                                        </p:attrNameLst>
                                      </p:cBhvr>
                                      <p:to>
                                        <p:strVal val="visible"/>
                                      </p:to>
                                    </p:set>
                                  </p:childTnLst>
                                </p:cTn>
                              </p:par>
                              <p:par>
                                <p:cTn id="115" presetID="1" presetClass="exit" presetSubtype="0" fill="hold" nodeType="withEffect">
                                  <p:stCondLst>
                                    <p:cond delay="0"/>
                                  </p:stCondLst>
                                  <p:childTnLst>
                                    <p:set>
                                      <p:cBhvr>
                                        <p:cTn id="116" dur="1" fill="hold">
                                          <p:stCondLst>
                                            <p:cond delay="0"/>
                                          </p:stCondLst>
                                        </p:cTn>
                                        <p:tgtEl>
                                          <p:spTgt spid="22"/>
                                        </p:tgtEl>
                                        <p:attrNameLst>
                                          <p:attrName>style.visibility</p:attrName>
                                        </p:attrNameLst>
                                      </p:cBhvr>
                                      <p:to>
                                        <p:strVal val="hidden"/>
                                      </p:to>
                                    </p:set>
                                  </p:childTnLst>
                                </p:cTn>
                              </p:par>
                            </p:childTnLst>
                          </p:cTn>
                        </p:par>
                        <p:par>
                          <p:cTn id="117" fill="hold">
                            <p:stCondLst>
                              <p:cond delay="2000"/>
                            </p:stCondLst>
                            <p:childTnLst>
                              <p:par>
                                <p:cTn id="118" presetID="42" presetClass="path" presetSubtype="0" accel="50000" decel="50000" fill="hold" nodeType="afterEffect">
                                  <p:stCondLst>
                                    <p:cond delay="0"/>
                                  </p:stCondLst>
                                  <p:childTnLst>
                                    <p:animMotion origin="layout" path="M 3.95833E-6 -3.7037E-6 L 0.05742 -3.7037E-6 " pathEditMode="relative" rAng="0" ptsTypes="AA">
                                      <p:cBhvr>
                                        <p:cTn id="119" dur="250" fill="hold"/>
                                        <p:tgtEl>
                                          <p:spTgt spid="24"/>
                                        </p:tgtEl>
                                        <p:attrNameLst>
                                          <p:attrName>ppt_x</p:attrName>
                                          <p:attrName>ppt_y</p:attrName>
                                        </p:attrNameLst>
                                      </p:cBhvr>
                                      <p:rCtr x="2878" y="0"/>
                                    </p:animMotion>
                                  </p:childTnLst>
                                </p:cTn>
                              </p:par>
                            </p:childTnLst>
                          </p:cTn>
                        </p:par>
                        <p:par>
                          <p:cTn id="120" fill="hold">
                            <p:stCondLst>
                              <p:cond delay="2250"/>
                            </p:stCondLst>
                            <p:childTnLst>
                              <p:par>
                                <p:cTn id="121" presetID="1" presetClass="entr" presetSubtype="0" fill="hold" nodeType="afterEffect">
                                  <p:stCondLst>
                                    <p:cond delay="0"/>
                                  </p:stCondLst>
                                  <p:childTnLst>
                                    <p:set>
                                      <p:cBhvr>
                                        <p:cTn id="122" dur="1" fill="hold">
                                          <p:stCondLst>
                                            <p:cond delay="0"/>
                                          </p:stCondLst>
                                        </p:cTn>
                                        <p:tgtEl>
                                          <p:spTgt spid="30"/>
                                        </p:tgtEl>
                                        <p:attrNameLst>
                                          <p:attrName>style.visibility</p:attrName>
                                        </p:attrNameLst>
                                      </p:cBhvr>
                                      <p:to>
                                        <p:strVal val="visible"/>
                                      </p:to>
                                    </p:set>
                                  </p:childTnLst>
                                </p:cTn>
                              </p:par>
                              <p:par>
                                <p:cTn id="123" presetID="1" presetClass="exit" presetSubtype="0" fill="hold" nodeType="withEffect">
                                  <p:stCondLst>
                                    <p:cond delay="0"/>
                                  </p:stCondLst>
                                  <p:childTnLst>
                                    <p:set>
                                      <p:cBhvr>
                                        <p:cTn id="124" dur="1" fill="hold">
                                          <p:stCondLst>
                                            <p:cond delay="0"/>
                                          </p:stCondLst>
                                        </p:cTn>
                                        <p:tgtEl>
                                          <p:spTgt spid="24"/>
                                        </p:tgtEl>
                                        <p:attrNameLst>
                                          <p:attrName>style.visibility</p:attrName>
                                        </p:attrNameLst>
                                      </p:cBhvr>
                                      <p:to>
                                        <p:strVal val="hidden"/>
                                      </p:to>
                                    </p:set>
                                  </p:childTnLst>
                                </p:cTn>
                              </p:par>
                            </p:childTnLst>
                          </p:cTn>
                        </p:par>
                        <p:par>
                          <p:cTn id="125" fill="hold">
                            <p:stCondLst>
                              <p:cond delay="2250"/>
                            </p:stCondLst>
                            <p:childTnLst>
                              <p:par>
                                <p:cTn id="126" presetID="42" presetClass="path" presetSubtype="0" accel="50000" decel="50000" fill="hold" nodeType="afterEffect">
                                  <p:stCondLst>
                                    <p:cond delay="0"/>
                                  </p:stCondLst>
                                  <p:childTnLst>
                                    <p:animMotion origin="layout" path="M -4.375E-6 -2.59259E-6 L 0.0573 -0.00139 " pathEditMode="relative" rAng="0" ptsTypes="AA">
                                      <p:cBhvr>
                                        <p:cTn id="127" dur="250" fill="hold"/>
                                        <p:tgtEl>
                                          <p:spTgt spid="26"/>
                                        </p:tgtEl>
                                        <p:attrNameLst>
                                          <p:attrName>ppt_x</p:attrName>
                                          <p:attrName>ppt_y</p:attrName>
                                        </p:attrNameLst>
                                      </p:cBhvr>
                                      <p:rCtr x="2852" y="-69"/>
                                    </p:animMotion>
                                  </p:childTnLst>
                                </p:cTn>
                              </p:par>
                            </p:childTnLst>
                          </p:cTn>
                        </p:par>
                        <p:par>
                          <p:cTn id="128" fill="hold">
                            <p:stCondLst>
                              <p:cond delay="2500"/>
                            </p:stCondLst>
                            <p:childTnLst>
                              <p:par>
                                <p:cTn id="129" presetID="1" presetClass="entr" presetSubtype="0" fill="hold" nodeType="afterEffect">
                                  <p:stCondLst>
                                    <p:cond delay="0"/>
                                  </p:stCondLst>
                                  <p:childTnLst>
                                    <p:set>
                                      <p:cBhvr>
                                        <p:cTn id="130" dur="1" fill="hold">
                                          <p:stCondLst>
                                            <p:cond delay="0"/>
                                          </p:stCondLst>
                                        </p:cTn>
                                        <p:tgtEl>
                                          <p:spTgt spid="31"/>
                                        </p:tgtEl>
                                        <p:attrNameLst>
                                          <p:attrName>style.visibility</p:attrName>
                                        </p:attrNameLst>
                                      </p:cBhvr>
                                      <p:to>
                                        <p:strVal val="visible"/>
                                      </p:to>
                                    </p:set>
                                  </p:childTnLst>
                                </p:cTn>
                              </p:par>
                              <p:par>
                                <p:cTn id="131" presetID="1" presetClass="exit" presetSubtype="0" fill="hold" nodeType="withEffect">
                                  <p:stCondLst>
                                    <p:cond delay="0"/>
                                  </p:stCondLst>
                                  <p:childTnLst>
                                    <p:set>
                                      <p:cBhvr>
                                        <p:cTn id="132" dur="1" fill="hold">
                                          <p:stCondLst>
                                            <p:cond delay="0"/>
                                          </p:stCondLst>
                                        </p:cTn>
                                        <p:tgtEl>
                                          <p:spTgt spid="26"/>
                                        </p:tgtEl>
                                        <p:attrNameLst>
                                          <p:attrName>style.visibility</p:attrName>
                                        </p:attrNameLst>
                                      </p:cBhvr>
                                      <p:to>
                                        <p:strVal val="hidden"/>
                                      </p:to>
                                    </p:set>
                                  </p:childTnLst>
                                </p:cTn>
                              </p:par>
                            </p:childTnLst>
                          </p:cTn>
                        </p:par>
                      </p:childTnLst>
                    </p:cTn>
                  </p:par>
                  <p:par>
                    <p:cTn id="133" fill="hold">
                      <p:stCondLst>
                        <p:cond delay="indefinite"/>
                      </p:stCondLst>
                      <p:childTnLst>
                        <p:par>
                          <p:cTn id="134" fill="hold">
                            <p:stCondLst>
                              <p:cond delay="0"/>
                            </p:stCondLst>
                            <p:childTnLst>
                              <p:par>
                                <p:cTn id="135" presetID="22" presetClass="entr" presetSubtype="8" fill="hold" nodeType="clickEffect">
                                  <p:stCondLst>
                                    <p:cond delay="0"/>
                                  </p:stCondLst>
                                  <p:childTnLst>
                                    <p:set>
                                      <p:cBhvr>
                                        <p:cTn id="136" dur="1" fill="hold">
                                          <p:stCondLst>
                                            <p:cond delay="0"/>
                                          </p:stCondLst>
                                        </p:cTn>
                                        <p:tgtEl>
                                          <p:spTgt spid="11"/>
                                        </p:tgtEl>
                                        <p:attrNameLst>
                                          <p:attrName>style.visibility</p:attrName>
                                        </p:attrNameLst>
                                      </p:cBhvr>
                                      <p:to>
                                        <p:strVal val="visible"/>
                                      </p:to>
                                    </p:set>
                                    <p:animEffect transition="in" filter="wipe(left)">
                                      <p:cBhvr>
                                        <p:cTn id="137" dur="500"/>
                                        <p:tgtEl>
                                          <p:spTgt spid="11"/>
                                        </p:tgtEl>
                                      </p:cBhvr>
                                    </p:animEffect>
                                  </p:childTnLst>
                                </p:cTn>
                              </p:par>
                              <p:par>
                                <p:cTn id="138" presetID="42" presetClass="path" presetSubtype="0" accel="50000" decel="50000" fill="hold" nodeType="withEffect">
                                  <p:stCondLst>
                                    <p:cond delay="0"/>
                                  </p:stCondLst>
                                  <p:childTnLst>
                                    <p:animMotion origin="layout" path="M -1.45833E-6 -3.7037E-6 L 0.15339 0.06899 " pathEditMode="relative" rAng="0" ptsTypes="AA">
                                      <p:cBhvr>
                                        <p:cTn id="139" dur="1500" fill="hold"/>
                                        <p:tgtEl>
                                          <p:spTgt spid="28"/>
                                        </p:tgtEl>
                                        <p:attrNameLst>
                                          <p:attrName>ppt_x</p:attrName>
                                          <p:attrName>ppt_y</p:attrName>
                                        </p:attrNameLst>
                                      </p:cBhvr>
                                      <p:rCtr x="7669" y="3449"/>
                                    </p:animMotion>
                                  </p:childTnLst>
                                </p:cTn>
                              </p:par>
                            </p:childTnLst>
                          </p:cTn>
                        </p:par>
                        <p:par>
                          <p:cTn id="140" fill="hold">
                            <p:stCondLst>
                              <p:cond delay="1500"/>
                            </p:stCondLst>
                            <p:childTnLst>
                              <p:par>
                                <p:cTn id="141" presetID="1" presetClass="entr" presetSubtype="0" fill="hold" nodeType="afterEffect">
                                  <p:stCondLst>
                                    <p:cond delay="0"/>
                                  </p:stCondLst>
                                  <p:childTnLst>
                                    <p:set>
                                      <p:cBhvr>
                                        <p:cTn id="142" dur="1" fill="hold">
                                          <p:stCondLst>
                                            <p:cond delay="0"/>
                                          </p:stCondLst>
                                        </p:cTn>
                                        <p:tgtEl>
                                          <p:spTgt spid="32"/>
                                        </p:tgtEl>
                                        <p:attrNameLst>
                                          <p:attrName>style.visibility</p:attrName>
                                        </p:attrNameLst>
                                      </p:cBhvr>
                                      <p:to>
                                        <p:strVal val="visible"/>
                                      </p:to>
                                    </p:set>
                                  </p:childTnLst>
                                </p:cTn>
                              </p:par>
                              <p:par>
                                <p:cTn id="143" presetID="1" presetClass="exit" presetSubtype="0" fill="hold" nodeType="withEffect">
                                  <p:stCondLst>
                                    <p:cond delay="0"/>
                                  </p:stCondLst>
                                  <p:childTnLst>
                                    <p:set>
                                      <p:cBhvr>
                                        <p:cTn id="144" dur="1" fill="hold">
                                          <p:stCondLst>
                                            <p:cond delay="0"/>
                                          </p:stCondLst>
                                        </p:cTn>
                                        <p:tgtEl>
                                          <p:spTgt spid="28"/>
                                        </p:tgtEl>
                                        <p:attrNameLst>
                                          <p:attrName>style.visibility</p:attrName>
                                        </p:attrNameLst>
                                      </p:cBhvr>
                                      <p:to>
                                        <p:strVal val="hidden"/>
                                      </p:to>
                                    </p:set>
                                  </p:childTnLst>
                                </p:cTn>
                              </p:par>
                            </p:childTnLst>
                          </p:cTn>
                        </p:par>
                        <p:par>
                          <p:cTn id="145" fill="hold">
                            <p:stCondLst>
                              <p:cond delay="1500"/>
                            </p:stCondLst>
                            <p:childTnLst>
                              <p:par>
                                <p:cTn id="146" presetID="42" presetClass="path" presetSubtype="0" accel="50000" decel="50000" fill="hold" nodeType="afterEffect">
                                  <p:stCondLst>
                                    <p:cond delay="0"/>
                                  </p:stCondLst>
                                  <p:childTnLst>
                                    <p:animMotion origin="layout" path="M 2.08333E-7 -3.7037E-6 L 0.05729 -3.7037E-6 " pathEditMode="relative" rAng="0" ptsTypes="AA">
                                      <p:cBhvr>
                                        <p:cTn id="147" dur="250" fill="hold"/>
                                        <p:tgtEl>
                                          <p:spTgt spid="29"/>
                                        </p:tgtEl>
                                        <p:attrNameLst>
                                          <p:attrName>ppt_x</p:attrName>
                                          <p:attrName>ppt_y</p:attrName>
                                        </p:attrNameLst>
                                      </p:cBhvr>
                                      <p:rCtr x="2878" y="0"/>
                                    </p:animMotion>
                                  </p:childTnLst>
                                </p:cTn>
                              </p:par>
                            </p:childTnLst>
                          </p:cTn>
                        </p:par>
                        <p:par>
                          <p:cTn id="148" fill="hold">
                            <p:stCondLst>
                              <p:cond delay="1750"/>
                            </p:stCondLst>
                            <p:childTnLst>
                              <p:par>
                                <p:cTn id="149" presetID="1" presetClass="entr" presetSubtype="0" fill="hold" nodeType="afterEffect">
                                  <p:stCondLst>
                                    <p:cond delay="0"/>
                                  </p:stCondLst>
                                  <p:childTnLst>
                                    <p:set>
                                      <p:cBhvr>
                                        <p:cTn id="150" dur="1" fill="hold">
                                          <p:stCondLst>
                                            <p:cond delay="0"/>
                                          </p:stCondLst>
                                        </p:cTn>
                                        <p:tgtEl>
                                          <p:spTgt spid="33"/>
                                        </p:tgtEl>
                                        <p:attrNameLst>
                                          <p:attrName>style.visibility</p:attrName>
                                        </p:attrNameLst>
                                      </p:cBhvr>
                                      <p:to>
                                        <p:strVal val="visible"/>
                                      </p:to>
                                    </p:set>
                                  </p:childTnLst>
                                </p:cTn>
                              </p:par>
                              <p:par>
                                <p:cTn id="151" presetID="1" presetClass="exit" presetSubtype="0" fill="hold" nodeType="withEffect">
                                  <p:stCondLst>
                                    <p:cond delay="0"/>
                                  </p:stCondLst>
                                  <p:childTnLst>
                                    <p:set>
                                      <p:cBhvr>
                                        <p:cTn id="152" dur="1" fill="hold">
                                          <p:stCondLst>
                                            <p:cond delay="0"/>
                                          </p:stCondLst>
                                        </p:cTn>
                                        <p:tgtEl>
                                          <p:spTgt spid="29"/>
                                        </p:tgtEl>
                                        <p:attrNameLst>
                                          <p:attrName>style.visibility</p:attrName>
                                        </p:attrNameLst>
                                      </p:cBhvr>
                                      <p:to>
                                        <p:strVal val="hidden"/>
                                      </p:to>
                                    </p:set>
                                  </p:childTnLst>
                                </p:cTn>
                              </p:par>
                            </p:childTnLst>
                          </p:cTn>
                        </p:par>
                        <p:par>
                          <p:cTn id="153" fill="hold">
                            <p:stCondLst>
                              <p:cond delay="1750"/>
                            </p:stCondLst>
                            <p:childTnLst>
                              <p:par>
                                <p:cTn id="154" presetID="42" presetClass="path" presetSubtype="0" accel="50000" decel="50000" fill="hold" nodeType="afterEffect">
                                  <p:stCondLst>
                                    <p:cond delay="0"/>
                                  </p:stCondLst>
                                  <p:childTnLst>
                                    <p:animMotion origin="layout" path="M 2.08333E-6 3.7037E-6 L 0.05742 0.00115 " pathEditMode="relative" rAng="0" ptsTypes="AA">
                                      <p:cBhvr>
                                        <p:cTn id="155" dur="250" fill="hold"/>
                                        <p:tgtEl>
                                          <p:spTgt spid="30"/>
                                        </p:tgtEl>
                                        <p:attrNameLst>
                                          <p:attrName>ppt_x</p:attrName>
                                          <p:attrName>ppt_y</p:attrName>
                                        </p:attrNameLst>
                                      </p:cBhvr>
                                      <p:rCtr x="2878" y="46"/>
                                    </p:animMotion>
                                  </p:childTnLst>
                                </p:cTn>
                              </p:par>
                            </p:childTnLst>
                          </p:cTn>
                        </p:par>
                        <p:par>
                          <p:cTn id="156" fill="hold">
                            <p:stCondLst>
                              <p:cond delay="2000"/>
                            </p:stCondLst>
                            <p:childTnLst>
                              <p:par>
                                <p:cTn id="157" presetID="1" presetClass="entr" presetSubtype="0" fill="hold" nodeType="afterEffect">
                                  <p:stCondLst>
                                    <p:cond delay="0"/>
                                  </p:stCondLst>
                                  <p:childTnLst>
                                    <p:set>
                                      <p:cBhvr>
                                        <p:cTn id="158" dur="1" fill="hold">
                                          <p:stCondLst>
                                            <p:cond delay="0"/>
                                          </p:stCondLst>
                                        </p:cTn>
                                        <p:tgtEl>
                                          <p:spTgt spid="34"/>
                                        </p:tgtEl>
                                        <p:attrNameLst>
                                          <p:attrName>style.visibility</p:attrName>
                                        </p:attrNameLst>
                                      </p:cBhvr>
                                      <p:to>
                                        <p:strVal val="visible"/>
                                      </p:to>
                                    </p:set>
                                  </p:childTnLst>
                                </p:cTn>
                              </p:par>
                              <p:par>
                                <p:cTn id="159" presetID="1" presetClass="exit" presetSubtype="0" fill="hold" nodeType="withEffect">
                                  <p:stCondLst>
                                    <p:cond delay="0"/>
                                  </p:stCondLst>
                                  <p:childTnLst>
                                    <p:set>
                                      <p:cBhvr>
                                        <p:cTn id="160" dur="1" fill="hold">
                                          <p:stCondLst>
                                            <p:cond delay="0"/>
                                          </p:stCondLst>
                                        </p:cTn>
                                        <p:tgtEl>
                                          <p:spTgt spid="30"/>
                                        </p:tgtEl>
                                        <p:attrNameLst>
                                          <p:attrName>style.visibility</p:attrName>
                                        </p:attrNameLst>
                                      </p:cBhvr>
                                      <p:to>
                                        <p:strVal val="hidden"/>
                                      </p:to>
                                    </p:set>
                                  </p:childTnLst>
                                </p:cTn>
                              </p:par>
                            </p:childTnLst>
                          </p:cTn>
                        </p:par>
                        <p:par>
                          <p:cTn id="161" fill="hold">
                            <p:stCondLst>
                              <p:cond delay="2000"/>
                            </p:stCondLst>
                            <p:childTnLst>
                              <p:par>
                                <p:cTn id="162" presetID="42" presetClass="path" presetSubtype="0" accel="50000" decel="50000" fill="hold" nodeType="afterEffect">
                                  <p:stCondLst>
                                    <p:cond delay="0"/>
                                  </p:stCondLst>
                                  <p:childTnLst>
                                    <p:animMotion origin="layout" path="M 3.95833E-6 -2.59259E-6 L 0.05742 -0.00139 " pathEditMode="relative" rAng="0" ptsTypes="AA">
                                      <p:cBhvr>
                                        <p:cTn id="163" dur="250" fill="hold"/>
                                        <p:tgtEl>
                                          <p:spTgt spid="31"/>
                                        </p:tgtEl>
                                        <p:attrNameLst>
                                          <p:attrName>ppt_x</p:attrName>
                                          <p:attrName>ppt_y</p:attrName>
                                        </p:attrNameLst>
                                      </p:cBhvr>
                                      <p:rCtr x="2865" y="-69"/>
                                    </p:animMotion>
                                  </p:childTnLst>
                                </p:cTn>
                              </p:par>
                            </p:childTnLst>
                          </p:cTn>
                        </p:par>
                        <p:par>
                          <p:cTn id="164" fill="hold">
                            <p:stCondLst>
                              <p:cond delay="2250"/>
                            </p:stCondLst>
                            <p:childTnLst>
                              <p:par>
                                <p:cTn id="165" presetID="1" presetClass="entr" presetSubtype="0" fill="hold" nodeType="afterEffect">
                                  <p:stCondLst>
                                    <p:cond delay="0"/>
                                  </p:stCondLst>
                                  <p:childTnLst>
                                    <p:set>
                                      <p:cBhvr>
                                        <p:cTn id="166" dur="1" fill="hold">
                                          <p:stCondLst>
                                            <p:cond delay="0"/>
                                          </p:stCondLst>
                                        </p:cTn>
                                        <p:tgtEl>
                                          <p:spTgt spid="35"/>
                                        </p:tgtEl>
                                        <p:attrNameLst>
                                          <p:attrName>style.visibility</p:attrName>
                                        </p:attrNameLst>
                                      </p:cBhvr>
                                      <p:to>
                                        <p:strVal val="visible"/>
                                      </p:to>
                                    </p:set>
                                  </p:childTnLst>
                                </p:cTn>
                              </p:par>
                              <p:par>
                                <p:cTn id="167" presetID="1" presetClass="exit" presetSubtype="0" fill="hold" nodeType="withEffect">
                                  <p:stCondLst>
                                    <p:cond delay="0"/>
                                  </p:stCondLst>
                                  <p:childTnLst>
                                    <p:set>
                                      <p:cBhvr>
                                        <p:cTn id="168" dur="1" fill="hold">
                                          <p:stCondLst>
                                            <p:cond delay="0"/>
                                          </p:stCondLst>
                                        </p:cTn>
                                        <p:tgtEl>
                                          <p:spTgt spid="31"/>
                                        </p:tgtEl>
                                        <p:attrNameLst>
                                          <p:attrName>style.visibility</p:attrName>
                                        </p:attrNameLst>
                                      </p:cBhvr>
                                      <p:to>
                                        <p:strVal val="hidden"/>
                                      </p:to>
                                    </p:set>
                                  </p:childTnLst>
                                </p:cTn>
                              </p:par>
                            </p:childTnLst>
                          </p:cTn>
                        </p:par>
                      </p:childTnLst>
                    </p:cTn>
                  </p:par>
                  <p:par>
                    <p:cTn id="169" fill="hold">
                      <p:stCondLst>
                        <p:cond delay="indefinite"/>
                      </p:stCondLst>
                      <p:childTnLst>
                        <p:par>
                          <p:cTn id="170" fill="hold">
                            <p:stCondLst>
                              <p:cond delay="0"/>
                            </p:stCondLst>
                            <p:childTnLst>
                              <p:par>
                                <p:cTn id="171" presetID="9" presetClass="exit" presetSubtype="0" fill="hold" nodeType="clickEffect">
                                  <p:stCondLst>
                                    <p:cond delay="0"/>
                                  </p:stCondLst>
                                  <p:childTnLst>
                                    <p:animEffect transition="out" filter="dissolve">
                                      <p:cBhvr>
                                        <p:cTn id="172" dur="500"/>
                                        <p:tgtEl>
                                          <p:spTgt spid="27"/>
                                        </p:tgtEl>
                                      </p:cBhvr>
                                    </p:animEffect>
                                    <p:set>
                                      <p:cBhvr>
                                        <p:cTn id="173" dur="1" fill="hold">
                                          <p:stCondLst>
                                            <p:cond delay="499"/>
                                          </p:stCondLst>
                                        </p:cTn>
                                        <p:tgtEl>
                                          <p:spTgt spid="27"/>
                                        </p:tgtEl>
                                        <p:attrNameLst>
                                          <p:attrName>style.visibility</p:attrName>
                                        </p:attrNameLst>
                                      </p:cBhvr>
                                      <p:to>
                                        <p:strVal val="hidden"/>
                                      </p:to>
                                    </p:set>
                                  </p:childTnLst>
                                </p:cTn>
                              </p:par>
                            </p:childTnLst>
                          </p:cTn>
                        </p:par>
                        <p:par>
                          <p:cTn id="174" fill="hold">
                            <p:stCondLst>
                              <p:cond delay="500"/>
                            </p:stCondLst>
                            <p:childTnLst>
                              <p:par>
                                <p:cTn id="175" presetID="42" presetClass="path" presetSubtype="0" accel="50000" decel="50000" fill="hold" nodeType="afterEffect">
                                  <p:stCondLst>
                                    <p:cond delay="0"/>
                                  </p:stCondLst>
                                  <p:childTnLst>
                                    <p:animMotion origin="layout" path="M -1.45833E-6 3.7037E-6 L 0.15534 -0.11667 " pathEditMode="relative" rAng="0" ptsTypes="AA">
                                      <p:cBhvr>
                                        <p:cTn id="176" dur="500" fill="hold"/>
                                        <p:tgtEl>
                                          <p:spTgt spid="33"/>
                                        </p:tgtEl>
                                        <p:attrNameLst>
                                          <p:attrName>ppt_x</p:attrName>
                                          <p:attrName>ppt_y</p:attrName>
                                        </p:attrNameLst>
                                      </p:cBhvr>
                                      <p:rCtr x="7760" y="-5833"/>
                                    </p:animMotion>
                                  </p:childTnLst>
                                </p:cTn>
                              </p:par>
                            </p:childTnLst>
                          </p:cTn>
                        </p:par>
                        <p:par>
                          <p:cTn id="177" fill="hold">
                            <p:stCondLst>
                              <p:cond delay="1000"/>
                            </p:stCondLst>
                            <p:childTnLst>
                              <p:par>
                                <p:cTn id="178" presetID="1" presetClass="entr" presetSubtype="0" fill="hold" nodeType="afterEffect">
                                  <p:stCondLst>
                                    <p:cond delay="0"/>
                                  </p:stCondLst>
                                  <p:childTnLst>
                                    <p:set>
                                      <p:cBhvr>
                                        <p:cTn id="179" dur="1" fill="hold">
                                          <p:stCondLst>
                                            <p:cond delay="0"/>
                                          </p:stCondLst>
                                        </p:cTn>
                                        <p:tgtEl>
                                          <p:spTgt spid="36"/>
                                        </p:tgtEl>
                                        <p:attrNameLst>
                                          <p:attrName>style.visibility</p:attrName>
                                        </p:attrNameLst>
                                      </p:cBhvr>
                                      <p:to>
                                        <p:strVal val="visible"/>
                                      </p:to>
                                    </p:set>
                                  </p:childTnLst>
                                </p:cTn>
                              </p:par>
                              <p:par>
                                <p:cTn id="180" presetID="1" presetClass="exit" presetSubtype="0" fill="hold" nodeType="withEffect">
                                  <p:stCondLst>
                                    <p:cond delay="0"/>
                                  </p:stCondLst>
                                  <p:childTnLst>
                                    <p:set>
                                      <p:cBhvr>
                                        <p:cTn id="181" dur="1" fill="hold">
                                          <p:stCondLst>
                                            <p:cond delay="0"/>
                                          </p:stCondLst>
                                        </p:cTn>
                                        <p:tgtEl>
                                          <p:spTgt spid="33"/>
                                        </p:tgtEl>
                                        <p:attrNameLst>
                                          <p:attrName>style.visibility</p:attrName>
                                        </p:attrNameLst>
                                      </p:cBhvr>
                                      <p:to>
                                        <p:strVal val="hidden"/>
                                      </p:to>
                                    </p:set>
                                  </p:childTnLst>
                                </p:cTn>
                              </p:par>
                            </p:childTnLst>
                          </p:cTn>
                        </p:par>
                        <p:par>
                          <p:cTn id="182" fill="hold">
                            <p:stCondLst>
                              <p:cond delay="1000"/>
                            </p:stCondLst>
                            <p:childTnLst>
                              <p:par>
                                <p:cTn id="183" presetID="42" presetClass="path" presetSubtype="0" accel="50000" decel="50000" fill="hold" nodeType="afterEffect">
                                  <p:stCondLst>
                                    <p:cond delay="0"/>
                                  </p:stCondLst>
                                  <p:childTnLst>
                                    <p:animMotion origin="layout" path="M 2.08333E-7 -3.7037E-6 L 0.05729 -3.7037E-6 " pathEditMode="relative" rAng="0" ptsTypes="AA">
                                      <p:cBhvr>
                                        <p:cTn id="184" dur="250" fill="hold"/>
                                        <p:tgtEl>
                                          <p:spTgt spid="34"/>
                                        </p:tgtEl>
                                        <p:attrNameLst>
                                          <p:attrName>ppt_x</p:attrName>
                                          <p:attrName>ppt_y</p:attrName>
                                        </p:attrNameLst>
                                      </p:cBhvr>
                                      <p:rCtr x="2852" y="0"/>
                                    </p:animMotion>
                                  </p:childTnLst>
                                </p:cTn>
                              </p:par>
                            </p:childTnLst>
                          </p:cTn>
                        </p:par>
                        <p:par>
                          <p:cTn id="185" fill="hold">
                            <p:stCondLst>
                              <p:cond delay="1250"/>
                            </p:stCondLst>
                            <p:childTnLst>
                              <p:par>
                                <p:cTn id="186" presetID="1" presetClass="entr" presetSubtype="0" fill="hold" nodeType="afterEffect">
                                  <p:stCondLst>
                                    <p:cond delay="0"/>
                                  </p:stCondLst>
                                  <p:childTnLst>
                                    <p:set>
                                      <p:cBhvr>
                                        <p:cTn id="187" dur="1" fill="hold">
                                          <p:stCondLst>
                                            <p:cond delay="0"/>
                                          </p:stCondLst>
                                        </p:cTn>
                                        <p:tgtEl>
                                          <p:spTgt spid="37"/>
                                        </p:tgtEl>
                                        <p:attrNameLst>
                                          <p:attrName>style.visibility</p:attrName>
                                        </p:attrNameLst>
                                      </p:cBhvr>
                                      <p:to>
                                        <p:strVal val="visible"/>
                                      </p:to>
                                    </p:set>
                                  </p:childTnLst>
                                </p:cTn>
                              </p:par>
                              <p:par>
                                <p:cTn id="188" presetID="1" presetClass="exit" presetSubtype="0" fill="hold" nodeType="withEffect">
                                  <p:stCondLst>
                                    <p:cond delay="0"/>
                                  </p:stCondLst>
                                  <p:childTnLst>
                                    <p:set>
                                      <p:cBhvr>
                                        <p:cTn id="189" dur="1" fill="hold">
                                          <p:stCondLst>
                                            <p:cond delay="0"/>
                                          </p:stCondLst>
                                        </p:cTn>
                                        <p:tgtEl>
                                          <p:spTgt spid="34"/>
                                        </p:tgtEl>
                                        <p:attrNameLst>
                                          <p:attrName>style.visibility</p:attrName>
                                        </p:attrNameLst>
                                      </p:cBhvr>
                                      <p:to>
                                        <p:strVal val="hidden"/>
                                      </p:to>
                                    </p:set>
                                  </p:childTnLst>
                                </p:cTn>
                              </p:par>
                            </p:childTnLst>
                          </p:cTn>
                        </p:par>
                        <p:par>
                          <p:cTn id="190" fill="hold">
                            <p:stCondLst>
                              <p:cond delay="1250"/>
                            </p:stCondLst>
                            <p:childTnLst>
                              <p:par>
                                <p:cTn id="191" presetID="42" presetClass="path" presetSubtype="0" accel="50000" decel="50000" fill="hold" nodeType="afterEffect">
                                  <p:stCondLst>
                                    <p:cond delay="0"/>
                                  </p:stCondLst>
                                  <p:childTnLst>
                                    <p:animMotion origin="layout" path="M 2.08333E-6 -3.7037E-6 L 0.05742 -3.7037E-6 " pathEditMode="relative" rAng="0" ptsTypes="AA">
                                      <p:cBhvr>
                                        <p:cTn id="192" dur="250" fill="hold"/>
                                        <p:tgtEl>
                                          <p:spTgt spid="35"/>
                                        </p:tgtEl>
                                        <p:attrNameLst>
                                          <p:attrName>ppt_x</p:attrName>
                                          <p:attrName>ppt_y</p:attrName>
                                        </p:attrNameLst>
                                      </p:cBhvr>
                                      <p:rCtr x="2878" y="0"/>
                                    </p:animMotion>
                                  </p:childTnLst>
                                </p:cTn>
                              </p:par>
                            </p:childTnLst>
                          </p:cTn>
                        </p:par>
                        <p:par>
                          <p:cTn id="193" fill="hold">
                            <p:stCondLst>
                              <p:cond delay="1500"/>
                            </p:stCondLst>
                            <p:childTnLst>
                              <p:par>
                                <p:cTn id="194" presetID="1" presetClass="entr" presetSubtype="0" fill="hold" nodeType="afterEffect">
                                  <p:stCondLst>
                                    <p:cond delay="0"/>
                                  </p:stCondLst>
                                  <p:childTnLst>
                                    <p:set>
                                      <p:cBhvr>
                                        <p:cTn id="195" dur="1" fill="hold">
                                          <p:stCondLst>
                                            <p:cond delay="0"/>
                                          </p:stCondLst>
                                        </p:cTn>
                                        <p:tgtEl>
                                          <p:spTgt spid="38"/>
                                        </p:tgtEl>
                                        <p:attrNameLst>
                                          <p:attrName>style.visibility</p:attrName>
                                        </p:attrNameLst>
                                      </p:cBhvr>
                                      <p:to>
                                        <p:strVal val="visible"/>
                                      </p:to>
                                    </p:set>
                                  </p:childTnLst>
                                </p:cTn>
                              </p:par>
                              <p:par>
                                <p:cTn id="196" presetID="1" presetClass="exit" presetSubtype="0" fill="hold" nodeType="withEffect">
                                  <p:stCondLst>
                                    <p:cond delay="0"/>
                                  </p:stCondLst>
                                  <p:childTnLst>
                                    <p:set>
                                      <p:cBhvr>
                                        <p:cTn id="197" dur="1" fill="hold">
                                          <p:stCondLst>
                                            <p:cond delay="0"/>
                                          </p:stCondLst>
                                        </p:cTn>
                                        <p:tgtEl>
                                          <p:spTgt spid="35"/>
                                        </p:tgtEl>
                                        <p:attrNameLst>
                                          <p:attrName>style.visibility</p:attrName>
                                        </p:attrNameLst>
                                      </p:cBhvr>
                                      <p:to>
                                        <p:strVal val="hidden"/>
                                      </p:to>
                                    </p:set>
                                  </p:childTnLst>
                                </p:cTn>
                              </p:par>
                            </p:childTnLst>
                          </p:cTn>
                        </p:par>
                        <p:par>
                          <p:cTn id="198" fill="hold">
                            <p:stCondLst>
                              <p:cond delay="1500"/>
                            </p:stCondLst>
                            <p:childTnLst>
                              <p:par>
                                <p:cTn id="199" presetID="9" presetClass="exit" presetSubtype="0" fill="hold" nodeType="afterEffect">
                                  <p:stCondLst>
                                    <p:cond delay="0"/>
                                  </p:stCondLst>
                                  <p:childTnLst>
                                    <p:animEffect transition="out" filter="dissolve">
                                      <p:cBhvr>
                                        <p:cTn id="200" dur="500"/>
                                        <p:tgtEl>
                                          <p:spTgt spid="32"/>
                                        </p:tgtEl>
                                      </p:cBhvr>
                                    </p:animEffect>
                                    <p:set>
                                      <p:cBhvr>
                                        <p:cTn id="201" dur="1" fill="hold">
                                          <p:stCondLst>
                                            <p:cond delay="499"/>
                                          </p:stCondLst>
                                        </p:cTn>
                                        <p:tgtEl>
                                          <p:spTgt spid="32"/>
                                        </p:tgtEl>
                                        <p:attrNameLst>
                                          <p:attrName>style.visibility</p:attrName>
                                        </p:attrNameLst>
                                      </p:cBhvr>
                                      <p:to>
                                        <p:strVal val="hidden"/>
                                      </p:to>
                                    </p:set>
                                  </p:childTnLst>
                                </p:cTn>
                              </p:par>
                            </p:childTnLst>
                          </p:cTn>
                        </p:par>
                        <p:par>
                          <p:cTn id="202" fill="hold">
                            <p:stCondLst>
                              <p:cond delay="2000"/>
                            </p:stCondLst>
                            <p:childTnLst>
                              <p:par>
                                <p:cTn id="203" presetID="42" presetClass="path" presetSubtype="0" accel="50000" decel="50000" fill="hold" nodeType="afterEffect">
                                  <p:stCondLst>
                                    <p:cond delay="0"/>
                                  </p:stCondLst>
                                  <p:childTnLst>
                                    <p:animMotion origin="layout" path="M -1.45833E-6 3.7037E-6 L 0.15287 0.06921 " pathEditMode="relative" rAng="0" ptsTypes="AA">
                                      <p:cBhvr>
                                        <p:cTn id="204" dur="500" fill="hold"/>
                                        <p:tgtEl>
                                          <p:spTgt spid="37"/>
                                        </p:tgtEl>
                                        <p:attrNameLst>
                                          <p:attrName>ppt_x</p:attrName>
                                          <p:attrName>ppt_y</p:attrName>
                                        </p:attrNameLst>
                                      </p:cBhvr>
                                      <p:rCtr x="7643" y="3449"/>
                                    </p:animMotion>
                                  </p:childTnLst>
                                </p:cTn>
                              </p:par>
                            </p:childTnLst>
                          </p:cTn>
                        </p:par>
                        <p:par>
                          <p:cTn id="205" fill="hold">
                            <p:stCondLst>
                              <p:cond delay="2500"/>
                            </p:stCondLst>
                            <p:childTnLst>
                              <p:par>
                                <p:cTn id="206" presetID="1" presetClass="entr" presetSubtype="0" fill="hold" nodeType="afterEffect">
                                  <p:stCondLst>
                                    <p:cond delay="0"/>
                                  </p:stCondLst>
                                  <p:childTnLst>
                                    <p:set>
                                      <p:cBhvr>
                                        <p:cTn id="207" dur="1" fill="hold">
                                          <p:stCondLst>
                                            <p:cond delay="0"/>
                                          </p:stCondLst>
                                        </p:cTn>
                                        <p:tgtEl>
                                          <p:spTgt spid="39"/>
                                        </p:tgtEl>
                                        <p:attrNameLst>
                                          <p:attrName>style.visibility</p:attrName>
                                        </p:attrNameLst>
                                      </p:cBhvr>
                                      <p:to>
                                        <p:strVal val="visible"/>
                                      </p:to>
                                    </p:set>
                                  </p:childTnLst>
                                </p:cTn>
                              </p:par>
                              <p:par>
                                <p:cTn id="208" presetID="1" presetClass="exit" presetSubtype="0" fill="hold" nodeType="withEffect">
                                  <p:stCondLst>
                                    <p:cond delay="0"/>
                                  </p:stCondLst>
                                  <p:childTnLst>
                                    <p:set>
                                      <p:cBhvr>
                                        <p:cTn id="209" dur="1" fill="hold">
                                          <p:stCondLst>
                                            <p:cond delay="0"/>
                                          </p:stCondLst>
                                        </p:cTn>
                                        <p:tgtEl>
                                          <p:spTgt spid="37"/>
                                        </p:tgtEl>
                                        <p:attrNameLst>
                                          <p:attrName>style.visibility</p:attrName>
                                        </p:attrNameLst>
                                      </p:cBhvr>
                                      <p:to>
                                        <p:strVal val="hidden"/>
                                      </p:to>
                                    </p:set>
                                  </p:childTnLst>
                                </p:cTn>
                              </p:par>
                            </p:childTnLst>
                          </p:cTn>
                        </p:par>
                        <p:par>
                          <p:cTn id="210" fill="hold">
                            <p:stCondLst>
                              <p:cond delay="2500"/>
                            </p:stCondLst>
                            <p:childTnLst>
                              <p:par>
                                <p:cTn id="211" presetID="42" presetClass="path" presetSubtype="0" accel="50000" decel="50000" fill="hold" nodeType="afterEffect">
                                  <p:stCondLst>
                                    <p:cond delay="0"/>
                                  </p:stCondLst>
                                  <p:childTnLst>
                                    <p:animMotion origin="layout" path="M 2.08333E-7 3.7037E-6 L 0.05729 0.00115 " pathEditMode="relative" rAng="0" ptsTypes="AA">
                                      <p:cBhvr>
                                        <p:cTn id="212" dur="250" fill="hold"/>
                                        <p:tgtEl>
                                          <p:spTgt spid="38"/>
                                        </p:tgtEl>
                                        <p:attrNameLst>
                                          <p:attrName>ppt_x</p:attrName>
                                          <p:attrName>ppt_y</p:attrName>
                                        </p:attrNameLst>
                                      </p:cBhvr>
                                      <p:rCtr x="2852" y="46"/>
                                    </p:animMotion>
                                  </p:childTnLst>
                                </p:cTn>
                              </p:par>
                            </p:childTnLst>
                          </p:cTn>
                        </p:par>
                        <p:par>
                          <p:cTn id="213" fill="hold">
                            <p:stCondLst>
                              <p:cond delay="2750"/>
                            </p:stCondLst>
                            <p:childTnLst>
                              <p:par>
                                <p:cTn id="214" presetID="1" presetClass="entr" presetSubtype="0" fill="hold" nodeType="afterEffect">
                                  <p:stCondLst>
                                    <p:cond delay="0"/>
                                  </p:stCondLst>
                                  <p:childTnLst>
                                    <p:set>
                                      <p:cBhvr>
                                        <p:cTn id="215" dur="1" fill="hold">
                                          <p:stCondLst>
                                            <p:cond delay="0"/>
                                          </p:stCondLst>
                                        </p:cTn>
                                        <p:tgtEl>
                                          <p:spTgt spid="40"/>
                                        </p:tgtEl>
                                        <p:attrNameLst>
                                          <p:attrName>style.visibility</p:attrName>
                                        </p:attrNameLst>
                                      </p:cBhvr>
                                      <p:to>
                                        <p:strVal val="visible"/>
                                      </p:to>
                                    </p:set>
                                  </p:childTnLst>
                                </p:cTn>
                              </p:par>
                              <p:par>
                                <p:cTn id="216" presetID="1" presetClass="exit" presetSubtype="0" fill="hold" nodeType="withEffect">
                                  <p:stCondLst>
                                    <p:cond delay="0"/>
                                  </p:stCondLst>
                                  <p:childTnLst>
                                    <p:set>
                                      <p:cBhvr>
                                        <p:cTn id="217" dur="1" fill="hold">
                                          <p:stCondLst>
                                            <p:cond delay="0"/>
                                          </p:stCondLst>
                                        </p:cTn>
                                        <p:tgtEl>
                                          <p:spTgt spid="38"/>
                                        </p:tgtEl>
                                        <p:attrNameLst>
                                          <p:attrName>style.visibility</p:attrName>
                                        </p:attrNameLst>
                                      </p:cBhvr>
                                      <p:to>
                                        <p:strVal val="hidden"/>
                                      </p:to>
                                    </p:set>
                                  </p:childTnLst>
                                </p:cTn>
                              </p:par>
                            </p:childTnLst>
                          </p:cTn>
                        </p:par>
                        <p:par>
                          <p:cTn id="218" fill="hold">
                            <p:stCondLst>
                              <p:cond delay="2750"/>
                            </p:stCondLst>
                            <p:childTnLst>
                              <p:par>
                                <p:cTn id="219" presetID="9" presetClass="exit" presetSubtype="0" fill="hold" nodeType="afterEffect">
                                  <p:stCondLst>
                                    <p:cond delay="0"/>
                                  </p:stCondLst>
                                  <p:childTnLst>
                                    <p:animEffect transition="out" filter="dissolve">
                                      <p:cBhvr>
                                        <p:cTn id="220" dur="500"/>
                                        <p:tgtEl>
                                          <p:spTgt spid="36"/>
                                        </p:tgtEl>
                                      </p:cBhvr>
                                    </p:animEffect>
                                    <p:set>
                                      <p:cBhvr>
                                        <p:cTn id="221" dur="1" fill="hold">
                                          <p:stCondLst>
                                            <p:cond delay="499"/>
                                          </p:stCondLst>
                                        </p:cTn>
                                        <p:tgtEl>
                                          <p:spTgt spid="36"/>
                                        </p:tgtEl>
                                        <p:attrNameLst>
                                          <p:attrName>style.visibility</p:attrName>
                                        </p:attrNameLst>
                                      </p:cBhvr>
                                      <p:to>
                                        <p:strVal val="hidden"/>
                                      </p:to>
                                    </p:set>
                                  </p:childTnLst>
                                </p:cTn>
                              </p:par>
                            </p:childTnLst>
                          </p:cTn>
                        </p:par>
                        <p:par>
                          <p:cTn id="222" fill="hold">
                            <p:stCondLst>
                              <p:cond delay="3250"/>
                            </p:stCondLst>
                            <p:childTnLst>
                              <p:par>
                                <p:cTn id="223" presetID="42" presetClass="path" presetSubtype="0" accel="50000" decel="50000" fill="hold" nodeType="afterEffect">
                                  <p:stCondLst>
                                    <p:cond delay="0"/>
                                  </p:stCondLst>
                                  <p:childTnLst>
                                    <p:animMotion origin="layout" path="M -1.45833E-6 3.7037E-6 L 0.15469 -0.11667 " pathEditMode="relative" rAng="0" ptsTypes="AA">
                                      <p:cBhvr>
                                        <p:cTn id="224" dur="500" fill="hold"/>
                                        <p:tgtEl>
                                          <p:spTgt spid="40"/>
                                        </p:tgtEl>
                                        <p:attrNameLst>
                                          <p:attrName>ppt_x</p:attrName>
                                          <p:attrName>ppt_y</p:attrName>
                                        </p:attrNameLst>
                                      </p:cBhvr>
                                      <p:rCtr x="7734" y="-5833"/>
                                    </p:animMotion>
                                  </p:childTnLst>
                                </p:cTn>
                              </p:par>
                            </p:childTnLst>
                          </p:cTn>
                        </p:par>
                        <p:par>
                          <p:cTn id="225" fill="hold">
                            <p:stCondLst>
                              <p:cond delay="3750"/>
                            </p:stCondLst>
                            <p:childTnLst>
                              <p:par>
                                <p:cTn id="226" presetID="1" presetClass="entr" presetSubtype="0" fill="hold" nodeType="afterEffect">
                                  <p:stCondLst>
                                    <p:cond delay="0"/>
                                  </p:stCondLst>
                                  <p:childTnLst>
                                    <p:set>
                                      <p:cBhvr>
                                        <p:cTn id="227" dur="1" fill="hold">
                                          <p:stCondLst>
                                            <p:cond delay="0"/>
                                          </p:stCondLst>
                                        </p:cTn>
                                        <p:tgtEl>
                                          <p:spTgt spid="41"/>
                                        </p:tgtEl>
                                        <p:attrNameLst>
                                          <p:attrName>style.visibility</p:attrName>
                                        </p:attrNameLst>
                                      </p:cBhvr>
                                      <p:to>
                                        <p:strVal val="visible"/>
                                      </p:to>
                                    </p:set>
                                  </p:childTnLst>
                                </p:cTn>
                              </p:par>
                              <p:par>
                                <p:cTn id="228" presetID="1" presetClass="exit" presetSubtype="0" fill="hold" nodeType="withEffect">
                                  <p:stCondLst>
                                    <p:cond delay="0"/>
                                  </p:stCondLst>
                                  <p:childTnLst>
                                    <p:set>
                                      <p:cBhvr>
                                        <p:cTn id="229" dur="1" fill="hold">
                                          <p:stCondLst>
                                            <p:cond delay="0"/>
                                          </p:stCondLst>
                                        </p:cTn>
                                        <p:tgtEl>
                                          <p:spTgt spid="40"/>
                                        </p:tgtEl>
                                        <p:attrNameLst>
                                          <p:attrName>style.visibility</p:attrName>
                                        </p:attrNameLst>
                                      </p:cBhvr>
                                      <p:to>
                                        <p:strVal val="hidden"/>
                                      </p:to>
                                    </p:set>
                                  </p:childTnLst>
                                </p:cTn>
                              </p:par>
                            </p:childTnLst>
                          </p:cTn>
                        </p:par>
                        <p:par>
                          <p:cTn id="230" fill="hold">
                            <p:stCondLst>
                              <p:cond delay="3750"/>
                            </p:stCondLst>
                            <p:childTnLst>
                              <p:par>
                                <p:cTn id="231" presetID="9" presetClass="exit" presetSubtype="0" fill="hold" nodeType="afterEffect">
                                  <p:stCondLst>
                                    <p:cond delay="0"/>
                                  </p:stCondLst>
                                  <p:childTnLst>
                                    <p:animEffect transition="out" filter="dissolve">
                                      <p:cBhvr>
                                        <p:cTn id="232" dur="500"/>
                                        <p:tgtEl>
                                          <p:spTgt spid="39"/>
                                        </p:tgtEl>
                                      </p:cBhvr>
                                    </p:animEffect>
                                    <p:set>
                                      <p:cBhvr>
                                        <p:cTn id="233" dur="1" fill="hold">
                                          <p:stCondLst>
                                            <p:cond delay="499"/>
                                          </p:stCondLst>
                                        </p:cTn>
                                        <p:tgtEl>
                                          <p:spTgt spid="39"/>
                                        </p:tgtEl>
                                        <p:attrNameLst>
                                          <p:attrName>style.visibility</p:attrName>
                                        </p:attrNameLst>
                                      </p:cBhvr>
                                      <p:to>
                                        <p:strVal val="hidden"/>
                                      </p:to>
                                    </p:set>
                                  </p:childTnLst>
                                </p:cTn>
                              </p:par>
                            </p:childTnLst>
                          </p:cTn>
                        </p:par>
                        <p:par>
                          <p:cTn id="234" fill="hold">
                            <p:stCondLst>
                              <p:cond delay="4250"/>
                            </p:stCondLst>
                            <p:childTnLst>
                              <p:par>
                                <p:cTn id="235" presetID="9" presetClass="exit" presetSubtype="0" fill="hold" nodeType="afterEffect">
                                  <p:stCondLst>
                                    <p:cond delay="0"/>
                                  </p:stCondLst>
                                  <p:childTnLst>
                                    <p:animEffect transition="out" filter="dissolve">
                                      <p:cBhvr>
                                        <p:cTn id="236" dur="500"/>
                                        <p:tgtEl>
                                          <p:spTgt spid="41"/>
                                        </p:tgtEl>
                                      </p:cBhvr>
                                    </p:animEffect>
                                    <p:set>
                                      <p:cBhvr>
                                        <p:cTn id="237" dur="1" fill="hold">
                                          <p:stCondLst>
                                            <p:cond delay="499"/>
                                          </p:stCondLst>
                                        </p:cTn>
                                        <p:tgtEl>
                                          <p:spTgt spid="4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C6E233-C988-D7E8-8706-5EC6E63E69C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C694BCF-CAFA-7579-8325-8D1AD36EF9CA}"/>
              </a:ext>
            </a:extLst>
          </p:cNvPr>
          <p:cNvSpPr>
            <a:spLocks noGrp="1"/>
          </p:cNvSpPr>
          <p:nvPr>
            <p:ph type="title"/>
          </p:nvPr>
        </p:nvSpPr>
        <p:spPr/>
        <p:txBody>
          <a:bodyPr/>
          <a:lstStyle/>
          <a:p>
            <a:r>
              <a:rPr lang="en-US" dirty="0"/>
              <a:t>Benefits</a:t>
            </a:r>
          </a:p>
        </p:txBody>
      </p:sp>
      <p:sp>
        <p:nvSpPr>
          <p:cNvPr id="3" name="Rectangle 2">
            <a:extLst>
              <a:ext uri="{FF2B5EF4-FFF2-40B4-BE49-F238E27FC236}">
                <a16:creationId xmlns:a16="http://schemas.microsoft.com/office/drawing/2014/main" id="{B5C3386C-A470-BEA1-1AFA-254FA12A2B86}"/>
              </a:ext>
            </a:extLst>
          </p:cNvPr>
          <p:cNvSpPr/>
          <p:nvPr/>
        </p:nvSpPr>
        <p:spPr>
          <a:xfrm>
            <a:off x="372416" y="237404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Scalability</a:t>
            </a:r>
          </a:p>
        </p:txBody>
      </p:sp>
      <p:sp>
        <p:nvSpPr>
          <p:cNvPr id="4" name="Rectangle 3">
            <a:extLst>
              <a:ext uri="{FF2B5EF4-FFF2-40B4-BE49-F238E27FC236}">
                <a16:creationId xmlns:a16="http://schemas.microsoft.com/office/drawing/2014/main" id="{1AE23939-3E2F-5493-2751-2DE2510BD333}"/>
              </a:ext>
            </a:extLst>
          </p:cNvPr>
          <p:cNvSpPr/>
          <p:nvPr/>
        </p:nvSpPr>
        <p:spPr>
          <a:xfrm>
            <a:off x="4367145" y="237404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Load Balancing</a:t>
            </a:r>
          </a:p>
        </p:txBody>
      </p:sp>
      <p:sp>
        <p:nvSpPr>
          <p:cNvPr id="5" name="Rectangle 4">
            <a:extLst>
              <a:ext uri="{FF2B5EF4-FFF2-40B4-BE49-F238E27FC236}">
                <a16:creationId xmlns:a16="http://schemas.microsoft.com/office/drawing/2014/main" id="{CA5AD633-F4D4-BFCC-96DC-A419F504021E}"/>
              </a:ext>
            </a:extLst>
          </p:cNvPr>
          <p:cNvSpPr/>
          <p:nvPr/>
        </p:nvSpPr>
        <p:spPr>
          <a:xfrm>
            <a:off x="8361874" y="237404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Fault Tolerance</a:t>
            </a:r>
          </a:p>
        </p:txBody>
      </p:sp>
      <p:sp>
        <p:nvSpPr>
          <p:cNvPr id="6" name="TextBox 5">
            <a:extLst>
              <a:ext uri="{FF2B5EF4-FFF2-40B4-BE49-F238E27FC236}">
                <a16:creationId xmlns:a16="http://schemas.microsoft.com/office/drawing/2014/main" id="{97B4C894-FF19-B2E1-2692-6DD93D9659F8}"/>
              </a:ext>
            </a:extLst>
          </p:cNvPr>
          <p:cNvSpPr txBox="1"/>
          <p:nvPr/>
        </p:nvSpPr>
        <p:spPr>
          <a:xfrm>
            <a:off x="838200" y="1277640"/>
            <a:ext cx="2826608" cy="369332"/>
          </a:xfrm>
          <a:prstGeom prst="rect">
            <a:avLst/>
          </a:prstGeom>
          <a:noFill/>
        </p:spPr>
        <p:txBody>
          <a:bodyPr wrap="none" rtlCol="0">
            <a:spAutoFit/>
          </a:bodyPr>
          <a:lstStyle/>
          <a:p>
            <a:r>
              <a:rPr lang="en-US" dirty="0">
                <a:latin typeface="Kamerik205 5" panose="020B0503030600020004" pitchFamily="34" charset="0"/>
              </a:rPr>
              <a:t>Competing Consumers</a:t>
            </a:r>
          </a:p>
        </p:txBody>
      </p:sp>
    </p:spTree>
    <p:extLst>
      <p:ext uri="{BB962C8B-B14F-4D97-AF65-F5344CB8AC3E}">
        <p14:creationId xmlns:p14="http://schemas.microsoft.com/office/powerpoint/2010/main" val="273255541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349A09-82E1-53B0-755B-8302572E5C0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992C766-74BE-0001-4B68-F7963A8E0CFE}"/>
              </a:ext>
            </a:extLst>
          </p:cNvPr>
          <p:cNvSpPr>
            <a:spLocks noGrp="1"/>
          </p:cNvSpPr>
          <p:nvPr>
            <p:ph type="title"/>
          </p:nvPr>
        </p:nvSpPr>
        <p:spPr/>
        <p:txBody>
          <a:bodyPr/>
          <a:lstStyle/>
          <a:p>
            <a:r>
              <a:rPr lang="en-US" dirty="0"/>
              <a:t>Drawbacks</a:t>
            </a:r>
          </a:p>
        </p:txBody>
      </p:sp>
      <p:sp>
        <p:nvSpPr>
          <p:cNvPr id="3" name="Rectangle 2">
            <a:extLst>
              <a:ext uri="{FF2B5EF4-FFF2-40B4-BE49-F238E27FC236}">
                <a16:creationId xmlns:a16="http://schemas.microsoft.com/office/drawing/2014/main" id="{DB615921-12FB-412A-8AC0-1266D084B443}"/>
              </a:ext>
            </a:extLst>
          </p:cNvPr>
          <p:cNvSpPr/>
          <p:nvPr/>
        </p:nvSpPr>
        <p:spPr>
          <a:xfrm>
            <a:off x="372416" y="237404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Message Ordering</a:t>
            </a:r>
          </a:p>
        </p:txBody>
      </p:sp>
      <p:sp>
        <p:nvSpPr>
          <p:cNvPr id="4" name="Rectangle 3">
            <a:extLst>
              <a:ext uri="{FF2B5EF4-FFF2-40B4-BE49-F238E27FC236}">
                <a16:creationId xmlns:a16="http://schemas.microsoft.com/office/drawing/2014/main" id="{40FD37E9-8BAD-2083-D9D4-19F6201A0336}"/>
              </a:ext>
            </a:extLst>
          </p:cNvPr>
          <p:cNvSpPr/>
          <p:nvPr/>
        </p:nvSpPr>
        <p:spPr>
          <a:xfrm>
            <a:off x="4367145" y="237404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Complexity in Coordination</a:t>
            </a:r>
          </a:p>
        </p:txBody>
      </p:sp>
      <p:sp>
        <p:nvSpPr>
          <p:cNvPr id="5" name="Rectangle 4">
            <a:extLst>
              <a:ext uri="{FF2B5EF4-FFF2-40B4-BE49-F238E27FC236}">
                <a16:creationId xmlns:a16="http://schemas.microsoft.com/office/drawing/2014/main" id="{45C82E16-7129-29E9-93D0-1B5200EDB4AF}"/>
              </a:ext>
            </a:extLst>
          </p:cNvPr>
          <p:cNvSpPr/>
          <p:nvPr/>
        </p:nvSpPr>
        <p:spPr>
          <a:xfrm>
            <a:off x="8361874" y="237404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Resource Contention</a:t>
            </a:r>
          </a:p>
        </p:txBody>
      </p:sp>
      <p:sp>
        <p:nvSpPr>
          <p:cNvPr id="6" name="TextBox 5">
            <a:extLst>
              <a:ext uri="{FF2B5EF4-FFF2-40B4-BE49-F238E27FC236}">
                <a16:creationId xmlns:a16="http://schemas.microsoft.com/office/drawing/2014/main" id="{E5E30807-014A-5A00-E89F-F8351E7357F0}"/>
              </a:ext>
            </a:extLst>
          </p:cNvPr>
          <p:cNvSpPr txBox="1"/>
          <p:nvPr/>
        </p:nvSpPr>
        <p:spPr>
          <a:xfrm>
            <a:off x="838200" y="1277640"/>
            <a:ext cx="2826608" cy="369332"/>
          </a:xfrm>
          <a:prstGeom prst="rect">
            <a:avLst/>
          </a:prstGeom>
          <a:noFill/>
        </p:spPr>
        <p:txBody>
          <a:bodyPr wrap="none" rtlCol="0">
            <a:spAutoFit/>
          </a:bodyPr>
          <a:lstStyle/>
          <a:p>
            <a:r>
              <a:rPr lang="en-US" dirty="0">
                <a:latin typeface="Kamerik205 5" panose="020B0503030600020004" pitchFamily="34" charset="0"/>
              </a:rPr>
              <a:t>Competing Consumers</a:t>
            </a:r>
          </a:p>
        </p:txBody>
      </p:sp>
    </p:spTree>
    <p:extLst>
      <p:ext uri="{BB962C8B-B14F-4D97-AF65-F5344CB8AC3E}">
        <p14:creationId xmlns:p14="http://schemas.microsoft.com/office/powerpoint/2010/main" val="73547754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6E23B0-13ED-A97F-A5C3-BBBFC3C62F1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34208BC-A1EB-CDA4-7199-45D33B1B1898}"/>
              </a:ext>
            </a:extLst>
          </p:cNvPr>
          <p:cNvSpPr>
            <a:spLocks noGrp="1"/>
          </p:cNvSpPr>
          <p:nvPr>
            <p:ph type="title"/>
          </p:nvPr>
        </p:nvSpPr>
        <p:spPr/>
        <p:txBody>
          <a:bodyPr/>
          <a:lstStyle/>
          <a:p>
            <a:r>
              <a:rPr lang="en-US" dirty="0"/>
              <a:t>Use Cases</a:t>
            </a:r>
          </a:p>
        </p:txBody>
      </p:sp>
      <p:sp>
        <p:nvSpPr>
          <p:cNvPr id="3" name="Rectangle 2">
            <a:extLst>
              <a:ext uri="{FF2B5EF4-FFF2-40B4-BE49-F238E27FC236}">
                <a16:creationId xmlns:a16="http://schemas.microsoft.com/office/drawing/2014/main" id="{CBCE2D89-11D9-96D3-9F4C-F57EE0057CA4}"/>
              </a:ext>
            </a:extLst>
          </p:cNvPr>
          <p:cNvSpPr/>
          <p:nvPr/>
        </p:nvSpPr>
        <p:spPr>
          <a:xfrm>
            <a:off x="372416" y="237404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Task Processing</a:t>
            </a:r>
          </a:p>
        </p:txBody>
      </p:sp>
      <p:sp>
        <p:nvSpPr>
          <p:cNvPr id="4" name="Rectangle 3">
            <a:extLst>
              <a:ext uri="{FF2B5EF4-FFF2-40B4-BE49-F238E27FC236}">
                <a16:creationId xmlns:a16="http://schemas.microsoft.com/office/drawing/2014/main" id="{BAE98FD4-FC6F-6E2B-F57A-A58CA58EC007}"/>
              </a:ext>
            </a:extLst>
          </p:cNvPr>
          <p:cNvSpPr/>
          <p:nvPr/>
        </p:nvSpPr>
        <p:spPr>
          <a:xfrm>
            <a:off x="4367145" y="237404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Data Processing</a:t>
            </a:r>
          </a:p>
        </p:txBody>
      </p:sp>
      <p:sp>
        <p:nvSpPr>
          <p:cNvPr id="5" name="Rectangle 4">
            <a:extLst>
              <a:ext uri="{FF2B5EF4-FFF2-40B4-BE49-F238E27FC236}">
                <a16:creationId xmlns:a16="http://schemas.microsoft.com/office/drawing/2014/main" id="{F65A2C8C-9491-E869-58E1-3A48A1203342}"/>
              </a:ext>
            </a:extLst>
          </p:cNvPr>
          <p:cNvSpPr/>
          <p:nvPr/>
        </p:nvSpPr>
        <p:spPr>
          <a:xfrm>
            <a:off x="8361874" y="237404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Order Processing</a:t>
            </a:r>
          </a:p>
        </p:txBody>
      </p:sp>
      <p:sp>
        <p:nvSpPr>
          <p:cNvPr id="6" name="TextBox 5">
            <a:extLst>
              <a:ext uri="{FF2B5EF4-FFF2-40B4-BE49-F238E27FC236}">
                <a16:creationId xmlns:a16="http://schemas.microsoft.com/office/drawing/2014/main" id="{6A52836F-CBB6-F3BC-02B7-4497FF21ACFA}"/>
              </a:ext>
            </a:extLst>
          </p:cNvPr>
          <p:cNvSpPr txBox="1"/>
          <p:nvPr/>
        </p:nvSpPr>
        <p:spPr>
          <a:xfrm>
            <a:off x="838200" y="1277640"/>
            <a:ext cx="2826608" cy="369332"/>
          </a:xfrm>
          <a:prstGeom prst="rect">
            <a:avLst/>
          </a:prstGeom>
          <a:noFill/>
        </p:spPr>
        <p:txBody>
          <a:bodyPr wrap="none" rtlCol="0">
            <a:spAutoFit/>
          </a:bodyPr>
          <a:lstStyle/>
          <a:p>
            <a:r>
              <a:rPr lang="en-US" dirty="0">
                <a:latin typeface="Kamerik205 5" panose="020B0503030600020004" pitchFamily="34" charset="0"/>
              </a:rPr>
              <a:t>Competing Consumers</a:t>
            </a:r>
          </a:p>
        </p:txBody>
      </p:sp>
    </p:spTree>
    <p:extLst>
      <p:ext uri="{BB962C8B-B14F-4D97-AF65-F5344CB8AC3E}">
        <p14:creationId xmlns:p14="http://schemas.microsoft.com/office/powerpoint/2010/main" val="405835257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07A915-D20E-240B-AB5F-199D999F6C01}"/>
              </a:ext>
            </a:extLst>
          </p:cNvPr>
          <p:cNvSpPr>
            <a:spLocks noGrp="1"/>
          </p:cNvSpPr>
          <p:nvPr>
            <p:ph type="title"/>
          </p:nvPr>
        </p:nvSpPr>
        <p:spPr/>
        <p:txBody>
          <a:bodyPr/>
          <a:lstStyle/>
          <a:p>
            <a:r>
              <a:rPr lang="en-US" dirty="0"/>
              <a:t>Message Filtering</a:t>
            </a:r>
          </a:p>
        </p:txBody>
      </p:sp>
      <p:sp>
        <p:nvSpPr>
          <p:cNvPr id="3" name="Text Placeholder 2">
            <a:extLst>
              <a:ext uri="{FF2B5EF4-FFF2-40B4-BE49-F238E27FC236}">
                <a16:creationId xmlns:a16="http://schemas.microsoft.com/office/drawing/2014/main" id="{D25F9B3A-A505-8BCE-8554-70F592A57A42}"/>
              </a:ext>
            </a:extLst>
          </p:cNvPr>
          <p:cNvSpPr>
            <a:spLocks noGrp="1"/>
          </p:cNvSpPr>
          <p:nvPr>
            <p:ph type="body" idx="1"/>
          </p:nvPr>
        </p:nvSpPr>
        <p:spPr/>
        <p:txBody>
          <a:bodyPr/>
          <a:lstStyle/>
          <a:p>
            <a:r>
              <a:rPr lang="en-US" dirty="0"/>
              <a:t>Survey of Messaging Patterns</a:t>
            </a:r>
          </a:p>
        </p:txBody>
      </p:sp>
      <p:sp>
        <p:nvSpPr>
          <p:cNvPr id="4" name="TextBox 3">
            <a:extLst>
              <a:ext uri="{FF2B5EF4-FFF2-40B4-BE49-F238E27FC236}">
                <a16:creationId xmlns:a16="http://schemas.microsoft.com/office/drawing/2014/main" id="{8D0F539E-37F7-DB1E-4F6A-CF260A324AE1}"/>
              </a:ext>
            </a:extLst>
          </p:cNvPr>
          <p:cNvSpPr txBox="1"/>
          <p:nvPr/>
        </p:nvSpPr>
        <p:spPr>
          <a:xfrm>
            <a:off x="11476740" y="6489450"/>
            <a:ext cx="715260" cy="369332"/>
          </a:xfrm>
          <a:prstGeom prst="rect">
            <a:avLst/>
          </a:prstGeom>
          <a:noFill/>
        </p:spPr>
        <p:txBody>
          <a:bodyPr wrap="none" rtlCol="0">
            <a:spAutoFit/>
          </a:bodyPr>
          <a:lstStyle/>
          <a:p>
            <a:r>
              <a:rPr lang="en-US" dirty="0">
                <a:solidFill>
                  <a:schemeClr val="bg1">
                    <a:lumMod val="65000"/>
                  </a:schemeClr>
                </a:solidFill>
              </a:rPr>
              <a:t>13:40</a:t>
            </a:r>
          </a:p>
        </p:txBody>
      </p:sp>
    </p:spTree>
    <p:extLst>
      <p:ext uri="{BB962C8B-B14F-4D97-AF65-F5344CB8AC3E}">
        <p14:creationId xmlns:p14="http://schemas.microsoft.com/office/powerpoint/2010/main" val="349962122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AE5391-8B64-D134-5527-9C984D47F5B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95E9DD8-E530-4233-6B6C-E2D02EBEE2EB}"/>
              </a:ext>
            </a:extLst>
          </p:cNvPr>
          <p:cNvSpPr>
            <a:spLocks noGrp="1"/>
          </p:cNvSpPr>
          <p:nvPr>
            <p:ph type="title"/>
          </p:nvPr>
        </p:nvSpPr>
        <p:spPr/>
        <p:txBody>
          <a:bodyPr/>
          <a:lstStyle/>
          <a:p>
            <a:r>
              <a:rPr lang="en-US" dirty="0"/>
              <a:t>What is Messaging Filtering?</a:t>
            </a:r>
          </a:p>
        </p:txBody>
      </p:sp>
      <p:sp>
        <p:nvSpPr>
          <p:cNvPr id="3" name="Rectangle 2">
            <a:extLst>
              <a:ext uri="{FF2B5EF4-FFF2-40B4-BE49-F238E27FC236}">
                <a16:creationId xmlns:a16="http://schemas.microsoft.com/office/drawing/2014/main" id="{CB52E535-B328-3B74-6C07-3A1EFEBEA094}"/>
              </a:ext>
            </a:extLst>
          </p:cNvPr>
          <p:cNvSpPr/>
          <p:nvPr/>
        </p:nvSpPr>
        <p:spPr>
          <a:xfrm>
            <a:off x="1272441" y="2346291"/>
            <a:ext cx="4482771" cy="1768509"/>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solidFill>
                  <a:srgbClr val="002B5B"/>
                </a:solidFill>
              </a:rPr>
              <a:t>Consumers selectively receive messages based on criteria on filters</a:t>
            </a:r>
          </a:p>
        </p:txBody>
      </p:sp>
      <p:sp>
        <p:nvSpPr>
          <p:cNvPr id="4" name="Rectangle 3">
            <a:extLst>
              <a:ext uri="{FF2B5EF4-FFF2-40B4-BE49-F238E27FC236}">
                <a16:creationId xmlns:a16="http://schemas.microsoft.com/office/drawing/2014/main" id="{CD6D0675-8DB0-6FB8-DD1D-AFD0E03B5B5F}"/>
              </a:ext>
            </a:extLst>
          </p:cNvPr>
          <p:cNvSpPr/>
          <p:nvPr/>
        </p:nvSpPr>
        <p:spPr>
          <a:xfrm>
            <a:off x="6436788" y="2329036"/>
            <a:ext cx="4482771" cy="1768509"/>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solidFill>
                  <a:srgbClr val="002B5B"/>
                </a:solidFill>
              </a:rPr>
              <a:t>Isolate problematic messages</a:t>
            </a:r>
          </a:p>
        </p:txBody>
      </p:sp>
    </p:spTree>
    <p:extLst>
      <p:ext uri="{BB962C8B-B14F-4D97-AF65-F5344CB8AC3E}">
        <p14:creationId xmlns:p14="http://schemas.microsoft.com/office/powerpoint/2010/main" val="208121176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CE9F33-95E0-DE58-BF82-388BEE043428}"/>
              </a:ext>
            </a:extLst>
          </p:cNvPr>
          <p:cNvSpPr>
            <a:spLocks noGrp="1"/>
          </p:cNvSpPr>
          <p:nvPr>
            <p:ph type="title"/>
          </p:nvPr>
        </p:nvSpPr>
        <p:spPr/>
        <p:txBody>
          <a:bodyPr/>
          <a:lstStyle/>
          <a:p>
            <a:r>
              <a:rPr lang="en-US" dirty="0"/>
              <a:t>Fundamentals of Messaging</a:t>
            </a:r>
          </a:p>
        </p:txBody>
      </p:sp>
      <p:sp>
        <p:nvSpPr>
          <p:cNvPr id="3" name="Text Placeholder 2">
            <a:extLst>
              <a:ext uri="{FF2B5EF4-FFF2-40B4-BE49-F238E27FC236}">
                <a16:creationId xmlns:a16="http://schemas.microsoft.com/office/drawing/2014/main" id="{F31E5731-07B6-D620-CA4E-FE72073DC2AB}"/>
              </a:ext>
            </a:extLst>
          </p:cNvPr>
          <p:cNvSpPr>
            <a:spLocks noGrp="1"/>
          </p:cNvSpPr>
          <p:nvPr>
            <p:ph type="body" idx="1"/>
          </p:nvPr>
        </p:nvSpPr>
        <p:spPr/>
        <p:txBody>
          <a:bodyPr/>
          <a:lstStyle/>
          <a:p>
            <a:r>
              <a:rPr lang="en-US" dirty="0"/>
              <a:t>Messaging Patterns to Transform Your Cloud Architecture</a:t>
            </a:r>
          </a:p>
        </p:txBody>
      </p:sp>
      <p:sp>
        <p:nvSpPr>
          <p:cNvPr id="4" name="TextBox 3">
            <a:extLst>
              <a:ext uri="{FF2B5EF4-FFF2-40B4-BE49-F238E27FC236}">
                <a16:creationId xmlns:a16="http://schemas.microsoft.com/office/drawing/2014/main" id="{937ABD47-410F-6C76-2AC1-07403D2E81B9}"/>
              </a:ext>
            </a:extLst>
          </p:cNvPr>
          <p:cNvSpPr txBox="1"/>
          <p:nvPr/>
        </p:nvSpPr>
        <p:spPr>
          <a:xfrm>
            <a:off x="11476740" y="6489450"/>
            <a:ext cx="715260" cy="369332"/>
          </a:xfrm>
          <a:prstGeom prst="rect">
            <a:avLst/>
          </a:prstGeom>
          <a:noFill/>
        </p:spPr>
        <p:txBody>
          <a:bodyPr wrap="none" rtlCol="0">
            <a:spAutoFit/>
          </a:bodyPr>
          <a:lstStyle/>
          <a:p>
            <a:r>
              <a:rPr lang="en-US" dirty="0">
                <a:solidFill>
                  <a:schemeClr val="bg1">
                    <a:lumMod val="65000"/>
                  </a:schemeClr>
                </a:solidFill>
              </a:rPr>
              <a:t>13:19</a:t>
            </a:r>
          </a:p>
        </p:txBody>
      </p:sp>
    </p:spTree>
    <p:extLst>
      <p:ext uri="{BB962C8B-B14F-4D97-AF65-F5344CB8AC3E}">
        <p14:creationId xmlns:p14="http://schemas.microsoft.com/office/powerpoint/2010/main" val="327217104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D7E17F-D62E-4246-75DA-01429291D324}"/>
              </a:ext>
            </a:extLst>
          </p:cNvPr>
          <p:cNvSpPr>
            <a:spLocks noGrp="1"/>
          </p:cNvSpPr>
          <p:nvPr>
            <p:ph type="title"/>
          </p:nvPr>
        </p:nvSpPr>
        <p:spPr/>
        <p:txBody>
          <a:bodyPr/>
          <a:lstStyle/>
          <a:p>
            <a:r>
              <a:rPr lang="en-US" dirty="0"/>
              <a:t>Key Components &amp; Flow</a:t>
            </a:r>
          </a:p>
        </p:txBody>
      </p:sp>
      <p:sp>
        <p:nvSpPr>
          <p:cNvPr id="3" name="Oval 2">
            <a:extLst>
              <a:ext uri="{FF2B5EF4-FFF2-40B4-BE49-F238E27FC236}">
                <a16:creationId xmlns:a16="http://schemas.microsoft.com/office/drawing/2014/main" id="{7BD1AC23-DDC8-1FA9-C69B-52E1B11CAC71}"/>
              </a:ext>
            </a:extLst>
          </p:cNvPr>
          <p:cNvSpPr/>
          <p:nvPr/>
        </p:nvSpPr>
        <p:spPr>
          <a:xfrm>
            <a:off x="782320" y="2833376"/>
            <a:ext cx="729625" cy="6869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a:p>
        </p:txBody>
      </p:sp>
      <p:sp>
        <p:nvSpPr>
          <p:cNvPr id="4" name="TextBox 3">
            <a:extLst>
              <a:ext uri="{FF2B5EF4-FFF2-40B4-BE49-F238E27FC236}">
                <a16:creationId xmlns:a16="http://schemas.microsoft.com/office/drawing/2014/main" id="{6DF75F97-C75F-D19C-70F7-50E1CB2585FF}"/>
              </a:ext>
            </a:extLst>
          </p:cNvPr>
          <p:cNvSpPr txBox="1"/>
          <p:nvPr/>
        </p:nvSpPr>
        <p:spPr>
          <a:xfrm>
            <a:off x="583645" y="3671495"/>
            <a:ext cx="1050672" cy="369332"/>
          </a:xfrm>
          <a:prstGeom prst="rect">
            <a:avLst/>
          </a:prstGeom>
          <a:noFill/>
        </p:spPr>
        <p:txBody>
          <a:bodyPr wrap="none" rtlCol="0">
            <a:spAutoFit/>
          </a:bodyPr>
          <a:lstStyle/>
          <a:p>
            <a:r>
              <a:rPr lang="en-US" b="1" dirty="0"/>
              <a:t>Producer</a:t>
            </a:r>
          </a:p>
        </p:txBody>
      </p:sp>
      <p:grpSp>
        <p:nvGrpSpPr>
          <p:cNvPr id="5" name="Group 4">
            <a:extLst>
              <a:ext uri="{FF2B5EF4-FFF2-40B4-BE49-F238E27FC236}">
                <a16:creationId xmlns:a16="http://schemas.microsoft.com/office/drawing/2014/main" id="{07DF84AE-A374-44FE-BFEA-37DAB717E8E0}"/>
              </a:ext>
            </a:extLst>
          </p:cNvPr>
          <p:cNvGrpSpPr/>
          <p:nvPr/>
        </p:nvGrpSpPr>
        <p:grpSpPr>
          <a:xfrm>
            <a:off x="6523994" y="2522844"/>
            <a:ext cx="2704148" cy="563802"/>
            <a:chOff x="2750639" y="3388747"/>
            <a:chExt cx="4493442" cy="563802"/>
          </a:xfrm>
        </p:grpSpPr>
        <p:sp>
          <p:nvSpPr>
            <p:cNvPr id="6" name="Rectangle: Rounded Corners 5">
              <a:extLst>
                <a:ext uri="{FF2B5EF4-FFF2-40B4-BE49-F238E27FC236}">
                  <a16:creationId xmlns:a16="http://schemas.microsoft.com/office/drawing/2014/main" id="{02A78C2A-B39F-3297-315E-051D3F2DBF26}"/>
                </a:ext>
              </a:extLst>
            </p:cNvPr>
            <p:cNvSpPr/>
            <p:nvPr/>
          </p:nvSpPr>
          <p:spPr>
            <a:xfrm>
              <a:off x="2750639" y="3388747"/>
              <a:ext cx="4493442" cy="5638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dirty="0"/>
            </a:p>
          </p:txBody>
        </p:sp>
        <p:sp>
          <p:nvSpPr>
            <p:cNvPr id="7" name="TextBox 6">
              <a:extLst>
                <a:ext uri="{FF2B5EF4-FFF2-40B4-BE49-F238E27FC236}">
                  <a16:creationId xmlns:a16="http://schemas.microsoft.com/office/drawing/2014/main" id="{3EBBCC95-69DE-C662-450E-FEDB67EB2E4E}"/>
                </a:ext>
              </a:extLst>
            </p:cNvPr>
            <p:cNvSpPr txBox="1"/>
            <p:nvPr/>
          </p:nvSpPr>
          <p:spPr>
            <a:xfrm>
              <a:off x="2788609" y="3484760"/>
              <a:ext cx="2596881" cy="369332"/>
            </a:xfrm>
            <a:prstGeom prst="rect">
              <a:avLst/>
            </a:prstGeom>
            <a:noFill/>
          </p:spPr>
          <p:txBody>
            <a:bodyPr wrap="none" rtlCol="0">
              <a:spAutoFit/>
            </a:bodyPr>
            <a:lstStyle/>
            <a:p>
              <a:r>
                <a:rPr lang="en-US" b="1" dirty="0">
                  <a:solidFill>
                    <a:schemeClr val="bg1"/>
                  </a:solidFill>
                </a:rPr>
                <a:t>Subscription A</a:t>
              </a:r>
            </a:p>
          </p:txBody>
        </p:sp>
      </p:grpSp>
      <p:grpSp>
        <p:nvGrpSpPr>
          <p:cNvPr id="8" name="Group 7">
            <a:extLst>
              <a:ext uri="{FF2B5EF4-FFF2-40B4-BE49-F238E27FC236}">
                <a16:creationId xmlns:a16="http://schemas.microsoft.com/office/drawing/2014/main" id="{6D469BA5-967A-DB6A-C903-577FBD9F3444}"/>
              </a:ext>
            </a:extLst>
          </p:cNvPr>
          <p:cNvGrpSpPr/>
          <p:nvPr/>
        </p:nvGrpSpPr>
        <p:grpSpPr>
          <a:xfrm>
            <a:off x="6523994" y="3314417"/>
            <a:ext cx="2704148" cy="563802"/>
            <a:chOff x="2750639" y="3388747"/>
            <a:chExt cx="4493442" cy="563802"/>
          </a:xfrm>
        </p:grpSpPr>
        <p:sp>
          <p:nvSpPr>
            <p:cNvPr id="9" name="Rectangle: Rounded Corners 8">
              <a:extLst>
                <a:ext uri="{FF2B5EF4-FFF2-40B4-BE49-F238E27FC236}">
                  <a16:creationId xmlns:a16="http://schemas.microsoft.com/office/drawing/2014/main" id="{55FBFFFB-B474-513E-ABB3-A62FB14C7BAF}"/>
                </a:ext>
              </a:extLst>
            </p:cNvPr>
            <p:cNvSpPr/>
            <p:nvPr/>
          </p:nvSpPr>
          <p:spPr>
            <a:xfrm>
              <a:off x="2750639" y="3388747"/>
              <a:ext cx="4493442" cy="5638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dirty="0"/>
            </a:p>
          </p:txBody>
        </p:sp>
        <p:sp>
          <p:nvSpPr>
            <p:cNvPr id="10" name="TextBox 9">
              <a:extLst>
                <a:ext uri="{FF2B5EF4-FFF2-40B4-BE49-F238E27FC236}">
                  <a16:creationId xmlns:a16="http://schemas.microsoft.com/office/drawing/2014/main" id="{0414DD6C-CDE0-0324-3A99-7C18A4547F25}"/>
                </a:ext>
              </a:extLst>
            </p:cNvPr>
            <p:cNvSpPr txBox="1"/>
            <p:nvPr/>
          </p:nvSpPr>
          <p:spPr>
            <a:xfrm>
              <a:off x="2788609" y="3484760"/>
              <a:ext cx="2580899" cy="369332"/>
            </a:xfrm>
            <a:prstGeom prst="rect">
              <a:avLst/>
            </a:prstGeom>
            <a:noFill/>
          </p:spPr>
          <p:txBody>
            <a:bodyPr wrap="none" rtlCol="0">
              <a:spAutoFit/>
            </a:bodyPr>
            <a:lstStyle/>
            <a:p>
              <a:r>
                <a:rPr lang="en-US" b="1" dirty="0">
                  <a:solidFill>
                    <a:schemeClr val="bg1"/>
                  </a:solidFill>
                </a:rPr>
                <a:t>Subscription B</a:t>
              </a:r>
            </a:p>
          </p:txBody>
        </p:sp>
      </p:grpSp>
      <p:sp>
        <p:nvSpPr>
          <p:cNvPr id="11" name="Oval 10">
            <a:extLst>
              <a:ext uri="{FF2B5EF4-FFF2-40B4-BE49-F238E27FC236}">
                <a16:creationId xmlns:a16="http://schemas.microsoft.com/office/drawing/2014/main" id="{613E942A-0D7B-2556-2E8E-0D41F73F2E50}"/>
              </a:ext>
            </a:extLst>
          </p:cNvPr>
          <p:cNvSpPr/>
          <p:nvPr/>
        </p:nvSpPr>
        <p:spPr>
          <a:xfrm>
            <a:off x="9609913" y="2460030"/>
            <a:ext cx="729625" cy="6869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dirty="0"/>
          </a:p>
        </p:txBody>
      </p:sp>
      <p:sp>
        <p:nvSpPr>
          <p:cNvPr id="12" name="TextBox 11">
            <a:extLst>
              <a:ext uri="{FF2B5EF4-FFF2-40B4-BE49-F238E27FC236}">
                <a16:creationId xmlns:a16="http://schemas.microsoft.com/office/drawing/2014/main" id="{2EF4D606-A1C6-3862-CCEE-3BB3FB84A00B}"/>
              </a:ext>
            </a:extLst>
          </p:cNvPr>
          <p:cNvSpPr txBox="1"/>
          <p:nvPr/>
        </p:nvSpPr>
        <p:spPr>
          <a:xfrm>
            <a:off x="9306942" y="3978805"/>
            <a:ext cx="1241430" cy="369332"/>
          </a:xfrm>
          <a:prstGeom prst="rect">
            <a:avLst/>
          </a:prstGeom>
          <a:noFill/>
        </p:spPr>
        <p:txBody>
          <a:bodyPr wrap="none" rtlCol="0">
            <a:spAutoFit/>
          </a:bodyPr>
          <a:lstStyle/>
          <a:p>
            <a:r>
              <a:rPr lang="en-US" b="1" dirty="0"/>
              <a:t>Consumers</a:t>
            </a:r>
          </a:p>
        </p:txBody>
      </p:sp>
      <p:grpSp>
        <p:nvGrpSpPr>
          <p:cNvPr id="13" name="Group 12">
            <a:extLst>
              <a:ext uri="{FF2B5EF4-FFF2-40B4-BE49-F238E27FC236}">
                <a16:creationId xmlns:a16="http://schemas.microsoft.com/office/drawing/2014/main" id="{961F8E86-1E4A-AEE0-2D3E-27ACD290B617}"/>
              </a:ext>
            </a:extLst>
          </p:cNvPr>
          <p:cNvGrpSpPr/>
          <p:nvPr/>
        </p:nvGrpSpPr>
        <p:grpSpPr>
          <a:xfrm>
            <a:off x="5047136" y="2255519"/>
            <a:ext cx="1259840" cy="1842698"/>
            <a:chOff x="2343780" y="2255520"/>
            <a:chExt cx="1259840" cy="1842698"/>
          </a:xfrm>
        </p:grpSpPr>
        <p:sp>
          <p:nvSpPr>
            <p:cNvPr id="14" name="Rectangle: Rounded Corners 13">
              <a:extLst>
                <a:ext uri="{FF2B5EF4-FFF2-40B4-BE49-F238E27FC236}">
                  <a16:creationId xmlns:a16="http://schemas.microsoft.com/office/drawing/2014/main" id="{EE8E86D7-2A68-E480-3204-8F209C46855F}"/>
                </a:ext>
              </a:extLst>
            </p:cNvPr>
            <p:cNvSpPr/>
            <p:nvPr/>
          </p:nvSpPr>
          <p:spPr>
            <a:xfrm>
              <a:off x="2343780" y="2255520"/>
              <a:ext cx="1259840" cy="1842698"/>
            </a:xfrm>
            <a:prstGeom prst="roundRec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Box 14">
              <a:extLst>
                <a:ext uri="{FF2B5EF4-FFF2-40B4-BE49-F238E27FC236}">
                  <a16:creationId xmlns:a16="http://schemas.microsoft.com/office/drawing/2014/main" id="{37D4FF77-D8AA-668E-1F81-7B83969962BA}"/>
                </a:ext>
              </a:extLst>
            </p:cNvPr>
            <p:cNvSpPr txBox="1"/>
            <p:nvPr/>
          </p:nvSpPr>
          <p:spPr>
            <a:xfrm>
              <a:off x="2353272" y="2419462"/>
              <a:ext cx="1240856" cy="646331"/>
            </a:xfrm>
            <a:prstGeom prst="rect">
              <a:avLst/>
            </a:prstGeom>
            <a:noFill/>
          </p:spPr>
          <p:txBody>
            <a:bodyPr wrap="square" rtlCol="0">
              <a:spAutoFit/>
            </a:bodyPr>
            <a:lstStyle/>
            <a:p>
              <a:pPr algn="ctr"/>
              <a:r>
                <a:rPr lang="en-US" b="1" dirty="0"/>
                <a:t>Message</a:t>
              </a:r>
              <a:br>
                <a:rPr lang="en-US" b="1" dirty="0"/>
              </a:br>
              <a:r>
                <a:rPr lang="en-US" b="1" dirty="0"/>
                <a:t>Router</a:t>
              </a:r>
            </a:p>
          </p:txBody>
        </p:sp>
      </p:grpSp>
      <p:sp>
        <p:nvSpPr>
          <p:cNvPr id="16" name="TextBox 15">
            <a:extLst>
              <a:ext uri="{FF2B5EF4-FFF2-40B4-BE49-F238E27FC236}">
                <a16:creationId xmlns:a16="http://schemas.microsoft.com/office/drawing/2014/main" id="{532EE54F-F94E-5A8D-3B8D-53E93B37E602}"/>
              </a:ext>
            </a:extLst>
          </p:cNvPr>
          <p:cNvSpPr txBox="1"/>
          <p:nvPr/>
        </p:nvSpPr>
        <p:spPr>
          <a:xfrm>
            <a:off x="4698262" y="4234876"/>
            <a:ext cx="2027030" cy="461665"/>
          </a:xfrm>
          <a:prstGeom prst="rect">
            <a:avLst/>
          </a:prstGeom>
          <a:noFill/>
        </p:spPr>
        <p:txBody>
          <a:bodyPr wrap="none" rtlCol="0">
            <a:spAutoFit/>
          </a:bodyPr>
          <a:lstStyle/>
          <a:p>
            <a:r>
              <a:rPr lang="en-US" sz="2400" b="1" dirty="0">
                <a:solidFill>
                  <a:srgbClr val="002B5B"/>
                </a:solidFill>
              </a:rPr>
              <a:t>Subscription A</a:t>
            </a:r>
          </a:p>
        </p:txBody>
      </p:sp>
      <p:sp>
        <p:nvSpPr>
          <p:cNvPr id="17" name="TextBox 16">
            <a:extLst>
              <a:ext uri="{FF2B5EF4-FFF2-40B4-BE49-F238E27FC236}">
                <a16:creationId xmlns:a16="http://schemas.microsoft.com/office/drawing/2014/main" id="{ABCAA4BB-BE48-A342-754F-5C452DF5E37D}"/>
              </a:ext>
            </a:extLst>
          </p:cNvPr>
          <p:cNvSpPr txBox="1"/>
          <p:nvPr/>
        </p:nvSpPr>
        <p:spPr>
          <a:xfrm>
            <a:off x="4693462" y="4234876"/>
            <a:ext cx="2014206" cy="461665"/>
          </a:xfrm>
          <a:prstGeom prst="rect">
            <a:avLst/>
          </a:prstGeom>
          <a:noFill/>
        </p:spPr>
        <p:txBody>
          <a:bodyPr wrap="none" rtlCol="0">
            <a:spAutoFit/>
          </a:bodyPr>
          <a:lstStyle/>
          <a:p>
            <a:r>
              <a:rPr lang="en-US" sz="2400" b="1" dirty="0">
                <a:solidFill>
                  <a:srgbClr val="002B5B"/>
                </a:solidFill>
              </a:rPr>
              <a:t>Subscription B</a:t>
            </a:r>
          </a:p>
        </p:txBody>
      </p:sp>
      <p:grpSp>
        <p:nvGrpSpPr>
          <p:cNvPr id="18" name="Group 17">
            <a:extLst>
              <a:ext uri="{FF2B5EF4-FFF2-40B4-BE49-F238E27FC236}">
                <a16:creationId xmlns:a16="http://schemas.microsoft.com/office/drawing/2014/main" id="{7E674BEA-9124-EEDC-34FF-A44A4833CA07}"/>
              </a:ext>
            </a:extLst>
          </p:cNvPr>
          <p:cNvGrpSpPr/>
          <p:nvPr/>
        </p:nvGrpSpPr>
        <p:grpSpPr>
          <a:xfrm>
            <a:off x="2125970" y="2901838"/>
            <a:ext cx="2704148" cy="563802"/>
            <a:chOff x="2750639" y="3388747"/>
            <a:chExt cx="4493442" cy="563802"/>
          </a:xfrm>
        </p:grpSpPr>
        <p:sp>
          <p:nvSpPr>
            <p:cNvPr id="19" name="Rectangle: Rounded Corners 18">
              <a:extLst>
                <a:ext uri="{FF2B5EF4-FFF2-40B4-BE49-F238E27FC236}">
                  <a16:creationId xmlns:a16="http://schemas.microsoft.com/office/drawing/2014/main" id="{3D9D1CA2-9A14-98F9-F6F6-8E96501F8079}"/>
                </a:ext>
              </a:extLst>
            </p:cNvPr>
            <p:cNvSpPr/>
            <p:nvPr/>
          </p:nvSpPr>
          <p:spPr>
            <a:xfrm>
              <a:off x="2750639" y="3388747"/>
              <a:ext cx="4493442" cy="5638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dirty="0"/>
            </a:p>
          </p:txBody>
        </p:sp>
        <p:sp>
          <p:nvSpPr>
            <p:cNvPr id="20" name="TextBox 19">
              <a:extLst>
                <a:ext uri="{FF2B5EF4-FFF2-40B4-BE49-F238E27FC236}">
                  <a16:creationId xmlns:a16="http://schemas.microsoft.com/office/drawing/2014/main" id="{2B397C98-F4C5-7147-D38D-004ECADEF947}"/>
                </a:ext>
              </a:extLst>
            </p:cNvPr>
            <p:cNvSpPr txBox="1"/>
            <p:nvPr/>
          </p:nvSpPr>
          <p:spPr>
            <a:xfrm>
              <a:off x="2788609" y="3484760"/>
              <a:ext cx="1126101" cy="369332"/>
            </a:xfrm>
            <a:prstGeom prst="rect">
              <a:avLst/>
            </a:prstGeom>
            <a:noFill/>
          </p:spPr>
          <p:txBody>
            <a:bodyPr wrap="none" rtlCol="0">
              <a:spAutoFit/>
            </a:bodyPr>
            <a:lstStyle/>
            <a:p>
              <a:r>
                <a:rPr lang="en-US" b="1" dirty="0">
                  <a:solidFill>
                    <a:schemeClr val="bg1"/>
                  </a:solidFill>
                </a:rPr>
                <a:t>Topic</a:t>
              </a:r>
            </a:p>
          </p:txBody>
        </p:sp>
      </p:grpSp>
      <p:sp>
        <p:nvSpPr>
          <p:cNvPr id="21" name="Oval 20">
            <a:extLst>
              <a:ext uri="{FF2B5EF4-FFF2-40B4-BE49-F238E27FC236}">
                <a16:creationId xmlns:a16="http://schemas.microsoft.com/office/drawing/2014/main" id="{3C81DD23-1890-1808-E071-A8BE4C9F1A68}"/>
              </a:ext>
            </a:extLst>
          </p:cNvPr>
          <p:cNvSpPr/>
          <p:nvPr/>
        </p:nvSpPr>
        <p:spPr>
          <a:xfrm>
            <a:off x="9556657" y="3251603"/>
            <a:ext cx="729625" cy="6869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dirty="0"/>
          </a:p>
        </p:txBody>
      </p:sp>
      <p:pic>
        <p:nvPicPr>
          <p:cNvPr id="22" name="Picture 21" descr="Free Envelope Clipart Black And White, Download Free Envelope Clipart Black  And White png images, Free ClipArts on Clipart Library">
            <a:extLst>
              <a:ext uri="{FF2B5EF4-FFF2-40B4-BE49-F238E27FC236}">
                <a16:creationId xmlns:a16="http://schemas.microsoft.com/office/drawing/2014/main" id="{BDEA7FAA-BD40-1B9A-9E3D-97CC4941245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2623" y="2988189"/>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2" descr="Free Envelope Clipart Black And White, Download Free Envelope Clipart Black  And White png images, Free ClipArts on Clipart Library">
            <a:extLst>
              <a:ext uri="{FF2B5EF4-FFF2-40B4-BE49-F238E27FC236}">
                <a16:creationId xmlns:a16="http://schemas.microsoft.com/office/drawing/2014/main" id="{AC1A9C26-A27A-C33F-136B-BE755434B56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62542" y="2988189"/>
            <a:ext cx="535720" cy="369052"/>
          </a:xfrm>
          <a:prstGeom prst="rect">
            <a:avLst/>
          </a:prstGeom>
          <a:noFill/>
          <a:extLst>
            <a:ext uri="{909E8E84-426E-40DD-AFC4-6F175D3DCCD1}">
              <a14:hiddenFill xmlns:a14="http://schemas.microsoft.com/office/drawing/2010/main">
                <a:solidFill>
                  <a:srgbClr val="FFFFFF"/>
                </a:solidFill>
              </a14:hiddenFill>
            </a:ext>
          </a:extLst>
        </p:spPr>
      </p:pic>
      <p:sp>
        <p:nvSpPr>
          <p:cNvPr id="24" name="TextBox 23">
            <a:extLst>
              <a:ext uri="{FF2B5EF4-FFF2-40B4-BE49-F238E27FC236}">
                <a16:creationId xmlns:a16="http://schemas.microsoft.com/office/drawing/2014/main" id="{9D08514A-0CF4-5ABF-935D-6118995590F8}"/>
              </a:ext>
            </a:extLst>
          </p:cNvPr>
          <p:cNvSpPr txBox="1"/>
          <p:nvPr/>
        </p:nvSpPr>
        <p:spPr>
          <a:xfrm>
            <a:off x="7145163" y="2016853"/>
            <a:ext cx="1461810" cy="369332"/>
          </a:xfrm>
          <a:prstGeom prst="rect">
            <a:avLst/>
          </a:prstGeom>
          <a:noFill/>
        </p:spPr>
        <p:txBody>
          <a:bodyPr wrap="none" rtlCol="0">
            <a:spAutoFit/>
          </a:bodyPr>
          <a:lstStyle/>
          <a:p>
            <a:r>
              <a:rPr lang="en-US" b="1" dirty="0"/>
              <a:t>Subscriptions</a:t>
            </a:r>
          </a:p>
        </p:txBody>
      </p:sp>
      <p:pic>
        <p:nvPicPr>
          <p:cNvPr id="25" name="Picture 24" descr="Free Envelope Clipart Black And White, Download Free Envelope Clipart Black  And White png images, Free ClipArts on Clipart Library">
            <a:extLst>
              <a:ext uri="{FF2B5EF4-FFF2-40B4-BE49-F238E27FC236}">
                <a16:creationId xmlns:a16="http://schemas.microsoft.com/office/drawing/2014/main" id="{64CB9D4A-D01D-AE41-0C48-5BA733D5C05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09196" y="3182657"/>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25" descr="Free Envelope Clipart Black And White, Download Free Envelope Clipart Black  And White png images, Free ClipArts on Clipart Library">
            <a:extLst>
              <a:ext uri="{FF2B5EF4-FFF2-40B4-BE49-F238E27FC236}">
                <a16:creationId xmlns:a16="http://schemas.microsoft.com/office/drawing/2014/main" id="{3DF46565-E465-213B-AA79-E1BB61EC4B4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33749" y="2628799"/>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26" descr="Free Envelope Clipart Black And White, Download Free Envelope Clipart Black  And White png images, Free ClipArts on Clipart Library">
            <a:extLst>
              <a:ext uri="{FF2B5EF4-FFF2-40B4-BE49-F238E27FC236}">
                <a16:creationId xmlns:a16="http://schemas.microsoft.com/office/drawing/2014/main" id="{892C247A-26E2-733E-F604-E199D175C67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2623" y="2981580"/>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27" descr="Free Envelope Clipart Black And White, Download Free Envelope Clipart Black  And White png images, Free ClipArts on Clipart Library">
            <a:extLst>
              <a:ext uri="{FF2B5EF4-FFF2-40B4-BE49-F238E27FC236}">
                <a16:creationId xmlns:a16="http://schemas.microsoft.com/office/drawing/2014/main" id="{05145C64-162D-482A-D8C1-2CC4B85A64E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56294" y="2988189"/>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28" descr="Free Envelope Clipart Black And White, Download Free Envelope Clipart Black  And White png images, Free ClipArts on Clipart Library">
            <a:extLst>
              <a:ext uri="{FF2B5EF4-FFF2-40B4-BE49-F238E27FC236}">
                <a16:creationId xmlns:a16="http://schemas.microsoft.com/office/drawing/2014/main" id="{268477D4-E0C9-9417-B6B5-6A2EFDE3EF4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09196" y="3182657"/>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29" descr="Free Envelope Clipart Black And White, Download Free Envelope Clipart Black  And White png images, Free ClipArts on Clipart Library">
            <a:extLst>
              <a:ext uri="{FF2B5EF4-FFF2-40B4-BE49-F238E27FC236}">
                <a16:creationId xmlns:a16="http://schemas.microsoft.com/office/drawing/2014/main" id="{CACED7C7-05B7-F540-303D-E5433A58634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33749" y="3379767"/>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30" descr="Free Envelope Clipart Black And White, Download Free Envelope Clipart Black  And White png images, Free ClipArts on Clipart Library">
            <a:extLst>
              <a:ext uri="{FF2B5EF4-FFF2-40B4-BE49-F238E27FC236}">
                <a16:creationId xmlns:a16="http://schemas.microsoft.com/office/drawing/2014/main" id="{7CEEFC9F-4FAF-1BEB-7C68-AE6CBE278E1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06865" y="2628799"/>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31" descr="Free Envelope Clipart Black And White, Download Free Envelope Clipart Black  And White png images, Free ClipArts on Clipart Library">
            <a:extLst>
              <a:ext uri="{FF2B5EF4-FFF2-40B4-BE49-F238E27FC236}">
                <a16:creationId xmlns:a16="http://schemas.microsoft.com/office/drawing/2014/main" id="{49B95D6F-E82F-3478-D6E8-668E343581A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53609" y="3410569"/>
            <a:ext cx="535720" cy="369052"/>
          </a:xfrm>
          <a:prstGeom prst="rect">
            <a:avLst/>
          </a:prstGeom>
          <a:noFill/>
          <a:extLst>
            <a:ext uri="{909E8E84-426E-40DD-AFC4-6F175D3DCCD1}">
              <a14:hiddenFill xmlns:a14="http://schemas.microsoft.com/office/drawing/2010/main">
                <a:solidFill>
                  <a:srgbClr val="FFFFFF"/>
                </a:solidFill>
              </a14:hiddenFill>
            </a:ext>
          </a:extLst>
        </p:spPr>
      </p:pic>
      <p:sp>
        <p:nvSpPr>
          <p:cNvPr id="33" name="TextBox 32">
            <a:extLst>
              <a:ext uri="{FF2B5EF4-FFF2-40B4-BE49-F238E27FC236}">
                <a16:creationId xmlns:a16="http://schemas.microsoft.com/office/drawing/2014/main" id="{60E2DDF4-A884-AACD-98A4-FEC7FD06876E}"/>
              </a:ext>
            </a:extLst>
          </p:cNvPr>
          <p:cNvSpPr txBox="1"/>
          <p:nvPr/>
        </p:nvSpPr>
        <p:spPr>
          <a:xfrm>
            <a:off x="838200" y="1277640"/>
            <a:ext cx="2136611" cy="369332"/>
          </a:xfrm>
          <a:prstGeom prst="rect">
            <a:avLst/>
          </a:prstGeom>
          <a:noFill/>
        </p:spPr>
        <p:txBody>
          <a:bodyPr wrap="none" rtlCol="0">
            <a:spAutoFit/>
          </a:bodyPr>
          <a:lstStyle/>
          <a:p>
            <a:r>
              <a:rPr lang="en-US" dirty="0">
                <a:latin typeface="Kamerik205 5" panose="020B0503030600020004" pitchFamily="34" charset="0"/>
              </a:rPr>
              <a:t>Message Filtering</a:t>
            </a:r>
          </a:p>
        </p:txBody>
      </p:sp>
    </p:spTree>
    <p:extLst>
      <p:ext uri="{BB962C8B-B14F-4D97-AF65-F5344CB8AC3E}">
        <p14:creationId xmlns:p14="http://schemas.microsoft.com/office/powerpoint/2010/main" val="108048779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childTnLst>
                          </p:cTn>
                        </p:par>
                        <p:par>
                          <p:cTn id="8" fill="hold">
                            <p:stCondLst>
                              <p:cond delay="500"/>
                            </p:stCondLst>
                            <p:childTnLst>
                              <p:par>
                                <p:cTn id="9" presetID="42" presetClass="path" presetSubtype="0" accel="50000" decel="50000" fill="hold" nodeType="afterEffect">
                                  <p:stCondLst>
                                    <p:cond delay="0"/>
                                  </p:stCondLst>
                                  <p:childTnLst>
                                    <p:animMotion origin="layout" path="M 4.16667E-7 0 L 0.27031 0.00162 " pathEditMode="relative" rAng="0" ptsTypes="AA">
                                      <p:cBhvr>
                                        <p:cTn id="10" dur="1000" fill="hold"/>
                                        <p:tgtEl>
                                          <p:spTgt spid="22"/>
                                        </p:tgtEl>
                                        <p:attrNameLst>
                                          <p:attrName>ppt_x</p:attrName>
                                          <p:attrName>ppt_y</p:attrName>
                                        </p:attrNameLst>
                                      </p:cBhvr>
                                      <p:rCtr x="13516" y="69"/>
                                    </p:animMotion>
                                  </p:childTnLst>
                                </p:cTn>
                              </p:par>
                            </p:childTnLst>
                          </p:cTn>
                        </p:par>
                        <p:par>
                          <p:cTn id="11" fill="hold">
                            <p:stCondLst>
                              <p:cond delay="1500"/>
                            </p:stCondLst>
                            <p:childTnLst>
                              <p:par>
                                <p:cTn id="12" presetID="1" presetClass="entr" presetSubtype="0" fill="hold" nodeType="afterEffect">
                                  <p:stCondLst>
                                    <p:cond delay="0"/>
                                  </p:stCondLst>
                                  <p:childTnLst>
                                    <p:set>
                                      <p:cBhvr>
                                        <p:cTn id="13" dur="1" fill="hold">
                                          <p:stCondLst>
                                            <p:cond delay="0"/>
                                          </p:stCondLst>
                                        </p:cTn>
                                        <p:tgtEl>
                                          <p:spTgt spid="23"/>
                                        </p:tgtEl>
                                        <p:attrNameLst>
                                          <p:attrName>style.visibility</p:attrName>
                                        </p:attrNameLst>
                                      </p:cBhvr>
                                      <p:to>
                                        <p:strVal val="visible"/>
                                      </p:to>
                                    </p:set>
                                  </p:childTnLst>
                                </p:cTn>
                              </p:par>
                              <p:par>
                                <p:cTn id="14" presetID="1" presetClass="exit" presetSubtype="0" fill="hold" nodeType="withEffect">
                                  <p:stCondLst>
                                    <p:cond delay="0"/>
                                  </p:stCondLst>
                                  <p:childTnLst>
                                    <p:set>
                                      <p:cBhvr>
                                        <p:cTn id="15" dur="1" fill="hold">
                                          <p:stCondLst>
                                            <p:cond delay="0"/>
                                          </p:stCondLst>
                                        </p:cTn>
                                        <p:tgtEl>
                                          <p:spTgt spid="22"/>
                                        </p:tgtEl>
                                        <p:attrNameLst>
                                          <p:attrName>style.visibility</p:attrName>
                                        </p:attrNameLst>
                                      </p:cBhvr>
                                      <p:to>
                                        <p:strVal val="hidden"/>
                                      </p:to>
                                    </p:set>
                                  </p:childTnLst>
                                </p:cTn>
                              </p:par>
                            </p:childTnLst>
                          </p:cTn>
                        </p:par>
                        <p:par>
                          <p:cTn id="16" fill="hold">
                            <p:stCondLst>
                              <p:cond delay="1500"/>
                            </p:stCondLst>
                            <p:childTnLst>
                              <p:par>
                                <p:cTn id="17" presetID="42" presetClass="path" presetSubtype="0" accel="50000" decel="50000" fill="hold" nodeType="afterEffect">
                                  <p:stCondLst>
                                    <p:cond delay="0"/>
                                  </p:stCondLst>
                                  <p:childTnLst>
                                    <p:animMotion origin="layout" path="M -1.45833E-6 0 L 0.10182 0.02708 " pathEditMode="relative" rAng="0" ptsTypes="AA">
                                      <p:cBhvr>
                                        <p:cTn id="18" dur="1000" fill="hold"/>
                                        <p:tgtEl>
                                          <p:spTgt spid="23"/>
                                        </p:tgtEl>
                                        <p:attrNameLst>
                                          <p:attrName>ppt_x</p:attrName>
                                          <p:attrName>ppt_y</p:attrName>
                                        </p:attrNameLst>
                                      </p:cBhvr>
                                      <p:rCtr x="5091" y="1343"/>
                                    </p:animMotion>
                                  </p:childTnLst>
                                </p:cTn>
                              </p:par>
                            </p:childTnLst>
                          </p:cTn>
                        </p:par>
                        <p:par>
                          <p:cTn id="19" fill="hold">
                            <p:stCondLst>
                              <p:cond delay="2500"/>
                            </p:stCondLst>
                            <p:childTnLst>
                              <p:par>
                                <p:cTn id="20" presetID="1" presetClass="entr" presetSubtype="0" fill="hold" nodeType="afterEffect">
                                  <p:stCondLst>
                                    <p:cond delay="0"/>
                                  </p:stCondLst>
                                  <p:childTnLst>
                                    <p:set>
                                      <p:cBhvr>
                                        <p:cTn id="21" dur="1" fill="hold">
                                          <p:stCondLst>
                                            <p:cond delay="0"/>
                                          </p:stCondLst>
                                        </p:cTn>
                                        <p:tgtEl>
                                          <p:spTgt spid="25"/>
                                        </p:tgtEl>
                                        <p:attrNameLst>
                                          <p:attrName>style.visibility</p:attrName>
                                        </p:attrNameLst>
                                      </p:cBhvr>
                                      <p:to>
                                        <p:strVal val="visible"/>
                                      </p:to>
                                    </p:set>
                                  </p:childTnLst>
                                </p:cTn>
                              </p:par>
                              <p:par>
                                <p:cTn id="22" presetID="1" presetClass="exit" presetSubtype="0" fill="hold" nodeType="withEffect">
                                  <p:stCondLst>
                                    <p:cond delay="0"/>
                                  </p:stCondLst>
                                  <p:childTnLst>
                                    <p:set>
                                      <p:cBhvr>
                                        <p:cTn id="23" dur="1" fill="hold">
                                          <p:stCondLst>
                                            <p:cond delay="0"/>
                                          </p:stCondLst>
                                        </p:cTn>
                                        <p:tgtEl>
                                          <p:spTgt spid="23"/>
                                        </p:tgtEl>
                                        <p:attrNameLst>
                                          <p:attrName>style.visibility</p:attrName>
                                        </p:attrNameLst>
                                      </p:cBhvr>
                                      <p:to>
                                        <p:strVal val="hidden"/>
                                      </p:to>
                                    </p:set>
                                  </p:childTnLst>
                                </p:cTn>
                              </p:par>
                            </p:childTnLst>
                          </p:cTn>
                        </p:par>
                        <p:par>
                          <p:cTn id="24" fill="hold">
                            <p:stCondLst>
                              <p:cond delay="2500"/>
                            </p:stCondLst>
                            <p:childTnLst>
                              <p:par>
                                <p:cTn id="25" presetID="53" presetClass="entr" presetSubtype="16" fill="hold" grpId="0" nodeType="afterEffect">
                                  <p:stCondLst>
                                    <p:cond delay="0"/>
                                  </p:stCondLst>
                                  <p:childTnLst>
                                    <p:set>
                                      <p:cBhvr>
                                        <p:cTn id="26" dur="1" fill="hold">
                                          <p:stCondLst>
                                            <p:cond delay="0"/>
                                          </p:stCondLst>
                                        </p:cTn>
                                        <p:tgtEl>
                                          <p:spTgt spid="16"/>
                                        </p:tgtEl>
                                        <p:attrNameLst>
                                          <p:attrName>style.visibility</p:attrName>
                                        </p:attrNameLst>
                                      </p:cBhvr>
                                      <p:to>
                                        <p:strVal val="visible"/>
                                      </p:to>
                                    </p:set>
                                    <p:anim calcmode="lin" valueType="num">
                                      <p:cBhvr>
                                        <p:cTn id="27" dur="500" fill="hold"/>
                                        <p:tgtEl>
                                          <p:spTgt spid="16"/>
                                        </p:tgtEl>
                                        <p:attrNameLst>
                                          <p:attrName>ppt_w</p:attrName>
                                        </p:attrNameLst>
                                      </p:cBhvr>
                                      <p:tavLst>
                                        <p:tav tm="0">
                                          <p:val>
                                            <p:fltVal val="0"/>
                                          </p:val>
                                        </p:tav>
                                        <p:tav tm="100000">
                                          <p:val>
                                            <p:strVal val="#ppt_w"/>
                                          </p:val>
                                        </p:tav>
                                      </p:tavLst>
                                    </p:anim>
                                    <p:anim calcmode="lin" valueType="num">
                                      <p:cBhvr>
                                        <p:cTn id="28" dur="500" fill="hold"/>
                                        <p:tgtEl>
                                          <p:spTgt spid="16"/>
                                        </p:tgtEl>
                                        <p:attrNameLst>
                                          <p:attrName>ppt_h</p:attrName>
                                        </p:attrNameLst>
                                      </p:cBhvr>
                                      <p:tavLst>
                                        <p:tav tm="0">
                                          <p:val>
                                            <p:fltVal val="0"/>
                                          </p:val>
                                        </p:tav>
                                        <p:tav tm="100000">
                                          <p:val>
                                            <p:strVal val="#ppt_h"/>
                                          </p:val>
                                        </p:tav>
                                      </p:tavLst>
                                    </p:anim>
                                    <p:animEffect transition="in" filter="fade">
                                      <p:cBhvr>
                                        <p:cTn id="29" dur="500"/>
                                        <p:tgtEl>
                                          <p:spTgt spid="16"/>
                                        </p:tgtEl>
                                      </p:cBhvr>
                                    </p:animEffect>
                                  </p:childTnLst>
                                </p:cTn>
                              </p:par>
                            </p:childTnLst>
                          </p:cTn>
                        </p:par>
                      </p:childTnLst>
                    </p:cTn>
                  </p:par>
                  <p:par>
                    <p:cTn id="30" fill="hold">
                      <p:stCondLst>
                        <p:cond delay="indefinite"/>
                      </p:stCondLst>
                      <p:childTnLst>
                        <p:par>
                          <p:cTn id="31" fill="hold">
                            <p:stCondLst>
                              <p:cond delay="0"/>
                            </p:stCondLst>
                            <p:childTnLst>
                              <p:par>
                                <p:cTn id="32" presetID="1" presetClass="exit" presetSubtype="0" fill="hold" grpId="1" nodeType="clickEffect">
                                  <p:stCondLst>
                                    <p:cond delay="0"/>
                                  </p:stCondLst>
                                  <p:childTnLst>
                                    <p:set>
                                      <p:cBhvr>
                                        <p:cTn id="33" dur="1" fill="hold">
                                          <p:stCondLst>
                                            <p:cond delay="0"/>
                                          </p:stCondLst>
                                        </p:cTn>
                                        <p:tgtEl>
                                          <p:spTgt spid="16"/>
                                        </p:tgtEl>
                                        <p:attrNameLst>
                                          <p:attrName>style.visibility</p:attrName>
                                        </p:attrNameLst>
                                      </p:cBhvr>
                                      <p:to>
                                        <p:strVal val="hidden"/>
                                      </p:to>
                                    </p:set>
                                  </p:childTnLst>
                                </p:cTn>
                              </p:par>
                              <p:par>
                                <p:cTn id="34" presetID="42" presetClass="path" presetSubtype="0" accel="50000" decel="50000" fill="hold" nodeType="withEffect">
                                  <p:stCondLst>
                                    <p:cond delay="250"/>
                                  </p:stCondLst>
                                  <p:childTnLst>
                                    <p:animMotion origin="layout" path="M 5E-6 -2.22222E-6 L 0.25626 -0.08217 " pathEditMode="relative" rAng="0" ptsTypes="AA">
                                      <p:cBhvr>
                                        <p:cTn id="35" dur="1000" fill="hold"/>
                                        <p:tgtEl>
                                          <p:spTgt spid="25"/>
                                        </p:tgtEl>
                                        <p:attrNameLst>
                                          <p:attrName>ppt_x</p:attrName>
                                          <p:attrName>ppt_y</p:attrName>
                                        </p:attrNameLst>
                                      </p:cBhvr>
                                      <p:rCtr x="12812" y="-4120"/>
                                    </p:animMotion>
                                  </p:childTnLst>
                                </p:cTn>
                              </p:par>
                            </p:childTnLst>
                          </p:cTn>
                        </p:par>
                        <p:par>
                          <p:cTn id="36" fill="hold">
                            <p:stCondLst>
                              <p:cond delay="1250"/>
                            </p:stCondLst>
                            <p:childTnLst>
                              <p:par>
                                <p:cTn id="37" presetID="1" presetClass="entr" presetSubtype="0" fill="hold" nodeType="afterEffect">
                                  <p:stCondLst>
                                    <p:cond delay="0"/>
                                  </p:stCondLst>
                                  <p:childTnLst>
                                    <p:set>
                                      <p:cBhvr>
                                        <p:cTn id="38" dur="1" fill="hold">
                                          <p:stCondLst>
                                            <p:cond delay="0"/>
                                          </p:stCondLst>
                                        </p:cTn>
                                        <p:tgtEl>
                                          <p:spTgt spid="26"/>
                                        </p:tgtEl>
                                        <p:attrNameLst>
                                          <p:attrName>style.visibility</p:attrName>
                                        </p:attrNameLst>
                                      </p:cBhvr>
                                      <p:to>
                                        <p:strVal val="visible"/>
                                      </p:to>
                                    </p:set>
                                  </p:childTnLst>
                                </p:cTn>
                              </p:par>
                            </p:childTnLst>
                          </p:cTn>
                        </p:par>
                        <p:par>
                          <p:cTn id="39" fill="hold">
                            <p:stCondLst>
                              <p:cond delay="1250"/>
                            </p:stCondLst>
                            <p:childTnLst>
                              <p:par>
                                <p:cTn id="40" presetID="1" presetClass="exit" presetSubtype="0" fill="hold" nodeType="afterEffect">
                                  <p:stCondLst>
                                    <p:cond delay="0"/>
                                  </p:stCondLst>
                                  <p:childTnLst>
                                    <p:set>
                                      <p:cBhvr>
                                        <p:cTn id="41" dur="1" fill="hold">
                                          <p:stCondLst>
                                            <p:cond delay="0"/>
                                          </p:stCondLst>
                                        </p:cTn>
                                        <p:tgtEl>
                                          <p:spTgt spid="25"/>
                                        </p:tgtEl>
                                        <p:attrNameLst>
                                          <p:attrName>style.visibility</p:attrName>
                                        </p:attrNameLst>
                                      </p:cBhvr>
                                      <p:to>
                                        <p:strVal val="hidden"/>
                                      </p:to>
                                    </p:set>
                                  </p:childTnLst>
                                </p:cTn>
                              </p:par>
                            </p:childTnLst>
                          </p:cTn>
                        </p:par>
                        <p:par>
                          <p:cTn id="42" fill="hold">
                            <p:stCondLst>
                              <p:cond delay="1250"/>
                            </p:stCondLst>
                            <p:childTnLst>
                              <p:par>
                                <p:cTn id="43" presetID="10" presetClass="entr" presetSubtype="0" fill="hold" nodeType="afterEffect">
                                  <p:stCondLst>
                                    <p:cond delay="0"/>
                                  </p:stCondLst>
                                  <p:childTnLst>
                                    <p:set>
                                      <p:cBhvr>
                                        <p:cTn id="44" dur="1" fill="hold">
                                          <p:stCondLst>
                                            <p:cond delay="0"/>
                                          </p:stCondLst>
                                        </p:cTn>
                                        <p:tgtEl>
                                          <p:spTgt spid="27"/>
                                        </p:tgtEl>
                                        <p:attrNameLst>
                                          <p:attrName>style.visibility</p:attrName>
                                        </p:attrNameLst>
                                      </p:cBhvr>
                                      <p:to>
                                        <p:strVal val="visible"/>
                                      </p:to>
                                    </p:set>
                                    <p:animEffect transition="in" filter="fade">
                                      <p:cBhvr>
                                        <p:cTn id="45" dur="500"/>
                                        <p:tgtEl>
                                          <p:spTgt spid="27"/>
                                        </p:tgtEl>
                                      </p:cBhvr>
                                    </p:animEffect>
                                  </p:childTnLst>
                                </p:cTn>
                              </p:par>
                            </p:childTnLst>
                          </p:cTn>
                        </p:par>
                        <p:par>
                          <p:cTn id="46" fill="hold">
                            <p:stCondLst>
                              <p:cond delay="1750"/>
                            </p:stCondLst>
                            <p:childTnLst>
                              <p:par>
                                <p:cTn id="47" presetID="42" presetClass="path" presetSubtype="0" accel="50000" decel="50000" fill="hold" nodeType="afterEffect">
                                  <p:stCondLst>
                                    <p:cond delay="0"/>
                                  </p:stCondLst>
                                  <p:childTnLst>
                                    <p:animMotion origin="layout" path="M 4.16667E-7 -4.07407E-6 L 0.26992 0.00093 " pathEditMode="relative" rAng="0" ptsTypes="AA">
                                      <p:cBhvr>
                                        <p:cTn id="48" dur="1000" fill="hold"/>
                                        <p:tgtEl>
                                          <p:spTgt spid="27"/>
                                        </p:tgtEl>
                                        <p:attrNameLst>
                                          <p:attrName>ppt_x</p:attrName>
                                          <p:attrName>ppt_y</p:attrName>
                                        </p:attrNameLst>
                                      </p:cBhvr>
                                      <p:rCtr x="13477" y="116"/>
                                    </p:animMotion>
                                  </p:childTnLst>
                                </p:cTn>
                              </p:par>
                            </p:childTnLst>
                          </p:cTn>
                        </p:par>
                        <p:par>
                          <p:cTn id="49" fill="hold">
                            <p:stCondLst>
                              <p:cond delay="2750"/>
                            </p:stCondLst>
                            <p:childTnLst>
                              <p:par>
                                <p:cTn id="50" presetID="1" presetClass="entr" presetSubtype="0" fill="hold" nodeType="afterEffect">
                                  <p:stCondLst>
                                    <p:cond delay="0"/>
                                  </p:stCondLst>
                                  <p:childTnLst>
                                    <p:set>
                                      <p:cBhvr>
                                        <p:cTn id="51" dur="1" fill="hold">
                                          <p:stCondLst>
                                            <p:cond delay="0"/>
                                          </p:stCondLst>
                                        </p:cTn>
                                        <p:tgtEl>
                                          <p:spTgt spid="28"/>
                                        </p:tgtEl>
                                        <p:attrNameLst>
                                          <p:attrName>style.visibility</p:attrName>
                                        </p:attrNameLst>
                                      </p:cBhvr>
                                      <p:to>
                                        <p:strVal val="visible"/>
                                      </p:to>
                                    </p:set>
                                  </p:childTnLst>
                                </p:cTn>
                              </p:par>
                              <p:par>
                                <p:cTn id="52" presetID="1" presetClass="exit" presetSubtype="0" fill="hold" nodeType="withEffect">
                                  <p:stCondLst>
                                    <p:cond delay="0"/>
                                  </p:stCondLst>
                                  <p:childTnLst>
                                    <p:set>
                                      <p:cBhvr>
                                        <p:cTn id="53" dur="1" fill="hold">
                                          <p:stCondLst>
                                            <p:cond delay="0"/>
                                          </p:stCondLst>
                                        </p:cTn>
                                        <p:tgtEl>
                                          <p:spTgt spid="27"/>
                                        </p:tgtEl>
                                        <p:attrNameLst>
                                          <p:attrName>style.visibility</p:attrName>
                                        </p:attrNameLst>
                                      </p:cBhvr>
                                      <p:to>
                                        <p:strVal val="hidden"/>
                                      </p:to>
                                    </p:set>
                                  </p:childTnLst>
                                </p:cTn>
                              </p:par>
                            </p:childTnLst>
                          </p:cTn>
                        </p:par>
                        <p:par>
                          <p:cTn id="54" fill="hold">
                            <p:stCondLst>
                              <p:cond delay="2750"/>
                            </p:stCondLst>
                            <p:childTnLst>
                              <p:par>
                                <p:cTn id="55" presetID="42" presetClass="path" presetSubtype="0" accel="50000" decel="50000" fill="hold" nodeType="afterEffect">
                                  <p:stCondLst>
                                    <p:cond delay="0"/>
                                  </p:stCondLst>
                                  <p:childTnLst>
                                    <p:animMotion origin="layout" path="M -6.25E-7 0 L 0.10274 0.02847 " pathEditMode="relative" rAng="0" ptsTypes="AA">
                                      <p:cBhvr>
                                        <p:cTn id="56" dur="1000" fill="hold"/>
                                        <p:tgtEl>
                                          <p:spTgt spid="28"/>
                                        </p:tgtEl>
                                        <p:attrNameLst>
                                          <p:attrName>ppt_x</p:attrName>
                                          <p:attrName>ppt_y</p:attrName>
                                        </p:attrNameLst>
                                      </p:cBhvr>
                                      <p:rCtr x="5169" y="1296"/>
                                    </p:animMotion>
                                  </p:childTnLst>
                                </p:cTn>
                              </p:par>
                            </p:childTnLst>
                          </p:cTn>
                        </p:par>
                        <p:par>
                          <p:cTn id="57" fill="hold">
                            <p:stCondLst>
                              <p:cond delay="3750"/>
                            </p:stCondLst>
                            <p:childTnLst>
                              <p:par>
                                <p:cTn id="58" presetID="1" presetClass="entr" presetSubtype="0" fill="hold" nodeType="afterEffect">
                                  <p:stCondLst>
                                    <p:cond delay="0"/>
                                  </p:stCondLst>
                                  <p:childTnLst>
                                    <p:set>
                                      <p:cBhvr>
                                        <p:cTn id="59" dur="1" fill="hold">
                                          <p:stCondLst>
                                            <p:cond delay="0"/>
                                          </p:stCondLst>
                                        </p:cTn>
                                        <p:tgtEl>
                                          <p:spTgt spid="29"/>
                                        </p:tgtEl>
                                        <p:attrNameLst>
                                          <p:attrName>style.visibility</p:attrName>
                                        </p:attrNameLst>
                                      </p:cBhvr>
                                      <p:to>
                                        <p:strVal val="visible"/>
                                      </p:to>
                                    </p:set>
                                  </p:childTnLst>
                                </p:cTn>
                              </p:par>
                              <p:par>
                                <p:cTn id="60" presetID="1" presetClass="exit" presetSubtype="0" fill="hold" nodeType="withEffect">
                                  <p:stCondLst>
                                    <p:cond delay="0"/>
                                  </p:stCondLst>
                                  <p:childTnLst>
                                    <p:set>
                                      <p:cBhvr>
                                        <p:cTn id="61" dur="1" fill="hold">
                                          <p:stCondLst>
                                            <p:cond delay="0"/>
                                          </p:stCondLst>
                                        </p:cTn>
                                        <p:tgtEl>
                                          <p:spTgt spid="28"/>
                                        </p:tgtEl>
                                        <p:attrNameLst>
                                          <p:attrName>style.visibility</p:attrName>
                                        </p:attrNameLst>
                                      </p:cBhvr>
                                      <p:to>
                                        <p:strVal val="hidden"/>
                                      </p:to>
                                    </p:set>
                                  </p:childTnLst>
                                </p:cTn>
                              </p:par>
                            </p:childTnLst>
                          </p:cTn>
                        </p:par>
                        <p:par>
                          <p:cTn id="62" fill="hold">
                            <p:stCondLst>
                              <p:cond delay="3750"/>
                            </p:stCondLst>
                            <p:childTnLst>
                              <p:par>
                                <p:cTn id="63" presetID="53" presetClass="entr" presetSubtype="16" fill="hold" grpId="0" nodeType="afterEffect">
                                  <p:stCondLst>
                                    <p:cond delay="0"/>
                                  </p:stCondLst>
                                  <p:childTnLst>
                                    <p:set>
                                      <p:cBhvr>
                                        <p:cTn id="64" dur="1" fill="hold">
                                          <p:stCondLst>
                                            <p:cond delay="0"/>
                                          </p:stCondLst>
                                        </p:cTn>
                                        <p:tgtEl>
                                          <p:spTgt spid="17"/>
                                        </p:tgtEl>
                                        <p:attrNameLst>
                                          <p:attrName>style.visibility</p:attrName>
                                        </p:attrNameLst>
                                      </p:cBhvr>
                                      <p:to>
                                        <p:strVal val="visible"/>
                                      </p:to>
                                    </p:set>
                                    <p:anim calcmode="lin" valueType="num">
                                      <p:cBhvr>
                                        <p:cTn id="65" dur="500" fill="hold"/>
                                        <p:tgtEl>
                                          <p:spTgt spid="17"/>
                                        </p:tgtEl>
                                        <p:attrNameLst>
                                          <p:attrName>ppt_w</p:attrName>
                                        </p:attrNameLst>
                                      </p:cBhvr>
                                      <p:tavLst>
                                        <p:tav tm="0">
                                          <p:val>
                                            <p:fltVal val="0"/>
                                          </p:val>
                                        </p:tav>
                                        <p:tav tm="100000">
                                          <p:val>
                                            <p:strVal val="#ppt_w"/>
                                          </p:val>
                                        </p:tav>
                                      </p:tavLst>
                                    </p:anim>
                                    <p:anim calcmode="lin" valueType="num">
                                      <p:cBhvr>
                                        <p:cTn id="66" dur="500" fill="hold"/>
                                        <p:tgtEl>
                                          <p:spTgt spid="17"/>
                                        </p:tgtEl>
                                        <p:attrNameLst>
                                          <p:attrName>ppt_h</p:attrName>
                                        </p:attrNameLst>
                                      </p:cBhvr>
                                      <p:tavLst>
                                        <p:tav tm="0">
                                          <p:val>
                                            <p:fltVal val="0"/>
                                          </p:val>
                                        </p:tav>
                                        <p:tav tm="100000">
                                          <p:val>
                                            <p:strVal val="#ppt_h"/>
                                          </p:val>
                                        </p:tav>
                                      </p:tavLst>
                                    </p:anim>
                                    <p:animEffect transition="in" filter="fade">
                                      <p:cBhvr>
                                        <p:cTn id="67" dur="500"/>
                                        <p:tgtEl>
                                          <p:spTgt spid="17"/>
                                        </p:tgtEl>
                                      </p:cBhvr>
                                    </p:animEffect>
                                  </p:childTnLst>
                                </p:cTn>
                              </p:par>
                            </p:childTnLst>
                          </p:cTn>
                        </p:par>
                      </p:childTnLst>
                    </p:cTn>
                  </p:par>
                  <p:par>
                    <p:cTn id="68" fill="hold">
                      <p:stCondLst>
                        <p:cond delay="indefinite"/>
                      </p:stCondLst>
                      <p:childTnLst>
                        <p:par>
                          <p:cTn id="69" fill="hold">
                            <p:stCondLst>
                              <p:cond delay="0"/>
                            </p:stCondLst>
                            <p:childTnLst>
                              <p:par>
                                <p:cTn id="70" presetID="1" presetClass="exit" presetSubtype="0" fill="hold" grpId="1" nodeType="clickEffect">
                                  <p:stCondLst>
                                    <p:cond delay="0"/>
                                  </p:stCondLst>
                                  <p:childTnLst>
                                    <p:set>
                                      <p:cBhvr>
                                        <p:cTn id="71" dur="1" fill="hold">
                                          <p:stCondLst>
                                            <p:cond delay="0"/>
                                          </p:stCondLst>
                                        </p:cTn>
                                        <p:tgtEl>
                                          <p:spTgt spid="17"/>
                                        </p:tgtEl>
                                        <p:attrNameLst>
                                          <p:attrName>style.visibility</p:attrName>
                                        </p:attrNameLst>
                                      </p:cBhvr>
                                      <p:to>
                                        <p:strVal val="hidden"/>
                                      </p:to>
                                    </p:set>
                                  </p:childTnLst>
                                </p:cTn>
                              </p:par>
                              <p:par>
                                <p:cTn id="72" presetID="42" presetClass="path" presetSubtype="0" accel="50000" decel="50000" fill="hold" nodeType="withEffect">
                                  <p:stCondLst>
                                    <p:cond delay="250"/>
                                  </p:stCondLst>
                                  <p:childTnLst>
                                    <p:animMotion origin="layout" path="M 5E-6 -2.22222E-6 L 0.2556 0.02847 " pathEditMode="relative" rAng="0" ptsTypes="AA">
                                      <p:cBhvr>
                                        <p:cTn id="73" dur="1000" fill="hold"/>
                                        <p:tgtEl>
                                          <p:spTgt spid="29"/>
                                        </p:tgtEl>
                                        <p:attrNameLst>
                                          <p:attrName>ppt_x</p:attrName>
                                          <p:attrName>ppt_y</p:attrName>
                                        </p:attrNameLst>
                                      </p:cBhvr>
                                      <p:rCtr x="12773" y="1412"/>
                                    </p:animMotion>
                                  </p:childTnLst>
                                </p:cTn>
                              </p:par>
                            </p:childTnLst>
                          </p:cTn>
                        </p:par>
                        <p:par>
                          <p:cTn id="74" fill="hold">
                            <p:stCondLst>
                              <p:cond delay="1250"/>
                            </p:stCondLst>
                            <p:childTnLst>
                              <p:par>
                                <p:cTn id="75" presetID="1" presetClass="entr" presetSubtype="0" fill="hold" nodeType="afterEffect">
                                  <p:stCondLst>
                                    <p:cond delay="0"/>
                                  </p:stCondLst>
                                  <p:childTnLst>
                                    <p:set>
                                      <p:cBhvr>
                                        <p:cTn id="76" dur="1" fill="hold">
                                          <p:stCondLst>
                                            <p:cond delay="0"/>
                                          </p:stCondLst>
                                        </p:cTn>
                                        <p:tgtEl>
                                          <p:spTgt spid="30"/>
                                        </p:tgtEl>
                                        <p:attrNameLst>
                                          <p:attrName>style.visibility</p:attrName>
                                        </p:attrNameLst>
                                      </p:cBhvr>
                                      <p:to>
                                        <p:strVal val="visible"/>
                                      </p:to>
                                    </p:set>
                                  </p:childTnLst>
                                </p:cTn>
                              </p:par>
                              <p:par>
                                <p:cTn id="77" presetID="1" presetClass="exit" presetSubtype="0" fill="hold" nodeType="withEffect">
                                  <p:stCondLst>
                                    <p:cond delay="0"/>
                                  </p:stCondLst>
                                  <p:childTnLst>
                                    <p:set>
                                      <p:cBhvr>
                                        <p:cTn id="78" dur="1" fill="hold">
                                          <p:stCondLst>
                                            <p:cond delay="0"/>
                                          </p:stCondLst>
                                        </p:cTn>
                                        <p:tgtEl>
                                          <p:spTgt spid="29"/>
                                        </p:tgtEl>
                                        <p:attrNameLst>
                                          <p:attrName>style.visibility</p:attrName>
                                        </p:attrNameLst>
                                      </p:cBhvr>
                                      <p:to>
                                        <p:strVal val="hidden"/>
                                      </p:to>
                                    </p:set>
                                  </p:childTnLst>
                                </p:cTn>
                              </p:par>
                            </p:childTnLst>
                          </p:cTn>
                        </p:par>
                      </p:childTnLst>
                    </p:cTn>
                  </p:par>
                  <p:par>
                    <p:cTn id="79" fill="hold">
                      <p:stCondLst>
                        <p:cond delay="indefinite"/>
                      </p:stCondLst>
                      <p:childTnLst>
                        <p:par>
                          <p:cTn id="80" fill="hold">
                            <p:stCondLst>
                              <p:cond delay="0"/>
                            </p:stCondLst>
                            <p:childTnLst>
                              <p:par>
                                <p:cTn id="81" presetID="42" presetClass="path" presetSubtype="0" accel="50000" decel="50000" fill="hold" nodeType="clickEffect">
                                  <p:stCondLst>
                                    <p:cond delay="0"/>
                                  </p:stCondLst>
                                  <p:childTnLst>
                                    <p:animMotion origin="layout" path="M 5E-6 4.81481E-6 L 0.0961 -0.00047 " pathEditMode="relative" rAng="0" ptsTypes="AA">
                                      <p:cBhvr>
                                        <p:cTn id="82" dur="500" fill="hold"/>
                                        <p:tgtEl>
                                          <p:spTgt spid="26"/>
                                        </p:tgtEl>
                                        <p:attrNameLst>
                                          <p:attrName>ppt_x</p:attrName>
                                          <p:attrName>ppt_y</p:attrName>
                                        </p:attrNameLst>
                                      </p:cBhvr>
                                      <p:rCtr x="4805" y="-23"/>
                                    </p:animMotion>
                                  </p:childTnLst>
                                </p:cTn>
                              </p:par>
                              <p:par>
                                <p:cTn id="83" presetID="42" presetClass="path" presetSubtype="0" accel="50000" decel="50000" fill="hold" nodeType="withEffect">
                                  <p:stCondLst>
                                    <p:cond delay="0"/>
                                  </p:stCondLst>
                                  <p:childTnLst>
                                    <p:animMotion origin="layout" path="M 5E-6 4.07407E-6 L 0.09102 0.00532 " pathEditMode="relative" rAng="0" ptsTypes="AA">
                                      <p:cBhvr>
                                        <p:cTn id="84" dur="500" fill="hold"/>
                                        <p:tgtEl>
                                          <p:spTgt spid="30"/>
                                        </p:tgtEl>
                                        <p:attrNameLst>
                                          <p:attrName>ppt_x</p:attrName>
                                          <p:attrName>ppt_y</p:attrName>
                                        </p:attrNameLst>
                                      </p:cBhvr>
                                      <p:rCtr x="4544" y="255"/>
                                    </p:animMotion>
                                  </p:childTnLst>
                                </p:cTn>
                              </p:par>
                            </p:childTnLst>
                          </p:cTn>
                        </p:par>
                        <p:par>
                          <p:cTn id="85" fill="hold">
                            <p:stCondLst>
                              <p:cond delay="500"/>
                            </p:stCondLst>
                            <p:childTnLst>
                              <p:par>
                                <p:cTn id="86" presetID="1" presetClass="entr" presetSubtype="0" fill="hold" nodeType="afterEffect">
                                  <p:stCondLst>
                                    <p:cond delay="0"/>
                                  </p:stCondLst>
                                  <p:childTnLst>
                                    <p:set>
                                      <p:cBhvr>
                                        <p:cTn id="87" dur="1" fill="hold">
                                          <p:stCondLst>
                                            <p:cond delay="0"/>
                                          </p:stCondLst>
                                        </p:cTn>
                                        <p:tgtEl>
                                          <p:spTgt spid="31"/>
                                        </p:tgtEl>
                                        <p:attrNameLst>
                                          <p:attrName>style.visibility</p:attrName>
                                        </p:attrNameLst>
                                      </p:cBhvr>
                                      <p:to>
                                        <p:strVal val="visible"/>
                                      </p:to>
                                    </p:set>
                                  </p:childTnLst>
                                </p:cTn>
                              </p:par>
                              <p:par>
                                <p:cTn id="88" presetID="1" presetClass="entr" presetSubtype="0" fill="hold" nodeType="withEffect">
                                  <p:stCondLst>
                                    <p:cond delay="0"/>
                                  </p:stCondLst>
                                  <p:childTnLst>
                                    <p:set>
                                      <p:cBhvr>
                                        <p:cTn id="89" dur="1" fill="hold">
                                          <p:stCondLst>
                                            <p:cond delay="0"/>
                                          </p:stCondLst>
                                        </p:cTn>
                                        <p:tgtEl>
                                          <p:spTgt spid="32"/>
                                        </p:tgtEl>
                                        <p:attrNameLst>
                                          <p:attrName>style.visibility</p:attrName>
                                        </p:attrNameLst>
                                      </p:cBhvr>
                                      <p:to>
                                        <p:strVal val="visible"/>
                                      </p:to>
                                    </p:set>
                                  </p:childTnLst>
                                </p:cTn>
                              </p:par>
                              <p:par>
                                <p:cTn id="90" presetID="1" presetClass="exit" presetSubtype="0" fill="hold" nodeType="withEffect">
                                  <p:stCondLst>
                                    <p:cond delay="0"/>
                                  </p:stCondLst>
                                  <p:childTnLst>
                                    <p:set>
                                      <p:cBhvr>
                                        <p:cTn id="91" dur="1" fill="hold">
                                          <p:stCondLst>
                                            <p:cond delay="0"/>
                                          </p:stCondLst>
                                        </p:cTn>
                                        <p:tgtEl>
                                          <p:spTgt spid="26"/>
                                        </p:tgtEl>
                                        <p:attrNameLst>
                                          <p:attrName>style.visibility</p:attrName>
                                        </p:attrNameLst>
                                      </p:cBhvr>
                                      <p:to>
                                        <p:strVal val="hidden"/>
                                      </p:to>
                                    </p:set>
                                  </p:childTnLst>
                                </p:cTn>
                              </p:par>
                              <p:par>
                                <p:cTn id="92" presetID="1" presetClass="exit" presetSubtype="0" fill="hold" nodeType="withEffect">
                                  <p:stCondLst>
                                    <p:cond delay="0"/>
                                  </p:stCondLst>
                                  <p:childTnLst>
                                    <p:set>
                                      <p:cBhvr>
                                        <p:cTn id="93" dur="1" fill="hold">
                                          <p:stCondLst>
                                            <p:cond delay="0"/>
                                          </p:stCondLst>
                                        </p:cTn>
                                        <p:tgtEl>
                                          <p:spTgt spid="30"/>
                                        </p:tgtEl>
                                        <p:attrNameLst>
                                          <p:attrName>style.visibility</p:attrName>
                                        </p:attrNameLst>
                                      </p:cBhvr>
                                      <p:to>
                                        <p:strVal val="hidden"/>
                                      </p:to>
                                    </p:set>
                                  </p:childTnLst>
                                </p:cTn>
                              </p:par>
                            </p:childTnLst>
                          </p:cTn>
                        </p:par>
                        <p:par>
                          <p:cTn id="94" fill="hold">
                            <p:stCondLst>
                              <p:cond delay="500"/>
                            </p:stCondLst>
                            <p:childTnLst>
                              <p:par>
                                <p:cTn id="95" presetID="9" presetClass="exit" presetSubtype="0" fill="hold" nodeType="afterEffect">
                                  <p:stCondLst>
                                    <p:cond delay="250"/>
                                  </p:stCondLst>
                                  <p:childTnLst>
                                    <p:animEffect transition="out" filter="dissolve">
                                      <p:cBhvr>
                                        <p:cTn id="96" dur="500"/>
                                        <p:tgtEl>
                                          <p:spTgt spid="31"/>
                                        </p:tgtEl>
                                      </p:cBhvr>
                                    </p:animEffect>
                                    <p:set>
                                      <p:cBhvr>
                                        <p:cTn id="97" dur="1" fill="hold">
                                          <p:stCondLst>
                                            <p:cond delay="499"/>
                                          </p:stCondLst>
                                        </p:cTn>
                                        <p:tgtEl>
                                          <p:spTgt spid="31"/>
                                        </p:tgtEl>
                                        <p:attrNameLst>
                                          <p:attrName>style.visibility</p:attrName>
                                        </p:attrNameLst>
                                      </p:cBhvr>
                                      <p:to>
                                        <p:strVal val="hidden"/>
                                      </p:to>
                                    </p:set>
                                  </p:childTnLst>
                                </p:cTn>
                              </p:par>
                              <p:par>
                                <p:cTn id="98" presetID="9" presetClass="exit" presetSubtype="0" fill="hold" nodeType="withEffect">
                                  <p:stCondLst>
                                    <p:cond delay="250"/>
                                  </p:stCondLst>
                                  <p:childTnLst>
                                    <p:animEffect transition="out" filter="dissolve">
                                      <p:cBhvr>
                                        <p:cTn id="99" dur="500"/>
                                        <p:tgtEl>
                                          <p:spTgt spid="32"/>
                                        </p:tgtEl>
                                      </p:cBhvr>
                                    </p:animEffect>
                                    <p:set>
                                      <p:cBhvr>
                                        <p:cTn id="100" dur="1" fill="hold">
                                          <p:stCondLst>
                                            <p:cond delay="499"/>
                                          </p:stCondLst>
                                        </p:cTn>
                                        <p:tgtEl>
                                          <p:spTgt spid="3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6" grpId="1"/>
      <p:bldP spid="17" grpId="0"/>
      <p:bldP spid="17" grpId="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14CE11-0E34-8563-C299-F84B9F574D4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2E1439C-9B52-5462-8EAB-C9F01D4F280B}"/>
              </a:ext>
            </a:extLst>
          </p:cNvPr>
          <p:cNvSpPr>
            <a:spLocks noGrp="1"/>
          </p:cNvSpPr>
          <p:nvPr>
            <p:ph type="title"/>
          </p:nvPr>
        </p:nvSpPr>
        <p:spPr/>
        <p:txBody>
          <a:bodyPr/>
          <a:lstStyle/>
          <a:p>
            <a:r>
              <a:rPr lang="en-US" dirty="0"/>
              <a:t>Benefits</a:t>
            </a:r>
          </a:p>
        </p:txBody>
      </p:sp>
      <p:sp>
        <p:nvSpPr>
          <p:cNvPr id="3" name="Rectangle 2">
            <a:extLst>
              <a:ext uri="{FF2B5EF4-FFF2-40B4-BE49-F238E27FC236}">
                <a16:creationId xmlns:a16="http://schemas.microsoft.com/office/drawing/2014/main" id="{2B38BFF5-D84D-98D6-6557-3D5EF3619AC5}"/>
              </a:ext>
            </a:extLst>
          </p:cNvPr>
          <p:cNvSpPr/>
          <p:nvPr/>
        </p:nvSpPr>
        <p:spPr>
          <a:xfrm>
            <a:off x="372416" y="237404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Efficiency</a:t>
            </a:r>
          </a:p>
        </p:txBody>
      </p:sp>
      <p:sp>
        <p:nvSpPr>
          <p:cNvPr id="4" name="Rectangle 3">
            <a:extLst>
              <a:ext uri="{FF2B5EF4-FFF2-40B4-BE49-F238E27FC236}">
                <a16:creationId xmlns:a16="http://schemas.microsoft.com/office/drawing/2014/main" id="{DDFEE0CD-9758-37CB-08C1-8F4B78FA6C1C}"/>
              </a:ext>
            </a:extLst>
          </p:cNvPr>
          <p:cNvSpPr/>
          <p:nvPr/>
        </p:nvSpPr>
        <p:spPr>
          <a:xfrm>
            <a:off x="4367145" y="237404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Scalability</a:t>
            </a:r>
          </a:p>
        </p:txBody>
      </p:sp>
      <p:sp>
        <p:nvSpPr>
          <p:cNvPr id="5" name="Rectangle 4">
            <a:extLst>
              <a:ext uri="{FF2B5EF4-FFF2-40B4-BE49-F238E27FC236}">
                <a16:creationId xmlns:a16="http://schemas.microsoft.com/office/drawing/2014/main" id="{8AE450B4-2935-4270-0759-1B5FF47D0AA5}"/>
              </a:ext>
            </a:extLst>
          </p:cNvPr>
          <p:cNvSpPr/>
          <p:nvPr/>
        </p:nvSpPr>
        <p:spPr>
          <a:xfrm>
            <a:off x="8361874" y="237404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Flexibility</a:t>
            </a:r>
          </a:p>
        </p:txBody>
      </p:sp>
      <p:sp>
        <p:nvSpPr>
          <p:cNvPr id="6" name="TextBox 5">
            <a:extLst>
              <a:ext uri="{FF2B5EF4-FFF2-40B4-BE49-F238E27FC236}">
                <a16:creationId xmlns:a16="http://schemas.microsoft.com/office/drawing/2014/main" id="{436B3499-F484-8DFB-00F4-1150A690496D}"/>
              </a:ext>
            </a:extLst>
          </p:cNvPr>
          <p:cNvSpPr txBox="1"/>
          <p:nvPr/>
        </p:nvSpPr>
        <p:spPr>
          <a:xfrm>
            <a:off x="838200" y="1277640"/>
            <a:ext cx="2136611" cy="369332"/>
          </a:xfrm>
          <a:prstGeom prst="rect">
            <a:avLst/>
          </a:prstGeom>
          <a:noFill/>
        </p:spPr>
        <p:txBody>
          <a:bodyPr wrap="none" rtlCol="0">
            <a:spAutoFit/>
          </a:bodyPr>
          <a:lstStyle/>
          <a:p>
            <a:r>
              <a:rPr lang="en-US" dirty="0">
                <a:latin typeface="Kamerik205 5" panose="020B0503030600020004" pitchFamily="34" charset="0"/>
              </a:rPr>
              <a:t>Message Filtering</a:t>
            </a:r>
          </a:p>
        </p:txBody>
      </p:sp>
    </p:spTree>
    <p:extLst>
      <p:ext uri="{BB962C8B-B14F-4D97-AF65-F5344CB8AC3E}">
        <p14:creationId xmlns:p14="http://schemas.microsoft.com/office/powerpoint/2010/main" val="44470433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A16745-C3C1-E5D4-1CF7-125C0C2CDE1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482402A-5C21-19C4-2A6E-9530661730FC}"/>
              </a:ext>
            </a:extLst>
          </p:cNvPr>
          <p:cNvSpPr>
            <a:spLocks noGrp="1"/>
          </p:cNvSpPr>
          <p:nvPr>
            <p:ph type="title"/>
          </p:nvPr>
        </p:nvSpPr>
        <p:spPr/>
        <p:txBody>
          <a:bodyPr/>
          <a:lstStyle/>
          <a:p>
            <a:r>
              <a:rPr lang="en-US" dirty="0"/>
              <a:t>Drawbacks</a:t>
            </a:r>
          </a:p>
        </p:txBody>
      </p:sp>
      <p:sp>
        <p:nvSpPr>
          <p:cNvPr id="3" name="Rectangle 2">
            <a:extLst>
              <a:ext uri="{FF2B5EF4-FFF2-40B4-BE49-F238E27FC236}">
                <a16:creationId xmlns:a16="http://schemas.microsoft.com/office/drawing/2014/main" id="{AF408FC9-3D79-80E7-1759-21DB682A1AF8}"/>
              </a:ext>
            </a:extLst>
          </p:cNvPr>
          <p:cNvSpPr/>
          <p:nvPr/>
        </p:nvSpPr>
        <p:spPr>
          <a:xfrm>
            <a:off x="372416" y="237404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Complexity</a:t>
            </a:r>
          </a:p>
        </p:txBody>
      </p:sp>
      <p:sp>
        <p:nvSpPr>
          <p:cNvPr id="4" name="Rectangle 3">
            <a:extLst>
              <a:ext uri="{FF2B5EF4-FFF2-40B4-BE49-F238E27FC236}">
                <a16:creationId xmlns:a16="http://schemas.microsoft.com/office/drawing/2014/main" id="{08B5B91B-6D76-463F-569F-34994BAAD5C3}"/>
              </a:ext>
            </a:extLst>
          </p:cNvPr>
          <p:cNvSpPr/>
          <p:nvPr/>
        </p:nvSpPr>
        <p:spPr>
          <a:xfrm>
            <a:off x="4367145" y="237404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Overhead</a:t>
            </a:r>
          </a:p>
        </p:txBody>
      </p:sp>
      <p:sp>
        <p:nvSpPr>
          <p:cNvPr id="5" name="Rectangle 4">
            <a:extLst>
              <a:ext uri="{FF2B5EF4-FFF2-40B4-BE49-F238E27FC236}">
                <a16:creationId xmlns:a16="http://schemas.microsoft.com/office/drawing/2014/main" id="{96A22F38-ACEA-02F7-140C-DAB02D3F4B99}"/>
              </a:ext>
            </a:extLst>
          </p:cNvPr>
          <p:cNvSpPr/>
          <p:nvPr/>
        </p:nvSpPr>
        <p:spPr>
          <a:xfrm>
            <a:off x="8361874" y="237404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Scalability</a:t>
            </a:r>
          </a:p>
        </p:txBody>
      </p:sp>
      <p:sp>
        <p:nvSpPr>
          <p:cNvPr id="6" name="TextBox 5">
            <a:extLst>
              <a:ext uri="{FF2B5EF4-FFF2-40B4-BE49-F238E27FC236}">
                <a16:creationId xmlns:a16="http://schemas.microsoft.com/office/drawing/2014/main" id="{A9972B2B-242C-1F31-F660-1040A17D71BA}"/>
              </a:ext>
            </a:extLst>
          </p:cNvPr>
          <p:cNvSpPr txBox="1"/>
          <p:nvPr/>
        </p:nvSpPr>
        <p:spPr>
          <a:xfrm>
            <a:off x="838200" y="1277640"/>
            <a:ext cx="2136611" cy="369332"/>
          </a:xfrm>
          <a:prstGeom prst="rect">
            <a:avLst/>
          </a:prstGeom>
          <a:noFill/>
        </p:spPr>
        <p:txBody>
          <a:bodyPr wrap="none" rtlCol="0">
            <a:spAutoFit/>
          </a:bodyPr>
          <a:lstStyle/>
          <a:p>
            <a:r>
              <a:rPr lang="en-US" dirty="0">
                <a:latin typeface="Kamerik205 5" panose="020B0503030600020004" pitchFamily="34" charset="0"/>
              </a:rPr>
              <a:t>Message Filtering</a:t>
            </a:r>
          </a:p>
        </p:txBody>
      </p:sp>
    </p:spTree>
    <p:extLst>
      <p:ext uri="{BB962C8B-B14F-4D97-AF65-F5344CB8AC3E}">
        <p14:creationId xmlns:p14="http://schemas.microsoft.com/office/powerpoint/2010/main" val="161783631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F61A53-620B-2A54-403F-60E2A64C65A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1E08286-9313-DC71-3B86-F67E0D34E63C}"/>
              </a:ext>
            </a:extLst>
          </p:cNvPr>
          <p:cNvSpPr>
            <a:spLocks noGrp="1"/>
          </p:cNvSpPr>
          <p:nvPr>
            <p:ph type="title"/>
          </p:nvPr>
        </p:nvSpPr>
        <p:spPr/>
        <p:txBody>
          <a:bodyPr/>
          <a:lstStyle/>
          <a:p>
            <a:r>
              <a:rPr lang="en-US" dirty="0"/>
              <a:t>Use Cases</a:t>
            </a:r>
          </a:p>
        </p:txBody>
      </p:sp>
      <p:sp>
        <p:nvSpPr>
          <p:cNvPr id="3" name="Rectangle 2">
            <a:extLst>
              <a:ext uri="{FF2B5EF4-FFF2-40B4-BE49-F238E27FC236}">
                <a16:creationId xmlns:a16="http://schemas.microsoft.com/office/drawing/2014/main" id="{58BC98B2-C63E-9E5A-CCEA-9FCFCDA98273}"/>
              </a:ext>
            </a:extLst>
          </p:cNvPr>
          <p:cNvSpPr/>
          <p:nvPr/>
        </p:nvSpPr>
        <p:spPr>
          <a:xfrm>
            <a:off x="372416" y="237404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Subscription Filtering</a:t>
            </a:r>
          </a:p>
        </p:txBody>
      </p:sp>
      <p:sp>
        <p:nvSpPr>
          <p:cNvPr id="4" name="Rectangle 3">
            <a:extLst>
              <a:ext uri="{FF2B5EF4-FFF2-40B4-BE49-F238E27FC236}">
                <a16:creationId xmlns:a16="http://schemas.microsoft.com/office/drawing/2014/main" id="{CE10A0C1-4BC0-FB7F-2BF2-0D9914192B19}"/>
              </a:ext>
            </a:extLst>
          </p:cNvPr>
          <p:cNvSpPr/>
          <p:nvPr/>
        </p:nvSpPr>
        <p:spPr>
          <a:xfrm>
            <a:off x="4367145" y="237404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Data Segmentation</a:t>
            </a:r>
          </a:p>
        </p:txBody>
      </p:sp>
      <p:sp>
        <p:nvSpPr>
          <p:cNvPr id="5" name="Rectangle 4">
            <a:extLst>
              <a:ext uri="{FF2B5EF4-FFF2-40B4-BE49-F238E27FC236}">
                <a16:creationId xmlns:a16="http://schemas.microsoft.com/office/drawing/2014/main" id="{33D929D5-2166-7139-DA56-0D7C6665D5A8}"/>
              </a:ext>
            </a:extLst>
          </p:cNvPr>
          <p:cNvSpPr/>
          <p:nvPr/>
        </p:nvSpPr>
        <p:spPr>
          <a:xfrm>
            <a:off x="8361874" y="237404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Notification Systems</a:t>
            </a:r>
          </a:p>
        </p:txBody>
      </p:sp>
      <p:sp>
        <p:nvSpPr>
          <p:cNvPr id="6" name="TextBox 5">
            <a:extLst>
              <a:ext uri="{FF2B5EF4-FFF2-40B4-BE49-F238E27FC236}">
                <a16:creationId xmlns:a16="http://schemas.microsoft.com/office/drawing/2014/main" id="{FEFEE526-10A2-AA8F-A09C-42D306B936EF}"/>
              </a:ext>
            </a:extLst>
          </p:cNvPr>
          <p:cNvSpPr txBox="1"/>
          <p:nvPr/>
        </p:nvSpPr>
        <p:spPr>
          <a:xfrm>
            <a:off x="838200" y="1277640"/>
            <a:ext cx="2136611" cy="369332"/>
          </a:xfrm>
          <a:prstGeom prst="rect">
            <a:avLst/>
          </a:prstGeom>
          <a:noFill/>
        </p:spPr>
        <p:txBody>
          <a:bodyPr wrap="none" rtlCol="0">
            <a:spAutoFit/>
          </a:bodyPr>
          <a:lstStyle/>
          <a:p>
            <a:r>
              <a:rPr lang="en-US" dirty="0">
                <a:latin typeface="Kamerik205 5" panose="020B0503030600020004" pitchFamily="34" charset="0"/>
              </a:rPr>
              <a:t>Message Filtering</a:t>
            </a:r>
          </a:p>
        </p:txBody>
      </p:sp>
    </p:spTree>
    <p:extLst>
      <p:ext uri="{BB962C8B-B14F-4D97-AF65-F5344CB8AC3E}">
        <p14:creationId xmlns:p14="http://schemas.microsoft.com/office/powerpoint/2010/main" val="166694242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CF1E75-CE74-62D2-DA75-E536AB184624}"/>
              </a:ext>
            </a:extLst>
          </p:cNvPr>
          <p:cNvSpPr>
            <a:spLocks noGrp="1"/>
          </p:cNvSpPr>
          <p:nvPr>
            <p:ph type="title"/>
          </p:nvPr>
        </p:nvSpPr>
        <p:spPr/>
        <p:txBody>
          <a:bodyPr/>
          <a:lstStyle/>
          <a:p>
            <a:r>
              <a:rPr lang="en-US" dirty="0"/>
              <a:t>Messaging Routing</a:t>
            </a:r>
          </a:p>
        </p:txBody>
      </p:sp>
      <p:sp>
        <p:nvSpPr>
          <p:cNvPr id="3" name="Text Placeholder 2">
            <a:extLst>
              <a:ext uri="{FF2B5EF4-FFF2-40B4-BE49-F238E27FC236}">
                <a16:creationId xmlns:a16="http://schemas.microsoft.com/office/drawing/2014/main" id="{1132B7C0-06BE-F31D-1E2A-56EC9106419D}"/>
              </a:ext>
            </a:extLst>
          </p:cNvPr>
          <p:cNvSpPr>
            <a:spLocks noGrp="1"/>
          </p:cNvSpPr>
          <p:nvPr>
            <p:ph type="body" idx="1"/>
          </p:nvPr>
        </p:nvSpPr>
        <p:spPr/>
        <p:txBody>
          <a:bodyPr/>
          <a:lstStyle/>
          <a:p>
            <a:r>
              <a:rPr lang="en-US" dirty="0"/>
              <a:t>Survey of Messaging Patterns</a:t>
            </a:r>
          </a:p>
        </p:txBody>
      </p:sp>
      <p:sp>
        <p:nvSpPr>
          <p:cNvPr id="4" name="TextBox 3">
            <a:extLst>
              <a:ext uri="{FF2B5EF4-FFF2-40B4-BE49-F238E27FC236}">
                <a16:creationId xmlns:a16="http://schemas.microsoft.com/office/drawing/2014/main" id="{72BB7285-358F-4B89-BD59-F7A3B3D2DA04}"/>
              </a:ext>
            </a:extLst>
          </p:cNvPr>
          <p:cNvSpPr txBox="1"/>
          <p:nvPr/>
        </p:nvSpPr>
        <p:spPr>
          <a:xfrm>
            <a:off x="11476740" y="6489450"/>
            <a:ext cx="715260" cy="369332"/>
          </a:xfrm>
          <a:prstGeom prst="rect">
            <a:avLst/>
          </a:prstGeom>
          <a:noFill/>
        </p:spPr>
        <p:txBody>
          <a:bodyPr wrap="none" rtlCol="0">
            <a:spAutoFit/>
          </a:bodyPr>
          <a:lstStyle/>
          <a:p>
            <a:r>
              <a:rPr lang="en-US" dirty="0">
                <a:solidFill>
                  <a:schemeClr val="bg1">
                    <a:lumMod val="65000"/>
                  </a:schemeClr>
                </a:solidFill>
              </a:rPr>
              <a:t>13:40</a:t>
            </a:r>
          </a:p>
        </p:txBody>
      </p:sp>
    </p:spTree>
    <p:extLst>
      <p:ext uri="{BB962C8B-B14F-4D97-AF65-F5344CB8AC3E}">
        <p14:creationId xmlns:p14="http://schemas.microsoft.com/office/powerpoint/2010/main" val="208424947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F4DA70-4059-392F-A41A-1879D9D95F9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8A244D1-5A50-5D1A-1881-617187C4D816}"/>
              </a:ext>
            </a:extLst>
          </p:cNvPr>
          <p:cNvSpPr>
            <a:spLocks noGrp="1"/>
          </p:cNvSpPr>
          <p:nvPr>
            <p:ph type="title"/>
          </p:nvPr>
        </p:nvSpPr>
        <p:spPr/>
        <p:txBody>
          <a:bodyPr/>
          <a:lstStyle/>
          <a:p>
            <a:r>
              <a:rPr lang="en-US" dirty="0"/>
              <a:t>What is Message Routing?</a:t>
            </a:r>
          </a:p>
        </p:txBody>
      </p:sp>
      <p:sp>
        <p:nvSpPr>
          <p:cNvPr id="3" name="Rectangle 2">
            <a:extLst>
              <a:ext uri="{FF2B5EF4-FFF2-40B4-BE49-F238E27FC236}">
                <a16:creationId xmlns:a16="http://schemas.microsoft.com/office/drawing/2014/main" id="{AFCD41B4-1B46-A5A4-9734-B35524B87BEE}"/>
              </a:ext>
            </a:extLst>
          </p:cNvPr>
          <p:cNvSpPr/>
          <p:nvPr/>
        </p:nvSpPr>
        <p:spPr>
          <a:xfrm>
            <a:off x="1272441" y="2346291"/>
            <a:ext cx="4482771" cy="1768509"/>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solidFill>
                  <a:srgbClr val="002B5B"/>
                </a:solidFill>
              </a:rPr>
              <a:t>Directs messages to different destinations based on specific criteria</a:t>
            </a:r>
          </a:p>
        </p:txBody>
      </p:sp>
      <p:sp>
        <p:nvSpPr>
          <p:cNvPr id="4" name="Rectangle 3">
            <a:extLst>
              <a:ext uri="{FF2B5EF4-FFF2-40B4-BE49-F238E27FC236}">
                <a16:creationId xmlns:a16="http://schemas.microsoft.com/office/drawing/2014/main" id="{33718EE3-25CC-625A-712A-E3AAA5CFC010}"/>
              </a:ext>
            </a:extLst>
          </p:cNvPr>
          <p:cNvSpPr/>
          <p:nvPr/>
        </p:nvSpPr>
        <p:spPr>
          <a:xfrm>
            <a:off x="6436788" y="2329036"/>
            <a:ext cx="4482771" cy="1768509"/>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solidFill>
                  <a:srgbClr val="002B5B"/>
                </a:solidFill>
              </a:rPr>
              <a:t>Isolate problematic messages</a:t>
            </a:r>
          </a:p>
        </p:txBody>
      </p:sp>
    </p:spTree>
    <p:extLst>
      <p:ext uri="{BB962C8B-B14F-4D97-AF65-F5344CB8AC3E}">
        <p14:creationId xmlns:p14="http://schemas.microsoft.com/office/powerpoint/2010/main" val="65980850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TextBox 31">
            <a:extLst>
              <a:ext uri="{FF2B5EF4-FFF2-40B4-BE49-F238E27FC236}">
                <a16:creationId xmlns:a16="http://schemas.microsoft.com/office/drawing/2014/main" id="{7378FE50-9D03-9417-0B4A-231E16D2BF86}"/>
              </a:ext>
            </a:extLst>
          </p:cNvPr>
          <p:cNvSpPr txBox="1"/>
          <p:nvPr/>
        </p:nvSpPr>
        <p:spPr>
          <a:xfrm>
            <a:off x="2046331" y="4172675"/>
            <a:ext cx="1582806" cy="461665"/>
          </a:xfrm>
          <a:prstGeom prst="rect">
            <a:avLst/>
          </a:prstGeom>
          <a:noFill/>
        </p:spPr>
        <p:txBody>
          <a:bodyPr wrap="none" rtlCol="0">
            <a:spAutoFit/>
          </a:bodyPr>
          <a:lstStyle/>
          <a:p>
            <a:r>
              <a:rPr lang="en-US" sz="2400" b="1" dirty="0">
                <a:solidFill>
                  <a:srgbClr val="002B5B"/>
                </a:solidFill>
              </a:rPr>
              <a:t>Endpoint B</a:t>
            </a:r>
          </a:p>
        </p:txBody>
      </p:sp>
      <p:sp>
        <p:nvSpPr>
          <p:cNvPr id="2" name="Title 1">
            <a:extLst>
              <a:ext uri="{FF2B5EF4-FFF2-40B4-BE49-F238E27FC236}">
                <a16:creationId xmlns:a16="http://schemas.microsoft.com/office/drawing/2014/main" id="{B82CCD89-2666-81F0-E00D-1F57A1EE8B53}"/>
              </a:ext>
            </a:extLst>
          </p:cNvPr>
          <p:cNvSpPr>
            <a:spLocks noGrp="1"/>
          </p:cNvSpPr>
          <p:nvPr>
            <p:ph type="title"/>
          </p:nvPr>
        </p:nvSpPr>
        <p:spPr/>
        <p:txBody>
          <a:bodyPr/>
          <a:lstStyle/>
          <a:p>
            <a:r>
              <a:rPr lang="en-US" dirty="0"/>
              <a:t>Key Components &amp; Flow</a:t>
            </a:r>
          </a:p>
        </p:txBody>
      </p:sp>
      <p:cxnSp>
        <p:nvCxnSpPr>
          <p:cNvPr id="3" name="Straight Arrow Connector 2">
            <a:extLst>
              <a:ext uri="{FF2B5EF4-FFF2-40B4-BE49-F238E27FC236}">
                <a16:creationId xmlns:a16="http://schemas.microsoft.com/office/drawing/2014/main" id="{D5D9359A-C158-2406-DA25-9DD8D4BF962E}"/>
              </a:ext>
            </a:extLst>
          </p:cNvPr>
          <p:cNvCxnSpPr>
            <a:cxnSpLocks/>
            <a:stCxn id="6" idx="6"/>
            <a:endCxn id="23" idx="1"/>
          </p:cNvCxnSpPr>
          <p:nvPr/>
        </p:nvCxnSpPr>
        <p:spPr>
          <a:xfrm>
            <a:off x="1511945" y="3176869"/>
            <a:ext cx="831835" cy="0"/>
          </a:xfrm>
          <a:prstGeom prst="straightConnector1">
            <a:avLst/>
          </a:prstGeom>
          <a:ln w="57150">
            <a:solidFill>
              <a:srgbClr val="DC2626"/>
            </a:solidFill>
            <a:tailEnd type="triangle"/>
          </a:ln>
        </p:spPr>
        <p:style>
          <a:lnRef idx="1">
            <a:schemeClr val="accent1"/>
          </a:lnRef>
          <a:fillRef idx="0">
            <a:schemeClr val="accent1"/>
          </a:fillRef>
          <a:effectRef idx="0">
            <a:schemeClr val="accent1"/>
          </a:effectRef>
          <a:fontRef idx="minor">
            <a:schemeClr val="tx1"/>
          </a:fontRef>
        </p:style>
      </p:cxnSp>
      <p:cxnSp>
        <p:nvCxnSpPr>
          <p:cNvPr id="4" name="Straight Arrow Connector 3">
            <a:extLst>
              <a:ext uri="{FF2B5EF4-FFF2-40B4-BE49-F238E27FC236}">
                <a16:creationId xmlns:a16="http://schemas.microsoft.com/office/drawing/2014/main" id="{4330437D-7472-5180-638C-D7AD307824F1}"/>
              </a:ext>
            </a:extLst>
          </p:cNvPr>
          <p:cNvCxnSpPr>
            <a:cxnSpLocks/>
            <a:stCxn id="13" idx="3"/>
            <a:endCxn id="17" idx="2"/>
          </p:cNvCxnSpPr>
          <p:nvPr/>
        </p:nvCxnSpPr>
        <p:spPr>
          <a:xfrm flipV="1">
            <a:off x="8853488" y="2815040"/>
            <a:ext cx="853439" cy="1222"/>
          </a:xfrm>
          <a:prstGeom prst="straightConnector1">
            <a:avLst/>
          </a:prstGeom>
          <a:ln w="57150">
            <a:solidFill>
              <a:srgbClr val="DC2626"/>
            </a:solidFill>
            <a:tailEnd type="triangle"/>
          </a:ln>
        </p:spPr>
        <p:style>
          <a:lnRef idx="1">
            <a:schemeClr val="accent1"/>
          </a:lnRef>
          <a:fillRef idx="0">
            <a:schemeClr val="accent1"/>
          </a:fillRef>
          <a:effectRef idx="0">
            <a:schemeClr val="accent1"/>
          </a:effectRef>
          <a:fontRef idx="minor">
            <a:schemeClr val="tx1"/>
          </a:fontRef>
        </p:style>
      </p:cxnSp>
      <p:grpSp>
        <p:nvGrpSpPr>
          <p:cNvPr id="5" name="Group 4">
            <a:extLst>
              <a:ext uri="{FF2B5EF4-FFF2-40B4-BE49-F238E27FC236}">
                <a16:creationId xmlns:a16="http://schemas.microsoft.com/office/drawing/2014/main" id="{ABDE8F82-6A93-A9B0-3F0D-AD3A91A02758}"/>
              </a:ext>
            </a:extLst>
          </p:cNvPr>
          <p:cNvGrpSpPr/>
          <p:nvPr/>
        </p:nvGrpSpPr>
        <p:grpSpPr>
          <a:xfrm>
            <a:off x="583645" y="2833376"/>
            <a:ext cx="1050672" cy="1207451"/>
            <a:chOff x="583645" y="2833376"/>
            <a:chExt cx="1050672" cy="1207451"/>
          </a:xfrm>
        </p:grpSpPr>
        <p:sp>
          <p:nvSpPr>
            <p:cNvPr id="6" name="Oval 5">
              <a:extLst>
                <a:ext uri="{FF2B5EF4-FFF2-40B4-BE49-F238E27FC236}">
                  <a16:creationId xmlns:a16="http://schemas.microsoft.com/office/drawing/2014/main" id="{C13A8BA1-0F67-476B-BA0A-47C93AC8A4B8}"/>
                </a:ext>
              </a:extLst>
            </p:cNvPr>
            <p:cNvSpPr/>
            <p:nvPr/>
          </p:nvSpPr>
          <p:spPr>
            <a:xfrm>
              <a:off x="782320" y="2833376"/>
              <a:ext cx="729625" cy="6869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a:p>
          </p:txBody>
        </p:sp>
        <p:sp>
          <p:nvSpPr>
            <p:cNvPr id="7" name="TextBox 6">
              <a:extLst>
                <a:ext uri="{FF2B5EF4-FFF2-40B4-BE49-F238E27FC236}">
                  <a16:creationId xmlns:a16="http://schemas.microsoft.com/office/drawing/2014/main" id="{4A178C70-DA2C-31BA-7BFD-D6A929F6C75A}"/>
                </a:ext>
              </a:extLst>
            </p:cNvPr>
            <p:cNvSpPr txBox="1"/>
            <p:nvPr/>
          </p:nvSpPr>
          <p:spPr>
            <a:xfrm>
              <a:off x="583645" y="3671495"/>
              <a:ext cx="1050672" cy="369332"/>
            </a:xfrm>
            <a:prstGeom prst="rect">
              <a:avLst/>
            </a:prstGeom>
            <a:noFill/>
          </p:spPr>
          <p:txBody>
            <a:bodyPr wrap="none" rtlCol="0">
              <a:spAutoFit/>
            </a:bodyPr>
            <a:lstStyle/>
            <a:p>
              <a:r>
                <a:rPr lang="en-US" b="1" dirty="0"/>
                <a:t>Producer</a:t>
              </a:r>
            </a:p>
          </p:txBody>
        </p:sp>
      </p:grpSp>
      <p:grpSp>
        <p:nvGrpSpPr>
          <p:cNvPr id="8" name="Group 7">
            <a:extLst>
              <a:ext uri="{FF2B5EF4-FFF2-40B4-BE49-F238E27FC236}">
                <a16:creationId xmlns:a16="http://schemas.microsoft.com/office/drawing/2014/main" id="{BFFE6BAA-2F6E-FD4C-4503-2ED3598E8391}"/>
              </a:ext>
            </a:extLst>
          </p:cNvPr>
          <p:cNvGrpSpPr/>
          <p:nvPr/>
        </p:nvGrpSpPr>
        <p:grpSpPr>
          <a:xfrm>
            <a:off x="4360046" y="2534361"/>
            <a:ext cx="4493442" cy="1355375"/>
            <a:chOff x="4360046" y="2534361"/>
            <a:chExt cx="4493442" cy="1355375"/>
          </a:xfrm>
        </p:grpSpPr>
        <p:grpSp>
          <p:nvGrpSpPr>
            <p:cNvPr id="9" name="Group 8">
              <a:extLst>
                <a:ext uri="{FF2B5EF4-FFF2-40B4-BE49-F238E27FC236}">
                  <a16:creationId xmlns:a16="http://schemas.microsoft.com/office/drawing/2014/main" id="{4D5030F6-A101-2C2B-6504-44FD9F6403F1}"/>
                </a:ext>
              </a:extLst>
            </p:cNvPr>
            <p:cNvGrpSpPr/>
            <p:nvPr/>
          </p:nvGrpSpPr>
          <p:grpSpPr>
            <a:xfrm>
              <a:off x="4360046" y="2534361"/>
              <a:ext cx="4493442" cy="563802"/>
              <a:chOff x="2750639" y="3388747"/>
              <a:chExt cx="4493442" cy="563802"/>
            </a:xfrm>
          </p:grpSpPr>
          <p:sp>
            <p:nvSpPr>
              <p:cNvPr id="13" name="Rectangle: Rounded Corners 12">
                <a:extLst>
                  <a:ext uri="{FF2B5EF4-FFF2-40B4-BE49-F238E27FC236}">
                    <a16:creationId xmlns:a16="http://schemas.microsoft.com/office/drawing/2014/main" id="{2E09C79D-9455-1893-7ABE-8FFB46675CC6}"/>
                  </a:ext>
                </a:extLst>
              </p:cNvPr>
              <p:cNvSpPr/>
              <p:nvPr/>
            </p:nvSpPr>
            <p:spPr>
              <a:xfrm>
                <a:off x="2750639" y="3388747"/>
                <a:ext cx="4493442" cy="5638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dirty="0"/>
              </a:p>
            </p:txBody>
          </p:sp>
          <p:sp>
            <p:nvSpPr>
              <p:cNvPr id="14" name="TextBox 13">
                <a:extLst>
                  <a:ext uri="{FF2B5EF4-FFF2-40B4-BE49-F238E27FC236}">
                    <a16:creationId xmlns:a16="http://schemas.microsoft.com/office/drawing/2014/main" id="{A33C0428-CA3B-A070-E78B-DBA055A98625}"/>
                  </a:ext>
                </a:extLst>
              </p:cNvPr>
              <p:cNvSpPr txBox="1"/>
              <p:nvPr/>
            </p:nvSpPr>
            <p:spPr>
              <a:xfrm>
                <a:off x="2788608" y="3484760"/>
                <a:ext cx="1240532" cy="369332"/>
              </a:xfrm>
              <a:prstGeom prst="rect">
                <a:avLst/>
              </a:prstGeom>
              <a:noFill/>
            </p:spPr>
            <p:txBody>
              <a:bodyPr wrap="none" rtlCol="0">
                <a:spAutoFit/>
              </a:bodyPr>
              <a:lstStyle/>
              <a:p>
                <a:r>
                  <a:rPr lang="en-US" b="1" dirty="0">
                    <a:solidFill>
                      <a:schemeClr val="bg1"/>
                    </a:solidFill>
                  </a:rPr>
                  <a:t>Endpoint A</a:t>
                </a:r>
              </a:p>
            </p:txBody>
          </p:sp>
        </p:grpSp>
        <p:grpSp>
          <p:nvGrpSpPr>
            <p:cNvPr id="10" name="Group 9">
              <a:extLst>
                <a:ext uri="{FF2B5EF4-FFF2-40B4-BE49-F238E27FC236}">
                  <a16:creationId xmlns:a16="http://schemas.microsoft.com/office/drawing/2014/main" id="{D2767A64-A926-8143-5D98-FFA6E32EBE80}"/>
                </a:ext>
              </a:extLst>
            </p:cNvPr>
            <p:cNvGrpSpPr/>
            <p:nvPr/>
          </p:nvGrpSpPr>
          <p:grpSpPr>
            <a:xfrm>
              <a:off x="4360046" y="3325934"/>
              <a:ext cx="4493442" cy="563802"/>
              <a:chOff x="2750639" y="3388747"/>
              <a:chExt cx="4493442" cy="563802"/>
            </a:xfrm>
          </p:grpSpPr>
          <p:sp>
            <p:nvSpPr>
              <p:cNvPr id="11" name="Rectangle: Rounded Corners 10">
                <a:extLst>
                  <a:ext uri="{FF2B5EF4-FFF2-40B4-BE49-F238E27FC236}">
                    <a16:creationId xmlns:a16="http://schemas.microsoft.com/office/drawing/2014/main" id="{3B23AB29-FB6B-6557-41C5-549CDAF386EF}"/>
                  </a:ext>
                </a:extLst>
              </p:cNvPr>
              <p:cNvSpPr/>
              <p:nvPr/>
            </p:nvSpPr>
            <p:spPr>
              <a:xfrm>
                <a:off x="2750639" y="3388747"/>
                <a:ext cx="4493442" cy="5638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dirty="0"/>
              </a:p>
            </p:txBody>
          </p:sp>
          <p:sp>
            <p:nvSpPr>
              <p:cNvPr id="12" name="TextBox 11">
                <a:extLst>
                  <a:ext uri="{FF2B5EF4-FFF2-40B4-BE49-F238E27FC236}">
                    <a16:creationId xmlns:a16="http://schemas.microsoft.com/office/drawing/2014/main" id="{75463656-D302-0D3C-0759-DD3588FF6A17}"/>
                  </a:ext>
                </a:extLst>
              </p:cNvPr>
              <p:cNvSpPr txBox="1"/>
              <p:nvPr/>
            </p:nvSpPr>
            <p:spPr>
              <a:xfrm>
                <a:off x="2788608" y="3484760"/>
                <a:ext cx="1230914" cy="369332"/>
              </a:xfrm>
              <a:prstGeom prst="rect">
                <a:avLst/>
              </a:prstGeom>
              <a:noFill/>
            </p:spPr>
            <p:txBody>
              <a:bodyPr wrap="none" rtlCol="0">
                <a:spAutoFit/>
              </a:bodyPr>
              <a:lstStyle/>
              <a:p>
                <a:r>
                  <a:rPr lang="en-US" b="1" dirty="0">
                    <a:solidFill>
                      <a:schemeClr val="bg1"/>
                    </a:solidFill>
                  </a:rPr>
                  <a:t>Endpoint B</a:t>
                </a:r>
              </a:p>
            </p:txBody>
          </p:sp>
        </p:grpSp>
      </p:grpSp>
      <p:cxnSp>
        <p:nvCxnSpPr>
          <p:cNvPr id="15" name="Straight Arrow Connector 14">
            <a:extLst>
              <a:ext uri="{FF2B5EF4-FFF2-40B4-BE49-F238E27FC236}">
                <a16:creationId xmlns:a16="http://schemas.microsoft.com/office/drawing/2014/main" id="{93E3CFF6-7922-FBAF-26DE-526495978384}"/>
              </a:ext>
            </a:extLst>
          </p:cNvPr>
          <p:cNvCxnSpPr>
            <a:cxnSpLocks/>
            <a:endCxn id="19" idx="2"/>
          </p:cNvCxnSpPr>
          <p:nvPr/>
        </p:nvCxnSpPr>
        <p:spPr>
          <a:xfrm flipV="1">
            <a:off x="8849972" y="3669427"/>
            <a:ext cx="853439" cy="2068"/>
          </a:xfrm>
          <a:prstGeom prst="straightConnector1">
            <a:avLst/>
          </a:prstGeom>
          <a:ln w="57150">
            <a:solidFill>
              <a:srgbClr val="DC2626"/>
            </a:solidFill>
            <a:tailEnd type="triangle"/>
          </a:ln>
        </p:spPr>
        <p:style>
          <a:lnRef idx="1">
            <a:schemeClr val="accent1"/>
          </a:lnRef>
          <a:fillRef idx="0">
            <a:schemeClr val="accent1"/>
          </a:fillRef>
          <a:effectRef idx="0">
            <a:schemeClr val="accent1"/>
          </a:effectRef>
          <a:fontRef idx="minor">
            <a:schemeClr val="tx1"/>
          </a:fontRef>
        </p:style>
      </p:cxnSp>
      <p:grpSp>
        <p:nvGrpSpPr>
          <p:cNvPr id="16" name="Group 15">
            <a:extLst>
              <a:ext uri="{FF2B5EF4-FFF2-40B4-BE49-F238E27FC236}">
                <a16:creationId xmlns:a16="http://schemas.microsoft.com/office/drawing/2014/main" id="{B81D5E77-7D3B-0779-16AD-18CE827BE28F}"/>
              </a:ext>
            </a:extLst>
          </p:cNvPr>
          <p:cNvGrpSpPr/>
          <p:nvPr/>
        </p:nvGrpSpPr>
        <p:grpSpPr>
          <a:xfrm>
            <a:off x="9381176" y="2471547"/>
            <a:ext cx="1388522" cy="1996003"/>
            <a:chOff x="9381176" y="2471547"/>
            <a:chExt cx="1388522" cy="1996003"/>
          </a:xfrm>
        </p:grpSpPr>
        <p:sp>
          <p:nvSpPr>
            <p:cNvPr id="17" name="Oval 16">
              <a:extLst>
                <a:ext uri="{FF2B5EF4-FFF2-40B4-BE49-F238E27FC236}">
                  <a16:creationId xmlns:a16="http://schemas.microsoft.com/office/drawing/2014/main" id="{F3089FB4-C7D3-9BA9-A51F-B465CE9998CF}"/>
                </a:ext>
              </a:extLst>
            </p:cNvPr>
            <p:cNvSpPr/>
            <p:nvPr/>
          </p:nvSpPr>
          <p:spPr>
            <a:xfrm>
              <a:off x="9706927" y="2471547"/>
              <a:ext cx="729625" cy="6869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a:p>
          </p:txBody>
        </p:sp>
        <p:sp>
          <p:nvSpPr>
            <p:cNvPr id="18" name="TextBox 17">
              <a:extLst>
                <a:ext uri="{FF2B5EF4-FFF2-40B4-BE49-F238E27FC236}">
                  <a16:creationId xmlns:a16="http://schemas.microsoft.com/office/drawing/2014/main" id="{87873D64-E39A-2652-D84F-A0A4E3CF806C}"/>
                </a:ext>
              </a:extLst>
            </p:cNvPr>
            <p:cNvSpPr txBox="1"/>
            <p:nvPr/>
          </p:nvSpPr>
          <p:spPr>
            <a:xfrm>
              <a:off x="9381176" y="4098218"/>
              <a:ext cx="1388522" cy="369332"/>
            </a:xfrm>
            <a:prstGeom prst="rect">
              <a:avLst/>
            </a:prstGeom>
            <a:noFill/>
          </p:spPr>
          <p:txBody>
            <a:bodyPr wrap="none" rtlCol="0">
              <a:spAutoFit/>
            </a:bodyPr>
            <a:lstStyle/>
            <a:p>
              <a:r>
                <a:rPr lang="en-US" b="1" dirty="0"/>
                <a:t>Consumer(s)</a:t>
              </a:r>
            </a:p>
          </p:txBody>
        </p:sp>
        <p:sp>
          <p:nvSpPr>
            <p:cNvPr id="19" name="Oval 18">
              <a:extLst>
                <a:ext uri="{FF2B5EF4-FFF2-40B4-BE49-F238E27FC236}">
                  <a16:creationId xmlns:a16="http://schemas.microsoft.com/office/drawing/2014/main" id="{4C959F81-EED0-A087-1481-F100C0263397}"/>
                </a:ext>
              </a:extLst>
            </p:cNvPr>
            <p:cNvSpPr/>
            <p:nvPr/>
          </p:nvSpPr>
          <p:spPr>
            <a:xfrm>
              <a:off x="9703411" y="3325934"/>
              <a:ext cx="729625" cy="6869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a:p>
          </p:txBody>
        </p:sp>
      </p:grpSp>
      <p:cxnSp>
        <p:nvCxnSpPr>
          <p:cNvPr id="20" name="Straight Arrow Connector 19">
            <a:extLst>
              <a:ext uri="{FF2B5EF4-FFF2-40B4-BE49-F238E27FC236}">
                <a16:creationId xmlns:a16="http://schemas.microsoft.com/office/drawing/2014/main" id="{B1156095-9EC7-BD71-3D26-AC32E44BE7A8}"/>
              </a:ext>
            </a:extLst>
          </p:cNvPr>
          <p:cNvCxnSpPr>
            <a:cxnSpLocks/>
            <a:endCxn id="14" idx="1"/>
          </p:cNvCxnSpPr>
          <p:nvPr/>
        </p:nvCxnSpPr>
        <p:spPr>
          <a:xfrm flipV="1">
            <a:off x="3603620" y="2815040"/>
            <a:ext cx="794395" cy="233283"/>
          </a:xfrm>
          <a:prstGeom prst="straightConnector1">
            <a:avLst/>
          </a:prstGeom>
          <a:ln w="57150">
            <a:solidFill>
              <a:srgbClr val="DC2626"/>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51CC21A6-5B98-6009-E352-29EFB1C8EF5E}"/>
              </a:ext>
            </a:extLst>
          </p:cNvPr>
          <p:cNvCxnSpPr>
            <a:cxnSpLocks/>
            <a:endCxn id="12" idx="1"/>
          </p:cNvCxnSpPr>
          <p:nvPr/>
        </p:nvCxnSpPr>
        <p:spPr>
          <a:xfrm>
            <a:off x="3584636" y="3421947"/>
            <a:ext cx="813379" cy="184666"/>
          </a:xfrm>
          <a:prstGeom prst="straightConnector1">
            <a:avLst/>
          </a:prstGeom>
          <a:ln w="57150">
            <a:solidFill>
              <a:srgbClr val="DC2626"/>
            </a:solidFill>
            <a:tailEnd type="triangle"/>
          </a:ln>
        </p:spPr>
        <p:style>
          <a:lnRef idx="1">
            <a:schemeClr val="accent1"/>
          </a:lnRef>
          <a:fillRef idx="0">
            <a:schemeClr val="accent1"/>
          </a:fillRef>
          <a:effectRef idx="0">
            <a:schemeClr val="accent1"/>
          </a:effectRef>
          <a:fontRef idx="minor">
            <a:schemeClr val="tx1"/>
          </a:fontRef>
        </p:style>
      </p:cxnSp>
      <p:grpSp>
        <p:nvGrpSpPr>
          <p:cNvPr id="22" name="Group 21">
            <a:extLst>
              <a:ext uri="{FF2B5EF4-FFF2-40B4-BE49-F238E27FC236}">
                <a16:creationId xmlns:a16="http://schemas.microsoft.com/office/drawing/2014/main" id="{A954700A-B882-EFFB-DFE4-16003593F798}"/>
              </a:ext>
            </a:extLst>
          </p:cNvPr>
          <p:cNvGrpSpPr/>
          <p:nvPr/>
        </p:nvGrpSpPr>
        <p:grpSpPr>
          <a:xfrm>
            <a:off x="2343780" y="2255520"/>
            <a:ext cx="1259840" cy="1842698"/>
            <a:chOff x="2343780" y="2255520"/>
            <a:chExt cx="1259840" cy="1842698"/>
          </a:xfrm>
        </p:grpSpPr>
        <p:sp>
          <p:nvSpPr>
            <p:cNvPr id="23" name="Rectangle: Rounded Corners 22">
              <a:extLst>
                <a:ext uri="{FF2B5EF4-FFF2-40B4-BE49-F238E27FC236}">
                  <a16:creationId xmlns:a16="http://schemas.microsoft.com/office/drawing/2014/main" id="{83A18265-B018-C3F7-4D6B-38989F3801A1}"/>
                </a:ext>
              </a:extLst>
            </p:cNvPr>
            <p:cNvSpPr/>
            <p:nvPr/>
          </p:nvSpPr>
          <p:spPr>
            <a:xfrm>
              <a:off x="2343780" y="2255520"/>
              <a:ext cx="1259840" cy="1842698"/>
            </a:xfrm>
            <a:prstGeom prst="roundRec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Box 23">
              <a:extLst>
                <a:ext uri="{FF2B5EF4-FFF2-40B4-BE49-F238E27FC236}">
                  <a16:creationId xmlns:a16="http://schemas.microsoft.com/office/drawing/2014/main" id="{8734C3C6-91F7-7E42-A38F-67323E2E0CC7}"/>
                </a:ext>
              </a:extLst>
            </p:cNvPr>
            <p:cNvSpPr txBox="1"/>
            <p:nvPr/>
          </p:nvSpPr>
          <p:spPr>
            <a:xfrm>
              <a:off x="2353272" y="2419462"/>
              <a:ext cx="1240856" cy="646331"/>
            </a:xfrm>
            <a:prstGeom prst="rect">
              <a:avLst/>
            </a:prstGeom>
            <a:noFill/>
          </p:spPr>
          <p:txBody>
            <a:bodyPr wrap="square" rtlCol="0">
              <a:spAutoFit/>
            </a:bodyPr>
            <a:lstStyle/>
            <a:p>
              <a:pPr algn="ctr"/>
              <a:r>
                <a:rPr lang="en-US" b="1" dirty="0"/>
                <a:t>Message</a:t>
              </a:r>
              <a:br>
                <a:rPr lang="en-US" b="1" dirty="0"/>
              </a:br>
              <a:r>
                <a:rPr lang="en-US" b="1" dirty="0"/>
                <a:t>Router</a:t>
              </a:r>
            </a:p>
          </p:txBody>
        </p:sp>
      </p:grpSp>
      <p:pic>
        <p:nvPicPr>
          <p:cNvPr id="25" name="Picture 24" descr="Free Envelope Clipart Black And White, Download Free Envelope Clipart Black  And White png images, Free ClipArts on Clipart Library">
            <a:extLst>
              <a:ext uri="{FF2B5EF4-FFF2-40B4-BE49-F238E27FC236}">
                <a16:creationId xmlns:a16="http://schemas.microsoft.com/office/drawing/2014/main" id="{277DE679-A5B4-0E95-82C8-C7CF3AFEC89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5872" y="2990915"/>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25" descr="Free Envelope Clipart Black And White, Download Free Envelope Clipart Black  And White png images, Free ClipArts on Clipart Library">
            <a:extLst>
              <a:ext uri="{FF2B5EF4-FFF2-40B4-BE49-F238E27FC236}">
                <a16:creationId xmlns:a16="http://schemas.microsoft.com/office/drawing/2014/main" id="{43EBCCE0-7B47-AF60-7500-7D21FB8CF9A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70703" y="3212953"/>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26" descr="Free Envelope Clipart Black And White, Download Free Envelope Clipart Black  And White png images, Free ClipArts on Clipart Library">
            <a:extLst>
              <a:ext uri="{FF2B5EF4-FFF2-40B4-BE49-F238E27FC236}">
                <a16:creationId xmlns:a16="http://schemas.microsoft.com/office/drawing/2014/main" id="{AC1D467C-592B-66DE-B4EF-04EB3BACBA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58909" y="2626942"/>
            <a:ext cx="535720" cy="369052"/>
          </a:xfrm>
          <a:prstGeom prst="rect">
            <a:avLst/>
          </a:prstGeom>
          <a:noFill/>
          <a:extLst>
            <a:ext uri="{909E8E84-426E-40DD-AFC4-6F175D3DCCD1}">
              <a14:hiddenFill xmlns:a14="http://schemas.microsoft.com/office/drawing/2010/main">
                <a:solidFill>
                  <a:srgbClr val="FFFFFF"/>
                </a:solidFill>
              </a14:hiddenFill>
            </a:ext>
          </a:extLst>
        </p:spPr>
      </p:pic>
      <p:sp>
        <p:nvSpPr>
          <p:cNvPr id="29" name="TextBox 28">
            <a:extLst>
              <a:ext uri="{FF2B5EF4-FFF2-40B4-BE49-F238E27FC236}">
                <a16:creationId xmlns:a16="http://schemas.microsoft.com/office/drawing/2014/main" id="{824092D0-15EF-AC5A-51CD-D1D83486115E}"/>
              </a:ext>
            </a:extLst>
          </p:cNvPr>
          <p:cNvSpPr txBox="1"/>
          <p:nvPr/>
        </p:nvSpPr>
        <p:spPr>
          <a:xfrm>
            <a:off x="2046331" y="4176609"/>
            <a:ext cx="1595630" cy="461665"/>
          </a:xfrm>
          <a:prstGeom prst="rect">
            <a:avLst/>
          </a:prstGeom>
          <a:noFill/>
        </p:spPr>
        <p:txBody>
          <a:bodyPr wrap="none" rtlCol="0">
            <a:spAutoFit/>
          </a:bodyPr>
          <a:lstStyle/>
          <a:p>
            <a:r>
              <a:rPr lang="en-US" sz="2400" b="1" dirty="0">
                <a:solidFill>
                  <a:srgbClr val="002B5B"/>
                </a:solidFill>
              </a:rPr>
              <a:t>Endpoint A</a:t>
            </a:r>
          </a:p>
        </p:txBody>
      </p:sp>
      <p:pic>
        <p:nvPicPr>
          <p:cNvPr id="28" name="Picture 27" descr="Free Envelope Clipart Black And White, Download Free Envelope Clipart Black  And White png images, Free ClipArts on Clipart Library">
            <a:extLst>
              <a:ext uri="{FF2B5EF4-FFF2-40B4-BE49-F238E27FC236}">
                <a16:creationId xmlns:a16="http://schemas.microsoft.com/office/drawing/2014/main" id="{B018E951-E946-1828-3597-C90DA9B48BB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00363" y="2626942"/>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29" descr="Free Envelope Clipart Black And White, Download Free Envelope Clipart Black  And White png images, Free ClipArts on Clipart Library">
            <a:extLst>
              <a:ext uri="{FF2B5EF4-FFF2-40B4-BE49-F238E27FC236}">
                <a16:creationId xmlns:a16="http://schemas.microsoft.com/office/drawing/2014/main" id="{DC5CCD6E-DD11-8187-AEBF-9651A6C6502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5364" y="2990915"/>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30" descr="Free Envelope Clipart Black And White, Download Free Envelope Clipart Black  And White png images, Free ClipArts on Clipart Library">
            <a:extLst>
              <a:ext uri="{FF2B5EF4-FFF2-40B4-BE49-F238E27FC236}">
                <a16:creationId xmlns:a16="http://schemas.microsoft.com/office/drawing/2014/main" id="{C80282A1-6DE5-C88C-6C69-9EEC4F1364C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70702" y="3212953"/>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32" descr="Free Envelope Clipart Black And White, Download Free Envelope Clipart Black  And White png images, Free ClipArts on Clipart Library">
            <a:extLst>
              <a:ext uri="{FF2B5EF4-FFF2-40B4-BE49-F238E27FC236}">
                <a16:creationId xmlns:a16="http://schemas.microsoft.com/office/drawing/2014/main" id="{D7FBE5AB-E979-218A-6CBE-10AD04EBBCD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57151" y="3429000"/>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33" descr="Free Envelope Clipart Black And White, Download Free Envelope Clipart Black  And White png images, Free ClipArts on Clipart Library">
            <a:extLst>
              <a:ext uri="{FF2B5EF4-FFF2-40B4-BE49-F238E27FC236}">
                <a16:creationId xmlns:a16="http://schemas.microsoft.com/office/drawing/2014/main" id="{AE0E4BB5-864A-E53D-3E0C-2B5D1636BB5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00363" y="3487109"/>
            <a:ext cx="535720" cy="369052"/>
          </a:xfrm>
          <a:prstGeom prst="rect">
            <a:avLst/>
          </a:prstGeom>
          <a:noFill/>
          <a:extLst>
            <a:ext uri="{909E8E84-426E-40DD-AFC4-6F175D3DCCD1}">
              <a14:hiddenFill xmlns:a14="http://schemas.microsoft.com/office/drawing/2010/main">
                <a:solidFill>
                  <a:srgbClr val="FFFFFF"/>
                </a:solidFill>
              </a14:hiddenFill>
            </a:ext>
          </a:extLst>
        </p:spPr>
      </p:pic>
      <p:sp>
        <p:nvSpPr>
          <p:cNvPr id="35" name="TextBox 34">
            <a:extLst>
              <a:ext uri="{FF2B5EF4-FFF2-40B4-BE49-F238E27FC236}">
                <a16:creationId xmlns:a16="http://schemas.microsoft.com/office/drawing/2014/main" id="{6B6BEDAC-E8BE-AEAA-09E9-3AF257B85785}"/>
              </a:ext>
            </a:extLst>
          </p:cNvPr>
          <p:cNvSpPr txBox="1"/>
          <p:nvPr/>
        </p:nvSpPr>
        <p:spPr>
          <a:xfrm>
            <a:off x="838200" y="1277640"/>
            <a:ext cx="2128083" cy="369332"/>
          </a:xfrm>
          <a:prstGeom prst="rect">
            <a:avLst/>
          </a:prstGeom>
          <a:noFill/>
        </p:spPr>
        <p:txBody>
          <a:bodyPr wrap="none" rtlCol="0">
            <a:spAutoFit/>
          </a:bodyPr>
          <a:lstStyle/>
          <a:p>
            <a:r>
              <a:rPr lang="en-US" dirty="0">
                <a:latin typeface="Kamerik205 5" panose="020B0503030600020004" pitchFamily="34" charset="0"/>
              </a:rPr>
              <a:t>Message Routing</a:t>
            </a:r>
          </a:p>
        </p:txBody>
      </p:sp>
    </p:spTree>
    <p:extLst>
      <p:ext uri="{BB962C8B-B14F-4D97-AF65-F5344CB8AC3E}">
        <p14:creationId xmlns:p14="http://schemas.microsoft.com/office/powerpoint/2010/main" val="380524134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fade">
                                      <p:cBhvr>
                                        <p:cTn id="22" dur="500"/>
                                        <p:tgtEl>
                                          <p:spTgt spid="2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5"/>
                                        </p:tgtEl>
                                        <p:attrNameLst>
                                          <p:attrName>style.visibility</p:attrName>
                                        </p:attrNameLst>
                                      </p:cBhvr>
                                      <p:to>
                                        <p:strVal val="visible"/>
                                      </p:to>
                                    </p:set>
                                    <p:animEffect transition="in" filter="fade">
                                      <p:cBhvr>
                                        <p:cTn id="27" dur="500"/>
                                        <p:tgtEl>
                                          <p:spTgt spid="25"/>
                                        </p:tgtEl>
                                      </p:cBhvr>
                                    </p:animEffect>
                                  </p:childTnLst>
                                </p:cTn>
                              </p:par>
                              <p:par>
                                <p:cTn id="28" presetID="42" presetClass="path" presetSubtype="0" accel="50000" decel="50000" fill="hold" nodeType="withEffect">
                                  <p:stCondLst>
                                    <p:cond delay="0"/>
                                  </p:stCondLst>
                                  <p:childTnLst>
                                    <p:animMotion origin="layout" path="M 1.25E-6 -2.96296E-6 L 0.14805 0.03148 " pathEditMode="relative" rAng="0" ptsTypes="AA">
                                      <p:cBhvr>
                                        <p:cTn id="29" dur="1000" fill="hold"/>
                                        <p:tgtEl>
                                          <p:spTgt spid="25"/>
                                        </p:tgtEl>
                                        <p:attrNameLst>
                                          <p:attrName>ppt_x</p:attrName>
                                          <p:attrName>ppt_y</p:attrName>
                                        </p:attrNameLst>
                                      </p:cBhvr>
                                      <p:rCtr x="7396" y="1574"/>
                                    </p:animMotion>
                                  </p:childTnLst>
                                </p:cTn>
                              </p:par>
                              <p:par>
                                <p:cTn id="30" presetID="22" presetClass="entr" presetSubtype="8" fill="hold" nodeType="with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wipe(left)">
                                      <p:cBhvr>
                                        <p:cTn id="32" dur="500"/>
                                        <p:tgtEl>
                                          <p:spTgt spid="3"/>
                                        </p:tgtEl>
                                      </p:cBhvr>
                                    </p:animEffect>
                                  </p:childTnLst>
                                </p:cTn>
                              </p:par>
                            </p:childTnLst>
                          </p:cTn>
                        </p:par>
                        <p:par>
                          <p:cTn id="33" fill="hold">
                            <p:stCondLst>
                              <p:cond delay="1000"/>
                            </p:stCondLst>
                            <p:childTnLst>
                              <p:par>
                                <p:cTn id="34" presetID="1" presetClass="entr" presetSubtype="0" fill="hold" nodeType="afterEffect">
                                  <p:stCondLst>
                                    <p:cond delay="0"/>
                                  </p:stCondLst>
                                  <p:childTnLst>
                                    <p:set>
                                      <p:cBhvr>
                                        <p:cTn id="35" dur="1" fill="hold">
                                          <p:stCondLst>
                                            <p:cond delay="0"/>
                                          </p:stCondLst>
                                        </p:cTn>
                                        <p:tgtEl>
                                          <p:spTgt spid="26"/>
                                        </p:tgtEl>
                                        <p:attrNameLst>
                                          <p:attrName>style.visibility</p:attrName>
                                        </p:attrNameLst>
                                      </p:cBhvr>
                                      <p:to>
                                        <p:strVal val="visible"/>
                                      </p:to>
                                    </p:set>
                                  </p:childTnLst>
                                </p:cTn>
                              </p:par>
                              <p:par>
                                <p:cTn id="36" presetID="1" presetClass="exit" presetSubtype="0" fill="hold" nodeType="withEffect">
                                  <p:stCondLst>
                                    <p:cond delay="0"/>
                                  </p:stCondLst>
                                  <p:childTnLst>
                                    <p:set>
                                      <p:cBhvr>
                                        <p:cTn id="37" dur="1" fill="hold">
                                          <p:stCondLst>
                                            <p:cond delay="0"/>
                                          </p:stCondLst>
                                        </p:cTn>
                                        <p:tgtEl>
                                          <p:spTgt spid="25"/>
                                        </p:tgtEl>
                                        <p:attrNameLst>
                                          <p:attrName>style.visibility</p:attrName>
                                        </p:attrNameLst>
                                      </p:cBhvr>
                                      <p:to>
                                        <p:strVal val="hidden"/>
                                      </p:to>
                                    </p:set>
                                  </p:childTnLst>
                                </p:cTn>
                              </p:par>
                            </p:childTnLst>
                          </p:cTn>
                        </p:par>
                      </p:childTnLst>
                    </p:cTn>
                  </p:par>
                  <p:par>
                    <p:cTn id="38" fill="hold">
                      <p:stCondLst>
                        <p:cond delay="indefinite"/>
                      </p:stCondLst>
                      <p:childTnLst>
                        <p:par>
                          <p:cTn id="39" fill="hold">
                            <p:stCondLst>
                              <p:cond delay="0"/>
                            </p:stCondLst>
                            <p:childTnLst>
                              <p:par>
                                <p:cTn id="40" presetID="12" presetClass="entr" presetSubtype="4" fill="hold" grpId="0" nodeType="clickEffect">
                                  <p:stCondLst>
                                    <p:cond delay="0"/>
                                  </p:stCondLst>
                                  <p:childTnLst>
                                    <p:set>
                                      <p:cBhvr>
                                        <p:cTn id="41" dur="1" fill="hold">
                                          <p:stCondLst>
                                            <p:cond delay="0"/>
                                          </p:stCondLst>
                                        </p:cTn>
                                        <p:tgtEl>
                                          <p:spTgt spid="29"/>
                                        </p:tgtEl>
                                        <p:attrNameLst>
                                          <p:attrName>style.visibility</p:attrName>
                                        </p:attrNameLst>
                                      </p:cBhvr>
                                      <p:to>
                                        <p:strVal val="visible"/>
                                      </p:to>
                                    </p:set>
                                    <p:anim calcmode="lin" valueType="num">
                                      <p:cBhvr additive="base">
                                        <p:cTn id="42" dur="500"/>
                                        <p:tgtEl>
                                          <p:spTgt spid="29"/>
                                        </p:tgtEl>
                                        <p:attrNameLst>
                                          <p:attrName>ppt_y</p:attrName>
                                        </p:attrNameLst>
                                      </p:cBhvr>
                                      <p:tavLst>
                                        <p:tav tm="0">
                                          <p:val>
                                            <p:strVal val="#ppt_y+#ppt_h*1.125000"/>
                                          </p:val>
                                        </p:tav>
                                        <p:tav tm="100000">
                                          <p:val>
                                            <p:strVal val="#ppt_y"/>
                                          </p:val>
                                        </p:tav>
                                      </p:tavLst>
                                    </p:anim>
                                    <p:animEffect transition="in" filter="wipe(up)">
                                      <p:cBhvr>
                                        <p:cTn id="43" dur="500"/>
                                        <p:tgtEl>
                                          <p:spTgt spid="29"/>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xit" presetSubtype="0" fill="hold" grpId="1" nodeType="clickEffect">
                                  <p:stCondLst>
                                    <p:cond delay="0"/>
                                  </p:stCondLst>
                                  <p:childTnLst>
                                    <p:animEffect transition="out" filter="fade">
                                      <p:cBhvr>
                                        <p:cTn id="47" dur="500"/>
                                        <p:tgtEl>
                                          <p:spTgt spid="29"/>
                                        </p:tgtEl>
                                      </p:cBhvr>
                                    </p:animEffect>
                                    <p:set>
                                      <p:cBhvr>
                                        <p:cTn id="48" dur="1" fill="hold">
                                          <p:stCondLst>
                                            <p:cond delay="499"/>
                                          </p:stCondLst>
                                        </p:cTn>
                                        <p:tgtEl>
                                          <p:spTgt spid="29"/>
                                        </p:tgtEl>
                                        <p:attrNameLst>
                                          <p:attrName>style.visibility</p:attrName>
                                        </p:attrNameLst>
                                      </p:cBhvr>
                                      <p:to>
                                        <p:strVal val="hidden"/>
                                      </p:to>
                                    </p:set>
                                  </p:childTnLst>
                                </p:cTn>
                              </p:par>
                              <p:par>
                                <p:cTn id="49" presetID="42" presetClass="path" presetSubtype="0" accel="50000" decel="50000" fill="hold" nodeType="withEffect">
                                  <p:stCondLst>
                                    <p:cond delay="0"/>
                                  </p:stCondLst>
                                  <p:childTnLst>
                                    <p:animMotion origin="layout" path="M 4.375E-6 -3.7037E-7 L 0.44947 -0.08495 " pathEditMode="relative" rAng="0" ptsTypes="AA">
                                      <p:cBhvr>
                                        <p:cTn id="50" dur="1000" fill="hold"/>
                                        <p:tgtEl>
                                          <p:spTgt spid="26"/>
                                        </p:tgtEl>
                                        <p:attrNameLst>
                                          <p:attrName>ppt_x</p:attrName>
                                          <p:attrName>ppt_y</p:attrName>
                                        </p:attrNameLst>
                                      </p:cBhvr>
                                      <p:rCtr x="22474" y="-4259"/>
                                    </p:animMotion>
                                  </p:childTnLst>
                                </p:cTn>
                              </p:par>
                              <p:par>
                                <p:cTn id="51" presetID="22" presetClass="entr" presetSubtype="8" fill="hold" nodeType="withEffect">
                                  <p:stCondLst>
                                    <p:cond delay="0"/>
                                  </p:stCondLst>
                                  <p:childTnLst>
                                    <p:set>
                                      <p:cBhvr>
                                        <p:cTn id="52" dur="1" fill="hold">
                                          <p:stCondLst>
                                            <p:cond delay="0"/>
                                          </p:stCondLst>
                                        </p:cTn>
                                        <p:tgtEl>
                                          <p:spTgt spid="20"/>
                                        </p:tgtEl>
                                        <p:attrNameLst>
                                          <p:attrName>style.visibility</p:attrName>
                                        </p:attrNameLst>
                                      </p:cBhvr>
                                      <p:to>
                                        <p:strVal val="visible"/>
                                      </p:to>
                                    </p:set>
                                    <p:animEffect transition="in" filter="wipe(left)">
                                      <p:cBhvr>
                                        <p:cTn id="53" dur="500"/>
                                        <p:tgtEl>
                                          <p:spTgt spid="20"/>
                                        </p:tgtEl>
                                      </p:cBhvr>
                                    </p:animEffect>
                                  </p:childTnLst>
                                </p:cTn>
                              </p:par>
                            </p:childTnLst>
                          </p:cTn>
                        </p:par>
                        <p:par>
                          <p:cTn id="54" fill="hold">
                            <p:stCondLst>
                              <p:cond delay="1000"/>
                            </p:stCondLst>
                            <p:childTnLst>
                              <p:par>
                                <p:cTn id="55" presetID="1" presetClass="entr" presetSubtype="0" fill="hold" nodeType="afterEffect">
                                  <p:stCondLst>
                                    <p:cond delay="0"/>
                                  </p:stCondLst>
                                  <p:childTnLst>
                                    <p:set>
                                      <p:cBhvr>
                                        <p:cTn id="56" dur="1" fill="hold">
                                          <p:stCondLst>
                                            <p:cond delay="0"/>
                                          </p:stCondLst>
                                        </p:cTn>
                                        <p:tgtEl>
                                          <p:spTgt spid="27"/>
                                        </p:tgtEl>
                                        <p:attrNameLst>
                                          <p:attrName>style.visibility</p:attrName>
                                        </p:attrNameLst>
                                      </p:cBhvr>
                                      <p:to>
                                        <p:strVal val="visible"/>
                                      </p:to>
                                    </p:set>
                                  </p:childTnLst>
                                </p:cTn>
                              </p:par>
                              <p:par>
                                <p:cTn id="57" presetID="1" presetClass="exit" presetSubtype="0" fill="hold" nodeType="withEffect">
                                  <p:stCondLst>
                                    <p:cond delay="0"/>
                                  </p:stCondLst>
                                  <p:childTnLst>
                                    <p:set>
                                      <p:cBhvr>
                                        <p:cTn id="58" dur="1" fill="hold">
                                          <p:stCondLst>
                                            <p:cond delay="0"/>
                                          </p:stCondLst>
                                        </p:cTn>
                                        <p:tgtEl>
                                          <p:spTgt spid="26"/>
                                        </p:tgtEl>
                                        <p:attrNameLst>
                                          <p:attrName>style.visibility</p:attrName>
                                        </p:attrNameLst>
                                      </p:cBhvr>
                                      <p:to>
                                        <p:strVal val="hidden"/>
                                      </p:to>
                                    </p:set>
                                  </p:childTnLst>
                                </p:cTn>
                              </p:par>
                            </p:childTnLst>
                          </p:cTn>
                        </p:par>
                        <p:par>
                          <p:cTn id="59" fill="hold">
                            <p:stCondLst>
                              <p:cond delay="1000"/>
                            </p:stCondLst>
                            <p:childTnLst>
                              <p:par>
                                <p:cTn id="60" presetID="42" presetClass="path" presetSubtype="0" accel="50000" decel="50000" fill="hold" nodeType="afterEffect">
                                  <p:stCondLst>
                                    <p:cond delay="0"/>
                                  </p:stCondLst>
                                  <p:childTnLst>
                                    <p:animMotion origin="layout" path="M 4.16667E-6 -3.7037E-6 L 0.1345 -0.00023 " pathEditMode="relative" rAng="0" ptsTypes="AA">
                                      <p:cBhvr>
                                        <p:cTn id="61" dur="1000" fill="hold"/>
                                        <p:tgtEl>
                                          <p:spTgt spid="27"/>
                                        </p:tgtEl>
                                        <p:attrNameLst>
                                          <p:attrName>ppt_x</p:attrName>
                                          <p:attrName>ppt_y</p:attrName>
                                        </p:attrNameLst>
                                      </p:cBhvr>
                                      <p:rCtr x="6719" y="-23"/>
                                    </p:animMotion>
                                  </p:childTnLst>
                                </p:cTn>
                              </p:par>
                              <p:par>
                                <p:cTn id="62" presetID="22" presetClass="entr" presetSubtype="8" fill="hold" nodeType="withEffect">
                                  <p:stCondLst>
                                    <p:cond delay="0"/>
                                  </p:stCondLst>
                                  <p:childTnLst>
                                    <p:set>
                                      <p:cBhvr>
                                        <p:cTn id="63" dur="1" fill="hold">
                                          <p:stCondLst>
                                            <p:cond delay="0"/>
                                          </p:stCondLst>
                                        </p:cTn>
                                        <p:tgtEl>
                                          <p:spTgt spid="4"/>
                                        </p:tgtEl>
                                        <p:attrNameLst>
                                          <p:attrName>style.visibility</p:attrName>
                                        </p:attrNameLst>
                                      </p:cBhvr>
                                      <p:to>
                                        <p:strVal val="visible"/>
                                      </p:to>
                                    </p:set>
                                    <p:animEffect transition="in" filter="wipe(left)">
                                      <p:cBhvr>
                                        <p:cTn id="64" dur="500"/>
                                        <p:tgtEl>
                                          <p:spTgt spid="4"/>
                                        </p:tgtEl>
                                      </p:cBhvr>
                                    </p:animEffect>
                                  </p:childTnLst>
                                </p:cTn>
                              </p:par>
                            </p:childTnLst>
                          </p:cTn>
                        </p:par>
                        <p:par>
                          <p:cTn id="65" fill="hold">
                            <p:stCondLst>
                              <p:cond delay="2000"/>
                            </p:stCondLst>
                            <p:childTnLst>
                              <p:par>
                                <p:cTn id="66" presetID="1" presetClass="entr" presetSubtype="0" fill="hold" nodeType="afterEffect">
                                  <p:stCondLst>
                                    <p:cond delay="0"/>
                                  </p:stCondLst>
                                  <p:childTnLst>
                                    <p:set>
                                      <p:cBhvr>
                                        <p:cTn id="67" dur="1" fill="hold">
                                          <p:stCondLst>
                                            <p:cond delay="0"/>
                                          </p:stCondLst>
                                        </p:cTn>
                                        <p:tgtEl>
                                          <p:spTgt spid="28"/>
                                        </p:tgtEl>
                                        <p:attrNameLst>
                                          <p:attrName>style.visibility</p:attrName>
                                        </p:attrNameLst>
                                      </p:cBhvr>
                                      <p:to>
                                        <p:strVal val="visible"/>
                                      </p:to>
                                    </p:set>
                                  </p:childTnLst>
                                </p:cTn>
                              </p:par>
                              <p:par>
                                <p:cTn id="68" presetID="1" presetClass="exit" presetSubtype="0" fill="hold" nodeType="withEffect">
                                  <p:stCondLst>
                                    <p:cond delay="0"/>
                                  </p:stCondLst>
                                  <p:childTnLst>
                                    <p:set>
                                      <p:cBhvr>
                                        <p:cTn id="69" dur="1" fill="hold">
                                          <p:stCondLst>
                                            <p:cond delay="0"/>
                                          </p:stCondLst>
                                        </p:cTn>
                                        <p:tgtEl>
                                          <p:spTgt spid="27"/>
                                        </p:tgtEl>
                                        <p:attrNameLst>
                                          <p:attrName>style.visibility</p:attrName>
                                        </p:attrNameLst>
                                      </p:cBhvr>
                                      <p:to>
                                        <p:strVal val="hidden"/>
                                      </p:to>
                                    </p:set>
                                  </p:childTnLst>
                                </p:cTn>
                              </p:par>
                            </p:childTnLst>
                          </p:cTn>
                        </p:par>
                        <p:par>
                          <p:cTn id="70" fill="hold">
                            <p:stCondLst>
                              <p:cond delay="2000"/>
                            </p:stCondLst>
                            <p:childTnLst>
                              <p:par>
                                <p:cTn id="71" presetID="9" presetClass="exit" presetSubtype="0" fill="hold" nodeType="afterEffect">
                                  <p:stCondLst>
                                    <p:cond delay="0"/>
                                  </p:stCondLst>
                                  <p:childTnLst>
                                    <p:animEffect transition="out" filter="dissolve">
                                      <p:cBhvr>
                                        <p:cTn id="72" dur="500"/>
                                        <p:tgtEl>
                                          <p:spTgt spid="28"/>
                                        </p:tgtEl>
                                      </p:cBhvr>
                                    </p:animEffect>
                                    <p:set>
                                      <p:cBhvr>
                                        <p:cTn id="73" dur="1" fill="hold">
                                          <p:stCondLst>
                                            <p:cond delay="499"/>
                                          </p:stCondLst>
                                        </p:cTn>
                                        <p:tgtEl>
                                          <p:spTgt spid="28"/>
                                        </p:tgtEl>
                                        <p:attrNameLst>
                                          <p:attrName>style.visibility</p:attrName>
                                        </p:attrNameLst>
                                      </p:cBhvr>
                                      <p:to>
                                        <p:strVal val="hidden"/>
                                      </p:to>
                                    </p:set>
                                  </p:childTnLst>
                                </p:cTn>
                              </p:par>
                            </p:childTnLst>
                          </p:cTn>
                        </p:par>
                      </p:childTnLst>
                    </p:cTn>
                  </p:par>
                  <p:par>
                    <p:cTn id="74" fill="hold">
                      <p:stCondLst>
                        <p:cond delay="indefinite"/>
                      </p:stCondLst>
                      <p:childTnLst>
                        <p:par>
                          <p:cTn id="75" fill="hold">
                            <p:stCondLst>
                              <p:cond delay="0"/>
                            </p:stCondLst>
                            <p:childTnLst>
                              <p:par>
                                <p:cTn id="76" presetID="1" presetClass="entr" presetSubtype="0" fill="hold" nodeType="clickEffect">
                                  <p:stCondLst>
                                    <p:cond delay="0"/>
                                  </p:stCondLst>
                                  <p:childTnLst>
                                    <p:set>
                                      <p:cBhvr>
                                        <p:cTn id="77" dur="1" fill="hold">
                                          <p:stCondLst>
                                            <p:cond delay="0"/>
                                          </p:stCondLst>
                                        </p:cTn>
                                        <p:tgtEl>
                                          <p:spTgt spid="30"/>
                                        </p:tgtEl>
                                        <p:attrNameLst>
                                          <p:attrName>style.visibility</p:attrName>
                                        </p:attrNameLst>
                                      </p:cBhvr>
                                      <p:to>
                                        <p:strVal val="visible"/>
                                      </p:to>
                                    </p:set>
                                  </p:childTnLst>
                                </p:cTn>
                              </p:par>
                            </p:childTnLst>
                          </p:cTn>
                        </p:par>
                        <p:par>
                          <p:cTn id="78" fill="hold">
                            <p:stCondLst>
                              <p:cond delay="0"/>
                            </p:stCondLst>
                            <p:childTnLst>
                              <p:par>
                                <p:cTn id="79" presetID="42" presetClass="path" presetSubtype="0" accel="50000" decel="50000" fill="hold" nodeType="afterEffect">
                                  <p:stCondLst>
                                    <p:cond delay="0"/>
                                  </p:stCondLst>
                                  <p:childTnLst>
                                    <p:animMotion origin="layout" path="M 2.77556E-17 -2.96296E-6 L 0.14726 0.03241 " pathEditMode="relative" rAng="0" ptsTypes="AA">
                                      <p:cBhvr>
                                        <p:cTn id="80" dur="1000" fill="hold"/>
                                        <p:tgtEl>
                                          <p:spTgt spid="30"/>
                                        </p:tgtEl>
                                        <p:attrNameLst>
                                          <p:attrName>ppt_x</p:attrName>
                                          <p:attrName>ppt_y</p:attrName>
                                        </p:attrNameLst>
                                      </p:cBhvr>
                                      <p:rCtr x="7318" y="1551"/>
                                    </p:animMotion>
                                  </p:childTnLst>
                                </p:cTn>
                              </p:par>
                            </p:childTnLst>
                          </p:cTn>
                        </p:par>
                        <p:par>
                          <p:cTn id="81" fill="hold">
                            <p:stCondLst>
                              <p:cond delay="1000"/>
                            </p:stCondLst>
                            <p:childTnLst>
                              <p:par>
                                <p:cTn id="82" presetID="1" presetClass="entr" presetSubtype="0" fill="hold" nodeType="afterEffect">
                                  <p:stCondLst>
                                    <p:cond delay="0"/>
                                  </p:stCondLst>
                                  <p:childTnLst>
                                    <p:set>
                                      <p:cBhvr>
                                        <p:cTn id="83" dur="1" fill="hold">
                                          <p:stCondLst>
                                            <p:cond delay="0"/>
                                          </p:stCondLst>
                                        </p:cTn>
                                        <p:tgtEl>
                                          <p:spTgt spid="31"/>
                                        </p:tgtEl>
                                        <p:attrNameLst>
                                          <p:attrName>style.visibility</p:attrName>
                                        </p:attrNameLst>
                                      </p:cBhvr>
                                      <p:to>
                                        <p:strVal val="visible"/>
                                      </p:to>
                                    </p:set>
                                  </p:childTnLst>
                                </p:cTn>
                              </p:par>
                              <p:par>
                                <p:cTn id="84" presetID="1" presetClass="exit" presetSubtype="0" fill="hold" nodeType="withEffect">
                                  <p:stCondLst>
                                    <p:cond delay="0"/>
                                  </p:stCondLst>
                                  <p:childTnLst>
                                    <p:set>
                                      <p:cBhvr>
                                        <p:cTn id="85" dur="1" fill="hold">
                                          <p:stCondLst>
                                            <p:cond delay="0"/>
                                          </p:stCondLst>
                                        </p:cTn>
                                        <p:tgtEl>
                                          <p:spTgt spid="30"/>
                                        </p:tgtEl>
                                        <p:attrNameLst>
                                          <p:attrName>style.visibility</p:attrName>
                                        </p:attrNameLst>
                                      </p:cBhvr>
                                      <p:to>
                                        <p:strVal val="hidden"/>
                                      </p:to>
                                    </p:set>
                                  </p:childTnLst>
                                </p:cTn>
                              </p:par>
                            </p:childTnLst>
                          </p:cTn>
                        </p:par>
                        <p:par>
                          <p:cTn id="86" fill="hold">
                            <p:stCondLst>
                              <p:cond delay="1000"/>
                            </p:stCondLst>
                            <p:childTnLst>
                              <p:par>
                                <p:cTn id="87" presetID="12" presetClass="entr" presetSubtype="4" fill="hold" grpId="0" nodeType="afterEffect">
                                  <p:stCondLst>
                                    <p:cond delay="0"/>
                                  </p:stCondLst>
                                  <p:childTnLst>
                                    <p:set>
                                      <p:cBhvr>
                                        <p:cTn id="88" dur="1" fill="hold">
                                          <p:stCondLst>
                                            <p:cond delay="0"/>
                                          </p:stCondLst>
                                        </p:cTn>
                                        <p:tgtEl>
                                          <p:spTgt spid="32"/>
                                        </p:tgtEl>
                                        <p:attrNameLst>
                                          <p:attrName>style.visibility</p:attrName>
                                        </p:attrNameLst>
                                      </p:cBhvr>
                                      <p:to>
                                        <p:strVal val="visible"/>
                                      </p:to>
                                    </p:set>
                                    <p:anim calcmode="lin" valueType="num">
                                      <p:cBhvr additive="base">
                                        <p:cTn id="89" dur="500"/>
                                        <p:tgtEl>
                                          <p:spTgt spid="32"/>
                                        </p:tgtEl>
                                        <p:attrNameLst>
                                          <p:attrName>ppt_y</p:attrName>
                                        </p:attrNameLst>
                                      </p:cBhvr>
                                      <p:tavLst>
                                        <p:tav tm="0">
                                          <p:val>
                                            <p:strVal val="#ppt_y+#ppt_h*1.125000"/>
                                          </p:val>
                                        </p:tav>
                                        <p:tav tm="100000">
                                          <p:val>
                                            <p:strVal val="#ppt_y"/>
                                          </p:val>
                                        </p:tav>
                                      </p:tavLst>
                                    </p:anim>
                                    <p:animEffect transition="in" filter="wipe(up)">
                                      <p:cBhvr>
                                        <p:cTn id="90" dur="500"/>
                                        <p:tgtEl>
                                          <p:spTgt spid="32"/>
                                        </p:tgtEl>
                                      </p:cBhvr>
                                    </p:animEffect>
                                  </p:childTnLst>
                                </p:cTn>
                              </p:par>
                            </p:childTnLst>
                          </p:cTn>
                        </p:par>
                      </p:childTnLst>
                    </p:cTn>
                  </p:par>
                  <p:par>
                    <p:cTn id="91" fill="hold">
                      <p:stCondLst>
                        <p:cond delay="indefinite"/>
                      </p:stCondLst>
                      <p:childTnLst>
                        <p:par>
                          <p:cTn id="92" fill="hold">
                            <p:stCondLst>
                              <p:cond delay="0"/>
                            </p:stCondLst>
                            <p:childTnLst>
                              <p:par>
                                <p:cTn id="93" presetID="10" presetClass="exit" presetSubtype="0" fill="hold" grpId="1" nodeType="clickEffect">
                                  <p:stCondLst>
                                    <p:cond delay="0"/>
                                  </p:stCondLst>
                                  <p:childTnLst>
                                    <p:animEffect transition="out" filter="fade">
                                      <p:cBhvr>
                                        <p:cTn id="94" dur="500"/>
                                        <p:tgtEl>
                                          <p:spTgt spid="32"/>
                                        </p:tgtEl>
                                      </p:cBhvr>
                                    </p:animEffect>
                                    <p:set>
                                      <p:cBhvr>
                                        <p:cTn id="95" dur="1" fill="hold">
                                          <p:stCondLst>
                                            <p:cond delay="499"/>
                                          </p:stCondLst>
                                        </p:cTn>
                                        <p:tgtEl>
                                          <p:spTgt spid="32"/>
                                        </p:tgtEl>
                                        <p:attrNameLst>
                                          <p:attrName>style.visibility</p:attrName>
                                        </p:attrNameLst>
                                      </p:cBhvr>
                                      <p:to>
                                        <p:strVal val="hidden"/>
                                      </p:to>
                                    </p:set>
                                  </p:childTnLst>
                                </p:cTn>
                              </p:par>
                              <p:par>
                                <p:cTn id="96" presetID="42" presetClass="path" presetSubtype="0" accel="50000" decel="50000" fill="hold" nodeType="withEffect">
                                  <p:stCondLst>
                                    <p:cond delay="0"/>
                                  </p:stCondLst>
                                  <p:childTnLst>
                                    <p:animMotion origin="layout" path="M 4.375E-6 -3.7037E-7 L 0.45026 0.0294 " pathEditMode="relative" rAng="0" ptsTypes="AA">
                                      <p:cBhvr>
                                        <p:cTn id="97" dur="1000" fill="hold"/>
                                        <p:tgtEl>
                                          <p:spTgt spid="31"/>
                                        </p:tgtEl>
                                        <p:attrNameLst>
                                          <p:attrName>ppt_x</p:attrName>
                                          <p:attrName>ppt_y</p:attrName>
                                        </p:attrNameLst>
                                      </p:cBhvr>
                                      <p:rCtr x="22513" y="1458"/>
                                    </p:animMotion>
                                  </p:childTnLst>
                                </p:cTn>
                              </p:par>
                              <p:par>
                                <p:cTn id="98" presetID="22" presetClass="entr" presetSubtype="8" fill="hold" nodeType="withEffect">
                                  <p:stCondLst>
                                    <p:cond delay="0"/>
                                  </p:stCondLst>
                                  <p:childTnLst>
                                    <p:set>
                                      <p:cBhvr>
                                        <p:cTn id="99" dur="1" fill="hold">
                                          <p:stCondLst>
                                            <p:cond delay="0"/>
                                          </p:stCondLst>
                                        </p:cTn>
                                        <p:tgtEl>
                                          <p:spTgt spid="21"/>
                                        </p:tgtEl>
                                        <p:attrNameLst>
                                          <p:attrName>style.visibility</p:attrName>
                                        </p:attrNameLst>
                                      </p:cBhvr>
                                      <p:to>
                                        <p:strVal val="visible"/>
                                      </p:to>
                                    </p:set>
                                    <p:animEffect transition="in" filter="wipe(left)">
                                      <p:cBhvr>
                                        <p:cTn id="100" dur="500"/>
                                        <p:tgtEl>
                                          <p:spTgt spid="21"/>
                                        </p:tgtEl>
                                      </p:cBhvr>
                                    </p:animEffect>
                                  </p:childTnLst>
                                </p:cTn>
                              </p:par>
                            </p:childTnLst>
                          </p:cTn>
                        </p:par>
                        <p:par>
                          <p:cTn id="101" fill="hold">
                            <p:stCondLst>
                              <p:cond delay="1000"/>
                            </p:stCondLst>
                            <p:childTnLst>
                              <p:par>
                                <p:cTn id="102" presetID="1" presetClass="entr" presetSubtype="0" fill="hold" nodeType="afterEffect">
                                  <p:stCondLst>
                                    <p:cond delay="0"/>
                                  </p:stCondLst>
                                  <p:childTnLst>
                                    <p:set>
                                      <p:cBhvr>
                                        <p:cTn id="103" dur="1" fill="hold">
                                          <p:stCondLst>
                                            <p:cond delay="0"/>
                                          </p:stCondLst>
                                        </p:cTn>
                                        <p:tgtEl>
                                          <p:spTgt spid="33"/>
                                        </p:tgtEl>
                                        <p:attrNameLst>
                                          <p:attrName>style.visibility</p:attrName>
                                        </p:attrNameLst>
                                      </p:cBhvr>
                                      <p:to>
                                        <p:strVal val="visible"/>
                                      </p:to>
                                    </p:set>
                                  </p:childTnLst>
                                </p:cTn>
                              </p:par>
                              <p:par>
                                <p:cTn id="104" presetID="1" presetClass="exit" presetSubtype="0" fill="hold" nodeType="withEffect">
                                  <p:stCondLst>
                                    <p:cond delay="0"/>
                                  </p:stCondLst>
                                  <p:childTnLst>
                                    <p:set>
                                      <p:cBhvr>
                                        <p:cTn id="105" dur="1" fill="hold">
                                          <p:stCondLst>
                                            <p:cond delay="0"/>
                                          </p:stCondLst>
                                        </p:cTn>
                                        <p:tgtEl>
                                          <p:spTgt spid="31"/>
                                        </p:tgtEl>
                                        <p:attrNameLst>
                                          <p:attrName>style.visibility</p:attrName>
                                        </p:attrNameLst>
                                      </p:cBhvr>
                                      <p:to>
                                        <p:strVal val="hidden"/>
                                      </p:to>
                                    </p:set>
                                  </p:childTnLst>
                                </p:cTn>
                              </p:par>
                            </p:childTnLst>
                          </p:cTn>
                        </p:par>
                        <p:par>
                          <p:cTn id="106" fill="hold">
                            <p:stCondLst>
                              <p:cond delay="1000"/>
                            </p:stCondLst>
                            <p:childTnLst>
                              <p:par>
                                <p:cTn id="107" presetID="42" presetClass="path" presetSubtype="0" accel="50000" decel="50000" fill="hold" nodeType="afterEffect">
                                  <p:stCondLst>
                                    <p:cond delay="0"/>
                                  </p:stCondLst>
                                  <p:childTnLst>
                                    <p:animMotion origin="layout" path="M 4.375E-6 -1.85185E-6 L 0.13463 0.00764 " pathEditMode="relative" rAng="0" ptsTypes="AA">
                                      <p:cBhvr>
                                        <p:cTn id="108" dur="1000" fill="hold"/>
                                        <p:tgtEl>
                                          <p:spTgt spid="33"/>
                                        </p:tgtEl>
                                        <p:attrNameLst>
                                          <p:attrName>ppt_x</p:attrName>
                                          <p:attrName>ppt_y</p:attrName>
                                        </p:attrNameLst>
                                      </p:cBhvr>
                                      <p:rCtr x="6732" y="370"/>
                                    </p:animMotion>
                                  </p:childTnLst>
                                </p:cTn>
                              </p:par>
                              <p:par>
                                <p:cTn id="109" presetID="22" presetClass="entr" presetSubtype="8" fill="hold" nodeType="withEffect">
                                  <p:stCondLst>
                                    <p:cond delay="0"/>
                                  </p:stCondLst>
                                  <p:childTnLst>
                                    <p:set>
                                      <p:cBhvr>
                                        <p:cTn id="110" dur="1" fill="hold">
                                          <p:stCondLst>
                                            <p:cond delay="0"/>
                                          </p:stCondLst>
                                        </p:cTn>
                                        <p:tgtEl>
                                          <p:spTgt spid="15"/>
                                        </p:tgtEl>
                                        <p:attrNameLst>
                                          <p:attrName>style.visibility</p:attrName>
                                        </p:attrNameLst>
                                      </p:cBhvr>
                                      <p:to>
                                        <p:strVal val="visible"/>
                                      </p:to>
                                    </p:set>
                                    <p:animEffect transition="in" filter="wipe(left)">
                                      <p:cBhvr>
                                        <p:cTn id="111" dur="500"/>
                                        <p:tgtEl>
                                          <p:spTgt spid="15"/>
                                        </p:tgtEl>
                                      </p:cBhvr>
                                    </p:animEffect>
                                  </p:childTnLst>
                                </p:cTn>
                              </p:par>
                            </p:childTnLst>
                          </p:cTn>
                        </p:par>
                        <p:par>
                          <p:cTn id="112" fill="hold">
                            <p:stCondLst>
                              <p:cond delay="2000"/>
                            </p:stCondLst>
                            <p:childTnLst>
                              <p:par>
                                <p:cTn id="113" presetID="1" presetClass="entr" presetSubtype="0" fill="hold" nodeType="afterEffect">
                                  <p:stCondLst>
                                    <p:cond delay="0"/>
                                  </p:stCondLst>
                                  <p:childTnLst>
                                    <p:set>
                                      <p:cBhvr>
                                        <p:cTn id="114" dur="1" fill="hold">
                                          <p:stCondLst>
                                            <p:cond delay="0"/>
                                          </p:stCondLst>
                                        </p:cTn>
                                        <p:tgtEl>
                                          <p:spTgt spid="34"/>
                                        </p:tgtEl>
                                        <p:attrNameLst>
                                          <p:attrName>style.visibility</p:attrName>
                                        </p:attrNameLst>
                                      </p:cBhvr>
                                      <p:to>
                                        <p:strVal val="visible"/>
                                      </p:to>
                                    </p:set>
                                  </p:childTnLst>
                                </p:cTn>
                              </p:par>
                              <p:par>
                                <p:cTn id="115" presetID="1" presetClass="exit" presetSubtype="0" fill="hold" nodeType="withEffect">
                                  <p:stCondLst>
                                    <p:cond delay="0"/>
                                  </p:stCondLst>
                                  <p:childTnLst>
                                    <p:set>
                                      <p:cBhvr>
                                        <p:cTn id="116" dur="1" fill="hold">
                                          <p:stCondLst>
                                            <p:cond delay="0"/>
                                          </p:stCondLst>
                                        </p:cTn>
                                        <p:tgtEl>
                                          <p:spTgt spid="33"/>
                                        </p:tgtEl>
                                        <p:attrNameLst>
                                          <p:attrName>style.visibility</p:attrName>
                                        </p:attrNameLst>
                                      </p:cBhvr>
                                      <p:to>
                                        <p:strVal val="hidden"/>
                                      </p:to>
                                    </p:set>
                                  </p:childTnLst>
                                </p:cTn>
                              </p:par>
                            </p:childTnLst>
                          </p:cTn>
                        </p:par>
                        <p:par>
                          <p:cTn id="117" fill="hold">
                            <p:stCondLst>
                              <p:cond delay="2000"/>
                            </p:stCondLst>
                            <p:childTnLst>
                              <p:par>
                                <p:cTn id="118" presetID="9" presetClass="exit" presetSubtype="0" fill="hold" nodeType="afterEffect">
                                  <p:stCondLst>
                                    <p:cond delay="0"/>
                                  </p:stCondLst>
                                  <p:childTnLst>
                                    <p:animEffect transition="out" filter="dissolve">
                                      <p:cBhvr>
                                        <p:cTn id="119" dur="500"/>
                                        <p:tgtEl>
                                          <p:spTgt spid="34"/>
                                        </p:tgtEl>
                                      </p:cBhvr>
                                    </p:animEffect>
                                    <p:set>
                                      <p:cBhvr>
                                        <p:cTn id="120" dur="1" fill="hold">
                                          <p:stCondLst>
                                            <p:cond delay="499"/>
                                          </p:stCondLst>
                                        </p:cTn>
                                        <p:tgtEl>
                                          <p:spTgt spid="3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32" grpId="1"/>
      <p:bldP spid="29" grpId="0"/>
      <p:bldP spid="29" grpId="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B6063-DDC7-3480-9A1E-AD96D1B569E5}"/>
              </a:ext>
            </a:extLst>
          </p:cNvPr>
          <p:cNvSpPr>
            <a:spLocks noGrp="1"/>
          </p:cNvSpPr>
          <p:nvPr>
            <p:ph type="title"/>
          </p:nvPr>
        </p:nvSpPr>
        <p:spPr/>
        <p:txBody>
          <a:bodyPr/>
          <a:lstStyle/>
          <a:p>
            <a:r>
              <a:rPr lang="en-US" dirty="0"/>
              <a:t>Key Components &amp; Flow</a:t>
            </a:r>
          </a:p>
        </p:txBody>
      </p:sp>
      <p:cxnSp>
        <p:nvCxnSpPr>
          <p:cNvPr id="3" name="Straight Arrow Connector 2">
            <a:extLst>
              <a:ext uri="{FF2B5EF4-FFF2-40B4-BE49-F238E27FC236}">
                <a16:creationId xmlns:a16="http://schemas.microsoft.com/office/drawing/2014/main" id="{0F7A5075-C4CF-503A-5B72-C6B2519FDB31}"/>
              </a:ext>
            </a:extLst>
          </p:cNvPr>
          <p:cNvCxnSpPr>
            <a:cxnSpLocks/>
            <a:stCxn id="5" idx="6"/>
            <a:endCxn id="18" idx="1"/>
          </p:cNvCxnSpPr>
          <p:nvPr/>
        </p:nvCxnSpPr>
        <p:spPr>
          <a:xfrm>
            <a:off x="1511945" y="3176869"/>
            <a:ext cx="831835" cy="0"/>
          </a:xfrm>
          <a:prstGeom prst="straightConnector1">
            <a:avLst/>
          </a:prstGeom>
          <a:ln w="57150">
            <a:solidFill>
              <a:srgbClr val="DC2626"/>
            </a:solidFill>
            <a:tailEnd type="triangle"/>
          </a:ln>
        </p:spPr>
        <p:style>
          <a:lnRef idx="1">
            <a:schemeClr val="accent1"/>
          </a:lnRef>
          <a:fillRef idx="0">
            <a:schemeClr val="accent1"/>
          </a:fillRef>
          <a:effectRef idx="0">
            <a:schemeClr val="accent1"/>
          </a:effectRef>
          <a:fontRef idx="minor">
            <a:schemeClr val="tx1"/>
          </a:fontRef>
        </p:style>
      </p:cxnSp>
      <p:cxnSp>
        <p:nvCxnSpPr>
          <p:cNvPr id="4" name="Straight Arrow Connector 3">
            <a:extLst>
              <a:ext uri="{FF2B5EF4-FFF2-40B4-BE49-F238E27FC236}">
                <a16:creationId xmlns:a16="http://schemas.microsoft.com/office/drawing/2014/main" id="{0F82BCC4-456D-4287-1AB4-9AA7BFCF83D4}"/>
              </a:ext>
            </a:extLst>
          </p:cNvPr>
          <p:cNvCxnSpPr>
            <a:cxnSpLocks/>
            <a:stCxn id="8" idx="3"/>
            <a:endCxn id="13" idx="1"/>
          </p:cNvCxnSpPr>
          <p:nvPr/>
        </p:nvCxnSpPr>
        <p:spPr>
          <a:xfrm>
            <a:off x="8853488" y="2816262"/>
            <a:ext cx="863277" cy="107872"/>
          </a:xfrm>
          <a:prstGeom prst="straightConnector1">
            <a:avLst/>
          </a:prstGeom>
          <a:ln w="57150">
            <a:solidFill>
              <a:srgbClr val="DC2626"/>
            </a:solidFill>
            <a:tailEnd type="triangle"/>
          </a:ln>
        </p:spPr>
        <p:style>
          <a:lnRef idx="1">
            <a:schemeClr val="accent1"/>
          </a:lnRef>
          <a:fillRef idx="0">
            <a:schemeClr val="accent1"/>
          </a:fillRef>
          <a:effectRef idx="0">
            <a:schemeClr val="accent1"/>
          </a:effectRef>
          <a:fontRef idx="minor">
            <a:schemeClr val="tx1"/>
          </a:fontRef>
        </p:style>
      </p:cxnSp>
      <p:sp>
        <p:nvSpPr>
          <p:cNvPr id="5" name="Oval 4">
            <a:extLst>
              <a:ext uri="{FF2B5EF4-FFF2-40B4-BE49-F238E27FC236}">
                <a16:creationId xmlns:a16="http://schemas.microsoft.com/office/drawing/2014/main" id="{AF7605D9-BA5E-EFF0-BF65-337AE58635ED}"/>
              </a:ext>
            </a:extLst>
          </p:cNvPr>
          <p:cNvSpPr/>
          <p:nvPr/>
        </p:nvSpPr>
        <p:spPr>
          <a:xfrm>
            <a:off x="782320" y="2833376"/>
            <a:ext cx="729625" cy="6869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a:p>
        </p:txBody>
      </p:sp>
      <p:sp>
        <p:nvSpPr>
          <p:cNvPr id="6" name="TextBox 5">
            <a:extLst>
              <a:ext uri="{FF2B5EF4-FFF2-40B4-BE49-F238E27FC236}">
                <a16:creationId xmlns:a16="http://schemas.microsoft.com/office/drawing/2014/main" id="{18B475FD-A4AE-BB35-5496-013A68DB2449}"/>
              </a:ext>
            </a:extLst>
          </p:cNvPr>
          <p:cNvSpPr txBox="1"/>
          <p:nvPr/>
        </p:nvSpPr>
        <p:spPr>
          <a:xfrm>
            <a:off x="583645" y="3671495"/>
            <a:ext cx="1050672" cy="369332"/>
          </a:xfrm>
          <a:prstGeom prst="rect">
            <a:avLst/>
          </a:prstGeom>
          <a:noFill/>
        </p:spPr>
        <p:txBody>
          <a:bodyPr wrap="none" rtlCol="0">
            <a:spAutoFit/>
          </a:bodyPr>
          <a:lstStyle/>
          <a:p>
            <a:r>
              <a:rPr lang="en-US" b="1" dirty="0"/>
              <a:t>Producer</a:t>
            </a:r>
          </a:p>
        </p:txBody>
      </p:sp>
      <p:grpSp>
        <p:nvGrpSpPr>
          <p:cNvPr id="7" name="Group 6">
            <a:extLst>
              <a:ext uri="{FF2B5EF4-FFF2-40B4-BE49-F238E27FC236}">
                <a16:creationId xmlns:a16="http://schemas.microsoft.com/office/drawing/2014/main" id="{B85019AE-0621-9B1B-8151-1F2009E275A2}"/>
              </a:ext>
            </a:extLst>
          </p:cNvPr>
          <p:cNvGrpSpPr/>
          <p:nvPr/>
        </p:nvGrpSpPr>
        <p:grpSpPr>
          <a:xfrm>
            <a:off x="4360046" y="2534361"/>
            <a:ext cx="4493442" cy="563802"/>
            <a:chOff x="2750639" y="3388747"/>
            <a:chExt cx="4493442" cy="563802"/>
          </a:xfrm>
        </p:grpSpPr>
        <p:sp>
          <p:nvSpPr>
            <p:cNvPr id="8" name="Rectangle: Rounded Corners 7">
              <a:extLst>
                <a:ext uri="{FF2B5EF4-FFF2-40B4-BE49-F238E27FC236}">
                  <a16:creationId xmlns:a16="http://schemas.microsoft.com/office/drawing/2014/main" id="{0D4C26DB-1481-481A-D85A-EB99DFA7B3ED}"/>
                </a:ext>
              </a:extLst>
            </p:cNvPr>
            <p:cNvSpPr/>
            <p:nvPr/>
          </p:nvSpPr>
          <p:spPr>
            <a:xfrm>
              <a:off x="2750639" y="3388747"/>
              <a:ext cx="4493442" cy="5638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dirty="0"/>
            </a:p>
          </p:txBody>
        </p:sp>
        <p:sp>
          <p:nvSpPr>
            <p:cNvPr id="9" name="TextBox 8">
              <a:extLst>
                <a:ext uri="{FF2B5EF4-FFF2-40B4-BE49-F238E27FC236}">
                  <a16:creationId xmlns:a16="http://schemas.microsoft.com/office/drawing/2014/main" id="{9E747B71-AC9E-07FD-6A44-0D9637BF3E08}"/>
                </a:ext>
              </a:extLst>
            </p:cNvPr>
            <p:cNvSpPr txBox="1"/>
            <p:nvPr/>
          </p:nvSpPr>
          <p:spPr>
            <a:xfrm>
              <a:off x="2788608" y="3484760"/>
              <a:ext cx="1383712" cy="369332"/>
            </a:xfrm>
            <a:prstGeom prst="rect">
              <a:avLst/>
            </a:prstGeom>
            <a:noFill/>
          </p:spPr>
          <p:txBody>
            <a:bodyPr wrap="none" rtlCol="0">
              <a:spAutoFit/>
            </a:bodyPr>
            <a:lstStyle/>
            <a:p>
              <a:r>
                <a:rPr lang="en-US" b="1" dirty="0">
                  <a:solidFill>
                    <a:schemeClr val="bg1"/>
                  </a:solidFill>
                </a:rPr>
                <a:t>High Priority</a:t>
              </a:r>
            </a:p>
          </p:txBody>
        </p:sp>
      </p:grpSp>
      <p:grpSp>
        <p:nvGrpSpPr>
          <p:cNvPr id="10" name="Group 9">
            <a:extLst>
              <a:ext uri="{FF2B5EF4-FFF2-40B4-BE49-F238E27FC236}">
                <a16:creationId xmlns:a16="http://schemas.microsoft.com/office/drawing/2014/main" id="{872AF952-7195-009A-6D8A-9797CCC83496}"/>
              </a:ext>
            </a:extLst>
          </p:cNvPr>
          <p:cNvGrpSpPr/>
          <p:nvPr/>
        </p:nvGrpSpPr>
        <p:grpSpPr>
          <a:xfrm>
            <a:off x="4360046" y="3325934"/>
            <a:ext cx="4493442" cy="563802"/>
            <a:chOff x="2750639" y="3388747"/>
            <a:chExt cx="4493442" cy="563802"/>
          </a:xfrm>
        </p:grpSpPr>
        <p:sp>
          <p:nvSpPr>
            <p:cNvPr id="11" name="Rectangle: Rounded Corners 10">
              <a:extLst>
                <a:ext uri="{FF2B5EF4-FFF2-40B4-BE49-F238E27FC236}">
                  <a16:creationId xmlns:a16="http://schemas.microsoft.com/office/drawing/2014/main" id="{BF5DD7FF-0A8C-8A68-6164-0F3332485D93}"/>
                </a:ext>
              </a:extLst>
            </p:cNvPr>
            <p:cNvSpPr/>
            <p:nvPr/>
          </p:nvSpPr>
          <p:spPr>
            <a:xfrm>
              <a:off x="2750639" y="3388747"/>
              <a:ext cx="4493442" cy="5638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dirty="0"/>
            </a:p>
          </p:txBody>
        </p:sp>
        <p:sp>
          <p:nvSpPr>
            <p:cNvPr id="12" name="TextBox 11">
              <a:extLst>
                <a:ext uri="{FF2B5EF4-FFF2-40B4-BE49-F238E27FC236}">
                  <a16:creationId xmlns:a16="http://schemas.microsoft.com/office/drawing/2014/main" id="{6BAE3DE1-B237-B8D0-D5A7-6EE0B5902CE9}"/>
                </a:ext>
              </a:extLst>
            </p:cNvPr>
            <p:cNvSpPr txBox="1"/>
            <p:nvPr/>
          </p:nvSpPr>
          <p:spPr>
            <a:xfrm>
              <a:off x="2788608" y="3484760"/>
              <a:ext cx="1341586" cy="369332"/>
            </a:xfrm>
            <a:prstGeom prst="rect">
              <a:avLst/>
            </a:prstGeom>
            <a:noFill/>
          </p:spPr>
          <p:txBody>
            <a:bodyPr wrap="none" rtlCol="0">
              <a:spAutoFit/>
            </a:bodyPr>
            <a:lstStyle/>
            <a:p>
              <a:r>
                <a:rPr lang="en-US" b="1" dirty="0">
                  <a:solidFill>
                    <a:schemeClr val="bg1"/>
                  </a:solidFill>
                </a:rPr>
                <a:t>Low Priority</a:t>
              </a:r>
            </a:p>
          </p:txBody>
        </p:sp>
      </p:grpSp>
      <p:sp>
        <p:nvSpPr>
          <p:cNvPr id="13" name="Oval 12">
            <a:extLst>
              <a:ext uri="{FF2B5EF4-FFF2-40B4-BE49-F238E27FC236}">
                <a16:creationId xmlns:a16="http://schemas.microsoft.com/office/drawing/2014/main" id="{7F25530E-CF12-DE2B-DD17-7098564DCC98}"/>
              </a:ext>
            </a:extLst>
          </p:cNvPr>
          <p:cNvSpPr/>
          <p:nvPr/>
        </p:nvSpPr>
        <p:spPr>
          <a:xfrm>
            <a:off x="9609914" y="2823527"/>
            <a:ext cx="729625" cy="6869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a:p>
        </p:txBody>
      </p:sp>
      <p:sp>
        <p:nvSpPr>
          <p:cNvPr id="14" name="TextBox 13">
            <a:extLst>
              <a:ext uri="{FF2B5EF4-FFF2-40B4-BE49-F238E27FC236}">
                <a16:creationId xmlns:a16="http://schemas.microsoft.com/office/drawing/2014/main" id="{9156C0B1-A25D-7293-C4C8-7A977E0C43CD}"/>
              </a:ext>
            </a:extLst>
          </p:cNvPr>
          <p:cNvSpPr txBox="1"/>
          <p:nvPr/>
        </p:nvSpPr>
        <p:spPr>
          <a:xfrm>
            <a:off x="9403095" y="3582411"/>
            <a:ext cx="1143262" cy="369332"/>
          </a:xfrm>
          <a:prstGeom prst="rect">
            <a:avLst/>
          </a:prstGeom>
          <a:noFill/>
        </p:spPr>
        <p:txBody>
          <a:bodyPr wrap="none" rtlCol="0">
            <a:spAutoFit/>
          </a:bodyPr>
          <a:lstStyle/>
          <a:p>
            <a:r>
              <a:rPr lang="en-US" b="1" dirty="0"/>
              <a:t>Consumer</a:t>
            </a:r>
          </a:p>
        </p:txBody>
      </p:sp>
      <p:cxnSp>
        <p:nvCxnSpPr>
          <p:cNvPr id="15" name="Straight Arrow Connector 14">
            <a:extLst>
              <a:ext uri="{FF2B5EF4-FFF2-40B4-BE49-F238E27FC236}">
                <a16:creationId xmlns:a16="http://schemas.microsoft.com/office/drawing/2014/main" id="{1EAA71C1-491E-8A4C-D91B-7A546C9CF8FC}"/>
              </a:ext>
            </a:extLst>
          </p:cNvPr>
          <p:cNvCxnSpPr>
            <a:cxnSpLocks/>
            <a:endCxn id="9" idx="1"/>
          </p:cNvCxnSpPr>
          <p:nvPr/>
        </p:nvCxnSpPr>
        <p:spPr>
          <a:xfrm flipV="1">
            <a:off x="3603620" y="2815040"/>
            <a:ext cx="794395" cy="233283"/>
          </a:xfrm>
          <a:prstGeom prst="straightConnector1">
            <a:avLst/>
          </a:prstGeom>
          <a:ln w="57150">
            <a:solidFill>
              <a:srgbClr val="DC2626"/>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3BC83554-5C74-4850-C734-6F1AAA5A2FC6}"/>
              </a:ext>
            </a:extLst>
          </p:cNvPr>
          <p:cNvCxnSpPr>
            <a:cxnSpLocks/>
            <a:endCxn id="12" idx="1"/>
          </p:cNvCxnSpPr>
          <p:nvPr/>
        </p:nvCxnSpPr>
        <p:spPr>
          <a:xfrm>
            <a:off x="3584636" y="3421947"/>
            <a:ext cx="813379" cy="184666"/>
          </a:xfrm>
          <a:prstGeom prst="straightConnector1">
            <a:avLst/>
          </a:prstGeom>
          <a:ln w="57150">
            <a:solidFill>
              <a:srgbClr val="DC2626"/>
            </a:solidFill>
            <a:tailEnd type="triangle"/>
          </a:ln>
        </p:spPr>
        <p:style>
          <a:lnRef idx="1">
            <a:schemeClr val="accent1"/>
          </a:lnRef>
          <a:fillRef idx="0">
            <a:schemeClr val="accent1"/>
          </a:fillRef>
          <a:effectRef idx="0">
            <a:schemeClr val="accent1"/>
          </a:effectRef>
          <a:fontRef idx="minor">
            <a:schemeClr val="tx1"/>
          </a:fontRef>
        </p:style>
      </p:cxnSp>
      <p:grpSp>
        <p:nvGrpSpPr>
          <p:cNvPr id="17" name="Group 16">
            <a:extLst>
              <a:ext uri="{FF2B5EF4-FFF2-40B4-BE49-F238E27FC236}">
                <a16:creationId xmlns:a16="http://schemas.microsoft.com/office/drawing/2014/main" id="{5A174815-4567-C773-EC52-A60D08751A12}"/>
              </a:ext>
            </a:extLst>
          </p:cNvPr>
          <p:cNvGrpSpPr/>
          <p:nvPr/>
        </p:nvGrpSpPr>
        <p:grpSpPr>
          <a:xfrm>
            <a:off x="2343780" y="2255520"/>
            <a:ext cx="1259840" cy="1842698"/>
            <a:chOff x="2343780" y="2255520"/>
            <a:chExt cx="1259840" cy="1842698"/>
          </a:xfrm>
        </p:grpSpPr>
        <p:sp>
          <p:nvSpPr>
            <p:cNvPr id="18" name="Rectangle: Rounded Corners 17">
              <a:extLst>
                <a:ext uri="{FF2B5EF4-FFF2-40B4-BE49-F238E27FC236}">
                  <a16:creationId xmlns:a16="http://schemas.microsoft.com/office/drawing/2014/main" id="{6DF768E8-EB19-D932-70E8-B2A15A1AA9AC}"/>
                </a:ext>
              </a:extLst>
            </p:cNvPr>
            <p:cNvSpPr/>
            <p:nvPr/>
          </p:nvSpPr>
          <p:spPr>
            <a:xfrm>
              <a:off x="2343780" y="2255520"/>
              <a:ext cx="1259840" cy="1842698"/>
            </a:xfrm>
            <a:prstGeom prst="roundRec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TextBox 18">
              <a:extLst>
                <a:ext uri="{FF2B5EF4-FFF2-40B4-BE49-F238E27FC236}">
                  <a16:creationId xmlns:a16="http://schemas.microsoft.com/office/drawing/2014/main" id="{881B57AE-F817-FC74-17D6-C7695ED4B1A8}"/>
                </a:ext>
              </a:extLst>
            </p:cNvPr>
            <p:cNvSpPr txBox="1"/>
            <p:nvPr/>
          </p:nvSpPr>
          <p:spPr>
            <a:xfrm>
              <a:off x="2353272" y="2419462"/>
              <a:ext cx="1240856" cy="646331"/>
            </a:xfrm>
            <a:prstGeom prst="rect">
              <a:avLst/>
            </a:prstGeom>
            <a:noFill/>
          </p:spPr>
          <p:txBody>
            <a:bodyPr wrap="square" rtlCol="0">
              <a:spAutoFit/>
            </a:bodyPr>
            <a:lstStyle/>
            <a:p>
              <a:pPr algn="ctr"/>
              <a:r>
                <a:rPr lang="en-US" b="1" dirty="0"/>
                <a:t>Message</a:t>
              </a:r>
              <a:br>
                <a:rPr lang="en-US" b="1" dirty="0"/>
              </a:br>
              <a:r>
                <a:rPr lang="en-US" b="1" dirty="0"/>
                <a:t>Router</a:t>
              </a:r>
            </a:p>
          </p:txBody>
        </p:sp>
      </p:grpSp>
      <p:sp>
        <p:nvSpPr>
          <p:cNvPr id="20" name="TextBox 19">
            <a:extLst>
              <a:ext uri="{FF2B5EF4-FFF2-40B4-BE49-F238E27FC236}">
                <a16:creationId xmlns:a16="http://schemas.microsoft.com/office/drawing/2014/main" id="{E8789EFB-B5B4-AC50-6CFB-7037B13132B4}"/>
              </a:ext>
            </a:extLst>
          </p:cNvPr>
          <p:cNvSpPr txBox="1"/>
          <p:nvPr/>
        </p:nvSpPr>
        <p:spPr>
          <a:xfrm>
            <a:off x="2046331" y="4176609"/>
            <a:ext cx="1784463" cy="461665"/>
          </a:xfrm>
          <a:prstGeom prst="rect">
            <a:avLst/>
          </a:prstGeom>
          <a:noFill/>
        </p:spPr>
        <p:txBody>
          <a:bodyPr wrap="none" rtlCol="0">
            <a:spAutoFit/>
          </a:bodyPr>
          <a:lstStyle/>
          <a:p>
            <a:r>
              <a:rPr lang="en-US" sz="2400" b="1" dirty="0">
                <a:solidFill>
                  <a:srgbClr val="FFA500"/>
                </a:solidFill>
              </a:rPr>
              <a:t>High Priority</a:t>
            </a:r>
          </a:p>
        </p:txBody>
      </p:sp>
      <p:sp>
        <p:nvSpPr>
          <p:cNvPr id="21" name="TextBox 20">
            <a:extLst>
              <a:ext uri="{FF2B5EF4-FFF2-40B4-BE49-F238E27FC236}">
                <a16:creationId xmlns:a16="http://schemas.microsoft.com/office/drawing/2014/main" id="{65EF2E85-2F8C-E41F-F8D1-F49466630078}"/>
              </a:ext>
            </a:extLst>
          </p:cNvPr>
          <p:cNvSpPr txBox="1"/>
          <p:nvPr/>
        </p:nvSpPr>
        <p:spPr>
          <a:xfrm>
            <a:off x="2046331" y="4169710"/>
            <a:ext cx="1727781" cy="461665"/>
          </a:xfrm>
          <a:prstGeom prst="rect">
            <a:avLst/>
          </a:prstGeom>
          <a:noFill/>
        </p:spPr>
        <p:txBody>
          <a:bodyPr wrap="none" rtlCol="0">
            <a:spAutoFit/>
          </a:bodyPr>
          <a:lstStyle/>
          <a:p>
            <a:r>
              <a:rPr lang="en-US" sz="2400" b="1" dirty="0">
                <a:solidFill>
                  <a:srgbClr val="FFA500"/>
                </a:solidFill>
              </a:rPr>
              <a:t>Low Priority</a:t>
            </a:r>
          </a:p>
        </p:txBody>
      </p:sp>
      <p:cxnSp>
        <p:nvCxnSpPr>
          <p:cNvPr id="22" name="Straight Arrow Connector 21">
            <a:extLst>
              <a:ext uri="{FF2B5EF4-FFF2-40B4-BE49-F238E27FC236}">
                <a16:creationId xmlns:a16="http://schemas.microsoft.com/office/drawing/2014/main" id="{5D221AD4-F589-BFDE-91ED-3A58DFB7F4CA}"/>
              </a:ext>
            </a:extLst>
          </p:cNvPr>
          <p:cNvCxnSpPr>
            <a:cxnSpLocks/>
            <a:stCxn id="11" idx="3"/>
            <a:endCxn id="13" idx="3"/>
          </p:cNvCxnSpPr>
          <p:nvPr/>
        </p:nvCxnSpPr>
        <p:spPr>
          <a:xfrm flipV="1">
            <a:off x="8853488" y="3409905"/>
            <a:ext cx="863277" cy="197930"/>
          </a:xfrm>
          <a:prstGeom prst="straightConnector1">
            <a:avLst/>
          </a:prstGeom>
          <a:ln w="57150">
            <a:solidFill>
              <a:srgbClr val="DC2626"/>
            </a:solidFill>
            <a:tailEnd type="triangle"/>
          </a:ln>
        </p:spPr>
        <p:style>
          <a:lnRef idx="1">
            <a:schemeClr val="accent1"/>
          </a:lnRef>
          <a:fillRef idx="0">
            <a:schemeClr val="accent1"/>
          </a:fillRef>
          <a:effectRef idx="0">
            <a:schemeClr val="accent1"/>
          </a:effectRef>
          <a:fontRef idx="minor">
            <a:schemeClr val="tx1"/>
          </a:fontRef>
        </p:style>
      </p:cxnSp>
      <p:pic>
        <p:nvPicPr>
          <p:cNvPr id="23" name="Picture 22" descr="Free Envelope Clipart Black And White, Download Free Envelope Clipart Black  And White png images, Free ClipArts on Clipart Library">
            <a:extLst>
              <a:ext uri="{FF2B5EF4-FFF2-40B4-BE49-F238E27FC236}">
                <a16:creationId xmlns:a16="http://schemas.microsoft.com/office/drawing/2014/main" id="{8E198319-E37C-2A4E-C0E9-0E22021854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0942" y="2999706"/>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23" descr="Free Envelope Clipart Black And White, Download Free Envelope Clipart Black  And White png images, Free ClipArts on Clipart Library">
            <a:extLst>
              <a:ext uri="{FF2B5EF4-FFF2-40B4-BE49-F238E27FC236}">
                <a16:creationId xmlns:a16="http://schemas.microsoft.com/office/drawing/2014/main" id="{D40E7A9A-3F32-380C-F127-FA9260B2A3B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70702" y="3262584"/>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24" descr="Free Envelope Clipart Black And White, Download Free Envelope Clipart Black  And White png images, Free ClipArts on Clipart Library">
            <a:extLst>
              <a:ext uri="{FF2B5EF4-FFF2-40B4-BE49-F238E27FC236}">
                <a16:creationId xmlns:a16="http://schemas.microsoft.com/office/drawing/2014/main" id="{AB9DF15B-D4AD-FC30-CD8B-864A8E72E72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79043" y="3421947"/>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25" descr="Free Envelope Clipart Black And White, Download Free Envelope Clipart Black  And White png images, Free ClipArts on Clipart Library">
            <a:extLst>
              <a:ext uri="{FF2B5EF4-FFF2-40B4-BE49-F238E27FC236}">
                <a16:creationId xmlns:a16="http://schemas.microsoft.com/office/drawing/2014/main" id="{72CC4037-45F9-ABCF-0A62-6CA7650064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06866" y="2985205"/>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26" descr="Free Envelope Clipart Black And White, Download Free Envelope Clipart Black  And White png images, Free ClipArts on Clipart Library">
            <a:extLst>
              <a:ext uri="{FF2B5EF4-FFF2-40B4-BE49-F238E27FC236}">
                <a16:creationId xmlns:a16="http://schemas.microsoft.com/office/drawing/2014/main" id="{CB28189A-A3D1-32EA-F949-526C7C642AC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0942" y="2999706"/>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27" descr="Free Envelope Clipart Black And White, Download Free Envelope Clipart Black  And White png images, Free ClipArts on Clipart Library">
            <a:extLst>
              <a:ext uri="{FF2B5EF4-FFF2-40B4-BE49-F238E27FC236}">
                <a16:creationId xmlns:a16="http://schemas.microsoft.com/office/drawing/2014/main" id="{A6774C77-2370-0AB3-6FC5-64EC15998CC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70702" y="3268912"/>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28" descr="Free Envelope Clipart Black And White, Download Free Envelope Clipart Black  And White png images, Free ClipArts on Clipart Library">
            <a:extLst>
              <a:ext uri="{FF2B5EF4-FFF2-40B4-BE49-F238E27FC236}">
                <a16:creationId xmlns:a16="http://schemas.microsoft.com/office/drawing/2014/main" id="{E93815A1-D9D6-9D39-01B2-8DA9B2507C2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79043" y="3422039"/>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29" descr="Free Envelope Clipart Black And White, Download Free Envelope Clipart Black  And White png images, Free ClipArts on Clipart Library">
            <a:extLst>
              <a:ext uri="{FF2B5EF4-FFF2-40B4-BE49-F238E27FC236}">
                <a16:creationId xmlns:a16="http://schemas.microsoft.com/office/drawing/2014/main" id="{AFD1BDD3-0083-E17D-0B5A-D574748024C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7885" y="2999706"/>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30" descr="Free Envelope Clipart Black And White, Download Free Envelope Clipart Black  And White png images, Free ClipArts on Clipart Library">
            <a:extLst>
              <a:ext uri="{FF2B5EF4-FFF2-40B4-BE49-F238E27FC236}">
                <a16:creationId xmlns:a16="http://schemas.microsoft.com/office/drawing/2014/main" id="{014638D6-9BC5-771C-AE45-2A29A19B5C1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70702" y="3266673"/>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31" descr="Free Envelope Clipart Black And White, Download Free Envelope Clipart Black  And White png images, Free ClipArts on Clipart Library">
            <a:extLst>
              <a:ext uri="{FF2B5EF4-FFF2-40B4-BE49-F238E27FC236}">
                <a16:creationId xmlns:a16="http://schemas.microsoft.com/office/drawing/2014/main" id="{6135B88E-996B-150E-5FA8-379E6828D8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04598" y="3422087"/>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32" descr="Free Envelope Clipart Black And White, Download Free Envelope Clipart Black  And White png images, Free ClipArts on Clipart Library">
            <a:extLst>
              <a:ext uri="{FF2B5EF4-FFF2-40B4-BE49-F238E27FC236}">
                <a16:creationId xmlns:a16="http://schemas.microsoft.com/office/drawing/2014/main" id="{7CB65B32-9385-4C19-2F24-9093D8E1BEC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4828" y="2999706"/>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33" descr="Free Envelope Clipart Black And White, Download Free Envelope Clipart Black  And White png images, Free ClipArts on Clipart Library">
            <a:extLst>
              <a:ext uri="{FF2B5EF4-FFF2-40B4-BE49-F238E27FC236}">
                <a16:creationId xmlns:a16="http://schemas.microsoft.com/office/drawing/2014/main" id="{4C3F31C1-6503-99E9-D276-8018E9A0063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77645" y="3268912"/>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34" descr="Free Envelope Clipart Black And White, Download Free Envelope Clipart Black  And White png images, Free ClipArts on Clipart Library">
            <a:extLst>
              <a:ext uri="{FF2B5EF4-FFF2-40B4-BE49-F238E27FC236}">
                <a16:creationId xmlns:a16="http://schemas.microsoft.com/office/drawing/2014/main" id="{A14D739B-274D-ADC8-D95C-215B671AD9E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79043" y="2630374"/>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35" descr="Free Envelope Clipart Black And White, Download Free Envelope Clipart Black  And White png images, Free ClipArts on Clipart Library">
            <a:extLst>
              <a:ext uri="{FF2B5EF4-FFF2-40B4-BE49-F238E27FC236}">
                <a16:creationId xmlns:a16="http://schemas.microsoft.com/office/drawing/2014/main" id="{9C0684F8-5401-DC09-2130-C9D0050B48E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06866" y="2977857"/>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36" descr="Free Envelope Clipart Black And White, Download Free Envelope Clipart Black  And White png images, Free ClipArts on Clipart Library">
            <a:extLst>
              <a:ext uri="{FF2B5EF4-FFF2-40B4-BE49-F238E27FC236}">
                <a16:creationId xmlns:a16="http://schemas.microsoft.com/office/drawing/2014/main" id="{4055DF4D-5A0D-038C-C7FC-FF2DDA99517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06866" y="2977857"/>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37" descr="Free Envelope Clipart Black And White, Download Free Envelope Clipart Black  And White png images, Free ClipArts on Clipart Library">
            <a:extLst>
              <a:ext uri="{FF2B5EF4-FFF2-40B4-BE49-F238E27FC236}">
                <a16:creationId xmlns:a16="http://schemas.microsoft.com/office/drawing/2014/main" id="{61A3E961-2115-DED2-BD5C-5FAEF9CED08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85986" y="3429000"/>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38" descr="Free Envelope Clipart Black And White, Download Free Envelope Clipart Black  And White png images, Free ClipArts on Clipart Library">
            <a:extLst>
              <a:ext uri="{FF2B5EF4-FFF2-40B4-BE49-F238E27FC236}">
                <a16:creationId xmlns:a16="http://schemas.microsoft.com/office/drawing/2014/main" id="{E73F68A5-951C-B8E4-B1FC-FAF62891059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06866" y="2970509"/>
            <a:ext cx="535720" cy="369052"/>
          </a:xfrm>
          <a:prstGeom prst="rect">
            <a:avLst/>
          </a:prstGeom>
          <a:noFill/>
          <a:extLst>
            <a:ext uri="{909E8E84-426E-40DD-AFC4-6F175D3DCCD1}">
              <a14:hiddenFill xmlns:a14="http://schemas.microsoft.com/office/drawing/2010/main">
                <a:solidFill>
                  <a:srgbClr val="FFFFFF"/>
                </a:solidFill>
              </a14:hiddenFill>
            </a:ext>
          </a:extLst>
        </p:spPr>
      </p:pic>
      <p:sp>
        <p:nvSpPr>
          <p:cNvPr id="40" name="TextBox 39">
            <a:extLst>
              <a:ext uri="{FF2B5EF4-FFF2-40B4-BE49-F238E27FC236}">
                <a16:creationId xmlns:a16="http://schemas.microsoft.com/office/drawing/2014/main" id="{5AD56AC9-AFA4-A9B8-CFD6-11E1245F62C7}"/>
              </a:ext>
            </a:extLst>
          </p:cNvPr>
          <p:cNvSpPr txBox="1"/>
          <p:nvPr/>
        </p:nvSpPr>
        <p:spPr>
          <a:xfrm>
            <a:off x="838200" y="1277640"/>
            <a:ext cx="2128083" cy="369332"/>
          </a:xfrm>
          <a:prstGeom prst="rect">
            <a:avLst/>
          </a:prstGeom>
          <a:noFill/>
        </p:spPr>
        <p:txBody>
          <a:bodyPr wrap="none" rtlCol="0">
            <a:spAutoFit/>
          </a:bodyPr>
          <a:lstStyle/>
          <a:p>
            <a:r>
              <a:rPr lang="en-US" dirty="0">
                <a:latin typeface="Kamerik205 5" panose="020B0503030600020004" pitchFamily="34" charset="0"/>
              </a:rPr>
              <a:t>Message Routing</a:t>
            </a:r>
          </a:p>
        </p:txBody>
      </p:sp>
    </p:spTree>
    <p:extLst>
      <p:ext uri="{BB962C8B-B14F-4D97-AF65-F5344CB8AC3E}">
        <p14:creationId xmlns:p14="http://schemas.microsoft.com/office/powerpoint/2010/main" val="43594776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250"/>
                                        <p:tgtEl>
                                          <p:spTgt spid="23"/>
                                        </p:tgtEl>
                                      </p:cBhvr>
                                    </p:animEffect>
                                  </p:childTnLst>
                                </p:cTn>
                              </p:par>
                            </p:childTnLst>
                          </p:cTn>
                        </p:par>
                        <p:par>
                          <p:cTn id="8" fill="hold">
                            <p:stCondLst>
                              <p:cond delay="250"/>
                            </p:stCondLst>
                            <p:childTnLst>
                              <p:par>
                                <p:cTn id="9" presetID="42" presetClass="path" presetSubtype="0" accel="50000" decel="50000" fill="hold" nodeType="afterEffect">
                                  <p:stCondLst>
                                    <p:cond delay="0"/>
                                  </p:stCondLst>
                                  <p:childTnLst>
                                    <p:animMotion origin="layout" path="M -6.25E-7 -1.85185E-6 L 0.14635 0.0382 " pathEditMode="relative" rAng="0" ptsTypes="AA">
                                      <p:cBhvr>
                                        <p:cTn id="10" dur="500" fill="hold"/>
                                        <p:tgtEl>
                                          <p:spTgt spid="23"/>
                                        </p:tgtEl>
                                        <p:attrNameLst>
                                          <p:attrName>ppt_x</p:attrName>
                                          <p:attrName>ppt_y</p:attrName>
                                        </p:attrNameLst>
                                      </p:cBhvr>
                                      <p:rCtr x="7318" y="1898"/>
                                    </p:animMotion>
                                  </p:childTnLst>
                                </p:cTn>
                              </p:par>
                            </p:childTnLst>
                          </p:cTn>
                        </p:par>
                        <p:par>
                          <p:cTn id="11" fill="hold">
                            <p:stCondLst>
                              <p:cond delay="750"/>
                            </p:stCondLst>
                            <p:childTnLst>
                              <p:par>
                                <p:cTn id="12" presetID="1" presetClass="entr" presetSubtype="0" fill="hold" nodeType="afterEffect">
                                  <p:stCondLst>
                                    <p:cond delay="0"/>
                                  </p:stCondLst>
                                  <p:childTnLst>
                                    <p:set>
                                      <p:cBhvr>
                                        <p:cTn id="13" dur="1" fill="hold">
                                          <p:stCondLst>
                                            <p:cond delay="0"/>
                                          </p:stCondLst>
                                        </p:cTn>
                                        <p:tgtEl>
                                          <p:spTgt spid="24"/>
                                        </p:tgtEl>
                                        <p:attrNameLst>
                                          <p:attrName>style.visibility</p:attrName>
                                        </p:attrNameLst>
                                      </p:cBhvr>
                                      <p:to>
                                        <p:strVal val="visible"/>
                                      </p:to>
                                    </p:set>
                                  </p:childTnLst>
                                </p:cTn>
                              </p:par>
                              <p:par>
                                <p:cTn id="14" presetID="1" presetClass="exit" presetSubtype="0" fill="hold" nodeType="withEffect">
                                  <p:stCondLst>
                                    <p:cond delay="0"/>
                                  </p:stCondLst>
                                  <p:childTnLst>
                                    <p:set>
                                      <p:cBhvr>
                                        <p:cTn id="15" dur="1" fill="hold">
                                          <p:stCondLst>
                                            <p:cond delay="0"/>
                                          </p:stCondLst>
                                        </p:cTn>
                                        <p:tgtEl>
                                          <p:spTgt spid="23"/>
                                        </p:tgtEl>
                                        <p:attrNameLst>
                                          <p:attrName>style.visibility</p:attrName>
                                        </p:attrNameLst>
                                      </p:cBhvr>
                                      <p:to>
                                        <p:strVal val="hidden"/>
                                      </p:to>
                                    </p:set>
                                  </p:childTnLst>
                                </p:cTn>
                              </p:par>
                            </p:childTnLst>
                          </p:cTn>
                        </p:par>
                        <p:par>
                          <p:cTn id="16" fill="hold">
                            <p:stCondLst>
                              <p:cond delay="750"/>
                            </p:stCondLst>
                            <p:childTnLst>
                              <p:par>
                                <p:cTn id="17" presetID="53" presetClass="entr" presetSubtype="16" fill="hold" grpId="0" nodeType="afterEffect">
                                  <p:stCondLst>
                                    <p:cond delay="0"/>
                                  </p:stCondLst>
                                  <p:childTnLst>
                                    <p:set>
                                      <p:cBhvr>
                                        <p:cTn id="18" dur="1" fill="hold">
                                          <p:stCondLst>
                                            <p:cond delay="0"/>
                                          </p:stCondLst>
                                        </p:cTn>
                                        <p:tgtEl>
                                          <p:spTgt spid="21"/>
                                        </p:tgtEl>
                                        <p:attrNameLst>
                                          <p:attrName>style.visibility</p:attrName>
                                        </p:attrNameLst>
                                      </p:cBhvr>
                                      <p:to>
                                        <p:strVal val="visible"/>
                                      </p:to>
                                    </p:set>
                                    <p:anim calcmode="lin" valueType="num">
                                      <p:cBhvr>
                                        <p:cTn id="19" dur="500" fill="hold"/>
                                        <p:tgtEl>
                                          <p:spTgt spid="21"/>
                                        </p:tgtEl>
                                        <p:attrNameLst>
                                          <p:attrName>ppt_w</p:attrName>
                                        </p:attrNameLst>
                                      </p:cBhvr>
                                      <p:tavLst>
                                        <p:tav tm="0">
                                          <p:val>
                                            <p:fltVal val="0"/>
                                          </p:val>
                                        </p:tav>
                                        <p:tav tm="100000">
                                          <p:val>
                                            <p:strVal val="#ppt_w"/>
                                          </p:val>
                                        </p:tav>
                                      </p:tavLst>
                                    </p:anim>
                                    <p:anim calcmode="lin" valueType="num">
                                      <p:cBhvr>
                                        <p:cTn id="20" dur="500" fill="hold"/>
                                        <p:tgtEl>
                                          <p:spTgt spid="21"/>
                                        </p:tgtEl>
                                        <p:attrNameLst>
                                          <p:attrName>ppt_h</p:attrName>
                                        </p:attrNameLst>
                                      </p:cBhvr>
                                      <p:tavLst>
                                        <p:tav tm="0">
                                          <p:val>
                                            <p:fltVal val="0"/>
                                          </p:val>
                                        </p:tav>
                                        <p:tav tm="100000">
                                          <p:val>
                                            <p:strVal val="#ppt_h"/>
                                          </p:val>
                                        </p:tav>
                                      </p:tavLst>
                                    </p:anim>
                                    <p:animEffect transition="in" filter="fade">
                                      <p:cBhvr>
                                        <p:cTn id="21" dur="500"/>
                                        <p:tgtEl>
                                          <p:spTgt spid="21"/>
                                        </p:tgtEl>
                                      </p:cBhvr>
                                    </p:animEffect>
                                  </p:childTnLst>
                                </p:cTn>
                              </p:par>
                            </p:childTnLst>
                          </p:cTn>
                        </p:par>
                        <p:par>
                          <p:cTn id="22" fill="hold">
                            <p:stCondLst>
                              <p:cond delay="1250"/>
                            </p:stCondLst>
                            <p:childTnLst>
                              <p:par>
                                <p:cTn id="23" presetID="1" presetClass="exit" presetSubtype="0" fill="hold" grpId="1" nodeType="afterEffect">
                                  <p:stCondLst>
                                    <p:cond delay="250"/>
                                  </p:stCondLst>
                                  <p:childTnLst>
                                    <p:set>
                                      <p:cBhvr>
                                        <p:cTn id="24" dur="1" fill="hold">
                                          <p:stCondLst>
                                            <p:cond delay="0"/>
                                          </p:stCondLst>
                                        </p:cTn>
                                        <p:tgtEl>
                                          <p:spTgt spid="21"/>
                                        </p:tgtEl>
                                        <p:attrNameLst>
                                          <p:attrName>style.visibility</p:attrName>
                                        </p:attrNameLst>
                                      </p:cBhvr>
                                      <p:to>
                                        <p:strVal val="hidden"/>
                                      </p:to>
                                    </p:set>
                                  </p:childTnLst>
                                </p:cTn>
                              </p:par>
                              <p:par>
                                <p:cTn id="25" presetID="42" presetClass="path" presetSubtype="0" accel="50000" decel="50000" fill="hold" nodeType="withEffect">
                                  <p:stCondLst>
                                    <p:cond delay="250"/>
                                  </p:stCondLst>
                                  <p:childTnLst>
                                    <p:animMotion origin="layout" path="M 4.375E-6 3.7037E-6 L 0.45208 0.02338 " pathEditMode="relative" rAng="0" ptsTypes="AA">
                                      <p:cBhvr>
                                        <p:cTn id="26" dur="500" fill="hold"/>
                                        <p:tgtEl>
                                          <p:spTgt spid="24"/>
                                        </p:tgtEl>
                                        <p:attrNameLst>
                                          <p:attrName>ppt_x</p:attrName>
                                          <p:attrName>ppt_y</p:attrName>
                                        </p:attrNameLst>
                                      </p:cBhvr>
                                      <p:rCtr x="22604" y="1157"/>
                                    </p:animMotion>
                                  </p:childTnLst>
                                </p:cTn>
                              </p:par>
                            </p:childTnLst>
                          </p:cTn>
                        </p:par>
                        <p:par>
                          <p:cTn id="27" fill="hold">
                            <p:stCondLst>
                              <p:cond delay="2000"/>
                            </p:stCondLst>
                            <p:childTnLst>
                              <p:par>
                                <p:cTn id="28" presetID="1" presetClass="entr" presetSubtype="0" fill="hold" nodeType="afterEffect">
                                  <p:stCondLst>
                                    <p:cond delay="0"/>
                                  </p:stCondLst>
                                  <p:childTnLst>
                                    <p:set>
                                      <p:cBhvr>
                                        <p:cTn id="29" dur="1" fill="hold">
                                          <p:stCondLst>
                                            <p:cond delay="0"/>
                                          </p:stCondLst>
                                        </p:cTn>
                                        <p:tgtEl>
                                          <p:spTgt spid="25"/>
                                        </p:tgtEl>
                                        <p:attrNameLst>
                                          <p:attrName>style.visibility</p:attrName>
                                        </p:attrNameLst>
                                      </p:cBhvr>
                                      <p:to>
                                        <p:strVal val="visible"/>
                                      </p:to>
                                    </p:set>
                                  </p:childTnLst>
                                </p:cTn>
                              </p:par>
                              <p:par>
                                <p:cTn id="30" presetID="1" presetClass="exit" presetSubtype="0" fill="hold" nodeType="withEffect">
                                  <p:stCondLst>
                                    <p:cond delay="0"/>
                                  </p:stCondLst>
                                  <p:childTnLst>
                                    <p:set>
                                      <p:cBhvr>
                                        <p:cTn id="31" dur="1" fill="hold">
                                          <p:stCondLst>
                                            <p:cond delay="0"/>
                                          </p:stCondLst>
                                        </p:cTn>
                                        <p:tgtEl>
                                          <p:spTgt spid="24"/>
                                        </p:tgtEl>
                                        <p:attrNameLst>
                                          <p:attrName>style.visibility</p:attrName>
                                        </p:attrNameLst>
                                      </p:cBhvr>
                                      <p:to>
                                        <p:strVal val="hidden"/>
                                      </p:to>
                                    </p:set>
                                  </p:childTnLst>
                                </p:cTn>
                              </p:par>
                              <p:par>
                                <p:cTn id="32" presetID="42" presetClass="path" presetSubtype="0" accel="50000" decel="50000" fill="hold" nodeType="withEffect">
                                  <p:stCondLst>
                                    <p:cond delay="0"/>
                                  </p:stCondLst>
                                  <p:childTnLst>
                                    <p:animMotion origin="layout" path="M 1.45833E-6 4.07407E-6 L 0.12526 -0.06366 " pathEditMode="relative" rAng="0" ptsTypes="AA">
                                      <p:cBhvr>
                                        <p:cTn id="33" dur="500" fill="hold"/>
                                        <p:tgtEl>
                                          <p:spTgt spid="25"/>
                                        </p:tgtEl>
                                        <p:attrNameLst>
                                          <p:attrName>ppt_x</p:attrName>
                                          <p:attrName>ppt_y</p:attrName>
                                        </p:attrNameLst>
                                      </p:cBhvr>
                                      <p:rCtr x="6263" y="-3194"/>
                                    </p:animMotion>
                                  </p:childTnLst>
                                </p:cTn>
                              </p:par>
                            </p:childTnLst>
                          </p:cTn>
                        </p:par>
                        <p:par>
                          <p:cTn id="34" fill="hold">
                            <p:stCondLst>
                              <p:cond delay="2500"/>
                            </p:stCondLst>
                            <p:childTnLst>
                              <p:par>
                                <p:cTn id="35" presetID="1" presetClass="entr" presetSubtype="0" fill="hold" nodeType="afterEffect">
                                  <p:stCondLst>
                                    <p:cond delay="0"/>
                                  </p:stCondLst>
                                  <p:childTnLst>
                                    <p:set>
                                      <p:cBhvr>
                                        <p:cTn id="36" dur="1" fill="hold">
                                          <p:stCondLst>
                                            <p:cond delay="0"/>
                                          </p:stCondLst>
                                        </p:cTn>
                                        <p:tgtEl>
                                          <p:spTgt spid="26"/>
                                        </p:tgtEl>
                                        <p:attrNameLst>
                                          <p:attrName>style.visibility</p:attrName>
                                        </p:attrNameLst>
                                      </p:cBhvr>
                                      <p:to>
                                        <p:strVal val="visible"/>
                                      </p:to>
                                    </p:set>
                                  </p:childTnLst>
                                </p:cTn>
                              </p:par>
                              <p:par>
                                <p:cTn id="37" presetID="1" presetClass="exit" presetSubtype="0" fill="hold" nodeType="withEffect">
                                  <p:stCondLst>
                                    <p:cond delay="0"/>
                                  </p:stCondLst>
                                  <p:childTnLst>
                                    <p:set>
                                      <p:cBhvr>
                                        <p:cTn id="38" dur="1" fill="hold">
                                          <p:stCondLst>
                                            <p:cond delay="0"/>
                                          </p:stCondLst>
                                        </p:cTn>
                                        <p:tgtEl>
                                          <p:spTgt spid="25"/>
                                        </p:tgtEl>
                                        <p:attrNameLst>
                                          <p:attrName>style.visibility</p:attrName>
                                        </p:attrNameLst>
                                      </p:cBhvr>
                                      <p:to>
                                        <p:strVal val="hidden"/>
                                      </p:to>
                                    </p:set>
                                  </p:childTnLst>
                                </p:cTn>
                              </p:par>
                            </p:childTnLst>
                          </p:cTn>
                        </p:par>
                        <p:par>
                          <p:cTn id="39" fill="hold">
                            <p:stCondLst>
                              <p:cond delay="2500"/>
                            </p:stCondLst>
                            <p:childTnLst>
                              <p:par>
                                <p:cTn id="40" presetID="10" presetClass="entr" presetSubtype="0" fill="hold" nodeType="afterEffect">
                                  <p:stCondLst>
                                    <p:cond delay="0"/>
                                  </p:stCondLst>
                                  <p:childTnLst>
                                    <p:set>
                                      <p:cBhvr>
                                        <p:cTn id="41" dur="1" fill="hold">
                                          <p:stCondLst>
                                            <p:cond delay="0"/>
                                          </p:stCondLst>
                                        </p:cTn>
                                        <p:tgtEl>
                                          <p:spTgt spid="27"/>
                                        </p:tgtEl>
                                        <p:attrNameLst>
                                          <p:attrName>style.visibility</p:attrName>
                                        </p:attrNameLst>
                                      </p:cBhvr>
                                      <p:to>
                                        <p:strVal val="visible"/>
                                      </p:to>
                                    </p:set>
                                    <p:animEffect transition="in" filter="fade">
                                      <p:cBhvr>
                                        <p:cTn id="42" dur="250"/>
                                        <p:tgtEl>
                                          <p:spTgt spid="27"/>
                                        </p:tgtEl>
                                      </p:cBhvr>
                                    </p:animEffect>
                                  </p:childTnLst>
                                </p:cTn>
                              </p:par>
                            </p:childTnLst>
                          </p:cTn>
                        </p:par>
                        <p:par>
                          <p:cTn id="43" fill="hold">
                            <p:stCondLst>
                              <p:cond delay="2750"/>
                            </p:stCondLst>
                            <p:childTnLst>
                              <p:par>
                                <p:cTn id="44" presetID="42" presetClass="path" presetSubtype="0" accel="50000" decel="50000" fill="hold" nodeType="afterEffect">
                                  <p:stCondLst>
                                    <p:cond delay="0"/>
                                  </p:stCondLst>
                                  <p:childTnLst>
                                    <p:animMotion origin="layout" path="M -6.25E-7 -1.85185E-6 L 0.14687 0.0382 " pathEditMode="relative" rAng="0" ptsTypes="AA">
                                      <p:cBhvr>
                                        <p:cTn id="45" dur="500" fill="hold"/>
                                        <p:tgtEl>
                                          <p:spTgt spid="27"/>
                                        </p:tgtEl>
                                        <p:attrNameLst>
                                          <p:attrName>ppt_x</p:attrName>
                                          <p:attrName>ppt_y</p:attrName>
                                        </p:attrNameLst>
                                      </p:cBhvr>
                                      <p:rCtr x="7318" y="1898"/>
                                    </p:animMotion>
                                  </p:childTnLst>
                                </p:cTn>
                              </p:par>
                            </p:childTnLst>
                          </p:cTn>
                        </p:par>
                        <p:par>
                          <p:cTn id="46" fill="hold">
                            <p:stCondLst>
                              <p:cond delay="3250"/>
                            </p:stCondLst>
                            <p:childTnLst>
                              <p:par>
                                <p:cTn id="47" presetID="1" presetClass="entr" presetSubtype="0" fill="hold" nodeType="afterEffect">
                                  <p:stCondLst>
                                    <p:cond delay="0"/>
                                  </p:stCondLst>
                                  <p:childTnLst>
                                    <p:set>
                                      <p:cBhvr>
                                        <p:cTn id="48" dur="1" fill="hold">
                                          <p:stCondLst>
                                            <p:cond delay="0"/>
                                          </p:stCondLst>
                                        </p:cTn>
                                        <p:tgtEl>
                                          <p:spTgt spid="28"/>
                                        </p:tgtEl>
                                        <p:attrNameLst>
                                          <p:attrName>style.visibility</p:attrName>
                                        </p:attrNameLst>
                                      </p:cBhvr>
                                      <p:to>
                                        <p:strVal val="visible"/>
                                      </p:to>
                                    </p:set>
                                  </p:childTnLst>
                                </p:cTn>
                              </p:par>
                              <p:par>
                                <p:cTn id="49" presetID="1" presetClass="exit" presetSubtype="0" fill="hold" nodeType="withEffect">
                                  <p:stCondLst>
                                    <p:cond delay="0"/>
                                  </p:stCondLst>
                                  <p:childTnLst>
                                    <p:set>
                                      <p:cBhvr>
                                        <p:cTn id="50" dur="1" fill="hold">
                                          <p:stCondLst>
                                            <p:cond delay="0"/>
                                          </p:stCondLst>
                                        </p:cTn>
                                        <p:tgtEl>
                                          <p:spTgt spid="27"/>
                                        </p:tgtEl>
                                        <p:attrNameLst>
                                          <p:attrName>style.visibility</p:attrName>
                                        </p:attrNameLst>
                                      </p:cBhvr>
                                      <p:to>
                                        <p:strVal val="hidden"/>
                                      </p:to>
                                    </p:set>
                                  </p:childTnLst>
                                </p:cTn>
                              </p:par>
                            </p:childTnLst>
                          </p:cTn>
                        </p:par>
                        <p:par>
                          <p:cTn id="51" fill="hold">
                            <p:stCondLst>
                              <p:cond delay="3250"/>
                            </p:stCondLst>
                            <p:childTnLst>
                              <p:par>
                                <p:cTn id="52" presetID="53" presetClass="entr" presetSubtype="16" fill="hold" grpId="2" nodeType="afterEffect">
                                  <p:stCondLst>
                                    <p:cond delay="0"/>
                                  </p:stCondLst>
                                  <p:childTnLst>
                                    <p:set>
                                      <p:cBhvr>
                                        <p:cTn id="53" dur="1" fill="hold">
                                          <p:stCondLst>
                                            <p:cond delay="0"/>
                                          </p:stCondLst>
                                        </p:cTn>
                                        <p:tgtEl>
                                          <p:spTgt spid="21"/>
                                        </p:tgtEl>
                                        <p:attrNameLst>
                                          <p:attrName>style.visibility</p:attrName>
                                        </p:attrNameLst>
                                      </p:cBhvr>
                                      <p:to>
                                        <p:strVal val="visible"/>
                                      </p:to>
                                    </p:set>
                                    <p:anim calcmode="lin" valueType="num">
                                      <p:cBhvr>
                                        <p:cTn id="54" dur="500" fill="hold"/>
                                        <p:tgtEl>
                                          <p:spTgt spid="21"/>
                                        </p:tgtEl>
                                        <p:attrNameLst>
                                          <p:attrName>ppt_w</p:attrName>
                                        </p:attrNameLst>
                                      </p:cBhvr>
                                      <p:tavLst>
                                        <p:tav tm="0">
                                          <p:val>
                                            <p:fltVal val="0"/>
                                          </p:val>
                                        </p:tav>
                                        <p:tav tm="100000">
                                          <p:val>
                                            <p:strVal val="#ppt_w"/>
                                          </p:val>
                                        </p:tav>
                                      </p:tavLst>
                                    </p:anim>
                                    <p:anim calcmode="lin" valueType="num">
                                      <p:cBhvr>
                                        <p:cTn id="55" dur="500" fill="hold"/>
                                        <p:tgtEl>
                                          <p:spTgt spid="21"/>
                                        </p:tgtEl>
                                        <p:attrNameLst>
                                          <p:attrName>ppt_h</p:attrName>
                                        </p:attrNameLst>
                                      </p:cBhvr>
                                      <p:tavLst>
                                        <p:tav tm="0">
                                          <p:val>
                                            <p:fltVal val="0"/>
                                          </p:val>
                                        </p:tav>
                                        <p:tav tm="100000">
                                          <p:val>
                                            <p:strVal val="#ppt_h"/>
                                          </p:val>
                                        </p:tav>
                                      </p:tavLst>
                                    </p:anim>
                                    <p:animEffect transition="in" filter="fade">
                                      <p:cBhvr>
                                        <p:cTn id="56" dur="500"/>
                                        <p:tgtEl>
                                          <p:spTgt spid="21"/>
                                        </p:tgtEl>
                                      </p:cBhvr>
                                    </p:animEffect>
                                  </p:childTnLst>
                                </p:cTn>
                              </p:par>
                            </p:childTnLst>
                          </p:cTn>
                        </p:par>
                        <p:par>
                          <p:cTn id="57" fill="hold">
                            <p:stCondLst>
                              <p:cond delay="3750"/>
                            </p:stCondLst>
                            <p:childTnLst>
                              <p:par>
                                <p:cTn id="58" presetID="1" presetClass="exit" presetSubtype="0" fill="hold" grpId="3" nodeType="afterEffect">
                                  <p:stCondLst>
                                    <p:cond delay="250"/>
                                  </p:stCondLst>
                                  <p:childTnLst>
                                    <p:set>
                                      <p:cBhvr>
                                        <p:cTn id="59" dur="1" fill="hold">
                                          <p:stCondLst>
                                            <p:cond delay="0"/>
                                          </p:stCondLst>
                                        </p:cTn>
                                        <p:tgtEl>
                                          <p:spTgt spid="21"/>
                                        </p:tgtEl>
                                        <p:attrNameLst>
                                          <p:attrName>style.visibility</p:attrName>
                                        </p:attrNameLst>
                                      </p:cBhvr>
                                      <p:to>
                                        <p:strVal val="hidden"/>
                                      </p:to>
                                    </p:set>
                                  </p:childTnLst>
                                </p:cTn>
                              </p:par>
                              <p:par>
                                <p:cTn id="60" presetID="42" presetClass="path" presetSubtype="0" accel="50000" decel="50000" fill="hold" nodeType="withEffect">
                                  <p:stCondLst>
                                    <p:cond delay="250"/>
                                  </p:stCondLst>
                                  <p:childTnLst>
                                    <p:animMotion origin="layout" path="M 4.375E-6 -2.22222E-6 L 0.45182 0.02246 " pathEditMode="relative" rAng="0" ptsTypes="AA">
                                      <p:cBhvr>
                                        <p:cTn id="61" dur="500" fill="hold"/>
                                        <p:tgtEl>
                                          <p:spTgt spid="28"/>
                                        </p:tgtEl>
                                        <p:attrNameLst>
                                          <p:attrName>ppt_x</p:attrName>
                                          <p:attrName>ppt_y</p:attrName>
                                        </p:attrNameLst>
                                      </p:cBhvr>
                                      <p:rCtr x="22591" y="1111"/>
                                    </p:animMotion>
                                  </p:childTnLst>
                                </p:cTn>
                              </p:par>
                            </p:childTnLst>
                          </p:cTn>
                        </p:par>
                        <p:par>
                          <p:cTn id="62" fill="hold">
                            <p:stCondLst>
                              <p:cond delay="4500"/>
                            </p:stCondLst>
                            <p:childTnLst>
                              <p:par>
                                <p:cTn id="63" presetID="1" presetClass="entr" presetSubtype="0" fill="hold" nodeType="afterEffect">
                                  <p:stCondLst>
                                    <p:cond delay="0"/>
                                  </p:stCondLst>
                                  <p:childTnLst>
                                    <p:set>
                                      <p:cBhvr>
                                        <p:cTn id="64" dur="1" fill="hold">
                                          <p:stCondLst>
                                            <p:cond delay="0"/>
                                          </p:stCondLst>
                                        </p:cTn>
                                        <p:tgtEl>
                                          <p:spTgt spid="29"/>
                                        </p:tgtEl>
                                        <p:attrNameLst>
                                          <p:attrName>style.visibility</p:attrName>
                                        </p:attrNameLst>
                                      </p:cBhvr>
                                      <p:to>
                                        <p:strVal val="visible"/>
                                      </p:to>
                                    </p:set>
                                  </p:childTnLst>
                                </p:cTn>
                              </p:par>
                              <p:par>
                                <p:cTn id="65" presetID="1" presetClass="exit" presetSubtype="0" fill="hold" nodeType="withEffect">
                                  <p:stCondLst>
                                    <p:cond delay="0"/>
                                  </p:stCondLst>
                                  <p:childTnLst>
                                    <p:set>
                                      <p:cBhvr>
                                        <p:cTn id="66" dur="1" fill="hold">
                                          <p:stCondLst>
                                            <p:cond delay="0"/>
                                          </p:stCondLst>
                                        </p:cTn>
                                        <p:tgtEl>
                                          <p:spTgt spid="28"/>
                                        </p:tgtEl>
                                        <p:attrNameLst>
                                          <p:attrName>style.visibility</p:attrName>
                                        </p:attrNameLst>
                                      </p:cBhvr>
                                      <p:to>
                                        <p:strVal val="hidden"/>
                                      </p:to>
                                    </p:set>
                                  </p:childTnLst>
                                </p:cTn>
                              </p:par>
                            </p:childTnLst>
                          </p:cTn>
                        </p:par>
                        <p:par>
                          <p:cTn id="67" fill="hold">
                            <p:stCondLst>
                              <p:cond delay="4500"/>
                            </p:stCondLst>
                            <p:childTnLst>
                              <p:par>
                                <p:cTn id="68" presetID="10" presetClass="entr" presetSubtype="0" fill="hold" nodeType="afterEffect">
                                  <p:stCondLst>
                                    <p:cond delay="0"/>
                                  </p:stCondLst>
                                  <p:childTnLst>
                                    <p:set>
                                      <p:cBhvr>
                                        <p:cTn id="69" dur="1" fill="hold">
                                          <p:stCondLst>
                                            <p:cond delay="0"/>
                                          </p:stCondLst>
                                        </p:cTn>
                                        <p:tgtEl>
                                          <p:spTgt spid="30"/>
                                        </p:tgtEl>
                                        <p:attrNameLst>
                                          <p:attrName>style.visibility</p:attrName>
                                        </p:attrNameLst>
                                      </p:cBhvr>
                                      <p:to>
                                        <p:strVal val="visible"/>
                                      </p:to>
                                    </p:set>
                                    <p:animEffect transition="in" filter="fade">
                                      <p:cBhvr>
                                        <p:cTn id="70" dur="250"/>
                                        <p:tgtEl>
                                          <p:spTgt spid="30"/>
                                        </p:tgtEl>
                                      </p:cBhvr>
                                    </p:animEffect>
                                  </p:childTnLst>
                                </p:cTn>
                              </p:par>
                            </p:childTnLst>
                          </p:cTn>
                        </p:par>
                        <p:par>
                          <p:cTn id="71" fill="hold">
                            <p:stCondLst>
                              <p:cond delay="4750"/>
                            </p:stCondLst>
                            <p:childTnLst>
                              <p:par>
                                <p:cTn id="72" presetID="42" presetClass="path" presetSubtype="0" accel="50000" decel="50000" fill="hold" nodeType="afterEffect">
                                  <p:stCondLst>
                                    <p:cond delay="0"/>
                                  </p:stCondLst>
                                  <p:childTnLst>
                                    <p:animMotion origin="layout" path="M -1.66667E-6 -1.85185E-6 L 0.14623 0.0382 " pathEditMode="relative" rAng="0" ptsTypes="AA">
                                      <p:cBhvr>
                                        <p:cTn id="73" dur="500" fill="hold"/>
                                        <p:tgtEl>
                                          <p:spTgt spid="30"/>
                                        </p:tgtEl>
                                        <p:attrNameLst>
                                          <p:attrName>ppt_x</p:attrName>
                                          <p:attrName>ppt_y</p:attrName>
                                        </p:attrNameLst>
                                      </p:cBhvr>
                                      <p:rCtr x="7318" y="1898"/>
                                    </p:animMotion>
                                  </p:childTnLst>
                                </p:cTn>
                              </p:par>
                            </p:childTnLst>
                          </p:cTn>
                        </p:par>
                        <p:par>
                          <p:cTn id="74" fill="hold">
                            <p:stCondLst>
                              <p:cond delay="5250"/>
                            </p:stCondLst>
                            <p:childTnLst>
                              <p:par>
                                <p:cTn id="75" presetID="1" presetClass="entr" presetSubtype="0" fill="hold" nodeType="afterEffect">
                                  <p:stCondLst>
                                    <p:cond delay="0"/>
                                  </p:stCondLst>
                                  <p:childTnLst>
                                    <p:set>
                                      <p:cBhvr>
                                        <p:cTn id="76" dur="1" fill="hold">
                                          <p:stCondLst>
                                            <p:cond delay="0"/>
                                          </p:stCondLst>
                                        </p:cTn>
                                        <p:tgtEl>
                                          <p:spTgt spid="31"/>
                                        </p:tgtEl>
                                        <p:attrNameLst>
                                          <p:attrName>style.visibility</p:attrName>
                                        </p:attrNameLst>
                                      </p:cBhvr>
                                      <p:to>
                                        <p:strVal val="visible"/>
                                      </p:to>
                                    </p:set>
                                  </p:childTnLst>
                                </p:cTn>
                              </p:par>
                            </p:childTnLst>
                          </p:cTn>
                        </p:par>
                        <p:par>
                          <p:cTn id="77" fill="hold">
                            <p:stCondLst>
                              <p:cond delay="5250"/>
                            </p:stCondLst>
                            <p:childTnLst>
                              <p:par>
                                <p:cTn id="78" presetID="1" presetClass="exit" presetSubtype="0" fill="hold" nodeType="afterEffect">
                                  <p:stCondLst>
                                    <p:cond delay="0"/>
                                  </p:stCondLst>
                                  <p:childTnLst>
                                    <p:set>
                                      <p:cBhvr>
                                        <p:cTn id="79" dur="1" fill="hold">
                                          <p:stCondLst>
                                            <p:cond delay="0"/>
                                          </p:stCondLst>
                                        </p:cTn>
                                        <p:tgtEl>
                                          <p:spTgt spid="30"/>
                                        </p:tgtEl>
                                        <p:attrNameLst>
                                          <p:attrName>style.visibility</p:attrName>
                                        </p:attrNameLst>
                                      </p:cBhvr>
                                      <p:to>
                                        <p:strVal val="hidden"/>
                                      </p:to>
                                    </p:set>
                                  </p:childTnLst>
                                </p:cTn>
                              </p:par>
                            </p:childTnLst>
                          </p:cTn>
                        </p:par>
                        <p:par>
                          <p:cTn id="80" fill="hold">
                            <p:stCondLst>
                              <p:cond delay="5250"/>
                            </p:stCondLst>
                            <p:childTnLst>
                              <p:par>
                                <p:cTn id="81" presetID="53" presetClass="entr" presetSubtype="16" fill="hold" grpId="4" nodeType="afterEffect">
                                  <p:stCondLst>
                                    <p:cond delay="0"/>
                                  </p:stCondLst>
                                  <p:childTnLst>
                                    <p:set>
                                      <p:cBhvr>
                                        <p:cTn id="82" dur="1" fill="hold">
                                          <p:stCondLst>
                                            <p:cond delay="0"/>
                                          </p:stCondLst>
                                        </p:cTn>
                                        <p:tgtEl>
                                          <p:spTgt spid="21"/>
                                        </p:tgtEl>
                                        <p:attrNameLst>
                                          <p:attrName>style.visibility</p:attrName>
                                        </p:attrNameLst>
                                      </p:cBhvr>
                                      <p:to>
                                        <p:strVal val="visible"/>
                                      </p:to>
                                    </p:set>
                                    <p:anim calcmode="lin" valueType="num">
                                      <p:cBhvr>
                                        <p:cTn id="83" dur="500" fill="hold"/>
                                        <p:tgtEl>
                                          <p:spTgt spid="21"/>
                                        </p:tgtEl>
                                        <p:attrNameLst>
                                          <p:attrName>ppt_w</p:attrName>
                                        </p:attrNameLst>
                                      </p:cBhvr>
                                      <p:tavLst>
                                        <p:tav tm="0">
                                          <p:val>
                                            <p:fltVal val="0"/>
                                          </p:val>
                                        </p:tav>
                                        <p:tav tm="100000">
                                          <p:val>
                                            <p:strVal val="#ppt_w"/>
                                          </p:val>
                                        </p:tav>
                                      </p:tavLst>
                                    </p:anim>
                                    <p:anim calcmode="lin" valueType="num">
                                      <p:cBhvr>
                                        <p:cTn id="84" dur="500" fill="hold"/>
                                        <p:tgtEl>
                                          <p:spTgt spid="21"/>
                                        </p:tgtEl>
                                        <p:attrNameLst>
                                          <p:attrName>ppt_h</p:attrName>
                                        </p:attrNameLst>
                                      </p:cBhvr>
                                      <p:tavLst>
                                        <p:tav tm="0">
                                          <p:val>
                                            <p:fltVal val="0"/>
                                          </p:val>
                                        </p:tav>
                                        <p:tav tm="100000">
                                          <p:val>
                                            <p:strVal val="#ppt_h"/>
                                          </p:val>
                                        </p:tav>
                                      </p:tavLst>
                                    </p:anim>
                                    <p:animEffect transition="in" filter="fade">
                                      <p:cBhvr>
                                        <p:cTn id="85" dur="500"/>
                                        <p:tgtEl>
                                          <p:spTgt spid="21"/>
                                        </p:tgtEl>
                                      </p:cBhvr>
                                    </p:animEffect>
                                  </p:childTnLst>
                                </p:cTn>
                              </p:par>
                            </p:childTnLst>
                          </p:cTn>
                        </p:par>
                        <p:par>
                          <p:cTn id="86" fill="hold">
                            <p:stCondLst>
                              <p:cond delay="5750"/>
                            </p:stCondLst>
                            <p:childTnLst>
                              <p:par>
                                <p:cTn id="87" presetID="1" presetClass="exit" presetSubtype="0" fill="hold" grpId="5" nodeType="afterEffect">
                                  <p:stCondLst>
                                    <p:cond delay="250"/>
                                  </p:stCondLst>
                                  <p:childTnLst>
                                    <p:set>
                                      <p:cBhvr>
                                        <p:cTn id="88" dur="1" fill="hold">
                                          <p:stCondLst>
                                            <p:cond delay="0"/>
                                          </p:stCondLst>
                                        </p:cTn>
                                        <p:tgtEl>
                                          <p:spTgt spid="21"/>
                                        </p:tgtEl>
                                        <p:attrNameLst>
                                          <p:attrName>style.visibility</p:attrName>
                                        </p:attrNameLst>
                                      </p:cBhvr>
                                      <p:to>
                                        <p:strVal val="hidden"/>
                                      </p:to>
                                    </p:set>
                                  </p:childTnLst>
                                </p:cTn>
                              </p:par>
                            </p:childTnLst>
                          </p:cTn>
                        </p:par>
                        <p:par>
                          <p:cTn id="89" fill="hold">
                            <p:stCondLst>
                              <p:cond delay="6000"/>
                            </p:stCondLst>
                            <p:childTnLst>
                              <p:par>
                                <p:cTn id="90" presetID="42" presetClass="path" presetSubtype="0" accel="50000" decel="50000" fill="hold" nodeType="afterEffect">
                                  <p:stCondLst>
                                    <p:cond delay="0"/>
                                  </p:stCondLst>
                                  <p:childTnLst>
                                    <p:animMotion origin="layout" path="M 4.375E-6 -7.40741E-7 L 0.39596 0.02361 " pathEditMode="relative" rAng="0" ptsTypes="AA">
                                      <p:cBhvr>
                                        <p:cTn id="91" dur="500" fill="hold"/>
                                        <p:tgtEl>
                                          <p:spTgt spid="31"/>
                                        </p:tgtEl>
                                        <p:attrNameLst>
                                          <p:attrName>ppt_x</p:attrName>
                                          <p:attrName>ppt_y</p:attrName>
                                        </p:attrNameLst>
                                      </p:cBhvr>
                                      <p:rCtr x="19792" y="1181"/>
                                    </p:animMotion>
                                  </p:childTnLst>
                                </p:cTn>
                              </p:par>
                            </p:childTnLst>
                          </p:cTn>
                        </p:par>
                        <p:par>
                          <p:cTn id="92" fill="hold">
                            <p:stCondLst>
                              <p:cond delay="6500"/>
                            </p:stCondLst>
                            <p:childTnLst>
                              <p:par>
                                <p:cTn id="93" presetID="1" presetClass="entr" presetSubtype="0" fill="hold" nodeType="afterEffect">
                                  <p:stCondLst>
                                    <p:cond delay="0"/>
                                  </p:stCondLst>
                                  <p:childTnLst>
                                    <p:set>
                                      <p:cBhvr>
                                        <p:cTn id="94" dur="1" fill="hold">
                                          <p:stCondLst>
                                            <p:cond delay="0"/>
                                          </p:stCondLst>
                                        </p:cTn>
                                        <p:tgtEl>
                                          <p:spTgt spid="32"/>
                                        </p:tgtEl>
                                        <p:attrNameLst>
                                          <p:attrName>style.visibility</p:attrName>
                                        </p:attrNameLst>
                                      </p:cBhvr>
                                      <p:to>
                                        <p:strVal val="visible"/>
                                      </p:to>
                                    </p:set>
                                  </p:childTnLst>
                                </p:cTn>
                              </p:par>
                              <p:par>
                                <p:cTn id="95" presetID="1" presetClass="exit" presetSubtype="0" fill="hold" nodeType="withEffect">
                                  <p:stCondLst>
                                    <p:cond delay="0"/>
                                  </p:stCondLst>
                                  <p:childTnLst>
                                    <p:set>
                                      <p:cBhvr>
                                        <p:cTn id="96" dur="1" fill="hold">
                                          <p:stCondLst>
                                            <p:cond delay="0"/>
                                          </p:stCondLst>
                                        </p:cTn>
                                        <p:tgtEl>
                                          <p:spTgt spid="31"/>
                                        </p:tgtEl>
                                        <p:attrNameLst>
                                          <p:attrName>style.visibility</p:attrName>
                                        </p:attrNameLst>
                                      </p:cBhvr>
                                      <p:to>
                                        <p:strVal val="hidden"/>
                                      </p:to>
                                    </p:set>
                                  </p:childTnLst>
                                </p:cTn>
                              </p:par>
                            </p:childTnLst>
                          </p:cTn>
                        </p:par>
                        <p:par>
                          <p:cTn id="97" fill="hold">
                            <p:stCondLst>
                              <p:cond delay="6500"/>
                            </p:stCondLst>
                            <p:childTnLst>
                              <p:par>
                                <p:cTn id="98" presetID="10" presetClass="entr" presetSubtype="0" fill="hold" nodeType="afterEffect">
                                  <p:stCondLst>
                                    <p:cond delay="0"/>
                                  </p:stCondLst>
                                  <p:childTnLst>
                                    <p:set>
                                      <p:cBhvr>
                                        <p:cTn id="99" dur="1" fill="hold">
                                          <p:stCondLst>
                                            <p:cond delay="0"/>
                                          </p:stCondLst>
                                        </p:cTn>
                                        <p:tgtEl>
                                          <p:spTgt spid="33"/>
                                        </p:tgtEl>
                                        <p:attrNameLst>
                                          <p:attrName>style.visibility</p:attrName>
                                        </p:attrNameLst>
                                      </p:cBhvr>
                                      <p:to>
                                        <p:strVal val="visible"/>
                                      </p:to>
                                    </p:set>
                                    <p:animEffect transition="in" filter="fade">
                                      <p:cBhvr>
                                        <p:cTn id="100" dur="250"/>
                                        <p:tgtEl>
                                          <p:spTgt spid="33"/>
                                        </p:tgtEl>
                                      </p:cBhvr>
                                    </p:animEffect>
                                  </p:childTnLst>
                                </p:cTn>
                              </p:par>
                            </p:childTnLst>
                          </p:cTn>
                        </p:par>
                        <p:par>
                          <p:cTn id="101" fill="hold">
                            <p:stCondLst>
                              <p:cond delay="6750"/>
                            </p:stCondLst>
                            <p:childTnLst>
                              <p:par>
                                <p:cTn id="102" presetID="42" presetClass="path" presetSubtype="0" accel="50000" decel="50000" fill="hold" nodeType="afterEffect">
                                  <p:stCondLst>
                                    <p:cond delay="0"/>
                                  </p:stCondLst>
                                  <p:childTnLst>
                                    <p:animMotion origin="layout" path="M -2.5E-6 -1.85185E-6 L 0.14571 0.0382 " pathEditMode="relative" rAng="0" ptsTypes="AA">
                                      <p:cBhvr>
                                        <p:cTn id="103" dur="500" fill="hold"/>
                                        <p:tgtEl>
                                          <p:spTgt spid="33"/>
                                        </p:tgtEl>
                                        <p:attrNameLst>
                                          <p:attrName>ppt_x</p:attrName>
                                          <p:attrName>ppt_y</p:attrName>
                                        </p:attrNameLst>
                                      </p:cBhvr>
                                      <p:rCtr x="7318" y="1898"/>
                                    </p:animMotion>
                                  </p:childTnLst>
                                </p:cTn>
                              </p:par>
                            </p:childTnLst>
                          </p:cTn>
                        </p:par>
                        <p:par>
                          <p:cTn id="104" fill="hold">
                            <p:stCondLst>
                              <p:cond delay="7250"/>
                            </p:stCondLst>
                            <p:childTnLst>
                              <p:par>
                                <p:cTn id="105" presetID="1" presetClass="entr" presetSubtype="0" fill="hold" nodeType="afterEffect">
                                  <p:stCondLst>
                                    <p:cond delay="0"/>
                                  </p:stCondLst>
                                  <p:childTnLst>
                                    <p:set>
                                      <p:cBhvr>
                                        <p:cTn id="106" dur="1" fill="hold">
                                          <p:stCondLst>
                                            <p:cond delay="0"/>
                                          </p:stCondLst>
                                        </p:cTn>
                                        <p:tgtEl>
                                          <p:spTgt spid="34"/>
                                        </p:tgtEl>
                                        <p:attrNameLst>
                                          <p:attrName>style.visibility</p:attrName>
                                        </p:attrNameLst>
                                      </p:cBhvr>
                                      <p:to>
                                        <p:strVal val="visible"/>
                                      </p:to>
                                    </p:set>
                                  </p:childTnLst>
                                </p:cTn>
                              </p:par>
                              <p:par>
                                <p:cTn id="107" presetID="1" presetClass="exit" presetSubtype="0" fill="hold" nodeType="withEffect">
                                  <p:stCondLst>
                                    <p:cond delay="0"/>
                                  </p:stCondLst>
                                  <p:childTnLst>
                                    <p:set>
                                      <p:cBhvr>
                                        <p:cTn id="108" dur="1" fill="hold">
                                          <p:stCondLst>
                                            <p:cond delay="0"/>
                                          </p:stCondLst>
                                        </p:cTn>
                                        <p:tgtEl>
                                          <p:spTgt spid="33"/>
                                        </p:tgtEl>
                                        <p:attrNameLst>
                                          <p:attrName>style.visibility</p:attrName>
                                        </p:attrNameLst>
                                      </p:cBhvr>
                                      <p:to>
                                        <p:strVal val="hidden"/>
                                      </p:to>
                                    </p:set>
                                  </p:childTnLst>
                                </p:cTn>
                              </p:par>
                            </p:childTnLst>
                          </p:cTn>
                        </p:par>
                        <p:par>
                          <p:cTn id="109" fill="hold">
                            <p:stCondLst>
                              <p:cond delay="7250"/>
                            </p:stCondLst>
                            <p:childTnLst>
                              <p:par>
                                <p:cTn id="110" presetID="53" presetClass="entr" presetSubtype="16" fill="hold" grpId="0" nodeType="afterEffect">
                                  <p:stCondLst>
                                    <p:cond delay="0"/>
                                  </p:stCondLst>
                                  <p:childTnLst>
                                    <p:set>
                                      <p:cBhvr>
                                        <p:cTn id="111" dur="1" fill="hold">
                                          <p:stCondLst>
                                            <p:cond delay="0"/>
                                          </p:stCondLst>
                                        </p:cTn>
                                        <p:tgtEl>
                                          <p:spTgt spid="20"/>
                                        </p:tgtEl>
                                        <p:attrNameLst>
                                          <p:attrName>style.visibility</p:attrName>
                                        </p:attrNameLst>
                                      </p:cBhvr>
                                      <p:to>
                                        <p:strVal val="visible"/>
                                      </p:to>
                                    </p:set>
                                    <p:anim calcmode="lin" valueType="num">
                                      <p:cBhvr>
                                        <p:cTn id="112" dur="500" fill="hold"/>
                                        <p:tgtEl>
                                          <p:spTgt spid="20"/>
                                        </p:tgtEl>
                                        <p:attrNameLst>
                                          <p:attrName>ppt_w</p:attrName>
                                        </p:attrNameLst>
                                      </p:cBhvr>
                                      <p:tavLst>
                                        <p:tav tm="0">
                                          <p:val>
                                            <p:fltVal val="0"/>
                                          </p:val>
                                        </p:tav>
                                        <p:tav tm="100000">
                                          <p:val>
                                            <p:strVal val="#ppt_w"/>
                                          </p:val>
                                        </p:tav>
                                      </p:tavLst>
                                    </p:anim>
                                    <p:anim calcmode="lin" valueType="num">
                                      <p:cBhvr>
                                        <p:cTn id="113" dur="500" fill="hold"/>
                                        <p:tgtEl>
                                          <p:spTgt spid="20"/>
                                        </p:tgtEl>
                                        <p:attrNameLst>
                                          <p:attrName>ppt_h</p:attrName>
                                        </p:attrNameLst>
                                      </p:cBhvr>
                                      <p:tavLst>
                                        <p:tav tm="0">
                                          <p:val>
                                            <p:fltVal val="0"/>
                                          </p:val>
                                        </p:tav>
                                        <p:tav tm="100000">
                                          <p:val>
                                            <p:strVal val="#ppt_h"/>
                                          </p:val>
                                        </p:tav>
                                      </p:tavLst>
                                    </p:anim>
                                    <p:animEffect transition="in" filter="fade">
                                      <p:cBhvr>
                                        <p:cTn id="114" dur="500"/>
                                        <p:tgtEl>
                                          <p:spTgt spid="20"/>
                                        </p:tgtEl>
                                      </p:cBhvr>
                                    </p:animEffect>
                                  </p:childTnLst>
                                </p:cTn>
                              </p:par>
                            </p:childTnLst>
                          </p:cTn>
                        </p:par>
                        <p:par>
                          <p:cTn id="115" fill="hold">
                            <p:stCondLst>
                              <p:cond delay="7750"/>
                            </p:stCondLst>
                            <p:childTnLst>
                              <p:par>
                                <p:cTn id="116" presetID="1" presetClass="exit" presetSubtype="0" fill="hold" grpId="1" nodeType="afterEffect">
                                  <p:stCondLst>
                                    <p:cond delay="250"/>
                                  </p:stCondLst>
                                  <p:childTnLst>
                                    <p:set>
                                      <p:cBhvr>
                                        <p:cTn id="117" dur="1" fill="hold">
                                          <p:stCondLst>
                                            <p:cond delay="0"/>
                                          </p:stCondLst>
                                        </p:cTn>
                                        <p:tgtEl>
                                          <p:spTgt spid="20"/>
                                        </p:tgtEl>
                                        <p:attrNameLst>
                                          <p:attrName>style.visibility</p:attrName>
                                        </p:attrNameLst>
                                      </p:cBhvr>
                                      <p:to>
                                        <p:strVal val="hidden"/>
                                      </p:to>
                                    </p:set>
                                  </p:childTnLst>
                                </p:cTn>
                              </p:par>
                              <p:par>
                                <p:cTn id="118" presetID="42" presetClass="path" presetSubtype="0" accel="50000" decel="50000" fill="hold" nodeType="withEffect">
                                  <p:stCondLst>
                                    <p:cond delay="250"/>
                                  </p:stCondLst>
                                  <p:childTnLst>
                                    <p:animMotion origin="layout" path="M 3.54167E-6 -2.22222E-6 L 0.45156 -0.09305 " pathEditMode="relative" rAng="0" ptsTypes="AA">
                                      <p:cBhvr>
                                        <p:cTn id="119" dur="500" fill="hold"/>
                                        <p:tgtEl>
                                          <p:spTgt spid="34"/>
                                        </p:tgtEl>
                                        <p:attrNameLst>
                                          <p:attrName>ppt_x</p:attrName>
                                          <p:attrName>ppt_y</p:attrName>
                                        </p:attrNameLst>
                                      </p:cBhvr>
                                      <p:rCtr x="22578" y="-4653"/>
                                    </p:animMotion>
                                  </p:childTnLst>
                                </p:cTn>
                              </p:par>
                            </p:childTnLst>
                          </p:cTn>
                        </p:par>
                        <p:par>
                          <p:cTn id="120" fill="hold">
                            <p:stCondLst>
                              <p:cond delay="8500"/>
                            </p:stCondLst>
                            <p:childTnLst>
                              <p:par>
                                <p:cTn id="121" presetID="1" presetClass="entr" presetSubtype="0" fill="hold" nodeType="afterEffect">
                                  <p:stCondLst>
                                    <p:cond delay="0"/>
                                  </p:stCondLst>
                                  <p:childTnLst>
                                    <p:set>
                                      <p:cBhvr>
                                        <p:cTn id="122" dur="1" fill="hold">
                                          <p:stCondLst>
                                            <p:cond delay="0"/>
                                          </p:stCondLst>
                                        </p:cTn>
                                        <p:tgtEl>
                                          <p:spTgt spid="35"/>
                                        </p:tgtEl>
                                        <p:attrNameLst>
                                          <p:attrName>style.visibility</p:attrName>
                                        </p:attrNameLst>
                                      </p:cBhvr>
                                      <p:to>
                                        <p:strVal val="visible"/>
                                      </p:to>
                                    </p:set>
                                  </p:childTnLst>
                                </p:cTn>
                              </p:par>
                              <p:par>
                                <p:cTn id="123" presetID="1" presetClass="exit" presetSubtype="0" fill="hold" nodeType="withEffect">
                                  <p:stCondLst>
                                    <p:cond delay="0"/>
                                  </p:stCondLst>
                                  <p:childTnLst>
                                    <p:set>
                                      <p:cBhvr>
                                        <p:cTn id="124" dur="1" fill="hold">
                                          <p:stCondLst>
                                            <p:cond delay="0"/>
                                          </p:stCondLst>
                                        </p:cTn>
                                        <p:tgtEl>
                                          <p:spTgt spid="34"/>
                                        </p:tgtEl>
                                        <p:attrNameLst>
                                          <p:attrName>style.visibility</p:attrName>
                                        </p:attrNameLst>
                                      </p:cBhvr>
                                      <p:to>
                                        <p:strVal val="hidden"/>
                                      </p:to>
                                    </p:set>
                                  </p:childTnLst>
                                </p:cTn>
                              </p:par>
                            </p:childTnLst>
                          </p:cTn>
                        </p:par>
                      </p:childTnLst>
                    </p:cTn>
                  </p:par>
                  <p:par>
                    <p:cTn id="125" fill="hold">
                      <p:stCondLst>
                        <p:cond delay="indefinite"/>
                      </p:stCondLst>
                      <p:childTnLst>
                        <p:par>
                          <p:cTn id="126" fill="hold">
                            <p:stCondLst>
                              <p:cond delay="0"/>
                            </p:stCondLst>
                            <p:childTnLst>
                              <p:par>
                                <p:cTn id="127" presetID="9" presetClass="exit" presetSubtype="0" fill="hold" nodeType="clickEffect">
                                  <p:stCondLst>
                                    <p:cond delay="0"/>
                                  </p:stCondLst>
                                  <p:childTnLst>
                                    <p:animEffect transition="out" filter="dissolve">
                                      <p:cBhvr>
                                        <p:cTn id="128" dur="500"/>
                                        <p:tgtEl>
                                          <p:spTgt spid="26"/>
                                        </p:tgtEl>
                                      </p:cBhvr>
                                    </p:animEffect>
                                    <p:set>
                                      <p:cBhvr>
                                        <p:cTn id="129" dur="1" fill="hold">
                                          <p:stCondLst>
                                            <p:cond delay="499"/>
                                          </p:stCondLst>
                                        </p:cTn>
                                        <p:tgtEl>
                                          <p:spTgt spid="26"/>
                                        </p:tgtEl>
                                        <p:attrNameLst>
                                          <p:attrName>style.visibility</p:attrName>
                                        </p:attrNameLst>
                                      </p:cBhvr>
                                      <p:to>
                                        <p:strVal val="hidden"/>
                                      </p:to>
                                    </p:set>
                                  </p:childTnLst>
                                </p:cTn>
                              </p:par>
                            </p:childTnLst>
                          </p:cTn>
                        </p:par>
                      </p:childTnLst>
                    </p:cTn>
                  </p:par>
                  <p:par>
                    <p:cTn id="130" fill="hold">
                      <p:stCondLst>
                        <p:cond delay="indefinite"/>
                      </p:stCondLst>
                      <p:childTnLst>
                        <p:par>
                          <p:cTn id="131" fill="hold">
                            <p:stCondLst>
                              <p:cond delay="0"/>
                            </p:stCondLst>
                            <p:childTnLst>
                              <p:par>
                                <p:cTn id="132" presetID="42" presetClass="path" presetSubtype="0" accel="50000" decel="50000" fill="hold" nodeType="clickEffect">
                                  <p:stCondLst>
                                    <p:cond delay="0"/>
                                  </p:stCondLst>
                                  <p:childTnLst>
                                    <p:animMotion origin="layout" path="M 1.45833E-6 3.33333E-6 L 0.12526 0.05046 " pathEditMode="relative" rAng="0" ptsTypes="AA">
                                      <p:cBhvr>
                                        <p:cTn id="133" dur="250" fill="hold"/>
                                        <p:tgtEl>
                                          <p:spTgt spid="35"/>
                                        </p:tgtEl>
                                        <p:attrNameLst>
                                          <p:attrName>ppt_x</p:attrName>
                                          <p:attrName>ppt_y</p:attrName>
                                        </p:attrNameLst>
                                      </p:cBhvr>
                                      <p:rCtr x="6263" y="2523"/>
                                    </p:animMotion>
                                  </p:childTnLst>
                                </p:cTn>
                              </p:par>
                            </p:childTnLst>
                          </p:cTn>
                        </p:par>
                        <p:par>
                          <p:cTn id="134" fill="hold">
                            <p:stCondLst>
                              <p:cond delay="250"/>
                            </p:stCondLst>
                            <p:childTnLst>
                              <p:par>
                                <p:cTn id="135" presetID="1" presetClass="entr" presetSubtype="0" fill="hold" nodeType="afterEffect">
                                  <p:stCondLst>
                                    <p:cond delay="0"/>
                                  </p:stCondLst>
                                  <p:childTnLst>
                                    <p:set>
                                      <p:cBhvr>
                                        <p:cTn id="136" dur="1" fill="hold">
                                          <p:stCondLst>
                                            <p:cond delay="0"/>
                                          </p:stCondLst>
                                        </p:cTn>
                                        <p:tgtEl>
                                          <p:spTgt spid="36"/>
                                        </p:tgtEl>
                                        <p:attrNameLst>
                                          <p:attrName>style.visibility</p:attrName>
                                        </p:attrNameLst>
                                      </p:cBhvr>
                                      <p:to>
                                        <p:strVal val="visible"/>
                                      </p:to>
                                    </p:set>
                                  </p:childTnLst>
                                </p:cTn>
                              </p:par>
                              <p:par>
                                <p:cTn id="137" presetID="1" presetClass="exit" presetSubtype="0" fill="hold" nodeType="withEffect">
                                  <p:stCondLst>
                                    <p:cond delay="0"/>
                                  </p:stCondLst>
                                  <p:childTnLst>
                                    <p:set>
                                      <p:cBhvr>
                                        <p:cTn id="138" dur="1" fill="hold">
                                          <p:stCondLst>
                                            <p:cond delay="0"/>
                                          </p:stCondLst>
                                        </p:cTn>
                                        <p:tgtEl>
                                          <p:spTgt spid="35"/>
                                        </p:tgtEl>
                                        <p:attrNameLst>
                                          <p:attrName>style.visibility</p:attrName>
                                        </p:attrNameLst>
                                      </p:cBhvr>
                                      <p:to>
                                        <p:strVal val="hidden"/>
                                      </p:to>
                                    </p:set>
                                  </p:childTnLst>
                                </p:cTn>
                              </p:par>
                            </p:childTnLst>
                          </p:cTn>
                        </p:par>
                        <p:par>
                          <p:cTn id="139" fill="hold">
                            <p:stCondLst>
                              <p:cond delay="250"/>
                            </p:stCondLst>
                            <p:childTnLst>
                              <p:par>
                                <p:cTn id="140" presetID="9" presetClass="exit" presetSubtype="0" fill="hold" nodeType="afterEffect">
                                  <p:stCondLst>
                                    <p:cond delay="250"/>
                                  </p:stCondLst>
                                  <p:childTnLst>
                                    <p:animEffect transition="out" filter="dissolve">
                                      <p:cBhvr>
                                        <p:cTn id="141" dur="500"/>
                                        <p:tgtEl>
                                          <p:spTgt spid="36"/>
                                        </p:tgtEl>
                                      </p:cBhvr>
                                    </p:animEffect>
                                    <p:set>
                                      <p:cBhvr>
                                        <p:cTn id="142" dur="1" fill="hold">
                                          <p:stCondLst>
                                            <p:cond delay="499"/>
                                          </p:stCondLst>
                                        </p:cTn>
                                        <p:tgtEl>
                                          <p:spTgt spid="36"/>
                                        </p:tgtEl>
                                        <p:attrNameLst>
                                          <p:attrName>style.visibility</p:attrName>
                                        </p:attrNameLst>
                                      </p:cBhvr>
                                      <p:to>
                                        <p:strVal val="hidden"/>
                                      </p:to>
                                    </p:set>
                                  </p:childTnLst>
                                </p:cTn>
                              </p:par>
                            </p:childTnLst>
                          </p:cTn>
                        </p:par>
                        <p:par>
                          <p:cTn id="143" fill="hold">
                            <p:stCondLst>
                              <p:cond delay="1000"/>
                            </p:stCondLst>
                            <p:childTnLst>
                              <p:par>
                                <p:cTn id="144" presetID="42" presetClass="path" presetSubtype="0" accel="50000" decel="50000" fill="hold" nodeType="afterEffect">
                                  <p:stCondLst>
                                    <p:cond delay="0"/>
                                  </p:stCondLst>
                                  <p:childTnLst>
                                    <p:animMotion origin="layout" path="M 1.45833E-6 4.07407E-6 L 0.12591 -0.06366 " pathEditMode="relative" rAng="0" ptsTypes="AA">
                                      <p:cBhvr>
                                        <p:cTn id="145" dur="500" fill="hold"/>
                                        <p:tgtEl>
                                          <p:spTgt spid="29"/>
                                        </p:tgtEl>
                                        <p:attrNameLst>
                                          <p:attrName>ppt_x</p:attrName>
                                          <p:attrName>ppt_y</p:attrName>
                                        </p:attrNameLst>
                                      </p:cBhvr>
                                      <p:rCtr x="6289" y="-3194"/>
                                    </p:animMotion>
                                  </p:childTnLst>
                                </p:cTn>
                              </p:par>
                            </p:childTnLst>
                          </p:cTn>
                        </p:par>
                        <p:par>
                          <p:cTn id="146" fill="hold">
                            <p:stCondLst>
                              <p:cond delay="1500"/>
                            </p:stCondLst>
                            <p:childTnLst>
                              <p:par>
                                <p:cTn id="147" presetID="1" presetClass="entr" presetSubtype="0" fill="hold" nodeType="afterEffect">
                                  <p:stCondLst>
                                    <p:cond delay="0"/>
                                  </p:stCondLst>
                                  <p:childTnLst>
                                    <p:set>
                                      <p:cBhvr>
                                        <p:cTn id="148" dur="1" fill="hold">
                                          <p:stCondLst>
                                            <p:cond delay="0"/>
                                          </p:stCondLst>
                                        </p:cTn>
                                        <p:tgtEl>
                                          <p:spTgt spid="37"/>
                                        </p:tgtEl>
                                        <p:attrNameLst>
                                          <p:attrName>style.visibility</p:attrName>
                                        </p:attrNameLst>
                                      </p:cBhvr>
                                      <p:to>
                                        <p:strVal val="visible"/>
                                      </p:to>
                                    </p:set>
                                  </p:childTnLst>
                                </p:cTn>
                              </p:par>
                              <p:par>
                                <p:cTn id="149" presetID="1" presetClass="exit" presetSubtype="0" fill="hold" nodeType="withEffect">
                                  <p:stCondLst>
                                    <p:cond delay="0"/>
                                  </p:stCondLst>
                                  <p:childTnLst>
                                    <p:set>
                                      <p:cBhvr>
                                        <p:cTn id="150" dur="1" fill="hold">
                                          <p:stCondLst>
                                            <p:cond delay="0"/>
                                          </p:stCondLst>
                                        </p:cTn>
                                        <p:tgtEl>
                                          <p:spTgt spid="29"/>
                                        </p:tgtEl>
                                        <p:attrNameLst>
                                          <p:attrName>style.visibility</p:attrName>
                                        </p:attrNameLst>
                                      </p:cBhvr>
                                      <p:to>
                                        <p:strVal val="hidden"/>
                                      </p:to>
                                    </p:set>
                                  </p:childTnLst>
                                </p:cTn>
                              </p:par>
                            </p:childTnLst>
                          </p:cTn>
                        </p:par>
                        <p:par>
                          <p:cTn id="151" fill="hold">
                            <p:stCondLst>
                              <p:cond delay="1500"/>
                            </p:stCondLst>
                            <p:childTnLst>
                              <p:par>
                                <p:cTn id="152" presetID="42" presetClass="path" presetSubtype="0" accel="50000" decel="50000" fill="hold" nodeType="afterEffect">
                                  <p:stCondLst>
                                    <p:cond delay="0"/>
                                  </p:stCondLst>
                                  <p:childTnLst>
                                    <p:animMotion origin="layout" path="M 1.11022E-16 4.07407E-6 L 0.05534 4.07407E-6 " pathEditMode="relative" rAng="0" ptsTypes="AA">
                                      <p:cBhvr>
                                        <p:cTn id="153" dur="250" fill="hold"/>
                                        <p:tgtEl>
                                          <p:spTgt spid="32"/>
                                        </p:tgtEl>
                                        <p:attrNameLst>
                                          <p:attrName>ppt_x</p:attrName>
                                          <p:attrName>ppt_y</p:attrName>
                                        </p:attrNameLst>
                                      </p:cBhvr>
                                      <p:rCtr x="2747" y="0"/>
                                    </p:animMotion>
                                  </p:childTnLst>
                                </p:cTn>
                              </p:par>
                            </p:childTnLst>
                          </p:cTn>
                        </p:par>
                        <p:par>
                          <p:cTn id="154" fill="hold">
                            <p:stCondLst>
                              <p:cond delay="1750"/>
                            </p:stCondLst>
                            <p:childTnLst>
                              <p:par>
                                <p:cTn id="155" presetID="1" presetClass="entr" presetSubtype="0" fill="hold" nodeType="afterEffect">
                                  <p:stCondLst>
                                    <p:cond delay="0"/>
                                  </p:stCondLst>
                                  <p:childTnLst>
                                    <p:set>
                                      <p:cBhvr>
                                        <p:cTn id="156" dur="1" fill="hold">
                                          <p:stCondLst>
                                            <p:cond delay="0"/>
                                          </p:stCondLst>
                                        </p:cTn>
                                        <p:tgtEl>
                                          <p:spTgt spid="38"/>
                                        </p:tgtEl>
                                        <p:attrNameLst>
                                          <p:attrName>style.visibility</p:attrName>
                                        </p:attrNameLst>
                                      </p:cBhvr>
                                      <p:to>
                                        <p:strVal val="visible"/>
                                      </p:to>
                                    </p:set>
                                  </p:childTnLst>
                                </p:cTn>
                              </p:par>
                              <p:par>
                                <p:cTn id="157" presetID="1" presetClass="exit" presetSubtype="0" fill="hold" nodeType="withEffect">
                                  <p:stCondLst>
                                    <p:cond delay="0"/>
                                  </p:stCondLst>
                                  <p:childTnLst>
                                    <p:set>
                                      <p:cBhvr>
                                        <p:cTn id="158" dur="1" fill="hold">
                                          <p:stCondLst>
                                            <p:cond delay="0"/>
                                          </p:stCondLst>
                                        </p:cTn>
                                        <p:tgtEl>
                                          <p:spTgt spid="32"/>
                                        </p:tgtEl>
                                        <p:attrNameLst>
                                          <p:attrName>style.visibility</p:attrName>
                                        </p:attrNameLst>
                                      </p:cBhvr>
                                      <p:to>
                                        <p:strVal val="hidden"/>
                                      </p:to>
                                    </p:set>
                                  </p:childTnLst>
                                </p:cTn>
                              </p:par>
                            </p:childTnLst>
                          </p:cTn>
                        </p:par>
                        <p:par>
                          <p:cTn id="159" fill="hold">
                            <p:stCondLst>
                              <p:cond delay="1750"/>
                            </p:stCondLst>
                            <p:childTnLst>
                              <p:par>
                                <p:cTn id="160" presetID="9" presetClass="exit" presetSubtype="0" fill="hold" nodeType="afterEffect">
                                  <p:stCondLst>
                                    <p:cond delay="0"/>
                                  </p:stCondLst>
                                  <p:childTnLst>
                                    <p:animEffect transition="out" filter="dissolve">
                                      <p:cBhvr>
                                        <p:cTn id="161" dur="500"/>
                                        <p:tgtEl>
                                          <p:spTgt spid="37"/>
                                        </p:tgtEl>
                                      </p:cBhvr>
                                    </p:animEffect>
                                    <p:set>
                                      <p:cBhvr>
                                        <p:cTn id="162" dur="1" fill="hold">
                                          <p:stCondLst>
                                            <p:cond delay="499"/>
                                          </p:stCondLst>
                                        </p:cTn>
                                        <p:tgtEl>
                                          <p:spTgt spid="37"/>
                                        </p:tgtEl>
                                        <p:attrNameLst>
                                          <p:attrName>style.visibility</p:attrName>
                                        </p:attrNameLst>
                                      </p:cBhvr>
                                      <p:to>
                                        <p:strVal val="hidden"/>
                                      </p:to>
                                    </p:set>
                                  </p:childTnLst>
                                </p:cTn>
                              </p:par>
                            </p:childTnLst>
                          </p:cTn>
                        </p:par>
                        <p:par>
                          <p:cTn id="163" fill="hold">
                            <p:stCondLst>
                              <p:cond delay="2250"/>
                            </p:stCondLst>
                            <p:childTnLst>
                              <p:par>
                                <p:cTn id="164" presetID="42" presetClass="path" presetSubtype="0" accel="50000" decel="50000" fill="hold" nodeType="afterEffect">
                                  <p:stCondLst>
                                    <p:cond delay="0"/>
                                  </p:stCondLst>
                                  <p:childTnLst>
                                    <p:animMotion origin="layout" path="M 6.25E-7 -1.85185E-6 L 0.12539 -0.06736 " pathEditMode="relative" rAng="0" ptsTypes="AA">
                                      <p:cBhvr>
                                        <p:cTn id="165" dur="500" fill="hold"/>
                                        <p:tgtEl>
                                          <p:spTgt spid="38"/>
                                        </p:tgtEl>
                                        <p:attrNameLst>
                                          <p:attrName>ppt_x</p:attrName>
                                          <p:attrName>ppt_y</p:attrName>
                                        </p:attrNameLst>
                                      </p:cBhvr>
                                      <p:rCtr x="6263" y="-3380"/>
                                    </p:animMotion>
                                  </p:childTnLst>
                                </p:cTn>
                              </p:par>
                            </p:childTnLst>
                          </p:cTn>
                        </p:par>
                        <p:par>
                          <p:cTn id="166" fill="hold">
                            <p:stCondLst>
                              <p:cond delay="2750"/>
                            </p:stCondLst>
                            <p:childTnLst>
                              <p:par>
                                <p:cTn id="167" presetID="1" presetClass="entr" presetSubtype="0" fill="hold" nodeType="afterEffect">
                                  <p:stCondLst>
                                    <p:cond delay="0"/>
                                  </p:stCondLst>
                                  <p:childTnLst>
                                    <p:set>
                                      <p:cBhvr>
                                        <p:cTn id="168" dur="1" fill="hold">
                                          <p:stCondLst>
                                            <p:cond delay="0"/>
                                          </p:stCondLst>
                                        </p:cTn>
                                        <p:tgtEl>
                                          <p:spTgt spid="39"/>
                                        </p:tgtEl>
                                        <p:attrNameLst>
                                          <p:attrName>style.visibility</p:attrName>
                                        </p:attrNameLst>
                                      </p:cBhvr>
                                      <p:to>
                                        <p:strVal val="visible"/>
                                      </p:to>
                                    </p:set>
                                  </p:childTnLst>
                                </p:cTn>
                              </p:par>
                              <p:par>
                                <p:cTn id="169" presetID="1" presetClass="exit" presetSubtype="0" fill="hold" nodeType="withEffect">
                                  <p:stCondLst>
                                    <p:cond delay="0"/>
                                  </p:stCondLst>
                                  <p:childTnLst>
                                    <p:set>
                                      <p:cBhvr>
                                        <p:cTn id="170" dur="1" fill="hold">
                                          <p:stCondLst>
                                            <p:cond delay="0"/>
                                          </p:stCondLst>
                                        </p:cTn>
                                        <p:tgtEl>
                                          <p:spTgt spid="38"/>
                                        </p:tgtEl>
                                        <p:attrNameLst>
                                          <p:attrName>style.visibility</p:attrName>
                                        </p:attrNameLst>
                                      </p:cBhvr>
                                      <p:to>
                                        <p:strVal val="hidden"/>
                                      </p:to>
                                    </p:set>
                                  </p:childTnLst>
                                </p:cTn>
                              </p:par>
                            </p:childTnLst>
                          </p:cTn>
                        </p:par>
                        <p:par>
                          <p:cTn id="171" fill="hold">
                            <p:stCondLst>
                              <p:cond delay="2750"/>
                            </p:stCondLst>
                            <p:childTnLst>
                              <p:par>
                                <p:cTn id="172" presetID="9" presetClass="exit" presetSubtype="0" fill="hold" nodeType="afterEffect">
                                  <p:stCondLst>
                                    <p:cond delay="0"/>
                                  </p:stCondLst>
                                  <p:childTnLst>
                                    <p:animEffect transition="out" filter="dissolve">
                                      <p:cBhvr>
                                        <p:cTn id="173" dur="500"/>
                                        <p:tgtEl>
                                          <p:spTgt spid="39"/>
                                        </p:tgtEl>
                                      </p:cBhvr>
                                    </p:animEffect>
                                    <p:set>
                                      <p:cBhvr>
                                        <p:cTn id="174" dur="1" fill="hold">
                                          <p:stCondLst>
                                            <p:cond delay="499"/>
                                          </p:stCondLst>
                                        </p:cTn>
                                        <p:tgtEl>
                                          <p:spTgt spid="3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0" grpId="1"/>
      <p:bldP spid="21" grpId="0"/>
      <p:bldP spid="21" grpId="1"/>
      <p:bldP spid="21" grpId="2"/>
      <p:bldP spid="21" grpId="3"/>
      <p:bldP spid="21" grpId="4"/>
      <p:bldP spid="21" grpId="5"/>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E67A1B-5A87-D373-8098-D6CA56FA3BB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925BC70-5E06-A2ED-F6D0-A1098CC9DECC}"/>
              </a:ext>
            </a:extLst>
          </p:cNvPr>
          <p:cNvSpPr>
            <a:spLocks noGrp="1"/>
          </p:cNvSpPr>
          <p:nvPr>
            <p:ph type="title"/>
          </p:nvPr>
        </p:nvSpPr>
        <p:spPr/>
        <p:txBody>
          <a:bodyPr/>
          <a:lstStyle/>
          <a:p>
            <a:r>
              <a:rPr lang="en-US" dirty="0"/>
              <a:t>Benefits</a:t>
            </a:r>
          </a:p>
        </p:txBody>
      </p:sp>
      <p:sp>
        <p:nvSpPr>
          <p:cNvPr id="3" name="Rectangle 2">
            <a:extLst>
              <a:ext uri="{FF2B5EF4-FFF2-40B4-BE49-F238E27FC236}">
                <a16:creationId xmlns:a16="http://schemas.microsoft.com/office/drawing/2014/main" id="{73FCB93D-EC3F-CA8D-F9B7-F2EB135EC437}"/>
              </a:ext>
            </a:extLst>
          </p:cNvPr>
          <p:cNvSpPr/>
          <p:nvPr/>
        </p:nvSpPr>
        <p:spPr>
          <a:xfrm>
            <a:off x="372416" y="237404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Flexibility</a:t>
            </a:r>
          </a:p>
        </p:txBody>
      </p:sp>
      <p:sp>
        <p:nvSpPr>
          <p:cNvPr id="4" name="Rectangle 3">
            <a:extLst>
              <a:ext uri="{FF2B5EF4-FFF2-40B4-BE49-F238E27FC236}">
                <a16:creationId xmlns:a16="http://schemas.microsoft.com/office/drawing/2014/main" id="{F377A2C7-4C2B-C1A7-E777-474FE2620DD0}"/>
              </a:ext>
            </a:extLst>
          </p:cNvPr>
          <p:cNvSpPr/>
          <p:nvPr/>
        </p:nvSpPr>
        <p:spPr>
          <a:xfrm>
            <a:off x="4367145" y="237404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Scalability</a:t>
            </a:r>
          </a:p>
        </p:txBody>
      </p:sp>
      <p:sp>
        <p:nvSpPr>
          <p:cNvPr id="5" name="Rectangle 4">
            <a:extLst>
              <a:ext uri="{FF2B5EF4-FFF2-40B4-BE49-F238E27FC236}">
                <a16:creationId xmlns:a16="http://schemas.microsoft.com/office/drawing/2014/main" id="{4F877F13-3BD9-0463-FF99-B7CB870C7B6C}"/>
              </a:ext>
            </a:extLst>
          </p:cNvPr>
          <p:cNvSpPr/>
          <p:nvPr/>
        </p:nvSpPr>
        <p:spPr>
          <a:xfrm>
            <a:off x="8361874" y="237404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Improved Organization</a:t>
            </a:r>
          </a:p>
        </p:txBody>
      </p:sp>
      <p:sp>
        <p:nvSpPr>
          <p:cNvPr id="6" name="TextBox 5">
            <a:extLst>
              <a:ext uri="{FF2B5EF4-FFF2-40B4-BE49-F238E27FC236}">
                <a16:creationId xmlns:a16="http://schemas.microsoft.com/office/drawing/2014/main" id="{4A0805E4-E4E0-8A47-ECA7-645C1C34DEB4}"/>
              </a:ext>
            </a:extLst>
          </p:cNvPr>
          <p:cNvSpPr txBox="1"/>
          <p:nvPr/>
        </p:nvSpPr>
        <p:spPr>
          <a:xfrm>
            <a:off x="838200" y="1277640"/>
            <a:ext cx="2128083" cy="369332"/>
          </a:xfrm>
          <a:prstGeom prst="rect">
            <a:avLst/>
          </a:prstGeom>
          <a:noFill/>
        </p:spPr>
        <p:txBody>
          <a:bodyPr wrap="none" rtlCol="0">
            <a:spAutoFit/>
          </a:bodyPr>
          <a:lstStyle/>
          <a:p>
            <a:r>
              <a:rPr lang="en-US" dirty="0">
                <a:latin typeface="Kamerik205 5" panose="020B0503030600020004" pitchFamily="34" charset="0"/>
              </a:rPr>
              <a:t>Message Routing</a:t>
            </a:r>
          </a:p>
        </p:txBody>
      </p:sp>
    </p:spTree>
    <p:extLst>
      <p:ext uri="{BB962C8B-B14F-4D97-AF65-F5344CB8AC3E}">
        <p14:creationId xmlns:p14="http://schemas.microsoft.com/office/powerpoint/2010/main" val="192379097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B68970-0E5E-D181-5046-23EC6C9A2EE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8CF6663-AAAA-77E7-6622-162D53BA174A}"/>
              </a:ext>
            </a:extLst>
          </p:cNvPr>
          <p:cNvSpPr>
            <a:spLocks noGrp="1"/>
          </p:cNvSpPr>
          <p:nvPr>
            <p:ph type="title"/>
          </p:nvPr>
        </p:nvSpPr>
        <p:spPr/>
        <p:txBody>
          <a:bodyPr/>
          <a:lstStyle/>
          <a:p>
            <a:r>
              <a:rPr lang="en-US" dirty="0"/>
              <a:t>Drawbacks</a:t>
            </a:r>
          </a:p>
        </p:txBody>
      </p:sp>
      <p:sp>
        <p:nvSpPr>
          <p:cNvPr id="3" name="Rectangle 2">
            <a:extLst>
              <a:ext uri="{FF2B5EF4-FFF2-40B4-BE49-F238E27FC236}">
                <a16:creationId xmlns:a16="http://schemas.microsoft.com/office/drawing/2014/main" id="{2A4C995B-63E8-8C83-5906-898E1CE139A0}"/>
              </a:ext>
            </a:extLst>
          </p:cNvPr>
          <p:cNvSpPr/>
          <p:nvPr/>
        </p:nvSpPr>
        <p:spPr>
          <a:xfrm>
            <a:off x="372416" y="237404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Complexity</a:t>
            </a:r>
          </a:p>
        </p:txBody>
      </p:sp>
      <p:sp>
        <p:nvSpPr>
          <p:cNvPr id="4" name="Rectangle 3">
            <a:extLst>
              <a:ext uri="{FF2B5EF4-FFF2-40B4-BE49-F238E27FC236}">
                <a16:creationId xmlns:a16="http://schemas.microsoft.com/office/drawing/2014/main" id="{4E265B5F-C49D-40AE-BF9D-C489CC1BB262}"/>
              </a:ext>
            </a:extLst>
          </p:cNvPr>
          <p:cNvSpPr/>
          <p:nvPr/>
        </p:nvSpPr>
        <p:spPr>
          <a:xfrm>
            <a:off x="4367145" y="237404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Overhead</a:t>
            </a:r>
          </a:p>
        </p:txBody>
      </p:sp>
      <p:sp>
        <p:nvSpPr>
          <p:cNvPr id="5" name="Rectangle 4">
            <a:extLst>
              <a:ext uri="{FF2B5EF4-FFF2-40B4-BE49-F238E27FC236}">
                <a16:creationId xmlns:a16="http://schemas.microsoft.com/office/drawing/2014/main" id="{AD348305-1161-92FF-9165-312C37E12836}"/>
              </a:ext>
            </a:extLst>
          </p:cNvPr>
          <p:cNvSpPr/>
          <p:nvPr/>
        </p:nvSpPr>
        <p:spPr>
          <a:xfrm>
            <a:off x="8361874" y="237404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Scalability</a:t>
            </a:r>
          </a:p>
        </p:txBody>
      </p:sp>
      <p:sp>
        <p:nvSpPr>
          <p:cNvPr id="6" name="TextBox 5">
            <a:extLst>
              <a:ext uri="{FF2B5EF4-FFF2-40B4-BE49-F238E27FC236}">
                <a16:creationId xmlns:a16="http://schemas.microsoft.com/office/drawing/2014/main" id="{F43645EB-8661-6A82-92E4-E21713A73239}"/>
              </a:ext>
            </a:extLst>
          </p:cNvPr>
          <p:cNvSpPr txBox="1"/>
          <p:nvPr/>
        </p:nvSpPr>
        <p:spPr>
          <a:xfrm>
            <a:off x="838200" y="1277640"/>
            <a:ext cx="2128083" cy="369332"/>
          </a:xfrm>
          <a:prstGeom prst="rect">
            <a:avLst/>
          </a:prstGeom>
          <a:noFill/>
        </p:spPr>
        <p:txBody>
          <a:bodyPr wrap="none" rtlCol="0">
            <a:spAutoFit/>
          </a:bodyPr>
          <a:lstStyle/>
          <a:p>
            <a:r>
              <a:rPr lang="en-US" dirty="0">
                <a:latin typeface="Kamerik205 5" panose="020B0503030600020004" pitchFamily="34" charset="0"/>
              </a:rPr>
              <a:t>Message Routing</a:t>
            </a:r>
          </a:p>
        </p:txBody>
      </p:sp>
    </p:spTree>
    <p:extLst>
      <p:ext uri="{BB962C8B-B14F-4D97-AF65-F5344CB8AC3E}">
        <p14:creationId xmlns:p14="http://schemas.microsoft.com/office/powerpoint/2010/main" val="369273387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966A51-9E90-C382-64D9-25CE489778C4}"/>
              </a:ext>
            </a:extLst>
          </p:cNvPr>
          <p:cNvSpPr>
            <a:spLocks noGrp="1"/>
          </p:cNvSpPr>
          <p:nvPr>
            <p:ph type="title"/>
          </p:nvPr>
        </p:nvSpPr>
        <p:spPr/>
        <p:txBody>
          <a:bodyPr/>
          <a:lstStyle/>
          <a:p>
            <a:r>
              <a:rPr lang="en-US" dirty="0"/>
              <a:t>Why Messaging Systems Matter</a:t>
            </a:r>
          </a:p>
        </p:txBody>
      </p:sp>
      <p:sp>
        <p:nvSpPr>
          <p:cNvPr id="3" name="Rectangle 2">
            <a:extLst>
              <a:ext uri="{FF2B5EF4-FFF2-40B4-BE49-F238E27FC236}">
                <a16:creationId xmlns:a16="http://schemas.microsoft.com/office/drawing/2014/main" id="{D9DAD8A7-7B70-6971-1CBF-48732951786A}"/>
              </a:ext>
            </a:extLst>
          </p:cNvPr>
          <p:cNvSpPr/>
          <p:nvPr/>
        </p:nvSpPr>
        <p:spPr>
          <a:xfrm>
            <a:off x="2784938" y="3324329"/>
            <a:ext cx="6622123" cy="755965"/>
          </a:xfrm>
          <a:prstGeom prst="rect">
            <a:avLst/>
          </a:prstGeom>
          <a:solidFill>
            <a:srgbClr val="002B5B"/>
          </a:solidFill>
          <a:ln w="28575">
            <a:solidFill>
              <a:srgbClr val="FFD7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bg1"/>
                </a:solidFill>
              </a:rPr>
              <a:t>Enable Asynchronous Communication</a:t>
            </a:r>
          </a:p>
        </p:txBody>
      </p:sp>
      <p:sp>
        <p:nvSpPr>
          <p:cNvPr id="5" name="Rectangle 4">
            <a:extLst>
              <a:ext uri="{FF2B5EF4-FFF2-40B4-BE49-F238E27FC236}">
                <a16:creationId xmlns:a16="http://schemas.microsoft.com/office/drawing/2014/main" id="{9C1CC0D0-46E9-B9E1-4989-54FD0B647488}"/>
              </a:ext>
            </a:extLst>
          </p:cNvPr>
          <p:cNvSpPr/>
          <p:nvPr/>
        </p:nvSpPr>
        <p:spPr>
          <a:xfrm>
            <a:off x="460165" y="1589352"/>
            <a:ext cx="3476036" cy="1325563"/>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Seamless Communication</a:t>
            </a:r>
          </a:p>
        </p:txBody>
      </p:sp>
      <p:sp>
        <p:nvSpPr>
          <p:cNvPr id="6" name="Rectangle 5">
            <a:extLst>
              <a:ext uri="{FF2B5EF4-FFF2-40B4-BE49-F238E27FC236}">
                <a16:creationId xmlns:a16="http://schemas.microsoft.com/office/drawing/2014/main" id="{D020F560-2B0B-A300-6EEF-BB2CF939E0E6}"/>
              </a:ext>
            </a:extLst>
          </p:cNvPr>
          <p:cNvSpPr/>
          <p:nvPr/>
        </p:nvSpPr>
        <p:spPr>
          <a:xfrm>
            <a:off x="2784938" y="4245816"/>
            <a:ext cx="6622123" cy="755965"/>
          </a:xfrm>
          <a:prstGeom prst="rect">
            <a:avLst/>
          </a:prstGeom>
          <a:solidFill>
            <a:srgbClr val="002B5B"/>
          </a:solidFill>
          <a:ln w="28575">
            <a:solidFill>
              <a:srgbClr val="FFD7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bg1"/>
                </a:solidFill>
              </a:rPr>
              <a:t>Integrate Diverse Technologies</a:t>
            </a:r>
          </a:p>
        </p:txBody>
      </p:sp>
      <p:sp>
        <p:nvSpPr>
          <p:cNvPr id="7" name="Rectangle 6">
            <a:extLst>
              <a:ext uri="{FF2B5EF4-FFF2-40B4-BE49-F238E27FC236}">
                <a16:creationId xmlns:a16="http://schemas.microsoft.com/office/drawing/2014/main" id="{5C62333E-F391-8B4D-F901-BF13A2CAD6F5}"/>
              </a:ext>
            </a:extLst>
          </p:cNvPr>
          <p:cNvSpPr/>
          <p:nvPr/>
        </p:nvSpPr>
        <p:spPr>
          <a:xfrm>
            <a:off x="2784937" y="5170551"/>
            <a:ext cx="6622123" cy="755965"/>
          </a:xfrm>
          <a:prstGeom prst="rect">
            <a:avLst/>
          </a:prstGeom>
          <a:solidFill>
            <a:srgbClr val="002B5B"/>
          </a:solidFill>
          <a:ln w="28575">
            <a:solidFill>
              <a:srgbClr val="FFD7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bg1"/>
                </a:solidFill>
              </a:rPr>
              <a:t>Enhance Collaboration</a:t>
            </a:r>
          </a:p>
        </p:txBody>
      </p:sp>
    </p:spTree>
    <p:extLst>
      <p:ext uri="{BB962C8B-B14F-4D97-AF65-F5344CB8AC3E}">
        <p14:creationId xmlns:p14="http://schemas.microsoft.com/office/powerpoint/2010/main" val="338071353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500"/>
                                        <p:tgtEl>
                                          <p:spTgt spid="3"/>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500"/>
                                        <p:tgtEl>
                                          <p:spTgt spid="6"/>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6" grpId="0" animBg="1"/>
      <p:bldP spid="7"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E3F70A-9169-FA6A-D849-ECF9780DBB6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5BD323E-9384-47D7-AD37-B0781E4CC949}"/>
              </a:ext>
            </a:extLst>
          </p:cNvPr>
          <p:cNvSpPr>
            <a:spLocks noGrp="1"/>
          </p:cNvSpPr>
          <p:nvPr>
            <p:ph type="title"/>
          </p:nvPr>
        </p:nvSpPr>
        <p:spPr/>
        <p:txBody>
          <a:bodyPr/>
          <a:lstStyle/>
          <a:p>
            <a:r>
              <a:rPr lang="en-US" dirty="0"/>
              <a:t>Use Cases</a:t>
            </a:r>
          </a:p>
        </p:txBody>
      </p:sp>
      <p:sp>
        <p:nvSpPr>
          <p:cNvPr id="3" name="Rectangle 2">
            <a:extLst>
              <a:ext uri="{FF2B5EF4-FFF2-40B4-BE49-F238E27FC236}">
                <a16:creationId xmlns:a16="http://schemas.microsoft.com/office/drawing/2014/main" id="{3BB4A9A3-B537-5042-FF7D-6FC14F29F768}"/>
              </a:ext>
            </a:extLst>
          </p:cNvPr>
          <p:cNvSpPr/>
          <p:nvPr/>
        </p:nvSpPr>
        <p:spPr>
          <a:xfrm>
            <a:off x="372416" y="237404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Load Balancing</a:t>
            </a:r>
          </a:p>
        </p:txBody>
      </p:sp>
      <p:sp>
        <p:nvSpPr>
          <p:cNvPr id="4" name="Rectangle 3">
            <a:extLst>
              <a:ext uri="{FF2B5EF4-FFF2-40B4-BE49-F238E27FC236}">
                <a16:creationId xmlns:a16="http://schemas.microsoft.com/office/drawing/2014/main" id="{D04D8B26-48A1-9E52-F086-7B3D434F7C8B}"/>
              </a:ext>
            </a:extLst>
          </p:cNvPr>
          <p:cNvSpPr/>
          <p:nvPr/>
        </p:nvSpPr>
        <p:spPr>
          <a:xfrm>
            <a:off x="4367145" y="237404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Content-Based Routing</a:t>
            </a:r>
          </a:p>
        </p:txBody>
      </p:sp>
      <p:sp>
        <p:nvSpPr>
          <p:cNvPr id="5" name="Rectangle 4">
            <a:extLst>
              <a:ext uri="{FF2B5EF4-FFF2-40B4-BE49-F238E27FC236}">
                <a16:creationId xmlns:a16="http://schemas.microsoft.com/office/drawing/2014/main" id="{3852D530-2679-0173-648D-35089F3FCAB6}"/>
              </a:ext>
            </a:extLst>
          </p:cNvPr>
          <p:cNvSpPr/>
          <p:nvPr/>
        </p:nvSpPr>
        <p:spPr>
          <a:xfrm>
            <a:off x="8361874" y="237404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Priority Routing</a:t>
            </a:r>
          </a:p>
        </p:txBody>
      </p:sp>
      <p:sp>
        <p:nvSpPr>
          <p:cNvPr id="6" name="TextBox 5">
            <a:extLst>
              <a:ext uri="{FF2B5EF4-FFF2-40B4-BE49-F238E27FC236}">
                <a16:creationId xmlns:a16="http://schemas.microsoft.com/office/drawing/2014/main" id="{BB040A2D-ADE6-4835-DF46-959F4CF29B72}"/>
              </a:ext>
            </a:extLst>
          </p:cNvPr>
          <p:cNvSpPr txBox="1"/>
          <p:nvPr/>
        </p:nvSpPr>
        <p:spPr>
          <a:xfrm>
            <a:off x="838200" y="1277640"/>
            <a:ext cx="2128083" cy="369332"/>
          </a:xfrm>
          <a:prstGeom prst="rect">
            <a:avLst/>
          </a:prstGeom>
          <a:noFill/>
        </p:spPr>
        <p:txBody>
          <a:bodyPr wrap="none" rtlCol="0">
            <a:spAutoFit/>
          </a:bodyPr>
          <a:lstStyle/>
          <a:p>
            <a:r>
              <a:rPr lang="en-US" dirty="0">
                <a:latin typeface="Kamerik205 5" panose="020B0503030600020004" pitchFamily="34" charset="0"/>
              </a:rPr>
              <a:t>Message Routing</a:t>
            </a:r>
          </a:p>
        </p:txBody>
      </p:sp>
    </p:spTree>
    <p:extLst>
      <p:ext uri="{BB962C8B-B14F-4D97-AF65-F5344CB8AC3E}">
        <p14:creationId xmlns:p14="http://schemas.microsoft.com/office/powerpoint/2010/main" val="9209494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19E839-98C5-9DA6-C18C-62FCB2EF3F9A}"/>
              </a:ext>
            </a:extLst>
          </p:cNvPr>
          <p:cNvSpPr>
            <a:spLocks noGrp="1"/>
          </p:cNvSpPr>
          <p:nvPr>
            <p:ph type="title"/>
          </p:nvPr>
        </p:nvSpPr>
        <p:spPr/>
        <p:txBody>
          <a:bodyPr/>
          <a:lstStyle/>
          <a:p>
            <a:r>
              <a:rPr lang="en-US" dirty="0"/>
              <a:t>Dead Letter Queues</a:t>
            </a:r>
          </a:p>
        </p:txBody>
      </p:sp>
      <p:sp>
        <p:nvSpPr>
          <p:cNvPr id="3" name="Text Placeholder 2">
            <a:extLst>
              <a:ext uri="{FF2B5EF4-FFF2-40B4-BE49-F238E27FC236}">
                <a16:creationId xmlns:a16="http://schemas.microsoft.com/office/drawing/2014/main" id="{E6059854-E6C4-AA3E-11E6-A555C0B737E6}"/>
              </a:ext>
            </a:extLst>
          </p:cNvPr>
          <p:cNvSpPr>
            <a:spLocks noGrp="1"/>
          </p:cNvSpPr>
          <p:nvPr>
            <p:ph type="body" idx="1"/>
          </p:nvPr>
        </p:nvSpPr>
        <p:spPr/>
        <p:txBody>
          <a:bodyPr/>
          <a:lstStyle/>
          <a:p>
            <a:r>
              <a:rPr lang="en-US" dirty="0"/>
              <a:t>Survey of Messaging Patterns</a:t>
            </a:r>
          </a:p>
        </p:txBody>
      </p:sp>
      <p:sp>
        <p:nvSpPr>
          <p:cNvPr id="4" name="TextBox 3">
            <a:extLst>
              <a:ext uri="{FF2B5EF4-FFF2-40B4-BE49-F238E27FC236}">
                <a16:creationId xmlns:a16="http://schemas.microsoft.com/office/drawing/2014/main" id="{B9993B7B-9CDA-CAC8-5C96-C9B2647AA7F7}"/>
              </a:ext>
            </a:extLst>
          </p:cNvPr>
          <p:cNvSpPr txBox="1"/>
          <p:nvPr/>
        </p:nvSpPr>
        <p:spPr>
          <a:xfrm>
            <a:off x="11476740" y="6489450"/>
            <a:ext cx="715260" cy="369332"/>
          </a:xfrm>
          <a:prstGeom prst="rect">
            <a:avLst/>
          </a:prstGeom>
          <a:noFill/>
        </p:spPr>
        <p:txBody>
          <a:bodyPr wrap="none" rtlCol="0">
            <a:spAutoFit/>
          </a:bodyPr>
          <a:lstStyle/>
          <a:p>
            <a:r>
              <a:rPr lang="en-US" dirty="0">
                <a:solidFill>
                  <a:schemeClr val="bg1">
                    <a:lumMod val="65000"/>
                  </a:schemeClr>
                </a:solidFill>
              </a:rPr>
              <a:t>13:44</a:t>
            </a:r>
          </a:p>
        </p:txBody>
      </p:sp>
    </p:spTree>
    <p:extLst>
      <p:ext uri="{BB962C8B-B14F-4D97-AF65-F5344CB8AC3E}">
        <p14:creationId xmlns:p14="http://schemas.microsoft.com/office/powerpoint/2010/main" val="199104122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BA0A45-A3C7-CFD9-7FDE-52FE2A56697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0D48F96-65A4-259A-04E7-9E04D5120E42}"/>
              </a:ext>
            </a:extLst>
          </p:cNvPr>
          <p:cNvSpPr>
            <a:spLocks noGrp="1"/>
          </p:cNvSpPr>
          <p:nvPr>
            <p:ph type="title"/>
          </p:nvPr>
        </p:nvSpPr>
        <p:spPr/>
        <p:txBody>
          <a:bodyPr/>
          <a:lstStyle/>
          <a:p>
            <a:r>
              <a:rPr lang="en-US" dirty="0"/>
              <a:t>What are Dead Letter Queues?</a:t>
            </a:r>
          </a:p>
        </p:txBody>
      </p:sp>
      <p:sp>
        <p:nvSpPr>
          <p:cNvPr id="3" name="Rectangle 2">
            <a:extLst>
              <a:ext uri="{FF2B5EF4-FFF2-40B4-BE49-F238E27FC236}">
                <a16:creationId xmlns:a16="http://schemas.microsoft.com/office/drawing/2014/main" id="{87C1B688-757A-380E-A30B-8BC50756380D}"/>
              </a:ext>
            </a:extLst>
          </p:cNvPr>
          <p:cNvSpPr/>
          <p:nvPr/>
        </p:nvSpPr>
        <p:spPr>
          <a:xfrm>
            <a:off x="1272441" y="2346291"/>
            <a:ext cx="4482771" cy="1768509"/>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solidFill>
                  <a:srgbClr val="002B5B"/>
                </a:solidFill>
              </a:rPr>
              <a:t>Secondary queue of un-processable messages</a:t>
            </a:r>
          </a:p>
        </p:txBody>
      </p:sp>
      <p:sp>
        <p:nvSpPr>
          <p:cNvPr id="4" name="Rectangle 3">
            <a:extLst>
              <a:ext uri="{FF2B5EF4-FFF2-40B4-BE49-F238E27FC236}">
                <a16:creationId xmlns:a16="http://schemas.microsoft.com/office/drawing/2014/main" id="{4E6CBAFC-8D77-E77A-77CC-445DB1453152}"/>
              </a:ext>
            </a:extLst>
          </p:cNvPr>
          <p:cNvSpPr/>
          <p:nvPr/>
        </p:nvSpPr>
        <p:spPr>
          <a:xfrm>
            <a:off x="6436788" y="2329036"/>
            <a:ext cx="4482771" cy="1768509"/>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solidFill>
                  <a:srgbClr val="002B5B"/>
                </a:solidFill>
              </a:rPr>
              <a:t>Isolate problematic messages</a:t>
            </a:r>
          </a:p>
        </p:txBody>
      </p:sp>
    </p:spTree>
    <p:extLst>
      <p:ext uri="{BB962C8B-B14F-4D97-AF65-F5344CB8AC3E}">
        <p14:creationId xmlns:p14="http://schemas.microsoft.com/office/powerpoint/2010/main" val="88158741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6D8F3-5320-7B82-7A8E-55635F7D55C6}"/>
              </a:ext>
            </a:extLst>
          </p:cNvPr>
          <p:cNvSpPr>
            <a:spLocks noGrp="1"/>
          </p:cNvSpPr>
          <p:nvPr>
            <p:ph type="title"/>
          </p:nvPr>
        </p:nvSpPr>
        <p:spPr/>
        <p:txBody>
          <a:bodyPr/>
          <a:lstStyle/>
          <a:p>
            <a:r>
              <a:rPr lang="en-US" dirty="0"/>
              <a:t>Key Components &amp; Flow</a:t>
            </a:r>
          </a:p>
        </p:txBody>
      </p:sp>
      <p:cxnSp>
        <p:nvCxnSpPr>
          <p:cNvPr id="3" name="Straight Arrow Connector 2">
            <a:extLst>
              <a:ext uri="{FF2B5EF4-FFF2-40B4-BE49-F238E27FC236}">
                <a16:creationId xmlns:a16="http://schemas.microsoft.com/office/drawing/2014/main" id="{707ACF11-C8D0-AA22-0183-D6A86A66C596}"/>
              </a:ext>
            </a:extLst>
          </p:cNvPr>
          <p:cNvCxnSpPr>
            <a:cxnSpLocks/>
            <a:stCxn id="6" idx="6"/>
            <a:endCxn id="8" idx="1"/>
          </p:cNvCxnSpPr>
          <p:nvPr/>
        </p:nvCxnSpPr>
        <p:spPr>
          <a:xfrm>
            <a:off x="1748578" y="3669427"/>
            <a:ext cx="1002060" cy="1221"/>
          </a:xfrm>
          <a:prstGeom prst="straightConnector1">
            <a:avLst/>
          </a:prstGeom>
          <a:ln w="57150">
            <a:solidFill>
              <a:srgbClr val="DC2626"/>
            </a:solidFill>
            <a:tailEnd type="triangle"/>
          </a:ln>
        </p:spPr>
        <p:style>
          <a:lnRef idx="1">
            <a:schemeClr val="accent1"/>
          </a:lnRef>
          <a:fillRef idx="0">
            <a:schemeClr val="accent1"/>
          </a:fillRef>
          <a:effectRef idx="0">
            <a:schemeClr val="accent1"/>
          </a:effectRef>
          <a:fontRef idx="minor">
            <a:schemeClr val="tx1"/>
          </a:fontRef>
        </p:style>
      </p:cxnSp>
      <p:cxnSp>
        <p:nvCxnSpPr>
          <p:cNvPr id="4" name="Straight Arrow Connector 3">
            <a:extLst>
              <a:ext uri="{FF2B5EF4-FFF2-40B4-BE49-F238E27FC236}">
                <a16:creationId xmlns:a16="http://schemas.microsoft.com/office/drawing/2014/main" id="{A9574FDC-41A1-CC31-0C44-DC6A41E4EE74}"/>
              </a:ext>
            </a:extLst>
          </p:cNvPr>
          <p:cNvCxnSpPr>
            <a:cxnSpLocks/>
            <a:stCxn id="8" idx="3"/>
            <a:endCxn id="10" idx="2"/>
          </p:cNvCxnSpPr>
          <p:nvPr/>
        </p:nvCxnSpPr>
        <p:spPr>
          <a:xfrm flipV="1">
            <a:off x="8216241" y="3669427"/>
            <a:ext cx="1002059" cy="1221"/>
          </a:xfrm>
          <a:prstGeom prst="straightConnector1">
            <a:avLst/>
          </a:prstGeom>
          <a:ln w="57150">
            <a:solidFill>
              <a:srgbClr val="DC2626"/>
            </a:solidFill>
            <a:tailEnd type="triangle"/>
          </a:ln>
        </p:spPr>
        <p:style>
          <a:lnRef idx="1">
            <a:schemeClr val="accent1"/>
          </a:lnRef>
          <a:fillRef idx="0">
            <a:schemeClr val="accent1"/>
          </a:fillRef>
          <a:effectRef idx="0">
            <a:schemeClr val="accent1"/>
          </a:effectRef>
          <a:fontRef idx="minor">
            <a:schemeClr val="tx1"/>
          </a:fontRef>
        </p:style>
      </p:cxnSp>
      <p:grpSp>
        <p:nvGrpSpPr>
          <p:cNvPr id="5" name="Group 4">
            <a:extLst>
              <a:ext uri="{FF2B5EF4-FFF2-40B4-BE49-F238E27FC236}">
                <a16:creationId xmlns:a16="http://schemas.microsoft.com/office/drawing/2014/main" id="{F6BB6331-DB26-6B9A-0F9C-052D86CF3D55}"/>
              </a:ext>
            </a:extLst>
          </p:cNvPr>
          <p:cNvGrpSpPr/>
          <p:nvPr/>
        </p:nvGrpSpPr>
        <p:grpSpPr>
          <a:xfrm>
            <a:off x="838200" y="2109876"/>
            <a:ext cx="9316543" cy="1903043"/>
            <a:chOff x="838200" y="2109876"/>
            <a:chExt cx="9316543" cy="1903043"/>
          </a:xfrm>
        </p:grpSpPr>
        <p:sp>
          <p:nvSpPr>
            <p:cNvPr id="6" name="Oval 5">
              <a:extLst>
                <a:ext uri="{FF2B5EF4-FFF2-40B4-BE49-F238E27FC236}">
                  <a16:creationId xmlns:a16="http://schemas.microsoft.com/office/drawing/2014/main" id="{D321BC6E-AD4A-84DB-FD66-1593AF6BE915}"/>
                </a:ext>
              </a:extLst>
            </p:cNvPr>
            <p:cNvSpPr/>
            <p:nvPr/>
          </p:nvSpPr>
          <p:spPr>
            <a:xfrm>
              <a:off x="1018953" y="3325934"/>
              <a:ext cx="729625" cy="6869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a:p>
          </p:txBody>
        </p:sp>
        <p:sp>
          <p:nvSpPr>
            <p:cNvPr id="7" name="TextBox 6">
              <a:extLst>
                <a:ext uri="{FF2B5EF4-FFF2-40B4-BE49-F238E27FC236}">
                  <a16:creationId xmlns:a16="http://schemas.microsoft.com/office/drawing/2014/main" id="{B3E6E000-C345-0DAA-DECA-515B47A14593}"/>
                </a:ext>
              </a:extLst>
            </p:cNvPr>
            <p:cNvSpPr txBox="1"/>
            <p:nvPr/>
          </p:nvSpPr>
          <p:spPr>
            <a:xfrm>
              <a:off x="838200" y="2819241"/>
              <a:ext cx="1050672" cy="369332"/>
            </a:xfrm>
            <a:prstGeom prst="rect">
              <a:avLst/>
            </a:prstGeom>
            <a:noFill/>
          </p:spPr>
          <p:txBody>
            <a:bodyPr wrap="none" rtlCol="0">
              <a:spAutoFit/>
            </a:bodyPr>
            <a:lstStyle/>
            <a:p>
              <a:r>
                <a:rPr lang="en-US" b="1" dirty="0"/>
                <a:t>Producer</a:t>
              </a:r>
            </a:p>
          </p:txBody>
        </p:sp>
        <p:sp>
          <p:nvSpPr>
            <p:cNvPr id="8" name="Rectangle: Rounded Corners 7">
              <a:extLst>
                <a:ext uri="{FF2B5EF4-FFF2-40B4-BE49-F238E27FC236}">
                  <a16:creationId xmlns:a16="http://schemas.microsoft.com/office/drawing/2014/main" id="{CC7E5447-2ED4-0CD7-62DE-8C9BAE6916A0}"/>
                </a:ext>
              </a:extLst>
            </p:cNvPr>
            <p:cNvSpPr/>
            <p:nvPr/>
          </p:nvSpPr>
          <p:spPr>
            <a:xfrm>
              <a:off x="2750638" y="3388747"/>
              <a:ext cx="5465603" cy="5638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dirty="0"/>
            </a:p>
          </p:txBody>
        </p:sp>
        <p:sp>
          <p:nvSpPr>
            <p:cNvPr id="9" name="TextBox 8">
              <a:extLst>
                <a:ext uri="{FF2B5EF4-FFF2-40B4-BE49-F238E27FC236}">
                  <a16:creationId xmlns:a16="http://schemas.microsoft.com/office/drawing/2014/main" id="{80742851-4EDF-62BA-01AA-D67764BC3F2D}"/>
                </a:ext>
              </a:extLst>
            </p:cNvPr>
            <p:cNvSpPr txBox="1"/>
            <p:nvPr/>
          </p:nvSpPr>
          <p:spPr>
            <a:xfrm>
              <a:off x="4637053" y="2986443"/>
              <a:ext cx="1709827" cy="369332"/>
            </a:xfrm>
            <a:prstGeom prst="rect">
              <a:avLst/>
            </a:prstGeom>
            <a:noFill/>
          </p:spPr>
          <p:txBody>
            <a:bodyPr wrap="none" rtlCol="0">
              <a:spAutoFit/>
            </a:bodyPr>
            <a:lstStyle/>
            <a:p>
              <a:r>
                <a:rPr lang="en-US" b="1" dirty="0"/>
                <a:t>Message Queue</a:t>
              </a:r>
            </a:p>
          </p:txBody>
        </p:sp>
        <p:sp>
          <p:nvSpPr>
            <p:cNvPr id="10" name="Oval 9">
              <a:extLst>
                <a:ext uri="{FF2B5EF4-FFF2-40B4-BE49-F238E27FC236}">
                  <a16:creationId xmlns:a16="http://schemas.microsoft.com/office/drawing/2014/main" id="{D0A9BD29-61C6-D17C-D8E6-953CFE16F9B3}"/>
                </a:ext>
              </a:extLst>
            </p:cNvPr>
            <p:cNvSpPr/>
            <p:nvPr/>
          </p:nvSpPr>
          <p:spPr>
            <a:xfrm>
              <a:off x="9218300" y="3325934"/>
              <a:ext cx="729625" cy="6869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a:p>
          </p:txBody>
        </p:sp>
        <p:sp>
          <p:nvSpPr>
            <p:cNvPr id="11" name="Rectangle: Rounded Corners 10">
              <a:extLst>
                <a:ext uri="{FF2B5EF4-FFF2-40B4-BE49-F238E27FC236}">
                  <a16:creationId xmlns:a16="http://schemas.microsoft.com/office/drawing/2014/main" id="{FB7AFB6A-2CB9-A1E8-066D-8F3EF31EC379}"/>
                </a:ext>
              </a:extLst>
            </p:cNvPr>
            <p:cNvSpPr/>
            <p:nvPr/>
          </p:nvSpPr>
          <p:spPr>
            <a:xfrm>
              <a:off x="2750639" y="2109876"/>
              <a:ext cx="5555880" cy="445613"/>
            </a:xfrm>
            <a:prstGeom prst="roundRect">
              <a:avLst/>
            </a:prstGeom>
            <a:solidFill>
              <a:srgbClr val="7030A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Message Broker</a:t>
              </a:r>
            </a:p>
          </p:txBody>
        </p:sp>
        <p:sp>
          <p:nvSpPr>
            <p:cNvPr id="12" name="TextBox 11">
              <a:extLst>
                <a:ext uri="{FF2B5EF4-FFF2-40B4-BE49-F238E27FC236}">
                  <a16:creationId xmlns:a16="http://schemas.microsoft.com/office/drawing/2014/main" id="{0A8CEF46-2842-702C-70EA-582134C3275B}"/>
                </a:ext>
              </a:extLst>
            </p:cNvPr>
            <p:cNvSpPr txBox="1"/>
            <p:nvPr/>
          </p:nvSpPr>
          <p:spPr>
            <a:xfrm>
              <a:off x="9011481" y="2816262"/>
              <a:ext cx="1143262" cy="369332"/>
            </a:xfrm>
            <a:prstGeom prst="rect">
              <a:avLst/>
            </a:prstGeom>
            <a:noFill/>
          </p:spPr>
          <p:txBody>
            <a:bodyPr wrap="none" rtlCol="0">
              <a:spAutoFit/>
            </a:bodyPr>
            <a:lstStyle/>
            <a:p>
              <a:r>
                <a:rPr lang="en-US" b="1" dirty="0"/>
                <a:t>Consumer</a:t>
              </a:r>
            </a:p>
          </p:txBody>
        </p:sp>
      </p:grpSp>
      <p:grpSp>
        <p:nvGrpSpPr>
          <p:cNvPr id="13" name="Group 12">
            <a:extLst>
              <a:ext uri="{FF2B5EF4-FFF2-40B4-BE49-F238E27FC236}">
                <a16:creationId xmlns:a16="http://schemas.microsoft.com/office/drawing/2014/main" id="{356999E5-F17E-3C17-D39B-5FA43FA2019E}"/>
              </a:ext>
            </a:extLst>
          </p:cNvPr>
          <p:cNvGrpSpPr/>
          <p:nvPr/>
        </p:nvGrpSpPr>
        <p:grpSpPr>
          <a:xfrm>
            <a:off x="2758715" y="4296042"/>
            <a:ext cx="5465603" cy="942458"/>
            <a:chOff x="2758715" y="4296042"/>
            <a:chExt cx="5465603" cy="942458"/>
          </a:xfrm>
        </p:grpSpPr>
        <p:sp>
          <p:nvSpPr>
            <p:cNvPr id="14" name="Rectangle: Rounded Corners 13">
              <a:extLst>
                <a:ext uri="{FF2B5EF4-FFF2-40B4-BE49-F238E27FC236}">
                  <a16:creationId xmlns:a16="http://schemas.microsoft.com/office/drawing/2014/main" id="{4435D955-F4B8-8583-F828-B6FDE977E40B}"/>
                </a:ext>
              </a:extLst>
            </p:cNvPr>
            <p:cNvSpPr/>
            <p:nvPr/>
          </p:nvSpPr>
          <p:spPr>
            <a:xfrm>
              <a:off x="2758715" y="4296042"/>
              <a:ext cx="5465603" cy="563802"/>
            </a:xfrm>
            <a:prstGeom prst="roundRect">
              <a:avLst/>
            </a:prstGeom>
            <a:solidFill>
              <a:srgbClr val="DC262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dirty="0"/>
            </a:p>
          </p:txBody>
        </p:sp>
        <p:sp>
          <p:nvSpPr>
            <p:cNvPr id="15" name="TextBox 14">
              <a:extLst>
                <a:ext uri="{FF2B5EF4-FFF2-40B4-BE49-F238E27FC236}">
                  <a16:creationId xmlns:a16="http://schemas.microsoft.com/office/drawing/2014/main" id="{888393DD-4CD4-8544-F67D-2434A263F76F}"/>
                </a:ext>
              </a:extLst>
            </p:cNvPr>
            <p:cNvSpPr txBox="1"/>
            <p:nvPr/>
          </p:nvSpPr>
          <p:spPr>
            <a:xfrm>
              <a:off x="4545264" y="4869168"/>
              <a:ext cx="1988942" cy="369332"/>
            </a:xfrm>
            <a:prstGeom prst="rect">
              <a:avLst/>
            </a:prstGeom>
            <a:noFill/>
          </p:spPr>
          <p:txBody>
            <a:bodyPr wrap="none" rtlCol="0">
              <a:spAutoFit/>
            </a:bodyPr>
            <a:lstStyle/>
            <a:p>
              <a:r>
                <a:rPr lang="en-US" b="1" dirty="0"/>
                <a:t>Dead Letter Queue</a:t>
              </a:r>
            </a:p>
          </p:txBody>
        </p:sp>
      </p:grpSp>
      <p:pic>
        <p:nvPicPr>
          <p:cNvPr id="16" name="Picture 15" descr="Free Envelope Clipart Black And White, Download Free Envelope Clipart Black  And White png images, Free ClipArts on Clipart Library">
            <a:extLst>
              <a:ext uri="{FF2B5EF4-FFF2-40B4-BE49-F238E27FC236}">
                <a16:creationId xmlns:a16="http://schemas.microsoft.com/office/drawing/2014/main" id="{B2FA79D6-288D-DAE7-1720-0C38034040D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5906" y="3484900"/>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6" descr="Free Envelope Clipart Black And White, Download Free Envelope Clipart Black  And White png images, Free ClipArts on Clipart Library">
            <a:extLst>
              <a:ext uri="{FF2B5EF4-FFF2-40B4-BE49-F238E27FC236}">
                <a16:creationId xmlns:a16="http://schemas.microsoft.com/office/drawing/2014/main" id="{A1401A84-3769-2875-59F6-A882A3F7DE5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06202" y="3484900"/>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7" descr="Free Envelope Clipart Black And White, Download Free Envelope Clipart Black  And White png images, Free ClipArts on Clipart Library">
            <a:extLst>
              <a:ext uri="{FF2B5EF4-FFF2-40B4-BE49-F238E27FC236}">
                <a16:creationId xmlns:a16="http://schemas.microsoft.com/office/drawing/2014/main" id="{21B2B607-1500-09B3-E69D-A2854BEF088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15252" y="3484900"/>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18" descr="Free Envelope Clipart Black And White, Download Free Envelope Clipart Black  And White png images, Free ClipArts on Clipart Library">
            <a:extLst>
              <a:ext uri="{FF2B5EF4-FFF2-40B4-BE49-F238E27FC236}">
                <a16:creationId xmlns:a16="http://schemas.microsoft.com/office/drawing/2014/main" id="{03974147-3713-EA44-AAFC-5C31AA16A11C}"/>
              </a:ext>
            </a:extLst>
          </p:cNvPr>
          <p:cNvPicPr>
            <a:picLocks noChangeAspect="1" noChangeArrowheads="1"/>
          </p:cNvPicPr>
          <p:nvPr/>
        </p:nvPicPr>
        <p:blipFill>
          <a:blip r:embed="rId3">
            <a:duotone>
              <a:prstClr val="black"/>
              <a:schemeClr val="accent6">
                <a:tint val="45000"/>
                <a:satMod val="400000"/>
              </a:schemeClr>
            </a:duotone>
            <a:extLst>
              <a:ext uri="{28A0092B-C50C-407E-A947-70E740481C1C}">
                <a14:useLocalDpi xmlns:a14="http://schemas.microsoft.com/office/drawing/2010/main" val="0"/>
              </a:ext>
            </a:extLst>
          </a:blip>
          <a:srcRect/>
          <a:stretch>
            <a:fillRect/>
          </a:stretch>
        </p:blipFill>
        <p:spPr bwMode="auto">
          <a:xfrm>
            <a:off x="9315252" y="3484900"/>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19" descr="Free Envelope Clipart Black And White, Download Free Envelope Clipart Black  And White png images, Free ClipArts on Clipart Library">
            <a:extLst>
              <a:ext uri="{FF2B5EF4-FFF2-40B4-BE49-F238E27FC236}">
                <a16:creationId xmlns:a16="http://schemas.microsoft.com/office/drawing/2014/main" id="{85C42BE2-9C4E-8483-A6AA-6331B716663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5906" y="3484900"/>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0" descr="Free Envelope Clipart Black And White, Download Free Envelope Clipart Black  And White png images, Free ClipArts on Clipart Library">
            <a:extLst>
              <a:ext uri="{FF2B5EF4-FFF2-40B4-BE49-F238E27FC236}">
                <a16:creationId xmlns:a16="http://schemas.microsoft.com/office/drawing/2014/main" id="{6085F327-9743-68F7-E8CC-36AB749099B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15271" y="3484900"/>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21" descr="Free Envelope Clipart Black And White, Download Free Envelope Clipart Black  And White png images, Free ClipArts on Clipart Library">
            <a:extLst>
              <a:ext uri="{FF2B5EF4-FFF2-40B4-BE49-F238E27FC236}">
                <a16:creationId xmlns:a16="http://schemas.microsoft.com/office/drawing/2014/main" id="{D33C1363-6743-E972-949E-DAAD2F419E0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5906" y="3484900"/>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2" descr="Free Envelope Clipart Black And White, Download Free Envelope Clipart Black  And White png images, Free ClipArts on Clipart Library">
            <a:extLst>
              <a:ext uri="{FF2B5EF4-FFF2-40B4-BE49-F238E27FC236}">
                <a16:creationId xmlns:a16="http://schemas.microsoft.com/office/drawing/2014/main" id="{B3C4A8F9-9CF6-EC43-8570-35471548618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14301" y="3484900"/>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23" descr="Free Envelope Clipart Black And White, Download Free Envelope Clipart Black  And White png images, Free ClipArts on Clipart Library">
            <a:extLst>
              <a:ext uri="{FF2B5EF4-FFF2-40B4-BE49-F238E27FC236}">
                <a16:creationId xmlns:a16="http://schemas.microsoft.com/office/drawing/2014/main" id="{9E0AFA36-54A7-495A-EA31-D970CDCD6E4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5906" y="3490752"/>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24" descr="Free Envelope Clipart Black And White, Download Free Envelope Clipart Black  And White png images, Free ClipArts on Clipart Library">
            <a:extLst>
              <a:ext uri="{FF2B5EF4-FFF2-40B4-BE49-F238E27FC236}">
                <a16:creationId xmlns:a16="http://schemas.microsoft.com/office/drawing/2014/main" id="{A50F2851-51C5-A288-89D3-14199C771D0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81628" y="3484900"/>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25" descr="Free Envelope Clipart Black And White, Download Free Envelope Clipart Black  And White png images, Free ClipArts on Clipart Library">
            <a:extLst>
              <a:ext uri="{FF2B5EF4-FFF2-40B4-BE49-F238E27FC236}">
                <a16:creationId xmlns:a16="http://schemas.microsoft.com/office/drawing/2014/main" id="{1D7E0314-E042-413E-2189-A2DD961A28D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5918" y="3490752"/>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26" descr="Free Envelope Clipart Black And White, Download Free Envelope Clipart Black  And White png images, Free ClipArts on Clipart Library">
            <a:extLst>
              <a:ext uri="{FF2B5EF4-FFF2-40B4-BE49-F238E27FC236}">
                <a16:creationId xmlns:a16="http://schemas.microsoft.com/office/drawing/2014/main" id="{34E6AB15-8653-B25F-76B2-ED79A69C951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44382" y="3484900"/>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27" descr="Free Envelope Clipart Black And White, Download Free Envelope Clipart Black  And White png images, Free ClipArts on Clipart Library">
            <a:extLst>
              <a:ext uri="{FF2B5EF4-FFF2-40B4-BE49-F238E27FC236}">
                <a16:creationId xmlns:a16="http://schemas.microsoft.com/office/drawing/2014/main" id="{FCA3DCBA-3C17-ADA1-19FE-D307EC581BF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5906" y="3496604"/>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28" descr="Free Envelope Clipart Black And White, Download Free Envelope Clipart Black  And White png images, Free ClipArts on Clipart Library">
            <a:extLst>
              <a:ext uri="{FF2B5EF4-FFF2-40B4-BE49-F238E27FC236}">
                <a16:creationId xmlns:a16="http://schemas.microsoft.com/office/drawing/2014/main" id="{2469265C-8D83-13A3-997E-E62DACFFD10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11709" y="3484900"/>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29" descr="Free Envelope Clipart Black And White, Download Free Envelope Clipart Black  And White png images, Free ClipArts on Clipart Library">
            <a:extLst>
              <a:ext uri="{FF2B5EF4-FFF2-40B4-BE49-F238E27FC236}">
                <a16:creationId xmlns:a16="http://schemas.microsoft.com/office/drawing/2014/main" id="{DD5AEE57-49FB-501C-1519-C498830012F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15252" y="3492422"/>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30" descr="Free Envelope Clipart Black And White, Download Free Envelope Clipart Black  And White png images, Free ClipArts on Clipart Library">
            <a:extLst>
              <a:ext uri="{FF2B5EF4-FFF2-40B4-BE49-F238E27FC236}">
                <a16:creationId xmlns:a16="http://schemas.microsoft.com/office/drawing/2014/main" id="{40719BEE-0F23-CE0A-3F5F-C1A96985462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15271" y="3492422"/>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31" descr="Free Envelope Clipart Black And White, Download Free Envelope Clipart Black  And White png images, Free ClipArts on Clipart Library">
            <a:extLst>
              <a:ext uri="{FF2B5EF4-FFF2-40B4-BE49-F238E27FC236}">
                <a16:creationId xmlns:a16="http://schemas.microsoft.com/office/drawing/2014/main" id="{941D5918-98F6-35AC-895D-9028C59203A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17341" y="3492422"/>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32" descr="Free Envelope Clipart Black And White, Download Free Envelope Clipart Black  And White png images, Free ClipArts on Clipart Library">
            <a:extLst>
              <a:ext uri="{FF2B5EF4-FFF2-40B4-BE49-F238E27FC236}">
                <a16:creationId xmlns:a16="http://schemas.microsoft.com/office/drawing/2014/main" id="{B8D0009C-2FAD-0008-1A95-7DCFAF9EB4F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90697" y="3480707"/>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33" descr="Free Envelope Clipart Black And White, Download Free Envelope Clipart Black  And White png images, Free ClipArts on Clipart Library">
            <a:extLst>
              <a:ext uri="{FF2B5EF4-FFF2-40B4-BE49-F238E27FC236}">
                <a16:creationId xmlns:a16="http://schemas.microsoft.com/office/drawing/2014/main" id="{225A4A12-C9E7-E4E5-05C6-EB23FDAF5F7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35313" y="3475744"/>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34" descr="Free Envelope Clipart Black And White, Download Free Envelope Clipart Black  And White png images, Free ClipArts on Clipart Library">
            <a:extLst>
              <a:ext uri="{FF2B5EF4-FFF2-40B4-BE49-F238E27FC236}">
                <a16:creationId xmlns:a16="http://schemas.microsoft.com/office/drawing/2014/main" id="{F7B22C28-B6E9-454A-01D8-082AA51C9A60}"/>
              </a:ext>
            </a:extLst>
          </p:cNvPr>
          <p:cNvPicPr>
            <a:picLocks noChangeAspect="1" noChangeArrowheads="1"/>
          </p:cNvPicPr>
          <p:nvPr/>
        </p:nvPicPr>
        <p:blipFill>
          <a:blip r:embed="rId3">
            <a:duotone>
              <a:prstClr val="black"/>
              <a:schemeClr val="accent6">
                <a:tint val="45000"/>
                <a:satMod val="400000"/>
              </a:schemeClr>
            </a:duotone>
            <a:extLst>
              <a:ext uri="{28A0092B-C50C-407E-A947-70E740481C1C}">
                <a14:useLocalDpi xmlns:a14="http://schemas.microsoft.com/office/drawing/2010/main" val="0"/>
              </a:ext>
            </a:extLst>
          </a:blip>
          <a:srcRect/>
          <a:stretch>
            <a:fillRect/>
          </a:stretch>
        </p:blipFill>
        <p:spPr bwMode="auto">
          <a:xfrm>
            <a:off x="9315252" y="3492422"/>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35" descr="Free Envelope Clipart Black And White, Download Free Envelope Clipart Black  And White png images, Free ClipArts on Clipart Library">
            <a:extLst>
              <a:ext uri="{FF2B5EF4-FFF2-40B4-BE49-F238E27FC236}">
                <a16:creationId xmlns:a16="http://schemas.microsoft.com/office/drawing/2014/main" id="{13E56FA0-5713-25BD-13C3-E56FF3DA487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12852" y="3492577"/>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36" descr="Free Envelope Clipart Black And White, Download Free Envelope Clipart Black  And White png images, Free ClipArts on Clipart Library">
            <a:extLst>
              <a:ext uri="{FF2B5EF4-FFF2-40B4-BE49-F238E27FC236}">
                <a16:creationId xmlns:a16="http://schemas.microsoft.com/office/drawing/2014/main" id="{3054550B-846E-CC52-3FAD-F567F80D96B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89248" y="3490752"/>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37" descr="Free Envelope Clipart Black And White, Download Free Envelope Clipart Black  And White png images, Free ClipArts on Clipart Library">
            <a:extLst>
              <a:ext uri="{FF2B5EF4-FFF2-40B4-BE49-F238E27FC236}">
                <a16:creationId xmlns:a16="http://schemas.microsoft.com/office/drawing/2014/main" id="{3E6F7436-FDC5-24FB-4570-079FA94B29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13804" y="3499944"/>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38" descr="Free Envelope Clipart Black And White, Download Free Envelope Clipart Black  And White png images, Free ClipArts on Clipart Library">
            <a:extLst>
              <a:ext uri="{FF2B5EF4-FFF2-40B4-BE49-F238E27FC236}">
                <a16:creationId xmlns:a16="http://schemas.microsoft.com/office/drawing/2014/main" id="{25FEE876-92F5-5F41-E2F4-D050BFFE049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13822" y="3488661"/>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39" descr="Free Envelope Clipart Black And White, Download Free Envelope Clipart Black  And White png images, Free ClipArts on Clipart Library">
            <a:extLst>
              <a:ext uri="{FF2B5EF4-FFF2-40B4-BE49-F238E27FC236}">
                <a16:creationId xmlns:a16="http://schemas.microsoft.com/office/drawing/2014/main" id="{4906E54A-30B9-EB23-47A9-EE1A4083615E}"/>
              </a:ext>
            </a:extLst>
          </p:cNvPr>
          <p:cNvPicPr>
            <a:picLocks noChangeAspect="1" noChangeArrowheads="1"/>
          </p:cNvPicPr>
          <p:nvPr/>
        </p:nvPicPr>
        <p:blipFill>
          <a:blip r:embed="rId3">
            <a:duotone>
              <a:prstClr val="black"/>
              <a:schemeClr val="accent6">
                <a:tint val="45000"/>
                <a:satMod val="400000"/>
              </a:schemeClr>
            </a:duotone>
            <a:extLst>
              <a:ext uri="{28A0092B-C50C-407E-A947-70E740481C1C}">
                <a14:useLocalDpi xmlns:a14="http://schemas.microsoft.com/office/drawing/2010/main" val="0"/>
              </a:ext>
            </a:extLst>
          </a:blip>
          <a:srcRect/>
          <a:stretch>
            <a:fillRect/>
          </a:stretch>
        </p:blipFill>
        <p:spPr bwMode="auto">
          <a:xfrm>
            <a:off x="9313804" y="3499944"/>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41" name="Picture 40" descr="Free Envelope Clipart Black And White, Download Free Envelope Clipart Black  And White png images, Free ClipArts on Clipart Library">
            <a:extLst>
              <a:ext uri="{FF2B5EF4-FFF2-40B4-BE49-F238E27FC236}">
                <a16:creationId xmlns:a16="http://schemas.microsoft.com/office/drawing/2014/main" id="{100EB458-1881-7A45-6080-DF6CC1FDCFC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13804" y="3492422"/>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42" name="Picture 41" descr="Free Envelope Clipart Black And White, Download Free Envelope Clipart Black  And White png images, Free ClipArts on Clipart Library">
            <a:extLst>
              <a:ext uri="{FF2B5EF4-FFF2-40B4-BE49-F238E27FC236}">
                <a16:creationId xmlns:a16="http://schemas.microsoft.com/office/drawing/2014/main" id="{D62A3740-00FA-20B2-1B12-9FC085B5C3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13822" y="3490752"/>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43" name="Picture 42" descr="Free Envelope Clipart Black And White, Download Free Envelope Clipart Black  And White png images, Free ClipArts on Clipart Library">
            <a:extLst>
              <a:ext uri="{FF2B5EF4-FFF2-40B4-BE49-F238E27FC236}">
                <a16:creationId xmlns:a16="http://schemas.microsoft.com/office/drawing/2014/main" id="{93651F27-43FA-D048-B352-3A288CC314A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18874" y="3490752"/>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43" descr="Free Envelope Clipart Black And White, Download Free Envelope Clipart Black  And White png images, Free ClipArts on Clipart Library">
            <a:extLst>
              <a:ext uri="{FF2B5EF4-FFF2-40B4-BE49-F238E27FC236}">
                <a16:creationId xmlns:a16="http://schemas.microsoft.com/office/drawing/2014/main" id="{C6196B4C-668E-A43F-A0D2-258FF678C414}"/>
              </a:ext>
            </a:extLst>
          </p:cNvPr>
          <p:cNvPicPr>
            <a:picLocks noChangeAspect="1" noChangeArrowheads="1"/>
          </p:cNvPicPr>
          <p:nvPr/>
        </p:nvPicPr>
        <p:blipFill>
          <a:blip r:embed="rId3">
            <a:duotone>
              <a:prstClr val="black"/>
              <a:schemeClr val="accent4">
                <a:tint val="45000"/>
                <a:satMod val="400000"/>
              </a:schemeClr>
            </a:duotone>
            <a:extLst>
              <a:ext uri="{28A0092B-C50C-407E-A947-70E740481C1C}">
                <a14:useLocalDpi xmlns:a14="http://schemas.microsoft.com/office/drawing/2010/main" val="0"/>
              </a:ext>
            </a:extLst>
          </a:blip>
          <a:srcRect/>
          <a:stretch>
            <a:fillRect/>
          </a:stretch>
        </p:blipFill>
        <p:spPr bwMode="auto">
          <a:xfrm>
            <a:off x="9313804" y="3492422"/>
            <a:ext cx="535720" cy="369052"/>
          </a:xfrm>
          <a:prstGeom prst="rect">
            <a:avLst/>
          </a:prstGeom>
          <a:noFill/>
          <a:extLst>
            <a:ext uri="{909E8E84-426E-40DD-AFC4-6F175D3DCCD1}">
              <a14:hiddenFill xmlns:a14="http://schemas.microsoft.com/office/drawing/2010/main">
                <a:solidFill>
                  <a:srgbClr val="FFFFFF"/>
                </a:solidFill>
              </a14:hiddenFill>
            </a:ext>
          </a:extLst>
        </p:spPr>
      </p:pic>
      <p:cxnSp>
        <p:nvCxnSpPr>
          <p:cNvPr id="45" name="Straight Arrow Connector 44">
            <a:extLst>
              <a:ext uri="{FF2B5EF4-FFF2-40B4-BE49-F238E27FC236}">
                <a16:creationId xmlns:a16="http://schemas.microsoft.com/office/drawing/2014/main" id="{9AC172DB-E693-F213-03AA-018A01AEA0C3}"/>
              </a:ext>
            </a:extLst>
          </p:cNvPr>
          <p:cNvCxnSpPr>
            <a:cxnSpLocks/>
            <a:stCxn id="10" idx="4"/>
            <a:endCxn id="14" idx="3"/>
          </p:cNvCxnSpPr>
          <p:nvPr/>
        </p:nvCxnSpPr>
        <p:spPr>
          <a:xfrm flipH="1">
            <a:off x="8224318" y="4012919"/>
            <a:ext cx="1358795" cy="565024"/>
          </a:xfrm>
          <a:prstGeom prst="straightConnector1">
            <a:avLst/>
          </a:prstGeom>
          <a:ln w="57150">
            <a:solidFill>
              <a:srgbClr val="DC2626"/>
            </a:solidFill>
            <a:tailEnd type="triangle"/>
          </a:ln>
        </p:spPr>
        <p:style>
          <a:lnRef idx="1">
            <a:schemeClr val="accent1"/>
          </a:lnRef>
          <a:fillRef idx="0">
            <a:schemeClr val="accent1"/>
          </a:fillRef>
          <a:effectRef idx="0">
            <a:schemeClr val="accent1"/>
          </a:effectRef>
          <a:fontRef idx="minor">
            <a:schemeClr val="tx1"/>
          </a:fontRef>
        </p:style>
      </p:cxnSp>
      <p:pic>
        <p:nvPicPr>
          <p:cNvPr id="46" name="Picture 45" descr="Free Envelope Clipart Black And White, Download Free Envelope Clipart Black  And White png images, Free ClipArts on Clipart Library">
            <a:extLst>
              <a:ext uri="{FF2B5EF4-FFF2-40B4-BE49-F238E27FC236}">
                <a16:creationId xmlns:a16="http://schemas.microsoft.com/office/drawing/2014/main" id="{51800372-2F65-CC10-C97B-9CEF6521280B}"/>
              </a:ext>
            </a:extLst>
          </p:cNvPr>
          <p:cNvPicPr>
            <a:picLocks noChangeAspect="1" noChangeArrowheads="1"/>
          </p:cNvPicPr>
          <p:nvPr/>
        </p:nvPicPr>
        <p:blipFill>
          <a:blip r:embed="rId3">
            <a:duotone>
              <a:prstClr val="black"/>
              <a:schemeClr val="accent4">
                <a:tint val="45000"/>
                <a:satMod val="400000"/>
              </a:schemeClr>
            </a:duotone>
            <a:extLst>
              <a:ext uri="{28A0092B-C50C-407E-A947-70E740481C1C}">
                <a14:useLocalDpi xmlns:a14="http://schemas.microsoft.com/office/drawing/2010/main" val="0"/>
              </a:ext>
            </a:extLst>
          </a:blip>
          <a:srcRect/>
          <a:stretch>
            <a:fillRect/>
          </a:stretch>
        </p:blipFill>
        <p:spPr bwMode="auto">
          <a:xfrm>
            <a:off x="7506202" y="4393417"/>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47" name="Picture 46" descr="Free Envelope Clipart Black And White, Download Free Envelope Clipart Black  And White png images, Free ClipArts on Clipart Library">
            <a:extLst>
              <a:ext uri="{FF2B5EF4-FFF2-40B4-BE49-F238E27FC236}">
                <a16:creationId xmlns:a16="http://schemas.microsoft.com/office/drawing/2014/main" id="{A02C7967-AC2A-6BF5-7271-F10EDBDEFE2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12356" y="3492422"/>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48" name="Picture 47" descr="Free Envelope Clipart Black And White, Download Free Envelope Clipart Black  And White png images, Free ClipArts on Clipart Library">
            <a:extLst>
              <a:ext uri="{FF2B5EF4-FFF2-40B4-BE49-F238E27FC236}">
                <a16:creationId xmlns:a16="http://schemas.microsoft.com/office/drawing/2014/main" id="{2C24D693-6F90-88FF-2A14-40E82689184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21442" y="3490752"/>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49" name="Picture 48" descr="Free Envelope Clipart Black And White, Download Free Envelope Clipart Black  And White png images, Free ClipArts on Clipart Library">
            <a:extLst>
              <a:ext uri="{FF2B5EF4-FFF2-40B4-BE49-F238E27FC236}">
                <a16:creationId xmlns:a16="http://schemas.microsoft.com/office/drawing/2014/main" id="{F8003378-3232-E1D4-304D-998911EB1802}"/>
              </a:ext>
            </a:extLst>
          </p:cNvPr>
          <p:cNvPicPr>
            <a:picLocks noChangeAspect="1" noChangeArrowheads="1"/>
          </p:cNvPicPr>
          <p:nvPr/>
        </p:nvPicPr>
        <p:blipFill>
          <a:blip r:embed="rId3">
            <a:duotone>
              <a:prstClr val="black"/>
              <a:schemeClr val="accent6">
                <a:tint val="45000"/>
                <a:satMod val="400000"/>
              </a:schemeClr>
            </a:duotone>
            <a:extLst>
              <a:ext uri="{28A0092B-C50C-407E-A947-70E740481C1C}">
                <a14:useLocalDpi xmlns:a14="http://schemas.microsoft.com/office/drawing/2010/main" val="0"/>
              </a:ext>
            </a:extLst>
          </a:blip>
          <a:srcRect/>
          <a:stretch>
            <a:fillRect/>
          </a:stretch>
        </p:blipFill>
        <p:spPr bwMode="auto">
          <a:xfrm>
            <a:off x="9312356" y="3484900"/>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49" descr="Free Envelope Clipart Black And White, Download Free Envelope Clipart Black  And White png images, Free ClipArts on Clipart Library">
            <a:extLst>
              <a:ext uri="{FF2B5EF4-FFF2-40B4-BE49-F238E27FC236}">
                <a16:creationId xmlns:a16="http://schemas.microsoft.com/office/drawing/2014/main" id="{1C51CE93-1E7F-01D0-546F-810DA3E121D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09460" y="3492422"/>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51" name="Picture 50" descr="Free Envelope Clipart Black And White, Download Free Envelope Clipart Black  And White png images, Free ClipArts on Clipart Library">
            <a:extLst>
              <a:ext uri="{FF2B5EF4-FFF2-40B4-BE49-F238E27FC236}">
                <a16:creationId xmlns:a16="http://schemas.microsoft.com/office/drawing/2014/main" id="{3788E44B-DD1D-F26F-1FB0-982B40438528}"/>
              </a:ext>
            </a:extLst>
          </p:cNvPr>
          <p:cNvPicPr>
            <a:picLocks noChangeAspect="1" noChangeArrowheads="1"/>
          </p:cNvPicPr>
          <p:nvPr/>
        </p:nvPicPr>
        <p:blipFill>
          <a:blip r:embed="rId3">
            <a:duotone>
              <a:prstClr val="black"/>
              <a:schemeClr val="accent6">
                <a:tint val="45000"/>
                <a:satMod val="400000"/>
              </a:schemeClr>
            </a:duotone>
            <a:extLst>
              <a:ext uri="{28A0092B-C50C-407E-A947-70E740481C1C}">
                <a14:useLocalDpi xmlns:a14="http://schemas.microsoft.com/office/drawing/2010/main" val="0"/>
              </a:ext>
            </a:extLst>
          </a:blip>
          <a:srcRect/>
          <a:stretch>
            <a:fillRect/>
          </a:stretch>
        </p:blipFill>
        <p:spPr bwMode="auto">
          <a:xfrm>
            <a:off x="9306564" y="3484900"/>
            <a:ext cx="535720" cy="369052"/>
          </a:xfrm>
          <a:prstGeom prst="rect">
            <a:avLst/>
          </a:prstGeom>
          <a:noFill/>
          <a:extLst>
            <a:ext uri="{909E8E84-426E-40DD-AFC4-6F175D3DCCD1}">
              <a14:hiddenFill xmlns:a14="http://schemas.microsoft.com/office/drawing/2010/main">
                <a:solidFill>
                  <a:srgbClr val="FFFFFF"/>
                </a:solidFill>
              </a14:hiddenFill>
            </a:ext>
          </a:extLst>
        </p:spPr>
      </p:pic>
      <p:sp>
        <p:nvSpPr>
          <p:cNvPr id="52" name="TextBox 51">
            <a:extLst>
              <a:ext uri="{FF2B5EF4-FFF2-40B4-BE49-F238E27FC236}">
                <a16:creationId xmlns:a16="http://schemas.microsoft.com/office/drawing/2014/main" id="{7F071C69-4F3E-F9A2-63A8-F879F250B91D}"/>
              </a:ext>
            </a:extLst>
          </p:cNvPr>
          <p:cNvSpPr txBox="1"/>
          <p:nvPr/>
        </p:nvSpPr>
        <p:spPr>
          <a:xfrm>
            <a:off x="838200" y="1277640"/>
            <a:ext cx="2519921" cy="369332"/>
          </a:xfrm>
          <a:prstGeom prst="rect">
            <a:avLst/>
          </a:prstGeom>
          <a:noFill/>
        </p:spPr>
        <p:txBody>
          <a:bodyPr wrap="none" rtlCol="0">
            <a:spAutoFit/>
          </a:bodyPr>
          <a:lstStyle/>
          <a:p>
            <a:r>
              <a:rPr lang="en-US" dirty="0">
                <a:latin typeface="Kamerik205 5" panose="020B0503030600020004" pitchFamily="34" charset="0"/>
              </a:rPr>
              <a:t>Dead Letter Queues</a:t>
            </a:r>
          </a:p>
        </p:txBody>
      </p:sp>
    </p:spTree>
    <p:extLst>
      <p:ext uri="{BB962C8B-B14F-4D97-AF65-F5344CB8AC3E}">
        <p14:creationId xmlns:p14="http://schemas.microsoft.com/office/powerpoint/2010/main" val="151850824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par>
                          <p:cTn id="8" fill="hold">
                            <p:stCondLst>
                              <p:cond delay="500"/>
                            </p:stCondLst>
                            <p:childTnLst>
                              <p:par>
                                <p:cTn id="9" presetID="42" presetClass="path" presetSubtype="0" accel="50000" decel="50000" fill="hold" nodeType="afterEffect">
                                  <p:stCondLst>
                                    <p:cond delay="0"/>
                                  </p:stCondLst>
                                  <p:childTnLst>
                                    <p:animMotion origin="layout" path="M -1.45833E-6 -3.7037E-6 L 0.52487 -3.7037E-6 " pathEditMode="relative" rAng="0" ptsTypes="AA">
                                      <p:cBhvr>
                                        <p:cTn id="10" dur="1250" fill="hold"/>
                                        <p:tgtEl>
                                          <p:spTgt spid="16"/>
                                        </p:tgtEl>
                                        <p:attrNameLst>
                                          <p:attrName>ppt_x</p:attrName>
                                          <p:attrName>ppt_y</p:attrName>
                                        </p:attrNameLst>
                                      </p:cBhvr>
                                      <p:rCtr x="26237" y="0"/>
                                    </p:animMotion>
                                  </p:childTnLst>
                                </p:cTn>
                              </p:par>
                            </p:childTnLst>
                          </p:cTn>
                        </p:par>
                        <p:par>
                          <p:cTn id="11" fill="hold">
                            <p:stCondLst>
                              <p:cond delay="1750"/>
                            </p:stCondLst>
                            <p:childTnLst>
                              <p:par>
                                <p:cTn id="12" presetID="1" presetClass="entr" presetSubtype="0" fill="hold" nodeType="afterEffect">
                                  <p:stCondLst>
                                    <p:cond delay="0"/>
                                  </p:stCondLst>
                                  <p:childTnLst>
                                    <p:set>
                                      <p:cBhvr>
                                        <p:cTn id="13" dur="1" fill="hold">
                                          <p:stCondLst>
                                            <p:cond delay="0"/>
                                          </p:stCondLst>
                                        </p:cTn>
                                        <p:tgtEl>
                                          <p:spTgt spid="17"/>
                                        </p:tgtEl>
                                        <p:attrNameLst>
                                          <p:attrName>style.visibility</p:attrName>
                                        </p:attrNameLst>
                                      </p:cBhvr>
                                      <p:to>
                                        <p:strVal val="visible"/>
                                      </p:to>
                                    </p:set>
                                  </p:childTnLst>
                                </p:cTn>
                              </p:par>
                              <p:par>
                                <p:cTn id="14" presetID="1" presetClass="exit" presetSubtype="0" fill="hold" nodeType="withEffect">
                                  <p:stCondLst>
                                    <p:cond delay="0"/>
                                  </p:stCondLst>
                                  <p:childTnLst>
                                    <p:set>
                                      <p:cBhvr>
                                        <p:cTn id="15" dur="1" fill="hold">
                                          <p:stCondLst>
                                            <p:cond delay="0"/>
                                          </p:stCondLst>
                                        </p:cTn>
                                        <p:tgtEl>
                                          <p:spTgt spid="16"/>
                                        </p:tgtEl>
                                        <p:attrNameLst>
                                          <p:attrName>style.visibility</p:attrName>
                                        </p:attrNameLst>
                                      </p:cBhvr>
                                      <p:to>
                                        <p:strVal val="hidden"/>
                                      </p:to>
                                    </p:set>
                                  </p:childTnLst>
                                </p:cTn>
                              </p:par>
                            </p:childTnLst>
                          </p:cTn>
                        </p:par>
                        <p:par>
                          <p:cTn id="16" fill="hold">
                            <p:stCondLst>
                              <p:cond delay="1750"/>
                            </p:stCondLst>
                            <p:childTnLst>
                              <p:par>
                                <p:cTn id="17" presetID="42" presetClass="path" presetSubtype="0" accel="50000" decel="50000" fill="hold" nodeType="afterEffect">
                                  <p:stCondLst>
                                    <p:cond delay="0"/>
                                  </p:stCondLst>
                                  <p:childTnLst>
                                    <p:animMotion origin="layout" path="M -2.08333E-7 -3.7037E-6 L 0.14909 -0.00023 " pathEditMode="relative" rAng="0" ptsTypes="AA">
                                      <p:cBhvr>
                                        <p:cTn id="18" dur="1250" fill="hold"/>
                                        <p:tgtEl>
                                          <p:spTgt spid="17"/>
                                        </p:tgtEl>
                                        <p:attrNameLst>
                                          <p:attrName>ppt_x</p:attrName>
                                          <p:attrName>ppt_y</p:attrName>
                                        </p:attrNameLst>
                                      </p:cBhvr>
                                      <p:rCtr x="7448" y="-23"/>
                                    </p:animMotion>
                                  </p:childTnLst>
                                </p:cTn>
                              </p:par>
                            </p:childTnLst>
                          </p:cTn>
                        </p:par>
                        <p:par>
                          <p:cTn id="19" fill="hold">
                            <p:stCondLst>
                              <p:cond delay="3000"/>
                            </p:stCondLst>
                            <p:childTnLst>
                              <p:par>
                                <p:cTn id="20" presetID="1" presetClass="entr" presetSubtype="0" fill="hold" nodeType="afterEffect">
                                  <p:stCondLst>
                                    <p:cond delay="0"/>
                                  </p:stCondLst>
                                  <p:childTnLst>
                                    <p:set>
                                      <p:cBhvr>
                                        <p:cTn id="21" dur="1" fill="hold">
                                          <p:stCondLst>
                                            <p:cond delay="0"/>
                                          </p:stCondLst>
                                        </p:cTn>
                                        <p:tgtEl>
                                          <p:spTgt spid="18"/>
                                        </p:tgtEl>
                                        <p:attrNameLst>
                                          <p:attrName>style.visibility</p:attrName>
                                        </p:attrNameLst>
                                      </p:cBhvr>
                                      <p:to>
                                        <p:strVal val="visible"/>
                                      </p:to>
                                    </p:set>
                                  </p:childTnLst>
                                </p:cTn>
                              </p:par>
                              <p:par>
                                <p:cTn id="22" presetID="1" presetClass="exit" presetSubtype="0" fill="hold" nodeType="withEffect">
                                  <p:stCondLst>
                                    <p:cond delay="0"/>
                                  </p:stCondLst>
                                  <p:childTnLst>
                                    <p:set>
                                      <p:cBhvr>
                                        <p:cTn id="23" dur="1" fill="hold">
                                          <p:stCondLst>
                                            <p:cond delay="0"/>
                                          </p:stCondLst>
                                        </p:cTn>
                                        <p:tgtEl>
                                          <p:spTgt spid="17"/>
                                        </p:tgtEl>
                                        <p:attrNameLst>
                                          <p:attrName>style.visibility</p:attrName>
                                        </p:attrNameLst>
                                      </p:cBhvr>
                                      <p:to>
                                        <p:strVal val="hidden"/>
                                      </p:to>
                                    </p:set>
                                  </p:childTnLst>
                                </p:cTn>
                              </p:par>
                            </p:childTnLst>
                          </p:cTn>
                        </p:par>
                        <p:par>
                          <p:cTn id="24" fill="hold">
                            <p:stCondLst>
                              <p:cond delay="3000"/>
                            </p:stCondLst>
                            <p:childTnLst>
                              <p:par>
                                <p:cTn id="25" presetID="9" presetClass="entr" presetSubtype="0" fill="hold" nodeType="after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dissolve">
                                      <p:cBhvr>
                                        <p:cTn id="27" dur="500"/>
                                        <p:tgtEl>
                                          <p:spTgt spid="19"/>
                                        </p:tgtEl>
                                      </p:cBhvr>
                                    </p:animEffect>
                                  </p:childTnLst>
                                </p:cTn>
                              </p:par>
                            </p:childTnLst>
                          </p:cTn>
                        </p:par>
                        <p:par>
                          <p:cTn id="28" fill="hold">
                            <p:stCondLst>
                              <p:cond delay="3500"/>
                            </p:stCondLst>
                            <p:childTnLst>
                              <p:par>
                                <p:cTn id="29" presetID="1" presetClass="exit" presetSubtype="0" fill="hold" nodeType="afterEffect">
                                  <p:stCondLst>
                                    <p:cond delay="0"/>
                                  </p:stCondLst>
                                  <p:childTnLst>
                                    <p:set>
                                      <p:cBhvr>
                                        <p:cTn id="30" dur="1" fill="hold">
                                          <p:stCondLst>
                                            <p:cond delay="0"/>
                                          </p:stCondLst>
                                        </p:cTn>
                                        <p:tgtEl>
                                          <p:spTgt spid="18"/>
                                        </p:tgtEl>
                                        <p:attrNameLst>
                                          <p:attrName>style.visibility</p:attrName>
                                        </p:attrNameLst>
                                      </p:cBhvr>
                                      <p:to>
                                        <p:strVal val="hidden"/>
                                      </p:to>
                                    </p:set>
                                  </p:childTnLst>
                                </p:cTn>
                              </p:par>
                            </p:childTnLst>
                          </p:cTn>
                        </p:par>
                        <p:par>
                          <p:cTn id="31" fill="hold">
                            <p:stCondLst>
                              <p:cond delay="3500"/>
                            </p:stCondLst>
                            <p:childTnLst>
                              <p:par>
                                <p:cTn id="32" presetID="9" presetClass="exit" presetSubtype="0" fill="hold" nodeType="afterEffect">
                                  <p:stCondLst>
                                    <p:cond delay="0"/>
                                  </p:stCondLst>
                                  <p:childTnLst>
                                    <p:animEffect transition="out" filter="dissolve">
                                      <p:cBhvr>
                                        <p:cTn id="33" dur="500"/>
                                        <p:tgtEl>
                                          <p:spTgt spid="19"/>
                                        </p:tgtEl>
                                      </p:cBhvr>
                                    </p:animEffect>
                                    <p:set>
                                      <p:cBhvr>
                                        <p:cTn id="34" dur="1" fill="hold">
                                          <p:stCondLst>
                                            <p:cond delay="499"/>
                                          </p:stCondLst>
                                        </p:cTn>
                                        <p:tgtEl>
                                          <p:spTgt spid="19"/>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20"/>
                                        </p:tgtEl>
                                        <p:attrNameLst>
                                          <p:attrName>style.visibility</p:attrName>
                                        </p:attrNameLst>
                                      </p:cBhvr>
                                      <p:to>
                                        <p:strVal val="visible"/>
                                      </p:to>
                                    </p:set>
                                    <p:animEffect transition="in" filter="fade">
                                      <p:cBhvr>
                                        <p:cTn id="39" dur="250"/>
                                        <p:tgtEl>
                                          <p:spTgt spid="20"/>
                                        </p:tgtEl>
                                      </p:cBhvr>
                                    </p:animEffect>
                                  </p:childTnLst>
                                </p:cTn>
                              </p:par>
                            </p:childTnLst>
                          </p:cTn>
                        </p:par>
                        <p:par>
                          <p:cTn id="40" fill="hold">
                            <p:stCondLst>
                              <p:cond delay="250"/>
                            </p:stCondLst>
                            <p:childTnLst>
                              <p:par>
                                <p:cTn id="41" presetID="42" presetClass="path" presetSubtype="0" accel="50000" decel="50000" fill="hold" nodeType="afterEffect">
                                  <p:stCondLst>
                                    <p:cond delay="0"/>
                                  </p:stCondLst>
                                  <p:childTnLst>
                                    <p:animMotion origin="layout" path="M -1.45833E-6 -3.7037E-6 L 0.52422 -3.7037E-6 " pathEditMode="relative" rAng="0" ptsTypes="AA">
                                      <p:cBhvr>
                                        <p:cTn id="42" dur="250" fill="hold"/>
                                        <p:tgtEl>
                                          <p:spTgt spid="20"/>
                                        </p:tgtEl>
                                        <p:attrNameLst>
                                          <p:attrName>ppt_x</p:attrName>
                                          <p:attrName>ppt_y</p:attrName>
                                        </p:attrNameLst>
                                      </p:cBhvr>
                                      <p:rCtr x="26224" y="0"/>
                                    </p:animMotion>
                                  </p:childTnLst>
                                </p:cTn>
                              </p:par>
                            </p:childTnLst>
                          </p:cTn>
                        </p:par>
                        <p:par>
                          <p:cTn id="43" fill="hold">
                            <p:stCondLst>
                              <p:cond delay="500"/>
                            </p:stCondLst>
                            <p:childTnLst>
                              <p:par>
                                <p:cTn id="44" presetID="1" presetClass="entr" presetSubtype="0" fill="hold" nodeType="afterEffect">
                                  <p:stCondLst>
                                    <p:cond delay="0"/>
                                  </p:stCondLst>
                                  <p:childTnLst>
                                    <p:set>
                                      <p:cBhvr>
                                        <p:cTn id="45" dur="1" fill="hold">
                                          <p:stCondLst>
                                            <p:cond delay="0"/>
                                          </p:stCondLst>
                                        </p:cTn>
                                        <p:tgtEl>
                                          <p:spTgt spid="21"/>
                                        </p:tgtEl>
                                        <p:attrNameLst>
                                          <p:attrName>style.visibility</p:attrName>
                                        </p:attrNameLst>
                                      </p:cBhvr>
                                      <p:to>
                                        <p:strVal val="visible"/>
                                      </p:to>
                                    </p:set>
                                  </p:childTnLst>
                                </p:cTn>
                              </p:par>
                              <p:par>
                                <p:cTn id="46" presetID="1" presetClass="exit" presetSubtype="0" fill="hold" nodeType="withEffect">
                                  <p:stCondLst>
                                    <p:cond delay="0"/>
                                  </p:stCondLst>
                                  <p:childTnLst>
                                    <p:set>
                                      <p:cBhvr>
                                        <p:cTn id="47" dur="1" fill="hold">
                                          <p:stCondLst>
                                            <p:cond delay="0"/>
                                          </p:stCondLst>
                                        </p:cTn>
                                        <p:tgtEl>
                                          <p:spTgt spid="20"/>
                                        </p:tgtEl>
                                        <p:attrNameLst>
                                          <p:attrName>style.visibility</p:attrName>
                                        </p:attrNameLst>
                                      </p:cBhvr>
                                      <p:to>
                                        <p:strVal val="hidden"/>
                                      </p:to>
                                    </p:set>
                                  </p:childTnLst>
                                </p:cTn>
                              </p:par>
                            </p:childTnLst>
                          </p:cTn>
                        </p:par>
                        <p:par>
                          <p:cTn id="48" fill="hold">
                            <p:stCondLst>
                              <p:cond delay="500"/>
                            </p:stCondLst>
                            <p:childTnLst>
                              <p:par>
                                <p:cTn id="49" presetID="10" presetClass="entr" presetSubtype="0" fill="hold" nodeType="afterEffect">
                                  <p:stCondLst>
                                    <p:cond delay="0"/>
                                  </p:stCondLst>
                                  <p:childTnLst>
                                    <p:set>
                                      <p:cBhvr>
                                        <p:cTn id="50" dur="1" fill="hold">
                                          <p:stCondLst>
                                            <p:cond delay="0"/>
                                          </p:stCondLst>
                                        </p:cTn>
                                        <p:tgtEl>
                                          <p:spTgt spid="22"/>
                                        </p:tgtEl>
                                        <p:attrNameLst>
                                          <p:attrName>style.visibility</p:attrName>
                                        </p:attrNameLst>
                                      </p:cBhvr>
                                      <p:to>
                                        <p:strVal val="visible"/>
                                      </p:to>
                                    </p:set>
                                    <p:animEffect transition="in" filter="fade">
                                      <p:cBhvr>
                                        <p:cTn id="51" dur="250"/>
                                        <p:tgtEl>
                                          <p:spTgt spid="22"/>
                                        </p:tgtEl>
                                      </p:cBhvr>
                                    </p:animEffect>
                                  </p:childTnLst>
                                </p:cTn>
                              </p:par>
                            </p:childTnLst>
                          </p:cTn>
                        </p:par>
                        <p:par>
                          <p:cTn id="52" fill="hold">
                            <p:stCondLst>
                              <p:cond delay="750"/>
                            </p:stCondLst>
                            <p:childTnLst>
                              <p:par>
                                <p:cTn id="53" presetID="42" presetClass="path" presetSubtype="0" accel="50000" decel="50000" fill="hold" nodeType="afterEffect">
                                  <p:stCondLst>
                                    <p:cond delay="0"/>
                                  </p:stCondLst>
                                  <p:childTnLst>
                                    <p:animMotion origin="layout" path="M -1.45833E-6 -3.7037E-6 L 0.46784 -3.7037E-6 " pathEditMode="relative" rAng="0" ptsTypes="AA">
                                      <p:cBhvr>
                                        <p:cTn id="54" dur="250" fill="hold"/>
                                        <p:tgtEl>
                                          <p:spTgt spid="22"/>
                                        </p:tgtEl>
                                        <p:attrNameLst>
                                          <p:attrName>ppt_x</p:attrName>
                                          <p:attrName>ppt_y</p:attrName>
                                        </p:attrNameLst>
                                      </p:cBhvr>
                                      <p:rCtr x="23385" y="0"/>
                                    </p:animMotion>
                                  </p:childTnLst>
                                </p:cTn>
                              </p:par>
                            </p:childTnLst>
                          </p:cTn>
                        </p:par>
                        <p:par>
                          <p:cTn id="55" fill="hold">
                            <p:stCondLst>
                              <p:cond delay="1000"/>
                            </p:stCondLst>
                            <p:childTnLst>
                              <p:par>
                                <p:cTn id="56" presetID="1" presetClass="entr" presetSubtype="0" fill="hold" nodeType="afterEffect">
                                  <p:stCondLst>
                                    <p:cond delay="0"/>
                                  </p:stCondLst>
                                  <p:childTnLst>
                                    <p:set>
                                      <p:cBhvr>
                                        <p:cTn id="57" dur="1" fill="hold">
                                          <p:stCondLst>
                                            <p:cond delay="0"/>
                                          </p:stCondLst>
                                        </p:cTn>
                                        <p:tgtEl>
                                          <p:spTgt spid="23"/>
                                        </p:tgtEl>
                                        <p:attrNameLst>
                                          <p:attrName>style.visibility</p:attrName>
                                        </p:attrNameLst>
                                      </p:cBhvr>
                                      <p:to>
                                        <p:strVal val="visible"/>
                                      </p:to>
                                    </p:set>
                                  </p:childTnLst>
                                </p:cTn>
                              </p:par>
                              <p:par>
                                <p:cTn id="58" presetID="1" presetClass="exit" presetSubtype="0" fill="hold" nodeType="withEffect">
                                  <p:stCondLst>
                                    <p:cond delay="0"/>
                                  </p:stCondLst>
                                  <p:childTnLst>
                                    <p:set>
                                      <p:cBhvr>
                                        <p:cTn id="59" dur="1" fill="hold">
                                          <p:stCondLst>
                                            <p:cond delay="0"/>
                                          </p:stCondLst>
                                        </p:cTn>
                                        <p:tgtEl>
                                          <p:spTgt spid="22"/>
                                        </p:tgtEl>
                                        <p:attrNameLst>
                                          <p:attrName>style.visibility</p:attrName>
                                        </p:attrNameLst>
                                      </p:cBhvr>
                                      <p:to>
                                        <p:strVal val="hidden"/>
                                      </p:to>
                                    </p:set>
                                  </p:childTnLst>
                                </p:cTn>
                              </p:par>
                            </p:childTnLst>
                          </p:cTn>
                        </p:par>
                        <p:par>
                          <p:cTn id="60" fill="hold">
                            <p:stCondLst>
                              <p:cond delay="1000"/>
                            </p:stCondLst>
                            <p:childTnLst>
                              <p:par>
                                <p:cTn id="61" presetID="10" presetClass="entr" presetSubtype="0" fill="hold" nodeType="afterEffect">
                                  <p:stCondLst>
                                    <p:cond delay="0"/>
                                  </p:stCondLst>
                                  <p:childTnLst>
                                    <p:set>
                                      <p:cBhvr>
                                        <p:cTn id="62" dur="1" fill="hold">
                                          <p:stCondLst>
                                            <p:cond delay="0"/>
                                          </p:stCondLst>
                                        </p:cTn>
                                        <p:tgtEl>
                                          <p:spTgt spid="24"/>
                                        </p:tgtEl>
                                        <p:attrNameLst>
                                          <p:attrName>style.visibility</p:attrName>
                                        </p:attrNameLst>
                                      </p:cBhvr>
                                      <p:to>
                                        <p:strVal val="visible"/>
                                      </p:to>
                                    </p:set>
                                    <p:animEffect transition="in" filter="fade">
                                      <p:cBhvr>
                                        <p:cTn id="63" dur="250"/>
                                        <p:tgtEl>
                                          <p:spTgt spid="24"/>
                                        </p:tgtEl>
                                      </p:cBhvr>
                                    </p:animEffect>
                                  </p:childTnLst>
                                </p:cTn>
                              </p:par>
                            </p:childTnLst>
                          </p:cTn>
                        </p:par>
                        <p:par>
                          <p:cTn id="64" fill="hold">
                            <p:stCondLst>
                              <p:cond delay="1250"/>
                            </p:stCondLst>
                            <p:childTnLst>
                              <p:par>
                                <p:cTn id="65" presetID="42" presetClass="path" presetSubtype="0" accel="50000" decel="50000" fill="hold" nodeType="afterEffect">
                                  <p:stCondLst>
                                    <p:cond delay="0"/>
                                  </p:stCondLst>
                                  <p:childTnLst>
                                    <p:animMotion origin="layout" path="M -1.45833E-6 3.7037E-7 L 0.41589 0.00139 " pathEditMode="relative" rAng="0" ptsTypes="AA">
                                      <p:cBhvr>
                                        <p:cTn id="66" dur="250" fill="hold"/>
                                        <p:tgtEl>
                                          <p:spTgt spid="24"/>
                                        </p:tgtEl>
                                        <p:attrNameLst>
                                          <p:attrName>ppt_x</p:attrName>
                                          <p:attrName>ppt_y</p:attrName>
                                        </p:attrNameLst>
                                      </p:cBhvr>
                                      <p:rCtr x="20794" y="69"/>
                                    </p:animMotion>
                                  </p:childTnLst>
                                </p:cTn>
                              </p:par>
                            </p:childTnLst>
                          </p:cTn>
                        </p:par>
                        <p:par>
                          <p:cTn id="67" fill="hold">
                            <p:stCondLst>
                              <p:cond delay="1500"/>
                            </p:stCondLst>
                            <p:childTnLst>
                              <p:par>
                                <p:cTn id="68" presetID="1" presetClass="entr" presetSubtype="0" fill="hold" nodeType="afterEffect">
                                  <p:stCondLst>
                                    <p:cond delay="0"/>
                                  </p:stCondLst>
                                  <p:childTnLst>
                                    <p:set>
                                      <p:cBhvr>
                                        <p:cTn id="69" dur="1" fill="hold">
                                          <p:stCondLst>
                                            <p:cond delay="0"/>
                                          </p:stCondLst>
                                        </p:cTn>
                                        <p:tgtEl>
                                          <p:spTgt spid="25"/>
                                        </p:tgtEl>
                                        <p:attrNameLst>
                                          <p:attrName>style.visibility</p:attrName>
                                        </p:attrNameLst>
                                      </p:cBhvr>
                                      <p:to>
                                        <p:strVal val="visible"/>
                                      </p:to>
                                    </p:set>
                                  </p:childTnLst>
                                </p:cTn>
                              </p:par>
                              <p:par>
                                <p:cTn id="70" presetID="1" presetClass="exit" presetSubtype="0" fill="hold" nodeType="withEffect">
                                  <p:stCondLst>
                                    <p:cond delay="0"/>
                                  </p:stCondLst>
                                  <p:childTnLst>
                                    <p:set>
                                      <p:cBhvr>
                                        <p:cTn id="71" dur="1" fill="hold">
                                          <p:stCondLst>
                                            <p:cond delay="0"/>
                                          </p:stCondLst>
                                        </p:cTn>
                                        <p:tgtEl>
                                          <p:spTgt spid="24"/>
                                        </p:tgtEl>
                                        <p:attrNameLst>
                                          <p:attrName>style.visibility</p:attrName>
                                        </p:attrNameLst>
                                      </p:cBhvr>
                                      <p:to>
                                        <p:strVal val="hidden"/>
                                      </p:to>
                                    </p:set>
                                  </p:childTnLst>
                                </p:cTn>
                              </p:par>
                            </p:childTnLst>
                          </p:cTn>
                        </p:par>
                        <p:par>
                          <p:cTn id="72" fill="hold">
                            <p:stCondLst>
                              <p:cond delay="1500"/>
                            </p:stCondLst>
                            <p:childTnLst>
                              <p:par>
                                <p:cTn id="73" presetID="10" presetClass="entr" presetSubtype="0" fill="hold" nodeType="afterEffect">
                                  <p:stCondLst>
                                    <p:cond delay="0"/>
                                  </p:stCondLst>
                                  <p:childTnLst>
                                    <p:set>
                                      <p:cBhvr>
                                        <p:cTn id="74" dur="1" fill="hold">
                                          <p:stCondLst>
                                            <p:cond delay="0"/>
                                          </p:stCondLst>
                                        </p:cTn>
                                        <p:tgtEl>
                                          <p:spTgt spid="26"/>
                                        </p:tgtEl>
                                        <p:attrNameLst>
                                          <p:attrName>style.visibility</p:attrName>
                                        </p:attrNameLst>
                                      </p:cBhvr>
                                      <p:to>
                                        <p:strVal val="visible"/>
                                      </p:to>
                                    </p:set>
                                    <p:animEffect transition="in" filter="fade">
                                      <p:cBhvr>
                                        <p:cTn id="75" dur="250"/>
                                        <p:tgtEl>
                                          <p:spTgt spid="26"/>
                                        </p:tgtEl>
                                      </p:cBhvr>
                                    </p:animEffect>
                                  </p:childTnLst>
                                </p:cTn>
                              </p:par>
                            </p:childTnLst>
                          </p:cTn>
                        </p:par>
                        <p:par>
                          <p:cTn id="76" fill="hold">
                            <p:stCondLst>
                              <p:cond delay="1750"/>
                            </p:stCondLst>
                            <p:childTnLst>
                              <p:par>
                                <p:cTn id="77" presetID="42" presetClass="path" presetSubtype="0" accel="50000" decel="50000" fill="hold" nodeType="afterEffect">
                                  <p:stCondLst>
                                    <p:cond delay="0"/>
                                  </p:stCondLst>
                                  <p:childTnLst>
                                    <p:animMotion origin="layout" path="M -2.08333E-7 3.7037E-7 L 0.36406 0.00023 " pathEditMode="relative" rAng="0" ptsTypes="AA">
                                      <p:cBhvr>
                                        <p:cTn id="78" dur="250" fill="hold"/>
                                        <p:tgtEl>
                                          <p:spTgt spid="26"/>
                                        </p:tgtEl>
                                        <p:attrNameLst>
                                          <p:attrName>ppt_x</p:attrName>
                                          <p:attrName>ppt_y</p:attrName>
                                        </p:attrNameLst>
                                      </p:cBhvr>
                                      <p:rCtr x="18203" y="0"/>
                                    </p:animMotion>
                                  </p:childTnLst>
                                </p:cTn>
                              </p:par>
                            </p:childTnLst>
                          </p:cTn>
                        </p:par>
                        <p:par>
                          <p:cTn id="79" fill="hold">
                            <p:stCondLst>
                              <p:cond delay="2000"/>
                            </p:stCondLst>
                            <p:childTnLst>
                              <p:par>
                                <p:cTn id="80" presetID="1" presetClass="entr" presetSubtype="0" fill="hold" nodeType="afterEffect">
                                  <p:stCondLst>
                                    <p:cond delay="0"/>
                                  </p:stCondLst>
                                  <p:childTnLst>
                                    <p:set>
                                      <p:cBhvr>
                                        <p:cTn id="81" dur="1" fill="hold">
                                          <p:stCondLst>
                                            <p:cond delay="0"/>
                                          </p:stCondLst>
                                        </p:cTn>
                                        <p:tgtEl>
                                          <p:spTgt spid="27"/>
                                        </p:tgtEl>
                                        <p:attrNameLst>
                                          <p:attrName>style.visibility</p:attrName>
                                        </p:attrNameLst>
                                      </p:cBhvr>
                                      <p:to>
                                        <p:strVal val="visible"/>
                                      </p:to>
                                    </p:set>
                                  </p:childTnLst>
                                </p:cTn>
                              </p:par>
                              <p:par>
                                <p:cTn id="82" presetID="1" presetClass="exit" presetSubtype="0" fill="hold" nodeType="withEffect">
                                  <p:stCondLst>
                                    <p:cond delay="0"/>
                                  </p:stCondLst>
                                  <p:childTnLst>
                                    <p:set>
                                      <p:cBhvr>
                                        <p:cTn id="83" dur="1" fill="hold">
                                          <p:stCondLst>
                                            <p:cond delay="0"/>
                                          </p:stCondLst>
                                        </p:cTn>
                                        <p:tgtEl>
                                          <p:spTgt spid="26"/>
                                        </p:tgtEl>
                                        <p:attrNameLst>
                                          <p:attrName>style.visibility</p:attrName>
                                        </p:attrNameLst>
                                      </p:cBhvr>
                                      <p:to>
                                        <p:strVal val="hidden"/>
                                      </p:to>
                                    </p:set>
                                  </p:childTnLst>
                                </p:cTn>
                              </p:par>
                            </p:childTnLst>
                          </p:cTn>
                        </p:par>
                        <p:par>
                          <p:cTn id="84" fill="hold">
                            <p:stCondLst>
                              <p:cond delay="2000"/>
                            </p:stCondLst>
                            <p:childTnLst>
                              <p:par>
                                <p:cTn id="85" presetID="10" presetClass="entr" presetSubtype="0" fill="hold" nodeType="afterEffect">
                                  <p:stCondLst>
                                    <p:cond delay="0"/>
                                  </p:stCondLst>
                                  <p:childTnLst>
                                    <p:set>
                                      <p:cBhvr>
                                        <p:cTn id="86" dur="1" fill="hold">
                                          <p:stCondLst>
                                            <p:cond delay="0"/>
                                          </p:stCondLst>
                                        </p:cTn>
                                        <p:tgtEl>
                                          <p:spTgt spid="28"/>
                                        </p:tgtEl>
                                        <p:attrNameLst>
                                          <p:attrName>style.visibility</p:attrName>
                                        </p:attrNameLst>
                                      </p:cBhvr>
                                      <p:to>
                                        <p:strVal val="visible"/>
                                      </p:to>
                                    </p:set>
                                    <p:animEffect transition="in" filter="fade">
                                      <p:cBhvr>
                                        <p:cTn id="87" dur="250"/>
                                        <p:tgtEl>
                                          <p:spTgt spid="28"/>
                                        </p:tgtEl>
                                      </p:cBhvr>
                                    </p:animEffect>
                                  </p:childTnLst>
                                </p:cTn>
                              </p:par>
                            </p:childTnLst>
                          </p:cTn>
                        </p:par>
                        <p:par>
                          <p:cTn id="88" fill="hold">
                            <p:stCondLst>
                              <p:cond delay="2250"/>
                            </p:stCondLst>
                            <p:childTnLst>
                              <p:par>
                                <p:cTn id="89" presetID="42" presetClass="path" presetSubtype="0" accel="50000" decel="50000" fill="hold" nodeType="afterEffect">
                                  <p:stCondLst>
                                    <p:cond delay="0"/>
                                  </p:stCondLst>
                                  <p:childTnLst>
                                    <p:animMotion origin="layout" path="M -1.45833E-6 4.44444E-6 L 0.31146 -0.00186 " pathEditMode="relative" rAng="0" ptsTypes="AA">
                                      <p:cBhvr>
                                        <p:cTn id="90" dur="250" fill="hold"/>
                                        <p:tgtEl>
                                          <p:spTgt spid="28"/>
                                        </p:tgtEl>
                                        <p:attrNameLst>
                                          <p:attrName>ppt_x</p:attrName>
                                          <p:attrName>ppt_y</p:attrName>
                                        </p:attrNameLst>
                                      </p:cBhvr>
                                      <p:rCtr x="15573" y="-93"/>
                                    </p:animMotion>
                                  </p:childTnLst>
                                </p:cTn>
                              </p:par>
                            </p:childTnLst>
                          </p:cTn>
                        </p:par>
                        <p:par>
                          <p:cTn id="91" fill="hold">
                            <p:stCondLst>
                              <p:cond delay="2500"/>
                            </p:stCondLst>
                            <p:childTnLst>
                              <p:par>
                                <p:cTn id="92" presetID="1" presetClass="entr" presetSubtype="0" fill="hold" nodeType="afterEffect">
                                  <p:stCondLst>
                                    <p:cond delay="0"/>
                                  </p:stCondLst>
                                  <p:childTnLst>
                                    <p:set>
                                      <p:cBhvr>
                                        <p:cTn id="93" dur="1" fill="hold">
                                          <p:stCondLst>
                                            <p:cond delay="0"/>
                                          </p:stCondLst>
                                        </p:cTn>
                                        <p:tgtEl>
                                          <p:spTgt spid="29"/>
                                        </p:tgtEl>
                                        <p:attrNameLst>
                                          <p:attrName>style.visibility</p:attrName>
                                        </p:attrNameLst>
                                      </p:cBhvr>
                                      <p:to>
                                        <p:strVal val="visible"/>
                                      </p:to>
                                    </p:set>
                                  </p:childTnLst>
                                </p:cTn>
                              </p:par>
                              <p:par>
                                <p:cTn id="94" presetID="1" presetClass="exit" presetSubtype="0" fill="hold" nodeType="withEffect">
                                  <p:stCondLst>
                                    <p:cond delay="0"/>
                                  </p:stCondLst>
                                  <p:childTnLst>
                                    <p:set>
                                      <p:cBhvr>
                                        <p:cTn id="95" dur="1" fill="hold">
                                          <p:stCondLst>
                                            <p:cond delay="0"/>
                                          </p:stCondLst>
                                        </p:cTn>
                                        <p:tgtEl>
                                          <p:spTgt spid="28"/>
                                        </p:tgtEl>
                                        <p:attrNameLst>
                                          <p:attrName>style.visibility</p:attrName>
                                        </p:attrNameLst>
                                      </p:cBhvr>
                                      <p:to>
                                        <p:strVal val="hidden"/>
                                      </p:to>
                                    </p:set>
                                  </p:childTnLst>
                                </p:cTn>
                              </p:par>
                            </p:childTnLst>
                          </p:cTn>
                        </p:par>
                        <p:par>
                          <p:cTn id="96" fill="hold">
                            <p:stCondLst>
                              <p:cond delay="2500"/>
                            </p:stCondLst>
                            <p:childTnLst>
                              <p:par>
                                <p:cTn id="97" presetID="42" presetClass="path" presetSubtype="0" accel="50000" decel="50000" fill="hold" nodeType="afterEffect">
                                  <p:stCondLst>
                                    <p:cond delay="0"/>
                                  </p:stCondLst>
                                  <p:childTnLst>
                                    <p:animMotion origin="layout" path="M -1.25E-6 -3.7037E-6 L 0.14766 0.00186 " pathEditMode="relative" rAng="0" ptsTypes="AA">
                                      <p:cBhvr>
                                        <p:cTn id="98" dur="250" fill="hold"/>
                                        <p:tgtEl>
                                          <p:spTgt spid="21"/>
                                        </p:tgtEl>
                                        <p:attrNameLst>
                                          <p:attrName>ppt_x</p:attrName>
                                          <p:attrName>ppt_y</p:attrName>
                                        </p:attrNameLst>
                                      </p:cBhvr>
                                      <p:rCtr x="7383" y="93"/>
                                    </p:animMotion>
                                  </p:childTnLst>
                                </p:cTn>
                              </p:par>
                            </p:childTnLst>
                          </p:cTn>
                        </p:par>
                        <p:par>
                          <p:cTn id="99" fill="hold">
                            <p:stCondLst>
                              <p:cond delay="2750"/>
                            </p:stCondLst>
                            <p:childTnLst>
                              <p:par>
                                <p:cTn id="100" presetID="1" presetClass="entr" presetSubtype="0" fill="hold" nodeType="afterEffect">
                                  <p:stCondLst>
                                    <p:cond delay="0"/>
                                  </p:stCondLst>
                                  <p:childTnLst>
                                    <p:set>
                                      <p:cBhvr>
                                        <p:cTn id="101" dur="1" fill="hold">
                                          <p:stCondLst>
                                            <p:cond delay="0"/>
                                          </p:stCondLst>
                                        </p:cTn>
                                        <p:tgtEl>
                                          <p:spTgt spid="30"/>
                                        </p:tgtEl>
                                        <p:attrNameLst>
                                          <p:attrName>style.visibility</p:attrName>
                                        </p:attrNameLst>
                                      </p:cBhvr>
                                      <p:to>
                                        <p:strVal val="visible"/>
                                      </p:to>
                                    </p:set>
                                  </p:childTnLst>
                                </p:cTn>
                              </p:par>
                              <p:par>
                                <p:cTn id="102" presetID="1" presetClass="exit" presetSubtype="0" fill="hold" nodeType="withEffect">
                                  <p:stCondLst>
                                    <p:cond delay="0"/>
                                  </p:stCondLst>
                                  <p:childTnLst>
                                    <p:set>
                                      <p:cBhvr>
                                        <p:cTn id="103" dur="1" fill="hold">
                                          <p:stCondLst>
                                            <p:cond delay="0"/>
                                          </p:stCondLst>
                                        </p:cTn>
                                        <p:tgtEl>
                                          <p:spTgt spid="21"/>
                                        </p:tgtEl>
                                        <p:attrNameLst>
                                          <p:attrName>style.visibility</p:attrName>
                                        </p:attrNameLst>
                                      </p:cBhvr>
                                      <p:to>
                                        <p:strVal val="hidden"/>
                                      </p:to>
                                    </p:set>
                                  </p:childTnLst>
                                </p:cTn>
                              </p:par>
                            </p:childTnLst>
                          </p:cTn>
                        </p:par>
                        <p:par>
                          <p:cTn id="104" fill="hold">
                            <p:stCondLst>
                              <p:cond delay="2750"/>
                            </p:stCondLst>
                            <p:childTnLst>
                              <p:par>
                                <p:cTn id="105" presetID="42" presetClass="path" presetSubtype="0" accel="50000" decel="50000" fill="hold" nodeType="afterEffect">
                                  <p:stCondLst>
                                    <p:cond delay="0"/>
                                  </p:stCondLst>
                                  <p:childTnLst>
                                    <p:animMotion origin="layout" path="M 6.25E-7 -3.7037E-6 L 0.05677 -3.7037E-6 " pathEditMode="relative" rAng="0" ptsTypes="AA">
                                      <p:cBhvr>
                                        <p:cTn id="106" dur="250" fill="hold"/>
                                        <p:tgtEl>
                                          <p:spTgt spid="23"/>
                                        </p:tgtEl>
                                        <p:attrNameLst>
                                          <p:attrName>ppt_x</p:attrName>
                                          <p:attrName>ppt_y</p:attrName>
                                        </p:attrNameLst>
                                      </p:cBhvr>
                                      <p:rCtr x="2826" y="0"/>
                                    </p:animMotion>
                                  </p:childTnLst>
                                </p:cTn>
                              </p:par>
                            </p:childTnLst>
                          </p:cTn>
                        </p:par>
                        <p:par>
                          <p:cTn id="107" fill="hold">
                            <p:stCondLst>
                              <p:cond delay="3000"/>
                            </p:stCondLst>
                            <p:childTnLst>
                              <p:par>
                                <p:cTn id="108" presetID="1" presetClass="entr" presetSubtype="0" fill="hold" nodeType="afterEffect">
                                  <p:stCondLst>
                                    <p:cond delay="0"/>
                                  </p:stCondLst>
                                  <p:childTnLst>
                                    <p:set>
                                      <p:cBhvr>
                                        <p:cTn id="109" dur="1" fill="hold">
                                          <p:stCondLst>
                                            <p:cond delay="0"/>
                                          </p:stCondLst>
                                        </p:cTn>
                                        <p:tgtEl>
                                          <p:spTgt spid="31"/>
                                        </p:tgtEl>
                                        <p:attrNameLst>
                                          <p:attrName>style.visibility</p:attrName>
                                        </p:attrNameLst>
                                      </p:cBhvr>
                                      <p:to>
                                        <p:strVal val="visible"/>
                                      </p:to>
                                    </p:set>
                                  </p:childTnLst>
                                </p:cTn>
                              </p:par>
                              <p:par>
                                <p:cTn id="110" presetID="1" presetClass="exit" presetSubtype="0" fill="hold" nodeType="withEffect">
                                  <p:stCondLst>
                                    <p:cond delay="0"/>
                                  </p:stCondLst>
                                  <p:childTnLst>
                                    <p:set>
                                      <p:cBhvr>
                                        <p:cTn id="111" dur="1" fill="hold">
                                          <p:stCondLst>
                                            <p:cond delay="0"/>
                                          </p:stCondLst>
                                        </p:cTn>
                                        <p:tgtEl>
                                          <p:spTgt spid="23"/>
                                        </p:tgtEl>
                                        <p:attrNameLst>
                                          <p:attrName>style.visibility</p:attrName>
                                        </p:attrNameLst>
                                      </p:cBhvr>
                                      <p:to>
                                        <p:strVal val="hidden"/>
                                      </p:to>
                                    </p:set>
                                  </p:childTnLst>
                                </p:cTn>
                              </p:par>
                            </p:childTnLst>
                          </p:cTn>
                        </p:par>
                        <p:par>
                          <p:cTn id="112" fill="hold">
                            <p:stCondLst>
                              <p:cond delay="3000"/>
                            </p:stCondLst>
                            <p:childTnLst>
                              <p:par>
                                <p:cTn id="113" presetID="42" presetClass="path" presetSubtype="0" accel="50000" decel="50000" fill="hold" nodeType="afterEffect">
                                  <p:stCondLst>
                                    <p:cond delay="0"/>
                                  </p:stCondLst>
                                  <p:childTnLst>
                                    <p:animMotion origin="layout" path="M 3.75E-6 -3.7037E-6 L 0.05195 -3.7037E-6 " pathEditMode="relative" rAng="0" ptsTypes="AA">
                                      <p:cBhvr>
                                        <p:cTn id="114" dur="250" fill="hold"/>
                                        <p:tgtEl>
                                          <p:spTgt spid="25"/>
                                        </p:tgtEl>
                                        <p:attrNameLst>
                                          <p:attrName>ppt_x</p:attrName>
                                          <p:attrName>ppt_y</p:attrName>
                                        </p:attrNameLst>
                                      </p:cBhvr>
                                      <p:rCtr x="2591" y="0"/>
                                    </p:animMotion>
                                  </p:childTnLst>
                                </p:cTn>
                              </p:par>
                            </p:childTnLst>
                          </p:cTn>
                        </p:par>
                        <p:par>
                          <p:cTn id="115" fill="hold">
                            <p:stCondLst>
                              <p:cond delay="3250"/>
                            </p:stCondLst>
                            <p:childTnLst>
                              <p:par>
                                <p:cTn id="116" presetID="1" presetClass="entr" presetSubtype="0" fill="hold" nodeType="afterEffect">
                                  <p:stCondLst>
                                    <p:cond delay="0"/>
                                  </p:stCondLst>
                                  <p:childTnLst>
                                    <p:set>
                                      <p:cBhvr>
                                        <p:cTn id="117" dur="1" fill="hold">
                                          <p:stCondLst>
                                            <p:cond delay="0"/>
                                          </p:stCondLst>
                                        </p:cTn>
                                        <p:tgtEl>
                                          <p:spTgt spid="32"/>
                                        </p:tgtEl>
                                        <p:attrNameLst>
                                          <p:attrName>style.visibility</p:attrName>
                                        </p:attrNameLst>
                                      </p:cBhvr>
                                      <p:to>
                                        <p:strVal val="visible"/>
                                      </p:to>
                                    </p:set>
                                  </p:childTnLst>
                                </p:cTn>
                              </p:par>
                              <p:par>
                                <p:cTn id="118" presetID="1" presetClass="exit" presetSubtype="0" fill="hold" nodeType="withEffect">
                                  <p:stCondLst>
                                    <p:cond delay="0"/>
                                  </p:stCondLst>
                                  <p:childTnLst>
                                    <p:set>
                                      <p:cBhvr>
                                        <p:cTn id="119" dur="1" fill="hold">
                                          <p:stCondLst>
                                            <p:cond delay="0"/>
                                          </p:stCondLst>
                                        </p:cTn>
                                        <p:tgtEl>
                                          <p:spTgt spid="25"/>
                                        </p:tgtEl>
                                        <p:attrNameLst>
                                          <p:attrName>style.visibility</p:attrName>
                                        </p:attrNameLst>
                                      </p:cBhvr>
                                      <p:to>
                                        <p:strVal val="hidden"/>
                                      </p:to>
                                    </p:set>
                                  </p:childTnLst>
                                </p:cTn>
                              </p:par>
                            </p:childTnLst>
                          </p:cTn>
                        </p:par>
                        <p:par>
                          <p:cTn id="120" fill="hold">
                            <p:stCondLst>
                              <p:cond delay="3250"/>
                            </p:stCondLst>
                            <p:childTnLst>
                              <p:par>
                                <p:cTn id="121" presetID="42" presetClass="path" presetSubtype="0" accel="50000" decel="50000" fill="hold" nodeType="afterEffect">
                                  <p:stCondLst>
                                    <p:cond delay="0"/>
                                  </p:stCondLst>
                                  <p:childTnLst>
                                    <p:animMotion origin="layout" path="M -2.70833E-6 -3.7037E-6 L 0.05222 -3.7037E-6 " pathEditMode="relative" rAng="0" ptsTypes="AA">
                                      <p:cBhvr>
                                        <p:cTn id="122" dur="250" fill="hold"/>
                                        <p:tgtEl>
                                          <p:spTgt spid="27"/>
                                        </p:tgtEl>
                                        <p:attrNameLst>
                                          <p:attrName>ppt_x</p:attrName>
                                          <p:attrName>ppt_y</p:attrName>
                                        </p:attrNameLst>
                                      </p:cBhvr>
                                      <p:rCtr x="2617" y="0"/>
                                    </p:animMotion>
                                  </p:childTnLst>
                                </p:cTn>
                              </p:par>
                            </p:childTnLst>
                          </p:cTn>
                        </p:par>
                        <p:par>
                          <p:cTn id="123" fill="hold">
                            <p:stCondLst>
                              <p:cond delay="3500"/>
                            </p:stCondLst>
                            <p:childTnLst>
                              <p:par>
                                <p:cTn id="124" presetID="1" presetClass="entr" presetSubtype="0" fill="hold" nodeType="afterEffect">
                                  <p:stCondLst>
                                    <p:cond delay="0"/>
                                  </p:stCondLst>
                                  <p:childTnLst>
                                    <p:set>
                                      <p:cBhvr>
                                        <p:cTn id="125" dur="1" fill="hold">
                                          <p:stCondLst>
                                            <p:cond delay="0"/>
                                          </p:stCondLst>
                                        </p:cTn>
                                        <p:tgtEl>
                                          <p:spTgt spid="33"/>
                                        </p:tgtEl>
                                        <p:attrNameLst>
                                          <p:attrName>style.visibility</p:attrName>
                                        </p:attrNameLst>
                                      </p:cBhvr>
                                      <p:to>
                                        <p:strVal val="visible"/>
                                      </p:to>
                                    </p:set>
                                  </p:childTnLst>
                                </p:cTn>
                              </p:par>
                              <p:par>
                                <p:cTn id="126" presetID="1" presetClass="exit" presetSubtype="0" fill="hold" nodeType="withEffect">
                                  <p:stCondLst>
                                    <p:cond delay="0"/>
                                  </p:stCondLst>
                                  <p:childTnLst>
                                    <p:set>
                                      <p:cBhvr>
                                        <p:cTn id="127" dur="1" fill="hold">
                                          <p:stCondLst>
                                            <p:cond delay="0"/>
                                          </p:stCondLst>
                                        </p:cTn>
                                        <p:tgtEl>
                                          <p:spTgt spid="27"/>
                                        </p:tgtEl>
                                        <p:attrNameLst>
                                          <p:attrName>style.visibility</p:attrName>
                                        </p:attrNameLst>
                                      </p:cBhvr>
                                      <p:to>
                                        <p:strVal val="hidden"/>
                                      </p:to>
                                    </p:set>
                                  </p:childTnLst>
                                </p:cTn>
                              </p:par>
                            </p:childTnLst>
                          </p:cTn>
                        </p:par>
                        <p:par>
                          <p:cTn id="128" fill="hold">
                            <p:stCondLst>
                              <p:cond delay="3500"/>
                            </p:stCondLst>
                            <p:childTnLst>
                              <p:par>
                                <p:cTn id="129" presetID="42" presetClass="path" presetSubtype="0" accel="50000" decel="50000" fill="hold" nodeType="afterEffect">
                                  <p:stCondLst>
                                    <p:cond delay="0"/>
                                  </p:stCondLst>
                                  <p:childTnLst>
                                    <p:animMotion origin="layout" path="M 4.16667E-7 -3.7037E-6 L 0.05195 -3.7037E-6 " pathEditMode="relative" rAng="0" ptsTypes="AA">
                                      <p:cBhvr>
                                        <p:cTn id="130" dur="250" fill="hold"/>
                                        <p:tgtEl>
                                          <p:spTgt spid="29"/>
                                        </p:tgtEl>
                                        <p:attrNameLst>
                                          <p:attrName>ppt_x</p:attrName>
                                          <p:attrName>ppt_y</p:attrName>
                                        </p:attrNameLst>
                                      </p:cBhvr>
                                      <p:rCtr x="2591" y="0"/>
                                    </p:animMotion>
                                  </p:childTnLst>
                                </p:cTn>
                              </p:par>
                            </p:childTnLst>
                          </p:cTn>
                        </p:par>
                        <p:par>
                          <p:cTn id="131" fill="hold">
                            <p:stCondLst>
                              <p:cond delay="3750"/>
                            </p:stCondLst>
                            <p:childTnLst>
                              <p:par>
                                <p:cTn id="132" presetID="1" presetClass="entr" presetSubtype="0" fill="hold" nodeType="afterEffect">
                                  <p:stCondLst>
                                    <p:cond delay="0"/>
                                  </p:stCondLst>
                                  <p:childTnLst>
                                    <p:set>
                                      <p:cBhvr>
                                        <p:cTn id="133" dur="1" fill="hold">
                                          <p:stCondLst>
                                            <p:cond delay="0"/>
                                          </p:stCondLst>
                                        </p:cTn>
                                        <p:tgtEl>
                                          <p:spTgt spid="34"/>
                                        </p:tgtEl>
                                        <p:attrNameLst>
                                          <p:attrName>style.visibility</p:attrName>
                                        </p:attrNameLst>
                                      </p:cBhvr>
                                      <p:to>
                                        <p:strVal val="visible"/>
                                      </p:to>
                                    </p:set>
                                  </p:childTnLst>
                                </p:cTn>
                              </p:par>
                              <p:par>
                                <p:cTn id="134" presetID="1" presetClass="exit" presetSubtype="0" fill="hold" nodeType="withEffect">
                                  <p:stCondLst>
                                    <p:cond delay="0"/>
                                  </p:stCondLst>
                                  <p:childTnLst>
                                    <p:set>
                                      <p:cBhvr>
                                        <p:cTn id="135" dur="1" fill="hold">
                                          <p:stCondLst>
                                            <p:cond delay="0"/>
                                          </p:stCondLst>
                                        </p:cTn>
                                        <p:tgtEl>
                                          <p:spTgt spid="29"/>
                                        </p:tgtEl>
                                        <p:attrNameLst>
                                          <p:attrName>style.visibility</p:attrName>
                                        </p:attrNameLst>
                                      </p:cBhvr>
                                      <p:to>
                                        <p:strVal val="hidden"/>
                                      </p:to>
                                    </p:set>
                                  </p:childTnLst>
                                </p:cTn>
                              </p:par>
                            </p:childTnLst>
                          </p:cTn>
                        </p:par>
                        <p:par>
                          <p:cTn id="136" fill="hold">
                            <p:stCondLst>
                              <p:cond delay="3750"/>
                            </p:stCondLst>
                            <p:childTnLst>
                              <p:par>
                                <p:cTn id="137" presetID="9" presetClass="entr" presetSubtype="0" fill="hold" nodeType="afterEffect">
                                  <p:stCondLst>
                                    <p:cond delay="0"/>
                                  </p:stCondLst>
                                  <p:childTnLst>
                                    <p:set>
                                      <p:cBhvr>
                                        <p:cTn id="138" dur="1" fill="hold">
                                          <p:stCondLst>
                                            <p:cond delay="0"/>
                                          </p:stCondLst>
                                        </p:cTn>
                                        <p:tgtEl>
                                          <p:spTgt spid="35"/>
                                        </p:tgtEl>
                                        <p:attrNameLst>
                                          <p:attrName>style.visibility</p:attrName>
                                        </p:attrNameLst>
                                      </p:cBhvr>
                                      <p:to>
                                        <p:strVal val="visible"/>
                                      </p:to>
                                    </p:set>
                                    <p:animEffect transition="in" filter="dissolve">
                                      <p:cBhvr>
                                        <p:cTn id="139" dur="500"/>
                                        <p:tgtEl>
                                          <p:spTgt spid="35"/>
                                        </p:tgtEl>
                                      </p:cBhvr>
                                    </p:animEffect>
                                  </p:childTnLst>
                                </p:cTn>
                              </p:par>
                            </p:childTnLst>
                          </p:cTn>
                        </p:par>
                        <p:par>
                          <p:cTn id="140" fill="hold">
                            <p:stCondLst>
                              <p:cond delay="4250"/>
                            </p:stCondLst>
                            <p:childTnLst>
                              <p:par>
                                <p:cTn id="141" presetID="1" presetClass="exit" presetSubtype="0" fill="hold" nodeType="afterEffect">
                                  <p:stCondLst>
                                    <p:cond delay="0"/>
                                  </p:stCondLst>
                                  <p:childTnLst>
                                    <p:set>
                                      <p:cBhvr>
                                        <p:cTn id="142" dur="1" fill="hold">
                                          <p:stCondLst>
                                            <p:cond delay="0"/>
                                          </p:stCondLst>
                                        </p:cTn>
                                        <p:tgtEl>
                                          <p:spTgt spid="30"/>
                                        </p:tgtEl>
                                        <p:attrNameLst>
                                          <p:attrName>style.visibility</p:attrName>
                                        </p:attrNameLst>
                                      </p:cBhvr>
                                      <p:to>
                                        <p:strVal val="hidden"/>
                                      </p:to>
                                    </p:set>
                                  </p:childTnLst>
                                </p:cTn>
                              </p:par>
                            </p:childTnLst>
                          </p:cTn>
                        </p:par>
                        <p:par>
                          <p:cTn id="143" fill="hold">
                            <p:stCondLst>
                              <p:cond delay="4250"/>
                            </p:stCondLst>
                            <p:childTnLst>
                              <p:par>
                                <p:cTn id="144" presetID="9" presetClass="exit" presetSubtype="0" fill="hold" nodeType="afterEffect">
                                  <p:stCondLst>
                                    <p:cond delay="0"/>
                                  </p:stCondLst>
                                  <p:childTnLst>
                                    <p:animEffect transition="out" filter="dissolve">
                                      <p:cBhvr>
                                        <p:cTn id="145" dur="500"/>
                                        <p:tgtEl>
                                          <p:spTgt spid="35"/>
                                        </p:tgtEl>
                                      </p:cBhvr>
                                    </p:animEffect>
                                    <p:set>
                                      <p:cBhvr>
                                        <p:cTn id="146" dur="1" fill="hold">
                                          <p:stCondLst>
                                            <p:cond delay="499"/>
                                          </p:stCondLst>
                                        </p:cTn>
                                        <p:tgtEl>
                                          <p:spTgt spid="35"/>
                                        </p:tgtEl>
                                        <p:attrNameLst>
                                          <p:attrName>style.visibility</p:attrName>
                                        </p:attrNameLst>
                                      </p:cBhvr>
                                      <p:to>
                                        <p:strVal val="hidden"/>
                                      </p:to>
                                    </p:set>
                                  </p:childTnLst>
                                </p:cTn>
                              </p:par>
                            </p:childTnLst>
                          </p:cTn>
                        </p:par>
                        <p:par>
                          <p:cTn id="147" fill="hold">
                            <p:stCondLst>
                              <p:cond delay="4750"/>
                            </p:stCondLst>
                            <p:childTnLst>
                              <p:par>
                                <p:cTn id="148" presetID="42" presetClass="path" presetSubtype="0" accel="50000" decel="50000" fill="hold" nodeType="afterEffect">
                                  <p:stCondLst>
                                    <p:cond delay="0"/>
                                  </p:stCondLst>
                                  <p:childTnLst>
                                    <p:animMotion origin="layout" path="M -1.25E-6 -1.11111E-6 L 0.14766 -1.11111E-6 " pathEditMode="relative" rAng="0" ptsTypes="AA">
                                      <p:cBhvr>
                                        <p:cTn id="149" dur="250" fill="hold"/>
                                        <p:tgtEl>
                                          <p:spTgt spid="31"/>
                                        </p:tgtEl>
                                        <p:attrNameLst>
                                          <p:attrName>ppt_x</p:attrName>
                                          <p:attrName>ppt_y</p:attrName>
                                        </p:attrNameLst>
                                      </p:cBhvr>
                                      <p:rCtr x="7383" y="0"/>
                                    </p:animMotion>
                                  </p:childTnLst>
                                </p:cTn>
                              </p:par>
                            </p:childTnLst>
                          </p:cTn>
                        </p:par>
                        <p:par>
                          <p:cTn id="150" fill="hold">
                            <p:stCondLst>
                              <p:cond delay="5000"/>
                            </p:stCondLst>
                            <p:childTnLst>
                              <p:par>
                                <p:cTn id="151" presetID="1" presetClass="entr" presetSubtype="0" fill="hold" nodeType="afterEffect">
                                  <p:stCondLst>
                                    <p:cond delay="0"/>
                                  </p:stCondLst>
                                  <p:childTnLst>
                                    <p:set>
                                      <p:cBhvr>
                                        <p:cTn id="152" dur="1" fill="hold">
                                          <p:stCondLst>
                                            <p:cond delay="0"/>
                                          </p:stCondLst>
                                        </p:cTn>
                                        <p:tgtEl>
                                          <p:spTgt spid="38"/>
                                        </p:tgtEl>
                                        <p:attrNameLst>
                                          <p:attrName>style.visibility</p:attrName>
                                        </p:attrNameLst>
                                      </p:cBhvr>
                                      <p:to>
                                        <p:strVal val="visible"/>
                                      </p:to>
                                    </p:set>
                                  </p:childTnLst>
                                </p:cTn>
                              </p:par>
                              <p:par>
                                <p:cTn id="153" presetID="1" presetClass="exit" presetSubtype="0" fill="hold" nodeType="withEffect">
                                  <p:stCondLst>
                                    <p:cond delay="0"/>
                                  </p:stCondLst>
                                  <p:childTnLst>
                                    <p:set>
                                      <p:cBhvr>
                                        <p:cTn id="154" dur="1" fill="hold">
                                          <p:stCondLst>
                                            <p:cond delay="0"/>
                                          </p:stCondLst>
                                        </p:cTn>
                                        <p:tgtEl>
                                          <p:spTgt spid="31"/>
                                        </p:tgtEl>
                                        <p:attrNameLst>
                                          <p:attrName>style.visibility</p:attrName>
                                        </p:attrNameLst>
                                      </p:cBhvr>
                                      <p:to>
                                        <p:strVal val="hidden"/>
                                      </p:to>
                                    </p:set>
                                  </p:childTnLst>
                                </p:cTn>
                              </p:par>
                            </p:childTnLst>
                          </p:cTn>
                        </p:par>
                        <p:par>
                          <p:cTn id="155" fill="hold">
                            <p:stCondLst>
                              <p:cond delay="5000"/>
                            </p:stCondLst>
                            <p:childTnLst>
                              <p:par>
                                <p:cTn id="156" presetID="42" presetClass="path" presetSubtype="0" accel="50000" decel="50000" fill="hold" nodeType="afterEffect">
                                  <p:stCondLst>
                                    <p:cond delay="0"/>
                                  </p:stCondLst>
                                  <p:childTnLst>
                                    <p:animMotion origin="layout" path="M 2.08333E-7 -1.11111E-6 L 0.05651 -0.00116 " pathEditMode="relative" rAng="0" ptsTypes="AA">
                                      <p:cBhvr>
                                        <p:cTn id="157" dur="250" fill="hold"/>
                                        <p:tgtEl>
                                          <p:spTgt spid="32"/>
                                        </p:tgtEl>
                                        <p:attrNameLst>
                                          <p:attrName>ppt_x</p:attrName>
                                          <p:attrName>ppt_y</p:attrName>
                                        </p:attrNameLst>
                                      </p:cBhvr>
                                      <p:rCtr x="2878" y="-69"/>
                                    </p:animMotion>
                                  </p:childTnLst>
                                </p:cTn>
                              </p:par>
                            </p:childTnLst>
                          </p:cTn>
                        </p:par>
                        <p:par>
                          <p:cTn id="158" fill="hold">
                            <p:stCondLst>
                              <p:cond delay="5250"/>
                            </p:stCondLst>
                            <p:childTnLst>
                              <p:par>
                                <p:cTn id="159" presetID="1" presetClass="entr" presetSubtype="0" fill="hold" nodeType="afterEffect">
                                  <p:stCondLst>
                                    <p:cond delay="0"/>
                                  </p:stCondLst>
                                  <p:childTnLst>
                                    <p:set>
                                      <p:cBhvr>
                                        <p:cTn id="160" dur="1" fill="hold">
                                          <p:stCondLst>
                                            <p:cond delay="0"/>
                                          </p:stCondLst>
                                        </p:cTn>
                                        <p:tgtEl>
                                          <p:spTgt spid="39"/>
                                        </p:tgtEl>
                                        <p:attrNameLst>
                                          <p:attrName>style.visibility</p:attrName>
                                        </p:attrNameLst>
                                      </p:cBhvr>
                                      <p:to>
                                        <p:strVal val="visible"/>
                                      </p:to>
                                    </p:set>
                                  </p:childTnLst>
                                </p:cTn>
                              </p:par>
                              <p:par>
                                <p:cTn id="161" presetID="1" presetClass="exit" presetSubtype="0" fill="hold" nodeType="withEffect">
                                  <p:stCondLst>
                                    <p:cond delay="0"/>
                                  </p:stCondLst>
                                  <p:childTnLst>
                                    <p:set>
                                      <p:cBhvr>
                                        <p:cTn id="162" dur="1" fill="hold">
                                          <p:stCondLst>
                                            <p:cond delay="0"/>
                                          </p:stCondLst>
                                        </p:cTn>
                                        <p:tgtEl>
                                          <p:spTgt spid="32"/>
                                        </p:tgtEl>
                                        <p:attrNameLst>
                                          <p:attrName>style.visibility</p:attrName>
                                        </p:attrNameLst>
                                      </p:cBhvr>
                                      <p:to>
                                        <p:strVal val="hidden"/>
                                      </p:to>
                                    </p:set>
                                  </p:childTnLst>
                                </p:cTn>
                              </p:par>
                            </p:childTnLst>
                          </p:cTn>
                        </p:par>
                        <p:par>
                          <p:cTn id="163" fill="hold">
                            <p:stCondLst>
                              <p:cond delay="5250"/>
                            </p:stCondLst>
                            <p:childTnLst>
                              <p:par>
                                <p:cTn id="164" presetID="42" presetClass="path" presetSubtype="0" accel="50000" decel="50000" fill="hold" nodeType="afterEffect">
                                  <p:stCondLst>
                                    <p:cond delay="0"/>
                                  </p:stCondLst>
                                  <p:childTnLst>
                                    <p:animMotion origin="layout" path="M 2.5E-6 -7.40741E-7 L 0.05117 0.00046 " pathEditMode="relative" rAng="0" ptsTypes="AA">
                                      <p:cBhvr>
                                        <p:cTn id="165" dur="250" fill="hold"/>
                                        <p:tgtEl>
                                          <p:spTgt spid="33"/>
                                        </p:tgtEl>
                                        <p:attrNameLst>
                                          <p:attrName>ppt_x</p:attrName>
                                          <p:attrName>ppt_y</p:attrName>
                                        </p:attrNameLst>
                                      </p:cBhvr>
                                      <p:rCtr x="2552" y="23"/>
                                    </p:animMotion>
                                  </p:childTnLst>
                                </p:cTn>
                              </p:par>
                            </p:childTnLst>
                          </p:cTn>
                        </p:par>
                        <p:par>
                          <p:cTn id="166" fill="hold">
                            <p:stCondLst>
                              <p:cond delay="5500"/>
                            </p:stCondLst>
                            <p:childTnLst>
                              <p:par>
                                <p:cTn id="167" presetID="1" presetClass="entr" presetSubtype="0" fill="hold" nodeType="afterEffect">
                                  <p:stCondLst>
                                    <p:cond delay="0"/>
                                  </p:stCondLst>
                                  <p:childTnLst>
                                    <p:set>
                                      <p:cBhvr>
                                        <p:cTn id="168" dur="1" fill="hold">
                                          <p:stCondLst>
                                            <p:cond delay="0"/>
                                          </p:stCondLst>
                                        </p:cTn>
                                        <p:tgtEl>
                                          <p:spTgt spid="36"/>
                                        </p:tgtEl>
                                        <p:attrNameLst>
                                          <p:attrName>style.visibility</p:attrName>
                                        </p:attrNameLst>
                                      </p:cBhvr>
                                      <p:to>
                                        <p:strVal val="visible"/>
                                      </p:to>
                                    </p:set>
                                  </p:childTnLst>
                                </p:cTn>
                              </p:par>
                              <p:par>
                                <p:cTn id="169" presetID="1" presetClass="exit" presetSubtype="0" fill="hold" nodeType="withEffect">
                                  <p:stCondLst>
                                    <p:cond delay="0"/>
                                  </p:stCondLst>
                                  <p:childTnLst>
                                    <p:set>
                                      <p:cBhvr>
                                        <p:cTn id="170" dur="1" fill="hold">
                                          <p:stCondLst>
                                            <p:cond delay="0"/>
                                          </p:stCondLst>
                                        </p:cTn>
                                        <p:tgtEl>
                                          <p:spTgt spid="33"/>
                                        </p:tgtEl>
                                        <p:attrNameLst>
                                          <p:attrName>style.visibility</p:attrName>
                                        </p:attrNameLst>
                                      </p:cBhvr>
                                      <p:to>
                                        <p:strVal val="hidden"/>
                                      </p:to>
                                    </p:set>
                                  </p:childTnLst>
                                </p:cTn>
                              </p:par>
                            </p:childTnLst>
                          </p:cTn>
                        </p:par>
                        <p:par>
                          <p:cTn id="171" fill="hold">
                            <p:stCondLst>
                              <p:cond delay="5500"/>
                            </p:stCondLst>
                            <p:childTnLst>
                              <p:par>
                                <p:cTn id="172" presetID="42" presetClass="path" presetSubtype="0" accel="50000" decel="50000" fill="hold" nodeType="afterEffect">
                                  <p:stCondLst>
                                    <p:cond delay="0"/>
                                  </p:stCondLst>
                                  <p:childTnLst>
                                    <p:animMotion origin="layout" path="M -1.45833E-6 -4.81481E-6 L 0.053 0.00139 " pathEditMode="relative" rAng="0" ptsTypes="AA">
                                      <p:cBhvr>
                                        <p:cTn id="173" dur="250" fill="hold"/>
                                        <p:tgtEl>
                                          <p:spTgt spid="34"/>
                                        </p:tgtEl>
                                        <p:attrNameLst>
                                          <p:attrName>ppt_x</p:attrName>
                                          <p:attrName>ppt_y</p:attrName>
                                        </p:attrNameLst>
                                      </p:cBhvr>
                                      <p:rCtr x="2656" y="69"/>
                                    </p:animMotion>
                                  </p:childTnLst>
                                </p:cTn>
                              </p:par>
                            </p:childTnLst>
                          </p:cTn>
                        </p:par>
                        <p:par>
                          <p:cTn id="174" fill="hold">
                            <p:stCondLst>
                              <p:cond delay="5750"/>
                            </p:stCondLst>
                            <p:childTnLst>
                              <p:par>
                                <p:cTn id="175" presetID="1" presetClass="entr" presetSubtype="0" fill="hold" nodeType="afterEffect">
                                  <p:stCondLst>
                                    <p:cond delay="0"/>
                                  </p:stCondLst>
                                  <p:childTnLst>
                                    <p:set>
                                      <p:cBhvr>
                                        <p:cTn id="176" dur="1" fill="hold">
                                          <p:stCondLst>
                                            <p:cond delay="0"/>
                                          </p:stCondLst>
                                        </p:cTn>
                                        <p:tgtEl>
                                          <p:spTgt spid="37"/>
                                        </p:tgtEl>
                                        <p:attrNameLst>
                                          <p:attrName>style.visibility</p:attrName>
                                        </p:attrNameLst>
                                      </p:cBhvr>
                                      <p:to>
                                        <p:strVal val="visible"/>
                                      </p:to>
                                    </p:set>
                                  </p:childTnLst>
                                </p:cTn>
                              </p:par>
                              <p:par>
                                <p:cTn id="177" presetID="1" presetClass="exit" presetSubtype="0" fill="hold" nodeType="withEffect">
                                  <p:stCondLst>
                                    <p:cond delay="0"/>
                                  </p:stCondLst>
                                  <p:childTnLst>
                                    <p:set>
                                      <p:cBhvr>
                                        <p:cTn id="178" dur="1" fill="hold">
                                          <p:stCondLst>
                                            <p:cond delay="0"/>
                                          </p:stCondLst>
                                        </p:cTn>
                                        <p:tgtEl>
                                          <p:spTgt spid="34"/>
                                        </p:tgtEl>
                                        <p:attrNameLst>
                                          <p:attrName>style.visibility</p:attrName>
                                        </p:attrNameLst>
                                      </p:cBhvr>
                                      <p:to>
                                        <p:strVal val="hidden"/>
                                      </p:to>
                                    </p:set>
                                  </p:childTnLst>
                                </p:cTn>
                              </p:par>
                            </p:childTnLst>
                          </p:cTn>
                        </p:par>
                        <p:par>
                          <p:cTn id="179" fill="hold">
                            <p:stCondLst>
                              <p:cond delay="5750"/>
                            </p:stCondLst>
                            <p:childTnLst>
                              <p:par>
                                <p:cTn id="180" presetID="42" presetClass="path" presetSubtype="0" accel="50000" decel="50000" fill="hold" nodeType="afterEffect">
                                  <p:stCondLst>
                                    <p:cond delay="0"/>
                                  </p:stCondLst>
                                  <p:childTnLst>
                                    <p:animMotion origin="layout" path="M 4.16667E-7 -3.7037E-6 L 0.05195 -3.7037E-6 " pathEditMode="relative" rAng="0" ptsTypes="AA">
                                      <p:cBhvr>
                                        <p:cTn id="181" dur="250" fill="hold"/>
                                        <p:tgtEl>
                                          <p:spTgt spid="29"/>
                                        </p:tgtEl>
                                        <p:attrNameLst>
                                          <p:attrName>ppt_x</p:attrName>
                                          <p:attrName>ppt_y</p:attrName>
                                        </p:attrNameLst>
                                      </p:cBhvr>
                                      <p:rCtr x="2591" y="0"/>
                                    </p:animMotion>
                                  </p:childTnLst>
                                </p:cTn>
                              </p:par>
                              <p:par>
                                <p:cTn id="182" presetID="1" presetClass="exit" presetSubtype="0" fill="hold" nodeType="withEffect">
                                  <p:stCondLst>
                                    <p:cond delay="0"/>
                                  </p:stCondLst>
                                  <p:childTnLst>
                                    <p:set>
                                      <p:cBhvr>
                                        <p:cTn id="183" dur="1" fill="hold">
                                          <p:stCondLst>
                                            <p:cond delay="0"/>
                                          </p:stCondLst>
                                        </p:cTn>
                                        <p:tgtEl>
                                          <p:spTgt spid="29"/>
                                        </p:tgtEl>
                                        <p:attrNameLst>
                                          <p:attrName>style.visibility</p:attrName>
                                        </p:attrNameLst>
                                      </p:cBhvr>
                                      <p:to>
                                        <p:strVal val="hidden"/>
                                      </p:to>
                                    </p:set>
                                  </p:childTnLst>
                                </p:cTn>
                              </p:par>
                            </p:childTnLst>
                          </p:cTn>
                        </p:par>
                        <p:par>
                          <p:cTn id="184" fill="hold">
                            <p:stCondLst>
                              <p:cond delay="6000"/>
                            </p:stCondLst>
                            <p:childTnLst>
                              <p:par>
                                <p:cTn id="185" presetID="9" presetClass="entr" presetSubtype="0" fill="hold" nodeType="afterEffect">
                                  <p:stCondLst>
                                    <p:cond delay="0"/>
                                  </p:stCondLst>
                                  <p:childTnLst>
                                    <p:set>
                                      <p:cBhvr>
                                        <p:cTn id="186" dur="1" fill="hold">
                                          <p:stCondLst>
                                            <p:cond delay="0"/>
                                          </p:stCondLst>
                                        </p:cTn>
                                        <p:tgtEl>
                                          <p:spTgt spid="40"/>
                                        </p:tgtEl>
                                        <p:attrNameLst>
                                          <p:attrName>style.visibility</p:attrName>
                                        </p:attrNameLst>
                                      </p:cBhvr>
                                      <p:to>
                                        <p:strVal val="visible"/>
                                      </p:to>
                                    </p:set>
                                    <p:animEffect transition="in" filter="dissolve">
                                      <p:cBhvr>
                                        <p:cTn id="187" dur="500"/>
                                        <p:tgtEl>
                                          <p:spTgt spid="40"/>
                                        </p:tgtEl>
                                      </p:cBhvr>
                                    </p:animEffect>
                                  </p:childTnLst>
                                </p:cTn>
                              </p:par>
                            </p:childTnLst>
                          </p:cTn>
                        </p:par>
                        <p:par>
                          <p:cTn id="188" fill="hold">
                            <p:stCondLst>
                              <p:cond delay="6500"/>
                            </p:stCondLst>
                            <p:childTnLst>
                              <p:par>
                                <p:cTn id="189" presetID="1" presetClass="exit" presetSubtype="0" fill="hold" nodeType="afterEffect">
                                  <p:stCondLst>
                                    <p:cond delay="0"/>
                                  </p:stCondLst>
                                  <p:childTnLst>
                                    <p:set>
                                      <p:cBhvr>
                                        <p:cTn id="190" dur="1" fill="hold">
                                          <p:stCondLst>
                                            <p:cond delay="0"/>
                                          </p:stCondLst>
                                        </p:cTn>
                                        <p:tgtEl>
                                          <p:spTgt spid="38"/>
                                        </p:tgtEl>
                                        <p:attrNameLst>
                                          <p:attrName>style.visibility</p:attrName>
                                        </p:attrNameLst>
                                      </p:cBhvr>
                                      <p:to>
                                        <p:strVal val="hidden"/>
                                      </p:to>
                                    </p:set>
                                  </p:childTnLst>
                                </p:cTn>
                              </p:par>
                            </p:childTnLst>
                          </p:cTn>
                        </p:par>
                        <p:par>
                          <p:cTn id="191" fill="hold">
                            <p:stCondLst>
                              <p:cond delay="6500"/>
                            </p:stCondLst>
                            <p:childTnLst>
                              <p:par>
                                <p:cTn id="192" presetID="9" presetClass="exit" presetSubtype="0" fill="hold" nodeType="afterEffect">
                                  <p:stCondLst>
                                    <p:cond delay="0"/>
                                  </p:stCondLst>
                                  <p:childTnLst>
                                    <p:animEffect transition="out" filter="dissolve">
                                      <p:cBhvr>
                                        <p:cTn id="193" dur="500"/>
                                        <p:tgtEl>
                                          <p:spTgt spid="40"/>
                                        </p:tgtEl>
                                      </p:cBhvr>
                                    </p:animEffect>
                                    <p:set>
                                      <p:cBhvr>
                                        <p:cTn id="194" dur="1" fill="hold">
                                          <p:stCondLst>
                                            <p:cond delay="499"/>
                                          </p:stCondLst>
                                        </p:cTn>
                                        <p:tgtEl>
                                          <p:spTgt spid="40"/>
                                        </p:tgtEl>
                                        <p:attrNameLst>
                                          <p:attrName>style.visibility</p:attrName>
                                        </p:attrNameLst>
                                      </p:cBhvr>
                                      <p:to>
                                        <p:strVal val="hidden"/>
                                      </p:to>
                                    </p:set>
                                  </p:childTnLst>
                                </p:cTn>
                              </p:par>
                            </p:childTnLst>
                          </p:cTn>
                        </p:par>
                        <p:par>
                          <p:cTn id="195" fill="hold">
                            <p:stCondLst>
                              <p:cond delay="7000"/>
                            </p:stCondLst>
                            <p:childTnLst>
                              <p:par>
                                <p:cTn id="196" presetID="42" presetClass="path" presetSubtype="0" accel="50000" decel="50000" fill="hold" nodeType="afterEffect">
                                  <p:stCondLst>
                                    <p:cond delay="0"/>
                                  </p:stCondLst>
                                  <p:childTnLst>
                                    <p:animMotion origin="layout" path="M -1.25E-6 1.85185E-6 L 0.14766 -0.0007 " pathEditMode="relative" rAng="0" ptsTypes="AA">
                                      <p:cBhvr>
                                        <p:cTn id="197" dur="250" fill="hold"/>
                                        <p:tgtEl>
                                          <p:spTgt spid="39"/>
                                        </p:tgtEl>
                                        <p:attrNameLst>
                                          <p:attrName>ppt_x</p:attrName>
                                          <p:attrName>ppt_y</p:attrName>
                                        </p:attrNameLst>
                                      </p:cBhvr>
                                      <p:rCtr x="7383" y="-46"/>
                                    </p:animMotion>
                                  </p:childTnLst>
                                </p:cTn>
                              </p:par>
                            </p:childTnLst>
                          </p:cTn>
                        </p:par>
                        <p:par>
                          <p:cTn id="198" fill="hold">
                            <p:stCondLst>
                              <p:cond delay="7250"/>
                            </p:stCondLst>
                            <p:childTnLst>
                              <p:par>
                                <p:cTn id="199" presetID="1" presetClass="entr" presetSubtype="0" fill="hold" nodeType="afterEffect">
                                  <p:stCondLst>
                                    <p:cond delay="0"/>
                                  </p:stCondLst>
                                  <p:childTnLst>
                                    <p:set>
                                      <p:cBhvr>
                                        <p:cTn id="200" dur="1" fill="hold">
                                          <p:stCondLst>
                                            <p:cond delay="0"/>
                                          </p:stCondLst>
                                        </p:cTn>
                                        <p:tgtEl>
                                          <p:spTgt spid="41"/>
                                        </p:tgtEl>
                                        <p:attrNameLst>
                                          <p:attrName>style.visibility</p:attrName>
                                        </p:attrNameLst>
                                      </p:cBhvr>
                                      <p:to>
                                        <p:strVal val="visible"/>
                                      </p:to>
                                    </p:set>
                                  </p:childTnLst>
                                </p:cTn>
                              </p:par>
                              <p:par>
                                <p:cTn id="201" presetID="1" presetClass="exit" presetSubtype="0" fill="hold" nodeType="withEffect">
                                  <p:stCondLst>
                                    <p:cond delay="0"/>
                                  </p:stCondLst>
                                  <p:childTnLst>
                                    <p:set>
                                      <p:cBhvr>
                                        <p:cTn id="202" dur="1" fill="hold">
                                          <p:stCondLst>
                                            <p:cond delay="0"/>
                                          </p:stCondLst>
                                        </p:cTn>
                                        <p:tgtEl>
                                          <p:spTgt spid="39"/>
                                        </p:tgtEl>
                                        <p:attrNameLst>
                                          <p:attrName>style.visibility</p:attrName>
                                        </p:attrNameLst>
                                      </p:cBhvr>
                                      <p:to>
                                        <p:strVal val="hidden"/>
                                      </p:to>
                                    </p:set>
                                  </p:childTnLst>
                                </p:cTn>
                              </p:par>
                            </p:childTnLst>
                          </p:cTn>
                        </p:par>
                        <p:par>
                          <p:cTn id="203" fill="hold">
                            <p:stCondLst>
                              <p:cond delay="7250"/>
                            </p:stCondLst>
                            <p:childTnLst>
                              <p:par>
                                <p:cTn id="204" presetID="42" presetClass="path" presetSubtype="0" accel="50000" decel="50000" fill="hold" nodeType="afterEffect">
                                  <p:stCondLst>
                                    <p:cond delay="0"/>
                                  </p:stCondLst>
                                  <p:childTnLst>
                                    <p:animMotion origin="layout" path="M 8.33333E-7 -1.11111E-6 L 0.0569 -0.00116 " pathEditMode="relative" rAng="0" ptsTypes="AA">
                                      <p:cBhvr>
                                        <p:cTn id="205" dur="250" fill="hold"/>
                                        <p:tgtEl>
                                          <p:spTgt spid="36"/>
                                        </p:tgtEl>
                                        <p:attrNameLst>
                                          <p:attrName>ppt_x</p:attrName>
                                          <p:attrName>ppt_y</p:attrName>
                                        </p:attrNameLst>
                                      </p:cBhvr>
                                      <p:rCtr x="2904" y="-69"/>
                                    </p:animMotion>
                                  </p:childTnLst>
                                </p:cTn>
                              </p:par>
                            </p:childTnLst>
                          </p:cTn>
                        </p:par>
                        <p:par>
                          <p:cTn id="206" fill="hold">
                            <p:stCondLst>
                              <p:cond delay="7500"/>
                            </p:stCondLst>
                            <p:childTnLst>
                              <p:par>
                                <p:cTn id="207" presetID="1" presetClass="entr" presetSubtype="0" fill="hold" nodeType="afterEffect">
                                  <p:stCondLst>
                                    <p:cond delay="0"/>
                                  </p:stCondLst>
                                  <p:childTnLst>
                                    <p:set>
                                      <p:cBhvr>
                                        <p:cTn id="208" dur="1" fill="hold">
                                          <p:stCondLst>
                                            <p:cond delay="0"/>
                                          </p:stCondLst>
                                        </p:cTn>
                                        <p:tgtEl>
                                          <p:spTgt spid="42"/>
                                        </p:tgtEl>
                                        <p:attrNameLst>
                                          <p:attrName>style.visibility</p:attrName>
                                        </p:attrNameLst>
                                      </p:cBhvr>
                                      <p:to>
                                        <p:strVal val="visible"/>
                                      </p:to>
                                    </p:set>
                                  </p:childTnLst>
                                </p:cTn>
                              </p:par>
                              <p:par>
                                <p:cTn id="209" presetID="1" presetClass="exit" presetSubtype="0" fill="hold" nodeType="withEffect">
                                  <p:stCondLst>
                                    <p:cond delay="0"/>
                                  </p:stCondLst>
                                  <p:childTnLst>
                                    <p:set>
                                      <p:cBhvr>
                                        <p:cTn id="210" dur="1" fill="hold">
                                          <p:stCondLst>
                                            <p:cond delay="0"/>
                                          </p:stCondLst>
                                        </p:cTn>
                                        <p:tgtEl>
                                          <p:spTgt spid="36"/>
                                        </p:tgtEl>
                                        <p:attrNameLst>
                                          <p:attrName>style.visibility</p:attrName>
                                        </p:attrNameLst>
                                      </p:cBhvr>
                                      <p:to>
                                        <p:strVal val="hidden"/>
                                      </p:to>
                                    </p:set>
                                  </p:childTnLst>
                                </p:cTn>
                              </p:par>
                            </p:childTnLst>
                          </p:cTn>
                        </p:par>
                        <p:par>
                          <p:cTn id="211" fill="hold">
                            <p:stCondLst>
                              <p:cond delay="7500"/>
                            </p:stCondLst>
                            <p:childTnLst>
                              <p:par>
                                <p:cTn id="212" presetID="42" presetClass="path" presetSubtype="0" accel="50000" decel="50000" fill="hold" nodeType="afterEffect">
                                  <p:stCondLst>
                                    <p:cond delay="0"/>
                                  </p:stCondLst>
                                  <p:childTnLst>
                                    <p:animMotion origin="layout" path="M 2.70833E-6 3.7037E-7 L 0.0513 -0.00093 " pathEditMode="relative" rAng="0" ptsTypes="AA">
                                      <p:cBhvr>
                                        <p:cTn id="213" dur="250" fill="hold"/>
                                        <p:tgtEl>
                                          <p:spTgt spid="37"/>
                                        </p:tgtEl>
                                        <p:attrNameLst>
                                          <p:attrName>ppt_x</p:attrName>
                                          <p:attrName>ppt_y</p:attrName>
                                        </p:attrNameLst>
                                      </p:cBhvr>
                                      <p:rCtr x="2565" y="-46"/>
                                    </p:animMotion>
                                  </p:childTnLst>
                                </p:cTn>
                              </p:par>
                            </p:childTnLst>
                          </p:cTn>
                        </p:par>
                        <p:par>
                          <p:cTn id="214" fill="hold">
                            <p:stCondLst>
                              <p:cond delay="7750"/>
                            </p:stCondLst>
                            <p:childTnLst>
                              <p:par>
                                <p:cTn id="215" presetID="1" presetClass="entr" presetSubtype="0" fill="hold" nodeType="afterEffect">
                                  <p:stCondLst>
                                    <p:cond delay="0"/>
                                  </p:stCondLst>
                                  <p:childTnLst>
                                    <p:set>
                                      <p:cBhvr>
                                        <p:cTn id="216" dur="1" fill="hold">
                                          <p:stCondLst>
                                            <p:cond delay="0"/>
                                          </p:stCondLst>
                                        </p:cTn>
                                        <p:tgtEl>
                                          <p:spTgt spid="43"/>
                                        </p:tgtEl>
                                        <p:attrNameLst>
                                          <p:attrName>style.visibility</p:attrName>
                                        </p:attrNameLst>
                                      </p:cBhvr>
                                      <p:to>
                                        <p:strVal val="visible"/>
                                      </p:to>
                                    </p:set>
                                  </p:childTnLst>
                                </p:cTn>
                              </p:par>
                              <p:par>
                                <p:cTn id="217" presetID="1" presetClass="exit" presetSubtype="0" fill="hold" nodeType="withEffect">
                                  <p:stCondLst>
                                    <p:cond delay="0"/>
                                  </p:stCondLst>
                                  <p:childTnLst>
                                    <p:set>
                                      <p:cBhvr>
                                        <p:cTn id="218" dur="1" fill="hold">
                                          <p:stCondLst>
                                            <p:cond delay="0"/>
                                          </p:stCondLst>
                                        </p:cTn>
                                        <p:tgtEl>
                                          <p:spTgt spid="37"/>
                                        </p:tgtEl>
                                        <p:attrNameLst>
                                          <p:attrName>style.visibility</p:attrName>
                                        </p:attrNameLst>
                                      </p:cBhvr>
                                      <p:to>
                                        <p:strVal val="hidden"/>
                                      </p:to>
                                    </p:set>
                                  </p:childTnLst>
                                </p:cTn>
                              </p:par>
                            </p:childTnLst>
                          </p:cTn>
                        </p:par>
                      </p:childTnLst>
                    </p:cTn>
                  </p:par>
                  <p:par>
                    <p:cTn id="219" fill="hold">
                      <p:stCondLst>
                        <p:cond delay="indefinite"/>
                      </p:stCondLst>
                      <p:childTnLst>
                        <p:par>
                          <p:cTn id="220" fill="hold">
                            <p:stCondLst>
                              <p:cond delay="0"/>
                            </p:stCondLst>
                            <p:childTnLst>
                              <p:par>
                                <p:cTn id="221" presetID="9" presetClass="entr" presetSubtype="0" fill="hold" nodeType="clickEffect">
                                  <p:stCondLst>
                                    <p:cond delay="0"/>
                                  </p:stCondLst>
                                  <p:childTnLst>
                                    <p:set>
                                      <p:cBhvr>
                                        <p:cTn id="222" dur="1" fill="hold">
                                          <p:stCondLst>
                                            <p:cond delay="0"/>
                                          </p:stCondLst>
                                        </p:cTn>
                                        <p:tgtEl>
                                          <p:spTgt spid="44"/>
                                        </p:tgtEl>
                                        <p:attrNameLst>
                                          <p:attrName>style.visibility</p:attrName>
                                        </p:attrNameLst>
                                      </p:cBhvr>
                                      <p:to>
                                        <p:strVal val="visible"/>
                                      </p:to>
                                    </p:set>
                                    <p:animEffect transition="in" filter="dissolve">
                                      <p:cBhvr>
                                        <p:cTn id="223" dur="500"/>
                                        <p:tgtEl>
                                          <p:spTgt spid="44"/>
                                        </p:tgtEl>
                                      </p:cBhvr>
                                    </p:animEffect>
                                  </p:childTnLst>
                                </p:cTn>
                              </p:par>
                            </p:childTnLst>
                          </p:cTn>
                        </p:par>
                        <p:par>
                          <p:cTn id="224" fill="hold">
                            <p:stCondLst>
                              <p:cond delay="500"/>
                            </p:stCondLst>
                            <p:childTnLst>
                              <p:par>
                                <p:cTn id="225" presetID="1" presetClass="exit" presetSubtype="0" fill="hold" nodeType="afterEffect">
                                  <p:stCondLst>
                                    <p:cond delay="0"/>
                                  </p:stCondLst>
                                  <p:childTnLst>
                                    <p:set>
                                      <p:cBhvr>
                                        <p:cTn id="226" dur="1" fill="hold">
                                          <p:stCondLst>
                                            <p:cond delay="0"/>
                                          </p:stCondLst>
                                        </p:cTn>
                                        <p:tgtEl>
                                          <p:spTgt spid="41"/>
                                        </p:tgtEl>
                                        <p:attrNameLst>
                                          <p:attrName>style.visibility</p:attrName>
                                        </p:attrNameLst>
                                      </p:cBhvr>
                                      <p:to>
                                        <p:strVal val="hidden"/>
                                      </p:to>
                                    </p:set>
                                  </p:childTnLst>
                                </p:cTn>
                              </p:par>
                            </p:childTnLst>
                          </p:cTn>
                        </p:par>
                        <p:par>
                          <p:cTn id="227" fill="hold">
                            <p:stCondLst>
                              <p:cond delay="500"/>
                            </p:stCondLst>
                            <p:childTnLst>
                              <p:par>
                                <p:cTn id="228" presetID="32" presetClass="emph" presetSubtype="0" fill="hold" nodeType="afterEffect">
                                  <p:stCondLst>
                                    <p:cond delay="0"/>
                                  </p:stCondLst>
                                  <p:childTnLst>
                                    <p:animRot by="120000">
                                      <p:cBhvr>
                                        <p:cTn id="229" dur="100" fill="hold">
                                          <p:stCondLst>
                                            <p:cond delay="0"/>
                                          </p:stCondLst>
                                        </p:cTn>
                                        <p:tgtEl>
                                          <p:spTgt spid="44"/>
                                        </p:tgtEl>
                                        <p:attrNameLst>
                                          <p:attrName>r</p:attrName>
                                        </p:attrNameLst>
                                      </p:cBhvr>
                                    </p:animRot>
                                    <p:animRot by="-240000">
                                      <p:cBhvr>
                                        <p:cTn id="230" dur="200" fill="hold">
                                          <p:stCondLst>
                                            <p:cond delay="200"/>
                                          </p:stCondLst>
                                        </p:cTn>
                                        <p:tgtEl>
                                          <p:spTgt spid="44"/>
                                        </p:tgtEl>
                                        <p:attrNameLst>
                                          <p:attrName>r</p:attrName>
                                        </p:attrNameLst>
                                      </p:cBhvr>
                                    </p:animRot>
                                    <p:animRot by="240000">
                                      <p:cBhvr>
                                        <p:cTn id="231" dur="200" fill="hold">
                                          <p:stCondLst>
                                            <p:cond delay="400"/>
                                          </p:stCondLst>
                                        </p:cTn>
                                        <p:tgtEl>
                                          <p:spTgt spid="44"/>
                                        </p:tgtEl>
                                        <p:attrNameLst>
                                          <p:attrName>r</p:attrName>
                                        </p:attrNameLst>
                                      </p:cBhvr>
                                    </p:animRot>
                                    <p:animRot by="-240000">
                                      <p:cBhvr>
                                        <p:cTn id="232" dur="200" fill="hold">
                                          <p:stCondLst>
                                            <p:cond delay="600"/>
                                          </p:stCondLst>
                                        </p:cTn>
                                        <p:tgtEl>
                                          <p:spTgt spid="44"/>
                                        </p:tgtEl>
                                        <p:attrNameLst>
                                          <p:attrName>r</p:attrName>
                                        </p:attrNameLst>
                                      </p:cBhvr>
                                    </p:animRot>
                                    <p:animRot by="120000">
                                      <p:cBhvr>
                                        <p:cTn id="233" dur="200" fill="hold">
                                          <p:stCondLst>
                                            <p:cond delay="800"/>
                                          </p:stCondLst>
                                        </p:cTn>
                                        <p:tgtEl>
                                          <p:spTgt spid="44"/>
                                        </p:tgtEl>
                                        <p:attrNameLst>
                                          <p:attrName>r</p:attrName>
                                        </p:attrNameLst>
                                      </p:cBhvr>
                                    </p:animRot>
                                  </p:childTnLst>
                                </p:cTn>
                              </p:par>
                            </p:childTnLst>
                          </p:cTn>
                        </p:par>
                      </p:childTnLst>
                    </p:cTn>
                  </p:par>
                  <p:par>
                    <p:cTn id="234" fill="hold">
                      <p:stCondLst>
                        <p:cond delay="indefinite"/>
                      </p:stCondLst>
                      <p:childTnLst>
                        <p:par>
                          <p:cTn id="235" fill="hold">
                            <p:stCondLst>
                              <p:cond delay="0"/>
                            </p:stCondLst>
                            <p:childTnLst>
                              <p:par>
                                <p:cTn id="236" presetID="10" presetClass="entr" presetSubtype="0" fill="hold" nodeType="clickEffect">
                                  <p:stCondLst>
                                    <p:cond delay="0"/>
                                  </p:stCondLst>
                                  <p:childTnLst>
                                    <p:set>
                                      <p:cBhvr>
                                        <p:cTn id="237" dur="1" fill="hold">
                                          <p:stCondLst>
                                            <p:cond delay="0"/>
                                          </p:stCondLst>
                                        </p:cTn>
                                        <p:tgtEl>
                                          <p:spTgt spid="13"/>
                                        </p:tgtEl>
                                        <p:attrNameLst>
                                          <p:attrName>style.visibility</p:attrName>
                                        </p:attrNameLst>
                                      </p:cBhvr>
                                      <p:to>
                                        <p:strVal val="visible"/>
                                      </p:to>
                                    </p:set>
                                    <p:animEffect transition="in" filter="fade">
                                      <p:cBhvr>
                                        <p:cTn id="238" dur="500"/>
                                        <p:tgtEl>
                                          <p:spTgt spid="13"/>
                                        </p:tgtEl>
                                      </p:cBhvr>
                                    </p:animEffect>
                                  </p:childTnLst>
                                </p:cTn>
                              </p:par>
                            </p:childTnLst>
                          </p:cTn>
                        </p:par>
                      </p:childTnLst>
                    </p:cTn>
                  </p:par>
                  <p:par>
                    <p:cTn id="239" fill="hold">
                      <p:stCondLst>
                        <p:cond delay="indefinite"/>
                      </p:stCondLst>
                      <p:childTnLst>
                        <p:par>
                          <p:cTn id="240" fill="hold">
                            <p:stCondLst>
                              <p:cond delay="0"/>
                            </p:stCondLst>
                            <p:childTnLst>
                              <p:par>
                                <p:cTn id="241" presetID="22" presetClass="entr" presetSubtype="1" fill="hold" nodeType="clickEffect">
                                  <p:stCondLst>
                                    <p:cond delay="0"/>
                                  </p:stCondLst>
                                  <p:childTnLst>
                                    <p:set>
                                      <p:cBhvr>
                                        <p:cTn id="242" dur="1" fill="hold">
                                          <p:stCondLst>
                                            <p:cond delay="0"/>
                                          </p:stCondLst>
                                        </p:cTn>
                                        <p:tgtEl>
                                          <p:spTgt spid="45"/>
                                        </p:tgtEl>
                                        <p:attrNameLst>
                                          <p:attrName>style.visibility</p:attrName>
                                        </p:attrNameLst>
                                      </p:cBhvr>
                                      <p:to>
                                        <p:strVal val="visible"/>
                                      </p:to>
                                    </p:set>
                                    <p:animEffect transition="in" filter="wipe(up)">
                                      <p:cBhvr>
                                        <p:cTn id="243" dur="500"/>
                                        <p:tgtEl>
                                          <p:spTgt spid="45"/>
                                        </p:tgtEl>
                                      </p:cBhvr>
                                    </p:animEffect>
                                  </p:childTnLst>
                                </p:cTn>
                              </p:par>
                              <p:par>
                                <p:cTn id="244" presetID="42" presetClass="path" presetSubtype="0" accel="50000" decel="50000" fill="hold" nodeType="withEffect">
                                  <p:stCondLst>
                                    <p:cond delay="0"/>
                                  </p:stCondLst>
                                  <p:childTnLst>
                                    <p:animMotion origin="layout" path="M 2.70833E-6 -1.11111E-6 L -0.14766 0.13102 " pathEditMode="relative" rAng="0" ptsTypes="AA">
                                      <p:cBhvr>
                                        <p:cTn id="245" dur="1500" fill="hold"/>
                                        <p:tgtEl>
                                          <p:spTgt spid="44"/>
                                        </p:tgtEl>
                                        <p:attrNameLst>
                                          <p:attrName>ppt_x</p:attrName>
                                          <p:attrName>ppt_y</p:attrName>
                                        </p:attrNameLst>
                                      </p:cBhvr>
                                      <p:rCtr x="-7383" y="6551"/>
                                    </p:animMotion>
                                  </p:childTnLst>
                                </p:cTn>
                              </p:par>
                            </p:childTnLst>
                          </p:cTn>
                        </p:par>
                        <p:par>
                          <p:cTn id="246" fill="hold">
                            <p:stCondLst>
                              <p:cond delay="1500"/>
                            </p:stCondLst>
                            <p:childTnLst>
                              <p:par>
                                <p:cTn id="247" presetID="1" presetClass="entr" presetSubtype="0" fill="hold" nodeType="afterEffect">
                                  <p:stCondLst>
                                    <p:cond delay="0"/>
                                  </p:stCondLst>
                                  <p:childTnLst>
                                    <p:set>
                                      <p:cBhvr>
                                        <p:cTn id="248" dur="1" fill="hold">
                                          <p:stCondLst>
                                            <p:cond delay="0"/>
                                          </p:stCondLst>
                                        </p:cTn>
                                        <p:tgtEl>
                                          <p:spTgt spid="46"/>
                                        </p:tgtEl>
                                        <p:attrNameLst>
                                          <p:attrName>style.visibility</p:attrName>
                                        </p:attrNameLst>
                                      </p:cBhvr>
                                      <p:to>
                                        <p:strVal val="visible"/>
                                      </p:to>
                                    </p:set>
                                  </p:childTnLst>
                                </p:cTn>
                              </p:par>
                              <p:par>
                                <p:cTn id="249" presetID="1" presetClass="exit" presetSubtype="0" fill="hold" nodeType="withEffect">
                                  <p:stCondLst>
                                    <p:cond delay="0"/>
                                  </p:stCondLst>
                                  <p:childTnLst>
                                    <p:set>
                                      <p:cBhvr>
                                        <p:cTn id="250" dur="1" fill="hold">
                                          <p:stCondLst>
                                            <p:cond delay="0"/>
                                          </p:stCondLst>
                                        </p:cTn>
                                        <p:tgtEl>
                                          <p:spTgt spid="44"/>
                                        </p:tgtEl>
                                        <p:attrNameLst>
                                          <p:attrName>style.visibility</p:attrName>
                                        </p:attrNameLst>
                                      </p:cBhvr>
                                      <p:to>
                                        <p:strVal val="hidden"/>
                                      </p:to>
                                    </p:set>
                                  </p:childTnLst>
                                </p:cTn>
                              </p:par>
                            </p:childTnLst>
                          </p:cTn>
                        </p:par>
                      </p:childTnLst>
                    </p:cTn>
                  </p:par>
                  <p:par>
                    <p:cTn id="251" fill="hold">
                      <p:stCondLst>
                        <p:cond delay="indefinite"/>
                      </p:stCondLst>
                      <p:childTnLst>
                        <p:par>
                          <p:cTn id="252" fill="hold">
                            <p:stCondLst>
                              <p:cond delay="0"/>
                            </p:stCondLst>
                            <p:childTnLst>
                              <p:par>
                                <p:cTn id="253" presetID="10" presetClass="exit" presetSubtype="0" fill="hold" nodeType="clickEffect">
                                  <p:stCondLst>
                                    <p:cond delay="0"/>
                                  </p:stCondLst>
                                  <p:childTnLst>
                                    <p:animEffect transition="out" filter="fade">
                                      <p:cBhvr>
                                        <p:cTn id="254" dur="500"/>
                                        <p:tgtEl>
                                          <p:spTgt spid="45"/>
                                        </p:tgtEl>
                                      </p:cBhvr>
                                    </p:animEffect>
                                    <p:set>
                                      <p:cBhvr>
                                        <p:cTn id="255" dur="1" fill="hold">
                                          <p:stCondLst>
                                            <p:cond delay="499"/>
                                          </p:stCondLst>
                                        </p:cTn>
                                        <p:tgtEl>
                                          <p:spTgt spid="45"/>
                                        </p:tgtEl>
                                        <p:attrNameLst>
                                          <p:attrName>style.visibility</p:attrName>
                                        </p:attrNameLst>
                                      </p:cBhvr>
                                      <p:to>
                                        <p:strVal val="hidden"/>
                                      </p:to>
                                    </p:set>
                                  </p:childTnLst>
                                </p:cTn>
                              </p:par>
                            </p:childTnLst>
                          </p:cTn>
                        </p:par>
                        <p:par>
                          <p:cTn id="256" fill="hold">
                            <p:stCondLst>
                              <p:cond delay="500"/>
                            </p:stCondLst>
                            <p:childTnLst>
                              <p:par>
                                <p:cTn id="257" presetID="42" presetClass="path" presetSubtype="0" accel="50000" decel="50000" fill="hold" nodeType="afterEffect">
                                  <p:stCondLst>
                                    <p:cond delay="0"/>
                                  </p:stCondLst>
                                  <p:childTnLst>
                                    <p:animMotion origin="layout" path="M -1.25E-6 3.7037E-7 L 0.14753 0.00024 " pathEditMode="relative" rAng="0" ptsTypes="AA">
                                      <p:cBhvr>
                                        <p:cTn id="258" dur="250" fill="hold"/>
                                        <p:tgtEl>
                                          <p:spTgt spid="42"/>
                                        </p:tgtEl>
                                        <p:attrNameLst>
                                          <p:attrName>ppt_x</p:attrName>
                                          <p:attrName>ppt_y</p:attrName>
                                        </p:attrNameLst>
                                      </p:cBhvr>
                                      <p:rCtr x="7383" y="46"/>
                                    </p:animMotion>
                                  </p:childTnLst>
                                </p:cTn>
                              </p:par>
                            </p:childTnLst>
                          </p:cTn>
                        </p:par>
                        <p:par>
                          <p:cTn id="259" fill="hold">
                            <p:stCondLst>
                              <p:cond delay="750"/>
                            </p:stCondLst>
                            <p:childTnLst>
                              <p:par>
                                <p:cTn id="260" presetID="1" presetClass="entr" presetSubtype="0" fill="hold" nodeType="afterEffect">
                                  <p:stCondLst>
                                    <p:cond delay="0"/>
                                  </p:stCondLst>
                                  <p:childTnLst>
                                    <p:set>
                                      <p:cBhvr>
                                        <p:cTn id="261" dur="1" fill="hold">
                                          <p:stCondLst>
                                            <p:cond delay="0"/>
                                          </p:stCondLst>
                                        </p:cTn>
                                        <p:tgtEl>
                                          <p:spTgt spid="47"/>
                                        </p:tgtEl>
                                        <p:attrNameLst>
                                          <p:attrName>style.visibility</p:attrName>
                                        </p:attrNameLst>
                                      </p:cBhvr>
                                      <p:to>
                                        <p:strVal val="visible"/>
                                      </p:to>
                                    </p:set>
                                  </p:childTnLst>
                                </p:cTn>
                              </p:par>
                              <p:par>
                                <p:cTn id="262" presetID="1" presetClass="exit" presetSubtype="0" fill="hold" nodeType="withEffect">
                                  <p:stCondLst>
                                    <p:cond delay="0"/>
                                  </p:stCondLst>
                                  <p:childTnLst>
                                    <p:set>
                                      <p:cBhvr>
                                        <p:cTn id="263" dur="1" fill="hold">
                                          <p:stCondLst>
                                            <p:cond delay="0"/>
                                          </p:stCondLst>
                                        </p:cTn>
                                        <p:tgtEl>
                                          <p:spTgt spid="42"/>
                                        </p:tgtEl>
                                        <p:attrNameLst>
                                          <p:attrName>style.visibility</p:attrName>
                                        </p:attrNameLst>
                                      </p:cBhvr>
                                      <p:to>
                                        <p:strVal val="hidden"/>
                                      </p:to>
                                    </p:set>
                                  </p:childTnLst>
                                </p:cTn>
                              </p:par>
                            </p:childTnLst>
                          </p:cTn>
                        </p:par>
                        <p:par>
                          <p:cTn id="264" fill="hold">
                            <p:stCondLst>
                              <p:cond delay="750"/>
                            </p:stCondLst>
                            <p:childTnLst>
                              <p:par>
                                <p:cTn id="265" presetID="42" presetClass="path" presetSubtype="0" accel="50000" decel="50000" fill="hold" nodeType="afterEffect">
                                  <p:stCondLst>
                                    <p:cond delay="0"/>
                                  </p:stCondLst>
                                  <p:childTnLst>
                                    <p:animMotion origin="layout" path="M 0 3.7037E-7 L 0.05638 -0.00093 " pathEditMode="relative" rAng="0" ptsTypes="AA">
                                      <p:cBhvr>
                                        <p:cTn id="266" dur="250" fill="hold"/>
                                        <p:tgtEl>
                                          <p:spTgt spid="43"/>
                                        </p:tgtEl>
                                        <p:attrNameLst>
                                          <p:attrName>ppt_x</p:attrName>
                                          <p:attrName>ppt_y</p:attrName>
                                        </p:attrNameLst>
                                      </p:cBhvr>
                                      <p:rCtr x="2852" y="-46"/>
                                    </p:animMotion>
                                  </p:childTnLst>
                                </p:cTn>
                              </p:par>
                            </p:childTnLst>
                          </p:cTn>
                        </p:par>
                        <p:par>
                          <p:cTn id="267" fill="hold">
                            <p:stCondLst>
                              <p:cond delay="1000"/>
                            </p:stCondLst>
                            <p:childTnLst>
                              <p:par>
                                <p:cTn id="268" presetID="1" presetClass="entr" presetSubtype="0" fill="hold" nodeType="afterEffect">
                                  <p:stCondLst>
                                    <p:cond delay="0"/>
                                  </p:stCondLst>
                                  <p:childTnLst>
                                    <p:set>
                                      <p:cBhvr>
                                        <p:cTn id="269" dur="1" fill="hold">
                                          <p:stCondLst>
                                            <p:cond delay="0"/>
                                          </p:stCondLst>
                                        </p:cTn>
                                        <p:tgtEl>
                                          <p:spTgt spid="48"/>
                                        </p:tgtEl>
                                        <p:attrNameLst>
                                          <p:attrName>style.visibility</p:attrName>
                                        </p:attrNameLst>
                                      </p:cBhvr>
                                      <p:to>
                                        <p:strVal val="visible"/>
                                      </p:to>
                                    </p:set>
                                  </p:childTnLst>
                                </p:cTn>
                              </p:par>
                              <p:par>
                                <p:cTn id="270" presetID="1" presetClass="exit" presetSubtype="0" fill="hold" nodeType="withEffect">
                                  <p:stCondLst>
                                    <p:cond delay="0"/>
                                  </p:stCondLst>
                                  <p:childTnLst>
                                    <p:set>
                                      <p:cBhvr>
                                        <p:cTn id="271" dur="1" fill="hold">
                                          <p:stCondLst>
                                            <p:cond delay="0"/>
                                          </p:stCondLst>
                                        </p:cTn>
                                        <p:tgtEl>
                                          <p:spTgt spid="43"/>
                                        </p:tgtEl>
                                        <p:attrNameLst>
                                          <p:attrName>style.visibility</p:attrName>
                                        </p:attrNameLst>
                                      </p:cBhvr>
                                      <p:to>
                                        <p:strVal val="hidden"/>
                                      </p:to>
                                    </p:set>
                                  </p:childTnLst>
                                </p:cTn>
                              </p:par>
                            </p:childTnLst>
                          </p:cTn>
                        </p:par>
                        <p:par>
                          <p:cTn id="272" fill="hold">
                            <p:stCondLst>
                              <p:cond delay="1000"/>
                            </p:stCondLst>
                            <p:childTnLst>
                              <p:par>
                                <p:cTn id="273" presetID="9" presetClass="entr" presetSubtype="0" fill="hold" nodeType="afterEffect">
                                  <p:stCondLst>
                                    <p:cond delay="0"/>
                                  </p:stCondLst>
                                  <p:childTnLst>
                                    <p:set>
                                      <p:cBhvr>
                                        <p:cTn id="274" dur="1" fill="hold">
                                          <p:stCondLst>
                                            <p:cond delay="0"/>
                                          </p:stCondLst>
                                        </p:cTn>
                                        <p:tgtEl>
                                          <p:spTgt spid="49"/>
                                        </p:tgtEl>
                                        <p:attrNameLst>
                                          <p:attrName>style.visibility</p:attrName>
                                        </p:attrNameLst>
                                      </p:cBhvr>
                                      <p:to>
                                        <p:strVal val="visible"/>
                                      </p:to>
                                    </p:set>
                                    <p:animEffect transition="in" filter="dissolve">
                                      <p:cBhvr>
                                        <p:cTn id="275" dur="500"/>
                                        <p:tgtEl>
                                          <p:spTgt spid="49"/>
                                        </p:tgtEl>
                                      </p:cBhvr>
                                    </p:animEffect>
                                  </p:childTnLst>
                                </p:cTn>
                              </p:par>
                            </p:childTnLst>
                          </p:cTn>
                        </p:par>
                        <p:par>
                          <p:cTn id="276" fill="hold">
                            <p:stCondLst>
                              <p:cond delay="1500"/>
                            </p:stCondLst>
                            <p:childTnLst>
                              <p:par>
                                <p:cTn id="277" presetID="1" presetClass="exit" presetSubtype="0" fill="hold" nodeType="afterEffect">
                                  <p:stCondLst>
                                    <p:cond delay="0"/>
                                  </p:stCondLst>
                                  <p:childTnLst>
                                    <p:set>
                                      <p:cBhvr>
                                        <p:cTn id="278" dur="1" fill="hold">
                                          <p:stCondLst>
                                            <p:cond delay="0"/>
                                          </p:stCondLst>
                                        </p:cTn>
                                        <p:tgtEl>
                                          <p:spTgt spid="47"/>
                                        </p:tgtEl>
                                        <p:attrNameLst>
                                          <p:attrName>style.visibility</p:attrName>
                                        </p:attrNameLst>
                                      </p:cBhvr>
                                      <p:to>
                                        <p:strVal val="hidden"/>
                                      </p:to>
                                    </p:set>
                                  </p:childTnLst>
                                </p:cTn>
                              </p:par>
                            </p:childTnLst>
                          </p:cTn>
                        </p:par>
                        <p:par>
                          <p:cTn id="279" fill="hold">
                            <p:stCondLst>
                              <p:cond delay="1500"/>
                            </p:stCondLst>
                            <p:childTnLst>
                              <p:par>
                                <p:cTn id="280" presetID="9" presetClass="exit" presetSubtype="0" fill="hold" nodeType="afterEffect">
                                  <p:stCondLst>
                                    <p:cond delay="0"/>
                                  </p:stCondLst>
                                  <p:childTnLst>
                                    <p:animEffect transition="out" filter="dissolve">
                                      <p:cBhvr>
                                        <p:cTn id="281" dur="500"/>
                                        <p:tgtEl>
                                          <p:spTgt spid="49"/>
                                        </p:tgtEl>
                                      </p:cBhvr>
                                    </p:animEffect>
                                    <p:set>
                                      <p:cBhvr>
                                        <p:cTn id="282" dur="1" fill="hold">
                                          <p:stCondLst>
                                            <p:cond delay="499"/>
                                          </p:stCondLst>
                                        </p:cTn>
                                        <p:tgtEl>
                                          <p:spTgt spid="49"/>
                                        </p:tgtEl>
                                        <p:attrNameLst>
                                          <p:attrName>style.visibility</p:attrName>
                                        </p:attrNameLst>
                                      </p:cBhvr>
                                      <p:to>
                                        <p:strVal val="hidden"/>
                                      </p:to>
                                    </p:set>
                                  </p:childTnLst>
                                </p:cTn>
                              </p:par>
                            </p:childTnLst>
                          </p:cTn>
                        </p:par>
                        <p:par>
                          <p:cTn id="283" fill="hold">
                            <p:stCondLst>
                              <p:cond delay="2000"/>
                            </p:stCondLst>
                            <p:childTnLst>
                              <p:par>
                                <p:cTn id="284" presetID="42" presetClass="path" presetSubtype="0" accel="50000" decel="50000" fill="hold" nodeType="afterEffect">
                                  <p:stCondLst>
                                    <p:cond delay="0"/>
                                  </p:stCondLst>
                                  <p:childTnLst>
                                    <p:animMotion origin="layout" path="M -2.08333E-6 3.7037E-7 L 0.14701 0.00024 " pathEditMode="relative" rAng="0" ptsTypes="AA">
                                      <p:cBhvr>
                                        <p:cTn id="285" dur="250" fill="hold"/>
                                        <p:tgtEl>
                                          <p:spTgt spid="48"/>
                                        </p:tgtEl>
                                        <p:attrNameLst>
                                          <p:attrName>ppt_x</p:attrName>
                                          <p:attrName>ppt_y</p:attrName>
                                        </p:attrNameLst>
                                      </p:cBhvr>
                                      <p:rCtr x="7357" y="46"/>
                                    </p:animMotion>
                                  </p:childTnLst>
                                </p:cTn>
                              </p:par>
                            </p:childTnLst>
                          </p:cTn>
                        </p:par>
                        <p:par>
                          <p:cTn id="286" fill="hold">
                            <p:stCondLst>
                              <p:cond delay="2250"/>
                            </p:stCondLst>
                            <p:childTnLst>
                              <p:par>
                                <p:cTn id="287" presetID="1" presetClass="entr" presetSubtype="0" fill="hold" nodeType="afterEffect">
                                  <p:stCondLst>
                                    <p:cond delay="0"/>
                                  </p:stCondLst>
                                  <p:childTnLst>
                                    <p:set>
                                      <p:cBhvr>
                                        <p:cTn id="288" dur="1" fill="hold">
                                          <p:stCondLst>
                                            <p:cond delay="0"/>
                                          </p:stCondLst>
                                        </p:cTn>
                                        <p:tgtEl>
                                          <p:spTgt spid="50"/>
                                        </p:tgtEl>
                                        <p:attrNameLst>
                                          <p:attrName>style.visibility</p:attrName>
                                        </p:attrNameLst>
                                      </p:cBhvr>
                                      <p:to>
                                        <p:strVal val="visible"/>
                                      </p:to>
                                    </p:set>
                                  </p:childTnLst>
                                </p:cTn>
                              </p:par>
                              <p:par>
                                <p:cTn id="289" presetID="1" presetClass="exit" presetSubtype="0" fill="hold" nodeType="withEffect">
                                  <p:stCondLst>
                                    <p:cond delay="0"/>
                                  </p:stCondLst>
                                  <p:childTnLst>
                                    <p:set>
                                      <p:cBhvr>
                                        <p:cTn id="290" dur="1" fill="hold">
                                          <p:stCondLst>
                                            <p:cond delay="0"/>
                                          </p:stCondLst>
                                        </p:cTn>
                                        <p:tgtEl>
                                          <p:spTgt spid="48"/>
                                        </p:tgtEl>
                                        <p:attrNameLst>
                                          <p:attrName>style.visibility</p:attrName>
                                        </p:attrNameLst>
                                      </p:cBhvr>
                                      <p:to>
                                        <p:strVal val="hidden"/>
                                      </p:to>
                                    </p:set>
                                  </p:childTnLst>
                                </p:cTn>
                              </p:par>
                            </p:childTnLst>
                          </p:cTn>
                        </p:par>
                        <p:par>
                          <p:cTn id="291" fill="hold">
                            <p:stCondLst>
                              <p:cond delay="2250"/>
                            </p:stCondLst>
                            <p:childTnLst>
                              <p:par>
                                <p:cTn id="292" presetID="9" presetClass="entr" presetSubtype="0" fill="hold" nodeType="afterEffect">
                                  <p:stCondLst>
                                    <p:cond delay="0"/>
                                  </p:stCondLst>
                                  <p:childTnLst>
                                    <p:set>
                                      <p:cBhvr>
                                        <p:cTn id="293" dur="1" fill="hold">
                                          <p:stCondLst>
                                            <p:cond delay="0"/>
                                          </p:stCondLst>
                                        </p:cTn>
                                        <p:tgtEl>
                                          <p:spTgt spid="51"/>
                                        </p:tgtEl>
                                        <p:attrNameLst>
                                          <p:attrName>style.visibility</p:attrName>
                                        </p:attrNameLst>
                                      </p:cBhvr>
                                      <p:to>
                                        <p:strVal val="visible"/>
                                      </p:to>
                                    </p:set>
                                    <p:animEffect transition="in" filter="dissolve">
                                      <p:cBhvr>
                                        <p:cTn id="294" dur="500"/>
                                        <p:tgtEl>
                                          <p:spTgt spid="51"/>
                                        </p:tgtEl>
                                      </p:cBhvr>
                                    </p:animEffect>
                                  </p:childTnLst>
                                </p:cTn>
                              </p:par>
                            </p:childTnLst>
                          </p:cTn>
                        </p:par>
                        <p:par>
                          <p:cTn id="295" fill="hold">
                            <p:stCondLst>
                              <p:cond delay="2750"/>
                            </p:stCondLst>
                            <p:childTnLst>
                              <p:par>
                                <p:cTn id="296" presetID="1" presetClass="exit" presetSubtype="0" fill="hold" nodeType="afterEffect">
                                  <p:stCondLst>
                                    <p:cond delay="0"/>
                                  </p:stCondLst>
                                  <p:childTnLst>
                                    <p:set>
                                      <p:cBhvr>
                                        <p:cTn id="297" dur="1" fill="hold">
                                          <p:stCondLst>
                                            <p:cond delay="0"/>
                                          </p:stCondLst>
                                        </p:cTn>
                                        <p:tgtEl>
                                          <p:spTgt spid="50"/>
                                        </p:tgtEl>
                                        <p:attrNameLst>
                                          <p:attrName>style.visibility</p:attrName>
                                        </p:attrNameLst>
                                      </p:cBhvr>
                                      <p:to>
                                        <p:strVal val="hidden"/>
                                      </p:to>
                                    </p:set>
                                  </p:childTnLst>
                                </p:cTn>
                              </p:par>
                            </p:childTnLst>
                          </p:cTn>
                        </p:par>
                        <p:par>
                          <p:cTn id="298" fill="hold">
                            <p:stCondLst>
                              <p:cond delay="2750"/>
                            </p:stCondLst>
                            <p:childTnLst>
                              <p:par>
                                <p:cTn id="299" presetID="9" presetClass="exit" presetSubtype="0" fill="hold" nodeType="afterEffect">
                                  <p:stCondLst>
                                    <p:cond delay="0"/>
                                  </p:stCondLst>
                                  <p:childTnLst>
                                    <p:animEffect transition="out" filter="dissolve">
                                      <p:cBhvr>
                                        <p:cTn id="300" dur="500"/>
                                        <p:tgtEl>
                                          <p:spTgt spid="51"/>
                                        </p:tgtEl>
                                      </p:cBhvr>
                                    </p:animEffect>
                                    <p:set>
                                      <p:cBhvr>
                                        <p:cTn id="301" dur="1" fill="hold">
                                          <p:stCondLst>
                                            <p:cond delay="499"/>
                                          </p:stCondLst>
                                        </p:cTn>
                                        <p:tgtEl>
                                          <p:spTgt spid="5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FEF8C3-9978-6B98-7BAA-49C91391F24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2C640C7-1219-6561-1FA4-837466C15178}"/>
              </a:ext>
            </a:extLst>
          </p:cNvPr>
          <p:cNvSpPr>
            <a:spLocks noGrp="1"/>
          </p:cNvSpPr>
          <p:nvPr>
            <p:ph type="title"/>
          </p:nvPr>
        </p:nvSpPr>
        <p:spPr/>
        <p:txBody>
          <a:bodyPr/>
          <a:lstStyle/>
          <a:p>
            <a:r>
              <a:rPr lang="en-US" dirty="0"/>
              <a:t>Benefits</a:t>
            </a:r>
          </a:p>
        </p:txBody>
      </p:sp>
      <p:sp>
        <p:nvSpPr>
          <p:cNvPr id="3" name="Rectangle 2">
            <a:extLst>
              <a:ext uri="{FF2B5EF4-FFF2-40B4-BE49-F238E27FC236}">
                <a16:creationId xmlns:a16="http://schemas.microsoft.com/office/drawing/2014/main" id="{7F8060A1-DC3C-C5B2-899E-DD60DC19BCFB}"/>
              </a:ext>
            </a:extLst>
          </p:cNvPr>
          <p:cNvSpPr/>
          <p:nvPr/>
        </p:nvSpPr>
        <p:spPr>
          <a:xfrm>
            <a:off x="372416" y="237404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Reliability</a:t>
            </a:r>
          </a:p>
        </p:txBody>
      </p:sp>
      <p:sp>
        <p:nvSpPr>
          <p:cNvPr id="4" name="Rectangle 3">
            <a:extLst>
              <a:ext uri="{FF2B5EF4-FFF2-40B4-BE49-F238E27FC236}">
                <a16:creationId xmlns:a16="http://schemas.microsoft.com/office/drawing/2014/main" id="{A1FE9C50-7846-A922-D05A-EF947A4980BA}"/>
              </a:ext>
            </a:extLst>
          </p:cNvPr>
          <p:cNvSpPr/>
          <p:nvPr/>
        </p:nvSpPr>
        <p:spPr>
          <a:xfrm>
            <a:off x="4367145" y="237404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Troubleshooting</a:t>
            </a:r>
          </a:p>
        </p:txBody>
      </p:sp>
      <p:sp>
        <p:nvSpPr>
          <p:cNvPr id="5" name="Rectangle 4">
            <a:extLst>
              <a:ext uri="{FF2B5EF4-FFF2-40B4-BE49-F238E27FC236}">
                <a16:creationId xmlns:a16="http://schemas.microsoft.com/office/drawing/2014/main" id="{BE2274C5-C969-50FC-9662-9DA0F4DA8733}"/>
              </a:ext>
            </a:extLst>
          </p:cNvPr>
          <p:cNvSpPr/>
          <p:nvPr/>
        </p:nvSpPr>
        <p:spPr>
          <a:xfrm>
            <a:off x="8361874" y="237404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Efficiency</a:t>
            </a:r>
          </a:p>
        </p:txBody>
      </p:sp>
      <p:sp>
        <p:nvSpPr>
          <p:cNvPr id="6" name="TextBox 5">
            <a:extLst>
              <a:ext uri="{FF2B5EF4-FFF2-40B4-BE49-F238E27FC236}">
                <a16:creationId xmlns:a16="http://schemas.microsoft.com/office/drawing/2014/main" id="{9224613B-1CD8-FE04-2840-6F4FD1D59FA1}"/>
              </a:ext>
            </a:extLst>
          </p:cNvPr>
          <p:cNvSpPr txBox="1"/>
          <p:nvPr/>
        </p:nvSpPr>
        <p:spPr>
          <a:xfrm>
            <a:off x="838200" y="1277640"/>
            <a:ext cx="2519921" cy="369332"/>
          </a:xfrm>
          <a:prstGeom prst="rect">
            <a:avLst/>
          </a:prstGeom>
          <a:noFill/>
        </p:spPr>
        <p:txBody>
          <a:bodyPr wrap="none" rtlCol="0">
            <a:spAutoFit/>
          </a:bodyPr>
          <a:lstStyle/>
          <a:p>
            <a:r>
              <a:rPr lang="en-US" dirty="0">
                <a:latin typeface="Kamerik205 5" panose="020B0503030600020004" pitchFamily="34" charset="0"/>
              </a:rPr>
              <a:t>Dead Letter Queues</a:t>
            </a:r>
          </a:p>
        </p:txBody>
      </p:sp>
    </p:spTree>
    <p:extLst>
      <p:ext uri="{BB962C8B-B14F-4D97-AF65-F5344CB8AC3E}">
        <p14:creationId xmlns:p14="http://schemas.microsoft.com/office/powerpoint/2010/main" val="192997396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502A9C-A877-FF43-622B-E5088A6D949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11837A3-F117-DB4B-11DA-C93C234A9D9F}"/>
              </a:ext>
            </a:extLst>
          </p:cNvPr>
          <p:cNvSpPr>
            <a:spLocks noGrp="1"/>
          </p:cNvSpPr>
          <p:nvPr>
            <p:ph type="title"/>
          </p:nvPr>
        </p:nvSpPr>
        <p:spPr/>
        <p:txBody>
          <a:bodyPr/>
          <a:lstStyle/>
          <a:p>
            <a:r>
              <a:rPr lang="en-US" dirty="0"/>
              <a:t>Drawbacks?</a:t>
            </a:r>
          </a:p>
        </p:txBody>
      </p:sp>
      <p:sp>
        <p:nvSpPr>
          <p:cNvPr id="3" name="Rectangle 2">
            <a:extLst>
              <a:ext uri="{FF2B5EF4-FFF2-40B4-BE49-F238E27FC236}">
                <a16:creationId xmlns:a16="http://schemas.microsoft.com/office/drawing/2014/main" id="{33ED7371-F092-5125-6C34-E0860409A4F4}"/>
              </a:ext>
            </a:extLst>
          </p:cNvPr>
          <p:cNvSpPr/>
          <p:nvPr/>
        </p:nvSpPr>
        <p:spPr>
          <a:xfrm>
            <a:off x="372416" y="237404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Complexity</a:t>
            </a:r>
          </a:p>
        </p:txBody>
      </p:sp>
      <p:sp>
        <p:nvSpPr>
          <p:cNvPr id="4" name="Rectangle 3">
            <a:extLst>
              <a:ext uri="{FF2B5EF4-FFF2-40B4-BE49-F238E27FC236}">
                <a16:creationId xmlns:a16="http://schemas.microsoft.com/office/drawing/2014/main" id="{56338451-0DB0-23F4-8C1E-9353E3FF62B2}"/>
              </a:ext>
            </a:extLst>
          </p:cNvPr>
          <p:cNvSpPr/>
          <p:nvPr/>
        </p:nvSpPr>
        <p:spPr>
          <a:xfrm>
            <a:off x="4367145" y="237404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Delayed Processing</a:t>
            </a:r>
          </a:p>
        </p:txBody>
      </p:sp>
      <p:sp>
        <p:nvSpPr>
          <p:cNvPr id="5" name="Rectangle 4">
            <a:extLst>
              <a:ext uri="{FF2B5EF4-FFF2-40B4-BE49-F238E27FC236}">
                <a16:creationId xmlns:a16="http://schemas.microsoft.com/office/drawing/2014/main" id="{9357929E-AE25-73F7-E674-EA7759262DC9}"/>
              </a:ext>
            </a:extLst>
          </p:cNvPr>
          <p:cNvSpPr/>
          <p:nvPr/>
        </p:nvSpPr>
        <p:spPr>
          <a:xfrm>
            <a:off x="8361874" y="237404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Data Loss Potential</a:t>
            </a:r>
          </a:p>
        </p:txBody>
      </p:sp>
      <p:sp>
        <p:nvSpPr>
          <p:cNvPr id="6" name="TextBox 5">
            <a:extLst>
              <a:ext uri="{FF2B5EF4-FFF2-40B4-BE49-F238E27FC236}">
                <a16:creationId xmlns:a16="http://schemas.microsoft.com/office/drawing/2014/main" id="{AEF5CEB9-89C4-D822-A1D9-02188D94C7DB}"/>
              </a:ext>
            </a:extLst>
          </p:cNvPr>
          <p:cNvSpPr txBox="1"/>
          <p:nvPr/>
        </p:nvSpPr>
        <p:spPr>
          <a:xfrm>
            <a:off x="838200" y="1277640"/>
            <a:ext cx="2519921" cy="369332"/>
          </a:xfrm>
          <a:prstGeom prst="rect">
            <a:avLst/>
          </a:prstGeom>
          <a:noFill/>
        </p:spPr>
        <p:txBody>
          <a:bodyPr wrap="none" rtlCol="0">
            <a:spAutoFit/>
          </a:bodyPr>
          <a:lstStyle/>
          <a:p>
            <a:r>
              <a:rPr lang="en-US" dirty="0">
                <a:latin typeface="Kamerik205 5" panose="020B0503030600020004" pitchFamily="34" charset="0"/>
              </a:rPr>
              <a:t>Dead Letter Queues</a:t>
            </a:r>
          </a:p>
        </p:txBody>
      </p:sp>
    </p:spTree>
    <p:extLst>
      <p:ext uri="{BB962C8B-B14F-4D97-AF65-F5344CB8AC3E}">
        <p14:creationId xmlns:p14="http://schemas.microsoft.com/office/powerpoint/2010/main" val="85745741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B608BF-B87C-9A47-91BD-850AFEB2640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31BE069-4D45-8BEF-78AF-2C22E5710EA2}"/>
              </a:ext>
            </a:extLst>
          </p:cNvPr>
          <p:cNvSpPr>
            <a:spLocks noGrp="1"/>
          </p:cNvSpPr>
          <p:nvPr>
            <p:ph type="title"/>
          </p:nvPr>
        </p:nvSpPr>
        <p:spPr/>
        <p:txBody>
          <a:bodyPr/>
          <a:lstStyle/>
          <a:p>
            <a:r>
              <a:rPr lang="en-US" dirty="0"/>
              <a:t>Use Cases</a:t>
            </a:r>
          </a:p>
        </p:txBody>
      </p:sp>
      <p:sp>
        <p:nvSpPr>
          <p:cNvPr id="3" name="Rectangle 2">
            <a:extLst>
              <a:ext uri="{FF2B5EF4-FFF2-40B4-BE49-F238E27FC236}">
                <a16:creationId xmlns:a16="http://schemas.microsoft.com/office/drawing/2014/main" id="{6B110045-07CB-CBC9-FCEC-249647934ED3}"/>
              </a:ext>
            </a:extLst>
          </p:cNvPr>
          <p:cNvSpPr/>
          <p:nvPr/>
        </p:nvSpPr>
        <p:spPr>
          <a:xfrm>
            <a:off x="372416" y="237404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Error Handling</a:t>
            </a:r>
          </a:p>
        </p:txBody>
      </p:sp>
      <p:sp>
        <p:nvSpPr>
          <p:cNvPr id="4" name="Rectangle 3">
            <a:extLst>
              <a:ext uri="{FF2B5EF4-FFF2-40B4-BE49-F238E27FC236}">
                <a16:creationId xmlns:a16="http://schemas.microsoft.com/office/drawing/2014/main" id="{EAC7C797-3C46-5F0E-5749-2A10AF005C8D}"/>
              </a:ext>
            </a:extLst>
          </p:cNvPr>
          <p:cNvSpPr/>
          <p:nvPr/>
        </p:nvSpPr>
        <p:spPr>
          <a:xfrm>
            <a:off x="4367145" y="237404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Message Expiry</a:t>
            </a:r>
          </a:p>
        </p:txBody>
      </p:sp>
      <p:sp>
        <p:nvSpPr>
          <p:cNvPr id="5" name="Rectangle 4">
            <a:extLst>
              <a:ext uri="{FF2B5EF4-FFF2-40B4-BE49-F238E27FC236}">
                <a16:creationId xmlns:a16="http://schemas.microsoft.com/office/drawing/2014/main" id="{C45B4891-B97D-7C03-5496-702CDFB87C26}"/>
              </a:ext>
            </a:extLst>
          </p:cNvPr>
          <p:cNvSpPr/>
          <p:nvPr/>
        </p:nvSpPr>
        <p:spPr>
          <a:xfrm>
            <a:off x="8361874" y="237404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Monitoring &amp; Troubleshooting</a:t>
            </a:r>
          </a:p>
        </p:txBody>
      </p:sp>
      <p:sp>
        <p:nvSpPr>
          <p:cNvPr id="6" name="TextBox 5">
            <a:extLst>
              <a:ext uri="{FF2B5EF4-FFF2-40B4-BE49-F238E27FC236}">
                <a16:creationId xmlns:a16="http://schemas.microsoft.com/office/drawing/2014/main" id="{7FE9B61E-13BF-5AB0-0FCF-16D6B816D33F}"/>
              </a:ext>
            </a:extLst>
          </p:cNvPr>
          <p:cNvSpPr txBox="1"/>
          <p:nvPr/>
        </p:nvSpPr>
        <p:spPr>
          <a:xfrm>
            <a:off x="838200" y="1277640"/>
            <a:ext cx="2519921" cy="369332"/>
          </a:xfrm>
          <a:prstGeom prst="rect">
            <a:avLst/>
          </a:prstGeom>
          <a:noFill/>
        </p:spPr>
        <p:txBody>
          <a:bodyPr wrap="none" rtlCol="0">
            <a:spAutoFit/>
          </a:bodyPr>
          <a:lstStyle/>
          <a:p>
            <a:r>
              <a:rPr lang="en-US" dirty="0">
                <a:latin typeface="Kamerik205 5" panose="020B0503030600020004" pitchFamily="34" charset="0"/>
              </a:rPr>
              <a:t>Dead Letter Queues</a:t>
            </a:r>
          </a:p>
        </p:txBody>
      </p:sp>
    </p:spTree>
    <p:extLst>
      <p:ext uri="{BB962C8B-B14F-4D97-AF65-F5344CB8AC3E}">
        <p14:creationId xmlns:p14="http://schemas.microsoft.com/office/powerpoint/2010/main" val="217769743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FF997-F10C-0383-1677-198F8F6AE195}"/>
              </a:ext>
            </a:extLst>
          </p:cNvPr>
          <p:cNvSpPr>
            <a:spLocks noGrp="1"/>
          </p:cNvSpPr>
          <p:nvPr>
            <p:ph type="title"/>
          </p:nvPr>
        </p:nvSpPr>
        <p:spPr/>
        <p:txBody>
          <a:bodyPr/>
          <a:lstStyle/>
          <a:p>
            <a:r>
              <a:rPr lang="en-US" dirty="0"/>
              <a:t>Sequence Convoy Pattern</a:t>
            </a:r>
          </a:p>
        </p:txBody>
      </p:sp>
      <p:sp>
        <p:nvSpPr>
          <p:cNvPr id="3" name="Text Placeholder 2">
            <a:extLst>
              <a:ext uri="{FF2B5EF4-FFF2-40B4-BE49-F238E27FC236}">
                <a16:creationId xmlns:a16="http://schemas.microsoft.com/office/drawing/2014/main" id="{6AA917DD-6FD3-3B3F-D56D-8EED5AD0D5C5}"/>
              </a:ext>
            </a:extLst>
          </p:cNvPr>
          <p:cNvSpPr>
            <a:spLocks noGrp="1"/>
          </p:cNvSpPr>
          <p:nvPr>
            <p:ph type="body" idx="1"/>
          </p:nvPr>
        </p:nvSpPr>
        <p:spPr/>
        <p:txBody>
          <a:bodyPr/>
          <a:lstStyle/>
          <a:p>
            <a:r>
              <a:rPr lang="en-US" dirty="0"/>
              <a:t>Survey of Messaging Patterns</a:t>
            </a:r>
          </a:p>
        </p:txBody>
      </p:sp>
      <p:sp>
        <p:nvSpPr>
          <p:cNvPr id="4" name="TextBox 3">
            <a:extLst>
              <a:ext uri="{FF2B5EF4-FFF2-40B4-BE49-F238E27FC236}">
                <a16:creationId xmlns:a16="http://schemas.microsoft.com/office/drawing/2014/main" id="{C7386A6D-5F61-0656-1113-09FD59FB8F06}"/>
              </a:ext>
            </a:extLst>
          </p:cNvPr>
          <p:cNvSpPr txBox="1"/>
          <p:nvPr/>
        </p:nvSpPr>
        <p:spPr>
          <a:xfrm>
            <a:off x="11476740" y="6489450"/>
            <a:ext cx="715260" cy="369332"/>
          </a:xfrm>
          <a:prstGeom prst="rect">
            <a:avLst/>
          </a:prstGeom>
          <a:noFill/>
        </p:spPr>
        <p:txBody>
          <a:bodyPr wrap="none" rtlCol="0">
            <a:spAutoFit/>
          </a:bodyPr>
          <a:lstStyle/>
          <a:p>
            <a:r>
              <a:rPr lang="en-US" dirty="0">
                <a:solidFill>
                  <a:schemeClr val="bg1">
                    <a:lumMod val="65000"/>
                  </a:schemeClr>
                </a:solidFill>
              </a:rPr>
              <a:t>13:48</a:t>
            </a:r>
          </a:p>
        </p:txBody>
      </p:sp>
    </p:spTree>
    <p:extLst>
      <p:ext uri="{BB962C8B-B14F-4D97-AF65-F5344CB8AC3E}">
        <p14:creationId xmlns:p14="http://schemas.microsoft.com/office/powerpoint/2010/main" val="182775234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C39D7C-AD1A-14D9-0136-9738D7F6DEE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5DE3811-E49B-AD7F-284D-206E408A0C42}"/>
              </a:ext>
            </a:extLst>
          </p:cNvPr>
          <p:cNvSpPr>
            <a:spLocks noGrp="1"/>
          </p:cNvSpPr>
          <p:nvPr>
            <p:ph type="title"/>
          </p:nvPr>
        </p:nvSpPr>
        <p:spPr/>
        <p:txBody>
          <a:bodyPr/>
          <a:lstStyle/>
          <a:p>
            <a:r>
              <a:rPr lang="en-US" dirty="0"/>
              <a:t>What is the Sequence Convoy Pattern?</a:t>
            </a:r>
          </a:p>
        </p:txBody>
      </p:sp>
      <p:sp>
        <p:nvSpPr>
          <p:cNvPr id="3" name="Rectangle 2">
            <a:extLst>
              <a:ext uri="{FF2B5EF4-FFF2-40B4-BE49-F238E27FC236}">
                <a16:creationId xmlns:a16="http://schemas.microsoft.com/office/drawing/2014/main" id="{F064AAD1-7C41-1D1C-2575-2F069B910761}"/>
              </a:ext>
            </a:extLst>
          </p:cNvPr>
          <p:cNvSpPr/>
          <p:nvPr/>
        </p:nvSpPr>
        <p:spPr>
          <a:xfrm>
            <a:off x="1272441" y="2346291"/>
            <a:ext cx="4482771" cy="1768509"/>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solidFill>
                  <a:srgbClr val="002B5B"/>
                </a:solidFill>
              </a:rPr>
              <a:t>Ensures that related messages are processed in order</a:t>
            </a:r>
          </a:p>
        </p:txBody>
      </p:sp>
      <p:sp>
        <p:nvSpPr>
          <p:cNvPr id="4" name="Rectangle 3">
            <a:extLst>
              <a:ext uri="{FF2B5EF4-FFF2-40B4-BE49-F238E27FC236}">
                <a16:creationId xmlns:a16="http://schemas.microsoft.com/office/drawing/2014/main" id="{FFBE7DCE-9DFA-69DC-A06E-155169FD2A2D}"/>
              </a:ext>
            </a:extLst>
          </p:cNvPr>
          <p:cNvSpPr/>
          <p:nvPr/>
        </p:nvSpPr>
        <p:spPr>
          <a:xfrm>
            <a:off x="6436788" y="2329036"/>
            <a:ext cx="4482771" cy="1768509"/>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solidFill>
                  <a:srgbClr val="002B5B"/>
                </a:solidFill>
              </a:rPr>
              <a:t>Enforce message ordering</a:t>
            </a:r>
          </a:p>
        </p:txBody>
      </p:sp>
    </p:spTree>
    <p:extLst>
      <p:ext uri="{BB962C8B-B14F-4D97-AF65-F5344CB8AC3E}">
        <p14:creationId xmlns:p14="http://schemas.microsoft.com/office/powerpoint/2010/main" val="99414972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FDD453-0380-7558-C220-FCE4E191154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095D187-66A1-8FFB-32A4-7B028E36843C}"/>
              </a:ext>
            </a:extLst>
          </p:cNvPr>
          <p:cNvSpPr>
            <a:spLocks noGrp="1"/>
          </p:cNvSpPr>
          <p:nvPr>
            <p:ph type="title"/>
          </p:nvPr>
        </p:nvSpPr>
        <p:spPr/>
        <p:txBody>
          <a:bodyPr/>
          <a:lstStyle/>
          <a:p>
            <a:r>
              <a:rPr lang="en-US" dirty="0"/>
              <a:t>Key Components &amp; Flow</a:t>
            </a:r>
          </a:p>
        </p:txBody>
      </p:sp>
      <p:sp>
        <p:nvSpPr>
          <p:cNvPr id="7" name="Rectangle 6">
            <a:extLst>
              <a:ext uri="{FF2B5EF4-FFF2-40B4-BE49-F238E27FC236}">
                <a16:creationId xmlns:a16="http://schemas.microsoft.com/office/drawing/2014/main" id="{82A5F3F3-7836-F126-A2E6-EFC7AF759A1D}"/>
              </a:ext>
            </a:extLst>
          </p:cNvPr>
          <p:cNvSpPr/>
          <p:nvPr/>
        </p:nvSpPr>
        <p:spPr>
          <a:xfrm>
            <a:off x="372417" y="1808776"/>
            <a:ext cx="2686668" cy="909485"/>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Message Queue</a:t>
            </a:r>
          </a:p>
        </p:txBody>
      </p:sp>
      <p:sp>
        <p:nvSpPr>
          <p:cNvPr id="8" name="Rectangle 7">
            <a:extLst>
              <a:ext uri="{FF2B5EF4-FFF2-40B4-BE49-F238E27FC236}">
                <a16:creationId xmlns:a16="http://schemas.microsoft.com/office/drawing/2014/main" id="{73DA33B3-DBBE-28D8-47C4-F99C6324DBE3}"/>
              </a:ext>
            </a:extLst>
          </p:cNvPr>
          <p:cNvSpPr/>
          <p:nvPr/>
        </p:nvSpPr>
        <p:spPr>
          <a:xfrm>
            <a:off x="351841" y="2974065"/>
            <a:ext cx="2686668" cy="909485"/>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Order Key</a:t>
            </a:r>
          </a:p>
        </p:txBody>
      </p:sp>
      <p:sp>
        <p:nvSpPr>
          <p:cNvPr id="9" name="Rectangle 8">
            <a:extLst>
              <a:ext uri="{FF2B5EF4-FFF2-40B4-BE49-F238E27FC236}">
                <a16:creationId xmlns:a16="http://schemas.microsoft.com/office/drawing/2014/main" id="{F28BCB3C-6476-7AD8-7BDE-3A2F0F0BEE04}"/>
              </a:ext>
            </a:extLst>
          </p:cNvPr>
          <p:cNvSpPr/>
          <p:nvPr/>
        </p:nvSpPr>
        <p:spPr>
          <a:xfrm>
            <a:off x="331265" y="4139354"/>
            <a:ext cx="2686668" cy="909485"/>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Sequential Processor</a:t>
            </a:r>
          </a:p>
        </p:txBody>
      </p:sp>
      <p:sp>
        <p:nvSpPr>
          <p:cNvPr id="3" name="TextBox 2">
            <a:extLst>
              <a:ext uri="{FF2B5EF4-FFF2-40B4-BE49-F238E27FC236}">
                <a16:creationId xmlns:a16="http://schemas.microsoft.com/office/drawing/2014/main" id="{0979EFCD-6865-246B-C1C3-FF555C30B308}"/>
              </a:ext>
            </a:extLst>
          </p:cNvPr>
          <p:cNvSpPr txBox="1"/>
          <p:nvPr/>
        </p:nvSpPr>
        <p:spPr>
          <a:xfrm>
            <a:off x="838200" y="1277640"/>
            <a:ext cx="2363339" cy="369332"/>
          </a:xfrm>
          <a:prstGeom prst="rect">
            <a:avLst/>
          </a:prstGeom>
          <a:noFill/>
        </p:spPr>
        <p:txBody>
          <a:bodyPr wrap="none" rtlCol="0">
            <a:spAutoFit/>
          </a:bodyPr>
          <a:lstStyle/>
          <a:p>
            <a:r>
              <a:rPr lang="en-US" dirty="0">
                <a:latin typeface="Kamerik205 5" panose="020B0503030600020004" pitchFamily="34" charset="0"/>
              </a:rPr>
              <a:t>Sequence Convoy</a:t>
            </a:r>
          </a:p>
        </p:txBody>
      </p:sp>
    </p:spTree>
    <p:extLst>
      <p:ext uri="{BB962C8B-B14F-4D97-AF65-F5344CB8AC3E}">
        <p14:creationId xmlns:p14="http://schemas.microsoft.com/office/powerpoint/2010/main" val="17291879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53B789-5913-A46B-A362-46C591A7D08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8D2FD62-A2B6-DF7B-D939-A1B08F744025}"/>
              </a:ext>
            </a:extLst>
          </p:cNvPr>
          <p:cNvSpPr>
            <a:spLocks noGrp="1"/>
          </p:cNvSpPr>
          <p:nvPr>
            <p:ph type="title"/>
          </p:nvPr>
        </p:nvSpPr>
        <p:spPr/>
        <p:txBody>
          <a:bodyPr/>
          <a:lstStyle/>
          <a:p>
            <a:r>
              <a:rPr lang="en-US" dirty="0"/>
              <a:t>Why Messaging Systems Matter</a:t>
            </a:r>
          </a:p>
        </p:txBody>
      </p:sp>
      <p:sp>
        <p:nvSpPr>
          <p:cNvPr id="3" name="Rectangle 2">
            <a:extLst>
              <a:ext uri="{FF2B5EF4-FFF2-40B4-BE49-F238E27FC236}">
                <a16:creationId xmlns:a16="http://schemas.microsoft.com/office/drawing/2014/main" id="{4C1778C3-48DB-011A-9089-5DF097656DC3}"/>
              </a:ext>
            </a:extLst>
          </p:cNvPr>
          <p:cNvSpPr/>
          <p:nvPr/>
        </p:nvSpPr>
        <p:spPr>
          <a:xfrm>
            <a:off x="2784938" y="3324329"/>
            <a:ext cx="6622123" cy="755965"/>
          </a:xfrm>
          <a:prstGeom prst="rect">
            <a:avLst/>
          </a:prstGeom>
          <a:solidFill>
            <a:srgbClr val="002B5B"/>
          </a:solidFill>
          <a:ln w="28575">
            <a:solidFill>
              <a:srgbClr val="FFD7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bg1"/>
                </a:solidFill>
              </a:rPr>
              <a:t>Load Distribution</a:t>
            </a:r>
          </a:p>
        </p:txBody>
      </p:sp>
      <p:sp>
        <p:nvSpPr>
          <p:cNvPr id="5" name="Rectangle 4">
            <a:extLst>
              <a:ext uri="{FF2B5EF4-FFF2-40B4-BE49-F238E27FC236}">
                <a16:creationId xmlns:a16="http://schemas.microsoft.com/office/drawing/2014/main" id="{1ACF4A6D-7A23-9956-248D-183DD3E6ECB5}"/>
              </a:ext>
            </a:extLst>
          </p:cNvPr>
          <p:cNvSpPr/>
          <p:nvPr/>
        </p:nvSpPr>
        <p:spPr>
          <a:xfrm>
            <a:off x="460165" y="1589352"/>
            <a:ext cx="3476036" cy="1325563"/>
          </a:xfrm>
          <a:prstGeom prst="rect">
            <a:avLst/>
          </a:prstGeom>
          <a:solidFill>
            <a:schemeClr val="bg1">
              <a:alpha val="50000"/>
            </a:schemeClr>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Seamless Communication</a:t>
            </a:r>
          </a:p>
        </p:txBody>
      </p:sp>
      <p:sp>
        <p:nvSpPr>
          <p:cNvPr id="6" name="Rectangle 5">
            <a:extLst>
              <a:ext uri="{FF2B5EF4-FFF2-40B4-BE49-F238E27FC236}">
                <a16:creationId xmlns:a16="http://schemas.microsoft.com/office/drawing/2014/main" id="{85A5BDC1-9375-5737-01E5-6713B29EF76B}"/>
              </a:ext>
            </a:extLst>
          </p:cNvPr>
          <p:cNvSpPr/>
          <p:nvPr/>
        </p:nvSpPr>
        <p:spPr>
          <a:xfrm>
            <a:off x="2784938" y="4245816"/>
            <a:ext cx="6622123" cy="755965"/>
          </a:xfrm>
          <a:prstGeom prst="rect">
            <a:avLst/>
          </a:prstGeom>
          <a:solidFill>
            <a:srgbClr val="002B5B"/>
          </a:solidFill>
          <a:ln w="28575">
            <a:solidFill>
              <a:srgbClr val="FFD7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bg1"/>
                </a:solidFill>
              </a:rPr>
              <a:t>Horizontal Scaling</a:t>
            </a:r>
          </a:p>
        </p:txBody>
      </p:sp>
      <p:sp>
        <p:nvSpPr>
          <p:cNvPr id="7" name="Rectangle 6">
            <a:extLst>
              <a:ext uri="{FF2B5EF4-FFF2-40B4-BE49-F238E27FC236}">
                <a16:creationId xmlns:a16="http://schemas.microsoft.com/office/drawing/2014/main" id="{E67A3D8A-907D-8E44-6BCD-383780790709}"/>
              </a:ext>
            </a:extLst>
          </p:cNvPr>
          <p:cNvSpPr/>
          <p:nvPr/>
        </p:nvSpPr>
        <p:spPr>
          <a:xfrm>
            <a:off x="2784937" y="5170551"/>
            <a:ext cx="6622123" cy="755965"/>
          </a:xfrm>
          <a:prstGeom prst="rect">
            <a:avLst/>
          </a:prstGeom>
          <a:solidFill>
            <a:srgbClr val="002B5B"/>
          </a:solidFill>
          <a:ln w="28575">
            <a:solidFill>
              <a:srgbClr val="FFD7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bg1"/>
                </a:solidFill>
              </a:rPr>
              <a:t>Optimized Throughput</a:t>
            </a:r>
          </a:p>
        </p:txBody>
      </p:sp>
      <p:sp>
        <p:nvSpPr>
          <p:cNvPr id="4" name="Rectangle 3">
            <a:extLst>
              <a:ext uri="{FF2B5EF4-FFF2-40B4-BE49-F238E27FC236}">
                <a16:creationId xmlns:a16="http://schemas.microsoft.com/office/drawing/2014/main" id="{8E19C062-ED9F-6620-BCB4-EAFD81E2F7C0}"/>
              </a:ext>
            </a:extLst>
          </p:cNvPr>
          <p:cNvSpPr/>
          <p:nvPr/>
        </p:nvSpPr>
        <p:spPr>
          <a:xfrm>
            <a:off x="4357980" y="1589351"/>
            <a:ext cx="3476036" cy="1325563"/>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Scalability &amp; Performance</a:t>
            </a:r>
          </a:p>
        </p:txBody>
      </p:sp>
    </p:spTree>
    <p:extLst>
      <p:ext uri="{BB962C8B-B14F-4D97-AF65-F5344CB8AC3E}">
        <p14:creationId xmlns:p14="http://schemas.microsoft.com/office/powerpoint/2010/main" val="210271887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animBg="1"/>
      <p:bldP spid="7"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4D81EB-FCBB-D642-2E44-12F3E7B9A21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5514A0B-C4D0-B5A3-1D22-88EE1CA7CD11}"/>
              </a:ext>
            </a:extLst>
          </p:cNvPr>
          <p:cNvSpPr>
            <a:spLocks noGrp="1"/>
          </p:cNvSpPr>
          <p:nvPr>
            <p:ph type="title"/>
          </p:nvPr>
        </p:nvSpPr>
        <p:spPr/>
        <p:txBody>
          <a:bodyPr/>
          <a:lstStyle/>
          <a:p>
            <a:r>
              <a:rPr lang="en-US" dirty="0"/>
              <a:t>Key Components &amp; Flow</a:t>
            </a:r>
          </a:p>
        </p:txBody>
      </p:sp>
      <p:sp>
        <p:nvSpPr>
          <p:cNvPr id="7" name="Rectangle 6">
            <a:extLst>
              <a:ext uri="{FF2B5EF4-FFF2-40B4-BE49-F238E27FC236}">
                <a16:creationId xmlns:a16="http://schemas.microsoft.com/office/drawing/2014/main" id="{CDC940F1-51AD-A804-2AB8-8CB3E2C59A9E}"/>
              </a:ext>
            </a:extLst>
          </p:cNvPr>
          <p:cNvSpPr/>
          <p:nvPr/>
        </p:nvSpPr>
        <p:spPr>
          <a:xfrm>
            <a:off x="372417" y="1808776"/>
            <a:ext cx="2686668" cy="909485"/>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Message Queue</a:t>
            </a:r>
          </a:p>
        </p:txBody>
      </p:sp>
      <p:sp>
        <p:nvSpPr>
          <p:cNvPr id="8" name="Rectangle 7">
            <a:extLst>
              <a:ext uri="{FF2B5EF4-FFF2-40B4-BE49-F238E27FC236}">
                <a16:creationId xmlns:a16="http://schemas.microsoft.com/office/drawing/2014/main" id="{7A5326C1-0476-5694-21FC-6798228AE72F}"/>
              </a:ext>
            </a:extLst>
          </p:cNvPr>
          <p:cNvSpPr/>
          <p:nvPr/>
        </p:nvSpPr>
        <p:spPr>
          <a:xfrm>
            <a:off x="351841" y="2974065"/>
            <a:ext cx="2686668" cy="909485"/>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Order Key</a:t>
            </a:r>
          </a:p>
        </p:txBody>
      </p:sp>
      <p:sp>
        <p:nvSpPr>
          <p:cNvPr id="9" name="Rectangle 8">
            <a:extLst>
              <a:ext uri="{FF2B5EF4-FFF2-40B4-BE49-F238E27FC236}">
                <a16:creationId xmlns:a16="http://schemas.microsoft.com/office/drawing/2014/main" id="{6E8BB4AE-DC0C-8F0D-A3C2-C122333B46C8}"/>
              </a:ext>
            </a:extLst>
          </p:cNvPr>
          <p:cNvSpPr/>
          <p:nvPr/>
        </p:nvSpPr>
        <p:spPr>
          <a:xfrm>
            <a:off x="331265" y="4139354"/>
            <a:ext cx="2686668" cy="909485"/>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Sequential Processor</a:t>
            </a:r>
          </a:p>
        </p:txBody>
      </p:sp>
      <p:sp>
        <p:nvSpPr>
          <p:cNvPr id="3" name="Oval 2">
            <a:extLst>
              <a:ext uri="{FF2B5EF4-FFF2-40B4-BE49-F238E27FC236}">
                <a16:creationId xmlns:a16="http://schemas.microsoft.com/office/drawing/2014/main" id="{246A6094-EC9D-02B5-917E-34AF257509DA}"/>
              </a:ext>
            </a:extLst>
          </p:cNvPr>
          <p:cNvSpPr/>
          <p:nvPr/>
        </p:nvSpPr>
        <p:spPr>
          <a:xfrm>
            <a:off x="9811503" y="3085505"/>
            <a:ext cx="729625" cy="6869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a:p>
        </p:txBody>
      </p:sp>
      <p:sp>
        <p:nvSpPr>
          <p:cNvPr id="4" name="Oval 3">
            <a:extLst>
              <a:ext uri="{FF2B5EF4-FFF2-40B4-BE49-F238E27FC236}">
                <a16:creationId xmlns:a16="http://schemas.microsoft.com/office/drawing/2014/main" id="{AD14CBB2-7D0F-2098-5B05-88D864517475}"/>
              </a:ext>
            </a:extLst>
          </p:cNvPr>
          <p:cNvSpPr/>
          <p:nvPr/>
        </p:nvSpPr>
        <p:spPr>
          <a:xfrm>
            <a:off x="3891655" y="3085506"/>
            <a:ext cx="729625" cy="6869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a:p>
        </p:txBody>
      </p:sp>
      <p:sp>
        <p:nvSpPr>
          <p:cNvPr id="5" name="Rectangle: Rounded Corners 4">
            <a:extLst>
              <a:ext uri="{FF2B5EF4-FFF2-40B4-BE49-F238E27FC236}">
                <a16:creationId xmlns:a16="http://schemas.microsoft.com/office/drawing/2014/main" id="{CACE2BB5-23F7-AE7F-5D9A-6829ADDAE5D5}"/>
              </a:ext>
            </a:extLst>
          </p:cNvPr>
          <p:cNvSpPr/>
          <p:nvPr/>
        </p:nvSpPr>
        <p:spPr>
          <a:xfrm>
            <a:off x="5444444" y="2766217"/>
            <a:ext cx="3543895" cy="132556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dirty="0"/>
          </a:p>
        </p:txBody>
      </p:sp>
      <p:grpSp>
        <p:nvGrpSpPr>
          <p:cNvPr id="6" name="Group 5">
            <a:extLst>
              <a:ext uri="{FF2B5EF4-FFF2-40B4-BE49-F238E27FC236}">
                <a16:creationId xmlns:a16="http://schemas.microsoft.com/office/drawing/2014/main" id="{C1A391AA-D8CE-34BD-6473-4B0DC550148D}"/>
              </a:ext>
            </a:extLst>
          </p:cNvPr>
          <p:cNvGrpSpPr/>
          <p:nvPr/>
        </p:nvGrpSpPr>
        <p:grpSpPr>
          <a:xfrm>
            <a:off x="3988607" y="3166882"/>
            <a:ext cx="535720" cy="457717"/>
            <a:chOff x="10960244" y="592125"/>
            <a:chExt cx="535720" cy="457717"/>
          </a:xfrm>
        </p:grpSpPr>
        <p:pic>
          <p:nvPicPr>
            <p:cNvPr id="10" name="Picture 9" descr="Free Envelope Clipart Black And White, Download Free Envelope Clipart Black  And White png images, Free ClipArts on Clipart Library">
              <a:extLst>
                <a:ext uri="{FF2B5EF4-FFF2-40B4-BE49-F238E27FC236}">
                  <a16:creationId xmlns:a16="http://schemas.microsoft.com/office/drawing/2014/main" id="{44A87CDA-79BB-6742-56A0-3341661455C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60244" y="680790"/>
              <a:ext cx="535720" cy="369052"/>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C93689FF-0713-BCFF-85FF-B8F5D153D42E}"/>
                </a:ext>
              </a:extLst>
            </p:cNvPr>
            <p:cNvSpPr txBox="1"/>
            <p:nvPr/>
          </p:nvSpPr>
          <p:spPr>
            <a:xfrm>
              <a:off x="11069246" y="592125"/>
              <a:ext cx="317716" cy="369332"/>
            </a:xfrm>
            <a:prstGeom prst="rect">
              <a:avLst/>
            </a:prstGeom>
            <a:noFill/>
          </p:spPr>
          <p:txBody>
            <a:bodyPr wrap="none" rtlCol="0">
              <a:spAutoFit/>
            </a:bodyPr>
            <a:lstStyle/>
            <a:p>
              <a:r>
                <a:rPr lang="en-US" dirty="0"/>
                <a:t>A</a:t>
              </a:r>
            </a:p>
          </p:txBody>
        </p:sp>
      </p:grpSp>
      <p:grpSp>
        <p:nvGrpSpPr>
          <p:cNvPr id="12" name="Group 11">
            <a:extLst>
              <a:ext uri="{FF2B5EF4-FFF2-40B4-BE49-F238E27FC236}">
                <a16:creationId xmlns:a16="http://schemas.microsoft.com/office/drawing/2014/main" id="{9882B600-1489-4D97-DE3B-C45E8E41FCE8}"/>
              </a:ext>
            </a:extLst>
          </p:cNvPr>
          <p:cNvGrpSpPr/>
          <p:nvPr/>
        </p:nvGrpSpPr>
        <p:grpSpPr>
          <a:xfrm>
            <a:off x="8209424" y="2780872"/>
            <a:ext cx="535720" cy="457717"/>
            <a:chOff x="10960244" y="592125"/>
            <a:chExt cx="535720" cy="457717"/>
          </a:xfrm>
        </p:grpSpPr>
        <p:pic>
          <p:nvPicPr>
            <p:cNvPr id="13" name="Picture 12" descr="Free Envelope Clipart Black And White, Download Free Envelope Clipart Black  And White png images, Free ClipArts on Clipart Library">
              <a:extLst>
                <a:ext uri="{FF2B5EF4-FFF2-40B4-BE49-F238E27FC236}">
                  <a16:creationId xmlns:a16="http://schemas.microsoft.com/office/drawing/2014/main" id="{A7EEA662-07B1-AA6B-7513-256BF73864E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60244" y="680790"/>
              <a:ext cx="535720" cy="369052"/>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38E55195-9F91-B30F-8B50-4F6D8EFD25E0}"/>
                </a:ext>
              </a:extLst>
            </p:cNvPr>
            <p:cNvSpPr txBox="1"/>
            <p:nvPr/>
          </p:nvSpPr>
          <p:spPr>
            <a:xfrm>
              <a:off x="11069246" y="592125"/>
              <a:ext cx="317716" cy="369332"/>
            </a:xfrm>
            <a:prstGeom prst="rect">
              <a:avLst/>
            </a:prstGeom>
            <a:noFill/>
          </p:spPr>
          <p:txBody>
            <a:bodyPr wrap="none" rtlCol="0">
              <a:spAutoFit/>
            </a:bodyPr>
            <a:lstStyle/>
            <a:p>
              <a:r>
                <a:rPr lang="en-US" dirty="0"/>
                <a:t>A</a:t>
              </a:r>
            </a:p>
          </p:txBody>
        </p:sp>
      </p:grpSp>
      <p:grpSp>
        <p:nvGrpSpPr>
          <p:cNvPr id="15" name="Group 14">
            <a:extLst>
              <a:ext uri="{FF2B5EF4-FFF2-40B4-BE49-F238E27FC236}">
                <a16:creationId xmlns:a16="http://schemas.microsoft.com/office/drawing/2014/main" id="{085B9403-86FE-ED47-3086-F0F526979120}"/>
              </a:ext>
            </a:extLst>
          </p:cNvPr>
          <p:cNvGrpSpPr/>
          <p:nvPr/>
        </p:nvGrpSpPr>
        <p:grpSpPr>
          <a:xfrm>
            <a:off x="9908455" y="3150204"/>
            <a:ext cx="535720" cy="457717"/>
            <a:chOff x="10960244" y="592125"/>
            <a:chExt cx="535720" cy="457717"/>
          </a:xfrm>
        </p:grpSpPr>
        <p:pic>
          <p:nvPicPr>
            <p:cNvPr id="16" name="Picture 15" descr="Free Envelope Clipart Black And White, Download Free Envelope Clipart Black  And White png images, Free ClipArts on Clipart Library">
              <a:extLst>
                <a:ext uri="{FF2B5EF4-FFF2-40B4-BE49-F238E27FC236}">
                  <a16:creationId xmlns:a16="http://schemas.microsoft.com/office/drawing/2014/main" id="{070FFE16-EF4A-DC0F-C468-CE79C12C1DE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60244" y="680790"/>
              <a:ext cx="535720" cy="36905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a:extLst>
                <a:ext uri="{FF2B5EF4-FFF2-40B4-BE49-F238E27FC236}">
                  <a16:creationId xmlns:a16="http://schemas.microsoft.com/office/drawing/2014/main" id="{C9B6D4A2-6AC9-88AE-1BE7-2F0EC743584C}"/>
                </a:ext>
              </a:extLst>
            </p:cNvPr>
            <p:cNvSpPr txBox="1"/>
            <p:nvPr/>
          </p:nvSpPr>
          <p:spPr>
            <a:xfrm>
              <a:off x="11069246" y="592125"/>
              <a:ext cx="317716" cy="369332"/>
            </a:xfrm>
            <a:prstGeom prst="rect">
              <a:avLst/>
            </a:prstGeom>
            <a:noFill/>
          </p:spPr>
          <p:txBody>
            <a:bodyPr wrap="none" rtlCol="0">
              <a:spAutoFit/>
            </a:bodyPr>
            <a:lstStyle/>
            <a:p>
              <a:r>
                <a:rPr lang="en-US" dirty="0"/>
                <a:t>A</a:t>
              </a:r>
            </a:p>
          </p:txBody>
        </p:sp>
      </p:grpSp>
      <p:grpSp>
        <p:nvGrpSpPr>
          <p:cNvPr id="18" name="Group 17">
            <a:extLst>
              <a:ext uri="{FF2B5EF4-FFF2-40B4-BE49-F238E27FC236}">
                <a16:creationId xmlns:a16="http://schemas.microsoft.com/office/drawing/2014/main" id="{2F793038-8476-68D7-2588-18F5D8DEEDF3}"/>
              </a:ext>
            </a:extLst>
          </p:cNvPr>
          <p:cNvGrpSpPr/>
          <p:nvPr/>
        </p:nvGrpSpPr>
        <p:grpSpPr>
          <a:xfrm>
            <a:off x="8205812" y="3354659"/>
            <a:ext cx="535720" cy="457717"/>
            <a:chOff x="10960244" y="592125"/>
            <a:chExt cx="535720" cy="457717"/>
          </a:xfrm>
        </p:grpSpPr>
        <p:pic>
          <p:nvPicPr>
            <p:cNvPr id="19" name="Picture 18" descr="Free Envelope Clipart Black And White, Download Free Envelope Clipart Black  And White png images, Free ClipArts on Clipart Library">
              <a:extLst>
                <a:ext uri="{FF2B5EF4-FFF2-40B4-BE49-F238E27FC236}">
                  <a16:creationId xmlns:a16="http://schemas.microsoft.com/office/drawing/2014/main" id="{9A879997-1B9D-2509-F31C-7A0F5AC1FF7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60244" y="680790"/>
              <a:ext cx="535720" cy="369052"/>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a:extLst>
                <a:ext uri="{FF2B5EF4-FFF2-40B4-BE49-F238E27FC236}">
                  <a16:creationId xmlns:a16="http://schemas.microsoft.com/office/drawing/2014/main" id="{288FE11E-967B-D666-8939-7B18FC672B00}"/>
                </a:ext>
              </a:extLst>
            </p:cNvPr>
            <p:cNvSpPr txBox="1"/>
            <p:nvPr/>
          </p:nvSpPr>
          <p:spPr>
            <a:xfrm>
              <a:off x="11069246" y="592125"/>
              <a:ext cx="317716" cy="369332"/>
            </a:xfrm>
            <a:prstGeom prst="rect">
              <a:avLst/>
            </a:prstGeom>
            <a:noFill/>
          </p:spPr>
          <p:txBody>
            <a:bodyPr wrap="none" rtlCol="0">
              <a:spAutoFit/>
            </a:bodyPr>
            <a:lstStyle/>
            <a:p>
              <a:r>
                <a:rPr lang="en-US" dirty="0"/>
                <a:t>B</a:t>
              </a:r>
            </a:p>
          </p:txBody>
        </p:sp>
      </p:grpSp>
      <p:grpSp>
        <p:nvGrpSpPr>
          <p:cNvPr id="21" name="Group 20">
            <a:extLst>
              <a:ext uri="{FF2B5EF4-FFF2-40B4-BE49-F238E27FC236}">
                <a16:creationId xmlns:a16="http://schemas.microsoft.com/office/drawing/2014/main" id="{331E6F48-2359-0AD1-F325-0D7FFED24D08}"/>
              </a:ext>
            </a:extLst>
          </p:cNvPr>
          <p:cNvGrpSpPr/>
          <p:nvPr/>
        </p:nvGrpSpPr>
        <p:grpSpPr>
          <a:xfrm>
            <a:off x="3988607" y="3167005"/>
            <a:ext cx="535720" cy="457717"/>
            <a:chOff x="10960244" y="592125"/>
            <a:chExt cx="535720" cy="457717"/>
          </a:xfrm>
        </p:grpSpPr>
        <p:pic>
          <p:nvPicPr>
            <p:cNvPr id="22" name="Picture 21" descr="Free Envelope Clipart Black And White, Download Free Envelope Clipart Black  And White png images, Free ClipArts on Clipart Library">
              <a:extLst>
                <a:ext uri="{FF2B5EF4-FFF2-40B4-BE49-F238E27FC236}">
                  <a16:creationId xmlns:a16="http://schemas.microsoft.com/office/drawing/2014/main" id="{326088FD-0861-D0F0-441C-750B683FF86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60244" y="680790"/>
              <a:ext cx="535720" cy="36905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a:extLst>
                <a:ext uri="{FF2B5EF4-FFF2-40B4-BE49-F238E27FC236}">
                  <a16:creationId xmlns:a16="http://schemas.microsoft.com/office/drawing/2014/main" id="{67083A8B-0517-A328-2021-BDA3A4D40247}"/>
                </a:ext>
              </a:extLst>
            </p:cNvPr>
            <p:cNvSpPr txBox="1"/>
            <p:nvPr/>
          </p:nvSpPr>
          <p:spPr>
            <a:xfrm>
              <a:off x="11069246" y="592125"/>
              <a:ext cx="317716" cy="369332"/>
            </a:xfrm>
            <a:prstGeom prst="rect">
              <a:avLst/>
            </a:prstGeom>
            <a:noFill/>
          </p:spPr>
          <p:txBody>
            <a:bodyPr wrap="none" rtlCol="0">
              <a:spAutoFit/>
            </a:bodyPr>
            <a:lstStyle/>
            <a:p>
              <a:r>
                <a:rPr lang="en-US" dirty="0"/>
                <a:t>B</a:t>
              </a:r>
            </a:p>
          </p:txBody>
        </p:sp>
      </p:grpSp>
      <p:grpSp>
        <p:nvGrpSpPr>
          <p:cNvPr id="24" name="Group 23">
            <a:extLst>
              <a:ext uri="{FF2B5EF4-FFF2-40B4-BE49-F238E27FC236}">
                <a16:creationId xmlns:a16="http://schemas.microsoft.com/office/drawing/2014/main" id="{AD5E61AB-2312-DDD8-B2C0-C367AAD3E9A4}"/>
              </a:ext>
            </a:extLst>
          </p:cNvPr>
          <p:cNvGrpSpPr/>
          <p:nvPr/>
        </p:nvGrpSpPr>
        <p:grpSpPr>
          <a:xfrm>
            <a:off x="3995605" y="3159800"/>
            <a:ext cx="535720" cy="457717"/>
            <a:chOff x="10960244" y="592125"/>
            <a:chExt cx="535720" cy="457717"/>
          </a:xfrm>
        </p:grpSpPr>
        <p:pic>
          <p:nvPicPr>
            <p:cNvPr id="25" name="Picture 24" descr="Free Envelope Clipart Black And White, Download Free Envelope Clipart Black  And White png images, Free ClipArts on Clipart Library">
              <a:extLst>
                <a:ext uri="{FF2B5EF4-FFF2-40B4-BE49-F238E27FC236}">
                  <a16:creationId xmlns:a16="http://schemas.microsoft.com/office/drawing/2014/main" id="{11B1928B-D8C3-9B33-446C-65AA83F2C3B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60244" y="680790"/>
              <a:ext cx="535720" cy="369052"/>
            </a:xfrm>
            <a:prstGeom prst="rect">
              <a:avLst/>
            </a:prstGeom>
            <a:noFill/>
            <a:extLst>
              <a:ext uri="{909E8E84-426E-40DD-AFC4-6F175D3DCCD1}">
                <a14:hiddenFill xmlns:a14="http://schemas.microsoft.com/office/drawing/2010/main">
                  <a:solidFill>
                    <a:srgbClr val="FFFFFF"/>
                  </a:solidFill>
                </a14:hiddenFill>
              </a:ext>
            </a:extLst>
          </p:spPr>
        </p:pic>
        <p:sp>
          <p:nvSpPr>
            <p:cNvPr id="26" name="TextBox 25">
              <a:extLst>
                <a:ext uri="{FF2B5EF4-FFF2-40B4-BE49-F238E27FC236}">
                  <a16:creationId xmlns:a16="http://schemas.microsoft.com/office/drawing/2014/main" id="{B7FFC636-DC37-A0F2-5D44-D1FB6876F7ED}"/>
                </a:ext>
              </a:extLst>
            </p:cNvPr>
            <p:cNvSpPr txBox="1"/>
            <p:nvPr/>
          </p:nvSpPr>
          <p:spPr>
            <a:xfrm>
              <a:off x="11069246" y="592125"/>
              <a:ext cx="317716" cy="369332"/>
            </a:xfrm>
            <a:prstGeom prst="rect">
              <a:avLst/>
            </a:prstGeom>
            <a:noFill/>
          </p:spPr>
          <p:txBody>
            <a:bodyPr wrap="none" rtlCol="0">
              <a:spAutoFit/>
            </a:bodyPr>
            <a:lstStyle/>
            <a:p>
              <a:r>
                <a:rPr lang="en-US" dirty="0"/>
                <a:t>A</a:t>
              </a:r>
            </a:p>
          </p:txBody>
        </p:sp>
      </p:grpSp>
      <p:grpSp>
        <p:nvGrpSpPr>
          <p:cNvPr id="27" name="Group 26">
            <a:extLst>
              <a:ext uri="{FF2B5EF4-FFF2-40B4-BE49-F238E27FC236}">
                <a16:creationId xmlns:a16="http://schemas.microsoft.com/office/drawing/2014/main" id="{367F5D0C-5554-9A1F-4589-FFADBD56DB63}"/>
              </a:ext>
            </a:extLst>
          </p:cNvPr>
          <p:cNvGrpSpPr/>
          <p:nvPr/>
        </p:nvGrpSpPr>
        <p:grpSpPr>
          <a:xfrm>
            <a:off x="8216597" y="2778372"/>
            <a:ext cx="535720" cy="457717"/>
            <a:chOff x="10960244" y="592125"/>
            <a:chExt cx="535720" cy="457717"/>
          </a:xfrm>
        </p:grpSpPr>
        <p:pic>
          <p:nvPicPr>
            <p:cNvPr id="28" name="Picture 27" descr="Free Envelope Clipart Black And White, Download Free Envelope Clipart Black  And White png images, Free ClipArts on Clipart Library">
              <a:extLst>
                <a:ext uri="{FF2B5EF4-FFF2-40B4-BE49-F238E27FC236}">
                  <a16:creationId xmlns:a16="http://schemas.microsoft.com/office/drawing/2014/main" id="{AD717EA1-7451-518C-B3BC-622ABCB6327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60244" y="680790"/>
              <a:ext cx="535720" cy="369052"/>
            </a:xfrm>
            <a:prstGeom prst="rect">
              <a:avLst/>
            </a:prstGeom>
            <a:noFill/>
            <a:extLst>
              <a:ext uri="{909E8E84-426E-40DD-AFC4-6F175D3DCCD1}">
                <a14:hiddenFill xmlns:a14="http://schemas.microsoft.com/office/drawing/2010/main">
                  <a:solidFill>
                    <a:srgbClr val="FFFFFF"/>
                  </a:solidFill>
                </a14:hiddenFill>
              </a:ext>
            </a:extLst>
          </p:spPr>
        </p:pic>
        <p:sp>
          <p:nvSpPr>
            <p:cNvPr id="29" name="TextBox 28">
              <a:extLst>
                <a:ext uri="{FF2B5EF4-FFF2-40B4-BE49-F238E27FC236}">
                  <a16:creationId xmlns:a16="http://schemas.microsoft.com/office/drawing/2014/main" id="{CE03F916-3152-7664-4BC5-CC7CD3A2D411}"/>
                </a:ext>
              </a:extLst>
            </p:cNvPr>
            <p:cNvSpPr txBox="1"/>
            <p:nvPr/>
          </p:nvSpPr>
          <p:spPr>
            <a:xfrm>
              <a:off x="11069246" y="592125"/>
              <a:ext cx="317716" cy="369332"/>
            </a:xfrm>
            <a:prstGeom prst="rect">
              <a:avLst/>
            </a:prstGeom>
            <a:noFill/>
          </p:spPr>
          <p:txBody>
            <a:bodyPr wrap="none" rtlCol="0">
              <a:spAutoFit/>
            </a:bodyPr>
            <a:lstStyle/>
            <a:p>
              <a:r>
                <a:rPr lang="en-US" dirty="0"/>
                <a:t>A</a:t>
              </a:r>
            </a:p>
          </p:txBody>
        </p:sp>
      </p:grpSp>
      <p:grpSp>
        <p:nvGrpSpPr>
          <p:cNvPr id="30" name="Group 29">
            <a:extLst>
              <a:ext uri="{FF2B5EF4-FFF2-40B4-BE49-F238E27FC236}">
                <a16:creationId xmlns:a16="http://schemas.microsoft.com/office/drawing/2014/main" id="{4D7F8E04-4389-8533-0B78-18A54F7E094C}"/>
              </a:ext>
            </a:extLst>
          </p:cNvPr>
          <p:cNvGrpSpPr/>
          <p:nvPr/>
        </p:nvGrpSpPr>
        <p:grpSpPr>
          <a:xfrm>
            <a:off x="9908455" y="3166882"/>
            <a:ext cx="535720" cy="457717"/>
            <a:chOff x="10960244" y="592125"/>
            <a:chExt cx="535720" cy="457717"/>
          </a:xfrm>
        </p:grpSpPr>
        <p:pic>
          <p:nvPicPr>
            <p:cNvPr id="31" name="Picture 30" descr="Free Envelope Clipart Black And White, Download Free Envelope Clipart Black  And White png images, Free ClipArts on Clipart Library">
              <a:extLst>
                <a:ext uri="{FF2B5EF4-FFF2-40B4-BE49-F238E27FC236}">
                  <a16:creationId xmlns:a16="http://schemas.microsoft.com/office/drawing/2014/main" id="{BC32C566-70EC-5456-DB6F-B9FD75CE3A7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60244" y="680790"/>
              <a:ext cx="535720" cy="369052"/>
            </a:xfrm>
            <a:prstGeom prst="rect">
              <a:avLst/>
            </a:prstGeom>
            <a:noFill/>
            <a:extLst>
              <a:ext uri="{909E8E84-426E-40DD-AFC4-6F175D3DCCD1}">
                <a14:hiddenFill xmlns:a14="http://schemas.microsoft.com/office/drawing/2010/main">
                  <a:solidFill>
                    <a:srgbClr val="FFFFFF"/>
                  </a:solidFill>
                </a14:hiddenFill>
              </a:ext>
            </a:extLst>
          </p:spPr>
        </p:pic>
        <p:sp>
          <p:nvSpPr>
            <p:cNvPr id="32" name="TextBox 31">
              <a:extLst>
                <a:ext uri="{FF2B5EF4-FFF2-40B4-BE49-F238E27FC236}">
                  <a16:creationId xmlns:a16="http://schemas.microsoft.com/office/drawing/2014/main" id="{A7B84385-6E13-E5EF-E5F1-4C3A88FEE639}"/>
                </a:ext>
              </a:extLst>
            </p:cNvPr>
            <p:cNvSpPr txBox="1"/>
            <p:nvPr/>
          </p:nvSpPr>
          <p:spPr>
            <a:xfrm>
              <a:off x="11069246" y="592125"/>
              <a:ext cx="317716" cy="369332"/>
            </a:xfrm>
            <a:prstGeom prst="rect">
              <a:avLst/>
            </a:prstGeom>
            <a:noFill/>
          </p:spPr>
          <p:txBody>
            <a:bodyPr wrap="none" rtlCol="0">
              <a:spAutoFit/>
            </a:bodyPr>
            <a:lstStyle/>
            <a:p>
              <a:r>
                <a:rPr lang="en-US" dirty="0"/>
                <a:t>A</a:t>
              </a:r>
            </a:p>
          </p:txBody>
        </p:sp>
      </p:grpSp>
      <p:grpSp>
        <p:nvGrpSpPr>
          <p:cNvPr id="33" name="Group 32">
            <a:extLst>
              <a:ext uri="{FF2B5EF4-FFF2-40B4-BE49-F238E27FC236}">
                <a16:creationId xmlns:a16="http://schemas.microsoft.com/office/drawing/2014/main" id="{C630314B-F7CA-9517-6C46-408665F9BEB8}"/>
              </a:ext>
            </a:extLst>
          </p:cNvPr>
          <p:cNvGrpSpPr/>
          <p:nvPr/>
        </p:nvGrpSpPr>
        <p:grpSpPr>
          <a:xfrm>
            <a:off x="9908455" y="3162953"/>
            <a:ext cx="535720" cy="457717"/>
            <a:chOff x="10960244" y="592125"/>
            <a:chExt cx="535720" cy="457717"/>
          </a:xfrm>
        </p:grpSpPr>
        <p:pic>
          <p:nvPicPr>
            <p:cNvPr id="34" name="Picture 33" descr="Free Envelope Clipart Black And White, Download Free Envelope Clipart Black  And White png images, Free ClipArts on Clipart Library">
              <a:extLst>
                <a:ext uri="{FF2B5EF4-FFF2-40B4-BE49-F238E27FC236}">
                  <a16:creationId xmlns:a16="http://schemas.microsoft.com/office/drawing/2014/main" id="{E310E2D1-B27B-0518-24FC-88FB53AC6C3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60244" y="680790"/>
              <a:ext cx="535720" cy="369052"/>
            </a:xfrm>
            <a:prstGeom prst="rect">
              <a:avLst/>
            </a:prstGeom>
            <a:noFill/>
            <a:extLst>
              <a:ext uri="{909E8E84-426E-40DD-AFC4-6F175D3DCCD1}">
                <a14:hiddenFill xmlns:a14="http://schemas.microsoft.com/office/drawing/2010/main">
                  <a:solidFill>
                    <a:srgbClr val="FFFFFF"/>
                  </a:solidFill>
                </a14:hiddenFill>
              </a:ext>
            </a:extLst>
          </p:spPr>
        </p:pic>
        <p:sp>
          <p:nvSpPr>
            <p:cNvPr id="35" name="TextBox 34">
              <a:extLst>
                <a:ext uri="{FF2B5EF4-FFF2-40B4-BE49-F238E27FC236}">
                  <a16:creationId xmlns:a16="http://schemas.microsoft.com/office/drawing/2014/main" id="{EEE34584-2B2C-C4F2-29B3-70406D5B996D}"/>
                </a:ext>
              </a:extLst>
            </p:cNvPr>
            <p:cNvSpPr txBox="1"/>
            <p:nvPr/>
          </p:nvSpPr>
          <p:spPr>
            <a:xfrm>
              <a:off x="11069246" y="592125"/>
              <a:ext cx="317716" cy="369332"/>
            </a:xfrm>
            <a:prstGeom prst="rect">
              <a:avLst/>
            </a:prstGeom>
            <a:noFill/>
          </p:spPr>
          <p:txBody>
            <a:bodyPr wrap="none" rtlCol="0">
              <a:spAutoFit/>
            </a:bodyPr>
            <a:lstStyle/>
            <a:p>
              <a:r>
                <a:rPr lang="en-US" dirty="0"/>
                <a:t>B</a:t>
              </a:r>
            </a:p>
          </p:txBody>
        </p:sp>
      </p:grpSp>
      <p:sp>
        <p:nvSpPr>
          <p:cNvPr id="36" name="TextBox 35">
            <a:extLst>
              <a:ext uri="{FF2B5EF4-FFF2-40B4-BE49-F238E27FC236}">
                <a16:creationId xmlns:a16="http://schemas.microsoft.com/office/drawing/2014/main" id="{AF0937D6-78F4-635C-990F-068217D9F80A}"/>
              </a:ext>
            </a:extLst>
          </p:cNvPr>
          <p:cNvSpPr txBox="1"/>
          <p:nvPr/>
        </p:nvSpPr>
        <p:spPr>
          <a:xfrm>
            <a:off x="3738129" y="3853867"/>
            <a:ext cx="1050672" cy="369332"/>
          </a:xfrm>
          <a:prstGeom prst="rect">
            <a:avLst/>
          </a:prstGeom>
          <a:noFill/>
        </p:spPr>
        <p:txBody>
          <a:bodyPr wrap="none" rtlCol="0">
            <a:spAutoFit/>
          </a:bodyPr>
          <a:lstStyle/>
          <a:p>
            <a:r>
              <a:rPr lang="en-US" b="1" dirty="0"/>
              <a:t>Producer</a:t>
            </a:r>
          </a:p>
        </p:txBody>
      </p:sp>
      <p:sp>
        <p:nvSpPr>
          <p:cNvPr id="37" name="TextBox 36">
            <a:extLst>
              <a:ext uri="{FF2B5EF4-FFF2-40B4-BE49-F238E27FC236}">
                <a16:creationId xmlns:a16="http://schemas.microsoft.com/office/drawing/2014/main" id="{1C9D3F5A-845A-9761-0059-32318D25BCFD}"/>
              </a:ext>
            </a:extLst>
          </p:cNvPr>
          <p:cNvSpPr txBox="1"/>
          <p:nvPr/>
        </p:nvSpPr>
        <p:spPr>
          <a:xfrm>
            <a:off x="9643982" y="3865790"/>
            <a:ext cx="1152880" cy="369332"/>
          </a:xfrm>
          <a:prstGeom prst="rect">
            <a:avLst/>
          </a:prstGeom>
          <a:noFill/>
        </p:spPr>
        <p:txBody>
          <a:bodyPr wrap="none" rtlCol="0">
            <a:spAutoFit/>
          </a:bodyPr>
          <a:lstStyle/>
          <a:p>
            <a:r>
              <a:rPr lang="en-US" b="1" dirty="0"/>
              <a:t>Consumer</a:t>
            </a:r>
          </a:p>
        </p:txBody>
      </p:sp>
      <p:sp>
        <p:nvSpPr>
          <p:cNvPr id="38" name="TextBox 37">
            <a:extLst>
              <a:ext uri="{FF2B5EF4-FFF2-40B4-BE49-F238E27FC236}">
                <a16:creationId xmlns:a16="http://schemas.microsoft.com/office/drawing/2014/main" id="{313E0281-B600-A3AA-4784-023BF61BABC1}"/>
              </a:ext>
            </a:extLst>
          </p:cNvPr>
          <p:cNvSpPr txBox="1"/>
          <p:nvPr/>
        </p:nvSpPr>
        <p:spPr>
          <a:xfrm>
            <a:off x="6361478" y="4235122"/>
            <a:ext cx="1709827" cy="369332"/>
          </a:xfrm>
          <a:prstGeom prst="rect">
            <a:avLst/>
          </a:prstGeom>
          <a:noFill/>
        </p:spPr>
        <p:txBody>
          <a:bodyPr wrap="none" rtlCol="0">
            <a:spAutoFit/>
          </a:bodyPr>
          <a:lstStyle/>
          <a:p>
            <a:r>
              <a:rPr lang="en-US" b="1" dirty="0"/>
              <a:t>Message Queue</a:t>
            </a:r>
          </a:p>
        </p:txBody>
      </p:sp>
      <p:sp>
        <p:nvSpPr>
          <p:cNvPr id="39" name="TextBox 38">
            <a:extLst>
              <a:ext uri="{FF2B5EF4-FFF2-40B4-BE49-F238E27FC236}">
                <a16:creationId xmlns:a16="http://schemas.microsoft.com/office/drawing/2014/main" id="{C09950FC-B8CA-B9B9-1DB5-6F49D3CFE758}"/>
              </a:ext>
            </a:extLst>
          </p:cNvPr>
          <p:cNvSpPr txBox="1"/>
          <p:nvPr/>
        </p:nvSpPr>
        <p:spPr>
          <a:xfrm>
            <a:off x="838200" y="1277640"/>
            <a:ext cx="2363339" cy="369332"/>
          </a:xfrm>
          <a:prstGeom prst="rect">
            <a:avLst/>
          </a:prstGeom>
          <a:noFill/>
        </p:spPr>
        <p:txBody>
          <a:bodyPr wrap="none" rtlCol="0">
            <a:spAutoFit/>
          </a:bodyPr>
          <a:lstStyle/>
          <a:p>
            <a:r>
              <a:rPr lang="en-US" dirty="0">
                <a:latin typeface="Kamerik205 5" panose="020B0503030600020004" pitchFamily="34" charset="0"/>
              </a:rPr>
              <a:t>Sequence Convoy</a:t>
            </a:r>
          </a:p>
        </p:txBody>
      </p:sp>
    </p:spTree>
    <p:extLst>
      <p:ext uri="{BB962C8B-B14F-4D97-AF65-F5344CB8AC3E}">
        <p14:creationId xmlns:p14="http://schemas.microsoft.com/office/powerpoint/2010/main" val="385588772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0" presetClass="path" presetSubtype="0" accel="50000" decel="50000" fill="hold" nodeType="afterEffect">
                                  <p:stCondLst>
                                    <p:cond delay="0"/>
                                  </p:stCondLst>
                                  <p:childTnLst>
                                    <p:animMotion origin="layout" path="M 1.45833E-6 1.11111E-6 L 0.11758 -0.06111 L 0.34635 -0.05579 " pathEditMode="relative" rAng="0" ptsTypes="AAA">
                                      <p:cBhvr>
                                        <p:cTn id="10" dur="500" fill="hold"/>
                                        <p:tgtEl>
                                          <p:spTgt spid="6"/>
                                        </p:tgtEl>
                                        <p:attrNameLst>
                                          <p:attrName>ppt_x</p:attrName>
                                          <p:attrName>ppt_y</p:attrName>
                                        </p:attrNameLst>
                                      </p:cBhvr>
                                      <p:rCtr x="17318" y="-3056"/>
                                    </p:animMotion>
                                  </p:childTnLst>
                                </p:cTn>
                              </p:par>
                            </p:childTnLst>
                          </p:cTn>
                        </p:par>
                        <p:par>
                          <p:cTn id="11" fill="hold">
                            <p:stCondLst>
                              <p:cond delay="1000"/>
                            </p:stCondLst>
                            <p:childTnLst>
                              <p:par>
                                <p:cTn id="12" presetID="1" presetClass="entr" presetSubtype="0" fill="hold" nodeType="afterEffect">
                                  <p:stCondLst>
                                    <p:cond delay="0"/>
                                  </p:stCondLst>
                                  <p:childTnLst>
                                    <p:set>
                                      <p:cBhvr>
                                        <p:cTn id="13" dur="1" fill="hold">
                                          <p:stCondLst>
                                            <p:cond delay="0"/>
                                          </p:stCondLst>
                                        </p:cTn>
                                        <p:tgtEl>
                                          <p:spTgt spid="12"/>
                                        </p:tgtEl>
                                        <p:attrNameLst>
                                          <p:attrName>style.visibility</p:attrName>
                                        </p:attrNameLst>
                                      </p:cBhvr>
                                      <p:to>
                                        <p:strVal val="visible"/>
                                      </p:to>
                                    </p:set>
                                  </p:childTnLst>
                                </p:cTn>
                              </p:par>
                              <p:par>
                                <p:cTn id="14" presetID="1" presetClass="exit" presetSubtype="0" fill="hold" nodeType="withEffect">
                                  <p:stCondLst>
                                    <p:cond delay="0"/>
                                  </p:stCondLst>
                                  <p:childTnLst>
                                    <p:set>
                                      <p:cBhvr>
                                        <p:cTn id="15" dur="1" fill="hold">
                                          <p:stCondLst>
                                            <p:cond delay="0"/>
                                          </p:stCondLst>
                                        </p:cTn>
                                        <p:tgtEl>
                                          <p:spTgt spid="6"/>
                                        </p:tgtEl>
                                        <p:attrNameLst>
                                          <p:attrName>style.visibility</p:attrName>
                                        </p:attrNameLst>
                                      </p:cBhvr>
                                      <p:to>
                                        <p:strVal val="hidden"/>
                                      </p:to>
                                    </p:set>
                                  </p:childTnLst>
                                </p:cTn>
                              </p:par>
                            </p:childTnLst>
                          </p:cTn>
                        </p:par>
                        <p:par>
                          <p:cTn id="16" fill="hold">
                            <p:stCondLst>
                              <p:cond delay="1000"/>
                            </p:stCondLst>
                            <p:childTnLst>
                              <p:par>
                                <p:cTn id="17" presetID="42" presetClass="path" presetSubtype="0" accel="50000" decel="50000" fill="hold" nodeType="afterEffect">
                                  <p:stCondLst>
                                    <p:cond delay="0"/>
                                  </p:stCondLst>
                                  <p:childTnLst>
                                    <p:animMotion origin="layout" path="M -2.5E-6 1.11111E-6 L 0.1392 0.05532 " pathEditMode="relative" rAng="0" ptsTypes="AA">
                                      <p:cBhvr>
                                        <p:cTn id="18" dur="500" fill="hold"/>
                                        <p:tgtEl>
                                          <p:spTgt spid="12"/>
                                        </p:tgtEl>
                                        <p:attrNameLst>
                                          <p:attrName>ppt_x</p:attrName>
                                          <p:attrName>ppt_y</p:attrName>
                                        </p:attrNameLst>
                                      </p:cBhvr>
                                      <p:rCtr x="6953" y="2755"/>
                                    </p:animMotion>
                                  </p:childTnLst>
                                </p:cTn>
                              </p:par>
                            </p:childTnLst>
                          </p:cTn>
                        </p:par>
                        <p:par>
                          <p:cTn id="19" fill="hold">
                            <p:stCondLst>
                              <p:cond delay="1500"/>
                            </p:stCondLst>
                            <p:childTnLst>
                              <p:par>
                                <p:cTn id="20" presetID="1" presetClass="entr" presetSubtype="0" fill="hold" nodeType="afterEffect">
                                  <p:stCondLst>
                                    <p:cond delay="0"/>
                                  </p:stCondLst>
                                  <p:childTnLst>
                                    <p:set>
                                      <p:cBhvr>
                                        <p:cTn id="21" dur="1" fill="hold">
                                          <p:stCondLst>
                                            <p:cond delay="0"/>
                                          </p:stCondLst>
                                        </p:cTn>
                                        <p:tgtEl>
                                          <p:spTgt spid="15"/>
                                        </p:tgtEl>
                                        <p:attrNameLst>
                                          <p:attrName>style.visibility</p:attrName>
                                        </p:attrNameLst>
                                      </p:cBhvr>
                                      <p:to>
                                        <p:strVal val="visible"/>
                                      </p:to>
                                    </p:set>
                                  </p:childTnLst>
                                </p:cTn>
                              </p:par>
                              <p:par>
                                <p:cTn id="22" presetID="1" presetClass="exit" presetSubtype="0" fill="hold" nodeType="withEffect">
                                  <p:stCondLst>
                                    <p:cond delay="0"/>
                                  </p:stCondLst>
                                  <p:childTnLst>
                                    <p:set>
                                      <p:cBhvr>
                                        <p:cTn id="23" dur="1" fill="hold">
                                          <p:stCondLst>
                                            <p:cond delay="0"/>
                                          </p:stCondLst>
                                        </p:cTn>
                                        <p:tgtEl>
                                          <p:spTgt spid="12"/>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21"/>
                                        </p:tgtEl>
                                        <p:attrNameLst>
                                          <p:attrName>style.visibility</p:attrName>
                                        </p:attrNameLst>
                                      </p:cBhvr>
                                      <p:to>
                                        <p:strVal val="visible"/>
                                      </p:to>
                                    </p:set>
                                    <p:animEffect transition="in" filter="fade">
                                      <p:cBhvr>
                                        <p:cTn id="28" dur="500"/>
                                        <p:tgtEl>
                                          <p:spTgt spid="21"/>
                                        </p:tgtEl>
                                      </p:cBhvr>
                                    </p:animEffect>
                                  </p:childTnLst>
                                </p:cTn>
                              </p:par>
                            </p:childTnLst>
                          </p:cTn>
                        </p:par>
                        <p:par>
                          <p:cTn id="29" fill="hold">
                            <p:stCondLst>
                              <p:cond delay="500"/>
                            </p:stCondLst>
                            <p:childTnLst>
                              <p:par>
                                <p:cTn id="30" presetID="0" presetClass="path" presetSubtype="0" accel="50000" decel="50000" fill="hold" nodeType="afterEffect">
                                  <p:stCondLst>
                                    <p:cond delay="0"/>
                                  </p:stCondLst>
                                  <p:childTnLst>
                                    <p:animMotion origin="layout" path="M 1.45833E-6 1.11111E-6 L 0.1332 0.03333 L 0.34622 0.02639 L 0.34622 0.02662 " pathEditMode="relative" rAng="0" ptsTypes="AAAA">
                                      <p:cBhvr>
                                        <p:cTn id="31" dur="500" fill="hold"/>
                                        <p:tgtEl>
                                          <p:spTgt spid="21"/>
                                        </p:tgtEl>
                                        <p:attrNameLst>
                                          <p:attrName>ppt_x</p:attrName>
                                          <p:attrName>ppt_y</p:attrName>
                                        </p:attrNameLst>
                                      </p:cBhvr>
                                      <p:rCtr x="17305" y="1667"/>
                                    </p:animMotion>
                                  </p:childTnLst>
                                </p:cTn>
                              </p:par>
                            </p:childTnLst>
                          </p:cTn>
                        </p:par>
                        <p:par>
                          <p:cTn id="32" fill="hold">
                            <p:stCondLst>
                              <p:cond delay="1000"/>
                            </p:stCondLst>
                            <p:childTnLst>
                              <p:par>
                                <p:cTn id="33" presetID="1" presetClass="entr" presetSubtype="0" fill="hold" nodeType="afterEffect">
                                  <p:stCondLst>
                                    <p:cond delay="0"/>
                                  </p:stCondLst>
                                  <p:childTnLst>
                                    <p:set>
                                      <p:cBhvr>
                                        <p:cTn id="34" dur="1" fill="hold">
                                          <p:stCondLst>
                                            <p:cond delay="0"/>
                                          </p:stCondLst>
                                        </p:cTn>
                                        <p:tgtEl>
                                          <p:spTgt spid="18"/>
                                        </p:tgtEl>
                                        <p:attrNameLst>
                                          <p:attrName>style.visibility</p:attrName>
                                        </p:attrNameLst>
                                      </p:cBhvr>
                                      <p:to>
                                        <p:strVal val="visible"/>
                                      </p:to>
                                    </p:set>
                                  </p:childTnLst>
                                </p:cTn>
                              </p:par>
                              <p:par>
                                <p:cTn id="35" presetID="1" presetClass="exit" presetSubtype="0" fill="hold" nodeType="withEffect">
                                  <p:stCondLst>
                                    <p:cond delay="0"/>
                                  </p:stCondLst>
                                  <p:childTnLst>
                                    <p:set>
                                      <p:cBhvr>
                                        <p:cTn id="36" dur="1" fill="hold">
                                          <p:stCondLst>
                                            <p:cond delay="0"/>
                                          </p:stCondLst>
                                        </p:cTn>
                                        <p:tgtEl>
                                          <p:spTgt spid="21"/>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24"/>
                                        </p:tgtEl>
                                        <p:attrNameLst>
                                          <p:attrName>style.visibility</p:attrName>
                                        </p:attrNameLst>
                                      </p:cBhvr>
                                      <p:to>
                                        <p:strVal val="visible"/>
                                      </p:to>
                                    </p:set>
                                    <p:animEffect transition="in" filter="fade">
                                      <p:cBhvr>
                                        <p:cTn id="41" dur="500"/>
                                        <p:tgtEl>
                                          <p:spTgt spid="24"/>
                                        </p:tgtEl>
                                      </p:cBhvr>
                                    </p:animEffect>
                                  </p:childTnLst>
                                </p:cTn>
                              </p:par>
                            </p:childTnLst>
                          </p:cTn>
                        </p:par>
                        <p:par>
                          <p:cTn id="42" fill="hold">
                            <p:stCondLst>
                              <p:cond delay="500"/>
                            </p:stCondLst>
                            <p:childTnLst>
                              <p:par>
                                <p:cTn id="43" presetID="0" presetClass="path" presetSubtype="0" accel="50000" decel="50000" fill="hold" nodeType="afterEffect">
                                  <p:stCondLst>
                                    <p:cond delay="0"/>
                                  </p:stCondLst>
                                  <p:childTnLst>
                                    <p:animMotion origin="layout" path="M 0.00039 -0.00023 L 0.11549 -0.05972 L 0.3457 -0.05509 " pathEditMode="relative" rAng="0" ptsTypes="AAA">
                                      <p:cBhvr>
                                        <p:cTn id="44" dur="500" fill="hold"/>
                                        <p:tgtEl>
                                          <p:spTgt spid="24"/>
                                        </p:tgtEl>
                                        <p:attrNameLst>
                                          <p:attrName>ppt_x</p:attrName>
                                          <p:attrName>ppt_y</p:attrName>
                                        </p:attrNameLst>
                                      </p:cBhvr>
                                      <p:rCtr x="17266" y="-2986"/>
                                    </p:animMotion>
                                  </p:childTnLst>
                                </p:cTn>
                              </p:par>
                            </p:childTnLst>
                          </p:cTn>
                        </p:par>
                        <p:par>
                          <p:cTn id="45" fill="hold">
                            <p:stCondLst>
                              <p:cond delay="1000"/>
                            </p:stCondLst>
                            <p:childTnLst>
                              <p:par>
                                <p:cTn id="46" presetID="1" presetClass="entr" presetSubtype="0" fill="hold" nodeType="afterEffect">
                                  <p:stCondLst>
                                    <p:cond delay="0"/>
                                  </p:stCondLst>
                                  <p:childTnLst>
                                    <p:set>
                                      <p:cBhvr>
                                        <p:cTn id="47" dur="1" fill="hold">
                                          <p:stCondLst>
                                            <p:cond delay="0"/>
                                          </p:stCondLst>
                                        </p:cTn>
                                        <p:tgtEl>
                                          <p:spTgt spid="27"/>
                                        </p:tgtEl>
                                        <p:attrNameLst>
                                          <p:attrName>style.visibility</p:attrName>
                                        </p:attrNameLst>
                                      </p:cBhvr>
                                      <p:to>
                                        <p:strVal val="visible"/>
                                      </p:to>
                                    </p:set>
                                  </p:childTnLst>
                                </p:cTn>
                              </p:par>
                              <p:par>
                                <p:cTn id="48" presetID="1" presetClass="exit" presetSubtype="0" fill="hold" nodeType="withEffect">
                                  <p:stCondLst>
                                    <p:cond delay="0"/>
                                  </p:stCondLst>
                                  <p:childTnLst>
                                    <p:set>
                                      <p:cBhvr>
                                        <p:cTn id="49" dur="1" fill="hold">
                                          <p:stCondLst>
                                            <p:cond delay="0"/>
                                          </p:stCondLst>
                                        </p:cTn>
                                        <p:tgtEl>
                                          <p:spTgt spid="24"/>
                                        </p:tgtEl>
                                        <p:attrNameLst>
                                          <p:attrName>style.visibility</p:attrName>
                                        </p:attrNameLst>
                                      </p:cBhvr>
                                      <p:to>
                                        <p:strVal val="hidden"/>
                                      </p:to>
                                    </p:set>
                                  </p:childTnLst>
                                </p:cTn>
                              </p:par>
                            </p:childTnLst>
                          </p:cTn>
                        </p:par>
                      </p:childTnLst>
                    </p:cTn>
                  </p:par>
                  <p:par>
                    <p:cTn id="50" fill="hold">
                      <p:stCondLst>
                        <p:cond delay="indefinite"/>
                      </p:stCondLst>
                      <p:childTnLst>
                        <p:par>
                          <p:cTn id="51" fill="hold">
                            <p:stCondLst>
                              <p:cond delay="0"/>
                            </p:stCondLst>
                            <p:childTnLst>
                              <p:par>
                                <p:cTn id="52" presetID="9" presetClass="exit" presetSubtype="0" fill="hold" nodeType="clickEffect">
                                  <p:stCondLst>
                                    <p:cond delay="0"/>
                                  </p:stCondLst>
                                  <p:childTnLst>
                                    <p:animEffect transition="out" filter="dissolve">
                                      <p:cBhvr>
                                        <p:cTn id="53" dur="500"/>
                                        <p:tgtEl>
                                          <p:spTgt spid="15"/>
                                        </p:tgtEl>
                                      </p:cBhvr>
                                    </p:animEffect>
                                    <p:set>
                                      <p:cBhvr>
                                        <p:cTn id="54" dur="1" fill="hold">
                                          <p:stCondLst>
                                            <p:cond delay="499"/>
                                          </p:stCondLst>
                                        </p:cTn>
                                        <p:tgtEl>
                                          <p:spTgt spid="15"/>
                                        </p:tgtEl>
                                        <p:attrNameLst>
                                          <p:attrName>style.visibility</p:attrName>
                                        </p:attrNameLst>
                                      </p:cBhvr>
                                      <p:to>
                                        <p:strVal val="hidden"/>
                                      </p:to>
                                    </p:set>
                                  </p:childTnLst>
                                </p:cTn>
                              </p:par>
                            </p:childTnLst>
                          </p:cTn>
                        </p:par>
                      </p:childTnLst>
                    </p:cTn>
                  </p:par>
                  <p:par>
                    <p:cTn id="55" fill="hold">
                      <p:stCondLst>
                        <p:cond delay="indefinite"/>
                      </p:stCondLst>
                      <p:childTnLst>
                        <p:par>
                          <p:cTn id="56" fill="hold">
                            <p:stCondLst>
                              <p:cond delay="0"/>
                            </p:stCondLst>
                            <p:childTnLst>
                              <p:par>
                                <p:cTn id="57" presetID="42" presetClass="path" presetSubtype="0" accel="50000" decel="50000" fill="hold" nodeType="clickEffect">
                                  <p:stCondLst>
                                    <p:cond delay="0"/>
                                  </p:stCondLst>
                                  <p:childTnLst>
                                    <p:animMotion origin="layout" path="M -3.33333E-6 4.07407E-6 L 0.13594 0.05324 " pathEditMode="relative" rAng="0" ptsTypes="AA">
                                      <p:cBhvr>
                                        <p:cTn id="58" dur="500" fill="hold"/>
                                        <p:tgtEl>
                                          <p:spTgt spid="27"/>
                                        </p:tgtEl>
                                        <p:attrNameLst>
                                          <p:attrName>ppt_x</p:attrName>
                                          <p:attrName>ppt_y</p:attrName>
                                        </p:attrNameLst>
                                      </p:cBhvr>
                                      <p:rCtr x="6797" y="2662"/>
                                    </p:animMotion>
                                  </p:childTnLst>
                                </p:cTn>
                              </p:par>
                            </p:childTnLst>
                          </p:cTn>
                        </p:par>
                        <p:par>
                          <p:cTn id="59" fill="hold">
                            <p:stCondLst>
                              <p:cond delay="500"/>
                            </p:stCondLst>
                            <p:childTnLst>
                              <p:par>
                                <p:cTn id="60" presetID="1" presetClass="entr" presetSubtype="0" fill="hold" nodeType="afterEffect">
                                  <p:stCondLst>
                                    <p:cond delay="0"/>
                                  </p:stCondLst>
                                  <p:childTnLst>
                                    <p:set>
                                      <p:cBhvr>
                                        <p:cTn id="61" dur="1" fill="hold">
                                          <p:stCondLst>
                                            <p:cond delay="0"/>
                                          </p:stCondLst>
                                        </p:cTn>
                                        <p:tgtEl>
                                          <p:spTgt spid="30"/>
                                        </p:tgtEl>
                                        <p:attrNameLst>
                                          <p:attrName>style.visibility</p:attrName>
                                        </p:attrNameLst>
                                      </p:cBhvr>
                                      <p:to>
                                        <p:strVal val="visible"/>
                                      </p:to>
                                    </p:set>
                                  </p:childTnLst>
                                </p:cTn>
                              </p:par>
                            </p:childTnLst>
                          </p:cTn>
                        </p:par>
                        <p:par>
                          <p:cTn id="62" fill="hold">
                            <p:stCondLst>
                              <p:cond delay="500"/>
                            </p:stCondLst>
                            <p:childTnLst>
                              <p:par>
                                <p:cTn id="63" presetID="1" presetClass="exit" presetSubtype="0" fill="hold" nodeType="afterEffect">
                                  <p:stCondLst>
                                    <p:cond delay="0"/>
                                  </p:stCondLst>
                                  <p:childTnLst>
                                    <p:set>
                                      <p:cBhvr>
                                        <p:cTn id="64" dur="1" fill="hold">
                                          <p:stCondLst>
                                            <p:cond delay="0"/>
                                          </p:stCondLst>
                                        </p:cTn>
                                        <p:tgtEl>
                                          <p:spTgt spid="27"/>
                                        </p:tgtEl>
                                        <p:attrNameLst>
                                          <p:attrName>style.visibility</p:attrName>
                                        </p:attrNameLst>
                                      </p:cBhvr>
                                      <p:to>
                                        <p:strVal val="hidden"/>
                                      </p:to>
                                    </p:set>
                                  </p:childTnLst>
                                </p:cTn>
                              </p:par>
                            </p:childTnLst>
                          </p:cTn>
                        </p:par>
                      </p:childTnLst>
                    </p:cTn>
                  </p:par>
                  <p:par>
                    <p:cTn id="65" fill="hold">
                      <p:stCondLst>
                        <p:cond delay="indefinite"/>
                      </p:stCondLst>
                      <p:childTnLst>
                        <p:par>
                          <p:cTn id="66" fill="hold">
                            <p:stCondLst>
                              <p:cond delay="0"/>
                            </p:stCondLst>
                            <p:childTnLst>
                              <p:par>
                                <p:cTn id="67" presetID="9" presetClass="exit" presetSubtype="0" fill="hold" nodeType="clickEffect">
                                  <p:stCondLst>
                                    <p:cond delay="0"/>
                                  </p:stCondLst>
                                  <p:childTnLst>
                                    <p:animEffect transition="out" filter="dissolve">
                                      <p:cBhvr>
                                        <p:cTn id="68" dur="500"/>
                                        <p:tgtEl>
                                          <p:spTgt spid="30"/>
                                        </p:tgtEl>
                                      </p:cBhvr>
                                    </p:animEffect>
                                    <p:set>
                                      <p:cBhvr>
                                        <p:cTn id="69" dur="1" fill="hold">
                                          <p:stCondLst>
                                            <p:cond delay="499"/>
                                          </p:stCondLst>
                                        </p:cTn>
                                        <p:tgtEl>
                                          <p:spTgt spid="30"/>
                                        </p:tgtEl>
                                        <p:attrNameLst>
                                          <p:attrName>style.visibility</p:attrName>
                                        </p:attrNameLst>
                                      </p:cBhvr>
                                      <p:to>
                                        <p:strVal val="hidden"/>
                                      </p:to>
                                    </p:set>
                                  </p:childTnLst>
                                </p:cTn>
                              </p:par>
                            </p:childTnLst>
                          </p:cTn>
                        </p:par>
                      </p:childTnLst>
                    </p:cTn>
                  </p:par>
                  <p:par>
                    <p:cTn id="70" fill="hold">
                      <p:stCondLst>
                        <p:cond delay="indefinite"/>
                      </p:stCondLst>
                      <p:childTnLst>
                        <p:par>
                          <p:cTn id="71" fill="hold">
                            <p:stCondLst>
                              <p:cond delay="0"/>
                            </p:stCondLst>
                            <p:childTnLst>
                              <p:par>
                                <p:cTn id="72" presetID="42" presetClass="path" presetSubtype="0" accel="50000" decel="50000" fill="hold" nodeType="clickEffect">
                                  <p:stCondLst>
                                    <p:cond delay="0"/>
                                  </p:stCondLst>
                                  <p:childTnLst>
                                    <p:animMotion origin="layout" path="M -1.875E-6 -3.7037E-6 L 0.14089 -0.02824 " pathEditMode="relative" rAng="0" ptsTypes="AA">
                                      <p:cBhvr>
                                        <p:cTn id="73" dur="500" fill="hold"/>
                                        <p:tgtEl>
                                          <p:spTgt spid="18"/>
                                        </p:tgtEl>
                                        <p:attrNameLst>
                                          <p:attrName>ppt_x</p:attrName>
                                          <p:attrName>ppt_y</p:attrName>
                                        </p:attrNameLst>
                                      </p:cBhvr>
                                      <p:rCtr x="7044" y="-1412"/>
                                    </p:animMotion>
                                  </p:childTnLst>
                                </p:cTn>
                              </p:par>
                            </p:childTnLst>
                          </p:cTn>
                        </p:par>
                        <p:par>
                          <p:cTn id="74" fill="hold">
                            <p:stCondLst>
                              <p:cond delay="500"/>
                            </p:stCondLst>
                            <p:childTnLst>
                              <p:par>
                                <p:cTn id="75" presetID="1" presetClass="entr" presetSubtype="0" fill="hold" nodeType="afterEffect">
                                  <p:stCondLst>
                                    <p:cond delay="0"/>
                                  </p:stCondLst>
                                  <p:childTnLst>
                                    <p:set>
                                      <p:cBhvr>
                                        <p:cTn id="76" dur="1" fill="hold">
                                          <p:stCondLst>
                                            <p:cond delay="0"/>
                                          </p:stCondLst>
                                        </p:cTn>
                                        <p:tgtEl>
                                          <p:spTgt spid="33"/>
                                        </p:tgtEl>
                                        <p:attrNameLst>
                                          <p:attrName>style.visibility</p:attrName>
                                        </p:attrNameLst>
                                      </p:cBhvr>
                                      <p:to>
                                        <p:strVal val="visible"/>
                                      </p:to>
                                    </p:set>
                                  </p:childTnLst>
                                </p:cTn>
                              </p:par>
                              <p:par>
                                <p:cTn id="77" presetID="1" presetClass="exit" presetSubtype="0" fill="hold" nodeType="withEffect">
                                  <p:stCondLst>
                                    <p:cond delay="0"/>
                                  </p:stCondLst>
                                  <p:childTnLst>
                                    <p:set>
                                      <p:cBhvr>
                                        <p:cTn id="78" dur="1" fill="hold">
                                          <p:stCondLst>
                                            <p:cond delay="0"/>
                                          </p:stCondLst>
                                        </p:cTn>
                                        <p:tgtEl>
                                          <p:spTgt spid="18"/>
                                        </p:tgtEl>
                                        <p:attrNameLst>
                                          <p:attrName>style.visibility</p:attrName>
                                        </p:attrNameLst>
                                      </p:cBhvr>
                                      <p:to>
                                        <p:strVal val="hidden"/>
                                      </p:to>
                                    </p:set>
                                  </p:childTnLst>
                                </p:cTn>
                              </p:par>
                            </p:childTnLst>
                          </p:cTn>
                        </p:par>
                        <p:par>
                          <p:cTn id="79" fill="hold">
                            <p:stCondLst>
                              <p:cond delay="500"/>
                            </p:stCondLst>
                            <p:childTnLst>
                              <p:par>
                                <p:cTn id="80" presetID="9" presetClass="exit" presetSubtype="0" fill="hold" nodeType="afterEffect">
                                  <p:stCondLst>
                                    <p:cond delay="0"/>
                                  </p:stCondLst>
                                  <p:childTnLst>
                                    <p:animEffect transition="out" filter="dissolve">
                                      <p:cBhvr>
                                        <p:cTn id="81" dur="500"/>
                                        <p:tgtEl>
                                          <p:spTgt spid="33"/>
                                        </p:tgtEl>
                                      </p:cBhvr>
                                    </p:animEffect>
                                    <p:set>
                                      <p:cBhvr>
                                        <p:cTn id="82" dur="1" fill="hold">
                                          <p:stCondLst>
                                            <p:cond delay="499"/>
                                          </p:stCondLst>
                                        </p:cTn>
                                        <p:tgtEl>
                                          <p:spTgt spid="3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DA7635-6FC1-B5D9-EC63-70ED293993D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6F3F0AE-09CB-1E30-338B-A0AF3490B28F}"/>
              </a:ext>
            </a:extLst>
          </p:cNvPr>
          <p:cNvSpPr>
            <a:spLocks noGrp="1"/>
          </p:cNvSpPr>
          <p:nvPr>
            <p:ph type="title"/>
          </p:nvPr>
        </p:nvSpPr>
        <p:spPr/>
        <p:txBody>
          <a:bodyPr/>
          <a:lstStyle/>
          <a:p>
            <a:r>
              <a:rPr lang="en-US" dirty="0"/>
              <a:t>Benefits</a:t>
            </a:r>
          </a:p>
        </p:txBody>
      </p:sp>
      <p:sp>
        <p:nvSpPr>
          <p:cNvPr id="3" name="Rectangle 2">
            <a:extLst>
              <a:ext uri="{FF2B5EF4-FFF2-40B4-BE49-F238E27FC236}">
                <a16:creationId xmlns:a16="http://schemas.microsoft.com/office/drawing/2014/main" id="{294C16B1-5901-E81E-E0E4-EA6E809224DF}"/>
              </a:ext>
            </a:extLst>
          </p:cNvPr>
          <p:cNvSpPr/>
          <p:nvPr/>
        </p:nvSpPr>
        <p:spPr>
          <a:xfrm>
            <a:off x="372416" y="237404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Data Integrity</a:t>
            </a:r>
          </a:p>
        </p:txBody>
      </p:sp>
      <p:sp>
        <p:nvSpPr>
          <p:cNvPr id="4" name="Rectangle 3">
            <a:extLst>
              <a:ext uri="{FF2B5EF4-FFF2-40B4-BE49-F238E27FC236}">
                <a16:creationId xmlns:a16="http://schemas.microsoft.com/office/drawing/2014/main" id="{3A4378E6-CCE8-2C1B-7F7F-7209F64B3067}"/>
              </a:ext>
            </a:extLst>
          </p:cNvPr>
          <p:cNvSpPr/>
          <p:nvPr/>
        </p:nvSpPr>
        <p:spPr>
          <a:xfrm>
            <a:off x="4367145" y="237404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Consistency</a:t>
            </a:r>
          </a:p>
        </p:txBody>
      </p:sp>
      <p:sp>
        <p:nvSpPr>
          <p:cNvPr id="5" name="Rectangle 4">
            <a:extLst>
              <a:ext uri="{FF2B5EF4-FFF2-40B4-BE49-F238E27FC236}">
                <a16:creationId xmlns:a16="http://schemas.microsoft.com/office/drawing/2014/main" id="{3393C0B4-D72F-29E4-48B4-3C14B81A8161}"/>
              </a:ext>
            </a:extLst>
          </p:cNvPr>
          <p:cNvSpPr/>
          <p:nvPr/>
        </p:nvSpPr>
        <p:spPr>
          <a:xfrm>
            <a:off x="8361874" y="237404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Reliability</a:t>
            </a:r>
          </a:p>
        </p:txBody>
      </p:sp>
      <p:sp>
        <p:nvSpPr>
          <p:cNvPr id="6" name="TextBox 5">
            <a:extLst>
              <a:ext uri="{FF2B5EF4-FFF2-40B4-BE49-F238E27FC236}">
                <a16:creationId xmlns:a16="http://schemas.microsoft.com/office/drawing/2014/main" id="{BECE2AF9-49ED-62FA-2427-E59CEBD895C4}"/>
              </a:ext>
            </a:extLst>
          </p:cNvPr>
          <p:cNvSpPr txBox="1"/>
          <p:nvPr/>
        </p:nvSpPr>
        <p:spPr>
          <a:xfrm>
            <a:off x="838200" y="1277640"/>
            <a:ext cx="2363339" cy="369332"/>
          </a:xfrm>
          <a:prstGeom prst="rect">
            <a:avLst/>
          </a:prstGeom>
          <a:noFill/>
        </p:spPr>
        <p:txBody>
          <a:bodyPr wrap="none" rtlCol="0">
            <a:spAutoFit/>
          </a:bodyPr>
          <a:lstStyle/>
          <a:p>
            <a:r>
              <a:rPr lang="en-US" dirty="0">
                <a:latin typeface="Kamerik205 5" panose="020B0503030600020004" pitchFamily="34" charset="0"/>
              </a:rPr>
              <a:t>Sequence Convoy</a:t>
            </a:r>
          </a:p>
        </p:txBody>
      </p:sp>
    </p:spTree>
    <p:extLst>
      <p:ext uri="{BB962C8B-B14F-4D97-AF65-F5344CB8AC3E}">
        <p14:creationId xmlns:p14="http://schemas.microsoft.com/office/powerpoint/2010/main" val="135736878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73DDD6-A837-3CF1-327F-91D798658D1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F4D7865-30DC-D4EC-F786-5E35E2C27F9B}"/>
              </a:ext>
            </a:extLst>
          </p:cNvPr>
          <p:cNvSpPr>
            <a:spLocks noGrp="1"/>
          </p:cNvSpPr>
          <p:nvPr>
            <p:ph type="title"/>
          </p:nvPr>
        </p:nvSpPr>
        <p:spPr/>
        <p:txBody>
          <a:bodyPr/>
          <a:lstStyle/>
          <a:p>
            <a:r>
              <a:rPr lang="en-US" dirty="0"/>
              <a:t>Drawbacks</a:t>
            </a:r>
          </a:p>
        </p:txBody>
      </p:sp>
      <p:sp>
        <p:nvSpPr>
          <p:cNvPr id="3" name="Rectangle 2">
            <a:extLst>
              <a:ext uri="{FF2B5EF4-FFF2-40B4-BE49-F238E27FC236}">
                <a16:creationId xmlns:a16="http://schemas.microsoft.com/office/drawing/2014/main" id="{E5C7FB1F-774C-3206-D74C-3FA897B87F7D}"/>
              </a:ext>
            </a:extLst>
          </p:cNvPr>
          <p:cNvSpPr/>
          <p:nvPr/>
        </p:nvSpPr>
        <p:spPr>
          <a:xfrm>
            <a:off x="372416" y="237404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Reduced Throughput</a:t>
            </a:r>
          </a:p>
        </p:txBody>
      </p:sp>
      <p:sp>
        <p:nvSpPr>
          <p:cNvPr id="4" name="Rectangle 3">
            <a:extLst>
              <a:ext uri="{FF2B5EF4-FFF2-40B4-BE49-F238E27FC236}">
                <a16:creationId xmlns:a16="http://schemas.microsoft.com/office/drawing/2014/main" id="{AAB527D1-25EB-A830-4A47-92481049D9CA}"/>
              </a:ext>
            </a:extLst>
          </p:cNvPr>
          <p:cNvSpPr/>
          <p:nvPr/>
        </p:nvSpPr>
        <p:spPr>
          <a:xfrm>
            <a:off x="4367145" y="237404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Complexity</a:t>
            </a:r>
          </a:p>
        </p:txBody>
      </p:sp>
      <p:sp>
        <p:nvSpPr>
          <p:cNvPr id="5" name="Rectangle 4">
            <a:extLst>
              <a:ext uri="{FF2B5EF4-FFF2-40B4-BE49-F238E27FC236}">
                <a16:creationId xmlns:a16="http://schemas.microsoft.com/office/drawing/2014/main" id="{A9D29281-8C07-83CD-641B-9CE807C1241A}"/>
              </a:ext>
            </a:extLst>
          </p:cNvPr>
          <p:cNvSpPr/>
          <p:nvPr/>
        </p:nvSpPr>
        <p:spPr>
          <a:xfrm>
            <a:off x="8361874" y="237404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Potential Latency</a:t>
            </a:r>
          </a:p>
        </p:txBody>
      </p:sp>
      <p:sp>
        <p:nvSpPr>
          <p:cNvPr id="6" name="TextBox 5">
            <a:extLst>
              <a:ext uri="{FF2B5EF4-FFF2-40B4-BE49-F238E27FC236}">
                <a16:creationId xmlns:a16="http://schemas.microsoft.com/office/drawing/2014/main" id="{1D72B717-A833-2A1A-9EE4-FCED3919A15E}"/>
              </a:ext>
            </a:extLst>
          </p:cNvPr>
          <p:cNvSpPr txBox="1"/>
          <p:nvPr/>
        </p:nvSpPr>
        <p:spPr>
          <a:xfrm>
            <a:off x="838200" y="1277640"/>
            <a:ext cx="2363339" cy="369332"/>
          </a:xfrm>
          <a:prstGeom prst="rect">
            <a:avLst/>
          </a:prstGeom>
          <a:noFill/>
        </p:spPr>
        <p:txBody>
          <a:bodyPr wrap="none" rtlCol="0">
            <a:spAutoFit/>
          </a:bodyPr>
          <a:lstStyle/>
          <a:p>
            <a:r>
              <a:rPr lang="en-US" dirty="0">
                <a:latin typeface="Kamerik205 5" panose="020B0503030600020004" pitchFamily="34" charset="0"/>
              </a:rPr>
              <a:t>Sequence Convoy</a:t>
            </a:r>
          </a:p>
        </p:txBody>
      </p:sp>
    </p:spTree>
    <p:extLst>
      <p:ext uri="{BB962C8B-B14F-4D97-AF65-F5344CB8AC3E}">
        <p14:creationId xmlns:p14="http://schemas.microsoft.com/office/powerpoint/2010/main" val="118887882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D6355E-2D4C-0495-8E71-55CB01CCBA4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CB30423-BE52-6B18-F64A-5A34F56E16C9}"/>
              </a:ext>
            </a:extLst>
          </p:cNvPr>
          <p:cNvSpPr>
            <a:spLocks noGrp="1"/>
          </p:cNvSpPr>
          <p:nvPr>
            <p:ph type="title"/>
          </p:nvPr>
        </p:nvSpPr>
        <p:spPr/>
        <p:txBody>
          <a:bodyPr/>
          <a:lstStyle/>
          <a:p>
            <a:r>
              <a:rPr lang="en-US" dirty="0"/>
              <a:t>Use Cases</a:t>
            </a:r>
          </a:p>
        </p:txBody>
      </p:sp>
      <p:sp>
        <p:nvSpPr>
          <p:cNvPr id="3" name="Rectangle 2">
            <a:extLst>
              <a:ext uri="{FF2B5EF4-FFF2-40B4-BE49-F238E27FC236}">
                <a16:creationId xmlns:a16="http://schemas.microsoft.com/office/drawing/2014/main" id="{1954A410-6EFA-FF3A-DB63-FA0B638277E9}"/>
              </a:ext>
            </a:extLst>
          </p:cNvPr>
          <p:cNvSpPr/>
          <p:nvPr/>
        </p:nvSpPr>
        <p:spPr>
          <a:xfrm>
            <a:off x="372416" y="237404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Order Processing</a:t>
            </a:r>
          </a:p>
        </p:txBody>
      </p:sp>
      <p:sp>
        <p:nvSpPr>
          <p:cNvPr id="4" name="Rectangle 3">
            <a:extLst>
              <a:ext uri="{FF2B5EF4-FFF2-40B4-BE49-F238E27FC236}">
                <a16:creationId xmlns:a16="http://schemas.microsoft.com/office/drawing/2014/main" id="{9BA91659-2138-2D17-1C3A-BB4274799AD7}"/>
              </a:ext>
            </a:extLst>
          </p:cNvPr>
          <p:cNvSpPr/>
          <p:nvPr/>
        </p:nvSpPr>
        <p:spPr>
          <a:xfrm>
            <a:off x="4367145" y="237404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Event Sourcing</a:t>
            </a:r>
          </a:p>
        </p:txBody>
      </p:sp>
      <p:sp>
        <p:nvSpPr>
          <p:cNvPr id="5" name="Rectangle 4">
            <a:extLst>
              <a:ext uri="{FF2B5EF4-FFF2-40B4-BE49-F238E27FC236}">
                <a16:creationId xmlns:a16="http://schemas.microsoft.com/office/drawing/2014/main" id="{4271E318-91D3-4546-EB2A-94CE57AE4DFC}"/>
              </a:ext>
            </a:extLst>
          </p:cNvPr>
          <p:cNvSpPr/>
          <p:nvPr/>
        </p:nvSpPr>
        <p:spPr>
          <a:xfrm>
            <a:off x="8361874" y="237404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Workflow Management</a:t>
            </a:r>
          </a:p>
        </p:txBody>
      </p:sp>
      <p:sp>
        <p:nvSpPr>
          <p:cNvPr id="6" name="TextBox 5">
            <a:extLst>
              <a:ext uri="{FF2B5EF4-FFF2-40B4-BE49-F238E27FC236}">
                <a16:creationId xmlns:a16="http://schemas.microsoft.com/office/drawing/2014/main" id="{8211F3B5-7CE9-87E2-9356-2FC0A833A809}"/>
              </a:ext>
            </a:extLst>
          </p:cNvPr>
          <p:cNvSpPr txBox="1"/>
          <p:nvPr/>
        </p:nvSpPr>
        <p:spPr>
          <a:xfrm>
            <a:off x="838200" y="1277640"/>
            <a:ext cx="2363339" cy="369332"/>
          </a:xfrm>
          <a:prstGeom prst="rect">
            <a:avLst/>
          </a:prstGeom>
          <a:noFill/>
        </p:spPr>
        <p:txBody>
          <a:bodyPr wrap="none" rtlCol="0">
            <a:spAutoFit/>
          </a:bodyPr>
          <a:lstStyle/>
          <a:p>
            <a:r>
              <a:rPr lang="en-US" dirty="0">
                <a:latin typeface="Kamerik205 5" panose="020B0503030600020004" pitchFamily="34" charset="0"/>
              </a:rPr>
              <a:t>Sequence Convoy</a:t>
            </a:r>
          </a:p>
        </p:txBody>
      </p:sp>
    </p:spTree>
    <p:extLst>
      <p:ext uri="{BB962C8B-B14F-4D97-AF65-F5344CB8AC3E}">
        <p14:creationId xmlns:p14="http://schemas.microsoft.com/office/powerpoint/2010/main" val="59857742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E90526-9068-55DE-1D95-D837777BDB5B}"/>
              </a:ext>
            </a:extLst>
          </p:cNvPr>
          <p:cNvSpPr>
            <a:spLocks noGrp="1"/>
          </p:cNvSpPr>
          <p:nvPr>
            <p:ph type="title"/>
          </p:nvPr>
        </p:nvSpPr>
        <p:spPr/>
        <p:txBody>
          <a:bodyPr/>
          <a:lstStyle/>
          <a:p>
            <a:r>
              <a:rPr lang="en-US" dirty="0"/>
              <a:t>Request/Reply Messaging</a:t>
            </a:r>
          </a:p>
        </p:txBody>
      </p:sp>
      <p:sp>
        <p:nvSpPr>
          <p:cNvPr id="3" name="Text Placeholder 2">
            <a:extLst>
              <a:ext uri="{FF2B5EF4-FFF2-40B4-BE49-F238E27FC236}">
                <a16:creationId xmlns:a16="http://schemas.microsoft.com/office/drawing/2014/main" id="{0B268BAA-0032-7B6E-050A-B3D9CABEA956}"/>
              </a:ext>
            </a:extLst>
          </p:cNvPr>
          <p:cNvSpPr>
            <a:spLocks noGrp="1"/>
          </p:cNvSpPr>
          <p:nvPr>
            <p:ph type="body" idx="1"/>
          </p:nvPr>
        </p:nvSpPr>
        <p:spPr/>
        <p:txBody>
          <a:bodyPr/>
          <a:lstStyle/>
          <a:p>
            <a:r>
              <a:rPr lang="en-US" dirty="0"/>
              <a:t>Survey of Messaging Patterns</a:t>
            </a:r>
          </a:p>
        </p:txBody>
      </p:sp>
      <p:sp>
        <p:nvSpPr>
          <p:cNvPr id="4" name="TextBox 3">
            <a:extLst>
              <a:ext uri="{FF2B5EF4-FFF2-40B4-BE49-F238E27FC236}">
                <a16:creationId xmlns:a16="http://schemas.microsoft.com/office/drawing/2014/main" id="{E638D783-D5BB-A3AD-9247-B0591126F8FE}"/>
              </a:ext>
            </a:extLst>
          </p:cNvPr>
          <p:cNvSpPr txBox="1"/>
          <p:nvPr/>
        </p:nvSpPr>
        <p:spPr>
          <a:xfrm>
            <a:off x="11476740" y="6489450"/>
            <a:ext cx="715260" cy="369332"/>
          </a:xfrm>
          <a:prstGeom prst="rect">
            <a:avLst/>
          </a:prstGeom>
          <a:noFill/>
        </p:spPr>
        <p:txBody>
          <a:bodyPr wrap="none" rtlCol="0">
            <a:spAutoFit/>
          </a:bodyPr>
          <a:lstStyle/>
          <a:p>
            <a:r>
              <a:rPr lang="en-US" dirty="0">
                <a:solidFill>
                  <a:schemeClr val="bg1">
                    <a:lumMod val="65000"/>
                  </a:schemeClr>
                </a:solidFill>
              </a:rPr>
              <a:t>13:52</a:t>
            </a:r>
          </a:p>
        </p:txBody>
      </p:sp>
    </p:spTree>
    <p:extLst>
      <p:ext uri="{BB962C8B-B14F-4D97-AF65-F5344CB8AC3E}">
        <p14:creationId xmlns:p14="http://schemas.microsoft.com/office/powerpoint/2010/main" val="83871817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201EE3-072F-B70B-A91C-A89E3E15DA2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1E38F25-FA90-9191-56DF-CCE9325FE73D}"/>
              </a:ext>
            </a:extLst>
          </p:cNvPr>
          <p:cNvSpPr>
            <a:spLocks noGrp="1"/>
          </p:cNvSpPr>
          <p:nvPr>
            <p:ph type="title"/>
          </p:nvPr>
        </p:nvSpPr>
        <p:spPr/>
        <p:txBody>
          <a:bodyPr/>
          <a:lstStyle/>
          <a:p>
            <a:r>
              <a:rPr lang="en-US" dirty="0"/>
              <a:t>What is Request/Reply Messaging?</a:t>
            </a:r>
          </a:p>
        </p:txBody>
      </p:sp>
      <p:sp>
        <p:nvSpPr>
          <p:cNvPr id="3" name="Rectangle 2">
            <a:extLst>
              <a:ext uri="{FF2B5EF4-FFF2-40B4-BE49-F238E27FC236}">
                <a16:creationId xmlns:a16="http://schemas.microsoft.com/office/drawing/2014/main" id="{2C40CC1F-64F4-4C05-051A-BE57F6B3B6F5}"/>
              </a:ext>
            </a:extLst>
          </p:cNvPr>
          <p:cNvSpPr/>
          <p:nvPr/>
        </p:nvSpPr>
        <p:spPr>
          <a:xfrm>
            <a:off x="1272441" y="2346291"/>
            <a:ext cx="4482771" cy="1768509"/>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solidFill>
                  <a:srgbClr val="002B5B"/>
                </a:solidFill>
              </a:rPr>
              <a:t>Requester waits for a reply message</a:t>
            </a:r>
          </a:p>
        </p:txBody>
      </p:sp>
      <p:sp>
        <p:nvSpPr>
          <p:cNvPr id="4" name="Rectangle 3">
            <a:extLst>
              <a:ext uri="{FF2B5EF4-FFF2-40B4-BE49-F238E27FC236}">
                <a16:creationId xmlns:a16="http://schemas.microsoft.com/office/drawing/2014/main" id="{1F2F7DE3-02DA-42D1-0E2F-64DE880D4607}"/>
              </a:ext>
            </a:extLst>
          </p:cNvPr>
          <p:cNvSpPr/>
          <p:nvPr/>
        </p:nvSpPr>
        <p:spPr>
          <a:xfrm>
            <a:off x="6436788" y="2329036"/>
            <a:ext cx="4482771" cy="1768509"/>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solidFill>
                  <a:srgbClr val="002B5B"/>
                </a:solidFill>
              </a:rPr>
              <a:t>Enables synchronous communication</a:t>
            </a:r>
          </a:p>
        </p:txBody>
      </p:sp>
    </p:spTree>
    <p:extLst>
      <p:ext uri="{BB962C8B-B14F-4D97-AF65-F5344CB8AC3E}">
        <p14:creationId xmlns:p14="http://schemas.microsoft.com/office/powerpoint/2010/main" val="213539215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284751-B841-02A1-0B94-412325B628B7}"/>
              </a:ext>
            </a:extLst>
          </p:cNvPr>
          <p:cNvSpPr>
            <a:spLocks noGrp="1"/>
          </p:cNvSpPr>
          <p:nvPr>
            <p:ph type="title"/>
          </p:nvPr>
        </p:nvSpPr>
        <p:spPr/>
        <p:txBody>
          <a:bodyPr/>
          <a:lstStyle/>
          <a:p>
            <a:r>
              <a:rPr lang="en-US" dirty="0"/>
              <a:t>Key Components &amp; Flow</a:t>
            </a:r>
          </a:p>
        </p:txBody>
      </p:sp>
      <p:grpSp>
        <p:nvGrpSpPr>
          <p:cNvPr id="3" name="Group 2">
            <a:extLst>
              <a:ext uri="{FF2B5EF4-FFF2-40B4-BE49-F238E27FC236}">
                <a16:creationId xmlns:a16="http://schemas.microsoft.com/office/drawing/2014/main" id="{7FBAF076-222A-D2F8-B3A9-D66EAD33381D}"/>
              </a:ext>
            </a:extLst>
          </p:cNvPr>
          <p:cNvGrpSpPr/>
          <p:nvPr/>
        </p:nvGrpSpPr>
        <p:grpSpPr>
          <a:xfrm>
            <a:off x="2842485" y="3031773"/>
            <a:ext cx="1160702" cy="1704160"/>
            <a:chOff x="2842485" y="3031773"/>
            <a:chExt cx="1160702" cy="1704160"/>
          </a:xfrm>
        </p:grpSpPr>
        <p:sp>
          <p:nvSpPr>
            <p:cNvPr id="4" name="Oval 3">
              <a:extLst>
                <a:ext uri="{FF2B5EF4-FFF2-40B4-BE49-F238E27FC236}">
                  <a16:creationId xmlns:a16="http://schemas.microsoft.com/office/drawing/2014/main" id="{582B682F-54E4-B855-3C41-9B1113924B10}"/>
                </a:ext>
              </a:extLst>
            </p:cNvPr>
            <p:cNvSpPr/>
            <p:nvPr/>
          </p:nvSpPr>
          <p:spPr>
            <a:xfrm>
              <a:off x="3033178" y="3031773"/>
              <a:ext cx="729625" cy="6869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a:p>
          </p:txBody>
        </p:sp>
        <p:sp>
          <p:nvSpPr>
            <p:cNvPr id="5" name="TextBox 4">
              <a:extLst>
                <a:ext uri="{FF2B5EF4-FFF2-40B4-BE49-F238E27FC236}">
                  <a16:creationId xmlns:a16="http://schemas.microsoft.com/office/drawing/2014/main" id="{7FAAFE2E-BE01-F639-D195-43AF8C16871E}"/>
                </a:ext>
              </a:extLst>
            </p:cNvPr>
            <p:cNvSpPr txBox="1"/>
            <p:nvPr/>
          </p:nvSpPr>
          <p:spPr>
            <a:xfrm>
              <a:off x="2842485" y="4089602"/>
              <a:ext cx="1160702" cy="646331"/>
            </a:xfrm>
            <a:prstGeom prst="rect">
              <a:avLst/>
            </a:prstGeom>
            <a:noFill/>
          </p:spPr>
          <p:txBody>
            <a:bodyPr wrap="none" rtlCol="0">
              <a:spAutoFit/>
            </a:bodyPr>
            <a:lstStyle/>
            <a:p>
              <a:pPr algn="ctr"/>
              <a:r>
                <a:rPr lang="en-US" b="1" dirty="0"/>
                <a:t>Requestor</a:t>
              </a:r>
            </a:p>
            <a:p>
              <a:pPr algn="ctr"/>
              <a:r>
                <a:rPr lang="en-US" b="1" dirty="0"/>
                <a:t>(Client)</a:t>
              </a:r>
            </a:p>
          </p:txBody>
        </p:sp>
      </p:grpSp>
      <p:grpSp>
        <p:nvGrpSpPr>
          <p:cNvPr id="6" name="Group 5">
            <a:extLst>
              <a:ext uri="{FF2B5EF4-FFF2-40B4-BE49-F238E27FC236}">
                <a16:creationId xmlns:a16="http://schemas.microsoft.com/office/drawing/2014/main" id="{4F98FB5B-B1EB-F8C9-946E-1E47B08074D0}"/>
              </a:ext>
            </a:extLst>
          </p:cNvPr>
          <p:cNvGrpSpPr/>
          <p:nvPr/>
        </p:nvGrpSpPr>
        <p:grpSpPr>
          <a:xfrm>
            <a:off x="8189618" y="3031773"/>
            <a:ext cx="1208792" cy="1888826"/>
            <a:chOff x="8189618" y="3031773"/>
            <a:chExt cx="1208792" cy="1888826"/>
          </a:xfrm>
        </p:grpSpPr>
        <p:sp>
          <p:nvSpPr>
            <p:cNvPr id="7" name="Oval 6">
              <a:extLst>
                <a:ext uri="{FF2B5EF4-FFF2-40B4-BE49-F238E27FC236}">
                  <a16:creationId xmlns:a16="http://schemas.microsoft.com/office/drawing/2014/main" id="{385E9CE1-FD6C-F169-B350-601BE73F59EC}"/>
                </a:ext>
              </a:extLst>
            </p:cNvPr>
            <p:cNvSpPr/>
            <p:nvPr/>
          </p:nvSpPr>
          <p:spPr>
            <a:xfrm>
              <a:off x="8429197" y="3031773"/>
              <a:ext cx="729625" cy="6869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a:p>
          </p:txBody>
        </p:sp>
        <p:sp>
          <p:nvSpPr>
            <p:cNvPr id="8" name="TextBox 7">
              <a:extLst>
                <a:ext uri="{FF2B5EF4-FFF2-40B4-BE49-F238E27FC236}">
                  <a16:creationId xmlns:a16="http://schemas.microsoft.com/office/drawing/2014/main" id="{9801B23F-12A3-C53D-A49A-ED377451109B}"/>
                </a:ext>
              </a:extLst>
            </p:cNvPr>
            <p:cNvSpPr txBox="1"/>
            <p:nvPr/>
          </p:nvSpPr>
          <p:spPr>
            <a:xfrm>
              <a:off x="8189618" y="4274268"/>
              <a:ext cx="1208792" cy="646331"/>
            </a:xfrm>
            <a:prstGeom prst="rect">
              <a:avLst/>
            </a:prstGeom>
            <a:noFill/>
          </p:spPr>
          <p:txBody>
            <a:bodyPr wrap="none" rtlCol="0">
              <a:spAutoFit/>
            </a:bodyPr>
            <a:lstStyle/>
            <a:p>
              <a:pPr algn="ctr"/>
              <a:r>
                <a:rPr lang="en-US" b="1" dirty="0"/>
                <a:t>Responder</a:t>
              </a:r>
            </a:p>
            <a:p>
              <a:pPr algn="ctr"/>
              <a:r>
                <a:rPr lang="en-US" b="1" dirty="0"/>
                <a:t>(Server)</a:t>
              </a:r>
            </a:p>
          </p:txBody>
        </p:sp>
      </p:grpSp>
      <p:grpSp>
        <p:nvGrpSpPr>
          <p:cNvPr id="9" name="Group 8">
            <a:extLst>
              <a:ext uri="{FF2B5EF4-FFF2-40B4-BE49-F238E27FC236}">
                <a16:creationId xmlns:a16="http://schemas.microsoft.com/office/drawing/2014/main" id="{AB3B053A-6166-166A-8C10-0E90CC7AA51C}"/>
              </a:ext>
            </a:extLst>
          </p:cNvPr>
          <p:cNvGrpSpPr/>
          <p:nvPr/>
        </p:nvGrpSpPr>
        <p:grpSpPr>
          <a:xfrm>
            <a:off x="4617775" y="2284363"/>
            <a:ext cx="2777940" cy="956933"/>
            <a:chOff x="4617775" y="2284363"/>
            <a:chExt cx="2777940" cy="956933"/>
          </a:xfrm>
        </p:grpSpPr>
        <p:sp>
          <p:nvSpPr>
            <p:cNvPr id="10" name="Rectangle: Rounded Corners 9">
              <a:extLst>
                <a:ext uri="{FF2B5EF4-FFF2-40B4-BE49-F238E27FC236}">
                  <a16:creationId xmlns:a16="http://schemas.microsoft.com/office/drawing/2014/main" id="{FE415BD6-F673-EB22-4ECC-E3EDA7F03480}"/>
                </a:ext>
              </a:extLst>
            </p:cNvPr>
            <p:cNvSpPr/>
            <p:nvPr/>
          </p:nvSpPr>
          <p:spPr>
            <a:xfrm>
              <a:off x="4617775" y="2677494"/>
              <a:ext cx="2777940" cy="5638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dirty="0"/>
            </a:p>
          </p:txBody>
        </p:sp>
        <p:sp>
          <p:nvSpPr>
            <p:cNvPr id="11" name="TextBox 10">
              <a:extLst>
                <a:ext uri="{FF2B5EF4-FFF2-40B4-BE49-F238E27FC236}">
                  <a16:creationId xmlns:a16="http://schemas.microsoft.com/office/drawing/2014/main" id="{2F582EE0-0AFE-5F0D-43EC-45F37B192291}"/>
                </a:ext>
              </a:extLst>
            </p:cNvPr>
            <p:cNvSpPr txBox="1"/>
            <p:nvPr/>
          </p:nvSpPr>
          <p:spPr>
            <a:xfrm>
              <a:off x="5183218" y="2284363"/>
              <a:ext cx="1647054" cy="369332"/>
            </a:xfrm>
            <a:prstGeom prst="rect">
              <a:avLst/>
            </a:prstGeom>
            <a:noFill/>
          </p:spPr>
          <p:txBody>
            <a:bodyPr wrap="none" rtlCol="0">
              <a:spAutoFit/>
            </a:bodyPr>
            <a:lstStyle/>
            <a:p>
              <a:pPr algn="ctr"/>
              <a:r>
                <a:rPr lang="en-US" b="1" dirty="0">
                  <a:solidFill>
                    <a:srgbClr val="002B5B"/>
                  </a:solidFill>
                </a:rPr>
                <a:t>Request Queue</a:t>
              </a:r>
            </a:p>
          </p:txBody>
        </p:sp>
      </p:grpSp>
      <p:grpSp>
        <p:nvGrpSpPr>
          <p:cNvPr id="12" name="Group 11">
            <a:extLst>
              <a:ext uri="{FF2B5EF4-FFF2-40B4-BE49-F238E27FC236}">
                <a16:creationId xmlns:a16="http://schemas.microsoft.com/office/drawing/2014/main" id="{B46B8048-4CE3-1FC8-D002-4D1221C41065}"/>
              </a:ext>
            </a:extLst>
          </p:cNvPr>
          <p:cNvGrpSpPr/>
          <p:nvPr/>
        </p:nvGrpSpPr>
        <p:grpSpPr>
          <a:xfrm>
            <a:off x="4617775" y="3616703"/>
            <a:ext cx="2777940" cy="980731"/>
            <a:chOff x="4617775" y="3616703"/>
            <a:chExt cx="2777940" cy="980731"/>
          </a:xfrm>
        </p:grpSpPr>
        <p:sp>
          <p:nvSpPr>
            <p:cNvPr id="13" name="Rectangle: Rounded Corners 12">
              <a:extLst>
                <a:ext uri="{FF2B5EF4-FFF2-40B4-BE49-F238E27FC236}">
                  <a16:creationId xmlns:a16="http://schemas.microsoft.com/office/drawing/2014/main" id="{39596C88-7BA6-2891-1C0E-37CA1E0AFA0C}"/>
                </a:ext>
              </a:extLst>
            </p:cNvPr>
            <p:cNvSpPr/>
            <p:nvPr/>
          </p:nvSpPr>
          <p:spPr>
            <a:xfrm>
              <a:off x="4617775" y="3616703"/>
              <a:ext cx="2777940" cy="563802"/>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dirty="0"/>
            </a:p>
          </p:txBody>
        </p:sp>
        <p:sp>
          <p:nvSpPr>
            <p:cNvPr id="14" name="TextBox 13">
              <a:extLst>
                <a:ext uri="{FF2B5EF4-FFF2-40B4-BE49-F238E27FC236}">
                  <a16:creationId xmlns:a16="http://schemas.microsoft.com/office/drawing/2014/main" id="{E40041DD-B4DF-7B4E-BB22-1EB44B2CD624}"/>
                </a:ext>
              </a:extLst>
            </p:cNvPr>
            <p:cNvSpPr txBox="1"/>
            <p:nvPr/>
          </p:nvSpPr>
          <p:spPr>
            <a:xfrm>
              <a:off x="5114609" y="4228102"/>
              <a:ext cx="1784271" cy="369332"/>
            </a:xfrm>
            <a:prstGeom prst="rect">
              <a:avLst/>
            </a:prstGeom>
            <a:noFill/>
          </p:spPr>
          <p:txBody>
            <a:bodyPr wrap="none" rtlCol="0">
              <a:spAutoFit/>
            </a:bodyPr>
            <a:lstStyle/>
            <a:p>
              <a:pPr algn="ctr"/>
              <a:r>
                <a:rPr lang="en-US" b="1" dirty="0"/>
                <a:t>Response Queue</a:t>
              </a:r>
            </a:p>
          </p:txBody>
        </p:sp>
      </p:grpSp>
      <p:pic>
        <p:nvPicPr>
          <p:cNvPr id="15" name="Picture 14" descr="Free Envelope Clipart Black And White, Download Free Envelope Clipart Black  And White png images, Free ClipArts on Clipart Library">
            <a:extLst>
              <a:ext uri="{FF2B5EF4-FFF2-40B4-BE49-F238E27FC236}">
                <a16:creationId xmlns:a16="http://schemas.microsoft.com/office/drawing/2014/main" id="{7CCE91F5-1602-15D3-57F4-08EC96A0AD9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0130" y="3190739"/>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5" descr="Free Envelope Clipart Black And White, Download Free Envelope Clipart Black  And White png images, Free ClipArts on Clipart Library">
            <a:extLst>
              <a:ext uri="{FF2B5EF4-FFF2-40B4-BE49-F238E27FC236}">
                <a16:creationId xmlns:a16="http://schemas.microsoft.com/office/drawing/2014/main" id="{33169F3F-52DE-F5CE-2E5A-2A69E5580E6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06213" y="2774869"/>
            <a:ext cx="535720" cy="369052"/>
          </a:xfrm>
          <a:prstGeom prst="rect">
            <a:avLst/>
          </a:prstGeom>
          <a:noFill/>
          <a:extLst>
            <a:ext uri="{909E8E84-426E-40DD-AFC4-6F175D3DCCD1}">
              <a14:hiddenFill xmlns:a14="http://schemas.microsoft.com/office/drawing/2010/main">
                <a:solidFill>
                  <a:srgbClr val="FFFFFF"/>
                </a:solidFill>
              </a14:hiddenFill>
            </a:ext>
          </a:extLst>
        </p:spPr>
      </p:pic>
      <p:sp>
        <p:nvSpPr>
          <p:cNvPr id="17" name="Rectangle: Rounded Corners 16">
            <a:extLst>
              <a:ext uri="{FF2B5EF4-FFF2-40B4-BE49-F238E27FC236}">
                <a16:creationId xmlns:a16="http://schemas.microsoft.com/office/drawing/2014/main" id="{B6F29C12-963B-F624-2B04-7428276F7692}"/>
              </a:ext>
            </a:extLst>
          </p:cNvPr>
          <p:cNvSpPr/>
          <p:nvPr/>
        </p:nvSpPr>
        <p:spPr>
          <a:xfrm>
            <a:off x="4617774" y="4849422"/>
            <a:ext cx="2777939" cy="563802"/>
          </a:xfrm>
          <a:prstGeom prst="roundRect">
            <a:avLst/>
          </a:prstGeom>
          <a:solidFill>
            <a:srgbClr val="84151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CA" dirty="0"/>
              <a:t>Message Broker</a:t>
            </a:r>
          </a:p>
        </p:txBody>
      </p:sp>
      <p:cxnSp>
        <p:nvCxnSpPr>
          <p:cNvPr id="18" name="Straight Arrow Connector 17">
            <a:extLst>
              <a:ext uri="{FF2B5EF4-FFF2-40B4-BE49-F238E27FC236}">
                <a16:creationId xmlns:a16="http://schemas.microsoft.com/office/drawing/2014/main" id="{EF3E6C8A-B033-2B3F-20AC-4BC7834B8AA3}"/>
              </a:ext>
            </a:extLst>
          </p:cNvPr>
          <p:cNvCxnSpPr>
            <a:cxnSpLocks/>
            <a:endCxn id="10" idx="1"/>
          </p:cNvCxnSpPr>
          <p:nvPr/>
        </p:nvCxnSpPr>
        <p:spPr>
          <a:xfrm flipV="1">
            <a:off x="3762803" y="2959395"/>
            <a:ext cx="854972" cy="350543"/>
          </a:xfrm>
          <a:prstGeom prst="straightConnector1">
            <a:avLst/>
          </a:prstGeom>
          <a:ln w="57150">
            <a:solidFill>
              <a:srgbClr val="DC2626"/>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97D40D44-A809-C1C4-B649-C61326D5D2FA}"/>
              </a:ext>
            </a:extLst>
          </p:cNvPr>
          <p:cNvCxnSpPr>
            <a:cxnSpLocks/>
          </p:cNvCxnSpPr>
          <p:nvPr/>
        </p:nvCxnSpPr>
        <p:spPr>
          <a:xfrm>
            <a:off x="7417360" y="2851927"/>
            <a:ext cx="1033482" cy="415871"/>
          </a:xfrm>
          <a:prstGeom prst="straightConnector1">
            <a:avLst/>
          </a:prstGeom>
          <a:ln w="57150">
            <a:solidFill>
              <a:srgbClr val="DC2626"/>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C90E9F1B-243D-FF8F-D37C-1B6158B95014}"/>
              </a:ext>
            </a:extLst>
          </p:cNvPr>
          <p:cNvCxnSpPr>
            <a:cxnSpLocks/>
            <a:endCxn id="13" idx="3"/>
          </p:cNvCxnSpPr>
          <p:nvPr/>
        </p:nvCxnSpPr>
        <p:spPr>
          <a:xfrm flipH="1">
            <a:off x="7395715" y="3514765"/>
            <a:ext cx="1076773" cy="383839"/>
          </a:xfrm>
          <a:prstGeom prst="straightConnector1">
            <a:avLst/>
          </a:prstGeom>
          <a:ln w="57150">
            <a:solidFill>
              <a:srgbClr val="DC2626"/>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AA3F03EE-2B82-B3EC-0F98-519E6D571A6D}"/>
              </a:ext>
            </a:extLst>
          </p:cNvPr>
          <p:cNvCxnSpPr>
            <a:cxnSpLocks/>
            <a:stCxn id="13" idx="1"/>
            <a:endCxn id="4" idx="5"/>
          </p:cNvCxnSpPr>
          <p:nvPr/>
        </p:nvCxnSpPr>
        <p:spPr>
          <a:xfrm flipH="1" flipV="1">
            <a:off x="3655952" y="3618151"/>
            <a:ext cx="961823" cy="280453"/>
          </a:xfrm>
          <a:prstGeom prst="straightConnector1">
            <a:avLst/>
          </a:prstGeom>
          <a:ln w="57150">
            <a:solidFill>
              <a:srgbClr val="DC2626"/>
            </a:solidFill>
            <a:tailEnd type="triangle"/>
          </a:ln>
        </p:spPr>
        <p:style>
          <a:lnRef idx="1">
            <a:schemeClr val="accent1"/>
          </a:lnRef>
          <a:fillRef idx="0">
            <a:schemeClr val="accent1"/>
          </a:fillRef>
          <a:effectRef idx="0">
            <a:schemeClr val="accent1"/>
          </a:effectRef>
          <a:fontRef idx="minor">
            <a:schemeClr val="tx1"/>
          </a:fontRef>
        </p:style>
      </p:cxnSp>
      <p:pic>
        <p:nvPicPr>
          <p:cNvPr id="22" name="Picture 21" descr="Free Envelope Clipart Black And White, Download Free Envelope Clipart Black  And White png images, Free ClipArts on Clipart Library">
            <a:extLst>
              <a:ext uri="{FF2B5EF4-FFF2-40B4-BE49-F238E27FC236}">
                <a16:creationId xmlns:a16="http://schemas.microsoft.com/office/drawing/2014/main" id="{EB7DF2AA-4166-91B2-7AFC-2FD6970D0D7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26149" y="3180178"/>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2" descr="Free Envelope Clipart Black And White, Download Free Envelope Clipart Black  And White png images, Free ClipArts on Clipart Library">
            <a:extLst>
              <a:ext uri="{FF2B5EF4-FFF2-40B4-BE49-F238E27FC236}">
                <a16:creationId xmlns:a16="http://schemas.microsoft.com/office/drawing/2014/main" id="{11DE5EF3-E04A-B915-5CAE-0E4BF9996886}"/>
              </a:ext>
            </a:extLst>
          </p:cNvPr>
          <p:cNvPicPr>
            <a:picLocks noChangeAspect="1" noChangeArrowheads="1"/>
          </p:cNvPicPr>
          <p:nvPr/>
        </p:nvPicPr>
        <p:blipFill>
          <a:blip r:embed="rId3">
            <a:duotone>
              <a:prstClr val="black"/>
              <a:schemeClr val="accent6">
                <a:tint val="45000"/>
                <a:satMod val="400000"/>
              </a:schemeClr>
            </a:duotone>
            <a:extLst>
              <a:ext uri="{28A0092B-C50C-407E-A947-70E740481C1C}">
                <a14:useLocalDpi xmlns:a14="http://schemas.microsoft.com/office/drawing/2010/main" val="0"/>
              </a:ext>
            </a:extLst>
          </a:blip>
          <a:srcRect/>
          <a:stretch>
            <a:fillRect/>
          </a:stretch>
        </p:blipFill>
        <p:spPr bwMode="auto">
          <a:xfrm>
            <a:off x="8526149" y="3180178"/>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23" descr="Free Envelope Clipart Black And White, Download Free Envelope Clipart Black  And White png images, Free ClipArts on Clipart Library">
            <a:extLst>
              <a:ext uri="{FF2B5EF4-FFF2-40B4-BE49-F238E27FC236}">
                <a16:creationId xmlns:a16="http://schemas.microsoft.com/office/drawing/2014/main" id="{2B8A1966-A091-D766-CEF5-8875C0A91998}"/>
              </a:ext>
            </a:extLst>
          </p:cNvPr>
          <p:cNvPicPr>
            <a:picLocks noChangeAspect="1" noChangeArrowheads="1"/>
          </p:cNvPicPr>
          <p:nvPr/>
        </p:nvPicPr>
        <p:blipFill>
          <a:blip r:embed="rId3">
            <a:duotone>
              <a:prstClr val="black"/>
              <a:schemeClr val="accent6">
                <a:tint val="45000"/>
                <a:satMod val="400000"/>
              </a:schemeClr>
            </a:duotone>
            <a:extLst>
              <a:ext uri="{28A0092B-C50C-407E-A947-70E740481C1C}">
                <a14:useLocalDpi xmlns:a14="http://schemas.microsoft.com/office/drawing/2010/main" val="0"/>
              </a:ext>
            </a:extLst>
          </a:blip>
          <a:srcRect/>
          <a:stretch>
            <a:fillRect/>
          </a:stretch>
        </p:blipFill>
        <p:spPr bwMode="auto">
          <a:xfrm>
            <a:off x="4715687" y="3725049"/>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24" descr="Free Envelope Clipart Black And White, Download Free Envelope Clipart Black  And White png images, Free ClipArts on Clipart Library">
            <a:extLst>
              <a:ext uri="{FF2B5EF4-FFF2-40B4-BE49-F238E27FC236}">
                <a16:creationId xmlns:a16="http://schemas.microsoft.com/office/drawing/2014/main" id="{C5DC44BD-6C36-28D8-2152-7540103B3D9C}"/>
              </a:ext>
            </a:extLst>
          </p:cNvPr>
          <p:cNvPicPr>
            <a:picLocks noChangeAspect="1" noChangeArrowheads="1"/>
          </p:cNvPicPr>
          <p:nvPr/>
        </p:nvPicPr>
        <p:blipFill>
          <a:blip r:embed="rId3">
            <a:duotone>
              <a:prstClr val="black"/>
              <a:schemeClr val="accent6">
                <a:tint val="45000"/>
                <a:satMod val="400000"/>
              </a:schemeClr>
            </a:duotone>
            <a:extLst>
              <a:ext uri="{28A0092B-C50C-407E-A947-70E740481C1C}">
                <a14:useLocalDpi xmlns:a14="http://schemas.microsoft.com/office/drawing/2010/main" val="0"/>
              </a:ext>
            </a:extLst>
          </a:blip>
          <a:srcRect/>
          <a:stretch>
            <a:fillRect/>
          </a:stretch>
        </p:blipFill>
        <p:spPr bwMode="auto">
          <a:xfrm>
            <a:off x="3136280" y="3180178"/>
            <a:ext cx="535720" cy="369052"/>
          </a:xfrm>
          <a:prstGeom prst="rect">
            <a:avLst/>
          </a:prstGeom>
          <a:noFill/>
          <a:extLst>
            <a:ext uri="{909E8E84-426E-40DD-AFC4-6F175D3DCCD1}">
              <a14:hiddenFill xmlns:a14="http://schemas.microsoft.com/office/drawing/2010/main">
                <a:solidFill>
                  <a:srgbClr val="FFFFFF"/>
                </a:solidFill>
              </a14:hiddenFill>
            </a:ext>
          </a:extLst>
        </p:spPr>
      </p:pic>
      <p:sp>
        <p:nvSpPr>
          <p:cNvPr id="26" name="TextBox 25">
            <a:extLst>
              <a:ext uri="{FF2B5EF4-FFF2-40B4-BE49-F238E27FC236}">
                <a16:creationId xmlns:a16="http://schemas.microsoft.com/office/drawing/2014/main" id="{FB66E7D4-66A5-2051-B98E-008A288476C8}"/>
              </a:ext>
            </a:extLst>
          </p:cNvPr>
          <p:cNvSpPr txBox="1"/>
          <p:nvPr/>
        </p:nvSpPr>
        <p:spPr>
          <a:xfrm>
            <a:off x="838200" y="1277640"/>
            <a:ext cx="1913281" cy="369332"/>
          </a:xfrm>
          <a:prstGeom prst="rect">
            <a:avLst/>
          </a:prstGeom>
          <a:noFill/>
        </p:spPr>
        <p:txBody>
          <a:bodyPr wrap="none" rtlCol="0">
            <a:spAutoFit/>
          </a:bodyPr>
          <a:lstStyle/>
          <a:p>
            <a:r>
              <a:rPr lang="en-US" dirty="0">
                <a:latin typeface="Kamerik205 5" panose="020B0503030600020004" pitchFamily="34" charset="0"/>
              </a:rPr>
              <a:t>Request/Reply</a:t>
            </a:r>
          </a:p>
        </p:txBody>
      </p:sp>
    </p:spTree>
    <p:extLst>
      <p:ext uri="{BB962C8B-B14F-4D97-AF65-F5344CB8AC3E}">
        <p14:creationId xmlns:p14="http://schemas.microsoft.com/office/powerpoint/2010/main" val="427986316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wipe(left)">
                                      <p:cBhvr>
                                        <p:cTn id="12" dur="500"/>
                                        <p:tgtEl>
                                          <p:spTgt spid="18"/>
                                        </p:tgtEl>
                                      </p:cBhvr>
                                    </p:animEffect>
                                  </p:childTnLst>
                                </p:cTn>
                              </p:par>
                              <p:par>
                                <p:cTn id="13" presetID="10" presetClass="entr" presetSubtype="0" fill="hold" nodeType="withEffect">
                                  <p:stCondLst>
                                    <p:cond delay="25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19"/>
                                        </p:tgtEl>
                                        <p:attrNameLst>
                                          <p:attrName>style.visibility</p:attrName>
                                        </p:attrNameLst>
                                      </p:cBhvr>
                                      <p:to>
                                        <p:strVal val="visible"/>
                                      </p:to>
                                    </p:set>
                                    <p:animEffect transition="in" filter="wipe(left)">
                                      <p:cBhvr>
                                        <p:cTn id="20" dur="500"/>
                                        <p:tgtEl>
                                          <p:spTgt spid="19"/>
                                        </p:tgtEl>
                                      </p:cBhvr>
                                    </p:animEffect>
                                  </p:childTnLst>
                                </p:cTn>
                              </p:par>
                              <p:par>
                                <p:cTn id="21" presetID="10" presetClass="entr" presetSubtype="0" fill="hold" nodeType="withEffect">
                                  <p:stCondLst>
                                    <p:cond delay="25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500"/>
                                        <p:tgtEl>
                                          <p:spTgt spid="6"/>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2" fill="hold" nodeType="clickEffect">
                                  <p:stCondLst>
                                    <p:cond delay="0"/>
                                  </p:stCondLst>
                                  <p:childTnLst>
                                    <p:set>
                                      <p:cBhvr>
                                        <p:cTn id="27" dur="1" fill="hold">
                                          <p:stCondLst>
                                            <p:cond delay="0"/>
                                          </p:stCondLst>
                                        </p:cTn>
                                        <p:tgtEl>
                                          <p:spTgt spid="20"/>
                                        </p:tgtEl>
                                        <p:attrNameLst>
                                          <p:attrName>style.visibility</p:attrName>
                                        </p:attrNameLst>
                                      </p:cBhvr>
                                      <p:to>
                                        <p:strVal val="visible"/>
                                      </p:to>
                                    </p:set>
                                    <p:animEffect transition="in" filter="wipe(right)">
                                      <p:cBhvr>
                                        <p:cTn id="28" dur="500"/>
                                        <p:tgtEl>
                                          <p:spTgt spid="20"/>
                                        </p:tgtEl>
                                      </p:cBhvr>
                                    </p:animEffect>
                                  </p:childTnLst>
                                </p:cTn>
                              </p:par>
                              <p:par>
                                <p:cTn id="29" presetID="10" presetClass="entr" presetSubtype="0" fill="hold" nodeType="withEffect">
                                  <p:stCondLst>
                                    <p:cond delay="250"/>
                                  </p:stCondLst>
                                  <p:childTnLst>
                                    <p:set>
                                      <p:cBhvr>
                                        <p:cTn id="30" dur="1" fill="hold">
                                          <p:stCondLst>
                                            <p:cond delay="0"/>
                                          </p:stCondLst>
                                        </p:cTn>
                                        <p:tgtEl>
                                          <p:spTgt spid="12"/>
                                        </p:tgtEl>
                                        <p:attrNameLst>
                                          <p:attrName>style.visibility</p:attrName>
                                        </p:attrNameLst>
                                      </p:cBhvr>
                                      <p:to>
                                        <p:strVal val="visible"/>
                                      </p:to>
                                    </p:set>
                                    <p:animEffect transition="in" filter="fade">
                                      <p:cBhvr>
                                        <p:cTn id="31" dur="500"/>
                                        <p:tgtEl>
                                          <p:spTgt spid="12"/>
                                        </p:tgtEl>
                                      </p:cBhvr>
                                    </p:animEffect>
                                  </p:childTnLst>
                                </p:cTn>
                              </p:par>
                            </p:childTnLst>
                          </p:cTn>
                        </p:par>
                        <p:par>
                          <p:cTn id="32" fill="hold">
                            <p:stCondLst>
                              <p:cond delay="750"/>
                            </p:stCondLst>
                            <p:childTnLst>
                              <p:par>
                                <p:cTn id="33" presetID="22" presetClass="entr" presetSubtype="2" fill="hold" nodeType="afterEffect">
                                  <p:stCondLst>
                                    <p:cond delay="0"/>
                                  </p:stCondLst>
                                  <p:childTnLst>
                                    <p:set>
                                      <p:cBhvr>
                                        <p:cTn id="34" dur="1" fill="hold">
                                          <p:stCondLst>
                                            <p:cond delay="0"/>
                                          </p:stCondLst>
                                        </p:cTn>
                                        <p:tgtEl>
                                          <p:spTgt spid="21"/>
                                        </p:tgtEl>
                                        <p:attrNameLst>
                                          <p:attrName>style.visibility</p:attrName>
                                        </p:attrNameLst>
                                      </p:cBhvr>
                                      <p:to>
                                        <p:strVal val="visible"/>
                                      </p:to>
                                    </p:set>
                                    <p:animEffect transition="in" filter="wipe(right)">
                                      <p:cBhvr>
                                        <p:cTn id="35" dur="500"/>
                                        <p:tgtEl>
                                          <p:spTgt spid="21"/>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17"/>
                                        </p:tgtEl>
                                        <p:attrNameLst>
                                          <p:attrName>style.visibility</p:attrName>
                                        </p:attrNameLst>
                                      </p:cBhvr>
                                      <p:to>
                                        <p:strVal val="visible"/>
                                      </p:to>
                                    </p:set>
                                    <p:animEffect transition="in" filter="fade">
                                      <p:cBhvr>
                                        <p:cTn id="40" dur="500"/>
                                        <p:tgtEl>
                                          <p:spTgt spid="17"/>
                                        </p:tgtEl>
                                      </p:cBhvr>
                                    </p:animEffec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5"/>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42" presetClass="path" presetSubtype="0" accel="50000" decel="50000" fill="hold" nodeType="clickEffect">
                                  <p:stCondLst>
                                    <p:cond delay="0"/>
                                  </p:stCondLst>
                                  <p:childTnLst>
                                    <p:animMotion origin="layout" path="M 4.16667E-6 3.7037E-7 L 0.29336 -0.06065 " pathEditMode="relative" rAng="0" ptsTypes="AA">
                                      <p:cBhvr>
                                        <p:cTn id="48" dur="1500" fill="hold"/>
                                        <p:tgtEl>
                                          <p:spTgt spid="15"/>
                                        </p:tgtEl>
                                        <p:attrNameLst>
                                          <p:attrName>ppt_x</p:attrName>
                                          <p:attrName>ppt_y</p:attrName>
                                        </p:attrNameLst>
                                      </p:cBhvr>
                                      <p:rCtr x="14661" y="-3032"/>
                                    </p:animMotion>
                                  </p:childTnLst>
                                </p:cTn>
                              </p:par>
                            </p:childTnLst>
                          </p:cTn>
                        </p:par>
                        <p:par>
                          <p:cTn id="49" fill="hold">
                            <p:stCondLst>
                              <p:cond delay="1500"/>
                            </p:stCondLst>
                            <p:childTnLst>
                              <p:par>
                                <p:cTn id="50" presetID="1" presetClass="exit" presetSubtype="0" fill="hold" nodeType="afterEffect">
                                  <p:stCondLst>
                                    <p:cond delay="0"/>
                                  </p:stCondLst>
                                  <p:childTnLst>
                                    <p:set>
                                      <p:cBhvr>
                                        <p:cTn id="51" dur="1" fill="hold">
                                          <p:stCondLst>
                                            <p:cond delay="0"/>
                                          </p:stCondLst>
                                        </p:cTn>
                                        <p:tgtEl>
                                          <p:spTgt spid="15"/>
                                        </p:tgtEl>
                                        <p:attrNameLst>
                                          <p:attrName>style.visibility</p:attrName>
                                        </p:attrNameLst>
                                      </p:cBhvr>
                                      <p:to>
                                        <p:strVal val="hidden"/>
                                      </p:to>
                                    </p:set>
                                  </p:childTnLst>
                                </p:cTn>
                              </p:par>
                              <p:par>
                                <p:cTn id="52" presetID="1" presetClass="entr" presetSubtype="0" fill="hold" nodeType="withEffect">
                                  <p:stCondLst>
                                    <p:cond delay="0"/>
                                  </p:stCondLst>
                                  <p:childTnLst>
                                    <p:set>
                                      <p:cBhvr>
                                        <p:cTn id="53" dur="1" fill="hold">
                                          <p:stCondLst>
                                            <p:cond delay="0"/>
                                          </p:stCondLst>
                                        </p:cTn>
                                        <p:tgtEl>
                                          <p:spTgt spid="16"/>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42" presetClass="path" presetSubtype="0" accel="50000" decel="50000" fill="hold" nodeType="clickEffect">
                                  <p:stCondLst>
                                    <p:cond delay="0"/>
                                  </p:stCondLst>
                                  <p:childTnLst>
                                    <p:animMotion origin="layout" path="M 4.79167E-6 -1.48148E-6 L 0.14987 0.05996 " pathEditMode="relative" rAng="0" ptsTypes="AA">
                                      <p:cBhvr>
                                        <p:cTn id="57" dur="1500" fill="hold"/>
                                        <p:tgtEl>
                                          <p:spTgt spid="16"/>
                                        </p:tgtEl>
                                        <p:attrNameLst>
                                          <p:attrName>ppt_x</p:attrName>
                                          <p:attrName>ppt_y</p:attrName>
                                        </p:attrNameLst>
                                      </p:cBhvr>
                                      <p:rCtr x="7487" y="2986"/>
                                    </p:animMotion>
                                  </p:childTnLst>
                                </p:cTn>
                              </p:par>
                            </p:childTnLst>
                          </p:cTn>
                        </p:par>
                        <p:par>
                          <p:cTn id="58" fill="hold">
                            <p:stCondLst>
                              <p:cond delay="1500"/>
                            </p:stCondLst>
                            <p:childTnLst>
                              <p:par>
                                <p:cTn id="59" presetID="1" presetClass="exit" presetSubtype="0" fill="hold" nodeType="afterEffect">
                                  <p:stCondLst>
                                    <p:cond delay="0"/>
                                  </p:stCondLst>
                                  <p:childTnLst>
                                    <p:set>
                                      <p:cBhvr>
                                        <p:cTn id="60" dur="1" fill="hold">
                                          <p:stCondLst>
                                            <p:cond delay="0"/>
                                          </p:stCondLst>
                                        </p:cTn>
                                        <p:tgtEl>
                                          <p:spTgt spid="16"/>
                                        </p:tgtEl>
                                        <p:attrNameLst>
                                          <p:attrName>style.visibility</p:attrName>
                                        </p:attrNameLst>
                                      </p:cBhvr>
                                      <p:to>
                                        <p:strVal val="hidden"/>
                                      </p:to>
                                    </p:set>
                                  </p:childTnLst>
                                </p:cTn>
                              </p:par>
                              <p:par>
                                <p:cTn id="61" presetID="1" presetClass="entr" presetSubtype="0" fill="hold" nodeType="withEffect">
                                  <p:stCondLst>
                                    <p:cond delay="0"/>
                                  </p:stCondLst>
                                  <p:childTnLst>
                                    <p:set>
                                      <p:cBhvr>
                                        <p:cTn id="62" dur="1" fill="hold">
                                          <p:stCondLst>
                                            <p:cond delay="0"/>
                                          </p:stCondLst>
                                        </p:cTn>
                                        <p:tgtEl>
                                          <p:spTgt spid="22"/>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0" presetClass="exit" presetSubtype="0" fill="hold" nodeType="clickEffect">
                                  <p:stCondLst>
                                    <p:cond delay="0"/>
                                  </p:stCondLst>
                                  <p:childTnLst>
                                    <p:animEffect transition="out" filter="fade">
                                      <p:cBhvr>
                                        <p:cTn id="66" dur="500"/>
                                        <p:tgtEl>
                                          <p:spTgt spid="22"/>
                                        </p:tgtEl>
                                      </p:cBhvr>
                                    </p:animEffect>
                                    <p:set>
                                      <p:cBhvr>
                                        <p:cTn id="67" dur="1" fill="hold">
                                          <p:stCondLst>
                                            <p:cond delay="499"/>
                                          </p:stCondLst>
                                        </p:cTn>
                                        <p:tgtEl>
                                          <p:spTgt spid="22"/>
                                        </p:tgtEl>
                                        <p:attrNameLst>
                                          <p:attrName>style.visibility</p:attrName>
                                        </p:attrNameLst>
                                      </p:cBhvr>
                                      <p:to>
                                        <p:strVal val="hidden"/>
                                      </p:to>
                                    </p:set>
                                  </p:childTnLst>
                                </p:cTn>
                              </p:par>
                            </p:childTnLst>
                          </p:cTn>
                        </p:par>
                        <p:par>
                          <p:cTn id="68" fill="hold">
                            <p:stCondLst>
                              <p:cond delay="500"/>
                            </p:stCondLst>
                            <p:childTnLst>
                              <p:par>
                                <p:cTn id="69" presetID="10" presetClass="entr" presetSubtype="0" fill="hold" nodeType="afterEffect">
                                  <p:stCondLst>
                                    <p:cond delay="0"/>
                                  </p:stCondLst>
                                  <p:childTnLst>
                                    <p:set>
                                      <p:cBhvr>
                                        <p:cTn id="70" dur="1" fill="hold">
                                          <p:stCondLst>
                                            <p:cond delay="0"/>
                                          </p:stCondLst>
                                        </p:cTn>
                                        <p:tgtEl>
                                          <p:spTgt spid="23"/>
                                        </p:tgtEl>
                                        <p:attrNameLst>
                                          <p:attrName>style.visibility</p:attrName>
                                        </p:attrNameLst>
                                      </p:cBhvr>
                                      <p:to>
                                        <p:strVal val="visible"/>
                                      </p:to>
                                    </p:set>
                                    <p:animEffect transition="in" filter="fade">
                                      <p:cBhvr>
                                        <p:cTn id="71" dur="500"/>
                                        <p:tgtEl>
                                          <p:spTgt spid="23"/>
                                        </p:tgtEl>
                                      </p:cBhvr>
                                    </p:animEffect>
                                  </p:childTnLst>
                                </p:cTn>
                              </p:par>
                            </p:childTnLst>
                          </p:cTn>
                        </p:par>
                      </p:childTnLst>
                    </p:cTn>
                  </p:par>
                  <p:par>
                    <p:cTn id="72" fill="hold">
                      <p:stCondLst>
                        <p:cond delay="indefinite"/>
                      </p:stCondLst>
                      <p:childTnLst>
                        <p:par>
                          <p:cTn id="73" fill="hold">
                            <p:stCondLst>
                              <p:cond delay="0"/>
                            </p:stCondLst>
                            <p:childTnLst>
                              <p:par>
                                <p:cTn id="74" presetID="42" presetClass="path" presetSubtype="0" accel="50000" decel="50000" fill="hold" nodeType="clickEffect">
                                  <p:stCondLst>
                                    <p:cond delay="0"/>
                                  </p:stCondLst>
                                  <p:childTnLst>
                                    <p:animMotion origin="layout" path="M -3.95833E-6 7.40741E-7 L -0.3125 0.07963 " pathEditMode="relative" rAng="0" ptsTypes="AA">
                                      <p:cBhvr>
                                        <p:cTn id="75" dur="1500" fill="hold"/>
                                        <p:tgtEl>
                                          <p:spTgt spid="23"/>
                                        </p:tgtEl>
                                        <p:attrNameLst>
                                          <p:attrName>ppt_x</p:attrName>
                                          <p:attrName>ppt_y</p:attrName>
                                        </p:attrNameLst>
                                      </p:cBhvr>
                                      <p:rCtr x="-15625" y="3981"/>
                                    </p:animMotion>
                                  </p:childTnLst>
                                </p:cTn>
                              </p:par>
                            </p:childTnLst>
                          </p:cTn>
                        </p:par>
                        <p:par>
                          <p:cTn id="76" fill="hold">
                            <p:stCondLst>
                              <p:cond delay="1500"/>
                            </p:stCondLst>
                            <p:childTnLst>
                              <p:par>
                                <p:cTn id="77" presetID="1" presetClass="entr" presetSubtype="0" fill="hold" nodeType="afterEffect">
                                  <p:stCondLst>
                                    <p:cond delay="0"/>
                                  </p:stCondLst>
                                  <p:childTnLst>
                                    <p:set>
                                      <p:cBhvr>
                                        <p:cTn id="78" dur="1" fill="hold">
                                          <p:stCondLst>
                                            <p:cond delay="0"/>
                                          </p:stCondLst>
                                        </p:cTn>
                                        <p:tgtEl>
                                          <p:spTgt spid="24"/>
                                        </p:tgtEl>
                                        <p:attrNameLst>
                                          <p:attrName>style.visibility</p:attrName>
                                        </p:attrNameLst>
                                      </p:cBhvr>
                                      <p:to>
                                        <p:strVal val="visible"/>
                                      </p:to>
                                    </p:set>
                                  </p:childTnLst>
                                </p:cTn>
                              </p:par>
                              <p:par>
                                <p:cTn id="79" presetID="1" presetClass="exit" presetSubtype="0" fill="hold" nodeType="withEffect">
                                  <p:stCondLst>
                                    <p:cond delay="0"/>
                                  </p:stCondLst>
                                  <p:childTnLst>
                                    <p:set>
                                      <p:cBhvr>
                                        <p:cTn id="80" dur="1" fill="hold">
                                          <p:stCondLst>
                                            <p:cond delay="0"/>
                                          </p:stCondLst>
                                        </p:cTn>
                                        <p:tgtEl>
                                          <p:spTgt spid="23"/>
                                        </p:tgtEl>
                                        <p:attrNameLst>
                                          <p:attrName>style.visibility</p:attrName>
                                        </p:attrNameLst>
                                      </p:cBhvr>
                                      <p:to>
                                        <p:strVal val="hidden"/>
                                      </p:to>
                                    </p:set>
                                  </p:childTnLst>
                                </p:cTn>
                              </p:par>
                            </p:childTnLst>
                          </p:cTn>
                        </p:par>
                      </p:childTnLst>
                    </p:cTn>
                  </p:par>
                  <p:par>
                    <p:cTn id="81" fill="hold">
                      <p:stCondLst>
                        <p:cond delay="indefinite"/>
                      </p:stCondLst>
                      <p:childTnLst>
                        <p:par>
                          <p:cTn id="82" fill="hold">
                            <p:stCondLst>
                              <p:cond delay="0"/>
                            </p:stCondLst>
                            <p:childTnLst>
                              <p:par>
                                <p:cTn id="83" presetID="42" presetClass="path" presetSubtype="0" accel="50000" decel="50000" fill="hold" nodeType="clickEffect">
                                  <p:stCondLst>
                                    <p:cond delay="0"/>
                                  </p:stCondLst>
                                  <p:childTnLst>
                                    <p:animMotion origin="layout" path="M -3.95833E-6 2.59259E-6 L -0.13008 -0.07777 " pathEditMode="relative" rAng="0" ptsTypes="AA">
                                      <p:cBhvr>
                                        <p:cTn id="84" dur="1500" fill="hold"/>
                                        <p:tgtEl>
                                          <p:spTgt spid="24"/>
                                        </p:tgtEl>
                                        <p:attrNameLst>
                                          <p:attrName>ppt_x</p:attrName>
                                          <p:attrName>ppt_y</p:attrName>
                                        </p:attrNameLst>
                                      </p:cBhvr>
                                      <p:rCtr x="-6471" y="-3843"/>
                                    </p:animMotion>
                                  </p:childTnLst>
                                </p:cTn>
                              </p:par>
                            </p:childTnLst>
                          </p:cTn>
                        </p:par>
                        <p:par>
                          <p:cTn id="85" fill="hold">
                            <p:stCondLst>
                              <p:cond delay="1500"/>
                            </p:stCondLst>
                            <p:childTnLst>
                              <p:par>
                                <p:cTn id="86" presetID="1" presetClass="exit" presetSubtype="0" fill="hold" nodeType="afterEffect">
                                  <p:stCondLst>
                                    <p:cond delay="0"/>
                                  </p:stCondLst>
                                  <p:childTnLst>
                                    <p:set>
                                      <p:cBhvr>
                                        <p:cTn id="87" dur="1" fill="hold">
                                          <p:stCondLst>
                                            <p:cond delay="0"/>
                                          </p:stCondLst>
                                        </p:cTn>
                                        <p:tgtEl>
                                          <p:spTgt spid="24"/>
                                        </p:tgtEl>
                                        <p:attrNameLst>
                                          <p:attrName>style.visibility</p:attrName>
                                        </p:attrNameLst>
                                      </p:cBhvr>
                                      <p:to>
                                        <p:strVal val="hidden"/>
                                      </p:to>
                                    </p:set>
                                  </p:childTnLst>
                                </p:cTn>
                              </p:par>
                              <p:par>
                                <p:cTn id="88" presetID="1" presetClass="entr" presetSubtype="0" fill="hold" nodeType="withEffect">
                                  <p:stCondLst>
                                    <p:cond delay="0"/>
                                  </p:stCondLst>
                                  <p:childTnLst>
                                    <p:set>
                                      <p:cBhvr>
                                        <p:cTn id="89" dur="1" fill="hold">
                                          <p:stCondLst>
                                            <p:cond delay="0"/>
                                          </p:stCondLst>
                                        </p:cTn>
                                        <p:tgtEl>
                                          <p:spTgt spid="25"/>
                                        </p:tgtEl>
                                        <p:attrNameLst>
                                          <p:attrName>style.visibility</p:attrName>
                                        </p:attrNameLst>
                                      </p:cBhvr>
                                      <p:to>
                                        <p:strVal val="visible"/>
                                      </p:to>
                                    </p:set>
                                  </p:childTnLst>
                                </p:cTn>
                              </p:par>
                            </p:childTnLst>
                          </p:cTn>
                        </p:par>
                      </p:childTnLst>
                    </p:cTn>
                  </p:par>
                  <p:par>
                    <p:cTn id="90" fill="hold">
                      <p:stCondLst>
                        <p:cond delay="indefinite"/>
                      </p:stCondLst>
                      <p:childTnLst>
                        <p:par>
                          <p:cTn id="91" fill="hold">
                            <p:stCondLst>
                              <p:cond delay="0"/>
                            </p:stCondLst>
                            <p:childTnLst>
                              <p:par>
                                <p:cTn id="92" presetID="10" presetClass="exit" presetSubtype="0" fill="hold" nodeType="clickEffect">
                                  <p:stCondLst>
                                    <p:cond delay="0"/>
                                  </p:stCondLst>
                                  <p:childTnLst>
                                    <p:animEffect transition="out" filter="fade">
                                      <p:cBhvr>
                                        <p:cTn id="93" dur="500"/>
                                        <p:tgtEl>
                                          <p:spTgt spid="25"/>
                                        </p:tgtEl>
                                      </p:cBhvr>
                                    </p:animEffect>
                                    <p:set>
                                      <p:cBhvr>
                                        <p:cTn id="94" dur="1" fill="hold">
                                          <p:stCondLst>
                                            <p:cond delay="499"/>
                                          </p:stCondLst>
                                        </p:cTn>
                                        <p:tgtEl>
                                          <p:spTgt spid="2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20F9F7-857F-6D8B-127C-6AC8A75A770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C822D7C-1A13-9A31-23E5-981FE9B0A963}"/>
              </a:ext>
            </a:extLst>
          </p:cNvPr>
          <p:cNvSpPr>
            <a:spLocks noGrp="1"/>
          </p:cNvSpPr>
          <p:nvPr>
            <p:ph type="title"/>
          </p:nvPr>
        </p:nvSpPr>
        <p:spPr/>
        <p:txBody>
          <a:bodyPr/>
          <a:lstStyle/>
          <a:p>
            <a:r>
              <a:rPr lang="en-US" dirty="0"/>
              <a:t>Benefits</a:t>
            </a:r>
          </a:p>
        </p:txBody>
      </p:sp>
      <p:sp>
        <p:nvSpPr>
          <p:cNvPr id="3" name="Rectangle 2">
            <a:extLst>
              <a:ext uri="{FF2B5EF4-FFF2-40B4-BE49-F238E27FC236}">
                <a16:creationId xmlns:a16="http://schemas.microsoft.com/office/drawing/2014/main" id="{4E4B61B9-28A1-9E1D-4FD1-1C8227FA18E6}"/>
              </a:ext>
            </a:extLst>
          </p:cNvPr>
          <p:cNvSpPr/>
          <p:nvPr/>
        </p:nvSpPr>
        <p:spPr>
          <a:xfrm>
            <a:off x="372416" y="237404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Synchronous Communication</a:t>
            </a:r>
          </a:p>
        </p:txBody>
      </p:sp>
      <p:sp>
        <p:nvSpPr>
          <p:cNvPr id="4" name="Rectangle 3">
            <a:extLst>
              <a:ext uri="{FF2B5EF4-FFF2-40B4-BE49-F238E27FC236}">
                <a16:creationId xmlns:a16="http://schemas.microsoft.com/office/drawing/2014/main" id="{025310AF-2A7B-85AE-A383-DF98ADEA28B8}"/>
              </a:ext>
            </a:extLst>
          </p:cNvPr>
          <p:cNvSpPr/>
          <p:nvPr/>
        </p:nvSpPr>
        <p:spPr>
          <a:xfrm>
            <a:off x="4367145" y="237404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Simplified Workflows</a:t>
            </a:r>
          </a:p>
        </p:txBody>
      </p:sp>
      <p:sp>
        <p:nvSpPr>
          <p:cNvPr id="5" name="Rectangle 4">
            <a:extLst>
              <a:ext uri="{FF2B5EF4-FFF2-40B4-BE49-F238E27FC236}">
                <a16:creationId xmlns:a16="http://schemas.microsoft.com/office/drawing/2014/main" id="{875E7CE8-B2E1-26DD-903B-8935083AC65E}"/>
              </a:ext>
            </a:extLst>
          </p:cNvPr>
          <p:cNvSpPr/>
          <p:nvPr/>
        </p:nvSpPr>
        <p:spPr>
          <a:xfrm>
            <a:off x="8361874" y="237404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Reliability</a:t>
            </a:r>
          </a:p>
        </p:txBody>
      </p:sp>
      <p:sp>
        <p:nvSpPr>
          <p:cNvPr id="6" name="Rectangle 5">
            <a:extLst>
              <a:ext uri="{FF2B5EF4-FFF2-40B4-BE49-F238E27FC236}">
                <a16:creationId xmlns:a16="http://schemas.microsoft.com/office/drawing/2014/main" id="{3D39BE2A-CEC9-A483-4FC7-30BB368E0734}"/>
              </a:ext>
            </a:extLst>
          </p:cNvPr>
          <p:cNvSpPr/>
          <p:nvPr/>
        </p:nvSpPr>
        <p:spPr>
          <a:xfrm>
            <a:off x="2369781" y="4016575"/>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Control and Coordination</a:t>
            </a:r>
          </a:p>
        </p:txBody>
      </p:sp>
      <p:sp>
        <p:nvSpPr>
          <p:cNvPr id="7" name="Rectangle 6">
            <a:extLst>
              <a:ext uri="{FF2B5EF4-FFF2-40B4-BE49-F238E27FC236}">
                <a16:creationId xmlns:a16="http://schemas.microsoft.com/office/drawing/2014/main" id="{35DC786D-1EA9-C9E5-EC4D-2D5CBB14935E}"/>
              </a:ext>
            </a:extLst>
          </p:cNvPr>
          <p:cNvSpPr/>
          <p:nvPr/>
        </p:nvSpPr>
        <p:spPr>
          <a:xfrm>
            <a:off x="6364510" y="4016575"/>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Decoupling</a:t>
            </a:r>
          </a:p>
        </p:txBody>
      </p:sp>
      <p:sp>
        <p:nvSpPr>
          <p:cNvPr id="8" name="TextBox 7">
            <a:extLst>
              <a:ext uri="{FF2B5EF4-FFF2-40B4-BE49-F238E27FC236}">
                <a16:creationId xmlns:a16="http://schemas.microsoft.com/office/drawing/2014/main" id="{184CF0A6-FFE8-06EB-3CCB-2710BD3522D6}"/>
              </a:ext>
            </a:extLst>
          </p:cNvPr>
          <p:cNvSpPr txBox="1"/>
          <p:nvPr/>
        </p:nvSpPr>
        <p:spPr>
          <a:xfrm>
            <a:off x="838200" y="1277640"/>
            <a:ext cx="1913281" cy="369332"/>
          </a:xfrm>
          <a:prstGeom prst="rect">
            <a:avLst/>
          </a:prstGeom>
          <a:noFill/>
        </p:spPr>
        <p:txBody>
          <a:bodyPr wrap="none" rtlCol="0">
            <a:spAutoFit/>
          </a:bodyPr>
          <a:lstStyle/>
          <a:p>
            <a:r>
              <a:rPr lang="en-US" dirty="0">
                <a:latin typeface="Kamerik205 5" panose="020B0503030600020004" pitchFamily="34" charset="0"/>
              </a:rPr>
              <a:t>Request/Reply</a:t>
            </a:r>
          </a:p>
        </p:txBody>
      </p:sp>
    </p:spTree>
    <p:extLst>
      <p:ext uri="{BB962C8B-B14F-4D97-AF65-F5344CB8AC3E}">
        <p14:creationId xmlns:p14="http://schemas.microsoft.com/office/powerpoint/2010/main" val="164514146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15CF1C-1AE7-3673-7DE5-B1E4CE4AFFA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7F96B43-9674-340B-694D-8197598CC411}"/>
              </a:ext>
            </a:extLst>
          </p:cNvPr>
          <p:cNvSpPr>
            <a:spLocks noGrp="1"/>
          </p:cNvSpPr>
          <p:nvPr>
            <p:ph type="title"/>
          </p:nvPr>
        </p:nvSpPr>
        <p:spPr/>
        <p:txBody>
          <a:bodyPr/>
          <a:lstStyle/>
          <a:p>
            <a:r>
              <a:rPr lang="en-US" dirty="0"/>
              <a:t>Drawbacks</a:t>
            </a:r>
          </a:p>
        </p:txBody>
      </p:sp>
      <p:sp>
        <p:nvSpPr>
          <p:cNvPr id="3" name="Rectangle 2">
            <a:extLst>
              <a:ext uri="{FF2B5EF4-FFF2-40B4-BE49-F238E27FC236}">
                <a16:creationId xmlns:a16="http://schemas.microsoft.com/office/drawing/2014/main" id="{CBF27118-9183-94E3-6EA5-9802DFDE69AF}"/>
              </a:ext>
            </a:extLst>
          </p:cNvPr>
          <p:cNvSpPr/>
          <p:nvPr/>
        </p:nvSpPr>
        <p:spPr>
          <a:xfrm>
            <a:off x="372416" y="237404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Scalability Issues</a:t>
            </a:r>
          </a:p>
        </p:txBody>
      </p:sp>
      <p:sp>
        <p:nvSpPr>
          <p:cNvPr id="4" name="Rectangle 3">
            <a:extLst>
              <a:ext uri="{FF2B5EF4-FFF2-40B4-BE49-F238E27FC236}">
                <a16:creationId xmlns:a16="http://schemas.microsoft.com/office/drawing/2014/main" id="{A96D8314-15FB-B04C-C84C-A57BF26DC93D}"/>
              </a:ext>
            </a:extLst>
          </p:cNvPr>
          <p:cNvSpPr/>
          <p:nvPr/>
        </p:nvSpPr>
        <p:spPr>
          <a:xfrm>
            <a:off x="4367145" y="237404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Latency</a:t>
            </a:r>
          </a:p>
        </p:txBody>
      </p:sp>
      <p:sp>
        <p:nvSpPr>
          <p:cNvPr id="5" name="Rectangle 4">
            <a:extLst>
              <a:ext uri="{FF2B5EF4-FFF2-40B4-BE49-F238E27FC236}">
                <a16:creationId xmlns:a16="http://schemas.microsoft.com/office/drawing/2014/main" id="{A3044BDD-F2B9-CA35-792D-5FA41AE65CC8}"/>
              </a:ext>
            </a:extLst>
          </p:cNvPr>
          <p:cNvSpPr/>
          <p:nvPr/>
        </p:nvSpPr>
        <p:spPr>
          <a:xfrm>
            <a:off x="8361874" y="237404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Resource Utilization</a:t>
            </a:r>
          </a:p>
        </p:txBody>
      </p:sp>
      <p:sp>
        <p:nvSpPr>
          <p:cNvPr id="6" name="Rectangle 5">
            <a:extLst>
              <a:ext uri="{FF2B5EF4-FFF2-40B4-BE49-F238E27FC236}">
                <a16:creationId xmlns:a16="http://schemas.microsoft.com/office/drawing/2014/main" id="{F4FECC90-59A4-C722-6589-30A711A723F9}"/>
              </a:ext>
            </a:extLst>
          </p:cNvPr>
          <p:cNvSpPr/>
          <p:nvPr/>
        </p:nvSpPr>
        <p:spPr>
          <a:xfrm>
            <a:off x="2369781" y="4016575"/>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Complexity in Error Handling</a:t>
            </a:r>
          </a:p>
        </p:txBody>
      </p:sp>
      <p:sp>
        <p:nvSpPr>
          <p:cNvPr id="7" name="Rectangle 6">
            <a:extLst>
              <a:ext uri="{FF2B5EF4-FFF2-40B4-BE49-F238E27FC236}">
                <a16:creationId xmlns:a16="http://schemas.microsoft.com/office/drawing/2014/main" id="{FD2D32AE-6093-4B47-491E-B807AE30AB59}"/>
              </a:ext>
            </a:extLst>
          </p:cNvPr>
          <p:cNvSpPr/>
          <p:nvPr/>
        </p:nvSpPr>
        <p:spPr>
          <a:xfrm>
            <a:off x="6364510" y="4016575"/>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Single Point of Failure</a:t>
            </a:r>
          </a:p>
        </p:txBody>
      </p:sp>
      <p:sp>
        <p:nvSpPr>
          <p:cNvPr id="8" name="TextBox 7">
            <a:extLst>
              <a:ext uri="{FF2B5EF4-FFF2-40B4-BE49-F238E27FC236}">
                <a16:creationId xmlns:a16="http://schemas.microsoft.com/office/drawing/2014/main" id="{76C84F1E-6AF1-D855-B1FD-FF1A5D172877}"/>
              </a:ext>
            </a:extLst>
          </p:cNvPr>
          <p:cNvSpPr txBox="1"/>
          <p:nvPr/>
        </p:nvSpPr>
        <p:spPr>
          <a:xfrm>
            <a:off x="838200" y="1277640"/>
            <a:ext cx="1913281" cy="369332"/>
          </a:xfrm>
          <a:prstGeom prst="rect">
            <a:avLst/>
          </a:prstGeom>
          <a:noFill/>
        </p:spPr>
        <p:txBody>
          <a:bodyPr wrap="none" rtlCol="0">
            <a:spAutoFit/>
          </a:bodyPr>
          <a:lstStyle/>
          <a:p>
            <a:r>
              <a:rPr lang="en-US" dirty="0">
                <a:latin typeface="Kamerik205 5" panose="020B0503030600020004" pitchFamily="34" charset="0"/>
              </a:rPr>
              <a:t>Request/Reply</a:t>
            </a:r>
          </a:p>
        </p:txBody>
      </p:sp>
    </p:spTree>
    <p:extLst>
      <p:ext uri="{BB962C8B-B14F-4D97-AF65-F5344CB8AC3E}">
        <p14:creationId xmlns:p14="http://schemas.microsoft.com/office/powerpoint/2010/main" val="61460166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A8DFFEA-DD79-16AE-2FFC-CAA6A132BE1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648A9CA-BD5E-9F0C-4CD8-34E5061ABE87}"/>
              </a:ext>
            </a:extLst>
          </p:cNvPr>
          <p:cNvSpPr>
            <a:spLocks noGrp="1"/>
          </p:cNvSpPr>
          <p:nvPr>
            <p:ph type="title"/>
          </p:nvPr>
        </p:nvSpPr>
        <p:spPr/>
        <p:txBody>
          <a:bodyPr/>
          <a:lstStyle/>
          <a:p>
            <a:r>
              <a:rPr lang="en-US" dirty="0"/>
              <a:t>Use Cases</a:t>
            </a:r>
          </a:p>
        </p:txBody>
      </p:sp>
      <p:sp>
        <p:nvSpPr>
          <p:cNvPr id="3" name="Rectangle 2">
            <a:extLst>
              <a:ext uri="{FF2B5EF4-FFF2-40B4-BE49-F238E27FC236}">
                <a16:creationId xmlns:a16="http://schemas.microsoft.com/office/drawing/2014/main" id="{C7E47E33-1559-66A0-3B4D-583A37334C3B}"/>
              </a:ext>
            </a:extLst>
          </p:cNvPr>
          <p:cNvSpPr/>
          <p:nvPr/>
        </p:nvSpPr>
        <p:spPr>
          <a:xfrm>
            <a:off x="372416" y="237404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Service Invocation</a:t>
            </a:r>
          </a:p>
        </p:txBody>
      </p:sp>
      <p:sp>
        <p:nvSpPr>
          <p:cNvPr id="4" name="Rectangle 3">
            <a:extLst>
              <a:ext uri="{FF2B5EF4-FFF2-40B4-BE49-F238E27FC236}">
                <a16:creationId xmlns:a16="http://schemas.microsoft.com/office/drawing/2014/main" id="{A497C432-6697-E4DD-A806-959780AA1D20}"/>
              </a:ext>
            </a:extLst>
          </p:cNvPr>
          <p:cNvSpPr/>
          <p:nvPr/>
        </p:nvSpPr>
        <p:spPr>
          <a:xfrm>
            <a:off x="4367145" y="237404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Data Retrieval</a:t>
            </a:r>
          </a:p>
        </p:txBody>
      </p:sp>
      <p:sp>
        <p:nvSpPr>
          <p:cNvPr id="5" name="Rectangle 4">
            <a:extLst>
              <a:ext uri="{FF2B5EF4-FFF2-40B4-BE49-F238E27FC236}">
                <a16:creationId xmlns:a16="http://schemas.microsoft.com/office/drawing/2014/main" id="{932677B3-AA11-D81F-3FFA-3ABE614503BB}"/>
              </a:ext>
            </a:extLst>
          </p:cNvPr>
          <p:cNvSpPr/>
          <p:nvPr/>
        </p:nvSpPr>
        <p:spPr>
          <a:xfrm>
            <a:off x="8361874" y="237404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Status Updates</a:t>
            </a:r>
          </a:p>
        </p:txBody>
      </p:sp>
      <p:sp>
        <p:nvSpPr>
          <p:cNvPr id="6" name="TextBox 5">
            <a:extLst>
              <a:ext uri="{FF2B5EF4-FFF2-40B4-BE49-F238E27FC236}">
                <a16:creationId xmlns:a16="http://schemas.microsoft.com/office/drawing/2014/main" id="{490D1792-B8D2-980B-B13A-8A06CF0B1F0E}"/>
              </a:ext>
            </a:extLst>
          </p:cNvPr>
          <p:cNvSpPr txBox="1"/>
          <p:nvPr/>
        </p:nvSpPr>
        <p:spPr>
          <a:xfrm>
            <a:off x="838200" y="1277640"/>
            <a:ext cx="1913281" cy="369332"/>
          </a:xfrm>
          <a:prstGeom prst="rect">
            <a:avLst/>
          </a:prstGeom>
          <a:noFill/>
        </p:spPr>
        <p:txBody>
          <a:bodyPr wrap="none" rtlCol="0">
            <a:spAutoFit/>
          </a:bodyPr>
          <a:lstStyle/>
          <a:p>
            <a:r>
              <a:rPr lang="en-US" dirty="0">
                <a:latin typeface="Kamerik205 5" panose="020B0503030600020004" pitchFamily="34" charset="0"/>
              </a:rPr>
              <a:t>Request/Reply</a:t>
            </a:r>
          </a:p>
        </p:txBody>
      </p:sp>
    </p:spTree>
    <p:extLst>
      <p:ext uri="{BB962C8B-B14F-4D97-AF65-F5344CB8AC3E}">
        <p14:creationId xmlns:p14="http://schemas.microsoft.com/office/powerpoint/2010/main" val="285622285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31C16F-D9B3-3564-7700-1D27869239A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D49D84B-0A38-7B94-A887-D6FA5A078A66}"/>
              </a:ext>
            </a:extLst>
          </p:cNvPr>
          <p:cNvSpPr>
            <a:spLocks noGrp="1"/>
          </p:cNvSpPr>
          <p:nvPr>
            <p:ph type="title"/>
          </p:nvPr>
        </p:nvSpPr>
        <p:spPr/>
        <p:txBody>
          <a:bodyPr/>
          <a:lstStyle/>
          <a:p>
            <a:r>
              <a:rPr lang="en-US" dirty="0"/>
              <a:t>Why Messaging Systems Matter</a:t>
            </a:r>
          </a:p>
        </p:txBody>
      </p:sp>
      <p:sp>
        <p:nvSpPr>
          <p:cNvPr id="3" name="Rectangle 2">
            <a:extLst>
              <a:ext uri="{FF2B5EF4-FFF2-40B4-BE49-F238E27FC236}">
                <a16:creationId xmlns:a16="http://schemas.microsoft.com/office/drawing/2014/main" id="{F2326945-C843-5ED7-3EDE-EA8FBBFB384A}"/>
              </a:ext>
            </a:extLst>
          </p:cNvPr>
          <p:cNvSpPr/>
          <p:nvPr/>
        </p:nvSpPr>
        <p:spPr>
          <a:xfrm>
            <a:off x="2784938" y="3324329"/>
            <a:ext cx="6622123" cy="755965"/>
          </a:xfrm>
          <a:prstGeom prst="rect">
            <a:avLst/>
          </a:prstGeom>
          <a:solidFill>
            <a:srgbClr val="002B5B"/>
          </a:solidFill>
          <a:ln w="28575">
            <a:solidFill>
              <a:srgbClr val="FFD7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bg1"/>
                </a:solidFill>
              </a:rPr>
              <a:t>Guaranteed Delivery</a:t>
            </a:r>
          </a:p>
        </p:txBody>
      </p:sp>
      <p:sp>
        <p:nvSpPr>
          <p:cNvPr id="5" name="Rectangle 4">
            <a:extLst>
              <a:ext uri="{FF2B5EF4-FFF2-40B4-BE49-F238E27FC236}">
                <a16:creationId xmlns:a16="http://schemas.microsoft.com/office/drawing/2014/main" id="{13B461FB-B5A5-A4E3-E705-82FBBBEFDC4B}"/>
              </a:ext>
            </a:extLst>
          </p:cNvPr>
          <p:cNvSpPr/>
          <p:nvPr/>
        </p:nvSpPr>
        <p:spPr>
          <a:xfrm>
            <a:off x="460165" y="1589352"/>
            <a:ext cx="3476036" cy="1325563"/>
          </a:xfrm>
          <a:prstGeom prst="rect">
            <a:avLst/>
          </a:prstGeom>
          <a:solidFill>
            <a:schemeClr val="bg1">
              <a:alpha val="50000"/>
            </a:schemeClr>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Seamless Communication</a:t>
            </a:r>
          </a:p>
        </p:txBody>
      </p:sp>
      <p:sp>
        <p:nvSpPr>
          <p:cNvPr id="6" name="Rectangle 5">
            <a:extLst>
              <a:ext uri="{FF2B5EF4-FFF2-40B4-BE49-F238E27FC236}">
                <a16:creationId xmlns:a16="http://schemas.microsoft.com/office/drawing/2014/main" id="{47D8F819-6CDB-85BD-A9F8-EB773A92C7DC}"/>
              </a:ext>
            </a:extLst>
          </p:cNvPr>
          <p:cNvSpPr/>
          <p:nvPr/>
        </p:nvSpPr>
        <p:spPr>
          <a:xfrm>
            <a:off x="2784938" y="4245816"/>
            <a:ext cx="6622123" cy="755965"/>
          </a:xfrm>
          <a:prstGeom prst="rect">
            <a:avLst/>
          </a:prstGeom>
          <a:solidFill>
            <a:srgbClr val="002B5B"/>
          </a:solidFill>
          <a:ln w="28575">
            <a:solidFill>
              <a:srgbClr val="FFD7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bg1"/>
                </a:solidFill>
              </a:rPr>
              <a:t>Persistent Storage</a:t>
            </a:r>
          </a:p>
        </p:txBody>
      </p:sp>
      <p:sp>
        <p:nvSpPr>
          <p:cNvPr id="7" name="Rectangle 6">
            <a:extLst>
              <a:ext uri="{FF2B5EF4-FFF2-40B4-BE49-F238E27FC236}">
                <a16:creationId xmlns:a16="http://schemas.microsoft.com/office/drawing/2014/main" id="{90D5232C-0471-3566-8DF0-62ED6574032F}"/>
              </a:ext>
            </a:extLst>
          </p:cNvPr>
          <p:cNvSpPr/>
          <p:nvPr/>
        </p:nvSpPr>
        <p:spPr>
          <a:xfrm>
            <a:off x="2784937" y="5170551"/>
            <a:ext cx="6622123" cy="755965"/>
          </a:xfrm>
          <a:prstGeom prst="rect">
            <a:avLst/>
          </a:prstGeom>
          <a:solidFill>
            <a:srgbClr val="002B5B"/>
          </a:solidFill>
          <a:ln w="28575">
            <a:solidFill>
              <a:srgbClr val="FFD7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bg1"/>
                </a:solidFill>
              </a:rPr>
              <a:t>Error Handling</a:t>
            </a:r>
          </a:p>
        </p:txBody>
      </p:sp>
      <p:sp>
        <p:nvSpPr>
          <p:cNvPr id="4" name="Rectangle 3">
            <a:extLst>
              <a:ext uri="{FF2B5EF4-FFF2-40B4-BE49-F238E27FC236}">
                <a16:creationId xmlns:a16="http://schemas.microsoft.com/office/drawing/2014/main" id="{F7F9FED9-3917-C08C-136C-DB97DB5CF6A4}"/>
              </a:ext>
            </a:extLst>
          </p:cNvPr>
          <p:cNvSpPr/>
          <p:nvPr/>
        </p:nvSpPr>
        <p:spPr>
          <a:xfrm>
            <a:off x="4357980" y="1589351"/>
            <a:ext cx="3476036" cy="1325563"/>
          </a:xfrm>
          <a:prstGeom prst="rect">
            <a:avLst/>
          </a:prstGeom>
          <a:solidFill>
            <a:schemeClr val="bg1">
              <a:alpha val="50000"/>
            </a:schemeClr>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Scalability &amp; Performance</a:t>
            </a:r>
          </a:p>
        </p:txBody>
      </p:sp>
      <p:sp>
        <p:nvSpPr>
          <p:cNvPr id="8" name="Rectangle 7">
            <a:extLst>
              <a:ext uri="{FF2B5EF4-FFF2-40B4-BE49-F238E27FC236}">
                <a16:creationId xmlns:a16="http://schemas.microsoft.com/office/drawing/2014/main" id="{FEE2F7A6-18A6-9A10-3185-192565E8A133}"/>
              </a:ext>
            </a:extLst>
          </p:cNvPr>
          <p:cNvSpPr/>
          <p:nvPr/>
        </p:nvSpPr>
        <p:spPr>
          <a:xfrm>
            <a:off x="8255795" y="1589351"/>
            <a:ext cx="3476036" cy="1325563"/>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Reliability &amp; Fault Tolerance</a:t>
            </a:r>
          </a:p>
        </p:txBody>
      </p:sp>
    </p:spTree>
    <p:extLst>
      <p:ext uri="{BB962C8B-B14F-4D97-AF65-F5344CB8AC3E}">
        <p14:creationId xmlns:p14="http://schemas.microsoft.com/office/powerpoint/2010/main" val="373515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animBg="1"/>
      <p:bldP spid="7"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0C78B5-863A-A06E-5338-D1FFCBE22CF9}"/>
              </a:ext>
            </a:extLst>
          </p:cNvPr>
          <p:cNvSpPr>
            <a:spLocks noGrp="1"/>
          </p:cNvSpPr>
          <p:nvPr>
            <p:ph type="title"/>
          </p:nvPr>
        </p:nvSpPr>
        <p:spPr/>
        <p:txBody>
          <a:bodyPr/>
          <a:lstStyle/>
          <a:p>
            <a:r>
              <a:rPr lang="en-US" dirty="0"/>
              <a:t>Scatter-Gather Pattern</a:t>
            </a:r>
          </a:p>
        </p:txBody>
      </p:sp>
      <p:sp>
        <p:nvSpPr>
          <p:cNvPr id="3" name="Text Placeholder 2">
            <a:extLst>
              <a:ext uri="{FF2B5EF4-FFF2-40B4-BE49-F238E27FC236}">
                <a16:creationId xmlns:a16="http://schemas.microsoft.com/office/drawing/2014/main" id="{F663A373-DF7D-82FD-82CB-69DB83966AE9}"/>
              </a:ext>
            </a:extLst>
          </p:cNvPr>
          <p:cNvSpPr>
            <a:spLocks noGrp="1"/>
          </p:cNvSpPr>
          <p:nvPr>
            <p:ph type="body" idx="1"/>
          </p:nvPr>
        </p:nvSpPr>
        <p:spPr/>
        <p:txBody>
          <a:bodyPr/>
          <a:lstStyle/>
          <a:p>
            <a:r>
              <a:rPr lang="en-US" dirty="0"/>
              <a:t>Survey of Messaging Patterns</a:t>
            </a:r>
          </a:p>
        </p:txBody>
      </p:sp>
      <p:sp>
        <p:nvSpPr>
          <p:cNvPr id="4" name="TextBox 3">
            <a:extLst>
              <a:ext uri="{FF2B5EF4-FFF2-40B4-BE49-F238E27FC236}">
                <a16:creationId xmlns:a16="http://schemas.microsoft.com/office/drawing/2014/main" id="{255EC1DE-61ED-B833-11D1-BC18F742D325}"/>
              </a:ext>
            </a:extLst>
          </p:cNvPr>
          <p:cNvSpPr txBox="1"/>
          <p:nvPr/>
        </p:nvSpPr>
        <p:spPr>
          <a:xfrm>
            <a:off x="11476740" y="6489450"/>
            <a:ext cx="715260" cy="369332"/>
          </a:xfrm>
          <a:prstGeom prst="rect">
            <a:avLst/>
          </a:prstGeom>
          <a:noFill/>
        </p:spPr>
        <p:txBody>
          <a:bodyPr wrap="none" rtlCol="0">
            <a:spAutoFit/>
          </a:bodyPr>
          <a:lstStyle/>
          <a:p>
            <a:r>
              <a:rPr lang="en-US" dirty="0">
                <a:solidFill>
                  <a:schemeClr val="bg1">
                    <a:lumMod val="65000"/>
                  </a:schemeClr>
                </a:solidFill>
              </a:rPr>
              <a:t>13:56</a:t>
            </a:r>
          </a:p>
        </p:txBody>
      </p:sp>
    </p:spTree>
    <p:extLst>
      <p:ext uri="{BB962C8B-B14F-4D97-AF65-F5344CB8AC3E}">
        <p14:creationId xmlns:p14="http://schemas.microsoft.com/office/powerpoint/2010/main" val="246085110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18E8D7-043D-CB8A-DE15-C099937BC76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38C9108-4693-9727-8B0F-C771D7686EA0}"/>
              </a:ext>
            </a:extLst>
          </p:cNvPr>
          <p:cNvSpPr>
            <a:spLocks noGrp="1"/>
          </p:cNvSpPr>
          <p:nvPr>
            <p:ph type="title"/>
          </p:nvPr>
        </p:nvSpPr>
        <p:spPr/>
        <p:txBody>
          <a:bodyPr/>
          <a:lstStyle/>
          <a:p>
            <a:r>
              <a:rPr lang="en-US" dirty="0"/>
              <a:t>What is the Scatter-Gather Pattern?</a:t>
            </a:r>
          </a:p>
        </p:txBody>
      </p:sp>
      <p:sp>
        <p:nvSpPr>
          <p:cNvPr id="3" name="Rectangle 2">
            <a:extLst>
              <a:ext uri="{FF2B5EF4-FFF2-40B4-BE49-F238E27FC236}">
                <a16:creationId xmlns:a16="http://schemas.microsoft.com/office/drawing/2014/main" id="{9A5D3581-63EC-C78A-4C6C-01BD0C44C8EB}"/>
              </a:ext>
            </a:extLst>
          </p:cNvPr>
          <p:cNvSpPr/>
          <p:nvPr/>
        </p:nvSpPr>
        <p:spPr>
          <a:xfrm>
            <a:off x="1272441" y="2346291"/>
            <a:ext cx="4482771" cy="1768509"/>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solidFill>
                  <a:srgbClr val="002B5B"/>
                </a:solidFill>
              </a:rPr>
              <a:t>Request sent to multiple recipients and responses are aggregated</a:t>
            </a:r>
          </a:p>
        </p:txBody>
      </p:sp>
      <p:sp>
        <p:nvSpPr>
          <p:cNvPr id="4" name="Rectangle 3">
            <a:extLst>
              <a:ext uri="{FF2B5EF4-FFF2-40B4-BE49-F238E27FC236}">
                <a16:creationId xmlns:a16="http://schemas.microsoft.com/office/drawing/2014/main" id="{22389437-A6AE-19A8-C8FB-5C397CFF177C}"/>
              </a:ext>
            </a:extLst>
          </p:cNvPr>
          <p:cNvSpPr/>
          <p:nvPr/>
        </p:nvSpPr>
        <p:spPr>
          <a:xfrm>
            <a:off x="6436788" y="2329036"/>
            <a:ext cx="4482771" cy="1768509"/>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solidFill>
                  <a:srgbClr val="002B5B"/>
                </a:solidFill>
              </a:rPr>
              <a:t>Parallel processing and aggregation of results</a:t>
            </a:r>
          </a:p>
        </p:txBody>
      </p:sp>
    </p:spTree>
    <p:extLst>
      <p:ext uri="{BB962C8B-B14F-4D97-AF65-F5344CB8AC3E}">
        <p14:creationId xmlns:p14="http://schemas.microsoft.com/office/powerpoint/2010/main" val="370234035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3C665-5412-61CE-E7C1-9539DA1118B1}"/>
              </a:ext>
            </a:extLst>
          </p:cNvPr>
          <p:cNvSpPr>
            <a:spLocks noGrp="1"/>
          </p:cNvSpPr>
          <p:nvPr>
            <p:ph type="title"/>
          </p:nvPr>
        </p:nvSpPr>
        <p:spPr/>
        <p:txBody>
          <a:bodyPr/>
          <a:lstStyle/>
          <a:p>
            <a:r>
              <a:rPr lang="en-US" dirty="0"/>
              <a:t>Key Components</a:t>
            </a:r>
          </a:p>
        </p:txBody>
      </p:sp>
      <p:grpSp>
        <p:nvGrpSpPr>
          <p:cNvPr id="3" name="Group 2">
            <a:extLst>
              <a:ext uri="{FF2B5EF4-FFF2-40B4-BE49-F238E27FC236}">
                <a16:creationId xmlns:a16="http://schemas.microsoft.com/office/drawing/2014/main" id="{4E56B5E7-8D95-ECBF-4B12-D6E1BB383335}"/>
              </a:ext>
            </a:extLst>
          </p:cNvPr>
          <p:cNvGrpSpPr/>
          <p:nvPr/>
        </p:nvGrpSpPr>
        <p:grpSpPr>
          <a:xfrm>
            <a:off x="497560" y="1770375"/>
            <a:ext cx="1293151" cy="3264589"/>
            <a:chOff x="497560" y="1770375"/>
            <a:chExt cx="1293151" cy="3264589"/>
          </a:xfrm>
        </p:grpSpPr>
        <p:grpSp>
          <p:nvGrpSpPr>
            <p:cNvPr id="4" name="Group 3">
              <a:extLst>
                <a:ext uri="{FF2B5EF4-FFF2-40B4-BE49-F238E27FC236}">
                  <a16:creationId xmlns:a16="http://schemas.microsoft.com/office/drawing/2014/main" id="{C6DEDD60-890E-F4F6-40DB-95A29DCFF498}"/>
                </a:ext>
              </a:extLst>
            </p:cNvPr>
            <p:cNvGrpSpPr/>
            <p:nvPr/>
          </p:nvGrpSpPr>
          <p:grpSpPr>
            <a:xfrm>
              <a:off x="497560" y="1770375"/>
              <a:ext cx="1293151" cy="3264589"/>
              <a:chOff x="1745124" y="2044011"/>
              <a:chExt cx="1293151" cy="3264589"/>
            </a:xfrm>
          </p:grpSpPr>
          <p:sp>
            <p:nvSpPr>
              <p:cNvPr id="6" name="Rectangle: Rounded Corners 5">
                <a:extLst>
                  <a:ext uri="{FF2B5EF4-FFF2-40B4-BE49-F238E27FC236}">
                    <a16:creationId xmlns:a16="http://schemas.microsoft.com/office/drawing/2014/main" id="{013D4B2F-B78D-4D8F-6764-3A79FDFCC1F1}"/>
                  </a:ext>
                </a:extLst>
              </p:cNvPr>
              <p:cNvSpPr/>
              <p:nvPr/>
            </p:nvSpPr>
            <p:spPr>
              <a:xfrm>
                <a:off x="1751415" y="2065405"/>
                <a:ext cx="1286860" cy="3187699"/>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2E7F505A-48C4-D44F-C257-9C8267E77533}"/>
                  </a:ext>
                </a:extLst>
              </p:cNvPr>
              <p:cNvSpPr/>
              <p:nvPr/>
            </p:nvSpPr>
            <p:spPr>
              <a:xfrm>
                <a:off x="1745124" y="2418728"/>
                <a:ext cx="1281513" cy="2889872"/>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Rounded Corners 7">
                <a:extLst>
                  <a:ext uri="{FF2B5EF4-FFF2-40B4-BE49-F238E27FC236}">
                    <a16:creationId xmlns:a16="http://schemas.microsoft.com/office/drawing/2014/main" id="{AE4EA87D-1599-19B9-746E-7A36C27C3AD5}"/>
                  </a:ext>
                </a:extLst>
              </p:cNvPr>
              <p:cNvSpPr/>
              <p:nvPr/>
            </p:nvSpPr>
            <p:spPr>
              <a:xfrm>
                <a:off x="1745124" y="2057400"/>
                <a:ext cx="1293151" cy="3187700"/>
              </a:xfrm>
              <a:prstGeom prst="round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
            <p:nvSpPr>
              <p:cNvPr id="9" name="TextBox 8">
                <a:extLst>
                  <a:ext uri="{FF2B5EF4-FFF2-40B4-BE49-F238E27FC236}">
                    <a16:creationId xmlns:a16="http://schemas.microsoft.com/office/drawing/2014/main" id="{A859232A-05EE-6815-2D2C-86FCC34A546D}"/>
                  </a:ext>
                </a:extLst>
              </p:cNvPr>
              <p:cNvSpPr txBox="1"/>
              <p:nvPr/>
            </p:nvSpPr>
            <p:spPr>
              <a:xfrm>
                <a:off x="1818790" y="2044011"/>
                <a:ext cx="1152110" cy="369332"/>
              </a:xfrm>
              <a:prstGeom prst="rect">
                <a:avLst/>
              </a:prstGeom>
              <a:noFill/>
            </p:spPr>
            <p:txBody>
              <a:bodyPr wrap="none" rtlCol="0">
                <a:spAutoFit/>
              </a:bodyPr>
              <a:lstStyle/>
              <a:p>
                <a:r>
                  <a:rPr lang="en-US" b="1" dirty="0">
                    <a:solidFill>
                      <a:schemeClr val="bg1"/>
                    </a:solidFill>
                  </a:rPr>
                  <a:t>Requester</a:t>
                </a:r>
              </a:p>
            </p:txBody>
          </p:sp>
        </p:grpSp>
        <p:sp>
          <p:nvSpPr>
            <p:cNvPr id="5" name="TextBox 4">
              <a:extLst>
                <a:ext uri="{FF2B5EF4-FFF2-40B4-BE49-F238E27FC236}">
                  <a16:creationId xmlns:a16="http://schemas.microsoft.com/office/drawing/2014/main" id="{164EF4F5-1EE4-FF26-0744-B93605CC70DD}"/>
                </a:ext>
              </a:extLst>
            </p:cNvPr>
            <p:cNvSpPr txBox="1"/>
            <p:nvPr/>
          </p:nvSpPr>
          <p:spPr>
            <a:xfrm>
              <a:off x="497560" y="2460284"/>
              <a:ext cx="1195622" cy="1815882"/>
            </a:xfrm>
            <a:prstGeom prst="rect">
              <a:avLst/>
            </a:prstGeom>
            <a:noFill/>
          </p:spPr>
          <p:txBody>
            <a:bodyPr wrap="square" rtlCol="0">
              <a:spAutoFit/>
            </a:bodyPr>
            <a:lstStyle/>
            <a:p>
              <a:pPr algn="ctr"/>
              <a:r>
                <a:rPr lang="en-US" sz="1400" dirty="0"/>
                <a:t>Component or service that initiates the scatter request and waits for the gathered responses.</a:t>
              </a:r>
            </a:p>
          </p:txBody>
        </p:sp>
      </p:grpSp>
      <p:grpSp>
        <p:nvGrpSpPr>
          <p:cNvPr id="10" name="Group 9">
            <a:extLst>
              <a:ext uri="{FF2B5EF4-FFF2-40B4-BE49-F238E27FC236}">
                <a16:creationId xmlns:a16="http://schemas.microsoft.com/office/drawing/2014/main" id="{D9DB2030-15E6-6A4F-7D66-AB4EE6317D5F}"/>
              </a:ext>
            </a:extLst>
          </p:cNvPr>
          <p:cNvGrpSpPr/>
          <p:nvPr/>
        </p:nvGrpSpPr>
        <p:grpSpPr>
          <a:xfrm>
            <a:off x="1883055" y="1755676"/>
            <a:ext cx="5076398" cy="3225101"/>
            <a:chOff x="1883055" y="1755676"/>
            <a:chExt cx="5076398" cy="3225101"/>
          </a:xfrm>
        </p:grpSpPr>
        <p:grpSp>
          <p:nvGrpSpPr>
            <p:cNvPr id="11" name="Group 10">
              <a:extLst>
                <a:ext uri="{FF2B5EF4-FFF2-40B4-BE49-F238E27FC236}">
                  <a16:creationId xmlns:a16="http://schemas.microsoft.com/office/drawing/2014/main" id="{0403A83E-7628-941A-602D-68EB25432B3E}"/>
                </a:ext>
              </a:extLst>
            </p:cNvPr>
            <p:cNvGrpSpPr/>
            <p:nvPr/>
          </p:nvGrpSpPr>
          <p:grpSpPr>
            <a:xfrm>
              <a:off x="1883055" y="1755676"/>
              <a:ext cx="5076398" cy="3225101"/>
              <a:chOff x="2111802" y="1970853"/>
              <a:chExt cx="5076398" cy="3225101"/>
            </a:xfrm>
          </p:grpSpPr>
          <p:sp>
            <p:nvSpPr>
              <p:cNvPr id="13" name="Rectangle: Rounded Corners 12">
                <a:extLst>
                  <a:ext uri="{FF2B5EF4-FFF2-40B4-BE49-F238E27FC236}">
                    <a16:creationId xmlns:a16="http://schemas.microsoft.com/office/drawing/2014/main" id="{9C4EB0D5-49FD-C078-B385-F7522C5096A7}"/>
                  </a:ext>
                </a:extLst>
              </p:cNvPr>
              <p:cNvSpPr/>
              <p:nvPr/>
            </p:nvSpPr>
            <p:spPr>
              <a:xfrm>
                <a:off x="2123440" y="1970853"/>
                <a:ext cx="5011970" cy="3209093"/>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94A4F55-93EC-CF0C-577A-CECFB3A13762}"/>
                  </a:ext>
                </a:extLst>
              </p:cNvPr>
              <p:cNvSpPr/>
              <p:nvPr/>
            </p:nvSpPr>
            <p:spPr>
              <a:xfrm>
                <a:off x="2111802" y="2361578"/>
                <a:ext cx="5076398" cy="283437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Rounded Corners 14">
                <a:extLst>
                  <a:ext uri="{FF2B5EF4-FFF2-40B4-BE49-F238E27FC236}">
                    <a16:creationId xmlns:a16="http://schemas.microsoft.com/office/drawing/2014/main" id="{D28F5470-1602-4346-CBFB-DA49F8500179}"/>
                  </a:ext>
                </a:extLst>
              </p:cNvPr>
              <p:cNvSpPr/>
              <p:nvPr/>
            </p:nvSpPr>
            <p:spPr>
              <a:xfrm>
                <a:off x="2123440" y="1978857"/>
                <a:ext cx="5011970" cy="3209093"/>
              </a:xfrm>
              <a:prstGeom prst="round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
            <p:nvSpPr>
              <p:cNvPr id="16" name="TextBox 15">
                <a:extLst>
                  <a:ext uri="{FF2B5EF4-FFF2-40B4-BE49-F238E27FC236}">
                    <a16:creationId xmlns:a16="http://schemas.microsoft.com/office/drawing/2014/main" id="{0A98EBE5-65C2-5865-F7BA-5BDB44C6EFCD}"/>
                  </a:ext>
                </a:extLst>
              </p:cNvPr>
              <p:cNvSpPr txBox="1"/>
              <p:nvPr/>
            </p:nvSpPr>
            <p:spPr>
              <a:xfrm>
                <a:off x="2358540" y="1985552"/>
                <a:ext cx="4404210" cy="369332"/>
              </a:xfrm>
              <a:prstGeom prst="rect">
                <a:avLst/>
              </a:prstGeom>
              <a:noFill/>
            </p:spPr>
            <p:txBody>
              <a:bodyPr wrap="square" rtlCol="0">
                <a:spAutoFit/>
              </a:bodyPr>
              <a:lstStyle/>
              <a:p>
                <a:pPr algn="ctr"/>
                <a:r>
                  <a:rPr lang="en-US" b="1" dirty="0">
                    <a:solidFill>
                      <a:schemeClr val="bg1"/>
                    </a:solidFill>
                  </a:rPr>
                  <a:t>Scattered Recipients</a:t>
                </a:r>
              </a:p>
            </p:txBody>
          </p:sp>
        </p:grpSp>
        <p:sp>
          <p:nvSpPr>
            <p:cNvPr id="12" name="TextBox 11">
              <a:extLst>
                <a:ext uri="{FF2B5EF4-FFF2-40B4-BE49-F238E27FC236}">
                  <a16:creationId xmlns:a16="http://schemas.microsoft.com/office/drawing/2014/main" id="{4B05CBC1-5F68-DA4F-5CB0-81A89507E16F}"/>
                </a:ext>
              </a:extLst>
            </p:cNvPr>
            <p:cNvSpPr txBox="1"/>
            <p:nvPr/>
          </p:nvSpPr>
          <p:spPr>
            <a:xfrm>
              <a:off x="2464628" y="2877786"/>
              <a:ext cx="3734540" cy="1015663"/>
            </a:xfrm>
            <a:prstGeom prst="rect">
              <a:avLst/>
            </a:prstGeom>
            <a:noFill/>
          </p:spPr>
          <p:txBody>
            <a:bodyPr wrap="square" rtlCol="0">
              <a:spAutoFit/>
            </a:bodyPr>
            <a:lstStyle/>
            <a:p>
              <a:pPr algn="ctr"/>
              <a:r>
                <a:rPr lang="en-US" sz="2000" dirty="0"/>
                <a:t>Multiple components or services that receive the scatter request and process it in parallel.</a:t>
              </a:r>
            </a:p>
          </p:txBody>
        </p:sp>
      </p:grpSp>
      <p:grpSp>
        <p:nvGrpSpPr>
          <p:cNvPr id="17" name="Group 16">
            <a:extLst>
              <a:ext uri="{FF2B5EF4-FFF2-40B4-BE49-F238E27FC236}">
                <a16:creationId xmlns:a16="http://schemas.microsoft.com/office/drawing/2014/main" id="{7142A59B-2465-B8EC-C78C-663C1105BD06}"/>
              </a:ext>
            </a:extLst>
          </p:cNvPr>
          <p:cNvGrpSpPr/>
          <p:nvPr/>
        </p:nvGrpSpPr>
        <p:grpSpPr>
          <a:xfrm>
            <a:off x="6954915" y="1736816"/>
            <a:ext cx="4739525" cy="3262819"/>
            <a:chOff x="6954915" y="1736816"/>
            <a:chExt cx="4739525" cy="3262819"/>
          </a:xfrm>
        </p:grpSpPr>
        <p:grpSp>
          <p:nvGrpSpPr>
            <p:cNvPr id="18" name="Group 17">
              <a:extLst>
                <a:ext uri="{FF2B5EF4-FFF2-40B4-BE49-F238E27FC236}">
                  <a16:creationId xmlns:a16="http://schemas.microsoft.com/office/drawing/2014/main" id="{E2D3C3BD-3E54-9F52-6DD9-5F69F70BDD5A}"/>
                </a:ext>
              </a:extLst>
            </p:cNvPr>
            <p:cNvGrpSpPr/>
            <p:nvPr/>
          </p:nvGrpSpPr>
          <p:grpSpPr>
            <a:xfrm>
              <a:off x="6954915" y="1736816"/>
              <a:ext cx="4739525" cy="3262819"/>
              <a:chOff x="7331824" y="1926441"/>
              <a:chExt cx="4739525" cy="3262819"/>
            </a:xfrm>
          </p:grpSpPr>
          <p:sp>
            <p:nvSpPr>
              <p:cNvPr id="20" name="Rectangle: Rounded Corners 19">
                <a:extLst>
                  <a:ext uri="{FF2B5EF4-FFF2-40B4-BE49-F238E27FC236}">
                    <a16:creationId xmlns:a16="http://schemas.microsoft.com/office/drawing/2014/main" id="{0004661E-2896-D2D0-8C01-1BF32C14159A}"/>
                  </a:ext>
                </a:extLst>
              </p:cNvPr>
              <p:cNvSpPr/>
              <p:nvPr/>
            </p:nvSpPr>
            <p:spPr>
              <a:xfrm>
                <a:off x="7370510" y="1935755"/>
                <a:ext cx="4647962" cy="3244191"/>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A8E17E60-9C1C-C553-BFDD-74F016661CDB}"/>
                  </a:ext>
                </a:extLst>
              </p:cNvPr>
              <p:cNvSpPr/>
              <p:nvPr/>
            </p:nvSpPr>
            <p:spPr>
              <a:xfrm>
                <a:off x="7331824" y="2354884"/>
                <a:ext cx="4739525" cy="283437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Rounded Corners 21">
                <a:extLst>
                  <a:ext uri="{FF2B5EF4-FFF2-40B4-BE49-F238E27FC236}">
                    <a16:creationId xmlns:a16="http://schemas.microsoft.com/office/drawing/2014/main" id="{BB4477B4-B01C-CAAB-C7F4-B563F405AEEB}"/>
                  </a:ext>
                </a:extLst>
              </p:cNvPr>
              <p:cNvSpPr/>
              <p:nvPr/>
            </p:nvSpPr>
            <p:spPr>
              <a:xfrm>
                <a:off x="7370510" y="1926441"/>
                <a:ext cx="4647962" cy="3244191"/>
              </a:xfrm>
              <a:prstGeom prst="round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
            <p:nvSpPr>
              <p:cNvPr id="23" name="TextBox 22">
                <a:extLst>
                  <a:ext uri="{FF2B5EF4-FFF2-40B4-BE49-F238E27FC236}">
                    <a16:creationId xmlns:a16="http://schemas.microsoft.com/office/drawing/2014/main" id="{66AA4501-0046-7967-11FD-D26C49E8A82B}"/>
                  </a:ext>
                </a:extLst>
              </p:cNvPr>
              <p:cNvSpPr txBox="1"/>
              <p:nvPr/>
            </p:nvSpPr>
            <p:spPr>
              <a:xfrm>
                <a:off x="7696200" y="1976238"/>
                <a:ext cx="4117206" cy="369332"/>
              </a:xfrm>
              <a:prstGeom prst="rect">
                <a:avLst/>
              </a:prstGeom>
              <a:noFill/>
            </p:spPr>
            <p:txBody>
              <a:bodyPr wrap="square" rtlCol="0">
                <a:spAutoFit/>
              </a:bodyPr>
              <a:lstStyle/>
              <a:p>
                <a:pPr algn="ctr"/>
                <a:r>
                  <a:rPr lang="en-US" b="1" dirty="0">
                    <a:solidFill>
                      <a:schemeClr val="bg1"/>
                    </a:solidFill>
                  </a:rPr>
                  <a:t>Gatherer</a:t>
                </a:r>
              </a:p>
            </p:txBody>
          </p:sp>
        </p:grpSp>
        <p:sp>
          <p:nvSpPr>
            <p:cNvPr id="19" name="TextBox 18">
              <a:extLst>
                <a:ext uri="{FF2B5EF4-FFF2-40B4-BE49-F238E27FC236}">
                  <a16:creationId xmlns:a16="http://schemas.microsoft.com/office/drawing/2014/main" id="{90CD615B-14E1-9AD6-0544-256EDADE6C7D}"/>
                </a:ext>
              </a:extLst>
            </p:cNvPr>
            <p:cNvSpPr txBox="1"/>
            <p:nvPr/>
          </p:nvSpPr>
          <p:spPr>
            <a:xfrm>
              <a:off x="7319291" y="2774420"/>
              <a:ext cx="3734540" cy="1631216"/>
            </a:xfrm>
            <a:prstGeom prst="rect">
              <a:avLst/>
            </a:prstGeom>
            <a:noFill/>
          </p:spPr>
          <p:txBody>
            <a:bodyPr wrap="square" rtlCol="0">
              <a:spAutoFit/>
            </a:bodyPr>
            <a:lstStyle/>
            <a:p>
              <a:pPr algn="ctr"/>
              <a:r>
                <a:rPr lang="en-US" sz="2000" dirty="0"/>
                <a:t>The component or service that collects the responses from the scattered recipients, aggregates them, and produces the final result.</a:t>
              </a:r>
            </a:p>
          </p:txBody>
        </p:sp>
      </p:grpSp>
      <p:sp>
        <p:nvSpPr>
          <p:cNvPr id="24" name="TextBox 23">
            <a:extLst>
              <a:ext uri="{FF2B5EF4-FFF2-40B4-BE49-F238E27FC236}">
                <a16:creationId xmlns:a16="http://schemas.microsoft.com/office/drawing/2014/main" id="{B6F2D9A8-FE6A-80FD-01BE-9EE9C753191D}"/>
              </a:ext>
            </a:extLst>
          </p:cNvPr>
          <p:cNvSpPr txBox="1"/>
          <p:nvPr/>
        </p:nvSpPr>
        <p:spPr>
          <a:xfrm>
            <a:off x="838200" y="1277640"/>
            <a:ext cx="1871218" cy="369332"/>
          </a:xfrm>
          <a:prstGeom prst="rect">
            <a:avLst/>
          </a:prstGeom>
          <a:noFill/>
        </p:spPr>
        <p:txBody>
          <a:bodyPr wrap="none" rtlCol="0">
            <a:spAutoFit/>
          </a:bodyPr>
          <a:lstStyle/>
          <a:p>
            <a:r>
              <a:rPr lang="en-US" dirty="0">
                <a:latin typeface="Kamerik205 5" panose="020B0503030600020004" pitchFamily="34" charset="0"/>
              </a:rPr>
              <a:t>Scatter-Gather</a:t>
            </a:r>
          </a:p>
        </p:txBody>
      </p:sp>
    </p:spTree>
    <p:extLst>
      <p:ext uri="{BB962C8B-B14F-4D97-AF65-F5344CB8AC3E}">
        <p14:creationId xmlns:p14="http://schemas.microsoft.com/office/powerpoint/2010/main" val="320657291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365097-1BE3-4D0F-59E6-CAF4EC6EAE0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C07D14D-1965-6EFF-8F3C-9C853CE02940}"/>
              </a:ext>
            </a:extLst>
          </p:cNvPr>
          <p:cNvSpPr>
            <a:spLocks noGrp="1"/>
          </p:cNvSpPr>
          <p:nvPr>
            <p:ph type="title"/>
          </p:nvPr>
        </p:nvSpPr>
        <p:spPr/>
        <p:txBody>
          <a:bodyPr/>
          <a:lstStyle/>
          <a:p>
            <a:r>
              <a:rPr lang="en-US" dirty="0"/>
              <a:t>Flow</a:t>
            </a:r>
          </a:p>
        </p:txBody>
      </p:sp>
      <p:grpSp>
        <p:nvGrpSpPr>
          <p:cNvPr id="3" name="Group 2">
            <a:extLst>
              <a:ext uri="{FF2B5EF4-FFF2-40B4-BE49-F238E27FC236}">
                <a16:creationId xmlns:a16="http://schemas.microsoft.com/office/drawing/2014/main" id="{D27AE2D2-953E-29BD-7104-F4B9CF2E600D}"/>
              </a:ext>
            </a:extLst>
          </p:cNvPr>
          <p:cNvGrpSpPr/>
          <p:nvPr/>
        </p:nvGrpSpPr>
        <p:grpSpPr>
          <a:xfrm>
            <a:off x="6664896" y="1763795"/>
            <a:ext cx="4739525" cy="3262819"/>
            <a:chOff x="7331824" y="1926441"/>
            <a:chExt cx="4739525" cy="3262819"/>
          </a:xfrm>
        </p:grpSpPr>
        <p:sp>
          <p:nvSpPr>
            <p:cNvPr id="4" name="Rectangle: Rounded Corners 3">
              <a:extLst>
                <a:ext uri="{FF2B5EF4-FFF2-40B4-BE49-F238E27FC236}">
                  <a16:creationId xmlns:a16="http://schemas.microsoft.com/office/drawing/2014/main" id="{E0F92C63-6A45-BD12-7C6E-5A6AD4F854BF}"/>
                </a:ext>
              </a:extLst>
            </p:cNvPr>
            <p:cNvSpPr/>
            <p:nvPr/>
          </p:nvSpPr>
          <p:spPr>
            <a:xfrm>
              <a:off x="7370510" y="1935755"/>
              <a:ext cx="4647962" cy="3244191"/>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766FD467-E809-993D-90BB-7B7AEBD2B79C}"/>
                </a:ext>
              </a:extLst>
            </p:cNvPr>
            <p:cNvSpPr/>
            <p:nvPr/>
          </p:nvSpPr>
          <p:spPr>
            <a:xfrm>
              <a:off x="7331824" y="2354884"/>
              <a:ext cx="4739525" cy="283437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Rounded Corners 5">
              <a:extLst>
                <a:ext uri="{FF2B5EF4-FFF2-40B4-BE49-F238E27FC236}">
                  <a16:creationId xmlns:a16="http://schemas.microsoft.com/office/drawing/2014/main" id="{D1B3BA8A-5F1D-094A-FAAA-72B5E983E803}"/>
                </a:ext>
              </a:extLst>
            </p:cNvPr>
            <p:cNvSpPr/>
            <p:nvPr/>
          </p:nvSpPr>
          <p:spPr>
            <a:xfrm>
              <a:off x="7370510" y="1926441"/>
              <a:ext cx="4647962" cy="3244191"/>
            </a:xfrm>
            <a:prstGeom prst="round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
          <p:nvSpPr>
            <p:cNvPr id="7" name="TextBox 6">
              <a:extLst>
                <a:ext uri="{FF2B5EF4-FFF2-40B4-BE49-F238E27FC236}">
                  <a16:creationId xmlns:a16="http://schemas.microsoft.com/office/drawing/2014/main" id="{A9C8D541-18F8-3D7F-1CFE-ACDAAEA2DAA6}"/>
                </a:ext>
              </a:extLst>
            </p:cNvPr>
            <p:cNvSpPr txBox="1"/>
            <p:nvPr/>
          </p:nvSpPr>
          <p:spPr>
            <a:xfrm>
              <a:off x="7696200" y="1976238"/>
              <a:ext cx="4117206" cy="369332"/>
            </a:xfrm>
            <a:prstGeom prst="rect">
              <a:avLst/>
            </a:prstGeom>
            <a:noFill/>
          </p:spPr>
          <p:txBody>
            <a:bodyPr wrap="square" rtlCol="0">
              <a:spAutoFit/>
            </a:bodyPr>
            <a:lstStyle/>
            <a:p>
              <a:pPr algn="ctr"/>
              <a:r>
                <a:rPr lang="en-US" b="1" dirty="0">
                  <a:solidFill>
                    <a:schemeClr val="bg1"/>
                  </a:solidFill>
                </a:rPr>
                <a:t>Gatherer</a:t>
              </a:r>
            </a:p>
          </p:txBody>
        </p:sp>
      </p:grpSp>
      <p:grpSp>
        <p:nvGrpSpPr>
          <p:cNvPr id="8" name="Group 7">
            <a:extLst>
              <a:ext uri="{FF2B5EF4-FFF2-40B4-BE49-F238E27FC236}">
                <a16:creationId xmlns:a16="http://schemas.microsoft.com/office/drawing/2014/main" id="{12B65547-7E47-543F-20DC-4DED830C143E}"/>
              </a:ext>
            </a:extLst>
          </p:cNvPr>
          <p:cNvGrpSpPr/>
          <p:nvPr/>
        </p:nvGrpSpPr>
        <p:grpSpPr>
          <a:xfrm>
            <a:off x="1593036" y="1782655"/>
            <a:ext cx="5076398" cy="3225101"/>
            <a:chOff x="2111802" y="1970853"/>
            <a:chExt cx="5076398" cy="3225101"/>
          </a:xfrm>
        </p:grpSpPr>
        <p:sp>
          <p:nvSpPr>
            <p:cNvPr id="9" name="Rectangle: Rounded Corners 8">
              <a:extLst>
                <a:ext uri="{FF2B5EF4-FFF2-40B4-BE49-F238E27FC236}">
                  <a16:creationId xmlns:a16="http://schemas.microsoft.com/office/drawing/2014/main" id="{875BA6AB-8B32-F667-8D81-6F38AE7492FA}"/>
                </a:ext>
              </a:extLst>
            </p:cNvPr>
            <p:cNvSpPr/>
            <p:nvPr/>
          </p:nvSpPr>
          <p:spPr>
            <a:xfrm>
              <a:off x="2123440" y="1970853"/>
              <a:ext cx="5011970" cy="3209093"/>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5936D5C-8AE3-C17C-22A8-8F2C185A3DD3}"/>
                </a:ext>
              </a:extLst>
            </p:cNvPr>
            <p:cNvSpPr/>
            <p:nvPr/>
          </p:nvSpPr>
          <p:spPr>
            <a:xfrm>
              <a:off x="2111802" y="2361578"/>
              <a:ext cx="5076398" cy="283437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Rounded Corners 10">
              <a:extLst>
                <a:ext uri="{FF2B5EF4-FFF2-40B4-BE49-F238E27FC236}">
                  <a16:creationId xmlns:a16="http://schemas.microsoft.com/office/drawing/2014/main" id="{90CF4648-B948-142B-6FAF-B2F54036F7BC}"/>
                </a:ext>
              </a:extLst>
            </p:cNvPr>
            <p:cNvSpPr/>
            <p:nvPr/>
          </p:nvSpPr>
          <p:spPr>
            <a:xfrm>
              <a:off x="2123440" y="1978857"/>
              <a:ext cx="5011970" cy="3209093"/>
            </a:xfrm>
            <a:prstGeom prst="round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
          <p:nvSpPr>
            <p:cNvPr id="12" name="TextBox 11">
              <a:extLst>
                <a:ext uri="{FF2B5EF4-FFF2-40B4-BE49-F238E27FC236}">
                  <a16:creationId xmlns:a16="http://schemas.microsoft.com/office/drawing/2014/main" id="{1C846C33-29E5-BA40-90C6-4F29D81EC90E}"/>
                </a:ext>
              </a:extLst>
            </p:cNvPr>
            <p:cNvSpPr txBox="1"/>
            <p:nvPr/>
          </p:nvSpPr>
          <p:spPr>
            <a:xfrm>
              <a:off x="2358540" y="1985552"/>
              <a:ext cx="4404210" cy="369332"/>
            </a:xfrm>
            <a:prstGeom prst="rect">
              <a:avLst/>
            </a:prstGeom>
            <a:noFill/>
          </p:spPr>
          <p:txBody>
            <a:bodyPr wrap="square" rtlCol="0">
              <a:spAutoFit/>
            </a:bodyPr>
            <a:lstStyle/>
            <a:p>
              <a:pPr algn="ctr"/>
              <a:r>
                <a:rPr lang="en-US" b="1" dirty="0">
                  <a:solidFill>
                    <a:schemeClr val="bg1"/>
                  </a:solidFill>
                </a:rPr>
                <a:t>Scattered Recipients</a:t>
              </a:r>
            </a:p>
          </p:txBody>
        </p:sp>
      </p:grpSp>
      <p:grpSp>
        <p:nvGrpSpPr>
          <p:cNvPr id="13" name="Group 12">
            <a:extLst>
              <a:ext uri="{FF2B5EF4-FFF2-40B4-BE49-F238E27FC236}">
                <a16:creationId xmlns:a16="http://schemas.microsoft.com/office/drawing/2014/main" id="{8702C32C-0C0E-8EB8-00AC-2690792CB1F0}"/>
              </a:ext>
            </a:extLst>
          </p:cNvPr>
          <p:cNvGrpSpPr/>
          <p:nvPr/>
        </p:nvGrpSpPr>
        <p:grpSpPr>
          <a:xfrm>
            <a:off x="207541" y="1797354"/>
            <a:ext cx="1293151" cy="3264589"/>
            <a:chOff x="1745124" y="2044011"/>
            <a:chExt cx="1293151" cy="3264589"/>
          </a:xfrm>
        </p:grpSpPr>
        <p:sp>
          <p:nvSpPr>
            <p:cNvPr id="14" name="Rectangle: Rounded Corners 13">
              <a:extLst>
                <a:ext uri="{FF2B5EF4-FFF2-40B4-BE49-F238E27FC236}">
                  <a16:creationId xmlns:a16="http://schemas.microsoft.com/office/drawing/2014/main" id="{37AFD40E-E424-23FE-6CCF-6E5CF1FB64D6}"/>
                </a:ext>
              </a:extLst>
            </p:cNvPr>
            <p:cNvSpPr/>
            <p:nvPr/>
          </p:nvSpPr>
          <p:spPr>
            <a:xfrm>
              <a:off x="1751415" y="2065405"/>
              <a:ext cx="1286860" cy="3187699"/>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33F754D-FF6D-3A73-F072-EFB678874EA6}"/>
                </a:ext>
              </a:extLst>
            </p:cNvPr>
            <p:cNvSpPr/>
            <p:nvPr/>
          </p:nvSpPr>
          <p:spPr>
            <a:xfrm>
              <a:off x="1745124" y="2418728"/>
              <a:ext cx="1281513" cy="2889872"/>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Rounded Corners 15">
              <a:extLst>
                <a:ext uri="{FF2B5EF4-FFF2-40B4-BE49-F238E27FC236}">
                  <a16:creationId xmlns:a16="http://schemas.microsoft.com/office/drawing/2014/main" id="{B7158A8E-C7D0-5E55-4744-CE43E873F7C3}"/>
                </a:ext>
              </a:extLst>
            </p:cNvPr>
            <p:cNvSpPr/>
            <p:nvPr/>
          </p:nvSpPr>
          <p:spPr>
            <a:xfrm>
              <a:off x="1745124" y="2057400"/>
              <a:ext cx="1293151" cy="3187700"/>
            </a:xfrm>
            <a:prstGeom prst="round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
          <p:nvSpPr>
            <p:cNvPr id="17" name="TextBox 16">
              <a:extLst>
                <a:ext uri="{FF2B5EF4-FFF2-40B4-BE49-F238E27FC236}">
                  <a16:creationId xmlns:a16="http://schemas.microsoft.com/office/drawing/2014/main" id="{C5426D31-C76B-C5AD-C367-EC2AFCB5196D}"/>
                </a:ext>
              </a:extLst>
            </p:cNvPr>
            <p:cNvSpPr txBox="1"/>
            <p:nvPr/>
          </p:nvSpPr>
          <p:spPr>
            <a:xfrm>
              <a:off x="1818790" y="2044011"/>
              <a:ext cx="1152110" cy="369332"/>
            </a:xfrm>
            <a:prstGeom prst="rect">
              <a:avLst/>
            </a:prstGeom>
            <a:noFill/>
          </p:spPr>
          <p:txBody>
            <a:bodyPr wrap="none" rtlCol="0">
              <a:spAutoFit/>
            </a:bodyPr>
            <a:lstStyle/>
            <a:p>
              <a:r>
                <a:rPr lang="en-US" b="1" dirty="0">
                  <a:solidFill>
                    <a:schemeClr val="bg1"/>
                  </a:solidFill>
                </a:rPr>
                <a:t>Requester</a:t>
              </a:r>
            </a:p>
          </p:txBody>
        </p:sp>
      </p:grpSp>
      <p:sp>
        <p:nvSpPr>
          <p:cNvPr id="18" name="Oval 17">
            <a:extLst>
              <a:ext uri="{FF2B5EF4-FFF2-40B4-BE49-F238E27FC236}">
                <a16:creationId xmlns:a16="http://schemas.microsoft.com/office/drawing/2014/main" id="{D2F67469-DFCF-1F9C-4BDB-97AA7BA1EBB8}"/>
              </a:ext>
            </a:extLst>
          </p:cNvPr>
          <p:cNvSpPr/>
          <p:nvPr/>
        </p:nvSpPr>
        <p:spPr>
          <a:xfrm>
            <a:off x="447200" y="3203964"/>
            <a:ext cx="729625" cy="6869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a:p>
        </p:txBody>
      </p:sp>
      <p:sp>
        <p:nvSpPr>
          <p:cNvPr id="19" name="Rectangle: Rounded Corners 18">
            <a:extLst>
              <a:ext uri="{FF2B5EF4-FFF2-40B4-BE49-F238E27FC236}">
                <a16:creationId xmlns:a16="http://schemas.microsoft.com/office/drawing/2014/main" id="{59FB06E7-F976-429D-2F9F-EF693BC93EB1}"/>
              </a:ext>
            </a:extLst>
          </p:cNvPr>
          <p:cNvSpPr/>
          <p:nvPr/>
        </p:nvSpPr>
        <p:spPr>
          <a:xfrm>
            <a:off x="1861166" y="2369790"/>
            <a:ext cx="3422076" cy="563802"/>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dirty="0"/>
          </a:p>
        </p:txBody>
      </p:sp>
      <p:sp>
        <p:nvSpPr>
          <p:cNvPr id="20" name="Rectangle: Rounded Corners 19">
            <a:extLst>
              <a:ext uri="{FF2B5EF4-FFF2-40B4-BE49-F238E27FC236}">
                <a16:creationId xmlns:a16="http://schemas.microsoft.com/office/drawing/2014/main" id="{7D0C0673-E69B-B8F5-0442-83029C3EEE5F}"/>
              </a:ext>
            </a:extLst>
          </p:cNvPr>
          <p:cNvSpPr/>
          <p:nvPr/>
        </p:nvSpPr>
        <p:spPr>
          <a:xfrm>
            <a:off x="1861166" y="3228742"/>
            <a:ext cx="3422076" cy="563802"/>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dirty="0"/>
          </a:p>
        </p:txBody>
      </p:sp>
      <p:sp>
        <p:nvSpPr>
          <p:cNvPr id="21" name="Rectangle: Rounded Corners 20">
            <a:extLst>
              <a:ext uri="{FF2B5EF4-FFF2-40B4-BE49-F238E27FC236}">
                <a16:creationId xmlns:a16="http://schemas.microsoft.com/office/drawing/2014/main" id="{70473983-8207-0979-682E-D592064A0AFA}"/>
              </a:ext>
            </a:extLst>
          </p:cNvPr>
          <p:cNvSpPr/>
          <p:nvPr/>
        </p:nvSpPr>
        <p:spPr>
          <a:xfrm>
            <a:off x="1861166" y="4158029"/>
            <a:ext cx="3422076" cy="563802"/>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dirty="0"/>
          </a:p>
        </p:txBody>
      </p:sp>
      <p:pic>
        <p:nvPicPr>
          <p:cNvPr id="22" name="Picture 21" descr="Free Envelope Clipart Black And White, Download Free Envelope Clipart Black  And White png images, Free ClipArts on Clipart Library">
            <a:extLst>
              <a:ext uri="{FF2B5EF4-FFF2-40B4-BE49-F238E27FC236}">
                <a16:creationId xmlns:a16="http://schemas.microsoft.com/office/drawing/2014/main" id="{8F19D2DA-0F75-52C4-5EE4-BA595897137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4151" y="3362930"/>
            <a:ext cx="535720" cy="369052"/>
          </a:xfrm>
          <a:prstGeom prst="rect">
            <a:avLst/>
          </a:prstGeom>
          <a:noFill/>
          <a:extLst>
            <a:ext uri="{909E8E84-426E-40DD-AFC4-6F175D3DCCD1}">
              <a14:hiddenFill xmlns:a14="http://schemas.microsoft.com/office/drawing/2010/main">
                <a:solidFill>
                  <a:srgbClr val="FFFFFF"/>
                </a:solidFill>
              </a14:hiddenFill>
            </a:ext>
          </a:extLst>
        </p:spPr>
      </p:pic>
      <p:sp>
        <p:nvSpPr>
          <p:cNvPr id="23" name="Rectangle: Rounded Corners 22">
            <a:extLst>
              <a:ext uri="{FF2B5EF4-FFF2-40B4-BE49-F238E27FC236}">
                <a16:creationId xmlns:a16="http://schemas.microsoft.com/office/drawing/2014/main" id="{5900BC9D-7ADA-7ABB-197E-A5285E011E87}"/>
              </a:ext>
            </a:extLst>
          </p:cNvPr>
          <p:cNvSpPr/>
          <p:nvPr/>
        </p:nvSpPr>
        <p:spPr>
          <a:xfrm>
            <a:off x="6814166" y="3228742"/>
            <a:ext cx="3422076" cy="563802"/>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dirty="0"/>
          </a:p>
        </p:txBody>
      </p:sp>
      <p:sp>
        <p:nvSpPr>
          <p:cNvPr id="24" name="Oval 23">
            <a:extLst>
              <a:ext uri="{FF2B5EF4-FFF2-40B4-BE49-F238E27FC236}">
                <a16:creationId xmlns:a16="http://schemas.microsoft.com/office/drawing/2014/main" id="{3187B4B3-5CA8-3803-65C7-A033BB76EBFD}"/>
              </a:ext>
            </a:extLst>
          </p:cNvPr>
          <p:cNvSpPr/>
          <p:nvPr/>
        </p:nvSpPr>
        <p:spPr>
          <a:xfrm>
            <a:off x="5756117" y="2319555"/>
            <a:ext cx="729625" cy="6869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dirty="0"/>
          </a:p>
        </p:txBody>
      </p:sp>
      <p:sp>
        <p:nvSpPr>
          <p:cNvPr id="25" name="Oval 24">
            <a:extLst>
              <a:ext uri="{FF2B5EF4-FFF2-40B4-BE49-F238E27FC236}">
                <a16:creationId xmlns:a16="http://schemas.microsoft.com/office/drawing/2014/main" id="{6DE36983-A394-5C08-DA3B-5D9B7B5540B1}"/>
              </a:ext>
            </a:extLst>
          </p:cNvPr>
          <p:cNvSpPr/>
          <p:nvPr/>
        </p:nvSpPr>
        <p:spPr>
          <a:xfrm>
            <a:off x="5756118" y="3201716"/>
            <a:ext cx="729625" cy="6869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a:p>
        </p:txBody>
      </p:sp>
      <p:sp>
        <p:nvSpPr>
          <p:cNvPr id="26" name="Oval 25">
            <a:extLst>
              <a:ext uri="{FF2B5EF4-FFF2-40B4-BE49-F238E27FC236}">
                <a16:creationId xmlns:a16="http://schemas.microsoft.com/office/drawing/2014/main" id="{CCE11479-60C1-99E7-05A1-40A43269BE8B}"/>
              </a:ext>
            </a:extLst>
          </p:cNvPr>
          <p:cNvSpPr/>
          <p:nvPr/>
        </p:nvSpPr>
        <p:spPr>
          <a:xfrm>
            <a:off x="5756117" y="4096437"/>
            <a:ext cx="729625" cy="6869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a:p>
        </p:txBody>
      </p:sp>
      <p:sp>
        <p:nvSpPr>
          <p:cNvPr id="27" name="Rectangle: Rounded Corners 26">
            <a:extLst>
              <a:ext uri="{FF2B5EF4-FFF2-40B4-BE49-F238E27FC236}">
                <a16:creationId xmlns:a16="http://schemas.microsoft.com/office/drawing/2014/main" id="{BD19F39E-DC06-E2E3-9377-D42B0C361A4B}"/>
              </a:ext>
            </a:extLst>
          </p:cNvPr>
          <p:cNvSpPr/>
          <p:nvPr/>
        </p:nvSpPr>
        <p:spPr>
          <a:xfrm>
            <a:off x="10553039" y="2671530"/>
            <a:ext cx="729625" cy="168402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Picture 27" descr="Free Envelope Clipart Black And White, Download Free Envelope Clipart Black  And White png images, Free ClipArts on Clipart Library">
            <a:extLst>
              <a:ext uri="{FF2B5EF4-FFF2-40B4-BE49-F238E27FC236}">
                <a16:creationId xmlns:a16="http://schemas.microsoft.com/office/drawing/2014/main" id="{5C1EE2B1-8927-CB10-F8F2-00E44BA8F78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53069" y="2467165"/>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28" descr="Free Envelope Clipart Black And White, Download Free Envelope Clipart Black  And White png images, Free ClipArts on Clipart Library">
            <a:extLst>
              <a:ext uri="{FF2B5EF4-FFF2-40B4-BE49-F238E27FC236}">
                <a16:creationId xmlns:a16="http://schemas.microsoft.com/office/drawing/2014/main" id="{8D7994C2-A7E5-AC13-4877-972B8D9BD65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53069" y="3349657"/>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29" descr="Free Envelope Clipart Black And White, Download Free Envelope Clipart Black  And White png images, Free ClipArts on Clipart Library">
            <a:extLst>
              <a:ext uri="{FF2B5EF4-FFF2-40B4-BE49-F238E27FC236}">
                <a16:creationId xmlns:a16="http://schemas.microsoft.com/office/drawing/2014/main" id="{B161A5F5-8B67-F31E-7DA3-0CCFA920601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53069" y="4255404"/>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30" descr="Free Envelope Clipart Black And White, Download Free Envelope Clipart Black  And White png images, Free ClipArts on Clipart Library">
            <a:extLst>
              <a:ext uri="{FF2B5EF4-FFF2-40B4-BE49-F238E27FC236}">
                <a16:creationId xmlns:a16="http://schemas.microsoft.com/office/drawing/2014/main" id="{E0C5FE8A-3994-276E-CAEC-CCDC183287D2}"/>
              </a:ext>
            </a:extLst>
          </p:cNvPr>
          <p:cNvPicPr>
            <a:picLocks noChangeAspect="1" noChangeArrowheads="1"/>
          </p:cNvPicPr>
          <p:nvPr/>
        </p:nvPicPr>
        <p:blipFill>
          <a:blip r:embed="rId3">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5853069" y="2467165"/>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31" descr="Free Envelope Clipart Black And White, Download Free Envelope Clipart Black  And White png images, Free ClipArts on Clipart Library">
            <a:extLst>
              <a:ext uri="{FF2B5EF4-FFF2-40B4-BE49-F238E27FC236}">
                <a16:creationId xmlns:a16="http://schemas.microsoft.com/office/drawing/2014/main" id="{AD7AE3B4-7FD2-9047-305D-A2C59CAC4D62}"/>
              </a:ext>
            </a:extLst>
          </p:cNvPr>
          <p:cNvPicPr>
            <a:picLocks noChangeAspect="1" noChangeArrowheads="1"/>
          </p:cNvPicPr>
          <p:nvPr/>
        </p:nvPicPr>
        <p:blipFill>
          <a:blip r:embed="rId3">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5853069" y="3349657"/>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32" descr="Free Envelope Clipart Black And White, Download Free Envelope Clipart Black  And White png images, Free ClipArts on Clipart Library">
            <a:extLst>
              <a:ext uri="{FF2B5EF4-FFF2-40B4-BE49-F238E27FC236}">
                <a16:creationId xmlns:a16="http://schemas.microsoft.com/office/drawing/2014/main" id="{88FA4856-D00B-EA18-B3D3-7314BAB92F3E}"/>
              </a:ext>
            </a:extLst>
          </p:cNvPr>
          <p:cNvPicPr>
            <a:picLocks noChangeAspect="1" noChangeArrowheads="1"/>
          </p:cNvPicPr>
          <p:nvPr/>
        </p:nvPicPr>
        <p:blipFill>
          <a:blip r:embed="rId3">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5853069" y="4255403"/>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33" descr="Free Envelope Clipart Black And White, Download Free Envelope Clipart Black  And White png images, Free ClipArts on Clipart Library">
            <a:extLst>
              <a:ext uri="{FF2B5EF4-FFF2-40B4-BE49-F238E27FC236}">
                <a16:creationId xmlns:a16="http://schemas.microsoft.com/office/drawing/2014/main" id="{BE21AD89-9B8F-1162-AD61-B38FDB684C7C}"/>
              </a:ext>
            </a:extLst>
          </p:cNvPr>
          <p:cNvPicPr>
            <a:picLocks noChangeAspect="1" noChangeArrowheads="1"/>
          </p:cNvPicPr>
          <p:nvPr/>
        </p:nvPicPr>
        <p:blipFill>
          <a:blip r:embed="rId3">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9594675" y="3329014"/>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34" descr="Free Envelope Clipart Black And White, Download Free Envelope Clipart Black  And White png images, Free ClipArts on Clipart Library">
            <a:extLst>
              <a:ext uri="{FF2B5EF4-FFF2-40B4-BE49-F238E27FC236}">
                <a16:creationId xmlns:a16="http://schemas.microsoft.com/office/drawing/2014/main" id="{5BF0A6FF-B9F9-A220-D45E-07F81E9777C2}"/>
              </a:ext>
            </a:extLst>
          </p:cNvPr>
          <p:cNvPicPr>
            <a:picLocks noChangeAspect="1" noChangeArrowheads="1"/>
          </p:cNvPicPr>
          <p:nvPr/>
        </p:nvPicPr>
        <p:blipFill>
          <a:blip r:embed="rId3">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8954851" y="3320321"/>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35" descr="Free Envelope Clipart Black And White, Download Free Envelope Clipart Black  And White png images, Free ClipArts on Clipart Library">
            <a:extLst>
              <a:ext uri="{FF2B5EF4-FFF2-40B4-BE49-F238E27FC236}">
                <a16:creationId xmlns:a16="http://schemas.microsoft.com/office/drawing/2014/main" id="{4B733CC2-2977-5A69-B6EB-DAB9E2F767F9}"/>
              </a:ext>
            </a:extLst>
          </p:cNvPr>
          <p:cNvPicPr>
            <a:picLocks noChangeAspect="1" noChangeArrowheads="1"/>
          </p:cNvPicPr>
          <p:nvPr/>
        </p:nvPicPr>
        <p:blipFill>
          <a:blip r:embed="rId3">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8315027" y="3311628"/>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36" descr="Free Envelope Clipart Black And White, Download Free Envelope Clipart Black  And White png images, Free ClipArts on Clipart Library">
            <a:extLst>
              <a:ext uri="{FF2B5EF4-FFF2-40B4-BE49-F238E27FC236}">
                <a16:creationId xmlns:a16="http://schemas.microsoft.com/office/drawing/2014/main" id="{094C957B-804F-A3CB-EB4B-4FCFA66BFAC8}"/>
              </a:ext>
            </a:extLst>
          </p:cNvPr>
          <p:cNvPicPr>
            <a:picLocks noChangeAspect="1" noChangeArrowheads="1"/>
          </p:cNvPicPr>
          <p:nvPr/>
        </p:nvPicPr>
        <p:blipFill>
          <a:blip r:embed="rId3">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10649991" y="2790256"/>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37" descr="Free Envelope Clipart Black And White, Download Free Envelope Clipart Black  And White png images, Free ClipArts on Clipart Library">
            <a:extLst>
              <a:ext uri="{FF2B5EF4-FFF2-40B4-BE49-F238E27FC236}">
                <a16:creationId xmlns:a16="http://schemas.microsoft.com/office/drawing/2014/main" id="{2F4F4F9B-73FC-D16E-B061-2DE34CF9BDC6}"/>
              </a:ext>
            </a:extLst>
          </p:cNvPr>
          <p:cNvPicPr>
            <a:picLocks noChangeAspect="1" noChangeArrowheads="1"/>
          </p:cNvPicPr>
          <p:nvPr/>
        </p:nvPicPr>
        <p:blipFill>
          <a:blip r:embed="rId3">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10649991" y="3311628"/>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38" descr="Free Envelope Clipart Black And White, Download Free Envelope Clipart Black  And White png images, Free ClipArts on Clipart Library">
            <a:extLst>
              <a:ext uri="{FF2B5EF4-FFF2-40B4-BE49-F238E27FC236}">
                <a16:creationId xmlns:a16="http://schemas.microsoft.com/office/drawing/2014/main" id="{16BC9AC0-6AF7-B54E-0190-EDC92D7A3291}"/>
              </a:ext>
            </a:extLst>
          </p:cNvPr>
          <p:cNvPicPr>
            <a:picLocks noChangeAspect="1" noChangeArrowheads="1"/>
          </p:cNvPicPr>
          <p:nvPr/>
        </p:nvPicPr>
        <p:blipFill>
          <a:blip r:embed="rId3">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10649991" y="3822570"/>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39" descr="Free Envelope Clipart Black And White, Download Free Envelope Clipart Black  And White png images, Free ClipArts on Clipart Library">
            <a:extLst>
              <a:ext uri="{FF2B5EF4-FFF2-40B4-BE49-F238E27FC236}">
                <a16:creationId xmlns:a16="http://schemas.microsoft.com/office/drawing/2014/main" id="{DF7AB619-B6F0-0829-48D8-1948CBB60C65}"/>
              </a:ext>
            </a:extLst>
          </p:cNvPr>
          <p:cNvPicPr>
            <a:picLocks noChangeAspect="1" noChangeArrowheads="1"/>
          </p:cNvPicPr>
          <p:nvPr/>
        </p:nvPicPr>
        <p:blipFill>
          <a:blip r:embed="rId3">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9595278" y="3329014"/>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41" name="Picture 40" descr="Free Envelope Clipart Black And White, Download Free Envelope Clipart Black  And White png images, Free ClipArts on Clipart Library">
            <a:extLst>
              <a:ext uri="{FF2B5EF4-FFF2-40B4-BE49-F238E27FC236}">
                <a16:creationId xmlns:a16="http://schemas.microsoft.com/office/drawing/2014/main" id="{C988C9A8-90F8-CE16-C3BA-E67480FF00CD}"/>
              </a:ext>
            </a:extLst>
          </p:cNvPr>
          <p:cNvPicPr>
            <a:picLocks noChangeAspect="1" noChangeArrowheads="1"/>
          </p:cNvPicPr>
          <p:nvPr/>
        </p:nvPicPr>
        <p:blipFill>
          <a:blip r:embed="rId3">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8953711" y="3320321"/>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42" name="Picture 41" descr="Free Envelope Clipart Black And White, Download Free Envelope Clipart Black  And White png images, Free ClipArts on Clipart Library">
            <a:extLst>
              <a:ext uri="{FF2B5EF4-FFF2-40B4-BE49-F238E27FC236}">
                <a16:creationId xmlns:a16="http://schemas.microsoft.com/office/drawing/2014/main" id="{A487A000-FD04-9FD5-9CC9-0FAE8AF4BC37}"/>
              </a:ext>
            </a:extLst>
          </p:cNvPr>
          <p:cNvPicPr>
            <a:picLocks noChangeAspect="1" noChangeArrowheads="1"/>
          </p:cNvPicPr>
          <p:nvPr/>
        </p:nvPicPr>
        <p:blipFill>
          <a:blip r:embed="rId3">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9594675" y="3331784"/>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43" name="Picture 42" descr="Free Envelope Clipart Black And White, Download Free Envelope Clipart Black  And White png images, Free ClipArts on Clipart Library">
            <a:extLst>
              <a:ext uri="{FF2B5EF4-FFF2-40B4-BE49-F238E27FC236}">
                <a16:creationId xmlns:a16="http://schemas.microsoft.com/office/drawing/2014/main" id="{B0E2160C-C2A1-C504-3095-625199AAE0B8}"/>
              </a:ext>
            </a:extLst>
          </p:cNvPr>
          <p:cNvPicPr>
            <a:picLocks noChangeAspect="1" noChangeArrowheads="1"/>
          </p:cNvPicPr>
          <p:nvPr/>
        </p:nvPicPr>
        <p:blipFill>
          <a:blip r:embed="rId3">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11396216" y="3210680"/>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43" descr="Free Envelope Clipart Black And White, Download Free Envelope Clipart Black  And White png images, Free ClipArts on Clipart Library">
            <a:extLst>
              <a:ext uri="{FF2B5EF4-FFF2-40B4-BE49-F238E27FC236}">
                <a16:creationId xmlns:a16="http://schemas.microsoft.com/office/drawing/2014/main" id="{D9659CFE-DCCC-E64F-5AFB-1773885F7CA4}"/>
              </a:ext>
            </a:extLst>
          </p:cNvPr>
          <p:cNvPicPr>
            <a:picLocks noChangeAspect="1" noChangeArrowheads="1"/>
          </p:cNvPicPr>
          <p:nvPr/>
        </p:nvPicPr>
        <p:blipFill>
          <a:blip r:embed="rId3">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11458061" y="3371080"/>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44" descr="Free Envelope Clipart Black And White, Download Free Envelope Clipart Black  And White png images, Free ClipArts on Clipart Library">
            <a:extLst>
              <a:ext uri="{FF2B5EF4-FFF2-40B4-BE49-F238E27FC236}">
                <a16:creationId xmlns:a16="http://schemas.microsoft.com/office/drawing/2014/main" id="{4ED2F5D1-FDA8-1959-942F-94B7D5A10BB8}"/>
              </a:ext>
            </a:extLst>
          </p:cNvPr>
          <p:cNvPicPr>
            <a:picLocks noChangeAspect="1" noChangeArrowheads="1"/>
          </p:cNvPicPr>
          <p:nvPr/>
        </p:nvPicPr>
        <p:blipFill>
          <a:blip r:embed="rId3">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11551300" y="3510684"/>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46" name="Graphic 45" descr="Newspaper with solid fill">
            <a:extLst>
              <a:ext uri="{FF2B5EF4-FFF2-40B4-BE49-F238E27FC236}">
                <a16:creationId xmlns:a16="http://schemas.microsoft.com/office/drawing/2014/main" id="{2F2E6C64-F43E-64C2-A40C-66F30746A9F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444020" y="3258768"/>
            <a:ext cx="563802" cy="563802"/>
          </a:xfrm>
          <a:prstGeom prst="rect">
            <a:avLst/>
          </a:prstGeom>
        </p:spPr>
      </p:pic>
      <p:pic>
        <p:nvPicPr>
          <p:cNvPr id="47" name="Picture 46" descr="Free Envelope Clipart Black And White, Download Free Envelope Clipart Black  And White png images, Free ClipArts on Clipart Library">
            <a:extLst>
              <a:ext uri="{FF2B5EF4-FFF2-40B4-BE49-F238E27FC236}">
                <a16:creationId xmlns:a16="http://schemas.microsoft.com/office/drawing/2014/main" id="{D1AB0401-0480-0422-80E3-793BD7A8D67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2291" y="3362930"/>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48" name="Picture 47" descr="Free Envelope Clipart Black And White, Download Free Envelope Clipart Black  And White png images, Free ClipArts on Clipart Library">
            <a:extLst>
              <a:ext uri="{FF2B5EF4-FFF2-40B4-BE49-F238E27FC236}">
                <a16:creationId xmlns:a16="http://schemas.microsoft.com/office/drawing/2014/main" id="{4A7F9728-31BC-0A73-9204-7A9D38F4892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312" y="3356143"/>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49" name="Picture 48" descr="Free Envelope Clipart Black And White, Download Free Envelope Clipart Black  And White png images, Free ClipArts on Clipart Library">
            <a:extLst>
              <a:ext uri="{FF2B5EF4-FFF2-40B4-BE49-F238E27FC236}">
                <a16:creationId xmlns:a16="http://schemas.microsoft.com/office/drawing/2014/main" id="{95FD1017-1ACF-12C1-68D9-E3BBCE8DFDD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08069" y="2467165"/>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49" descr="Free Envelope Clipart Black And White, Download Free Envelope Clipart Black  And White png images, Free ClipArts on Clipart Library">
            <a:extLst>
              <a:ext uri="{FF2B5EF4-FFF2-40B4-BE49-F238E27FC236}">
                <a16:creationId xmlns:a16="http://schemas.microsoft.com/office/drawing/2014/main" id="{24E93A68-E80C-C42E-3497-64BA4CE5B7D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08069" y="3332651"/>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51" name="Picture 50" descr="Free Envelope Clipart Black And White, Download Free Envelope Clipart Black  And White png images, Free ClipArts on Clipart Library">
            <a:extLst>
              <a:ext uri="{FF2B5EF4-FFF2-40B4-BE49-F238E27FC236}">
                <a16:creationId xmlns:a16="http://schemas.microsoft.com/office/drawing/2014/main" id="{738E2624-8B73-C960-511F-27337317FAA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08069" y="4255404"/>
            <a:ext cx="535720" cy="369052"/>
          </a:xfrm>
          <a:prstGeom prst="rect">
            <a:avLst/>
          </a:prstGeom>
          <a:noFill/>
          <a:extLst>
            <a:ext uri="{909E8E84-426E-40DD-AFC4-6F175D3DCCD1}">
              <a14:hiddenFill xmlns:a14="http://schemas.microsoft.com/office/drawing/2010/main">
                <a:solidFill>
                  <a:srgbClr val="FFFFFF"/>
                </a:solidFill>
              </a14:hiddenFill>
            </a:ext>
          </a:extLst>
        </p:spPr>
      </p:pic>
      <p:sp>
        <p:nvSpPr>
          <p:cNvPr id="52" name="TextBox 51">
            <a:extLst>
              <a:ext uri="{FF2B5EF4-FFF2-40B4-BE49-F238E27FC236}">
                <a16:creationId xmlns:a16="http://schemas.microsoft.com/office/drawing/2014/main" id="{845B348B-EEDC-61E0-5C3C-67C15B26E118}"/>
              </a:ext>
            </a:extLst>
          </p:cNvPr>
          <p:cNvSpPr txBox="1"/>
          <p:nvPr/>
        </p:nvSpPr>
        <p:spPr>
          <a:xfrm>
            <a:off x="838200" y="1277640"/>
            <a:ext cx="1871218" cy="369332"/>
          </a:xfrm>
          <a:prstGeom prst="rect">
            <a:avLst/>
          </a:prstGeom>
          <a:noFill/>
        </p:spPr>
        <p:txBody>
          <a:bodyPr wrap="none" rtlCol="0">
            <a:spAutoFit/>
          </a:bodyPr>
          <a:lstStyle/>
          <a:p>
            <a:r>
              <a:rPr lang="en-US" dirty="0">
                <a:latin typeface="Kamerik205 5" panose="020B0503030600020004" pitchFamily="34" charset="0"/>
              </a:rPr>
              <a:t>Scatter-Gather</a:t>
            </a:r>
          </a:p>
        </p:txBody>
      </p:sp>
    </p:spTree>
    <p:extLst>
      <p:ext uri="{BB962C8B-B14F-4D97-AF65-F5344CB8AC3E}">
        <p14:creationId xmlns:p14="http://schemas.microsoft.com/office/powerpoint/2010/main" val="160468221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par>
                                <p:cTn id="8" presetID="10" presetClass="entr" presetSubtype="0" fill="hold" nodeType="withEffect">
                                  <p:stCondLst>
                                    <p:cond delay="0"/>
                                  </p:stCondLst>
                                  <p:childTnLst>
                                    <p:set>
                                      <p:cBhvr>
                                        <p:cTn id="9" dur="1" fill="hold">
                                          <p:stCondLst>
                                            <p:cond delay="0"/>
                                          </p:stCondLst>
                                        </p:cTn>
                                        <p:tgtEl>
                                          <p:spTgt spid="47"/>
                                        </p:tgtEl>
                                        <p:attrNameLst>
                                          <p:attrName>style.visibility</p:attrName>
                                        </p:attrNameLst>
                                      </p:cBhvr>
                                      <p:to>
                                        <p:strVal val="visible"/>
                                      </p:to>
                                    </p:set>
                                    <p:animEffect transition="in" filter="fade">
                                      <p:cBhvr>
                                        <p:cTn id="10" dur="500"/>
                                        <p:tgtEl>
                                          <p:spTgt spid="47"/>
                                        </p:tgtEl>
                                      </p:cBhvr>
                                    </p:animEffect>
                                  </p:childTnLst>
                                </p:cTn>
                              </p:par>
                              <p:par>
                                <p:cTn id="11" presetID="10" presetClass="entr" presetSubtype="0" fill="hold" nodeType="withEffect">
                                  <p:stCondLst>
                                    <p:cond delay="0"/>
                                  </p:stCondLst>
                                  <p:childTnLst>
                                    <p:set>
                                      <p:cBhvr>
                                        <p:cTn id="12" dur="1" fill="hold">
                                          <p:stCondLst>
                                            <p:cond delay="0"/>
                                          </p:stCondLst>
                                        </p:cTn>
                                        <p:tgtEl>
                                          <p:spTgt spid="48"/>
                                        </p:tgtEl>
                                        <p:attrNameLst>
                                          <p:attrName>style.visibility</p:attrName>
                                        </p:attrNameLst>
                                      </p:cBhvr>
                                      <p:to>
                                        <p:strVal val="visible"/>
                                      </p:to>
                                    </p:set>
                                    <p:animEffect transition="in" filter="fade">
                                      <p:cBhvr>
                                        <p:cTn id="13" dur="500"/>
                                        <p:tgtEl>
                                          <p:spTgt spid="48"/>
                                        </p:tgtEl>
                                      </p:cBhvr>
                                    </p:animEffect>
                                  </p:childTnLst>
                                </p:cTn>
                              </p:par>
                            </p:childTnLst>
                          </p:cTn>
                        </p:par>
                      </p:childTnLst>
                    </p:cTn>
                  </p:par>
                  <p:par>
                    <p:cTn id="14" fill="hold">
                      <p:stCondLst>
                        <p:cond delay="indefinite"/>
                      </p:stCondLst>
                      <p:childTnLst>
                        <p:par>
                          <p:cTn id="15" fill="hold">
                            <p:stCondLst>
                              <p:cond delay="0"/>
                            </p:stCondLst>
                            <p:childTnLst>
                              <p:par>
                                <p:cTn id="16" presetID="42" presetClass="path" presetSubtype="0" accel="50000" decel="50000" fill="hold" nodeType="clickEffect">
                                  <p:stCondLst>
                                    <p:cond delay="0"/>
                                  </p:stCondLst>
                                  <p:childTnLst>
                                    <p:animMotion origin="layout" path="M 3.54167E-6 3.7037E-7 L 0.33333 -0.13032 " pathEditMode="relative" rAng="0" ptsTypes="AA">
                                      <p:cBhvr>
                                        <p:cTn id="17" dur="2000" fill="hold"/>
                                        <p:tgtEl>
                                          <p:spTgt spid="22"/>
                                        </p:tgtEl>
                                        <p:attrNameLst>
                                          <p:attrName>ppt_x</p:attrName>
                                          <p:attrName>ppt_y</p:attrName>
                                        </p:attrNameLst>
                                      </p:cBhvr>
                                      <p:rCtr x="16667" y="-6528"/>
                                    </p:animMotion>
                                  </p:childTnLst>
                                </p:cTn>
                              </p:par>
                              <p:par>
                                <p:cTn id="18" presetID="42" presetClass="path" presetSubtype="0" accel="50000" decel="50000" fill="hold" nodeType="withEffect">
                                  <p:stCondLst>
                                    <p:cond delay="0"/>
                                  </p:stCondLst>
                                  <p:childTnLst>
                                    <p:animMotion origin="layout" path="M 5E-6 3.7037E-7 L 0.33334 -0.00347 " pathEditMode="relative" rAng="0" ptsTypes="AA">
                                      <p:cBhvr>
                                        <p:cTn id="19" dur="2000" fill="hold"/>
                                        <p:tgtEl>
                                          <p:spTgt spid="47"/>
                                        </p:tgtEl>
                                        <p:attrNameLst>
                                          <p:attrName>ppt_x</p:attrName>
                                          <p:attrName>ppt_y</p:attrName>
                                        </p:attrNameLst>
                                      </p:cBhvr>
                                      <p:rCtr x="16667" y="-185"/>
                                    </p:animMotion>
                                  </p:childTnLst>
                                </p:cTn>
                              </p:par>
                              <p:par>
                                <p:cTn id="20" presetID="42" presetClass="path" presetSubtype="0" accel="50000" decel="50000" fill="hold" nodeType="withEffect">
                                  <p:stCondLst>
                                    <p:cond delay="0"/>
                                  </p:stCondLst>
                                  <p:childTnLst>
                                    <p:animMotion origin="layout" path="M 4.16667E-6 -3.7037E-6 L 0.33359 0.13033 " pathEditMode="relative" rAng="0" ptsTypes="AA">
                                      <p:cBhvr>
                                        <p:cTn id="21" dur="2000" fill="hold"/>
                                        <p:tgtEl>
                                          <p:spTgt spid="48"/>
                                        </p:tgtEl>
                                        <p:attrNameLst>
                                          <p:attrName>ppt_x</p:attrName>
                                          <p:attrName>ppt_y</p:attrName>
                                        </p:attrNameLst>
                                      </p:cBhvr>
                                      <p:rCtr x="16680" y="6505"/>
                                    </p:animMotion>
                                  </p:childTnLst>
                                </p:cTn>
                              </p:par>
                            </p:childTnLst>
                          </p:cTn>
                        </p:par>
                        <p:par>
                          <p:cTn id="22" fill="hold">
                            <p:stCondLst>
                              <p:cond delay="2000"/>
                            </p:stCondLst>
                            <p:childTnLst>
                              <p:par>
                                <p:cTn id="23" presetID="1" presetClass="entr" presetSubtype="0" fill="hold" nodeType="afterEffect">
                                  <p:stCondLst>
                                    <p:cond delay="0"/>
                                  </p:stCondLst>
                                  <p:childTnLst>
                                    <p:set>
                                      <p:cBhvr>
                                        <p:cTn id="24" dur="1" fill="hold">
                                          <p:stCondLst>
                                            <p:cond delay="0"/>
                                          </p:stCondLst>
                                        </p:cTn>
                                        <p:tgtEl>
                                          <p:spTgt spid="49"/>
                                        </p:tgtEl>
                                        <p:attrNameLst>
                                          <p:attrName>style.visibility</p:attrName>
                                        </p:attrNameLst>
                                      </p:cBhvr>
                                      <p:to>
                                        <p:strVal val="visible"/>
                                      </p:to>
                                    </p:set>
                                  </p:childTnLst>
                                </p:cTn>
                              </p:par>
                            </p:childTnLst>
                          </p:cTn>
                        </p:par>
                        <p:par>
                          <p:cTn id="25" fill="hold">
                            <p:stCondLst>
                              <p:cond delay="2000"/>
                            </p:stCondLst>
                            <p:childTnLst>
                              <p:par>
                                <p:cTn id="26" presetID="1" presetClass="entr" presetSubtype="0" fill="hold" nodeType="afterEffect">
                                  <p:stCondLst>
                                    <p:cond delay="0"/>
                                  </p:stCondLst>
                                  <p:childTnLst>
                                    <p:set>
                                      <p:cBhvr>
                                        <p:cTn id="27" dur="1" fill="hold">
                                          <p:stCondLst>
                                            <p:cond delay="0"/>
                                          </p:stCondLst>
                                        </p:cTn>
                                        <p:tgtEl>
                                          <p:spTgt spid="50"/>
                                        </p:tgtEl>
                                        <p:attrNameLst>
                                          <p:attrName>style.visibility</p:attrName>
                                        </p:attrNameLst>
                                      </p:cBhvr>
                                      <p:to>
                                        <p:strVal val="visible"/>
                                      </p:to>
                                    </p:set>
                                  </p:childTnLst>
                                </p:cTn>
                              </p:par>
                            </p:childTnLst>
                          </p:cTn>
                        </p:par>
                        <p:par>
                          <p:cTn id="28" fill="hold">
                            <p:stCondLst>
                              <p:cond delay="2000"/>
                            </p:stCondLst>
                            <p:childTnLst>
                              <p:par>
                                <p:cTn id="29" presetID="1" presetClass="entr" presetSubtype="0" fill="hold" nodeType="afterEffect">
                                  <p:stCondLst>
                                    <p:cond delay="0"/>
                                  </p:stCondLst>
                                  <p:childTnLst>
                                    <p:set>
                                      <p:cBhvr>
                                        <p:cTn id="30" dur="1" fill="hold">
                                          <p:stCondLst>
                                            <p:cond delay="0"/>
                                          </p:stCondLst>
                                        </p:cTn>
                                        <p:tgtEl>
                                          <p:spTgt spid="51"/>
                                        </p:tgtEl>
                                        <p:attrNameLst>
                                          <p:attrName>style.visibility</p:attrName>
                                        </p:attrNameLst>
                                      </p:cBhvr>
                                      <p:to>
                                        <p:strVal val="visible"/>
                                      </p:to>
                                    </p:set>
                                  </p:childTnLst>
                                </p:cTn>
                              </p:par>
                              <p:par>
                                <p:cTn id="31" presetID="1" presetClass="exit" presetSubtype="0" fill="hold" nodeType="withEffect">
                                  <p:stCondLst>
                                    <p:cond delay="0"/>
                                  </p:stCondLst>
                                  <p:childTnLst>
                                    <p:set>
                                      <p:cBhvr>
                                        <p:cTn id="32" dur="1" fill="hold">
                                          <p:stCondLst>
                                            <p:cond delay="0"/>
                                          </p:stCondLst>
                                        </p:cTn>
                                        <p:tgtEl>
                                          <p:spTgt spid="22"/>
                                        </p:tgtEl>
                                        <p:attrNameLst>
                                          <p:attrName>style.visibility</p:attrName>
                                        </p:attrNameLst>
                                      </p:cBhvr>
                                      <p:to>
                                        <p:strVal val="hidden"/>
                                      </p:to>
                                    </p:set>
                                  </p:childTnLst>
                                </p:cTn>
                              </p:par>
                              <p:par>
                                <p:cTn id="33" presetID="1" presetClass="exit" presetSubtype="0" fill="hold" nodeType="withEffect">
                                  <p:stCondLst>
                                    <p:cond delay="0"/>
                                  </p:stCondLst>
                                  <p:childTnLst>
                                    <p:set>
                                      <p:cBhvr>
                                        <p:cTn id="34" dur="1" fill="hold">
                                          <p:stCondLst>
                                            <p:cond delay="0"/>
                                          </p:stCondLst>
                                        </p:cTn>
                                        <p:tgtEl>
                                          <p:spTgt spid="48"/>
                                        </p:tgtEl>
                                        <p:attrNameLst>
                                          <p:attrName>style.visibility</p:attrName>
                                        </p:attrNameLst>
                                      </p:cBhvr>
                                      <p:to>
                                        <p:strVal val="hidden"/>
                                      </p:to>
                                    </p:set>
                                  </p:childTnLst>
                                </p:cTn>
                              </p:par>
                              <p:par>
                                <p:cTn id="35" presetID="1" presetClass="exit" presetSubtype="0" fill="hold" nodeType="withEffect">
                                  <p:stCondLst>
                                    <p:cond delay="0"/>
                                  </p:stCondLst>
                                  <p:childTnLst>
                                    <p:set>
                                      <p:cBhvr>
                                        <p:cTn id="36" dur="1" fill="hold">
                                          <p:stCondLst>
                                            <p:cond delay="0"/>
                                          </p:stCondLst>
                                        </p:cTn>
                                        <p:tgtEl>
                                          <p:spTgt spid="47"/>
                                        </p:tgtEl>
                                        <p:attrNameLst>
                                          <p:attrName>style.visibility</p:attrName>
                                        </p:attrNameLst>
                                      </p:cBhvr>
                                      <p:to>
                                        <p:strVal val="hidden"/>
                                      </p:to>
                                    </p:set>
                                  </p:childTnLst>
                                </p:cTn>
                              </p:par>
                            </p:childTnLst>
                          </p:cTn>
                        </p:par>
                        <p:par>
                          <p:cTn id="37" fill="hold">
                            <p:stCondLst>
                              <p:cond delay="2000"/>
                            </p:stCondLst>
                            <p:childTnLst>
                              <p:par>
                                <p:cTn id="38" presetID="42" presetClass="path" presetSubtype="0" accel="50000" decel="50000" fill="hold" nodeType="afterEffect">
                                  <p:stCondLst>
                                    <p:cond delay="0"/>
                                  </p:stCondLst>
                                  <p:childTnLst>
                                    <p:animMotion origin="layout" path="M 2.08333E-7 -4.07407E-6 L 0.10221 0.0007 " pathEditMode="relative" rAng="0" ptsTypes="AA">
                                      <p:cBhvr>
                                        <p:cTn id="39" dur="2000" fill="hold"/>
                                        <p:tgtEl>
                                          <p:spTgt spid="49"/>
                                        </p:tgtEl>
                                        <p:attrNameLst>
                                          <p:attrName>ppt_x</p:attrName>
                                          <p:attrName>ppt_y</p:attrName>
                                        </p:attrNameLst>
                                      </p:cBhvr>
                                      <p:rCtr x="5104" y="23"/>
                                    </p:animMotion>
                                  </p:childTnLst>
                                </p:cTn>
                              </p:par>
                              <p:par>
                                <p:cTn id="40" presetID="42" presetClass="path" presetSubtype="0" accel="50000" decel="50000" fill="hold" nodeType="withEffect">
                                  <p:stCondLst>
                                    <p:cond delay="0"/>
                                  </p:stCondLst>
                                  <p:childTnLst>
                                    <p:animMotion origin="layout" path="M 2.08333E-7 -1.48148E-6 L 0.10156 0.00324 " pathEditMode="relative" rAng="0" ptsTypes="AA">
                                      <p:cBhvr>
                                        <p:cTn id="41" dur="2000" fill="hold"/>
                                        <p:tgtEl>
                                          <p:spTgt spid="50"/>
                                        </p:tgtEl>
                                        <p:attrNameLst>
                                          <p:attrName>ppt_x</p:attrName>
                                          <p:attrName>ppt_y</p:attrName>
                                        </p:attrNameLst>
                                      </p:cBhvr>
                                      <p:rCtr x="5078" y="162"/>
                                    </p:animMotion>
                                  </p:childTnLst>
                                </p:cTn>
                              </p:par>
                              <p:par>
                                <p:cTn id="42" presetID="42" presetClass="path" presetSubtype="0" accel="50000" decel="50000" fill="hold" nodeType="withEffect">
                                  <p:stCondLst>
                                    <p:cond delay="0"/>
                                  </p:stCondLst>
                                  <p:childTnLst>
                                    <p:animMotion origin="layout" path="M 2.08333E-7 -3.7037E-6 L 0.10273 -0.00092 " pathEditMode="relative" rAng="0" ptsTypes="AA">
                                      <p:cBhvr>
                                        <p:cTn id="43" dur="2000" fill="hold"/>
                                        <p:tgtEl>
                                          <p:spTgt spid="51"/>
                                        </p:tgtEl>
                                        <p:attrNameLst>
                                          <p:attrName>ppt_x</p:attrName>
                                          <p:attrName>ppt_y</p:attrName>
                                        </p:attrNameLst>
                                      </p:cBhvr>
                                      <p:rCtr x="5130" y="-46"/>
                                    </p:animMotion>
                                  </p:childTnLst>
                                </p:cTn>
                              </p:par>
                            </p:childTnLst>
                          </p:cTn>
                        </p:par>
                        <p:par>
                          <p:cTn id="44" fill="hold">
                            <p:stCondLst>
                              <p:cond delay="4000"/>
                            </p:stCondLst>
                            <p:childTnLst>
                              <p:par>
                                <p:cTn id="45" presetID="1" presetClass="entr" presetSubtype="0" fill="hold" nodeType="afterEffect">
                                  <p:stCondLst>
                                    <p:cond delay="0"/>
                                  </p:stCondLst>
                                  <p:childTnLst>
                                    <p:set>
                                      <p:cBhvr>
                                        <p:cTn id="46" dur="1" fill="hold">
                                          <p:stCondLst>
                                            <p:cond delay="0"/>
                                          </p:stCondLst>
                                        </p:cTn>
                                        <p:tgtEl>
                                          <p:spTgt spid="28"/>
                                        </p:tgtEl>
                                        <p:attrNameLst>
                                          <p:attrName>style.visibility</p:attrName>
                                        </p:attrNameLst>
                                      </p:cBhvr>
                                      <p:to>
                                        <p:strVal val="visible"/>
                                      </p:to>
                                    </p:set>
                                  </p:childTnLst>
                                </p:cTn>
                              </p:par>
                            </p:childTnLst>
                          </p:cTn>
                        </p:par>
                        <p:par>
                          <p:cTn id="47" fill="hold">
                            <p:stCondLst>
                              <p:cond delay="4000"/>
                            </p:stCondLst>
                            <p:childTnLst>
                              <p:par>
                                <p:cTn id="48" presetID="1" presetClass="entr" presetSubtype="0" fill="hold" nodeType="afterEffect">
                                  <p:stCondLst>
                                    <p:cond delay="0"/>
                                  </p:stCondLst>
                                  <p:childTnLst>
                                    <p:set>
                                      <p:cBhvr>
                                        <p:cTn id="49" dur="1" fill="hold">
                                          <p:stCondLst>
                                            <p:cond delay="0"/>
                                          </p:stCondLst>
                                        </p:cTn>
                                        <p:tgtEl>
                                          <p:spTgt spid="29"/>
                                        </p:tgtEl>
                                        <p:attrNameLst>
                                          <p:attrName>style.visibility</p:attrName>
                                        </p:attrNameLst>
                                      </p:cBhvr>
                                      <p:to>
                                        <p:strVal val="visible"/>
                                      </p:to>
                                    </p:set>
                                  </p:childTnLst>
                                </p:cTn>
                              </p:par>
                            </p:childTnLst>
                          </p:cTn>
                        </p:par>
                        <p:par>
                          <p:cTn id="50" fill="hold">
                            <p:stCondLst>
                              <p:cond delay="4000"/>
                            </p:stCondLst>
                            <p:childTnLst>
                              <p:par>
                                <p:cTn id="51" presetID="1" presetClass="entr" presetSubtype="0" fill="hold" nodeType="afterEffect">
                                  <p:stCondLst>
                                    <p:cond delay="0"/>
                                  </p:stCondLst>
                                  <p:childTnLst>
                                    <p:set>
                                      <p:cBhvr>
                                        <p:cTn id="52" dur="1" fill="hold">
                                          <p:stCondLst>
                                            <p:cond delay="0"/>
                                          </p:stCondLst>
                                        </p:cTn>
                                        <p:tgtEl>
                                          <p:spTgt spid="30"/>
                                        </p:tgtEl>
                                        <p:attrNameLst>
                                          <p:attrName>style.visibility</p:attrName>
                                        </p:attrNameLst>
                                      </p:cBhvr>
                                      <p:to>
                                        <p:strVal val="visible"/>
                                      </p:to>
                                    </p:set>
                                  </p:childTnLst>
                                </p:cTn>
                              </p:par>
                              <p:par>
                                <p:cTn id="53" presetID="1" presetClass="exit" presetSubtype="0" fill="hold" nodeType="withEffect">
                                  <p:stCondLst>
                                    <p:cond delay="0"/>
                                  </p:stCondLst>
                                  <p:childTnLst>
                                    <p:set>
                                      <p:cBhvr>
                                        <p:cTn id="54" dur="1" fill="hold">
                                          <p:stCondLst>
                                            <p:cond delay="0"/>
                                          </p:stCondLst>
                                        </p:cTn>
                                        <p:tgtEl>
                                          <p:spTgt spid="49"/>
                                        </p:tgtEl>
                                        <p:attrNameLst>
                                          <p:attrName>style.visibility</p:attrName>
                                        </p:attrNameLst>
                                      </p:cBhvr>
                                      <p:to>
                                        <p:strVal val="hidden"/>
                                      </p:to>
                                    </p:set>
                                  </p:childTnLst>
                                </p:cTn>
                              </p:par>
                              <p:par>
                                <p:cTn id="55" presetID="1" presetClass="exit" presetSubtype="0" fill="hold" nodeType="withEffect">
                                  <p:stCondLst>
                                    <p:cond delay="0"/>
                                  </p:stCondLst>
                                  <p:childTnLst>
                                    <p:set>
                                      <p:cBhvr>
                                        <p:cTn id="56" dur="1" fill="hold">
                                          <p:stCondLst>
                                            <p:cond delay="0"/>
                                          </p:stCondLst>
                                        </p:cTn>
                                        <p:tgtEl>
                                          <p:spTgt spid="50"/>
                                        </p:tgtEl>
                                        <p:attrNameLst>
                                          <p:attrName>style.visibility</p:attrName>
                                        </p:attrNameLst>
                                      </p:cBhvr>
                                      <p:to>
                                        <p:strVal val="hidden"/>
                                      </p:to>
                                    </p:set>
                                  </p:childTnLst>
                                </p:cTn>
                              </p:par>
                              <p:par>
                                <p:cTn id="57" presetID="1" presetClass="exit" presetSubtype="0" fill="hold" nodeType="withEffect">
                                  <p:stCondLst>
                                    <p:cond delay="0"/>
                                  </p:stCondLst>
                                  <p:childTnLst>
                                    <p:set>
                                      <p:cBhvr>
                                        <p:cTn id="58" dur="1" fill="hold">
                                          <p:stCondLst>
                                            <p:cond delay="0"/>
                                          </p:stCondLst>
                                        </p:cTn>
                                        <p:tgtEl>
                                          <p:spTgt spid="51"/>
                                        </p:tgtEl>
                                        <p:attrNameLst>
                                          <p:attrName>style.visibility</p:attrName>
                                        </p:attrNameLst>
                                      </p:cBhvr>
                                      <p:to>
                                        <p:strVal val="hidden"/>
                                      </p:to>
                                    </p:set>
                                  </p:childTnLst>
                                </p:cTn>
                              </p:par>
                            </p:childTnLst>
                          </p:cTn>
                        </p:par>
                      </p:childTnLst>
                    </p:cTn>
                  </p:par>
                  <p:par>
                    <p:cTn id="59" fill="hold">
                      <p:stCondLst>
                        <p:cond delay="indefinite"/>
                      </p:stCondLst>
                      <p:childTnLst>
                        <p:par>
                          <p:cTn id="60" fill="hold">
                            <p:stCondLst>
                              <p:cond delay="0"/>
                            </p:stCondLst>
                            <p:childTnLst>
                              <p:par>
                                <p:cTn id="61" presetID="9" presetClass="entr" presetSubtype="0" fill="hold" nodeType="clickEffect">
                                  <p:stCondLst>
                                    <p:cond delay="0"/>
                                  </p:stCondLst>
                                  <p:childTnLst>
                                    <p:set>
                                      <p:cBhvr>
                                        <p:cTn id="62" dur="1" fill="hold">
                                          <p:stCondLst>
                                            <p:cond delay="0"/>
                                          </p:stCondLst>
                                        </p:cTn>
                                        <p:tgtEl>
                                          <p:spTgt spid="31"/>
                                        </p:tgtEl>
                                        <p:attrNameLst>
                                          <p:attrName>style.visibility</p:attrName>
                                        </p:attrNameLst>
                                      </p:cBhvr>
                                      <p:to>
                                        <p:strVal val="visible"/>
                                      </p:to>
                                    </p:set>
                                    <p:animEffect transition="in" filter="dissolve">
                                      <p:cBhvr>
                                        <p:cTn id="63" dur="500"/>
                                        <p:tgtEl>
                                          <p:spTgt spid="31"/>
                                        </p:tgtEl>
                                      </p:cBhvr>
                                    </p:animEffect>
                                  </p:childTnLst>
                                </p:cTn>
                              </p:par>
                              <p:par>
                                <p:cTn id="64" presetID="9" presetClass="entr" presetSubtype="0" fill="hold" nodeType="withEffect">
                                  <p:stCondLst>
                                    <p:cond delay="0"/>
                                  </p:stCondLst>
                                  <p:childTnLst>
                                    <p:set>
                                      <p:cBhvr>
                                        <p:cTn id="65" dur="1" fill="hold">
                                          <p:stCondLst>
                                            <p:cond delay="0"/>
                                          </p:stCondLst>
                                        </p:cTn>
                                        <p:tgtEl>
                                          <p:spTgt spid="32"/>
                                        </p:tgtEl>
                                        <p:attrNameLst>
                                          <p:attrName>style.visibility</p:attrName>
                                        </p:attrNameLst>
                                      </p:cBhvr>
                                      <p:to>
                                        <p:strVal val="visible"/>
                                      </p:to>
                                    </p:set>
                                    <p:animEffect transition="in" filter="dissolve">
                                      <p:cBhvr>
                                        <p:cTn id="66" dur="500"/>
                                        <p:tgtEl>
                                          <p:spTgt spid="32"/>
                                        </p:tgtEl>
                                      </p:cBhvr>
                                    </p:animEffect>
                                  </p:childTnLst>
                                </p:cTn>
                              </p:par>
                              <p:par>
                                <p:cTn id="67" presetID="9" presetClass="entr" presetSubtype="0" fill="hold" nodeType="withEffect">
                                  <p:stCondLst>
                                    <p:cond delay="0"/>
                                  </p:stCondLst>
                                  <p:childTnLst>
                                    <p:set>
                                      <p:cBhvr>
                                        <p:cTn id="68" dur="1" fill="hold">
                                          <p:stCondLst>
                                            <p:cond delay="0"/>
                                          </p:stCondLst>
                                        </p:cTn>
                                        <p:tgtEl>
                                          <p:spTgt spid="33"/>
                                        </p:tgtEl>
                                        <p:attrNameLst>
                                          <p:attrName>style.visibility</p:attrName>
                                        </p:attrNameLst>
                                      </p:cBhvr>
                                      <p:to>
                                        <p:strVal val="visible"/>
                                      </p:to>
                                    </p:set>
                                    <p:animEffect transition="in" filter="dissolve">
                                      <p:cBhvr>
                                        <p:cTn id="69" dur="500"/>
                                        <p:tgtEl>
                                          <p:spTgt spid="33"/>
                                        </p:tgtEl>
                                      </p:cBhvr>
                                    </p:animEffect>
                                  </p:childTnLst>
                                </p:cTn>
                              </p:par>
                            </p:childTnLst>
                          </p:cTn>
                        </p:par>
                        <p:par>
                          <p:cTn id="70" fill="hold">
                            <p:stCondLst>
                              <p:cond delay="500"/>
                            </p:stCondLst>
                            <p:childTnLst>
                              <p:par>
                                <p:cTn id="71" presetID="1" presetClass="exit" presetSubtype="0" fill="hold" nodeType="afterEffect">
                                  <p:stCondLst>
                                    <p:cond delay="0"/>
                                  </p:stCondLst>
                                  <p:childTnLst>
                                    <p:set>
                                      <p:cBhvr>
                                        <p:cTn id="72" dur="1" fill="hold">
                                          <p:stCondLst>
                                            <p:cond delay="0"/>
                                          </p:stCondLst>
                                        </p:cTn>
                                        <p:tgtEl>
                                          <p:spTgt spid="28"/>
                                        </p:tgtEl>
                                        <p:attrNameLst>
                                          <p:attrName>style.visibility</p:attrName>
                                        </p:attrNameLst>
                                      </p:cBhvr>
                                      <p:to>
                                        <p:strVal val="hidden"/>
                                      </p:to>
                                    </p:set>
                                  </p:childTnLst>
                                </p:cTn>
                              </p:par>
                              <p:par>
                                <p:cTn id="73" presetID="1" presetClass="exit" presetSubtype="0" fill="hold" nodeType="withEffect">
                                  <p:stCondLst>
                                    <p:cond delay="0"/>
                                  </p:stCondLst>
                                  <p:childTnLst>
                                    <p:set>
                                      <p:cBhvr>
                                        <p:cTn id="74" dur="1" fill="hold">
                                          <p:stCondLst>
                                            <p:cond delay="0"/>
                                          </p:stCondLst>
                                        </p:cTn>
                                        <p:tgtEl>
                                          <p:spTgt spid="29"/>
                                        </p:tgtEl>
                                        <p:attrNameLst>
                                          <p:attrName>style.visibility</p:attrName>
                                        </p:attrNameLst>
                                      </p:cBhvr>
                                      <p:to>
                                        <p:strVal val="hidden"/>
                                      </p:to>
                                    </p:set>
                                  </p:childTnLst>
                                </p:cTn>
                              </p:par>
                              <p:par>
                                <p:cTn id="75" presetID="1" presetClass="exit" presetSubtype="0" fill="hold" nodeType="withEffect">
                                  <p:stCondLst>
                                    <p:cond delay="0"/>
                                  </p:stCondLst>
                                  <p:childTnLst>
                                    <p:set>
                                      <p:cBhvr>
                                        <p:cTn id="76" dur="1" fill="hold">
                                          <p:stCondLst>
                                            <p:cond delay="0"/>
                                          </p:stCondLst>
                                        </p:cTn>
                                        <p:tgtEl>
                                          <p:spTgt spid="30"/>
                                        </p:tgtEl>
                                        <p:attrNameLst>
                                          <p:attrName>style.visibility</p:attrName>
                                        </p:attrNameLst>
                                      </p:cBhvr>
                                      <p:to>
                                        <p:strVal val="hidden"/>
                                      </p:to>
                                    </p:set>
                                  </p:childTnLst>
                                </p:cTn>
                              </p:par>
                            </p:childTnLst>
                          </p:cTn>
                        </p:par>
                      </p:childTnLst>
                    </p:cTn>
                  </p:par>
                  <p:par>
                    <p:cTn id="77" fill="hold">
                      <p:stCondLst>
                        <p:cond delay="indefinite"/>
                      </p:stCondLst>
                      <p:childTnLst>
                        <p:par>
                          <p:cTn id="78" fill="hold">
                            <p:stCondLst>
                              <p:cond delay="0"/>
                            </p:stCondLst>
                            <p:childTnLst>
                              <p:par>
                                <p:cTn id="79" presetID="42" presetClass="path" presetSubtype="0" accel="50000" decel="50000" fill="hold" nodeType="clickEffect">
                                  <p:stCondLst>
                                    <p:cond delay="0"/>
                                  </p:stCondLst>
                                  <p:childTnLst>
                                    <p:animMotion origin="layout" path="M -3.125E-6 -4.07407E-6 L 0.30703 0.12639 " pathEditMode="relative" rAng="0" ptsTypes="AA">
                                      <p:cBhvr>
                                        <p:cTn id="80" dur="2000" fill="hold"/>
                                        <p:tgtEl>
                                          <p:spTgt spid="31"/>
                                        </p:tgtEl>
                                        <p:attrNameLst>
                                          <p:attrName>ppt_x</p:attrName>
                                          <p:attrName>ppt_y</p:attrName>
                                        </p:attrNameLst>
                                      </p:cBhvr>
                                      <p:rCtr x="15352" y="6319"/>
                                    </p:animMotion>
                                  </p:childTnLst>
                                </p:cTn>
                              </p:par>
                              <p:par>
                                <p:cTn id="81" presetID="42" presetClass="path" presetSubtype="0" accel="50000" decel="50000" fill="hold" nodeType="withEffect">
                                  <p:stCondLst>
                                    <p:cond delay="0"/>
                                  </p:stCondLst>
                                  <p:childTnLst>
                                    <p:animMotion origin="layout" path="M -3.125E-6 2.22222E-6 L 0.25456 -0.00371 " pathEditMode="relative" rAng="0" ptsTypes="AA">
                                      <p:cBhvr>
                                        <p:cTn id="82" dur="2000" fill="hold"/>
                                        <p:tgtEl>
                                          <p:spTgt spid="32"/>
                                        </p:tgtEl>
                                        <p:attrNameLst>
                                          <p:attrName>ppt_x</p:attrName>
                                          <p:attrName>ppt_y</p:attrName>
                                        </p:attrNameLst>
                                      </p:cBhvr>
                                      <p:rCtr x="12721" y="-185"/>
                                    </p:animMotion>
                                  </p:childTnLst>
                                </p:cTn>
                              </p:par>
                              <p:par>
                                <p:cTn id="83" presetID="42" presetClass="path" presetSubtype="0" accel="50000" decel="50000" fill="hold" nodeType="withEffect">
                                  <p:stCondLst>
                                    <p:cond delay="0"/>
                                  </p:stCondLst>
                                  <p:childTnLst>
                                    <p:animMotion origin="layout" path="M -3.125E-6 -3.7037E-6 L 0.20209 -0.13773 " pathEditMode="relative" rAng="0" ptsTypes="AA">
                                      <p:cBhvr>
                                        <p:cTn id="84" dur="2000" fill="hold"/>
                                        <p:tgtEl>
                                          <p:spTgt spid="33"/>
                                        </p:tgtEl>
                                        <p:attrNameLst>
                                          <p:attrName>ppt_x</p:attrName>
                                          <p:attrName>ppt_y</p:attrName>
                                        </p:attrNameLst>
                                      </p:cBhvr>
                                      <p:rCtr x="10104" y="-6898"/>
                                    </p:animMotion>
                                  </p:childTnLst>
                                </p:cTn>
                              </p:par>
                            </p:childTnLst>
                          </p:cTn>
                        </p:par>
                        <p:par>
                          <p:cTn id="85" fill="hold">
                            <p:stCondLst>
                              <p:cond delay="2000"/>
                            </p:stCondLst>
                            <p:childTnLst>
                              <p:par>
                                <p:cTn id="86" presetID="1" presetClass="entr" presetSubtype="0" fill="hold" nodeType="afterEffect">
                                  <p:stCondLst>
                                    <p:cond delay="0"/>
                                  </p:stCondLst>
                                  <p:childTnLst>
                                    <p:set>
                                      <p:cBhvr>
                                        <p:cTn id="87" dur="1" fill="hold">
                                          <p:stCondLst>
                                            <p:cond delay="0"/>
                                          </p:stCondLst>
                                        </p:cTn>
                                        <p:tgtEl>
                                          <p:spTgt spid="34"/>
                                        </p:tgtEl>
                                        <p:attrNameLst>
                                          <p:attrName>style.visibility</p:attrName>
                                        </p:attrNameLst>
                                      </p:cBhvr>
                                      <p:to>
                                        <p:strVal val="visible"/>
                                      </p:to>
                                    </p:set>
                                  </p:childTnLst>
                                </p:cTn>
                              </p:par>
                              <p:par>
                                <p:cTn id="88" presetID="1" presetClass="entr" presetSubtype="0" fill="hold" nodeType="withEffect">
                                  <p:stCondLst>
                                    <p:cond delay="0"/>
                                  </p:stCondLst>
                                  <p:childTnLst>
                                    <p:set>
                                      <p:cBhvr>
                                        <p:cTn id="89" dur="1" fill="hold">
                                          <p:stCondLst>
                                            <p:cond delay="0"/>
                                          </p:stCondLst>
                                        </p:cTn>
                                        <p:tgtEl>
                                          <p:spTgt spid="35"/>
                                        </p:tgtEl>
                                        <p:attrNameLst>
                                          <p:attrName>style.visibility</p:attrName>
                                        </p:attrNameLst>
                                      </p:cBhvr>
                                      <p:to>
                                        <p:strVal val="visible"/>
                                      </p:to>
                                    </p:set>
                                  </p:childTnLst>
                                </p:cTn>
                              </p:par>
                              <p:par>
                                <p:cTn id="90" presetID="1" presetClass="entr" presetSubtype="0" fill="hold" nodeType="withEffect">
                                  <p:stCondLst>
                                    <p:cond delay="0"/>
                                  </p:stCondLst>
                                  <p:childTnLst>
                                    <p:set>
                                      <p:cBhvr>
                                        <p:cTn id="91" dur="1" fill="hold">
                                          <p:stCondLst>
                                            <p:cond delay="0"/>
                                          </p:stCondLst>
                                        </p:cTn>
                                        <p:tgtEl>
                                          <p:spTgt spid="36"/>
                                        </p:tgtEl>
                                        <p:attrNameLst>
                                          <p:attrName>style.visibility</p:attrName>
                                        </p:attrNameLst>
                                      </p:cBhvr>
                                      <p:to>
                                        <p:strVal val="visible"/>
                                      </p:to>
                                    </p:set>
                                  </p:childTnLst>
                                </p:cTn>
                              </p:par>
                              <p:par>
                                <p:cTn id="92" presetID="1" presetClass="exit" presetSubtype="0" fill="hold" nodeType="withEffect">
                                  <p:stCondLst>
                                    <p:cond delay="0"/>
                                  </p:stCondLst>
                                  <p:childTnLst>
                                    <p:set>
                                      <p:cBhvr>
                                        <p:cTn id="93" dur="1" fill="hold">
                                          <p:stCondLst>
                                            <p:cond delay="0"/>
                                          </p:stCondLst>
                                        </p:cTn>
                                        <p:tgtEl>
                                          <p:spTgt spid="31"/>
                                        </p:tgtEl>
                                        <p:attrNameLst>
                                          <p:attrName>style.visibility</p:attrName>
                                        </p:attrNameLst>
                                      </p:cBhvr>
                                      <p:to>
                                        <p:strVal val="hidden"/>
                                      </p:to>
                                    </p:set>
                                  </p:childTnLst>
                                </p:cTn>
                              </p:par>
                              <p:par>
                                <p:cTn id="94" presetID="1" presetClass="exit" presetSubtype="0" fill="hold" nodeType="withEffect">
                                  <p:stCondLst>
                                    <p:cond delay="0"/>
                                  </p:stCondLst>
                                  <p:childTnLst>
                                    <p:set>
                                      <p:cBhvr>
                                        <p:cTn id="95" dur="1" fill="hold">
                                          <p:stCondLst>
                                            <p:cond delay="0"/>
                                          </p:stCondLst>
                                        </p:cTn>
                                        <p:tgtEl>
                                          <p:spTgt spid="32"/>
                                        </p:tgtEl>
                                        <p:attrNameLst>
                                          <p:attrName>style.visibility</p:attrName>
                                        </p:attrNameLst>
                                      </p:cBhvr>
                                      <p:to>
                                        <p:strVal val="hidden"/>
                                      </p:to>
                                    </p:set>
                                  </p:childTnLst>
                                </p:cTn>
                              </p:par>
                              <p:par>
                                <p:cTn id="96" presetID="1" presetClass="exit" presetSubtype="0" fill="hold" nodeType="withEffect">
                                  <p:stCondLst>
                                    <p:cond delay="0"/>
                                  </p:stCondLst>
                                  <p:childTnLst>
                                    <p:set>
                                      <p:cBhvr>
                                        <p:cTn id="97" dur="1" fill="hold">
                                          <p:stCondLst>
                                            <p:cond delay="0"/>
                                          </p:stCondLst>
                                        </p:cTn>
                                        <p:tgtEl>
                                          <p:spTgt spid="33"/>
                                        </p:tgtEl>
                                        <p:attrNameLst>
                                          <p:attrName>style.visibility</p:attrName>
                                        </p:attrNameLst>
                                      </p:cBhvr>
                                      <p:to>
                                        <p:strVal val="hidden"/>
                                      </p:to>
                                    </p:set>
                                  </p:childTnLst>
                                </p:cTn>
                              </p:par>
                            </p:childTnLst>
                          </p:cTn>
                        </p:par>
                      </p:childTnLst>
                    </p:cTn>
                  </p:par>
                  <p:par>
                    <p:cTn id="98" fill="hold">
                      <p:stCondLst>
                        <p:cond delay="indefinite"/>
                      </p:stCondLst>
                      <p:childTnLst>
                        <p:par>
                          <p:cTn id="99" fill="hold">
                            <p:stCondLst>
                              <p:cond delay="0"/>
                            </p:stCondLst>
                            <p:childTnLst>
                              <p:par>
                                <p:cTn id="100" presetID="42" presetClass="path" presetSubtype="0" accel="50000" decel="50000" fill="hold" nodeType="clickEffect">
                                  <p:stCondLst>
                                    <p:cond delay="0"/>
                                  </p:stCondLst>
                                  <p:childTnLst>
                                    <p:animMotion origin="layout" path="M -4.16667E-6 1.48148E-6 L 0.08698 -0.07824 " pathEditMode="relative" rAng="0" ptsTypes="AA">
                                      <p:cBhvr>
                                        <p:cTn id="101" dur="250" fill="hold"/>
                                        <p:tgtEl>
                                          <p:spTgt spid="34"/>
                                        </p:tgtEl>
                                        <p:attrNameLst>
                                          <p:attrName>ppt_x</p:attrName>
                                          <p:attrName>ppt_y</p:attrName>
                                        </p:attrNameLst>
                                      </p:cBhvr>
                                      <p:rCtr x="4349" y="-3912"/>
                                    </p:animMotion>
                                  </p:childTnLst>
                                </p:cTn>
                              </p:par>
                            </p:childTnLst>
                          </p:cTn>
                        </p:par>
                        <p:par>
                          <p:cTn id="102" fill="hold">
                            <p:stCondLst>
                              <p:cond delay="250"/>
                            </p:stCondLst>
                            <p:childTnLst>
                              <p:par>
                                <p:cTn id="103" presetID="1" presetClass="entr" presetSubtype="0" fill="hold" nodeType="afterEffect">
                                  <p:stCondLst>
                                    <p:cond delay="0"/>
                                  </p:stCondLst>
                                  <p:childTnLst>
                                    <p:set>
                                      <p:cBhvr>
                                        <p:cTn id="104" dur="1" fill="hold">
                                          <p:stCondLst>
                                            <p:cond delay="0"/>
                                          </p:stCondLst>
                                        </p:cTn>
                                        <p:tgtEl>
                                          <p:spTgt spid="37"/>
                                        </p:tgtEl>
                                        <p:attrNameLst>
                                          <p:attrName>style.visibility</p:attrName>
                                        </p:attrNameLst>
                                      </p:cBhvr>
                                      <p:to>
                                        <p:strVal val="visible"/>
                                      </p:to>
                                    </p:set>
                                  </p:childTnLst>
                                </p:cTn>
                              </p:par>
                              <p:par>
                                <p:cTn id="105" presetID="1" presetClass="exit" presetSubtype="0" fill="hold" nodeType="withEffect">
                                  <p:stCondLst>
                                    <p:cond delay="0"/>
                                  </p:stCondLst>
                                  <p:childTnLst>
                                    <p:set>
                                      <p:cBhvr>
                                        <p:cTn id="106" dur="1" fill="hold">
                                          <p:stCondLst>
                                            <p:cond delay="0"/>
                                          </p:stCondLst>
                                        </p:cTn>
                                        <p:tgtEl>
                                          <p:spTgt spid="34"/>
                                        </p:tgtEl>
                                        <p:attrNameLst>
                                          <p:attrName>style.visibility</p:attrName>
                                        </p:attrNameLst>
                                      </p:cBhvr>
                                      <p:to>
                                        <p:strVal val="hidden"/>
                                      </p:to>
                                    </p:set>
                                  </p:childTnLst>
                                </p:cTn>
                              </p:par>
                            </p:childTnLst>
                          </p:cTn>
                        </p:par>
                        <p:par>
                          <p:cTn id="107" fill="hold">
                            <p:stCondLst>
                              <p:cond delay="250"/>
                            </p:stCondLst>
                            <p:childTnLst>
                              <p:par>
                                <p:cTn id="108" presetID="42" presetClass="path" presetSubtype="0" accel="50000" decel="50000" fill="hold" nodeType="afterEffect">
                                  <p:stCondLst>
                                    <p:cond delay="0"/>
                                  </p:stCondLst>
                                  <p:childTnLst>
                                    <p:animMotion origin="layout" path="M -2.08333E-7 -1.11111E-6 L 0.05247 0.00116 " pathEditMode="relative" rAng="0" ptsTypes="AA">
                                      <p:cBhvr>
                                        <p:cTn id="109" dur="250" fill="hold"/>
                                        <p:tgtEl>
                                          <p:spTgt spid="35"/>
                                        </p:tgtEl>
                                        <p:attrNameLst>
                                          <p:attrName>ppt_x</p:attrName>
                                          <p:attrName>ppt_y</p:attrName>
                                        </p:attrNameLst>
                                      </p:cBhvr>
                                      <p:rCtr x="2617" y="46"/>
                                    </p:animMotion>
                                  </p:childTnLst>
                                </p:cTn>
                              </p:par>
                            </p:childTnLst>
                          </p:cTn>
                        </p:par>
                        <p:par>
                          <p:cTn id="110" fill="hold">
                            <p:stCondLst>
                              <p:cond delay="500"/>
                            </p:stCondLst>
                            <p:childTnLst>
                              <p:par>
                                <p:cTn id="111" presetID="1" presetClass="entr" presetSubtype="0" fill="hold" nodeType="afterEffect">
                                  <p:stCondLst>
                                    <p:cond delay="0"/>
                                  </p:stCondLst>
                                  <p:childTnLst>
                                    <p:set>
                                      <p:cBhvr>
                                        <p:cTn id="112" dur="1" fill="hold">
                                          <p:stCondLst>
                                            <p:cond delay="0"/>
                                          </p:stCondLst>
                                        </p:cTn>
                                        <p:tgtEl>
                                          <p:spTgt spid="40"/>
                                        </p:tgtEl>
                                        <p:attrNameLst>
                                          <p:attrName>style.visibility</p:attrName>
                                        </p:attrNameLst>
                                      </p:cBhvr>
                                      <p:to>
                                        <p:strVal val="visible"/>
                                      </p:to>
                                    </p:set>
                                  </p:childTnLst>
                                </p:cTn>
                              </p:par>
                              <p:par>
                                <p:cTn id="113" presetID="1" presetClass="exit" presetSubtype="0" fill="hold" nodeType="withEffect">
                                  <p:stCondLst>
                                    <p:cond delay="0"/>
                                  </p:stCondLst>
                                  <p:childTnLst>
                                    <p:set>
                                      <p:cBhvr>
                                        <p:cTn id="114" dur="1" fill="hold">
                                          <p:stCondLst>
                                            <p:cond delay="0"/>
                                          </p:stCondLst>
                                        </p:cTn>
                                        <p:tgtEl>
                                          <p:spTgt spid="35"/>
                                        </p:tgtEl>
                                        <p:attrNameLst>
                                          <p:attrName>style.visibility</p:attrName>
                                        </p:attrNameLst>
                                      </p:cBhvr>
                                      <p:to>
                                        <p:strVal val="hidden"/>
                                      </p:to>
                                    </p:set>
                                  </p:childTnLst>
                                </p:cTn>
                              </p:par>
                            </p:childTnLst>
                          </p:cTn>
                        </p:par>
                        <p:par>
                          <p:cTn id="115" fill="hold">
                            <p:stCondLst>
                              <p:cond delay="500"/>
                            </p:stCondLst>
                            <p:childTnLst>
                              <p:par>
                                <p:cTn id="116" presetID="42" presetClass="path" presetSubtype="0" accel="50000" decel="50000" fill="hold" nodeType="afterEffect">
                                  <p:stCondLst>
                                    <p:cond delay="0"/>
                                  </p:stCondLst>
                                  <p:childTnLst>
                                    <p:animMotion origin="layout" path="M 3.75E-6 -2.22222E-6 L 0.05247 0.00139 " pathEditMode="relative" rAng="0" ptsTypes="AA">
                                      <p:cBhvr>
                                        <p:cTn id="117" dur="250" fill="hold"/>
                                        <p:tgtEl>
                                          <p:spTgt spid="36"/>
                                        </p:tgtEl>
                                        <p:attrNameLst>
                                          <p:attrName>ppt_x</p:attrName>
                                          <p:attrName>ppt_y</p:attrName>
                                        </p:attrNameLst>
                                      </p:cBhvr>
                                      <p:rCtr x="2617" y="69"/>
                                    </p:animMotion>
                                  </p:childTnLst>
                                </p:cTn>
                              </p:par>
                            </p:childTnLst>
                          </p:cTn>
                        </p:par>
                        <p:par>
                          <p:cTn id="118" fill="hold">
                            <p:stCondLst>
                              <p:cond delay="750"/>
                            </p:stCondLst>
                            <p:childTnLst>
                              <p:par>
                                <p:cTn id="119" presetID="1" presetClass="entr" presetSubtype="0" fill="hold" nodeType="afterEffect">
                                  <p:stCondLst>
                                    <p:cond delay="0"/>
                                  </p:stCondLst>
                                  <p:childTnLst>
                                    <p:set>
                                      <p:cBhvr>
                                        <p:cTn id="120" dur="1" fill="hold">
                                          <p:stCondLst>
                                            <p:cond delay="0"/>
                                          </p:stCondLst>
                                        </p:cTn>
                                        <p:tgtEl>
                                          <p:spTgt spid="41"/>
                                        </p:tgtEl>
                                        <p:attrNameLst>
                                          <p:attrName>style.visibility</p:attrName>
                                        </p:attrNameLst>
                                      </p:cBhvr>
                                      <p:to>
                                        <p:strVal val="visible"/>
                                      </p:to>
                                    </p:set>
                                  </p:childTnLst>
                                </p:cTn>
                              </p:par>
                              <p:par>
                                <p:cTn id="121" presetID="1" presetClass="exit" presetSubtype="0" fill="hold" nodeType="withEffect">
                                  <p:stCondLst>
                                    <p:cond delay="0"/>
                                  </p:stCondLst>
                                  <p:childTnLst>
                                    <p:set>
                                      <p:cBhvr>
                                        <p:cTn id="122" dur="1" fill="hold">
                                          <p:stCondLst>
                                            <p:cond delay="0"/>
                                          </p:stCondLst>
                                        </p:cTn>
                                        <p:tgtEl>
                                          <p:spTgt spid="36"/>
                                        </p:tgtEl>
                                        <p:attrNameLst>
                                          <p:attrName>style.visibility</p:attrName>
                                        </p:attrNameLst>
                                      </p:cBhvr>
                                      <p:to>
                                        <p:strVal val="hidden"/>
                                      </p:to>
                                    </p:set>
                                  </p:childTnLst>
                                </p:cTn>
                              </p:par>
                            </p:childTnLst>
                          </p:cTn>
                        </p:par>
                        <p:par>
                          <p:cTn id="123" fill="hold">
                            <p:stCondLst>
                              <p:cond delay="750"/>
                            </p:stCondLst>
                            <p:childTnLst>
                              <p:par>
                                <p:cTn id="124" presetID="42" presetClass="path" presetSubtype="0" accel="50000" decel="50000" fill="hold" nodeType="afterEffect">
                                  <p:stCondLst>
                                    <p:cond delay="0"/>
                                  </p:stCondLst>
                                  <p:childTnLst>
                                    <p:animMotion origin="layout" path="M -4.375E-6 1.48148E-6 L 0.08711 -0.00162 " pathEditMode="relative" rAng="0" ptsTypes="AA">
                                      <p:cBhvr>
                                        <p:cTn id="125" dur="250" fill="hold"/>
                                        <p:tgtEl>
                                          <p:spTgt spid="40"/>
                                        </p:tgtEl>
                                        <p:attrNameLst>
                                          <p:attrName>ppt_x</p:attrName>
                                          <p:attrName>ppt_y</p:attrName>
                                        </p:attrNameLst>
                                      </p:cBhvr>
                                      <p:rCtr x="4349" y="-93"/>
                                    </p:animMotion>
                                  </p:childTnLst>
                                </p:cTn>
                              </p:par>
                            </p:childTnLst>
                          </p:cTn>
                        </p:par>
                        <p:par>
                          <p:cTn id="126" fill="hold">
                            <p:stCondLst>
                              <p:cond delay="1000"/>
                            </p:stCondLst>
                            <p:childTnLst>
                              <p:par>
                                <p:cTn id="127" presetID="1" presetClass="entr" presetSubtype="0" fill="hold" nodeType="afterEffect">
                                  <p:stCondLst>
                                    <p:cond delay="0"/>
                                  </p:stCondLst>
                                  <p:childTnLst>
                                    <p:set>
                                      <p:cBhvr>
                                        <p:cTn id="128" dur="1" fill="hold">
                                          <p:stCondLst>
                                            <p:cond delay="0"/>
                                          </p:stCondLst>
                                        </p:cTn>
                                        <p:tgtEl>
                                          <p:spTgt spid="38"/>
                                        </p:tgtEl>
                                        <p:attrNameLst>
                                          <p:attrName>style.visibility</p:attrName>
                                        </p:attrNameLst>
                                      </p:cBhvr>
                                      <p:to>
                                        <p:strVal val="visible"/>
                                      </p:to>
                                    </p:set>
                                  </p:childTnLst>
                                </p:cTn>
                              </p:par>
                              <p:par>
                                <p:cTn id="129" presetID="1" presetClass="exit" presetSubtype="0" fill="hold" nodeType="withEffect">
                                  <p:stCondLst>
                                    <p:cond delay="0"/>
                                  </p:stCondLst>
                                  <p:childTnLst>
                                    <p:set>
                                      <p:cBhvr>
                                        <p:cTn id="130" dur="1" fill="hold">
                                          <p:stCondLst>
                                            <p:cond delay="0"/>
                                          </p:stCondLst>
                                        </p:cTn>
                                        <p:tgtEl>
                                          <p:spTgt spid="40"/>
                                        </p:tgtEl>
                                        <p:attrNameLst>
                                          <p:attrName>style.visibility</p:attrName>
                                        </p:attrNameLst>
                                      </p:cBhvr>
                                      <p:to>
                                        <p:strVal val="hidden"/>
                                      </p:to>
                                    </p:set>
                                  </p:childTnLst>
                                </p:cTn>
                              </p:par>
                            </p:childTnLst>
                          </p:cTn>
                        </p:par>
                        <p:par>
                          <p:cTn id="131" fill="hold">
                            <p:stCondLst>
                              <p:cond delay="1000"/>
                            </p:stCondLst>
                            <p:childTnLst>
                              <p:par>
                                <p:cTn id="132" presetID="42" presetClass="path" presetSubtype="0" accel="50000" decel="50000" fill="hold" nodeType="afterEffect">
                                  <p:stCondLst>
                                    <p:cond delay="0"/>
                                  </p:stCondLst>
                                  <p:childTnLst>
                                    <p:animMotion origin="layout" path="M -2.08333E-7 -1.11111E-6 L 0.05247 0.00116 " pathEditMode="relative" rAng="0" ptsTypes="AA">
                                      <p:cBhvr>
                                        <p:cTn id="133" dur="250" fill="hold"/>
                                        <p:tgtEl>
                                          <p:spTgt spid="41"/>
                                        </p:tgtEl>
                                        <p:attrNameLst>
                                          <p:attrName>ppt_x</p:attrName>
                                          <p:attrName>ppt_y</p:attrName>
                                        </p:attrNameLst>
                                      </p:cBhvr>
                                      <p:rCtr x="2617" y="46"/>
                                    </p:animMotion>
                                  </p:childTnLst>
                                </p:cTn>
                              </p:par>
                            </p:childTnLst>
                          </p:cTn>
                        </p:par>
                        <p:par>
                          <p:cTn id="134" fill="hold">
                            <p:stCondLst>
                              <p:cond delay="1250"/>
                            </p:stCondLst>
                            <p:childTnLst>
                              <p:par>
                                <p:cTn id="135" presetID="1" presetClass="entr" presetSubtype="0" fill="hold" nodeType="afterEffect">
                                  <p:stCondLst>
                                    <p:cond delay="0"/>
                                  </p:stCondLst>
                                  <p:childTnLst>
                                    <p:set>
                                      <p:cBhvr>
                                        <p:cTn id="136" dur="1" fill="hold">
                                          <p:stCondLst>
                                            <p:cond delay="0"/>
                                          </p:stCondLst>
                                        </p:cTn>
                                        <p:tgtEl>
                                          <p:spTgt spid="42"/>
                                        </p:tgtEl>
                                        <p:attrNameLst>
                                          <p:attrName>style.visibility</p:attrName>
                                        </p:attrNameLst>
                                      </p:cBhvr>
                                      <p:to>
                                        <p:strVal val="visible"/>
                                      </p:to>
                                    </p:set>
                                  </p:childTnLst>
                                </p:cTn>
                              </p:par>
                              <p:par>
                                <p:cTn id="137" presetID="1" presetClass="exit" presetSubtype="0" fill="hold" nodeType="withEffect">
                                  <p:stCondLst>
                                    <p:cond delay="0"/>
                                  </p:stCondLst>
                                  <p:childTnLst>
                                    <p:set>
                                      <p:cBhvr>
                                        <p:cTn id="138" dur="1" fill="hold">
                                          <p:stCondLst>
                                            <p:cond delay="0"/>
                                          </p:stCondLst>
                                        </p:cTn>
                                        <p:tgtEl>
                                          <p:spTgt spid="41"/>
                                        </p:tgtEl>
                                        <p:attrNameLst>
                                          <p:attrName>style.visibility</p:attrName>
                                        </p:attrNameLst>
                                      </p:cBhvr>
                                      <p:to>
                                        <p:strVal val="hidden"/>
                                      </p:to>
                                    </p:set>
                                  </p:childTnLst>
                                </p:cTn>
                              </p:par>
                            </p:childTnLst>
                          </p:cTn>
                        </p:par>
                        <p:par>
                          <p:cTn id="139" fill="hold">
                            <p:stCondLst>
                              <p:cond delay="1250"/>
                            </p:stCondLst>
                            <p:childTnLst>
                              <p:par>
                                <p:cTn id="140" presetID="42" presetClass="path" presetSubtype="0" accel="50000" decel="50000" fill="hold" nodeType="afterEffect">
                                  <p:stCondLst>
                                    <p:cond delay="0"/>
                                  </p:stCondLst>
                                  <p:childTnLst>
                                    <p:animMotion origin="layout" path="M -4.16667E-6 -1.48148E-6 L 0.08672 0.0713 " pathEditMode="relative" rAng="0" ptsTypes="AA">
                                      <p:cBhvr>
                                        <p:cTn id="141" dur="250" fill="hold"/>
                                        <p:tgtEl>
                                          <p:spTgt spid="42"/>
                                        </p:tgtEl>
                                        <p:attrNameLst>
                                          <p:attrName>ppt_x</p:attrName>
                                          <p:attrName>ppt_y</p:attrName>
                                        </p:attrNameLst>
                                      </p:cBhvr>
                                      <p:rCtr x="4336" y="3565"/>
                                    </p:animMotion>
                                  </p:childTnLst>
                                </p:cTn>
                              </p:par>
                            </p:childTnLst>
                          </p:cTn>
                        </p:par>
                        <p:par>
                          <p:cTn id="142" fill="hold">
                            <p:stCondLst>
                              <p:cond delay="1500"/>
                            </p:stCondLst>
                            <p:childTnLst>
                              <p:par>
                                <p:cTn id="143" presetID="1" presetClass="entr" presetSubtype="0" fill="hold" nodeType="afterEffect">
                                  <p:stCondLst>
                                    <p:cond delay="0"/>
                                  </p:stCondLst>
                                  <p:childTnLst>
                                    <p:set>
                                      <p:cBhvr>
                                        <p:cTn id="144" dur="1" fill="hold">
                                          <p:stCondLst>
                                            <p:cond delay="0"/>
                                          </p:stCondLst>
                                        </p:cTn>
                                        <p:tgtEl>
                                          <p:spTgt spid="39"/>
                                        </p:tgtEl>
                                        <p:attrNameLst>
                                          <p:attrName>style.visibility</p:attrName>
                                        </p:attrNameLst>
                                      </p:cBhvr>
                                      <p:to>
                                        <p:strVal val="visible"/>
                                      </p:to>
                                    </p:set>
                                  </p:childTnLst>
                                </p:cTn>
                              </p:par>
                              <p:par>
                                <p:cTn id="145" presetID="1" presetClass="exit" presetSubtype="0" fill="hold" nodeType="withEffect">
                                  <p:stCondLst>
                                    <p:cond delay="0"/>
                                  </p:stCondLst>
                                  <p:childTnLst>
                                    <p:set>
                                      <p:cBhvr>
                                        <p:cTn id="146" dur="1" fill="hold">
                                          <p:stCondLst>
                                            <p:cond delay="0"/>
                                          </p:stCondLst>
                                        </p:cTn>
                                        <p:tgtEl>
                                          <p:spTgt spid="42"/>
                                        </p:tgtEl>
                                        <p:attrNameLst>
                                          <p:attrName>style.visibility</p:attrName>
                                        </p:attrNameLst>
                                      </p:cBhvr>
                                      <p:to>
                                        <p:strVal val="hidden"/>
                                      </p:to>
                                    </p:set>
                                  </p:childTnLst>
                                </p:cTn>
                              </p:par>
                            </p:childTnLst>
                          </p:cTn>
                        </p:par>
                      </p:childTnLst>
                    </p:cTn>
                  </p:par>
                  <p:par>
                    <p:cTn id="147" fill="hold">
                      <p:stCondLst>
                        <p:cond delay="indefinite"/>
                      </p:stCondLst>
                      <p:childTnLst>
                        <p:par>
                          <p:cTn id="148" fill="hold">
                            <p:stCondLst>
                              <p:cond delay="0"/>
                            </p:stCondLst>
                            <p:childTnLst>
                              <p:par>
                                <p:cTn id="149" presetID="42" presetClass="path" presetSubtype="0" accel="50000" decel="50000" fill="hold" nodeType="clickEffect">
                                  <p:stCondLst>
                                    <p:cond delay="0"/>
                                  </p:stCondLst>
                                  <p:childTnLst>
                                    <p:animMotion origin="layout" path="M -2.70833E-6 3.7037E-6 L 0.06146 0.0618 " pathEditMode="relative" rAng="0" ptsTypes="AA">
                                      <p:cBhvr>
                                        <p:cTn id="150" dur="500" fill="hold"/>
                                        <p:tgtEl>
                                          <p:spTgt spid="37"/>
                                        </p:tgtEl>
                                        <p:attrNameLst>
                                          <p:attrName>ppt_x</p:attrName>
                                          <p:attrName>ppt_y</p:attrName>
                                        </p:attrNameLst>
                                      </p:cBhvr>
                                      <p:rCtr x="3073" y="3079"/>
                                    </p:animMotion>
                                  </p:childTnLst>
                                </p:cTn>
                              </p:par>
                              <p:par>
                                <p:cTn id="151" presetID="42" presetClass="path" presetSubtype="0" accel="50000" decel="50000" fill="hold" nodeType="withEffect">
                                  <p:stCondLst>
                                    <p:cond delay="0"/>
                                  </p:stCondLst>
                                  <p:childTnLst>
                                    <p:animMotion origin="layout" path="M -2.70833E-6 -2.22222E-6 L 0.06576 0.00857 " pathEditMode="relative" rAng="0" ptsTypes="AA">
                                      <p:cBhvr>
                                        <p:cTn id="152" dur="500" fill="hold"/>
                                        <p:tgtEl>
                                          <p:spTgt spid="38"/>
                                        </p:tgtEl>
                                        <p:attrNameLst>
                                          <p:attrName>ppt_x</p:attrName>
                                          <p:attrName>ppt_y</p:attrName>
                                        </p:attrNameLst>
                                      </p:cBhvr>
                                      <p:rCtr x="3281" y="417"/>
                                    </p:animMotion>
                                  </p:childTnLst>
                                </p:cTn>
                              </p:par>
                              <p:par>
                                <p:cTn id="153" presetID="42" presetClass="path" presetSubtype="0" accel="50000" decel="50000" fill="hold" nodeType="withEffect">
                                  <p:stCondLst>
                                    <p:cond delay="0"/>
                                  </p:stCondLst>
                                  <p:childTnLst>
                                    <p:animMotion origin="layout" path="M -2.70833E-6 7.40741E-7 L 0.07396 -0.0463 " pathEditMode="relative" rAng="0" ptsTypes="AA">
                                      <p:cBhvr>
                                        <p:cTn id="154" dur="500" fill="hold"/>
                                        <p:tgtEl>
                                          <p:spTgt spid="39"/>
                                        </p:tgtEl>
                                        <p:attrNameLst>
                                          <p:attrName>ppt_x</p:attrName>
                                          <p:attrName>ppt_y</p:attrName>
                                        </p:attrNameLst>
                                      </p:cBhvr>
                                      <p:rCtr x="3698" y="-2315"/>
                                    </p:animMotion>
                                  </p:childTnLst>
                                </p:cTn>
                              </p:par>
                            </p:childTnLst>
                          </p:cTn>
                        </p:par>
                        <p:par>
                          <p:cTn id="155" fill="hold">
                            <p:stCondLst>
                              <p:cond delay="500"/>
                            </p:stCondLst>
                            <p:childTnLst>
                              <p:par>
                                <p:cTn id="156" presetID="1" presetClass="entr" presetSubtype="0" fill="hold" nodeType="afterEffect">
                                  <p:stCondLst>
                                    <p:cond delay="0"/>
                                  </p:stCondLst>
                                  <p:childTnLst>
                                    <p:set>
                                      <p:cBhvr>
                                        <p:cTn id="157" dur="1" fill="hold">
                                          <p:stCondLst>
                                            <p:cond delay="0"/>
                                          </p:stCondLst>
                                        </p:cTn>
                                        <p:tgtEl>
                                          <p:spTgt spid="45"/>
                                        </p:tgtEl>
                                        <p:attrNameLst>
                                          <p:attrName>style.visibility</p:attrName>
                                        </p:attrNameLst>
                                      </p:cBhvr>
                                      <p:to>
                                        <p:strVal val="visible"/>
                                      </p:to>
                                    </p:set>
                                  </p:childTnLst>
                                </p:cTn>
                              </p:par>
                              <p:par>
                                <p:cTn id="158" presetID="1" presetClass="entr" presetSubtype="0" fill="hold" nodeType="withEffect">
                                  <p:stCondLst>
                                    <p:cond delay="0"/>
                                  </p:stCondLst>
                                  <p:childTnLst>
                                    <p:set>
                                      <p:cBhvr>
                                        <p:cTn id="159" dur="1" fill="hold">
                                          <p:stCondLst>
                                            <p:cond delay="0"/>
                                          </p:stCondLst>
                                        </p:cTn>
                                        <p:tgtEl>
                                          <p:spTgt spid="44"/>
                                        </p:tgtEl>
                                        <p:attrNameLst>
                                          <p:attrName>style.visibility</p:attrName>
                                        </p:attrNameLst>
                                      </p:cBhvr>
                                      <p:to>
                                        <p:strVal val="visible"/>
                                      </p:to>
                                    </p:set>
                                  </p:childTnLst>
                                </p:cTn>
                              </p:par>
                              <p:par>
                                <p:cTn id="160" presetID="1" presetClass="entr" presetSubtype="0" fill="hold" nodeType="withEffect">
                                  <p:stCondLst>
                                    <p:cond delay="0"/>
                                  </p:stCondLst>
                                  <p:childTnLst>
                                    <p:set>
                                      <p:cBhvr>
                                        <p:cTn id="161" dur="1" fill="hold">
                                          <p:stCondLst>
                                            <p:cond delay="0"/>
                                          </p:stCondLst>
                                        </p:cTn>
                                        <p:tgtEl>
                                          <p:spTgt spid="43"/>
                                        </p:tgtEl>
                                        <p:attrNameLst>
                                          <p:attrName>style.visibility</p:attrName>
                                        </p:attrNameLst>
                                      </p:cBhvr>
                                      <p:to>
                                        <p:strVal val="visible"/>
                                      </p:to>
                                    </p:set>
                                  </p:childTnLst>
                                </p:cTn>
                              </p:par>
                              <p:par>
                                <p:cTn id="162" presetID="1" presetClass="exit" presetSubtype="0" fill="hold" nodeType="withEffect">
                                  <p:stCondLst>
                                    <p:cond delay="0"/>
                                  </p:stCondLst>
                                  <p:childTnLst>
                                    <p:set>
                                      <p:cBhvr>
                                        <p:cTn id="163" dur="1" fill="hold">
                                          <p:stCondLst>
                                            <p:cond delay="0"/>
                                          </p:stCondLst>
                                        </p:cTn>
                                        <p:tgtEl>
                                          <p:spTgt spid="37"/>
                                        </p:tgtEl>
                                        <p:attrNameLst>
                                          <p:attrName>style.visibility</p:attrName>
                                        </p:attrNameLst>
                                      </p:cBhvr>
                                      <p:to>
                                        <p:strVal val="hidden"/>
                                      </p:to>
                                    </p:set>
                                  </p:childTnLst>
                                </p:cTn>
                              </p:par>
                              <p:par>
                                <p:cTn id="164" presetID="1" presetClass="exit" presetSubtype="0" fill="hold" nodeType="withEffect">
                                  <p:stCondLst>
                                    <p:cond delay="0"/>
                                  </p:stCondLst>
                                  <p:childTnLst>
                                    <p:set>
                                      <p:cBhvr>
                                        <p:cTn id="165" dur="1" fill="hold">
                                          <p:stCondLst>
                                            <p:cond delay="0"/>
                                          </p:stCondLst>
                                        </p:cTn>
                                        <p:tgtEl>
                                          <p:spTgt spid="38"/>
                                        </p:tgtEl>
                                        <p:attrNameLst>
                                          <p:attrName>style.visibility</p:attrName>
                                        </p:attrNameLst>
                                      </p:cBhvr>
                                      <p:to>
                                        <p:strVal val="hidden"/>
                                      </p:to>
                                    </p:set>
                                  </p:childTnLst>
                                </p:cTn>
                              </p:par>
                              <p:par>
                                <p:cTn id="166" presetID="1" presetClass="exit" presetSubtype="0" fill="hold" nodeType="withEffect">
                                  <p:stCondLst>
                                    <p:cond delay="0"/>
                                  </p:stCondLst>
                                  <p:childTnLst>
                                    <p:set>
                                      <p:cBhvr>
                                        <p:cTn id="167" dur="1" fill="hold">
                                          <p:stCondLst>
                                            <p:cond delay="0"/>
                                          </p:stCondLst>
                                        </p:cTn>
                                        <p:tgtEl>
                                          <p:spTgt spid="39"/>
                                        </p:tgtEl>
                                        <p:attrNameLst>
                                          <p:attrName>style.visibility</p:attrName>
                                        </p:attrNameLst>
                                      </p:cBhvr>
                                      <p:to>
                                        <p:strVal val="hidden"/>
                                      </p:to>
                                    </p:set>
                                  </p:childTnLst>
                                </p:cTn>
                              </p:par>
                            </p:childTnLst>
                          </p:cTn>
                        </p:par>
                        <p:par>
                          <p:cTn id="168" fill="hold">
                            <p:stCondLst>
                              <p:cond delay="500"/>
                            </p:stCondLst>
                            <p:childTnLst>
                              <p:par>
                                <p:cTn id="169" presetID="9" presetClass="exit" presetSubtype="0" fill="hold" nodeType="afterEffect">
                                  <p:stCondLst>
                                    <p:cond delay="0"/>
                                  </p:stCondLst>
                                  <p:childTnLst>
                                    <p:animEffect transition="out" filter="dissolve">
                                      <p:cBhvr>
                                        <p:cTn id="170" dur="500"/>
                                        <p:tgtEl>
                                          <p:spTgt spid="45"/>
                                        </p:tgtEl>
                                      </p:cBhvr>
                                    </p:animEffect>
                                    <p:set>
                                      <p:cBhvr>
                                        <p:cTn id="171" dur="1" fill="hold">
                                          <p:stCondLst>
                                            <p:cond delay="499"/>
                                          </p:stCondLst>
                                        </p:cTn>
                                        <p:tgtEl>
                                          <p:spTgt spid="45"/>
                                        </p:tgtEl>
                                        <p:attrNameLst>
                                          <p:attrName>style.visibility</p:attrName>
                                        </p:attrNameLst>
                                      </p:cBhvr>
                                      <p:to>
                                        <p:strVal val="hidden"/>
                                      </p:to>
                                    </p:set>
                                  </p:childTnLst>
                                </p:cTn>
                              </p:par>
                              <p:par>
                                <p:cTn id="172" presetID="9" presetClass="exit" presetSubtype="0" fill="hold" nodeType="withEffect">
                                  <p:stCondLst>
                                    <p:cond delay="0"/>
                                  </p:stCondLst>
                                  <p:childTnLst>
                                    <p:animEffect transition="out" filter="dissolve">
                                      <p:cBhvr>
                                        <p:cTn id="173" dur="500"/>
                                        <p:tgtEl>
                                          <p:spTgt spid="44"/>
                                        </p:tgtEl>
                                      </p:cBhvr>
                                    </p:animEffect>
                                    <p:set>
                                      <p:cBhvr>
                                        <p:cTn id="174" dur="1" fill="hold">
                                          <p:stCondLst>
                                            <p:cond delay="499"/>
                                          </p:stCondLst>
                                        </p:cTn>
                                        <p:tgtEl>
                                          <p:spTgt spid="44"/>
                                        </p:tgtEl>
                                        <p:attrNameLst>
                                          <p:attrName>style.visibility</p:attrName>
                                        </p:attrNameLst>
                                      </p:cBhvr>
                                      <p:to>
                                        <p:strVal val="hidden"/>
                                      </p:to>
                                    </p:set>
                                  </p:childTnLst>
                                </p:cTn>
                              </p:par>
                              <p:par>
                                <p:cTn id="175" presetID="9" presetClass="exit" presetSubtype="0" fill="hold" nodeType="withEffect">
                                  <p:stCondLst>
                                    <p:cond delay="0"/>
                                  </p:stCondLst>
                                  <p:childTnLst>
                                    <p:animEffect transition="out" filter="dissolve">
                                      <p:cBhvr>
                                        <p:cTn id="176" dur="500"/>
                                        <p:tgtEl>
                                          <p:spTgt spid="43"/>
                                        </p:tgtEl>
                                      </p:cBhvr>
                                    </p:animEffect>
                                    <p:set>
                                      <p:cBhvr>
                                        <p:cTn id="177" dur="1" fill="hold">
                                          <p:stCondLst>
                                            <p:cond delay="499"/>
                                          </p:stCondLst>
                                        </p:cTn>
                                        <p:tgtEl>
                                          <p:spTgt spid="43"/>
                                        </p:tgtEl>
                                        <p:attrNameLst>
                                          <p:attrName>style.visibility</p:attrName>
                                        </p:attrNameLst>
                                      </p:cBhvr>
                                      <p:to>
                                        <p:strVal val="hidden"/>
                                      </p:to>
                                    </p:set>
                                  </p:childTnLst>
                                </p:cTn>
                              </p:par>
                              <p:par>
                                <p:cTn id="178" presetID="1" presetClass="entr" presetSubtype="0" fill="hold" nodeType="withEffect">
                                  <p:stCondLst>
                                    <p:cond delay="0"/>
                                  </p:stCondLst>
                                  <p:childTnLst>
                                    <p:set>
                                      <p:cBhvr>
                                        <p:cTn id="179" dur="1" fill="hold">
                                          <p:stCondLst>
                                            <p:cond delay="0"/>
                                          </p:stCondLst>
                                        </p:cTn>
                                        <p:tgtEl>
                                          <p:spTgt spid="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67BE69-8753-036B-C92C-26B7734C038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B56E0AB-621E-68C8-E90B-329B6A3F25EA}"/>
              </a:ext>
            </a:extLst>
          </p:cNvPr>
          <p:cNvSpPr>
            <a:spLocks noGrp="1"/>
          </p:cNvSpPr>
          <p:nvPr>
            <p:ph type="title"/>
          </p:nvPr>
        </p:nvSpPr>
        <p:spPr/>
        <p:txBody>
          <a:bodyPr/>
          <a:lstStyle/>
          <a:p>
            <a:r>
              <a:rPr lang="en-US" dirty="0"/>
              <a:t>Benefits</a:t>
            </a:r>
          </a:p>
        </p:txBody>
      </p:sp>
      <p:sp>
        <p:nvSpPr>
          <p:cNvPr id="3" name="Rectangle 2">
            <a:extLst>
              <a:ext uri="{FF2B5EF4-FFF2-40B4-BE49-F238E27FC236}">
                <a16:creationId xmlns:a16="http://schemas.microsoft.com/office/drawing/2014/main" id="{A90EDFD3-9080-A5D9-51DE-55D62A11C688}"/>
              </a:ext>
            </a:extLst>
          </p:cNvPr>
          <p:cNvSpPr/>
          <p:nvPr/>
        </p:nvSpPr>
        <p:spPr>
          <a:xfrm>
            <a:off x="372416" y="237404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Efficiency</a:t>
            </a:r>
          </a:p>
        </p:txBody>
      </p:sp>
      <p:sp>
        <p:nvSpPr>
          <p:cNvPr id="4" name="Rectangle 3">
            <a:extLst>
              <a:ext uri="{FF2B5EF4-FFF2-40B4-BE49-F238E27FC236}">
                <a16:creationId xmlns:a16="http://schemas.microsoft.com/office/drawing/2014/main" id="{AC9FADF8-4ADE-59D2-5ECE-55CFE8056976}"/>
              </a:ext>
            </a:extLst>
          </p:cNvPr>
          <p:cNvSpPr/>
          <p:nvPr/>
        </p:nvSpPr>
        <p:spPr>
          <a:xfrm>
            <a:off x="4367145" y="237404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Scalability</a:t>
            </a:r>
          </a:p>
        </p:txBody>
      </p:sp>
      <p:sp>
        <p:nvSpPr>
          <p:cNvPr id="5" name="Rectangle 4">
            <a:extLst>
              <a:ext uri="{FF2B5EF4-FFF2-40B4-BE49-F238E27FC236}">
                <a16:creationId xmlns:a16="http://schemas.microsoft.com/office/drawing/2014/main" id="{50215986-4B85-53A4-B282-0BE6E4595190}"/>
              </a:ext>
            </a:extLst>
          </p:cNvPr>
          <p:cNvSpPr/>
          <p:nvPr/>
        </p:nvSpPr>
        <p:spPr>
          <a:xfrm>
            <a:off x="8361874" y="237404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Resilience</a:t>
            </a:r>
          </a:p>
        </p:txBody>
      </p:sp>
      <p:sp>
        <p:nvSpPr>
          <p:cNvPr id="6" name="TextBox 5">
            <a:extLst>
              <a:ext uri="{FF2B5EF4-FFF2-40B4-BE49-F238E27FC236}">
                <a16:creationId xmlns:a16="http://schemas.microsoft.com/office/drawing/2014/main" id="{6838AF7E-3624-BC8C-8417-2127D4CF182C}"/>
              </a:ext>
            </a:extLst>
          </p:cNvPr>
          <p:cNvSpPr txBox="1"/>
          <p:nvPr/>
        </p:nvSpPr>
        <p:spPr>
          <a:xfrm>
            <a:off x="838200" y="1277640"/>
            <a:ext cx="1871218" cy="369332"/>
          </a:xfrm>
          <a:prstGeom prst="rect">
            <a:avLst/>
          </a:prstGeom>
          <a:noFill/>
        </p:spPr>
        <p:txBody>
          <a:bodyPr wrap="none" rtlCol="0">
            <a:spAutoFit/>
          </a:bodyPr>
          <a:lstStyle/>
          <a:p>
            <a:r>
              <a:rPr lang="en-US" dirty="0">
                <a:latin typeface="Kamerik205 5" panose="020B0503030600020004" pitchFamily="34" charset="0"/>
              </a:rPr>
              <a:t>Scatter-Gather</a:t>
            </a:r>
          </a:p>
        </p:txBody>
      </p:sp>
    </p:spTree>
    <p:extLst>
      <p:ext uri="{BB962C8B-B14F-4D97-AF65-F5344CB8AC3E}">
        <p14:creationId xmlns:p14="http://schemas.microsoft.com/office/powerpoint/2010/main" val="33114272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1C2982-C0EE-CDDF-F6B2-CBDCD4F57AE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9F76A49-CC5E-87DD-6EEF-CCE70295A5AC}"/>
              </a:ext>
            </a:extLst>
          </p:cNvPr>
          <p:cNvSpPr>
            <a:spLocks noGrp="1"/>
          </p:cNvSpPr>
          <p:nvPr>
            <p:ph type="title"/>
          </p:nvPr>
        </p:nvSpPr>
        <p:spPr/>
        <p:txBody>
          <a:bodyPr/>
          <a:lstStyle/>
          <a:p>
            <a:r>
              <a:rPr lang="en-US" dirty="0"/>
              <a:t>Drawbacks</a:t>
            </a:r>
          </a:p>
        </p:txBody>
      </p:sp>
      <p:sp>
        <p:nvSpPr>
          <p:cNvPr id="3" name="Rectangle 2">
            <a:extLst>
              <a:ext uri="{FF2B5EF4-FFF2-40B4-BE49-F238E27FC236}">
                <a16:creationId xmlns:a16="http://schemas.microsoft.com/office/drawing/2014/main" id="{6D0A1E80-49DC-F4B1-9579-DE5A01E5823C}"/>
              </a:ext>
            </a:extLst>
          </p:cNvPr>
          <p:cNvSpPr/>
          <p:nvPr/>
        </p:nvSpPr>
        <p:spPr>
          <a:xfrm>
            <a:off x="372416" y="237404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Complexity</a:t>
            </a:r>
          </a:p>
        </p:txBody>
      </p:sp>
      <p:sp>
        <p:nvSpPr>
          <p:cNvPr id="4" name="Rectangle 3">
            <a:extLst>
              <a:ext uri="{FF2B5EF4-FFF2-40B4-BE49-F238E27FC236}">
                <a16:creationId xmlns:a16="http://schemas.microsoft.com/office/drawing/2014/main" id="{622F3DC9-BA91-B184-7F44-69BD520C4DC1}"/>
              </a:ext>
            </a:extLst>
          </p:cNvPr>
          <p:cNvSpPr/>
          <p:nvPr/>
        </p:nvSpPr>
        <p:spPr>
          <a:xfrm>
            <a:off x="4367145" y="237404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Latency</a:t>
            </a:r>
          </a:p>
        </p:txBody>
      </p:sp>
      <p:sp>
        <p:nvSpPr>
          <p:cNvPr id="5" name="Rectangle 4">
            <a:extLst>
              <a:ext uri="{FF2B5EF4-FFF2-40B4-BE49-F238E27FC236}">
                <a16:creationId xmlns:a16="http://schemas.microsoft.com/office/drawing/2014/main" id="{F45EBEAA-6AC7-4296-4594-BA90E33C5E26}"/>
              </a:ext>
            </a:extLst>
          </p:cNvPr>
          <p:cNvSpPr/>
          <p:nvPr/>
        </p:nvSpPr>
        <p:spPr>
          <a:xfrm>
            <a:off x="8361874" y="237404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Scalability</a:t>
            </a:r>
          </a:p>
        </p:txBody>
      </p:sp>
      <p:sp>
        <p:nvSpPr>
          <p:cNvPr id="6" name="TextBox 5">
            <a:extLst>
              <a:ext uri="{FF2B5EF4-FFF2-40B4-BE49-F238E27FC236}">
                <a16:creationId xmlns:a16="http://schemas.microsoft.com/office/drawing/2014/main" id="{20E844BE-078D-63E0-F3F1-DE1FE48DAC6B}"/>
              </a:ext>
            </a:extLst>
          </p:cNvPr>
          <p:cNvSpPr txBox="1"/>
          <p:nvPr/>
        </p:nvSpPr>
        <p:spPr>
          <a:xfrm>
            <a:off x="838200" y="1277640"/>
            <a:ext cx="1871218" cy="369332"/>
          </a:xfrm>
          <a:prstGeom prst="rect">
            <a:avLst/>
          </a:prstGeom>
          <a:noFill/>
        </p:spPr>
        <p:txBody>
          <a:bodyPr wrap="none" rtlCol="0">
            <a:spAutoFit/>
          </a:bodyPr>
          <a:lstStyle/>
          <a:p>
            <a:r>
              <a:rPr lang="en-US" dirty="0">
                <a:latin typeface="Kamerik205 5" panose="020B0503030600020004" pitchFamily="34" charset="0"/>
              </a:rPr>
              <a:t>Scatter-Gather</a:t>
            </a:r>
          </a:p>
        </p:txBody>
      </p:sp>
    </p:spTree>
    <p:extLst>
      <p:ext uri="{BB962C8B-B14F-4D97-AF65-F5344CB8AC3E}">
        <p14:creationId xmlns:p14="http://schemas.microsoft.com/office/powerpoint/2010/main" val="3136895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5EC2FF-F569-E30E-1B31-F3F56F2144B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06B94F5-DD71-0F58-D363-AC084FD3FD05}"/>
              </a:ext>
            </a:extLst>
          </p:cNvPr>
          <p:cNvSpPr>
            <a:spLocks noGrp="1"/>
          </p:cNvSpPr>
          <p:nvPr>
            <p:ph type="title"/>
          </p:nvPr>
        </p:nvSpPr>
        <p:spPr/>
        <p:txBody>
          <a:bodyPr/>
          <a:lstStyle/>
          <a:p>
            <a:r>
              <a:rPr lang="en-US" dirty="0"/>
              <a:t>Use Cases</a:t>
            </a:r>
          </a:p>
        </p:txBody>
      </p:sp>
      <p:sp>
        <p:nvSpPr>
          <p:cNvPr id="3" name="Rectangle 2">
            <a:extLst>
              <a:ext uri="{FF2B5EF4-FFF2-40B4-BE49-F238E27FC236}">
                <a16:creationId xmlns:a16="http://schemas.microsoft.com/office/drawing/2014/main" id="{0BA2541D-8AB7-2A19-00A2-44F6BCC8FDAE}"/>
              </a:ext>
            </a:extLst>
          </p:cNvPr>
          <p:cNvSpPr/>
          <p:nvPr/>
        </p:nvSpPr>
        <p:spPr>
          <a:xfrm>
            <a:off x="372416" y="237404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Parallel Processing</a:t>
            </a:r>
          </a:p>
        </p:txBody>
      </p:sp>
      <p:sp>
        <p:nvSpPr>
          <p:cNvPr id="4" name="Rectangle 3">
            <a:extLst>
              <a:ext uri="{FF2B5EF4-FFF2-40B4-BE49-F238E27FC236}">
                <a16:creationId xmlns:a16="http://schemas.microsoft.com/office/drawing/2014/main" id="{C2E91243-D160-D71F-3E51-F348CD305D3F}"/>
              </a:ext>
            </a:extLst>
          </p:cNvPr>
          <p:cNvSpPr/>
          <p:nvPr/>
        </p:nvSpPr>
        <p:spPr>
          <a:xfrm>
            <a:off x="4367145" y="237404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Data Aggregation</a:t>
            </a:r>
          </a:p>
        </p:txBody>
      </p:sp>
      <p:sp>
        <p:nvSpPr>
          <p:cNvPr id="5" name="Rectangle 4">
            <a:extLst>
              <a:ext uri="{FF2B5EF4-FFF2-40B4-BE49-F238E27FC236}">
                <a16:creationId xmlns:a16="http://schemas.microsoft.com/office/drawing/2014/main" id="{13F59046-6E86-3F00-6915-69DD8FA74BB6}"/>
              </a:ext>
            </a:extLst>
          </p:cNvPr>
          <p:cNvSpPr/>
          <p:nvPr/>
        </p:nvSpPr>
        <p:spPr>
          <a:xfrm>
            <a:off x="8361874" y="237404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Load Balancing</a:t>
            </a:r>
          </a:p>
        </p:txBody>
      </p:sp>
      <p:sp>
        <p:nvSpPr>
          <p:cNvPr id="6" name="TextBox 5">
            <a:extLst>
              <a:ext uri="{FF2B5EF4-FFF2-40B4-BE49-F238E27FC236}">
                <a16:creationId xmlns:a16="http://schemas.microsoft.com/office/drawing/2014/main" id="{F5323082-9972-D6EB-E030-73A99EEB53DF}"/>
              </a:ext>
            </a:extLst>
          </p:cNvPr>
          <p:cNvSpPr txBox="1"/>
          <p:nvPr/>
        </p:nvSpPr>
        <p:spPr>
          <a:xfrm>
            <a:off x="838200" y="1277640"/>
            <a:ext cx="1871218" cy="369332"/>
          </a:xfrm>
          <a:prstGeom prst="rect">
            <a:avLst/>
          </a:prstGeom>
          <a:noFill/>
        </p:spPr>
        <p:txBody>
          <a:bodyPr wrap="none" rtlCol="0">
            <a:spAutoFit/>
          </a:bodyPr>
          <a:lstStyle/>
          <a:p>
            <a:r>
              <a:rPr lang="en-US" dirty="0">
                <a:latin typeface="Kamerik205 5" panose="020B0503030600020004" pitchFamily="34" charset="0"/>
              </a:rPr>
              <a:t>Scatter-Gather</a:t>
            </a:r>
          </a:p>
        </p:txBody>
      </p:sp>
    </p:spTree>
    <p:extLst>
      <p:ext uri="{BB962C8B-B14F-4D97-AF65-F5344CB8AC3E}">
        <p14:creationId xmlns:p14="http://schemas.microsoft.com/office/powerpoint/2010/main" val="362330910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B4C26C-82DF-13B3-A5BC-70B04F42314A}"/>
              </a:ext>
            </a:extLst>
          </p:cNvPr>
          <p:cNvSpPr>
            <a:spLocks noGrp="1"/>
          </p:cNvSpPr>
          <p:nvPr>
            <p:ph type="title"/>
          </p:nvPr>
        </p:nvSpPr>
        <p:spPr/>
        <p:txBody>
          <a:bodyPr/>
          <a:lstStyle/>
          <a:p>
            <a:r>
              <a:rPr lang="en-US" dirty="0"/>
              <a:t>Saga Pattern</a:t>
            </a:r>
          </a:p>
        </p:txBody>
      </p:sp>
      <p:sp>
        <p:nvSpPr>
          <p:cNvPr id="3" name="Text Placeholder 2">
            <a:extLst>
              <a:ext uri="{FF2B5EF4-FFF2-40B4-BE49-F238E27FC236}">
                <a16:creationId xmlns:a16="http://schemas.microsoft.com/office/drawing/2014/main" id="{336782AE-77EC-528A-A1B7-C9EBC785BEBE}"/>
              </a:ext>
            </a:extLst>
          </p:cNvPr>
          <p:cNvSpPr>
            <a:spLocks noGrp="1"/>
          </p:cNvSpPr>
          <p:nvPr>
            <p:ph type="body" idx="1"/>
          </p:nvPr>
        </p:nvSpPr>
        <p:spPr/>
        <p:txBody>
          <a:bodyPr/>
          <a:lstStyle/>
          <a:p>
            <a:r>
              <a:rPr lang="en-US" dirty="0"/>
              <a:t>Survey of Messaging Patterns</a:t>
            </a:r>
          </a:p>
        </p:txBody>
      </p:sp>
      <p:sp>
        <p:nvSpPr>
          <p:cNvPr id="4" name="TextBox 3">
            <a:extLst>
              <a:ext uri="{FF2B5EF4-FFF2-40B4-BE49-F238E27FC236}">
                <a16:creationId xmlns:a16="http://schemas.microsoft.com/office/drawing/2014/main" id="{A2059FC2-E75E-E0C8-D452-F5B8E890AF1F}"/>
              </a:ext>
            </a:extLst>
          </p:cNvPr>
          <p:cNvSpPr txBox="1"/>
          <p:nvPr/>
        </p:nvSpPr>
        <p:spPr>
          <a:xfrm>
            <a:off x="11476740" y="6489450"/>
            <a:ext cx="715260" cy="369332"/>
          </a:xfrm>
          <a:prstGeom prst="rect">
            <a:avLst/>
          </a:prstGeom>
          <a:noFill/>
        </p:spPr>
        <p:txBody>
          <a:bodyPr wrap="none" rtlCol="0">
            <a:spAutoFit/>
          </a:bodyPr>
          <a:lstStyle/>
          <a:p>
            <a:r>
              <a:rPr lang="en-US" dirty="0">
                <a:solidFill>
                  <a:schemeClr val="bg1">
                    <a:lumMod val="65000"/>
                  </a:schemeClr>
                </a:solidFill>
              </a:rPr>
              <a:t>14:00</a:t>
            </a:r>
          </a:p>
        </p:txBody>
      </p:sp>
    </p:spTree>
    <p:extLst>
      <p:ext uri="{BB962C8B-B14F-4D97-AF65-F5344CB8AC3E}">
        <p14:creationId xmlns:p14="http://schemas.microsoft.com/office/powerpoint/2010/main" val="310370898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08589B-DB4E-45A5-6D90-FC7DEDF1CA1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A413CF1-9DD2-0F21-F546-91CE1ED7725D}"/>
              </a:ext>
            </a:extLst>
          </p:cNvPr>
          <p:cNvSpPr>
            <a:spLocks noGrp="1"/>
          </p:cNvSpPr>
          <p:nvPr>
            <p:ph type="title"/>
          </p:nvPr>
        </p:nvSpPr>
        <p:spPr/>
        <p:txBody>
          <a:bodyPr/>
          <a:lstStyle/>
          <a:p>
            <a:r>
              <a:rPr lang="en-US" dirty="0"/>
              <a:t>What is the Saga Pattern?</a:t>
            </a:r>
          </a:p>
        </p:txBody>
      </p:sp>
      <p:sp>
        <p:nvSpPr>
          <p:cNvPr id="3" name="Rectangle 2">
            <a:extLst>
              <a:ext uri="{FF2B5EF4-FFF2-40B4-BE49-F238E27FC236}">
                <a16:creationId xmlns:a16="http://schemas.microsoft.com/office/drawing/2014/main" id="{A92DD923-3814-FAC4-A915-36C81437900E}"/>
              </a:ext>
            </a:extLst>
          </p:cNvPr>
          <p:cNvSpPr/>
          <p:nvPr/>
        </p:nvSpPr>
        <p:spPr>
          <a:xfrm>
            <a:off x="1272441" y="2346291"/>
            <a:ext cx="4482771" cy="1768509"/>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solidFill>
                  <a:srgbClr val="002B5B"/>
                </a:solidFill>
              </a:rPr>
              <a:t>Breaks the transaction, into a series of smaller, independent steps</a:t>
            </a:r>
          </a:p>
        </p:txBody>
      </p:sp>
      <p:sp>
        <p:nvSpPr>
          <p:cNvPr id="4" name="Rectangle 3">
            <a:extLst>
              <a:ext uri="{FF2B5EF4-FFF2-40B4-BE49-F238E27FC236}">
                <a16:creationId xmlns:a16="http://schemas.microsoft.com/office/drawing/2014/main" id="{283BB5E3-C30A-E9BF-6845-EAEB3C9885FE}"/>
              </a:ext>
            </a:extLst>
          </p:cNvPr>
          <p:cNvSpPr/>
          <p:nvPr/>
        </p:nvSpPr>
        <p:spPr>
          <a:xfrm>
            <a:off x="6436788" y="2329036"/>
            <a:ext cx="4482771" cy="1768509"/>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solidFill>
                  <a:srgbClr val="002B5B"/>
                </a:solidFill>
              </a:rPr>
              <a:t>Managing long-running transactions</a:t>
            </a:r>
          </a:p>
        </p:txBody>
      </p:sp>
    </p:spTree>
    <p:extLst>
      <p:ext uri="{BB962C8B-B14F-4D97-AF65-F5344CB8AC3E}">
        <p14:creationId xmlns:p14="http://schemas.microsoft.com/office/powerpoint/2010/main" val="93713256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53F9A5-8A1F-78E0-2604-912B4FAB049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CF16884-84C0-CB3F-F525-A13CC89F7E95}"/>
              </a:ext>
            </a:extLst>
          </p:cNvPr>
          <p:cNvSpPr>
            <a:spLocks noGrp="1"/>
          </p:cNvSpPr>
          <p:nvPr>
            <p:ph type="title"/>
          </p:nvPr>
        </p:nvSpPr>
        <p:spPr/>
        <p:txBody>
          <a:bodyPr/>
          <a:lstStyle/>
          <a:p>
            <a:r>
              <a:rPr lang="en-US" dirty="0"/>
              <a:t>Key Components &amp; Flow</a:t>
            </a:r>
          </a:p>
        </p:txBody>
      </p:sp>
      <p:sp>
        <p:nvSpPr>
          <p:cNvPr id="7" name="Rectangle 6">
            <a:extLst>
              <a:ext uri="{FF2B5EF4-FFF2-40B4-BE49-F238E27FC236}">
                <a16:creationId xmlns:a16="http://schemas.microsoft.com/office/drawing/2014/main" id="{16F348FB-51AF-5433-B22E-533874FE4542}"/>
              </a:ext>
            </a:extLst>
          </p:cNvPr>
          <p:cNvSpPr/>
          <p:nvPr/>
        </p:nvSpPr>
        <p:spPr>
          <a:xfrm>
            <a:off x="372417" y="1808776"/>
            <a:ext cx="2686668" cy="909485"/>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Saga Coordinator</a:t>
            </a:r>
          </a:p>
        </p:txBody>
      </p:sp>
      <p:sp>
        <p:nvSpPr>
          <p:cNvPr id="8" name="Rectangle 7">
            <a:extLst>
              <a:ext uri="{FF2B5EF4-FFF2-40B4-BE49-F238E27FC236}">
                <a16:creationId xmlns:a16="http://schemas.microsoft.com/office/drawing/2014/main" id="{E53F243A-DC96-50B5-EA06-8D4C3827BACB}"/>
              </a:ext>
            </a:extLst>
          </p:cNvPr>
          <p:cNvSpPr/>
          <p:nvPr/>
        </p:nvSpPr>
        <p:spPr>
          <a:xfrm>
            <a:off x="351841" y="2836349"/>
            <a:ext cx="2686668" cy="909485"/>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Transaction Steps</a:t>
            </a:r>
          </a:p>
        </p:txBody>
      </p:sp>
      <p:sp>
        <p:nvSpPr>
          <p:cNvPr id="9" name="Rectangle 8">
            <a:extLst>
              <a:ext uri="{FF2B5EF4-FFF2-40B4-BE49-F238E27FC236}">
                <a16:creationId xmlns:a16="http://schemas.microsoft.com/office/drawing/2014/main" id="{109DBD92-3463-2E2D-0A89-AA1402B7C817}"/>
              </a:ext>
            </a:extLst>
          </p:cNvPr>
          <p:cNvSpPr/>
          <p:nvPr/>
        </p:nvSpPr>
        <p:spPr>
          <a:xfrm>
            <a:off x="372417" y="3863922"/>
            <a:ext cx="2686668" cy="909485"/>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Compensating Actions</a:t>
            </a:r>
          </a:p>
        </p:txBody>
      </p:sp>
      <p:sp>
        <p:nvSpPr>
          <p:cNvPr id="3" name="Rectangle 2">
            <a:extLst>
              <a:ext uri="{FF2B5EF4-FFF2-40B4-BE49-F238E27FC236}">
                <a16:creationId xmlns:a16="http://schemas.microsoft.com/office/drawing/2014/main" id="{486168F7-7A02-5E3B-E041-B6322A830EB1}"/>
              </a:ext>
            </a:extLst>
          </p:cNvPr>
          <p:cNvSpPr/>
          <p:nvPr/>
        </p:nvSpPr>
        <p:spPr>
          <a:xfrm>
            <a:off x="351841" y="4891495"/>
            <a:ext cx="2686668" cy="909485"/>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State Management</a:t>
            </a:r>
          </a:p>
        </p:txBody>
      </p:sp>
      <p:sp>
        <p:nvSpPr>
          <p:cNvPr id="4" name="TextBox 3">
            <a:extLst>
              <a:ext uri="{FF2B5EF4-FFF2-40B4-BE49-F238E27FC236}">
                <a16:creationId xmlns:a16="http://schemas.microsoft.com/office/drawing/2014/main" id="{3C716EFB-2D78-39D9-9D77-4AFE376B237A}"/>
              </a:ext>
            </a:extLst>
          </p:cNvPr>
          <p:cNvSpPr txBox="1"/>
          <p:nvPr/>
        </p:nvSpPr>
        <p:spPr>
          <a:xfrm>
            <a:off x="838200" y="1277640"/>
            <a:ext cx="1587422" cy="369332"/>
          </a:xfrm>
          <a:prstGeom prst="rect">
            <a:avLst/>
          </a:prstGeom>
          <a:noFill/>
        </p:spPr>
        <p:txBody>
          <a:bodyPr wrap="none" rtlCol="0">
            <a:spAutoFit/>
          </a:bodyPr>
          <a:lstStyle/>
          <a:p>
            <a:r>
              <a:rPr lang="en-US" dirty="0">
                <a:latin typeface="Kamerik205 5" panose="020B0503030600020004" pitchFamily="34" charset="0"/>
              </a:rPr>
              <a:t>Saga Pattern</a:t>
            </a:r>
          </a:p>
        </p:txBody>
      </p:sp>
    </p:spTree>
    <p:extLst>
      <p:ext uri="{BB962C8B-B14F-4D97-AF65-F5344CB8AC3E}">
        <p14:creationId xmlns:p14="http://schemas.microsoft.com/office/powerpoint/2010/main" val="219387332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F20941-724A-A841-C24D-0D1F7B04B34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AE6B5C5-FA9E-F579-BC79-F8779ADD5BAA}"/>
              </a:ext>
            </a:extLst>
          </p:cNvPr>
          <p:cNvSpPr>
            <a:spLocks noGrp="1"/>
          </p:cNvSpPr>
          <p:nvPr>
            <p:ph type="title"/>
          </p:nvPr>
        </p:nvSpPr>
        <p:spPr/>
        <p:txBody>
          <a:bodyPr/>
          <a:lstStyle/>
          <a:p>
            <a:r>
              <a:rPr lang="en-US" dirty="0"/>
              <a:t>Key Concepts &amp; Terminology</a:t>
            </a:r>
          </a:p>
        </p:txBody>
      </p:sp>
      <p:sp>
        <p:nvSpPr>
          <p:cNvPr id="5" name="Rectangle 4">
            <a:extLst>
              <a:ext uri="{FF2B5EF4-FFF2-40B4-BE49-F238E27FC236}">
                <a16:creationId xmlns:a16="http://schemas.microsoft.com/office/drawing/2014/main" id="{4F254250-3BDB-F714-2CCF-77E2A5932891}"/>
              </a:ext>
            </a:extLst>
          </p:cNvPr>
          <p:cNvSpPr/>
          <p:nvPr/>
        </p:nvSpPr>
        <p:spPr>
          <a:xfrm>
            <a:off x="227251" y="1810760"/>
            <a:ext cx="2791994" cy="1061835"/>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Message Queue</a:t>
            </a:r>
          </a:p>
        </p:txBody>
      </p:sp>
    </p:spTree>
    <p:extLst>
      <p:ext uri="{BB962C8B-B14F-4D97-AF65-F5344CB8AC3E}">
        <p14:creationId xmlns:p14="http://schemas.microsoft.com/office/powerpoint/2010/main" val="285530909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51E9C8-CCF6-794A-AD92-4325F33A4AF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4E36DD8-E135-CF0F-433E-3F5392429F9A}"/>
              </a:ext>
            </a:extLst>
          </p:cNvPr>
          <p:cNvSpPr>
            <a:spLocks noGrp="1"/>
          </p:cNvSpPr>
          <p:nvPr>
            <p:ph type="title"/>
          </p:nvPr>
        </p:nvSpPr>
        <p:spPr/>
        <p:txBody>
          <a:bodyPr/>
          <a:lstStyle/>
          <a:p>
            <a:r>
              <a:rPr lang="en-US" dirty="0"/>
              <a:t>Key Components &amp; Flow</a:t>
            </a:r>
          </a:p>
        </p:txBody>
      </p:sp>
      <p:sp>
        <p:nvSpPr>
          <p:cNvPr id="7" name="Rectangle 6">
            <a:extLst>
              <a:ext uri="{FF2B5EF4-FFF2-40B4-BE49-F238E27FC236}">
                <a16:creationId xmlns:a16="http://schemas.microsoft.com/office/drawing/2014/main" id="{D20F49CA-FC96-BB87-5941-863DF4A97AED}"/>
              </a:ext>
            </a:extLst>
          </p:cNvPr>
          <p:cNvSpPr/>
          <p:nvPr/>
        </p:nvSpPr>
        <p:spPr>
          <a:xfrm>
            <a:off x="372417" y="1808776"/>
            <a:ext cx="2686668" cy="909485"/>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Saga Coordinator</a:t>
            </a:r>
          </a:p>
        </p:txBody>
      </p:sp>
      <p:sp>
        <p:nvSpPr>
          <p:cNvPr id="8" name="Rectangle 7">
            <a:extLst>
              <a:ext uri="{FF2B5EF4-FFF2-40B4-BE49-F238E27FC236}">
                <a16:creationId xmlns:a16="http://schemas.microsoft.com/office/drawing/2014/main" id="{51C1FD98-D9DB-4942-4DA2-977C8E6937D6}"/>
              </a:ext>
            </a:extLst>
          </p:cNvPr>
          <p:cNvSpPr/>
          <p:nvPr/>
        </p:nvSpPr>
        <p:spPr>
          <a:xfrm>
            <a:off x="351841" y="2836349"/>
            <a:ext cx="2686668" cy="909485"/>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Transaction Steps</a:t>
            </a:r>
          </a:p>
        </p:txBody>
      </p:sp>
      <p:sp>
        <p:nvSpPr>
          <p:cNvPr id="9" name="Rectangle 8">
            <a:extLst>
              <a:ext uri="{FF2B5EF4-FFF2-40B4-BE49-F238E27FC236}">
                <a16:creationId xmlns:a16="http://schemas.microsoft.com/office/drawing/2014/main" id="{FAA23669-580D-BA4B-092E-22F2483EC555}"/>
              </a:ext>
            </a:extLst>
          </p:cNvPr>
          <p:cNvSpPr/>
          <p:nvPr/>
        </p:nvSpPr>
        <p:spPr>
          <a:xfrm>
            <a:off x="372417" y="3863922"/>
            <a:ext cx="2686668" cy="909485"/>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Compensating Actions</a:t>
            </a:r>
          </a:p>
        </p:txBody>
      </p:sp>
      <p:sp>
        <p:nvSpPr>
          <p:cNvPr id="3" name="Rectangle 2">
            <a:extLst>
              <a:ext uri="{FF2B5EF4-FFF2-40B4-BE49-F238E27FC236}">
                <a16:creationId xmlns:a16="http://schemas.microsoft.com/office/drawing/2014/main" id="{CA2AA065-2F43-33C2-D0AF-307E16C8DEDD}"/>
              </a:ext>
            </a:extLst>
          </p:cNvPr>
          <p:cNvSpPr/>
          <p:nvPr/>
        </p:nvSpPr>
        <p:spPr>
          <a:xfrm>
            <a:off x="351841" y="4891495"/>
            <a:ext cx="2686668" cy="909485"/>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State Management</a:t>
            </a:r>
          </a:p>
        </p:txBody>
      </p:sp>
      <p:sp>
        <p:nvSpPr>
          <p:cNvPr id="4" name="Rectangle: Rounded Corners 3">
            <a:extLst>
              <a:ext uri="{FF2B5EF4-FFF2-40B4-BE49-F238E27FC236}">
                <a16:creationId xmlns:a16="http://schemas.microsoft.com/office/drawing/2014/main" id="{BD71F41E-DA93-FBD5-4F73-52213AEF1680}"/>
              </a:ext>
            </a:extLst>
          </p:cNvPr>
          <p:cNvSpPr/>
          <p:nvPr/>
        </p:nvSpPr>
        <p:spPr>
          <a:xfrm>
            <a:off x="5112756" y="2256232"/>
            <a:ext cx="2009403" cy="5638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dirty="0"/>
          </a:p>
        </p:txBody>
      </p:sp>
      <p:sp>
        <p:nvSpPr>
          <p:cNvPr id="5" name="Oval 4">
            <a:extLst>
              <a:ext uri="{FF2B5EF4-FFF2-40B4-BE49-F238E27FC236}">
                <a16:creationId xmlns:a16="http://schemas.microsoft.com/office/drawing/2014/main" id="{573F0AF0-DD53-F74D-7619-98CA341C7574}"/>
              </a:ext>
            </a:extLst>
          </p:cNvPr>
          <p:cNvSpPr/>
          <p:nvPr/>
        </p:nvSpPr>
        <p:spPr>
          <a:xfrm>
            <a:off x="7927027" y="2194640"/>
            <a:ext cx="729625" cy="6869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a:p>
        </p:txBody>
      </p:sp>
      <p:sp>
        <p:nvSpPr>
          <p:cNvPr id="6" name="Oval 5">
            <a:extLst>
              <a:ext uri="{FF2B5EF4-FFF2-40B4-BE49-F238E27FC236}">
                <a16:creationId xmlns:a16="http://schemas.microsoft.com/office/drawing/2014/main" id="{764A6604-B5EA-43E1-12AC-2D313BC06B53}"/>
              </a:ext>
            </a:extLst>
          </p:cNvPr>
          <p:cNvSpPr/>
          <p:nvPr/>
        </p:nvSpPr>
        <p:spPr>
          <a:xfrm>
            <a:off x="3558484" y="3085507"/>
            <a:ext cx="729625" cy="6869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a:p>
        </p:txBody>
      </p:sp>
      <p:cxnSp>
        <p:nvCxnSpPr>
          <p:cNvPr id="10" name="Straight Arrow Connector 9">
            <a:extLst>
              <a:ext uri="{FF2B5EF4-FFF2-40B4-BE49-F238E27FC236}">
                <a16:creationId xmlns:a16="http://schemas.microsoft.com/office/drawing/2014/main" id="{2C723646-E47B-0B80-8904-1344585A6826}"/>
              </a:ext>
            </a:extLst>
          </p:cNvPr>
          <p:cNvCxnSpPr>
            <a:cxnSpLocks/>
            <a:stCxn id="6" idx="6"/>
            <a:endCxn id="13" idx="1"/>
          </p:cNvCxnSpPr>
          <p:nvPr/>
        </p:nvCxnSpPr>
        <p:spPr>
          <a:xfrm>
            <a:off x="4288109" y="3429000"/>
            <a:ext cx="824648" cy="15148"/>
          </a:xfrm>
          <a:prstGeom prst="straightConnector1">
            <a:avLst/>
          </a:prstGeom>
          <a:ln w="571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4D5F0AED-AC17-92C9-D41A-5FD9A35DB094}"/>
              </a:ext>
            </a:extLst>
          </p:cNvPr>
          <p:cNvSpPr txBox="1"/>
          <p:nvPr/>
        </p:nvSpPr>
        <p:spPr>
          <a:xfrm>
            <a:off x="3258274" y="3913730"/>
            <a:ext cx="1330044" cy="646331"/>
          </a:xfrm>
          <a:prstGeom prst="rect">
            <a:avLst/>
          </a:prstGeom>
          <a:noFill/>
        </p:spPr>
        <p:txBody>
          <a:bodyPr wrap="none" rtlCol="0">
            <a:spAutoFit/>
          </a:bodyPr>
          <a:lstStyle/>
          <a:p>
            <a:pPr algn="ctr"/>
            <a:r>
              <a:rPr lang="en-US" b="1" dirty="0"/>
              <a:t>Saga</a:t>
            </a:r>
            <a:br>
              <a:rPr lang="en-US" b="1" dirty="0"/>
            </a:br>
            <a:r>
              <a:rPr lang="en-US" b="1" dirty="0"/>
              <a:t>Coordinator</a:t>
            </a:r>
          </a:p>
        </p:txBody>
      </p:sp>
      <p:sp>
        <p:nvSpPr>
          <p:cNvPr id="12" name="TextBox 11">
            <a:extLst>
              <a:ext uri="{FF2B5EF4-FFF2-40B4-BE49-F238E27FC236}">
                <a16:creationId xmlns:a16="http://schemas.microsoft.com/office/drawing/2014/main" id="{270E7EC8-A433-8ED3-222E-E1947878B0A8}"/>
              </a:ext>
            </a:extLst>
          </p:cNvPr>
          <p:cNvSpPr txBox="1"/>
          <p:nvPr/>
        </p:nvSpPr>
        <p:spPr>
          <a:xfrm>
            <a:off x="4843444" y="4761463"/>
            <a:ext cx="2543773" cy="369332"/>
          </a:xfrm>
          <a:prstGeom prst="rect">
            <a:avLst/>
          </a:prstGeom>
          <a:noFill/>
        </p:spPr>
        <p:txBody>
          <a:bodyPr wrap="none" rtlCol="0">
            <a:spAutoFit/>
          </a:bodyPr>
          <a:lstStyle/>
          <a:p>
            <a:r>
              <a:rPr lang="en-US" b="1" dirty="0"/>
              <a:t>Transaction Step Queues</a:t>
            </a:r>
          </a:p>
        </p:txBody>
      </p:sp>
      <p:sp>
        <p:nvSpPr>
          <p:cNvPr id="13" name="Rectangle: Rounded Corners 12">
            <a:extLst>
              <a:ext uri="{FF2B5EF4-FFF2-40B4-BE49-F238E27FC236}">
                <a16:creationId xmlns:a16="http://schemas.microsoft.com/office/drawing/2014/main" id="{374205F5-0034-26F1-391A-69927E6947BE}"/>
              </a:ext>
            </a:extLst>
          </p:cNvPr>
          <p:cNvSpPr/>
          <p:nvPr/>
        </p:nvSpPr>
        <p:spPr>
          <a:xfrm>
            <a:off x="5112757" y="3162247"/>
            <a:ext cx="2009403" cy="5638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dirty="0"/>
          </a:p>
        </p:txBody>
      </p:sp>
      <p:sp>
        <p:nvSpPr>
          <p:cNvPr id="14" name="Rectangle: Rounded Corners 13">
            <a:extLst>
              <a:ext uri="{FF2B5EF4-FFF2-40B4-BE49-F238E27FC236}">
                <a16:creationId xmlns:a16="http://schemas.microsoft.com/office/drawing/2014/main" id="{E15CAF79-6AD7-DBC0-6625-124E475608BB}"/>
              </a:ext>
            </a:extLst>
          </p:cNvPr>
          <p:cNvSpPr/>
          <p:nvPr/>
        </p:nvSpPr>
        <p:spPr>
          <a:xfrm>
            <a:off x="5091298" y="4054188"/>
            <a:ext cx="2009403" cy="5638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dirty="0"/>
          </a:p>
        </p:txBody>
      </p:sp>
      <p:sp>
        <p:nvSpPr>
          <p:cNvPr id="15" name="Oval 14">
            <a:extLst>
              <a:ext uri="{FF2B5EF4-FFF2-40B4-BE49-F238E27FC236}">
                <a16:creationId xmlns:a16="http://schemas.microsoft.com/office/drawing/2014/main" id="{F8A961C3-C26F-B002-ADD9-76AC1104657F}"/>
              </a:ext>
            </a:extLst>
          </p:cNvPr>
          <p:cNvSpPr/>
          <p:nvPr/>
        </p:nvSpPr>
        <p:spPr>
          <a:xfrm>
            <a:off x="7927027" y="3100655"/>
            <a:ext cx="729625" cy="6869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a:p>
        </p:txBody>
      </p:sp>
      <p:sp>
        <p:nvSpPr>
          <p:cNvPr id="16" name="Oval 15">
            <a:extLst>
              <a:ext uri="{FF2B5EF4-FFF2-40B4-BE49-F238E27FC236}">
                <a16:creationId xmlns:a16="http://schemas.microsoft.com/office/drawing/2014/main" id="{CEA45774-DF00-5438-8B00-F2E9ECDB120D}"/>
              </a:ext>
            </a:extLst>
          </p:cNvPr>
          <p:cNvSpPr/>
          <p:nvPr/>
        </p:nvSpPr>
        <p:spPr>
          <a:xfrm>
            <a:off x="7927028" y="3992596"/>
            <a:ext cx="729625" cy="6869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a:p>
        </p:txBody>
      </p:sp>
      <p:sp>
        <p:nvSpPr>
          <p:cNvPr id="17" name="Rectangle: Rounded Corners 16">
            <a:extLst>
              <a:ext uri="{FF2B5EF4-FFF2-40B4-BE49-F238E27FC236}">
                <a16:creationId xmlns:a16="http://schemas.microsoft.com/office/drawing/2014/main" id="{A5B6F852-0DD2-A3F0-3C2A-805AA3A30287}"/>
              </a:ext>
            </a:extLst>
          </p:cNvPr>
          <p:cNvSpPr/>
          <p:nvPr/>
        </p:nvSpPr>
        <p:spPr>
          <a:xfrm>
            <a:off x="9461520" y="3162247"/>
            <a:ext cx="2009403" cy="5638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dirty="0"/>
          </a:p>
        </p:txBody>
      </p:sp>
      <p:cxnSp>
        <p:nvCxnSpPr>
          <p:cNvPr id="18" name="Straight Arrow Connector 17">
            <a:extLst>
              <a:ext uri="{FF2B5EF4-FFF2-40B4-BE49-F238E27FC236}">
                <a16:creationId xmlns:a16="http://schemas.microsoft.com/office/drawing/2014/main" id="{5ED21991-4DE1-5F40-1B6C-D9C70F477A2D}"/>
              </a:ext>
            </a:extLst>
          </p:cNvPr>
          <p:cNvCxnSpPr>
            <a:stCxn id="6" idx="7"/>
            <a:endCxn id="4" idx="1"/>
          </p:cNvCxnSpPr>
          <p:nvPr/>
        </p:nvCxnSpPr>
        <p:spPr>
          <a:xfrm flipV="1">
            <a:off x="4181258" y="2538133"/>
            <a:ext cx="931498" cy="647981"/>
          </a:xfrm>
          <a:prstGeom prst="straightConnector1">
            <a:avLst/>
          </a:prstGeom>
          <a:ln w="5715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BA7A6865-AF01-8096-CA11-4CC9F662DA3D}"/>
              </a:ext>
            </a:extLst>
          </p:cNvPr>
          <p:cNvCxnSpPr>
            <a:stCxn id="6" idx="5"/>
            <a:endCxn id="14" idx="1"/>
          </p:cNvCxnSpPr>
          <p:nvPr/>
        </p:nvCxnSpPr>
        <p:spPr>
          <a:xfrm>
            <a:off x="4181258" y="3671885"/>
            <a:ext cx="910040" cy="664204"/>
          </a:xfrm>
          <a:prstGeom prst="straightConnector1">
            <a:avLst/>
          </a:prstGeom>
          <a:ln w="5715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06140D0E-5165-BEF7-92ED-28A9B551055C}"/>
              </a:ext>
            </a:extLst>
          </p:cNvPr>
          <p:cNvCxnSpPr>
            <a:stCxn id="4" idx="3"/>
            <a:endCxn id="5" idx="2"/>
          </p:cNvCxnSpPr>
          <p:nvPr/>
        </p:nvCxnSpPr>
        <p:spPr>
          <a:xfrm>
            <a:off x="7122159" y="2538133"/>
            <a:ext cx="804868" cy="0"/>
          </a:xfrm>
          <a:prstGeom prst="straightConnector1">
            <a:avLst/>
          </a:prstGeom>
          <a:ln w="5715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7ACE2117-E9EB-8485-979B-1553B0C259AF}"/>
              </a:ext>
            </a:extLst>
          </p:cNvPr>
          <p:cNvCxnSpPr>
            <a:stCxn id="13" idx="3"/>
            <a:endCxn id="15" idx="2"/>
          </p:cNvCxnSpPr>
          <p:nvPr/>
        </p:nvCxnSpPr>
        <p:spPr>
          <a:xfrm>
            <a:off x="7122160" y="3444148"/>
            <a:ext cx="804867" cy="0"/>
          </a:xfrm>
          <a:prstGeom prst="straightConnector1">
            <a:avLst/>
          </a:prstGeom>
          <a:ln w="5715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58DADB42-5682-CBDC-1EDF-6D175566E3DC}"/>
              </a:ext>
            </a:extLst>
          </p:cNvPr>
          <p:cNvCxnSpPr>
            <a:stCxn id="14" idx="3"/>
            <a:endCxn id="16" idx="2"/>
          </p:cNvCxnSpPr>
          <p:nvPr/>
        </p:nvCxnSpPr>
        <p:spPr>
          <a:xfrm>
            <a:off x="7100701" y="4336089"/>
            <a:ext cx="826327" cy="0"/>
          </a:xfrm>
          <a:prstGeom prst="straightConnector1">
            <a:avLst/>
          </a:prstGeom>
          <a:ln w="5715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0B99C161-E830-0B8C-4EA6-FB9E8F77D98A}"/>
              </a:ext>
            </a:extLst>
          </p:cNvPr>
          <p:cNvCxnSpPr>
            <a:stCxn id="5" idx="6"/>
          </p:cNvCxnSpPr>
          <p:nvPr/>
        </p:nvCxnSpPr>
        <p:spPr>
          <a:xfrm>
            <a:off x="8656652" y="2538133"/>
            <a:ext cx="804869" cy="817996"/>
          </a:xfrm>
          <a:prstGeom prst="straightConnector1">
            <a:avLst/>
          </a:prstGeom>
          <a:ln w="5715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24A42757-60D8-6049-1A28-98EB3B836A33}"/>
              </a:ext>
            </a:extLst>
          </p:cNvPr>
          <p:cNvCxnSpPr>
            <a:stCxn id="15" idx="6"/>
            <a:endCxn id="17" idx="1"/>
          </p:cNvCxnSpPr>
          <p:nvPr/>
        </p:nvCxnSpPr>
        <p:spPr>
          <a:xfrm>
            <a:off x="8656652" y="3444148"/>
            <a:ext cx="804868" cy="0"/>
          </a:xfrm>
          <a:prstGeom prst="straightConnector1">
            <a:avLst/>
          </a:prstGeom>
          <a:ln w="5715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F514F3CA-1EA0-74CE-2014-E582641B2879}"/>
              </a:ext>
            </a:extLst>
          </p:cNvPr>
          <p:cNvCxnSpPr>
            <a:stCxn id="16" idx="6"/>
          </p:cNvCxnSpPr>
          <p:nvPr/>
        </p:nvCxnSpPr>
        <p:spPr>
          <a:xfrm flipV="1">
            <a:off x="8656653" y="3576320"/>
            <a:ext cx="804867" cy="759769"/>
          </a:xfrm>
          <a:prstGeom prst="straightConnector1">
            <a:avLst/>
          </a:prstGeom>
          <a:ln w="5715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Connector: Elbow 25">
            <a:extLst>
              <a:ext uri="{FF2B5EF4-FFF2-40B4-BE49-F238E27FC236}">
                <a16:creationId xmlns:a16="http://schemas.microsoft.com/office/drawing/2014/main" id="{0120299C-E97C-6AF9-F8C6-E179F8965555}"/>
              </a:ext>
            </a:extLst>
          </p:cNvPr>
          <p:cNvCxnSpPr>
            <a:stCxn id="17" idx="0"/>
            <a:endCxn id="6" idx="0"/>
          </p:cNvCxnSpPr>
          <p:nvPr/>
        </p:nvCxnSpPr>
        <p:spPr>
          <a:xfrm rot="16200000" flipV="1">
            <a:off x="7156390" y="-147586"/>
            <a:ext cx="76740" cy="6542925"/>
          </a:xfrm>
          <a:prstGeom prst="bentConnector3">
            <a:avLst>
              <a:gd name="adj1" fmla="val 1840996"/>
            </a:avLst>
          </a:prstGeom>
          <a:ln w="571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717191FD-4794-B557-0730-3C5D66E965CB}"/>
              </a:ext>
            </a:extLst>
          </p:cNvPr>
          <p:cNvSpPr txBox="1"/>
          <p:nvPr/>
        </p:nvSpPr>
        <p:spPr>
          <a:xfrm>
            <a:off x="7649323" y="4766363"/>
            <a:ext cx="1285032" cy="923330"/>
          </a:xfrm>
          <a:prstGeom prst="rect">
            <a:avLst/>
          </a:prstGeom>
          <a:noFill/>
        </p:spPr>
        <p:txBody>
          <a:bodyPr wrap="none" rtlCol="0">
            <a:spAutoFit/>
          </a:bodyPr>
          <a:lstStyle/>
          <a:p>
            <a:pPr algn="ctr"/>
            <a:r>
              <a:rPr lang="en-US" b="1" dirty="0"/>
              <a:t>Transaction</a:t>
            </a:r>
          </a:p>
          <a:p>
            <a:pPr algn="ctr"/>
            <a:r>
              <a:rPr lang="en-US" b="1" dirty="0"/>
              <a:t>Step</a:t>
            </a:r>
          </a:p>
          <a:p>
            <a:pPr algn="ctr"/>
            <a:r>
              <a:rPr lang="en-US" b="1" dirty="0"/>
              <a:t>Consumers</a:t>
            </a:r>
          </a:p>
        </p:txBody>
      </p:sp>
      <p:sp>
        <p:nvSpPr>
          <p:cNvPr id="28" name="TextBox 27">
            <a:extLst>
              <a:ext uri="{FF2B5EF4-FFF2-40B4-BE49-F238E27FC236}">
                <a16:creationId xmlns:a16="http://schemas.microsoft.com/office/drawing/2014/main" id="{4E855F4B-FADB-42FD-3045-4786DA19FADC}"/>
              </a:ext>
            </a:extLst>
          </p:cNvPr>
          <p:cNvSpPr txBox="1"/>
          <p:nvPr/>
        </p:nvSpPr>
        <p:spPr>
          <a:xfrm>
            <a:off x="9481143" y="3846927"/>
            <a:ext cx="1970156" cy="646331"/>
          </a:xfrm>
          <a:prstGeom prst="rect">
            <a:avLst/>
          </a:prstGeom>
          <a:noFill/>
        </p:spPr>
        <p:txBody>
          <a:bodyPr wrap="none" rtlCol="0">
            <a:spAutoFit/>
          </a:bodyPr>
          <a:lstStyle/>
          <a:p>
            <a:pPr algn="ctr"/>
            <a:r>
              <a:rPr lang="en-US" b="1" dirty="0"/>
              <a:t>Acknowledgement</a:t>
            </a:r>
            <a:br>
              <a:rPr lang="en-US" b="1" dirty="0"/>
            </a:br>
            <a:r>
              <a:rPr lang="en-US" b="1" dirty="0"/>
              <a:t>Queue</a:t>
            </a:r>
          </a:p>
        </p:txBody>
      </p:sp>
      <p:pic>
        <p:nvPicPr>
          <p:cNvPr id="29" name="Picture 28" descr="Free Envelope Clipart Black And White, Download Free Envelope Clipart Black  And White png images, Free ClipArts on Clipart Library">
            <a:extLst>
              <a:ext uri="{FF2B5EF4-FFF2-40B4-BE49-F238E27FC236}">
                <a16:creationId xmlns:a16="http://schemas.microsoft.com/office/drawing/2014/main" id="{2D1001BA-07C2-03B5-D93E-256CC78923F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55435" y="3256407"/>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29" descr="Free Envelope Clipart Black And White, Download Free Envelope Clipart Black  And White png images, Free ClipArts on Clipart Library">
            <a:extLst>
              <a:ext uri="{FF2B5EF4-FFF2-40B4-BE49-F238E27FC236}">
                <a16:creationId xmlns:a16="http://schemas.microsoft.com/office/drawing/2014/main" id="{75E737E5-4C9F-6D23-39D9-6C4926F610A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89487" y="2337178"/>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30" descr="Free Envelope Clipart Black And White, Download Free Envelope Clipart Black  And White png images, Free ClipArts on Clipart Library">
            <a:extLst>
              <a:ext uri="{FF2B5EF4-FFF2-40B4-BE49-F238E27FC236}">
                <a16:creationId xmlns:a16="http://schemas.microsoft.com/office/drawing/2014/main" id="{8B852ECD-8F01-10CA-FB5B-BC7F3B49B14B}"/>
              </a:ext>
            </a:extLst>
          </p:cNvPr>
          <p:cNvPicPr>
            <a:picLocks noChangeAspect="1" noChangeArrowheads="1"/>
          </p:cNvPicPr>
          <p:nvPr/>
        </p:nvPicPr>
        <p:blipFill>
          <a:blip r:embed="rId3">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10851085" y="3256407"/>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31" descr="Free Envelope Clipart Black And White, Download Free Envelope Clipart Black  And White png images, Free ClipArts on Clipart Library">
            <a:extLst>
              <a:ext uri="{FF2B5EF4-FFF2-40B4-BE49-F238E27FC236}">
                <a16:creationId xmlns:a16="http://schemas.microsoft.com/office/drawing/2014/main" id="{0ECD49E6-82C2-1245-B858-9C1C2C9AEEE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23978" y="2338939"/>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32" descr="Free Envelope Clipart Black And White, Download Free Envelope Clipart Black  And White png images, Free ClipArts on Clipart Library">
            <a:extLst>
              <a:ext uri="{FF2B5EF4-FFF2-40B4-BE49-F238E27FC236}">
                <a16:creationId xmlns:a16="http://schemas.microsoft.com/office/drawing/2014/main" id="{F292248B-A0A4-1076-6DAA-E8D976620C6D}"/>
              </a:ext>
            </a:extLst>
          </p:cNvPr>
          <p:cNvPicPr>
            <a:picLocks noChangeAspect="1" noChangeArrowheads="1"/>
          </p:cNvPicPr>
          <p:nvPr/>
        </p:nvPicPr>
        <p:blipFill>
          <a:blip r:embed="rId3">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8023978" y="2331940"/>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33" descr="Free Envelope Clipart Black And White, Download Free Envelope Clipart Black  And White png images, Free ClipArts on Clipart Library">
            <a:extLst>
              <a:ext uri="{FF2B5EF4-FFF2-40B4-BE49-F238E27FC236}">
                <a16:creationId xmlns:a16="http://schemas.microsoft.com/office/drawing/2014/main" id="{86FE6EE7-E6A9-7CC7-02B0-198BC2935F52}"/>
              </a:ext>
            </a:extLst>
          </p:cNvPr>
          <p:cNvPicPr>
            <a:picLocks noChangeAspect="1" noChangeArrowheads="1"/>
          </p:cNvPicPr>
          <p:nvPr/>
        </p:nvPicPr>
        <p:blipFill>
          <a:blip r:embed="rId3">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3655435" y="3259621"/>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34" descr="Free Envelope Clipart Black And White, Download Free Envelope Clipart Black  And White png images, Free ClipArts on Clipart Library">
            <a:extLst>
              <a:ext uri="{FF2B5EF4-FFF2-40B4-BE49-F238E27FC236}">
                <a16:creationId xmlns:a16="http://schemas.microsoft.com/office/drawing/2014/main" id="{6C997AF8-01B9-67B8-1152-0ACD2F1C17B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55435" y="3252048"/>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35" descr="Free Envelope Clipart Black And White, Download Free Envelope Clipart Black  And White png images, Free ClipArts on Clipart Library">
            <a:extLst>
              <a:ext uri="{FF2B5EF4-FFF2-40B4-BE49-F238E27FC236}">
                <a16:creationId xmlns:a16="http://schemas.microsoft.com/office/drawing/2014/main" id="{58DE2720-5F6C-96DE-B70E-670DAEFBD42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89487" y="3259621"/>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36" descr="Free Envelope Clipart Black And White, Download Free Envelope Clipart Black  And White png images, Free ClipArts on Clipart Library">
            <a:extLst>
              <a:ext uri="{FF2B5EF4-FFF2-40B4-BE49-F238E27FC236}">
                <a16:creationId xmlns:a16="http://schemas.microsoft.com/office/drawing/2014/main" id="{220351F8-584C-0AEA-7CDD-03A4842C2AE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23978" y="3243193"/>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37" descr="Free Envelope Clipart Black And White, Download Free Envelope Clipart Black  And White png images, Free ClipArts on Clipart Library">
            <a:extLst>
              <a:ext uri="{FF2B5EF4-FFF2-40B4-BE49-F238E27FC236}">
                <a16:creationId xmlns:a16="http://schemas.microsoft.com/office/drawing/2014/main" id="{5F844F32-0D31-6CF0-419F-21D102971C56}"/>
              </a:ext>
            </a:extLst>
          </p:cNvPr>
          <p:cNvPicPr>
            <a:picLocks noChangeAspect="1" noChangeArrowheads="1"/>
          </p:cNvPicPr>
          <p:nvPr/>
        </p:nvPicPr>
        <p:blipFill>
          <a:blip r:embed="rId3">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8023977" y="3243193"/>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38" descr="Free Envelope Clipart Black And White, Download Free Envelope Clipart Black  And White png images, Free ClipArts on Clipart Library">
            <a:extLst>
              <a:ext uri="{FF2B5EF4-FFF2-40B4-BE49-F238E27FC236}">
                <a16:creationId xmlns:a16="http://schemas.microsoft.com/office/drawing/2014/main" id="{C5F45B89-F0F8-49E3-D749-E17C5A00B91F}"/>
              </a:ext>
            </a:extLst>
          </p:cNvPr>
          <p:cNvPicPr>
            <a:picLocks noChangeAspect="1" noChangeArrowheads="1"/>
          </p:cNvPicPr>
          <p:nvPr/>
        </p:nvPicPr>
        <p:blipFill>
          <a:blip r:embed="rId3">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10851084" y="3259621"/>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39" descr="Free Envelope Clipart Black And White, Download Free Envelope Clipart Black  And White png images, Free ClipArts on Clipart Library">
            <a:extLst>
              <a:ext uri="{FF2B5EF4-FFF2-40B4-BE49-F238E27FC236}">
                <a16:creationId xmlns:a16="http://schemas.microsoft.com/office/drawing/2014/main" id="{D6A7AF82-727F-D94A-72ED-F6EBB0E1583E}"/>
              </a:ext>
            </a:extLst>
          </p:cNvPr>
          <p:cNvPicPr>
            <a:picLocks noChangeAspect="1" noChangeArrowheads="1"/>
          </p:cNvPicPr>
          <p:nvPr/>
        </p:nvPicPr>
        <p:blipFill>
          <a:blip r:embed="rId3">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3652128" y="3267060"/>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41" name="Picture 40" descr="Free Envelope Clipart Black And White, Download Free Envelope Clipart Black  And White png images, Free ClipArts on Clipart Library">
            <a:extLst>
              <a:ext uri="{FF2B5EF4-FFF2-40B4-BE49-F238E27FC236}">
                <a16:creationId xmlns:a16="http://schemas.microsoft.com/office/drawing/2014/main" id="{31A2197C-E3F9-1169-6772-724A8387799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52128" y="3256752"/>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42" name="Picture 41" descr="Free Envelope Clipart Black And White, Download Free Envelope Clipart Black  And White png images, Free ClipArts on Clipart Library">
            <a:extLst>
              <a:ext uri="{FF2B5EF4-FFF2-40B4-BE49-F238E27FC236}">
                <a16:creationId xmlns:a16="http://schemas.microsoft.com/office/drawing/2014/main" id="{02FE92E1-91E2-DBD8-1661-2A16E3B7ED8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89487" y="4151422"/>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43" name="Picture 42" descr="Free Envelope Clipart Black And White, Download Free Envelope Clipart Black  And White png images, Free ClipArts on Clipart Library">
            <a:extLst>
              <a:ext uri="{FF2B5EF4-FFF2-40B4-BE49-F238E27FC236}">
                <a16:creationId xmlns:a16="http://schemas.microsoft.com/office/drawing/2014/main" id="{2EA19755-13C2-9D88-B5DF-BC8B347F6FD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23977" y="4160692"/>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43" descr="Free Envelope Clipart Black And White, Download Free Envelope Clipart Black  And White png images, Free ClipArts on Clipart Library">
            <a:extLst>
              <a:ext uri="{FF2B5EF4-FFF2-40B4-BE49-F238E27FC236}">
                <a16:creationId xmlns:a16="http://schemas.microsoft.com/office/drawing/2014/main" id="{EFD56882-8D79-2506-466C-C2C9DF402AD4}"/>
              </a:ext>
            </a:extLst>
          </p:cNvPr>
          <p:cNvPicPr>
            <a:picLocks noChangeAspect="1" noChangeArrowheads="1"/>
          </p:cNvPicPr>
          <p:nvPr/>
        </p:nvPicPr>
        <p:blipFill>
          <a:blip r:embed="rId3">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8023977" y="4159911"/>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44" descr="Free Envelope Clipart Black And White, Download Free Envelope Clipart Black  And White png images, Free ClipArts on Clipart Library">
            <a:extLst>
              <a:ext uri="{FF2B5EF4-FFF2-40B4-BE49-F238E27FC236}">
                <a16:creationId xmlns:a16="http://schemas.microsoft.com/office/drawing/2014/main" id="{77ACA494-4647-798B-D3AF-2BC069A01D34}"/>
              </a:ext>
            </a:extLst>
          </p:cNvPr>
          <p:cNvPicPr>
            <a:picLocks noChangeAspect="1" noChangeArrowheads="1"/>
          </p:cNvPicPr>
          <p:nvPr/>
        </p:nvPicPr>
        <p:blipFill>
          <a:blip r:embed="rId3">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10851083" y="3267060"/>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46" name="Picture 45" descr="Free Envelope Clipart Black And White, Download Free Envelope Clipart Black  And White png images, Free ClipArts on Clipart Library">
            <a:extLst>
              <a:ext uri="{FF2B5EF4-FFF2-40B4-BE49-F238E27FC236}">
                <a16:creationId xmlns:a16="http://schemas.microsoft.com/office/drawing/2014/main" id="{2DB5DF92-5368-14DC-B173-8ECFF41AF647}"/>
              </a:ext>
            </a:extLst>
          </p:cNvPr>
          <p:cNvPicPr>
            <a:picLocks noChangeAspect="1" noChangeArrowheads="1"/>
          </p:cNvPicPr>
          <p:nvPr/>
        </p:nvPicPr>
        <p:blipFill>
          <a:blip r:embed="rId3">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3645538" y="3252048"/>
            <a:ext cx="535720" cy="369052"/>
          </a:xfrm>
          <a:prstGeom prst="rect">
            <a:avLst/>
          </a:prstGeom>
          <a:noFill/>
          <a:extLst>
            <a:ext uri="{909E8E84-426E-40DD-AFC4-6F175D3DCCD1}">
              <a14:hiddenFill xmlns:a14="http://schemas.microsoft.com/office/drawing/2010/main">
                <a:solidFill>
                  <a:srgbClr val="FFFFFF"/>
                </a:solidFill>
              </a14:hiddenFill>
            </a:ext>
          </a:extLst>
        </p:spPr>
      </p:pic>
      <p:sp>
        <p:nvSpPr>
          <p:cNvPr id="47" name="TextBox 46">
            <a:extLst>
              <a:ext uri="{FF2B5EF4-FFF2-40B4-BE49-F238E27FC236}">
                <a16:creationId xmlns:a16="http://schemas.microsoft.com/office/drawing/2014/main" id="{D9EB7FF1-60E2-9E4E-85CC-357504CCF7C7}"/>
              </a:ext>
            </a:extLst>
          </p:cNvPr>
          <p:cNvSpPr txBox="1"/>
          <p:nvPr/>
        </p:nvSpPr>
        <p:spPr>
          <a:xfrm>
            <a:off x="838200" y="1277640"/>
            <a:ext cx="1587422" cy="369332"/>
          </a:xfrm>
          <a:prstGeom prst="rect">
            <a:avLst/>
          </a:prstGeom>
          <a:noFill/>
        </p:spPr>
        <p:txBody>
          <a:bodyPr wrap="none" rtlCol="0">
            <a:spAutoFit/>
          </a:bodyPr>
          <a:lstStyle/>
          <a:p>
            <a:r>
              <a:rPr lang="en-US" dirty="0">
                <a:latin typeface="Kamerik205 5" panose="020B0503030600020004" pitchFamily="34" charset="0"/>
              </a:rPr>
              <a:t>Saga Pattern</a:t>
            </a:r>
          </a:p>
        </p:txBody>
      </p:sp>
    </p:spTree>
    <p:extLst>
      <p:ext uri="{BB962C8B-B14F-4D97-AF65-F5344CB8AC3E}">
        <p14:creationId xmlns:p14="http://schemas.microsoft.com/office/powerpoint/2010/main" val="216767750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500"/>
                                        <p:tgtEl>
                                          <p:spTgt spid="29"/>
                                        </p:tgtEl>
                                      </p:cBhvr>
                                    </p:animEffect>
                                  </p:childTnLst>
                                </p:cTn>
                              </p:par>
                            </p:childTnLst>
                          </p:cTn>
                        </p:par>
                      </p:childTnLst>
                    </p:cTn>
                  </p:par>
                  <p:par>
                    <p:cTn id="8" fill="hold">
                      <p:stCondLst>
                        <p:cond delay="indefinite"/>
                      </p:stCondLst>
                      <p:childTnLst>
                        <p:par>
                          <p:cTn id="9" fill="hold">
                            <p:stCondLst>
                              <p:cond delay="0"/>
                            </p:stCondLst>
                            <p:childTnLst>
                              <p:par>
                                <p:cTn id="10" presetID="0" presetClass="path" presetSubtype="0" accel="50000" decel="50000" fill="hold" nodeType="clickEffect">
                                  <p:stCondLst>
                                    <p:cond delay="0"/>
                                  </p:stCondLst>
                                  <p:childTnLst>
                                    <p:animMotion origin="layout" path="M -0.00026 -0.00023 L 0.10378 -0.13495 L 0.23295 -0.13403 " pathEditMode="relative" rAng="0" ptsTypes="AAA">
                                      <p:cBhvr>
                                        <p:cTn id="11" dur="1000" fill="hold"/>
                                        <p:tgtEl>
                                          <p:spTgt spid="29"/>
                                        </p:tgtEl>
                                        <p:attrNameLst>
                                          <p:attrName>ppt_x</p:attrName>
                                          <p:attrName>ppt_y</p:attrName>
                                        </p:attrNameLst>
                                      </p:cBhvr>
                                      <p:rCtr x="11654" y="-6736"/>
                                    </p:animMotion>
                                  </p:childTnLst>
                                </p:cTn>
                              </p:par>
                              <p:par>
                                <p:cTn id="12" presetID="22" presetClass="entr" presetSubtype="8" fill="hold" nodeType="withEffect">
                                  <p:stCondLst>
                                    <p:cond delay="0"/>
                                  </p:stCondLst>
                                  <p:childTnLst>
                                    <p:set>
                                      <p:cBhvr>
                                        <p:cTn id="13" dur="1" fill="hold">
                                          <p:stCondLst>
                                            <p:cond delay="0"/>
                                          </p:stCondLst>
                                        </p:cTn>
                                        <p:tgtEl>
                                          <p:spTgt spid="18"/>
                                        </p:tgtEl>
                                        <p:attrNameLst>
                                          <p:attrName>style.visibility</p:attrName>
                                        </p:attrNameLst>
                                      </p:cBhvr>
                                      <p:to>
                                        <p:strVal val="visible"/>
                                      </p:to>
                                    </p:set>
                                    <p:animEffect transition="in" filter="wipe(left)">
                                      <p:cBhvr>
                                        <p:cTn id="14" dur="500"/>
                                        <p:tgtEl>
                                          <p:spTgt spid="18"/>
                                        </p:tgtEl>
                                      </p:cBhvr>
                                    </p:animEffect>
                                  </p:childTnLst>
                                </p:cTn>
                              </p:par>
                            </p:childTnLst>
                          </p:cTn>
                        </p:par>
                        <p:par>
                          <p:cTn id="15" fill="hold">
                            <p:stCondLst>
                              <p:cond delay="1000"/>
                            </p:stCondLst>
                            <p:childTnLst>
                              <p:par>
                                <p:cTn id="16" presetID="1" presetClass="entr" presetSubtype="0" fill="hold" nodeType="afterEffect">
                                  <p:stCondLst>
                                    <p:cond delay="0"/>
                                  </p:stCondLst>
                                  <p:childTnLst>
                                    <p:set>
                                      <p:cBhvr>
                                        <p:cTn id="17" dur="1" fill="hold">
                                          <p:stCondLst>
                                            <p:cond delay="0"/>
                                          </p:stCondLst>
                                        </p:cTn>
                                        <p:tgtEl>
                                          <p:spTgt spid="30"/>
                                        </p:tgtEl>
                                        <p:attrNameLst>
                                          <p:attrName>style.visibility</p:attrName>
                                        </p:attrNameLst>
                                      </p:cBhvr>
                                      <p:to>
                                        <p:strVal val="visible"/>
                                      </p:to>
                                    </p:set>
                                  </p:childTnLst>
                                </p:cTn>
                              </p:par>
                              <p:par>
                                <p:cTn id="18" presetID="1" presetClass="exit" presetSubtype="0" fill="hold" nodeType="withEffect">
                                  <p:stCondLst>
                                    <p:cond delay="0"/>
                                  </p:stCondLst>
                                  <p:childTnLst>
                                    <p:set>
                                      <p:cBhvr>
                                        <p:cTn id="19" dur="1" fill="hold">
                                          <p:stCondLst>
                                            <p:cond delay="0"/>
                                          </p:stCondLst>
                                        </p:cTn>
                                        <p:tgtEl>
                                          <p:spTgt spid="29"/>
                                        </p:tgtEl>
                                        <p:attrNameLst>
                                          <p:attrName>style.visibility</p:attrName>
                                        </p:attrNameLst>
                                      </p:cBhvr>
                                      <p:to>
                                        <p:strVal val="hidden"/>
                                      </p:to>
                                    </p:set>
                                  </p:childTnLst>
                                </p:cTn>
                              </p:par>
                            </p:childTnLst>
                          </p:cTn>
                        </p:par>
                      </p:childTnLst>
                    </p:cTn>
                  </p:par>
                  <p:par>
                    <p:cTn id="20" fill="hold">
                      <p:stCondLst>
                        <p:cond delay="indefinite"/>
                      </p:stCondLst>
                      <p:childTnLst>
                        <p:par>
                          <p:cTn id="21" fill="hold">
                            <p:stCondLst>
                              <p:cond delay="0"/>
                            </p:stCondLst>
                            <p:childTnLst>
                              <p:par>
                                <p:cTn id="22" presetID="42" presetClass="path" presetSubtype="0" accel="50000" decel="50000" fill="hold" nodeType="clickEffect">
                                  <p:stCondLst>
                                    <p:cond delay="0"/>
                                  </p:stCondLst>
                                  <p:childTnLst>
                                    <p:animMotion origin="layout" path="M 3.33333E-6 -2.59259E-6 L 0.12591 -2.59259E-6 " pathEditMode="relative" rAng="0" ptsTypes="AA">
                                      <p:cBhvr>
                                        <p:cTn id="23" dur="1000" fill="hold"/>
                                        <p:tgtEl>
                                          <p:spTgt spid="30"/>
                                        </p:tgtEl>
                                        <p:attrNameLst>
                                          <p:attrName>ppt_x</p:attrName>
                                          <p:attrName>ppt_y</p:attrName>
                                        </p:attrNameLst>
                                      </p:cBhvr>
                                      <p:rCtr x="6289" y="0"/>
                                    </p:animMotion>
                                  </p:childTnLst>
                                </p:cTn>
                              </p:par>
                              <p:par>
                                <p:cTn id="24" presetID="22" presetClass="entr" presetSubtype="8" fill="hold" nodeType="withEffect">
                                  <p:stCondLst>
                                    <p:cond delay="0"/>
                                  </p:stCondLst>
                                  <p:childTnLst>
                                    <p:set>
                                      <p:cBhvr>
                                        <p:cTn id="25" dur="1" fill="hold">
                                          <p:stCondLst>
                                            <p:cond delay="0"/>
                                          </p:stCondLst>
                                        </p:cTn>
                                        <p:tgtEl>
                                          <p:spTgt spid="20"/>
                                        </p:tgtEl>
                                        <p:attrNameLst>
                                          <p:attrName>style.visibility</p:attrName>
                                        </p:attrNameLst>
                                      </p:cBhvr>
                                      <p:to>
                                        <p:strVal val="visible"/>
                                      </p:to>
                                    </p:set>
                                    <p:animEffect transition="in" filter="wipe(left)">
                                      <p:cBhvr>
                                        <p:cTn id="26" dur="500"/>
                                        <p:tgtEl>
                                          <p:spTgt spid="20"/>
                                        </p:tgtEl>
                                      </p:cBhvr>
                                    </p:animEffect>
                                  </p:childTnLst>
                                </p:cTn>
                              </p:par>
                            </p:childTnLst>
                          </p:cTn>
                        </p:par>
                        <p:par>
                          <p:cTn id="27" fill="hold">
                            <p:stCondLst>
                              <p:cond delay="1000"/>
                            </p:stCondLst>
                            <p:childTnLst>
                              <p:par>
                                <p:cTn id="28" presetID="1" presetClass="entr" presetSubtype="0" fill="hold" nodeType="afterEffect">
                                  <p:stCondLst>
                                    <p:cond delay="0"/>
                                  </p:stCondLst>
                                  <p:childTnLst>
                                    <p:set>
                                      <p:cBhvr>
                                        <p:cTn id="29" dur="1" fill="hold">
                                          <p:stCondLst>
                                            <p:cond delay="0"/>
                                          </p:stCondLst>
                                        </p:cTn>
                                        <p:tgtEl>
                                          <p:spTgt spid="32"/>
                                        </p:tgtEl>
                                        <p:attrNameLst>
                                          <p:attrName>style.visibility</p:attrName>
                                        </p:attrNameLst>
                                      </p:cBhvr>
                                      <p:to>
                                        <p:strVal val="visible"/>
                                      </p:to>
                                    </p:set>
                                  </p:childTnLst>
                                </p:cTn>
                              </p:par>
                              <p:par>
                                <p:cTn id="30" presetID="1" presetClass="exit" presetSubtype="0" fill="hold" nodeType="withEffect">
                                  <p:stCondLst>
                                    <p:cond delay="0"/>
                                  </p:stCondLst>
                                  <p:childTnLst>
                                    <p:set>
                                      <p:cBhvr>
                                        <p:cTn id="31" dur="1" fill="hold">
                                          <p:stCondLst>
                                            <p:cond delay="0"/>
                                          </p:stCondLst>
                                        </p:cTn>
                                        <p:tgtEl>
                                          <p:spTgt spid="30"/>
                                        </p:tgtEl>
                                        <p:attrNameLst>
                                          <p:attrName>style.visibility</p:attrName>
                                        </p:attrNameLst>
                                      </p:cBhvr>
                                      <p:to>
                                        <p:strVal val="hidden"/>
                                      </p:to>
                                    </p:se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33"/>
                                        </p:tgtEl>
                                        <p:attrNameLst>
                                          <p:attrName>style.visibility</p:attrName>
                                        </p:attrNameLst>
                                      </p:cBhvr>
                                      <p:to>
                                        <p:strVal val="visible"/>
                                      </p:to>
                                    </p:set>
                                    <p:animEffect transition="in" filter="fade">
                                      <p:cBhvr>
                                        <p:cTn id="36" dur="500"/>
                                        <p:tgtEl>
                                          <p:spTgt spid="33"/>
                                        </p:tgtEl>
                                      </p:cBhvr>
                                    </p:animEffect>
                                  </p:childTnLst>
                                </p:cTn>
                              </p:par>
                            </p:childTnLst>
                          </p:cTn>
                        </p:par>
                        <p:par>
                          <p:cTn id="37" fill="hold">
                            <p:stCondLst>
                              <p:cond delay="500"/>
                            </p:stCondLst>
                            <p:childTnLst>
                              <p:par>
                                <p:cTn id="38" presetID="1" presetClass="exit" presetSubtype="0" fill="hold" nodeType="afterEffect">
                                  <p:stCondLst>
                                    <p:cond delay="0"/>
                                  </p:stCondLst>
                                  <p:childTnLst>
                                    <p:set>
                                      <p:cBhvr>
                                        <p:cTn id="39" dur="1" fill="hold">
                                          <p:stCondLst>
                                            <p:cond delay="0"/>
                                          </p:stCondLst>
                                        </p:cTn>
                                        <p:tgtEl>
                                          <p:spTgt spid="32"/>
                                        </p:tgtEl>
                                        <p:attrNameLst>
                                          <p:attrName>style.visibility</p:attrName>
                                        </p:attrNameLst>
                                      </p:cBhvr>
                                      <p:to>
                                        <p:strVal val="hidden"/>
                                      </p:to>
                                    </p:set>
                                  </p:childTnLst>
                                </p:cTn>
                              </p:par>
                            </p:childTnLst>
                          </p:cTn>
                        </p:par>
                      </p:childTnLst>
                    </p:cTn>
                  </p:par>
                  <p:par>
                    <p:cTn id="40" fill="hold">
                      <p:stCondLst>
                        <p:cond delay="indefinite"/>
                      </p:stCondLst>
                      <p:childTnLst>
                        <p:par>
                          <p:cTn id="41" fill="hold">
                            <p:stCondLst>
                              <p:cond delay="0"/>
                            </p:stCondLst>
                            <p:childTnLst>
                              <p:par>
                                <p:cTn id="42" presetID="0" presetClass="path" presetSubtype="0" accel="50000" decel="50000" fill="hold" nodeType="clickEffect">
                                  <p:stCondLst>
                                    <p:cond delay="0"/>
                                  </p:stCondLst>
                                  <p:childTnLst>
                                    <p:animMotion origin="layout" path="M 1.875E-6 0.00069 L 0.03216 0.00671 L 0.10703 0.13541 L 0.23138 0.13541 " pathEditMode="relative" rAng="0" ptsTypes="AAAA">
                                      <p:cBhvr>
                                        <p:cTn id="43" dur="1000" fill="hold"/>
                                        <p:tgtEl>
                                          <p:spTgt spid="33"/>
                                        </p:tgtEl>
                                        <p:attrNameLst>
                                          <p:attrName>ppt_x</p:attrName>
                                          <p:attrName>ppt_y</p:attrName>
                                        </p:attrNameLst>
                                      </p:cBhvr>
                                      <p:rCtr x="11563" y="6736"/>
                                    </p:animMotion>
                                  </p:childTnLst>
                                </p:cTn>
                              </p:par>
                              <p:par>
                                <p:cTn id="44" presetID="22" presetClass="entr" presetSubtype="8" fill="hold" nodeType="withEffect">
                                  <p:stCondLst>
                                    <p:cond delay="0"/>
                                  </p:stCondLst>
                                  <p:childTnLst>
                                    <p:set>
                                      <p:cBhvr>
                                        <p:cTn id="45" dur="1" fill="hold">
                                          <p:stCondLst>
                                            <p:cond delay="0"/>
                                          </p:stCondLst>
                                        </p:cTn>
                                        <p:tgtEl>
                                          <p:spTgt spid="23"/>
                                        </p:tgtEl>
                                        <p:attrNameLst>
                                          <p:attrName>style.visibility</p:attrName>
                                        </p:attrNameLst>
                                      </p:cBhvr>
                                      <p:to>
                                        <p:strVal val="visible"/>
                                      </p:to>
                                    </p:set>
                                    <p:animEffect transition="in" filter="wipe(left)">
                                      <p:cBhvr>
                                        <p:cTn id="46" dur="500"/>
                                        <p:tgtEl>
                                          <p:spTgt spid="23"/>
                                        </p:tgtEl>
                                      </p:cBhvr>
                                    </p:animEffect>
                                  </p:childTnLst>
                                </p:cTn>
                              </p:par>
                            </p:childTnLst>
                          </p:cTn>
                        </p:par>
                        <p:par>
                          <p:cTn id="47" fill="hold">
                            <p:stCondLst>
                              <p:cond delay="1000"/>
                            </p:stCondLst>
                            <p:childTnLst>
                              <p:par>
                                <p:cTn id="48" presetID="1" presetClass="entr" presetSubtype="0" fill="hold" nodeType="afterEffect">
                                  <p:stCondLst>
                                    <p:cond delay="0"/>
                                  </p:stCondLst>
                                  <p:childTnLst>
                                    <p:set>
                                      <p:cBhvr>
                                        <p:cTn id="49" dur="1" fill="hold">
                                          <p:stCondLst>
                                            <p:cond delay="0"/>
                                          </p:stCondLst>
                                        </p:cTn>
                                        <p:tgtEl>
                                          <p:spTgt spid="31"/>
                                        </p:tgtEl>
                                        <p:attrNameLst>
                                          <p:attrName>style.visibility</p:attrName>
                                        </p:attrNameLst>
                                      </p:cBhvr>
                                      <p:to>
                                        <p:strVal val="visible"/>
                                      </p:to>
                                    </p:set>
                                  </p:childTnLst>
                                </p:cTn>
                              </p:par>
                              <p:par>
                                <p:cTn id="50" presetID="1" presetClass="exit" presetSubtype="0" fill="hold" nodeType="withEffect">
                                  <p:stCondLst>
                                    <p:cond delay="0"/>
                                  </p:stCondLst>
                                  <p:childTnLst>
                                    <p:set>
                                      <p:cBhvr>
                                        <p:cTn id="51" dur="1" fill="hold">
                                          <p:stCondLst>
                                            <p:cond delay="0"/>
                                          </p:stCondLst>
                                        </p:cTn>
                                        <p:tgtEl>
                                          <p:spTgt spid="33"/>
                                        </p:tgtEl>
                                        <p:attrNameLst>
                                          <p:attrName>style.visibility</p:attrName>
                                        </p:attrNameLst>
                                      </p:cBhvr>
                                      <p:to>
                                        <p:strVal val="hidden"/>
                                      </p:to>
                                    </p:set>
                                  </p:childTnLst>
                                </p:cTn>
                              </p:par>
                            </p:childTnLst>
                          </p:cTn>
                        </p:par>
                      </p:childTnLst>
                    </p:cTn>
                  </p:par>
                  <p:par>
                    <p:cTn id="52" fill="hold">
                      <p:stCondLst>
                        <p:cond delay="indefinite"/>
                      </p:stCondLst>
                      <p:childTnLst>
                        <p:par>
                          <p:cTn id="53" fill="hold">
                            <p:stCondLst>
                              <p:cond delay="0"/>
                            </p:stCondLst>
                            <p:childTnLst>
                              <p:par>
                                <p:cTn id="54" presetID="0" presetClass="path" presetSubtype="0" accel="50000" decel="50000" fill="hold" nodeType="clickEffect">
                                  <p:stCondLst>
                                    <p:cond delay="0"/>
                                  </p:stCondLst>
                                  <p:childTnLst>
                                    <p:animMotion origin="layout" path="M -0.00052 0.00069 L -0.05326 -0.0463 L -0.05482 -0.26528 L -0.58945 -0.26366 C -0.58971 -0.17639 -0.5901 -0.08912 -0.59024 -0.00185 L -0.59024 -0.00162 " pathEditMode="relative" rAng="0" ptsTypes="AAAAAA">
                                      <p:cBhvr>
                                        <p:cTn id="55" dur="1000" fill="hold"/>
                                        <p:tgtEl>
                                          <p:spTgt spid="31"/>
                                        </p:tgtEl>
                                        <p:attrNameLst>
                                          <p:attrName>ppt_x</p:attrName>
                                          <p:attrName>ppt_y</p:attrName>
                                        </p:attrNameLst>
                                      </p:cBhvr>
                                      <p:rCtr x="-29492" y="-13310"/>
                                    </p:animMotion>
                                  </p:childTnLst>
                                </p:cTn>
                              </p:par>
                              <p:par>
                                <p:cTn id="56" presetID="22" presetClass="entr" presetSubtype="2" fill="hold" nodeType="withEffect">
                                  <p:stCondLst>
                                    <p:cond delay="0"/>
                                  </p:stCondLst>
                                  <p:childTnLst>
                                    <p:set>
                                      <p:cBhvr>
                                        <p:cTn id="57" dur="1" fill="hold">
                                          <p:stCondLst>
                                            <p:cond delay="0"/>
                                          </p:stCondLst>
                                        </p:cTn>
                                        <p:tgtEl>
                                          <p:spTgt spid="26"/>
                                        </p:tgtEl>
                                        <p:attrNameLst>
                                          <p:attrName>style.visibility</p:attrName>
                                        </p:attrNameLst>
                                      </p:cBhvr>
                                      <p:to>
                                        <p:strVal val="visible"/>
                                      </p:to>
                                    </p:set>
                                    <p:animEffect transition="in" filter="wipe(right)">
                                      <p:cBhvr>
                                        <p:cTn id="58" dur="500"/>
                                        <p:tgtEl>
                                          <p:spTgt spid="26"/>
                                        </p:tgtEl>
                                      </p:cBhvr>
                                    </p:animEffect>
                                  </p:childTnLst>
                                </p:cTn>
                              </p:par>
                            </p:childTnLst>
                          </p:cTn>
                        </p:par>
                        <p:par>
                          <p:cTn id="59" fill="hold">
                            <p:stCondLst>
                              <p:cond delay="1000"/>
                            </p:stCondLst>
                            <p:childTnLst>
                              <p:par>
                                <p:cTn id="60" presetID="1" presetClass="entr" presetSubtype="0" fill="hold" nodeType="afterEffect">
                                  <p:stCondLst>
                                    <p:cond delay="0"/>
                                  </p:stCondLst>
                                  <p:childTnLst>
                                    <p:set>
                                      <p:cBhvr>
                                        <p:cTn id="61" dur="1" fill="hold">
                                          <p:stCondLst>
                                            <p:cond delay="0"/>
                                          </p:stCondLst>
                                        </p:cTn>
                                        <p:tgtEl>
                                          <p:spTgt spid="34"/>
                                        </p:tgtEl>
                                        <p:attrNameLst>
                                          <p:attrName>style.visibility</p:attrName>
                                        </p:attrNameLst>
                                      </p:cBhvr>
                                      <p:to>
                                        <p:strVal val="visible"/>
                                      </p:to>
                                    </p:set>
                                  </p:childTnLst>
                                </p:cTn>
                              </p:par>
                              <p:par>
                                <p:cTn id="62" presetID="1" presetClass="exit" presetSubtype="0" fill="hold" nodeType="withEffect">
                                  <p:stCondLst>
                                    <p:cond delay="0"/>
                                  </p:stCondLst>
                                  <p:childTnLst>
                                    <p:set>
                                      <p:cBhvr>
                                        <p:cTn id="63" dur="1" fill="hold">
                                          <p:stCondLst>
                                            <p:cond delay="0"/>
                                          </p:stCondLst>
                                        </p:cTn>
                                        <p:tgtEl>
                                          <p:spTgt spid="31"/>
                                        </p:tgtEl>
                                        <p:attrNameLst>
                                          <p:attrName>style.visibility</p:attrName>
                                        </p:attrNameLst>
                                      </p:cBhvr>
                                      <p:to>
                                        <p:strVal val="hidden"/>
                                      </p:to>
                                    </p:set>
                                  </p:childTnLst>
                                </p:cTn>
                              </p:par>
                            </p:childTnLst>
                          </p:cTn>
                        </p:par>
                      </p:childTnLst>
                    </p:cTn>
                  </p:par>
                  <p:par>
                    <p:cTn id="64" fill="hold">
                      <p:stCondLst>
                        <p:cond delay="indefinite"/>
                      </p:stCondLst>
                      <p:childTnLst>
                        <p:par>
                          <p:cTn id="65" fill="hold">
                            <p:stCondLst>
                              <p:cond delay="0"/>
                            </p:stCondLst>
                            <p:childTnLst>
                              <p:par>
                                <p:cTn id="66" presetID="9" presetClass="exit" presetSubtype="0" fill="hold" nodeType="clickEffect">
                                  <p:stCondLst>
                                    <p:cond delay="0"/>
                                  </p:stCondLst>
                                  <p:childTnLst>
                                    <p:animEffect transition="out" filter="dissolve">
                                      <p:cBhvr>
                                        <p:cTn id="67" dur="500"/>
                                        <p:tgtEl>
                                          <p:spTgt spid="34"/>
                                        </p:tgtEl>
                                      </p:cBhvr>
                                    </p:animEffect>
                                    <p:set>
                                      <p:cBhvr>
                                        <p:cTn id="68" dur="1" fill="hold">
                                          <p:stCondLst>
                                            <p:cond delay="499"/>
                                          </p:stCondLst>
                                        </p:cTn>
                                        <p:tgtEl>
                                          <p:spTgt spid="34"/>
                                        </p:tgtEl>
                                        <p:attrNameLst>
                                          <p:attrName>style.visibility</p:attrName>
                                        </p:attrNameLst>
                                      </p:cBhvr>
                                      <p:to>
                                        <p:strVal val="hidden"/>
                                      </p:to>
                                    </p:se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nodeType="clickEffect">
                                  <p:stCondLst>
                                    <p:cond delay="0"/>
                                  </p:stCondLst>
                                  <p:childTnLst>
                                    <p:set>
                                      <p:cBhvr>
                                        <p:cTn id="72" dur="1" fill="hold">
                                          <p:stCondLst>
                                            <p:cond delay="0"/>
                                          </p:stCondLst>
                                        </p:cTn>
                                        <p:tgtEl>
                                          <p:spTgt spid="35"/>
                                        </p:tgtEl>
                                        <p:attrNameLst>
                                          <p:attrName>style.visibility</p:attrName>
                                        </p:attrNameLst>
                                      </p:cBhvr>
                                      <p:to>
                                        <p:strVal val="visible"/>
                                      </p:to>
                                    </p:set>
                                    <p:animEffect transition="in" filter="fade">
                                      <p:cBhvr>
                                        <p:cTn id="73" dur="500"/>
                                        <p:tgtEl>
                                          <p:spTgt spid="35"/>
                                        </p:tgtEl>
                                      </p:cBhvr>
                                    </p:animEffect>
                                  </p:childTnLst>
                                </p:cTn>
                              </p:par>
                            </p:childTnLst>
                          </p:cTn>
                        </p:par>
                      </p:childTnLst>
                    </p:cTn>
                  </p:par>
                  <p:par>
                    <p:cTn id="74" fill="hold">
                      <p:stCondLst>
                        <p:cond delay="indefinite"/>
                      </p:stCondLst>
                      <p:childTnLst>
                        <p:par>
                          <p:cTn id="75" fill="hold">
                            <p:stCondLst>
                              <p:cond delay="0"/>
                            </p:stCondLst>
                            <p:childTnLst>
                              <p:par>
                                <p:cTn id="76" presetID="42" presetClass="path" presetSubtype="0" accel="50000" decel="50000" fill="hold" nodeType="clickEffect">
                                  <p:stCondLst>
                                    <p:cond delay="0"/>
                                  </p:stCondLst>
                                  <p:childTnLst>
                                    <p:animMotion origin="layout" path="M -4.79167E-6 2.59259E-6 L 0.23256 0.00115 " pathEditMode="relative" rAng="0" ptsTypes="AA">
                                      <p:cBhvr>
                                        <p:cTn id="77" dur="1000" fill="hold"/>
                                        <p:tgtEl>
                                          <p:spTgt spid="35"/>
                                        </p:tgtEl>
                                        <p:attrNameLst>
                                          <p:attrName>ppt_x</p:attrName>
                                          <p:attrName>ppt_y</p:attrName>
                                        </p:attrNameLst>
                                      </p:cBhvr>
                                      <p:rCtr x="11628" y="46"/>
                                    </p:animMotion>
                                  </p:childTnLst>
                                </p:cTn>
                              </p:par>
                              <p:par>
                                <p:cTn id="78" presetID="22" presetClass="entr" presetSubtype="8" fill="hold" nodeType="withEffect">
                                  <p:stCondLst>
                                    <p:cond delay="0"/>
                                  </p:stCondLst>
                                  <p:childTnLst>
                                    <p:set>
                                      <p:cBhvr>
                                        <p:cTn id="79" dur="1" fill="hold">
                                          <p:stCondLst>
                                            <p:cond delay="0"/>
                                          </p:stCondLst>
                                        </p:cTn>
                                        <p:tgtEl>
                                          <p:spTgt spid="10"/>
                                        </p:tgtEl>
                                        <p:attrNameLst>
                                          <p:attrName>style.visibility</p:attrName>
                                        </p:attrNameLst>
                                      </p:cBhvr>
                                      <p:to>
                                        <p:strVal val="visible"/>
                                      </p:to>
                                    </p:set>
                                    <p:animEffect transition="in" filter="wipe(left)">
                                      <p:cBhvr>
                                        <p:cTn id="80" dur="500"/>
                                        <p:tgtEl>
                                          <p:spTgt spid="10"/>
                                        </p:tgtEl>
                                      </p:cBhvr>
                                    </p:animEffect>
                                  </p:childTnLst>
                                </p:cTn>
                              </p:par>
                            </p:childTnLst>
                          </p:cTn>
                        </p:par>
                        <p:par>
                          <p:cTn id="81" fill="hold">
                            <p:stCondLst>
                              <p:cond delay="1000"/>
                            </p:stCondLst>
                            <p:childTnLst>
                              <p:par>
                                <p:cTn id="82" presetID="1" presetClass="entr" presetSubtype="0" fill="hold" nodeType="afterEffect">
                                  <p:stCondLst>
                                    <p:cond delay="0"/>
                                  </p:stCondLst>
                                  <p:childTnLst>
                                    <p:set>
                                      <p:cBhvr>
                                        <p:cTn id="83" dur="1" fill="hold">
                                          <p:stCondLst>
                                            <p:cond delay="0"/>
                                          </p:stCondLst>
                                        </p:cTn>
                                        <p:tgtEl>
                                          <p:spTgt spid="36"/>
                                        </p:tgtEl>
                                        <p:attrNameLst>
                                          <p:attrName>style.visibility</p:attrName>
                                        </p:attrNameLst>
                                      </p:cBhvr>
                                      <p:to>
                                        <p:strVal val="visible"/>
                                      </p:to>
                                    </p:set>
                                  </p:childTnLst>
                                </p:cTn>
                              </p:par>
                              <p:par>
                                <p:cTn id="84" presetID="1" presetClass="exit" presetSubtype="0" fill="hold" nodeType="withEffect">
                                  <p:stCondLst>
                                    <p:cond delay="0"/>
                                  </p:stCondLst>
                                  <p:childTnLst>
                                    <p:set>
                                      <p:cBhvr>
                                        <p:cTn id="85" dur="1" fill="hold">
                                          <p:stCondLst>
                                            <p:cond delay="0"/>
                                          </p:stCondLst>
                                        </p:cTn>
                                        <p:tgtEl>
                                          <p:spTgt spid="35"/>
                                        </p:tgtEl>
                                        <p:attrNameLst>
                                          <p:attrName>style.visibility</p:attrName>
                                        </p:attrNameLst>
                                      </p:cBhvr>
                                      <p:to>
                                        <p:strVal val="hidden"/>
                                      </p:to>
                                    </p:set>
                                  </p:childTnLst>
                                </p:cTn>
                              </p:par>
                            </p:childTnLst>
                          </p:cTn>
                        </p:par>
                        <p:par>
                          <p:cTn id="86" fill="hold">
                            <p:stCondLst>
                              <p:cond delay="1000"/>
                            </p:stCondLst>
                            <p:childTnLst>
                              <p:par>
                                <p:cTn id="87" presetID="42" presetClass="path" presetSubtype="0" accel="50000" decel="50000" fill="hold" nodeType="afterEffect">
                                  <p:stCondLst>
                                    <p:cond delay="0"/>
                                  </p:stCondLst>
                                  <p:childTnLst>
                                    <p:animMotion origin="layout" path="M 3.33333E-6 -3.33333E-6 L 0.12617 -0.00231 " pathEditMode="relative" rAng="0" ptsTypes="AA">
                                      <p:cBhvr>
                                        <p:cTn id="88" dur="1000" fill="hold"/>
                                        <p:tgtEl>
                                          <p:spTgt spid="36"/>
                                        </p:tgtEl>
                                        <p:attrNameLst>
                                          <p:attrName>ppt_x</p:attrName>
                                          <p:attrName>ppt_y</p:attrName>
                                        </p:attrNameLst>
                                      </p:cBhvr>
                                      <p:rCtr x="6302" y="-116"/>
                                    </p:animMotion>
                                  </p:childTnLst>
                                </p:cTn>
                              </p:par>
                              <p:par>
                                <p:cTn id="89" presetID="22" presetClass="entr" presetSubtype="8" fill="hold" nodeType="withEffect">
                                  <p:stCondLst>
                                    <p:cond delay="0"/>
                                  </p:stCondLst>
                                  <p:childTnLst>
                                    <p:set>
                                      <p:cBhvr>
                                        <p:cTn id="90" dur="1" fill="hold">
                                          <p:stCondLst>
                                            <p:cond delay="0"/>
                                          </p:stCondLst>
                                        </p:cTn>
                                        <p:tgtEl>
                                          <p:spTgt spid="21"/>
                                        </p:tgtEl>
                                        <p:attrNameLst>
                                          <p:attrName>style.visibility</p:attrName>
                                        </p:attrNameLst>
                                      </p:cBhvr>
                                      <p:to>
                                        <p:strVal val="visible"/>
                                      </p:to>
                                    </p:set>
                                    <p:animEffect transition="in" filter="wipe(left)">
                                      <p:cBhvr>
                                        <p:cTn id="91" dur="500"/>
                                        <p:tgtEl>
                                          <p:spTgt spid="21"/>
                                        </p:tgtEl>
                                      </p:cBhvr>
                                    </p:animEffect>
                                  </p:childTnLst>
                                </p:cTn>
                              </p:par>
                            </p:childTnLst>
                          </p:cTn>
                        </p:par>
                        <p:par>
                          <p:cTn id="92" fill="hold">
                            <p:stCondLst>
                              <p:cond delay="2000"/>
                            </p:stCondLst>
                            <p:childTnLst>
                              <p:par>
                                <p:cTn id="93" presetID="1" presetClass="entr" presetSubtype="0" fill="hold" nodeType="afterEffect">
                                  <p:stCondLst>
                                    <p:cond delay="0"/>
                                  </p:stCondLst>
                                  <p:childTnLst>
                                    <p:set>
                                      <p:cBhvr>
                                        <p:cTn id="94" dur="1" fill="hold">
                                          <p:stCondLst>
                                            <p:cond delay="0"/>
                                          </p:stCondLst>
                                        </p:cTn>
                                        <p:tgtEl>
                                          <p:spTgt spid="37"/>
                                        </p:tgtEl>
                                        <p:attrNameLst>
                                          <p:attrName>style.visibility</p:attrName>
                                        </p:attrNameLst>
                                      </p:cBhvr>
                                      <p:to>
                                        <p:strVal val="visible"/>
                                      </p:to>
                                    </p:set>
                                  </p:childTnLst>
                                </p:cTn>
                              </p:par>
                              <p:par>
                                <p:cTn id="95" presetID="1" presetClass="exit" presetSubtype="0" fill="hold" nodeType="withEffect">
                                  <p:stCondLst>
                                    <p:cond delay="0"/>
                                  </p:stCondLst>
                                  <p:childTnLst>
                                    <p:set>
                                      <p:cBhvr>
                                        <p:cTn id="96" dur="1" fill="hold">
                                          <p:stCondLst>
                                            <p:cond delay="0"/>
                                          </p:stCondLst>
                                        </p:cTn>
                                        <p:tgtEl>
                                          <p:spTgt spid="36"/>
                                        </p:tgtEl>
                                        <p:attrNameLst>
                                          <p:attrName>style.visibility</p:attrName>
                                        </p:attrNameLst>
                                      </p:cBhvr>
                                      <p:to>
                                        <p:strVal val="hidden"/>
                                      </p:to>
                                    </p:set>
                                  </p:childTnLst>
                                </p:cTn>
                              </p:par>
                            </p:childTnLst>
                          </p:cTn>
                        </p:par>
                        <p:par>
                          <p:cTn id="97" fill="hold">
                            <p:stCondLst>
                              <p:cond delay="2000"/>
                            </p:stCondLst>
                            <p:childTnLst>
                              <p:par>
                                <p:cTn id="98" presetID="10" presetClass="entr" presetSubtype="0" fill="hold" nodeType="afterEffect">
                                  <p:stCondLst>
                                    <p:cond delay="0"/>
                                  </p:stCondLst>
                                  <p:childTnLst>
                                    <p:set>
                                      <p:cBhvr>
                                        <p:cTn id="99" dur="1" fill="hold">
                                          <p:stCondLst>
                                            <p:cond delay="0"/>
                                          </p:stCondLst>
                                        </p:cTn>
                                        <p:tgtEl>
                                          <p:spTgt spid="38"/>
                                        </p:tgtEl>
                                        <p:attrNameLst>
                                          <p:attrName>style.visibility</p:attrName>
                                        </p:attrNameLst>
                                      </p:cBhvr>
                                      <p:to>
                                        <p:strVal val="visible"/>
                                      </p:to>
                                    </p:set>
                                    <p:animEffect transition="in" filter="fade">
                                      <p:cBhvr>
                                        <p:cTn id="100" dur="500"/>
                                        <p:tgtEl>
                                          <p:spTgt spid="38"/>
                                        </p:tgtEl>
                                      </p:cBhvr>
                                    </p:animEffect>
                                  </p:childTnLst>
                                </p:cTn>
                              </p:par>
                              <p:par>
                                <p:cTn id="101" presetID="1" presetClass="exit" presetSubtype="0" fill="hold" nodeType="withEffect">
                                  <p:stCondLst>
                                    <p:cond delay="0"/>
                                  </p:stCondLst>
                                  <p:childTnLst>
                                    <p:set>
                                      <p:cBhvr>
                                        <p:cTn id="102" dur="1" fill="hold">
                                          <p:stCondLst>
                                            <p:cond delay="0"/>
                                          </p:stCondLst>
                                        </p:cTn>
                                        <p:tgtEl>
                                          <p:spTgt spid="37"/>
                                        </p:tgtEl>
                                        <p:attrNameLst>
                                          <p:attrName>style.visibility</p:attrName>
                                        </p:attrNameLst>
                                      </p:cBhvr>
                                      <p:to>
                                        <p:strVal val="hidden"/>
                                      </p:to>
                                    </p:set>
                                  </p:childTnLst>
                                </p:cTn>
                              </p:par>
                            </p:childTnLst>
                          </p:cTn>
                        </p:par>
                        <p:par>
                          <p:cTn id="103" fill="hold">
                            <p:stCondLst>
                              <p:cond delay="2500"/>
                            </p:stCondLst>
                            <p:childTnLst>
                              <p:par>
                                <p:cTn id="104" presetID="42" presetClass="path" presetSubtype="0" accel="50000" decel="50000" fill="hold" nodeType="afterEffect">
                                  <p:stCondLst>
                                    <p:cond delay="0"/>
                                  </p:stCondLst>
                                  <p:childTnLst>
                                    <p:animMotion origin="layout" path="M 1.875E-6 1.48148E-6 L 0.23138 0.00254 " pathEditMode="relative" rAng="0" ptsTypes="AA">
                                      <p:cBhvr>
                                        <p:cTn id="105" dur="1000" fill="hold"/>
                                        <p:tgtEl>
                                          <p:spTgt spid="38"/>
                                        </p:tgtEl>
                                        <p:attrNameLst>
                                          <p:attrName>ppt_x</p:attrName>
                                          <p:attrName>ppt_y</p:attrName>
                                        </p:attrNameLst>
                                      </p:cBhvr>
                                      <p:rCtr x="11576" y="185"/>
                                    </p:animMotion>
                                  </p:childTnLst>
                                </p:cTn>
                              </p:par>
                              <p:par>
                                <p:cTn id="106" presetID="22" presetClass="entr" presetSubtype="8" fill="hold" nodeType="withEffect">
                                  <p:stCondLst>
                                    <p:cond delay="0"/>
                                  </p:stCondLst>
                                  <p:childTnLst>
                                    <p:set>
                                      <p:cBhvr>
                                        <p:cTn id="107" dur="1" fill="hold">
                                          <p:stCondLst>
                                            <p:cond delay="0"/>
                                          </p:stCondLst>
                                        </p:cTn>
                                        <p:tgtEl>
                                          <p:spTgt spid="24"/>
                                        </p:tgtEl>
                                        <p:attrNameLst>
                                          <p:attrName>style.visibility</p:attrName>
                                        </p:attrNameLst>
                                      </p:cBhvr>
                                      <p:to>
                                        <p:strVal val="visible"/>
                                      </p:to>
                                    </p:set>
                                    <p:animEffect transition="in" filter="wipe(left)">
                                      <p:cBhvr>
                                        <p:cTn id="108" dur="500"/>
                                        <p:tgtEl>
                                          <p:spTgt spid="24"/>
                                        </p:tgtEl>
                                      </p:cBhvr>
                                    </p:animEffect>
                                  </p:childTnLst>
                                </p:cTn>
                              </p:par>
                            </p:childTnLst>
                          </p:cTn>
                        </p:par>
                        <p:par>
                          <p:cTn id="109" fill="hold">
                            <p:stCondLst>
                              <p:cond delay="3500"/>
                            </p:stCondLst>
                            <p:childTnLst>
                              <p:par>
                                <p:cTn id="110" presetID="1" presetClass="entr" presetSubtype="0" fill="hold" nodeType="afterEffect">
                                  <p:stCondLst>
                                    <p:cond delay="0"/>
                                  </p:stCondLst>
                                  <p:childTnLst>
                                    <p:set>
                                      <p:cBhvr>
                                        <p:cTn id="111" dur="1" fill="hold">
                                          <p:stCondLst>
                                            <p:cond delay="0"/>
                                          </p:stCondLst>
                                        </p:cTn>
                                        <p:tgtEl>
                                          <p:spTgt spid="39"/>
                                        </p:tgtEl>
                                        <p:attrNameLst>
                                          <p:attrName>style.visibility</p:attrName>
                                        </p:attrNameLst>
                                      </p:cBhvr>
                                      <p:to>
                                        <p:strVal val="visible"/>
                                      </p:to>
                                    </p:set>
                                  </p:childTnLst>
                                </p:cTn>
                              </p:par>
                              <p:par>
                                <p:cTn id="112" presetID="1" presetClass="exit" presetSubtype="0" fill="hold" nodeType="withEffect">
                                  <p:stCondLst>
                                    <p:cond delay="0"/>
                                  </p:stCondLst>
                                  <p:childTnLst>
                                    <p:set>
                                      <p:cBhvr>
                                        <p:cTn id="113" dur="1" fill="hold">
                                          <p:stCondLst>
                                            <p:cond delay="0"/>
                                          </p:stCondLst>
                                        </p:cTn>
                                        <p:tgtEl>
                                          <p:spTgt spid="38"/>
                                        </p:tgtEl>
                                        <p:attrNameLst>
                                          <p:attrName>style.visibility</p:attrName>
                                        </p:attrNameLst>
                                      </p:cBhvr>
                                      <p:to>
                                        <p:strVal val="hidden"/>
                                      </p:to>
                                    </p:set>
                                  </p:childTnLst>
                                </p:cTn>
                              </p:par>
                            </p:childTnLst>
                          </p:cTn>
                        </p:par>
                        <p:par>
                          <p:cTn id="114" fill="hold">
                            <p:stCondLst>
                              <p:cond delay="3500"/>
                            </p:stCondLst>
                            <p:childTnLst>
                              <p:par>
                                <p:cTn id="115" presetID="0" presetClass="path" presetSubtype="0" accel="50000" decel="50000" fill="hold" nodeType="afterEffect">
                                  <p:stCondLst>
                                    <p:cond delay="0"/>
                                  </p:stCondLst>
                                  <p:childTnLst>
                                    <p:animMotion origin="layout" path="M -0.00104 0.0044 L -0.05287 -0.0449 L -0.0543 -0.24606 L -0.58893 -0.24537 L -0.59037 -0.0037 " pathEditMode="relative" ptsTypes="AAAAA">
                                      <p:cBhvr>
                                        <p:cTn id="116" dur="1000" fill="hold"/>
                                        <p:tgtEl>
                                          <p:spTgt spid="39"/>
                                        </p:tgtEl>
                                        <p:attrNameLst>
                                          <p:attrName>ppt_x</p:attrName>
                                          <p:attrName>ppt_y</p:attrName>
                                        </p:attrNameLst>
                                      </p:cBhvr>
                                    </p:animMotion>
                                  </p:childTnLst>
                                </p:cTn>
                              </p:par>
                            </p:childTnLst>
                          </p:cTn>
                        </p:par>
                        <p:par>
                          <p:cTn id="117" fill="hold">
                            <p:stCondLst>
                              <p:cond delay="4500"/>
                            </p:stCondLst>
                            <p:childTnLst>
                              <p:par>
                                <p:cTn id="118" presetID="1" presetClass="entr" presetSubtype="0" fill="hold" nodeType="afterEffect">
                                  <p:stCondLst>
                                    <p:cond delay="0"/>
                                  </p:stCondLst>
                                  <p:childTnLst>
                                    <p:set>
                                      <p:cBhvr>
                                        <p:cTn id="119" dur="1" fill="hold">
                                          <p:stCondLst>
                                            <p:cond delay="0"/>
                                          </p:stCondLst>
                                        </p:cTn>
                                        <p:tgtEl>
                                          <p:spTgt spid="40"/>
                                        </p:tgtEl>
                                        <p:attrNameLst>
                                          <p:attrName>style.visibility</p:attrName>
                                        </p:attrNameLst>
                                      </p:cBhvr>
                                      <p:to>
                                        <p:strVal val="visible"/>
                                      </p:to>
                                    </p:set>
                                  </p:childTnLst>
                                </p:cTn>
                              </p:par>
                              <p:par>
                                <p:cTn id="120" presetID="1" presetClass="exit" presetSubtype="0" fill="hold" nodeType="withEffect">
                                  <p:stCondLst>
                                    <p:cond delay="0"/>
                                  </p:stCondLst>
                                  <p:childTnLst>
                                    <p:set>
                                      <p:cBhvr>
                                        <p:cTn id="121" dur="1" fill="hold">
                                          <p:stCondLst>
                                            <p:cond delay="0"/>
                                          </p:stCondLst>
                                        </p:cTn>
                                        <p:tgtEl>
                                          <p:spTgt spid="39"/>
                                        </p:tgtEl>
                                        <p:attrNameLst>
                                          <p:attrName>style.visibility</p:attrName>
                                        </p:attrNameLst>
                                      </p:cBhvr>
                                      <p:to>
                                        <p:strVal val="hidden"/>
                                      </p:to>
                                    </p:set>
                                  </p:childTnLst>
                                </p:cTn>
                              </p:par>
                            </p:childTnLst>
                          </p:cTn>
                        </p:par>
                        <p:par>
                          <p:cTn id="122" fill="hold">
                            <p:stCondLst>
                              <p:cond delay="4500"/>
                            </p:stCondLst>
                            <p:childTnLst>
                              <p:par>
                                <p:cTn id="123" presetID="9" presetClass="exit" presetSubtype="0" fill="hold" nodeType="afterEffect">
                                  <p:stCondLst>
                                    <p:cond delay="0"/>
                                  </p:stCondLst>
                                  <p:childTnLst>
                                    <p:animEffect transition="out" filter="dissolve">
                                      <p:cBhvr>
                                        <p:cTn id="124" dur="500"/>
                                        <p:tgtEl>
                                          <p:spTgt spid="40"/>
                                        </p:tgtEl>
                                      </p:cBhvr>
                                    </p:animEffect>
                                    <p:set>
                                      <p:cBhvr>
                                        <p:cTn id="125" dur="1" fill="hold">
                                          <p:stCondLst>
                                            <p:cond delay="499"/>
                                          </p:stCondLst>
                                        </p:cTn>
                                        <p:tgtEl>
                                          <p:spTgt spid="40"/>
                                        </p:tgtEl>
                                        <p:attrNameLst>
                                          <p:attrName>style.visibility</p:attrName>
                                        </p:attrNameLst>
                                      </p:cBhvr>
                                      <p:to>
                                        <p:strVal val="hidden"/>
                                      </p:to>
                                    </p:set>
                                  </p:childTnLst>
                                </p:cTn>
                              </p:par>
                            </p:childTnLst>
                          </p:cTn>
                        </p:par>
                      </p:childTnLst>
                    </p:cTn>
                  </p:par>
                  <p:par>
                    <p:cTn id="126" fill="hold">
                      <p:stCondLst>
                        <p:cond delay="indefinite"/>
                      </p:stCondLst>
                      <p:childTnLst>
                        <p:par>
                          <p:cTn id="127" fill="hold">
                            <p:stCondLst>
                              <p:cond delay="0"/>
                            </p:stCondLst>
                            <p:childTnLst>
                              <p:par>
                                <p:cTn id="128" presetID="10" presetClass="entr" presetSubtype="0" fill="hold" nodeType="clickEffect">
                                  <p:stCondLst>
                                    <p:cond delay="0"/>
                                  </p:stCondLst>
                                  <p:childTnLst>
                                    <p:set>
                                      <p:cBhvr>
                                        <p:cTn id="129" dur="1" fill="hold">
                                          <p:stCondLst>
                                            <p:cond delay="0"/>
                                          </p:stCondLst>
                                        </p:cTn>
                                        <p:tgtEl>
                                          <p:spTgt spid="41"/>
                                        </p:tgtEl>
                                        <p:attrNameLst>
                                          <p:attrName>style.visibility</p:attrName>
                                        </p:attrNameLst>
                                      </p:cBhvr>
                                      <p:to>
                                        <p:strVal val="visible"/>
                                      </p:to>
                                    </p:set>
                                    <p:animEffect transition="in" filter="fade">
                                      <p:cBhvr>
                                        <p:cTn id="130" dur="500"/>
                                        <p:tgtEl>
                                          <p:spTgt spid="41"/>
                                        </p:tgtEl>
                                      </p:cBhvr>
                                    </p:animEffect>
                                  </p:childTnLst>
                                </p:cTn>
                              </p:par>
                            </p:childTnLst>
                          </p:cTn>
                        </p:par>
                        <p:par>
                          <p:cTn id="131" fill="hold">
                            <p:stCondLst>
                              <p:cond delay="500"/>
                            </p:stCondLst>
                            <p:childTnLst>
                              <p:par>
                                <p:cTn id="132" presetID="0" presetClass="path" presetSubtype="0" accel="50000" decel="50000" fill="hold" nodeType="afterEffect">
                                  <p:stCondLst>
                                    <p:cond delay="0"/>
                                  </p:stCondLst>
                                  <p:childTnLst>
                                    <p:animMotion origin="layout" path="M 3.75E-6 2.59259E-6 L 0.02422 0.03565 L 0.10078 0.13102 L 0.23164 0.13102 " pathEditMode="relative" rAng="0" ptsTypes="AAAA">
                                      <p:cBhvr>
                                        <p:cTn id="133" dur="1000" fill="hold"/>
                                        <p:tgtEl>
                                          <p:spTgt spid="41"/>
                                        </p:tgtEl>
                                        <p:attrNameLst>
                                          <p:attrName>ppt_x</p:attrName>
                                          <p:attrName>ppt_y</p:attrName>
                                        </p:attrNameLst>
                                      </p:cBhvr>
                                      <p:rCtr x="11576" y="6551"/>
                                    </p:animMotion>
                                  </p:childTnLst>
                                </p:cTn>
                              </p:par>
                              <p:par>
                                <p:cTn id="134" presetID="22" presetClass="entr" presetSubtype="8" fill="hold" nodeType="withEffect">
                                  <p:stCondLst>
                                    <p:cond delay="0"/>
                                  </p:stCondLst>
                                  <p:childTnLst>
                                    <p:set>
                                      <p:cBhvr>
                                        <p:cTn id="135" dur="1" fill="hold">
                                          <p:stCondLst>
                                            <p:cond delay="0"/>
                                          </p:stCondLst>
                                        </p:cTn>
                                        <p:tgtEl>
                                          <p:spTgt spid="19"/>
                                        </p:tgtEl>
                                        <p:attrNameLst>
                                          <p:attrName>style.visibility</p:attrName>
                                        </p:attrNameLst>
                                      </p:cBhvr>
                                      <p:to>
                                        <p:strVal val="visible"/>
                                      </p:to>
                                    </p:set>
                                    <p:animEffect transition="in" filter="wipe(left)">
                                      <p:cBhvr>
                                        <p:cTn id="136" dur="500"/>
                                        <p:tgtEl>
                                          <p:spTgt spid="19"/>
                                        </p:tgtEl>
                                      </p:cBhvr>
                                    </p:animEffect>
                                  </p:childTnLst>
                                </p:cTn>
                              </p:par>
                            </p:childTnLst>
                          </p:cTn>
                        </p:par>
                        <p:par>
                          <p:cTn id="137" fill="hold">
                            <p:stCondLst>
                              <p:cond delay="1500"/>
                            </p:stCondLst>
                            <p:childTnLst>
                              <p:par>
                                <p:cTn id="138" presetID="1" presetClass="entr" presetSubtype="0" fill="hold" nodeType="afterEffect">
                                  <p:stCondLst>
                                    <p:cond delay="0"/>
                                  </p:stCondLst>
                                  <p:childTnLst>
                                    <p:set>
                                      <p:cBhvr>
                                        <p:cTn id="139" dur="1" fill="hold">
                                          <p:stCondLst>
                                            <p:cond delay="0"/>
                                          </p:stCondLst>
                                        </p:cTn>
                                        <p:tgtEl>
                                          <p:spTgt spid="42"/>
                                        </p:tgtEl>
                                        <p:attrNameLst>
                                          <p:attrName>style.visibility</p:attrName>
                                        </p:attrNameLst>
                                      </p:cBhvr>
                                      <p:to>
                                        <p:strVal val="visible"/>
                                      </p:to>
                                    </p:set>
                                  </p:childTnLst>
                                </p:cTn>
                              </p:par>
                              <p:par>
                                <p:cTn id="140" presetID="1" presetClass="exit" presetSubtype="0" fill="hold" nodeType="withEffect">
                                  <p:stCondLst>
                                    <p:cond delay="0"/>
                                  </p:stCondLst>
                                  <p:childTnLst>
                                    <p:set>
                                      <p:cBhvr>
                                        <p:cTn id="141" dur="1" fill="hold">
                                          <p:stCondLst>
                                            <p:cond delay="0"/>
                                          </p:stCondLst>
                                        </p:cTn>
                                        <p:tgtEl>
                                          <p:spTgt spid="41"/>
                                        </p:tgtEl>
                                        <p:attrNameLst>
                                          <p:attrName>style.visibility</p:attrName>
                                        </p:attrNameLst>
                                      </p:cBhvr>
                                      <p:to>
                                        <p:strVal val="hidden"/>
                                      </p:to>
                                    </p:set>
                                  </p:childTnLst>
                                </p:cTn>
                              </p:par>
                            </p:childTnLst>
                          </p:cTn>
                        </p:par>
                        <p:par>
                          <p:cTn id="142" fill="hold">
                            <p:stCondLst>
                              <p:cond delay="1500"/>
                            </p:stCondLst>
                            <p:childTnLst>
                              <p:par>
                                <p:cTn id="143" presetID="42" presetClass="path" presetSubtype="0" accel="50000" decel="50000" fill="hold" nodeType="afterEffect">
                                  <p:stCondLst>
                                    <p:cond delay="0"/>
                                  </p:stCondLst>
                                  <p:childTnLst>
                                    <p:animMotion origin="layout" path="M 3.33333E-6 4.07407E-6 L 0.12591 4.07407E-6 " pathEditMode="relative" rAng="0" ptsTypes="AA">
                                      <p:cBhvr>
                                        <p:cTn id="144" dur="1000" fill="hold"/>
                                        <p:tgtEl>
                                          <p:spTgt spid="42"/>
                                        </p:tgtEl>
                                        <p:attrNameLst>
                                          <p:attrName>ppt_x</p:attrName>
                                          <p:attrName>ppt_y</p:attrName>
                                        </p:attrNameLst>
                                      </p:cBhvr>
                                      <p:rCtr x="6289" y="0"/>
                                    </p:animMotion>
                                  </p:childTnLst>
                                </p:cTn>
                              </p:par>
                              <p:par>
                                <p:cTn id="145" presetID="22" presetClass="entr" presetSubtype="8" fill="hold" nodeType="withEffect">
                                  <p:stCondLst>
                                    <p:cond delay="0"/>
                                  </p:stCondLst>
                                  <p:childTnLst>
                                    <p:set>
                                      <p:cBhvr>
                                        <p:cTn id="146" dur="1" fill="hold">
                                          <p:stCondLst>
                                            <p:cond delay="0"/>
                                          </p:stCondLst>
                                        </p:cTn>
                                        <p:tgtEl>
                                          <p:spTgt spid="22"/>
                                        </p:tgtEl>
                                        <p:attrNameLst>
                                          <p:attrName>style.visibility</p:attrName>
                                        </p:attrNameLst>
                                      </p:cBhvr>
                                      <p:to>
                                        <p:strVal val="visible"/>
                                      </p:to>
                                    </p:set>
                                    <p:animEffect transition="in" filter="wipe(left)">
                                      <p:cBhvr>
                                        <p:cTn id="147" dur="500"/>
                                        <p:tgtEl>
                                          <p:spTgt spid="22"/>
                                        </p:tgtEl>
                                      </p:cBhvr>
                                    </p:animEffect>
                                  </p:childTnLst>
                                </p:cTn>
                              </p:par>
                            </p:childTnLst>
                          </p:cTn>
                        </p:par>
                        <p:par>
                          <p:cTn id="148" fill="hold">
                            <p:stCondLst>
                              <p:cond delay="2500"/>
                            </p:stCondLst>
                            <p:childTnLst>
                              <p:par>
                                <p:cTn id="149" presetID="1" presetClass="entr" presetSubtype="0" fill="hold" nodeType="afterEffect">
                                  <p:stCondLst>
                                    <p:cond delay="0"/>
                                  </p:stCondLst>
                                  <p:childTnLst>
                                    <p:set>
                                      <p:cBhvr>
                                        <p:cTn id="150" dur="1" fill="hold">
                                          <p:stCondLst>
                                            <p:cond delay="0"/>
                                          </p:stCondLst>
                                        </p:cTn>
                                        <p:tgtEl>
                                          <p:spTgt spid="43"/>
                                        </p:tgtEl>
                                        <p:attrNameLst>
                                          <p:attrName>style.visibility</p:attrName>
                                        </p:attrNameLst>
                                      </p:cBhvr>
                                      <p:to>
                                        <p:strVal val="visible"/>
                                      </p:to>
                                    </p:set>
                                  </p:childTnLst>
                                </p:cTn>
                              </p:par>
                              <p:par>
                                <p:cTn id="151" presetID="1" presetClass="exit" presetSubtype="0" fill="hold" nodeType="withEffect">
                                  <p:stCondLst>
                                    <p:cond delay="0"/>
                                  </p:stCondLst>
                                  <p:childTnLst>
                                    <p:set>
                                      <p:cBhvr>
                                        <p:cTn id="152" dur="1" fill="hold">
                                          <p:stCondLst>
                                            <p:cond delay="0"/>
                                          </p:stCondLst>
                                        </p:cTn>
                                        <p:tgtEl>
                                          <p:spTgt spid="42"/>
                                        </p:tgtEl>
                                        <p:attrNameLst>
                                          <p:attrName>style.visibility</p:attrName>
                                        </p:attrNameLst>
                                      </p:cBhvr>
                                      <p:to>
                                        <p:strVal val="hidden"/>
                                      </p:to>
                                    </p:set>
                                  </p:childTnLst>
                                </p:cTn>
                              </p:par>
                            </p:childTnLst>
                          </p:cTn>
                        </p:par>
                        <p:par>
                          <p:cTn id="153" fill="hold">
                            <p:stCondLst>
                              <p:cond delay="2500"/>
                            </p:stCondLst>
                            <p:childTnLst>
                              <p:par>
                                <p:cTn id="154" presetID="10" presetClass="entr" presetSubtype="0" fill="hold" nodeType="afterEffect">
                                  <p:stCondLst>
                                    <p:cond delay="0"/>
                                  </p:stCondLst>
                                  <p:childTnLst>
                                    <p:set>
                                      <p:cBhvr>
                                        <p:cTn id="155" dur="1" fill="hold">
                                          <p:stCondLst>
                                            <p:cond delay="0"/>
                                          </p:stCondLst>
                                        </p:cTn>
                                        <p:tgtEl>
                                          <p:spTgt spid="44"/>
                                        </p:tgtEl>
                                        <p:attrNameLst>
                                          <p:attrName>style.visibility</p:attrName>
                                        </p:attrNameLst>
                                      </p:cBhvr>
                                      <p:to>
                                        <p:strVal val="visible"/>
                                      </p:to>
                                    </p:set>
                                    <p:animEffect transition="in" filter="fade">
                                      <p:cBhvr>
                                        <p:cTn id="156" dur="500"/>
                                        <p:tgtEl>
                                          <p:spTgt spid="44"/>
                                        </p:tgtEl>
                                      </p:cBhvr>
                                    </p:animEffect>
                                  </p:childTnLst>
                                </p:cTn>
                              </p:par>
                              <p:par>
                                <p:cTn id="157" presetID="1" presetClass="exit" presetSubtype="0" fill="hold" nodeType="withEffect">
                                  <p:stCondLst>
                                    <p:cond delay="0"/>
                                  </p:stCondLst>
                                  <p:childTnLst>
                                    <p:set>
                                      <p:cBhvr>
                                        <p:cTn id="158" dur="1" fill="hold">
                                          <p:stCondLst>
                                            <p:cond delay="0"/>
                                          </p:stCondLst>
                                        </p:cTn>
                                        <p:tgtEl>
                                          <p:spTgt spid="43"/>
                                        </p:tgtEl>
                                        <p:attrNameLst>
                                          <p:attrName>style.visibility</p:attrName>
                                        </p:attrNameLst>
                                      </p:cBhvr>
                                      <p:to>
                                        <p:strVal val="hidden"/>
                                      </p:to>
                                    </p:set>
                                  </p:childTnLst>
                                </p:cTn>
                              </p:par>
                            </p:childTnLst>
                          </p:cTn>
                        </p:par>
                        <p:par>
                          <p:cTn id="159" fill="hold">
                            <p:stCondLst>
                              <p:cond delay="3000"/>
                            </p:stCondLst>
                            <p:childTnLst>
                              <p:par>
                                <p:cTn id="160" presetID="0" presetClass="path" presetSubtype="0" accel="50000" decel="50000" fill="hold" nodeType="afterEffect">
                                  <p:stCondLst>
                                    <p:cond delay="0"/>
                                  </p:stCondLst>
                                  <p:childTnLst>
                                    <p:animMotion origin="layout" path="M 1.875E-6 -0.00116 L 0.03151 -0.00231 L 0.10833 -0.13218 L 0.23112 -0.13218 " pathEditMode="relative" rAng="0" ptsTypes="AAAA">
                                      <p:cBhvr>
                                        <p:cTn id="161" dur="1000" fill="hold"/>
                                        <p:tgtEl>
                                          <p:spTgt spid="44"/>
                                        </p:tgtEl>
                                        <p:attrNameLst>
                                          <p:attrName>ppt_x</p:attrName>
                                          <p:attrName>ppt_y</p:attrName>
                                        </p:attrNameLst>
                                      </p:cBhvr>
                                      <p:rCtr x="11549" y="-6551"/>
                                    </p:animMotion>
                                  </p:childTnLst>
                                </p:cTn>
                              </p:par>
                              <p:par>
                                <p:cTn id="162" presetID="22" presetClass="entr" presetSubtype="8" fill="hold" nodeType="withEffect">
                                  <p:stCondLst>
                                    <p:cond delay="0"/>
                                  </p:stCondLst>
                                  <p:childTnLst>
                                    <p:set>
                                      <p:cBhvr>
                                        <p:cTn id="163" dur="1" fill="hold">
                                          <p:stCondLst>
                                            <p:cond delay="0"/>
                                          </p:stCondLst>
                                        </p:cTn>
                                        <p:tgtEl>
                                          <p:spTgt spid="25"/>
                                        </p:tgtEl>
                                        <p:attrNameLst>
                                          <p:attrName>style.visibility</p:attrName>
                                        </p:attrNameLst>
                                      </p:cBhvr>
                                      <p:to>
                                        <p:strVal val="visible"/>
                                      </p:to>
                                    </p:set>
                                    <p:animEffect transition="in" filter="wipe(left)">
                                      <p:cBhvr>
                                        <p:cTn id="164" dur="500"/>
                                        <p:tgtEl>
                                          <p:spTgt spid="25"/>
                                        </p:tgtEl>
                                      </p:cBhvr>
                                    </p:animEffect>
                                  </p:childTnLst>
                                </p:cTn>
                              </p:par>
                            </p:childTnLst>
                          </p:cTn>
                        </p:par>
                        <p:par>
                          <p:cTn id="165" fill="hold">
                            <p:stCondLst>
                              <p:cond delay="4000"/>
                            </p:stCondLst>
                            <p:childTnLst>
                              <p:par>
                                <p:cTn id="166" presetID="1" presetClass="entr" presetSubtype="0" fill="hold" nodeType="afterEffect">
                                  <p:stCondLst>
                                    <p:cond delay="0"/>
                                  </p:stCondLst>
                                  <p:childTnLst>
                                    <p:set>
                                      <p:cBhvr>
                                        <p:cTn id="167" dur="1" fill="hold">
                                          <p:stCondLst>
                                            <p:cond delay="0"/>
                                          </p:stCondLst>
                                        </p:cTn>
                                        <p:tgtEl>
                                          <p:spTgt spid="45"/>
                                        </p:tgtEl>
                                        <p:attrNameLst>
                                          <p:attrName>style.visibility</p:attrName>
                                        </p:attrNameLst>
                                      </p:cBhvr>
                                      <p:to>
                                        <p:strVal val="visible"/>
                                      </p:to>
                                    </p:set>
                                  </p:childTnLst>
                                </p:cTn>
                              </p:par>
                              <p:par>
                                <p:cTn id="168" presetID="1" presetClass="exit" presetSubtype="0" fill="hold" nodeType="withEffect">
                                  <p:stCondLst>
                                    <p:cond delay="0"/>
                                  </p:stCondLst>
                                  <p:childTnLst>
                                    <p:set>
                                      <p:cBhvr>
                                        <p:cTn id="169" dur="1" fill="hold">
                                          <p:stCondLst>
                                            <p:cond delay="0"/>
                                          </p:stCondLst>
                                        </p:cTn>
                                        <p:tgtEl>
                                          <p:spTgt spid="44"/>
                                        </p:tgtEl>
                                        <p:attrNameLst>
                                          <p:attrName>style.visibility</p:attrName>
                                        </p:attrNameLst>
                                      </p:cBhvr>
                                      <p:to>
                                        <p:strVal val="hidden"/>
                                      </p:to>
                                    </p:set>
                                  </p:childTnLst>
                                </p:cTn>
                              </p:par>
                            </p:childTnLst>
                          </p:cTn>
                        </p:par>
                        <p:par>
                          <p:cTn id="170" fill="hold">
                            <p:stCondLst>
                              <p:cond delay="4000"/>
                            </p:stCondLst>
                            <p:childTnLst>
                              <p:par>
                                <p:cTn id="171" presetID="0" presetClass="path" presetSubtype="0" accel="50000" decel="50000" fill="hold" nodeType="afterEffect">
                                  <p:stCondLst>
                                    <p:cond delay="0"/>
                                  </p:stCondLst>
                                  <p:childTnLst>
                                    <p:animMotion origin="layout" path="M -0.00208 -0.00301 L -0.05287 -0.04421 L -0.05391 -0.24722 L -0.58984 -0.24722 L -0.59232 -0.00393 " pathEditMode="relative" ptsTypes="AAAAA">
                                      <p:cBhvr>
                                        <p:cTn id="172" dur="1000" fill="hold"/>
                                        <p:tgtEl>
                                          <p:spTgt spid="45"/>
                                        </p:tgtEl>
                                        <p:attrNameLst>
                                          <p:attrName>ppt_x</p:attrName>
                                          <p:attrName>ppt_y</p:attrName>
                                        </p:attrNameLst>
                                      </p:cBhvr>
                                    </p:animMotion>
                                  </p:childTnLst>
                                </p:cTn>
                              </p:par>
                            </p:childTnLst>
                          </p:cTn>
                        </p:par>
                        <p:par>
                          <p:cTn id="173" fill="hold">
                            <p:stCondLst>
                              <p:cond delay="5000"/>
                            </p:stCondLst>
                            <p:childTnLst>
                              <p:par>
                                <p:cTn id="174" presetID="1" presetClass="entr" presetSubtype="0" fill="hold" nodeType="afterEffect">
                                  <p:stCondLst>
                                    <p:cond delay="0"/>
                                  </p:stCondLst>
                                  <p:childTnLst>
                                    <p:set>
                                      <p:cBhvr>
                                        <p:cTn id="175" dur="1" fill="hold">
                                          <p:stCondLst>
                                            <p:cond delay="0"/>
                                          </p:stCondLst>
                                        </p:cTn>
                                        <p:tgtEl>
                                          <p:spTgt spid="46"/>
                                        </p:tgtEl>
                                        <p:attrNameLst>
                                          <p:attrName>style.visibility</p:attrName>
                                        </p:attrNameLst>
                                      </p:cBhvr>
                                      <p:to>
                                        <p:strVal val="visible"/>
                                      </p:to>
                                    </p:set>
                                  </p:childTnLst>
                                </p:cTn>
                              </p:par>
                              <p:par>
                                <p:cTn id="176" presetID="1" presetClass="exit" presetSubtype="0" fill="hold" nodeType="withEffect">
                                  <p:stCondLst>
                                    <p:cond delay="0"/>
                                  </p:stCondLst>
                                  <p:childTnLst>
                                    <p:set>
                                      <p:cBhvr>
                                        <p:cTn id="177" dur="1" fill="hold">
                                          <p:stCondLst>
                                            <p:cond delay="0"/>
                                          </p:stCondLst>
                                        </p:cTn>
                                        <p:tgtEl>
                                          <p:spTgt spid="45"/>
                                        </p:tgtEl>
                                        <p:attrNameLst>
                                          <p:attrName>style.visibility</p:attrName>
                                        </p:attrNameLst>
                                      </p:cBhvr>
                                      <p:to>
                                        <p:strVal val="hidden"/>
                                      </p:to>
                                    </p:set>
                                  </p:childTnLst>
                                </p:cTn>
                              </p:par>
                            </p:childTnLst>
                          </p:cTn>
                        </p:par>
                        <p:par>
                          <p:cTn id="178" fill="hold">
                            <p:stCondLst>
                              <p:cond delay="5000"/>
                            </p:stCondLst>
                            <p:childTnLst>
                              <p:par>
                                <p:cTn id="179" presetID="9" presetClass="exit" presetSubtype="0" fill="hold" nodeType="afterEffect">
                                  <p:stCondLst>
                                    <p:cond delay="0"/>
                                  </p:stCondLst>
                                  <p:childTnLst>
                                    <p:animEffect transition="out" filter="dissolve">
                                      <p:cBhvr>
                                        <p:cTn id="180" dur="500"/>
                                        <p:tgtEl>
                                          <p:spTgt spid="46"/>
                                        </p:tgtEl>
                                      </p:cBhvr>
                                    </p:animEffect>
                                    <p:set>
                                      <p:cBhvr>
                                        <p:cTn id="181" dur="1" fill="hold">
                                          <p:stCondLst>
                                            <p:cond delay="499"/>
                                          </p:stCondLst>
                                        </p:cTn>
                                        <p:tgtEl>
                                          <p:spTgt spid="4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1F22C0-3721-8288-5FB5-D2EC2982681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37DA028-C30B-8B5A-4D54-A9C25DA579D4}"/>
              </a:ext>
            </a:extLst>
          </p:cNvPr>
          <p:cNvSpPr>
            <a:spLocks noGrp="1"/>
          </p:cNvSpPr>
          <p:nvPr>
            <p:ph type="title"/>
          </p:nvPr>
        </p:nvSpPr>
        <p:spPr/>
        <p:txBody>
          <a:bodyPr/>
          <a:lstStyle/>
          <a:p>
            <a:r>
              <a:rPr lang="en-US" dirty="0"/>
              <a:t>Benefits</a:t>
            </a:r>
          </a:p>
        </p:txBody>
      </p:sp>
      <p:sp>
        <p:nvSpPr>
          <p:cNvPr id="3" name="Rectangle 2">
            <a:extLst>
              <a:ext uri="{FF2B5EF4-FFF2-40B4-BE49-F238E27FC236}">
                <a16:creationId xmlns:a16="http://schemas.microsoft.com/office/drawing/2014/main" id="{9C238423-B9AB-2DB2-4F2E-78DB7D4FCACA}"/>
              </a:ext>
            </a:extLst>
          </p:cNvPr>
          <p:cNvSpPr/>
          <p:nvPr/>
        </p:nvSpPr>
        <p:spPr>
          <a:xfrm>
            <a:off x="372416" y="237404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Data Consistency</a:t>
            </a:r>
          </a:p>
        </p:txBody>
      </p:sp>
      <p:sp>
        <p:nvSpPr>
          <p:cNvPr id="4" name="Rectangle 3">
            <a:extLst>
              <a:ext uri="{FF2B5EF4-FFF2-40B4-BE49-F238E27FC236}">
                <a16:creationId xmlns:a16="http://schemas.microsoft.com/office/drawing/2014/main" id="{494F02ED-C87A-83D0-A319-1B8483EE674E}"/>
              </a:ext>
            </a:extLst>
          </p:cNvPr>
          <p:cNvSpPr/>
          <p:nvPr/>
        </p:nvSpPr>
        <p:spPr>
          <a:xfrm>
            <a:off x="4367145" y="237404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Fault Tolerance</a:t>
            </a:r>
          </a:p>
        </p:txBody>
      </p:sp>
      <p:sp>
        <p:nvSpPr>
          <p:cNvPr id="5" name="Rectangle 4">
            <a:extLst>
              <a:ext uri="{FF2B5EF4-FFF2-40B4-BE49-F238E27FC236}">
                <a16:creationId xmlns:a16="http://schemas.microsoft.com/office/drawing/2014/main" id="{AC1497AB-7D75-C89B-6813-272538EB37C4}"/>
              </a:ext>
            </a:extLst>
          </p:cNvPr>
          <p:cNvSpPr/>
          <p:nvPr/>
        </p:nvSpPr>
        <p:spPr>
          <a:xfrm>
            <a:off x="8361874" y="237404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Scalability</a:t>
            </a:r>
          </a:p>
        </p:txBody>
      </p:sp>
      <p:sp>
        <p:nvSpPr>
          <p:cNvPr id="6" name="TextBox 5">
            <a:extLst>
              <a:ext uri="{FF2B5EF4-FFF2-40B4-BE49-F238E27FC236}">
                <a16:creationId xmlns:a16="http://schemas.microsoft.com/office/drawing/2014/main" id="{BCC56DF2-0C20-4A11-EC03-8309B9CE3DCC}"/>
              </a:ext>
            </a:extLst>
          </p:cNvPr>
          <p:cNvSpPr txBox="1"/>
          <p:nvPr/>
        </p:nvSpPr>
        <p:spPr>
          <a:xfrm>
            <a:off x="838200" y="1277640"/>
            <a:ext cx="1587422" cy="369332"/>
          </a:xfrm>
          <a:prstGeom prst="rect">
            <a:avLst/>
          </a:prstGeom>
          <a:noFill/>
        </p:spPr>
        <p:txBody>
          <a:bodyPr wrap="none" rtlCol="0">
            <a:spAutoFit/>
          </a:bodyPr>
          <a:lstStyle/>
          <a:p>
            <a:r>
              <a:rPr lang="en-US" dirty="0">
                <a:latin typeface="Kamerik205 5" panose="020B0503030600020004" pitchFamily="34" charset="0"/>
              </a:rPr>
              <a:t>Saga Pattern</a:t>
            </a:r>
          </a:p>
        </p:txBody>
      </p:sp>
    </p:spTree>
    <p:extLst>
      <p:ext uri="{BB962C8B-B14F-4D97-AF65-F5344CB8AC3E}">
        <p14:creationId xmlns:p14="http://schemas.microsoft.com/office/powerpoint/2010/main" val="397767795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5B21AE-D0EC-3AF3-8A11-A9C2276E123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7330FBE-5518-B6E6-B059-5DDC6C9ED9AB}"/>
              </a:ext>
            </a:extLst>
          </p:cNvPr>
          <p:cNvSpPr>
            <a:spLocks noGrp="1"/>
          </p:cNvSpPr>
          <p:nvPr>
            <p:ph type="title"/>
          </p:nvPr>
        </p:nvSpPr>
        <p:spPr/>
        <p:txBody>
          <a:bodyPr/>
          <a:lstStyle/>
          <a:p>
            <a:r>
              <a:rPr lang="en-US" dirty="0"/>
              <a:t>Drawbacks</a:t>
            </a:r>
          </a:p>
        </p:txBody>
      </p:sp>
      <p:sp>
        <p:nvSpPr>
          <p:cNvPr id="3" name="Rectangle 2">
            <a:extLst>
              <a:ext uri="{FF2B5EF4-FFF2-40B4-BE49-F238E27FC236}">
                <a16:creationId xmlns:a16="http://schemas.microsoft.com/office/drawing/2014/main" id="{9FAC096C-CDE7-3263-B734-A54F54E44D06}"/>
              </a:ext>
            </a:extLst>
          </p:cNvPr>
          <p:cNvSpPr/>
          <p:nvPr/>
        </p:nvSpPr>
        <p:spPr>
          <a:xfrm>
            <a:off x="372416" y="237404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Complexity</a:t>
            </a:r>
          </a:p>
        </p:txBody>
      </p:sp>
      <p:sp>
        <p:nvSpPr>
          <p:cNvPr id="4" name="Rectangle 3">
            <a:extLst>
              <a:ext uri="{FF2B5EF4-FFF2-40B4-BE49-F238E27FC236}">
                <a16:creationId xmlns:a16="http://schemas.microsoft.com/office/drawing/2014/main" id="{3F26F2A9-2BEF-AE44-C1AE-74289E9948FD}"/>
              </a:ext>
            </a:extLst>
          </p:cNvPr>
          <p:cNvSpPr/>
          <p:nvPr/>
        </p:nvSpPr>
        <p:spPr>
          <a:xfrm>
            <a:off x="4367145" y="237404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Compensating Logic</a:t>
            </a:r>
          </a:p>
        </p:txBody>
      </p:sp>
      <p:sp>
        <p:nvSpPr>
          <p:cNvPr id="5" name="Rectangle 4">
            <a:extLst>
              <a:ext uri="{FF2B5EF4-FFF2-40B4-BE49-F238E27FC236}">
                <a16:creationId xmlns:a16="http://schemas.microsoft.com/office/drawing/2014/main" id="{4FF83035-C32A-7BBC-6A1D-77E6361434BD}"/>
              </a:ext>
            </a:extLst>
          </p:cNvPr>
          <p:cNvSpPr/>
          <p:nvPr/>
        </p:nvSpPr>
        <p:spPr>
          <a:xfrm>
            <a:off x="8361874" y="237404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Latency</a:t>
            </a:r>
          </a:p>
        </p:txBody>
      </p:sp>
      <p:sp>
        <p:nvSpPr>
          <p:cNvPr id="6" name="TextBox 5">
            <a:extLst>
              <a:ext uri="{FF2B5EF4-FFF2-40B4-BE49-F238E27FC236}">
                <a16:creationId xmlns:a16="http://schemas.microsoft.com/office/drawing/2014/main" id="{8C508292-8D97-EB6E-3F4D-846BDAD9B723}"/>
              </a:ext>
            </a:extLst>
          </p:cNvPr>
          <p:cNvSpPr txBox="1"/>
          <p:nvPr/>
        </p:nvSpPr>
        <p:spPr>
          <a:xfrm>
            <a:off x="838200" y="1277640"/>
            <a:ext cx="1587422" cy="369332"/>
          </a:xfrm>
          <a:prstGeom prst="rect">
            <a:avLst/>
          </a:prstGeom>
          <a:noFill/>
        </p:spPr>
        <p:txBody>
          <a:bodyPr wrap="none" rtlCol="0">
            <a:spAutoFit/>
          </a:bodyPr>
          <a:lstStyle/>
          <a:p>
            <a:r>
              <a:rPr lang="en-US" dirty="0">
                <a:latin typeface="Kamerik205 5" panose="020B0503030600020004" pitchFamily="34" charset="0"/>
              </a:rPr>
              <a:t>Saga Pattern</a:t>
            </a:r>
          </a:p>
        </p:txBody>
      </p:sp>
    </p:spTree>
    <p:extLst>
      <p:ext uri="{BB962C8B-B14F-4D97-AF65-F5344CB8AC3E}">
        <p14:creationId xmlns:p14="http://schemas.microsoft.com/office/powerpoint/2010/main" val="374261292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FB3DAD-6657-B2CD-657E-F772E2E0455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863255D-8810-3E2B-4291-54A1CD166E98}"/>
              </a:ext>
            </a:extLst>
          </p:cNvPr>
          <p:cNvSpPr>
            <a:spLocks noGrp="1"/>
          </p:cNvSpPr>
          <p:nvPr>
            <p:ph type="title"/>
          </p:nvPr>
        </p:nvSpPr>
        <p:spPr/>
        <p:txBody>
          <a:bodyPr/>
          <a:lstStyle/>
          <a:p>
            <a:r>
              <a:rPr lang="en-US" dirty="0"/>
              <a:t>Use Cases</a:t>
            </a:r>
          </a:p>
        </p:txBody>
      </p:sp>
      <p:sp>
        <p:nvSpPr>
          <p:cNvPr id="3" name="Rectangle 2">
            <a:extLst>
              <a:ext uri="{FF2B5EF4-FFF2-40B4-BE49-F238E27FC236}">
                <a16:creationId xmlns:a16="http://schemas.microsoft.com/office/drawing/2014/main" id="{DB54E596-A44E-E718-D3F7-5C5C7F6A2281}"/>
              </a:ext>
            </a:extLst>
          </p:cNvPr>
          <p:cNvSpPr/>
          <p:nvPr/>
        </p:nvSpPr>
        <p:spPr>
          <a:xfrm>
            <a:off x="372416" y="237404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Microservices</a:t>
            </a:r>
          </a:p>
        </p:txBody>
      </p:sp>
      <p:sp>
        <p:nvSpPr>
          <p:cNvPr id="4" name="Rectangle 3">
            <a:extLst>
              <a:ext uri="{FF2B5EF4-FFF2-40B4-BE49-F238E27FC236}">
                <a16:creationId xmlns:a16="http://schemas.microsoft.com/office/drawing/2014/main" id="{F0490E92-476E-8939-7CC9-563116250AC8}"/>
              </a:ext>
            </a:extLst>
          </p:cNvPr>
          <p:cNvSpPr/>
          <p:nvPr/>
        </p:nvSpPr>
        <p:spPr>
          <a:xfrm>
            <a:off x="4367145" y="237404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Order Processing</a:t>
            </a:r>
          </a:p>
        </p:txBody>
      </p:sp>
      <p:sp>
        <p:nvSpPr>
          <p:cNvPr id="5" name="Rectangle 4">
            <a:extLst>
              <a:ext uri="{FF2B5EF4-FFF2-40B4-BE49-F238E27FC236}">
                <a16:creationId xmlns:a16="http://schemas.microsoft.com/office/drawing/2014/main" id="{8CDA48E1-657C-0323-44FA-F8BA8B8A34BC}"/>
              </a:ext>
            </a:extLst>
          </p:cNvPr>
          <p:cNvSpPr/>
          <p:nvPr/>
        </p:nvSpPr>
        <p:spPr>
          <a:xfrm>
            <a:off x="8361874" y="237404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Travel Booking</a:t>
            </a:r>
          </a:p>
        </p:txBody>
      </p:sp>
      <p:sp>
        <p:nvSpPr>
          <p:cNvPr id="6" name="TextBox 5">
            <a:extLst>
              <a:ext uri="{FF2B5EF4-FFF2-40B4-BE49-F238E27FC236}">
                <a16:creationId xmlns:a16="http://schemas.microsoft.com/office/drawing/2014/main" id="{1A956D14-C32F-DEE1-7892-F5C2EF742FD7}"/>
              </a:ext>
            </a:extLst>
          </p:cNvPr>
          <p:cNvSpPr txBox="1"/>
          <p:nvPr/>
        </p:nvSpPr>
        <p:spPr>
          <a:xfrm>
            <a:off x="838200" y="1277640"/>
            <a:ext cx="1587422" cy="369332"/>
          </a:xfrm>
          <a:prstGeom prst="rect">
            <a:avLst/>
          </a:prstGeom>
          <a:noFill/>
        </p:spPr>
        <p:txBody>
          <a:bodyPr wrap="none" rtlCol="0">
            <a:spAutoFit/>
          </a:bodyPr>
          <a:lstStyle/>
          <a:p>
            <a:r>
              <a:rPr lang="en-US" dirty="0">
                <a:latin typeface="Kamerik205 5" panose="020B0503030600020004" pitchFamily="34" charset="0"/>
              </a:rPr>
              <a:t>Saga Pattern</a:t>
            </a:r>
          </a:p>
        </p:txBody>
      </p:sp>
    </p:spTree>
    <p:extLst>
      <p:ext uri="{BB962C8B-B14F-4D97-AF65-F5344CB8AC3E}">
        <p14:creationId xmlns:p14="http://schemas.microsoft.com/office/powerpoint/2010/main" val="307304659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01976-4026-4CD4-57A0-492BF81FFB79}"/>
              </a:ext>
            </a:extLst>
          </p:cNvPr>
          <p:cNvSpPr>
            <a:spLocks noGrp="1"/>
          </p:cNvSpPr>
          <p:nvPr>
            <p:ph type="title"/>
          </p:nvPr>
        </p:nvSpPr>
        <p:spPr/>
        <p:txBody>
          <a:bodyPr/>
          <a:lstStyle/>
          <a:p>
            <a:r>
              <a:rPr lang="en-US" dirty="0"/>
              <a:t>Implementation Walkthrough</a:t>
            </a:r>
          </a:p>
        </p:txBody>
      </p:sp>
      <p:sp>
        <p:nvSpPr>
          <p:cNvPr id="3" name="Text Placeholder 2">
            <a:extLst>
              <a:ext uri="{FF2B5EF4-FFF2-40B4-BE49-F238E27FC236}">
                <a16:creationId xmlns:a16="http://schemas.microsoft.com/office/drawing/2014/main" id="{A77837F9-B696-E9A6-B519-F1199CD106D7}"/>
              </a:ext>
            </a:extLst>
          </p:cNvPr>
          <p:cNvSpPr>
            <a:spLocks noGrp="1"/>
          </p:cNvSpPr>
          <p:nvPr>
            <p:ph type="body" idx="1"/>
          </p:nvPr>
        </p:nvSpPr>
        <p:spPr/>
        <p:txBody>
          <a:bodyPr/>
          <a:lstStyle/>
          <a:p>
            <a:r>
              <a:rPr lang="en-US" dirty="0"/>
              <a:t>Messaging Patterns to Transform Your Cloud Architecture</a:t>
            </a:r>
          </a:p>
        </p:txBody>
      </p:sp>
      <p:sp>
        <p:nvSpPr>
          <p:cNvPr id="4" name="TextBox 3">
            <a:extLst>
              <a:ext uri="{FF2B5EF4-FFF2-40B4-BE49-F238E27FC236}">
                <a16:creationId xmlns:a16="http://schemas.microsoft.com/office/drawing/2014/main" id="{4542FCC1-444F-CBEA-2D73-0F0235790A3F}"/>
              </a:ext>
            </a:extLst>
          </p:cNvPr>
          <p:cNvSpPr txBox="1"/>
          <p:nvPr/>
        </p:nvSpPr>
        <p:spPr>
          <a:xfrm>
            <a:off x="11476740" y="6489450"/>
            <a:ext cx="715260" cy="369332"/>
          </a:xfrm>
          <a:prstGeom prst="rect">
            <a:avLst/>
          </a:prstGeom>
          <a:noFill/>
        </p:spPr>
        <p:txBody>
          <a:bodyPr wrap="none" rtlCol="0">
            <a:spAutoFit/>
          </a:bodyPr>
          <a:lstStyle/>
          <a:p>
            <a:r>
              <a:rPr lang="en-US" dirty="0">
                <a:solidFill>
                  <a:schemeClr val="bg1">
                    <a:lumMod val="65000"/>
                  </a:schemeClr>
                </a:solidFill>
              </a:rPr>
              <a:t>14:05</a:t>
            </a:r>
          </a:p>
        </p:txBody>
      </p:sp>
    </p:spTree>
    <p:extLst>
      <p:ext uri="{BB962C8B-B14F-4D97-AF65-F5344CB8AC3E}">
        <p14:creationId xmlns:p14="http://schemas.microsoft.com/office/powerpoint/2010/main" val="2572184300"/>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113FBD-6491-0887-2886-27CDE530414E}"/>
              </a:ext>
            </a:extLst>
          </p:cNvPr>
          <p:cNvSpPr>
            <a:spLocks noGrp="1"/>
          </p:cNvSpPr>
          <p:nvPr>
            <p:ph type="title"/>
          </p:nvPr>
        </p:nvSpPr>
        <p:spPr/>
        <p:txBody>
          <a:bodyPr/>
          <a:lstStyle/>
          <a:p>
            <a:r>
              <a:rPr lang="en-US" dirty="0"/>
              <a:t>Implementation Walkthrough</a:t>
            </a:r>
          </a:p>
        </p:txBody>
      </p:sp>
      <p:sp>
        <p:nvSpPr>
          <p:cNvPr id="3" name="Rectangle 2">
            <a:hlinkClick r:id="rId3" action="ppaction://hlinksldjump"/>
            <a:extLst>
              <a:ext uri="{FF2B5EF4-FFF2-40B4-BE49-F238E27FC236}">
                <a16:creationId xmlns:a16="http://schemas.microsoft.com/office/drawing/2014/main" id="{238E3C0C-AC4F-7128-4800-E55EF9727636}"/>
              </a:ext>
            </a:extLst>
          </p:cNvPr>
          <p:cNvSpPr/>
          <p:nvPr/>
        </p:nvSpPr>
        <p:spPr>
          <a:xfrm>
            <a:off x="264840" y="1690688"/>
            <a:ext cx="3729264"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Request/Reply</a:t>
            </a:r>
          </a:p>
        </p:txBody>
      </p:sp>
      <p:sp>
        <p:nvSpPr>
          <p:cNvPr id="4" name="Rectangle 3">
            <a:hlinkClick r:id="rId4" action="ppaction://hlinksldjump"/>
            <a:extLst>
              <a:ext uri="{FF2B5EF4-FFF2-40B4-BE49-F238E27FC236}">
                <a16:creationId xmlns:a16="http://schemas.microsoft.com/office/drawing/2014/main" id="{D9DAD1E2-BDDF-3C3C-DA1D-130BEA5DC3BA}"/>
              </a:ext>
            </a:extLst>
          </p:cNvPr>
          <p:cNvSpPr/>
          <p:nvPr/>
        </p:nvSpPr>
        <p:spPr>
          <a:xfrm>
            <a:off x="4231368" y="1690688"/>
            <a:ext cx="3729264"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Scatter-Gather</a:t>
            </a:r>
          </a:p>
        </p:txBody>
      </p:sp>
      <p:sp>
        <p:nvSpPr>
          <p:cNvPr id="5" name="Rectangle 4">
            <a:hlinkClick r:id="rId5" action="ppaction://hlinksldjump"/>
            <a:extLst>
              <a:ext uri="{FF2B5EF4-FFF2-40B4-BE49-F238E27FC236}">
                <a16:creationId xmlns:a16="http://schemas.microsoft.com/office/drawing/2014/main" id="{D40F3902-C986-3178-1C99-F41788AE0868}"/>
              </a:ext>
            </a:extLst>
          </p:cNvPr>
          <p:cNvSpPr/>
          <p:nvPr/>
        </p:nvSpPr>
        <p:spPr>
          <a:xfrm>
            <a:off x="8197896" y="1690688"/>
            <a:ext cx="3729264"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Saga</a:t>
            </a:r>
          </a:p>
        </p:txBody>
      </p:sp>
      <p:sp>
        <p:nvSpPr>
          <p:cNvPr id="6" name="Rectangle 5">
            <a:extLst>
              <a:ext uri="{FF2B5EF4-FFF2-40B4-BE49-F238E27FC236}">
                <a16:creationId xmlns:a16="http://schemas.microsoft.com/office/drawing/2014/main" id="{9860D52F-32F7-20EA-148C-969E000853FE}"/>
              </a:ext>
            </a:extLst>
          </p:cNvPr>
          <p:cNvSpPr/>
          <p:nvPr/>
        </p:nvSpPr>
        <p:spPr>
          <a:xfrm>
            <a:off x="264841" y="2996188"/>
            <a:ext cx="3729264" cy="2721480"/>
          </a:xfrm>
          <a:prstGeom prst="rect">
            <a:avLst/>
          </a:prstGeom>
          <a:solidFill>
            <a:srgbClr val="002B5B"/>
          </a:solidFill>
          <a:ln w="28575">
            <a:solidFill>
              <a:srgbClr val="FFD700"/>
            </a:solidFill>
          </a:ln>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r>
              <a:rPr lang="en-US" sz="2400" dirty="0">
                <a:solidFill>
                  <a:schemeClr val="bg1"/>
                </a:solidFill>
              </a:rPr>
              <a:t>This is a synchronous model in which a requester waits for a response from a responder, perfect for situations that demand immediate feedback.</a:t>
            </a:r>
          </a:p>
        </p:txBody>
      </p:sp>
      <p:sp>
        <p:nvSpPr>
          <p:cNvPr id="7" name="Rectangle 6">
            <a:extLst>
              <a:ext uri="{FF2B5EF4-FFF2-40B4-BE49-F238E27FC236}">
                <a16:creationId xmlns:a16="http://schemas.microsoft.com/office/drawing/2014/main" id="{0E9051AE-3C84-7177-BE75-C397CB278854}"/>
              </a:ext>
            </a:extLst>
          </p:cNvPr>
          <p:cNvSpPr/>
          <p:nvPr/>
        </p:nvSpPr>
        <p:spPr>
          <a:xfrm>
            <a:off x="4231368" y="2996188"/>
            <a:ext cx="3729264" cy="2721480"/>
          </a:xfrm>
          <a:prstGeom prst="rect">
            <a:avLst/>
          </a:prstGeom>
          <a:solidFill>
            <a:srgbClr val="002B5B"/>
          </a:solidFill>
          <a:ln w="28575">
            <a:solidFill>
              <a:srgbClr val="FFD700"/>
            </a:solidFill>
          </a:ln>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r>
              <a:rPr lang="en-US" sz="2400" dirty="0">
                <a:solidFill>
                  <a:schemeClr val="bg1"/>
                </a:solidFill>
              </a:rPr>
              <a:t>An asynchronous model that distributes requests to multiple recipients and aggregates their responses, great for parallel processing tasks</a:t>
            </a:r>
          </a:p>
        </p:txBody>
      </p:sp>
      <p:sp>
        <p:nvSpPr>
          <p:cNvPr id="8" name="Rectangle 7">
            <a:extLst>
              <a:ext uri="{FF2B5EF4-FFF2-40B4-BE49-F238E27FC236}">
                <a16:creationId xmlns:a16="http://schemas.microsoft.com/office/drawing/2014/main" id="{7CF0C7D2-828F-74FE-E651-AF05BE55F27B}"/>
              </a:ext>
            </a:extLst>
          </p:cNvPr>
          <p:cNvSpPr/>
          <p:nvPr/>
        </p:nvSpPr>
        <p:spPr>
          <a:xfrm>
            <a:off x="8197896" y="2996188"/>
            <a:ext cx="3729264" cy="2721480"/>
          </a:xfrm>
          <a:prstGeom prst="rect">
            <a:avLst/>
          </a:prstGeom>
          <a:solidFill>
            <a:srgbClr val="002B5B"/>
          </a:solidFill>
          <a:ln w="28575">
            <a:solidFill>
              <a:srgbClr val="FFD700"/>
            </a:solidFill>
          </a:ln>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r>
              <a:rPr lang="en-US" sz="2400" dirty="0">
                <a:solidFill>
                  <a:schemeClr val="bg1"/>
                </a:solidFill>
              </a:rPr>
              <a:t>A sequence of distributed transactions orchestrated by a coordinator, with support for compensating actions if failures occur, is ideal for long-running workflows in microservices.</a:t>
            </a:r>
          </a:p>
        </p:txBody>
      </p:sp>
    </p:spTree>
    <p:extLst>
      <p:ext uri="{BB962C8B-B14F-4D97-AF65-F5344CB8AC3E}">
        <p14:creationId xmlns:p14="http://schemas.microsoft.com/office/powerpoint/2010/main" val="4165897652"/>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B598FF-0A28-BB4D-2980-1F4642E73CD2}"/>
              </a:ext>
            </a:extLst>
          </p:cNvPr>
          <p:cNvSpPr>
            <a:spLocks noGrp="1"/>
          </p:cNvSpPr>
          <p:nvPr>
            <p:ph type="title"/>
          </p:nvPr>
        </p:nvSpPr>
        <p:spPr/>
        <p:txBody>
          <a:bodyPr/>
          <a:lstStyle/>
          <a:p>
            <a:r>
              <a:rPr lang="en-US" dirty="0"/>
              <a:t>Request/Reply</a:t>
            </a:r>
          </a:p>
        </p:txBody>
      </p:sp>
      <p:grpSp>
        <p:nvGrpSpPr>
          <p:cNvPr id="4" name="Group 3">
            <a:extLst>
              <a:ext uri="{FF2B5EF4-FFF2-40B4-BE49-F238E27FC236}">
                <a16:creationId xmlns:a16="http://schemas.microsoft.com/office/drawing/2014/main" id="{5DB6BCDC-6A8A-9050-D9E7-5306637AF04A}"/>
              </a:ext>
            </a:extLst>
          </p:cNvPr>
          <p:cNvGrpSpPr/>
          <p:nvPr/>
        </p:nvGrpSpPr>
        <p:grpSpPr>
          <a:xfrm>
            <a:off x="2842485" y="2977985"/>
            <a:ext cx="1160702" cy="1704160"/>
            <a:chOff x="2842485" y="3031773"/>
            <a:chExt cx="1160702" cy="1704160"/>
          </a:xfrm>
        </p:grpSpPr>
        <p:sp>
          <p:nvSpPr>
            <p:cNvPr id="5" name="Oval 4">
              <a:extLst>
                <a:ext uri="{FF2B5EF4-FFF2-40B4-BE49-F238E27FC236}">
                  <a16:creationId xmlns:a16="http://schemas.microsoft.com/office/drawing/2014/main" id="{24803EF8-CB32-45CF-B72B-7A5FBA7910B3}"/>
                </a:ext>
              </a:extLst>
            </p:cNvPr>
            <p:cNvSpPr/>
            <p:nvPr/>
          </p:nvSpPr>
          <p:spPr>
            <a:xfrm>
              <a:off x="3033178" y="3031773"/>
              <a:ext cx="729625" cy="6869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a:p>
          </p:txBody>
        </p:sp>
        <p:sp>
          <p:nvSpPr>
            <p:cNvPr id="6" name="TextBox 5">
              <a:extLst>
                <a:ext uri="{FF2B5EF4-FFF2-40B4-BE49-F238E27FC236}">
                  <a16:creationId xmlns:a16="http://schemas.microsoft.com/office/drawing/2014/main" id="{9D624679-15BE-E711-3B0E-F86ADADC51CB}"/>
                </a:ext>
              </a:extLst>
            </p:cNvPr>
            <p:cNvSpPr txBox="1"/>
            <p:nvPr/>
          </p:nvSpPr>
          <p:spPr>
            <a:xfrm>
              <a:off x="2842485" y="4089602"/>
              <a:ext cx="1160702" cy="646331"/>
            </a:xfrm>
            <a:prstGeom prst="rect">
              <a:avLst/>
            </a:prstGeom>
            <a:noFill/>
          </p:spPr>
          <p:txBody>
            <a:bodyPr wrap="none" rtlCol="0">
              <a:spAutoFit/>
            </a:bodyPr>
            <a:lstStyle/>
            <a:p>
              <a:pPr algn="ctr"/>
              <a:r>
                <a:rPr lang="en-US" b="1" dirty="0"/>
                <a:t>Requestor</a:t>
              </a:r>
            </a:p>
            <a:p>
              <a:pPr algn="ctr"/>
              <a:r>
                <a:rPr lang="en-US" b="1" dirty="0"/>
                <a:t>(Client)</a:t>
              </a:r>
            </a:p>
          </p:txBody>
        </p:sp>
      </p:grpSp>
      <p:grpSp>
        <p:nvGrpSpPr>
          <p:cNvPr id="7" name="Group 6">
            <a:extLst>
              <a:ext uri="{FF2B5EF4-FFF2-40B4-BE49-F238E27FC236}">
                <a16:creationId xmlns:a16="http://schemas.microsoft.com/office/drawing/2014/main" id="{2C85C717-4F6F-AEA2-20B4-E6E867CD102B}"/>
              </a:ext>
            </a:extLst>
          </p:cNvPr>
          <p:cNvGrpSpPr/>
          <p:nvPr/>
        </p:nvGrpSpPr>
        <p:grpSpPr>
          <a:xfrm>
            <a:off x="8189618" y="2977985"/>
            <a:ext cx="1208792" cy="1888826"/>
            <a:chOff x="8189618" y="3031773"/>
            <a:chExt cx="1208792" cy="1888826"/>
          </a:xfrm>
        </p:grpSpPr>
        <p:sp>
          <p:nvSpPr>
            <p:cNvPr id="8" name="Oval 7">
              <a:extLst>
                <a:ext uri="{FF2B5EF4-FFF2-40B4-BE49-F238E27FC236}">
                  <a16:creationId xmlns:a16="http://schemas.microsoft.com/office/drawing/2014/main" id="{5BD88FF7-090B-E626-01DD-A9D0AF2602F8}"/>
                </a:ext>
              </a:extLst>
            </p:cNvPr>
            <p:cNvSpPr/>
            <p:nvPr/>
          </p:nvSpPr>
          <p:spPr>
            <a:xfrm>
              <a:off x="8429197" y="3031773"/>
              <a:ext cx="729625" cy="6869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a:p>
          </p:txBody>
        </p:sp>
        <p:sp>
          <p:nvSpPr>
            <p:cNvPr id="9" name="TextBox 8">
              <a:extLst>
                <a:ext uri="{FF2B5EF4-FFF2-40B4-BE49-F238E27FC236}">
                  <a16:creationId xmlns:a16="http://schemas.microsoft.com/office/drawing/2014/main" id="{A3B13A17-4628-A1CE-B7F5-4DD02E5FF714}"/>
                </a:ext>
              </a:extLst>
            </p:cNvPr>
            <p:cNvSpPr txBox="1"/>
            <p:nvPr/>
          </p:nvSpPr>
          <p:spPr>
            <a:xfrm>
              <a:off x="8189618" y="4274268"/>
              <a:ext cx="1208792" cy="646331"/>
            </a:xfrm>
            <a:prstGeom prst="rect">
              <a:avLst/>
            </a:prstGeom>
            <a:noFill/>
          </p:spPr>
          <p:txBody>
            <a:bodyPr wrap="none" rtlCol="0">
              <a:spAutoFit/>
            </a:bodyPr>
            <a:lstStyle/>
            <a:p>
              <a:pPr algn="ctr"/>
              <a:r>
                <a:rPr lang="en-US" b="1" dirty="0"/>
                <a:t>Responder</a:t>
              </a:r>
            </a:p>
            <a:p>
              <a:pPr algn="ctr"/>
              <a:r>
                <a:rPr lang="en-US" b="1" dirty="0"/>
                <a:t>(Sever)</a:t>
              </a:r>
            </a:p>
          </p:txBody>
        </p:sp>
      </p:grpSp>
      <p:grpSp>
        <p:nvGrpSpPr>
          <p:cNvPr id="10" name="Group 9">
            <a:extLst>
              <a:ext uri="{FF2B5EF4-FFF2-40B4-BE49-F238E27FC236}">
                <a16:creationId xmlns:a16="http://schemas.microsoft.com/office/drawing/2014/main" id="{8D799F85-388E-D365-38FA-336F8CE75460}"/>
              </a:ext>
            </a:extLst>
          </p:cNvPr>
          <p:cNvGrpSpPr/>
          <p:nvPr/>
        </p:nvGrpSpPr>
        <p:grpSpPr>
          <a:xfrm>
            <a:off x="4617775" y="2230575"/>
            <a:ext cx="2777940" cy="956933"/>
            <a:chOff x="4617775" y="2284363"/>
            <a:chExt cx="2777940" cy="956933"/>
          </a:xfrm>
        </p:grpSpPr>
        <p:sp>
          <p:nvSpPr>
            <p:cNvPr id="11" name="Rectangle: Rounded Corners 10">
              <a:extLst>
                <a:ext uri="{FF2B5EF4-FFF2-40B4-BE49-F238E27FC236}">
                  <a16:creationId xmlns:a16="http://schemas.microsoft.com/office/drawing/2014/main" id="{E289824D-461D-1D27-3114-8C27F8326585}"/>
                </a:ext>
              </a:extLst>
            </p:cNvPr>
            <p:cNvSpPr/>
            <p:nvPr/>
          </p:nvSpPr>
          <p:spPr>
            <a:xfrm>
              <a:off x="4617775" y="2677494"/>
              <a:ext cx="2777940" cy="5638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dirty="0"/>
            </a:p>
          </p:txBody>
        </p:sp>
        <p:sp>
          <p:nvSpPr>
            <p:cNvPr id="12" name="TextBox 11">
              <a:extLst>
                <a:ext uri="{FF2B5EF4-FFF2-40B4-BE49-F238E27FC236}">
                  <a16:creationId xmlns:a16="http://schemas.microsoft.com/office/drawing/2014/main" id="{1C87273A-05ED-D6E2-DE84-D85CC91E9111}"/>
                </a:ext>
              </a:extLst>
            </p:cNvPr>
            <p:cNvSpPr txBox="1"/>
            <p:nvPr/>
          </p:nvSpPr>
          <p:spPr>
            <a:xfrm>
              <a:off x="5183218" y="2284363"/>
              <a:ext cx="1647054" cy="369332"/>
            </a:xfrm>
            <a:prstGeom prst="rect">
              <a:avLst/>
            </a:prstGeom>
            <a:noFill/>
          </p:spPr>
          <p:txBody>
            <a:bodyPr wrap="none" rtlCol="0">
              <a:spAutoFit/>
            </a:bodyPr>
            <a:lstStyle/>
            <a:p>
              <a:pPr algn="ctr"/>
              <a:r>
                <a:rPr lang="en-US" b="1" dirty="0"/>
                <a:t>Request</a:t>
              </a:r>
              <a:r>
                <a:rPr lang="en-US" dirty="0">
                  <a:solidFill>
                    <a:schemeClr val="bg1"/>
                  </a:solidFill>
                </a:rPr>
                <a:t> </a:t>
              </a:r>
              <a:r>
                <a:rPr lang="en-US" b="1" dirty="0"/>
                <a:t>Queue</a:t>
              </a:r>
            </a:p>
          </p:txBody>
        </p:sp>
      </p:grpSp>
      <p:grpSp>
        <p:nvGrpSpPr>
          <p:cNvPr id="13" name="Group 12">
            <a:extLst>
              <a:ext uri="{FF2B5EF4-FFF2-40B4-BE49-F238E27FC236}">
                <a16:creationId xmlns:a16="http://schemas.microsoft.com/office/drawing/2014/main" id="{6E83F5DB-5D2E-D64F-731B-20BFF7391ECA}"/>
              </a:ext>
            </a:extLst>
          </p:cNvPr>
          <p:cNvGrpSpPr/>
          <p:nvPr/>
        </p:nvGrpSpPr>
        <p:grpSpPr>
          <a:xfrm>
            <a:off x="4617775" y="3562915"/>
            <a:ext cx="2777940" cy="980731"/>
            <a:chOff x="4617775" y="3616703"/>
            <a:chExt cx="2777940" cy="980731"/>
          </a:xfrm>
        </p:grpSpPr>
        <p:sp>
          <p:nvSpPr>
            <p:cNvPr id="14" name="Rectangle: Rounded Corners 13">
              <a:extLst>
                <a:ext uri="{FF2B5EF4-FFF2-40B4-BE49-F238E27FC236}">
                  <a16:creationId xmlns:a16="http://schemas.microsoft.com/office/drawing/2014/main" id="{1B4CCAD6-686A-CE6D-EF55-AC9FCC987E4E}"/>
                </a:ext>
              </a:extLst>
            </p:cNvPr>
            <p:cNvSpPr/>
            <p:nvPr/>
          </p:nvSpPr>
          <p:spPr>
            <a:xfrm>
              <a:off x="4617775" y="3616703"/>
              <a:ext cx="2777940" cy="563802"/>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dirty="0"/>
            </a:p>
          </p:txBody>
        </p:sp>
        <p:sp>
          <p:nvSpPr>
            <p:cNvPr id="15" name="TextBox 14">
              <a:extLst>
                <a:ext uri="{FF2B5EF4-FFF2-40B4-BE49-F238E27FC236}">
                  <a16:creationId xmlns:a16="http://schemas.microsoft.com/office/drawing/2014/main" id="{AC7FA0C5-7B35-9518-CF01-5743F87B5850}"/>
                </a:ext>
              </a:extLst>
            </p:cNvPr>
            <p:cNvSpPr txBox="1"/>
            <p:nvPr/>
          </p:nvSpPr>
          <p:spPr>
            <a:xfrm>
              <a:off x="5114609" y="4228102"/>
              <a:ext cx="1784271" cy="369332"/>
            </a:xfrm>
            <a:prstGeom prst="rect">
              <a:avLst/>
            </a:prstGeom>
            <a:noFill/>
          </p:spPr>
          <p:txBody>
            <a:bodyPr wrap="none" rtlCol="0">
              <a:spAutoFit/>
            </a:bodyPr>
            <a:lstStyle/>
            <a:p>
              <a:pPr algn="ctr"/>
              <a:r>
                <a:rPr lang="en-US" b="1" dirty="0"/>
                <a:t>Response Queue</a:t>
              </a:r>
            </a:p>
          </p:txBody>
        </p:sp>
      </p:grpSp>
      <p:pic>
        <p:nvPicPr>
          <p:cNvPr id="16" name="Picture 15" descr="Free Envelope Clipart Black And White, Download Free Envelope Clipart Black  And White png images, Free ClipArts on Clipart Library">
            <a:extLst>
              <a:ext uri="{FF2B5EF4-FFF2-40B4-BE49-F238E27FC236}">
                <a16:creationId xmlns:a16="http://schemas.microsoft.com/office/drawing/2014/main" id="{DDCACEA4-CBC7-ECB8-023A-1014563BE9D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30130" y="3136951"/>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6" descr="Free Envelope Clipart Black And White, Download Free Envelope Clipart Black  And White png images, Free ClipArts on Clipart Library">
            <a:extLst>
              <a:ext uri="{FF2B5EF4-FFF2-40B4-BE49-F238E27FC236}">
                <a16:creationId xmlns:a16="http://schemas.microsoft.com/office/drawing/2014/main" id="{FD369471-C4B4-9817-E8B8-B97591778D2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06213" y="2721081"/>
            <a:ext cx="535720" cy="369052"/>
          </a:xfrm>
          <a:prstGeom prst="rect">
            <a:avLst/>
          </a:prstGeom>
          <a:noFill/>
          <a:extLst>
            <a:ext uri="{909E8E84-426E-40DD-AFC4-6F175D3DCCD1}">
              <a14:hiddenFill xmlns:a14="http://schemas.microsoft.com/office/drawing/2010/main">
                <a:solidFill>
                  <a:srgbClr val="FFFFFF"/>
                </a:solidFill>
              </a14:hiddenFill>
            </a:ext>
          </a:extLst>
        </p:spPr>
      </p:pic>
      <p:sp>
        <p:nvSpPr>
          <p:cNvPr id="18" name="Rectangle: Rounded Corners 17">
            <a:extLst>
              <a:ext uri="{FF2B5EF4-FFF2-40B4-BE49-F238E27FC236}">
                <a16:creationId xmlns:a16="http://schemas.microsoft.com/office/drawing/2014/main" id="{58E8983E-E2C3-88B2-5E24-7C381C6CC24E}"/>
              </a:ext>
            </a:extLst>
          </p:cNvPr>
          <p:cNvSpPr/>
          <p:nvPr/>
        </p:nvSpPr>
        <p:spPr>
          <a:xfrm>
            <a:off x="4617774" y="4795634"/>
            <a:ext cx="2777939" cy="563802"/>
          </a:xfrm>
          <a:prstGeom prst="roundRect">
            <a:avLst/>
          </a:prstGeom>
          <a:solidFill>
            <a:srgbClr val="84151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CA" dirty="0"/>
              <a:t>Message Broker</a:t>
            </a:r>
          </a:p>
        </p:txBody>
      </p:sp>
      <p:cxnSp>
        <p:nvCxnSpPr>
          <p:cNvPr id="19" name="Straight Arrow Connector 18">
            <a:extLst>
              <a:ext uri="{FF2B5EF4-FFF2-40B4-BE49-F238E27FC236}">
                <a16:creationId xmlns:a16="http://schemas.microsoft.com/office/drawing/2014/main" id="{F356CD8F-039B-FC34-0AC4-0152D8F76894}"/>
              </a:ext>
            </a:extLst>
          </p:cNvPr>
          <p:cNvCxnSpPr>
            <a:cxnSpLocks/>
            <a:endCxn id="11" idx="1"/>
          </p:cNvCxnSpPr>
          <p:nvPr/>
        </p:nvCxnSpPr>
        <p:spPr>
          <a:xfrm flipV="1">
            <a:off x="3762803" y="2905607"/>
            <a:ext cx="854972" cy="350543"/>
          </a:xfrm>
          <a:prstGeom prst="straightConnector1">
            <a:avLst/>
          </a:prstGeom>
          <a:ln w="57150">
            <a:solidFill>
              <a:srgbClr val="DC2626"/>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2718B16B-C989-1467-C855-90C207B6152D}"/>
              </a:ext>
            </a:extLst>
          </p:cNvPr>
          <p:cNvCxnSpPr>
            <a:cxnSpLocks/>
          </p:cNvCxnSpPr>
          <p:nvPr/>
        </p:nvCxnSpPr>
        <p:spPr>
          <a:xfrm>
            <a:off x="7417360" y="2798139"/>
            <a:ext cx="1033482" cy="415871"/>
          </a:xfrm>
          <a:prstGeom prst="straightConnector1">
            <a:avLst/>
          </a:prstGeom>
          <a:ln w="57150">
            <a:solidFill>
              <a:srgbClr val="DC2626"/>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78DEC726-20E1-0FBF-D6D0-82239B4F3726}"/>
              </a:ext>
            </a:extLst>
          </p:cNvPr>
          <p:cNvCxnSpPr>
            <a:cxnSpLocks/>
            <a:endCxn id="14" idx="3"/>
          </p:cNvCxnSpPr>
          <p:nvPr/>
        </p:nvCxnSpPr>
        <p:spPr>
          <a:xfrm flipH="1">
            <a:off x="7395715" y="3460977"/>
            <a:ext cx="1076773" cy="383839"/>
          </a:xfrm>
          <a:prstGeom prst="straightConnector1">
            <a:avLst/>
          </a:prstGeom>
          <a:ln w="57150">
            <a:solidFill>
              <a:srgbClr val="DC2626"/>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AE531D89-F23B-8FE3-05EE-0531D5799F5F}"/>
              </a:ext>
            </a:extLst>
          </p:cNvPr>
          <p:cNvCxnSpPr>
            <a:cxnSpLocks/>
            <a:stCxn id="14" idx="1"/>
            <a:endCxn id="5" idx="5"/>
          </p:cNvCxnSpPr>
          <p:nvPr/>
        </p:nvCxnSpPr>
        <p:spPr>
          <a:xfrm flipH="1" flipV="1">
            <a:off x="3655952" y="3564363"/>
            <a:ext cx="961823" cy="280453"/>
          </a:xfrm>
          <a:prstGeom prst="straightConnector1">
            <a:avLst/>
          </a:prstGeom>
          <a:ln w="57150">
            <a:solidFill>
              <a:srgbClr val="DC2626"/>
            </a:solidFill>
            <a:tailEnd type="triangle"/>
          </a:ln>
        </p:spPr>
        <p:style>
          <a:lnRef idx="1">
            <a:schemeClr val="accent1"/>
          </a:lnRef>
          <a:fillRef idx="0">
            <a:schemeClr val="accent1"/>
          </a:fillRef>
          <a:effectRef idx="0">
            <a:schemeClr val="accent1"/>
          </a:effectRef>
          <a:fontRef idx="minor">
            <a:schemeClr val="tx1"/>
          </a:fontRef>
        </p:style>
      </p:cxnSp>
      <p:pic>
        <p:nvPicPr>
          <p:cNvPr id="23" name="Picture 22" descr="Free Envelope Clipart Black And White, Download Free Envelope Clipart Black  And White png images, Free ClipArts on Clipart Library">
            <a:extLst>
              <a:ext uri="{FF2B5EF4-FFF2-40B4-BE49-F238E27FC236}">
                <a16:creationId xmlns:a16="http://schemas.microsoft.com/office/drawing/2014/main" id="{4908E0EB-D186-1434-F8E9-AEA06A2E1C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26149" y="3126390"/>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23" descr="Free Envelope Clipart Black And White, Download Free Envelope Clipart Black  And White png images, Free ClipArts on Clipart Library">
            <a:extLst>
              <a:ext uri="{FF2B5EF4-FFF2-40B4-BE49-F238E27FC236}">
                <a16:creationId xmlns:a16="http://schemas.microsoft.com/office/drawing/2014/main" id="{30E1D8E9-D5C3-DE96-5EA9-41BEB83D9C5E}"/>
              </a:ext>
            </a:extLst>
          </p:cNvPr>
          <p:cNvPicPr>
            <a:picLocks noChangeAspect="1" noChangeArrowheads="1"/>
          </p:cNvPicPr>
          <p:nvPr/>
        </p:nvPicPr>
        <p:blipFill>
          <a:blip r:embed="rId2">
            <a:duotone>
              <a:prstClr val="black"/>
              <a:schemeClr val="accent6">
                <a:tint val="45000"/>
                <a:satMod val="400000"/>
              </a:schemeClr>
            </a:duotone>
            <a:extLst>
              <a:ext uri="{28A0092B-C50C-407E-A947-70E740481C1C}">
                <a14:useLocalDpi xmlns:a14="http://schemas.microsoft.com/office/drawing/2010/main" val="0"/>
              </a:ext>
            </a:extLst>
          </a:blip>
          <a:srcRect/>
          <a:stretch>
            <a:fillRect/>
          </a:stretch>
        </p:blipFill>
        <p:spPr bwMode="auto">
          <a:xfrm>
            <a:off x="8526149" y="3126390"/>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24" descr="Free Envelope Clipart Black And White, Download Free Envelope Clipart Black  And White png images, Free ClipArts on Clipart Library">
            <a:extLst>
              <a:ext uri="{FF2B5EF4-FFF2-40B4-BE49-F238E27FC236}">
                <a16:creationId xmlns:a16="http://schemas.microsoft.com/office/drawing/2014/main" id="{782137E3-7361-C832-A385-899758BF0BEB}"/>
              </a:ext>
            </a:extLst>
          </p:cNvPr>
          <p:cNvPicPr>
            <a:picLocks noChangeAspect="1" noChangeArrowheads="1"/>
          </p:cNvPicPr>
          <p:nvPr/>
        </p:nvPicPr>
        <p:blipFill>
          <a:blip r:embed="rId2">
            <a:duotone>
              <a:prstClr val="black"/>
              <a:schemeClr val="accent6">
                <a:tint val="45000"/>
                <a:satMod val="400000"/>
              </a:schemeClr>
            </a:duotone>
            <a:extLst>
              <a:ext uri="{28A0092B-C50C-407E-A947-70E740481C1C}">
                <a14:useLocalDpi xmlns:a14="http://schemas.microsoft.com/office/drawing/2010/main" val="0"/>
              </a:ext>
            </a:extLst>
          </a:blip>
          <a:srcRect/>
          <a:stretch>
            <a:fillRect/>
          </a:stretch>
        </p:blipFill>
        <p:spPr bwMode="auto">
          <a:xfrm>
            <a:off x="4715687" y="3671261"/>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25" descr="Free Envelope Clipart Black And White, Download Free Envelope Clipart Black  And White png images, Free ClipArts on Clipart Library">
            <a:extLst>
              <a:ext uri="{FF2B5EF4-FFF2-40B4-BE49-F238E27FC236}">
                <a16:creationId xmlns:a16="http://schemas.microsoft.com/office/drawing/2014/main" id="{9C346DEA-AFFF-E1E2-1CA9-D0A3605900F4}"/>
              </a:ext>
            </a:extLst>
          </p:cNvPr>
          <p:cNvPicPr>
            <a:picLocks noChangeAspect="1" noChangeArrowheads="1"/>
          </p:cNvPicPr>
          <p:nvPr/>
        </p:nvPicPr>
        <p:blipFill>
          <a:blip r:embed="rId2">
            <a:duotone>
              <a:prstClr val="black"/>
              <a:schemeClr val="accent6">
                <a:tint val="45000"/>
                <a:satMod val="400000"/>
              </a:schemeClr>
            </a:duotone>
            <a:extLst>
              <a:ext uri="{28A0092B-C50C-407E-A947-70E740481C1C}">
                <a14:useLocalDpi xmlns:a14="http://schemas.microsoft.com/office/drawing/2010/main" val="0"/>
              </a:ext>
            </a:extLst>
          </a:blip>
          <a:srcRect/>
          <a:stretch>
            <a:fillRect/>
          </a:stretch>
        </p:blipFill>
        <p:spPr bwMode="auto">
          <a:xfrm>
            <a:off x="3136280" y="3126390"/>
            <a:ext cx="535720" cy="369052"/>
          </a:xfrm>
          <a:prstGeom prst="rect">
            <a:avLst/>
          </a:prstGeom>
          <a:noFill/>
          <a:extLst>
            <a:ext uri="{909E8E84-426E-40DD-AFC4-6F175D3DCCD1}">
              <a14:hiddenFill xmlns:a14="http://schemas.microsoft.com/office/drawing/2010/main">
                <a:solidFill>
                  <a:srgbClr val="FFFFFF"/>
                </a:solidFill>
              </a14:hiddenFill>
            </a:ext>
          </a:extLst>
        </p:spPr>
      </p:pic>
      <p:sp>
        <p:nvSpPr>
          <p:cNvPr id="27" name="Rectangle 26">
            <a:hlinkClick r:id="rId3" action="ppaction://hlinksldjump"/>
            <a:extLst>
              <a:ext uri="{FF2B5EF4-FFF2-40B4-BE49-F238E27FC236}">
                <a16:creationId xmlns:a16="http://schemas.microsoft.com/office/drawing/2014/main" id="{8989D8F3-681A-E910-9DE9-FB217A187C2B}"/>
              </a:ext>
            </a:extLst>
          </p:cNvPr>
          <p:cNvSpPr/>
          <p:nvPr/>
        </p:nvSpPr>
        <p:spPr>
          <a:xfrm>
            <a:off x="10832481" y="6007343"/>
            <a:ext cx="1160702" cy="68698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Next</a:t>
            </a:r>
          </a:p>
        </p:txBody>
      </p:sp>
    </p:spTree>
    <p:extLst>
      <p:ext uri="{BB962C8B-B14F-4D97-AF65-F5344CB8AC3E}">
        <p14:creationId xmlns:p14="http://schemas.microsoft.com/office/powerpoint/2010/main" val="10448858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wipe(left)">
                                      <p:cBhvr>
                                        <p:cTn id="11" dur="500"/>
                                        <p:tgtEl>
                                          <p:spTgt spid="19"/>
                                        </p:tgtEl>
                                      </p:cBhvr>
                                    </p:animEffect>
                                  </p:childTnLst>
                                </p:cTn>
                              </p:par>
                              <p:par>
                                <p:cTn id="12" presetID="10" presetClass="entr" presetSubtype="0" fill="hold" nodeType="withEffect">
                                  <p:stCondLst>
                                    <p:cond delay="250"/>
                                  </p:stCondLst>
                                  <p:childTnLst>
                                    <p:set>
                                      <p:cBhvr>
                                        <p:cTn id="13" dur="1" fill="hold">
                                          <p:stCondLst>
                                            <p:cond delay="0"/>
                                          </p:stCondLst>
                                        </p:cTn>
                                        <p:tgtEl>
                                          <p:spTgt spid="10"/>
                                        </p:tgtEl>
                                        <p:attrNameLst>
                                          <p:attrName>style.visibility</p:attrName>
                                        </p:attrNameLst>
                                      </p:cBhvr>
                                      <p:to>
                                        <p:strVal val="visible"/>
                                      </p:to>
                                    </p:set>
                                    <p:animEffect transition="in" filter="fade">
                                      <p:cBhvr>
                                        <p:cTn id="14" dur="500"/>
                                        <p:tgtEl>
                                          <p:spTgt spid="10"/>
                                        </p:tgtEl>
                                      </p:cBhvr>
                                    </p:animEffect>
                                  </p:childTnLst>
                                </p:cTn>
                              </p:par>
                            </p:childTnLst>
                          </p:cTn>
                        </p:par>
                        <p:par>
                          <p:cTn id="15" fill="hold">
                            <p:stCondLst>
                              <p:cond delay="1250"/>
                            </p:stCondLst>
                            <p:childTnLst>
                              <p:par>
                                <p:cTn id="16" presetID="22" presetClass="entr" presetSubtype="8" fill="hold" nodeType="afterEffect">
                                  <p:stCondLst>
                                    <p:cond delay="0"/>
                                  </p:stCondLst>
                                  <p:childTnLst>
                                    <p:set>
                                      <p:cBhvr>
                                        <p:cTn id="17" dur="1" fill="hold">
                                          <p:stCondLst>
                                            <p:cond delay="0"/>
                                          </p:stCondLst>
                                        </p:cTn>
                                        <p:tgtEl>
                                          <p:spTgt spid="20"/>
                                        </p:tgtEl>
                                        <p:attrNameLst>
                                          <p:attrName>style.visibility</p:attrName>
                                        </p:attrNameLst>
                                      </p:cBhvr>
                                      <p:to>
                                        <p:strVal val="visible"/>
                                      </p:to>
                                    </p:set>
                                    <p:animEffect transition="in" filter="wipe(left)">
                                      <p:cBhvr>
                                        <p:cTn id="18" dur="500"/>
                                        <p:tgtEl>
                                          <p:spTgt spid="20"/>
                                        </p:tgtEl>
                                      </p:cBhvr>
                                    </p:animEffect>
                                  </p:childTnLst>
                                </p:cTn>
                              </p:par>
                              <p:par>
                                <p:cTn id="19" presetID="10" presetClass="entr" presetSubtype="0" fill="hold" nodeType="withEffect">
                                  <p:stCondLst>
                                    <p:cond delay="25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500"/>
                                        <p:tgtEl>
                                          <p:spTgt spid="7"/>
                                        </p:tgtEl>
                                      </p:cBhvr>
                                    </p:animEffect>
                                  </p:childTnLst>
                                </p:cTn>
                              </p:par>
                            </p:childTnLst>
                          </p:cTn>
                        </p:par>
                        <p:par>
                          <p:cTn id="22" fill="hold">
                            <p:stCondLst>
                              <p:cond delay="2000"/>
                            </p:stCondLst>
                            <p:childTnLst>
                              <p:par>
                                <p:cTn id="23" presetID="22" presetClass="entr" presetSubtype="2" fill="hold" nodeType="afterEffect">
                                  <p:stCondLst>
                                    <p:cond delay="0"/>
                                  </p:stCondLst>
                                  <p:childTnLst>
                                    <p:set>
                                      <p:cBhvr>
                                        <p:cTn id="24" dur="1" fill="hold">
                                          <p:stCondLst>
                                            <p:cond delay="0"/>
                                          </p:stCondLst>
                                        </p:cTn>
                                        <p:tgtEl>
                                          <p:spTgt spid="21"/>
                                        </p:tgtEl>
                                        <p:attrNameLst>
                                          <p:attrName>style.visibility</p:attrName>
                                        </p:attrNameLst>
                                      </p:cBhvr>
                                      <p:to>
                                        <p:strVal val="visible"/>
                                      </p:to>
                                    </p:set>
                                    <p:animEffect transition="in" filter="wipe(right)">
                                      <p:cBhvr>
                                        <p:cTn id="25" dur="500"/>
                                        <p:tgtEl>
                                          <p:spTgt spid="21"/>
                                        </p:tgtEl>
                                      </p:cBhvr>
                                    </p:animEffect>
                                  </p:childTnLst>
                                </p:cTn>
                              </p:par>
                              <p:par>
                                <p:cTn id="26" presetID="10" presetClass="entr" presetSubtype="0" fill="hold" nodeType="withEffect">
                                  <p:stCondLst>
                                    <p:cond delay="250"/>
                                  </p:stCondLst>
                                  <p:childTnLst>
                                    <p:set>
                                      <p:cBhvr>
                                        <p:cTn id="27" dur="1" fill="hold">
                                          <p:stCondLst>
                                            <p:cond delay="0"/>
                                          </p:stCondLst>
                                        </p:cTn>
                                        <p:tgtEl>
                                          <p:spTgt spid="13"/>
                                        </p:tgtEl>
                                        <p:attrNameLst>
                                          <p:attrName>style.visibility</p:attrName>
                                        </p:attrNameLst>
                                      </p:cBhvr>
                                      <p:to>
                                        <p:strVal val="visible"/>
                                      </p:to>
                                    </p:set>
                                    <p:animEffect transition="in" filter="fade">
                                      <p:cBhvr>
                                        <p:cTn id="28" dur="500"/>
                                        <p:tgtEl>
                                          <p:spTgt spid="13"/>
                                        </p:tgtEl>
                                      </p:cBhvr>
                                    </p:animEffect>
                                  </p:childTnLst>
                                </p:cTn>
                              </p:par>
                            </p:childTnLst>
                          </p:cTn>
                        </p:par>
                        <p:par>
                          <p:cTn id="29" fill="hold">
                            <p:stCondLst>
                              <p:cond delay="2750"/>
                            </p:stCondLst>
                            <p:childTnLst>
                              <p:par>
                                <p:cTn id="30" presetID="22" presetClass="entr" presetSubtype="2" fill="hold" nodeType="afterEffect">
                                  <p:stCondLst>
                                    <p:cond delay="0"/>
                                  </p:stCondLst>
                                  <p:childTnLst>
                                    <p:set>
                                      <p:cBhvr>
                                        <p:cTn id="31" dur="1" fill="hold">
                                          <p:stCondLst>
                                            <p:cond delay="0"/>
                                          </p:stCondLst>
                                        </p:cTn>
                                        <p:tgtEl>
                                          <p:spTgt spid="22"/>
                                        </p:tgtEl>
                                        <p:attrNameLst>
                                          <p:attrName>style.visibility</p:attrName>
                                        </p:attrNameLst>
                                      </p:cBhvr>
                                      <p:to>
                                        <p:strVal val="visible"/>
                                      </p:to>
                                    </p:set>
                                    <p:animEffect transition="in" filter="wipe(right)">
                                      <p:cBhvr>
                                        <p:cTn id="32" dur="500"/>
                                        <p:tgtEl>
                                          <p:spTgt spid="22"/>
                                        </p:tgtEl>
                                      </p:cBhvr>
                                    </p:animEffect>
                                  </p:childTnLst>
                                </p:cTn>
                              </p:par>
                            </p:childTnLst>
                          </p:cTn>
                        </p:par>
                        <p:par>
                          <p:cTn id="33" fill="hold">
                            <p:stCondLst>
                              <p:cond delay="3250"/>
                            </p:stCondLst>
                            <p:childTnLst>
                              <p:par>
                                <p:cTn id="34" presetID="10" presetClass="entr" presetSubtype="0" fill="hold" grpId="0" nodeType="afterEffect">
                                  <p:stCondLst>
                                    <p:cond delay="0"/>
                                  </p:stCondLst>
                                  <p:childTnLst>
                                    <p:set>
                                      <p:cBhvr>
                                        <p:cTn id="35" dur="1" fill="hold">
                                          <p:stCondLst>
                                            <p:cond delay="0"/>
                                          </p:stCondLst>
                                        </p:cTn>
                                        <p:tgtEl>
                                          <p:spTgt spid="18"/>
                                        </p:tgtEl>
                                        <p:attrNameLst>
                                          <p:attrName>style.visibility</p:attrName>
                                        </p:attrNameLst>
                                      </p:cBhvr>
                                      <p:to>
                                        <p:strVal val="visible"/>
                                      </p:to>
                                    </p:set>
                                    <p:animEffect transition="in" filter="fade">
                                      <p:cBhvr>
                                        <p:cTn id="36" dur="500"/>
                                        <p:tgtEl>
                                          <p:spTgt spid="18"/>
                                        </p:tgtEl>
                                      </p:cBhvr>
                                    </p:animEffect>
                                  </p:childTnLst>
                                </p:cTn>
                              </p:par>
                            </p:childTnLst>
                          </p:cTn>
                        </p:par>
                        <p:par>
                          <p:cTn id="37" fill="hold">
                            <p:stCondLst>
                              <p:cond delay="3750"/>
                            </p:stCondLst>
                            <p:childTnLst>
                              <p:par>
                                <p:cTn id="38" presetID="1" presetClass="entr" presetSubtype="0" fill="hold" nodeType="afterEffect">
                                  <p:stCondLst>
                                    <p:cond delay="0"/>
                                  </p:stCondLst>
                                  <p:childTnLst>
                                    <p:set>
                                      <p:cBhvr>
                                        <p:cTn id="39" dur="1" fill="hold">
                                          <p:stCondLst>
                                            <p:cond delay="0"/>
                                          </p:stCondLst>
                                        </p:cTn>
                                        <p:tgtEl>
                                          <p:spTgt spid="16"/>
                                        </p:tgtEl>
                                        <p:attrNameLst>
                                          <p:attrName>style.visibility</p:attrName>
                                        </p:attrNameLst>
                                      </p:cBhvr>
                                      <p:to>
                                        <p:strVal val="visible"/>
                                      </p:to>
                                    </p:set>
                                  </p:childTnLst>
                                </p:cTn>
                              </p:par>
                            </p:childTnLst>
                          </p:cTn>
                        </p:par>
                        <p:par>
                          <p:cTn id="40" fill="hold">
                            <p:stCondLst>
                              <p:cond delay="3750"/>
                            </p:stCondLst>
                            <p:childTnLst>
                              <p:par>
                                <p:cTn id="41" presetID="42" presetClass="path" presetSubtype="0" accel="50000" decel="50000" fill="hold" nodeType="afterEffect">
                                  <p:stCondLst>
                                    <p:cond delay="0"/>
                                  </p:stCondLst>
                                  <p:childTnLst>
                                    <p:animMotion origin="layout" path="M 4.16667E-6 7.40741E-7 L 0.29336 -0.06065 " pathEditMode="relative" rAng="0" ptsTypes="AA">
                                      <p:cBhvr>
                                        <p:cTn id="42" dur="1500" fill="hold"/>
                                        <p:tgtEl>
                                          <p:spTgt spid="16"/>
                                        </p:tgtEl>
                                        <p:attrNameLst>
                                          <p:attrName>ppt_x</p:attrName>
                                          <p:attrName>ppt_y</p:attrName>
                                        </p:attrNameLst>
                                      </p:cBhvr>
                                      <p:rCtr x="14661" y="-3032"/>
                                    </p:animMotion>
                                  </p:childTnLst>
                                </p:cTn>
                              </p:par>
                            </p:childTnLst>
                          </p:cTn>
                        </p:par>
                        <p:par>
                          <p:cTn id="43" fill="hold">
                            <p:stCondLst>
                              <p:cond delay="5250"/>
                            </p:stCondLst>
                            <p:childTnLst>
                              <p:par>
                                <p:cTn id="44" presetID="1" presetClass="exit" presetSubtype="0" fill="hold" nodeType="afterEffect">
                                  <p:stCondLst>
                                    <p:cond delay="0"/>
                                  </p:stCondLst>
                                  <p:childTnLst>
                                    <p:set>
                                      <p:cBhvr>
                                        <p:cTn id="45" dur="1" fill="hold">
                                          <p:stCondLst>
                                            <p:cond delay="0"/>
                                          </p:stCondLst>
                                        </p:cTn>
                                        <p:tgtEl>
                                          <p:spTgt spid="16"/>
                                        </p:tgtEl>
                                        <p:attrNameLst>
                                          <p:attrName>style.visibility</p:attrName>
                                        </p:attrNameLst>
                                      </p:cBhvr>
                                      <p:to>
                                        <p:strVal val="hidden"/>
                                      </p:to>
                                    </p:set>
                                  </p:childTnLst>
                                </p:cTn>
                              </p:par>
                              <p:par>
                                <p:cTn id="46" presetID="1" presetClass="entr" presetSubtype="0" fill="hold" nodeType="withEffect">
                                  <p:stCondLst>
                                    <p:cond delay="0"/>
                                  </p:stCondLst>
                                  <p:childTnLst>
                                    <p:set>
                                      <p:cBhvr>
                                        <p:cTn id="47" dur="1" fill="hold">
                                          <p:stCondLst>
                                            <p:cond delay="0"/>
                                          </p:stCondLst>
                                        </p:cTn>
                                        <p:tgtEl>
                                          <p:spTgt spid="17"/>
                                        </p:tgtEl>
                                        <p:attrNameLst>
                                          <p:attrName>style.visibility</p:attrName>
                                        </p:attrNameLst>
                                      </p:cBhvr>
                                      <p:to>
                                        <p:strVal val="visible"/>
                                      </p:to>
                                    </p:set>
                                  </p:childTnLst>
                                </p:cTn>
                              </p:par>
                            </p:childTnLst>
                          </p:cTn>
                        </p:par>
                        <p:par>
                          <p:cTn id="48" fill="hold">
                            <p:stCondLst>
                              <p:cond delay="5250"/>
                            </p:stCondLst>
                            <p:childTnLst>
                              <p:par>
                                <p:cTn id="49" presetID="42" presetClass="path" presetSubtype="0" accel="50000" decel="50000" fill="hold" nodeType="afterEffect">
                                  <p:stCondLst>
                                    <p:cond delay="0"/>
                                  </p:stCondLst>
                                  <p:childTnLst>
                                    <p:animMotion origin="layout" path="M 4.79167E-6 -1.11111E-6 L 0.14987 0.05995 " pathEditMode="relative" rAng="0" ptsTypes="AA">
                                      <p:cBhvr>
                                        <p:cTn id="50" dur="1500" fill="hold"/>
                                        <p:tgtEl>
                                          <p:spTgt spid="17"/>
                                        </p:tgtEl>
                                        <p:attrNameLst>
                                          <p:attrName>ppt_x</p:attrName>
                                          <p:attrName>ppt_y</p:attrName>
                                        </p:attrNameLst>
                                      </p:cBhvr>
                                      <p:rCtr x="7487" y="2986"/>
                                    </p:animMotion>
                                  </p:childTnLst>
                                </p:cTn>
                              </p:par>
                            </p:childTnLst>
                          </p:cTn>
                        </p:par>
                        <p:par>
                          <p:cTn id="51" fill="hold">
                            <p:stCondLst>
                              <p:cond delay="6750"/>
                            </p:stCondLst>
                            <p:childTnLst>
                              <p:par>
                                <p:cTn id="52" presetID="1" presetClass="exit" presetSubtype="0" fill="hold" nodeType="afterEffect">
                                  <p:stCondLst>
                                    <p:cond delay="0"/>
                                  </p:stCondLst>
                                  <p:childTnLst>
                                    <p:set>
                                      <p:cBhvr>
                                        <p:cTn id="53" dur="1" fill="hold">
                                          <p:stCondLst>
                                            <p:cond delay="0"/>
                                          </p:stCondLst>
                                        </p:cTn>
                                        <p:tgtEl>
                                          <p:spTgt spid="17"/>
                                        </p:tgtEl>
                                        <p:attrNameLst>
                                          <p:attrName>style.visibility</p:attrName>
                                        </p:attrNameLst>
                                      </p:cBhvr>
                                      <p:to>
                                        <p:strVal val="hidden"/>
                                      </p:to>
                                    </p:set>
                                  </p:childTnLst>
                                </p:cTn>
                              </p:par>
                              <p:par>
                                <p:cTn id="54" presetID="1" presetClass="entr" presetSubtype="0" fill="hold" nodeType="withEffect">
                                  <p:stCondLst>
                                    <p:cond delay="0"/>
                                  </p:stCondLst>
                                  <p:childTnLst>
                                    <p:set>
                                      <p:cBhvr>
                                        <p:cTn id="55" dur="1" fill="hold">
                                          <p:stCondLst>
                                            <p:cond delay="0"/>
                                          </p:stCondLst>
                                        </p:cTn>
                                        <p:tgtEl>
                                          <p:spTgt spid="23"/>
                                        </p:tgtEl>
                                        <p:attrNameLst>
                                          <p:attrName>style.visibility</p:attrName>
                                        </p:attrNameLst>
                                      </p:cBhvr>
                                      <p:to>
                                        <p:strVal val="visible"/>
                                      </p:to>
                                    </p:set>
                                  </p:childTnLst>
                                </p:cTn>
                              </p:par>
                            </p:childTnLst>
                          </p:cTn>
                        </p:par>
                        <p:par>
                          <p:cTn id="56" fill="hold">
                            <p:stCondLst>
                              <p:cond delay="6750"/>
                            </p:stCondLst>
                            <p:childTnLst>
                              <p:par>
                                <p:cTn id="57" presetID="10" presetClass="exit" presetSubtype="0" fill="hold" nodeType="afterEffect">
                                  <p:stCondLst>
                                    <p:cond delay="0"/>
                                  </p:stCondLst>
                                  <p:childTnLst>
                                    <p:animEffect transition="out" filter="fade">
                                      <p:cBhvr>
                                        <p:cTn id="58" dur="500"/>
                                        <p:tgtEl>
                                          <p:spTgt spid="23"/>
                                        </p:tgtEl>
                                      </p:cBhvr>
                                    </p:animEffect>
                                    <p:set>
                                      <p:cBhvr>
                                        <p:cTn id="59" dur="1" fill="hold">
                                          <p:stCondLst>
                                            <p:cond delay="499"/>
                                          </p:stCondLst>
                                        </p:cTn>
                                        <p:tgtEl>
                                          <p:spTgt spid="23"/>
                                        </p:tgtEl>
                                        <p:attrNameLst>
                                          <p:attrName>style.visibility</p:attrName>
                                        </p:attrNameLst>
                                      </p:cBhvr>
                                      <p:to>
                                        <p:strVal val="hidden"/>
                                      </p:to>
                                    </p:set>
                                  </p:childTnLst>
                                </p:cTn>
                              </p:par>
                            </p:childTnLst>
                          </p:cTn>
                        </p:par>
                        <p:par>
                          <p:cTn id="60" fill="hold">
                            <p:stCondLst>
                              <p:cond delay="7250"/>
                            </p:stCondLst>
                            <p:childTnLst>
                              <p:par>
                                <p:cTn id="61" presetID="10" presetClass="entr" presetSubtype="0" fill="hold" nodeType="afterEffect">
                                  <p:stCondLst>
                                    <p:cond delay="0"/>
                                  </p:stCondLst>
                                  <p:childTnLst>
                                    <p:set>
                                      <p:cBhvr>
                                        <p:cTn id="62" dur="1" fill="hold">
                                          <p:stCondLst>
                                            <p:cond delay="0"/>
                                          </p:stCondLst>
                                        </p:cTn>
                                        <p:tgtEl>
                                          <p:spTgt spid="24"/>
                                        </p:tgtEl>
                                        <p:attrNameLst>
                                          <p:attrName>style.visibility</p:attrName>
                                        </p:attrNameLst>
                                      </p:cBhvr>
                                      <p:to>
                                        <p:strVal val="visible"/>
                                      </p:to>
                                    </p:set>
                                    <p:animEffect transition="in" filter="fade">
                                      <p:cBhvr>
                                        <p:cTn id="63" dur="500"/>
                                        <p:tgtEl>
                                          <p:spTgt spid="24"/>
                                        </p:tgtEl>
                                      </p:cBhvr>
                                    </p:animEffect>
                                  </p:childTnLst>
                                </p:cTn>
                              </p:par>
                            </p:childTnLst>
                          </p:cTn>
                        </p:par>
                        <p:par>
                          <p:cTn id="64" fill="hold">
                            <p:stCondLst>
                              <p:cond delay="7750"/>
                            </p:stCondLst>
                            <p:childTnLst>
                              <p:par>
                                <p:cTn id="65" presetID="42" presetClass="path" presetSubtype="0" accel="50000" decel="50000" fill="hold" nodeType="afterEffect">
                                  <p:stCondLst>
                                    <p:cond delay="0"/>
                                  </p:stCondLst>
                                  <p:childTnLst>
                                    <p:animMotion origin="layout" path="M -3.95833E-6 1.11111E-6 L -0.3125 0.07963 " pathEditMode="relative" rAng="0" ptsTypes="AA">
                                      <p:cBhvr>
                                        <p:cTn id="66" dur="1500" fill="hold"/>
                                        <p:tgtEl>
                                          <p:spTgt spid="24"/>
                                        </p:tgtEl>
                                        <p:attrNameLst>
                                          <p:attrName>ppt_x</p:attrName>
                                          <p:attrName>ppt_y</p:attrName>
                                        </p:attrNameLst>
                                      </p:cBhvr>
                                      <p:rCtr x="-15625" y="3981"/>
                                    </p:animMotion>
                                  </p:childTnLst>
                                </p:cTn>
                              </p:par>
                            </p:childTnLst>
                          </p:cTn>
                        </p:par>
                        <p:par>
                          <p:cTn id="67" fill="hold">
                            <p:stCondLst>
                              <p:cond delay="9250"/>
                            </p:stCondLst>
                            <p:childTnLst>
                              <p:par>
                                <p:cTn id="68" presetID="1" presetClass="entr" presetSubtype="0" fill="hold" nodeType="afterEffect">
                                  <p:stCondLst>
                                    <p:cond delay="0"/>
                                  </p:stCondLst>
                                  <p:childTnLst>
                                    <p:set>
                                      <p:cBhvr>
                                        <p:cTn id="69" dur="1" fill="hold">
                                          <p:stCondLst>
                                            <p:cond delay="0"/>
                                          </p:stCondLst>
                                        </p:cTn>
                                        <p:tgtEl>
                                          <p:spTgt spid="25"/>
                                        </p:tgtEl>
                                        <p:attrNameLst>
                                          <p:attrName>style.visibility</p:attrName>
                                        </p:attrNameLst>
                                      </p:cBhvr>
                                      <p:to>
                                        <p:strVal val="visible"/>
                                      </p:to>
                                    </p:set>
                                  </p:childTnLst>
                                </p:cTn>
                              </p:par>
                              <p:par>
                                <p:cTn id="70" presetID="1" presetClass="exit" presetSubtype="0" fill="hold" nodeType="withEffect">
                                  <p:stCondLst>
                                    <p:cond delay="0"/>
                                  </p:stCondLst>
                                  <p:childTnLst>
                                    <p:set>
                                      <p:cBhvr>
                                        <p:cTn id="71" dur="1" fill="hold">
                                          <p:stCondLst>
                                            <p:cond delay="0"/>
                                          </p:stCondLst>
                                        </p:cTn>
                                        <p:tgtEl>
                                          <p:spTgt spid="24"/>
                                        </p:tgtEl>
                                        <p:attrNameLst>
                                          <p:attrName>style.visibility</p:attrName>
                                        </p:attrNameLst>
                                      </p:cBhvr>
                                      <p:to>
                                        <p:strVal val="hidden"/>
                                      </p:to>
                                    </p:set>
                                  </p:childTnLst>
                                </p:cTn>
                              </p:par>
                            </p:childTnLst>
                          </p:cTn>
                        </p:par>
                        <p:par>
                          <p:cTn id="72" fill="hold">
                            <p:stCondLst>
                              <p:cond delay="9250"/>
                            </p:stCondLst>
                            <p:childTnLst>
                              <p:par>
                                <p:cTn id="73" presetID="42" presetClass="path" presetSubtype="0" accel="50000" decel="50000" fill="hold" nodeType="afterEffect">
                                  <p:stCondLst>
                                    <p:cond delay="0"/>
                                  </p:stCondLst>
                                  <p:childTnLst>
                                    <p:animMotion origin="layout" path="M -3.95833E-6 1.48148E-6 L -0.13007 -0.07778 " pathEditMode="relative" rAng="0" ptsTypes="AA">
                                      <p:cBhvr>
                                        <p:cTn id="74" dur="1500" fill="hold"/>
                                        <p:tgtEl>
                                          <p:spTgt spid="25"/>
                                        </p:tgtEl>
                                        <p:attrNameLst>
                                          <p:attrName>ppt_x</p:attrName>
                                          <p:attrName>ppt_y</p:attrName>
                                        </p:attrNameLst>
                                      </p:cBhvr>
                                      <p:rCtr x="-6510" y="-3889"/>
                                    </p:animMotion>
                                  </p:childTnLst>
                                </p:cTn>
                              </p:par>
                            </p:childTnLst>
                          </p:cTn>
                        </p:par>
                        <p:par>
                          <p:cTn id="75" fill="hold">
                            <p:stCondLst>
                              <p:cond delay="10750"/>
                            </p:stCondLst>
                            <p:childTnLst>
                              <p:par>
                                <p:cTn id="76" presetID="1" presetClass="exit" presetSubtype="0" fill="hold" nodeType="afterEffect">
                                  <p:stCondLst>
                                    <p:cond delay="0"/>
                                  </p:stCondLst>
                                  <p:childTnLst>
                                    <p:set>
                                      <p:cBhvr>
                                        <p:cTn id="77" dur="1" fill="hold">
                                          <p:stCondLst>
                                            <p:cond delay="0"/>
                                          </p:stCondLst>
                                        </p:cTn>
                                        <p:tgtEl>
                                          <p:spTgt spid="25"/>
                                        </p:tgtEl>
                                        <p:attrNameLst>
                                          <p:attrName>style.visibility</p:attrName>
                                        </p:attrNameLst>
                                      </p:cBhvr>
                                      <p:to>
                                        <p:strVal val="hidden"/>
                                      </p:to>
                                    </p:set>
                                  </p:childTnLst>
                                </p:cTn>
                              </p:par>
                              <p:par>
                                <p:cTn id="78" presetID="1" presetClass="entr" presetSubtype="0" fill="hold" nodeType="withEffect">
                                  <p:stCondLst>
                                    <p:cond delay="0"/>
                                  </p:stCondLst>
                                  <p:childTnLst>
                                    <p:set>
                                      <p:cBhvr>
                                        <p:cTn id="79" dur="1" fill="hold">
                                          <p:stCondLst>
                                            <p:cond delay="0"/>
                                          </p:stCondLst>
                                        </p:cTn>
                                        <p:tgtEl>
                                          <p:spTgt spid="26"/>
                                        </p:tgtEl>
                                        <p:attrNameLst>
                                          <p:attrName>style.visibility</p:attrName>
                                        </p:attrNameLst>
                                      </p:cBhvr>
                                      <p:to>
                                        <p:strVal val="visible"/>
                                      </p:to>
                                    </p:set>
                                  </p:childTnLst>
                                </p:cTn>
                              </p:par>
                            </p:childTnLst>
                          </p:cTn>
                        </p:par>
                        <p:par>
                          <p:cTn id="80" fill="hold">
                            <p:stCondLst>
                              <p:cond delay="10750"/>
                            </p:stCondLst>
                            <p:childTnLst>
                              <p:par>
                                <p:cTn id="81" presetID="10" presetClass="exit" presetSubtype="0" fill="hold" nodeType="afterEffect">
                                  <p:stCondLst>
                                    <p:cond delay="0"/>
                                  </p:stCondLst>
                                  <p:childTnLst>
                                    <p:animEffect transition="out" filter="fade">
                                      <p:cBhvr>
                                        <p:cTn id="82" dur="500"/>
                                        <p:tgtEl>
                                          <p:spTgt spid="26"/>
                                        </p:tgtEl>
                                      </p:cBhvr>
                                    </p:animEffect>
                                    <p:set>
                                      <p:cBhvr>
                                        <p:cTn id="83" dur="1" fill="hold">
                                          <p:stCondLst>
                                            <p:cond delay="499"/>
                                          </p:stCondLst>
                                        </p:cTn>
                                        <p:tgtEl>
                                          <p:spTgt spid="26"/>
                                        </p:tgtEl>
                                        <p:attrNameLst>
                                          <p:attrName>style.visibility</p:attrName>
                                        </p:attrNameLst>
                                      </p:cBhvr>
                                      <p:to>
                                        <p:strVal val="hidden"/>
                                      </p:to>
                                    </p:set>
                                  </p:childTnLst>
                                </p:cTn>
                              </p:par>
                            </p:childTnLst>
                          </p:cTn>
                        </p:par>
                      </p:childTnLst>
                    </p:cTn>
                  </p:par>
                  <p:par>
                    <p:cTn id="84" fill="hold">
                      <p:stCondLst>
                        <p:cond delay="indefinite"/>
                      </p:stCondLst>
                      <p:childTnLst>
                        <p:par>
                          <p:cTn id="85" fill="hold">
                            <p:stCondLst>
                              <p:cond delay="0"/>
                            </p:stCondLst>
                            <p:childTnLst>
                              <p:par>
                                <p:cTn id="86" presetID="10" presetClass="entr" presetSubtype="0" fill="hold" grpId="0" nodeType="clickEffect">
                                  <p:stCondLst>
                                    <p:cond delay="0"/>
                                  </p:stCondLst>
                                  <p:childTnLst>
                                    <p:set>
                                      <p:cBhvr>
                                        <p:cTn id="87" dur="1" fill="hold">
                                          <p:stCondLst>
                                            <p:cond delay="0"/>
                                          </p:stCondLst>
                                        </p:cTn>
                                        <p:tgtEl>
                                          <p:spTgt spid="27"/>
                                        </p:tgtEl>
                                        <p:attrNameLst>
                                          <p:attrName>style.visibility</p:attrName>
                                        </p:attrNameLst>
                                      </p:cBhvr>
                                      <p:to>
                                        <p:strVal val="visible"/>
                                      </p:to>
                                    </p:set>
                                    <p:animEffect transition="in" filter="fade">
                                      <p:cBhvr>
                                        <p:cTn id="88"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27" grpId="0" animBg="1"/>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3729F7-0B1F-DB33-FAEC-02FFE4B883C4}"/>
              </a:ext>
            </a:extLst>
          </p:cNvPr>
          <p:cNvSpPr>
            <a:spLocks noGrp="1"/>
          </p:cNvSpPr>
          <p:nvPr>
            <p:ph type="title"/>
          </p:nvPr>
        </p:nvSpPr>
        <p:spPr/>
        <p:txBody>
          <a:bodyPr/>
          <a:lstStyle/>
          <a:p>
            <a:r>
              <a:rPr lang="en-US" dirty="0"/>
              <a:t>Scatter-Gather</a:t>
            </a:r>
          </a:p>
        </p:txBody>
      </p:sp>
      <p:grpSp>
        <p:nvGrpSpPr>
          <p:cNvPr id="3" name="Group 2">
            <a:extLst>
              <a:ext uri="{FF2B5EF4-FFF2-40B4-BE49-F238E27FC236}">
                <a16:creationId xmlns:a16="http://schemas.microsoft.com/office/drawing/2014/main" id="{3A934A34-CE7D-27FB-D083-C764B4405DE5}"/>
              </a:ext>
            </a:extLst>
          </p:cNvPr>
          <p:cNvGrpSpPr/>
          <p:nvPr/>
        </p:nvGrpSpPr>
        <p:grpSpPr>
          <a:xfrm>
            <a:off x="6664896" y="1763795"/>
            <a:ext cx="4739525" cy="3262819"/>
            <a:chOff x="7331824" y="1926441"/>
            <a:chExt cx="4739525" cy="3262819"/>
          </a:xfrm>
        </p:grpSpPr>
        <p:sp>
          <p:nvSpPr>
            <p:cNvPr id="4" name="Rectangle: Rounded Corners 3">
              <a:extLst>
                <a:ext uri="{FF2B5EF4-FFF2-40B4-BE49-F238E27FC236}">
                  <a16:creationId xmlns:a16="http://schemas.microsoft.com/office/drawing/2014/main" id="{E619F841-4E42-990C-EC0B-A391674E7FDC}"/>
                </a:ext>
              </a:extLst>
            </p:cNvPr>
            <p:cNvSpPr/>
            <p:nvPr/>
          </p:nvSpPr>
          <p:spPr>
            <a:xfrm>
              <a:off x="7370510" y="1935755"/>
              <a:ext cx="4647962" cy="3244191"/>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C84E7DFC-E374-AC49-3BBB-46FE3F605699}"/>
                </a:ext>
              </a:extLst>
            </p:cNvPr>
            <p:cNvSpPr/>
            <p:nvPr/>
          </p:nvSpPr>
          <p:spPr>
            <a:xfrm>
              <a:off x="7331824" y="2354884"/>
              <a:ext cx="4739525" cy="283437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Rounded Corners 5">
              <a:extLst>
                <a:ext uri="{FF2B5EF4-FFF2-40B4-BE49-F238E27FC236}">
                  <a16:creationId xmlns:a16="http://schemas.microsoft.com/office/drawing/2014/main" id="{8940DB00-53E8-60DE-3111-2AD2FB218FFB}"/>
                </a:ext>
              </a:extLst>
            </p:cNvPr>
            <p:cNvSpPr/>
            <p:nvPr/>
          </p:nvSpPr>
          <p:spPr>
            <a:xfrm>
              <a:off x="7370510" y="1926441"/>
              <a:ext cx="4647962" cy="3244191"/>
            </a:xfrm>
            <a:prstGeom prst="round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
          <p:nvSpPr>
            <p:cNvPr id="7" name="TextBox 6">
              <a:extLst>
                <a:ext uri="{FF2B5EF4-FFF2-40B4-BE49-F238E27FC236}">
                  <a16:creationId xmlns:a16="http://schemas.microsoft.com/office/drawing/2014/main" id="{291A279A-9C14-3284-2995-57EE0F290B7A}"/>
                </a:ext>
              </a:extLst>
            </p:cNvPr>
            <p:cNvSpPr txBox="1"/>
            <p:nvPr/>
          </p:nvSpPr>
          <p:spPr>
            <a:xfrm>
              <a:off x="7696200" y="1976238"/>
              <a:ext cx="4117206" cy="369332"/>
            </a:xfrm>
            <a:prstGeom prst="rect">
              <a:avLst/>
            </a:prstGeom>
            <a:noFill/>
          </p:spPr>
          <p:txBody>
            <a:bodyPr wrap="square" rtlCol="0">
              <a:spAutoFit/>
            </a:bodyPr>
            <a:lstStyle/>
            <a:p>
              <a:pPr algn="ctr"/>
              <a:r>
                <a:rPr lang="en-US" b="1" dirty="0">
                  <a:solidFill>
                    <a:schemeClr val="bg1"/>
                  </a:solidFill>
                </a:rPr>
                <a:t>Gatherer</a:t>
              </a:r>
            </a:p>
          </p:txBody>
        </p:sp>
      </p:grpSp>
      <p:grpSp>
        <p:nvGrpSpPr>
          <p:cNvPr id="8" name="Group 7">
            <a:extLst>
              <a:ext uri="{FF2B5EF4-FFF2-40B4-BE49-F238E27FC236}">
                <a16:creationId xmlns:a16="http://schemas.microsoft.com/office/drawing/2014/main" id="{DF2A1CF8-4454-7C3F-A91C-C729215CADC5}"/>
              </a:ext>
            </a:extLst>
          </p:cNvPr>
          <p:cNvGrpSpPr/>
          <p:nvPr/>
        </p:nvGrpSpPr>
        <p:grpSpPr>
          <a:xfrm>
            <a:off x="1593036" y="1782655"/>
            <a:ext cx="5076398" cy="3225101"/>
            <a:chOff x="2111802" y="1970853"/>
            <a:chExt cx="5076398" cy="3225101"/>
          </a:xfrm>
        </p:grpSpPr>
        <p:sp>
          <p:nvSpPr>
            <p:cNvPr id="9" name="Rectangle: Rounded Corners 8">
              <a:extLst>
                <a:ext uri="{FF2B5EF4-FFF2-40B4-BE49-F238E27FC236}">
                  <a16:creationId xmlns:a16="http://schemas.microsoft.com/office/drawing/2014/main" id="{50BE76F3-4261-40C0-8FAF-E2512B9A5A03}"/>
                </a:ext>
              </a:extLst>
            </p:cNvPr>
            <p:cNvSpPr/>
            <p:nvPr/>
          </p:nvSpPr>
          <p:spPr>
            <a:xfrm>
              <a:off x="2123440" y="1970853"/>
              <a:ext cx="5011970" cy="3209093"/>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0683D5B-3113-D6EC-F381-8B55652DBE17}"/>
                </a:ext>
              </a:extLst>
            </p:cNvPr>
            <p:cNvSpPr/>
            <p:nvPr/>
          </p:nvSpPr>
          <p:spPr>
            <a:xfrm>
              <a:off x="2111802" y="2361578"/>
              <a:ext cx="5076398" cy="283437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Rounded Corners 10">
              <a:extLst>
                <a:ext uri="{FF2B5EF4-FFF2-40B4-BE49-F238E27FC236}">
                  <a16:creationId xmlns:a16="http://schemas.microsoft.com/office/drawing/2014/main" id="{47575D0B-DAD8-F4C7-3326-DC43F974FFF0}"/>
                </a:ext>
              </a:extLst>
            </p:cNvPr>
            <p:cNvSpPr/>
            <p:nvPr/>
          </p:nvSpPr>
          <p:spPr>
            <a:xfrm>
              <a:off x="2123440" y="1978857"/>
              <a:ext cx="5011970" cy="3209093"/>
            </a:xfrm>
            <a:prstGeom prst="round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
          <p:nvSpPr>
            <p:cNvPr id="12" name="TextBox 11">
              <a:extLst>
                <a:ext uri="{FF2B5EF4-FFF2-40B4-BE49-F238E27FC236}">
                  <a16:creationId xmlns:a16="http://schemas.microsoft.com/office/drawing/2014/main" id="{6B9DDD5A-FCB7-58FD-1065-979C37C046A8}"/>
                </a:ext>
              </a:extLst>
            </p:cNvPr>
            <p:cNvSpPr txBox="1"/>
            <p:nvPr/>
          </p:nvSpPr>
          <p:spPr>
            <a:xfrm>
              <a:off x="2358540" y="1985552"/>
              <a:ext cx="4404210" cy="369332"/>
            </a:xfrm>
            <a:prstGeom prst="rect">
              <a:avLst/>
            </a:prstGeom>
            <a:noFill/>
          </p:spPr>
          <p:txBody>
            <a:bodyPr wrap="square" rtlCol="0">
              <a:spAutoFit/>
            </a:bodyPr>
            <a:lstStyle/>
            <a:p>
              <a:pPr algn="ctr"/>
              <a:r>
                <a:rPr lang="en-US" b="1" dirty="0">
                  <a:solidFill>
                    <a:schemeClr val="bg1"/>
                  </a:solidFill>
                </a:rPr>
                <a:t>Scattered Recipients</a:t>
              </a:r>
            </a:p>
          </p:txBody>
        </p:sp>
      </p:grpSp>
      <p:grpSp>
        <p:nvGrpSpPr>
          <p:cNvPr id="13" name="Group 12">
            <a:extLst>
              <a:ext uri="{FF2B5EF4-FFF2-40B4-BE49-F238E27FC236}">
                <a16:creationId xmlns:a16="http://schemas.microsoft.com/office/drawing/2014/main" id="{3A8C7F94-B22D-15E6-7D1F-5EE182B5C44C}"/>
              </a:ext>
            </a:extLst>
          </p:cNvPr>
          <p:cNvGrpSpPr/>
          <p:nvPr/>
        </p:nvGrpSpPr>
        <p:grpSpPr>
          <a:xfrm>
            <a:off x="207541" y="1797354"/>
            <a:ext cx="1293151" cy="3264589"/>
            <a:chOff x="1745124" y="2044011"/>
            <a:chExt cx="1293151" cy="3264589"/>
          </a:xfrm>
        </p:grpSpPr>
        <p:sp>
          <p:nvSpPr>
            <p:cNvPr id="14" name="Rectangle: Rounded Corners 13">
              <a:extLst>
                <a:ext uri="{FF2B5EF4-FFF2-40B4-BE49-F238E27FC236}">
                  <a16:creationId xmlns:a16="http://schemas.microsoft.com/office/drawing/2014/main" id="{7A0C4179-8B22-D921-147D-1828865C397A}"/>
                </a:ext>
              </a:extLst>
            </p:cNvPr>
            <p:cNvSpPr/>
            <p:nvPr/>
          </p:nvSpPr>
          <p:spPr>
            <a:xfrm>
              <a:off x="1751415" y="2065405"/>
              <a:ext cx="1286860" cy="3187699"/>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DF1A5C48-6861-229C-D638-EF5D6782E7DF}"/>
                </a:ext>
              </a:extLst>
            </p:cNvPr>
            <p:cNvSpPr/>
            <p:nvPr/>
          </p:nvSpPr>
          <p:spPr>
            <a:xfrm>
              <a:off x="1745124" y="2418728"/>
              <a:ext cx="1281513" cy="2889872"/>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Rounded Corners 15">
              <a:extLst>
                <a:ext uri="{FF2B5EF4-FFF2-40B4-BE49-F238E27FC236}">
                  <a16:creationId xmlns:a16="http://schemas.microsoft.com/office/drawing/2014/main" id="{0D45C3BA-4CA4-3825-95F2-E2F77888F5F2}"/>
                </a:ext>
              </a:extLst>
            </p:cNvPr>
            <p:cNvSpPr/>
            <p:nvPr/>
          </p:nvSpPr>
          <p:spPr>
            <a:xfrm>
              <a:off x="1745124" y="2057400"/>
              <a:ext cx="1293151" cy="3187700"/>
            </a:xfrm>
            <a:prstGeom prst="round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
          <p:nvSpPr>
            <p:cNvPr id="17" name="TextBox 16">
              <a:extLst>
                <a:ext uri="{FF2B5EF4-FFF2-40B4-BE49-F238E27FC236}">
                  <a16:creationId xmlns:a16="http://schemas.microsoft.com/office/drawing/2014/main" id="{DC60AAB6-30D3-6AAE-9035-8AE68EB0D88E}"/>
                </a:ext>
              </a:extLst>
            </p:cNvPr>
            <p:cNvSpPr txBox="1"/>
            <p:nvPr/>
          </p:nvSpPr>
          <p:spPr>
            <a:xfrm>
              <a:off x="1818790" y="2044011"/>
              <a:ext cx="1152110" cy="369332"/>
            </a:xfrm>
            <a:prstGeom prst="rect">
              <a:avLst/>
            </a:prstGeom>
            <a:noFill/>
          </p:spPr>
          <p:txBody>
            <a:bodyPr wrap="none" rtlCol="0">
              <a:spAutoFit/>
            </a:bodyPr>
            <a:lstStyle/>
            <a:p>
              <a:r>
                <a:rPr lang="en-US" b="1" dirty="0">
                  <a:solidFill>
                    <a:schemeClr val="bg1"/>
                  </a:solidFill>
                </a:rPr>
                <a:t>Requester</a:t>
              </a:r>
            </a:p>
          </p:txBody>
        </p:sp>
      </p:grpSp>
      <p:sp>
        <p:nvSpPr>
          <p:cNvPr id="18" name="Oval 17">
            <a:extLst>
              <a:ext uri="{FF2B5EF4-FFF2-40B4-BE49-F238E27FC236}">
                <a16:creationId xmlns:a16="http://schemas.microsoft.com/office/drawing/2014/main" id="{A8C2D600-218E-F993-82C0-A01D5F8DA47D}"/>
              </a:ext>
            </a:extLst>
          </p:cNvPr>
          <p:cNvSpPr/>
          <p:nvPr/>
        </p:nvSpPr>
        <p:spPr>
          <a:xfrm>
            <a:off x="447200" y="3203964"/>
            <a:ext cx="729625" cy="6869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a:p>
        </p:txBody>
      </p:sp>
      <p:sp>
        <p:nvSpPr>
          <p:cNvPr id="19" name="Rectangle: Rounded Corners 18">
            <a:extLst>
              <a:ext uri="{FF2B5EF4-FFF2-40B4-BE49-F238E27FC236}">
                <a16:creationId xmlns:a16="http://schemas.microsoft.com/office/drawing/2014/main" id="{C13919CB-7B57-115F-0101-BFAC56DA364F}"/>
              </a:ext>
            </a:extLst>
          </p:cNvPr>
          <p:cNvSpPr/>
          <p:nvPr/>
        </p:nvSpPr>
        <p:spPr>
          <a:xfrm>
            <a:off x="1861166" y="2369790"/>
            <a:ext cx="3422076" cy="563802"/>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dirty="0"/>
          </a:p>
        </p:txBody>
      </p:sp>
      <p:sp>
        <p:nvSpPr>
          <p:cNvPr id="20" name="Rectangle: Rounded Corners 19">
            <a:extLst>
              <a:ext uri="{FF2B5EF4-FFF2-40B4-BE49-F238E27FC236}">
                <a16:creationId xmlns:a16="http://schemas.microsoft.com/office/drawing/2014/main" id="{AE8F65BF-CB2D-50EC-80B1-2283BDD3D7FE}"/>
              </a:ext>
            </a:extLst>
          </p:cNvPr>
          <p:cNvSpPr/>
          <p:nvPr/>
        </p:nvSpPr>
        <p:spPr>
          <a:xfrm>
            <a:off x="1861166" y="3228742"/>
            <a:ext cx="3422076" cy="563802"/>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dirty="0"/>
          </a:p>
        </p:txBody>
      </p:sp>
      <p:sp>
        <p:nvSpPr>
          <p:cNvPr id="21" name="Rectangle: Rounded Corners 20">
            <a:extLst>
              <a:ext uri="{FF2B5EF4-FFF2-40B4-BE49-F238E27FC236}">
                <a16:creationId xmlns:a16="http://schemas.microsoft.com/office/drawing/2014/main" id="{5E342275-B8F6-E3B1-24C1-59C2D1A22101}"/>
              </a:ext>
            </a:extLst>
          </p:cNvPr>
          <p:cNvSpPr/>
          <p:nvPr/>
        </p:nvSpPr>
        <p:spPr>
          <a:xfrm>
            <a:off x="1861166" y="4158029"/>
            <a:ext cx="3422076" cy="563802"/>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dirty="0"/>
          </a:p>
        </p:txBody>
      </p:sp>
      <p:pic>
        <p:nvPicPr>
          <p:cNvPr id="22" name="Picture 21" descr="Free Envelope Clipart Black And White, Download Free Envelope Clipart Black  And White png images, Free ClipArts on Clipart Library">
            <a:extLst>
              <a:ext uri="{FF2B5EF4-FFF2-40B4-BE49-F238E27FC236}">
                <a16:creationId xmlns:a16="http://schemas.microsoft.com/office/drawing/2014/main" id="{EFA7581F-4DAB-2CA0-7F6C-8D4A5022FA7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4151" y="3362930"/>
            <a:ext cx="535720" cy="369052"/>
          </a:xfrm>
          <a:prstGeom prst="rect">
            <a:avLst/>
          </a:prstGeom>
          <a:noFill/>
          <a:extLst>
            <a:ext uri="{909E8E84-426E-40DD-AFC4-6F175D3DCCD1}">
              <a14:hiddenFill xmlns:a14="http://schemas.microsoft.com/office/drawing/2010/main">
                <a:solidFill>
                  <a:srgbClr val="FFFFFF"/>
                </a:solidFill>
              </a14:hiddenFill>
            </a:ext>
          </a:extLst>
        </p:spPr>
      </p:pic>
      <p:sp>
        <p:nvSpPr>
          <p:cNvPr id="23" name="Rectangle: Rounded Corners 22">
            <a:extLst>
              <a:ext uri="{FF2B5EF4-FFF2-40B4-BE49-F238E27FC236}">
                <a16:creationId xmlns:a16="http://schemas.microsoft.com/office/drawing/2014/main" id="{26E9F1F6-7D92-37C7-FFD6-9FC7733AC453}"/>
              </a:ext>
            </a:extLst>
          </p:cNvPr>
          <p:cNvSpPr/>
          <p:nvPr/>
        </p:nvSpPr>
        <p:spPr>
          <a:xfrm>
            <a:off x="6814166" y="3228742"/>
            <a:ext cx="3422076" cy="563802"/>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dirty="0"/>
          </a:p>
        </p:txBody>
      </p:sp>
      <p:sp>
        <p:nvSpPr>
          <p:cNvPr id="24" name="Oval 23">
            <a:extLst>
              <a:ext uri="{FF2B5EF4-FFF2-40B4-BE49-F238E27FC236}">
                <a16:creationId xmlns:a16="http://schemas.microsoft.com/office/drawing/2014/main" id="{135913C3-3D94-7969-1C39-EFC63B96378B}"/>
              </a:ext>
            </a:extLst>
          </p:cNvPr>
          <p:cNvSpPr/>
          <p:nvPr/>
        </p:nvSpPr>
        <p:spPr>
          <a:xfrm>
            <a:off x="5756117" y="2319555"/>
            <a:ext cx="729625" cy="6869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dirty="0"/>
          </a:p>
        </p:txBody>
      </p:sp>
      <p:sp>
        <p:nvSpPr>
          <p:cNvPr id="25" name="Oval 24">
            <a:extLst>
              <a:ext uri="{FF2B5EF4-FFF2-40B4-BE49-F238E27FC236}">
                <a16:creationId xmlns:a16="http://schemas.microsoft.com/office/drawing/2014/main" id="{8D091DBD-9298-7C60-E44D-C72039333918}"/>
              </a:ext>
            </a:extLst>
          </p:cNvPr>
          <p:cNvSpPr/>
          <p:nvPr/>
        </p:nvSpPr>
        <p:spPr>
          <a:xfrm>
            <a:off x="5756118" y="3201716"/>
            <a:ext cx="729625" cy="6869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a:p>
        </p:txBody>
      </p:sp>
      <p:sp>
        <p:nvSpPr>
          <p:cNvPr id="26" name="Oval 25">
            <a:extLst>
              <a:ext uri="{FF2B5EF4-FFF2-40B4-BE49-F238E27FC236}">
                <a16:creationId xmlns:a16="http://schemas.microsoft.com/office/drawing/2014/main" id="{C9B5F48C-3081-54AB-C5D7-18E03FE47D4B}"/>
              </a:ext>
            </a:extLst>
          </p:cNvPr>
          <p:cNvSpPr/>
          <p:nvPr/>
        </p:nvSpPr>
        <p:spPr>
          <a:xfrm>
            <a:off x="5756117" y="4096437"/>
            <a:ext cx="729625" cy="6869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a:p>
        </p:txBody>
      </p:sp>
      <p:sp>
        <p:nvSpPr>
          <p:cNvPr id="27" name="Rectangle: Rounded Corners 26">
            <a:extLst>
              <a:ext uri="{FF2B5EF4-FFF2-40B4-BE49-F238E27FC236}">
                <a16:creationId xmlns:a16="http://schemas.microsoft.com/office/drawing/2014/main" id="{9DEC5569-15CB-451E-5CB1-3C3492A338B1}"/>
              </a:ext>
            </a:extLst>
          </p:cNvPr>
          <p:cNvSpPr/>
          <p:nvPr/>
        </p:nvSpPr>
        <p:spPr>
          <a:xfrm>
            <a:off x="10553039" y="2671530"/>
            <a:ext cx="729625" cy="168402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Picture 27" descr="Free Envelope Clipart Black And White, Download Free Envelope Clipart Black  And White png images, Free ClipArts on Clipart Library">
            <a:extLst>
              <a:ext uri="{FF2B5EF4-FFF2-40B4-BE49-F238E27FC236}">
                <a16:creationId xmlns:a16="http://schemas.microsoft.com/office/drawing/2014/main" id="{DBD24EAB-6C4E-6E01-CCEA-29D4482181B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53069" y="2467165"/>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28" descr="Free Envelope Clipart Black And White, Download Free Envelope Clipart Black  And White png images, Free ClipArts on Clipart Library">
            <a:extLst>
              <a:ext uri="{FF2B5EF4-FFF2-40B4-BE49-F238E27FC236}">
                <a16:creationId xmlns:a16="http://schemas.microsoft.com/office/drawing/2014/main" id="{80B09F05-E8B4-967A-1DF7-A4B31F76CC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53069" y="3349657"/>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29" descr="Free Envelope Clipart Black And White, Download Free Envelope Clipart Black  And White png images, Free ClipArts on Clipart Library">
            <a:extLst>
              <a:ext uri="{FF2B5EF4-FFF2-40B4-BE49-F238E27FC236}">
                <a16:creationId xmlns:a16="http://schemas.microsoft.com/office/drawing/2014/main" id="{4C748825-D455-3EAF-0644-5E26E1E251B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53069" y="4255404"/>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30" descr="Free Envelope Clipart Black And White, Download Free Envelope Clipart Black  And White png images, Free ClipArts on Clipart Library">
            <a:extLst>
              <a:ext uri="{FF2B5EF4-FFF2-40B4-BE49-F238E27FC236}">
                <a16:creationId xmlns:a16="http://schemas.microsoft.com/office/drawing/2014/main" id="{6DB437FA-41CF-002B-3D2F-E4985701012B}"/>
              </a:ext>
            </a:extLst>
          </p:cNvPr>
          <p:cNvPicPr>
            <a:picLocks noChangeAspect="1" noChangeArrowheads="1"/>
          </p:cNvPicPr>
          <p:nvPr/>
        </p:nvPicPr>
        <p:blipFill>
          <a:blip r:embed="rId2">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5853069" y="2467165"/>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31" descr="Free Envelope Clipart Black And White, Download Free Envelope Clipart Black  And White png images, Free ClipArts on Clipart Library">
            <a:extLst>
              <a:ext uri="{FF2B5EF4-FFF2-40B4-BE49-F238E27FC236}">
                <a16:creationId xmlns:a16="http://schemas.microsoft.com/office/drawing/2014/main" id="{85C68A9C-5638-F1F1-8CA5-227CD9ECE462}"/>
              </a:ext>
            </a:extLst>
          </p:cNvPr>
          <p:cNvPicPr>
            <a:picLocks noChangeAspect="1" noChangeArrowheads="1"/>
          </p:cNvPicPr>
          <p:nvPr/>
        </p:nvPicPr>
        <p:blipFill>
          <a:blip r:embed="rId2">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5853069" y="3349657"/>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32" descr="Free Envelope Clipart Black And White, Download Free Envelope Clipart Black  And White png images, Free ClipArts on Clipart Library">
            <a:extLst>
              <a:ext uri="{FF2B5EF4-FFF2-40B4-BE49-F238E27FC236}">
                <a16:creationId xmlns:a16="http://schemas.microsoft.com/office/drawing/2014/main" id="{819EADB2-B2C8-92C4-B390-7EC4B883AC3C}"/>
              </a:ext>
            </a:extLst>
          </p:cNvPr>
          <p:cNvPicPr>
            <a:picLocks noChangeAspect="1" noChangeArrowheads="1"/>
          </p:cNvPicPr>
          <p:nvPr/>
        </p:nvPicPr>
        <p:blipFill>
          <a:blip r:embed="rId2">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5853069" y="4255403"/>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33" descr="Free Envelope Clipart Black And White, Download Free Envelope Clipart Black  And White png images, Free ClipArts on Clipart Library">
            <a:extLst>
              <a:ext uri="{FF2B5EF4-FFF2-40B4-BE49-F238E27FC236}">
                <a16:creationId xmlns:a16="http://schemas.microsoft.com/office/drawing/2014/main" id="{53EF5681-3053-7334-9068-A4BCA9368E15}"/>
              </a:ext>
            </a:extLst>
          </p:cNvPr>
          <p:cNvPicPr>
            <a:picLocks noChangeAspect="1" noChangeArrowheads="1"/>
          </p:cNvPicPr>
          <p:nvPr/>
        </p:nvPicPr>
        <p:blipFill>
          <a:blip r:embed="rId2">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9594675" y="3329014"/>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34" descr="Free Envelope Clipart Black And White, Download Free Envelope Clipart Black  And White png images, Free ClipArts on Clipart Library">
            <a:extLst>
              <a:ext uri="{FF2B5EF4-FFF2-40B4-BE49-F238E27FC236}">
                <a16:creationId xmlns:a16="http://schemas.microsoft.com/office/drawing/2014/main" id="{AC8FD455-6683-F2A4-E4B3-25CBE0BE777D}"/>
              </a:ext>
            </a:extLst>
          </p:cNvPr>
          <p:cNvPicPr>
            <a:picLocks noChangeAspect="1" noChangeArrowheads="1"/>
          </p:cNvPicPr>
          <p:nvPr/>
        </p:nvPicPr>
        <p:blipFill>
          <a:blip r:embed="rId2">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8954851" y="3320321"/>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35" descr="Free Envelope Clipart Black And White, Download Free Envelope Clipart Black  And White png images, Free ClipArts on Clipart Library">
            <a:extLst>
              <a:ext uri="{FF2B5EF4-FFF2-40B4-BE49-F238E27FC236}">
                <a16:creationId xmlns:a16="http://schemas.microsoft.com/office/drawing/2014/main" id="{858546F0-2B6E-7475-B2C8-6BF84324F447}"/>
              </a:ext>
            </a:extLst>
          </p:cNvPr>
          <p:cNvPicPr>
            <a:picLocks noChangeAspect="1" noChangeArrowheads="1"/>
          </p:cNvPicPr>
          <p:nvPr/>
        </p:nvPicPr>
        <p:blipFill>
          <a:blip r:embed="rId2">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8315027" y="3311628"/>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36" descr="Free Envelope Clipart Black And White, Download Free Envelope Clipart Black  And White png images, Free ClipArts on Clipart Library">
            <a:extLst>
              <a:ext uri="{FF2B5EF4-FFF2-40B4-BE49-F238E27FC236}">
                <a16:creationId xmlns:a16="http://schemas.microsoft.com/office/drawing/2014/main" id="{78C7AB3A-F606-34F7-974A-A614C13D5F8F}"/>
              </a:ext>
            </a:extLst>
          </p:cNvPr>
          <p:cNvPicPr>
            <a:picLocks noChangeAspect="1" noChangeArrowheads="1"/>
          </p:cNvPicPr>
          <p:nvPr/>
        </p:nvPicPr>
        <p:blipFill>
          <a:blip r:embed="rId2">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10649991" y="2790256"/>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37" descr="Free Envelope Clipart Black And White, Download Free Envelope Clipart Black  And White png images, Free ClipArts on Clipart Library">
            <a:extLst>
              <a:ext uri="{FF2B5EF4-FFF2-40B4-BE49-F238E27FC236}">
                <a16:creationId xmlns:a16="http://schemas.microsoft.com/office/drawing/2014/main" id="{A3EDB923-AD77-557E-BD5C-7CEDEFAB3210}"/>
              </a:ext>
            </a:extLst>
          </p:cNvPr>
          <p:cNvPicPr>
            <a:picLocks noChangeAspect="1" noChangeArrowheads="1"/>
          </p:cNvPicPr>
          <p:nvPr/>
        </p:nvPicPr>
        <p:blipFill>
          <a:blip r:embed="rId2">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10649991" y="3311628"/>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38" descr="Free Envelope Clipart Black And White, Download Free Envelope Clipart Black  And White png images, Free ClipArts on Clipart Library">
            <a:extLst>
              <a:ext uri="{FF2B5EF4-FFF2-40B4-BE49-F238E27FC236}">
                <a16:creationId xmlns:a16="http://schemas.microsoft.com/office/drawing/2014/main" id="{57D86BFA-352D-0B59-EB66-996619BA5813}"/>
              </a:ext>
            </a:extLst>
          </p:cNvPr>
          <p:cNvPicPr>
            <a:picLocks noChangeAspect="1" noChangeArrowheads="1"/>
          </p:cNvPicPr>
          <p:nvPr/>
        </p:nvPicPr>
        <p:blipFill>
          <a:blip r:embed="rId2">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10649991" y="3822570"/>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39" descr="Free Envelope Clipart Black And White, Download Free Envelope Clipart Black  And White png images, Free ClipArts on Clipart Library">
            <a:extLst>
              <a:ext uri="{FF2B5EF4-FFF2-40B4-BE49-F238E27FC236}">
                <a16:creationId xmlns:a16="http://schemas.microsoft.com/office/drawing/2014/main" id="{A5293549-63A7-3DF2-DDDC-DBE0D65FF12F}"/>
              </a:ext>
            </a:extLst>
          </p:cNvPr>
          <p:cNvPicPr>
            <a:picLocks noChangeAspect="1" noChangeArrowheads="1"/>
          </p:cNvPicPr>
          <p:nvPr/>
        </p:nvPicPr>
        <p:blipFill>
          <a:blip r:embed="rId2">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9595278" y="3329014"/>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41" name="Picture 40" descr="Free Envelope Clipart Black And White, Download Free Envelope Clipart Black  And White png images, Free ClipArts on Clipart Library">
            <a:extLst>
              <a:ext uri="{FF2B5EF4-FFF2-40B4-BE49-F238E27FC236}">
                <a16:creationId xmlns:a16="http://schemas.microsoft.com/office/drawing/2014/main" id="{3DB5232F-5FED-49DE-126E-08EF856AE85B}"/>
              </a:ext>
            </a:extLst>
          </p:cNvPr>
          <p:cNvPicPr>
            <a:picLocks noChangeAspect="1" noChangeArrowheads="1"/>
          </p:cNvPicPr>
          <p:nvPr/>
        </p:nvPicPr>
        <p:blipFill>
          <a:blip r:embed="rId2">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8953711" y="3320321"/>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42" name="Picture 41" descr="Free Envelope Clipart Black And White, Download Free Envelope Clipart Black  And White png images, Free ClipArts on Clipart Library">
            <a:extLst>
              <a:ext uri="{FF2B5EF4-FFF2-40B4-BE49-F238E27FC236}">
                <a16:creationId xmlns:a16="http://schemas.microsoft.com/office/drawing/2014/main" id="{1D00FD3D-BEC7-38A2-394F-B25D700F9E65}"/>
              </a:ext>
            </a:extLst>
          </p:cNvPr>
          <p:cNvPicPr>
            <a:picLocks noChangeAspect="1" noChangeArrowheads="1"/>
          </p:cNvPicPr>
          <p:nvPr/>
        </p:nvPicPr>
        <p:blipFill>
          <a:blip r:embed="rId2">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9594675" y="3331784"/>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43" name="Picture 42" descr="Free Envelope Clipart Black And White, Download Free Envelope Clipart Black  And White png images, Free ClipArts on Clipart Library">
            <a:extLst>
              <a:ext uri="{FF2B5EF4-FFF2-40B4-BE49-F238E27FC236}">
                <a16:creationId xmlns:a16="http://schemas.microsoft.com/office/drawing/2014/main" id="{C8296979-FE21-40B9-0E6A-70513C2B6F39}"/>
              </a:ext>
            </a:extLst>
          </p:cNvPr>
          <p:cNvPicPr>
            <a:picLocks noChangeAspect="1" noChangeArrowheads="1"/>
          </p:cNvPicPr>
          <p:nvPr/>
        </p:nvPicPr>
        <p:blipFill>
          <a:blip r:embed="rId2">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11396216" y="3210680"/>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43" descr="Free Envelope Clipart Black And White, Download Free Envelope Clipart Black  And White png images, Free ClipArts on Clipart Library">
            <a:extLst>
              <a:ext uri="{FF2B5EF4-FFF2-40B4-BE49-F238E27FC236}">
                <a16:creationId xmlns:a16="http://schemas.microsoft.com/office/drawing/2014/main" id="{3DCF038C-E72D-032B-D981-D3B8AA25DB4C}"/>
              </a:ext>
            </a:extLst>
          </p:cNvPr>
          <p:cNvPicPr>
            <a:picLocks noChangeAspect="1" noChangeArrowheads="1"/>
          </p:cNvPicPr>
          <p:nvPr/>
        </p:nvPicPr>
        <p:blipFill>
          <a:blip r:embed="rId2">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11458061" y="3371080"/>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44" descr="Free Envelope Clipart Black And White, Download Free Envelope Clipart Black  And White png images, Free ClipArts on Clipart Library">
            <a:extLst>
              <a:ext uri="{FF2B5EF4-FFF2-40B4-BE49-F238E27FC236}">
                <a16:creationId xmlns:a16="http://schemas.microsoft.com/office/drawing/2014/main" id="{0767F6F8-34D3-F7B4-CBCA-C9BD592FB3D9}"/>
              </a:ext>
            </a:extLst>
          </p:cNvPr>
          <p:cNvPicPr>
            <a:picLocks noChangeAspect="1" noChangeArrowheads="1"/>
          </p:cNvPicPr>
          <p:nvPr/>
        </p:nvPicPr>
        <p:blipFill>
          <a:blip r:embed="rId2">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11551300" y="3510684"/>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46" name="Graphic 45" descr="Newspaper with solid fill">
            <a:extLst>
              <a:ext uri="{FF2B5EF4-FFF2-40B4-BE49-F238E27FC236}">
                <a16:creationId xmlns:a16="http://schemas.microsoft.com/office/drawing/2014/main" id="{39288382-F196-F8C7-D8FD-F3D5B89F59A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444020" y="3258768"/>
            <a:ext cx="563802" cy="563802"/>
          </a:xfrm>
          <a:prstGeom prst="rect">
            <a:avLst/>
          </a:prstGeom>
        </p:spPr>
      </p:pic>
      <p:pic>
        <p:nvPicPr>
          <p:cNvPr id="47" name="Picture 46" descr="Free Envelope Clipart Black And White, Download Free Envelope Clipart Black  And White png images, Free ClipArts on Clipart Library">
            <a:extLst>
              <a:ext uri="{FF2B5EF4-FFF2-40B4-BE49-F238E27FC236}">
                <a16:creationId xmlns:a16="http://schemas.microsoft.com/office/drawing/2014/main" id="{5705A413-3E39-5E66-A852-2F008BCB28F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2291" y="3362930"/>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48" name="Picture 47" descr="Free Envelope Clipart Black And White, Download Free Envelope Clipart Black  And White png images, Free ClipArts on Clipart Library">
            <a:extLst>
              <a:ext uri="{FF2B5EF4-FFF2-40B4-BE49-F238E27FC236}">
                <a16:creationId xmlns:a16="http://schemas.microsoft.com/office/drawing/2014/main" id="{B13BCF3E-3C03-E3AB-3C21-EDBB501893B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312" y="3356143"/>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49" name="Picture 48" descr="Free Envelope Clipart Black And White, Download Free Envelope Clipart Black  And White png images, Free ClipArts on Clipart Library">
            <a:extLst>
              <a:ext uri="{FF2B5EF4-FFF2-40B4-BE49-F238E27FC236}">
                <a16:creationId xmlns:a16="http://schemas.microsoft.com/office/drawing/2014/main" id="{E637DF6E-FA9D-A47A-4419-E62DE5BC5B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08069" y="2467165"/>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49" descr="Free Envelope Clipart Black And White, Download Free Envelope Clipart Black  And White png images, Free ClipArts on Clipart Library">
            <a:extLst>
              <a:ext uri="{FF2B5EF4-FFF2-40B4-BE49-F238E27FC236}">
                <a16:creationId xmlns:a16="http://schemas.microsoft.com/office/drawing/2014/main" id="{8C839E0D-116F-B320-5CA4-FE44D17C2C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08069" y="3332651"/>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51" name="Picture 50" descr="Free Envelope Clipart Black And White, Download Free Envelope Clipart Black  And White png images, Free ClipArts on Clipart Library">
            <a:extLst>
              <a:ext uri="{FF2B5EF4-FFF2-40B4-BE49-F238E27FC236}">
                <a16:creationId xmlns:a16="http://schemas.microsoft.com/office/drawing/2014/main" id="{7D9838E9-72AF-F79A-F743-5F2059D4B77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08069" y="4255404"/>
            <a:ext cx="535720" cy="369052"/>
          </a:xfrm>
          <a:prstGeom prst="rect">
            <a:avLst/>
          </a:prstGeom>
          <a:noFill/>
          <a:extLst>
            <a:ext uri="{909E8E84-426E-40DD-AFC4-6F175D3DCCD1}">
              <a14:hiddenFill xmlns:a14="http://schemas.microsoft.com/office/drawing/2010/main">
                <a:solidFill>
                  <a:srgbClr val="FFFFFF"/>
                </a:solidFill>
              </a14:hiddenFill>
            </a:ext>
          </a:extLst>
        </p:spPr>
      </p:pic>
      <p:sp>
        <p:nvSpPr>
          <p:cNvPr id="54" name="Rectangle 53">
            <a:hlinkClick r:id="rId5" action="ppaction://hlinksldjump"/>
            <a:extLst>
              <a:ext uri="{FF2B5EF4-FFF2-40B4-BE49-F238E27FC236}">
                <a16:creationId xmlns:a16="http://schemas.microsoft.com/office/drawing/2014/main" id="{301284BB-8520-AEB8-916E-9C1ED70D81E1}"/>
              </a:ext>
            </a:extLst>
          </p:cNvPr>
          <p:cNvSpPr/>
          <p:nvPr/>
        </p:nvSpPr>
        <p:spPr>
          <a:xfrm>
            <a:off x="10832481" y="6007343"/>
            <a:ext cx="1160702" cy="68698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Next</a:t>
            </a:r>
          </a:p>
        </p:txBody>
      </p:sp>
    </p:spTree>
    <p:extLst>
      <p:ext uri="{BB962C8B-B14F-4D97-AF65-F5344CB8AC3E}">
        <p14:creationId xmlns:p14="http://schemas.microsoft.com/office/powerpoint/2010/main" val="15246695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par>
                                <p:cTn id="8" presetID="10" presetClass="entr" presetSubtype="0" fill="hold" nodeType="withEffect">
                                  <p:stCondLst>
                                    <p:cond delay="0"/>
                                  </p:stCondLst>
                                  <p:childTnLst>
                                    <p:set>
                                      <p:cBhvr>
                                        <p:cTn id="9" dur="1" fill="hold">
                                          <p:stCondLst>
                                            <p:cond delay="0"/>
                                          </p:stCondLst>
                                        </p:cTn>
                                        <p:tgtEl>
                                          <p:spTgt spid="47"/>
                                        </p:tgtEl>
                                        <p:attrNameLst>
                                          <p:attrName>style.visibility</p:attrName>
                                        </p:attrNameLst>
                                      </p:cBhvr>
                                      <p:to>
                                        <p:strVal val="visible"/>
                                      </p:to>
                                    </p:set>
                                    <p:animEffect transition="in" filter="fade">
                                      <p:cBhvr>
                                        <p:cTn id="10" dur="500"/>
                                        <p:tgtEl>
                                          <p:spTgt spid="47"/>
                                        </p:tgtEl>
                                      </p:cBhvr>
                                    </p:animEffect>
                                  </p:childTnLst>
                                </p:cTn>
                              </p:par>
                              <p:par>
                                <p:cTn id="11" presetID="10" presetClass="entr" presetSubtype="0" fill="hold" nodeType="withEffect">
                                  <p:stCondLst>
                                    <p:cond delay="0"/>
                                  </p:stCondLst>
                                  <p:childTnLst>
                                    <p:set>
                                      <p:cBhvr>
                                        <p:cTn id="12" dur="1" fill="hold">
                                          <p:stCondLst>
                                            <p:cond delay="0"/>
                                          </p:stCondLst>
                                        </p:cTn>
                                        <p:tgtEl>
                                          <p:spTgt spid="48"/>
                                        </p:tgtEl>
                                        <p:attrNameLst>
                                          <p:attrName>style.visibility</p:attrName>
                                        </p:attrNameLst>
                                      </p:cBhvr>
                                      <p:to>
                                        <p:strVal val="visible"/>
                                      </p:to>
                                    </p:set>
                                    <p:animEffect transition="in" filter="fade">
                                      <p:cBhvr>
                                        <p:cTn id="13" dur="500"/>
                                        <p:tgtEl>
                                          <p:spTgt spid="48"/>
                                        </p:tgtEl>
                                      </p:cBhvr>
                                    </p:animEffect>
                                  </p:childTnLst>
                                </p:cTn>
                              </p:par>
                            </p:childTnLst>
                          </p:cTn>
                        </p:par>
                        <p:par>
                          <p:cTn id="14" fill="hold">
                            <p:stCondLst>
                              <p:cond delay="500"/>
                            </p:stCondLst>
                            <p:childTnLst>
                              <p:par>
                                <p:cTn id="15" presetID="42" presetClass="path" presetSubtype="0" accel="50000" decel="50000" fill="hold" nodeType="afterEffect">
                                  <p:stCondLst>
                                    <p:cond delay="0"/>
                                  </p:stCondLst>
                                  <p:childTnLst>
                                    <p:animMotion origin="layout" path="M 3.54167E-6 3.7037E-7 L 0.33333 -0.13032 " pathEditMode="relative" rAng="0" ptsTypes="AA">
                                      <p:cBhvr>
                                        <p:cTn id="16" dur="2000" fill="hold"/>
                                        <p:tgtEl>
                                          <p:spTgt spid="22"/>
                                        </p:tgtEl>
                                        <p:attrNameLst>
                                          <p:attrName>ppt_x</p:attrName>
                                          <p:attrName>ppt_y</p:attrName>
                                        </p:attrNameLst>
                                      </p:cBhvr>
                                      <p:rCtr x="16667" y="-6528"/>
                                    </p:animMotion>
                                  </p:childTnLst>
                                </p:cTn>
                              </p:par>
                              <p:par>
                                <p:cTn id="17" presetID="42" presetClass="path" presetSubtype="0" accel="50000" decel="50000" fill="hold" nodeType="withEffect">
                                  <p:stCondLst>
                                    <p:cond delay="0"/>
                                  </p:stCondLst>
                                  <p:childTnLst>
                                    <p:animMotion origin="layout" path="M 5E-6 3.7037E-7 L 0.33334 -0.00347 " pathEditMode="relative" rAng="0" ptsTypes="AA">
                                      <p:cBhvr>
                                        <p:cTn id="18" dur="2000" fill="hold"/>
                                        <p:tgtEl>
                                          <p:spTgt spid="47"/>
                                        </p:tgtEl>
                                        <p:attrNameLst>
                                          <p:attrName>ppt_x</p:attrName>
                                          <p:attrName>ppt_y</p:attrName>
                                        </p:attrNameLst>
                                      </p:cBhvr>
                                      <p:rCtr x="16667" y="-185"/>
                                    </p:animMotion>
                                  </p:childTnLst>
                                </p:cTn>
                              </p:par>
                              <p:par>
                                <p:cTn id="19" presetID="42" presetClass="path" presetSubtype="0" accel="50000" decel="50000" fill="hold" nodeType="withEffect">
                                  <p:stCondLst>
                                    <p:cond delay="0"/>
                                  </p:stCondLst>
                                  <p:childTnLst>
                                    <p:animMotion origin="layout" path="M 4.16667E-6 -3.7037E-6 L 0.33359 0.13033 " pathEditMode="relative" rAng="0" ptsTypes="AA">
                                      <p:cBhvr>
                                        <p:cTn id="20" dur="2000" fill="hold"/>
                                        <p:tgtEl>
                                          <p:spTgt spid="48"/>
                                        </p:tgtEl>
                                        <p:attrNameLst>
                                          <p:attrName>ppt_x</p:attrName>
                                          <p:attrName>ppt_y</p:attrName>
                                        </p:attrNameLst>
                                      </p:cBhvr>
                                      <p:rCtr x="16680" y="6505"/>
                                    </p:animMotion>
                                  </p:childTnLst>
                                </p:cTn>
                              </p:par>
                            </p:childTnLst>
                          </p:cTn>
                        </p:par>
                        <p:par>
                          <p:cTn id="21" fill="hold">
                            <p:stCondLst>
                              <p:cond delay="2500"/>
                            </p:stCondLst>
                            <p:childTnLst>
                              <p:par>
                                <p:cTn id="22" presetID="1" presetClass="entr" presetSubtype="0" fill="hold" nodeType="afterEffect">
                                  <p:stCondLst>
                                    <p:cond delay="0"/>
                                  </p:stCondLst>
                                  <p:childTnLst>
                                    <p:set>
                                      <p:cBhvr>
                                        <p:cTn id="23" dur="1" fill="hold">
                                          <p:stCondLst>
                                            <p:cond delay="0"/>
                                          </p:stCondLst>
                                        </p:cTn>
                                        <p:tgtEl>
                                          <p:spTgt spid="49"/>
                                        </p:tgtEl>
                                        <p:attrNameLst>
                                          <p:attrName>style.visibility</p:attrName>
                                        </p:attrNameLst>
                                      </p:cBhvr>
                                      <p:to>
                                        <p:strVal val="visible"/>
                                      </p:to>
                                    </p:set>
                                  </p:childTnLst>
                                </p:cTn>
                              </p:par>
                            </p:childTnLst>
                          </p:cTn>
                        </p:par>
                        <p:par>
                          <p:cTn id="24" fill="hold">
                            <p:stCondLst>
                              <p:cond delay="2500"/>
                            </p:stCondLst>
                            <p:childTnLst>
                              <p:par>
                                <p:cTn id="25" presetID="1" presetClass="entr" presetSubtype="0" fill="hold" nodeType="afterEffect">
                                  <p:stCondLst>
                                    <p:cond delay="0"/>
                                  </p:stCondLst>
                                  <p:childTnLst>
                                    <p:set>
                                      <p:cBhvr>
                                        <p:cTn id="26" dur="1" fill="hold">
                                          <p:stCondLst>
                                            <p:cond delay="0"/>
                                          </p:stCondLst>
                                        </p:cTn>
                                        <p:tgtEl>
                                          <p:spTgt spid="50"/>
                                        </p:tgtEl>
                                        <p:attrNameLst>
                                          <p:attrName>style.visibility</p:attrName>
                                        </p:attrNameLst>
                                      </p:cBhvr>
                                      <p:to>
                                        <p:strVal val="visible"/>
                                      </p:to>
                                    </p:set>
                                  </p:childTnLst>
                                </p:cTn>
                              </p:par>
                            </p:childTnLst>
                          </p:cTn>
                        </p:par>
                        <p:par>
                          <p:cTn id="27" fill="hold">
                            <p:stCondLst>
                              <p:cond delay="2500"/>
                            </p:stCondLst>
                            <p:childTnLst>
                              <p:par>
                                <p:cTn id="28" presetID="1" presetClass="entr" presetSubtype="0" fill="hold" nodeType="afterEffect">
                                  <p:stCondLst>
                                    <p:cond delay="0"/>
                                  </p:stCondLst>
                                  <p:childTnLst>
                                    <p:set>
                                      <p:cBhvr>
                                        <p:cTn id="29" dur="1" fill="hold">
                                          <p:stCondLst>
                                            <p:cond delay="0"/>
                                          </p:stCondLst>
                                        </p:cTn>
                                        <p:tgtEl>
                                          <p:spTgt spid="51"/>
                                        </p:tgtEl>
                                        <p:attrNameLst>
                                          <p:attrName>style.visibility</p:attrName>
                                        </p:attrNameLst>
                                      </p:cBhvr>
                                      <p:to>
                                        <p:strVal val="visible"/>
                                      </p:to>
                                    </p:set>
                                  </p:childTnLst>
                                </p:cTn>
                              </p:par>
                              <p:par>
                                <p:cTn id="30" presetID="1" presetClass="exit" presetSubtype="0" fill="hold" nodeType="withEffect">
                                  <p:stCondLst>
                                    <p:cond delay="0"/>
                                  </p:stCondLst>
                                  <p:childTnLst>
                                    <p:set>
                                      <p:cBhvr>
                                        <p:cTn id="31" dur="1" fill="hold">
                                          <p:stCondLst>
                                            <p:cond delay="0"/>
                                          </p:stCondLst>
                                        </p:cTn>
                                        <p:tgtEl>
                                          <p:spTgt spid="22"/>
                                        </p:tgtEl>
                                        <p:attrNameLst>
                                          <p:attrName>style.visibility</p:attrName>
                                        </p:attrNameLst>
                                      </p:cBhvr>
                                      <p:to>
                                        <p:strVal val="hidden"/>
                                      </p:to>
                                    </p:set>
                                  </p:childTnLst>
                                </p:cTn>
                              </p:par>
                              <p:par>
                                <p:cTn id="32" presetID="1" presetClass="exit" presetSubtype="0" fill="hold" nodeType="withEffect">
                                  <p:stCondLst>
                                    <p:cond delay="0"/>
                                  </p:stCondLst>
                                  <p:childTnLst>
                                    <p:set>
                                      <p:cBhvr>
                                        <p:cTn id="33" dur="1" fill="hold">
                                          <p:stCondLst>
                                            <p:cond delay="0"/>
                                          </p:stCondLst>
                                        </p:cTn>
                                        <p:tgtEl>
                                          <p:spTgt spid="48"/>
                                        </p:tgtEl>
                                        <p:attrNameLst>
                                          <p:attrName>style.visibility</p:attrName>
                                        </p:attrNameLst>
                                      </p:cBhvr>
                                      <p:to>
                                        <p:strVal val="hidden"/>
                                      </p:to>
                                    </p:set>
                                  </p:childTnLst>
                                </p:cTn>
                              </p:par>
                              <p:par>
                                <p:cTn id="34" presetID="1" presetClass="exit" presetSubtype="0" fill="hold" nodeType="withEffect">
                                  <p:stCondLst>
                                    <p:cond delay="0"/>
                                  </p:stCondLst>
                                  <p:childTnLst>
                                    <p:set>
                                      <p:cBhvr>
                                        <p:cTn id="35" dur="1" fill="hold">
                                          <p:stCondLst>
                                            <p:cond delay="0"/>
                                          </p:stCondLst>
                                        </p:cTn>
                                        <p:tgtEl>
                                          <p:spTgt spid="47"/>
                                        </p:tgtEl>
                                        <p:attrNameLst>
                                          <p:attrName>style.visibility</p:attrName>
                                        </p:attrNameLst>
                                      </p:cBhvr>
                                      <p:to>
                                        <p:strVal val="hidden"/>
                                      </p:to>
                                    </p:set>
                                  </p:childTnLst>
                                </p:cTn>
                              </p:par>
                            </p:childTnLst>
                          </p:cTn>
                        </p:par>
                        <p:par>
                          <p:cTn id="36" fill="hold">
                            <p:stCondLst>
                              <p:cond delay="2500"/>
                            </p:stCondLst>
                            <p:childTnLst>
                              <p:par>
                                <p:cTn id="37" presetID="42" presetClass="path" presetSubtype="0" accel="50000" decel="50000" fill="hold" nodeType="afterEffect">
                                  <p:stCondLst>
                                    <p:cond delay="0"/>
                                  </p:stCondLst>
                                  <p:childTnLst>
                                    <p:animMotion origin="layout" path="M 2.08333E-7 -4.07407E-6 L 0.10221 0.0007 " pathEditMode="relative" rAng="0" ptsTypes="AA">
                                      <p:cBhvr>
                                        <p:cTn id="38" dur="2000" fill="hold"/>
                                        <p:tgtEl>
                                          <p:spTgt spid="49"/>
                                        </p:tgtEl>
                                        <p:attrNameLst>
                                          <p:attrName>ppt_x</p:attrName>
                                          <p:attrName>ppt_y</p:attrName>
                                        </p:attrNameLst>
                                      </p:cBhvr>
                                      <p:rCtr x="5104" y="23"/>
                                    </p:animMotion>
                                  </p:childTnLst>
                                </p:cTn>
                              </p:par>
                              <p:par>
                                <p:cTn id="39" presetID="42" presetClass="path" presetSubtype="0" accel="50000" decel="50000" fill="hold" nodeType="withEffect">
                                  <p:stCondLst>
                                    <p:cond delay="0"/>
                                  </p:stCondLst>
                                  <p:childTnLst>
                                    <p:animMotion origin="layout" path="M 2.08333E-7 -1.48148E-6 L 0.10156 0.00324 " pathEditMode="relative" rAng="0" ptsTypes="AA">
                                      <p:cBhvr>
                                        <p:cTn id="40" dur="2000" fill="hold"/>
                                        <p:tgtEl>
                                          <p:spTgt spid="50"/>
                                        </p:tgtEl>
                                        <p:attrNameLst>
                                          <p:attrName>ppt_x</p:attrName>
                                          <p:attrName>ppt_y</p:attrName>
                                        </p:attrNameLst>
                                      </p:cBhvr>
                                      <p:rCtr x="5078" y="162"/>
                                    </p:animMotion>
                                  </p:childTnLst>
                                </p:cTn>
                              </p:par>
                              <p:par>
                                <p:cTn id="41" presetID="42" presetClass="path" presetSubtype="0" accel="50000" decel="50000" fill="hold" nodeType="withEffect">
                                  <p:stCondLst>
                                    <p:cond delay="0"/>
                                  </p:stCondLst>
                                  <p:childTnLst>
                                    <p:animMotion origin="layout" path="M 2.08333E-7 -3.7037E-6 L 0.10273 -0.00092 " pathEditMode="relative" rAng="0" ptsTypes="AA">
                                      <p:cBhvr>
                                        <p:cTn id="42" dur="2000" fill="hold"/>
                                        <p:tgtEl>
                                          <p:spTgt spid="51"/>
                                        </p:tgtEl>
                                        <p:attrNameLst>
                                          <p:attrName>ppt_x</p:attrName>
                                          <p:attrName>ppt_y</p:attrName>
                                        </p:attrNameLst>
                                      </p:cBhvr>
                                      <p:rCtr x="5130" y="-46"/>
                                    </p:animMotion>
                                  </p:childTnLst>
                                </p:cTn>
                              </p:par>
                            </p:childTnLst>
                          </p:cTn>
                        </p:par>
                        <p:par>
                          <p:cTn id="43" fill="hold">
                            <p:stCondLst>
                              <p:cond delay="4500"/>
                            </p:stCondLst>
                            <p:childTnLst>
                              <p:par>
                                <p:cTn id="44" presetID="1" presetClass="entr" presetSubtype="0" fill="hold" nodeType="afterEffect">
                                  <p:stCondLst>
                                    <p:cond delay="0"/>
                                  </p:stCondLst>
                                  <p:childTnLst>
                                    <p:set>
                                      <p:cBhvr>
                                        <p:cTn id="45" dur="1" fill="hold">
                                          <p:stCondLst>
                                            <p:cond delay="0"/>
                                          </p:stCondLst>
                                        </p:cTn>
                                        <p:tgtEl>
                                          <p:spTgt spid="28"/>
                                        </p:tgtEl>
                                        <p:attrNameLst>
                                          <p:attrName>style.visibility</p:attrName>
                                        </p:attrNameLst>
                                      </p:cBhvr>
                                      <p:to>
                                        <p:strVal val="visible"/>
                                      </p:to>
                                    </p:set>
                                  </p:childTnLst>
                                </p:cTn>
                              </p:par>
                            </p:childTnLst>
                          </p:cTn>
                        </p:par>
                        <p:par>
                          <p:cTn id="46" fill="hold">
                            <p:stCondLst>
                              <p:cond delay="4500"/>
                            </p:stCondLst>
                            <p:childTnLst>
                              <p:par>
                                <p:cTn id="47" presetID="1" presetClass="entr" presetSubtype="0" fill="hold" nodeType="afterEffect">
                                  <p:stCondLst>
                                    <p:cond delay="0"/>
                                  </p:stCondLst>
                                  <p:childTnLst>
                                    <p:set>
                                      <p:cBhvr>
                                        <p:cTn id="48" dur="1" fill="hold">
                                          <p:stCondLst>
                                            <p:cond delay="0"/>
                                          </p:stCondLst>
                                        </p:cTn>
                                        <p:tgtEl>
                                          <p:spTgt spid="29"/>
                                        </p:tgtEl>
                                        <p:attrNameLst>
                                          <p:attrName>style.visibility</p:attrName>
                                        </p:attrNameLst>
                                      </p:cBhvr>
                                      <p:to>
                                        <p:strVal val="visible"/>
                                      </p:to>
                                    </p:set>
                                  </p:childTnLst>
                                </p:cTn>
                              </p:par>
                            </p:childTnLst>
                          </p:cTn>
                        </p:par>
                        <p:par>
                          <p:cTn id="49" fill="hold">
                            <p:stCondLst>
                              <p:cond delay="4500"/>
                            </p:stCondLst>
                            <p:childTnLst>
                              <p:par>
                                <p:cTn id="50" presetID="1" presetClass="entr" presetSubtype="0" fill="hold" nodeType="afterEffect">
                                  <p:stCondLst>
                                    <p:cond delay="0"/>
                                  </p:stCondLst>
                                  <p:childTnLst>
                                    <p:set>
                                      <p:cBhvr>
                                        <p:cTn id="51" dur="1" fill="hold">
                                          <p:stCondLst>
                                            <p:cond delay="0"/>
                                          </p:stCondLst>
                                        </p:cTn>
                                        <p:tgtEl>
                                          <p:spTgt spid="30"/>
                                        </p:tgtEl>
                                        <p:attrNameLst>
                                          <p:attrName>style.visibility</p:attrName>
                                        </p:attrNameLst>
                                      </p:cBhvr>
                                      <p:to>
                                        <p:strVal val="visible"/>
                                      </p:to>
                                    </p:set>
                                  </p:childTnLst>
                                </p:cTn>
                              </p:par>
                              <p:par>
                                <p:cTn id="52" presetID="1" presetClass="exit" presetSubtype="0" fill="hold" nodeType="withEffect">
                                  <p:stCondLst>
                                    <p:cond delay="0"/>
                                  </p:stCondLst>
                                  <p:childTnLst>
                                    <p:set>
                                      <p:cBhvr>
                                        <p:cTn id="53" dur="1" fill="hold">
                                          <p:stCondLst>
                                            <p:cond delay="0"/>
                                          </p:stCondLst>
                                        </p:cTn>
                                        <p:tgtEl>
                                          <p:spTgt spid="49"/>
                                        </p:tgtEl>
                                        <p:attrNameLst>
                                          <p:attrName>style.visibility</p:attrName>
                                        </p:attrNameLst>
                                      </p:cBhvr>
                                      <p:to>
                                        <p:strVal val="hidden"/>
                                      </p:to>
                                    </p:set>
                                  </p:childTnLst>
                                </p:cTn>
                              </p:par>
                              <p:par>
                                <p:cTn id="54" presetID="1" presetClass="exit" presetSubtype="0" fill="hold" nodeType="withEffect">
                                  <p:stCondLst>
                                    <p:cond delay="0"/>
                                  </p:stCondLst>
                                  <p:childTnLst>
                                    <p:set>
                                      <p:cBhvr>
                                        <p:cTn id="55" dur="1" fill="hold">
                                          <p:stCondLst>
                                            <p:cond delay="0"/>
                                          </p:stCondLst>
                                        </p:cTn>
                                        <p:tgtEl>
                                          <p:spTgt spid="50"/>
                                        </p:tgtEl>
                                        <p:attrNameLst>
                                          <p:attrName>style.visibility</p:attrName>
                                        </p:attrNameLst>
                                      </p:cBhvr>
                                      <p:to>
                                        <p:strVal val="hidden"/>
                                      </p:to>
                                    </p:set>
                                  </p:childTnLst>
                                </p:cTn>
                              </p:par>
                              <p:par>
                                <p:cTn id="56" presetID="1" presetClass="exit" presetSubtype="0" fill="hold" nodeType="withEffect">
                                  <p:stCondLst>
                                    <p:cond delay="0"/>
                                  </p:stCondLst>
                                  <p:childTnLst>
                                    <p:set>
                                      <p:cBhvr>
                                        <p:cTn id="57" dur="1" fill="hold">
                                          <p:stCondLst>
                                            <p:cond delay="0"/>
                                          </p:stCondLst>
                                        </p:cTn>
                                        <p:tgtEl>
                                          <p:spTgt spid="51"/>
                                        </p:tgtEl>
                                        <p:attrNameLst>
                                          <p:attrName>style.visibility</p:attrName>
                                        </p:attrNameLst>
                                      </p:cBhvr>
                                      <p:to>
                                        <p:strVal val="hidden"/>
                                      </p:to>
                                    </p:set>
                                  </p:childTnLst>
                                </p:cTn>
                              </p:par>
                            </p:childTnLst>
                          </p:cTn>
                        </p:par>
                        <p:par>
                          <p:cTn id="58" fill="hold">
                            <p:stCondLst>
                              <p:cond delay="4500"/>
                            </p:stCondLst>
                            <p:childTnLst>
                              <p:par>
                                <p:cTn id="59" presetID="9" presetClass="entr" presetSubtype="0" fill="hold" nodeType="afterEffect">
                                  <p:stCondLst>
                                    <p:cond delay="0"/>
                                  </p:stCondLst>
                                  <p:childTnLst>
                                    <p:set>
                                      <p:cBhvr>
                                        <p:cTn id="60" dur="1" fill="hold">
                                          <p:stCondLst>
                                            <p:cond delay="0"/>
                                          </p:stCondLst>
                                        </p:cTn>
                                        <p:tgtEl>
                                          <p:spTgt spid="31"/>
                                        </p:tgtEl>
                                        <p:attrNameLst>
                                          <p:attrName>style.visibility</p:attrName>
                                        </p:attrNameLst>
                                      </p:cBhvr>
                                      <p:to>
                                        <p:strVal val="visible"/>
                                      </p:to>
                                    </p:set>
                                    <p:animEffect transition="in" filter="dissolve">
                                      <p:cBhvr>
                                        <p:cTn id="61" dur="500"/>
                                        <p:tgtEl>
                                          <p:spTgt spid="31"/>
                                        </p:tgtEl>
                                      </p:cBhvr>
                                    </p:animEffect>
                                  </p:childTnLst>
                                </p:cTn>
                              </p:par>
                              <p:par>
                                <p:cTn id="62" presetID="9" presetClass="entr" presetSubtype="0" fill="hold" nodeType="withEffect">
                                  <p:stCondLst>
                                    <p:cond delay="0"/>
                                  </p:stCondLst>
                                  <p:childTnLst>
                                    <p:set>
                                      <p:cBhvr>
                                        <p:cTn id="63" dur="1" fill="hold">
                                          <p:stCondLst>
                                            <p:cond delay="0"/>
                                          </p:stCondLst>
                                        </p:cTn>
                                        <p:tgtEl>
                                          <p:spTgt spid="32"/>
                                        </p:tgtEl>
                                        <p:attrNameLst>
                                          <p:attrName>style.visibility</p:attrName>
                                        </p:attrNameLst>
                                      </p:cBhvr>
                                      <p:to>
                                        <p:strVal val="visible"/>
                                      </p:to>
                                    </p:set>
                                    <p:animEffect transition="in" filter="dissolve">
                                      <p:cBhvr>
                                        <p:cTn id="64" dur="500"/>
                                        <p:tgtEl>
                                          <p:spTgt spid="32"/>
                                        </p:tgtEl>
                                      </p:cBhvr>
                                    </p:animEffect>
                                  </p:childTnLst>
                                </p:cTn>
                              </p:par>
                              <p:par>
                                <p:cTn id="65" presetID="9" presetClass="entr" presetSubtype="0" fill="hold" nodeType="withEffect">
                                  <p:stCondLst>
                                    <p:cond delay="0"/>
                                  </p:stCondLst>
                                  <p:childTnLst>
                                    <p:set>
                                      <p:cBhvr>
                                        <p:cTn id="66" dur="1" fill="hold">
                                          <p:stCondLst>
                                            <p:cond delay="0"/>
                                          </p:stCondLst>
                                        </p:cTn>
                                        <p:tgtEl>
                                          <p:spTgt spid="33"/>
                                        </p:tgtEl>
                                        <p:attrNameLst>
                                          <p:attrName>style.visibility</p:attrName>
                                        </p:attrNameLst>
                                      </p:cBhvr>
                                      <p:to>
                                        <p:strVal val="visible"/>
                                      </p:to>
                                    </p:set>
                                    <p:animEffect transition="in" filter="dissolve">
                                      <p:cBhvr>
                                        <p:cTn id="67" dur="500"/>
                                        <p:tgtEl>
                                          <p:spTgt spid="33"/>
                                        </p:tgtEl>
                                      </p:cBhvr>
                                    </p:animEffect>
                                  </p:childTnLst>
                                </p:cTn>
                              </p:par>
                            </p:childTnLst>
                          </p:cTn>
                        </p:par>
                        <p:par>
                          <p:cTn id="68" fill="hold">
                            <p:stCondLst>
                              <p:cond delay="5000"/>
                            </p:stCondLst>
                            <p:childTnLst>
                              <p:par>
                                <p:cTn id="69" presetID="1" presetClass="exit" presetSubtype="0" fill="hold" nodeType="afterEffect">
                                  <p:stCondLst>
                                    <p:cond delay="0"/>
                                  </p:stCondLst>
                                  <p:childTnLst>
                                    <p:set>
                                      <p:cBhvr>
                                        <p:cTn id="70" dur="1" fill="hold">
                                          <p:stCondLst>
                                            <p:cond delay="0"/>
                                          </p:stCondLst>
                                        </p:cTn>
                                        <p:tgtEl>
                                          <p:spTgt spid="28"/>
                                        </p:tgtEl>
                                        <p:attrNameLst>
                                          <p:attrName>style.visibility</p:attrName>
                                        </p:attrNameLst>
                                      </p:cBhvr>
                                      <p:to>
                                        <p:strVal val="hidden"/>
                                      </p:to>
                                    </p:set>
                                  </p:childTnLst>
                                </p:cTn>
                              </p:par>
                              <p:par>
                                <p:cTn id="71" presetID="1" presetClass="exit" presetSubtype="0" fill="hold" nodeType="withEffect">
                                  <p:stCondLst>
                                    <p:cond delay="0"/>
                                  </p:stCondLst>
                                  <p:childTnLst>
                                    <p:set>
                                      <p:cBhvr>
                                        <p:cTn id="72" dur="1" fill="hold">
                                          <p:stCondLst>
                                            <p:cond delay="0"/>
                                          </p:stCondLst>
                                        </p:cTn>
                                        <p:tgtEl>
                                          <p:spTgt spid="29"/>
                                        </p:tgtEl>
                                        <p:attrNameLst>
                                          <p:attrName>style.visibility</p:attrName>
                                        </p:attrNameLst>
                                      </p:cBhvr>
                                      <p:to>
                                        <p:strVal val="hidden"/>
                                      </p:to>
                                    </p:set>
                                  </p:childTnLst>
                                </p:cTn>
                              </p:par>
                              <p:par>
                                <p:cTn id="73" presetID="1" presetClass="exit" presetSubtype="0" fill="hold" nodeType="withEffect">
                                  <p:stCondLst>
                                    <p:cond delay="0"/>
                                  </p:stCondLst>
                                  <p:childTnLst>
                                    <p:set>
                                      <p:cBhvr>
                                        <p:cTn id="74" dur="1" fill="hold">
                                          <p:stCondLst>
                                            <p:cond delay="0"/>
                                          </p:stCondLst>
                                        </p:cTn>
                                        <p:tgtEl>
                                          <p:spTgt spid="30"/>
                                        </p:tgtEl>
                                        <p:attrNameLst>
                                          <p:attrName>style.visibility</p:attrName>
                                        </p:attrNameLst>
                                      </p:cBhvr>
                                      <p:to>
                                        <p:strVal val="hidden"/>
                                      </p:to>
                                    </p:set>
                                  </p:childTnLst>
                                </p:cTn>
                              </p:par>
                            </p:childTnLst>
                          </p:cTn>
                        </p:par>
                        <p:par>
                          <p:cTn id="75" fill="hold">
                            <p:stCondLst>
                              <p:cond delay="5000"/>
                            </p:stCondLst>
                            <p:childTnLst>
                              <p:par>
                                <p:cTn id="76" presetID="42" presetClass="path" presetSubtype="0" accel="50000" decel="50000" fill="hold" nodeType="afterEffect">
                                  <p:stCondLst>
                                    <p:cond delay="0"/>
                                  </p:stCondLst>
                                  <p:childTnLst>
                                    <p:animMotion origin="layout" path="M -3.125E-6 -4.07407E-6 L 0.30703 0.12639 " pathEditMode="relative" rAng="0" ptsTypes="AA">
                                      <p:cBhvr>
                                        <p:cTn id="77" dur="2000" fill="hold"/>
                                        <p:tgtEl>
                                          <p:spTgt spid="31"/>
                                        </p:tgtEl>
                                        <p:attrNameLst>
                                          <p:attrName>ppt_x</p:attrName>
                                          <p:attrName>ppt_y</p:attrName>
                                        </p:attrNameLst>
                                      </p:cBhvr>
                                      <p:rCtr x="15352" y="6319"/>
                                    </p:animMotion>
                                  </p:childTnLst>
                                </p:cTn>
                              </p:par>
                              <p:par>
                                <p:cTn id="78" presetID="42" presetClass="path" presetSubtype="0" accel="50000" decel="50000" fill="hold" nodeType="withEffect">
                                  <p:stCondLst>
                                    <p:cond delay="0"/>
                                  </p:stCondLst>
                                  <p:childTnLst>
                                    <p:animMotion origin="layout" path="M -3.125E-6 2.22222E-6 L 0.25456 -0.00371 " pathEditMode="relative" rAng="0" ptsTypes="AA">
                                      <p:cBhvr>
                                        <p:cTn id="79" dur="2000" fill="hold"/>
                                        <p:tgtEl>
                                          <p:spTgt spid="32"/>
                                        </p:tgtEl>
                                        <p:attrNameLst>
                                          <p:attrName>ppt_x</p:attrName>
                                          <p:attrName>ppt_y</p:attrName>
                                        </p:attrNameLst>
                                      </p:cBhvr>
                                      <p:rCtr x="12721" y="-185"/>
                                    </p:animMotion>
                                  </p:childTnLst>
                                </p:cTn>
                              </p:par>
                              <p:par>
                                <p:cTn id="80" presetID="42" presetClass="path" presetSubtype="0" accel="50000" decel="50000" fill="hold" nodeType="withEffect">
                                  <p:stCondLst>
                                    <p:cond delay="0"/>
                                  </p:stCondLst>
                                  <p:childTnLst>
                                    <p:animMotion origin="layout" path="M -3.125E-6 -3.7037E-6 L 0.20209 -0.13773 " pathEditMode="relative" rAng="0" ptsTypes="AA">
                                      <p:cBhvr>
                                        <p:cTn id="81" dur="2000" fill="hold"/>
                                        <p:tgtEl>
                                          <p:spTgt spid="33"/>
                                        </p:tgtEl>
                                        <p:attrNameLst>
                                          <p:attrName>ppt_x</p:attrName>
                                          <p:attrName>ppt_y</p:attrName>
                                        </p:attrNameLst>
                                      </p:cBhvr>
                                      <p:rCtr x="10104" y="-6898"/>
                                    </p:animMotion>
                                  </p:childTnLst>
                                </p:cTn>
                              </p:par>
                            </p:childTnLst>
                          </p:cTn>
                        </p:par>
                        <p:par>
                          <p:cTn id="82" fill="hold">
                            <p:stCondLst>
                              <p:cond delay="7000"/>
                            </p:stCondLst>
                            <p:childTnLst>
                              <p:par>
                                <p:cTn id="83" presetID="1" presetClass="entr" presetSubtype="0" fill="hold" nodeType="afterEffect">
                                  <p:stCondLst>
                                    <p:cond delay="0"/>
                                  </p:stCondLst>
                                  <p:childTnLst>
                                    <p:set>
                                      <p:cBhvr>
                                        <p:cTn id="84" dur="1" fill="hold">
                                          <p:stCondLst>
                                            <p:cond delay="0"/>
                                          </p:stCondLst>
                                        </p:cTn>
                                        <p:tgtEl>
                                          <p:spTgt spid="34"/>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35"/>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36"/>
                                        </p:tgtEl>
                                        <p:attrNameLst>
                                          <p:attrName>style.visibility</p:attrName>
                                        </p:attrNameLst>
                                      </p:cBhvr>
                                      <p:to>
                                        <p:strVal val="visible"/>
                                      </p:to>
                                    </p:set>
                                  </p:childTnLst>
                                </p:cTn>
                              </p:par>
                              <p:par>
                                <p:cTn id="89" presetID="1" presetClass="exit" presetSubtype="0" fill="hold" nodeType="withEffect">
                                  <p:stCondLst>
                                    <p:cond delay="0"/>
                                  </p:stCondLst>
                                  <p:childTnLst>
                                    <p:set>
                                      <p:cBhvr>
                                        <p:cTn id="90" dur="1" fill="hold">
                                          <p:stCondLst>
                                            <p:cond delay="0"/>
                                          </p:stCondLst>
                                        </p:cTn>
                                        <p:tgtEl>
                                          <p:spTgt spid="31"/>
                                        </p:tgtEl>
                                        <p:attrNameLst>
                                          <p:attrName>style.visibility</p:attrName>
                                        </p:attrNameLst>
                                      </p:cBhvr>
                                      <p:to>
                                        <p:strVal val="hidden"/>
                                      </p:to>
                                    </p:set>
                                  </p:childTnLst>
                                </p:cTn>
                              </p:par>
                              <p:par>
                                <p:cTn id="91" presetID="1" presetClass="exit" presetSubtype="0" fill="hold" nodeType="withEffect">
                                  <p:stCondLst>
                                    <p:cond delay="0"/>
                                  </p:stCondLst>
                                  <p:childTnLst>
                                    <p:set>
                                      <p:cBhvr>
                                        <p:cTn id="92" dur="1" fill="hold">
                                          <p:stCondLst>
                                            <p:cond delay="0"/>
                                          </p:stCondLst>
                                        </p:cTn>
                                        <p:tgtEl>
                                          <p:spTgt spid="32"/>
                                        </p:tgtEl>
                                        <p:attrNameLst>
                                          <p:attrName>style.visibility</p:attrName>
                                        </p:attrNameLst>
                                      </p:cBhvr>
                                      <p:to>
                                        <p:strVal val="hidden"/>
                                      </p:to>
                                    </p:set>
                                  </p:childTnLst>
                                </p:cTn>
                              </p:par>
                              <p:par>
                                <p:cTn id="93" presetID="1" presetClass="exit" presetSubtype="0" fill="hold" nodeType="withEffect">
                                  <p:stCondLst>
                                    <p:cond delay="0"/>
                                  </p:stCondLst>
                                  <p:childTnLst>
                                    <p:set>
                                      <p:cBhvr>
                                        <p:cTn id="94" dur="1" fill="hold">
                                          <p:stCondLst>
                                            <p:cond delay="0"/>
                                          </p:stCondLst>
                                        </p:cTn>
                                        <p:tgtEl>
                                          <p:spTgt spid="33"/>
                                        </p:tgtEl>
                                        <p:attrNameLst>
                                          <p:attrName>style.visibility</p:attrName>
                                        </p:attrNameLst>
                                      </p:cBhvr>
                                      <p:to>
                                        <p:strVal val="hidden"/>
                                      </p:to>
                                    </p:set>
                                  </p:childTnLst>
                                </p:cTn>
                              </p:par>
                            </p:childTnLst>
                          </p:cTn>
                        </p:par>
                        <p:par>
                          <p:cTn id="95" fill="hold">
                            <p:stCondLst>
                              <p:cond delay="7000"/>
                            </p:stCondLst>
                            <p:childTnLst>
                              <p:par>
                                <p:cTn id="96" presetID="42" presetClass="path" presetSubtype="0" accel="50000" decel="50000" fill="hold" nodeType="afterEffect">
                                  <p:stCondLst>
                                    <p:cond delay="0"/>
                                  </p:stCondLst>
                                  <p:childTnLst>
                                    <p:animMotion origin="layout" path="M -4.16667E-6 1.48148E-6 L 0.08698 -0.07824 " pathEditMode="relative" rAng="0" ptsTypes="AA">
                                      <p:cBhvr>
                                        <p:cTn id="97" dur="250" fill="hold"/>
                                        <p:tgtEl>
                                          <p:spTgt spid="34"/>
                                        </p:tgtEl>
                                        <p:attrNameLst>
                                          <p:attrName>ppt_x</p:attrName>
                                          <p:attrName>ppt_y</p:attrName>
                                        </p:attrNameLst>
                                      </p:cBhvr>
                                      <p:rCtr x="4349" y="-3912"/>
                                    </p:animMotion>
                                  </p:childTnLst>
                                </p:cTn>
                              </p:par>
                            </p:childTnLst>
                          </p:cTn>
                        </p:par>
                        <p:par>
                          <p:cTn id="98" fill="hold">
                            <p:stCondLst>
                              <p:cond delay="7250"/>
                            </p:stCondLst>
                            <p:childTnLst>
                              <p:par>
                                <p:cTn id="99" presetID="1" presetClass="entr" presetSubtype="0" fill="hold" nodeType="afterEffect">
                                  <p:stCondLst>
                                    <p:cond delay="0"/>
                                  </p:stCondLst>
                                  <p:childTnLst>
                                    <p:set>
                                      <p:cBhvr>
                                        <p:cTn id="100" dur="1" fill="hold">
                                          <p:stCondLst>
                                            <p:cond delay="0"/>
                                          </p:stCondLst>
                                        </p:cTn>
                                        <p:tgtEl>
                                          <p:spTgt spid="37"/>
                                        </p:tgtEl>
                                        <p:attrNameLst>
                                          <p:attrName>style.visibility</p:attrName>
                                        </p:attrNameLst>
                                      </p:cBhvr>
                                      <p:to>
                                        <p:strVal val="visible"/>
                                      </p:to>
                                    </p:set>
                                  </p:childTnLst>
                                </p:cTn>
                              </p:par>
                              <p:par>
                                <p:cTn id="101" presetID="1" presetClass="exit" presetSubtype="0" fill="hold" nodeType="withEffect">
                                  <p:stCondLst>
                                    <p:cond delay="0"/>
                                  </p:stCondLst>
                                  <p:childTnLst>
                                    <p:set>
                                      <p:cBhvr>
                                        <p:cTn id="102" dur="1" fill="hold">
                                          <p:stCondLst>
                                            <p:cond delay="0"/>
                                          </p:stCondLst>
                                        </p:cTn>
                                        <p:tgtEl>
                                          <p:spTgt spid="34"/>
                                        </p:tgtEl>
                                        <p:attrNameLst>
                                          <p:attrName>style.visibility</p:attrName>
                                        </p:attrNameLst>
                                      </p:cBhvr>
                                      <p:to>
                                        <p:strVal val="hidden"/>
                                      </p:to>
                                    </p:set>
                                  </p:childTnLst>
                                </p:cTn>
                              </p:par>
                            </p:childTnLst>
                          </p:cTn>
                        </p:par>
                        <p:par>
                          <p:cTn id="103" fill="hold">
                            <p:stCondLst>
                              <p:cond delay="7250"/>
                            </p:stCondLst>
                            <p:childTnLst>
                              <p:par>
                                <p:cTn id="104" presetID="42" presetClass="path" presetSubtype="0" accel="50000" decel="50000" fill="hold" nodeType="afterEffect">
                                  <p:stCondLst>
                                    <p:cond delay="0"/>
                                  </p:stCondLst>
                                  <p:childTnLst>
                                    <p:animMotion origin="layout" path="M -2.08333E-7 -1.11111E-6 L 0.05247 0.00116 " pathEditMode="relative" rAng="0" ptsTypes="AA">
                                      <p:cBhvr>
                                        <p:cTn id="105" dur="250" fill="hold"/>
                                        <p:tgtEl>
                                          <p:spTgt spid="35"/>
                                        </p:tgtEl>
                                        <p:attrNameLst>
                                          <p:attrName>ppt_x</p:attrName>
                                          <p:attrName>ppt_y</p:attrName>
                                        </p:attrNameLst>
                                      </p:cBhvr>
                                      <p:rCtr x="2617" y="46"/>
                                    </p:animMotion>
                                  </p:childTnLst>
                                </p:cTn>
                              </p:par>
                            </p:childTnLst>
                          </p:cTn>
                        </p:par>
                        <p:par>
                          <p:cTn id="106" fill="hold">
                            <p:stCondLst>
                              <p:cond delay="7500"/>
                            </p:stCondLst>
                            <p:childTnLst>
                              <p:par>
                                <p:cTn id="107" presetID="1" presetClass="entr" presetSubtype="0" fill="hold" nodeType="afterEffect">
                                  <p:stCondLst>
                                    <p:cond delay="0"/>
                                  </p:stCondLst>
                                  <p:childTnLst>
                                    <p:set>
                                      <p:cBhvr>
                                        <p:cTn id="108" dur="1" fill="hold">
                                          <p:stCondLst>
                                            <p:cond delay="0"/>
                                          </p:stCondLst>
                                        </p:cTn>
                                        <p:tgtEl>
                                          <p:spTgt spid="40"/>
                                        </p:tgtEl>
                                        <p:attrNameLst>
                                          <p:attrName>style.visibility</p:attrName>
                                        </p:attrNameLst>
                                      </p:cBhvr>
                                      <p:to>
                                        <p:strVal val="visible"/>
                                      </p:to>
                                    </p:set>
                                  </p:childTnLst>
                                </p:cTn>
                              </p:par>
                              <p:par>
                                <p:cTn id="109" presetID="1" presetClass="exit" presetSubtype="0" fill="hold" nodeType="withEffect">
                                  <p:stCondLst>
                                    <p:cond delay="0"/>
                                  </p:stCondLst>
                                  <p:childTnLst>
                                    <p:set>
                                      <p:cBhvr>
                                        <p:cTn id="110" dur="1" fill="hold">
                                          <p:stCondLst>
                                            <p:cond delay="0"/>
                                          </p:stCondLst>
                                        </p:cTn>
                                        <p:tgtEl>
                                          <p:spTgt spid="35"/>
                                        </p:tgtEl>
                                        <p:attrNameLst>
                                          <p:attrName>style.visibility</p:attrName>
                                        </p:attrNameLst>
                                      </p:cBhvr>
                                      <p:to>
                                        <p:strVal val="hidden"/>
                                      </p:to>
                                    </p:set>
                                  </p:childTnLst>
                                </p:cTn>
                              </p:par>
                            </p:childTnLst>
                          </p:cTn>
                        </p:par>
                        <p:par>
                          <p:cTn id="111" fill="hold">
                            <p:stCondLst>
                              <p:cond delay="7500"/>
                            </p:stCondLst>
                            <p:childTnLst>
                              <p:par>
                                <p:cTn id="112" presetID="42" presetClass="path" presetSubtype="0" accel="50000" decel="50000" fill="hold" nodeType="afterEffect">
                                  <p:stCondLst>
                                    <p:cond delay="0"/>
                                  </p:stCondLst>
                                  <p:childTnLst>
                                    <p:animMotion origin="layout" path="M 3.75E-6 -2.22222E-6 L 0.05247 0.00139 " pathEditMode="relative" rAng="0" ptsTypes="AA">
                                      <p:cBhvr>
                                        <p:cTn id="113" dur="250" fill="hold"/>
                                        <p:tgtEl>
                                          <p:spTgt spid="36"/>
                                        </p:tgtEl>
                                        <p:attrNameLst>
                                          <p:attrName>ppt_x</p:attrName>
                                          <p:attrName>ppt_y</p:attrName>
                                        </p:attrNameLst>
                                      </p:cBhvr>
                                      <p:rCtr x="2617" y="69"/>
                                    </p:animMotion>
                                  </p:childTnLst>
                                </p:cTn>
                              </p:par>
                            </p:childTnLst>
                          </p:cTn>
                        </p:par>
                        <p:par>
                          <p:cTn id="114" fill="hold">
                            <p:stCondLst>
                              <p:cond delay="7750"/>
                            </p:stCondLst>
                            <p:childTnLst>
                              <p:par>
                                <p:cTn id="115" presetID="1" presetClass="entr" presetSubtype="0" fill="hold" nodeType="afterEffect">
                                  <p:stCondLst>
                                    <p:cond delay="0"/>
                                  </p:stCondLst>
                                  <p:childTnLst>
                                    <p:set>
                                      <p:cBhvr>
                                        <p:cTn id="116" dur="1" fill="hold">
                                          <p:stCondLst>
                                            <p:cond delay="0"/>
                                          </p:stCondLst>
                                        </p:cTn>
                                        <p:tgtEl>
                                          <p:spTgt spid="41"/>
                                        </p:tgtEl>
                                        <p:attrNameLst>
                                          <p:attrName>style.visibility</p:attrName>
                                        </p:attrNameLst>
                                      </p:cBhvr>
                                      <p:to>
                                        <p:strVal val="visible"/>
                                      </p:to>
                                    </p:set>
                                  </p:childTnLst>
                                </p:cTn>
                              </p:par>
                              <p:par>
                                <p:cTn id="117" presetID="1" presetClass="exit" presetSubtype="0" fill="hold" nodeType="withEffect">
                                  <p:stCondLst>
                                    <p:cond delay="0"/>
                                  </p:stCondLst>
                                  <p:childTnLst>
                                    <p:set>
                                      <p:cBhvr>
                                        <p:cTn id="118" dur="1" fill="hold">
                                          <p:stCondLst>
                                            <p:cond delay="0"/>
                                          </p:stCondLst>
                                        </p:cTn>
                                        <p:tgtEl>
                                          <p:spTgt spid="36"/>
                                        </p:tgtEl>
                                        <p:attrNameLst>
                                          <p:attrName>style.visibility</p:attrName>
                                        </p:attrNameLst>
                                      </p:cBhvr>
                                      <p:to>
                                        <p:strVal val="hidden"/>
                                      </p:to>
                                    </p:set>
                                  </p:childTnLst>
                                </p:cTn>
                              </p:par>
                            </p:childTnLst>
                          </p:cTn>
                        </p:par>
                        <p:par>
                          <p:cTn id="119" fill="hold">
                            <p:stCondLst>
                              <p:cond delay="7750"/>
                            </p:stCondLst>
                            <p:childTnLst>
                              <p:par>
                                <p:cTn id="120" presetID="42" presetClass="path" presetSubtype="0" accel="50000" decel="50000" fill="hold" nodeType="afterEffect">
                                  <p:stCondLst>
                                    <p:cond delay="0"/>
                                  </p:stCondLst>
                                  <p:childTnLst>
                                    <p:animMotion origin="layout" path="M -4.375E-6 1.48148E-6 L 0.08711 -0.00162 " pathEditMode="relative" rAng="0" ptsTypes="AA">
                                      <p:cBhvr>
                                        <p:cTn id="121" dur="250" fill="hold"/>
                                        <p:tgtEl>
                                          <p:spTgt spid="40"/>
                                        </p:tgtEl>
                                        <p:attrNameLst>
                                          <p:attrName>ppt_x</p:attrName>
                                          <p:attrName>ppt_y</p:attrName>
                                        </p:attrNameLst>
                                      </p:cBhvr>
                                      <p:rCtr x="4349" y="-93"/>
                                    </p:animMotion>
                                  </p:childTnLst>
                                </p:cTn>
                              </p:par>
                            </p:childTnLst>
                          </p:cTn>
                        </p:par>
                        <p:par>
                          <p:cTn id="122" fill="hold">
                            <p:stCondLst>
                              <p:cond delay="8000"/>
                            </p:stCondLst>
                            <p:childTnLst>
                              <p:par>
                                <p:cTn id="123" presetID="1" presetClass="entr" presetSubtype="0" fill="hold" nodeType="afterEffect">
                                  <p:stCondLst>
                                    <p:cond delay="0"/>
                                  </p:stCondLst>
                                  <p:childTnLst>
                                    <p:set>
                                      <p:cBhvr>
                                        <p:cTn id="124" dur="1" fill="hold">
                                          <p:stCondLst>
                                            <p:cond delay="0"/>
                                          </p:stCondLst>
                                        </p:cTn>
                                        <p:tgtEl>
                                          <p:spTgt spid="38"/>
                                        </p:tgtEl>
                                        <p:attrNameLst>
                                          <p:attrName>style.visibility</p:attrName>
                                        </p:attrNameLst>
                                      </p:cBhvr>
                                      <p:to>
                                        <p:strVal val="visible"/>
                                      </p:to>
                                    </p:set>
                                  </p:childTnLst>
                                </p:cTn>
                              </p:par>
                              <p:par>
                                <p:cTn id="125" presetID="1" presetClass="exit" presetSubtype="0" fill="hold" nodeType="withEffect">
                                  <p:stCondLst>
                                    <p:cond delay="0"/>
                                  </p:stCondLst>
                                  <p:childTnLst>
                                    <p:set>
                                      <p:cBhvr>
                                        <p:cTn id="126" dur="1" fill="hold">
                                          <p:stCondLst>
                                            <p:cond delay="0"/>
                                          </p:stCondLst>
                                        </p:cTn>
                                        <p:tgtEl>
                                          <p:spTgt spid="40"/>
                                        </p:tgtEl>
                                        <p:attrNameLst>
                                          <p:attrName>style.visibility</p:attrName>
                                        </p:attrNameLst>
                                      </p:cBhvr>
                                      <p:to>
                                        <p:strVal val="hidden"/>
                                      </p:to>
                                    </p:set>
                                  </p:childTnLst>
                                </p:cTn>
                              </p:par>
                            </p:childTnLst>
                          </p:cTn>
                        </p:par>
                        <p:par>
                          <p:cTn id="127" fill="hold">
                            <p:stCondLst>
                              <p:cond delay="8000"/>
                            </p:stCondLst>
                            <p:childTnLst>
                              <p:par>
                                <p:cTn id="128" presetID="42" presetClass="path" presetSubtype="0" accel="50000" decel="50000" fill="hold" nodeType="afterEffect">
                                  <p:stCondLst>
                                    <p:cond delay="0"/>
                                  </p:stCondLst>
                                  <p:childTnLst>
                                    <p:animMotion origin="layout" path="M -2.08333E-7 -1.11111E-6 L 0.05247 0.00116 " pathEditMode="relative" rAng="0" ptsTypes="AA">
                                      <p:cBhvr>
                                        <p:cTn id="129" dur="250" fill="hold"/>
                                        <p:tgtEl>
                                          <p:spTgt spid="41"/>
                                        </p:tgtEl>
                                        <p:attrNameLst>
                                          <p:attrName>ppt_x</p:attrName>
                                          <p:attrName>ppt_y</p:attrName>
                                        </p:attrNameLst>
                                      </p:cBhvr>
                                      <p:rCtr x="2617" y="46"/>
                                    </p:animMotion>
                                  </p:childTnLst>
                                </p:cTn>
                              </p:par>
                            </p:childTnLst>
                          </p:cTn>
                        </p:par>
                        <p:par>
                          <p:cTn id="130" fill="hold">
                            <p:stCondLst>
                              <p:cond delay="8250"/>
                            </p:stCondLst>
                            <p:childTnLst>
                              <p:par>
                                <p:cTn id="131" presetID="1" presetClass="entr" presetSubtype="0" fill="hold" nodeType="afterEffect">
                                  <p:stCondLst>
                                    <p:cond delay="0"/>
                                  </p:stCondLst>
                                  <p:childTnLst>
                                    <p:set>
                                      <p:cBhvr>
                                        <p:cTn id="132" dur="1" fill="hold">
                                          <p:stCondLst>
                                            <p:cond delay="0"/>
                                          </p:stCondLst>
                                        </p:cTn>
                                        <p:tgtEl>
                                          <p:spTgt spid="42"/>
                                        </p:tgtEl>
                                        <p:attrNameLst>
                                          <p:attrName>style.visibility</p:attrName>
                                        </p:attrNameLst>
                                      </p:cBhvr>
                                      <p:to>
                                        <p:strVal val="visible"/>
                                      </p:to>
                                    </p:set>
                                  </p:childTnLst>
                                </p:cTn>
                              </p:par>
                              <p:par>
                                <p:cTn id="133" presetID="1" presetClass="exit" presetSubtype="0" fill="hold" nodeType="withEffect">
                                  <p:stCondLst>
                                    <p:cond delay="0"/>
                                  </p:stCondLst>
                                  <p:childTnLst>
                                    <p:set>
                                      <p:cBhvr>
                                        <p:cTn id="134" dur="1" fill="hold">
                                          <p:stCondLst>
                                            <p:cond delay="0"/>
                                          </p:stCondLst>
                                        </p:cTn>
                                        <p:tgtEl>
                                          <p:spTgt spid="41"/>
                                        </p:tgtEl>
                                        <p:attrNameLst>
                                          <p:attrName>style.visibility</p:attrName>
                                        </p:attrNameLst>
                                      </p:cBhvr>
                                      <p:to>
                                        <p:strVal val="hidden"/>
                                      </p:to>
                                    </p:set>
                                  </p:childTnLst>
                                </p:cTn>
                              </p:par>
                            </p:childTnLst>
                          </p:cTn>
                        </p:par>
                        <p:par>
                          <p:cTn id="135" fill="hold">
                            <p:stCondLst>
                              <p:cond delay="8250"/>
                            </p:stCondLst>
                            <p:childTnLst>
                              <p:par>
                                <p:cTn id="136" presetID="42" presetClass="path" presetSubtype="0" accel="50000" decel="50000" fill="hold" nodeType="afterEffect">
                                  <p:stCondLst>
                                    <p:cond delay="0"/>
                                  </p:stCondLst>
                                  <p:childTnLst>
                                    <p:animMotion origin="layout" path="M -4.16667E-6 -1.48148E-6 L 0.08672 0.0713 " pathEditMode="relative" rAng="0" ptsTypes="AA">
                                      <p:cBhvr>
                                        <p:cTn id="137" dur="250" fill="hold"/>
                                        <p:tgtEl>
                                          <p:spTgt spid="42"/>
                                        </p:tgtEl>
                                        <p:attrNameLst>
                                          <p:attrName>ppt_x</p:attrName>
                                          <p:attrName>ppt_y</p:attrName>
                                        </p:attrNameLst>
                                      </p:cBhvr>
                                      <p:rCtr x="4336" y="3565"/>
                                    </p:animMotion>
                                  </p:childTnLst>
                                </p:cTn>
                              </p:par>
                            </p:childTnLst>
                          </p:cTn>
                        </p:par>
                        <p:par>
                          <p:cTn id="138" fill="hold">
                            <p:stCondLst>
                              <p:cond delay="8500"/>
                            </p:stCondLst>
                            <p:childTnLst>
                              <p:par>
                                <p:cTn id="139" presetID="1" presetClass="entr" presetSubtype="0" fill="hold" nodeType="afterEffect">
                                  <p:stCondLst>
                                    <p:cond delay="0"/>
                                  </p:stCondLst>
                                  <p:childTnLst>
                                    <p:set>
                                      <p:cBhvr>
                                        <p:cTn id="140" dur="1" fill="hold">
                                          <p:stCondLst>
                                            <p:cond delay="0"/>
                                          </p:stCondLst>
                                        </p:cTn>
                                        <p:tgtEl>
                                          <p:spTgt spid="39"/>
                                        </p:tgtEl>
                                        <p:attrNameLst>
                                          <p:attrName>style.visibility</p:attrName>
                                        </p:attrNameLst>
                                      </p:cBhvr>
                                      <p:to>
                                        <p:strVal val="visible"/>
                                      </p:to>
                                    </p:set>
                                  </p:childTnLst>
                                </p:cTn>
                              </p:par>
                              <p:par>
                                <p:cTn id="141" presetID="1" presetClass="exit" presetSubtype="0" fill="hold" nodeType="withEffect">
                                  <p:stCondLst>
                                    <p:cond delay="0"/>
                                  </p:stCondLst>
                                  <p:childTnLst>
                                    <p:set>
                                      <p:cBhvr>
                                        <p:cTn id="142" dur="1" fill="hold">
                                          <p:stCondLst>
                                            <p:cond delay="0"/>
                                          </p:stCondLst>
                                        </p:cTn>
                                        <p:tgtEl>
                                          <p:spTgt spid="42"/>
                                        </p:tgtEl>
                                        <p:attrNameLst>
                                          <p:attrName>style.visibility</p:attrName>
                                        </p:attrNameLst>
                                      </p:cBhvr>
                                      <p:to>
                                        <p:strVal val="hidden"/>
                                      </p:to>
                                    </p:set>
                                  </p:childTnLst>
                                </p:cTn>
                              </p:par>
                            </p:childTnLst>
                          </p:cTn>
                        </p:par>
                        <p:par>
                          <p:cTn id="143" fill="hold">
                            <p:stCondLst>
                              <p:cond delay="8500"/>
                            </p:stCondLst>
                            <p:childTnLst>
                              <p:par>
                                <p:cTn id="144" presetID="42" presetClass="path" presetSubtype="0" accel="50000" decel="50000" fill="hold" nodeType="afterEffect">
                                  <p:stCondLst>
                                    <p:cond delay="0"/>
                                  </p:stCondLst>
                                  <p:childTnLst>
                                    <p:animMotion origin="layout" path="M -2.70833E-6 3.7037E-6 L 0.06146 0.0618 " pathEditMode="relative" rAng="0" ptsTypes="AA">
                                      <p:cBhvr>
                                        <p:cTn id="145" dur="500" fill="hold"/>
                                        <p:tgtEl>
                                          <p:spTgt spid="37"/>
                                        </p:tgtEl>
                                        <p:attrNameLst>
                                          <p:attrName>ppt_x</p:attrName>
                                          <p:attrName>ppt_y</p:attrName>
                                        </p:attrNameLst>
                                      </p:cBhvr>
                                      <p:rCtr x="3073" y="3079"/>
                                    </p:animMotion>
                                  </p:childTnLst>
                                </p:cTn>
                              </p:par>
                              <p:par>
                                <p:cTn id="146" presetID="42" presetClass="path" presetSubtype="0" accel="50000" decel="50000" fill="hold" nodeType="withEffect">
                                  <p:stCondLst>
                                    <p:cond delay="0"/>
                                  </p:stCondLst>
                                  <p:childTnLst>
                                    <p:animMotion origin="layout" path="M -2.70833E-6 -2.22222E-6 L 0.06576 0.00857 " pathEditMode="relative" rAng="0" ptsTypes="AA">
                                      <p:cBhvr>
                                        <p:cTn id="147" dur="500" fill="hold"/>
                                        <p:tgtEl>
                                          <p:spTgt spid="38"/>
                                        </p:tgtEl>
                                        <p:attrNameLst>
                                          <p:attrName>ppt_x</p:attrName>
                                          <p:attrName>ppt_y</p:attrName>
                                        </p:attrNameLst>
                                      </p:cBhvr>
                                      <p:rCtr x="3281" y="417"/>
                                    </p:animMotion>
                                  </p:childTnLst>
                                </p:cTn>
                              </p:par>
                              <p:par>
                                <p:cTn id="148" presetID="42" presetClass="path" presetSubtype="0" accel="50000" decel="50000" fill="hold" nodeType="withEffect">
                                  <p:stCondLst>
                                    <p:cond delay="0"/>
                                  </p:stCondLst>
                                  <p:childTnLst>
                                    <p:animMotion origin="layout" path="M -2.70833E-6 7.40741E-7 L 0.07396 -0.0463 " pathEditMode="relative" rAng="0" ptsTypes="AA">
                                      <p:cBhvr>
                                        <p:cTn id="149" dur="500" fill="hold"/>
                                        <p:tgtEl>
                                          <p:spTgt spid="39"/>
                                        </p:tgtEl>
                                        <p:attrNameLst>
                                          <p:attrName>ppt_x</p:attrName>
                                          <p:attrName>ppt_y</p:attrName>
                                        </p:attrNameLst>
                                      </p:cBhvr>
                                      <p:rCtr x="3698" y="-2315"/>
                                    </p:animMotion>
                                  </p:childTnLst>
                                </p:cTn>
                              </p:par>
                            </p:childTnLst>
                          </p:cTn>
                        </p:par>
                        <p:par>
                          <p:cTn id="150" fill="hold">
                            <p:stCondLst>
                              <p:cond delay="9000"/>
                            </p:stCondLst>
                            <p:childTnLst>
                              <p:par>
                                <p:cTn id="151" presetID="1" presetClass="entr" presetSubtype="0" fill="hold" nodeType="afterEffect">
                                  <p:stCondLst>
                                    <p:cond delay="0"/>
                                  </p:stCondLst>
                                  <p:childTnLst>
                                    <p:set>
                                      <p:cBhvr>
                                        <p:cTn id="152" dur="1" fill="hold">
                                          <p:stCondLst>
                                            <p:cond delay="0"/>
                                          </p:stCondLst>
                                        </p:cTn>
                                        <p:tgtEl>
                                          <p:spTgt spid="45"/>
                                        </p:tgtEl>
                                        <p:attrNameLst>
                                          <p:attrName>style.visibility</p:attrName>
                                        </p:attrNameLst>
                                      </p:cBhvr>
                                      <p:to>
                                        <p:strVal val="visible"/>
                                      </p:to>
                                    </p:set>
                                  </p:childTnLst>
                                </p:cTn>
                              </p:par>
                              <p:par>
                                <p:cTn id="153" presetID="1" presetClass="entr" presetSubtype="0" fill="hold" nodeType="withEffect">
                                  <p:stCondLst>
                                    <p:cond delay="0"/>
                                  </p:stCondLst>
                                  <p:childTnLst>
                                    <p:set>
                                      <p:cBhvr>
                                        <p:cTn id="154" dur="1" fill="hold">
                                          <p:stCondLst>
                                            <p:cond delay="0"/>
                                          </p:stCondLst>
                                        </p:cTn>
                                        <p:tgtEl>
                                          <p:spTgt spid="44"/>
                                        </p:tgtEl>
                                        <p:attrNameLst>
                                          <p:attrName>style.visibility</p:attrName>
                                        </p:attrNameLst>
                                      </p:cBhvr>
                                      <p:to>
                                        <p:strVal val="visible"/>
                                      </p:to>
                                    </p:set>
                                  </p:childTnLst>
                                </p:cTn>
                              </p:par>
                              <p:par>
                                <p:cTn id="155" presetID="1" presetClass="entr" presetSubtype="0" fill="hold" nodeType="withEffect">
                                  <p:stCondLst>
                                    <p:cond delay="0"/>
                                  </p:stCondLst>
                                  <p:childTnLst>
                                    <p:set>
                                      <p:cBhvr>
                                        <p:cTn id="156" dur="1" fill="hold">
                                          <p:stCondLst>
                                            <p:cond delay="0"/>
                                          </p:stCondLst>
                                        </p:cTn>
                                        <p:tgtEl>
                                          <p:spTgt spid="43"/>
                                        </p:tgtEl>
                                        <p:attrNameLst>
                                          <p:attrName>style.visibility</p:attrName>
                                        </p:attrNameLst>
                                      </p:cBhvr>
                                      <p:to>
                                        <p:strVal val="visible"/>
                                      </p:to>
                                    </p:set>
                                  </p:childTnLst>
                                </p:cTn>
                              </p:par>
                              <p:par>
                                <p:cTn id="157" presetID="1" presetClass="exit" presetSubtype="0" fill="hold" nodeType="withEffect">
                                  <p:stCondLst>
                                    <p:cond delay="0"/>
                                  </p:stCondLst>
                                  <p:childTnLst>
                                    <p:set>
                                      <p:cBhvr>
                                        <p:cTn id="158" dur="1" fill="hold">
                                          <p:stCondLst>
                                            <p:cond delay="0"/>
                                          </p:stCondLst>
                                        </p:cTn>
                                        <p:tgtEl>
                                          <p:spTgt spid="37"/>
                                        </p:tgtEl>
                                        <p:attrNameLst>
                                          <p:attrName>style.visibility</p:attrName>
                                        </p:attrNameLst>
                                      </p:cBhvr>
                                      <p:to>
                                        <p:strVal val="hidden"/>
                                      </p:to>
                                    </p:set>
                                  </p:childTnLst>
                                </p:cTn>
                              </p:par>
                              <p:par>
                                <p:cTn id="159" presetID="1" presetClass="exit" presetSubtype="0" fill="hold" nodeType="withEffect">
                                  <p:stCondLst>
                                    <p:cond delay="0"/>
                                  </p:stCondLst>
                                  <p:childTnLst>
                                    <p:set>
                                      <p:cBhvr>
                                        <p:cTn id="160" dur="1" fill="hold">
                                          <p:stCondLst>
                                            <p:cond delay="0"/>
                                          </p:stCondLst>
                                        </p:cTn>
                                        <p:tgtEl>
                                          <p:spTgt spid="38"/>
                                        </p:tgtEl>
                                        <p:attrNameLst>
                                          <p:attrName>style.visibility</p:attrName>
                                        </p:attrNameLst>
                                      </p:cBhvr>
                                      <p:to>
                                        <p:strVal val="hidden"/>
                                      </p:to>
                                    </p:set>
                                  </p:childTnLst>
                                </p:cTn>
                              </p:par>
                              <p:par>
                                <p:cTn id="161" presetID="1" presetClass="exit" presetSubtype="0" fill="hold" nodeType="withEffect">
                                  <p:stCondLst>
                                    <p:cond delay="0"/>
                                  </p:stCondLst>
                                  <p:childTnLst>
                                    <p:set>
                                      <p:cBhvr>
                                        <p:cTn id="162" dur="1" fill="hold">
                                          <p:stCondLst>
                                            <p:cond delay="0"/>
                                          </p:stCondLst>
                                        </p:cTn>
                                        <p:tgtEl>
                                          <p:spTgt spid="39"/>
                                        </p:tgtEl>
                                        <p:attrNameLst>
                                          <p:attrName>style.visibility</p:attrName>
                                        </p:attrNameLst>
                                      </p:cBhvr>
                                      <p:to>
                                        <p:strVal val="hidden"/>
                                      </p:to>
                                    </p:set>
                                  </p:childTnLst>
                                </p:cTn>
                              </p:par>
                            </p:childTnLst>
                          </p:cTn>
                        </p:par>
                        <p:par>
                          <p:cTn id="163" fill="hold">
                            <p:stCondLst>
                              <p:cond delay="9000"/>
                            </p:stCondLst>
                            <p:childTnLst>
                              <p:par>
                                <p:cTn id="164" presetID="9" presetClass="exit" presetSubtype="0" fill="hold" nodeType="afterEffect">
                                  <p:stCondLst>
                                    <p:cond delay="0"/>
                                  </p:stCondLst>
                                  <p:childTnLst>
                                    <p:animEffect transition="out" filter="dissolve">
                                      <p:cBhvr>
                                        <p:cTn id="165" dur="500"/>
                                        <p:tgtEl>
                                          <p:spTgt spid="45"/>
                                        </p:tgtEl>
                                      </p:cBhvr>
                                    </p:animEffect>
                                    <p:set>
                                      <p:cBhvr>
                                        <p:cTn id="166" dur="1" fill="hold">
                                          <p:stCondLst>
                                            <p:cond delay="499"/>
                                          </p:stCondLst>
                                        </p:cTn>
                                        <p:tgtEl>
                                          <p:spTgt spid="45"/>
                                        </p:tgtEl>
                                        <p:attrNameLst>
                                          <p:attrName>style.visibility</p:attrName>
                                        </p:attrNameLst>
                                      </p:cBhvr>
                                      <p:to>
                                        <p:strVal val="hidden"/>
                                      </p:to>
                                    </p:set>
                                  </p:childTnLst>
                                </p:cTn>
                              </p:par>
                              <p:par>
                                <p:cTn id="167" presetID="9" presetClass="exit" presetSubtype="0" fill="hold" nodeType="withEffect">
                                  <p:stCondLst>
                                    <p:cond delay="0"/>
                                  </p:stCondLst>
                                  <p:childTnLst>
                                    <p:animEffect transition="out" filter="dissolve">
                                      <p:cBhvr>
                                        <p:cTn id="168" dur="500"/>
                                        <p:tgtEl>
                                          <p:spTgt spid="44"/>
                                        </p:tgtEl>
                                      </p:cBhvr>
                                    </p:animEffect>
                                    <p:set>
                                      <p:cBhvr>
                                        <p:cTn id="169" dur="1" fill="hold">
                                          <p:stCondLst>
                                            <p:cond delay="499"/>
                                          </p:stCondLst>
                                        </p:cTn>
                                        <p:tgtEl>
                                          <p:spTgt spid="44"/>
                                        </p:tgtEl>
                                        <p:attrNameLst>
                                          <p:attrName>style.visibility</p:attrName>
                                        </p:attrNameLst>
                                      </p:cBhvr>
                                      <p:to>
                                        <p:strVal val="hidden"/>
                                      </p:to>
                                    </p:set>
                                  </p:childTnLst>
                                </p:cTn>
                              </p:par>
                              <p:par>
                                <p:cTn id="170" presetID="9" presetClass="exit" presetSubtype="0" fill="hold" nodeType="withEffect">
                                  <p:stCondLst>
                                    <p:cond delay="0"/>
                                  </p:stCondLst>
                                  <p:childTnLst>
                                    <p:animEffect transition="out" filter="dissolve">
                                      <p:cBhvr>
                                        <p:cTn id="171" dur="500"/>
                                        <p:tgtEl>
                                          <p:spTgt spid="43"/>
                                        </p:tgtEl>
                                      </p:cBhvr>
                                    </p:animEffect>
                                    <p:set>
                                      <p:cBhvr>
                                        <p:cTn id="172" dur="1" fill="hold">
                                          <p:stCondLst>
                                            <p:cond delay="499"/>
                                          </p:stCondLst>
                                        </p:cTn>
                                        <p:tgtEl>
                                          <p:spTgt spid="43"/>
                                        </p:tgtEl>
                                        <p:attrNameLst>
                                          <p:attrName>style.visibility</p:attrName>
                                        </p:attrNameLst>
                                      </p:cBhvr>
                                      <p:to>
                                        <p:strVal val="hidden"/>
                                      </p:to>
                                    </p:set>
                                  </p:childTnLst>
                                </p:cTn>
                              </p:par>
                              <p:par>
                                <p:cTn id="173" presetID="1" presetClass="entr" presetSubtype="0" fill="hold" nodeType="withEffect">
                                  <p:stCondLst>
                                    <p:cond delay="0"/>
                                  </p:stCondLst>
                                  <p:childTnLst>
                                    <p:set>
                                      <p:cBhvr>
                                        <p:cTn id="174" dur="1" fill="hold">
                                          <p:stCondLst>
                                            <p:cond delay="0"/>
                                          </p:stCondLst>
                                        </p:cTn>
                                        <p:tgtEl>
                                          <p:spTgt spid="46"/>
                                        </p:tgtEl>
                                        <p:attrNameLst>
                                          <p:attrName>style.visibility</p:attrName>
                                        </p:attrNameLst>
                                      </p:cBhvr>
                                      <p:to>
                                        <p:strVal val="visible"/>
                                      </p:to>
                                    </p:set>
                                  </p:childTnLst>
                                </p:cTn>
                              </p:par>
                            </p:childTnLst>
                          </p:cTn>
                        </p:par>
                      </p:childTnLst>
                    </p:cTn>
                  </p:par>
                  <p:par>
                    <p:cTn id="175" fill="hold">
                      <p:stCondLst>
                        <p:cond delay="indefinite"/>
                      </p:stCondLst>
                      <p:childTnLst>
                        <p:par>
                          <p:cTn id="176" fill="hold">
                            <p:stCondLst>
                              <p:cond delay="0"/>
                            </p:stCondLst>
                            <p:childTnLst>
                              <p:par>
                                <p:cTn id="177" presetID="10" presetClass="entr" presetSubtype="0" fill="hold" grpId="0" nodeType="clickEffect">
                                  <p:stCondLst>
                                    <p:cond delay="0"/>
                                  </p:stCondLst>
                                  <p:childTnLst>
                                    <p:set>
                                      <p:cBhvr>
                                        <p:cTn id="178" dur="1" fill="hold">
                                          <p:stCondLst>
                                            <p:cond delay="0"/>
                                          </p:stCondLst>
                                        </p:cTn>
                                        <p:tgtEl>
                                          <p:spTgt spid="54"/>
                                        </p:tgtEl>
                                        <p:attrNameLst>
                                          <p:attrName>style.visibility</p:attrName>
                                        </p:attrNameLst>
                                      </p:cBhvr>
                                      <p:to>
                                        <p:strVal val="visible"/>
                                      </p:to>
                                    </p:set>
                                    <p:animEffect transition="in" filter="fade">
                                      <p:cBhvr>
                                        <p:cTn id="179"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DC285-BAC3-8865-A0E8-FBED4B90CDF3}"/>
              </a:ext>
            </a:extLst>
          </p:cNvPr>
          <p:cNvSpPr>
            <a:spLocks noGrp="1"/>
          </p:cNvSpPr>
          <p:nvPr>
            <p:ph type="title"/>
          </p:nvPr>
        </p:nvSpPr>
        <p:spPr/>
        <p:txBody>
          <a:bodyPr/>
          <a:lstStyle/>
          <a:p>
            <a:r>
              <a:rPr lang="en-US" dirty="0"/>
              <a:t>Saga</a:t>
            </a:r>
          </a:p>
        </p:txBody>
      </p:sp>
      <p:sp>
        <p:nvSpPr>
          <p:cNvPr id="3" name="Rectangle: Rounded Corners 2">
            <a:extLst>
              <a:ext uri="{FF2B5EF4-FFF2-40B4-BE49-F238E27FC236}">
                <a16:creationId xmlns:a16="http://schemas.microsoft.com/office/drawing/2014/main" id="{75BB04BA-0606-BF34-2B02-1BBD6A4AD403}"/>
              </a:ext>
            </a:extLst>
          </p:cNvPr>
          <p:cNvSpPr/>
          <p:nvPr/>
        </p:nvSpPr>
        <p:spPr>
          <a:xfrm>
            <a:off x="3898684" y="2256232"/>
            <a:ext cx="2009403" cy="5638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dirty="0"/>
          </a:p>
        </p:txBody>
      </p:sp>
      <p:sp>
        <p:nvSpPr>
          <p:cNvPr id="4" name="Oval 3">
            <a:extLst>
              <a:ext uri="{FF2B5EF4-FFF2-40B4-BE49-F238E27FC236}">
                <a16:creationId xmlns:a16="http://schemas.microsoft.com/office/drawing/2014/main" id="{BDAA322B-6CFD-17E0-AF4A-719D0DC02924}"/>
              </a:ext>
            </a:extLst>
          </p:cNvPr>
          <p:cNvSpPr/>
          <p:nvPr/>
        </p:nvSpPr>
        <p:spPr>
          <a:xfrm>
            <a:off x="6712955" y="2194640"/>
            <a:ext cx="729625" cy="6869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a:p>
        </p:txBody>
      </p:sp>
      <p:sp>
        <p:nvSpPr>
          <p:cNvPr id="5" name="Oval 4">
            <a:extLst>
              <a:ext uri="{FF2B5EF4-FFF2-40B4-BE49-F238E27FC236}">
                <a16:creationId xmlns:a16="http://schemas.microsoft.com/office/drawing/2014/main" id="{177F0B8B-877D-980C-4C83-DFF1AB7279B0}"/>
              </a:ext>
            </a:extLst>
          </p:cNvPr>
          <p:cNvSpPr/>
          <p:nvPr/>
        </p:nvSpPr>
        <p:spPr>
          <a:xfrm>
            <a:off x="2344412" y="3085507"/>
            <a:ext cx="729625" cy="6869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a:p>
        </p:txBody>
      </p:sp>
      <p:cxnSp>
        <p:nvCxnSpPr>
          <p:cNvPr id="6" name="Straight Arrow Connector 5">
            <a:extLst>
              <a:ext uri="{FF2B5EF4-FFF2-40B4-BE49-F238E27FC236}">
                <a16:creationId xmlns:a16="http://schemas.microsoft.com/office/drawing/2014/main" id="{3DE91177-07E4-6F9C-856F-67A84DA9B2D8}"/>
              </a:ext>
            </a:extLst>
          </p:cNvPr>
          <p:cNvCxnSpPr>
            <a:cxnSpLocks/>
            <a:stCxn id="5" idx="6"/>
            <a:endCxn id="9" idx="1"/>
          </p:cNvCxnSpPr>
          <p:nvPr/>
        </p:nvCxnSpPr>
        <p:spPr>
          <a:xfrm>
            <a:off x="3074037" y="3429000"/>
            <a:ext cx="824648" cy="15148"/>
          </a:xfrm>
          <a:prstGeom prst="straightConnector1">
            <a:avLst/>
          </a:prstGeom>
          <a:ln w="571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4AAFD10E-94FD-E841-9387-C761AFAD58D9}"/>
              </a:ext>
            </a:extLst>
          </p:cNvPr>
          <p:cNvSpPr txBox="1"/>
          <p:nvPr/>
        </p:nvSpPr>
        <p:spPr>
          <a:xfrm>
            <a:off x="2044202" y="3913730"/>
            <a:ext cx="1330044" cy="646331"/>
          </a:xfrm>
          <a:prstGeom prst="rect">
            <a:avLst/>
          </a:prstGeom>
          <a:noFill/>
        </p:spPr>
        <p:txBody>
          <a:bodyPr wrap="none" rtlCol="0">
            <a:spAutoFit/>
          </a:bodyPr>
          <a:lstStyle/>
          <a:p>
            <a:pPr algn="ctr"/>
            <a:r>
              <a:rPr lang="en-US" b="1" dirty="0"/>
              <a:t>Saga</a:t>
            </a:r>
            <a:br>
              <a:rPr lang="en-US" b="1" dirty="0"/>
            </a:br>
            <a:r>
              <a:rPr lang="en-US" b="1" dirty="0"/>
              <a:t>Coordinator</a:t>
            </a:r>
          </a:p>
        </p:txBody>
      </p:sp>
      <p:sp>
        <p:nvSpPr>
          <p:cNvPr id="8" name="TextBox 7">
            <a:extLst>
              <a:ext uri="{FF2B5EF4-FFF2-40B4-BE49-F238E27FC236}">
                <a16:creationId xmlns:a16="http://schemas.microsoft.com/office/drawing/2014/main" id="{2F59F8B5-C4D7-7A41-F536-2D0327699EF8}"/>
              </a:ext>
            </a:extLst>
          </p:cNvPr>
          <p:cNvSpPr txBox="1"/>
          <p:nvPr/>
        </p:nvSpPr>
        <p:spPr>
          <a:xfrm>
            <a:off x="3629372" y="4761463"/>
            <a:ext cx="2543773" cy="369332"/>
          </a:xfrm>
          <a:prstGeom prst="rect">
            <a:avLst/>
          </a:prstGeom>
          <a:noFill/>
        </p:spPr>
        <p:txBody>
          <a:bodyPr wrap="none" rtlCol="0">
            <a:spAutoFit/>
          </a:bodyPr>
          <a:lstStyle/>
          <a:p>
            <a:r>
              <a:rPr lang="en-US" b="1" dirty="0"/>
              <a:t>Transaction Step Queues</a:t>
            </a:r>
          </a:p>
        </p:txBody>
      </p:sp>
      <p:sp>
        <p:nvSpPr>
          <p:cNvPr id="9" name="Rectangle: Rounded Corners 8">
            <a:extLst>
              <a:ext uri="{FF2B5EF4-FFF2-40B4-BE49-F238E27FC236}">
                <a16:creationId xmlns:a16="http://schemas.microsoft.com/office/drawing/2014/main" id="{849C1C1E-B872-5DA6-691A-B9750A53D21E}"/>
              </a:ext>
            </a:extLst>
          </p:cNvPr>
          <p:cNvSpPr/>
          <p:nvPr/>
        </p:nvSpPr>
        <p:spPr>
          <a:xfrm>
            <a:off x="3898685" y="3162247"/>
            <a:ext cx="2009403" cy="5638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dirty="0"/>
          </a:p>
        </p:txBody>
      </p:sp>
      <p:sp>
        <p:nvSpPr>
          <p:cNvPr id="10" name="Rectangle: Rounded Corners 9">
            <a:extLst>
              <a:ext uri="{FF2B5EF4-FFF2-40B4-BE49-F238E27FC236}">
                <a16:creationId xmlns:a16="http://schemas.microsoft.com/office/drawing/2014/main" id="{33C38DBF-7EB9-7C9C-225F-953B248B3403}"/>
              </a:ext>
            </a:extLst>
          </p:cNvPr>
          <p:cNvSpPr/>
          <p:nvPr/>
        </p:nvSpPr>
        <p:spPr>
          <a:xfrm>
            <a:off x="3877226" y="4054188"/>
            <a:ext cx="2009403" cy="5638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dirty="0"/>
          </a:p>
        </p:txBody>
      </p:sp>
      <p:sp>
        <p:nvSpPr>
          <p:cNvPr id="11" name="Oval 10">
            <a:extLst>
              <a:ext uri="{FF2B5EF4-FFF2-40B4-BE49-F238E27FC236}">
                <a16:creationId xmlns:a16="http://schemas.microsoft.com/office/drawing/2014/main" id="{9CE3E7BC-F722-2772-717E-DF43F908CBBF}"/>
              </a:ext>
            </a:extLst>
          </p:cNvPr>
          <p:cNvSpPr/>
          <p:nvPr/>
        </p:nvSpPr>
        <p:spPr>
          <a:xfrm>
            <a:off x="6712955" y="3100655"/>
            <a:ext cx="729625" cy="6869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a:p>
        </p:txBody>
      </p:sp>
      <p:sp>
        <p:nvSpPr>
          <p:cNvPr id="12" name="Oval 11">
            <a:extLst>
              <a:ext uri="{FF2B5EF4-FFF2-40B4-BE49-F238E27FC236}">
                <a16:creationId xmlns:a16="http://schemas.microsoft.com/office/drawing/2014/main" id="{3B66F568-4AE5-F8A2-5021-04C56EC06B4E}"/>
              </a:ext>
            </a:extLst>
          </p:cNvPr>
          <p:cNvSpPr/>
          <p:nvPr/>
        </p:nvSpPr>
        <p:spPr>
          <a:xfrm>
            <a:off x="6712956" y="3992596"/>
            <a:ext cx="729625" cy="6869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a:p>
        </p:txBody>
      </p:sp>
      <p:sp>
        <p:nvSpPr>
          <p:cNvPr id="13" name="Rectangle: Rounded Corners 12">
            <a:extLst>
              <a:ext uri="{FF2B5EF4-FFF2-40B4-BE49-F238E27FC236}">
                <a16:creationId xmlns:a16="http://schemas.microsoft.com/office/drawing/2014/main" id="{C10CE5CC-ECA6-B28C-48FC-0D1F1EA3F7F1}"/>
              </a:ext>
            </a:extLst>
          </p:cNvPr>
          <p:cNvSpPr/>
          <p:nvPr/>
        </p:nvSpPr>
        <p:spPr>
          <a:xfrm>
            <a:off x="8247448" y="3162247"/>
            <a:ext cx="2009403" cy="5638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dirty="0"/>
          </a:p>
        </p:txBody>
      </p:sp>
      <p:cxnSp>
        <p:nvCxnSpPr>
          <p:cNvPr id="14" name="Straight Arrow Connector 13">
            <a:extLst>
              <a:ext uri="{FF2B5EF4-FFF2-40B4-BE49-F238E27FC236}">
                <a16:creationId xmlns:a16="http://schemas.microsoft.com/office/drawing/2014/main" id="{B09B2BB3-314A-FBBC-4776-8CC4229D81DA}"/>
              </a:ext>
            </a:extLst>
          </p:cNvPr>
          <p:cNvCxnSpPr>
            <a:stCxn id="5" idx="7"/>
            <a:endCxn id="3" idx="1"/>
          </p:cNvCxnSpPr>
          <p:nvPr/>
        </p:nvCxnSpPr>
        <p:spPr>
          <a:xfrm flipV="1">
            <a:off x="2967186" y="2538133"/>
            <a:ext cx="931498" cy="647981"/>
          </a:xfrm>
          <a:prstGeom prst="straightConnector1">
            <a:avLst/>
          </a:prstGeom>
          <a:ln w="5715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079CA3A0-5E70-C7DF-8316-0CEA49837CCB}"/>
              </a:ext>
            </a:extLst>
          </p:cNvPr>
          <p:cNvCxnSpPr>
            <a:stCxn id="5" idx="5"/>
            <a:endCxn id="10" idx="1"/>
          </p:cNvCxnSpPr>
          <p:nvPr/>
        </p:nvCxnSpPr>
        <p:spPr>
          <a:xfrm>
            <a:off x="2967186" y="3671885"/>
            <a:ext cx="910040" cy="664204"/>
          </a:xfrm>
          <a:prstGeom prst="straightConnector1">
            <a:avLst/>
          </a:prstGeom>
          <a:ln w="5715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466FA01B-8A38-04BA-E258-CE277350C7D3}"/>
              </a:ext>
            </a:extLst>
          </p:cNvPr>
          <p:cNvCxnSpPr>
            <a:stCxn id="3" idx="3"/>
            <a:endCxn id="4" idx="2"/>
          </p:cNvCxnSpPr>
          <p:nvPr/>
        </p:nvCxnSpPr>
        <p:spPr>
          <a:xfrm>
            <a:off x="5908087" y="2538133"/>
            <a:ext cx="804868" cy="0"/>
          </a:xfrm>
          <a:prstGeom prst="straightConnector1">
            <a:avLst/>
          </a:prstGeom>
          <a:ln w="5715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13263301-EC39-16BB-899D-CD15155F86F3}"/>
              </a:ext>
            </a:extLst>
          </p:cNvPr>
          <p:cNvCxnSpPr>
            <a:stCxn id="9" idx="3"/>
            <a:endCxn id="11" idx="2"/>
          </p:cNvCxnSpPr>
          <p:nvPr/>
        </p:nvCxnSpPr>
        <p:spPr>
          <a:xfrm>
            <a:off x="5908088" y="3444148"/>
            <a:ext cx="804867" cy="0"/>
          </a:xfrm>
          <a:prstGeom prst="straightConnector1">
            <a:avLst/>
          </a:prstGeom>
          <a:ln w="5715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799FE338-73AB-1B48-BC54-9790B2E19F68}"/>
              </a:ext>
            </a:extLst>
          </p:cNvPr>
          <p:cNvCxnSpPr>
            <a:stCxn id="10" idx="3"/>
            <a:endCxn id="12" idx="2"/>
          </p:cNvCxnSpPr>
          <p:nvPr/>
        </p:nvCxnSpPr>
        <p:spPr>
          <a:xfrm>
            <a:off x="5886629" y="4336089"/>
            <a:ext cx="826327" cy="0"/>
          </a:xfrm>
          <a:prstGeom prst="straightConnector1">
            <a:avLst/>
          </a:prstGeom>
          <a:ln w="5715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BD19BF39-2324-F513-440C-66A92DD8AACB}"/>
              </a:ext>
            </a:extLst>
          </p:cNvPr>
          <p:cNvCxnSpPr>
            <a:stCxn id="4" idx="6"/>
          </p:cNvCxnSpPr>
          <p:nvPr/>
        </p:nvCxnSpPr>
        <p:spPr>
          <a:xfrm>
            <a:off x="7442580" y="2538133"/>
            <a:ext cx="804869" cy="817996"/>
          </a:xfrm>
          <a:prstGeom prst="straightConnector1">
            <a:avLst/>
          </a:prstGeom>
          <a:ln w="5715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4D4D99D3-0AF1-8B9B-43DC-CFB5E22B755A}"/>
              </a:ext>
            </a:extLst>
          </p:cNvPr>
          <p:cNvCxnSpPr>
            <a:stCxn id="11" idx="6"/>
            <a:endCxn id="13" idx="1"/>
          </p:cNvCxnSpPr>
          <p:nvPr/>
        </p:nvCxnSpPr>
        <p:spPr>
          <a:xfrm>
            <a:off x="7442580" y="3444148"/>
            <a:ext cx="804868" cy="0"/>
          </a:xfrm>
          <a:prstGeom prst="straightConnector1">
            <a:avLst/>
          </a:prstGeom>
          <a:ln w="5715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E056724F-2F77-66BE-2255-6521EF6EFD0F}"/>
              </a:ext>
            </a:extLst>
          </p:cNvPr>
          <p:cNvCxnSpPr>
            <a:stCxn id="12" idx="6"/>
          </p:cNvCxnSpPr>
          <p:nvPr/>
        </p:nvCxnSpPr>
        <p:spPr>
          <a:xfrm flipV="1">
            <a:off x="7442581" y="3576320"/>
            <a:ext cx="804867" cy="759769"/>
          </a:xfrm>
          <a:prstGeom prst="straightConnector1">
            <a:avLst/>
          </a:prstGeom>
          <a:ln w="5715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Connector: Elbow 21">
            <a:extLst>
              <a:ext uri="{FF2B5EF4-FFF2-40B4-BE49-F238E27FC236}">
                <a16:creationId xmlns:a16="http://schemas.microsoft.com/office/drawing/2014/main" id="{48CB8CCD-4591-56A1-3196-76F1A5D0AFDA}"/>
              </a:ext>
            </a:extLst>
          </p:cNvPr>
          <p:cNvCxnSpPr>
            <a:stCxn id="13" idx="0"/>
            <a:endCxn id="5" idx="0"/>
          </p:cNvCxnSpPr>
          <p:nvPr/>
        </p:nvCxnSpPr>
        <p:spPr>
          <a:xfrm rot="16200000" flipV="1">
            <a:off x="5942318" y="-147586"/>
            <a:ext cx="76740" cy="6542925"/>
          </a:xfrm>
          <a:prstGeom prst="bentConnector3">
            <a:avLst>
              <a:gd name="adj1" fmla="val 1840996"/>
            </a:avLst>
          </a:prstGeom>
          <a:ln w="571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49D5860B-04A2-697A-E062-7A2F4CF67DDD}"/>
              </a:ext>
            </a:extLst>
          </p:cNvPr>
          <p:cNvSpPr txBox="1"/>
          <p:nvPr/>
        </p:nvSpPr>
        <p:spPr>
          <a:xfrm>
            <a:off x="6435251" y="4766363"/>
            <a:ext cx="1285032" cy="923330"/>
          </a:xfrm>
          <a:prstGeom prst="rect">
            <a:avLst/>
          </a:prstGeom>
          <a:noFill/>
        </p:spPr>
        <p:txBody>
          <a:bodyPr wrap="none" rtlCol="0">
            <a:spAutoFit/>
          </a:bodyPr>
          <a:lstStyle/>
          <a:p>
            <a:pPr algn="ctr"/>
            <a:r>
              <a:rPr lang="en-US" b="1" dirty="0"/>
              <a:t>Transaction</a:t>
            </a:r>
          </a:p>
          <a:p>
            <a:pPr algn="ctr"/>
            <a:r>
              <a:rPr lang="en-US" b="1" dirty="0"/>
              <a:t>Step</a:t>
            </a:r>
          </a:p>
          <a:p>
            <a:pPr algn="ctr"/>
            <a:r>
              <a:rPr lang="en-US" b="1" dirty="0"/>
              <a:t>Consumers</a:t>
            </a:r>
          </a:p>
        </p:txBody>
      </p:sp>
      <p:sp>
        <p:nvSpPr>
          <p:cNvPr id="24" name="TextBox 23">
            <a:extLst>
              <a:ext uri="{FF2B5EF4-FFF2-40B4-BE49-F238E27FC236}">
                <a16:creationId xmlns:a16="http://schemas.microsoft.com/office/drawing/2014/main" id="{94467D13-1072-EA99-3589-40C645311390}"/>
              </a:ext>
            </a:extLst>
          </p:cNvPr>
          <p:cNvSpPr txBox="1"/>
          <p:nvPr/>
        </p:nvSpPr>
        <p:spPr>
          <a:xfrm>
            <a:off x="8267071" y="3846927"/>
            <a:ext cx="1970156" cy="646331"/>
          </a:xfrm>
          <a:prstGeom prst="rect">
            <a:avLst/>
          </a:prstGeom>
          <a:noFill/>
        </p:spPr>
        <p:txBody>
          <a:bodyPr wrap="none" rtlCol="0">
            <a:spAutoFit/>
          </a:bodyPr>
          <a:lstStyle/>
          <a:p>
            <a:pPr algn="ctr"/>
            <a:r>
              <a:rPr lang="en-US" b="1" dirty="0"/>
              <a:t>Acknowledgement</a:t>
            </a:r>
            <a:br>
              <a:rPr lang="en-US" b="1" dirty="0"/>
            </a:br>
            <a:r>
              <a:rPr lang="en-US" b="1" dirty="0"/>
              <a:t>Queue</a:t>
            </a:r>
          </a:p>
        </p:txBody>
      </p:sp>
      <p:pic>
        <p:nvPicPr>
          <p:cNvPr id="25" name="Picture 24" descr="Free Envelope Clipart Black And White, Download Free Envelope Clipart Black  And White png images, Free ClipArts on Clipart Library">
            <a:extLst>
              <a:ext uri="{FF2B5EF4-FFF2-40B4-BE49-F238E27FC236}">
                <a16:creationId xmlns:a16="http://schemas.microsoft.com/office/drawing/2014/main" id="{24FA2695-299C-3DEE-612A-EBD1533BF91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41363" y="3256407"/>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25" descr="Free Envelope Clipart Black And White, Download Free Envelope Clipart Black  And White png images, Free ClipArts on Clipart Library">
            <a:extLst>
              <a:ext uri="{FF2B5EF4-FFF2-40B4-BE49-F238E27FC236}">
                <a16:creationId xmlns:a16="http://schemas.microsoft.com/office/drawing/2014/main" id="{1C0C7ABF-4376-D106-F503-9F03E325FA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75415" y="2337178"/>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26" descr="Free Envelope Clipart Black And White, Download Free Envelope Clipart Black  And White png images, Free ClipArts on Clipart Library">
            <a:extLst>
              <a:ext uri="{FF2B5EF4-FFF2-40B4-BE49-F238E27FC236}">
                <a16:creationId xmlns:a16="http://schemas.microsoft.com/office/drawing/2014/main" id="{6791114D-48E3-1B6C-4062-197C8DBD5D6B}"/>
              </a:ext>
            </a:extLst>
          </p:cNvPr>
          <p:cNvPicPr>
            <a:picLocks noChangeAspect="1" noChangeArrowheads="1"/>
          </p:cNvPicPr>
          <p:nvPr/>
        </p:nvPicPr>
        <p:blipFill>
          <a:blip r:embed="rId2">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9637013" y="3256407"/>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27" descr="Free Envelope Clipart Black And White, Download Free Envelope Clipart Black  And White png images, Free ClipArts on Clipart Library">
            <a:extLst>
              <a:ext uri="{FF2B5EF4-FFF2-40B4-BE49-F238E27FC236}">
                <a16:creationId xmlns:a16="http://schemas.microsoft.com/office/drawing/2014/main" id="{5F01836E-6633-3236-6FBC-82D51472E6C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09906" y="2338939"/>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28" descr="Free Envelope Clipart Black And White, Download Free Envelope Clipart Black  And White png images, Free ClipArts on Clipart Library">
            <a:extLst>
              <a:ext uri="{FF2B5EF4-FFF2-40B4-BE49-F238E27FC236}">
                <a16:creationId xmlns:a16="http://schemas.microsoft.com/office/drawing/2014/main" id="{3991F2E6-375E-F7DD-F155-B9489288CDC0}"/>
              </a:ext>
            </a:extLst>
          </p:cNvPr>
          <p:cNvPicPr>
            <a:picLocks noChangeAspect="1" noChangeArrowheads="1"/>
          </p:cNvPicPr>
          <p:nvPr/>
        </p:nvPicPr>
        <p:blipFill>
          <a:blip r:embed="rId2">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6809906" y="2331940"/>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29" descr="Free Envelope Clipart Black And White, Download Free Envelope Clipart Black  And White png images, Free ClipArts on Clipart Library">
            <a:extLst>
              <a:ext uri="{FF2B5EF4-FFF2-40B4-BE49-F238E27FC236}">
                <a16:creationId xmlns:a16="http://schemas.microsoft.com/office/drawing/2014/main" id="{83166E3E-73DF-BA49-B686-90128E3A4124}"/>
              </a:ext>
            </a:extLst>
          </p:cNvPr>
          <p:cNvPicPr>
            <a:picLocks noChangeAspect="1" noChangeArrowheads="1"/>
          </p:cNvPicPr>
          <p:nvPr/>
        </p:nvPicPr>
        <p:blipFill>
          <a:blip r:embed="rId2">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2441363" y="3259621"/>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30" descr="Free Envelope Clipart Black And White, Download Free Envelope Clipart Black  And White png images, Free ClipArts on Clipart Library">
            <a:extLst>
              <a:ext uri="{FF2B5EF4-FFF2-40B4-BE49-F238E27FC236}">
                <a16:creationId xmlns:a16="http://schemas.microsoft.com/office/drawing/2014/main" id="{5C8015A1-0CFB-F6C7-D8D1-CBD8793862E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41363" y="3252048"/>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31" descr="Free Envelope Clipart Black And White, Download Free Envelope Clipart Black  And White png images, Free ClipArts on Clipart Library">
            <a:extLst>
              <a:ext uri="{FF2B5EF4-FFF2-40B4-BE49-F238E27FC236}">
                <a16:creationId xmlns:a16="http://schemas.microsoft.com/office/drawing/2014/main" id="{577CE700-8E71-6BF9-C15B-37A52C2C5CB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75415" y="3259621"/>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32" descr="Free Envelope Clipart Black And White, Download Free Envelope Clipart Black  And White png images, Free ClipArts on Clipart Library">
            <a:extLst>
              <a:ext uri="{FF2B5EF4-FFF2-40B4-BE49-F238E27FC236}">
                <a16:creationId xmlns:a16="http://schemas.microsoft.com/office/drawing/2014/main" id="{614D3D31-9DDF-CEC8-09E0-1DA9861920C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09906" y="3243193"/>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33" descr="Free Envelope Clipart Black And White, Download Free Envelope Clipart Black  And White png images, Free ClipArts on Clipart Library">
            <a:extLst>
              <a:ext uri="{FF2B5EF4-FFF2-40B4-BE49-F238E27FC236}">
                <a16:creationId xmlns:a16="http://schemas.microsoft.com/office/drawing/2014/main" id="{B5EC3994-383F-DC1C-1309-14916AAAE79D}"/>
              </a:ext>
            </a:extLst>
          </p:cNvPr>
          <p:cNvPicPr>
            <a:picLocks noChangeAspect="1" noChangeArrowheads="1"/>
          </p:cNvPicPr>
          <p:nvPr/>
        </p:nvPicPr>
        <p:blipFill>
          <a:blip r:embed="rId2">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6809905" y="3243193"/>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34" descr="Free Envelope Clipart Black And White, Download Free Envelope Clipart Black  And White png images, Free ClipArts on Clipart Library">
            <a:extLst>
              <a:ext uri="{FF2B5EF4-FFF2-40B4-BE49-F238E27FC236}">
                <a16:creationId xmlns:a16="http://schemas.microsoft.com/office/drawing/2014/main" id="{D15E4AB4-34D2-62C8-5692-972BA2746B37}"/>
              </a:ext>
            </a:extLst>
          </p:cNvPr>
          <p:cNvPicPr>
            <a:picLocks noChangeAspect="1" noChangeArrowheads="1"/>
          </p:cNvPicPr>
          <p:nvPr/>
        </p:nvPicPr>
        <p:blipFill>
          <a:blip r:embed="rId2">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9637012" y="3259621"/>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35" descr="Free Envelope Clipart Black And White, Download Free Envelope Clipart Black  And White png images, Free ClipArts on Clipart Library">
            <a:extLst>
              <a:ext uri="{FF2B5EF4-FFF2-40B4-BE49-F238E27FC236}">
                <a16:creationId xmlns:a16="http://schemas.microsoft.com/office/drawing/2014/main" id="{C08DE005-EC5B-AD4C-598E-F92DBC93D0A2}"/>
              </a:ext>
            </a:extLst>
          </p:cNvPr>
          <p:cNvPicPr>
            <a:picLocks noChangeAspect="1" noChangeArrowheads="1"/>
          </p:cNvPicPr>
          <p:nvPr/>
        </p:nvPicPr>
        <p:blipFill>
          <a:blip r:embed="rId2">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2438056" y="3267060"/>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36" descr="Free Envelope Clipart Black And White, Download Free Envelope Clipart Black  And White png images, Free ClipArts on Clipart Library">
            <a:extLst>
              <a:ext uri="{FF2B5EF4-FFF2-40B4-BE49-F238E27FC236}">
                <a16:creationId xmlns:a16="http://schemas.microsoft.com/office/drawing/2014/main" id="{45CBD429-5E51-791A-E1B8-59AA09AF039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8056" y="3256752"/>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37" descr="Free Envelope Clipart Black And White, Download Free Envelope Clipart Black  And White png images, Free ClipArts on Clipart Library">
            <a:extLst>
              <a:ext uri="{FF2B5EF4-FFF2-40B4-BE49-F238E27FC236}">
                <a16:creationId xmlns:a16="http://schemas.microsoft.com/office/drawing/2014/main" id="{2E76A854-434E-B168-2B7B-D3228425B1F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75415" y="4151422"/>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38" descr="Free Envelope Clipart Black And White, Download Free Envelope Clipart Black  And White png images, Free ClipArts on Clipart Library">
            <a:extLst>
              <a:ext uri="{FF2B5EF4-FFF2-40B4-BE49-F238E27FC236}">
                <a16:creationId xmlns:a16="http://schemas.microsoft.com/office/drawing/2014/main" id="{22373279-FE2F-42CC-0E79-B03D54BB414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09905" y="4160692"/>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39" descr="Free Envelope Clipart Black And White, Download Free Envelope Clipart Black  And White png images, Free ClipArts on Clipart Library">
            <a:extLst>
              <a:ext uri="{FF2B5EF4-FFF2-40B4-BE49-F238E27FC236}">
                <a16:creationId xmlns:a16="http://schemas.microsoft.com/office/drawing/2014/main" id="{4D3DFF6E-C52B-47F2-E354-4711A67867F4}"/>
              </a:ext>
            </a:extLst>
          </p:cNvPr>
          <p:cNvPicPr>
            <a:picLocks noChangeAspect="1" noChangeArrowheads="1"/>
          </p:cNvPicPr>
          <p:nvPr/>
        </p:nvPicPr>
        <p:blipFill>
          <a:blip r:embed="rId2">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6809905" y="4159911"/>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41" name="Picture 40" descr="Free Envelope Clipart Black And White, Download Free Envelope Clipart Black  And White png images, Free ClipArts on Clipart Library">
            <a:extLst>
              <a:ext uri="{FF2B5EF4-FFF2-40B4-BE49-F238E27FC236}">
                <a16:creationId xmlns:a16="http://schemas.microsoft.com/office/drawing/2014/main" id="{1851DA4C-CDF9-E5DF-CC53-E73CE403E57F}"/>
              </a:ext>
            </a:extLst>
          </p:cNvPr>
          <p:cNvPicPr>
            <a:picLocks noChangeAspect="1" noChangeArrowheads="1"/>
          </p:cNvPicPr>
          <p:nvPr/>
        </p:nvPicPr>
        <p:blipFill>
          <a:blip r:embed="rId2">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9637011" y="3267060"/>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42" name="Picture 41" descr="Free Envelope Clipart Black And White, Download Free Envelope Clipart Black  And White png images, Free ClipArts on Clipart Library">
            <a:extLst>
              <a:ext uri="{FF2B5EF4-FFF2-40B4-BE49-F238E27FC236}">
                <a16:creationId xmlns:a16="http://schemas.microsoft.com/office/drawing/2014/main" id="{4819D3D0-F7DB-43B2-42C2-59C31CC31A92}"/>
              </a:ext>
            </a:extLst>
          </p:cNvPr>
          <p:cNvPicPr>
            <a:picLocks noChangeAspect="1" noChangeArrowheads="1"/>
          </p:cNvPicPr>
          <p:nvPr/>
        </p:nvPicPr>
        <p:blipFill>
          <a:blip r:embed="rId2">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2431466" y="3252048"/>
            <a:ext cx="535720" cy="369052"/>
          </a:xfrm>
          <a:prstGeom prst="rect">
            <a:avLst/>
          </a:prstGeom>
          <a:noFill/>
          <a:extLst>
            <a:ext uri="{909E8E84-426E-40DD-AFC4-6F175D3DCCD1}">
              <a14:hiddenFill xmlns:a14="http://schemas.microsoft.com/office/drawing/2010/main">
                <a:solidFill>
                  <a:srgbClr val="FFFFFF"/>
                </a:solidFill>
              </a14:hiddenFill>
            </a:ext>
          </a:extLst>
        </p:spPr>
      </p:pic>
      <p:sp>
        <p:nvSpPr>
          <p:cNvPr id="45" name="Rectangle 44">
            <a:hlinkClick r:id="rId3" action="ppaction://hlinksldjump"/>
            <a:extLst>
              <a:ext uri="{FF2B5EF4-FFF2-40B4-BE49-F238E27FC236}">
                <a16:creationId xmlns:a16="http://schemas.microsoft.com/office/drawing/2014/main" id="{63EE0388-AE1D-889C-624D-C89A5447FEEC}"/>
              </a:ext>
            </a:extLst>
          </p:cNvPr>
          <p:cNvSpPr/>
          <p:nvPr/>
        </p:nvSpPr>
        <p:spPr>
          <a:xfrm>
            <a:off x="10832481" y="6007343"/>
            <a:ext cx="1160702" cy="68698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Next</a:t>
            </a:r>
          </a:p>
        </p:txBody>
      </p:sp>
    </p:spTree>
    <p:extLst>
      <p:ext uri="{BB962C8B-B14F-4D97-AF65-F5344CB8AC3E}">
        <p14:creationId xmlns:p14="http://schemas.microsoft.com/office/powerpoint/2010/main" val="37898260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childTnLst>
                          </p:cTn>
                        </p:par>
                        <p:par>
                          <p:cTn id="8" fill="hold">
                            <p:stCondLst>
                              <p:cond delay="500"/>
                            </p:stCondLst>
                            <p:childTnLst>
                              <p:par>
                                <p:cTn id="9" presetID="0" presetClass="path" presetSubtype="0" accel="50000" decel="50000" fill="hold" nodeType="afterEffect">
                                  <p:stCondLst>
                                    <p:cond delay="0"/>
                                  </p:stCondLst>
                                  <p:childTnLst>
                                    <p:animMotion origin="layout" path="M -0.00026 -0.00023 L 0.10377 -0.13495 L 0.23294 -0.13403 " pathEditMode="relative" rAng="0" ptsTypes="AAA">
                                      <p:cBhvr>
                                        <p:cTn id="10" dur="1000" fill="hold"/>
                                        <p:tgtEl>
                                          <p:spTgt spid="25"/>
                                        </p:tgtEl>
                                        <p:attrNameLst>
                                          <p:attrName>ppt_x</p:attrName>
                                          <p:attrName>ppt_y</p:attrName>
                                        </p:attrNameLst>
                                      </p:cBhvr>
                                      <p:rCtr x="11654" y="-6736"/>
                                    </p:animMotion>
                                  </p:childTnLst>
                                </p:cTn>
                              </p:par>
                              <p:par>
                                <p:cTn id="11" presetID="22" presetClass="entr" presetSubtype="8" fill="hold" nodeType="with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wipe(left)">
                                      <p:cBhvr>
                                        <p:cTn id="13" dur="500"/>
                                        <p:tgtEl>
                                          <p:spTgt spid="14"/>
                                        </p:tgtEl>
                                      </p:cBhvr>
                                    </p:animEffect>
                                  </p:childTnLst>
                                </p:cTn>
                              </p:par>
                            </p:childTnLst>
                          </p:cTn>
                        </p:par>
                        <p:par>
                          <p:cTn id="14" fill="hold">
                            <p:stCondLst>
                              <p:cond delay="1500"/>
                            </p:stCondLst>
                            <p:childTnLst>
                              <p:par>
                                <p:cTn id="15" presetID="1" presetClass="entr" presetSubtype="0" fill="hold" nodeType="afterEffect">
                                  <p:stCondLst>
                                    <p:cond delay="0"/>
                                  </p:stCondLst>
                                  <p:childTnLst>
                                    <p:set>
                                      <p:cBhvr>
                                        <p:cTn id="16" dur="1" fill="hold">
                                          <p:stCondLst>
                                            <p:cond delay="0"/>
                                          </p:stCondLst>
                                        </p:cTn>
                                        <p:tgtEl>
                                          <p:spTgt spid="26"/>
                                        </p:tgtEl>
                                        <p:attrNameLst>
                                          <p:attrName>style.visibility</p:attrName>
                                        </p:attrNameLst>
                                      </p:cBhvr>
                                      <p:to>
                                        <p:strVal val="visible"/>
                                      </p:to>
                                    </p:set>
                                  </p:childTnLst>
                                </p:cTn>
                              </p:par>
                              <p:par>
                                <p:cTn id="17" presetID="1" presetClass="exit" presetSubtype="0" fill="hold" nodeType="withEffect">
                                  <p:stCondLst>
                                    <p:cond delay="0"/>
                                  </p:stCondLst>
                                  <p:childTnLst>
                                    <p:set>
                                      <p:cBhvr>
                                        <p:cTn id="18" dur="1" fill="hold">
                                          <p:stCondLst>
                                            <p:cond delay="0"/>
                                          </p:stCondLst>
                                        </p:cTn>
                                        <p:tgtEl>
                                          <p:spTgt spid="25"/>
                                        </p:tgtEl>
                                        <p:attrNameLst>
                                          <p:attrName>style.visibility</p:attrName>
                                        </p:attrNameLst>
                                      </p:cBhvr>
                                      <p:to>
                                        <p:strVal val="hidden"/>
                                      </p:to>
                                    </p:set>
                                  </p:childTnLst>
                                </p:cTn>
                              </p:par>
                            </p:childTnLst>
                          </p:cTn>
                        </p:par>
                        <p:par>
                          <p:cTn id="19" fill="hold">
                            <p:stCondLst>
                              <p:cond delay="1500"/>
                            </p:stCondLst>
                            <p:childTnLst>
                              <p:par>
                                <p:cTn id="20" presetID="42" presetClass="path" presetSubtype="0" accel="50000" decel="50000" fill="hold" nodeType="afterEffect">
                                  <p:stCondLst>
                                    <p:cond delay="0"/>
                                  </p:stCondLst>
                                  <p:childTnLst>
                                    <p:animMotion origin="layout" path="M 2.5E-6 -2.59259E-6 L 0.12591 -2.59259E-6 " pathEditMode="relative" rAng="0" ptsTypes="AA">
                                      <p:cBhvr>
                                        <p:cTn id="21" dur="1000" fill="hold"/>
                                        <p:tgtEl>
                                          <p:spTgt spid="26"/>
                                        </p:tgtEl>
                                        <p:attrNameLst>
                                          <p:attrName>ppt_x</p:attrName>
                                          <p:attrName>ppt_y</p:attrName>
                                        </p:attrNameLst>
                                      </p:cBhvr>
                                      <p:rCtr x="6289" y="0"/>
                                    </p:animMotion>
                                  </p:childTnLst>
                                </p:cTn>
                              </p:par>
                              <p:par>
                                <p:cTn id="22" presetID="22" presetClass="entr" presetSubtype="8" fill="hold" nodeType="withEffect">
                                  <p:stCondLst>
                                    <p:cond delay="0"/>
                                  </p:stCondLst>
                                  <p:childTnLst>
                                    <p:set>
                                      <p:cBhvr>
                                        <p:cTn id="23" dur="1" fill="hold">
                                          <p:stCondLst>
                                            <p:cond delay="0"/>
                                          </p:stCondLst>
                                        </p:cTn>
                                        <p:tgtEl>
                                          <p:spTgt spid="16"/>
                                        </p:tgtEl>
                                        <p:attrNameLst>
                                          <p:attrName>style.visibility</p:attrName>
                                        </p:attrNameLst>
                                      </p:cBhvr>
                                      <p:to>
                                        <p:strVal val="visible"/>
                                      </p:to>
                                    </p:set>
                                    <p:animEffect transition="in" filter="wipe(left)">
                                      <p:cBhvr>
                                        <p:cTn id="24" dur="500"/>
                                        <p:tgtEl>
                                          <p:spTgt spid="16"/>
                                        </p:tgtEl>
                                      </p:cBhvr>
                                    </p:animEffect>
                                  </p:childTnLst>
                                </p:cTn>
                              </p:par>
                            </p:childTnLst>
                          </p:cTn>
                        </p:par>
                        <p:par>
                          <p:cTn id="25" fill="hold">
                            <p:stCondLst>
                              <p:cond delay="2500"/>
                            </p:stCondLst>
                            <p:childTnLst>
                              <p:par>
                                <p:cTn id="26" presetID="1" presetClass="entr" presetSubtype="0" fill="hold" nodeType="afterEffect">
                                  <p:stCondLst>
                                    <p:cond delay="0"/>
                                  </p:stCondLst>
                                  <p:childTnLst>
                                    <p:set>
                                      <p:cBhvr>
                                        <p:cTn id="27" dur="1" fill="hold">
                                          <p:stCondLst>
                                            <p:cond delay="0"/>
                                          </p:stCondLst>
                                        </p:cTn>
                                        <p:tgtEl>
                                          <p:spTgt spid="28"/>
                                        </p:tgtEl>
                                        <p:attrNameLst>
                                          <p:attrName>style.visibility</p:attrName>
                                        </p:attrNameLst>
                                      </p:cBhvr>
                                      <p:to>
                                        <p:strVal val="visible"/>
                                      </p:to>
                                    </p:set>
                                  </p:childTnLst>
                                </p:cTn>
                              </p:par>
                              <p:par>
                                <p:cTn id="28" presetID="1" presetClass="exit" presetSubtype="0" fill="hold" nodeType="withEffect">
                                  <p:stCondLst>
                                    <p:cond delay="0"/>
                                  </p:stCondLst>
                                  <p:childTnLst>
                                    <p:set>
                                      <p:cBhvr>
                                        <p:cTn id="29" dur="1" fill="hold">
                                          <p:stCondLst>
                                            <p:cond delay="0"/>
                                          </p:stCondLst>
                                        </p:cTn>
                                        <p:tgtEl>
                                          <p:spTgt spid="26"/>
                                        </p:tgtEl>
                                        <p:attrNameLst>
                                          <p:attrName>style.visibility</p:attrName>
                                        </p:attrNameLst>
                                      </p:cBhvr>
                                      <p:to>
                                        <p:strVal val="hidden"/>
                                      </p:to>
                                    </p:set>
                                  </p:childTnLst>
                                </p:cTn>
                              </p:par>
                            </p:childTnLst>
                          </p:cTn>
                        </p:par>
                        <p:par>
                          <p:cTn id="30" fill="hold">
                            <p:stCondLst>
                              <p:cond delay="2500"/>
                            </p:stCondLst>
                            <p:childTnLst>
                              <p:par>
                                <p:cTn id="31" presetID="10" presetClass="entr" presetSubtype="0" fill="hold" nodeType="afterEffect">
                                  <p:stCondLst>
                                    <p:cond delay="0"/>
                                  </p:stCondLst>
                                  <p:childTnLst>
                                    <p:set>
                                      <p:cBhvr>
                                        <p:cTn id="32" dur="1" fill="hold">
                                          <p:stCondLst>
                                            <p:cond delay="0"/>
                                          </p:stCondLst>
                                        </p:cTn>
                                        <p:tgtEl>
                                          <p:spTgt spid="29"/>
                                        </p:tgtEl>
                                        <p:attrNameLst>
                                          <p:attrName>style.visibility</p:attrName>
                                        </p:attrNameLst>
                                      </p:cBhvr>
                                      <p:to>
                                        <p:strVal val="visible"/>
                                      </p:to>
                                    </p:set>
                                    <p:animEffect transition="in" filter="fade">
                                      <p:cBhvr>
                                        <p:cTn id="33" dur="500"/>
                                        <p:tgtEl>
                                          <p:spTgt spid="29"/>
                                        </p:tgtEl>
                                      </p:cBhvr>
                                    </p:animEffect>
                                  </p:childTnLst>
                                </p:cTn>
                              </p:par>
                            </p:childTnLst>
                          </p:cTn>
                        </p:par>
                        <p:par>
                          <p:cTn id="34" fill="hold">
                            <p:stCondLst>
                              <p:cond delay="3000"/>
                            </p:stCondLst>
                            <p:childTnLst>
                              <p:par>
                                <p:cTn id="35" presetID="1" presetClass="exit" presetSubtype="0" fill="hold" nodeType="afterEffect">
                                  <p:stCondLst>
                                    <p:cond delay="0"/>
                                  </p:stCondLst>
                                  <p:childTnLst>
                                    <p:set>
                                      <p:cBhvr>
                                        <p:cTn id="36" dur="1" fill="hold">
                                          <p:stCondLst>
                                            <p:cond delay="0"/>
                                          </p:stCondLst>
                                        </p:cTn>
                                        <p:tgtEl>
                                          <p:spTgt spid="28"/>
                                        </p:tgtEl>
                                        <p:attrNameLst>
                                          <p:attrName>style.visibility</p:attrName>
                                        </p:attrNameLst>
                                      </p:cBhvr>
                                      <p:to>
                                        <p:strVal val="hidden"/>
                                      </p:to>
                                    </p:set>
                                  </p:childTnLst>
                                </p:cTn>
                              </p:par>
                            </p:childTnLst>
                          </p:cTn>
                        </p:par>
                        <p:par>
                          <p:cTn id="37" fill="hold">
                            <p:stCondLst>
                              <p:cond delay="3000"/>
                            </p:stCondLst>
                            <p:childTnLst>
                              <p:par>
                                <p:cTn id="38" presetID="0" presetClass="path" presetSubtype="0" accel="50000" decel="50000" fill="hold" nodeType="afterEffect">
                                  <p:stCondLst>
                                    <p:cond delay="0"/>
                                  </p:stCondLst>
                                  <p:childTnLst>
                                    <p:animMotion origin="layout" path="M 1.25E-6 0.00069 L 0.03216 0.00671 L 0.10703 0.13541 L 0.23138 0.13541 " pathEditMode="relative" rAng="0" ptsTypes="AAAA">
                                      <p:cBhvr>
                                        <p:cTn id="39" dur="1000" fill="hold"/>
                                        <p:tgtEl>
                                          <p:spTgt spid="29"/>
                                        </p:tgtEl>
                                        <p:attrNameLst>
                                          <p:attrName>ppt_x</p:attrName>
                                          <p:attrName>ppt_y</p:attrName>
                                        </p:attrNameLst>
                                      </p:cBhvr>
                                      <p:rCtr x="11563" y="6736"/>
                                    </p:animMotion>
                                  </p:childTnLst>
                                </p:cTn>
                              </p:par>
                              <p:par>
                                <p:cTn id="40" presetID="22" presetClass="entr" presetSubtype="8" fill="hold" nodeType="withEffect">
                                  <p:stCondLst>
                                    <p:cond delay="0"/>
                                  </p:stCondLst>
                                  <p:childTnLst>
                                    <p:set>
                                      <p:cBhvr>
                                        <p:cTn id="41" dur="1" fill="hold">
                                          <p:stCondLst>
                                            <p:cond delay="0"/>
                                          </p:stCondLst>
                                        </p:cTn>
                                        <p:tgtEl>
                                          <p:spTgt spid="19"/>
                                        </p:tgtEl>
                                        <p:attrNameLst>
                                          <p:attrName>style.visibility</p:attrName>
                                        </p:attrNameLst>
                                      </p:cBhvr>
                                      <p:to>
                                        <p:strVal val="visible"/>
                                      </p:to>
                                    </p:set>
                                    <p:animEffect transition="in" filter="wipe(left)">
                                      <p:cBhvr>
                                        <p:cTn id="42" dur="500"/>
                                        <p:tgtEl>
                                          <p:spTgt spid="19"/>
                                        </p:tgtEl>
                                      </p:cBhvr>
                                    </p:animEffect>
                                  </p:childTnLst>
                                </p:cTn>
                              </p:par>
                            </p:childTnLst>
                          </p:cTn>
                        </p:par>
                        <p:par>
                          <p:cTn id="43" fill="hold">
                            <p:stCondLst>
                              <p:cond delay="4000"/>
                            </p:stCondLst>
                            <p:childTnLst>
                              <p:par>
                                <p:cTn id="44" presetID="1" presetClass="entr" presetSubtype="0" fill="hold" nodeType="afterEffect">
                                  <p:stCondLst>
                                    <p:cond delay="0"/>
                                  </p:stCondLst>
                                  <p:childTnLst>
                                    <p:set>
                                      <p:cBhvr>
                                        <p:cTn id="45" dur="1" fill="hold">
                                          <p:stCondLst>
                                            <p:cond delay="0"/>
                                          </p:stCondLst>
                                        </p:cTn>
                                        <p:tgtEl>
                                          <p:spTgt spid="27"/>
                                        </p:tgtEl>
                                        <p:attrNameLst>
                                          <p:attrName>style.visibility</p:attrName>
                                        </p:attrNameLst>
                                      </p:cBhvr>
                                      <p:to>
                                        <p:strVal val="visible"/>
                                      </p:to>
                                    </p:set>
                                  </p:childTnLst>
                                </p:cTn>
                              </p:par>
                              <p:par>
                                <p:cTn id="46" presetID="1" presetClass="exit" presetSubtype="0" fill="hold" nodeType="withEffect">
                                  <p:stCondLst>
                                    <p:cond delay="0"/>
                                  </p:stCondLst>
                                  <p:childTnLst>
                                    <p:set>
                                      <p:cBhvr>
                                        <p:cTn id="47" dur="1" fill="hold">
                                          <p:stCondLst>
                                            <p:cond delay="0"/>
                                          </p:stCondLst>
                                        </p:cTn>
                                        <p:tgtEl>
                                          <p:spTgt spid="29"/>
                                        </p:tgtEl>
                                        <p:attrNameLst>
                                          <p:attrName>style.visibility</p:attrName>
                                        </p:attrNameLst>
                                      </p:cBhvr>
                                      <p:to>
                                        <p:strVal val="hidden"/>
                                      </p:to>
                                    </p:set>
                                  </p:childTnLst>
                                </p:cTn>
                              </p:par>
                            </p:childTnLst>
                          </p:cTn>
                        </p:par>
                        <p:par>
                          <p:cTn id="48" fill="hold">
                            <p:stCondLst>
                              <p:cond delay="4000"/>
                            </p:stCondLst>
                            <p:childTnLst>
                              <p:par>
                                <p:cTn id="49" presetID="0" presetClass="path" presetSubtype="0" accel="50000" decel="50000" fill="hold" nodeType="afterEffect">
                                  <p:stCondLst>
                                    <p:cond delay="0"/>
                                  </p:stCondLst>
                                  <p:childTnLst>
                                    <p:animMotion origin="layout" path="M -0.00052 0.00069 L -0.05326 -0.0463 L -0.05482 -0.26528 L -0.58945 -0.26366 C -0.58971 -0.17639 -0.5901 -0.08912 -0.59023 -0.00185 L -0.59023 -0.00162 " pathEditMode="relative" rAng="0" ptsTypes="AAAAAA">
                                      <p:cBhvr>
                                        <p:cTn id="50" dur="1000" fill="hold"/>
                                        <p:tgtEl>
                                          <p:spTgt spid="27"/>
                                        </p:tgtEl>
                                        <p:attrNameLst>
                                          <p:attrName>ppt_x</p:attrName>
                                          <p:attrName>ppt_y</p:attrName>
                                        </p:attrNameLst>
                                      </p:cBhvr>
                                      <p:rCtr x="-29492" y="-13310"/>
                                    </p:animMotion>
                                  </p:childTnLst>
                                </p:cTn>
                              </p:par>
                              <p:par>
                                <p:cTn id="51" presetID="22" presetClass="entr" presetSubtype="2" fill="hold" nodeType="withEffect">
                                  <p:stCondLst>
                                    <p:cond delay="0"/>
                                  </p:stCondLst>
                                  <p:childTnLst>
                                    <p:set>
                                      <p:cBhvr>
                                        <p:cTn id="52" dur="1" fill="hold">
                                          <p:stCondLst>
                                            <p:cond delay="0"/>
                                          </p:stCondLst>
                                        </p:cTn>
                                        <p:tgtEl>
                                          <p:spTgt spid="22"/>
                                        </p:tgtEl>
                                        <p:attrNameLst>
                                          <p:attrName>style.visibility</p:attrName>
                                        </p:attrNameLst>
                                      </p:cBhvr>
                                      <p:to>
                                        <p:strVal val="visible"/>
                                      </p:to>
                                    </p:set>
                                    <p:animEffect transition="in" filter="wipe(right)">
                                      <p:cBhvr>
                                        <p:cTn id="53" dur="500"/>
                                        <p:tgtEl>
                                          <p:spTgt spid="22"/>
                                        </p:tgtEl>
                                      </p:cBhvr>
                                    </p:animEffect>
                                  </p:childTnLst>
                                </p:cTn>
                              </p:par>
                            </p:childTnLst>
                          </p:cTn>
                        </p:par>
                        <p:par>
                          <p:cTn id="54" fill="hold">
                            <p:stCondLst>
                              <p:cond delay="5000"/>
                            </p:stCondLst>
                            <p:childTnLst>
                              <p:par>
                                <p:cTn id="55" presetID="1" presetClass="entr" presetSubtype="0" fill="hold" nodeType="afterEffect">
                                  <p:stCondLst>
                                    <p:cond delay="0"/>
                                  </p:stCondLst>
                                  <p:childTnLst>
                                    <p:set>
                                      <p:cBhvr>
                                        <p:cTn id="56" dur="1" fill="hold">
                                          <p:stCondLst>
                                            <p:cond delay="0"/>
                                          </p:stCondLst>
                                        </p:cTn>
                                        <p:tgtEl>
                                          <p:spTgt spid="30"/>
                                        </p:tgtEl>
                                        <p:attrNameLst>
                                          <p:attrName>style.visibility</p:attrName>
                                        </p:attrNameLst>
                                      </p:cBhvr>
                                      <p:to>
                                        <p:strVal val="visible"/>
                                      </p:to>
                                    </p:set>
                                  </p:childTnLst>
                                </p:cTn>
                              </p:par>
                              <p:par>
                                <p:cTn id="57" presetID="1" presetClass="exit" presetSubtype="0" fill="hold" nodeType="withEffect">
                                  <p:stCondLst>
                                    <p:cond delay="0"/>
                                  </p:stCondLst>
                                  <p:childTnLst>
                                    <p:set>
                                      <p:cBhvr>
                                        <p:cTn id="58" dur="1" fill="hold">
                                          <p:stCondLst>
                                            <p:cond delay="0"/>
                                          </p:stCondLst>
                                        </p:cTn>
                                        <p:tgtEl>
                                          <p:spTgt spid="27"/>
                                        </p:tgtEl>
                                        <p:attrNameLst>
                                          <p:attrName>style.visibility</p:attrName>
                                        </p:attrNameLst>
                                      </p:cBhvr>
                                      <p:to>
                                        <p:strVal val="hidden"/>
                                      </p:to>
                                    </p:set>
                                  </p:childTnLst>
                                </p:cTn>
                              </p:par>
                            </p:childTnLst>
                          </p:cTn>
                        </p:par>
                        <p:par>
                          <p:cTn id="59" fill="hold">
                            <p:stCondLst>
                              <p:cond delay="5000"/>
                            </p:stCondLst>
                            <p:childTnLst>
                              <p:par>
                                <p:cTn id="60" presetID="9" presetClass="exit" presetSubtype="0" fill="hold" nodeType="afterEffect">
                                  <p:stCondLst>
                                    <p:cond delay="0"/>
                                  </p:stCondLst>
                                  <p:childTnLst>
                                    <p:animEffect transition="out" filter="dissolve">
                                      <p:cBhvr>
                                        <p:cTn id="61" dur="500"/>
                                        <p:tgtEl>
                                          <p:spTgt spid="30"/>
                                        </p:tgtEl>
                                      </p:cBhvr>
                                    </p:animEffect>
                                    <p:set>
                                      <p:cBhvr>
                                        <p:cTn id="62" dur="1" fill="hold">
                                          <p:stCondLst>
                                            <p:cond delay="499"/>
                                          </p:stCondLst>
                                        </p:cTn>
                                        <p:tgtEl>
                                          <p:spTgt spid="30"/>
                                        </p:tgtEl>
                                        <p:attrNameLst>
                                          <p:attrName>style.visibility</p:attrName>
                                        </p:attrNameLst>
                                      </p:cBhvr>
                                      <p:to>
                                        <p:strVal val="hidden"/>
                                      </p:to>
                                    </p:set>
                                  </p:childTnLst>
                                </p:cTn>
                              </p:par>
                            </p:childTnLst>
                          </p:cTn>
                        </p:par>
                        <p:par>
                          <p:cTn id="63" fill="hold">
                            <p:stCondLst>
                              <p:cond delay="5500"/>
                            </p:stCondLst>
                            <p:childTnLst>
                              <p:par>
                                <p:cTn id="64" presetID="10" presetClass="entr" presetSubtype="0" fill="hold" nodeType="afterEffect">
                                  <p:stCondLst>
                                    <p:cond delay="0"/>
                                  </p:stCondLst>
                                  <p:childTnLst>
                                    <p:set>
                                      <p:cBhvr>
                                        <p:cTn id="65" dur="1" fill="hold">
                                          <p:stCondLst>
                                            <p:cond delay="0"/>
                                          </p:stCondLst>
                                        </p:cTn>
                                        <p:tgtEl>
                                          <p:spTgt spid="31"/>
                                        </p:tgtEl>
                                        <p:attrNameLst>
                                          <p:attrName>style.visibility</p:attrName>
                                        </p:attrNameLst>
                                      </p:cBhvr>
                                      <p:to>
                                        <p:strVal val="visible"/>
                                      </p:to>
                                    </p:set>
                                    <p:animEffect transition="in" filter="fade">
                                      <p:cBhvr>
                                        <p:cTn id="66" dur="500"/>
                                        <p:tgtEl>
                                          <p:spTgt spid="31"/>
                                        </p:tgtEl>
                                      </p:cBhvr>
                                    </p:animEffect>
                                  </p:childTnLst>
                                </p:cTn>
                              </p:par>
                            </p:childTnLst>
                          </p:cTn>
                        </p:par>
                        <p:par>
                          <p:cTn id="67" fill="hold">
                            <p:stCondLst>
                              <p:cond delay="6000"/>
                            </p:stCondLst>
                            <p:childTnLst>
                              <p:par>
                                <p:cTn id="68" presetID="42" presetClass="path" presetSubtype="0" accel="50000" decel="50000" fill="hold" nodeType="afterEffect">
                                  <p:stCondLst>
                                    <p:cond delay="0"/>
                                  </p:stCondLst>
                                  <p:childTnLst>
                                    <p:animMotion origin="layout" path="M 4.58333E-6 2.59259E-6 L 0.23255 0.00115 " pathEditMode="relative" rAng="0" ptsTypes="AA">
                                      <p:cBhvr>
                                        <p:cTn id="69" dur="1000" fill="hold"/>
                                        <p:tgtEl>
                                          <p:spTgt spid="31"/>
                                        </p:tgtEl>
                                        <p:attrNameLst>
                                          <p:attrName>ppt_x</p:attrName>
                                          <p:attrName>ppt_y</p:attrName>
                                        </p:attrNameLst>
                                      </p:cBhvr>
                                      <p:rCtr x="11628" y="46"/>
                                    </p:animMotion>
                                  </p:childTnLst>
                                </p:cTn>
                              </p:par>
                              <p:par>
                                <p:cTn id="70" presetID="22" presetClass="entr" presetSubtype="8" fill="hold" nodeType="withEffect">
                                  <p:stCondLst>
                                    <p:cond delay="0"/>
                                  </p:stCondLst>
                                  <p:childTnLst>
                                    <p:set>
                                      <p:cBhvr>
                                        <p:cTn id="71" dur="1" fill="hold">
                                          <p:stCondLst>
                                            <p:cond delay="0"/>
                                          </p:stCondLst>
                                        </p:cTn>
                                        <p:tgtEl>
                                          <p:spTgt spid="6"/>
                                        </p:tgtEl>
                                        <p:attrNameLst>
                                          <p:attrName>style.visibility</p:attrName>
                                        </p:attrNameLst>
                                      </p:cBhvr>
                                      <p:to>
                                        <p:strVal val="visible"/>
                                      </p:to>
                                    </p:set>
                                    <p:animEffect transition="in" filter="wipe(left)">
                                      <p:cBhvr>
                                        <p:cTn id="72" dur="500"/>
                                        <p:tgtEl>
                                          <p:spTgt spid="6"/>
                                        </p:tgtEl>
                                      </p:cBhvr>
                                    </p:animEffect>
                                  </p:childTnLst>
                                </p:cTn>
                              </p:par>
                            </p:childTnLst>
                          </p:cTn>
                        </p:par>
                        <p:par>
                          <p:cTn id="73" fill="hold">
                            <p:stCondLst>
                              <p:cond delay="7000"/>
                            </p:stCondLst>
                            <p:childTnLst>
                              <p:par>
                                <p:cTn id="74" presetID="1" presetClass="entr" presetSubtype="0" fill="hold" nodeType="afterEffect">
                                  <p:stCondLst>
                                    <p:cond delay="0"/>
                                  </p:stCondLst>
                                  <p:childTnLst>
                                    <p:set>
                                      <p:cBhvr>
                                        <p:cTn id="75" dur="1" fill="hold">
                                          <p:stCondLst>
                                            <p:cond delay="0"/>
                                          </p:stCondLst>
                                        </p:cTn>
                                        <p:tgtEl>
                                          <p:spTgt spid="32"/>
                                        </p:tgtEl>
                                        <p:attrNameLst>
                                          <p:attrName>style.visibility</p:attrName>
                                        </p:attrNameLst>
                                      </p:cBhvr>
                                      <p:to>
                                        <p:strVal val="visible"/>
                                      </p:to>
                                    </p:set>
                                  </p:childTnLst>
                                </p:cTn>
                              </p:par>
                              <p:par>
                                <p:cTn id="76" presetID="1" presetClass="exit" presetSubtype="0" fill="hold" nodeType="withEffect">
                                  <p:stCondLst>
                                    <p:cond delay="0"/>
                                  </p:stCondLst>
                                  <p:childTnLst>
                                    <p:set>
                                      <p:cBhvr>
                                        <p:cTn id="77" dur="1" fill="hold">
                                          <p:stCondLst>
                                            <p:cond delay="0"/>
                                          </p:stCondLst>
                                        </p:cTn>
                                        <p:tgtEl>
                                          <p:spTgt spid="31"/>
                                        </p:tgtEl>
                                        <p:attrNameLst>
                                          <p:attrName>style.visibility</p:attrName>
                                        </p:attrNameLst>
                                      </p:cBhvr>
                                      <p:to>
                                        <p:strVal val="hidden"/>
                                      </p:to>
                                    </p:set>
                                  </p:childTnLst>
                                </p:cTn>
                              </p:par>
                            </p:childTnLst>
                          </p:cTn>
                        </p:par>
                        <p:par>
                          <p:cTn id="78" fill="hold">
                            <p:stCondLst>
                              <p:cond delay="7000"/>
                            </p:stCondLst>
                            <p:childTnLst>
                              <p:par>
                                <p:cTn id="79" presetID="42" presetClass="path" presetSubtype="0" accel="50000" decel="50000" fill="hold" nodeType="afterEffect">
                                  <p:stCondLst>
                                    <p:cond delay="0"/>
                                  </p:stCondLst>
                                  <p:childTnLst>
                                    <p:animMotion origin="layout" path="M 2.5E-6 -3.33333E-6 L 0.12617 -0.00231 " pathEditMode="relative" rAng="0" ptsTypes="AA">
                                      <p:cBhvr>
                                        <p:cTn id="80" dur="1000" fill="hold"/>
                                        <p:tgtEl>
                                          <p:spTgt spid="32"/>
                                        </p:tgtEl>
                                        <p:attrNameLst>
                                          <p:attrName>ppt_x</p:attrName>
                                          <p:attrName>ppt_y</p:attrName>
                                        </p:attrNameLst>
                                      </p:cBhvr>
                                      <p:rCtr x="6302" y="-116"/>
                                    </p:animMotion>
                                  </p:childTnLst>
                                </p:cTn>
                              </p:par>
                              <p:par>
                                <p:cTn id="81" presetID="22" presetClass="entr" presetSubtype="8" fill="hold" nodeType="withEffect">
                                  <p:stCondLst>
                                    <p:cond delay="0"/>
                                  </p:stCondLst>
                                  <p:childTnLst>
                                    <p:set>
                                      <p:cBhvr>
                                        <p:cTn id="82" dur="1" fill="hold">
                                          <p:stCondLst>
                                            <p:cond delay="0"/>
                                          </p:stCondLst>
                                        </p:cTn>
                                        <p:tgtEl>
                                          <p:spTgt spid="17"/>
                                        </p:tgtEl>
                                        <p:attrNameLst>
                                          <p:attrName>style.visibility</p:attrName>
                                        </p:attrNameLst>
                                      </p:cBhvr>
                                      <p:to>
                                        <p:strVal val="visible"/>
                                      </p:to>
                                    </p:set>
                                    <p:animEffect transition="in" filter="wipe(left)">
                                      <p:cBhvr>
                                        <p:cTn id="83" dur="500"/>
                                        <p:tgtEl>
                                          <p:spTgt spid="17"/>
                                        </p:tgtEl>
                                      </p:cBhvr>
                                    </p:animEffect>
                                  </p:childTnLst>
                                </p:cTn>
                              </p:par>
                            </p:childTnLst>
                          </p:cTn>
                        </p:par>
                        <p:par>
                          <p:cTn id="84" fill="hold">
                            <p:stCondLst>
                              <p:cond delay="8000"/>
                            </p:stCondLst>
                            <p:childTnLst>
                              <p:par>
                                <p:cTn id="85" presetID="1" presetClass="entr" presetSubtype="0" fill="hold" nodeType="afterEffect">
                                  <p:stCondLst>
                                    <p:cond delay="0"/>
                                  </p:stCondLst>
                                  <p:childTnLst>
                                    <p:set>
                                      <p:cBhvr>
                                        <p:cTn id="86" dur="1" fill="hold">
                                          <p:stCondLst>
                                            <p:cond delay="0"/>
                                          </p:stCondLst>
                                        </p:cTn>
                                        <p:tgtEl>
                                          <p:spTgt spid="33"/>
                                        </p:tgtEl>
                                        <p:attrNameLst>
                                          <p:attrName>style.visibility</p:attrName>
                                        </p:attrNameLst>
                                      </p:cBhvr>
                                      <p:to>
                                        <p:strVal val="visible"/>
                                      </p:to>
                                    </p:set>
                                  </p:childTnLst>
                                </p:cTn>
                              </p:par>
                              <p:par>
                                <p:cTn id="87" presetID="1" presetClass="exit" presetSubtype="0" fill="hold" nodeType="withEffect">
                                  <p:stCondLst>
                                    <p:cond delay="0"/>
                                  </p:stCondLst>
                                  <p:childTnLst>
                                    <p:set>
                                      <p:cBhvr>
                                        <p:cTn id="88" dur="1" fill="hold">
                                          <p:stCondLst>
                                            <p:cond delay="0"/>
                                          </p:stCondLst>
                                        </p:cTn>
                                        <p:tgtEl>
                                          <p:spTgt spid="32"/>
                                        </p:tgtEl>
                                        <p:attrNameLst>
                                          <p:attrName>style.visibility</p:attrName>
                                        </p:attrNameLst>
                                      </p:cBhvr>
                                      <p:to>
                                        <p:strVal val="hidden"/>
                                      </p:to>
                                    </p:set>
                                  </p:childTnLst>
                                </p:cTn>
                              </p:par>
                            </p:childTnLst>
                          </p:cTn>
                        </p:par>
                        <p:par>
                          <p:cTn id="89" fill="hold">
                            <p:stCondLst>
                              <p:cond delay="8000"/>
                            </p:stCondLst>
                            <p:childTnLst>
                              <p:par>
                                <p:cTn id="90" presetID="10" presetClass="entr" presetSubtype="0" fill="hold" nodeType="afterEffect">
                                  <p:stCondLst>
                                    <p:cond delay="0"/>
                                  </p:stCondLst>
                                  <p:childTnLst>
                                    <p:set>
                                      <p:cBhvr>
                                        <p:cTn id="91" dur="1" fill="hold">
                                          <p:stCondLst>
                                            <p:cond delay="0"/>
                                          </p:stCondLst>
                                        </p:cTn>
                                        <p:tgtEl>
                                          <p:spTgt spid="34"/>
                                        </p:tgtEl>
                                        <p:attrNameLst>
                                          <p:attrName>style.visibility</p:attrName>
                                        </p:attrNameLst>
                                      </p:cBhvr>
                                      <p:to>
                                        <p:strVal val="visible"/>
                                      </p:to>
                                    </p:set>
                                    <p:animEffect transition="in" filter="fade">
                                      <p:cBhvr>
                                        <p:cTn id="92" dur="500"/>
                                        <p:tgtEl>
                                          <p:spTgt spid="34"/>
                                        </p:tgtEl>
                                      </p:cBhvr>
                                    </p:animEffect>
                                  </p:childTnLst>
                                </p:cTn>
                              </p:par>
                              <p:par>
                                <p:cTn id="93" presetID="1" presetClass="exit" presetSubtype="0" fill="hold" nodeType="withEffect">
                                  <p:stCondLst>
                                    <p:cond delay="0"/>
                                  </p:stCondLst>
                                  <p:childTnLst>
                                    <p:set>
                                      <p:cBhvr>
                                        <p:cTn id="94" dur="1" fill="hold">
                                          <p:stCondLst>
                                            <p:cond delay="0"/>
                                          </p:stCondLst>
                                        </p:cTn>
                                        <p:tgtEl>
                                          <p:spTgt spid="33"/>
                                        </p:tgtEl>
                                        <p:attrNameLst>
                                          <p:attrName>style.visibility</p:attrName>
                                        </p:attrNameLst>
                                      </p:cBhvr>
                                      <p:to>
                                        <p:strVal val="hidden"/>
                                      </p:to>
                                    </p:set>
                                  </p:childTnLst>
                                </p:cTn>
                              </p:par>
                            </p:childTnLst>
                          </p:cTn>
                        </p:par>
                        <p:par>
                          <p:cTn id="95" fill="hold">
                            <p:stCondLst>
                              <p:cond delay="8500"/>
                            </p:stCondLst>
                            <p:childTnLst>
                              <p:par>
                                <p:cTn id="96" presetID="42" presetClass="path" presetSubtype="0" accel="50000" decel="50000" fill="hold" nodeType="afterEffect">
                                  <p:stCondLst>
                                    <p:cond delay="0"/>
                                  </p:stCondLst>
                                  <p:childTnLst>
                                    <p:animMotion origin="layout" path="M 1.25E-6 1.48148E-6 L 0.23138 0.00254 " pathEditMode="relative" rAng="0" ptsTypes="AA">
                                      <p:cBhvr>
                                        <p:cTn id="97" dur="1000" fill="hold"/>
                                        <p:tgtEl>
                                          <p:spTgt spid="34"/>
                                        </p:tgtEl>
                                        <p:attrNameLst>
                                          <p:attrName>ppt_x</p:attrName>
                                          <p:attrName>ppt_y</p:attrName>
                                        </p:attrNameLst>
                                      </p:cBhvr>
                                      <p:rCtr x="11563" y="116"/>
                                    </p:animMotion>
                                  </p:childTnLst>
                                </p:cTn>
                              </p:par>
                              <p:par>
                                <p:cTn id="98" presetID="22" presetClass="entr" presetSubtype="8" fill="hold" nodeType="withEffect">
                                  <p:stCondLst>
                                    <p:cond delay="0"/>
                                  </p:stCondLst>
                                  <p:childTnLst>
                                    <p:set>
                                      <p:cBhvr>
                                        <p:cTn id="99" dur="1" fill="hold">
                                          <p:stCondLst>
                                            <p:cond delay="0"/>
                                          </p:stCondLst>
                                        </p:cTn>
                                        <p:tgtEl>
                                          <p:spTgt spid="20"/>
                                        </p:tgtEl>
                                        <p:attrNameLst>
                                          <p:attrName>style.visibility</p:attrName>
                                        </p:attrNameLst>
                                      </p:cBhvr>
                                      <p:to>
                                        <p:strVal val="visible"/>
                                      </p:to>
                                    </p:set>
                                    <p:animEffect transition="in" filter="wipe(left)">
                                      <p:cBhvr>
                                        <p:cTn id="100" dur="500"/>
                                        <p:tgtEl>
                                          <p:spTgt spid="20"/>
                                        </p:tgtEl>
                                      </p:cBhvr>
                                    </p:animEffect>
                                  </p:childTnLst>
                                </p:cTn>
                              </p:par>
                            </p:childTnLst>
                          </p:cTn>
                        </p:par>
                        <p:par>
                          <p:cTn id="101" fill="hold">
                            <p:stCondLst>
                              <p:cond delay="9500"/>
                            </p:stCondLst>
                            <p:childTnLst>
                              <p:par>
                                <p:cTn id="102" presetID="1" presetClass="entr" presetSubtype="0" fill="hold" nodeType="afterEffect">
                                  <p:stCondLst>
                                    <p:cond delay="0"/>
                                  </p:stCondLst>
                                  <p:childTnLst>
                                    <p:set>
                                      <p:cBhvr>
                                        <p:cTn id="103" dur="1" fill="hold">
                                          <p:stCondLst>
                                            <p:cond delay="0"/>
                                          </p:stCondLst>
                                        </p:cTn>
                                        <p:tgtEl>
                                          <p:spTgt spid="35"/>
                                        </p:tgtEl>
                                        <p:attrNameLst>
                                          <p:attrName>style.visibility</p:attrName>
                                        </p:attrNameLst>
                                      </p:cBhvr>
                                      <p:to>
                                        <p:strVal val="visible"/>
                                      </p:to>
                                    </p:set>
                                  </p:childTnLst>
                                </p:cTn>
                              </p:par>
                              <p:par>
                                <p:cTn id="104" presetID="1" presetClass="exit" presetSubtype="0" fill="hold" nodeType="withEffect">
                                  <p:stCondLst>
                                    <p:cond delay="0"/>
                                  </p:stCondLst>
                                  <p:childTnLst>
                                    <p:set>
                                      <p:cBhvr>
                                        <p:cTn id="105" dur="1" fill="hold">
                                          <p:stCondLst>
                                            <p:cond delay="0"/>
                                          </p:stCondLst>
                                        </p:cTn>
                                        <p:tgtEl>
                                          <p:spTgt spid="34"/>
                                        </p:tgtEl>
                                        <p:attrNameLst>
                                          <p:attrName>style.visibility</p:attrName>
                                        </p:attrNameLst>
                                      </p:cBhvr>
                                      <p:to>
                                        <p:strVal val="hidden"/>
                                      </p:to>
                                    </p:set>
                                  </p:childTnLst>
                                </p:cTn>
                              </p:par>
                            </p:childTnLst>
                          </p:cTn>
                        </p:par>
                        <p:par>
                          <p:cTn id="106" fill="hold">
                            <p:stCondLst>
                              <p:cond delay="9500"/>
                            </p:stCondLst>
                            <p:childTnLst>
                              <p:par>
                                <p:cTn id="107" presetID="0" presetClass="path" presetSubtype="0" accel="50000" decel="50000" fill="hold" nodeType="afterEffect">
                                  <p:stCondLst>
                                    <p:cond delay="0"/>
                                  </p:stCondLst>
                                  <p:childTnLst>
                                    <p:animMotion origin="layout" path="M -0.00104 0.0044 L -0.05286 -0.0449 L -0.0543 -0.24606 L -0.58893 -0.24537 L -0.59036 -0.0037 " pathEditMode="relative" rAng="0" ptsTypes="AAAAA">
                                      <p:cBhvr>
                                        <p:cTn id="108" dur="1000" fill="hold"/>
                                        <p:tgtEl>
                                          <p:spTgt spid="35"/>
                                        </p:tgtEl>
                                        <p:attrNameLst>
                                          <p:attrName>ppt_x</p:attrName>
                                          <p:attrName>ppt_y</p:attrName>
                                        </p:attrNameLst>
                                      </p:cBhvr>
                                      <p:rCtr x="-29466" y="-12523"/>
                                    </p:animMotion>
                                  </p:childTnLst>
                                </p:cTn>
                              </p:par>
                            </p:childTnLst>
                          </p:cTn>
                        </p:par>
                        <p:par>
                          <p:cTn id="109" fill="hold">
                            <p:stCondLst>
                              <p:cond delay="10500"/>
                            </p:stCondLst>
                            <p:childTnLst>
                              <p:par>
                                <p:cTn id="110" presetID="1" presetClass="entr" presetSubtype="0" fill="hold" nodeType="afterEffect">
                                  <p:stCondLst>
                                    <p:cond delay="0"/>
                                  </p:stCondLst>
                                  <p:childTnLst>
                                    <p:set>
                                      <p:cBhvr>
                                        <p:cTn id="111" dur="1" fill="hold">
                                          <p:stCondLst>
                                            <p:cond delay="0"/>
                                          </p:stCondLst>
                                        </p:cTn>
                                        <p:tgtEl>
                                          <p:spTgt spid="36"/>
                                        </p:tgtEl>
                                        <p:attrNameLst>
                                          <p:attrName>style.visibility</p:attrName>
                                        </p:attrNameLst>
                                      </p:cBhvr>
                                      <p:to>
                                        <p:strVal val="visible"/>
                                      </p:to>
                                    </p:set>
                                  </p:childTnLst>
                                </p:cTn>
                              </p:par>
                              <p:par>
                                <p:cTn id="112" presetID="1" presetClass="exit" presetSubtype="0" fill="hold" nodeType="withEffect">
                                  <p:stCondLst>
                                    <p:cond delay="0"/>
                                  </p:stCondLst>
                                  <p:childTnLst>
                                    <p:set>
                                      <p:cBhvr>
                                        <p:cTn id="113" dur="1" fill="hold">
                                          <p:stCondLst>
                                            <p:cond delay="0"/>
                                          </p:stCondLst>
                                        </p:cTn>
                                        <p:tgtEl>
                                          <p:spTgt spid="35"/>
                                        </p:tgtEl>
                                        <p:attrNameLst>
                                          <p:attrName>style.visibility</p:attrName>
                                        </p:attrNameLst>
                                      </p:cBhvr>
                                      <p:to>
                                        <p:strVal val="hidden"/>
                                      </p:to>
                                    </p:set>
                                  </p:childTnLst>
                                </p:cTn>
                              </p:par>
                            </p:childTnLst>
                          </p:cTn>
                        </p:par>
                        <p:par>
                          <p:cTn id="114" fill="hold">
                            <p:stCondLst>
                              <p:cond delay="10500"/>
                            </p:stCondLst>
                            <p:childTnLst>
                              <p:par>
                                <p:cTn id="115" presetID="9" presetClass="exit" presetSubtype="0" fill="hold" nodeType="afterEffect">
                                  <p:stCondLst>
                                    <p:cond delay="0"/>
                                  </p:stCondLst>
                                  <p:childTnLst>
                                    <p:animEffect transition="out" filter="dissolve">
                                      <p:cBhvr>
                                        <p:cTn id="116" dur="500"/>
                                        <p:tgtEl>
                                          <p:spTgt spid="36"/>
                                        </p:tgtEl>
                                      </p:cBhvr>
                                    </p:animEffect>
                                    <p:set>
                                      <p:cBhvr>
                                        <p:cTn id="117" dur="1" fill="hold">
                                          <p:stCondLst>
                                            <p:cond delay="499"/>
                                          </p:stCondLst>
                                        </p:cTn>
                                        <p:tgtEl>
                                          <p:spTgt spid="36"/>
                                        </p:tgtEl>
                                        <p:attrNameLst>
                                          <p:attrName>style.visibility</p:attrName>
                                        </p:attrNameLst>
                                      </p:cBhvr>
                                      <p:to>
                                        <p:strVal val="hidden"/>
                                      </p:to>
                                    </p:set>
                                  </p:childTnLst>
                                </p:cTn>
                              </p:par>
                            </p:childTnLst>
                          </p:cTn>
                        </p:par>
                        <p:par>
                          <p:cTn id="118" fill="hold">
                            <p:stCondLst>
                              <p:cond delay="11000"/>
                            </p:stCondLst>
                            <p:childTnLst>
                              <p:par>
                                <p:cTn id="119" presetID="10" presetClass="entr" presetSubtype="0" fill="hold" nodeType="afterEffect">
                                  <p:stCondLst>
                                    <p:cond delay="0"/>
                                  </p:stCondLst>
                                  <p:childTnLst>
                                    <p:set>
                                      <p:cBhvr>
                                        <p:cTn id="120" dur="1" fill="hold">
                                          <p:stCondLst>
                                            <p:cond delay="0"/>
                                          </p:stCondLst>
                                        </p:cTn>
                                        <p:tgtEl>
                                          <p:spTgt spid="37"/>
                                        </p:tgtEl>
                                        <p:attrNameLst>
                                          <p:attrName>style.visibility</p:attrName>
                                        </p:attrNameLst>
                                      </p:cBhvr>
                                      <p:to>
                                        <p:strVal val="visible"/>
                                      </p:to>
                                    </p:set>
                                    <p:animEffect transition="in" filter="fade">
                                      <p:cBhvr>
                                        <p:cTn id="121" dur="500"/>
                                        <p:tgtEl>
                                          <p:spTgt spid="37"/>
                                        </p:tgtEl>
                                      </p:cBhvr>
                                    </p:animEffect>
                                  </p:childTnLst>
                                </p:cTn>
                              </p:par>
                            </p:childTnLst>
                          </p:cTn>
                        </p:par>
                        <p:par>
                          <p:cTn id="122" fill="hold">
                            <p:stCondLst>
                              <p:cond delay="11500"/>
                            </p:stCondLst>
                            <p:childTnLst>
                              <p:par>
                                <p:cTn id="123" presetID="0" presetClass="path" presetSubtype="0" accel="50000" decel="50000" fill="hold" nodeType="afterEffect">
                                  <p:stCondLst>
                                    <p:cond delay="0"/>
                                  </p:stCondLst>
                                  <p:childTnLst>
                                    <p:animMotion origin="layout" path="M 5E-6 -3.7037E-7 L 0.02422 0.03565 L 0.10079 0.13102 L 0.23165 0.13102 " pathEditMode="relative" rAng="0" ptsTypes="AAAA">
                                      <p:cBhvr>
                                        <p:cTn id="124" dur="1000" fill="hold"/>
                                        <p:tgtEl>
                                          <p:spTgt spid="37"/>
                                        </p:tgtEl>
                                        <p:attrNameLst>
                                          <p:attrName>ppt_x</p:attrName>
                                          <p:attrName>ppt_y</p:attrName>
                                        </p:attrNameLst>
                                      </p:cBhvr>
                                      <p:rCtr x="11576" y="6551"/>
                                    </p:animMotion>
                                  </p:childTnLst>
                                </p:cTn>
                              </p:par>
                              <p:par>
                                <p:cTn id="125" presetID="22" presetClass="entr" presetSubtype="8" fill="hold" nodeType="withEffect">
                                  <p:stCondLst>
                                    <p:cond delay="0"/>
                                  </p:stCondLst>
                                  <p:childTnLst>
                                    <p:set>
                                      <p:cBhvr>
                                        <p:cTn id="126" dur="1" fill="hold">
                                          <p:stCondLst>
                                            <p:cond delay="0"/>
                                          </p:stCondLst>
                                        </p:cTn>
                                        <p:tgtEl>
                                          <p:spTgt spid="15"/>
                                        </p:tgtEl>
                                        <p:attrNameLst>
                                          <p:attrName>style.visibility</p:attrName>
                                        </p:attrNameLst>
                                      </p:cBhvr>
                                      <p:to>
                                        <p:strVal val="visible"/>
                                      </p:to>
                                    </p:set>
                                    <p:animEffect transition="in" filter="wipe(left)">
                                      <p:cBhvr>
                                        <p:cTn id="127" dur="500"/>
                                        <p:tgtEl>
                                          <p:spTgt spid="15"/>
                                        </p:tgtEl>
                                      </p:cBhvr>
                                    </p:animEffect>
                                  </p:childTnLst>
                                </p:cTn>
                              </p:par>
                            </p:childTnLst>
                          </p:cTn>
                        </p:par>
                        <p:par>
                          <p:cTn id="128" fill="hold">
                            <p:stCondLst>
                              <p:cond delay="12500"/>
                            </p:stCondLst>
                            <p:childTnLst>
                              <p:par>
                                <p:cTn id="129" presetID="1" presetClass="entr" presetSubtype="0" fill="hold" nodeType="afterEffect">
                                  <p:stCondLst>
                                    <p:cond delay="0"/>
                                  </p:stCondLst>
                                  <p:childTnLst>
                                    <p:set>
                                      <p:cBhvr>
                                        <p:cTn id="130" dur="1" fill="hold">
                                          <p:stCondLst>
                                            <p:cond delay="0"/>
                                          </p:stCondLst>
                                        </p:cTn>
                                        <p:tgtEl>
                                          <p:spTgt spid="38"/>
                                        </p:tgtEl>
                                        <p:attrNameLst>
                                          <p:attrName>style.visibility</p:attrName>
                                        </p:attrNameLst>
                                      </p:cBhvr>
                                      <p:to>
                                        <p:strVal val="visible"/>
                                      </p:to>
                                    </p:set>
                                  </p:childTnLst>
                                </p:cTn>
                              </p:par>
                              <p:par>
                                <p:cTn id="131" presetID="1" presetClass="exit" presetSubtype="0" fill="hold" nodeType="withEffect">
                                  <p:stCondLst>
                                    <p:cond delay="0"/>
                                  </p:stCondLst>
                                  <p:childTnLst>
                                    <p:set>
                                      <p:cBhvr>
                                        <p:cTn id="132" dur="1" fill="hold">
                                          <p:stCondLst>
                                            <p:cond delay="0"/>
                                          </p:stCondLst>
                                        </p:cTn>
                                        <p:tgtEl>
                                          <p:spTgt spid="37"/>
                                        </p:tgtEl>
                                        <p:attrNameLst>
                                          <p:attrName>style.visibility</p:attrName>
                                        </p:attrNameLst>
                                      </p:cBhvr>
                                      <p:to>
                                        <p:strVal val="hidden"/>
                                      </p:to>
                                    </p:set>
                                  </p:childTnLst>
                                </p:cTn>
                              </p:par>
                            </p:childTnLst>
                          </p:cTn>
                        </p:par>
                        <p:par>
                          <p:cTn id="133" fill="hold">
                            <p:stCondLst>
                              <p:cond delay="12500"/>
                            </p:stCondLst>
                            <p:childTnLst>
                              <p:par>
                                <p:cTn id="134" presetID="42" presetClass="path" presetSubtype="0" accel="50000" decel="50000" fill="hold" nodeType="afterEffect">
                                  <p:stCondLst>
                                    <p:cond delay="0"/>
                                  </p:stCondLst>
                                  <p:childTnLst>
                                    <p:animMotion origin="layout" path="M 2.5E-6 4.07407E-6 L 0.12591 4.07407E-6 " pathEditMode="relative" rAng="0" ptsTypes="AA">
                                      <p:cBhvr>
                                        <p:cTn id="135" dur="1000" fill="hold"/>
                                        <p:tgtEl>
                                          <p:spTgt spid="38"/>
                                        </p:tgtEl>
                                        <p:attrNameLst>
                                          <p:attrName>ppt_x</p:attrName>
                                          <p:attrName>ppt_y</p:attrName>
                                        </p:attrNameLst>
                                      </p:cBhvr>
                                      <p:rCtr x="6289" y="0"/>
                                    </p:animMotion>
                                  </p:childTnLst>
                                </p:cTn>
                              </p:par>
                              <p:par>
                                <p:cTn id="136" presetID="22" presetClass="entr" presetSubtype="8" fill="hold" nodeType="withEffect">
                                  <p:stCondLst>
                                    <p:cond delay="0"/>
                                  </p:stCondLst>
                                  <p:childTnLst>
                                    <p:set>
                                      <p:cBhvr>
                                        <p:cTn id="137" dur="1" fill="hold">
                                          <p:stCondLst>
                                            <p:cond delay="0"/>
                                          </p:stCondLst>
                                        </p:cTn>
                                        <p:tgtEl>
                                          <p:spTgt spid="18"/>
                                        </p:tgtEl>
                                        <p:attrNameLst>
                                          <p:attrName>style.visibility</p:attrName>
                                        </p:attrNameLst>
                                      </p:cBhvr>
                                      <p:to>
                                        <p:strVal val="visible"/>
                                      </p:to>
                                    </p:set>
                                    <p:animEffect transition="in" filter="wipe(left)">
                                      <p:cBhvr>
                                        <p:cTn id="138" dur="500"/>
                                        <p:tgtEl>
                                          <p:spTgt spid="18"/>
                                        </p:tgtEl>
                                      </p:cBhvr>
                                    </p:animEffect>
                                  </p:childTnLst>
                                </p:cTn>
                              </p:par>
                            </p:childTnLst>
                          </p:cTn>
                        </p:par>
                        <p:par>
                          <p:cTn id="139" fill="hold">
                            <p:stCondLst>
                              <p:cond delay="13500"/>
                            </p:stCondLst>
                            <p:childTnLst>
                              <p:par>
                                <p:cTn id="140" presetID="1" presetClass="entr" presetSubtype="0" fill="hold" nodeType="afterEffect">
                                  <p:stCondLst>
                                    <p:cond delay="0"/>
                                  </p:stCondLst>
                                  <p:childTnLst>
                                    <p:set>
                                      <p:cBhvr>
                                        <p:cTn id="141" dur="1" fill="hold">
                                          <p:stCondLst>
                                            <p:cond delay="0"/>
                                          </p:stCondLst>
                                        </p:cTn>
                                        <p:tgtEl>
                                          <p:spTgt spid="39"/>
                                        </p:tgtEl>
                                        <p:attrNameLst>
                                          <p:attrName>style.visibility</p:attrName>
                                        </p:attrNameLst>
                                      </p:cBhvr>
                                      <p:to>
                                        <p:strVal val="visible"/>
                                      </p:to>
                                    </p:set>
                                  </p:childTnLst>
                                </p:cTn>
                              </p:par>
                              <p:par>
                                <p:cTn id="142" presetID="1" presetClass="exit" presetSubtype="0" fill="hold" nodeType="withEffect">
                                  <p:stCondLst>
                                    <p:cond delay="0"/>
                                  </p:stCondLst>
                                  <p:childTnLst>
                                    <p:set>
                                      <p:cBhvr>
                                        <p:cTn id="143" dur="1" fill="hold">
                                          <p:stCondLst>
                                            <p:cond delay="0"/>
                                          </p:stCondLst>
                                        </p:cTn>
                                        <p:tgtEl>
                                          <p:spTgt spid="38"/>
                                        </p:tgtEl>
                                        <p:attrNameLst>
                                          <p:attrName>style.visibility</p:attrName>
                                        </p:attrNameLst>
                                      </p:cBhvr>
                                      <p:to>
                                        <p:strVal val="hidden"/>
                                      </p:to>
                                    </p:set>
                                  </p:childTnLst>
                                </p:cTn>
                              </p:par>
                            </p:childTnLst>
                          </p:cTn>
                        </p:par>
                        <p:par>
                          <p:cTn id="144" fill="hold">
                            <p:stCondLst>
                              <p:cond delay="13500"/>
                            </p:stCondLst>
                            <p:childTnLst>
                              <p:par>
                                <p:cTn id="145" presetID="10" presetClass="entr" presetSubtype="0" fill="hold" nodeType="afterEffect">
                                  <p:stCondLst>
                                    <p:cond delay="0"/>
                                  </p:stCondLst>
                                  <p:childTnLst>
                                    <p:set>
                                      <p:cBhvr>
                                        <p:cTn id="146" dur="1" fill="hold">
                                          <p:stCondLst>
                                            <p:cond delay="0"/>
                                          </p:stCondLst>
                                        </p:cTn>
                                        <p:tgtEl>
                                          <p:spTgt spid="40"/>
                                        </p:tgtEl>
                                        <p:attrNameLst>
                                          <p:attrName>style.visibility</p:attrName>
                                        </p:attrNameLst>
                                      </p:cBhvr>
                                      <p:to>
                                        <p:strVal val="visible"/>
                                      </p:to>
                                    </p:set>
                                    <p:animEffect transition="in" filter="fade">
                                      <p:cBhvr>
                                        <p:cTn id="147" dur="500"/>
                                        <p:tgtEl>
                                          <p:spTgt spid="40"/>
                                        </p:tgtEl>
                                      </p:cBhvr>
                                    </p:animEffect>
                                  </p:childTnLst>
                                </p:cTn>
                              </p:par>
                              <p:par>
                                <p:cTn id="148" presetID="1" presetClass="exit" presetSubtype="0" fill="hold" nodeType="withEffect">
                                  <p:stCondLst>
                                    <p:cond delay="0"/>
                                  </p:stCondLst>
                                  <p:childTnLst>
                                    <p:set>
                                      <p:cBhvr>
                                        <p:cTn id="149" dur="1" fill="hold">
                                          <p:stCondLst>
                                            <p:cond delay="0"/>
                                          </p:stCondLst>
                                        </p:cTn>
                                        <p:tgtEl>
                                          <p:spTgt spid="39"/>
                                        </p:tgtEl>
                                        <p:attrNameLst>
                                          <p:attrName>style.visibility</p:attrName>
                                        </p:attrNameLst>
                                      </p:cBhvr>
                                      <p:to>
                                        <p:strVal val="hidden"/>
                                      </p:to>
                                    </p:set>
                                  </p:childTnLst>
                                </p:cTn>
                              </p:par>
                            </p:childTnLst>
                          </p:cTn>
                        </p:par>
                        <p:par>
                          <p:cTn id="150" fill="hold">
                            <p:stCondLst>
                              <p:cond delay="14000"/>
                            </p:stCondLst>
                            <p:childTnLst>
                              <p:par>
                                <p:cTn id="151" presetID="0" presetClass="path" presetSubtype="0" accel="50000" decel="50000" fill="hold" nodeType="afterEffect">
                                  <p:stCondLst>
                                    <p:cond delay="0"/>
                                  </p:stCondLst>
                                  <p:childTnLst>
                                    <p:animMotion origin="layout" path="M 1.25E-6 -0.00115 L 0.03151 -0.00231 L 0.10833 -0.13217 L 0.23112 -0.13217 " pathEditMode="relative" rAng="0" ptsTypes="AAAA">
                                      <p:cBhvr>
                                        <p:cTn id="152" dur="1000" fill="hold"/>
                                        <p:tgtEl>
                                          <p:spTgt spid="40"/>
                                        </p:tgtEl>
                                        <p:attrNameLst>
                                          <p:attrName>ppt_x</p:attrName>
                                          <p:attrName>ppt_y</p:attrName>
                                        </p:attrNameLst>
                                      </p:cBhvr>
                                      <p:rCtr x="11549" y="-6551"/>
                                    </p:animMotion>
                                  </p:childTnLst>
                                </p:cTn>
                              </p:par>
                              <p:par>
                                <p:cTn id="153" presetID="22" presetClass="entr" presetSubtype="8" fill="hold" nodeType="withEffect">
                                  <p:stCondLst>
                                    <p:cond delay="0"/>
                                  </p:stCondLst>
                                  <p:childTnLst>
                                    <p:set>
                                      <p:cBhvr>
                                        <p:cTn id="154" dur="1" fill="hold">
                                          <p:stCondLst>
                                            <p:cond delay="0"/>
                                          </p:stCondLst>
                                        </p:cTn>
                                        <p:tgtEl>
                                          <p:spTgt spid="21"/>
                                        </p:tgtEl>
                                        <p:attrNameLst>
                                          <p:attrName>style.visibility</p:attrName>
                                        </p:attrNameLst>
                                      </p:cBhvr>
                                      <p:to>
                                        <p:strVal val="visible"/>
                                      </p:to>
                                    </p:set>
                                    <p:animEffect transition="in" filter="wipe(left)">
                                      <p:cBhvr>
                                        <p:cTn id="155" dur="500"/>
                                        <p:tgtEl>
                                          <p:spTgt spid="21"/>
                                        </p:tgtEl>
                                      </p:cBhvr>
                                    </p:animEffect>
                                  </p:childTnLst>
                                </p:cTn>
                              </p:par>
                            </p:childTnLst>
                          </p:cTn>
                        </p:par>
                        <p:par>
                          <p:cTn id="156" fill="hold">
                            <p:stCondLst>
                              <p:cond delay="15000"/>
                            </p:stCondLst>
                            <p:childTnLst>
                              <p:par>
                                <p:cTn id="157" presetID="1" presetClass="entr" presetSubtype="0" fill="hold" nodeType="afterEffect">
                                  <p:stCondLst>
                                    <p:cond delay="0"/>
                                  </p:stCondLst>
                                  <p:childTnLst>
                                    <p:set>
                                      <p:cBhvr>
                                        <p:cTn id="158" dur="1" fill="hold">
                                          <p:stCondLst>
                                            <p:cond delay="0"/>
                                          </p:stCondLst>
                                        </p:cTn>
                                        <p:tgtEl>
                                          <p:spTgt spid="41"/>
                                        </p:tgtEl>
                                        <p:attrNameLst>
                                          <p:attrName>style.visibility</p:attrName>
                                        </p:attrNameLst>
                                      </p:cBhvr>
                                      <p:to>
                                        <p:strVal val="visible"/>
                                      </p:to>
                                    </p:set>
                                  </p:childTnLst>
                                </p:cTn>
                              </p:par>
                              <p:par>
                                <p:cTn id="159" presetID="1" presetClass="exit" presetSubtype="0" fill="hold" nodeType="withEffect">
                                  <p:stCondLst>
                                    <p:cond delay="0"/>
                                  </p:stCondLst>
                                  <p:childTnLst>
                                    <p:set>
                                      <p:cBhvr>
                                        <p:cTn id="160" dur="1" fill="hold">
                                          <p:stCondLst>
                                            <p:cond delay="0"/>
                                          </p:stCondLst>
                                        </p:cTn>
                                        <p:tgtEl>
                                          <p:spTgt spid="40"/>
                                        </p:tgtEl>
                                        <p:attrNameLst>
                                          <p:attrName>style.visibility</p:attrName>
                                        </p:attrNameLst>
                                      </p:cBhvr>
                                      <p:to>
                                        <p:strVal val="hidden"/>
                                      </p:to>
                                    </p:set>
                                  </p:childTnLst>
                                </p:cTn>
                              </p:par>
                            </p:childTnLst>
                          </p:cTn>
                        </p:par>
                        <p:par>
                          <p:cTn id="161" fill="hold">
                            <p:stCondLst>
                              <p:cond delay="15000"/>
                            </p:stCondLst>
                            <p:childTnLst>
                              <p:par>
                                <p:cTn id="162" presetID="0" presetClass="path" presetSubtype="0" accel="50000" decel="50000" fill="hold" nodeType="afterEffect">
                                  <p:stCondLst>
                                    <p:cond delay="0"/>
                                  </p:stCondLst>
                                  <p:childTnLst>
                                    <p:animMotion origin="layout" path="M -0.00208 -0.00301 L -0.05286 -0.04421 L -0.05391 -0.24722 L -0.58984 -0.24722 L -0.59232 -0.00393 " pathEditMode="relative" rAng="0" ptsTypes="AAAAA">
                                      <p:cBhvr>
                                        <p:cTn id="163" dur="1000" fill="hold"/>
                                        <p:tgtEl>
                                          <p:spTgt spid="41"/>
                                        </p:tgtEl>
                                        <p:attrNameLst>
                                          <p:attrName>ppt_x</p:attrName>
                                          <p:attrName>ppt_y</p:attrName>
                                        </p:attrNameLst>
                                      </p:cBhvr>
                                      <p:rCtr x="-29518" y="-12222"/>
                                    </p:animMotion>
                                  </p:childTnLst>
                                </p:cTn>
                              </p:par>
                            </p:childTnLst>
                          </p:cTn>
                        </p:par>
                        <p:par>
                          <p:cTn id="164" fill="hold">
                            <p:stCondLst>
                              <p:cond delay="16000"/>
                            </p:stCondLst>
                            <p:childTnLst>
                              <p:par>
                                <p:cTn id="165" presetID="1" presetClass="entr" presetSubtype="0" fill="hold" nodeType="afterEffect">
                                  <p:stCondLst>
                                    <p:cond delay="0"/>
                                  </p:stCondLst>
                                  <p:childTnLst>
                                    <p:set>
                                      <p:cBhvr>
                                        <p:cTn id="166" dur="1" fill="hold">
                                          <p:stCondLst>
                                            <p:cond delay="0"/>
                                          </p:stCondLst>
                                        </p:cTn>
                                        <p:tgtEl>
                                          <p:spTgt spid="42"/>
                                        </p:tgtEl>
                                        <p:attrNameLst>
                                          <p:attrName>style.visibility</p:attrName>
                                        </p:attrNameLst>
                                      </p:cBhvr>
                                      <p:to>
                                        <p:strVal val="visible"/>
                                      </p:to>
                                    </p:set>
                                  </p:childTnLst>
                                </p:cTn>
                              </p:par>
                              <p:par>
                                <p:cTn id="167" presetID="1" presetClass="exit" presetSubtype="0" fill="hold" nodeType="withEffect">
                                  <p:stCondLst>
                                    <p:cond delay="0"/>
                                  </p:stCondLst>
                                  <p:childTnLst>
                                    <p:set>
                                      <p:cBhvr>
                                        <p:cTn id="168" dur="1" fill="hold">
                                          <p:stCondLst>
                                            <p:cond delay="0"/>
                                          </p:stCondLst>
                                        </p:cTn>
                                        <p:tgtEl>
                                          <p:spTgt spid="41"/>
                                        </p:tgtEl>
                                        <p:attrNameLst>
                                          <p:attrName>style.visibility</p:attrName>
                                        </p:attrNameLst>
                                      </p:cBhvr>
                                      <p:to>
                                        <p:strVal val="hidden"/>
                                      </p:to>
                                    </p:set>
                                  </p:childTnLst>
                                </p:cTn>
                              </p:par>
                            </p:childTnLst>
                          </p:cTn>
                        </p:par>
                        <p:par>
                          <p:cTn id="169" fill="hold">
                            <p:stCondLst>
                              <p:cond delay="16000"/>
                            </p:stCondLst>
                            <p:childTnLst>
                              <p:par>
                                <p:cTn id="170" presetID="9" presetClass="exit" presetSubtype="0" fill="hold" nodeType="afterEffect">
                                  <p:stCondLst>
                                    <p:cond delay="0"/>
                                  </p:stCondLst>
                                  <p:childTnLst>
                                    <p:animEffect transition="out" filter="dissolve">
                                      <p:cBhvr>
                                        <p:cTn id="171" dur="500"/>
                                        <p:tgtEl>
                                          <p:spTgt spid="42"/>
                                        </p:tgtEl>
                                      </p:cBhvr>
                                    </p:animEffect>
                                    <p:set>
                                      <p:cBhvr>
                                        <p:cTn id="172" dur="1" fill="hold">
                                          <p:stCondLst>
                                            <p:cond delay="499"/>
                                          </p:stCondLst>
                                        </p:cTn>
                                        <p:tgtEl>
                                          <p:spTgt spid="42"/>
                                        </p:tgtEl>
                                        <p:attrNameLst>
                                          <p:attrName>style.visibility</p:attrName>
                                        </p:attrNameLst>
                                      </p:cBhvr>
                                      <p:to>
                                        <p:strVal val="hidden"/>
                                      </p:to>
                                    </p:set>
                                  </p:childTnLst>
                                </p:cTn>
                              </p:par>
                            </p:childTnLst>
                          </p:cTn>
                        </p:par>
                      </p:childTnLst>
                    </p:cTn>
                  </p:par>
                  <p:par>
                    <p:cTn id="173" fill="hold">
                      <p:stCondLst>
                        <p:cond delay="indefinite"/>
                      </p:stCondLst>
                      <p:childTnLst>
                        <p:par>
                          <p:cTn id="174" fill="hold">
                            <p:stCondLst>
                              <p:cond delay="0"/>
                            </p:stCondLst>
                            <p:childTnLst>
                              <p:par>
                                <p:cTn id="175" presetID="10" presetClass="entr" presetSubtype="0" fill="hold" grpId="0" nodeType="clickEffect">
                                  <p:stCondLst>
                                    <p:cond delay="0"/>
                                  </p:stCondLst>
                                  <p:childTnLst>
                                    <p:set>
                                      <p:cBhvr>
                                        <p:cTn id="176" dur="1" fill="hold">
                                          <p:stCondLst>
                                            <p:cond delay="0"/>
                                          </p:stCondLst>
                                        </p:cTn>
                                        <p:tgtEl>
                                          <p:spTgt spid="45"/>
                                        </p:tgtEl>
                                        <p:attrNameLst>
                                          <p:attrName>style.visibility</p:attrName>
                                        </p:attrNameLst>
                                      </p:cBhvr>
                                      <p:to>
                                        <p:strVal val="visible"/>
                                      </p:to>
                                    </p:set>
                                    <p:animEffect transition="in" filter="fade">
                                      <p:cBhvr>
                                        <p:cTn id="177"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animBg="1"/>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B4B1C-10DA-B43C-01F1-086A7026911F}"/>
              </a:ext>
            </a:extLst>
          </p:cNvPr>
          <p:cNvSpPr>
            <a:spLocks noGrp="1"/>
          </p:cNvSpPr>
          <p:nvPr>
            <p:ph type="title"/>
          </p:nvPr>
        </p:nvSpPr>
        <p:spPr/>
        <p:txBody>
          <a:bodyPr/>
          <a:lstStyle/>
          <a:p>
            <a:r>
              <a:rPr lang="en-US" dirty="0"/>
              <a:t>Demonstration</a:t>
            </a:r>
          </a:p>
        </p:txBody>
      </p:sp>
      <p:pic>
        <p:nvPicPr>
          <p:cNvPr id="5" name="Content Placeholder 4">
            <a:extLst>
              <a:ext uri="{FF2B5EF4-FFF2-40B4-BE49-F238E27FC236}">
                <a16:creationId xmlns:a16="http://schemas.microsoft.com/office/drawing/2014/main" id="{4EF1C059-ADA3-939E-CC81-DF63235A4448}"/>
              </a:ext>
            </a:extLst>
          </p:cNvPr>
          <p:cNvPicPr>
            <a:picLocks noGrp="1" noChangeAspect="1"/>
          </p:cNvPicPr>
          <p:nvPr>
            <p:ph idx="1"/>
          </p:nvPr>
        </p:nvPicPr>
        <p:blipFill>
          <a:blip r:embed="rId2"/>
          <a:stretch>
            <a:fillRect/>
          </a:stretch>
        </p:blipFill>
        <p:spPr>
          <a:xfrm>
            <a:off x="2288579" y="1825625"/>
            <a:ext cx="7614841" cy="4351338"/>
          </a:xfrm>
        </p:spPr>
      </p:pic>
    </p:spTree>
    <p:extLst>
      <p:ext uri="{BB962C8B-B14F-4D97-AF65-F5344CB8AC3E}">
        <p14:creationId xmlns:p14="http://schemas.microsoft.com/office/powerpoint/2010/main" val="26640760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4D4C98-07DD-07AC-1A19-3B1C1D43542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6EDE0CE-2212-25E7-D759-9DBE89BD251A}"/>
              </a:ext>
            </a:extLst>
          </p:cNvPr>
          <p:cNvSpPr>
            <a:spLocks noGrp="1"/>
          </p:cNvSpPr>
          <p:nvPr>
            <p:ph type="title"/>
          </p:nvPr>
        </p:nvSpPr>
        <p:spPr/>
        <p:txBody>
          <a:bodyPr/>
          <a:lstStyle/>
          <a:p>
            <a:r>
              <a:rPr lang="en-US" dirty="0"/>
              <a:t>Key Concepts &amp; Terminology</a:t>
            </a:r>
          </a:p>
        </p:txBody>
      </p:sp>
      <p:sp>
        <p:nvSpPr>
          <p:cNvPr id="5" name="Rectangle 4">
            <a:extLst>
              <a:ext uri="{FF2B5EF4-FFF2-40B4-BE49-F238E27FC236}">
                <a16:creationId xmlns:a16="http://schemas.microsoft.com/office/drawing/2014/main" id="{9AE14F7B-46B0-CD6E-6037-6FFE2E90F6CB}"/>
              </a:ext>
            </a:extLst>
          </p:cNvPr>
          <p:cNvSpPr/>
          <p:nvPr/>
        </p:nvSpPr>
        <p:spPr>
          <a:xfrm>
            <a:off x="227251" y="1810760"/>
            <a:ext cx="2791994" cy="1061835"/>
          </a:xfrm>
          <a:prstGeom prst="rect">
            <a:avLst/>
          </a:prstGeom>
          <a:solidFill>
            <a:schemeClr val="bg1">
              <a:alpha val="50000"/>
            </a:schemeClr>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Message Queue</a:t>
            </a:r>
          </a:p>
        </p:txBody>
      </p:sp>
      <p:sp>
        <p:nvSpPr>
          <p:cNvPr id="4" name="Rectangle 3">
            <a:extLst>
              <a:ext uri="{FF2B5EF4-FFF2-40B4-BE49-F238E27FC236}">
                <a16:creationId xmlns:a16="http://schemas.microsoft.com/office/drawing/2014/main" id="{007F71FD-8BBD-4E1F-2D39-B1940B67816F}"/>
              </a:ext>
            </a:extLst>
          </p:cNvPr>
          <p:cNvSpPr/>
          <p:nvPr/>
        </p:nvSpPr>
        <p:spPr>
          <a:xfrm>
            <a:off x="3174518" y="1810758"/>
            <a:ext cx="2791994" cy="1061835"/>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Publish/ Subscriber Model</a:t>
            </a:r>
          </a:p>
        </p:txBody>
      </p:sp>
    </p:spTree>
    <p:extLst>
      <p:ext uri="{BB962C8B-B14F-4D97-AF65-F5344CB8AC3E}">
        <p14:creationId xmlns:p14="http://schemas.microsoft.com/office/powerpoint/2010/main" val="375300008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8C3F51-D74E-A77A-86DE-3FF4AFAD4324}"/>
              </a:ext>
            </a:extLst>
          </p:cNvPr>
          <p:cNvSpPr>
            <a:spLocks noGrp="1"/>
          </p:cNvSpPr>
          <p:nvPr>
            <p:ph type="title"/>
          </p:nvPr>
        </p:nvSpPr>
        <p:spPr/>
        <p:txBody>
          <a:bodyPr/>
          <a:lstStyle/>
          <a:p>
            <a:r>
              <a:rPr lang="en-US" dirty="0"/>
              <a:t>Q&amp;A and Closing Remarks</a:t>
            </a:r>
          </a:p>
        </p:txBody>
      </p:sp>
      <p:sp>
        <p:nvSpPr>
          <p:cNvPr id="3" name="Text Placeholder 2">
            <a:extLst>
              <a:ext uri="{FF2B5EF4-FFF2-40B4-BE49-F238E27FC236}">
                <a16:creationId xmlns:a16="http://schemas.microsoft.com/office/drawing/2014/main" id="{488DD86D-375C-0709-8224-E4F6840BA0BF}"/>
              </a:ext>
            </a:extLst>
          </p:cNvPr>
          <p:cNvSpPr>
            <a:spLocks noGrp="1"/>
          </p:cNvSpPr>
          <p:nvPr>
            <p:ph type="body" idx="1"/>
          </p:nvPr>
        </p:nvSpPr>
        <p:spPr/>
        <p:txBody>
          <a:bodyPr/>
          <a:lstStyle/>
          <a:p>
            <a:r>
              <a:rPr lang="en-US" dirty="0"/>
              <a:t>Message Patterns to Transform Your Cloud Architecture</a:t>
            </a:r>
          </a:p>
        </p:txBody>
      </p:sp>
    </p:spTree>
    <p:extLst>
      <p:ext uri="{BB962C8B-B14F-4D97-AF65-F5344CB8AC3E}">
        <p14:creationId xmlns:p14="http://schemas.microsoft.com/office/powerpoint/2010/main" val="2131087871"/>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DCE92-8A14-830B-6102-0C9DDD08B431}"/>
              </a:ext>
            </a:extLst>
          </p:cNvPr>
          <p:cNvSpPr>
            <a:spLocks noGrp="1"/>
          </p:cNvSpPr>
          <p:nvPr>
            <p:ph type="title"/>
          </p:nvPr>
        </p:nvSpPr>
        <p:spPr/>
        <p:txBody>
          <a:bodyPr/>
          <a:lstStyle/>
          <a:p>
            <a:r>
              <a:rPr lang="en-US" dirty="0"/>
              <a:t>Q&amp;A</a:t>
            </a:r>
          </a:p>
        </p:txBody>
      </p:sp>
      <p:pic>
        <p:nvPicPr>
          <p:cNvPr id="5" name="Content Placeholder 4">
            <a:extLst>
              <a:ext uri="{FF2B5EF4-FFF2-40B4-BE49-F238E27FC236}">
                <a16:creationId xmlns:a16="http://schemas.microsoft.com/office/drawing/2014/main" id="{3733FF25-BF6E-5F81-3CDB-19C9DE435690}"/>
              </a:ext>
            </a:extLst>
          </p:cNvPr>
          <p:cNvPicPr>
            <a:picLocks noGrp="1" noChangeAspect="1"/>
          </p:cNvPicPr>
          <p:nvPr>
            <p:ph idx="1"/>
          </p:nvPr>
        </p:nvPicPr>
        <p:blipFill>
          <a:blip r:embed="rId2"/>
          <a:stretch>
            <a:fillRect/>
          </a:stretch>
        </p:blipFill>
        <p:spPr>
          <a:xfrm>
            <a:off x="2288579" y="1825625"/>
            <a:ext cx="7614841" cy="4351338"/>
          </a:xfrm>
        </p:spPr>
      </p:pic>
    </p:spTree>
    <p:extLst>
      <p:ext uri="{BB962C8B-B14F-4D97-AF65-F5344CB8AC3E}">
        <p14:creationId xmlns:p14="http://schemas.microsoft.com/office/powerpoint/2010/main" val="3939483761"/>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A9EB4-18B6-DBAA-9C1E-AF633D4EEC18}"/>
              </a:ext>
            </a:extLst>
          </p:cNvPr>
          <p:cNvSpPr>
            <a:spLocks noGrp="1"/>
          </p:cNvSpPr>
          <p:nvPr>
            <p:ph type="title"/>
          </p:nvPr>
        </p:nvSpPr>
        <p:spPr/>
        <p:txBody>
          <a:bodyPr/>
          <a:lstStyle/>
          <a:p>
            <a:r>
              <a:rPr lang="en-US" dirty="0"/>
              <a:t>Summary: Messaging Patterns</a:t>
            </a:r>
          </a:p>
        </p:txBody>
      </p:sp>
      <p:sp>
        <p:nvSpPr>
          <p:cNvPr id="3" name="Rectangle 2">
            <a:extLst>
              <a:ext uri="{FF2B5EF4-FFF2-40B4-BE49-F238E27FC236}">
                <a16:creationId xmlns:a16="http://schemas.microsoft.com/office/drawing/2014/main" id="{2F2CED13-EB72-A51D-8B5D-3970E9AA9459}"/>
              </a:ext>
            </a:extLst>
          </p:cNvPr>
          <p:cNvSpPr/>
          <p:nvPr/>
        </p:nvSpPr>
        <p:spPr>
          <a:xfrm>
            <a:off x="640926" y="1563091"/>
            <a:ext cx="3457709" cy="1004318"/>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Point-to-Point Messaging</a:t>
            </a:r>
          </a:p>
        </p:txBody>
      </p:sp>
      <p:sp>
        <p:nvSpPr>
          <p:cNvPr id="4" name="Rectangle 3">
            <a:extLst>
              <a:ext uri="{FF2B5EF4-FFF2-40B4-BE49-F238E27FC236}">
                <a16:creationId xmlns:a16="http://schemas.microsoft.com/office/drawing/2014/main" id="{48B2E978-CD8A-5EF9-81F9-91EF02F0F17C}"/>
              </a:ext>
            </a:extLst>
          </p:cNvPr>
          <p:cNvSpPr/>
          <p:nvPr/>
        </p:nvSpPr>
        <p:spPr>
          <a:xfrm>
            <a:off x="4367145" y="1563091"/>
            <a:ext cx="3457709" cy="1004318"/>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Publish/Subscribe</a:t>
            </a:r>
          </a:p>
        </p:txBody>
      </p:sp>
      <p:sp>
        <p:nvSpPr>
          <p:cNvPr id="5" name="Rectangle 4">
            <a:extLst>
              <a:ext uri="{FF2B5EF4-FFF2-40B4-BE49-F238E27FC236}">
                <a16:creationId xmlns:a16="http://schemas.microsoft.com/office/drawing/2014/main" id="{A11E0742-BBB6-EE06-C0C6-F5F547DB767C}"/>
              </a:ext>
            </a:extLst>
          </p:cNvPr>
          <p:cNvSpPr/>
          <p:nvPr/>
        </p:nvSpPr>
        <p:spPr>
          <a:xfrm>
            <a:off x="8093365" y="1563091"/>
            <a:ext cx="3457709" cy="1004318"/>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Competing Consumers</a:t>
            </a:r>
          </a:p>
        </p:txBody>
      </p:sp>
      <p:sp>
        <p:nvSpPr>
          <p:cNvPr id="6" name="Rectangle 5">
            <a:extLst>
              <a:ext uri="{FF2B5EF4-FFF2-40B4-BE49-F238E27FC236}">
                <a16:creationId xmlns:a16="http://schemas.microsoft.com/office/drawing/2014/main" id="{E3DD139E-9685-7320-E0B7-EF17E6D225F2}"/>
              </a:ext>
            </a:extLst>
          </p:cNvPr>
          <p:cNvSpPr/>
          <p:nvPr/>
        </p:nvSpPr>
        <p:spPr>
          <a:xfrm>
            <a:off x="640926" y="2831924"/>
            <a:ext cx="3457709" cy="1004318"/>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Message Filtering</a:t>
            </a:r>
          </a:p>
        </p:txBody>
      </p:sp>
      <p:sp>
        <p:nvSpPr>
          <p:cNvPr id="7" name="Rectangle 6">
            <a:extLst>
              <a:ext uri="{FF2B5EF4-FFF2-40B4-BE49-F238E27FC236}">
                <a16:creationId xmlns:a16="http://schemas.microsoft.com/office/drawing/2014/main" id="{E99D632E-1409-CB49-9EF7-517BC485EAF5}"/>
              </a:ext>
            </a:extLst>
          </p:cNvPr>
          <p:cNvSpPr/>
          <p:nvPr/>
        </p:nvSpPr>
        <p:spPr>
          <a:xfrm>
            <a:off x="4367145" y="2831924"/>
            <a:ext cx="3457709" cy="1004318"/>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Message Routing</a:t>
            </a:r>
          </a:p>
        </p:txBody>
      </p:sp>
      <p:sp>
        <p:nvSpPr>
          <p:cNvPr id="8" name="Rectangle 7">
            <a:extLst>
              <a:ext uri="{FF2B5EF4-FFF2-40B4-BE49-F238E27FC236}">
                <a16:creationId xmlns:a16="http://schemas.microsoft.com/office/drawing/2014/main" id="{A1D4CBA8-BB62-8FFC-CB56-9771C2511BA8}"/>
              </a:ext>
            </a:extLst>
          </p:cNvPr>
          <p:cNvSpPr/>
          <p:nvPr/>
        </p:nvSpPr>
        <p:spPr>
          <a:xfrm>
            <a:off x="8093365" y="2831924"/>
            <a:ext cx="3457709" cy="1004318"/>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Dead Letter Queue</a:t>
            </a:r>
          </a:p>
        </p:txBody>
      </p:sp>
      <p:sp>
        <p:nvSpPr>
          <p:cNvPr id="9" name="Rectangle 8">
            <a:extLst>
              <a:ext uri="{FF2B5EF4-FFF2-40B4-BE49-F238E27FC236}">
                <a16:creationId xmlns:a16="http://schemas.microsoft.com/office/drawing/2014/main" id="{814D5FCF-132C-9512-6540-E7DDBFEE4F5B}"/>
              </a:ext>
            </a:extLst>
          </p:cNvPr>
          <p:cNvSpPr/>
          <p:nvPr/>
        </p:nvSpPr>
        <p:spPr>
          <a:xfrm>
            <a:off x="4367785" y="4100757"/>
            <a:ext cx="3457709" cy="1004318"/>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Request/Request</a:t>
            </a:r>
          </a:p>
        </p:txBody>
      </p:sp>
      <p:sp>
        <p:nvSpPr>
          <p:cNvPr id="10" name="Rectangle 9">
            <a:extLst>
              <a:ext uri="{FF2B5EF4-FFF2-40B4-BE49-F238E27FC236}">
                <a16:creationId xmlns:a16="http://schemas.microsoft.com/office/drawing/2014/main" id="{28FBC904-5571-3E8A-D1BD-460A5472C8AC}"/>
              </a:ext>
            </a:extLst>
          </p:cNvPr>
          <p:cNvSpPr/>
          <p:nvPr/>
        </p:nvSpPr>
        <p:spPr>
          <a:xfrm>
            <a:off x="641566" y="4107258"/>
            <a:ext cx="3457709" cy="1004318"/>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Sequence Convoy</a:t>
            </a:r>
          </a:p>
        </p:txBody>
      </p:sp>
      <p:sp>
        <p:nvSpPr>
          <p:cNvPr id="11" name="Rectangle 10">
            <a:extLst>
              <a:ext uri="{FF2B5EF4-FFF2-40B4-BE49-F238E27FC236}">
                <a16:creationId xmlns:a16="http://schemas.microsoft.com/office/drawing/2014/main" id="{F58AD0A2-C376-A4D1-616A-D5CE54A2BEC0}"/>
              </a:ext>
            </a:extLst>
          </p:cNvPr>
          <p:cNvSpPr/>
          <p:nvPr/>
        </p:nvSpPr>
        <p:spPr>
          <a:xfrm>
            <a:off x="8094005" y="4107258"/>
            <a:ext cx="3457709" cy="1004318"/>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Scatter-Gather</a:t>
            </a:r>
          </a:p>
        </p:txBody>
      </p:sp>
      <p:sp>
        <p:nvSpPr>
          <p:cNvPr id="12" name="Rectangle 11">
            <a:extLst>
              <a:ext uri="{FF2B5EF4-FFF2-40B4-BE49-F238E27FC236}">
                <a16:creationId xmlns:a16="http://schemas.microsoft.com/office/drawing/2014/main" id="{45332083-54DB-6023-B1F2-8D9251390BC7}"/>
              </a:ext>
            </a:extLst>
          </p:cNvPr>
          <p:cNvSpPr/>
          <p:nvPr/>
        </p:nvSpPr>
        <p:spPr>
          <a:xfrm>
            <a:off x="4367145" y="5369590"/>
            <a:ext cx="3457709" cy="1004318"/>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Saga</a:t>
            </a:r>
          </a:p>
        </p:txBody>
      </p:sp>
    </p:spTree>
    <p:extLst>
      <p:ext uri="{BB962C8B-B14F-4D97-AF65-F5344CB8AC3E}">
        <p14:creationId xmlns:p14="http://schemas.microsoft.com/office/powerpoint/2010/main" val="1641310130"/>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D3462A-45A5-FE32-C92C-F36D0EFAF0E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6AC89A7-1832-366C-1CC9-97FA9DC88DBD}"/>
              </a:ext>
            </a:extLst>
          </p:cNvPr>
          <p:cNvSpPr>
            <a:spLocks noGrp="1"/>
          </p:cNvSpPr>
          <p:nvPr>
            <p:ph type="title"/>
          </p:nvPr>
        </p:nvSpPr>
        <p:spPr/>
        <p:txBody>
          <a:bodyPr/>
          <a:lstStyle/>
          <a:p>
            <a:r>
              <a:rPr lang="en-US" dirty="0"/>
              <a:t>Summary: Implementation</a:t>
            </a:r>
          </a:p>
        </p:txBody>
      </p:sp>
      <p:sp>
        <p:nvSpPr>
          <p:cNvPr id="9" name="Rectangle 8">
            <a:extLst>
              <a:ext uri="{FF2B5EF4-FFF2-40B4-BE49-F238E27FC236}">
                <a16:creationId xmlns:a16="http://schemas.microsoft.com/office/drawing/2014/main" id="{6DECCC58-2C99-AE09-3AE2-3076BD073A2B}"/>
              </a:ext>
            </a:extLst>
          </p:cNvPr>
          <p:cNvSpPr/>
          <p:nvPr/>
        </p:nvSpPr>
        <p:spPr>
          <a:xfrm>
            <a:off x="640925" y="2831924"/>
            <a:ext cx="3457709" cy="1004318"/>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Request/Request</a:t>
            </a:r>
          </a:p>
        </p:txBody>
      </p:sp>
      <p:sp>
        <p:nvSpPr>
          <p:cNvPr id="11" name="Rectangle 10">
            <a:extLst>
              <a:ext uri="{FF2B5EF4-FFF2-40B4-BE49-F238E27FC236}">
                <a16:creationId xmlns:a16="http://schemas.microsoft.com/office/drawing/2014/main" id="{EDA35D66-A987-6B7B-2A3E-E4571FB85508}"/>
              </a:ext>
            </a:extLst>
          </p:cNvPr>
          <p:cNvSpPr/>
          <p:nvPr/>
        </p:nvSpPr>
        <p:spPr>
          <a:xfrm>
            <a:off x="4367145" y="2831924"/>
            <a:ext cx="3457709" cy="1004318"/>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Scatter-Gather</a:t>
            </a:r>
          </a:p>
        </p:txBody>
      </p:sp>
      <p:sp>
        <p:nvSpPr>
          <p:cNvPr id="12" name="Rectangle 11">
            <a:extLst>
              <a:ext uri="{FF2B5EF4-FFF2-40B4-BE49-F238E27FC236}">
                <a16:creationId xmlns:a16="http://schemas.microsoft.com/office/drawing/2014/main" id="{49ADC9DE-21BD-51F4-72E4-BAB275D861EE}"/>
              </a:ext>
            </a:extLst>
          </p:cNvPr>
          <p:cNvSpPr/>
          <p:nvPr/>
        </p:nvSpPr>
        <p:spPr>
          <a:xfrm>
            <a:off x="8093365" y="2831924"/>
            <a:ext cx="3457709" cy="1004318"/>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Saga</a:t>
            </a:r>
          </a:p>
        </p:txBody>
      </p:sp>
    </p:spTree>
    <p:extLst>
      <p:ext uri="{BB962C8B-B14F-4D97-AF65-F5344CB8AC3E}">
        <p14:creationId xmlns:p14="http://schemas.microsoft.com/office/powerpoint/2010/main" val="218040504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0EF9AE-DAD8-624A-5B5F-CDAFD78A8E9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44B5047-6AF5-B02B-A31B-58CB4FE86E9B}"/>
              </a:ext>
            </a:extLst>
          </p:cNvPr>
          <p:cNvSpPr txBox="1">
            <a:spLocks/>
          </p:cNvSpPr>
          <p:nvPr/>
        </p:nvSpPr>
        <p:spPr>
          <a:xfrm>
            <a:off x="286265" y="241558"/>
            <a:ext cx="11619470" cy="69755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Kamerik205 8" panose="020B0803030600020004" pitchFamily="34" charset="0"/>
                <a:ea typeface="+mj-ea"/>
                <a:cs typeface="+mj-cs"/>
              </a:defRPr>
            </a:lvl1pPr>
          </a:lstStyle>
          <a:p>
            <a:r>
              <a:rPr lang="en-US" dirty="0">
                <a:solidFill>
                  <a:srgbClr val="002B5B"/>
                </a:solidFill>
              </a:rPr>
              <a:t>Stay Connected</a:t>
            </a:r>
          </a:p>
        </p:txBody>
      </p:sp>
      <p:sp>
        <p:nvSpPr>
          <p:cNvPr id="4" name="Content Placeholder 2">
            <a:extLst>
              <a:ext uri="{FF2B5EF4-FFF2-40B4-BE49-F238E27FC236}">
                <a16:creationId xmlns:a16="http://schemas.microsoft.com/office/drawing/2014/main" id="{CC20B87D-3C13-5B5D-2D80-4E9E62AAA129}"/>
              </a:ext>
            </a:extLst>
          </p:cNvPr>
          <p:cNvSpPr txBox="1">
            <a:spLocks/>
          </p:cNvSpPr>
          <p:nvPr/>
        </p:nvSpPr>
        <p:spPr>
          <a:xfrm>
            <a:off x="765175" y="1638152"/>
            <a:ext cx="6177967" cy="359612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4000" dirty="0">
                <a:solidFill>
                  <a:srgbClr val="002B5B"/>
                </a:solidFill>
              </a:rPr>
              <a:t>chadgreen@chadgreen.com</a:t>
            </a:r>
          </a:p>
          <a:p>
            <a:pPr marL="0" indent="0">
              <a:buFont typeface="Arial" panose="020B0604020202020204" pitchFamily="34" charset="0"/>
              <a:buNone/>
            </a:pPr>
            <a:r>
              <a:rPr lang="en-US" sz="4000" dirty="0">
                <a:solidFill>
                  <a:srgbClr val="002B5B"/>
                </a:solidFill>
              </a:rPr>
              <a:t>TaleLearnCode</a:t>
            </a:r>
          </a:p>
          <a:p>
            <a:pPr marL="0" indent="0">
              <a:buFont typeface="Arial" panose="020B0604020202020204" pitchFamily="34" charset="0"/>
              <a:buNone/>
            </a:pPr>
            <a:r>
              <a:rPr lang="en-US" sz="4000" dirty="0">
                <a:solidFill>
                  <a:srgbClr val="002B5B"/>
                </a:solidFill>
              </a:rPr>
              <a:t>ChadGreen.com</a:t>
            </a:r>
          </a:p>
          <a:p>
            <a:pPr marL="0" indent="0">
              <a:buFont typeface="Arial" panose="020B0604020202020204" pitchFamily="34" charset="0"/>
              <a:buNone/>
            </a:pPr>
            <a:r>
              <a:rPr lang="en-US" sz="4000" dirty="0" err="1">
                <a:solidFill>
                  <a:srgbClr val="002B5B"/>
                </a:solidFill>
              </a:rPr>
              <a:t>ChadGreen</a:t>
            </a:r>
            <a:endParaRPr lang="en-US" sz="4000" dirty="0">
              <a:solidFill>
                <a:srgbClr val="002B5B"/>
              </a:solidFill>
            </a:endParaRPr>
          </a:p>
          <a:p>
            <a:pPr marL="0" indent="0">
              <a:buFont typeface="Arial" panose="020B0604020202020204" pitchFamily="34" charset="0"/>
              <a:buNone/>
            </a:pPr>
            <a:r>
              <a:rPr lang="en-US" sz="4000" dirty="0" err="1">
                <a:solidFill>
                  <a:srgbClr val="002B5B"/>
                </a:solidFill>
              </a:rPr>
              <a:t>ChadwickEGreen</a:t>
            </a:r>
            <a:endParaRPr lang="en-US" sz="4000" dirty="0">
              <a:solidFill>
                <a:srgbClr val="002B5B"/>
              </a:solidFill>
            </a:endParaRPr>
          </a:p>
        </p:txBody>
      </p:sp>
      <p:pic>
        <p:nvPicPr>
          <p:cNvPr id="5" name="Picture 4">
            <a:extLst>
              <a:ext uri="{FF2B5EF4-FFF2-40B4-BE49-F238E27FC236}">
                <a16:creationId xmlns:a16="http://schemas.microsoft.com/office/drawing/2014/main" id="{8F288E1C-367F-A704-EA2E-97CAB69D4518}"/>
              </a:ext>
            </a:extLst>
          </p:cNvPr>
          <p:cNvPicPr>
            <a:picLocks noChangeAspect="1"/>
          </p:cNvPicPr>
          <p:nvPr/>
        </p:nvPicPr>
        <p:blipFill>
          <a:blip r:embed="rId2">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275197" y="1776928"/>
            <a:ext cx="489978" cy="450483"/>
          </a:xfrm>
          <a:prstGeom prst="rect">
            <a:avLst/>
          </a:prstGeom>
        </p:spPr>
      </p:pic>
      <p:pic>
        <p:nvPicPr>
          <p:cNvPr id="6" name="Picture 5">
            <a:extLst>
              <a:ext uri="{FF2B5EF4-FFF2-40B4-BE49-F238E27FC236}">
                <a16:creationId xmlns:a16="http://schemas.microsoft.com/office/drawing/2014/main" id="{DA8F6F55-3C40-775D-3E25-1B88FC0B6DFE}"/>
              </a:ext>
            </a:extLst>
          </p:cNvPr>
          <p:cNvPicPr>
            <a:picLocks noChangeAspect="1"/>
          </p:cNvPicPr>
          <p:nvPr/>
        </p:nvPicPr>
        <p:blipFill>
          <a:blip r:embed="rId3">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261786" y="2435063"/>
            <a:ext cx="480742" cy="480742"/>
          </a:xfrm>
          <a:prstGeom prst="rect">
            <a:avLst/>
          </a:prstGeom>
        </p:spPr>
      </p:pic>
      <p:pic>
        <p:nvPicPr>
          <p:cNvPr id="7" name="Picture 6">
            <a:extLst>
              <a:ext uri="{FF2B5EF4-FFF2-40B4-BE49-F238E27FC236}">
                <a16:creationId xmlns:a16="http://schemas.microsoft.com/office/drawing/2014/main" id="{A3E2FF1E-0587-373E-B721-03963C9D6808}"/>
              </a:ext>
            </a:extLst>
          </p:cNvPr>
          <p:cNvPicPr>
            <a:picLocks noChangeAspect="1"/>
          </p:cNvPicPr>
          <p:nvPr/>
        </p:nvPicPr>
        <p:blipFill>
          <a:blip r:embed="rId4">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261786" y="3011339"/>
            <a:ext cx="489978" cy="489978"/>
          </a:xfrm>
          <a:prstGeom prst="rect">
            <a:avLst/>
          </a:prstGeom>
          <a:ln>
            <a:noFill/>
          </a:ln>
        </p:spPr>
      </p:pic>
      <p:pic>
        <p:nvPicPr>
          <p:cNvPr id="8" name="Picture 7">
            <a:extLst>
              <a:ext uri="{FF2B5EF4-FFF2-40B4-BE49-F238E27FC236}">
                <a16:creationId xmlns:a16="http://schemas.microsoft.com/office/drawing/2014/main" id="{52B75710-5A76-B242-4924-8D8C25A0CA87}"/>
              </a:ext>
            </a:extLst>
          </p:cNvPr>
          <p:cNvPicPr>
            <a:picLocks noChangeAspect="1"/>
          </p:cNvPicPr>
          <p:nvPr/>
        </p:nvPicPr>
        <p:blipFill>
          <a:blip r:embed="rId5">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261786" y="3727672"/>
            <a:ext cx="480742" cy="480742"/>
          </a:xfrm>
          <a:prstGeom prst="rect">
            <a:avLst/>
          </a:prstGeom>
        </p:spPr>
      </p:pic>
      <p:pic>
        <p:nvPicPr>
          <p:cNvPr id="9" name="Picture 8">
            <a:extLst>
              <a:ext uri="{FF2B5EF4-FFF2-40B4-BE49-F238E27FC236}">
                <a16:creationId xmlns:a16="http://schemas.microsoft.com/office/drawing/2014/main" id="{AF163B10-8C25-454E-EF83-591F49975B04}"/>
              </a:ext>
            </a:extLst>
          </p:cNvPr>
          <p:cNvPicPr>
            <a:picLocks noChangeAspect="1"/>
          </p:cNvPicPr>
          <p:nvPr/>
        </p:nvPicPr>
        <p:blipFill>
          <a:blip r:embed="rId6">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274711" y="4365792"/>
            <a:ext cx="445655" cy="445655"/>
          </a:xfrm>
          <a:prstGeom prst="rect">
            <a:avLst/>
          </a:prstGeom>
        </p:spPr>
      </p:pic>
      <p:pic>
        <p:nvPicPr>
          <p:cNvPr id="10" name="Picture 9">
            <a:extLst>
              <a:ext uri="{FF2B5EF4-FFF2-40B4-BE49-F238E27FC236}">
                <a16:creationId xmlns:a16="http://schemas.microsoft.com/office/drawing/2014/main" id="{C7AE5B0E-5F82-91F8-B4BB-99563EB84AA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72151" y="5171221"/>
            <a:ext cx="2289053" cy="923546"/>
          </a:xfrm>
          <a:prstGeom prst="rect">
            <a:avLst/>
          </a:prstGeom>
        </p:spPr>
      </p:pic>
      <p:pic>
        <p:nvPicPr>
          <p:cNvPr id="12" name="Picture 11">
            <a:extLst>
              <a:ext uri="{FF2B5EF4-FFF2-40B4-BE49-F238E27FC236}">
                <a16:creationId xmlns:a16="http://schemas.microsoft.com/office/drawing/2014/main" id="{9368E548-6749-6569-0525-4F235E7C8F89}"/>
              </a:ext>
            </a:extLst>
          </p:cNvPr>
          <p:cNvPicPr>
            <a:picLocks noChangeAspect="1"/>
          </p:cNvPicPr>
          <p:nvPr/>
        </p:nvPicPr>
        <p:blipFill>
          <a:blip r:embed="rId8"/>
          <a:stretch>
            <a:fillRect/>
          </a:stretch>
        </p:blipFill>
        <p:spPr>
          <a:xfrm>
            <a:off x="7460188" y="1499364"/>
            <a:ext cx="4456615" cy="4456615"/>
          </a:xfrm>
          <a:prstGeom prst="rect">
            <a:avLst/>
          </a:prstGeom>
        </p:spPr>
      </p:pic>
    </p:spTree>
    <p:extLst>
      <p:ext uri="{BB962C8B-B14F-4D97-AF65-F5344CB8AC3E}">
        <p14:creationId xmlns:p14="http://schemas.microsoft.com/office/powerpoint/2010/main" val="259081803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sld>
</file>

<file path=ppt/theme/theme1.xml><?xml version="1.0" encoding="utf-8"?>
<a:theme xmlns:a="http://schemas.openxmlformats.org/drawingml/2006/main" name="TaleLearnCod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itle Slide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2642</TotalTime>
  <Words>7382</Words>
  <Application>Microsoft Office PowerPoint</Application>
  <PresentationFormat>Widescreen</PresentationFormat>
  <Paragraphs>1279</Paragraphs>
  <Slides>94</Slides>
  <Notes>77</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94</vt:i4>
      </vt:variant>
    </vt:vector>
  </HeadingPairs>
  <TitlesOfParts>
    <vt:vector size="100" baseType="lpstr">
      <vt:lpstr>Arial</vt:lpstr>
      <vt:lpstr>Calibri</vt:lpstr>
      <vt:lpstr>Kamerik205 5</vt:lpstr>
      <vt:lpstr>Kamerik205 8</vt:lpstr>
      <vt:lpstr>TaleLearnCode</vt:lpstr>
      <vt:lpstr>Title Slide Design</vt:lpstr>
      <vt:lpstr>PowerPoint Presentation</vt:lpstr>
      <vt:lpstr>Objective &amp; Learning Outcome</vt:lpstr>
      <vt:lpstr>Agenda</vt:lpstr>
      <vt:lpstr>Fundamentals of Messaging</vt:lpstr>
      <vt:lpstr>Why Messaging Systems Matter</vt:lpstr>
      <vt:lpstr>Why Messaging Systems Matter</vt:lpstr>
      <vt:lpstr>Why Messaging Systems Matter</vt:lpstr>
      <vt:lpstr>Key Concepts &amp; Terminology</vt:lpstr>
      <vt:lpstr>Key Concepts &amp; Terminology</vt:lpstr>
      <vt:lpstr>Key Concepts &amp; Terminology</vt:lpstr>
      <vt:lpstr>Key Concepts &amp; Terminology</vt:lpstr>
      <vt:lpstr>Key Concepts &amp; Terminology</vt:lpstr>
      <vt:lpstr>Key Concepts &amp; Terminology</vt:lpstr>
      <vt:lpstr>Key Concepts &amp; Terminology</vt:lpstr>
      <vt:lpstr>Overview of Messaging Patterns</vt:lpstr>
      <vt:lpstr>Lots of Messaging Patterns</vt:lpstr>
      <vt:lpstr>Lots of Messaging Patterns</vt:lpstr>
      <vt:lpstr>Importance of Understanding and Applying These Patterns</vt:lpstr>
      <vt:lpstr>Survey of Messaging Patterns</vt:lpstr>
      <vt:lpstr>Point-to-Point Messaging</vt:lpstr>
      <vt:lpstr>What is Point-to-Point Messaging?</vt:lpstr>
      <vt:lpstr>Key Components</vt:lpstr>
      <vt:lpstr>Benefits</vt:lpstr>
      <vt:lpstr>Drawbacks</vt:lpstr>
      <vt:lpstr>Use Cases</vt:lpstr>
      <vt:lpstr>Publish/Subscribe Messaging</vt:lpstr>
      <vt:lpstr>What is Pub/Sub Messaging?</vt:lpstr>
      <vt:lpstr>Components &amp; Flow</vt:lpstr>
      <vt:lpstr>Benefits</vt:lpstr>
      <vt:lpstr>Drawbacks</vt:lpstr>
      <vt:lpstr>Use Cases</vt:lpstr>
      <vt:lpstr>Competing Consumers</vt:lpstr>
      <vt:lpstr>What are Competing Consumers?</vt:lpstr>
      <vt:lpstr>Key Components &amp; Flow</vt:lpstr>
      <vt:lpstr>Benefits</vt:lpstr>
      <vt:lpstr>Drawbacks</vt:lpstr>
      <vt:lpstr>Use Cases</vt:lpstr>
      <vt:lpstr>Message Filtering</vt:lpstr>
      <vt:lpstr>What is Messaging Filtering?</vt:lpstr>
      <vt:lpstr>Key Components &amp; Flow</vt:lpstr>
      <vt:lpstr>Benefits</vt:lpstr>
      <vt:lpstr>Drawbacks</vt:lpstr>
      <vt:lpstr>Use Cases</vt:lpstr>
      <vt:lpstr>Messaging Routing</vt:lpstr>
      <vt:lpstr>What is Message Routing?</vt:lpstr>
      <vt:lpstr>Key Components &amp; Flow</vt:lpstr>
      <vt:lpstr>Key Components &amp; Flow</vt:lpstr>
      <vt:lpstr>Benefits</vt:lpstr>
      <vt:lpstr>Drawbacks</vt:lpstr>
      <vt:lpstr>Use Cases</vt:lpstr>
      <vt:lpstr>Dead Letter Queues</vt:lpstr>
      <vt:lpstr>What are Dead Letter Queues?</vt:lpstr>
      <vt:lpstr>Key Components &amp; Flow</vt:lpstr>
      <vt:lpstr>Benefits</vt:lpstr>
      <vt:lpstr>Drawbacks?</vt:lpstr>
      <vt:lpstr>Use Cases</vt:lpstr>
      <vt:lpstr>Sequence Convoy Pattern</vt:lpstr>
      <vt:lpstr>What is the Sequence Convoy Pattern?</vt:lpstr>
      <vt:lpstr>Key Components &amp; Flow</vt:lpstr>
      <vt:lpstr>Key Components &amp; Flow</vt:lpstr>
      <vt:lpstr>Benefits</vt:lpstr>
      <vt:lpstr>Drawbacks</vt:lpstr>
      <vt:lpstr>Use Cases</vt:lpstr>
      <vt:lpstr>Request/Reply Messaging</vt:lpstr>
      <vt:lpstr>What is Request/Reply Messaging?</vt:lpstr>
      <vt:lpstr>Key Components &amp; Flow</vt:lpstr>
      <vt:lpstr>Benefits</vt:lpstr>
      <vt:lpstr>Drawbacks</vt:lpstr>
      <vt:lpstr>Use Cases</vt:lpstr>
      <vt:lpstr>Scatter-Gather Pattern</vt:lpstr>
      <vt:lpstr>What is the Scatter-Gather Pattern?</vt:lpstr>
      <vt:lpstr>Key Components</vt:lpstr>
      <vt:lpstr>Flow</vt:lpstr>
      <vt:lpstr>Benefits</vt:lpstr>
      <vt:lpstr>Drawbacks</vt:lpstr>
      <vt:lpstr>Use Cases</vt:lpstr>
      <vt:lpstr>Saga Pattern</vt:lpstr>
      <vt:lpstr>What is the Saga Pattern?</vt:lpstr>
      <vt:lpstr>Key Components &amp; Flow</vt:lpstr>
      <vt:lpstr>Key Components &amp; Flow</vt:lpstr>
      <vt:lpstr>Benefits</vt:lpstr>
      <vt:lpstr>Drawbacks</vt:lpstr>
      <vt:lpstr>Use Cases</vt:lpstr>
      <vt:lpstr>Implementation Walkthrough</vt:lpstr>
      <vt:lpstr>Implementation Walkthrough</vt:lpstr>
      <vt:lpstr>Request/Reply</vt:lpstr>
      <vt:lpstr>Scatter-Gather</vt:lpstr>
      <vt:lpstr>Saga</vt:lpstr>
      <vt:lpstr>Demonstration</vt:lpstr>
      <vt:lpstr>Q&amp;A and Closing Remarks</vt:lpstr>
      <vt:lpstr>Q&amp;A</vt:lpstr>
      <vt:lpstr>Summary: Messaging Patterns</vt:lpstr>
      <vt:lpstr>Summary: Implementation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Chad Green</dc:creator>
  <cp:lastModifiedBy>Chad Green</cp:lastModifiedBy>
  <cp:revision>76</cp:revision>
  <dcterms:created xsi:type="dcterms:W3CDTF">2023-11-19T00:00:57Z</dcterms:created>
  <dcterms:modified xsi:type="dcterms:W3CDTF">2025-05-13T02:58:32Z</dcterms:modified>
</cp:coreProperties>
</file>