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8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2563" autoAdjust="0"/>
  </p:normalViewPr>
  <p:slideViewPr>
    <p:cSldViewPr snapToGrid="0" showGuides="1">
      <p:cViewPr varScale="1">
        <p:scale>
          <a:sx n="81" d="100"/>
          <a:sy n="81" d="100"/>
        </p:scale>
        <p:origin x="8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5F2EF8-1963-4D06-0037-190C2628E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1DDF5-DDBF-7F05-6959-EDD7EE8CD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4EA34-5607-42FC-A5EC-B3EB34B980C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7E494-0D1E-4B7E-8DC6-C5FDF16C76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15D4-5BB1-9A3E-5C4E-00538AFC1B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2A3B4-E1AE-4DAF-AAB0-E27DAAB5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4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21A4E-9E2A-47D2-8D53-809F7F857FE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00ACD-0348-4F47-9C35-586193A86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55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276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ation Title Footer">
            <a:extLst>
              <a:ext uri="{FF2B5EF4-FFF2-40B4-BE49-F238E27FC236}">
                <a16:creationId xmlns:a16="http://schemas.microsoft.com/office/drawing/2014/main" id="{3F8BB486-41EA-13B5-9AF0-42BBC8163251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1206D206-CC76-B356-133C-0A969DA0A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798492D-9410-E54A-28DD-30F3F008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095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TItle">
            <a:extLst>
              <a:ext uri="{FF2B5EF4-FFF2-40B4-BE49-F238E27FC236}">
                <a16:creationId xmlns:a16="http://schemas.microsoft.com/office/drawing/2014/main" id="{C5D7F92D-F719-DFA6-480F-E13D689414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099" y="583163"/>
            <a:ext cx="11099800" cy="2845837"/>
          </a:xfrm>
        </p:spPr>
        <p:txBody>
          <a:bodyPr anchor="b"/>
          <a:lstStyle>
            <a:lvl1pPr algn="ctr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Presentation Title">
            <a:extLst>
              <a:ext uri="{FF2B5EF4-FFF2-40B4-BE49-F238E27FC236}">
                <a16:creationId xmlns:a16="http://schemas.microsoft.com/office/drawing/2014/main" id="{F8450C63-0FDF-68E3-C430-6BE7AA1CDE18}"/>
              </a:ext>
            </a:extLst>
          </p:cNvPr>
          <p:cNvSpPr txBox="1"/>
          <p:nvPr userDrawn="1"/>
        </p:nvSpPr>
        <p:spPr>
          <a:xfrm>
            <a:off x="3486150" y="6396335"/>
            <a:ext cx="5219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9" name="Subection Title">
            <a:extLst>
              <a:ext uri="{FF2B5EF4-FFF2-40B4-BE49-F238E27FC236}">
                <a16:creationId xmlns:a16="http://schemas.microsoft.com/office/drawing/2014/main" id="{A24D9923-57B7-3F72-BDE9-973B963E06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257" y="4455467"/>
            <a:ext cx="11003642" cy="914400"/>
          </a:xfrm>
        </p:spPr>
        <p:txBody>
          <a:bodyPr>
            <a:noAutofit/>
          </a:bodyPr>
          <a:lstStyle>
            <a:lvl1pPr marL="0" indent="0" algn="ctr">
              <a:buNone/>
              <a:def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33220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85E4057A-9753-03B7-9BF6-D812ABB82D5C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4" name="Secondary Content">
            <a:extLst>
              <a:ext uri="{FF2B5EF4-FFF2-40B4-BE49-F238E27FC236}">
                <a16:creationId xmlns:a16="http://schemas.microsoft.com/office/drawing/2014/main" id="{FDE02316-9F55-D549-0FD3-3FE4AE699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4778" y="1825625"/>
            <a:ext cx="5458968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rimary Content">
            <a:extLst>
              <a:ext uri="{FF2B5EF4-FFF2-40B4-BE49-F238E27FC236}">
                <a16:creationId xmlns:a16="http://schemas.microsoft.com/office/drawing/2014/main" id="{32C729A9-72A4-DC89-E3AD-B75906BA7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825625"/>
            <a:ext cx="5458968" cy="43891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26C142B-8301-F944-A303-6FF51130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96564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esenation Title Footer">
            <a:extLst>
              <a:ext uri="{FF2B5EF4-FFF2-40B4-BE49-F238E27FC236}">
                <a16:creationId xmlns:a16="http://schemas.microsoft.com/office/drawing/2014/main" id="{9EC920BD-70A9-B7EA-30FB-13D1FAF82F20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6" name="Rigth Comparison">
            <a:extLst>
              <a:ext uri="{FF2B5EF4-FFF2-40B4-BE49-F238E27FC236}">
                <a16:creationId xmlns:a16="http://schemas.microsoft.com/office/drawing/2014/main" id="{787CCB16-0AAE-E45C-6993-A6FC55DBF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3368" y="2441448"/>
            <a:ext cx="5276088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Comparison Title">
            <a:extLst>
              <a:ext uri="{FF2B5EF4-FFF2-40B4-BE49-F238E27FC236}">
                <a16:creationId xmlns:a16="http://schemas.microsoft.com/office/drawing/2014/main" id="{0F73AC93-FC06-15C6-D0B8-36C019116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9812" y="1581912"/>
            <a:ext cx="52760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2" name="Comparison Divider">
            <a:extLst>
              <a:ext uri="{FF2B5EF4-FFF2-40B4-BE49-F238E27FC236}">
                <a16:creationId xmlns:a16="http://schemas.microsoft.com/office/drawing/2014/main" id="{6061AE4D-4A1A-2767-57FB-93B7BCF30EEF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9048" y="1645920"/>
            <a:ext cx="4644" cy="466344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Left Comparison">
            <a:extLst>
              <a:ext uri="{FF2B5EF4-FFF2-40B4-BE49-F238E27FC236}">
                <a16:creationId xmlns:a16="http://schemas.microsoft.com/office/drawing/2014/main" id="{D91756C4-37D6-0386-0375-9847BBAB6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441447"/>
            <a:ext cx="5276088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Lett Comparison Title">
            <a:extLst>
              <a:ext uri="{FF2B5EF4-FFF2-40B4-BE49-F238E27FC236}">
                <a16:creationId xmlns:a16="http://schemas.microsoft.com/office/drawing/2014/main" id="{327D5202-CBB7-F61D-FC1B-581B290B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1581912"/>
            <a:ext cx="52760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3BB01E2-8C0E-379A-B14D-0A9CBFA0D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36" y="457200"/>
            <a:ext cx="11100816" cy="10972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66272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esenation Title Footer">
            <a:extLst>
              <a:ext uri="{FF2B5EF4-FFF2-40B4-BE49-F238E27FC236}">
                <a16:creationId xmlns:a16="http://schemas.microsoft.com/office/drawing/2014/main" id="{3536266B-EC88-1F4B-858A-5E89E4A47DD2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31C5808-D707-8E1E-FCFD-39439C86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212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345" userDrawn="1">
          <p15:clr>
            <a:srgbClr val="FBAE40"/>
          </p15:clr>
        </p15:guide>
        <p15:guide id="4" pos="822" userDrawn="1">
          <p15:clr>
            <a:srgbClr val="FBAE40"/>
          </p15:clr>
        </p15:guide>
        <p15:guide id="5" pos="937" userDrawn="1">
          <p15:clr>
            <a:srgbClr val="FBAE40"/>
          </p15:clr>
        </p15:guide>
        <p15:guide id="6" pos="1414" userDrawn="1">
          <p15:clr>
            <a:srgbClr val="FBAE40"/>
          </p15:clr>
        </p15:guide>
        <p15:guide id="7" pos="1529" userDrawn="1">
          <p15:clr>
            <a:srgbClr val="FBAE40"/>
          </p15:clr>
        </p15:guide>
        <p15:guide id="8" pos="2006" userDrawn="1">
          <p15:clr>
            <a:srgbClr val="FBAE40"/>
          </p15:clr>
        </p15:guide>
        <p15:guide id="9" pos="2121" userDrawn="1">
          <p15:clr>
            <a:srgbClr val="FBAE40"/>
          </p15:clr>
        </p15:guide>
        <p15:guide id="10" pos="2598" userDrawn="1">
          <p15:clr>
            <a:srgbClr val="FBAE40"/>
          </p15:clr>
        </p15:guide>
        <p15:guide id="11" pos="2713" userDrawn="1">
          <p15:clr>
            <a:srgbClr val="FBAE40"/>
          </p15:clr>
        </p15:guide>
        <p15:guide id="12" pos="3190" userDrawn="1">
          <p15:clr>
            <a:srgbClr val="FBAE40"/>
          </p15:clr>
        </p15:guide>
        <p15:guide id="13" pos="3305" userDrawn="1">
          <p15:clr>
            <a:srgbClr val="FBAE40"/>
          </p15:clr>
        </p15:guide>
        <p15:guide id="14" pos="3782" userDrawn="1">
          <p15:clr>
            <a:srgbClr val="FBAE40"/>
          </p15:clr>
        </p15:guide>
        <p15:guide id="15" pos="3897" userDrawn="1">
          <p15:clr>
            <a:srgbClr val="FBAE40"/>
          </p15:clr>
        </p15:guide>
        <p15:guide id="16" pos="4374" userDrawn="1">
          <p15:clr>
            <a:srgbClr val="FBAE40"/>
          </p15:clr>
        </p15:guide>
        <p15:guide id="17" pos="4489" userDrawn="1">
          <p15:clr>
            <a:srgbClr val="FBAE40"/>
          </p15:clr>
        </p15:guide>
        <p15:guide id="18" pos="4966" userDrawn="1">
          <p15:clr>
            <a:srgbClr val="FBAE40"/>
          </p15:clr>
        </p15:guide>
        <p15:guide id="19" pos="5081" userDrawn="1">
          <p15:clr>
            <a:srgbClr val="FBAE40"/>
          </p15:clr>
        </p15:guide>
        <p15:guide id="20" pos="5558" userDrawn="1">
          <p15:clr>
            <a:srgbClr val="FBAE40"/>
          </p15:clr>
        </p15:guide>
        <p15:guide id="21" pos="5673" userDrawn="1">
          <p15:clr>
            <a:srgbClr val="FBAE40"/>
          </p15:clr>
        </p15:guide>
        <p15:guide id="22" pos="6150" userDrawn="1">
          <p15:clr>
            <a:srgbClr val="FBAE40"/>
          </p15:clr>
        </p15:guide>
        <p15:guide id="23" pos="6265" userDrawn="1">
          <p15:clr>
            <a:srgbClr val="FBAE40"/>
          </p15:clr>
        </p15:guide>
        <p15:guide id="24" pos="6742" userDrawn="1">
          <p15:clr>
            <a:srgbClr val="FBAE40"/>
          </p15:clr>
        </p15:guide>
        <p15:guide id="25" pos="6857" userDrawn="1">
          <p15:clr>
            <a:srgbClr val="FBAE40"/>
          </p15:clr>
        </p15:guide>
        <p15:guide id="26" pos="7334" userDrawn="1">
          <p15:clr>
            <a:srgbClr val="FBAE40"/>
          </p15:clr>
        </p15:guide>
        <p15:guide id="27" orient="horz" userDrawn="1">
          <p15:clr>
            <a:srgbClr val="FBAE40"/>
          </p15:clr>
        </p15:guide>
        <p15:guide id="28" orient="horz" pos="4320" userDrawn="1">
          <p15:clr>
            <a:srgbClr val="FBAE40"/>
          </p15:clr>
        </p15:guide>
        <p15:guide id="29" orient="horz" pos="288" userDrawn="1">
          <p15:clr>
            <a:srgbClr val="FBAE40"/>
          </p15:clr>
        </p15:guide>
        <p15:guide id="30" orient="horz" pos="816" userDrawn="1">
          <p15:clr>
            <a:srgbClr val="FBAE40"/>
          </p15:clr>
        </p15:guide>
        <p15:guide id="31" orient="horz" pos="931" userDrawn="1">
          <p15:clr>
            <a:srgbClr val="FBAE40"/>
          </p15:clr>
        </p15:guide>
        <p15:guide id="32" orient="horz" pos="1459" userDrawn="1">
          <p15:clr>
            <a:srgbClr val="FBAE40"/>
          </p15:clr>
        </p15:guide>
        <p15:guide id="33" orient="horz" pos="1574" userDrawn="1">
          <p15:clr>
            <a:srgbClr val="FBAE40"/>
          </p15:clr>
        </p15:guide>
        <p15:guide id="34" orient="horz" pos="2102" userDrawn="1">
          <p15:clr>
            <a:srgbClr val="FBAE40"/>
          </p15:clr>
        </p15:guide>
        <p15:guide id="35" orient="horz" pos="2217" userDrawn="1">
          <p15:clr>
            <a:srgbClr val="FBAE40"/>
          </p15:clr>
        </p15:guide>
        <p15:guide id="36" orient="horz" pos="2745" userDrawn="1">
          <p15:clr>
            <a:srgbClr val="FBAE40"/>
          </p15:clr>
        </p15:guide>
        <p15:guide id="37" orient="horz" pos="2860" userDrawn="1">
          <p15:clr>
            <a:srgbClr val="FBAE40"/>
          </p15:clr>
        </p15:guide>
        <p15:guide id="38" orient="horz" pos="3388" userDrawn="1">
          <p15:clr>
            <a:srgbClr val="FBAE40"/>
          </p15:clr>
        </p15:guide>
        <p15:guide id="39" orient="horz" pos="3504" userDrawn="1">
          <p15:clr>
            <a:srgbClr val="FBAE40"/>
          </p15:clr>
        </p15:guide>
        <p15:guide id="40" orient="horz" pos="40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ation Title Footer">
            <a:extLst>
              <a:ext uri="{FF2B5EF4-FFF2-40B4-BE49-F238E27FC236}">
                <a16:creationId xmlns:a16="http://schemas.microsoft.com/office/drawing/2014/main" id="{5743D3FB-D8B4-73B9-0972-DBFB37F5D69B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</p:spTree>
    <p:extLst>
      <p:ext uri="{BB962C8B-B14F-4D97-AF65-F5344CB8AC3E}">
        <p14:creationId xmlns:p14="http://schemas.microsoft.com/office/powerpoint/2010/main" val="4011378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827AF5A6-F851-FB63-1669-61D5739419EF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E6ED642B-92EB-1734-E5D9-077003B8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824" y="457200"/>
            <a:ext cx="7336536" cy="57607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7CA6B0FB-DB4A-6DCB-F760-974288FA2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1965960"/>
            <a:ext cx="3575304" cy="42519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0AA9804-C8FE-28D4-18D5-7F9DCA58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7200"/>
            <a:ext cx="3575304" cy="1417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85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esenation Title Footer">
            <a:extLst>
              <a:ext uri="{FF2B5EF4-FFF2-40B4-BE49-F238E27FC236}">
                <a16:creationId xmlns:a16="http://schemas.microsoft.com/office/drawing/2014/main" id="{DF8F8D25-E665-0209-243E-C399F20D9620}"/>
              </a:ext>
            </a:extLst>
          </p:cNvPr>
          <p:cNvSpPr txBox="1"/>
          <p:nvPr userDrawn="1"/>
        </p:nvSpPr>
        <p:spPr>
          <a:xfrm>
            <a:off x="4530443" y="6400800"/>
            <a:ext cx="313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6"/>
                </a:solidFill>
              </a:rPr>
              <a:t>Unlock the Power of Messaging Patterns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67B8E-3FB1-AED5-8499-96A869DE5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6824" y="457200"/>
            <a:ext cx="7333488" cy="57607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0A7C2-6F8A-E515-E20F-4EDB3F61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0" y="1965960"/>
            <a:ext cx="3575304" cy="42519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49B8AEF-8CB1-ED90-43F3-6A74602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57200"/>
            <a:ext cx="3575304" cy="141732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9614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7B727-76AE-E598-387E-27D5ED6BA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00" y="1825625"/>
            <a:ext cx="11099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5C17A-A8EA-6066-3EC9-89C46D92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457200"/>
            <a:ext cx="110998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CCF0C3-E859-638C-CCFC-50EBC66D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9" b="7809"/>
          <a:stretch/>
        </p:blipFill>
        <p:spPr>
          <a:xfrm>
            <a:off x="20" y="10"/>
            <a:ext cx="12190922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686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46D3B-5306-5B84-C69F-814EF57E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Chad Green?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A3998-51FE-01A7-BD2D-46A6091957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0751" y="0"/>
            <a:ext cx="5141249" cy="685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E6DA12-EFFE-4FA3-A628-A2CE57C73A1E}"/>
              </a:ext>
            </a:extLst>
          </p:cNvPr>
          <p:cNvSpPr txBox="1">
            <a:spLocks/>
          </p:cNvSpPr>
          <p:nvPr/>
        </p:nvSpPr>
        <p:spPr>
          <a:xfrm>
            <a:off x="765175" y="1638152"/>
            <a:ext cx="6177967" cy="3596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chadgreen@chadgreen.com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chemeClr val="tx1"/>
                </a:solidFill>
              </a:rPr>
              <a:t>ChadGreen.com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ChadGreen</a:t>
            </a:r>
            <a:r>
              <a:rPr lang="en-US" sz="4000" dirty="0">
                <a:solidFill>
                  <a:schemeClr val="tx1"/>
                </a:solidFill>
              </a:rPr>
              <a:t> &amp; TaleLearnCode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dirty="0" err="1">
                <a:solidFill>
                  <a:schemeClr val="tx1"/>
                </a:solidFill>
              </a:rPr>
              <a:t>ChadwickEGreen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F2D291-AF3B-07C8-DC92-545E4782960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97" y="1776928"/>
            <a:ext cx="489978" cy="4504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7A95C-2013-7ACF-6309-60285C2EABF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86" y="2435063"/>
            <a:ext cx="480742" cy="480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A0B80-7770-BA6D-B8C3-8B98D86102E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86" y="3011339"/>
            <a:ext cx="489978" cy="4899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31E38-215A-3383-C62B-4AAC9C1A272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786" y="3727672"/>
            <a:ext cx="480742" cy="480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923318-42DE-5F5B-ECBE-04C3D4CBDA1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711" y="4365792"/>
            <a:ext cx="445655" cy="4456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D0359D-AFC2-734F-CA0C-BC71F87533D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51" y="5171221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39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C24E1C-24FD-3138-01B7-CB270B819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12:30 – Afternoon Recap</a:t>
            </a:r>
          </a:p>
          <a:p>
            <a:pPr marL="0" indent="0">
              <a:buNone/>
            </a:pPr>
            <a:r>
              <a:rPr lang="en-US" dirty="0"/>
              <a:t>12:45 – Advanced Processing Techniques</a:t>
            </a:r>
          </a:p>
          <a:p>
            <a:pPr marL="0" indent="0">
              <a:buNone/>
            </a:pPr>
            <a:r>
              <a:rPr lang="en-US" dirty="0"/>
              <a:t>13:30 – Lab Exercise: Claim Check</a:t>
            </a:r>
          </a:p>
          <a:p>
            <a:pPr marL="0" indent="0">
              <a:buNone/>
            </a:pPr>
            <a:r>
              <a:rPr lang="en-US" dirty="0"/>
              <a:t>14:15 – Quick Poll</a:t>
            </a:r>
          </a:p>
          <a:p>
            <a:pPr marL="0" indent="0">
              <a:buNone/>
            </a:pPr>
            <a:r>
              <a:rPr lang="en-US" dirty="0"/>
              <a:t>14:25 – Resilience and Reliability</a:t>
            </a:r>
          </a:p>
          <a:p>
            <a:pPr marL="0" indent="0">
              <a:buNone/>
            </a:pPr>
            <a:r>
              <a:rPr lang="en-US" dirty="0"/>
              <a:t>15:10 – Lab Exercise: Circuit Breaker</a:t>
            </a:r>
          </a:p>
          <a:p>
            <a:pPr marL="0" indent="0">
              <a:buNone/>
            </a:pPr>
            <a:r>
              <a:rPr lang="en-US" dirty="0"/>
              <a:t>15:55 – Quick Poll</a:t>
            </a:r>
          </a:p>
          <a:p>
            <a:pPr marL="0" indent="0">
              <a:buNone/>
            </a:pPr>
            <a:r>
              <a:rPr lang="en-US" dirty="0"/>
              <a:t>16:05 – Streaming and Integration Patterns</a:t>
            </a:r>
          </a:p>
          <a:p>
            <a:pPr marL="0" indent="0">
              <a:buNone/>
            </a:pPr>
            <a:r>
              <a:rPr lang="en-US" dirty="0"/>
              <a:t>16:25 – Design Considerations</a:t>
            </a:r>
          </a:p>
          <a:p>
            <a:pPr marL="0" indent="0">
              <a:buNone/>
            </a:pPr>
            <a:r>
              <a:rPr lang="en-US" dirty="0"/>
              <a:t>16:40 – Wrap-Up, Q&amp;A,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58733-1C1D-2684-E3B6-62F233E0D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Afternoon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B9EB4-B47A-2A45-DBFD-4BD2F2B4D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08:00 – Welcome and Introduction</a:t>
            </a:r>
          </a:p>
          <a:p>
            <a:pPr marL="0" indent="0">
              <a:buNone/>
            </a:pPr>
            <a:r>
              <a:rPr lang="en-US" dirty="0"/>
              <a:t>08:20 – Fundamentals of Messaging Patterns</a:t>
            </a:r>
          </a:p>
          <a:p>
            <a:pPr marL="0" indent="0">
              <a:buNone/>
            </a:pPr>
            <a:r>
              <a:rPr lang="en-US" dirty="0"/>
              <a:t>09:00 – Lab Exercise: Publish/Subscribe Messaging</a:t>
            </a:r>
          </a:p>
          <a:p>
            <a:pPr marL="0" indent="0">
              <a:buNone/>
            </a:pPr>
            <a:r>
              <a:rPr lang="en-US" dirty="0"/>
              <a:t>09:45 – Quick Poll &amp; Recap</a:t>
            </a:r>
          </a:p>
          <a:p>
            <a:pPr marL="0" indent="0">
              <a:buNone/>
            </a:pPr>
            <a:r>
              <a:rPr lang="en-US" dirty="0"/>
              <a:t>09:55 – Routing and Processing</a:t>
            </a:r>
          </a:p>
          <a:p>
            <a:pPr marL="0" indent="0">
              <a:buNone/>
            </a:pPr>
            <a:r>
              <a:rPr lang="en-US" dirty="0"/>
              <a:t>10:40 – Lab Exercise: Dead-Letter Queues</a:t>
            </a:r>
          </a:p>
          <a:p>
            <a:pPr marL="0" indent="0">
              <a:buNone/>
            </a:pPr>
            <a:r>
              <a:rPr lang="en-US" dirty="0"/>
              <a:t>11:25 – Quick Poll &amp; Pre-Lunch Wrap</a:t>
            </a:r>
          </a:p>
          <a:p>
            <a:pPr marL="0" indent="0">
              <a:buNone/>
            </a:pPr>
            <a:r>
              <a:rPr lang="en-US" dirty="0"/>
              <a:t>11:30 – </a:t>
            </a:r>
            <a:r>
              <a:rPr lang="en-US" b="1" dirty="0"/>
              <a:t>Lunch 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98E45-513D-F0B8-1288-951438650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59A6039-41D1-D4F4-7E31-AF1C0670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4505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D804-B4E3-16DC-B6F5-8CB9AB1BE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D7C636-2596-1A7D-F24F-09689DC47D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13:00 – Advanced Processing Techniques</a:t>
            </a:r>
          </a:p>
          <a:p>
            <a:pPr marL="0" indent="0">
              <a:buNone/>
            </a:pPr>
            <a:r>
              <a:rPr lang="en-US" sz="2000" dirty="0"/>
              <a:t>13:40 – Lab Exercise: Claim Check</a:t>
            </a:r>
          </a:p>
          <a:p>
            <a:pPr marL="0" indent="0">
              <a:buNone/>
            </a:pPr>
            <a:r>
              <a:rPr lang="en-US" sz="2000" dirty="0"/>
              <a:t>14:20 – Resilience and Reliability</a:t>
            </a:r>
          </a:p>
          <a:p>
            <a:pPr marL="0" indent="0">
              <a:buNone/>
            </a:pPr>
            <a:r>
              <a:rPr lang="en-US" sz="2000" dirty="0"/>
              <a:t>15:00 – Lab Exercise: Saga</a:t>
            </a:r>
          </a:p>
          <a:p>
            <a:pPr marL="0" indent="0">
              <a:buNone/>
            </a:pPr>
            <a:r>
              <a:rPr lang="en-US" sz="2000" dirty="0"/>
              <a:t>15:40 – Streaming and Integration Patterns</a:t>
            </a:r>
          </a:p>
          <a:p>
            <a:pPr marL="0" indent="0">
              <a:buNone/>
            </a:pPr>
            <a:r>
              <a:rPr lang="en-US" sz="2000" dirty="0"/>
              <a:t>16:00 – Design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9D0B8-A4AD-D7AD-B662-AB4603333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Afternoon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02270-4168-9725-51EC-1F717F5116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09:00 – Welcome and Introduction</a:t>
            </a:r>
          </a:p>
          <a:p>
            <a:pPr marL="0" indent="0">
              <a:buNone/>
            </a:pPr>
            <a:r>
              <a:rPr lang="en-US" sz="2000" dirty="0"/>
              <a:t>09:10 – Messaging Essentials</a:t>
            </a:r>
          </a:p>
          <a:p>
            <a:pPr marL="0" indent="0">
              <a:buNone/>
            </a:pPr>
            <a:r>
              <a:rPr lang="en-US" sz="2000" dirty="0"/>
              <a:t>09:30 – Core Messaging Patterns</a:t>
            </a:r>
          </a:p>
          <a:p>
            <a:pPr marL="0" indent="0">
              <a:buNone/>
            </a:pPr>
            <a:r>
              <a:rPr lang="en-US" sz="2000" dirty="0"/>
              <a:t>10:10 – Lab Exercise: Publish/Subscribe</a:t>
            </a:r>
          </a:p>
          <a:p>
            <a:pPr marL="0" indent="0">
              <a:buNone/>
            </a:pPr>
            <a:r>
              <a:rPr lang="en-US" sz="2000" dirty="0"/>
              <a:t>10:50 – Routing and Processing</a:t>
            </a:r>
          </a:p>
          <a:p>
            <a:pPr marL="0" indent="0">
              <a:buNone/>
            </a:pPr>
            <a:r>
              <a:rPr lang="en-US" sz="2000" dirty="0"/>
              <a:t>11:30 – Lab Exercise: Dead-Letter Queues</a:t>
            </a:r>
          </a:p>
          <a:p>
            <a:pPr marL="0" indent="0">
              <a:buNone/>
            </a:pPr>
            <a:r>
              <a:rPr lang="en-US" sz="2000" dirty="0"/>
              <a:t>12:00 – </a:t>
            </a:r>
            <a:r>
              <a:rPr lang="en-US" sz="2000" b="1" dirty="0"/>
              <a:t>Lunch 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106B5-EF0A-4F86-6C97-FDEA1E698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Morning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251CB-CAC2-8CD8-E4F5-90EB5745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918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C7B891-DF0A-04DE-8968-DE5E6840E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Objective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Equip attendees with the knowledge and skills to design, implement, and optimize message systems.</a:t>
            </a:r>
          </a:p>
          <a:p>
            <a:pPr marL="0" indent="0">
              <a:buNone/>
            </a:pPr>
            <a:r>
              <a:rPr lang="en-US" b="1" u="sng" dirty="0"/>
              <a:t>Learning Outcomes</a:t>
            </a:r>
            <a:endParaRPr lang="en-US" dirty="0"/>
          </a:p>
          <a:p>
            <a:r>
              <a:rPr lang="en-US" dirty="0"/>
              <a:t>Understand fundamentals and advanced messaging patterns.</a:t>
            </a:r>
          </a:p>
          <a:p>
            <a:r>
              <a:rPr lang="en-US" dirty="0"/>
              <a:t>Apply best practices to real-world scenarios.</a:t>
            </a:r>
          </a:p>
          <a:p>
            <a:r>
              <a:rPr lang="en-US" dirty="0"/>
              <a:t>Gain hands-on experience through practical exercises.</a:t>
            </a:r>
          </a:p>
          <a:p>
            <a:r>
              <a:rPr lang="en-US" dirty="0"/>
              <a:t>Develop the ability to design resilient and efficient messaging systems.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08D98D-E6F2-0DA6-0852-AC1A6CB9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444470613"/>
      </p:ext>
    </p:extLst>
  </p:cSld>
  <p:clrMapOvr>
    <a:masterClrMapping/>
  </p:clrMapOvr>
</p:sld>
</file>

<file path=ppt/theme/theme1.xml><?xml version="1.0" encoding="utf-8"?>
<a:theme xmlns:a="http://schemas.openxmlformats.org/drawingml/2006/main" name="Messaging Patterns Theme">
  <a:themeElements>
    <a:clrScheme name="Messaging Patterns">
      <a:dk1>
        <a:srgbClr val="333333"/>
      </a:dk1>
      <a:lt1>
        <a:srgbClr val="FFFFFF"/>
      </a:lt1>
      <a:dk2>
        <a:srgbClr val="003366"/>
      </a:dk2>
      <a:lt2>
        <a:srgbClr val="F4F6F7"/>
      </a:lt2>
      <a:accent1>
        <a:srgbClr val="003366"/>
      </a:accent1>
      <a:accent2>
        <a:srgbClr val="008080"/>
      </a:accent2>
      <a:accent3>
        <a:srgbClr val="DD3377"/>
      </a:accent3>
      <a:accent4>
        <a:srgbClr val="FF6600"/>
      </a:accent4>
      <a:accent5>
        <a:srgbClr val="3399FF"/>
      </a:accent5>
      <a:accent6>
        <a:srgbClr val="666666"/>
      </a:accent6>
      <a:hlink>
        <a:srgbClr val="3399FF"/>
      </a:hlink>
      <a:folHlink>
        <a:srgbClr val="DD3377"/>
      </a:folHlink>
    </a:clrScheme>
    <a:fontScheme name="Messaging Patterns">
      <a:majorFont>
        <a:latin typeface="Kamerik205 8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274D1B7A-25F4-468A-BCD3-61BD71071BC8}" vid="{120AAE42-4739-44D7-83E5-4AE5E4AFEB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MessagingPatterns</Template>
  <TotalTime>826</TotalTime>
  <Words>256</Words>
  <Application>Microsoft Office PowerPoint</Application>
  <PresentationFormat>Widescreen</PresentationFormat>
  <Paragraphs>51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Inter</vt:lpstr>
      <vt:lpstr>Kamerik205 8</vt:lpstr>
      <vt:lpstr>Messaging Patterns Theme</vt:lpstr>
      <vt:lpstr>PowerPoint Presentation</vt:lpstr>
      <vt:lpstr>Who is Chad Green?</vt:lpstr>
      <vt:lpstr>Agenda</vt:lpstr>
      <vt:lpstr>Agenda</vt:lpstr>
      <vt:lpstr>Objective &amp; 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Chad Green</dc:creator>
  <cp:lastModifiedBy>Chad Green</cp:lastModifiedBy>
  <cp:revision>29</cp:revision>
  <dcterms:created xsi:type="dcterms:W3CDTF">2025-07-21T02:58:25Z</dcterms:created>
  <dcterms:modified xsi:type="dcterms:W3CDTF">2025-08-08T11:33:21Z</dcterms:modified>
</cp:coreProperties>
</file>