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8" r:id="rId2"/>
    <p:sldId id="272" r:id="rId3"/>
    <p:sldId id="269" r:id="rId4"/>
    <p:sldId id="270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2" r:id="rId15"/>
    <p:sldId id="287" r:id="rId16"/>
    <p:sldId id="284" r:id="rId17"/>
    <p:sldId id="288" r:id="rId18"/>
    <p:sldId id="286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2563" autoAdjust="0"/>
  </p:normalViewPr>
  <p:slideViewPr>
    <p:cSldViewPr snapToGrid="0" showGuides="1">
      <p:cViewPr varScale="1">
        <p:scale>
          <a:sx n="81" d="100"/>
          <a:sy n="81" d="100"/>
        </p:scale>
        <p:origin x="8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5F2EF8-1963-4D06-0037-190C2628E8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1DDF5-DDBF-7F05-6959-EDD7EE8CD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4EA34-5607-42FC-A5EC-B3EB34B980C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7E494-0D1E-4B7E-8DC6-C5FDF16C76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A15D4-5BB1-9A3E-5C4E-00538AFC1B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2A3B4-E1AE-4DAF-AAB0-E27DAAB5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4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21A4E-9E2A-47D2-8D53-809F7F857FE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00ACD-0348-4F47-9C35-586193A86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55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Enable Asynchronous Communication</a:t>
            </a:r>
            <a:endParaRPr lang="en-US" b="0" u="none" dirty="0"/>
          </a:p>
          <a:p>
            <a:r>
              <a:rPr lang="en-US" b="0" u="none" dirty="0"/>
              <a:t>Messaging systems allow different components and services to communicate asynchronously, enabling better decoupling and improving system flexibility.</a:t>
            </a:r>
          </a:p>
          <a:p>
            <a:endParaRPr lang="en-US" b="0" u="none" dirty="0"/>
          </a:p>
          <a:p>
            <a:r>
              <a:rPr lang="en-US" b="1" u="sng" dirty="0"/>
              <a:t>Integrate Diverse Technologies</a:t>
            </a:r>
            <a:endParaRPr lang="en-US" b="0" u="none" dirty="0"/>
          </a:p>
          <a:p>
            <a:r>
              <a:rPr lang="en-US" b="0" u="none" dirty="0"/>
              <a:t>Facilitate integration between heterogeneous systems by providing a common messaging interface.</a:t>
            </a:r>
          </a:p>
          <a:p>
            <a:endParaRPr lang="en-US" b="0" u="none" dirty="0"/>
          </a:p>
          <a:p>
            <a:r>
              <a:rPr lang="en-US" b="1" u="sng" dirty="0"/>
              <a:t>Enhance Collaboration</a:t>
            </a:r>
            <a:endParaRPr lang="en-US" b="0" u="none" dirty="0"/>
          </a:p>
          <a:p>
            <a:r>
              <a:rPr lang="en-US" b="0" u="none" dirty="0"/>
              <a:t>Enable seamless collaboration between different parts of a distributed system, ensuring data flows smoothly.</a:t>
            </a: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00ACD-0348-4F47-9C35-586193A86B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8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6BA1F-A473-3825-733A-5FCC5536B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EF6442-FABD-D0AD-E0EA-DFF3978BB1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5928B8-D18B-94C8-97B6-6068FACB6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Definition</a:t>
            </a:r>
          </a:p>
          <a:p>
            <a:r>
              <a:rPr lang="en-US" b="0" u="none" dirty="0"/>
              <a:t>Idempotence is the property of an operation that allows it to be applied multiple times without changing the result beyond the initial application.</a:t>
            </a:r>
          </a:p>
          <a:p>
            <a:endParaRPr lang="en-US" b="0" u="none" dirty="0"/>
          </a:p>
          <a:p>
            <a:r>
              <a:rPr lang="en-US" b="1" u="sng" dirty="0"/>
              <a:t>Purpose</a:t>
            </a:r>
            <a:endParaRPr lang="en-US" b="0" u="none" dirty="0"/>
          </a:p>
          <a:p>
            <a:r>
              <a:rPr lang="en-US" b="0" u="none" dirty="0"/>
              <a:t>Ensures that duplicate messages do not cause unintended effects.</a:t>
            </a:r>
          </a:p>
          <a:p>
            <a:endParaRPr lang="en-US" b="0" u="none" dirty="0"/>
          </a:p>
          <a:p>
            <a:r>
              <a:rPr lang="en-US" b="1" u="sng" dirty="0"/>
              <a:t>Example</a:t>
            </a:r>
            <a:endParaRPr lang="en-US" b="0" u="none" dirty="0"/>
          </a:p>
          <a:p>
            <a:r>
              <a:rPr lang="en-US" b="0" u="none" dirty="0"/>
              <a:t>Updating a customer’s address. Submitting the same address update multiple times in the same </a:t>
            </a:r>
            <a:r>
              <a:rPr lang="en-US" b="0" u="none" dirty="0" err="1"/>
              <a:t>outome</a:t>
            </a:r>
            <a:r>
              <a:rPr lang="en-US" b="0" u="none" dirty="0"/>
              <a:t>.</a:t>
            </a:r>
            <a:endParaRPr lang="en-US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BE122-6B11-DBAC-B1DC-78C893E3C4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00ACD-0348-4F47-9C35-586193A86B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84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5F229-8A48-10A3-8CC8-E5DE05540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A345EB-C05E-5D01-B46A-56ABED0AB6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E26AED-FE8D-E6FF-5DE2-790A1E200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Definition</a:t>
            </a:r>
          </a:p>
          <a:p>
            <a:r>
              <a:rPr lang="en-US" b="0" u="none" dirty="0"/>
              <a:t>FIFO is a method of processing and retrieving messages where the first message sent to the queue is the first message received and processed.</a:t>
            </a:r>
          </a:p>
          <a:p>
            <a:endParaRPr lang="en-US" b="0" u="none" dirty="0"/>
          </a:p>
          <a:p>
            <a:r>
              <a:rPr lang="en-US" b="1" u="sng" dirty="0"/>
              <a:t>Purpose</a:t>
            </a:r>
            <a:endParaRPr lang="en-US" b="0" u="none" dirty="0"/>
          </a:p>
          <a:p>
            <a:r>
              <a:rPr lang="en-US" b="0" u="none" dirty="0"/>
              <a:t>Ensures the order of message processing is preserved.</a:t>
            </a:r>
          </a:p>
          <a:p>
            <a:endParaRPr lang="en-US" b="0" u="none" dirty="0"/>
          </a:p>
          <a:p>
            <a:r>
              <a:rPr lang="en-US" b="1" u="sng" dirty="0"/>
              <a:t>Example</a:t>
            </a:r>
            <a:endParaRPr lang="en-US" b="0" u="none" dirty="0"/>
          </a:p>
          <a:p>
            <a:r>
              <a:rPr lang="en-US" b="0" u="none" dirty="0"/>
              <a:t>Order processing system where orders need to be processed in the sequence they were placed.</a:t>
            </a:r>
            <a:endParaRPr lang="en-US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486EB-0B07-4C2A-DCE7-CFC25893BE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00ACD-0348-4F47-9C35-586193A86B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97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Reliable and Scalable Communication</a:t>
            </a:r>
          </a:p>
          <a:p>
            <a:r>
              <a:rPr lang="en-US" dirty="0"/>
              <a:t>Messaging patterns are essential techniques that enable reliable and scalable communication between different parts of a cloud-based application.</a:t>
            </a:r>
          </a:p>
          <a:p>
            <a:endParaRPr lang="en-US" dirty="0"/>
          </a:p>
          <a:p>
            <a:r>
              <a:rPr lang="en-US" b="1" u="sng" dirty="0"/>
              <a:t>Help Decouple Components</a:t>
            </a:r>
            <a:endParaRPr lang="en-US" b="0" u="none" dirty="0"/>
          </a:p>
          <a:p>
            <a:r>
              <a:rPr lang="en-US" b="0" u="none" dirty="0"/>
              <a:t>They help in decoupling components, ensuring fault tolerance, and enhancing the responsiveness of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00ACD-0348-4F47-9C35-586193A86B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83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Basic Messaging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Point-to-Point Messaging</a:t>
            </a:r>
            <a:r>
              <a:rPr lang="en-US" dirty="0"/>
              <a:t>: Direct communication between a sender and a receiver.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Publish/Subscribe Messaging</a:t>
            </a:r>
            <a:r>
              <a:rPr lang="en-US" dirty="0"/>
              <a:t>: Broadcasting messages to multiple subscribers.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Request/Reply</a:t>
            </a:r>
            <a:r>
              <a:rPr lang="en-US" dirty="0"/>
              <a:t>: Sending a request and waiting for a response.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Competing Consumers</a:t>
            </a:r>
            <a:r>
              <a:rPr lang="en-US" dirty="0"/>
              <a:t>: Multiple consumers processing messages from a queue.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Dead Letter Queues</a:t>
            </a:r>
            <a:r>
              <a:rPr lang="en-US" dirty="0"/>
              <a:t>: Handling messages that fail to be processed correctly.</a:t>
            </a:r>
          </a:p>
          <a:p>
            <a:endParaRPr lang="en-US" b="1" dirty="0"/>
          </a:p>
          <a:p>
            <a:r>
              <a:rPr lang="en-US" b="1" u="sng" dirty="0"/>
              <a:t>Advanced Messaging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Event Streaming</a:t>
            </a:r>
            <a:r>
              <a:rPr lang="en-US" dirty="0"/>
              <a:t>: Continuous flow of data where events are recorded and processed in real-time.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Broadcast Pattern</a:t>
            </a:r>
            <a:r>
              <a:rPr lang="en-US" dirty="0"/>
              <a:t>: Distributing messages to multiple endpoints.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Aggregation Pattern</a:t>
            </a:r>
            <a:r>
              <a:rPr lang="en-US" dirty="0"/>
              <a:t>: Combining multiple messages into a single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Bidirectional Synchronization Pattern</a:t>
            </a:r>
            <a:r>
              <a:rPr lang="en-US" dirty="0"/>
              <a:t>: Keeping data synchronized between different systems.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Correlation Pattern</a:t>
            </a:r>
            <a:r>
              <a:rPr lang="en-US" dirty="0"/>
              <a:t>: Linking related messages for processing.</a:t>
            </a:r>
          </a:p>
          <a:p>
            <a:endParaRPr lang="en-US" b="1" dirty="0"/>
          </a:p>
          <a:p>
            <a:r>
              <a:rPr lang="en-US" b="1" u="sng" dirty="0"/>
              <a:t>Design and Integration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Choreography versus Orchestration</a:t>
            </a:r>
            <a:r>
              <a:rPr lang="en-US" dirty="0"/>
              <a:t>: Distributed vs. centralized control of message flows.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Error Handling and Retry Policies</a:t>
            </a:r>
            <a:r>
              <a:rPr lang="en-US" dirty="0"/>
              <a:t>: Ensuring reliability and handling failures.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Message Router</a:t>
            </a:r>
            <a:r>
              <a:rPr lang="en-US" dirty="0"/>
              <a:t>: Directing messages based on content or rules.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Message Filter</a:t>
            </a:r>
            <a:r>
              <a:rPr lang="en-US" dirty="0"/>
              <a:t>: Selecting messages based on specific criteria.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Recipient List</a:t>
            </a:r>
            <a:r>
              <a:rPr lang="en-US" dirty="0"/>
              <a:t>: Sending messages to a list of recipients.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Splitter</a:t>
            </a:r>
            <a:r>
              <a:rPr lang="en-US" dirty="0"/>
              <a:t>: Dividing a message into multiple parts.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Aggregator</a:t>
            </a:r>
            <a:r>
              <a:rPr lang="en-US" dirty="0"/>
              <a:t>: Combining multiple messages into 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/>
              <a:t>Resequencer</a:t>
            </a:r>
            <a:r>
              <a:rPr lang="en-US" dirty="0"/>
              <a:t>: Reordering messages based on a sequence.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Composed Message Processor</a:t>
            </a:r>
            <a:r>
              <a:rPr lang="en-US" dirty="0"/>
              <a:t>: Processing a sequence of messages.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Scatter-Gather</a:t>
            </a:r>
            <a:r>
              <a:rPr lang="en-US" dirty="0"/>
              <a:t>: Distributing a message to multiple recipients and aggregating the results.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Routing Slip</a:t>
            </a:r>
            <a:r>
              <a:rPr lang="en-US" dirty="0"/>
              <a:t>: Defining a sequence of processing steps for a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Process Manager</a:t>
            </a:r>
            <a:r>
              <a:rPr lang="en-US" dirty="0"/>
              <a:t>: Coordinating a sequence of processing steps.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Message Broker</a:t>
            </a:r>
            <a:r>
              <a:rPr lang="en-US" dirty="0"/>
              <a:t>: Routing messages between senders and receivers.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Message Translator</a:t>
            </a:r>
            <a:r>
              <a:rPr lang="en-US" dirty="0"/>
              <a:t>: Converting message formats.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Envelope Wrapper</a:t>
            </a:r>
            <a:r>
              <a:rPr lang="en-US" dirty="0"/>
              <a:t>: Encapsulating a message with additional information.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Content Enricher</a:t>
            </a:r>
            <a:r>
              <a:rPr lang="en-US" dirty="0"/>
              <a:t>: Adding information to a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Content Filter</a:t>
            </a:r>
            <a:r>
              <a:rPr lang="en-US" dirty="0"/>
              <a:t>: Filtering messages based on content.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Claim Check</a:t>
            </a:r>
            <a:r>
              <a:rPr lang="en-US" dirty="0"/>
              <a:t>: Storing large messages externally and sending a reference.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Normalizer</a:t>
            </a:r>
            <a:r>
              <a:rPr lang="en-US" dirty="0"/>
              <a:t>: Converting messages to a common format.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Canonical Data Model</a:t>
            </a:r>
            <a:r>
              <a:rPr lang="en-US" dirty="0"/>
              <a:t>: Using a standard data format for messages.</a:t>
            </a:r>
          </a:p>
          <a:p>
            <a:endParaRPr lang="en-US" b="1" dirty="0"/>
          </a:p>
          <a:p>
            <a:r>
              <a:rPr lang="en-US" b="1" u="sng" dirty="0"/>
              <a:t>System Management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Message Endpoint</a:t>
            </a:r>
            <a:r>
              <a:rPr lang="en-US" dirty="0"/>
              <a:t>: Application interface for producing/consuming messages.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Messaging Gateway</a:t>
            </a:r>
            <a:r>
              <a:rPr lang="en-US" dirty="0"/>
              <a:t>: Interface for external systems.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Durable Subscriber</a:t>
            </a:r>
            <a:r>
              <a:rPr lang="en-US" dirty="0"/>
              <a:t>: Persistent subscription to a message queue.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Idempotent Receiver</a:t>
            </a:r>
            <a:r>
              <a:rPr lang="en-US" dirty="0"/>
              <a:t>: Ensuring messages are processed only once.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Service Activator</a:t>
            </a:r>
            <a:r>
              <a:rPr lang="en-US" dirty="0"/>
              <a:t>: Triggering processing based on messages.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Polling Consumer</a:t>
            </a:r>
            <a:r>
              <a:rPr lang="en-US" dirty="0"/>
              <a:t>: Periodically checking for messages.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Event-driven Consumer</a:t>
            </a:r>
            <a:r>
              <a:rPr lang="en-US" dirty="0"/>
              <a:t>: Processing messages as they arrive.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Message Dispatcher</a:t>
            </a:r>
            <a:r>
              <a:rPr lang="en-US" dirty="0"/>
              <a:t>: Distributing messages to consumers.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Selective Consumer</a:t>
            </a:r>
            <a:r>
              <a:rPr lang="en-US" dirty="0"/>
              <a:t>: Processing specific types of messages.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Wire Tap</a:t>
            </a:r>
            <a:r>
              <a:rPr lang="en-US" dirty="0"/>
              <a:t>: Monitoring message flow without affecting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Message History</a:t>
            </a:r>
            <a:r>
              <a:rPr lang="en-US" dirty="0"/>
              <a:t>: Recording message processing history.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Message Store</a:t>
            </a:r>
            <a:r>
              <a:rPr lang="en-US" dirty="0"/>
              <a:t>: Storing messages for later retrieval.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Smart Proxy</a:t>
            </a:r>
            <a:r>
              <a:rPr lang="en-US" dirty="0"/>
              <a:t>: Managing message processing and routing.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Test Message Channel</a:t>
            </a:r>
            <a:r>
              <a:rPr lang="en-US" dirty="0"/>
              <a:t>: Testing message channels without affecting production.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Purger</a:t>
            </a:r>
            <a:r>
              <a:rPr lang="en-US" dirty="0"/>
              <a:t>: Removing old messages from queues.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00ACD-0348-4F47-9C35-586193A86B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87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202FF-EE65-533D-85B0-3B575D60A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7B6BDD-780C-DC7C-7233-670BEDA7D8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F96AB2-8F5C-68E0-05D4-CB2F33DB8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Basic Messaging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Point-to-Point Messaging</a:t>
            </a:r>
            <a:r>
              <a:rPr lang="en-US" dirty="0"/>
              <a:t>: Direct communication between a sender and a receiver.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Publish/Subscribe Messaging</a:t>
            </a:r>
            <a:r>
              <a:rPr lang="en-US" dirty="0"/>
              <a:t>: Broadcasting messages to multiple subscribers.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Request/Reply</a:t>
            </a:r>
            <a:r>
              <a:rPr lang="en-US" dirty="0"/>
              <a:t>: Sending a request and waiting for a response.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Competing Consumers</a:t>
            </a:r>
            <a:r>
              <a:rPr lang="en-US" dirty="0"/>
              <a:t>: Multiple consumers processing messages from a queue.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Dead Letter Queues</a:t>
            </a:r>
            <a:r>
              <a:rPr lang="en-US" dirty="0"/>
              <a:t>: Handling messages that fail to be processed correctly.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617FD-FC5E-7F7F-F9C4-15D56AE7A0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00ACD-0348-4F47-9C35-586193A86B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5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B85B8-D99D-DC7D-C005-B94C84901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0F1CA8-C5B9-013F-938E-D6C6D0F514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28A56C-0CFC-AAFC-2213-C36CE0CA0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Basic Messaging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Point-to-Point Messaging</a:t>
            </a:r>
            <a:r>
              <a:rPr lang="en-US" dirty="0"/>
              <a:t>: Direct communication between a sender and a receiver.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Publish/Subscribe Messaging</a:t>
            </a:r>
            <a:r>
              <a:rPr lang="en-US" dirty="0"/>
              <a:t>: Broadcasting messages to multiple subscribers.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Request/Reply</a:t>
            </a:r>
            <a:r>
              <a:rPr lang="en-US" dirty="0"/>
              <a:t>: Sending a request and waiting for a response.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Competing Consumers</a:t>
            </a:r>
            <a:r>
              <a:rPr lang="en-US" dirty="0"/>
              <a:t>: Multiple consumers processing messages from a queue.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Dead Letter Queues</a:t>
            </a:r>
            <a:r>
              <a:rPr lang="en-US" dirty="0"/>
              <a:t>: Handling messages that fail to be processed correctly.</a:t>
            </a:r>
          </a:p>
          <a:p>
            <a:endParaRPr lang="en-US" b="1" dirty="0"/>
          </a:p>
          <a:p>
            <a:r>
              <a:rPr lang="en-US" b="1" u="sng" dirty="0"/>
              <a:t>Advanced Messaging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Event Streaming</a:t>
            </a:r>
            <a:r>
              <a:rPr lang="en-US" dirty="0"/>
              <a:t>: Continuous flow of data where events are recorded and processed in real-time.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Broadcast Pattern</a:t>
            </a:r>
            <a:r>
              <a:rPr lang="en-US" dirty="0"/>
              <a:t>: Distributing messages to multiple endpoints.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Aggregation Pattern</a:t>
            </a:r>
            <a:r>
              <a:rPr lang="en-US" dirty="0"/>
              <a:t>: Combining multiple messages into a single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Bidirectional Synchronization Pattern</a:t>
            </a:r>
            <a:r>
              <a:rPr lang="en-US" dirty="0"/>
              <a:t>: Keeping data synchronized between different systems.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Correlation Pattern</a:t>
            </a:r>
            <a:r>
              <a:rPr lang="en-US" dirty="0"/>
              <a:t>: Linking related messages for processing.</a:t>
            </a:r>
          </a:p>
          <a:p>
            <a:endParaRPr lang="en-US" b="1" dirty="0"/>
          </a:p>
          <a:p>
            <a:r>
              <a:rPr lang="en-US" b="1" u="sng" dirty="0"/>
              <a:t>Design and Integration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Choreography versus Orchestration</a:t>
            </a:r>
            <a:r>
              <a:rPr lang="en-US" dirty="0"/>
              <a:t>: Distributed vs. centralized control of message flows.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Error Handling and Retry Policies</a:t>
            </a:r>
            <a:r>
              <a:rPr lang="en-US" dirty="0"/>
              <a:t>: Ensuring reliability and handling failures.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Message Router</a:t>
            </a:r>
            <a:r>
              <a:rPr lang="en-US" dirty="0"/>
              <a:t>: Directing messages based on content or rules.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Message Filter</a:t>
            </a:r>
            <a:r>
              <a:rPr lang="en-US" dirty="0"/>
              <a:t>: Selecting messages based on specific criteria.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Recipient List</a:t>
            </a:r>
            <a:r>
              <a:rPr lang="en-US" dirty="0"/>
              <a:t>: Sending messages to a list of recipients.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Splitter</a:t>
            </a:r>
            <a:r>
              <a:rPr lang="en-US" dirty="0"/>
              <a:t>: Dividing a message into multiple parts.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Aggregator</a:t>
            </a:r>
            <a:r>
              <a:rPr lang="en-US" dirty="0"/>
              <a:t>: Combining multiple messages into 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/>
              <a:t>Resequencer</a:t>
            </a:r>
            <a:r>
              <a:rPr lang="en-US" dirty="0"/>
              <a:t>: Reordering messages based on a sequence.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Composed Message Processor</a:t>
            </a:r>
            <a:r>
              <a:rPr lang="en-US" dirty="0"/>
              <a:t>: Processing a sequence of messages.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Scatter-Gather</a:t>
            </a:r>
            <a:r>
              <a:rPr lang="en-US" dirty="0"/>
              <a:t>: Distributing a message to multiple recipients and aggregating the results.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Routing Slip</a:t>
            </a:r>
            <a:r>
              <a:rPr lang="en-US" dirty="0"/>
              <a:t>: Defining a sequence of processing steps for a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Process Manager</a:t>
            </a:r>
            <a:r>
              <a:rPr lang="en-US" dirty="0"/>
              <a:t>: Coordinating a sequence of processing steps.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Message Broker</a:t>
            </a:r>
            <a:r>
              <a:rPr lang="en-US" dirty="0"/>
              <a:t>: Routing messages between senders and receivers.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Message Translator</a:t>
            </a:r>
            <a:r>
              <a:rPr lang="en-US" dirty="0"/>
              <a:t>: Converting message formats.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Envelope Wrapper</a:t>
            </a:r>
            <a:r>
              <a:rPr lang="en-US" dirty="0"/>
              <a:t>: Encapsulating a message with additional information.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Content Enricher</a:t>
            </a:r>
            <a:r>
              <a:rPr lang="en-US" dirty="0"/>
              <a:t>: Adding information to a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Content Filter</a:t>
            </a:r>
            <a:r>
              <a:rPr lang="en-US" dirty="0"/>
              <a:t>: Filtering messages based on content.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Claim Check</a:t>
            </a:r>
            <a:r>
              <a:rPr lang="en-US" dirty="0"/>
              <a:t>: Storing large messages externally and sending a reference.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Normalizer</a:t>
            </a:r>
            <a:r>
              <a:rPr lang="en-US" dirty="0"/>
              <a:t>: Converting messages to a common format.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Canonical Data Model</a:t>
            </a:r>
            <a:r>
              <a:rPr lang="en-US" dirty="0"/>
              <a:t>: Using a standard data format for messages.</a:t>
            </a:r>
          </a:p>
          <a:p>
            <a:endParaRPr lang="en-US" b="1" dirty="0"/>
          </a:p>
          <a:p>
            <a:r>
              <a:rPr lang="en-US" b="1" u="sng" dirty="0"/>
              <a:t>System Management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Message Endpoint</a:t>
            </a:r>
            <a:r>
              <a:rPr lang="en-US" dirty="0"/>
              <a:t>: Application interface for producing/consuming messages.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Messaging Gateway</a:t>
            </a:r>
            <a:r>
              <a:rPr lang="en-US" dirty="0"/>
              <a:t>: Interface for external systems.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Durable Subscriber</a:t>
            </a:r>
            <a:r>
              <a:rPr lang="en-US" dirty="0"/>
              <a:t>: Persistent subscription to a message queue.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Idempotent Receiver</a:t>
            </a:r>
            <a:r>
              <a:rPr lang="en-US" dirty="0"/>
              <a:t>: Ensuring messages are processed only once.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Service Activator</a:t>
            </a:r>
            <a:r>
              <a:rPr lang="en-US" dirty="0"/>
              <a:t>: Triggering processing based on messages.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Polling Consumer</a:t>
            </a:r>
            <a:r>
              <a:rPr lang="en-US" dirty="0"/>
              <a:t>: Periodically checking for messages.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Event-driven Consumer</a:t>
            </a:r>
            <a:r>
              <a:rPr lang="en-US" dirty="0"/>
              <a:t>: Processing messages as they arrive.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Message Dispatcher</a:t>
            </a:r>
            <a:r>
              <a:rPr lang="en-US" dirty="0"/>
              <a:t>: Distributing messages to consumers.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Selective Consumer</a:t>
            </a:r>
            <a:r>
              <a:rPr lang="en-US" dirty="0"/>
              <a:t>: Processing specific types of messages.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Wire Tap</a:t>
            </a:r>
            <a:r>
              <a:rPr lang="en-US" dirty="0"/>
              <a:t>: Monitoring message flow without affecting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Message History</a:t>
            </a:r>
            <a:r>
              <a:rPr lang="en-US" dirty="0"/>
              <a:t>: Recording message processing history.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Message Store</a:t>
            </a:r>
            <a:r>
              <a:rPr lang="en-US" dirty="0"/>
              <a:t>: Storing messages for later retrieval.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Smart Proxy</a:t>
            </a:r>
            <a:r>
              <a:rPr lang="en-US" dirty="0"/>
              <a:t>: Managing message processing and routing.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Test Message Channel</a:t>
            </a:r>
            <a:r>
              <a:rPr lang="en-US" dirty="0"/>
              <a:t>: Testing message channels without affecting production.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Purger</a:t>
            </a:r>
            <a:r>
              <a:rPr lang="en-US" dirty="0"/>
              <a:t>: Removing old messages from queues.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DA359-8183-F115-B22A-C5B7574A2C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00ACD-0348-4F47-9C35-586193A86B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42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1624D-BDEA-285F-E611-5A8065FD9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B3B9D1-DB88-799E-ADC2-DE52969EA4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D8CD33-C08A-7FB4-6BA0-4D7646DD0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Basic Messaging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Point-to-Point Messaging</a:t>
            </a:r>
            <a:r>
              <a:rPr lang="en-US" dirty="0"/>
              <a:t>: Direct communication between a sender and a receiver.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Publish/Subscribe Messaging</a:t>
            </a:r>
            <a:r>
              <a:rPr lang="en-US" dirty="0"/>
              <a:t>: Broadcasting messages to multiple subscribers.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Request/Reply</a:t>
            </a:r>
            <a:r>
              <a:rPr lang="en-US" dirty="0"/>
              <a:t>: Sending a request and waiting for a response.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Competing Consumers</a:t>
            </a:r>
            <a:r>
              <a:rPr lang="en-US" dirty="0"/>
              <a:t>: Multiple consumers processing messages from a queue.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Dead Letter Queues</a:t>
            </a:r>
            <a:r>
              <a:rPr lang="en-US" dirty="0"/>
              <a:t>: Handling messages that fail to be processed correctly.</a:t>
            </a:r>
          </a:p>
          <a:p>
            <a:endParaRPr lang="en-US" b="1" dirty="0"/>
          </a:p>
          <a:p>
            <a:r>
              <a:rPr lang="en-US" b="1" u="sng" dirty="0"/>
              <a:t>Advanced Messaging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Event Streaming</a:t>
            </a:r>
            <a:r>
              <a:rPr lang="en-US" dirty="0"/>
              <a:t>: Continuous flow of data where events are recorded and processed in real-time.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Broadcast Pattern</a:t>
            </a:r>
            <a:r>
              <a:rPr lang="en-US" dirty="0"/>
              <a:t>: Distributing messages to multiple endpoints.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Aggregation Pattern</a:t>
            </a:r>
            <a:r>
              <a:rPr lang="en-US" dirty="0"/>
              <a:t>: Combining multiple messages into a single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Bidirectional Synchronization Pattern</a:t>
            </a:r>
            <a:r>
              <a:rPr lang="en-US" dirty="0"/>
              <a:t>: Keeping data synchronized between different systems.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Correlation Pattern</a:t>
            </a:r>
            <a:r>
              <a:rPr lang="en-US" dirty="0"/>
              <a:t>: Linking related messages for processing.</a:t>
            </a:r>
          </a:p>
          <a:p>
            <a:endParaRPr lang="en-US" b="1" dirty="0"/>
          </a:p>
          <a:p>
            <a:r>
              <a:rPr lang="en-US" b="1" u="sng" dirty="0"/>
              <a:t>Design and Integration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Choreography versus Orchestration</a:t>
            </a:r>
            <a:r>
              <a:rPr lang="en-US" dirty="0"/>
              <a:t>: Distributed vs. centralized control of message flows.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Error Handling and Retry Policies</a:t>
            </a:r>
            <a:r>
              <a:rPr lang="en-US" dirty="0"/>
              <a:t>: Ensuring reliability and handling failures.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Message Router</a:t>
            </a:r>
            <a:r>
              <a:rPr lang="en-US" dirty="0"/>
              <a:t>: Directing messages based on content or rules.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Message Filter</a:t>
            </a:r>
            <a:r>
              <a:rPr lang="en-US" dirty="0"/>
              <a:t>: Selecting messages based on specific criteria.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Recipient List</a:t>
            </a:r>
            <a:r>
              <a:rPr lang="en-US" dirty="0"/>
              <a:t>: Sending messages to a list of recipients.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Splitter</a:t>
            </a:r>
            <a:r>
              <a:rPr lang="en-US" dirty="0"/>
              <a:t>: Dividing a message into multiple parts.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Aggregator</a:t>
            </a:r>
            <a:r>
              <a:rPr lang="en-US" dirty="0"/>
              <a:t>: Combining multiple messages into 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/>
              <a:t>Resequencer</a:t>
            </a:r>
            <a:r>
              <a:rPr lang="en-US" dirty="0"/>
              <a:t>: Reordering messages based on a sequence.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Composed Message Processor</a:t>
            </a:r>
            <a:r>
              <a:rPr lang="en-US" dirty="0"/>
              <a:t>: Processing a sequence of messages.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Scatter-Gather</a:t>
            </a:r>
            <a:r>
              <a:rPr lang="en-US" dirty="0"/>
              <a:t>: Distributing a message to multiple recipients and aggregating the results.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Routing Slip</a:t>
            </a:r>
            <a:r>
              <a:rPr lang="en-US" dirty="0"/>
              <a:t>: Defining a sequence of processing steps for a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Process Manager</a:t>
            </a:r>
            <a:r>
              <a:rPr lang="en-US" dirty="0"/>
              <a:t>: Coordinating a sequence of processing steps.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Message Broker</a:t>
            </a:r>
            <a:r>
              <a:rPr lang="en-US" dirty="0"/>
              <a:t>: Routing messages between senders and receivers.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Message Translator</a:t>
            </a:r>
            <a:r>
              <a:rPr lang="en-US" dirty="0"/>
              <a:t>: Converting message formats.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Envelope Wrapper</a:t>
            </a:r>
            <a:r>
              <a:rPr lang="en-US" dirty="0"/>
              <a:t>: Encapsulating a message with additional information.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Content Enricher</a:t>
            </a:r>
            <a:r>
              <a:rPr lang="en-US" dirty="0"/>
              <a:t>: Adding information to a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Content Filter</a:t>
            </a:r>
            <a:r>
              <a:rPr lang="en-US" dirty="0"/>
              <a:t>: Filtering messages based on content.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Claim Check</a:t>
            </a:r>
            <a:r>
              <a:rPr lang="en-US" dirty="0"/>
              <a:t>: Storing large messages externally and sending a reference.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Normalizer</a:t>
            </a:r>
            <a:r>
              <a:rPr lang="en-US" dirty="0"/>
              <a:t>: Converting messages to a common format.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Canonical Data Model</a:t>
            </a:r>
            <a:r>
              <a:rPr lang="en-US" dirty="0"/>
              <a:t>: Using a standard data format for messages.</a:t>
            </a:r>
          </a:p>
          <a:p>
            <a:endParaRPr lang="en-US" b="1" dirty="0"/>
          </a:p>
          <a:p>
            <a:r>
              <a:rPr lang="en-US" b="1" u="sng" dirty="0"/>
              <a:t>System Management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Message Endpoint</a:t>
            </a:r>
            <a:r>
              <a:rPr lang="en-US" dirty="0"/>
              <a:t>: Application interface for producing/consuming messages.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Messaging Gateway</a:t>
            </a:r>
            <a:r>
              <a:rPr lang="en-US" dirty="0"/>
              <a:t>: Interface for external systems.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Durable Subscriber</a:t>
            </a:r>
            <a:r>
              <a:rPr lang="en-US" dirty="0"/>
              <a:t>: Persistent subscription to a message queue.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Idempotent Receiver</a:t>
            </a:r>
            <a:r>
              <a:rPr lang="en-US" dirty="0"/>
              <a:t>: Ensuring messages are processed only once.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Service Activator</a:t>
            </a:r>
            <a:r>
              <a:rPr lang="en-US" dirty="0"/>
              <a:t>: Triggering processing based on messages.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Polling Consumer</a:t>
            </a:r>
            <a:r>
              <a:rPr lang="en-US" dirty="0"/>
              <a:t>: Periodically checking for messages.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Event-driven Consumer</a:t>
            </a:r>
            <a:r>
              <a:rPr lang="en-US" dirty="0"/>
              <a:t>: Processing messages as they arrive.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Message Dispatcher</a:t>
            </a:r>
            <a:r>
              <a:rPr lang="en-US" dirty="0"/>
              <a:t>: Distributing messages to consumers.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Selective Consumer</a:t>
            </a:r>
            <a:r>
              <a:rPr lang="en-US" dirty="0"/>
              <a:t>: Processing specific types of messages.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Wire Tap</a:t>
            </a:r>
            <a:r>
              <a:rPr lang="en-US" dirty="0"/>
              <a:t>: Monitoring message flow without affecting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Message History</a:t>
            </a:r>
            <a:r>
              <a:rPr lang="en-US" dirty="0"/>
              <a:t>: Recording message processing history.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Message Store</a:t>
            </a:r>
            <a:r>
              <a:rPr lang="en-US" dirty="0"/>
              <a:t>: Storing messages for later retrieval.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Smart Proxy</a:t>
            </a:r>
            <a:r>
              <a:rPr lang="en-US" dirty="0"/>
              <a:t>: Managing message processing and routing.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Test Message Channel</a:t>
            </a:r>
            <a:r>
              <a:rPr lang="en-US" dirty="0"/>
              <a:t>: Testing message channels without affecting production.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Purger</a:t>
            </a:r>
            <a:r>
              <a:rPr lang="en-US" dirty="0"/>
              <a:t>: Removing old messages from queues.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9FCCA-9401-6C2A-E476-C3CF22C89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00ACD-0348-4F47-9C35-586193A86BF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92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336DF-0A6F-EEDE-5118-0B01227F2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830A98-0D2E-AE32-422D-E346DC194F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658249-CF7F-F9E6-5152-0AE2AB8FF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Point-to-Point Messaging</a:t>
            </a:r>
            <a:r>
              <a:rPr lang="en-US" dirty="0"/>
              <a:t>: Direct communication between a sender and a receiver.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Publish/Subscribe Messaging</a:t>
            </a:r>
            <a:r>
              <a:rPr lang="en-US" dirty="0"/>
              <a:t>: Broadcasting messages to multiple subscribers.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Request/Reply</a:t>
            </a:r>
            <a:r>
              <a:rPr lang="en-US" dirty="0"/>
              <a:t>: Sending a request and waiting for a response.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Competing Consumers</a:t>
            </a:r>
            <a:r>
              <a:rPr lang="en-US" dirty="0"/>
              <a:t>: Multiple consumers processing messages from a queue.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Dead Letter Queues</a:t>
            </a:r>
            <a:r>
              <a:rPr lang="en-US" dirty="0"/>
              <a:t>: Handling messages that fail to be processed correctly.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Event Streaming</a:t>
            </a:r>
            <a:r>
              <a:rPr lang="en-US" dirty="0"/>
              <a:t>: Continuous flow of data where events are recorded and processed in real-time.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Aggregation Pattern</a:t>
            </a:r>
            <a:r>
              <a:rPr lang="en-US" dirty="0"/>
              <a:t>: Combining multiple messages into a single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Scatter-Gather</a:t>
            </a:r>
            <a:r>
              <a:rPr lang="en-US" dirty="0"/>
              <a:t>: Distributing a message to multiple recipients and aggregating the results.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Claim Check</a:t>
            </a:r>
            <a:r>
              <a:rPr lang="en-US" dirty="0"/>
              <a:t>: Storing large messages externally and sending a reference.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62CD6-6372-28CD-A0C0-1DF4B69B30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00ACD-0348-4F47-9C35-586193A86B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10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8AA22-F2D9-3B79-3FF1-2BA463F85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69460E-69CC-310F-7568-1203F266EE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0D3443-15F6-DD00-26F6-A25B8B9DD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Improve Robustness and Efficiency</a:t>
            </a:r>
          </a:p>
          <a:p>
            <a:r>
              <a:rPr lang="en-US" b="0" u="none" dirty="0"/>
              <a:t>Effective messaging patterns can significantly improve the robustness and efficiency of your cloud applications.</a:t>
            </a:r>
          </a:p>
          <a:p>
            <a:endParaRPr lang="en-US" b="0" u="none" dirty="0"/>
          </a:p>
          <a:p>
            <a:r>
              <a:rPr lang="en-US" b="1" u="sng" dirty="0"/>
              <a:t>Handle Real-World Challenges</a:t>
            </a:r>
          </a:p>
          <a:p>
            <a:r>
              <a:rPr lang="en-US" b="0" u="none" dirty="0"/>
              <a:t>Understanding these patterns allows developers and architects to design systems that can handle real-world challenges, such as high availability, scalability, and maintainability.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4CC46-8E72-C7A9-2ECF-096ACDA52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00ACD-0348-4F47-9C35-586193A86BF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3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Load Distribution</a:t>
            </a:r>
            <a:endParaRPr lang="en-US" b="0" u="none" dirty="0"/>
          </a:p>
          <a:p>
            <a:r>
              <a:rPr lang="en-US" b="0" u="none" dirty="0"/>
              <a:t>Distribute workload across multiple consumer, ensuring efficient resource utilization and avoiding bottleneck.</a:t>
            </a:r>
          </a:p>
          <a:p>
            <a:endParaRPr lang="en-US" b="0" u="none" dirty="0"/>
          </a:p>
          <a:p>
            <a:r>
              <a:rPr lang="en-US" b="1" u="sng" dirty="0"/>
              <a:t>Horizontal Scaling</a:t>
            </a:r>
            <a:endParaRPr lang="en-US" b="0" u="none" dirty="0"/>
          </a:p>
          <a:p>
            <a:r>
              <a:rPr lang="en-US" b="0" u="none" dirty="0"/>
              <a:t>Easily scale out by adding more consumers to handle increased message volume.</a:t>
            </a:r>
          </a:p>
          <a:p>
            <a:endParaRPr lang="en-US" b="0" u="none" dirty="0"/>
          </a:p>
          <a:p>
            <a:r>
              <a:rPr lang="en-US" b="1" u="sng" dirty="0"/>
              <a:t>Optimized Throughput</a:t>
            </a:r>
            <a:endParaRPr lang="en-US" b="0" u="none" dirty="0"/>
          </a:p>
          <a:p>
            <a:r>
              <a:rPr lang="en-US" b="0" u="none" dirty="0"/>
              <a:t>Optimize message throughput and processing speeds by leveraging message batching and asynchronous processing.</a:t>
            </a: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00ACD-0348-4F47-9C35-586193A86B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37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Guaranteed Delivery</a:t>
            </a:r>
            <a:endParaRPr lang="en-US" b="0" u="none" dirty="0"/>
          </a:p>
          <a:p>
            <a:r>
              <a:rPr lang="en-US" b="0" u="none" dirty="0"/>
              <a:t>Ensure messages are reliability delivered to their intended recipients, even in the face of network or system failures.</a:t>
            </a:r>
          </a:p>
          <a:p>
            <a:endParaRPr lang="en-US" b="0" u="none" dirty="0"/>
          </a:p>
          <a:p>
            <a:r>
              <a:rPr lang="en-US" b="1" u="sng" dirty="0"/>
              <a:t>Persistent Storage</a:t>
            </a:r>
            <a:endParaRPr lang="en-US" b="0" u="none" dirty="0"/>
          </a:p>
          <a:p>
            <a:r>
              <a:rPr lang="en-US" b="0" u="none" dirty="0"/>
              <a:t>Store messages persistently until they are successfully processed, ensuring no data is lost.</a:t>
            </a:r>
          </a:p>
          <a:p>
            <a:endParaRPr lang="en-US" b="0" u="none" dirty="0"/>
          </a:p>
          <a:p>
            <a:r>
              <a:rPr lang="en-US" b="1" u="sng" dirty="0"/>
              <a:t>Error Handling</a:t>
            </a:r>
            <a:endParaRPr lang="en-US" b="0" u="none" dirty="0"/>
          </a:p>
          <a:p>
            <a:r>
              <a:rPr lang="en-US" b="0" u="none" dirty="0"/>
              <a:t>Implement dead letter queues and reties to handle message processing failures gracefully.</a:t>
            </a: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00ACD-0348-4F47-9C35-586193A86B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03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E-Commerce</a:t>
            </a:r>
            <a:endParaRPr lang="en-US" b="0" u="sng" dirty="0"/>
          </a:p>
          <a:p>
            <a:r>
              <a:rPr lang="en-US" b="0" u="none" dirty="0"/>
              <a:t>Manage order processing, inventory updates, and payment processing across multiple microservices.</a:t>
            </a:r>
          </a:p>
          <a:p>
            <a:endParaRPr lang="en-US" b="0" u="none" dirty="0"/>
          </a:p>
          <a:p>
            <a:r>
              <a:rPr lang="en-US" b="1" u="sng" dirty="0"/>
              <a:t>Financial Services</a:t>
            </a:r>
            <a:endParaRPr lang="en-US" b="0" u="none" dirty="0"/>
          </a:p>
          <a:p>
            <a:r>
              <a:rPr lang="en-US" b="0" u="none" dirty="0"/>
              <a:t>Facilitate secure and reliable transactions between banking systems.</a:t>
            </a:r>
          </a:p>
          <a:p>
            <a:endParaRPr lang="en-US" b="0" u="none" dirty="0"/>
          </a:p>
          <a:p>
            <a:r>
              <a:rPr lang="en-US" b="1" u="sng" dirty="0"/>
              <a:t>IoT</a:t>
            </a:r>
            <a:endParaRPr lang="en-US" b="0" u="none" dirty="0"/>
          </a:p>
          <a:p>
            <a:r>
              <a:rPr lang="en-US" b="0" u="none" dirty="0"/>
              <a:t>Enable communication between IoT devices and backend services for real-time data processing.</a:t>
            </a: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00ACD-0348-4F47-9C35-586193A86B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66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23EDD-AC50-8A9C-F392-35D9EABD6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6DEBE8-DBBE-2B03-4058-BB027AC397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A775A5-A40B-3C84-7304-4F4BE4C80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Definition</a:t>
            </a:r>
          </a:p>
          <a:p>
            <a:r>
              <a:rPr lang="en-US" b="0" u="none" dirty="0"/>
              <a:t>A message queue is a form of asynchronous service-to-service communication used in serverless and microservices architectures.</a:t>
            </a:r>
          </a:p>
          <a:p>
            <a:endParaRPr lang="en-US" b="0" u="none" dirty="0"/>
          </a:p>
          <a:p>
            <a:r>
              <a:rPr lang="en-US" b="1" u="sng" dirty="0"/>
              <a:t>Purpose</a:t>
            </a:r>
            <a:endParaRPr lang="en-US" b="0" u="none" dirty="0"/>
          </a:p>
          <a:p>
            <a:r>
              <a:rPr lang="en-US" b="0" u="none" dirty="0"/>
              <a:t>It decouples the sending and receiving components, allowing them to communicate without direct dependencies.</a:t>
            </a:r>
          </a:p>
          <a:p>
            <a:endParaRPr lang="en-US" b="0" u="none" dirty="0"/>
          </a:p>
          <a:p>
            <a:r>
              <a:rPr lang="en-US" b="1" u="sng" dirty="0"/>
              <a:t>Example</a:t>
            </a:r>
            <a:endParaRPr lang="en-US" b="0" u="none" dirty="0"/>
          </a:p>
          <a:p>
            <a:r>
              <a:rPr lang="en-US" b="0" u="none" dirty="0"/>
              <a:t>Azure Service Bus, RabbitMQ, and Amazon SQS.</a:t>
            </a:r>
            <a:endParaRPr lang="en-US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CD32D-465A-A1F1-1F6E-96395E6D19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00ACD-0348-4F47-9C35-586193A86B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8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6A277-58F2-570F-317D-5966BA29B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7D7D32-589A-E411-4F8B-05E1659A59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29D047-F51E-E3DE-8681-45633D04D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Definition</a:t>
            </a:r>
          </a:p>
          <a:p>
            <a:r>
              <a:rPr lang="en-US" b="0" u="none" dirty="0"/>
              <a:t>A messaging pattern where messages are sent by publishers and received by multiple subscribers.</a:t>
            </a:r>
          </a:p>
          <a:p>
            <a:endParaRPr lang="en-US" b="0" u="none" dirty="0"/>
          </a:p>
          <a:p>
            <a:r>
              <a:rPr lang="en-US" b="1" u="sng" dirty="0"/>
              <a:t>Purpose</a:t>
            </a:r>
            <a:endParaRPr lang="en-US" b="0" u="none" dirty="0"/>
          </a:p>
          <a:p>
            <a:r>
              <a:rPr lang="en-US" b="0" u="none" dirty="0"/>
              <a:t>Enables a one-to-many relationship between the message producer and consumers.</a:t>
            </a:r>
          </a:p>
          <a:p>
            <a:endParaRPr lang="en-US" b="0" u="none" dirty="0"/>
          </a:p>
          <a:p>
            <a:r>
              <a:rPr lang="en-US" b="1" u="sng" dirty="0"/>
              <a:t>Example</a:t>
            </a:r>
            <a:endParaRPr lang="en-US" b="0" u="none" dirty="0"/>
          </a:p>
          <a:p>
            <a:r>
              <a:rPr lang="en-US" b="0" u="none" dirty="0"/>
              <a:t>When a new article is published on a news website, all subscribers receiver a notification.</a:t>
            </a:r>
            <a:endParaRPr lang="en-US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0DCD7-D962-C794-3A56-D4942F236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00ACD-0348-4F47-9C35-586193A86B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62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9DD0A-1F84-956D-60F6-50821686D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C8D180-F630-A3B8-E7F2-09FED0F6CF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B48BD8-F883-F0DB-5220-99E91D73F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Definition</a:t>
            </a:r>
          </a:p>
          <a:p>
            <a:r>
              <a:rPr lang="en-US" b="0" u="none" dirty="0"/>
              <a:t>A message broker is an intermediary program that translates messages from the sender’s formal messaging protocol to the receiver’s protocol.</a:t>
            </a:r>
          </a:p>
          <a:p>
            <a:endParaRPr lang="en-US" b="0" u="none" dirty="0"/>
          </a:p>
          <a:p>
            <a:r>
              <a:rPr lang="en-US" b="1" u="sng" dirty="0"/>
              <a:t>Purpose</a:t>
            </a:r>
            <a:endParaRPr lang="en-US" b="0" u="none" dirty="0"/>
          </a:p>
          <a:p>
            <a:r>
              <a:rPr lang="en-US" b="0" u="none" dirty="0"/>
              <a:t>It routes, transforms, and ensures delivery of messages between distributed systems.</a:t>
            </a:r>
          </a:p>
          <a:p>
            <a:endParaRPr lang="en-US" b="0" u="none" dirty="0"/>
          </a:p>
          <a:p>
            <a:r>
              <a:rPr lang="en-US" b="1" u="sng" dirty="0"/>
              <a:t>Example</a:t>
            </a:r>
            <a:endParaRPr lang="en-US" b="0" u="none" dirty="0"/>
          </a:p>
          <a:p>
            <a:r>
              <a:rPr lang="en-US" b="0" u="none" dirty="0"/>
              <a:t>Apache Kafka, Azure Service Bus, and Amazon SNS.</a:t>
            </a:r>
            <a:endParaRPr lang="en-US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3EB3D-205B-515C-0621-0748782B9E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00ACD-0348-4F47-9C35-586193A86B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92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1A0DC-2277-C983-6B52-694E8B5CA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5E94DF-AB21-1207-6D33-BA44777740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21B6AB-6495-745C-0D6F-C82CB77EA8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Definition</a:t>
            </a:r>
          </a:p>
          <a:p>
            <a:r>
              <a:rPr lang="en-US" b="0" u="none" dirty="0"/>
              <a:t>A dead letter queue is a service implementation to store messages that could not be processed by the consumer.</a:t>
            </a:r>
          </a:p>
          <a:p>
            <a:endParaRPr lang="en-US" b="0" u="none" dirty="0"/>
          </a:p>
          <a:p>
            <a:r>
              <a:rPr lang="en-US" b="1" u="sng" dirty="0"/>
              <a:t>Purpose</a:t>
            </a:r>
            <a:endParaRPr lang="en-US" b="0" u="none" dirty="0"/>
          </a:p>
          <a:p>
            <a:r>
              <a:rPr lang="en-US" b="0" u="none" dirty="0"/>
              <a:t>It allows for messages that cannot be delivered to the consumer or are rejected from the consumer to be retained for further investigation or reprocessing.</a:t>
            </a:r>
          </a:p>
          <a:p>
            <a:endParaRPr lang="en-US" b="0" u="none" dirty="0"/>
          </a:p>
          <a:p>
            <a:r>
              <a:rPr lang="en-US" b="1" u="sng" dirty="0"/>
              <a:t>Example</a:t>
            </a:r>
            <a:endParaRPr lang="en-US" b="0" u="none" dirty="0"/>
          </a:p>
          <a:p>
            <a:r>
              <a:rPr lang="en-US" b="0" u="none" dirty="0"/>
              <a:t>Storing invalid messages that have failed to be processed multiple times.</a:t>
            </a:r>
            <a:endParaRPr lang="en-US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7FC4E-DC4D-4529-C804-17B3A08DE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00ACD-0348-4F47-9C35-586193A86B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73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7762E-5725-0965-43BF-C0DE6477A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101355-B6C7-51E5-3F11-3043B8FBDD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3D128F-35A2-2260-FC55-5039D2B32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Definition</a:t>
            </a:r>
          </a:p>
          <a:p>
            <a:r>
              <a:rPr lang="en-US" b="0" u="none" dirty="0"/>
              <a:t>A dead letter queue is a service implementation to store messages that could not be processed by the consumer.</a:t>
            </a:r>
          </a:p>
          <a:p>
            <a:endParaRPr lang="en-US" b="0" u="none" dirty="0"/>
          </a:p>
          <a:p>
            <a:r>
              <a:rPr lang="en-US" b="1" u="sng" dirty="0"/>
              <a:t>Purpose</a:t>
            </a:r>
            <a:endParaRPr lang="en-US" b="0" u="none" dirty="0"/>
          </a:p>
          <a:p>
            <a:r>
              <a:rPr lang="en-US" b="0" u="none" dirty="0"/>
              <a:t>It allows for messages that cannot be delivered to the consumer or are rejected from the consumer to be retained for further investigation or reprocessing.</a:t>
            </a:r>
          </a:p>
          <a:p>
            <a:endParaRPr lang="en-US" b="0" u="none" dirty="0"/>
          </a:p>
          <a:p>
            <a:r>
              <a:rPr lang="en-US" b="1" u="sng" dirty="0"/>
              <a:t>Example</a:t>
            </a:r>
            <a:endParaRPr lang="en-US" b="0" u="none" dirty="0"/>
          </a:p>
          <a:p>
            <a:r>
              <a:rPr lang="en-US" b="0" u="none" dirty="0"/>
              <a:t>Storing invalid messages that have failed to be processed multiple times.</a:t>
            </a:r>
            <a:endParaRPr lang="en-US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E3C18-BF58-CA19-CC05-9CBE03559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00ACD-0348-4F47-9C35-586193A86B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0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7276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esenation Title Footer">
            <a:extLst>
              <a:ext uri="{FF2B5EF4-FFF2-40B4-BE49-F238E27FC236}">
                <a16:creationId xmlns:a16="http://schemas.microsoft.com/office/drawing/2014/main" id="{3F8BB486-41EA-13B5-9AF0-42BBC8163251}"/>
              </a:ext>
            </a:extLst>
          </p:cNvPr>
          <p:cNvSpPr txBox="1"/>
          <p:nvPr userDrawn="1"/>
        </p:nvSpPr>
        <p:spPr>
          <a:xfrm>
            <a:off x="4530443" y="6400800"/>
            <a:ext cx="313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Unlock the Power of Messaging Patterns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1206D206-CC76-B356-133C-0A969DA0A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798492D-9410-E54A-28DD-30F3F008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095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TItle">
            <a:extLst>
              <a:ext uri="{FF2B5EF4-FFF2-40B4-BE49-F238E27FC236}">
                <a16:creationId xmlns:a16="http://schemas.microsoft.com/office/drawing/2014/main" id="{C5D7F92D-F719-DFA6-480F-E13D689414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099" y="583163"/>
            <a:ext cx="11099800" cy="2845837"/>
          </a:xfrm>
        </p:spPr>
        <p:txBody>
          <a:bodyPr anchor="b"/>
          <a:lstStyle>
            <a:lvl1pPr algn="ctr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3" name="Presentation Title">
            <a:extLst>
              <a:ext uri="{FF2B5EF4-FFF2-40B4-BE49-F238E27FC236}">
                <a16:creationId xmlns:a16="http://schemas.microsoft.com/office/drawing/2014/main" id="{F8450C63-0FDF-68E3-C430-6BE7AA1CDE18}"/>
              </a:ext>
            </a:extLst>
          </p:cNvPr>
          <p:cNvSpPr txBox="1"/>
          <p:nvPr userDrawn="1"/>
        </p:nvSpPr>
        <p:spPr>
          <a:xfrm>
            <a:off x="3486150" y="6396335"/>
            <a:ext cx="5219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Unlock the Power of Messaging Patterns</a:t>
            </a:r>
          </a:p>
        </p:txBody>
      </p:sp>
      <p:sp>
        <p:nvSpPr>
          <p:cNvPr id="9" name="Subection Title">
            <a:extLst>
              <a:ext uri="{FF2B5EF4-FFF2-40B4-BE49-F238E27FC236}">
                <a16:creationId xmlns:a16="http://schemas.microsoft.com/office/drawing/2014/main" id="{A24D9923-57B7-3F72-BDE9-973B963E06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257" y="4455467"/>
            <a:ext cx="11003642" cy="914400"/>
          </a:xfrm>
        </p:spPr>
        <p:txBody>
          <a:bodyPr>
            <a:noAutofit/>
          </a:bodyPr>
          <a:lstStyle>
            <a:lvl1pPr marL="0" indent="0" algn="ctr">
              <a:buNone/>
              <a:def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subsection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33220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esenation Title Footer">
            <a:extLst>
              <a:ext uri="{FF2B5EF4-FFF2-40B4-BE49-F238E27FC236}">
                <a16:creationId xmlns:a16="http://schemas.microsoft.com/office/drawing/2014/main" id="{85E4057A-9753-03B7-9BF6-D812ABB82D5C}"/>
              </a:ext>
            </a:extLst>
          </p:cNvPr>
          <p:cNvSpPr txBox="1"/>
          <p:nvPr userDrawn="1"/>
        </p:nvSpPr>
        <p:spPr>
          <a:xfrm>
            <a:off x="4530443" y="6400800"/>
            <a:ext cx="313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Unlock the Power of Messaging Patterns</a:t>
            </a:r>
          </a:p>
        </p:txBody>
      </p:sp>
      <p:sp>
        <p:nvSpPr>
          <p:cNvPr id="4" name="Secondary Content">
            <a:extLst>
              <a:ext uri="{FF2B5EF4-FFF2-40B4-BE49-F238E27FC236}">
                <a16:creationId xmlns:a16="http://schemas.microsoft.com/office/drawing/2014/main" id="{FDE02316-9F55-D549-0FD3-3FE4AE699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4778" y="1825625"/>
            <a:ext cx="5458968" cy="43891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rimary Content">
            <a:extLst>
              <a:ext uri="{FF2B5EF4-FFF2-40B4-BE49-F238E27FC236}">
                <a16:creationId xmlns:a16="http://schemas.microsoft.com/office/drawing/2014/main" id="{32C729A9-72A4-DC89-E3AD-B75906BA7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1825625"/>
            <a:ext cx="5458968" cy="43891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026C142B-8301-F944-A303-6FF51130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96564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esenation Title Footer">
            <a:extLst>
              <a:ext uri="{FF2B5EF4-FFF2-40B4-BE49-F238E27FC236}">
                <a16:creationId xmlns:a16="http://schemas.microsoft.com/office/drawing/2014/main" id="{9EC920BD-70A9-B7EA-30FB-13D1FAF82F20}"/>
              </a:ext>
            </a:extLst>
          </p:cNvPr>
          <p:cNvSpPr txBox="1"/>
          <p:nvPr userDrawn="1"/>
        </p:nvSpPr>
        <p:spPr>
          <a:xfrm>
            <a:off x="4530443" y="6400800"/>
            <a:ext cx="313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Unlock the Power of Messaging Patterns</a:t>
            </a:r>
          </a:p>
        </p:txBody>
      </p:sp>
      <p:sp>
        <p:nvSpPr>
          <p:cNvPr id="6" name="Rigth Comparison">
            <a:extLst>
              <a:ext uri="{FF2B5EF4-FFF2-40B4-BE49-F238E27FC236}">
                <a16:creationId xmlns:a16="http://schemas.microsoft.com/office/drawing/2014/main" id="{787CCB16-0AAE-E45C-6993-A6FC55DBF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73368" y="2441448"/>
            <a:ext cx="5276088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Comparison Title">
            <a:extLst>
              <a:ext uri="{FF2B5EF4-FFF2-40B4-BE49-F238E27FC236}">
                <a16:creationId xmlns:a16="http://schemas.microsoft.com/office/drawing/2014/main" id="{0F73AC93-FC06-15C6-D0B8-36C019116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9812" y="1581912"/>
            <a:ext cx="52760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Comparison Divider">
            <a:extLst>
              <a:ext uri="{FF2B5EF4-FFF2-40B4-BE49-F238E27FC236}">
                <a16:creationId xmlns:a16="http://schemas.microsoft.com/office/drawing/2014/main" id="{6061AE4D-4A1A-2767-57FB-93B7BCF30EEF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9048" y="1645920"/>
            <a:ext cx="4644" cy="466344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Left Comparison">
            <a:extLst>
              <a:ext uri="{FF2B5EF4-FFF2-40B4-BE49-F238E27FC236}">
                <a16:creationId xmlns:a16="http://schemas.microsoft.com/office/drawing/2014/main" id="{D91756C4-37D6-0386-0375-9847BBAB6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441447"/>
            <a:ext cx="5276088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Lett Comparison Title">
            <a:extLst>
              <a:ext uri="{FF2B5EF4-FFF2-40B4-BE49-F238E27FC236}">
                <a16:creationId xmlns:a16="http://schemas.microsoft.com/office/drawing/2014/main" id="{327D5202-CBB7-F61D-FC1B-581B290B6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1581912"/>
            <a:ext cx="52760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3BB01E2-8C0E-379A-B14D-0A9CBFA0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36" y="457200"/>
            <a:ext cx="11100816" cy="10972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6627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esenation Title Footer">
            <a:extLst>
              <a:ext uri="{FF2B5EF4-FFF2-40B4-BE49-F238E27FC236}">
                <a16:creationId xmlns:a16="http://schemas.microsoft.com/office/drawing/2014/main" id="{3536266B-EC88-1F4B-858A-5E89E4A47DD2}"/>
              </a:ext>
            </a:extLst>
          </p:cNvPr>
          <p:cNvSpPr txBox="1"/>
          <p:nvPr userDrawn="1"/>
        </p:nvSpPr>
        <p:spPr>
          <a:xfrm>
            <a:off x="4530443" y="6400800"/>
            <a:ext cx="313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Unlock the Power of Messaging Patterns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831C5808-D707-8E1E-FCFD-39439C86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5212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345" userDrawn="1">
          <p15:clr>
            <a:srgbClr val="FBAE40"/>
          </p15:clr>
        </p15:guide>
        <p15:guide id="4" pos="822" userDrawn="1">
          <p15:clr>
            <a:srgbClr val="FBAE40"/>
          </p15:clr>
        </p15:guide>
        <p15:guide id="5" pos="937" userDrawn="1">
          <p15:clr>
            <a:srgbClr val="FBAE40"/>
          </p15:clr>
        </p15:guide>
        <p15:guide id="6" pos="1414" userDrawn="1">
          <p15:clr>
            <a:srgbClr val="FBAE40"/>
          </p15:clr>
        </p15:guide>
        <p15:guide id="7" pos="1529" userDrawn="1">
          <p15:clr>
            <a:srgbClr val="FBAE40"/>
          </p15:clr>
        </p15:guide>
        <p15:guide id="8" pos="2006" userDrawn="1">
          <p15:clr>
            <a:srgbClr val="FBAE40"/>
          </p15:clr>
        </p15:guide>
        <p15:guide id="9" pos="2121" userDrawn="1">
          <p15:clr>
            <a:srgbClr val="FBAE40"/>
          </p15:clr>
        </p15:guide>
        <p15:guide id="10" pos="2598" userDrawn="1">
          <p15:clr>
            <a:srgbClr val="FBAE40"/>
          </p15:clr>
        </p15:guide>
        <p15:guide id="11" pos="2713" userDrawn="1">
          <p15:clr>
            <a:srgbClr val="FBAE40"/>
          </p15:clr>
        </p15:guide>
        <p15:guide id="12" pos="3190" userDrawn="1">
          <p15:clr>
            <a:srgbClr val="FBAE40"/>
          </p15:clr>
        </p15:guide>
        <p15:guide id="13" pos="3305" userDrawn="1">
          <p15:clr>
            <a:srgbClr val="FBAE40"/>
          </p15:clr>
        </p15:guide>
        <p15:guide id="14" pos="3782" userDrawn="1">
          <p15:clr>
            <a:srgbClr val="FBAE40"/>
          </p15:clr>
        </p15:guide>
        <p15:guide id="15" pos="3897" userDrawn="1">
          <p15:clr>
            <a:srgbClr val="FBAE40"/>
          </p15:clr>
        </p15:guide>
        <p15:guide id="16" pos="4374" userDrawn="1">
          <p15:clr>
            <a:srgbClr val="FBAE40"/>
          </p15:clr>
        </p15:guide>
        <p15:guide id="17" pos="4489" userDrawn="1">
          <p15:clr>
            <a:srgbClr val="FBAE40"/>
          </p15:clr>
        </p15:guide>
        <p15:guide id="18" pos="4966" userDrawn="1">
          <p15:clr>
            <a:srgbClr val="FBAE40"/>
          </p15:clr>
        </p15:guide>
        <p15:guide id="19" pos="5081" userDrawn="1">
          <p15:clr>
            <a:srgbClr val="FBAE40"/>
          </p15:clr>
        </p15:guide>
        <p15:guide id="20" pos="5558" userDrawn="1">
          <p15:clr>
            <a:srgbClr val="FBAE40"/>
          </p15:clr>
        </p15:guide>
        <p15:guide id="21" pos="5673" userDrawn="1">
          <p15:clr>
            <a:srgbClr val="FBAE40"/>
          </p15:clr>
        </p15:guide>
        <p15:guide id="22" pos="6150" userDrawn="1">
          <p15:clr>
            <a:srgbClr val="FBAE40"/>
          </p15:clr>
        </p15:guide>
        <p15:guide id="23" pos="6265" userDrawn="1">
          <p15:clr>
            <a:srgbClr val="FBAE40"/>
          </p15:clr>
        </p15:guide>
        <p15:guide id="24" pos="6742" userDrawn="1">
          <p15:clr>
            <a:srgbClr val="FBAE40"/>
          </p15:clr>
        </p15:guide>
        <p15:guide id="25" pos="6857" userDrawn="1">
          <p15:clr>
            <a:srgbClr val="FBAE40"/>
          </p15:clr>
        </p15:guide>
        <p15:guide id="26" pos="7334" userDrawn="1">
          <p15:clr>
            <a:srgbClr val="FBAE40"/>
          </p15:clr>
        </p15:guide>
        <p15:guide id="27" orient="horz" userDrawn="1">
          <p15:clr>
            <a:srgbClr val="FBAE40"/>
          </p15:clr>
        </p15:guide>
        <p15:guide id="28" orient="horz" pos="4320" userDrawn="1">
          <p15:clr>
            <a:srgbClr val="FBAE40"/>
          </p15:clr>
        </p15:guide>
        <p15:guide id="29" orient="horz" pos="288" userDrawn="1">
          <p15:clr>
            <a:srgbClr val="FBAE40"/>
          </p15:clr>
        </p15:guide>
        <p15:guide id="30" orient="horz" pos="816" userDrawn="1">
          <p15:clr>
            <a:srgbClr val="FBAE40"/>
          </p15:clr>
        </p15:guide>
        <p15:guide id="31" orient="horz" pos="931" userDrawn="1">
          <p15:clr>
            <a:srgbClr val="FBAE40"/>
          </p15:clr>
        </p15:guide>
        <p15:guide id="32" orient="horz" pos="1459" userDrawn="1">
          <p15:clr>
            <a:srgbClr val="FBAE40"/>
          </p15:clr>
        </p15:guide>
        <p15:guide id="33" orient="horz" pos="1574" userDrawn="1">
          <p15:clr>
            <a:srgbClr val="FBAE40"/>
          </p15:clr>
        </p15:guide>
        <p15:guide id="34" orient="horz" pos="2102" userDrawn="1">
          <p15:clr>
            <a:srgbClr val="FBAE40"/>
          </p15:clr>
        </p15:guide>
        <p15:guide id="35" orient="horz" pos="2217" userDrawn="1">
          <p15:clr>
            <a:srgbClr val="FBAE40"/>
          </p15:clr>
        </p15:guide>
        <p15:guide id="36" orient="horz" pos="2745" userDrawn="1">
          <p15:clr>
            <a:srgbClr val="FBAE40"/>
          </p15:clr>
        </p15:guide>
        <p15:guide id="37" orient="horz" pos="2860" userDrawn="1">
          <p15:clr>
            <a:srgbClr val="FBAE40"/>
          </p15:clr>
        </p15:guide>
        <p15:guide id="38" orient="horz" pos="3388" userDrawn="1">
          <p15:clr>
            <a:srgbClr val="FBAE40"/>
          </p15:clr>
        </p15:guide>
        <p15:guide id="39" orient="horz" pos="3504" userDrawn="1">
          <p15:clr>
            <a:srgbClr val="FBAE40"/>
          </p15:clr>
        </p15:guide>
        <p15:guide id="40" orient="horz" pos="403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esenation Title Footer">
            <a:extLst>
              <a:ext uri="{FF2B5EF4-FFF2-40B4-BE49-F238E27FC236}">
                <a16:creationId xmlns:a16="http://schemas.microsoft.com/office/drawing/2014/main" id="{5743D3FB-D8B4-73B9-0972-DBFB37F5D69B}"/>
              </a:ext>
            </a:extLst>
          </p:cNvPr>
          <p:cNvSpPr txBox="1"/>
          <p:nvPr userDrawn="1"/>
        </p:nvSpPr>
        <p:spPr>
          <a:xfrm>
            <a:off x="4530443" y="6400800"/>
            <a:ext cx="313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Unlock the Power of Messaging Patterns</a:t>
            </a:r>
          </a:p>
        </p:txBody>
      </p:sp>
    </p:spTree>
    <p:extLst>
      <p:ext uri="{BB962C8B-B14F-4D97-AF65-F5344CB8AC3E}">
        <p14:creationId xmlns:p14="http://schemas.microsoft.com/office/powerpoint/2010/main" val="40113782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esenation Title Footer">
            <a:extLst>
              <a:ext uri="{FF2B5EF4-FFF2-40B4-BE49-F238E27FC236}">
                <a16:creationId xmlns:a16="http://schemas.microsoft.com/office/drawing/2014/main" id="{827AF5A6-F851-FB63-1669-61D5739419EF}"/>
              </a:ext>
            </a:extLst>
          </p:cNvPr>
          <p:cNvSpPr txBox="1"/>
          <p:nvPr userDrawn="1"/>
        </p:nvSpPr>
        <p:spPr>
          <a:xfrm>
            <a:off x="4530443" y="6400800"/>
            <a:ext cx="313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Unlock the Power of Messaging Patterns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E6ED642B-92EB-1734-E5D9-077003B8A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824" y="457200"/>
            <a:ext cx="7336536" cy="57607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">
            <a:extLst>
              <a:ext uri="{FF2B5EF4-FFF2-40B4-BE49-F238E27FC236}">
                <a16:creationId xmlns:a16="http://schemas.microsoft.com/office/drawing/2014/main" id="{7CA6B0FB-DB4A-6DCB-F760-974288FA2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0" y="1965960"/>
            <a:ext cx="3575304" cy="42519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0AA9804-C8FE-28D4-18D5-7F9DCA58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57200"/>
            <a:ext cx="3575304" cy="14173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85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esenation Title Footer">
            <a:extLst>
              <a:ext uri="{FF2B5EF4-FFF2-40B4-BE49-F238E27FC236}">
                <a16:creationId xmlns:a16="http://schemas.microsoft.com/office/drawing/2014/main" id="{DF8F8D25-E665-0209-243E-C399F20D9620}"/>
              </a:ext>
            </a:extLst>
          </p:cNvPr>
          <p:cNvSpPr txBox="1"/>
          <p:nvPr userDrawn="1"/>
        </p:nvSpPr>
        <p:spPr>
          <a:xfrm>
            <a:off x="4530443" y="6400800"/>
            <a:ext cx="313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Unlock the Power of Messaging Patterns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67B8E-3FB1-AED5-8499-96A869DE5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06824" y="457200"/>
            <a:ext cx="7333488" cy="57607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0A7C2-6F8A-E515-E20F-4EDB3F6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0" y="1965960"/>
            <a:ext cx="3575304" cy="42519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49B8AEF-8CB1-ED90-43F3-6A746020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57200"/>
            <a:ext cx="3575304" cy="14173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9614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7B727-76AE-E598-387E-27D5ED6BA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100" y="1825625"/>
            <a:ext cx="110998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5C17A-A8EA-6066-3EC9-89C46D927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457200"/>
            <a:ext cx="110998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9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6F68-5DCC-C8C3-C6B9-9B521270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Essentials</a:t>
            </a:r>
          </a:p>
        </p:txBody>
      </p:sp>
    </p:spTree>
    <p:extLst>
      <p:ext uri="{BB962C8B-B14F-4D97-AF65-F5344CB8AC3E}">
        <p14:creationId xmlns:p14="http://schemas.microsoft.com/office/powerpoint/2010/main" val="11851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C8BB3-CC47-231D-0F79-CAF3FC169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A3BA-5A4B-F121-64DC-82798F4F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and Terminology</a:t>
            </a:r>
          </a:p>
        </p:txBody>
      </p:sp>
      <p:sp>
        <p:nvSpPr>
          <p:cNvPr id="3" name="Primary Context Box">
            <a:extLst>
              <a:ext uri="{FF2B5EF4-FFF2-40B4-BE49-F238E27FC236}">
                <a16:creationId xmlns:a16="http://schemas.microsoft.com/office/drawing/2014/main" id="{1554BC97-8604-4E92-FE4A-D59D97C09B51}"/>
              </a:ext>
            </a:extLst>
          </p:cNvPr>
          <p:cNvSpPr/>
          <p:nvPr/>
        </p:nvSpPr>
        <p:spPr>
          <a:xfrm>
            <a:off x="551180" y="1750311"/>
            <a:ext cx="263588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Message Queue</a:t>
            </a:r>
          </a:p>
        </p:txBody>
      </p:sp>
      <p:sp>
        <p:nvSpPr>
          <p:cNvPr id="4" name="Primary Context Box">
            <a:extLst>
              <a:ext uri="{FF2B5EF4-FFF2-40B4-BE49-F238E27FC236}">
                <a16:creationId xmlns:a16="http://schemas.microsoft.com/office/drawing/2014/main" id="{DF17752A-6A3B-FF4E-A767-7FBF296C4ED1}"/>
              </a:ext>
            </a:extLst>
          </p:cNvPr>
          <p:cNvSpPr/>
          <p:nvPr/>
        </p:nvSpPr>
        <p:spPr>
          <a:xfrm>
            <a:off x="3379660" y="1750311"/>
            <a:ext cx="263588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Publish / Subscribe Model</a:t>
            </a:r>
          </a:p>
        </p:txBody>
      </p:sp>
      <p:sp>
        <p:nvSpPr>
          <p:cNvPr id="5" name="Secondary Content Box">
            <a:extLst>
              <a:ext uri="{FF2B5EF4-FFF2-40B4-BE49-F238E27FC236}">
                <a16:creationId xmlns:a16="http://schemas.microsoft.com/office/drawing/2014/main" id="{B43C11B5-1C7E-7B71-6297-B905D273156D}"/>
              </a:ext>
            </a:extLst>
          </p:cNvPr>
          <p:cNvSpPr/>
          <p:nvPr/>
        </p:nvSpPr>
        <p:spPr>
          <a:xfrm>
            <a:off x="6203760" y="1750311"/>
            <a:ext cx="262210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Message Brokers</a:t>
            </a:r>
          </a:p>
        </p:txBody>
      </p:sp>
      <p:sp>
        <p:nvSpPr>
          <p:cNvPr id="6" name="Secondary Content Box">
            <a:extLst>
              <a:ext uri="{FF2B5EF4-FFF2-40B4-BE49-F238E27FC236}">
                <a16:creationId xmlns:a16="http://schemas.microsoft.com/office/drawing/2014/main" id="{CB8BA373-C481-3426-ABDE-84CED6320402}"/>
              </a:ext>
            </a:extLst>
          </p:cNvPr>
          <p:cNvSpPr/>
          <p:nvPr/>
        </p:nvSpPr>
        <p:spPr>
          <a:xfrm>
            <a:off x="9023795" y="1750311"/>
            <a:ext cx="262210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Transactions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E67F174-23A3-03AF-ED79-911174FD9160}"/>
              </a:ext>
            </a:extLst>
          </p:cNvPr>
          <p:cNvSpPr/>
          <p:nvPr/>
        </p:nvSpPr>
        <p:spPr>
          <a:xfrm>
            <a:off x="561826" y="1750311"/>
            <a:ext cx="2614593" cy="8382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CC8FD0-D539-F945-61C9-E51F8A51761E}"/>
              </a:ext>
            </a:extLst>
          </p:cNvPr>
          <p:cNvSpPr/>
          <p:nvPr/>
        </p:nvSpPr>
        <p:spPr>
          <a:xfrm>
            <a:off x="3390306" y="1750311"/>
            <a:ext cx="2614593" cy="8382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804AFC-F8F4-F8FE-7C13-9A748E082513}"/>
              </a:ext>
            </a:extLst>
          </p:cNvPr>
          <p:cNvSpPr/>
          <p:nvPr/>
        </p:nvSpPr>
        <p:spPr>
          <a:xfrm>
            <a:off x="6207516" y="1750311"/>
            <a:ext cx="2614593" cy="8382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13" name="Secondary Content Box">
            <a:extLst>
              <a:ext uri="{FF2B5EF4-FFF2-40B4-BE49-F238E27FC236}">
                <a16:creationId xmlns:a16="http://schemas.microsoft.com/office/drawing/2014/main" id="{55FB9495-27AB-3CCB-99BB-BF7701739E0D}"/>
              </a:ext>
            </a:extLst>
          </p:cNvPr>
          <p:cNvSpPr/>
          <p:nvPr/>
        </p:nvSpPr>
        <p:spPr>
          <a:xfrm>
            <a:off x="1502220" y="3519488"/>
            <a:ext cx="262210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Dead Letter Queue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14E797-3821-2276-0772-7E77515EE84A}"/>
              </a:ext>
            </a:extLst>
          </p:cNvPr>
          <p:cNvSpPr/>
          <p:nvPr/>
        </p:nvSpPr>
        <p:spPr>
          <a:xfrm>
            <a:off x="9027551" y="1750311"/>
            <a:ext cx="2614593" cy="8382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29920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96BED-5EEC-5081-8799-2765A91FF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B892-E11B-59A8-51EC-86C85097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and Terminology</a:t>
            </a:r>
          </a:p>
        </p:txBody>
      </p:sp>
      <p:sp>
        <p:nvSpPr>
          <p:cNvPr id="3" name="Primary Context Box">
            <a:extLst>
              <a:ext uri="{FF2B5EF4-FFF2-40B4-BE49-F238E27FC236}">
                <a16:creationId xmlns:a16="http://schemas.microsoft.com/office/drawing/2014/main" id="{988F408D-8A67-BA85-EF9F-661709885671}"/>
              </a:ext>
            </a:extLst>
          </p:cNvPr>
          <p:cNvSpPr/>
          <p:nvPr/>
        </p:nvSpPr>
        <p:spPr>
          <a:xfrm>
            <a:off x="551180" y="1750311"/>
            <a:ext cx="263588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Message Queue</a:t>
            </a:r>
          </a:p>
        </p:txBody>
      </p:sp>
      <p:sp>
        <p:nvSpPr>
          <p:cNvPr id="4" name="Primary Context Box">
            <a:extLst>
              <a:ext uri="{FF2B5EF4-FFF2-40B4-BE49-F238E27FC236}">
                <a16:creationId xmlns:a16="http://schemas.microsoft.com/office/drawing/2014/main" id="{843B6524-375B-49E2-7C24-8281725FA8EF}"/>
              </a:ext>
            </a:extLst>
          </p:cNvPr>
          <p:cNvSpPr/>
          <p:nvPr/>
        </p:nvSpPr>
        <p:spPr>
          <a:xfrm>
            <a:off x="3379660" y="1750311"/>
            <a:ext cx="263588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Publish / Subscribe Model</a:t>
            </a:r>
          </a:p>
        </p:txBody>
      </p:sp>
      <p:sp>
        <p:nvSpPr>
          <p:cNvPr id="5" name="Secondary Content Box">
            <a:extLst>
              <a:ext uri="{FF2B5EF4-FFF2-40B4-BE49-F238E27FC236}">
                <a16:creationId xmlns:a16="http://schemas.microsoft.com/office/drawing/2014/main" id="{EE4E9177-8317-93C1-EB48-A6FD906DFDEB}"/>
              </a:ext>
            </a:extLst>
          </p:cNvPr>
          <p:cNvSpPr/>
          <p:nvPr/>
        </p:nvSpPr>
        <p:spPr>
          <a:xfrm>
            <a:off x="6203760" y="1750311"/>
            <a:ext cx="262210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Message Brokers</a:t>
            </a:r>
          </a:p>
        </p:txBody>
      </p:sp>
      <p:sp>
        <p:nvSpPr>
          <p:cNvPr id="6" name="Secondary Content Box">
            <a:extLst>
              <a:ext uri="{FF2B5EF4-FFF2-40B4-BE49-F238E27FC236}">
                <a16:creationId xmlns:a16="http://schemas.microsoft.com/office/drawing/2014/main" id="{0438D973-14EB-9A88-0B0B-A66026B239DC}"/>
              </a:ext>
            </a:extLst>
          </p:cNvPr>
          <p:cNvSpPr/>
          <p:nvPr/>
        </p:nvSpPr>
        <p:spPr>
          <a:xfrm>
            <a:off x="9023795" y="1750311"/>
            <a:ext cx="262210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Transactions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070DEE-09F0-4CF1-6108-70DF3A4B3B54}"/>
              </a:ext>
            </a:extLst>
          </p:cNvPr>
          <p:cNvSpPr/>
          <p:nvPr/>
        </p:nvSpPr>
        <p:spPr>
          <a:xfrm>
            <a:off x="561826" y="1750311"/>
            <a:ext cx="2614593" cy="8382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031BFB-99E0-0209-FB8E-3F1AD6C5A5CF}"/>
              </a:ext>
            </a:extLst>
          </p:cNvPr>
          <p:cNvSpPr/>
          <p:nvPr/>
        </p:nvSpPr>
        <p:spPr>
          <a:xfrm>
            <a:off x="3390306" y="1750311"/>
            <a:ext cx="2614593" cy="8382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E105DB-DC06-8B04-E8F9-6A511819E76A}"/>
              </a:ext>
            </a:extLst>
          </p:cNvPr>
          <p:cNvSpPr/>
          <p:nvPr/>
        </p:nvSpPr>
        <p:spPr>
          <a:xfrm>
            <a:off x="6207516" y="1750311"/>
            <a:ext cx="2614593" cy="8382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13" name="Secondary Content Box">
            <a:extLst>
              <a:ext uri="{FF2B5EF4-FFF2-40B4-BE49-F238E27FC236}">
                <a16:creationId xmlns:a16="http://schemas.microsoft.com/office/drawing/2014/main" id="{9534E9B0-CF40-CE4E-8BA5-8B8601C16869}"/>
              </a:ext>
            </a:extLst>
          </p:cNvPr>
          <p:cNvSpPr/>
          <p:nvPr/>
        </p:nvSpPr>
        <p:spPr>
          <a:xfrm>
            <a:off x="1502220" y="3519488"/>
            <a:ext cx="262210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Dead Letter Queue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D656F91-0E20-D96E-2D48-2B6043FAD435}"/>
              </a:ext>
            </a:extLst>
          </p:cNvPr>
          <p:cNvSpPr/>
          <p:nvPr/>
        </p:nvSpPr>
        <p:spPr>
          <a:xfrm>
            <a:off x="9027551" y="1750311"/>
            <a:ext cx="2614593" cy="8382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7" name="Secondary Content Box">
            <a:extLst>
              <a:ext uri="{FF2B5EF4-FFF2-40B4-BE49-F238E27FC236}">
                <a16:creationId xmlns:a16="http://schemas.microsoft.com/office/drawing/2014/main" id="{73E24D07-C6F9-F78A-20A2-EE2CA3D203C6}"/>
              </a:ext>
            </a:extLst>
          </p:cNvPr>
          <p:cNvSpPr/>
          <p:nvPr/>
        </p:nvSpPr>
        <p:spPr>
          <a:xfrm>
            <a:off x="4321620" y="3519488"/>
            <a:ext cx="262210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Idempotence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6CE05F-5B2D-AF4F-4BEF-BB70FB49AC6D}"/>
              </a:ext>
            </a:extLst>
          </p:cNvPr>
          <p:cNvSpPr/>
          <p:nvPr/>
        </p:nvSpPr>
        <p:spPr>
          <a:xfrm>
            <a:off x="1505976" y="3519488"/>
            <a:ext cx="2614593" cy="8382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79399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03957-E035-8750-EF0D-0B3CF6C07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D76D-B99E-1997-E7F9-918F7E74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and Terminology</a:t>
            </a:r>
          </a:p>
        </p:txBody>
      </p:sp>
      <p:sp>
        <p:nvSpPr>
          <p:cNvPr id="3" name="Primary Context Box">
            <a:extLst>
              <a:ext uri="{FF2B5EF4-FFF2-40B4-BE49-F238E27FC236}">
                <a16:creationId xmlns:a16="http://schemas.microsoft.com/office/drawing/2014/main" id="{FFF0634E-4A2A-4D7D-A694-7D21C13132AC}"/>
              </a:ext>
            </a:extLst>
          </p:cNvPr>
          <p:cNvSpPr/>
          <p:nvPr/>
        </p:nvSpPr>
        <p:spPr>
          <a:xfrm>
            <a:off x="551180" y="1750311"/>
            <a:ext cx="263588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Message Queue</a:t>
            </a:r>
          </a:p>
        </p:txBody>
      </p:sp>
      <p:sp>
        <p:nvSpPr>
          <p:cNvPr id="4" name="Primary Context Box">
            <a:extLst>
              <a:ext uri="{FF2B5EF4-FFF2-40B4-BE49-F238E27FC236}">
                <a16:creationId xmlns:a16="http://schemas.microsoft.com/office/drawing/2014/main" id="{B8605428-8F08-39D6-4A31-8078AAB02B31}"/>
              </a:ext>
            </a:extLst>
          </p:cNvPr>
          <p:cNvSpPr/>
          <p:nvPr/>
        </p:nvSpPr>
        <p:spPr>
          <a:xfrm>
            <a:off x="3379660" y="1750311"/>
            <a:ext cx="263588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Publish / Subscribe Model</a:t>
            </a:r>
          </a:p>
        </p:txBody>
      </p:sp>
      <p:sp>
        <p:nvSpPr>
          <p:cNvPr id="5" name="Secondary Content Box">
            <a:extLst>
              <a:ext uri="{FF2B5EF4-FFF2-40B4-BE49-F238E27FC236}">
                <a16:creationId xmlns:a16="http://schemas.microsoft.com/office/drawing/2014/main" id="{ED682FF8-4739-BBDB-9F5B-2E99B3B3B5F9}"/>
              </a:ext>
            </a:extLst>
          </p:cNvPr>
          <p:cNvSpPr/>
          <p:nvPr/>
        </p:nvSpPr>
        <p:spPr>
          <a:xfrm>
            <a:off x="6203760" y="1750311"/>
            <a:ext cx="262210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Message Brokers</a:t>
            </a:r>
          </a:p>
        </p:txBody>
      </p:sp>
      <p:sp>
        <p:nvSpPr>
          <p:cNvPr id="6" name="Secondary Content Box">
            <a:extLst>
              <a:ext uri="{FF2B5EF4-FFF2-40B4-BE49-F238E27FC236}">
                <a16:creationId xmlns:a16="http://schemas.microsoft.com/office/drawing/2014/main" id="{DEB8328B-4B87-ADC1-6DAD-145C3E52BAFE}"/>
              </a:ext>
            </a:extLst>
          </p:cNvPr>
          <p:cNvSpPr/>
          <p:nvPr/>
        </p:nvSpPr>
        <p:spPr>
          <a:xfrm>
            <a:off x="9023795" y="1750311"/>
            <a:ext cx="262210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Transactions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8DBEB-6129-CCE6-76BB-10B32928A5C0}"/>
              </a:ext>
            </a:extLst>
          </p:cNvPr>
          <p:cNvSpPr/>
          <p:nvPr/>
        </p:nvSpPr>
        <p:spPr>
          <a:xfrm>
            <a:off x="561826" y="1750311"/>
            <a:ext cx="2614593" cy="8382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A6B47B-FBD3-7BE2-D4B5-8591354459FF}"/>
              </a:ext>
            </a:extLst>
          </p:cNvPr>
          <p:cNvSpPr/>
          <p:nvPr/>
        </p:nvSpPr>
        <p:spPr>
          <a:xfrm>
            <a:off x="3390306" y="1750311"/>
            <a:ext cx="2614593" cy="8382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075B4C-A1F5-C13B-F669-5AB69F494782}"/>
              </a:ext>
            </a:extLst>
          </p:cNvPr>
          <p:cNvSpPr/>
          <p:nvPr/>
        </p:nvSpPr>
        <p:spPr>
          <a:xfrm>
            <a:off x="6207516" y="1750311"/>
            <a:ext cx="2614593" cy="8382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13" name="Secondary Content Box">
            <a:extLst>
              <a:ext uri="{FF2B5EF4-FFF2-40B4-BE49-F238E27FC236}">
                <a16:creationId xmlns:a16="http://schemas.microsoft.com/office/drawing/2014/main" id="{AC4B49D6-77C7-3CC8-884C-D55CC7EF9E6A}"/>
              </a:ext>
            </a:extLst>
          </p:cNvPr>
          <p:cNvSpPr/>
          <p:nvPr/>
        </p:nvSpPr>
        <p:spPr>
          <a:xfrm>
            <a:off x="1502220" y="3519488"/>
            <a:ext cx="262210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Dead Letter Queue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4AA279-5EEE-E062-73A3-310362809DD0}"/>
              </a:ext>
            </a:extLst>
          </p:cNvPr>
          <p:cNvSpPr/>
          <p:nvPr/>
        </p:nvSpPr>
        <p:spPr>
          <a:xfrm>
            <a:off x="9027551" y="1750311"/>
            <a:ext cx="2614593" cy="8382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7" name="Secondary Content Box">
            <a:extLst>
              <a:ext uri="{FF2B5EF4-FFF2-40B4-BE49-F238E27FC236}">
                <a16:creationId xmlns:a16="http://schemas.microsoft.com/office/drawing/2014/main" id="{3FDAB15E-2F1D-A4DB-4AA1-CBB05248F656}"/>
              </a:ext>
            </a:extLst>
          </p:cNvPr>
          <p:cNvSpPr/>
          <p:nvPr/>
        </p:nvSpPr>
        <p:spPr>
          <a:xfrm>
            <a:off x="4321620" y="3519488"/>
            <a:ext cx="262210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Idempotence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C9A9AB-D441-F0F7-72FC-90C2DA2A6851}"/>
              </a:ext>
            </a:extLst>
          </p:cNvPr>
          <p:cNvSpPr/>
          <p:nvPr/>
        </p:nvSpPr>
        <p:spPr>
          <a:xfrm>
            <a:off x="1505976" y="3519488"/>
            <a:ext cx="2614593" cy="8382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9" name="Secondary Content Box">
            <a:extLst>
              <a:ext uri="{FF2B5EF4-FFF2-40B4-BE49-F238E27FC236}">
                <a16:creationId xmlns:a16="http://schemas.microsoft.com/office/drawing/2014/main" id="{B4E5AADE-6A2D-53BB-5F0E-B4C3CF270C49}"/>
              </a:ext>
            </a:extLst>
          </p:cNvPr>
          <p:cNvSpPr/>
          <p:nvPr/>
        </p:nvSpPr>
        <p:spPr>
          <a:xfrm>
            <a:off x="7141020" y="3519488"/>
            <a:ext cx="262210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FIFO</a:t>
            </a:r>
            <a:br>
              <a:rPr lang="en-US" sz="26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(First In, First Out)</a:t>
            </a:r>
            <a:endParaRPr lang="en-US" sz="2600" b="1" dirty="0">
              <a:solidFill>
                <a:schemeClr val="tx2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137AA6-1432-3798-270E-8A211F65B78E}"/>
              </a:ext>
            </a:extLst>
          </p:cNvPr>
          <p:cNvSpPr/>
          <p:nvPr/>
        </p:nvSpPr>
        <p:spPr>
          <a:xfrm>
            <a:off x="4325376" y="3519488"/>
            <a:ext cx="2614593" cy="8382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26864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113B-7B0D-2F09-68AD-2E70F13E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Messaging Patterns</a:t>
            </a:r>
          </a:p>
        </p:txBody>
      </p:sp>
      <p:sp>
        <p:nvSpPr>
          <p:cNvPr id="3" name="Primary Context Box">
            <a:extLst>
              <a:ext uri="{FF2B5EF4-FFF2-40B4-BE49-F238E27FC236}">
                <a16:creationId xmlns:a16="http://schemas.microsoft.com/office/drawing/2014/main" id="{5781D055-3CC7-DA35-223E-F6D6B1BBAB43}"/>
              </a:ext>
            </a:extLst>
          </p:cNvPr>
          <p:cNvSpPr/>
          <p:nvPr/>
        </p:nvSpPr>
        <p:spPr>
          <a:xfrm>
            <a:off x="1525980" y="2498724"/>
            <a:ext cx="3575685" cy="1858963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Reliable and Scalable Communication</a:t>
            </a:r>
          </a:p>
        </p:txBody>
      </p:sp>
      <p:sp>
        <p:nvSpPr>
          <p:cNvPr id="4" name="Secondary Content Box">
            <a:extLst>
              <a:ext uri="{FF2B5EF4-FFF2-40B4-BE49-F238E27FC236}">
                <a16:creationId xmlns:a16="http://schemas.microsoft.com/office/drawing/2014/main" id="{3F35A8E6-D144-7E72-67C6-54021446689C}"/>
              </a:ext>
            </a:extLst>
          </p:cNvPr>
          <p:cNvSpPr/>
          <p:nvPr/>
        </p:nvSpPr>
        <p:spPr>
          <a:xfrm>
            <a:off x="7127240" y="2498724"/>
            <a:ext cx="3575685" cy="1858963"/>
          </a:xfrm>
          <a:prstGeom prst="roundRect">
            <a:avLst>
              <a:gd name="adj" fmla="val 16667"/>
            </a:avLst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Help Decouple Components</a:t>
            </a:r>
          </a:p>
        </p:txBody>
      </p:sp>
    </p:spTree>
    <p:extLst>
      <p:ext uri="{BB962C8B-B14F-4D97-AF65-F5344CB8AC3E}">
        <p14:creationId xmlns:p14="http://schemas.microsoft.com/office/powerpoint/2010/main" val="2046571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371376-AEEE-3431-B6A4-44DBE6C43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4">
            <a:normAutofit fontScale="32500" lnSpcReduction="20000"/>
          </a:bodyPr>
          <a:lstStyle/>
          <a:p>
            <a:pPr marL="0" indent="0">
              <a:buNone/>
            </a:pPr>
            <a:r>
              <a:rPr lang="en-US" b="1" u="sng" dirty="0"/>
              <a:t>Basic Messaging Patterns</a:t>
            </a:r>
            <a:endParaRPr lang="en-US" dirty="0"/>
          </a:p>
          <a:p>
            <a:r>
              <a:rPr lang="en-US" dirty="0"/>
              <a:t>Point-to-Point Messaging</a:t>
            </a:r>
          </a:p>
          <a:p>
            <a:r>
              <a:rPr lang="en-US" dirty="0"/>
              <a:t>Publish/Subscribe Messaging</a:t>
            </a:r>
          </a:p>
          <a:p>
            <a:r>
              <a:rPr lang="en-US" dirty="0"/>
              <a:t>Request/Reply</a:t>
            </a:r>
          </a:p>
          <a:p>
            <a:r>
              <a:rPr lang="en-US" dirty="0"/>
              <a:t>Competing Consumers</a:t>
            </a:r>
          </a:p>
          <a:p>
            <a:r>
              <a:rPr lang="en-US" dirty="0"/>
              <a:t>Dead Letter Queues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u="sng" dirty="0"/>
              <a:t>Advanced Messaging Patterns</a:t>
            </a:r>
            <a:endParaRPr lang="en-US" dirty="0"/>
          </a:p>
          <a:p>
            <a:r>
              <a:rPr lang="en-US" dirty="0"/>
              <a:t>Event Streaming</a:t>
            </a:r>
          </a:p>
          <a:p>
            <a:r>
              <a:rPr lang="en-US" dirty="0"/>
              <a:t>Broadcast Pattern</a:t>
            </a:r>
          </a:p>
          <a:p>
            <a:r>
              <a:rPr lang="en-US" dirty="0"/>
              <a:t>Aggregation Pattern</a:t>
            </a:r>
          </a:p>
          <a:p>
            <a:r>
              <a:rPr lang="en-US" dirty="0"/>
              <a:t>Bidirectional Synchronization Pattern</a:t>
            </a:r>
          </a:p>
          <a:p>
            <a:r>
              <a:rPr lang="en-US" dirty="0"/>
              <a:t>Correlation Pattern</a:t>
            </a:r>
          </a:p>
          <a:p>
            <a:endParaRPr lang="en-US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Design and Integration Patterns</a:t>
            </a:r>
            <a:endParaRPr lang="en-US" dirty="0"/>
          </a:p>
          <a:p>
            <a:r>
              <a:rPr lang="en-US" dirty="0"/>
              <a:t>Choreography</a:t>
            </a:r>
          </a:p>
          <a:p>
            <a:r>
              <a:rPr lang="en-US" dirty="0"/>
              <a:t>Orchestration</a:t>
            </a:r>
          </a:p>
          <a:p>
            <a:r>
              <a:rPr lang="en-US" dirty="0"/>
              <a:t>Error Handling and Retry Policies</a:t>
            </a:r>
          </a:p>
          <a:p>
            <a:r>
              <a:rPr lang="en-US" dirty="0"/>
              <a:t>Message Filter</a:t>
            </a:r>
          </a:p>
          <a:p>
            <a:r>
              <a:rPr lang="en-US" dirty="0"/>
              <a:t>Recipient List</a:t>
            </a:r>
          </a:p>
          <a:p>
            <a:r>
              <a:rPr lang="en-US" dirty="0"/>
              <a:t>Splitter</a:t>
            </a:r>
          </a:p>
          <a:p>
            <a:r>
              <a:rPr lang="en-US" dirty="0"/>
              <a:t>Aggregator</a:t>
            </a:r>
          </a:p>
          <a:p>
            <a:r>
              <a:rPr lang="en-US" dirty="0" err="1"/>
              <a:t>Resequencer</a:t>
            </a:r>
            <a:endParaRPr lang="en-US" dirty="0"/>
          </a:p>
          <a:p>
            <a:r>
              <a:rPr lang="en-US" dirty="0"/>
              <a:t>Composed Message Processor</a:t>
            </a:r>
          </a:p>
          <a:p>
            <a:r>
              <a:rPr lang="en-US" dirty="0"/>
              <a:t>Composed Message Processor</a:t>
            </a:r>
          </a:p>
          <a:p>
            <a:r>
              <a:rPr lang="en-US" dirty="0"/>
              <a:t>Scatter-Gather</a:t>
            </a:r>
          </a:p>
          <a:p>
            <a:r>
              <a:rPr lang="en-US" dirty="0"/>
              <a:t>Routing Slip</a:t>
            </a:r>
          </a:p>
          <a:p>
            <a:r>
              <a:rPr lang="en-US" dirty="0"/>
              <a:t>Process Manager</a:t>
            </a:r>
          </a:p>
          <a:p>
            <a:r>
              <a:rPr lang="en-US" dirty="0"/>
              <a:t>Message Broker</a:t>
            </a:r>
          </a:p>
          <a:p>
            <a:r>
              <a:rPr lang="en-US" dirty="0"/>
              <a:t>Message Translator</a:t>
            </a:r>
          </a:p>
          <a:p>
            <a:r>
              <a:rPr lang="en-US" dirty="0"/>
              <a:t>Envelope Wrapper</a:t>
            </a:r>
          </a:p>
          <a:p>
            <a:r>
              <a:rPr lang="en-US" dirty="0"/>
              <a:t>Content Enricher</a:t>
            </a:r>
          </a:p>
          <a:p>
            <a:r>
              <a:rPr lang="en-US" dirty="0"/>
              <a:t>Content Filter</a:t>
            </a:r>
          </a:p>
          <a:p>
            <a:r>
              <a:rPr lang="en-US" dirty="0"/>
              <a:t>Claim Check</a:t>
            </a:r>
          </a:p>
          <a:p>
            <a:r>
              <a:rPr lang="en-US" dirty="0"/>
              <a:t>Normalizer</a:t>
            </a:r>
          </a:p>
          <a:p>
            <a:r>
              <a:rPr lang="en-US" dirty="0"/>
              <a:t>Canonical Data Model</a:t>
            </a:r>
          </a:p>
          <a:p>
            <a:r>
              <a:rPr lang="en-US" dirty="0"/>
              <a:t>Transactional Queues</a:t>
            </a:r>
          </a:p>
          <a:p>
            <a:r>
              <a:rPr lang="en-US" dirty="0"/>
              <a:t>Saga</a:t>
            </a:r>
          </a:p>
          <a:p>
            <a:r>
              <a:rPr lang="en-US" dirty="0"/>
              <a:t>Sequence Convoy</a:t>
            </a:r>
          </a:p>
          <a:p>
            <a:r>
              <a:rPr lang="en-US" dirty="0"/>
              <a:t>Transactional Outbox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System Management Patterns</a:t>
            </a:r>
            <a:endParaRPr lang="en-US" dirty="0"/>
          </a:p>
          <a:p>
            <a:r>
              <a:rPr lang="en-US" dirty="0"/>
              <a:t>Message Endpoint</a:t>
            </a:r>
          </a:p>
          <a:p>
            <a:r>
              <a:rPr lang="en-US" dirty="0"/>
              <a:t>Messaging Gateway</a:t>
            </a:r>
          </a:p>
          <a:p>
            <a:r>
              <a:rPr lang="en-US" dirty="0"/>
              <a:t>Durable Subscriber</a:t>
            </a:r>
          </a:p>
          <a:p>
            <a:r>
              <a:rPr lang="en-US" dirty="0"/>
              <a:t>Idempotent Receiver</a:t>
            </a:r>
          </a:p>
          <a:p>
            <a:r>
              <a:rPr lang="en-US" dirty="0"/>
              <a:t>Service Activator</a:t>
            </a:r>
          </a:p>
          <a:p>
            <a:r>
              <a:rPr lang="en-US" dirty="0"/>
              <a:t>Polling Consumer</a:t>
            </a:r>
          </a:p>
          <a:p>
            <a:r>
              <a:rPr lang="en-US" dirty="0"/>
              <a:t>Event-Driven Consumer</a:t>
            </a:r>
          </a:p>
          <a:p>
            <a:r>
              <a:rPr lang="en-US" dirty="0"/>
              <a:t>Message Dispatcher</a:t>
            </a:r>
          </a:p>
          <a:p>
            <a:r>
              <a:rPr lang="en-US" dirty="0"/>
              <a:t>Selective Consumer</a:t>
            </a:r>
          </a:p>
          <a:p>
            <a:r>
              <a:rPr lang="en-US" dirty="0"/>
              <a:t>Wire Tap</a:t>
            </a:r>
          </a:p>
          <a:p>
            <a:r>
              <a:rPr lang="en-US" dirty="0"/>
              <a:t>Message History</a:t>
            </a:r>
          </a:p>
          <a:p>
            <a:r>
              <a:rPr lang="en-US" dirty="0"/>
              <a:t>Message Store</a:t>
            </a:r>
          </a:p>
          <a:p>
            <a:r>
              <a:rPr lang="en-US" dirty="0"/>
              <a:t>Smart Proxy</a:t>
            </a:r>
          </a:p>
          <a:p>
            <a:r>
              <a:rPr lang="en-US" dirty="0"/>
              <a:t>Test Message Channel</a:t>
            </a:r>
          </a:p>
          <a:p>
            <a:r>
              <a:rPr lang="en-US" dirty="0"/>
              <a:t>Purger</a:t>
            </a:r>
          </a:p>
          <a:p>
            <a:r>
              <a:rPr lang="en-US" dirty="0"/>
              <a:t>Message Scheduler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Other Key Concepts</a:t>
            </a:r>
          </a:p>
          <a:p>
            <a:r>
              <a:rPr lang="en-US" dirty="0"/>
              <a:t>Message Routing</a:t>
            </a:r>
          </a:p>
          <a:p>
            <a:r>
              <a:rPr lang="en-US" dirty="0"/>
              <a:t>Message Filtering</a:t>
            </a:r>
          </a:p>
          <a:p>
            <a:r>
              <a:rPr lang="en-US" dirty="0"/>
              <a:t>Circuit Breaker</a:t>
            </a:r>
          </a:p>
          <a:p>
            <a:r>
              <a:rPr lang="en-US" dirty="0"/>
              <a:t>Exactly Once Processing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AB2B7D-392F-E5C0-568F-1DC4A6B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Messaging Patterns</a:t>
            </a:r>
          </a:p>
        </p:txBody>
      </p:sp>
    </p:spTree>
    <p:extLst>
      <p:ext uri="{BB962C8B-B14F-4D97-AF65-F5344CB8AC3E}">
        <p14:creationId xmlns:p14="http://schemas.microsoft.com/office/powerpoint/2010/main" val="647821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795DE-0C9A-5800-3454-EB059199F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544A9A-80AF-AA42-70DD-4A7220261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4">
            <a:normAutofit fontScale="32500" lnSpcReduction="20000"/>
          </a:bodyPr>
          <a:lstStyle/>
          <a:p>
            <a:pPr marL="0" indent="0">
              <a:buNone/>
            </a:pPr>
            <a:r>
              <a:rPr lang="en-US" b="1" u="sng" dirty="0"/>
              <a:t>Basic Messaging Patterns</a:t>
            </a:r>
            <a:endParaRPr lang="en-US" dirty="0"/>
          </a:p>
          <a:p>
            <a:r>
              <a:rPr lang="en-US" dirty="0"/>
              <a:t>Point-to-Point Messaging</a:t>
            </a:r>
          </a:p>
          <a:p>
            <a:r>
              <a:rPr lang="en-US" dirty="0"/>
              <a:t>Publish/Subscribe Messaging</a:t>
            </a:r>
          </a:p>
          <a:p>
            <a:r>
              <a:rPr lang="en-US" dirty="0"/>
              <a:t>Request/Reply</a:t>
            </a:r>
          </a:p>
          <a:p>
            <a:r>
              <a:rPr lang="en-US" dirty="0"/>
              <a:t>Competing Consumers</a:t>
            </a:r>
          </a:p>
          <a:p>
            <a:r>
              <a:rPr lang="en-US" dirty="0"/>
              <a:t>Dead Letter Queues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u="sng" dirty="0"/>
              <a:t>Advanced Messaging Patterns</a:t>
            </a:r>
            <a:endParaRPr lang="en-US" dirty="0"/>
          </a:p>
          <a:p>
            <a:r>
              <a:rPr lang="en-US" dirty="0"/>
              <a:t>Event Streaming</a:t>
            </a:r>
          </a:p>
          <a:p>
            <a:r>
              <a:rPr lang="en-US" dirty="0"/>
              <a:t>Broadcast Pattern</a:t>
            </a:r>
          </a:p>
          <a:p>
            <a:r>
              <a:rPr lang="en-US" dirty="0"/>
              <a:t>Aggregation Pattern</a:t>
            </a:r>
          </a:p>
          <a:p>
            <a:r>
              <a:rPr lang="en-US" dirty="0"/>
              <a:t>Bidirectional Synchronization Pattern</a:t>
            </a:r>
          </a:p>
          <a:p>
            <a:r>
              <a:rPr lang="en-US" dirty="0"/>
              <a:t>Correlation Pattern</a:t>
            </a:r>
          </a:p>
          <a:p>
            <a:endParaRPr lang="en-US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Design and Integration Patterns</a:t>
            </a:r>
            <a:endParaRPr lang="en-US" dirty="0"/>
          </a:p>
          <a:p>
            <a:r>
              <a:rPr lang="en-US" dirty="0"/>
              <a:t>Choreography</a:t>
            </a:r>
          </a:p>
          <a:p>
            <a:r>
              <a:rPr lang="en-US" dirty="0"/>
              <a:t>Orchestration</a:t>
            </a:r>
          </a:p>
          <a:p>
            <a:r>
              <a:rPr lang="en-US" dirty="0"/>
              <a:t>Error Handling and Retry Policies</a:t>
            </a:r>
          </a:p>
          <a:p>
            <a:r>
              <a:rPr lang="en-US" dirty="0"/>
              <a:t>Message Filter</a:t>
            </a:r>
          </a:p>
          <a:p>
            <a:r>
              <a:rPr lang="en-US" dirty="0"/>
              <a:t>Recipient List</a:t>
            </a:r>
          </a:p>
          <a:p>
            <a:r>
              <a:rPr lang="en-US" dirty="0"/>
              <a:t>Splitter</a:t>
            </a:r>
          </a:p>
          <a:p>
            <a:r>
              <a:rPr lang="en-US" dirty="0"/>
              <a:t>Aggregator</a:t>
            </a:r>
          </a:p>
          <a:p>
            <a:r>
              <a:rPr lang="en-US" dirty="0" err="1"/>
              <a:t>Resequencer</a:t>
            </a:r>
            <a:endParaRPr lang="en-US" dirty="0"/>
          </a:p>
          <a:p>
            <a:r>
              <a:rPr lang="en-US" dirty="0"/>
              <a:t>Composed Message Processor</a:t>
            </a:r>
          </a:p>
          <a:p>
            <a:r>
              <a:rPr lang="en-US" dirty="0"/>
              <a:t>Composed Message Processor</a:t>
            </a:r>
          </a:p>
          <a:p>
            <a:r>
              <a:rPr lang="en-US" dirty="0"/>
              <a:t>Scatter-Gather</a:t>
            </a:r>
          </a:p>
          <a:p>
            <a:r>
              <a:rPr lang="en-US" dirty="0"/>
              <a:t>Routing Slip</a:t>
            </a:r>
          </a:p>
          <a:p>
            <a:r>
              <a:rPr lang="en-US" dirty="0"/>
              <a:t>Process Manager</a:t>
            </a:r>
          </a:p>
          <a:p>
            <a:r>
              <a:rPr lang="en-US" dirty="0"/>
              <a:t>Message Broker</a:t>
            </a:r>
          </a:p>
          <a:p>
            <a:r>
              <a:rPr lang="en-US" dirty="0"/>
              <a:t>Message Translator</a:t>
            </a:r>
          </a:p>
          <a:p>
            <a:r>
              <a:rPr lang="en-US" dirty="0"/>
              <a:t>Envelope Wrapper</a:t>
            </a:r>
          </a:p>
          <a:p>
            <a:r>
              <a:rPr lang="en-US" dirty="0"/>
              <a:t>Content Enricher</a:t>
            </a:r>
          </a:p>
          <a:p>
            <a:r>
              <a:rPr lang="en-US" dirty="0"/>
              <a:t>Content Filter</a:t>
            </a:r>
          </a:p>
          <a:p>
            <a:r>
              <a:rPr lang="en-US" dirty="0"/>
              <a:t>Claim Check</a:t>
            </a:r>
          </a:p>
          <a:p>
            <a:r>
              <a:rPr lang="en-US" dirty="0"/>
              <a:t>Normalizer</a:t>
            </a:r>
          </a:p>
          <a:p>
            <a:r>
              <a:rPr lang="en-US" dirty="0"/>
              <a:t>Canonical Data Model</a:t>
            </a:r>
          </a:p>
          <a:p>
            <a:r>
              <a:rPr lang="en-US" dirty="0"/>
              <a:t>Transactional Queues</a:t>
            </a:r>
          </a:p>
          <a:p>
            <a:r>
              <a:rPr lang="en-US" dirty="0"/>
              <a:t>Saga</a:t>
            </a:r>
          </a:p>
          <a:p>
            <a:r>
              <a:rPr lang="en-US" dirty="0"/>
              <a:t>Sequence Convoy</a:t>
            </a:r>
          </a:p>
          <a:p>
            <a:r>
              <a:rPr lang="en-US" dirty="0"/>
              <a:t>Transactional Outbox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System Management Patterns</a:t>
            </a:r>
            <a:endParaRPr lang="en-US" dirty="0"/>
          </a:p>
          <a:p>
            <a:r>
              <a:rPr lang="en-US" dirty="0"/>
              <a:t>Message Endpoint</a:t>
            </a:r>
          </a:p>
          <a:p>
            <a:r>
              <a:rPr lang="en-US" dirty="0"/>
              <a:t>Messaging Gateway</a:t>
            </a:r>
          </a:p>
          <a:p>
            <a:r>
              <a:rPr lang="en-US" dirty="0"/>
              <a:t>Durable Subscriber</a:t>
            </a:r>
          </a:p>
          <a:p>
            <a:r>
              <a:rPr lang="en-US" dirty="0"/>
              <a:t>Idempotent Receiver</a:t>
            </a:r>
          </a:p>
          <a:p>
            <a:r>
              <a:rPr lang="en-US" dirty="0"/>
              <a:t>Service Activator</a:t>
            </a:r>
          </a:p>
          <a:p>
            <a:r>
              <a:rPr lang="en-US" dirty="0"/>
              <a:t>Polling Consumer</a:t>
            </a:r>
          </a:p>
          <a:p>
            <a:r>
              <a:rPr lang="en-US" dirty="0"/>
              <a:t>Event-Driven Consumer</a:t>
            </a:r>
          </a:p>
          <a:p>
            <a:r>
              <a:rPr lang="en-US" dirty="0"/>
              <a:t>Message Dispatcher</a:t>
            </a:r>
          </a:p>
          <a:p>
            <a:r>
              <a:rPr lang="en-US" dirty="0"/>
              <a:t>Selective Consumer</a:t>
            </a:r>
          </a:p>
          <a:p>
            <a:r>
              <a:rPr lang="en-US" dirty="0"/>
              <a:t>Wire Tap</a:t>
            </a:r>
          </a:p>
          <a:p>
            <a:r>
              <a:rPr lang="en-US" dirty="0"/>
              <a:t>Message History</a:t>
            </a:r>
          </a:p>
          <a:p>
            <a:r>
              <a:rPr lang="en-US" dirty="0"/>
              <a:t>Message Store</a:t>
            </a:r>
          </a:p>
          <a:p>
            <a:r>
              <a:rPr lang="en-US" dirty="0"/>
              <a:t>Smart Proxy</a:t>
            </a:r>
          </a:p>
          <a:p>
            <a:r>
              <a:rPr lang="en-US" dirty="0"/>
              <a:t>Test Message Channel</a:t>
            </a:r>
          </a:p>
          <a:p>
            <a:r>
              <a:rPr lang="en-US" dirty="0"/>
              <a:t>Purger</a:t>
            </a:r>
          </a:p>
          <a:p>
            <a:r>
              <a:rPr lang="en-US" dirty="0"/>
              <a:t>Message Scheduler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Other Key Concepts</a:t>
            </a:r>
          </a:p>
          <a:p>
            <a:r>
              <a:rPr lang="en-US" dirty="0"/>
              <a:t>Message Routing</a:t>
            </a:r>
          </a:p>
          <a:p>
            <a:r>
              <a:rPr lang="en-US" dirty="0"/>
              <a:t>Message Filtering</a:t>
            </a:r>
          </a:p>
          <a:p>
            <a:r>
              <a:rPr lang="en-US" dirty="0"/>
              <a:t>Circuit Breaker</a:t>
            </a:r>
          </a:p>
          <a:p>
            <a:r>
              <a:rPr lang="en-US" dirty="0"/>
              <a:t>Exactly Once Processing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2E97F0-0E63-8849-2A89-B9484B1A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Messaging Patterns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176326-4D6F-60CF-3ECC-031DAEAD923C}"/>
              </a:ext>
            </a:extLst>
          </p:cNvPr>
          <p:cNvSpPr/>
          <p:nvPr/>
        </p:nvSpPr>
        <p:spPr>
          <a:xfrm>
            <a:off x="546101" y="1825625"/>
            <a:ext cx="11099799" cy="4389120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asic Mesaging Patterns">
            <a:extLst>
              <a:ext uri="{FF2B5EF4-FFF2-40B4-BE49-F238E27FC236}">
                <a16:creationId xmlns:a16="http://schemas.microsoft.com/office/drawing/2014/main" id="{9EF184C3-5955-08D6-9E43-39B4ABA22FA5}"/>
              </a:ext>
            </a:extLst>
          </p:cNvPr>
          <p:cNvSpPr txBox="1"/>
          <p:nvPr/>
        </p:nvSpPr>
        <p:spPr>
          <a:xfrm>
            <a:off x="3785877" y="2758878"/>
            <a:ext cx="4620242" cy="2522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94000"/>
              </a:lnSpc>
              <a:buNone/>
            </a:pPr>
            <a:r>
              <a:rPr lang="en-US" sz="2800" b="1" u="sng" dirty="0">
                <a:solidFill>
                  <a:schemeClr val="bg2"/>
                </a:solidFill>
              </a:rPr>
              <a:t>Basic Messaging Patterns</a:t>
            </a:r>
            <a:endParaRPr lang="en-US" sz="2800" dirty="0">
              <a:solidFill>
                <a:schemeClr val="bg2"/>
              </a:solidFill>
            </a:endParaRPr>
          </a:p>
          <a:p>
            <a:pPr marL="171450" indent="-171450">
              <a:lnSpc>
                <a:spcPct val="9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Point-to-Point Messaging</a:t>
            </a:r>
          </a:p>
          <a:p>
            <a:pPr marL="171450" indent="-171450">
              <a:lnSpc>
                <a:spcPct val="9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Publish/Subscribe Messaging</a:t>
            </a:r>
          </a:p>
          <a:p>
            <a:pPr marL="171450" indent="-171450">
              <a:lnSpc>
                <a:spcPct val="9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Request/Reply</a:t>
            </a:r>
          </a:p>
          <a:p>
            <a:pPr marL="171450" indent="-171450">
              <a:lnSpc>
                <a:spcPct val="9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Competing Consumers</a:t>
            </a:r>
          </a:p>
          <a:p>
            <a:pPr marL="171450" indent="-171450">
              <a:lnSpc>
                <a:spcPct val="9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Dead Letter Queues</a:t>
            </a:r>
          </a:p>
        </p:txBody>
      </p:sp>
    </p:spTree>
    <p:extLst>
      <p:ext uri="{BB962C8B-B14F-4D97-AF65-F5344CB8AC3E}">
        <p14:creationId xmlns:p14="http://schemas.microsoft.com/office/powerpoint/2010/main" val="2213793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A1452-23BB-093E-1FBF-66E7D362D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540BB0-A225-6CB8-DA0D-C8370F063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4">
            <a:normAutofit fontScale="32500" lnSpcReduction="20000"/>
          </a:bodyPr>
          <a:lstStyle/>
          <a:p>
            <a:pPr marL="0" indent="0">
              <a:buNone/>
            </a:pPr>
            <a:r>
              <a:rPr lang="en-US" b="1" u="sng" dirty="0"/>
              <a:t>Basic Messaging Patterns</a:t>
            </a:r>
            <a:endParaRPr lang="en-US" dirty="0"/>
          </a:p>
          <a:p>
            <a:r>
              <a:rPr lang="en-US" dirty="0"/>
              <a:t>Point-to-Point Messaging</a:t>
            </a:r>
          </a:p>
          <a:p>
            <a:r>
              <a:rPr lang="en-US" dirty="0"/>
              <a:t>Publish/Subscribe Messaging</a:t>
            </a:r>
          </a:p>
          <a:p>
            <a:r>
              <a:rPr lang="en-US" dirty="0"/>
              <a:t>Request/Reply</a:t>
            </a:r>
          </a:p>
          <a:p>
            <a:r>
              <a:rPr lang="en-US" dirty="0"/>
              <a:t>Competing Consumers</a:t>
            </a:r>
          </a:p>
          <a:p>
            <a:r>
              <a:rPr lang="en-US" dirty="0"/>
              <a:t>Dead Letter Queues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u="sng" dirty="0"/>
              <a:t>Advanced Messaging Patterns</a:t>
            </a:r>
            <a:endParaRPr lang="en-US" dirty="0"/>
          </a:p>
          <a:p>
            <a:r>
              <a:rPr lang="en-US" dirty="0"/>
              <a:t>Event Streaming</a:t>
            </a:r>
          </a:p>
          <a:p>
            <a:r>
              <a:rPr lang="en-US" dirty="0"/>
              <a:t>Broadcast Pattern</a:t>
            </a:r>
          </a:p>
          <a:p>
            <a:r>
              <a:rPr lang="en-US" dirty="0"/>
              <a:t>Aggregation Pattern</a:t>
            </a:r>
          </a:p>
          <a:p>
            <a:r>
              <a:rPr lang="en-US" dirty="0"/>
              <a:t>Bidirectional Synchronization Pattern</a:t>
            </a:r>
          </a:p>
          <a:p>
            <a:r>
              <a:rPr lang="en-US" dirty="0"/>
              <a:t>Correlation Pattern</a:t>
            </a:r>
          </a:p>
          <a:p>
            <a:endParaRPr lang="en-US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Design and Integration Patterns</a:t>
            </a:r>
            <a:endParaRPr lang="en-US" dirty="0"/>
          </a:p>
          <a:p>
            <a:r>
              <a:rPr lang="en-US" dirty="0"/>
              <a:t>Choreography</a:t>
            </a:r>
          </a:p>
          <a:p>
            <a:r>
              <a:rPr lang="en-US" dirty="0"/>
              <a:t>Orchestration</a:t>
            </a:r>
          </a:p>
          <a:p>
            <a:r>
              <a:rPr lang="en-US" dirty="0"/>
              <a:t>Error Handling and Retry Policies</a:t>
            </a:r>
          </a:p>
          <a:p>
            <a:r>
              <a:rPr lang="en-US" dirty="0"/>
              <a:t>Message Filter</a:t>
            </a:r>
          </a:p>
          <a:p>
            <a:r>
              <a:rPr lang="en-US" dirty="0"/>
              <a:t>Recipient List</a:t>
            </a:r>
          </a:p>
          <a:p>
            <a:r>
              <a:rPr lang="en-US" dirty="0"/>
              <a:t>Splitter</a:t>
            </a:r>
          </a:p>
          <a:p>
            <a:r>
              <a:rPr lang="en-US" dirty="0"/>
              <a:t>Aggregator</a:t>
            </a:r>
          </a:p>
          <a:p>
            <a:r>
              <a:rPr lang="en-US" dirty="0" err="1"/>
              <a:t>Resequencer</a:t>
            </a:r>
            <a:endParaRPr lang="en-US" dirty="0"/>
          </a:p>
          <a:p>
            <a:r>
              <a:rPr lang="en-US" dirty="0"/>
              <a:t>Composed Message Processor</a:t>
            </a:r>
          </a:p>
          <a:p>
            <a:r>
              <a:rPr lang="en-US" dirty="0"/>
              <a:t>Composed Message Processor</a:t>
            </a:r>
          </a:p>
          <a:p>
            <a:r>
              <a:rPr lang="en-US" dirty="0"/>
              <a:t>Scatter-Gather</a:t>
            </a:r>
          </a:p>
          <a:p>
            <a:r>
              <a:rPr lang="en-US" dirty="0"/>
              <a:t>Routing Slip</a:t>
            </a:r>
          </a:p>
          <a:p>
            <a:r>
              <a:rPr lang="en-US" dirty="0"/>
              <a:t>Process Manager</a:t>
            </a:r>
          </a:p>
          <a:p>
            <a:r>
              <a:rPr lang="en-US" dirty="0"/>
              <a:t>Message Broker</a:t>
            </a:r>
          </a:p>
          <a:p>
            <a:r>
              <a:rPr lang="en-US" dirty="0"/>
              <a:t>Message Translator</a:t>
            </a:r>
          </a:p>
          <a:p>
            <a:r>
              <a:rPr lang="en-US" dirty="0"/>
              <a:t>Envelope Wrapper</a:t>
            </a:r>
          </a:p>
          <a:p>
            <a:r>
              <a:rPr lang="en-US" dirty="0"/>
              <a:t>Content Enricher</a:t>
            </a:r>
          </a:p>
          <a:p>
            <a:r>
              <a:rPr lang="en-US" dirty="0"/>
              <a:t>Content Filter</a:t>
            </a:r>
          </a:p>
          <a:p>
            <a:r>
              <a:rPr lang="en-US" dirty="0"/>
              <a:t>Claim Check</a:t>
            </a:r>
          </a:p>
          <a:p>
            <a:r>
              <a:rPr lang="en-US" dirty="0"/>
              <a:t>Normalizer</a:t>
            </a:r>
          </a:p>
          <a:p>
            <a:r>
              <a:rPr lang="en-US" dirty="0"/>
              <a:t>Canonical Data Model</a:t>
            </a:r>
          </a:p>
          <a:p>
            <a:r>
              <a:rPr lang="en-US" dirty="0"/>
              <a:t>Transactional Queues</a:t>
            </a:r>
          </a:p>
          <a:p>
            <a:r>
              <a:rPr lang="en-US" dirty="0"/>
              <a:t>Saga</a:t>
            </a:r>
          </a:p>
          <a:p>
            <a:r>
              <a:rPr lang="en-US" dirty="0"/>
              <a:t>Sequence Convoy</a:t>
            </a:r>
          </a:p>
          <a:p>
            <a:r>
              <a:rPr lang="en-US" dirty="0"/>
              <a:t>Transactional Outbox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System Management Patterns</a:t>
            </a:r>
            <a:endParaRPr lang="en-US" dirty="0"/>
          </a:p>
          <a:p>
            <a:r>
              <a:rPr lang="en-US" dirty="0"/>
              <a:t>Message Endpoint</a:t>
            </a:r>
          </a:p>
          <a:p>
            <a:r>
              <a:rPr lang="en-US" dirty="0"/>
              <a:t>Messaging Gateway</a:t>
            </a:r>
          </a:p>
          <a:p>
            <a:r>
              <a:rPr lang="en-US" dirty="0"/>
              <a:t>Durable Subscriber</a:t>
            </a:r>
          </a:p>
          <a:p>
            <a:r>
              <a:rPr lang="en-US" dirty="0"/>
              <a:t>Idempotent Receiver</a:t>
            </a:r>
          </a:p>
          <a:p>
            <a:r>
              <a:rPr lang="en-US" dirty="0"/>
              <a:t>Service Activator</a:t>
            </a:r>
          </a:p>
          <a:p>
            <a:r>
              <a:rPr lang="en-US" dirty="0"/>
              <a:t>Polling Consumer</a:t>
            </a:r>
          </a:p>
          <a:p>
            <a:r>
              <a:rPr lang="en-US" dirty="0"/>
              <a:t>Event-Driven Consumer</a:t>
            </a:r>
          </a:p>
          <a:p>
            <a:r>
              <a:rPr lang="en-US" dirty="0"/>
              <a:t>Message Dispatcher</a:t>
            </a:r>
          </a:p>
          <a:p>
            <a:r>
              <a:rPr lang="en-US" dirty="0"/>
              <a:t>Selective Consumer</a:t>
            </a:r>
          </a:p>
          <a:p>
            <a:r>
              <a:rPr lang="en-US" dirty="0"/>
              <a:t>Wire Tap</a:t>
            </a:r>
          </a:p>
          <a:p>
            <a:r>
              <a:rPr lang="en-US" dirty="0"/>
              <a:t>Message History</a:t>
            </a:r>
          </a:p>
          <a:p>
            <a:r>
              <a:rPr lang="en-US" dirty="0"/>
              <a:t>Message Store</a:t>
            </a:r>
          </a:p>
          <a:p>
            <a:r>
              <a:rPr lang="en-US" dirty="0"/>
              <a:t>Smart Proxy</a:t>
            </a:r>
          </a:p>
          <a:p>
            <a:r>
              <a:rPr lang="en-US" dirty="0"/>
              <a:t>Test Message Channel</a:t>
            </a:r>
          </a:p>
          <a:p>
            <a:r>
              <a:rPr lang="en-US" dirty="0"/>
              <a:t>Purger</a:t>
            </a:r>
          </a:p>
          <a:p>
            <a:r>
              <a:rPr lang="en-US" dirty="0"/>
              <a:t>Message Scheduler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Other Key Concepts</a:t>
            </a:r>
          </a:p>
          <a:p>
            <a:r>
              <a:rPr lang="en-US" dirty="0"/>
              <a:t>Message Routing</a:t>
            </a:r>
          </a:p>
          <a:p>
            <a:r>
              <a:rPr lang="en-US" dirty="0"/>
              <a:t>Message Filtering</a:t>
            </a:r>
          </a:p>
          <a:p>
            <a:r>
              <a:rPr lang="en-US" dirty="0"/>
              <a:t>Circuit Breaker</a:t>
            </a:r>
          </a:p>
          <a:p>
            <a:r>
              <a:rPr lang="en-US" dirty="0"/>
              <a:t>Exactly Once Processing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EC2B2B-2AAF-6522-07F1-96D1E014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Messaging Patterns</a:t>
            </a:r>
          </a:p>
        </p:txBody>
      </p:sp>
    </p:spTree>
    <p:extLst>
      <p:ext uri="{BB962C8B-B14F-4D97-AF65-F5344CB8AC3E}">
        <p14:creationId xmlns:p14="http://schemas.microsoft.com/office/powerpoint/2010/main" val="1038054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45FEB-0E6D-87D8-EC40-F201DE3B9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D1A919-FF4D-FB52-6331-82C2CD74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4">
            <a:normAutofit fontScale="32500" lnSpcReduction="20000"/>
          </a:bodyPr>
          <a:lstStyle/>
          <a:p>
            <a:pPr marL="0" indent="0">
              <a:buNone/>
            </a:pPr>
            <a:r>
              <a:rPr lang="en-US" b="1" u="sng" dirty="0"/>
              <a:t>Basic Messaging Patterns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Point-to-Point Messaging</a:t>
            </a:r>
          </a:p>
          <a:p>
            <a:r>
              <a:rPr lang="en-US" dirty="0">
                <a:highlight>
                  <a:srgbClr val="FFFF00"/>
                </a:highlight>
              </a:rPr>
              <a:t>Publish/Subscribe Messaging</a:t>
            </a:r>
          </a:p>
          <a:p>
            <a:r>
              <a:rPr lang="en-US" dirty="0">
                <a:highlight>
                  <a:srgbClr val="FFFF00"/>
                </a:highlight>
              </a:rPr>
              <a:t>Request/Reply</a:t>
            </a:r>
          </a:p>
          <a:p>
            <a:r>
              <a:rPr lang="en-US" dirty="0">
                <a:highlight>
                  <a:srgbClr val="FFFF00"/>
                </a:highlight>
              </a:rPr>
              <a:t>Competing Consumers</a:t>
            </a:r>
          </a:p>
          <a:p>
            <a:r>
              <a:rPr lang="en-US" dirty="0">
                <a:highlight>
                  <a:srgbClr val="FFFF00"/>
                </a:highlight>
              </a:rPr>
              <a:t>Dead Letter Queues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u="sng" dirty="0"/>
              <a:t>Advanced Messaging Patterns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Event Streaming</a:t>
            </a:r>
          </a:p>
          <a:p>
            <a:r>
              <a:rPr lang="en-US" dirty="0"/>
              <a:t>Broadcast Pattern</a:t>
            </a:r>
          </a:p>
          <a:p>
            <a:r>
              <a:rPr lang="en-US" dirty="0">
                <a:highlight>
                  <a:srgbClr val="FFFF00"/>
                </a:highlight>
              </a:rPr>
              <a:t>Aggregation Pattern</a:t>
            </a:r>
          </a:p>
          <a:p>
            <a:r>
              <a:rPr lang="en-US" dirty="0"/>
              <a:t>Bidirectional Synchronization Pattern</a:t>
            </a:r>
          </a:p>
          <a:p>
            <a:r>
              <a:rPr lang="en-US" dirty="0"/>
              <a:t>Correlation Pattern</a:t>
            </a:r>
          </a:p>
          <a:p>
            <a:endParaRPr lang="en-US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Design and Integration Patterns</a:t>
            </a:r>
            <a:endParaRPr lang="en-US" dirty="0"/>
          </a:p>
          <a:p>
            <a:r>
              <a:rPr lang="en-US" dirty="0"/>
              <a:t>Choreography</a:t>
            </a:r>
          </a:p>
          <a:p>
            <a:r>
              <a:rPr lang="en-US" dirty="0"/>
              <a:t>Orchestration</a:t>
            </a:r>
          </a:p>
          <a:p>
            <a:r>
              <a:rPr lang="en-US" dirty="0"/>
              <a:t>Error Handling and Retry Policies</a:t>
            </a:r>
          </a:p>
          <a:p>
            <a:r>
              <a:rPr lang="en-US" dirty="0"/>
              <a:t>Message Filter</a:t>
            </a:r>
          </a:p>
          <a:p>
            <a:r>
              <a:rPr lang="en-US" dirty="0"/>
              <a:t>Recipient List</a:t>
            </a:r>
          </a:p>
          <a:p>
            <a:r>
              <a:rPr lang="en-US" dirty="0"/>
              <a:t>Splitter</a:t>
            </a:r>
          </a:p>
          <a:p>
            <a:r>
              <a:rPr lang="en-US" dirty="0"/>
              <a:t>Aggregator</a:t>
            </a:r>
          </a:p>
          <a:p>
            <a:r>
              <a:rPr lang="en-US" dirty="0" err="1"/>
              <a:t>Resequencer</a:t>
            </a:r>
            <a:endParaRPr lang="en-US" dirty="0"/>
          </a:p>
          <a:p>
            <a:r>
              <a:rPr lang="en-US" dirty="0"/>
              <a:t>Composed Message Processor</a:t>
            </a:r>
          </a:p>
          <a:p>
            <a:r>
              <a:rPr lang="en-US" dirty="0"/>
              <a:t>Composed Message Processor</a:t>
            </a:r>
          </a:p>
          <a:p>
            <a:r>
              <a:rPr lang="en-US" dirty="0">
                <a:highlight>
                  <a:srgbClr val="FFFF00"/>
                </a:highlight>
              </a:rPr>
              <a:t>Scatter-Gather</a:t>
            </a:r>
          </a:p>
          <a:p>
            <a:r>
              <a:rPr lang="en-US" dirty="0"/>
              <a:t>Routing Slip</a:t>
            </a:r>
          </a:p>
          <a:p>
            <a:r>
              <a:rPr lang="en-US" dirty="0"/>
              <a:t>Process Manager</a:t>
            </a:r>
          </a:p>
          <a:p>
            <a:r>
              <a:rPr lang="en-US" dirty="0"/>
              <a:t>Message Broker</a:t>
            </a:r>
          </a:p>
          <a:p>
            <a:r>
              <a:rPr lang="en-US" dirty="0"/>
              <a:t>Message Translator</a:t>
            </a:r>
          </a:p>
          <a:p>
            <a:r>
              <a:rPr lang="en-US" dirty="0"/>
              <a:t>Envelope Wrapper</a:t>
            </a:r>
          </a:p>
          <a:p>
            <a:r>
              <a:rPr lang="en-US" dirty="0"/>
              <a:t>Content Enricher</a:t>
            </a:r>
          </a:p>
          <a:p>
            <a:r>
              <a:rPr lang="en-US" dirty="0"/>
              <a:t>Content Filter</a:t>
            </a:r>
          </a:p>
          <a:p>
            <a:r>
              <a:rPr lang="en-US" dirty="0">
                <a:highlight>
                  <a:srgbClr val="FFFF00"/>
                </a:highlight>
              </a:rPr>
              <a:t>Claim Check</a:t>
            </a:r>
          </a:p>
          <a:p>
            <a:r>
              <a:rPr lang="en-US" dirty="0"/>
              <a:t>Normalizer</a:t>
            </a:r>
          </a:p>
          <a:p>
            <a:r>
              <a:rPr lang="en-US" dirty="0"/>
              <a:t>Canonical Data Model</a:t>
            </a:r>
          </a:p>
          <a:p>
            <a:r>
              <a:rPr lang="en-US" dirty="0">
                <a:highlight>
                  <a:srgbClr val="FFFF00"/>
                </a:highlight>
              </a:rPr>
              <a:t>Transactional Queues</a:t>
            </a:r>
          </a:p>
          <a:p>
            <a:r>
              <a:rPr lang="en-US" dirty="0">
                <a:highlight>
                  <a:srgbClr val="FFFF00"/>
                </a:highlight>
              </a:rPr>
              <a:t>Saga</a:t>
            </a:r>
          </a:p>
          <a:p>
            <a:r>
              <a:rPr lang="en-US" dirty="0">
                <a:highlight>
                  <a:srgbClr val="FFFF00"/>
                </a:highlight>
              </a:rPr>
              <a:t>Sequence Convoy</a:t>
            </a:r>
          </a:p>
          <a:p>
            <a:r>
              <a:rPr lang="en-US" dirty="0">
                <a:highlight>
                  <a:srgbClr val="FFFF00"/>
                </a:highlight>
              </a:rPr>
              <a:t>Transactional Outbox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System Management Patterns</a:t>
            </a:r>
            <a:endParaRPr lang="en-US" dirty="0"/>
          </a:p>
          <a:p>
            <a:r>
              <a:rPr lang="en-US" dirty="0"/>
              <a:t>Message Endpoint</a:t>
            </a:r>
          </a:p>
          <a:p>
            <a:r>
              <a:rPr lang="en-US" dirty="0"/>
              <a:t>Messaging Gateway</a:t>
            </a:r>
          </a:p>
          <a:p>
            <a:r>
              <a:rPr lang="en-US" dirty="0"/>
              <a:t>Durable Subscriber</a:t>
            </a:r>
          </a:p>
          <a:p>
            <a:r>
              <a:rPr lang="en-US" dirty="0">
                <a:highlight>
                  <a:srgbClr val="FFFF00"/>
                </a:highlight>
              </a:rPr>
              <a:t>Idempotent Receiver</a:t>
            </a:r>
          </a:p>
          <a:p>
            <a:r>
              <a:rPr lang="en-US" dirty="0"/>
              <a:t>Service Activator</a:t>
            </a:r>
          </a:p>
          <a:p>
            <a:r>
              <a:rPr lang="en-US" dirty="0"/>
              <a:t>Polling Consumer</a:t>
            </a:r>
          </a:p>
          <a:p>
            <a:r>
              <a:rPr lang="en-US" dirty="0"/>
              <a:t>Event-Driven Consumer</a:t>
            </a:r>
          </a:p>
          <a:p>
            <a:r>
              <a:rPr lang="en-US" dirty="0"/>
              <a:t>Message Dispatcher</a:t>
            </a:r>
          </a:p>
          <a:p>
            <a:r>
              <a:rPr lang="en-US" dirty="0"/>
              <a:t>Selective Consumer</a:t>
            </a:r>
          </a:p>
          <a:p>
            <a:r>
              <a:rPr lang="en-US" dirty="0"/>
              <a:t>Wire Tap</a:t>
            </a:r>
          </a:p>
          <a:p>
            <a:r>
              <a:rPr lang="en-US" dirty="0"/>
              <a:t>Message History</a:t>
            </a:r>
          </a:p>
          <a:p>
            <a:r>
              <a:rPr lang="en-US" dirty="0"/>
              <a:t>Message Store</a:t>
            </a:r>
          </a:p>
          <a:p>
            <a:r>
              <a:rPr lang="en-US" dirty="0"/>
              <a:t>Smart Proxy</a:t>
            </a:r>
          </a:p>
          <a:p>
            <a:r>
              <a:rPr lang="en-US" dirty="0"/>
              <a:t>Test Message Channel</a:t>
            </a:r>
          </a:p>
          <a:p>
            <a:r>
              <a:rPr lang="en-US" dirty="0"/>
              <a:t>Purger</a:t>
            </a:r>
          </a:p>
          <a:p>
            <a:r>
              <a:rPr lang="en-US" dirty="0">
                <a:highlight>
                  <a:srgbClr val="FFFF00"/>
                </a:highlight>
              </a:rPr>
              <a:t>Message Scheduler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Other Key Concepts</a:t>
            </a:r>
          </a:p>
          <a:p>
            <a:r>
              <a:rPr lang="en-US" dirty="0">
                <a:highlight>
                  <a:srgbClr val="FFFF00"/>
                </a:highlight>
              </a:rPr>
              <a:t>Message Routing</a:t>
            </a:r>
          </a:p>
          <a:p>
            <a:r>
              <a:rPr lang="en-US" dirty="0">
                <a:highlight>
                  <a:srgbClr val="FFFF00"/>
                </a:highlight>
              </a:rPr>
              <a:t>Message Filtering</a:t>
            </a:r>
          </a:p>
          <a:p>
            <a:r>
              <a:rPr lang="en-US" dirty="0">
                <a:highlight>
                  <a:srgbClr val="FFFF00"/>
                </a:highlight>
              </a:rPr>
              <a:t>Circuit Breaker</a:t>
            </a:r>
          </a:p>
          <a:p>
            <a:r>
              <a:rPr lang="en-US" dirty="0">
                <a:highlight>
                  <a:srgbClr val="FFFF00"/>
                </a:highlight>
              </a:rPr>
              <a:t>Exactly Once Processing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E5690F-7E71-4E8B-647E-3C8C74FF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Messaging Patterns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3BE73-668B-4539-6FF5-AD9EBA8927DD}"/>
              </a:ext>
            </a:extLst>
          </p:cNvPr>
          <p:cNvSpPr txBox="1"/>
          <p:nvPr/>
        </p:nvSpPr>
        <p:spPr>
          <a:xfrm>
            <a:off x="1915099" y="2178295"/>
            <a:ext cx="8361802" cy="36837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numCol="2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Point-to-Point Messaging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Publish/Subscribe Messaging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Request/Reply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Competing 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Dead Letter Queues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Scatter-Gather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Claim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Transactional Queues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Sequence Convoy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Transactional Outbox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Idempotent Receiver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Message Scheduler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Message 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Message 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Circuit Breaker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Exactly Once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7211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C258A01-52FB-DF52-BFF9-5A293DBC8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1B51EF-1D6E-CBA4-5715-9BD1873F3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4">
            <a:normAutofit fontScale="32500" lnSpcReduction="20000"/>
          </a:bodyPr>
          <a:lstStyle/>
          <a:p>
            <a:pPr marL="0" indent="0">
              <a:buNone/>
            </a:pPr>
            <a:r>
              <a:rPr lang="en-US" b="1" u="sng" dirty="0"/>
              <a:t>Basic Messaging Patterns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Point-to-Point Messaging</a:t>
            </a:r>
          </a:p>
          <a:p>
            <a:r>
              <a:rPr lang="en-US" dirty="0">
                <a:highlight>
                  <a:srgbClr val="FFFF00"/>
                </a:highlight>
              </a:rPr>
              <a:t>Publish/Subscribe Messaging</a:t>
            </a:r>
          </a:p>
          <a:p>
            <a:r>
              <a:rPr lang="en-US" dirty="0">
                <a:highlight>
                  <a:srgbClr val="FFFF00"/>
                </a:highlight>
              </a:rPr>
              <a:t>Request/Reply</a:t>
            </a:r>
          </a:p>
          <a:p>
            <a:r>
              <a:rPr lang="en-US" dirty="0">
                <a:highlight>
                  <a:srgbClr val="FFFF00"/>
                </a:highlight>
              </a:rPr>
              <a:t>Competing Consumers</a:t>
            </a:r>
          </a:p>
          <a:p>
            <a:r>
              <a:rPr lang="en-US" dirty="0">
                <a:highlight>
                  <a:srgbClr val="FFFF00"/>
                </a:highlight>
              </a:rPr>
              <a:t>Dead Letter Queues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u="sng" dirty="0"/>
              <a:t>Advanced Messaging Patterns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Event Streaming</a:t>
            </a:r>
          </a:p>
          <a:p>
            <a:r>
              <a:rPr lang="en-US" dirty="0"/>
              <a:t>Broadcast Pattern</a:t>
            </a:r>
          </a:p>
          <a:p>
            <a:r>
              <a:rPr lang="en-US" dirty="0">
                <a:highlight>
                  <a:srgbClr val="FFFF00"/>
                </a:highlight>
              </a:rPr>
              <a:t>Aggregation Pattern</a:t>
            </a:r>
          </a:p>
          <a:p>
            <a:r>
              <a:rPr lang="en-US" dirty="0"/>
              <a:t>Bidirectional Synchronization Pattern</a:t>
            </a:r>
          </a:p>
          <a:p>
            <a:r>
              <a:rPr lang="en-US" dirty="0"/>
              <a:t>Correlation Pattern</a:t>
            </a:r>
          </a:p>
          <a:p>
            <a:endParaRPr lang="en-US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Design and Integration Patterns</a:t>
            </a:r>
            <a:endParaRPr lang="en-US" dirty="0"/>
          </a:p>
          <a:p>
            <a:r>
              <a:rPr lang="en-US" dirty="0"/>
              <a:t>Choreography</a:t>
            </a:r>
          </a:p>
          <a:p>
            <a:r>
              <a:rPr lang="en-US" dirty="0"/>
              <a:t>Orchestration</a:t>
            </a:r>
          </a:p>
          <a:p>
            <a:r>
              <a:rPr lang="en-US" dirty="0"/>
              <a:t>Error Handling and Retry Policies</a:t>
            </a:r>
          </a:p>
          <a:p>
            <a:r>
              <a:rPr lang="en-US" dirty="0"/>
              <a:t>Message Filter</a:t>
            </a:r>
          </a:p>
          <a:p>
            <a:r>
              <a:rPr lang="en-US" dirty="0"/>
              <a:t>Recipient List</a:t>
            </a:r>
          </a:p>
          <a:p>
            <a:r>
              <a:rPr lang="en-US" dirty="0"/>
              <a:t>Splitter</a:t>
            </a:r>
          </a:p>
          <a:p>
            <a:r>
              <a:rPr lang="en-US" dirty="0"/>
              <a:t>Aggregator</a:t>
            </a:r>
          </a:p>
          <a:p>
            <a:r>
              <a:rPr lang="en-US" dirty="0" err="1"/>
              <a:t>Resequencer</a:t>
            </a:r>
            <a:endParaRPr lang="en-US" dirty="0"/>
          </a:p>
          <a:p>
            <a:r>
              <a:rPr lang="en-US" dirty="0"/>
              <a:t>Composed Message Processor</a:t>
            </a:r>
          </a:p>
          <a:p>
            <a:r>
              <a:rPr lang="en-US" dirty="0"/>
              <a:t>Composed Message Processor</a:t>
            </a:r>
          </a:p>
          <a:p>
            <a:r>
              <a:rPr lang="en-US" dirty="0">
                <a:highlight>
                  <a:srgbClr val="FFFF00"/>
                </a:highlight>
              </a:rPr>
              <a:t>Scatter-Gather</a:t>
            </a:r>
          </a:p>
          <a:p>
            <a:r>
              <a:rPr lang="en-US" dirty="0"/>
              <a:t>Routing Slip</a:t>
            </a:r>
          </a:p>
          <a:p>
            <a:r>
              <a:rPr lang="en-US" dirty="0"/>
              <a:t>Process Manager</a:t>
            </a:r>
          </a:p>
          <a:p>
            <a:r>
              <a:rPr lang="en-US" dirty="0"/>
              <a:t>Message Broker</a:t>
            </a:r>
          </a:p>
          <a:p>
            <a:r>
              <a:rPr lang="en-US" dirty="0"/>
              <a:t>Message Translator</a:t>
            </a:r>
          </a:p>
          <a:p>
            <a:r>
              <a:rPr lang="en-US" dirty="0"/>
              <a:t>Envelope Wrapper</a:t>
            </a:r>
          </a:p>
          <a:p>
            <a:r>
              <a:rPr lang="en-US" dirty="0"/>
              <a:t>Content Enricher</a:t>
            </a:r>
          </a:p>
          <a:p>
            <a:r>
              <a:rPr lang="en-US" dirty="0"/>
              <a:t>Content Filter</a:t>
            </a:r>
          </a:p>
          <a:p>
            <a:r>
              <a:rPr lang="en-US" dirty="0">
                <a:highlight>
                  <a:srgbClr val="FFFF00"/>
                </a:highlight>
              </a:rPr>
              <a:t>Claim Check</a:t>
            </a:r>
          </a:p>
          <a:p>
            <a:r>
              <a:rPr lang="en-US" dirty="0"/>
              <a:t>Normalizer</a:t>
            </a:r>
          </a:p>
          <a:p>
            <a:r>
              <a:rPr lang="en-US" dirty="0"/>
              <a:t>Canonical Data Model</a:t>
            </a:r>
          </a:p>
          <a:p>
            <a:r>
              <a:rPr lang="en-US" dirty="0">
                <a:highlight>
                  <a:srgbClr val="FFFF00"/>
                </a:highlight>
              </a:rPr>
              <a:t>Transactional Queues</a:t>
            </a:r>
          </a:p>
          <a:p>
            <a:r>
              <a:rPr lang="en-US" dirty="0">
                <a:highlight>
                  <a:srgbClr val="FFFF00"/>
                </a:highlight>
              </a:rPr>
              <a:t>Saga</a:t>
            </a:r>
          </a:p>
          <a:p>
            <a:r>
              <a:rPr lang="en-US" dirty="0">
                <a:highlight>
                  <a:srgbClr val="FFFF00"/>
                </a:highlight>
              </a:rPr>
              <a:t>Sequence Convoy</a:t>
            </a:r>
          </a:p>
          <a:p>
            <a:r>
              <a:rPr lang="en-US" dirty="0">
                <a:highlight>
                  <a:srgbClr val="FFFF00"/>
                </a:highlight>
              </a:rPr>
              <a:t>Transactional Outbox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System Management Patterns</a:t>
            </a:r>
            <a:endParaRPr lang="en-US" dirty="0"/>
          </a:p>
          <a:p>
            <a:r>
              <a:rPr lang="en-US" dirty="0"/>
              <a:t>Message Endpoint</a:t>
            </a:r>
          </a:p>
          <a:p>
            <a:r>
              <a:rPr lang="en-US" dirty="0"/>
              <a:t>Messaging Gateway</a:t>
            </a:r>
          </a:p>
          <a:p>
            <a:r>
              <a:rPr lang="en-US" dirty="0"/>
              <a:t>Durable Subscriber</a:t>
            </a:r>
          </a:p>
          <a:p>
            <a:r>
              <a:rPr lang="en-US" dirty="0">
                <a:highlight>
                  <a:srgbClr val="FFFF00"/>
                </a:highlight>
              </a:rPr>
              <a:t>Idempotent Receiver</a:t>
            </a:r>
          </a:p>
          <a:p>
            <a:r>
              <a:rPr lang="en-US" dirty="0"/>
              <a:t>Service Activator</a:t>
            </a:r>
          </a:p>
          <a:p>
            <a:r>
              <a:rPr lang="en-US" dirty="0"/>
              <a:t>Polling Consumer</a:t>
            </a:r>
          </a:p>
          <a:p>
            <a:r>
              <a:rPr lang="en-US" dirty="0"/>
              <a:t>Event-Driven Consumer</a:t>
            </a:r>
          </a:p>
          <a:p>
            <a:r>
              <a:rPr lang="en-US" dirty="0"/>
              <a:t>Message Dispatcher</a:t>
            </a:r>
          </a:p>
          <a:p>
            <a:r>
              <a:rPr lang="en-US" dirty="0"/>
              <a:t>Selective Consumer</a:t>
            </a:r>
          </a:p>
          <a:p>
            <a:r>
              <a:rPr lang="en-US" dirty="0"/>
              <a:t>Wire Tap</a:t>
            </a:r>
          </a:p>
          <a:p>
            <a:r>
              <a:rPr lang="en-US" dirty="0"/>
              <a:t>Message History</a:t>
            </a:r>
          </a:p>
          <a:p>
            <a:r>
              <a:rPr lang="en-US" dirty="0"/>
              <a:t>Message Store</a:t>
            </a:r>
          </a:p>
          <a:p>
            <a:r>
              <a:rPr lang="en-US" dirty="0"/>
              <a:t>Smart Proxy</a:t>
            </a:r>
          </a:p>
          <a:p>
            <a:r>
              <a:rPr lang="en-US" dirty="0"/>
              <a:t>Test Message Channel</a:t>
            </a:r>
          </a:p>
          <a:p>
            <a:r>
              <a:rPr lang="en-US" dirty="0"/>
              <a:t>Purger</a:t>
            </a:r>
          </a:p>
          <a:p>
            <a:r>
              <a:rPr lang="en-US" dirty="0">
                <a:highlight>
                  <a:srgbClr val="FFFF00"/>
                </a:highlight>
              </a:rPr>
              <a:t>Message Scheduler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Other Key Concepts</a:t>
            </a:r>
          </a:p>
          <a:p>
            <a:r>
              <a:rPr lang="en-US" dirty="0">
                <a:highlight>
                  <a:srgbClr val="FFFF00"/>
                </a:highlight>
              </a:rPr>
              <a:t>Message Routing</a:t>
            </a:r>
          </a:p>
          <a:p>
            <a:r>
              <a:rPr lang="en-US" dirty="0">
                <a:highlight>
                  <a:srgbClr val="FFFF00"/>
                </a:highlight>
              </a:rPr>
              <a:t>Message Filtering</a:t>
            </a:r>
          </a:p>
          <a:p>
            <a:r>
              <a:rPr lang="en-US" dirty="0">
                <a:highlight>
                  <a:srgbClr val="FFFF00"/>
                </a:highlight>
              </a:rPr>
              <a:t>Circuit Breaker</a:t>
            </a:r>
          </a:p>
          <a:p>
            <a:r>
              <a:rPr lang="en-US" dirty="0">
                <a:highlight>
                  <a:srgbClr val="FFFF00"/>
                </a:highlight>
              </a:rPr>
              <a:t>Exactly Once Processing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0D6809-7F80-FC8C-A5B1-17ED4D56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Messaging Patterns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14C75-9BDE-E602-BE7B-382B5004D4E0}"/>
              </a:ext>
            </a:extLst>
          </p:cNvPr>
          <p:cNvSpPr txBox="1"/>
          <p:nvPr/>
        </p:nvSpPr>
        <p:spPr>
          <a:xfrm>
            <a:off x="1915099" y="2178295"/>
            <a:ext cx="8361802" cy="36837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numCol="2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Point-to-Point Messaging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00FF00"/>
                </a:highlight>
              </a:rPr>
              <a:t>Publish/Subscribe Messaging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Request/Reply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Competing 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00FF00"/>
                </a:highlight>
              </a:rPr>
              <a:t>Dead Letter Queues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Event Streaming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Aggregation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Scatter-Gather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00FF00"/>
                </a:highlight>
              </a:rPr>
              <a:t>Claim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Transactional Queues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Sequence Convoy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Transactional Outbox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Idempotent Receiver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Message Scheduler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Message 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Message 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00FF00"/>
                </a:highlight>
              </a:rPr>
              <a:t>Circuit Breaker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Exactly Once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9498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EF4F4-7E28-109D-7CD2-F649B5D56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F4EC-EC4B-AAAC-2D5C-3F8832DE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Importance of Understanding and Application of These Patterns</a:t>
            </a:r>
          </a:p>
        </p:txBody>
      </p:sp>
      <p:sp>
        <p:nvSpPr>
          <p:cNvPr id="3" name="Primary Context Box">
            <a:extLst>
              <a:ext uri="{FF2B5EF4-FFF2-40B4-BE49-F238E27FC236}">
                <a16:creationId xmlns:a16="http://schemas.microsoft.com/office/drawing/2014/main" id="{2066884A-CBD9-410A-55DD-FFA2B89DEED7}"/>
              </a:ext>
            </a:extLst>
          </p:cNvPr>
          <p:cNvSpPr/>
          <p:nvPr/>
        </p:nvSpPr>
        <p:spPr>
          <a:xfrm>
            <a:off x="1525980" y="2498724"/>
            <a:ext cx="3575685" cy="1858963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Improve Robustness and Efficiency</a:t>
            </a:r>
          </a:p>
        </p:txBody>
      </p:sp>
      <p:sp>
        <p:nvSpPr>
          <p:cNvPr id="4" name="Secondary Content Box">
            <a:extLst>
              <a:ext uri="{FF2B5EF4-FFF2-40B4-BE49-F238E27FC236}">
                <a16:creationId xmlns:a16="http://schemas.microsoft.com/office/drawing/2014/main" id="{93848ABC-3C44-7951-6E8C-55E1193F2F1A}"/>
              </a:ext>
            </a:extLst>
          </p:cNvPr>
          <p:cNvSpPr/>
          <p:nvPr/>
        </p:nvSpPr>
        <p:spPr>
          <a:xfrm>
            <a:off x="7127240" y="2498724"/>
            <a:ext cx="3575685" cy="1858963"/>
          </a:xfrm>
          <a:prstGeom prst="roundRect">
            <a:avLst>
              <a:gd name="adj" fmla="val 16667"/>
            </a:avLst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Handle Real-World Challenges</a:t>
            </a:r>
          </a:p>
        </p:txBody>
      </p:sp>
    </p:spTree>
    <p:extLst>
      <p:ext uri="{BB962C8B-B14F-4D97-AF65-F5344CB8AC3E}">
        <p14:creationId xmlns:p14="http://schemas.microsoft.com/office/powerpoint/2010/main" val="3179711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CA12A-F46B-BBDB-3CDE-31825B6F2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0D4E-560C-1160-046D-A888D7D3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Messaging Systems Matter</a:t>
            </a:r>
          </a:p>
        </p:txBody>
      </p:sp>
      <p:sp>
        <p:nvSpPr>
          <p:cNvPr id="3" name="Seamless Communications">
            <a:extLst>
              <a:ext uri="{FF2B5EF4-FFF2-40B4-BE49-F238E27FC236}">
                <a16:creationId xmlns:a16="http://schemas.microsoft.com/office/drawing/2014/main" id="{C7536E6D-B6DC-2820-5E0B-CD0999F73162}"/>
              </a:ext>
            </a:extLst>
          </p:cNvPr>
          <p:cNvSpPr/>
          <p:nvPr/>
        </p:nvSpPr>
        <p:spPr>
          <a:xfrm>
            <a:off x="551180" y="1750311"/>
            <a:ext cx="263588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Seamless Communications</a:t>
            </a:r>
          </a:p>
        </p:txBody>
      </p:sp>
      <p:sp>
        <p:nvSpPr>
          <p:cNvPr id="7" name="Primary Context Box">
            <a:extLst>
              <a:ext uri="{FF2B5EF4-FFF2-40B4-BE49-F238E27FC236}">
                <a16:creationId xmlns:a16="http://schemas.microsoft.com/office/drawing/2014/main" id="{8F999340-1827-B158-AE3C-882331541592}"/>
              </a:ext>
            </a:extLst>
          </p:cNvPr>
          <p:cNvSpPr/>
          <p:nvPr/>
        </p:nvSpPr>
        <p:spPr>
          <a:xfrm>
            <a:off x="2901728" y="3253441"/>
            <a:ext cx="6388545" cy="838200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Enable Asynchronous Communication</a:t>
            </a:r>
          </a:p>
        </p:txBody>
      </p:sp>
      <p:sp>
        <p:nvSpPr>
          <p:cNvPr id="8" name="Primary Context Box">
            <a:extLst>
              <a:ext uri="{FF2B5EF4-FFF2-40B4-BE49-F238E27FC236}">
                <a16:creationId xmlns:a16="http://schemas.microsoft.com/office/drawing/2014/main" id="{B5B955BD-1CD6-6479-45F4-5149D0372F02}"/>
              </a:ext>
            </a:extLst>
          </p:cNvPr>
          <p:cNvSpPr/>
          <p:nvPr/>
        </p:nvSpPr>
        <p:spPr>
          <a:xfrm>
            <a:off x="2901728" y="4236026"/>
            <a:ext cx="6388545" cy="838200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Integrate Diverse Technologies</a:t>
            </a:r>
          </a:p>
        </p:txBody>
      </p:sp>
      <p:sp>
        <p:nvSpPr>
          <p:cNvPr id="9" name="Primary Context Box">
            <a:extLst>
              <a:ext uri="{FF2B5EF4-FFF2-40B4-BE49-F238E27FC236}">
                <a16:creationId xmlns:a16="http://schemas.microsoft.com/office/drawing/2014/main" id="{99C50622-6844-2143-6DD3-8D34582CA823}"/>
              </a:ext>
            </a:extLst>
          </p:cNvPr>
          <p:cNvSpPr/>
          <p:nvPr/>
        </p:nvSpPr>
        <p:spPr>
          <a:xfrm>
            <a:off x="2901727" y="5294966"/>
            <a:ext cx="6388545" cy="838200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Enhance Collaboration</a:t>
            </a:r>
          </a:p>
        </p:txBody>
      </p:sp>
    </p:spTree>
    <p:extLst>
      <p:ext uri="{BB962C8B-B14F-4D97-AF65-F5344CB8AC3E}">
        <p14:creationId xmlns:p14="http://schemas.microsoft.com/office/powerpoint/2010/main" val="2805874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126B-CD4C-E254-6733-9217BBBF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Messaging Systems Matter</a:t>
            </a:r>
          </a:p>
        </p:txBody>
      </p:sp>
      <p:sp>
        <p:nvSpPr>
          <p:cNvPr id="3" name="Seamless Communications">
            <a:extLst>
              <a:ext uri="{FF2B5EF4-FFF2-40B4-BE49-F238E27FC236}">
                <a16:creationId xmlns:a16="http://schemas.microsoft.com/office/drawing/2014/main" id="{86A714C3-4720-2FC4-7509-F7FD90B923C6}"/>
              </a:ext>
            </a:extLst>
          </p:cNvPr>
          <p:cNvSpPr/>
          <p:nvPr/>
        </p:nvSpPr>
        <p:spPr>
          <a:xfrm>
            <a:off x="551180" y="1750311"/>
            <a:ext cx="263588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Seamless Communications</a:t>
            </a:r>
          </a:p>
        </p:txBody>
      </p:sp>
      <p:sp>
        <p:nvSpPr>
          <p:cNvPr id="4" name="Scalability and Performance">
            <a:extLst>
              <a:ext uri="{FF2B5EF4-FFF2-40B4-BE49-F238E27FC236}">
                <a16:creationId xmlns:a16="http://schemas.microsoft.com/office/drawing/2014/main" id="{20EBC549-95E3-7EB7-A071-D49D2943C6B7}"/>
              </a:ext>
            </a:extLst>
          </p:cNvPr>
          <p:cNvSpPr/>
          <p:nvPr/>
        </p:nvSpPr>
        <p:spPr>
          <a:xfrm>
            <a:off x="3379660" y="1750311"/>
            <a:ext cx="263588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Scalability and Performance</a:t>
            </a:r>
          </a:p>
        </p:txBody>
      </p:sp>
      <p:sp>
        <p:nvSpPr>
          <p:cNvPr id="7" name="Primary Context Box">
            <a:extLst>
              <a:ext uri="{FF2B5EF4-FFF2-40B4-BE49-F238E27FC236}">
                <a16:creationId xmlns:a16="http://schemas.microsoft.com/office/drawing/2014/main" id="{F693357E-08C9-5268-E29D-F7D330AFF2AB}"/>
              </a:ext>
            </a:extLst>
          </p:cNvPr>
          <p:cNvSpPr/>
          <p:nvPr/>
        </p:nvSpPr>
        <p:spPr>
          <a:xfrm>
            <a:off x="2901728" y="3253441"/>
            <a:ext cx="6388545" cy="838200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Load Distribution</a:t>
            </a:r>
          </a:p>
        </p:txBody>
      </p:sp>
      <p:sp>
        <p:nvSpPr>
          <p:cNvPr id="8" name="Primary Context Box">
            <a:extLst>
              <a:ext uri="{FF2B5EF4-FFF2-40B4-BE49-F238E27FC236}">
                <a16:creationId xmlns:a16="http://schemas.microsoft.com/office/drawing/2014/main" id="{34B484F2-C56E-A214-2B45-3A7A114CAD42}"/>
              </a:ext>
            </a:extLst>
          </p:cNvPr>
          <p:cNvSpPr/>
          <p:nvPr/>
        </p:nvSpPr>
        <p:spPr>
          <a:xfrm>
            <a:off x="2901728" y="4236026"/>
            <a:ext cx="6388545" cy="838200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Horizontal Scaling</a:t>
            </a:r>
          </a:p>
        </p:txBody>
      </p:sp>
      <p:sp>
        <p:nvSpPr>
          <p:cNvPr id="9" name="Primary Context Box">
            <a:extLst>
              <a:ext uri="{FF2B5EF4-FFF2-40B4-BE49-F238E27FC236}">
                <a16:creationId xmlns:a16="http://schemas.microsoft.com/office/drawing/2014/main" id="{7573D19D-3027-FDDE-BDF3-A50508CC95D2}"/>
              </a:ext>
            </a:extLst>
          </p:cNvPr>
          <p:cNvSpPr/>
          <p:nvPr/>
        </p:nvSpPr>
        <p:spPr>
          <a:xfrm>
            <a:off x="2901727" y="5294966"/>
            <a:ext cx="6388545" cy="838200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Optimize Throughput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9304C80-F60E-EDD8-5E09-31223E388D10}"/>
              </a:ext>
            </a:extLst>
          </p:cNvPr>
          <p:cNvSpPr/>
          <p:nvPr/>
        </p:nvSpPr>
        <p:spPr>
          <a:xfrm>
            <a:off x="561826" y="1750311"/>
            <a:ext cx="2614593" cy="8382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07798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A5335-4769-EAF4-6ECE-3B14F8694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AF36-6C54-115C-20EE-367F211C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Messaging Systems Matter</a:t>
            </a:r>
          </a:p>
        </p:txBody>
      </p:sp>
      <p:sp>
        <p:nvSpPr>
          <p:cNvPr id="3" name="Primary Context Box">
            <a:extLst>
              <a:ext uri="{FF2B5EF4-FFF2-40B4-BE49-F238E27FC236}">
                <a16:creationId xmlns:a16="http://schemas.microsoft.com/office/drawing/2014/main" id="{CDA78A86-BEB2-AC68-D3C4-7BF1D810D328}"/>
              </a:ext>
            </a:extLst>
          </p:cNvPr>
          <p:cNvSpPr/>
          <p:nvPr/>
        </p:nvSpPr>
        <p:spPr>
          <a:xfrm>
            <a:off x="551180" y="1750311"/>
            <a:ext cx="263588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Seamless Communications</a:t>
            </a:r>
          </a:p>
        </p:txBody>
      </p:sp>
      <p:sp>
        <p:nvSpPr>
          <p:cNvPr id="4" name="Primary Context Box">
            <a:extLst>
              <a:ext uri="{FF2B5EF4-FFF2-40B4-BE49-F238E27FC236}">
                <a16:creationId xmlns:a16="http://schemas.microsoft.com/office/drawing/2014/main" id="{ED9FE559-B691-C5F7-01C6-ABC9C2162241}"/>
              </a:ext>
            </a:extLst>
          </p:cNvPr>
          <p:cNvSpPr/>
          <p:nvPr/>
        </p:nvSpPr>
        <p:spPr>
          <a:xfrm>
            <a:off x="3379660" y="1750311"/>
            <a:ext cx="263588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Scalability and Performance</a:t>
            </a:r>
          </a:p>
        </p:txBody>
      </p:sp>
      <p:sp>
        <p:nvSpPr>
          <p:cNvPr id="5" name="Secondary Content Box">
            <a:extLst>
              <a:ext uri="{FF2B5EF4-FFF2-40B4-BE49-F238E27FC236}">
                <a16:creationId xmlns:a16="http://schemas.microsoft.com/office/drawing/2014/main" id="{287759E1-50C2-10D7-DF96-6F97BBBB0AF2}"/>
              </a:ext>
            </a:extLst>
          </p:cNvPr>
          <p:cNvSpPr/>
          <p:nvPr/>
        </p:nvSpPr>
        <p:spPr>
          <a:xfrm>
            <a:off x="6203760" y="1750311"/>
            <a:ext cx="262210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Reliability and Fault Tolerance</a:t>
            </a:r>
          </a:p>
        </p:txBody>
      </p:sp>
      <p:sp>
        <p:nvSpPr>
          <p:cNvPr id="7" name="Primary Context Box">
            <a:extLst>
              <a:ext uri="{FF2B5EF4-FFF2-40B4-BE49-F238E27FC236}">
                <a16:creationId xmlns:a16="http://schemas.microsoft.com/office/drawing/2014/main" id="{4E8C4332-F1FB-E81F-A724-F1B37A30E3D5}"/>
              </a:ext>
            </a:extLst>
          </p:cNvPr>
          <p:cNvSpPr/>
          <p:nvPr/>
        </p:nvSpPr>
        <p:spPr>
          <a:xfrm>
            <a:off x="2901728" y="3253441"/>
            <a:ext cx="6388545" cy="838200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Guaranteed Delivery</a:t>
            </a:r>
          </a:p>
        </p:txBody>
      </p:sp>
      <p:sp>
        <p:nvSpPr>
          <p:cNvPr id="8" name="Primary Context Box">
            <a:extLst>
              <a:ext uri="{FF2B5EF4-FFF2-40B4-BE49-F238E27FC236}">
                <a16:creationId xmlns:a16="http://schemas.microsoft.com/office/drawing/2014/main" id="{BD26C3DF-D4D9-75B7-4533-C1D3753585EA}"/>
              </a:ext>
            </a:extLst>
          </p:cNvPr>
          <p:cNvSpPr/>
          <p:nvPr/>
        </p:nvSpPr>
        <p:spPr>
          <a:xfrm>
            <a:off x="2901728" y="4236026"/>
            <a:ext cx="6388545" cy="838200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Persistent Storage</a:t>
            </a:r>
          </a:p>
        </p:txBody>
      </p:sp>
      <p:sp>
        <p:nvSpPr>
          <p:cNvPr id="9" name="Primary Context Box">
            <a:extLst>
              <a:ext uri="{FF2B5EF4-FFF2-40B4-BE49-F238E27FC236}">
                <a16:creationId xmlns:a16="http://schemas.microsoft.com/office/drawing/2014/main" id="{E948E16C-5F69-F36D-1843-9FD39E8A1D82}"/>
              </a:ext>
            </a:extLst>
          </p:cNvPr>
          <p:cNvSpPr/>
          <p:nvPr/>
        </p:nvSpPr>
        <p:spPr>
          <a:xfrm>
            <a:off x="2901727" y="5294966"/>
            <a:ext cx="6388545" cy="838200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Error Handling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2BF13D-8681-5BC4-6D98-0B6FF539641A}"/>
              </a:ext>
            </a:extLst>
          </p:cNvPr>
          <p:cNvSpPr/>
          <p:nvPr/>
        </p:nvSpPr>
        <p:spPr>
          <a:xfrm>
            <a:off x="561826" y="1750311"/>
            <a:ext cx="2614593" cy="8382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B6E5C9-E95A-9D84-83DE-A8B221A88C64}"/>
              </a:ext>
            </a:extLst>
          </p:cNvPr>
          <p:cNvSpPr/>
          <p:nvPr/>
        </p:nvSpPr>
        <p:spPr>
          <a:xfrm>
            <a:off x="3390306" y="1750311"/>
            <a:ext cx="2614593" cy="8382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61818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9858C-A78F-DE86-FD95-2E81E5F49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CE35-F143-B207-094A-92CE62C5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Messaging Systems Matter</a:t>
            </a:r>
          </a:p>
        </p:txBody>
      </p:sp>
      <p:sp>
        <p:nvSpPr>
          <p:cNvPr id="3" name="Primary Context Box">
            <a:extLst>
              <a:ext uri="{FF2B5EF4-FFF2-40B4-BE49-F238E27FC236}">
                <a16:creationId xmlns:a16="http://schemas.microsoft.com/office/drawing/2014/main" id="{555DF982-B56D-91FF-26E9-D75A4D919619}"/>
              </a:ext>
            </a:extLst>
          </p:cNvPr>
          <p:cNvSpPr/>
          <p:nvPr/>
        </p:nvSpPr>
        <p:spPr>
          <a:xfrm>
            <a:off x="551180" y="1750311"/>
            <a:ext cx="263588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Seamless Communications</a:t>
            </a:r>
          </a:p>
        </p:txBody>
      </p:sp>
      <p:sp>
        <p:nvSpPr>
          <p:cNvPr id="4" name="Primary Context Box">
            <a:extLst>
              <a:ext uri="{FF2B5EF4-FFF2-40B4-BE49-F238E27FC236}">
                <a16:creationId xmlns:a16="http://schemas.microsoft.com/office/drawing/2014/main" id="{30B95CCA-3339-5B42-26A3-082337DDCFDE}"/>
              </a:ext>
            </a:extLst>
          </p:cNvPr>
          <p:cNvSpPr/>
          <p:nvPr/>
        </p:nvSpPr>
        <p:spPr>
          <a:xfrm>
            <a:off x="3379660" y="1750311"/>
            <a:ext cx="263588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Scalability and Performance</a:t>
            </a:r>
          </a:p>
        </p:txBody>
      </p:sp>
      <p:sp>
        <p:nvSpPr>
          <p:cNvPr id="5" name="Secondary Content Box">
            <a:extLst>
              <a:ext uri="{FF2B5EF4-FFF2-40B4-BE49-F238E27FC236}">
                <a16:creationId xmlns:a16="http://schemas.microsoft.com/office/drawing/2014/main" id="{830B30B5-6742-DAA4-E33B-ACA5E5AAC1B0}"/>
              </a:ext>
            </a:extLst>
          </p:cNvPr>
          <p:cNvSpPr/>
          <p:nvPr/>
        </p:nvSpPr>
        <p:spPr>
          <a:xfrm>
            <a:off x="6203760" y="1750311"/>
            <a:ext cx="262210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Reliability and Fault Tolerance</a:t>
            </a:r>
          </a:p>
        </p:txBody>
      </p:sp>
      <p:sp>
        <p:nvSpPr>
          <p:cNvPr id="6" name="Secondary Content Box">
            <a:extLst>
              <a:ext uri="{FF2B5EF4-FFF2-40B4-BE49-F238E27FC236}">
                <a16:creationId xmlns:a16="http://schemas.microsoft.com/office/drawing/2014/main" id="{22A19044-E89C-2434-32B2-1AADC70D0AF7}"/>
              </a:ext>
            </a:extLst>
          </p:cNvPr>
          <p:cNvSpPr/>
          <p:nvPr/>
        </p:nvSpPr>
        <p:spPr>
          <a:xfrm>
            <a:off x="9023795" y="1750311"/>
            <a:ext cx="262210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Real-World Examples</a:t>
            </a:r>
          </a:p>
        </p:txBody>
      </p:sp>
      <p:sp>
        <p:nvSpPr>
          <p:cNvPr id="7" name="Primary Context Box">
            <a:extLst>
              <a:ext uri="{FF2B5EF4-FFF2-40B4-BE49-F238E27FC236}">
                <a16:creationId xmlns:a16="http://schemas.microsoft.com/office/drawing/2014/main" id="{7800F733-C0FA-2B77-9666-CBADA40D1433}"/>
              </a:ext>
            </a:extLst>
          </p:cNvPr>
          <p:cNvSpPr/>
          <p:nvPr/>
        </p:nvSpPr>
        <p:spPr>
          <a:xfrm>
            <a:off x="2901728" y="3253441"/>
            <a:ext cx="6388545" cy="838200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E-Commerce</a:t>
            </a:r>
          </a:p>
        </p:txBody>
      </p:sp>
      <p:sp>
        <p:nvSpPr>
          <p:cNvPr id="8" name="Primary Context Box">
            <a:extLst>
              <a:ext uri="{FF2B5EF4-FFF2-40B4-BE49-F238E27FC236}">
                <a16:creationId xmlns:a16="http://schemas.microsoft.com/office/drawing/2014/main" id="{98A5D89F-2E3F-39DA-E372-BC7EF18F3382}"/>
              </a:ext>
            </a:extLst>
          </p:cNvPr>
          <p:cNvSpPr/>
          <p:nvPr/>
        </p:nvSpPr>
        <p:spPr>
          <a:xfrm>
            <a:off x="2901728" y="4236026"/>
            <a:ext cx="6388545" cy="838200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Financial Systems</a:t>
            </a:r>
          </a:p>
        </p:txBody>
      </p:sp>
      <p:sp>
        <p:nvSpPr>
          <p:cNvPr id="9" name="Primary Context Box">
            <a:extLst>
              <a:ext uri="{FF2B5EF4-FFF2-40B4-BE49-F238E27FC236}">
                <a16:creationId xmlns:a16="http://schemas.microsoft.com/office/drawing/2014/main" id="{08B61B1F-7E49-52AA-DBF8-4954F768C8EC}"/>
              </a:ext>
            </a:extLst>
          </p:cNvPr>
          <p:cNvSpPr/>
          <p:nvPr/>
        </p:nvSpPr>
        <p:spPr>
          <a:xfrm>
            <a:off x="2901727" y="5294966"/>
            <a:ext cx="6388545" cy="838200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IoT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306BB6-6A68-A0A3-5F15-5075F31EE8D0}"/>
              </a:ext>
            </a:extLst>
          </p:cNvPr>
          <p:cNvSpPr/>
          <p:nvPr/>
        </p:nvSpPr>
        <p:spPr>
          <a:xfrm>
            <a:off x="561826" y="1750311"/>
            <a:ext cx="2614593" cy="8382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52DF58-034D-2988-533F-4EDF76F8A8BF}"/>
              </a:ext>
            </a:extLst>
          </p:cNvPr>
          <p:cNvSpPr/>
          <p:nvPr/>
        </p:nvSpPr>
        <p:spPr>
          <a:xfrm>
            <a:off x="3390306" y="1750311"/>
            <a:ext cx="2614593" cy="8382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743F0A-6ACB-3EC4-5E62-B3E41735CC1E}"/>
              </a:ext>
            </a:extLst>
          </p:cNvPr>
          <p:cNvSpPr/>
          <p:nvPr/>
        </p:nvSpPr>
        <p:spPr>
          <a:xfrm>
            <a:off x="6207516" y="1750311"/>
            <a:ext cx="2614593" cy="8382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46380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E7BB9-9471-5FB5-3C7D-3D30ED472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93B6-297B-CE01-1F01-BBB148A9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and Terminology</a:t>
            </a:r>
          </a:p>
        </p:txBody>
      </p:sp>
      <p:sp>
        <p:nvSpPr>
          <p:cNvPr id="3" name="Seamless Communications">
            <a:extLst>
              <a:ext uri="{FF2B5EF4-FFF2-40B4-BE49-F238E27FC236}">
                <a16:creationId xmlns:a16="http://schemas.microsoft.com/office/drawing/2014/main" id="{BF414BC7-1092-3BFF-3685-00A8C48212A3}"/>
              </a:ext>
            </a:extLst>
          </p:cNvPr>
          <p:cNvSpPr/>
          <p:nvPr/>
        </p:nvSpPr>
        <p:spPr>
          <a:xfrm>
            <a:off x="551180" y="1750311"/>
            <a:ext cx="263588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Message Queue</a:t>
            </a:r>
          </a:p>
        </p:txBody>
      </p:sp>
    </p:spTree>
    <p:extLst>
      <p:ext uri="{BB962C8B-B14F-4D97-AF65-F5344CB8AC3E}">
        <p14:creationId xmlns:p14="http://schemas.microsoft.com/office/powerpoint/2010/main" val="3287274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CA777-01CD-9AE4-9016-608857F4E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AB46-3928-E4C4-3DBE-57AE40DF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and Terminology</a:t>
            </a:r>
          </a:p>
        </p:txBody>
      </p:sp>
      <p:sp>
        <p:nvSpPr>
          <p:cNvPr id="3" name="Seamless Communications">
            <a:extLst>
              <a:ext uri="{FF2B5EF4-FFF2-40B4-BE49-F238E27FC236}">
                <a16:creationId xmlns:a16="http://schemas.microsoft.com/office/drawing/2014/main" id="{EA9E2C82-7683-5878-E81C-FB068C02EEE0}"/>
              </a:ext>
            </a:extLst>
          </p:cNvPr>
          <p:cNvSpPr/>
          <p:nvPr/>
        </p:nvSpPr>
        <p:spPr>
          <a:xfrm>
            <a:off x="551180" y="1750311"/>
            <a:ext cx="263588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Message Queue</a:t>
            </a:r>
          </a:p>
        </p:txBody>
      </p:sp>
      <p:sp>
        <p:nvSpPr>
          <p:cNvPr id="4" name="Scalability and Performance">
            <a:extLst>
              <a:ext uri="{FF2B5EF4-FFF2-40B4-BE49-F238E27FC236}">
                <a16:creationId xmlns:a16="http://schemas.microsoft.com/office/drawing/2014/main" id="{633099DB-F1C3-EFC2-B233-56F7D33ED6E9}"/>
              </a:ext>
            </a:extLst>
          </p:cNvPr>
          <p:cNvSpPr/>
          <p:nvPr/>
        </p:nvSpPr>
        <p:spPr>
          <a:xfrm>
            <a:off x="3379660" y="1750311"/>
            <a:ext cx="263588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Publish / Subscribe Model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8996FC-459E-5873-C3FA-B841101D9F13}"/>
              </a:ext>
            </a:extLst>
          </p:cNvPr>
          <p:cNvSpPr/>
          <p:nvPr/>
        </p:nvSpPr>
        <p:spPr>
          <a:xfrm>
            <a:off x="561826" y="1750311"/>
            <a:ext cx="2614593" cy="8382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06946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DA215-4F57-BC25-8724-CE677C231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558C-26A0-71AE-B948-20CAF45B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and Terminology</a:t>
            </a:r>
          </a:p>
        </p:txBody>
      </p:sp>
      <p:sp>
        <p:nvSpPr>
          <p:cNvPr id="3" name="Primary Context Box">
            <a:extLst>
              <a:ext uri="{FF2B5EF4-FFF2-40B4-BE49-F238E27FC236}">
                <a16:creationId xmlns:a16="http://schemas.microsoft.com/office/drawing/2014/main" id="{5E014E20-D537-59F1-0AB8-7943C095F8AF}"/>
              </a:ext>
            </a:extLst>
          </p:cNvPr>
          <p:cNvSpPr/>
          <p:nvPr/>
        </p:nvSpPr>
        <p:spPr>
          <a:xfrm>
            <a:off x="551180" y="1750311"/>
            <a:ext cx="263588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Message Queue</a:t>
            </a:r>
          </a:p>
        </p:txBody>
      </p:sp>
      <p:sp>
        <p:nvSpPr>
          <p:cNvPr id="4" name="Primary Context Box">
            <a:extLst>
              <a:ext uri="{FF2B5EF4-FFF2-40B4-BE49-F238E27FC236}">
                <a16:creationId xmlns:a16="http://schemas.microsoft.com/office/drawing/2014/main" id="{84D607A1-857F-A0B9-EF22-8073CB060A44}"/>
              </a:ext>
            </a:extLst>
          </p:cNvPr>
          <p:cNvSpPr/>
          <p:nvPr/>
        </p:nvSpPr>
        <p:spPr>
          <a:xfrm>
            <a:off x="3379660" y="1750311"/>
            <a:ext cx="263588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Publish / Subscribe Model</a:t>
            </a:r>
          </a:p>
        </p:txBody>
      </p:sp>
      <p:sp>
        <p:nvSpPr>
          <p:cNvPr id="5" name="Secondary Content Box">
            <a:extLst>
              <a:ext uri="{FF2B5EF4-FFF2-40B4-BE49-F238E27FC236}">
                <a16:creationId xmlns:a16="http://schemas.microsoft.com/office/drawing/2014/main" id="{C0DE8F63-6143-34DB-79D4-493D238B44D6}"/>
              </a:ext>
            </a:extLst>
          </p:cNvPr>
          <p:cNvSpPr/>
          <p:nvPr/>
        </p:nvSpPr>
        <p:spPr>
          <a:xfrm>
            <a:off x="6203760" y="1750311"/>
            <a:ext cx="262210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Message Brokers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1965CE-F184-5FE6-5616-6DA58B3B7B63}"/>
              </a:ext>
            </a:extLst>
          </p:cNvPr>
          <p:cNvSpPr/>
          <p:nvPr/>
        </p:nvSpPr>
        <p:spPr>
          <a:xfrm>
            <a:off x="551180" y="1750311"/>
            <a:ext cx="2635885" cy="8382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CF08C0-E0FB-49EE-F1CF-E04EFB73FB1B}"/>
              </a:ext>
            </a:extLst>
          </p:cNvPr>
          <p:cNvSpPr/>
          <p:nvPr/>
        </p:nvSpPr>
        <p:spPr>
          <a:xfrm>
            <a:off x="3390306" y="1750311"/>
            <a:ext cx="2614593" cy="8382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69825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876B4-2555-ECA7-DF70-60B74B9EB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0DD0-473D-B261-588A-130BAD02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and Terminology</a:t>
            </a:r>
          </a:p>
        </p:txBody>
      </p:sp>
      <p:sp>
        <p:nvSpPr>
          <p:cNvPr id="3" name="Primary Context Box">
            <a:extLst>
              <a:ext uri="{FF2B5EF4-FFF2-40B4-BE49-F238E27FC236}">
                <a16:creationId xmlns:a16="http://schemas.microsoft.com/office/drawing/2014/main" id="{FEF179D1-D6B8-0C93-5BFF-3A7900EDB4AA}"/>
              </a:ext>
            </a:extLst>
          </p:cNvPr>
          <p:cNvSpPr/>
          <p:nvPr/>
        </p:nvSpPr>
        <p:spPr>
          <a:xfrm>
            <a:off x="551180" y="1750311"/>
            <a:ext cx="263588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Message Queue</a:t>
            </a:r>
          </a:p>
        </p:txBody>
      </p:sp>
      <p:sp>
        <p:nvSpPr>
          <p:cNvPr id="4" name="Primary Context Box">
            <a:extLst>
              <a:ext uri="{FF2B5EF4-FFF2-40B4-BE49-F238E27FC236}">
                <a16:creationId xmlns:a16="http://schemas.microsoft.com/office/drawing/2014/main" id="{A902D82D-54C1-1982-4268-E57B6269B439}"/>
              </a:ext>
            </a:extLst>
          </p:cNvPr>
          <p:cNvSpPr/>
          <p:nvPr/>
        </p:nvSpPr>
        <p:spPr>
          <a:xfrm>
            <a:off x="3379660" y="1750311"/>
            <a:ext cx="263588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Publish / Subscribe Model</a:t>
            </a:r>
          </a:p>
        </p:txBody>
      </p:sp>
      <p:sp>
        <p:nvSpPr>
          <p:cNvPr id="5" name="Secondary Content Box">
            <a:extLst>
              <a:ext uri="{FF2B5EF4-FFF2-40B4-BE49-F238E27FC236}">
                <a16:creationId xmlns:a16="http://schemas.microsoft.com/office/drawing/2014/main" id="{54388EAF-C6BB-2A05-3BE9-B0FB9C4DA66C}"/>
              </a:ext>
            </a:extLst>
          </p:cNvPr>
          <p:cNvSpPr/>
          <p:nvPr/>
        </p:nvSpPr>
        <p:spPr>
          <a:xfrm>
            <a:off x="6203760" y="1750311"/>
            <a:ext cx="262210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Message Brokers</a:t>
            </a:r>
          </a:p>
        </p:txBody>
      </p:sp>
      <p:sp>
        <p:nvSpPr>
          <p:cNvPr id="6" name="Secondary Content Box">
            <a:extLst>
              <a:ext uri="{FF2B5EF4-FFF2-40B4-BE49-F238E27FC236}">
                <a16:creationId xmlns:a16="http://schemas.microsoft.com/office/drawing/2014/main" id="{8727E9FE-088B-027E-2334-EC1EF9D4A338}"/>
              </a:ext>
            </a:extLst>
          </p:cNvPr>
          <p:cNvSpPr/>
          <p:nvPr/>
        </p:nvSpPr>
        <p:spPr>
          <a:xfrm>
            <a:off x="9023795" y="1750311"/>
            <a:ext cx="2622105" cy="8382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Transactions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2EBC738-58FA-FD0F-E8D2-C666943C0D24}"/>
              </a:ext>
            </a:extLst>
          </p:cNvPr>
          <p:cNvSpPr/>
          <p:nvPr/>
        </p:nvSpPr>
        <p:spPr>
          <a:xfrm>
            <a:off x="561826" y="1750311"/>
            <a:ext cx="2614593" cy="8382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F5528BA-2B70-2A1A-3D86-08D2B666A5D4}"/>
              </a:ext>
            </a:extLst>
          </p:cNvPr>
          <p:cNvSpPr/>
          <p:nvPr/>
        </p:nvSpPr>
        <p:spPr>
          <a:xfrm>
            <a:off x="3390306" y="1750311"/>
            <a:ext cx="2614593" cy="8382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5F4FEF-7B9E-98F0-3083-52F6E6748737}"/>
              </a:ext>
            </a:extLst>
          </p:cNvPr>
          <p:cNvSpPr/>
          <p:nvPr/>
        </p:nvSpPr>
        <p:spPr>
          <a:xfrm>
            <a:off x="6207516" y="1750311"/>
            <a:ext cx="2614593" cy="8382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30576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ssaging Patterns Theme">
  <a:themeElements>
    <a:clrScheme name="Messaging Patterns">
      <a:dk1>
        <a:srgbClr val="333333"/>
      </a:dk1>
      <a:lt1>
        <a:srgbClr val="FFFFFF"/>
      </a:lt1>
      <a:dk2>
        <a:srgbClr val="003366"/>
      </a:dk2>
      <a:lt2>
        <a:srgbClr val="F4F6F7"/>
      </a:lt2>
      <a:accent1>
        <a:srgbClr val="003366"/>
      </a:accent1>
      <a:accent2>
        <a:srgbClr val="008080"/>
      </a:accent2>
      <a:accent3>
        <a:srgbClr val="DD3377"/>
      </a:accent3>
      <a:accent4>
        <a:srgbClr val="FF6600"/>
      </a:accent4>
      <a:accent5>
        <a:srgbClr val="3399FF"/>
      </a:accent5>
      <a:accent6>
        <a:srgbClr val="666666"/>
      </a:accent6>
      <a:hlink>
        <a:srgbClr val="3399FF"/>
      </a:hlink>
      <a:folHlink>
        <a:srgbClr val="DD3377"/>
      </a:folHlink>
    </a:clrScheme>
    <a:fontScheme name="Messaging Patterns">
      <a:majorFont>
        <a:latin typeface="Kamerik205 8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274D1B7A-25F4-468A-BCD3-61BD71071BC8}" vid="{120AAE42-4739-44D7-83E5-4AE5E4AFEB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MessagingPatterns</Template>
  <TotalTime>790</TotalTime>
  <Words>3234</Words>
  <Application>Microsoft Office PowerPoint</Application>
  <PresentationFormat>Widescreen</PresentationFormat>
  <Paragraphs>722</Paragraphs>
  <Slides>19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Inter</vt:lpstr>
      <vt:lpstr>Kamerik205 8</vt:lpstr>
      <vt:lpstr>Messaging Patterns Theme</vt:lpstr>
      <vt:lpstr>Messaging Essentials</vt:lpstr>
      <vt:lpstr>Why Messaging Systems Matter</vt:lpstr>
      <vt:lpstr>Why Messaging Systems Matter</vt:lpstr>
      <vt:lpstr>Why Messaging Systems Matter</vt:lpstr>
      <vt:lpstr>Why Messaging Systems Matter</vt:lpstr>
      <vt:lpstr>Key Concepts and Terminology</vt:lpstr>
      <vt:lpstr>Key Concepts and Terminology</vt:lpstr>
      <vt:lpstr>Key Concepts and Terminology</vt:lpstr>
      <vt:lpstr>Key Concepts and Terminology</vt:lpstr>
      <vt:lpstr>Key Concepts and Terminology</vt:lpstr>
      <vt:lpstr>Key Concepts and Terminology</vt:lpstr>
      <vt:lpstr>Key Concepts and Terminology</vt:lpstr>
      <vt:lpstr>Overview of Messaging Patterns</vt:lpstr>
      <vt:lpstr>Lots of Messaging Patterns</vt:lpstr>
      <vt:lpstr>Lots of Messaging Patterns</vt:lpstr>
      <vt:lpstr>Lots of Messaging Patterns</vt:lpstr>
      <vt:lpstr>Lots of Messaging Patterns</vt:lpstr>
      <vt:lpstr>Lots of Messaging Patterns</vt:lpstr>
      <vt:lpstr>Importance of Understanding and Application of These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Chad Green</dc:creator>
  <cp:lastModifiedBy>Chad Green</cp:lastModifiedBy>
  <cp:revision>25</cp:revision>
  <dcterms:created xsi:type="dcterms:W3CDTF">2025-07-21T02:58:25Z</dcterms:created>
  <dcterms:modified xsi:type="dcterms:W3CDTF">2025-08-08T11:00:31Z</dcterms:modified>
</cp:coreProperties>
</file>