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90" r:id="rId2"/>
    <p:sldId id="380" r:id="rId3"/>
    <p:sldId id="291" r:id="rId4"/>
    <p:sldId id="414" r:id="rId5"/>
    <p:sldId id="458" r:id="rId6"/>
    <p:sldId id="293" r:id="rId7"/>
    <p:sldId id="460" r:id="rId8"/>
    <p:sldId id="294" r:id="rId9"/>
    <p:sldId id="459" r:id="rId10"/>
    <p:sldId id="295"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54" r:id="rId25"/>
    <p:sldId id="455" r:id="rId26"/>
    <p:sldId id="456" r:id="rId27"/>
    <p:sldId id="4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0983BA4-56F5-46A5-87FD-742FE9977CDE}">
          <p14:sldIdLst>
            <p14:sldId id="290"/>
          </p14:sldIdLst>
        </p14:section>
        <p14:section name="Idempotent Receiver" id="{9F985ADF-C0EF-4554-82B5-70E2436ED504}">
          <p14:sldIdLst>
            <p14:sldId id="380"/>
            <p14:sldId id="291"/>
            <p14:sldId id="414"/>
            <p14:sldId id="458"/>
            <p14:sldId id="293"/>
            <p14:sldId id="460"/>
            <p14:sldId id="294"/>
            <p14:sldId id="459"/>
            <p14:sldId id="295"/>
            <p14:sldId id="463"/>
            <p14:sldId id="464"/>
            <p14:sldId id="465"/>
            <p14:sldId id="466"/>
            <p14:sldId id="467"/>
            <p14:sldId id="468"/>
            <p14:sldId id="469"/>
            <p14:sldId id="470"/>
            <p14:sldId id="471"/>
            <p14:sldId id="472"/>
            <p14:sldId id="473"/>
            <p14:sldId id="474"/>
            <p14:sldId id="475"/>
          </p14:sldIdLst>
        </p14:section>
        <p14:section name="Wrap-Up" id="{735F0729-385E-48B2-9CC9-321FEBC0D2F7}">
          <p14:sldIdLst>
            <p14:sldId id="454"/>
            <p14:sldId id="455"/>
            <p14:sldId id="456"/>
            <p14:sldId id="4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9" autoAdjust="0"/>
    <p:restoredTop sz="72563" autoAdjust="0"/>
  </p:normalViewPr>
  <p:slideViewPr>
    <p:cSldViewPr snapToGrid="0" showGuides="1">
      <p:cViewPr varScale="1">
        <p:scale>
          <a:sx n="81" d="100"/>
          <a:sy n="81" d="100"/>
        </p:scale>
        <p:origin x="75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5F2EF8-1963-4D06-0037-190C2628E8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3C1DDF5-DDBF-7F05-6959-EDD7EE8CD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64EA34-5607-42FC-A5EC-B3EB34B980C7}" type="datetimeFigureOut">
              <a:rPr lang="en-US" smtClean="0"/>
              <a:t>8/8/2025</a:t>
            </a:fld>
            <a:endParaRPr lang="en-US"/>
          </a:p>
        </p:txBody>
      </p:sp>
      <p:sp>
        <p:nvSpPr>
          <p:cNvPr id="4" name="Footer Placeholder 3">
            <a:extLst>
              <a:ext uri="{FF2B5EF4-FFF2-40B4-BE49-F238E27FC236}">
                <a16:creationId xmlns:a16="http://schemas.microsoft.com/office/drawing/2014/main" id="{7F37E494-0D1E-4B7E-8DC6-C5FDF16C76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9A15D4-5BB1-9A3E-5C4E-00538AFC1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2A3B4-E1AE-4DAF-AAB0-E27DAAB565AA}" type="slidenum">
              <a:rPr lang="en-US" smtClean="0"/>
              <a:t>‹#›</a:t>
            </a:fld>
            <a:endParaRPr lang="en-US"/>
          </a:p>
        </p:txBody>
      </p:sp>
    </p:spTree>
    <p:extLst>
      <p:ext uri="{BB962C8B-B14F-4D97-AF65-F5344CB8AC3E}">
        <p14:creationId xmlns:p14="http://schemas.microsoft.com/office/powerpoint/2010/main" val="196164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21A4E-9E2A-47D2-8D53-809F7F857FEB}" type="datetimeFigureOut">
              <a:rPr lang="en-US" smtClean="0"/>
              <a:t>8/8/2025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00ACD-0348-4F47-9C35-586193A86BF3}" type="slidenum">
              <a:rPr lang="en-US" smtClean="0"/>
              <a:t>‹#›</a:t>
            </a:fld>
            <a:endParaRPr lang="en-US"/>
          </a:p>
        </p:txBody>
      </p:sp>
    </p:spTree>
    <p:extLst>
      <p:ext uri="{BB962C8B-B14F-4D97-AF65-F5344CB8AC3E}">
        <p14:creationId xmlns:p14="http://schemas.microsoft.com/office/powerpoint/2010/main" val="310695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a:t>
            </a:r>
            <a:r>
              <a:rPr lang="en-US" b="1" dirty="0"/>
              <a:t>Streaming and Integration Patterns</a:t>
            </a:r>
            <a:r>
              <a:rPr lang="en-US" b="0" dirty="0"/>
              <a:t> module. This section will explore patterns that leverage continuous data streams and facilitate effective integration between systems. These patterns are crucial for building real-time applications and ensuring seamless communication across architectural components.</a:t>
            </a:r>
          </a:p>
          <a:p>
            <a:endParaRPr lang="en-US" b="0" dirty="0"/>
          </a:p>
          <a:p>
            <a:r>
              <a:rPr lang="en-US" b="0" dirty="0"/>
              <a:t>By the end of this module, you will know to design messaging solutions that can handle continuous data streams and integrate various systems effectively. Let’s now check out the techniques to elevate your messaging capabilities to support real-time and integrated applications!</a:t>
            </a:r>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1</a:t>
            </a:fld>
            <a:endParaRPr lang="en-US"/>
          </a:p>
        </p:txBody>
      </p:sp>
    </p:spTree>
    <p:extLst>
      <p:ext uri="{BB962C8B-B14F-4D97-AF65-F5344CB8AC3E}">
        <p14:creationId xmlns:p14="http://schemas.microsoft.com/office/powerpoint/2010/main" val="152102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Log into Azure</a:t>
            </a:r>
          </a:p>
          <a:p>
            <a:pPr marL="0" indent="0">
              <a:buNone/>
            </a:pPr>
            <a:r>
              <a:rPr lang="en-US" b="0" u="none" dirty="0" err="1"/>
              <a:t>az</a:t>
            </a:r>
            <a:r>
              <a:rPr lang="en-US" b="0" u="none" dirty="0"/>
              <a:t> login</a:t>
            </a:r>
          </a:p>
        </p:txBody>
      </p:sp>
      <p:sp>
        <p:nvSpPr>
          <p:cNvPr id="4" name="Slide Number Placeholder 3"/>
          <p:cNvSpPr>
            <a:spLocks noGrp="1"/>
          </p:cNvSpPr>
          <p:nvPr>
            <p:ph type="sldNum" sz="quarter" idx="5"/>
          </p:nvPr>
        </p:nvSpPr>
        <p:spPr/>
        <p:txBody>
          <a:bodyPr/>
          <a:lstStyle/>
          <a:p>
            <a:fld id="{F5000ACD-0348-4F47-9C35-586193A86BF3}" type="slidenum">
              <a:rPr lang="en-US" smtClean="0"/>
              <a:t>12</a:t>
            </a:fld>
            <a:endParaRPr lang="en-US"/>
          </a:p>
        </p:txBody>
      </p:sp>
    </p:spTree>
    <p:extLst>
      <p:ext uri="{BB962C8B-B14F-4D97-AF65-F5344CB8AC3E}">
        <p14:creationId xmlns:p14="http://schemas.microsoft.com/office/powerpoint/2010/main" val="131356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Create the Namespace</a:t>
            </a:r>
          </a:p>
          <a:p>
            <a:pPr marL="0" indent="0">
              <a:buNone/>
            </a:pPr>
            <a:r>
              <a:rPr lang="en-US" b="0" u="none" dirty="0" err="1"/>
              <a:t>az</a:t>
            </a:r>
            <a:r>
              <a:rPr lang="en-US" b="0" u="none" dirty="0"/>
              <a:t> </a:t>
            </a:r>
            <a:r>
              <a:rPr lang="en-US" b="0" u="none" dirty="0" err="1"/>
              <a:t>eventhubs</a:t>
            </a:r>
            <a:r>
              <a:rPr lang="en-US" b="0" u="none" dirty="0"/>
              <a:t> namespace create --name </a:t>
            </a:r>
            <a:r>
              <a:rPr lang="en-US" b="0" u="none" dirty="0" err="1"/>
              <a:t>codemash</a:t>
            </a:r>
            <a:r>
              <a:rPr lang="en-US" b="0" u="none" dirty="0"/>
              <a:t>-messaging-patterns --resource-group </a:t>
            </a:r>
            <a:r>
              <a:rPr lang="en-US" b="0" u="none" dirty="0" err="1"/>
              <a:t>rg-CodeMashMessagingPatterns</a:t>
            </a:r>
            <a:r>
              <a:rPr lang="en-US" b="0" u="none" dirty="0"/>
              <a:t> --location eastus2</a:t>
            </a:r>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13</a:t>
            </a:fld>
            <a:endParaRPr lang="en-US"/>
          </a:p>
        </p:txBody>
      </p:sp>
    </p:spTree>
    <p:extLst>
      <p:ext uri="{BB962C8B-B14F-4D97-AF65-F5344CB8AC3E}">
        <p14:creationId xmlns:p14="http://schemas.microsoft.com/office/powerpoint/2010/main" val="218696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Create the Event Hub</a:t>
            </a:r>
          </a:p>
          <a:p>
            <a:pPr marL="0" indent="0">
              <a:buNone/>
            </a:pPr>
            <a:r>
              <a:rPr lang="en-US" b="0" u="none" dirty="0" err="1"/>
              <a:t>az</a:t>
            </a:r>
            <a:r>
              <a:rPr lang="en-US" b="0" u="none" dirty="0"/>
              <a:t> </a:t>
            </a:r>
            <a:r>
              <a:rPr lang="en-US" b="0" u="none" dirty="0" err="1"/>
              <a:t>eventhubs</a:t>
            </a:r>
            <a:r>
              <a:rPr lang="en-US" b="0" u="none" dirty="0"/>
              <a:t> </a:t>
            </a:r>
            <a:r>
              <a:rPr lang="en-US" b="0" u="none" dirty="0" err="1"/>
              <a:t>eventhub</a:t>
            </a:r>
            <a:r>
              <a:rPr lang="en-US" b="0" u="none" dirty="0"/>
              <a:t> create --name </a:t>
            </a:r>
            <a:r>
              <a:rPr lang="en-US" b="0" u="none" dirty="0" err="1"/>
              <a:t>EventStreamingPattern</a:t>
            </a:r>
            <a:r>
              <a:rPr lang="en-US" b="0" u="none" dirty="0"/>
              <a:t> --namespace-name </a:t>
            </a:r>
            <a:r>
              <a:rPr lang="en-US" b="0" u="none" dirty="0" err="1"/>
              <a:t>codemash</a:t>
            </a:r>
            <a:r>
              <a:rPr lang="en-US" b="0" u="none" dirty="0"/>
              <a:t>-messaging-patterns --resource-group </a:t>
            </a:r>
            <a:r>
              <a:rPr lang="en-US" b="0" u="none" dirty="0" err="1"/>
              <a:t>rg-CodeMashMessagingPatterns</a:t>
            </a:r>
            <a:endParaRPr lang="en-US" b="0" u="none" dirty="0"/>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14</a:t>
            </a:fld>
            <a:endParaRPr lang="en-US"/>
          </a:p>
        </p:txBody>
      </p:sp>
    </p:spTree>
    <p:extLst>
      <p:ext uri="{BB962C8B-B14F-4D97-AF65-F5344CB8AC3E}">
        <p14:creationId xmlns:p14="http://schemas.microsoft.com/office/powerpoint/2010/main" val="701014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Assign Azure Event Hubs Data Sender</a:t>
            </a:r>
          </a:p>
          <a:p>
            <a:pPr marL="0" indent="0">
              <a:buNone/>
            </a:pPr>
            <a:r>
              <a:rPr lang="en-US" b="0" i="0" dirty="0" err="1">
                <a:solidFill>
                  <a:srgbClr val="0101FD"/>
                </a:solidFill>
                <a:effectLst/>
                <a:latin typeface="SFMono-Regular"/>
              </a:rPr>
              <a:t>az</a:t>
            </a:r>
            <a:r>
              <a:rPr lang="en-US" b="0" i="0" dirty="0">
                <a:solidFill>
                  <a:srgbClr val="0101FD"/>
                </a:solidFill>
                <a:effectLst/>
                <a:latin typeface="SFMono-Regular"/>
              </a:rPr>
              <a:t> role assignment create </a:t>
            </a:r>
            <a:r>
              <a:rPr lang="en-US" b="0" i="0" dirty="0">
                <a:solidFill>
                  <a:srgbClr val="006881"/>
                </a:solidFill>
                <a:effectLst/>
                <a:latin typeface="SFMono-Regular"/>
              </a:rPr>
              <a:t>--assignee</a:t>
            </a:r>
            <a:r>
              <a:rPr lang="en-US" b="0" i="0" dirty="0">
                <a:solidFill>
                  <a:srgbClr val="161616"/>
                </a:solidFill>
                <a:effectLst/>
                <a:latin typeface="SFMono-Regular"/>
              </a:rPr>
              <a:t> </a:t>
            </a:r>
            <a:r>
              <a:rPr lang="en-US" b="0" i="0" dirty="0">
                <a:solidFill>
                  <a:srgbClr val="A31515"/>
                </a:solidFill>
                <a:effectLst/>
                <a:latin typeface="SFMono-Regular"/>
              </a:rPr>
              <a:t>“chadgreen@chadgreen.com"</a:t>
            </a:r>
            <a:r>
              <a:rPr lang="en-US" b="0" i="0" dirty="0">
                <a:solidFill>
                  <a:srgbClr val="161616"/>
                </a:solidFill>
                <a:effectLst/>
                <a:latin typeface="SFMono-Regular"/>
              </a:rPr>
              <a:t> </a:t>
            </a:r>
            <a:r>
              <a:rPr lang="en-US" b="0" i="0" dirty="0">
                <a:solidFill>
                  <a:srgbClr val="006881"/>
                </a:solidFill>
                <a:effectLst/>
                <a:latin typeface="SFMono-Regular"/>
              </a:rPr>
              <a:t>--role</a:t>
            </a:r>
            <a:r>
              <a:rPr lang="en-US" b="0" i="0" dirty="0">
                <a:solidFill>
                  <a:srgbClr val="161616"/>
                </a:solidFill>
                <a:effectLst/>
                <a:latin typeface="SFMono-Regular"/>
              </a:rPr>
              <a:t> </a:t>
            </a:r>
            <a:r>
              <a:rPr lang="en-US" b="0" i="0" dirty="0">
                <a:solidFill>
                  <a:srgbClr val="A31515"/>
                </a:solidFill>
                <a:effectLst/>
                <a:latin typeface="SFMono-Regular"/>
              </a:rPr>
              <a:t>"Azure Event Hubs Data Sender"</a:t>
            </a:r>
            <a:r>
              <a:rPr lang="en-US" b="0" i="0" dirty="0">
                <a:solidFill>
                  <a:srgbClr val="161616"/>
                </a:solidFill>
                <a:effectLst/>
                <a:latin typeface="SFMono-Regular"/>
              </a:rPr>
              <a:t> </a:t>
            </a:r>
            <a:r>
              <a:rPr lang="en-US" b="0" i="0" dirty="0">
                <a:solidFill>
                  <a:srgbClr val="006881"/>
                </a:solidFill>
                <a:effectLst/>
                <a:latin typeface="SFMono-Regular"/>
              </a:rPr>
              <a:t>--scope</a:t>
            </a:r>
            <a:r>
              <a:rPr lang="en-US" b="0" i="0" dirty="0">
                <a:solidFill>
                  <a:srgbClr val="161616"/>
                </a:solidFill>
                <a:effectLst/>
                <a:latin typeface="SFMono-Regular"/>
              </a:rPr>
              <a:t> </a:t>
            </a:r>
            <a:r>
              <a:rPr lang="en-US" b="0" i="0" dirty="0">
                <a:solidFill>
                  <a:srgbClr val="A31515"/>
                </a:solidFill>
                <a:effectLst/>
                <a:latin typeface="SFMono-Regular"/>
              </a:rPr>
              <a:t>"&lt;your-resource-id&gt;"</a:t>
            </a:r>
            <a:endParaRPr lang="en-US" b="0" u="none" dirty="0"/>
          </a:p>
          <a:p>
            <a:pPr marL="0" indent="0">
              <a:buNone/>
            </a:pPr>
            <a:endParaRPr lang="en-US" b="0" u="none" dirty="0"/>
          </a:p>
          <a:p>
            <a:pPr marL="0" indent="0">
              <a:buNone/>
            </a:pPr>
            <a:r>
              <a:rPr lang="en-US" b="1" u="sng" dirty="0"/>
              <a:t>Assign Azure Event Hubs Data Receiver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101FD"/>
                </a:solidFill>
                <a:effectLst/>
                <a:latin typeface="SFMono-Regular"/>
              </a:rPr>
              <a:t>az</a:t>
            </a:r>
            <a:r>
              <a:rPr lang="en-US" b="0" i="0" dirty="0">
                <a:solidFill>
                  <a:srgbClr val="0101FD"/>
                </a:solidFill>
                <a:effectLst/>
                <a:latin typeface="SFMono-Regular"/>
              </a:rPr>
              <a:t> role assignment create </a:t>
            </a:r>
            <a:r>
              <a:rPr lang="en-US" b="0" i="0" dirty="0">
                <a:solidFill>
                  <a:srgbClr val="006881"/>
                </a:solidFill>
                <a:effectLst/>
                <a:latin typeface="SFMono-Regular"/>
              </a:rPr>
              <a:t>--assignee</a:t>
            </a:r>
            <a:r>
              <a:rPr lang="en-US" b="0" i="0" dirty="0">
                <a:solidFill>
                  <a:srgbClr val="161616"/>
                </a:solidFill>
                <a:effectLst/>
                <a:latin typeface="SFMono-Regular"/>
              </a:rPr>
              <a:t> </a:t>
            </a:r>
            <a:r>
              <a:rPr lang="en-US" b="0" i="0" dirty="0">
                <a:solidFill>
                  <a:srgbClr val="A31515"/>
                </a:solidFill>
                <a:effectLst/>
                <a:latin typeface="SFMono-Regular"/>
              </a:rPr>
              <a:t>“chadgreen@chadgreen.com"</a:t>
            </a:r>
            <a:r>
              <a:rPr lang="en-US" b="0" i="0" dirty="0">
                <a:solidFill>
                  <a:srgbClr val="161616"/>
                </a:solidFill>
                <a:effectLst/>
                <a:latin typeface="SFMono-Regular"/>
              </a:rPr>
              <a:t> </a:t>
            </a:r>
            <a:r>
              <a:rPr lang="en-US" b="0" i="0" dirty="0">
                <a:solidFill>
                  <a:srgbClr val="006881"/>
                </a:solidFill>
                <a:effectLst/>
                <a:latin typeface="SFMono-Regular"/>
              </a:rPr>
              <a:t>--role</a:t>
            </a:r>
            <a:r>
              <a:rPr lang="en-US" b="0" i="0" dirty="0">
                <a:solidFill>
                  <a:srgbClr val="161616"/>
                </a:solidFill>
                <a:effectLst/>
                <a:latin typeface="SFMono-Regular"/>
              </a:rPr>
              <a:t> </a:t>
            </a:r>
            <a:r>
              <a:rPr lang="en-US" b="0" i="0" dirty="0">
                <a:solidFill>
                  <a:srgbClr val="A31515"/>
                </a:solidFill>
                <a:effectLst/>
                <a:latin typeface="SFMono-Regular"/>
              </a:rPr>
              <a:t>"Azure Event Hubs Data Receiver"</a:t>
            </a:r>
            <a:r>
              <a:rPr lang="en-US" b="0" i="0" dirty="0">
                <a:solidFill>
                  <a:srgbClr val="161616"/>
                </a:solidFill>
                <a:effectLst/>
                <a:latin typeface="SFMono-Regular"/>
              </a:rPr>
              <a:t> </a:t>
            </a:r>
            <a:r>
              <a:rPr lang="en-US" b="0" i="0" dirty="0">
                <a:solidFill>
                  <a:srgbClr val="006881"/>
                </a:solidFill>
                <a:effectLst/>
                <a:latin typeface="SFMono-Regular"/>
              </a:rPr>
              <a:t>--scope</a:t>
            </a:r>
            <a:r>
              <a:rPr lang="en-US" b="0" i="0" dirty="0">
                <a:solidFill>
                  <a:srgbClr val="161616"/>
                </a:solidFill>
                <a:effectLst/>
                <a:latin typeface="SFMono-Regular"/>
              </a:rPr>
              <a:t> </a:t>
            </a:r>
            <a:r>
              <a:rPr lang="en-US" b="0" i="0" dirty="0">
                <a:solidFill>
                  <a:srgbClr val="A31515"/>
                </a:solidFill>
                <a:effectLst/>
                <a:latin typeface="SFMono-Regular"/>
              </a:rPr>
              <a:t>"&lt;your-resource-id&gt;"</a:t>
            </a:r>
            <a:endParaRPr lang="en-US" b="0" u="none" dirty="0"/>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15</a:t>
            </a:fld>
            <a:endParaRPr lang="en-US"/>
          </a:p>
        </p:txBody>
      </p:sp>
    </p:spTree>
    <p:extLst>
      <p:ext uri="{BB962C8B-B14F-4D97-AF65-F5344CB8AC3E}">
        <p14:creationId xmlns:p14="http://schemas.microsoft.com/office/powerpoint/2010/main" val="3436800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Assign Azure Event Hubs Data Sender</a:t>
            </a:r>
          </a:p>
          <a:p>
            <a:pPr marL="0" indent="0">
              <a:buNone/>
            </a:pPr>
            <a:r>
              <a:rPr lang="en-US" b="0" i="0" dirty="0" err="1">
                <a:solidFill>
                  <a:srgbClr val="0101FD"/>
                </a:solidFill>
                <a:effectLst/>
                <a:latin typeface="SFMono-Regular"/>
              </a:rPr>
              <a:t>az</a:t>
            </a:r>
            <a:r>
              <a:rPr lang="en-US" b="0" i="0" dirty="0">
                <a:solidFill>
                  <a:srgbClr val="0101FD"/>
                </a:solidFill>
                <a:effectLst/>
                <a:latin typeface="SFMono-Regular"/>
              </a:rPr>
              <a:t> role assignment create </a:t>
            </a:r>
            <a:r>
              <a:rPr lang="en-US" b="0" i="0" dirty="0">
                <a:solidFill>
                  <a:srgbClr val="006881"/>
                </a:solidFill>
                <a:effectLst/>
                <a:latin typeface="SFMono-Regular"/>
              </a:rPr>
              <a:t>--assignee</a:t>
            </a:r>
            <a:r>
              <a:rPr lang="en-US" b="0" i="0" dirty="0">
                <a:solidFill>
                  <a:srgbClr val="161616"/>
                </a:solidFill>
                <a:effectLst/>
                <a:latin typeface="SFMono-Regular"/>
              </a:rPr>
              <a:t> </a:t>
            </a:r>
            <a:r>
              <a:rPr lang="en-US" b="0" i="0" dirty="0">
                <a:solidFill>
                  <a:srgbClr val="A31515"/>
                </a:solidFill>
                <a:effectLst/>
                <a:latin typeface="SFMono-Regular"/>
              </a:rPr>
              <a:t>“chadgreen@chadgreen.com"</a:t>
            </a:r>
            <a:r>
              <a:rPr lang="en-US" b="0" i="0" dirty="0">
                <a:solidFill>
                  <a:srgbClr val="161616"/>
                </a:solidFill>
                <a:effectLst/>
                <a:latin typeface="SFMono-Regular"/>
              </a:rPr>
              <a:t> </a:t>
            </a:r>
            <a:r>
              <a:rPr lang="en-US" b="0" i="0" dirty="0">
                <a:solidFill>
                  <a:srgbClr val="006881"/>
                </a:solidFill>
                <a:effectLst/>
                <a:latin typeface="SFMono-Regular"/>
              </a:rPr>
              <a:t>--role</a:t>
            </a:r>
            <a:r>
              <a:rPr lang="en-US" b="0" i="0" dirty="0">
                <a:solidFill>
                  <a:srgbClr val="161616"/>
                </a:solidFill>
                <a:effectLst/>
                <a:latin typeface="SFMono-Regular"/>
              </a:rPr>
              <a:t> </a:t>
            </a:r>
            <a:r>
              <a:rPr lang="en-US" b="0" i="0" dirty="0">
                <a:solidFill>
                  <a:srgbClr val="A31515"/>
                </a:solidFill>
                <a:effectLst/>
                <a:latin typeface="SFMono-Regular"/>
              </a:rPr>
              <a:t>"Azure Event Hubs Data Sender"</a:t>
            </a:r>
            <a:r>
              <a:rPr lang="en-US" b="0" i="0" dirty="0">
                <a:solidFill>
                  <a:srgbClr val="161616"/>
                </a:solidFill>
                <a:effectLst/>
                <a:latin typeface="SFMono-Regular"/>
              </a:rPr>
              <a:t> </a:t>
            </a:r>
            <a:r>
              <a:rPr lang="en-US" b="0" i="0" dirty="0">
                <a:solidFill>
                  <a:srgbClr val="006881"/>
                </a:solidFill>
                <a:effectLst/>
                <a:latin typeface="SFMono-Regular"/>
              </a:rPr>
              <a:t>--scope</a:t>
            </a:r>
            <a:r>
              <a:rPr lang="en-US" b="0" i="0" dirty="0">
                <a:solidFill>
                  <a:srgbClr val="161616"/>
                </a:solidFill>
                <a:effectLst/>
                <a:latin typeface="SFMono-Regular"/>
              </a:rPr>
              <a:t> </a:t>
            </a:r>
            <a:r>
              <a:rPr lang="en-US" b="0" i="0" dirty="0">
                <a:solidFill>
                  <a:srgbClr val="A31515"/>
                </a:solidFill>
                <a:effectLst/>
                <a:latin typeface="SFMono-Regular"/>
              </a:rPr>
              <a:t>"&lt;your-resource-id&gt;"</a:t>
            </a:r>
            <a:endParaRPr lang="en-US" b="0" u="none" dirty="0"/>
          </a:p>
          <a:p>
            <a:pPr marL="0" indent="0">
              <a:buNone/>
            </a:pPr>
            <a:endParaRPr lang="en-US" b="0" u="none" dirty="0"/>
          </a:p>
          <a:p>
            <a:pPr marL="0" indent="0">
              <a:buNone/>
            </a:pPr>
            <a:r>
              <a:rPr lang="en-US" b="1" u="sng" dirty="0"/>
              <a:t>Assign Azure Event Hubs Data Receiver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101FD"/>
                </a:solidFill>
                <a:effectLst/>
                <a:latin typeface="SFMono-Regular"/>
              </a:rPr>
              <a:t>az</a:t>
            </a:r>
            <a:r>
              <a:rPr lang="en-US" b="0" i="0" dirty="0">
                <a:solidFill>
                  <a:srgbClr val="0101FD"/>
                </a:solidFill>
                <a:effectLst/>
                <a:latin typeface="SFMono-Regular"/>
              </a:rPr>
              <a:t> role assignment create </a:t>
            </a:r>
            <a:r>
              <a:rPr lang="en-US" b="0" i="0" dirty="0">
                <a:solidFill>
                  <a:srgbClr val="006881"/>
                </a:solidFill>
                <a:effectLst/>
                <a:latin typeface="SFMono-Regular"/>
              </a:rPr>
              <a:t>--assignee</a:t>
            </a:r>
            <a:r>
              <a:rPr lang="en-US" b="0" i="0" dirty="0">
                <a:solidFill>
                  <a:srgbClr val="161616"/>
                </a:solidFill>
                <a:effectLst/>
                <a:latin typeface="SFMono-Regular"/>
              </a:rPr>
              <a:t> </a:t>
            </a:r>
            <a:r>
              <a:rPr lang="en-US" b="0" i="0" dirty="0">
                <a:solidFill>
                  <a:srgbClr val="A31515"/>
                </a:solidFill>
                <a:effectLst/>
                <a:latin typeface="SFMono-Regular"/>
              </a:rPr>
              <a:t>“chadgreen@chadgreen.com"</a:t>
            </a:r>
            <a:r>
              <a:rPr lang="en-US" b="0" i="0" dirty="0">
                <a:solidFill>
                  <a:srgbClr val="161616"/>
                </a:solidFill>
                <a:effectLst/>
                <a:latin typeface="SFMono-Regular"/>
              </a:rPr>
              <a:t> </a:t>
            </a:r>
            <a:r>
              <a:rPr lang="en-US" b="0" i="0" dirty="0">
                <a:solidFill>
                  <a:srgbClr val="006881"/>
                </a:solidFill>
                <a:effectLst/>
                <a:latin typeface="SFMono-Regular"/>
              </a:rPr>
              <a:t>--role</a:t>
            </a:r>
            <a:r>
              <a:rPr lang="en-US" b="0" i="0" dirty="0">
                <a:solidFill>
                  <a:srgbClr val="161616"/>
                </a:solidFill>
                <a:effectLst/>
                <a:latin typeface="SFMono-Regular"/>
              </a:rPr>
              <a:t> </a:t>
            </a:r>
            <a:r>
              <a:rPr lang="en-US" b="0" i="0" dirty="0">
                <a:solidFill>
                  <a:srgbClr val="A31515"/>
                </a:solidFill>
                <a:effectLst/>
                <a:latin typeface="SFMono-Regular"/>
              </a:rPr>
              <a:t>"Azure Event Hubs Data Receiver"</a:t>
            </a:r>
            <a:r>
              <a:rPr lang="en-US" b="0" i="0" dirty="0">
                <a:solidFill>
                  <a:srgbClr val="161616"/>
                </a:solidFill>
                <a:effectLst/>
                <a:latin typeface="SFMono-Regular"/>
              </a:rPr>
              <a:t> </a:t>
            </a:r>
            <a:r>
              <a:rPr lang="en-US" b="0" i="0" dirty="0">
                <a:solidFill>
                  <a:srgbClr val="006881"/>
                </a:solidFill>
                <a:effectLst/>
                <a:latin typeface="SFMono-Regular"/>
              </a:rPr>
              <a:t>--scope</a:t>
            </a:r>
            <a:r>
              <a:rPr lang="en-US" b="0" i="0" dirty="0">
                <a:solidFill>
                  <a:srgbClr val="161616"/>
                </a:solidFill>
                <a:effectLst/>
                <a:latin typeface="SFMono-Regular"/>
              </a:rPr>
              <a:t> </a:t>
            </a:r>
            <a:r>
              <a:rPr lang="en-US" b="0" i="0" dirty="0">
                <a:solidFill>
                  <a:srgbClr val="A31515"/>
                </a:solidFill>
                <a:effectLst/>
                <a:latin typeface="SFMono-Regular"/>
              </a:rPr>
              <a:t>"&lt;your-resource-id&gt;"</a:t>
            </a:r>
            <a:endParaRPr lang="en-US" b="0" u="none" dirty="0"/>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16</a:t>
            </a:fld>
            <a:endParaRPr lang="en-US"/>
          </a:p>
        </p:txBody>
      </p:sp>
    </p:spTree>
    <p:extLst>
      <p:ext uri="{BB962C8B-B14F-4D97-AF65-F5344CB8AC3E}">
        <p14:creationId xmlns:p14="http://schemas.microsoft.com/office/powerpoint/2010/main" val="2735186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Create Storage Account</a:t>
            </a:r>
          </a:p>
          <a:p>
            <a:pPr marL="0" indent="0">
              <a:buNone/>
            </a:pPr>
            <a:r>
              <a:rPr lang="en-US" b="0" i="0" dirty="0" err="1">
                <a:solidFill>
                  <a:srgbClr val="0101FD"/>
                </a:solidFill>
                <a:effectLst/>
                <a:latin typeface="SFMono-Regular"/>
              </a:rPr>
              <a:t>az</a:t>
            </a:r>
            <a:r>
              <a:rPr lang="en-US" b="0" i="0" dirty="0">
                <a:solidFill>
                  <a:srgbClr val="0101FD"/>
                </a:solidFill>
                <a:effectLst/>
                <a:latin typeface="SFMono-Regular"/>
              </a:rPr>
              <a:t> storage account create --name </a:t>
            </a:r>
            <a:r>
              <a:rPr lang="en-US" b="0" i="0" dirty="0" err="1">
                <a:solidFill>
                  <a:srgbClr val="0101FD"/>
                </a:solidFill>
                <a:effectLst/>
                <a:latin typeface="SFMono-Regular"/>
              </a:rPr>
              <a:t>stcodemash</a:t>
            </a:r>
            <a:r>
              <a:rPr lang="en-US" b="0" i="0" dirty="0">
                <a:solidFill>
                  <a:srgbClr val="0101FD"/>
                </a:solidFill>
                <a:effectLst/>
                <a:latin typeface="SFMono-Regular"/>
              </a:rPr>
              <a:t> --resource-group </a:t>
            </a:r>
            <a:r>
              <a:rPr lang="en-US" b="0" i="0" dirty="0" err="1">
                <a:solidFill>
                  <a:srgbClr val="0101FD"/>
                </a:solidFill>
                <a:effectLst/>
                <a:latin typeface="SFMono-Regular"/>
              </a:rPr>
              <a:t>rg-CodeMashMessagingPatterns</a:t>
            </a:r>
            <a:r>
              <a:rPr lang="en-US" b="0" i="0" dirty="0">
                <a:solidFill>
                  <a:srgbClr val="0101FD"/>
                </a:solidFill>
                <a:effectLst/>
                <a:latin typeface="SFMono-Regular"/>
              </a:rPr>
              <a:t> --location eastus2 --</a:t>
            </a:r>
            <a:r>
              <a:rPr lang="en-US" b="0" i="0" dirty="0" err="1">
                <a:solidFill>
                  <a:srgbClr val="0101FD"/>
                </a:solidFill>
                <a:effectLst/>
                <a:latin typeface="SFMono-Regular"/>
              </a:rPr>
              <a:t>sku</a:t>
            </a:r>
            <a:r>
              <a:rPr lang="en-US" b="0" i="0" dirty="0">
                <a:solidFill>
                  <a:srgbClr val="0101FD"/>
                </a:solidFill>
                <a:effectLst/>
                <a:latin typeface="SFMono-Regular"/>
              </a:rPr>
              <a:t> </a:t>
            </a:r>
            <a:r>
              <a:rPr lang="en-US" b="0" i="0" dirty="0" err="1">
                <a:solidFill>
                  <a:srgbClr val="0101FD"/>
                </a:solidFill>
                <a:effectLst/>
                <a:latin typeface="SFMono-Regular"/>
              </a:rPr>
              <a:t>Standard_LRS</a:t>
            </a:r>
            <a:r>
              <a:rPr lang="en-US" b="0" i="0" dirty="0">
                <a:solidFill>
                  <a:srgbClr val="0101FD"/>
                </a:solidFill>
                <a:effectLst/>
                <a:latin typeface="SFMono-Regular"/>
              </a:rPr>
              <a:t> --kind StorageV2 --min-</a:t>
            </a:r>
            <a:r>
              <a:rPr lang="en-US" b="0" i="0" dirty="0" err="1">
                <a:solidFill>
                  <a:srgbClr val="0101FD"/>
                </a:solidFill>
                <a:effectLst/>
                <a:latin typeface="SFMono-Regular"/>
              </a:rPr>
              <a:t>tls</a:t>
            </a:r>
            <a:r>
              <a:rPr lang="en-US" b="0" i="0" dirty="0">
                <a:solidFill>
                  <a:srgbClr val="0101FD"/>
                </a:solidFill>
                <a:effectLst/>
                <a:latin typeface="SFMono-Regular"/>
              </a:rPr>
              <a:t>-version TLS1_2 --allow-blob-public-access false</a:t>
            </a:r>
          </a:p>
          <a:p>
            <a:pPr marL="0" indent="0">
              <a:buNone/>
            </a:pPr>
            <a:endParaRPr lang="en-US" b="0" i="0" u="none" dirty="0">
              <a:solidFill>
                <a:srgbClr val="0101FD"/>
              </a:solidFill>
              <a:effectLst/>
              <a:latin typeface="SFMono-Regular"/>
            </a:endParaRPr>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17</a:t>
            </a:fld>
            <a:endParaRPr lang="en-US"/>
          </a:p>
        </p:txBody>
      </p:sp>
    </p:spTree>
    <p:extLst>
      <p:ext uri="{BB962C8B-B14F-4D97-AF65-F5344CB8AC3E}">
        <p14:creationId xmlns:p14="http://schemas.microsoft.com/office/powerpoint/2010/main" val="1559755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Assign Role to Storage Account</a:t>
            </a:r>
          </a:p>
          <a:p>
            <a:pPr marL="0" indent="0">
              <a:buNone/>
            </a:pPr>
            <a:r>
              <a:rPr lang="en-US" b="0" i="0" dirty="0" err="1">
                <a:solidFill>
                  <a:srgbClr val="0101FD"/>
                </a:solidFill>
                <a:effectLst/>
                <a:latin typeface="SFMono-Regular"/>
              </a:rPr>
              <a:t>az</a:t>
            </a:r>
            <a:r>
              <a:rPr lang="en-US" b="0" i="0" dirty="0">
                <a:solidFill>
                  <a:srgbClr val="0101FD"/>
                </a:solidFill>
                <a:effectLst/>
                <a:latin typeface="SFMono-Regular"/>
              </a:rPr>
              <a:t> role assignment create --assignee "&lt;</a:t>
            </a:r>
            <a:r>
              <a:rPr lang="en-US" b="0" i="0" dirty="0" err="1">
                <a:solidFill>
                  <a:srgbClr val="0101FD"/>
                </a:solidFill>
                <a:effectLst/>
                <a:latin typeface="SFMono-Regular"/>
              </a:rPr>
              <a:t>user@domain</a:t>
            </a:r>
            <a:r>
              <a:rPr lang="en-US" b="0" i="0" dirty="0">
                <a:solidFill>
                  <a:srgbClr val="0101FD"/>
                </a:solidFill>
                <a:effectLst/>
                <a:latin typeface="SFMono-Regular"/>
              </a:rPr>
              <a:t>&gt;" --role "Storage Blob Data Contributor" --scope "&lt;your-resource-id&gt;“</a:t>
            </a:r>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18</a:t>
            </a:fld>
            <a:endParaRPr lang="en-US"/>
          </a:p>
        </p:txBody>
      </p:sp>
    </p:spTree>
    <p:extLst>
      <p:ext uri="{BB962C8B-B14F-4D97-AF65-F5344CB8AC3E}">
        <p14:creationId xmlns:p14="http://schemas.microsoft.com/office/powerpoint/2010/main" val="2625420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Create Blob Container</a:t>
            </a:r>
          </a:p>
          <a:p>
            <a:pPr marL="0" indent="0">
              <a:buNone/>
            </a:pPr>
            <a:r>
              <a:rPr lang="en-US" b="0" i="0" dirty="0" err="1">
                <a:solidFill>
                  <a:srgbClr val="0101FD"/>
                </a:solidFill>
                <a:effectLst/>
                <a:latin typeface="SFMono-Regular"/>
              </a:rPr>
              <a:t>az</a:t>
            </a:r>
            <a:r>
              <a:rPr lang="en-US" b="0" i="0" dirty="0">
                <a:solidFill>
                  <a:srgbClr val="0101FD"/>
                </a:solidFill>
                <a:effectLst/>
                <a:latin typeface="SFMono-Regular"/>
              </a:rPr>
              <a:t> storage container create </a:t>
            </a:r>
            <a:r>
              <a:rPr lang="en-US" b="0" i="0" dirty="0">
                <a:solidFill>
                  <a:srgbClr val="006881"/>
                </a:solidFill>
                <a:effectLst/>
                <a:latin typeface="SFMono-Regular"/>
              </a:rPr>
              <a:t>--name</a:t>
            </a:r>
            <a:r>
              <a:rPr lang="en-US" b="0" i="0" dirty="0">
                <a:solidFill>
                  <a:srgbClr val="161616"/>
                </a:solidFill>
                <a:effectLst/>
                <a:latin typeface="SFMono-Regular"/>
              </a:rPr>
              <a:t> event-streaming </a:t>
            </a:r>
            <a:r>
              <a:rPr lang="en-US" b="0" i="0" dirty="0">
                <a:solidFill>
                  <a:srgbClr val="006881"/>
                </a:solidFill>
                <a:effectLst/>
                <a:latin typeface="SFMono-Regular"/>
              </a:rPr>
              <a:t>--account-name</a:t>
            </a:r>
            <a:r>
              <a:rPr lang="en-US" b="0" i="0" dirty="0">
                <a:solidFill>
                  <a:srgbClr val="161616"/>
                </a:solidFill>
                <a:effectLst/>
                <a:latin typeface="SFMono-Regular"/>
              </a:rPr>
              <a:t> </a:t>
            </a:r>
            <a:r>
              <a:rPr lang="en-US" b="0" i="0" dirty="0" err="1">
                <a:solidFill>
                  <a:srgbClr val="161616"/>
                </a:solidFill>
                <a:effectLst/>
                <a:latin typeface="SFMono-Regular"/>
              </a:rPr>
              <a:t>stcodemash</a:t>
            </a:r>
            <a:r>
              <a:rPr lang="en-US" b="0" i="0" dirty="0">
                <a:solidFill>
                  <a:srgbClr val="161616"/>
                </a:solidFill>
                <a:effectLst/>
                <a:latin typeface="SFMono-Regular"/>
              </a:rPr>
              <a:t> </a:t>
            </a:r>
            <a:r>
              <a:rPr lang="en-US" b="0" i="0" dirty="0">
                <a:solidFill>
                  <a:srgbClr val="006881"/>
                </a:solidFill>
                <a:effectLst/>
                <a:latin typeface="SFMono-Regular"/>
              </a:rPr>
              <a:t>--auth-mode</a:t>
            </a:r>
            <a:r>
              <a:rPr lang="en-US" b="0" i="0" dirty="0">
                <a:solidFill>
                  <a:srgbClr val="161616"/>
                </a:solidFill>
                <a:effectLst/>
                <a:latin typeface="SFMono-Regular"/>
              </a:rPr>
              <a:t> login</a:t>
            </a:r>
            <a:endParaRPr lang="en-US" b="1" u="sng" dirty="0"/>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19</a:t>
            </a:fld>
            <a:endParaRPr lang="en-US"/>
          </a:p>
        </p:txBody>
      </p:sp>
    </p:spTree>
    <p:extLst>
      <p:ext uri="{BB962C8B-B14F-4D97-AF65-F5344CB8AC3E}">
        <p14:creationId xmlns:p14="http://schemas.microsoft.com/office/powerpoint/2010/main" val="348735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Create a Message Producer</a:t>
            </a:r>
            <a:endParaRPr lang="en-US" b="0" dirty="0"/>
          </a:p>
          <a:p>
            <a:r>
              <a:rPr lang="en-US" b="0" u="none" dirty="0"/>
              <a:t>Use the Azure SDK to send a message to the </a:t>
            </a:r>
            <a:r>
              <a:rPr lang="en-US" b="0" i="1" u="none" dirty="0" err="1"/>
              <a:t>codemash.fundamentals.point</a:t>
            </a:r>
            <a:r>
              <a:rPr lang="en-US" b="0" i="1" u="none" dirty="0"/>
              <a:t>-to-point</a:t>
            </a:r>
            <a:r>
              <a:rPr lang="en-US" b="0" u="none" dirty="0"/>
              <a:t> queue.</a:t>
            </a:r>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20</a:t>
            </a:fld>
            <a:endParaRPr lang="en-US"/>
          </a:p>
        </p:txBody>
      </p:sp>
    </p:spTree>
    <p:extLst>
      <p:ext uri="{BB962C8B-B14F-4D97-AF65-F5344CB8AC3E}">
        <p14:creationId xmlns:p14="http://schemas.microsoft.com/office/powerpoint/2010/main" val="3657955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Create a Message Producer</a:t>
            </a:r>
            <a:endParaRPr lang="en-US" b="0" dirty="0"/>
          </a:p>
          <a:p>
            <a:r>
              <a:rPr lang="en-US" b="0" u="none" dirty="0"/>
              <a:t>Use the Azure SDK to send a message to the </a:t>
            </a:r>
            <a:r>
              <a:rPr lang="en-US" b="0" i="1" u="none" dirty="0" err="1"/>
              <a:t>codemash.fundamentals.point</a:t>
            </a:r>
            <a:r>
              <a:rPr lang="en-US" b="0" i="1" u="none" dirty="0"/>
              <a:t>-to-point</a:t>
            </a:r>
            <a:r>
              <a:rPr lang="en-US" b="0" u="none" dirty="0"/>
              <a:t> queue.</a:t>
            </a:r>
          </a:p>
        </p:txBody>
      </p:sp>
      <p:sp>
        <p:nvSpPr>
          <p:cNvPr id="4" name="Slide Number Placeholder 3"/>
          <p:cNvSpPr>
            <a:spLocks noGrp="1"/>
          </p:cNvSpPr>
          <p:nvPr>
            <p:ph type="sldNum" sz="quarter" idx="5"/>
          </p:nvPr>
        </p:nvSpPr>
        <p:spPr/>
        <p:txBody>
          <a:bodyPr/>
          <a:lstStyle/>
          <a:p>
            <a:fld id="{F5000ACD-0348-4F47-9C35-586193A86BF3}" type="slidenum">
              <a:rPr lang="en-US" smtClean="0"/>
              <a:t>21</a:t>
            </a:fld>
            <a:endParaRPr lang="en-US"/>
          </a:p>
        </p:txBody>
      </p:sp>
    </p:spTree>
    <p:extLst>
      <p:ext uri="{BB962C8B-B14F-4D97-AF65-F5344CB8AC3E}">
        <p14:creationId xmlns:p14="http://schemas.microsoft.com/office/powerpoint/2010/main" val="325727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919A6-93D7-3B61-CAC3-7767CE5D1D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40E1A5-F881-6111-AAF4-6C96AE9E73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ABC8EE-773C-2549-19DC-529606462FFD}"/>
              </a:ext>
            </a:extLst>
          </p:cNvPr>
          <p:cNvSpPr>
            <a:spLocks noGrp="1"/>
          </p:cNvSpPr>
          <p:nvPr>
            <p:ph type="body" idx="1"/>
          </p:nvPr>
        </p:nvSpPr>
        <p:spPr/>
        <p:txBody>
          <a:bodyPr/>
          <a:lstStyle/>
          <a:p>
            <a:r>
              <a:rPr lang="en-US" b="1" u="sng" dirty="0"/>
              <a:t>Definition</a:t>
            </a:r>
            <a:endParaRPr lang="en-US" b="0" u="none" dirty="0"/>
          </a:p>
          <a:p>
            <a:r>
              <a:rPr lang="en-US" b="0" u="none" dirty="0"/>
              <a:t>Event streaming is a messaging pattern where continuous flow of data (events) is recorded and processed in real-time. Events are captured from sources like databases, applications, or devices and delivered to various consumers for processing.</a:t>
            </a:r>
          </a:p>
          <a:p>
            <a:endParaRPr lang="en-US" b="0" u="none" dirty="0"/>
          </a:p>
          <a:p>
            <a:endParaRPr lang="en-US" b="0" u="none" dirty="0"/>
          </a:p>
          <a:p>
            <a:r>
              <a:rPr lang="en-US" b="1" u="sng" dirty="0"/>
              <a:t>Purpose</a:t>
            </a:r>
            <a:endParaRPr lang="en-US" b="0" u="none" dirty="0"/>
          </a:p>
          <a:p>
            <a:r>
              <a:rPr lang="en-US" b="0" u="none" dirty="0"/>
              <a:t>It enables real-time data processing, allowing systems to react to events as they happen, rather than relying on batch processing.</a:t>
            </a:r>
            <a:endParaRPr lang="en-US" b="1" u="sng" dirty="0"/>
          </a:p>
        </p:txBody>
      </p:sp>
      <p:sp>
        <p:nvSpPr>
          <p:cNvPr id="4" name="Slide Number Placeholder 3">
            <a:extLst>
              <a:ext uri="{FF2B5EF4-FFF2-40B4-BE49-F238E27FC236}">
                <a16:creationId xmlns:a16="http://schemas.microsoft.com/office/drawing/2014/main" id="{6E4B305B-4319-5242-FACB-CE7FA5B8C41A}"/>
              </a:ext>
            </a:extLst>
          </p:cNvPr>
          <p:cNvSpPr>
            <a:spLocks noGrp="1"/>
          </p:cNvSpPr>
          <p:nvPr>
            <p:ph type="sldNum" sz="quarter" idx="5"/>
          </p:nvPr>
        </p:nvSpPr>
        <p:spPr/>
        <p:txBody>
          <a:bodyPr/>
          <a:lstStyle/>
          <a:p>
            <a:fld id="{F5000ACD-0348-4F47-9C35-586193A86BF3}" type="slidenum">
              <a:rPr lang="en-US" smtClean="0"/>
              <a:t>3</a:t>
            </a:fld>
            <a:endParaRPr lang="en-US"/>
          </a:p>
        </p:txBody>
      </p:sp>
    </p:spTree>
    <p:extLst>
      <p:ext uri="{BB962C8B-B14F-4D97-AF65-F5344CB8AC3E}">
        <p14:creationId xmlns:p14="http://schemas.microsoft.com/office/powerpoint/2010/main" val="378485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Run the Demo</a:t>
            </a:r>
            <a:endParaRPr lang="en-US" b="0" dirty="0"/>
          </a:p>
          <a:p>
            <a:pPr marL="171450" indent="-171450">
              <a:buFont typeface="Arial" panose="020B0604020202020204" pitchFamily="34" charset="0"/>
              <a:buChar char="•"/>
            </a:pPr>
            <a:r>
              <a:rPr lang="en-US" b="0" u="none" dirty="0"/>
              <a:t>Execute the producer code to send a message.</a:t>
            </a:r>
          </a:p>
          <a:p>
            <a:pPr marL="171450" indent="-171450">
              <a:buFont typeface="Arial" panose="020B0604020202020204" pitchFamily="34" charset="0"/>
              <a:buChar char="•"/>
            </a:pPr>
            <a:r>
              <a:rPr lang="en-US" b="0" u="none" dirty="0"/>
              <a:t>Execute the consumer code to receive and process the message.</a:t>
            </a:r>
          </a:p>
          <a:p>
            <a:pPr marL="171450" indent="-171450">
              <a:buFont typeface="Arial" panose="020B0604020202020204" pitchFamily="34" charset="0"/>
              <a:buChar char="•"/>
            </a:pPr>
            <a:r>
              <a:rPr lang="en-US" b="0" u="none" dirty="0"/>
              <a:t>Observer the message flow from the producer to the consumer.</a:t>
            </a:r>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22</a:t>
            </a:fld>
            <a:endParaRPr lang="en-US"/>
          </a:p>
        </p:txBody>
      </p:sp>
    </p:spTree>
    <p:extLst>
      <p:ext uri="{BB962C8B-B14F-4D97-AF65-F5344CB8AC3E}">
        <p14:creationId xmlns:p14="http://schemas.microsoft.com/office/powerpoint/2010/main" val="1468028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As we conclude the </a:t>
            </a:r>
            <a:r>
              <a:rPr lang="en-US" b="1" dirty="0"/>
              <a:t>Streaming and Integration Patterns</a:t>
            </a:r>
            <a:r>
              <a:rPr lang="en-US" b="0" dirty="0"/>
              <a:t> module, let’s summarize the key patterns and insights we have covered, and preview what is coming up next.</a:t>
            </a:r>
          </a:p>
        </p:txBody>
      </p:sp>
      <p:sp>
        <p:nvSpPr>
          <p:cNvPr id="4" name="Slide Number Placeholder 3"/>
          <p:cNvSpPr>
            <a:spLocks noGrp="1"/>
          </p:cNvSpPr>
          <p:nvPr>
            <p:ph type="sldNum" sz="quarter" idx="5"/>
          </p:nvPr>
        </p:nvSpPr>
        <p:spPr/>
        <p:txBody>
          <a:bodyPr/>
          <a:lstStyle/>
          <a:p>
            <a:fld id="{F5000ACD-0348-4F47-9C35-586193A86BF3}" type="slidenum">
              <a:rPr lang="en-US" smtClean="0"/>
              <a:t>24</a:t>
            </a:fld>
            <a:endParaRPr lang="en-US"/>
          </a:p>
        </p:txBody>
      </p:sp>
    </p:spTree>
    <p:extLst>
      <p:ext uri="{BB962C8B-B14F-4D97-AF65-F5344CB8AC3E}">
        <p14:creationId xmlns:p14="http://schemas.microsoft.com/office/powerpoint/2010/main" val="3996498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Takeaways</a:t>
            </a:r>
            <a:r>
              <a:rPr lang="en-US" b="0" dirty="0"/>
              <a:t>:</a:t>
            </a:r>
          </a:p>
          <a:p>
            <a:endParaRPr lang="en-US" b="0" dirty="0"/>
          </a:p>
          <a:p>
            <a:pPr marL="171450" indent="-171450">
              <a:buFont typeface="Arial" panose="020B0604020202020204" pitchFamily="34" charset="0"/>
              <a:buChar char="•"/>
            </a:pPr>
            <a:r>
              <a:rPr lang="en-US" b="1" dirty="0"/>
              <a:t>Event Streaming</a:t>
            </a:r>
            <a:r>
              <a:rPr lang="en-US" b="0" dirty="0"/>
              <a:t>: Understanding the principles of continuous data streams and their importance in real-time applications.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These patterns have equipped you with advanced techniques to handle real-time data processing and system integration, ensuring your messaging solutions are robust and efficient.</a:t>
            </a:r>
          </a:p>
        </p:txBody>
      </p:sp>
      <p:sp>
        <p:nvSpPr>
          <p:cNvPr id="4" name="Slide Number Placeholder 3"/>
          <p:cNvSpPr>
            <a:spLocks noGrp="1"/>
          </p:cNvSpPr>
          <p:nvPr>
            <p:ph type="sldNum" sz="quarter" idx="5"/>
          </p:nvPr>
        </p:nvSpPr>
        <p:spPr/>
        <p:txBody>
          <a:bodyPr/>
          <a:lstStyle/>
          <a:p>
            <a:fld id="{F5000ACD-0348-4F47-9C35-586193A86BF3}" type="slidenum">
              <a:rPr lang="en-US" smtClean="0"/>
              <a:t>25</a:t>
            </a:fld>
            <a:endParaRPr lang="en-US"/>
          </a:p>
        </p:txBody>
      </p:sp>
    </p:spTree>
    <p:extLst>
      <p:ext uri="{BB962C8B-B14F-4D97-AF65-F5344CB8AC3E}">
        <p14:creationId xmlns:p14="http://schemas.microsoft.com/office/powerpoint/2010/main" val="316694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module, we will explore crucial design considerations that impact the overall architecture and performance of your messaging solutions. Here is a glimpse of what is to come:</a:t>
            </a:r>
          </a:p>
          <a:p>
            <a:endParaRPr lang="en-US" b="1" dirty="0"/>
          </a:p>
          <a:p>
            <a:pPr marL="171450" indent="-171450">
              <a:buFont typeface="Arial" panose="020B0604020202020204" pitchFamily="34" charset="0"/>
              <a:buChar char="•"/>
            </a:pPr>
            <a:r>
              <a:rPr lang="en-US" b="1" dirty="0"/>
              <a:t>Reliability</a:t>
            </a:r>
            <a:r>
              <a:rPr lang="en-US" b="0" dirty="0"/>
              <a:t>: Ensuring consistent and dependable message processing.</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Scalability</a:t>
            </a:r>
            <a:r>
              <a:rPr lang="en-US" b="0" dirty="0"/>
              <a:t>: Designing systems that can handle increased load effectively.</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Performance</a:t>
            </a:r>
            <a:r>
              <a:rPr lang="en-US" b="0" dirty="0"/>
              <a:t>: Optimizing message processing for speed and efficiency.</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Security</a:t>
            </a:r>
            <a:r>
              <a:rPr lang="en-US" b="0" dirty="0"/>
              <a:t>: Implementing measures to protect your messaging systems.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Fault Tolerance</a:t>
            </a:r>
            <a:r>
              <a:rPr lang="en-US" b="0" dirty="0"/>
              <a:t>: Building systems that can recover gracefully from failures.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Flexibility and Adaptability</a:t>
            </a:r>
            <a:r>
              <a:rPr lang="en-US" b="0" dirty="0"/>
              <a:t>: Designing solutions that can evolve with changing requirements.</a:t>
            </a:r>
            <a:endParaRPr lang="en-US" b="1"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This module will provide you with essential insights into designing messaging systems that are not only functional but also robust, scalable, and secure. Stayed tuned as we go into these critical aspects of designing resilient and adaptable messaging solutions!</a:t>
            </a:r>
            <a:endParaRPr lang="en-US" b="1" dirty="0"/>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27</a:t>
            </a:fld>
            <a:endParaRPr lang="en-US"/>
          </a:p>
        </p:txBody>
      </p:sp>
    </p:spTree>
    <p:extLst>
      <p:ext uri="{BB962C8B-B14F-4D97-AF65-F5344CB8AC3E}">
        <p14:creationId xmlns:p14="http://schemas.microsoft.com/office/powerpoint/2010/main" val="166955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46C7-0660-8DFA-9A1E-115F00D31D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298916-6C24-8303-40FB-318E147624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A6903-C696-9DA3-D4E4-D49E69CC114D}"/>
              </a:ext>
            </a:extLst>
          </p:cNvPr>
          <p:cNvSpPr>
            <a:spLocks noGrp="1"/>
          </p:cNvSpPr>
          <p:nvPr>
            <p:ph type="body" idx="1"/>
          </p:nvPr>
        </p:nvSpPr>
        <p:spPr/>
        <p:txBody>
          <a:bodyPr/>
          <a:lstStyle/>
          <a:p>
            <a:r>
              <a:rPr lang="en-US" b="1" u="sng" dirty="0"/>
              <a:t>Event Producer</a:t>
            </a:r>
            <a:endParaRPr lang="en-US" b="0" u="none" dirty="0"/>
          </a:p>
          <a:p>
            <a:r>
              <a:rPr lang="en-US" b="0" u="none" dirty="0"/>
              <a:t>The source that generates and sends events (e.g. sensors, applications, databases)</a:t>
            </a:r>
          </a:p>
          <a:p>
            <a:endParaRPr lang="en-US" b="0" u="none" dirty="0"/>
          </a:p>
          <a:p>
            <a:r>
              <a:rPr lang="en-US" b="1" u="sng" dirty="0"/>
              <a:t>Event Stream</a:t>
            </a:r>
            <a:endParaRPr lang="en-US" b="0" u="none" dirty="0"/>
          </a:p>
          <a:p>
            <a:r>
              <a:rPr lang="en-US" b="0" u="none" dirty="0"/>
              <a:t>The channel through which event flows, often managed by a streaming platform (e.g. Apache Kafka, Azure Event Hubs).</a:t>
            </a:r>
          </a:p>
          <a:p>
            <a:endParaRPr lang="en-US" b="0" u="none" dirty="0"/>
          </a:p>
          <a:p>
            <a:r>
              <a:rPr lang="en-US" b="1" u="sng" dirty="0"/>
              <a:t>Event Consumer</a:t>
            </a:r>
            <a:endParaRPr lang="en-US" b="0" u="none" dirty="0"/>
          </a:p>
          <a:p>
            <a:r>
              <a:rPr lang="en-US" b="0" u="none" dirty="0"/>
              <a:t>The component or service that reads and processes events from the steam.</a:t>
            </a:r>
          </a:p>
        </p:txBody>
      </p:sp>
      <p:sp>
        <p:nvSpPr>
          <p:cNvPr id="4" name="Slide Number Placeholder 3">
            <a:extLst>
              <a:ext uri="{FF2B5EF4-FFF2-40B4-BE49-F238E27FC236}">
                <a16:creationId xmlns:a16="http://schemas.microsoft.com/office/drawing/2014/main" id="{F7D5E704-F58C-43E5-E72D-CC6BD491DEE2}"/>
              </a:ext>
            </a:extLst>
          </p:cNvPr>
          <p:cNvSpPr>
            <a:spLocks noGrp="1"/>
          </p:cNvSpPr>
          <p:nvPr>
            <p:ph type="sldNum" sz="quarter" idx="5"/>
          </p:nvPr>
        </p:nvSpPr>
        <p:spPr/>
        <p:txBody>
          <a:bodyPr/>
          <a:lstStyle/>
          <a:p>
            <a:fld id="{F5000ACD-0348-4F47-9C35-586193A86BF3}" type="slidenum">
              <a:rPr lang="en-US" smtClean="0"/>
              <a:t>4</a:t>
            </a:fld>
            <a:endParaRPr lang="en-US"/>
          </a:p>
        </p:txBody>
      </p:sp>
    </p:spTree>
    <p:extLst>
      <p:ext uri="{BB962C8B-B14F-4D97-AF65-F5344CB8AC3E}">
        <p14:creationId xmlns:p14="http://schemas.microsoft.com/office/powerpoint/2010/main" val="250594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Event Producer</a:t>
            </a:r>
            <a:endParaRPr lang="en-US" b="0" u="none" dirty="0"/>
          </a:p>
          <a:p>
            <a:r>
              <a:rPr lang="en-US" b="0" u="none" dirty="0"/>
              <a:t>The source that generates and sends events (e.g. sensors, applications, databases)</a:t>
            </a:r>
          </a:p>
          <a:p>
            <a:endParaRPr lang="en-US" b="0" u="none" dirty="0"/>
          </a:p>
          <a:p>
            <a:r>
              <a:rPr lang="en-US" b="1" u="sng" dirty="0"/>
              <a:t>Event Stream</a:t>
            </a:r>
            <a:endParaRPr lang="en-US" b="0" u="none" dirty="0"/>
          </a:p>
          <a:p>
            <a:r>
              <a:rPr lang="en-US" b="0" u="none" dirty="0"/>
              <a:t>The channel through which event flows, often managed by a streaming platform (e.g. Apache Kafka, Azure Event Hubs).</a:t>
            </a:r>
          </a:p>
          <a:p>
            <a:endParaRPr lang="en-US" b="0" u="none" dirty="0"/>
          </a:p>
          <a:p>
            <a:r>
              <a:rPr lang="en-US" b="1" u="sng" dirty="0"/>
              <a:t>Event Consumer</a:t>
            </a:r>
            <a:endParaRPr lang="en-US" b="0" u="none" dirty="0"/>
          </a:p>
          <a:p>
            <a:r>
              <a:rPr lang="en-US" b="0" u="none" dirty="0"/>
              <a:t>The component or service that reads and processes events from the steam.</a:t>
            </a:r>
          </a:p>
          <a:p>
            <a:endParaRPr lang="en-US" dirty="0"/>
          </a:p>
        </p:txBody>
      </p:sp>
      <p:sp>
        <p:nvSpPr>
          <p:cNvPr id="4" name="Slide Number Placeholder 3"/>
          <p:cNvSpPr>
            <a:spLocks noGrp="1"/>
          </p:cNvSpPr>
          <p:nvPr>
            <p:ph type="sldNum" sz="quarter" idx="5"/>
          </p:nvPr>
        </p:nvSpPr>
        <p:spPr/>
        <p:txBody>
          <a:bodyPr/>
          <a:lstStyle/>
          <a:p>
            <a:fld id="{F5000ACD-0348-4F47-9C35-586193A86BF3}" type="slidenum">
              <a:rPr lang="en-US" smtClean="0"/>
              <a:t>5</a:t>
            </a:fld>
            <a:endParaRPr lang="en-US"/>
          </a:p>
        </p:txBody>
      </p:sp>
    </p:spTree>
    <p:extLst>
      <p:ext uri="{BB962C8B-B14F-4D97-AF65-F5344CB8AC3E}">
        <p14:creationId xmlns:p14="http://schemas.microsoft.com/office/powerpoint/2010/main" val="1415939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u="none" dirty="0"/>
              <a:t>Low Latency</a:t>
            </a:r>
            <a:r>
              <a:rPr lang="en-US" b="0" u="none" dirty="0"/>
              <a:t>: Immediate processing of data as events occur.</a:t>
            </a:r>
          </a:p>
          <a:p>
            <a:pPr marL="0" indent="0">
              <a:buFont typeface="Arial" panose="020B0604020202020204" pitchFamily="34" charset="0"/>
              <a:buNone/>
            </a:pPr>
            <a:endParaRPr lang="en-US" b="0" u="none" dirty="0"/>
          </a:p>
          <a:p>
            <a:pPr marL="0" indent="0">
              <a:buFont typeface="Arial" panose="020B0604020202020204" pitchFamily="34" charset="0"/>
              <a:buNone/>
            </a:pPr>
            <a:r>
              <a:rPr lang="en-US" b="1" u="none" dirty="0"/>
              <a:t>Scalability</a:t>
            </a:r>
            <a:r>
              <a:rPr lang="en-US" b="0" u="none" dirty="0"/>
              <a:t>: Efficiently handles large volumes of data.</a:t>
            </a:r>
          </a:p>
          <a:p>
            <a:pPr marL="0" indent="0">
              <a:buFont typeface="Arial" panose="020B0604020202020204" pitchFamily="34" charset="0"/>
              <a:buNone/>
            </a:pPr>
            <a:endParaRPr lang="en-US" b="0" u="none" dirty="0"/>
          </a:p>
          <a:p>
            <a:pPr marL="0" indent="0">
              <a:buFont typeface="Arial" panose="020B0604020202020204" pitchFamily="34" charset="0"/>
              <a:buNone/>
            </a:pPr>
            <a:r>
              <a:rPr lang="en-US" b="1" u="none" dirty="0"/>
              <a:t>Flexibility</a:t>
            </a:r>
            <a:r>
              <a:rPr lang="en-US" b="0" u="none" dirty="0"/>
              <a:t>: Supports various consumers and processing requirements.</a:t>
            </a:r>
            <a:endParaRPr lang="en-US" b="1" u="none" dirty="0"/>
          </a:p>
        </p:txBody>
      </p:sp>
      <p:sp>
        <p:nvSpPr>
          <p:cNvPr id="4" name="Slide Number Placeholder 3"/>
          <p:cNvSpPr>
            <a:spLocks noGrp="1"/>
          </p:cNvSpPr>
          <p:nvPr>
            <p:ph type="sldNum" sz="quarter" idx="5"/>
          </p:nvPr>
        </p:nvSpPr>
        <p:spPr/>
        <p:txBody>
          <a:bodyPr/>
          <a:lstStyle/>
          <a:p>
            <a:fld id="{F5000ACD-0348-4F47-9C35-586193A86BF3}" type="slidenum">
              <a:rPr lang="en-US" smtClean="0"/>
              <a:t>6</a:t>
            </a:fld>
            <a:endParaRPr lang="en-US"/>
          </a:p>
        </p:txBody>
      </p:sp>
    </p:spTree>
    <p:extLst>
      <p:ext uri="{BB962C8B-B14F-4D97-AF65-F5344CB8AC3E}">
        <p14:creationId xmlns:p14="http://schemas.microsoft.com/office/powerpoint/2010/main" val="3989978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AB8E8-C175-F8DA-0780-52A83D19D9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C7FA24-ECC6-B300-3E85-F5EB1C4881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32A19D-0423-FDF1-1F90-F4CBF2753537}"/>
              </a:ext>
            </a:extLst>
          </p:cNvPr>
          <p:cNvSpPr>
            <a:spLocks noGrp="1"/>
          </p:cNvSpPr>
          <p:nvPr>
            <p:ph type="body" idx="1"/>
          </p:nvPr>
        </p:nvSpPr>
        <p:spPr/>
        <p:txBody>
          <a:bodyPr/>
          <a:lstStyle/>
          <a:p>
            <a:pPr marL="0" indent="0">
              <a:buFont typeface="Arial" panose="020B0604020202020204" pitchFamily="34" charset="0"/>
              <a:buNone/>
            </a:pPr>
            <a:r>
              <a:rPr lang="en-US" b="1" u="sng" dirty="0"/>
              <a:t>Complexity in Implementation and Maintenance</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Infrastructure Setup</a:t>
            </a:r>
            <a:r>
              <a:rPr lang="en-US" b="0" u="none" dirty="0"/>
              <a:t>: Setting up and managing the infrastructure for event streaming, such as Apache Kafka or Azure Event Hubs, can be complex. It requires careful planning, configuration, and ongoing maintenance.</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Data Processing</a:t>
            </a:r>
            <a:r>
              <a:rPr lang="en-US" b="0" u="none" dirty="0"/>
              <a:t>: Designing and implementing real-time data processing pipelines can be challenging, especially when dealing with high volumes of data and ensuring low-latency processing.</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Skills Requirements</a:t>
            </a:r>
            <a:r>
              <a:rPr lang="en-US" b="0" u="none" dirty="0"/>
              <a:t>: Requires specialized skills and knowledge to implement and maintain effectively, which may be a barrier for some teams.</a:t>
            </a:r>
            <a:endParaRPr lang="en-US" b="1" u="none" dirty="0"/>
          </a:p>
        </p:txBody>
      </p:sp>
      <p:sp>
        <p:nvSpPr>
          <p:cNvPr id="4" name="Slide Number Placeholder 3">
            <a:extLst>
              <a:ext uri="{FF2B5EF4-FFF2-40B4-BE49-F238E27FC236}">
                <a16:creationId xmlns:a16="http://schemas.microsoft.com/office/drawing/2014/main" id="{2B772826-B8EA-CB77-D529-316CAEB47371}"/>
              </a:ext>
            </a:extLst>
          </p:cNvPr>
          <p:cNvSpPr>
            <a:spLocks noGrp="1"/>
          </p:cNvSpPr>
          <p:nvPr>
            <p:ph type="sldNum" sz="quarter" idx="5"/>
          </p:nvPr>
        </p:nvSpPr>
        <p:spPr/>
        <p:txBody>
          <a:bodyPr/>
          <a:lstStyle/>
          <a:p>
            <a:fld id="{F5000ACD-0348-4F47-9C35-586193A86BF3}" type="slidenum">
              <a:rPr lang="en-US" smtClean="0"/>
              <a:t>7</a:t>
            </a:fld>
            <a:endParaRPr lang="en-US"/>
          </a:p>
        </p:txBody>
      </p:sp>
    </p:spTree>
    <p:extLst>
      <p:ext uri="{BB962C8B-B14F-4D97-AF65-F5344CB8AC3E}">
        <p14:creationId xmlns:p14="http://schemas.microsoft.com/office/powerpoint/2010/main" val="710538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B5D7A-F7E6-B545-0C35-C0DDB38B29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B056B-5A41-24D4-BF72-9178B8986C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EF2EE9-4C13-30A7-7AB2-2E71D725DCD6}"/>
              </a:ext>
            </a:extLst>
          </p:cNvPr>
          <p:cNvSpPr>
            <a:spLocks noGrp="1"/>
          </p:cNvSpPr>
          <p:nvPr>
            <p:ph type="body" idx="1"/>
          </p:nvPr>
        </p:nvSpPr>
        <p:spPr/>
        <p:txBody>
          <a:bodyPr/>
          <a:lstStyle/>
          <a:p>
            <a:pPr marL="0" indent="0">
              <a:buFont typeface="Arial" panose="020B0604020202020204" pitchFamily="34" charset="0"/>
              <a:buNone/>
            </a:pPr>
            <a:r>
              <a:rPr lang="en-US" b="1" u="sng" dirty="0"/>
              <a:t>Scalability and Resource Management</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Resource Intensive</a:t>
            </a:r>
            <a:r>
              <a:rPr lang="en-US" b="0" u="none" dirty="0"/>
              <a:t>: Event streaming systems can be resource-intensive, requiring significant computational and storage resources to handle high volumes of data and ensure real-time processing.</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Scalability Challenges</a:t>
            </a:r>
            <a:r>
              <a:rPr lang="en-US" b="0" u="none" dirty="0"/>
              <a:t>: While event steaming systems are designed to scale, ensuring efficient and cost-effective scaling can be challenging. Balancing the load across multiple consumers and managing resource allocation effectively is crucial.</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Latency Management</a:t>
            </a:r>
            <a:r>
              <a:rPr lang="en-US" b="0" u="none" dirty="0"/>
              <a:t>: As the system scales, managing and minimizing latency to ensure timely processing of events becomes increasingly complex.</a:t>
            </a:r>
            <a:endParaRPr lang="en-US" b="1" u="none" dirty="0"/>
          </a:p>
        </p:txBody>
      </p:sp>
      <p:sp>
        <p:nvSpPr>
          <p:cNvPr id="4" name="Slide Number Placeholder 3">
            <a:extLst>
              <a:ext uri="{FF2B5EF4-FFF2-40B4-BE49-F238E27FC236}">
                <a16:creationId xmlns:a16="http://schemas.microsoft.com/office/drawing/2014/main" id="{91CBECDD-25DD-66C2-B08E-620CAADAE1AD}"/>
              </a:ext>
            </a:extLst>
          </p:cNvPr>
          <p:cNvSpPr>
            <a:spLocks noGrp="1"/>
          </p:cNvSpPr>
          <p:nvPr>
            <p:ph type="sldNum" sz="quarter" idx="5"/>
          </p:nvPr>
        </p:nvSpPr>
        <p:spPr/>
        <p:txBody>
          <a:bodyPr/>
          <a:lstStyle/>
          <a:p>
            <a:fld id="{F5000ACD-0348-4F47-9C35-586193A86BF3}" type="slidenum">
              <a:rPr lang="en-US" smtClean="0"/>
              <a:t>8</a:t>
            </a:fld>
            <a:endParaRPr lang="en-US"/>
          </a:p>
        </p:txBody>
      </p:sp>
    </p:spTree>
    <p:extLst>
      <p:ext uri="{BB962C8B-B14F-4D97-AF65-F5344CB8AC3E}">
        <p14:creationId xmlns:p14="http://schemas.microsoft.com/office/powerpoint/2010/main" val="71375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08EA-59ED-086F-2E36-2721C5A500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7D5A8-0C57-200F-4FE8-16A5540914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33BCF1-6050-D0C6-D7F5-FEDA617B470A}"/>
              </a:ext>
            </a:extLst>
          </p:cNvPr>
          <p:cNvSpPr>
            <a:spLocks noGrp="1"/>
          </p:cNvSpPr>
          <p:nvPr>
            <p:ph type="body" idx="1"/>
          </p:nvPr>
        </p:nvSpPr>
        <p:spPr/>
        <p:txBody>
          <a:bodyPr/>
          <a:lstStyle/>
          <a:p>
            <a:pPr marL="0" indent="0">
              <a:buFont typeface="Arial" panose="020B0604020202020204" pitchFamily="34" charset="0"/>
              <a:buNone/>
            </a:pPr>
            <a:r>
              <a:rPr lang="en-US" b="1" u="sng" dirty="0"/>
              <a:t>Data Consistency and Reliability</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Data Loss Risk</a:t>
            </a:r>
            <a:r>
              <a:rPr lang="en-US" b="0" u="none" dirty="0"/>
              <a:t>: Ensuring data consistency and reliability in a distributed event streaming stem can be challenging. There is always a risk of data loss or duplication, especially during network failures or system crashes.</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Event Ordering</a:t>
            </a:r>
            <a:r>
              <a:rPr lang="en-US" b="0" u="none" dirty="0"/>
              <a:t>: Maintaining the order of events Is critical for certain applications. Ensuring that events are processed in the correct sequence across multiple consumers can be difficult.</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Error Handling</a:t>
            </a:r>
            <a:r>
              <a:rPr lang="en-US" b="0" u="none" dirty="0"/>
              <a:t>: Implementing robust error handling and recovery mechanisms to deal with failed or delayed events requires careful consideration and design.</a:t>
            </a:r>
            <a:endParaRPr lang="en-US" b="1" u="none" dirty="0"/>
          </a:p>
        </p:txBody>
      </p:sp>
      <p:sp>
        <p:nvSpPr>
          <p:cNvPr id="4" name="Slide Number Placeholder 3">
            <a:extLst>
              <a:ext uri="{FF2B5EF4-FFF2-40B4-BE49-F238E27FC236}">
                <a16:creationId xmlns:a16="http://schemas.microsoft.com/office/drawing/2014/main" id="{AAF4E3CC-BE40-0EE1-F26A-A2511A456838}"/>
              </a:ext>
            </a:extLst>
          </p:cNvPr>
          <p:cNvSpPr>
            <a:spLocks noGrp="1"/>
          </p:cNvSpPr>
          <p:nvPr>
            <p:ph type="sldNum" sz="quarter" idx="5"/>
          </p:nvPr>
        </p:nvSpPr>
        <p:spPr/>
        <p:txBody>
          <a:bodyPr/>
          <a:lstStyle/>
          <a:p>
            <a:fld id="{F5000ACD-0348-4F47-9C35-586193A86BF3}" type="slidenum">
              <a:rPr lang="en-US" smtClean="0"/>
              <a:t>9</a:t>
            </a:fld>
            <a:endParaRPr lang="en-US"/>
          </a:p>
        </p:txBody>
      </p:sp>
    </p:spTree>
    <p:extLst>
      <p:ext uri="{BB962C8B-B14F-4D97-AF65-F5344CB8AC3E}">
        <p14:creationId xmlns:p14="http://schemas.microsoft.com/office/powerpoint/2010/main" val="3759974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5CF97-B27D-4F19-22FE-00ADB108BF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5161F1-B2D1-F312-4DED-0019346334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3F1A6-E3E6-FF27-5297-647872B6EA33}"/>
              </a:ext>
            </a:extLst>
          </p:cNvPr>
          <p:cNvSpPr>
            <a:spLocks noGrp="1"/>
          </p:cNvSpPr>
          <p:nvPr>
            <p:ph type="body" idx="1"/>
          </p:nvPr>
        </p:nvSpPr>
        <p:spPr/>
        <p:txBody>
          <a:bodyPr/>
          <a:lstStyle/>
          <a:p>
            <a:r>
              <a:rPr lang="en-US" b="1" u="sng" dirty="0"/>
              <a:t>Real-Time Analytics</a:t>
            </a:r>
            <a:endParaRPr lang="en-US" b="0" u="none" dirty="0"/>
          </a:p>
          <a:p>
            <a:r>
              <a:rPr lang="en-US" b="0" u="none" dirty="0"/>
              <a:t>Processing streaming data for immediate insights, such as stock market analysis or user activity monitoring.</a:t>
            </a:r>
          </a:p>
          <a:p>
            <a:endParaRPr lang="en-US" b="0" u="none" dirty="0"/>
          </a:p>
          <a:p>
            <a:r>
              <a:rPr lang="en-US" b="1" u="sng" dirty="0"/>
              <a:t>Data Integration</a:t>
            </a:r>
            <a:endParaRPr lang="en-US" b="0" u="none" dirty="0"/>
          </a:p>
          <a:p>
            <a:r>
              <a:rPr lang="en-US" b="0" u="none" dirty="0"/>
              <a:t>Synchronizing data across multiple systems in real-time.</a:t>
            </a:r>
          </a:p>
          <a:p>
            <a:endParaRPr lang="en-US" b="0" u="none" dirty="0"/>
          </a:p>
          <a:p>
            <a:r>
              <a:rPr lang="en-US" b="1" u="sng" dirty="0"/>
              <a:t>IoT Applications</a:t>
            </a:r>
            <a:endParaRPr lang="en-US" b="0" u="none" dirty="0"/>
          </a:p>
          <a:p>
            <a:r>
              <a:rPr lang="en-US" b="0" u="none" dirty="0"/>
              <a:t>Handling data from Internet of Things (IoT) devices for immediate action or analysis.</a:t>
            </a:r>
            <a:endParaRPr lang="en-US" b="1" u="sng" dirty="0"/>
          </a:p>
        </p:txBody>
      </p:sp>
      <p:sp>
        <p:nvSpPr>
          <p:cNvPr id="4" name="Slide Number Placeholder 3">
            <a:extLst>
              <a:ext uri="{FF2B5EF4-FFF2-40B4-BE49-F238E27FC236}">
                <a16:creationId xmlns:a16="http://schemas.microsoft.com/office/drawing/2014/main" id="{120C23AC-8EA3-1136-C25A-7D712BB97802}"/>
              </a:ext>
            </a:extLst>
          </p:cNvPr>
          <p:cNvSpPr>
            <a:spLocks noGrp="1"/>
          </p:cNvSpPr>
          <p:nvPr>
            <p:ph type="sldNum" sz="quarter" idx="5"/>
          </p:nvPr>
        </p:nvSpPr>
        <p:spPr/>
        <p:txBody>
          <a:bodyPr/>
          <a:lstStyle/>
          <a:p>
            <a:fld id="{F5000ACD-0348-4F47-9C35-586193A86BF3}" type="slidenum">
              <a:rPr lang="en-US" smtClean="0"/>
              <a:t>10</a:t>
            </a:fld>
            <a:endParaRPr lang="en-US"/>
          </a:p>
        </p:txBody>
      </p:sp>
    </p:spTree>
    <p:extLst>
      <p:ext uri="{BB962C8B-B14F-4D97-AF65-F5344CB8AC3E}">
        <p14:creationId xmlns:p14="http://schemas.microsoft.com/office/powerpoint/2010/main" val="59981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7276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Presenation Title Footer">
            <a:extLst>
              <a:ext uri="{FF2B5EF4-FFF2-40B4-BE49-F238E27FC236}">
                <a16:creationId xmlns:a16="http://schemas.microsoft.com/office/drawing/2014/main" id="{3F8BB486-41EA-13B5-9AF0-42BBC8163251}"/>
              </a:ext>
            </a:extLst>
          </p:cNvPr>
          <p:cNvSpPr txBox="1"/>
          <p:nvPr userDrawn="1"/>
        </p:nvSpPr>
        <p:spPr>
          <a:xfrm>
            <a:off x="4530443" y="6400800"/>
            <a:ext cx="3131114" cy="307777"/>
          </a:xfrm>
          <a:prstGeom prst="rect">
            <a:avLst/>
          </a:prstGeom>
          <a:noFill/>
        </p:spPr>
        <p:txBody>
          <a:bodyPr wrap="none" rtlCol="0">
            <a:spAutoFit/>
          </a:bodyPr>
          <a:lstStyle/>
          <a:p>
            <a:r>
              <a:rPr lang="en-US" sz="1400" i="1" dirty="0">
                <a:solidFill>
                  <a:schemeClr val="accent6"/>
                </a:solidFill>
              </a:rPr>
              <a:t>Unlock the Power of Messaging Patterns</a:t>
            </a:r>
          </a:p>
        </p:txBody>
      </p:sp>
      <p:sp>
        <p:nvSpPr>
          <p:cNvPr id="3" name="Content Placeholder">
            <a:extLst>
              <a:ext uri="{FF2B5EF4-FFF2-40B4-BE49-F238E27FC236}">
                <a16:creationId xmlns:a16="http://schemas.microsoft.com/office/drawing/2014/main" id="{1206D206-CC76-B356-133C-0A969DA0AE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a:extLst>
              <a:ext uri="{FF2B5EF4-FFF2-40B4-BE49-F238E27FC236}">
                <a16:creationId xmlns:a16="http://schemas.microsoft.com/office/drawing/2014/main" id="{F798492D-9410-E54A-28DD-30F3F008EA5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0958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Section TItle">
            <a:extLst>
              <a:ext uri="{FF2B5EF4-FFF2-40B4-BE49-F238E27FC236}">
                <a16:creationId xmlns:a16="http://schemas.microsoft.com/office/drawing/2014/main" id="{C5D7F92D-F719-DFA6-480F-E13D689414BC}"/>
              </a:ext>
            </a:extLst>
          </p:cNvPr>
          <p:cNvSpPr>
            <a:spLocks noGrp="1"/>
          </p:cNvSpPr>
          <p:nvPr>
            <p:ph type="title" hasCustomPrompt="1"/>
          </p:nvPr>
        </p:nvSpPr>
        <p:spPr>
          <a:xfrm>
            <a:off x="546099" y="583163"/>
            <a:ext cx="11099800" cy="2845837"/>
          </a:xfrm>
        </p:spPr>
        <p:txBody>
          <a:bodyPr anchor="b"/>
          <a:lstStyle>
            <a:lvl1pPr algn="ctr">
              <a:defRPr sz="6000">
                <a:solidFill>
                  <a:schemeClr val="bg2"/>
                </a:solidFill>
              </a:defRPr>
            </a:lvl1pPr>
          </a:lstStyle>
          <a:p>
            <a:r>
              <a:rPr lang="en-US" dirty="0"/>
              <a:t>Click to edit Section title</a:t>
            </a:r>
          </a:p>
        </p:txBody>
      </p:sp>
      <p:sp>
        <p:nvSpPr>
          <p:cNvPr id="3" name="Presentation Title">
            <a:extLst>
              <a:ext uri="{FF2B5EF4-FFF2-40B4-BE49-F238E27FC236}">
                <a16:creationId xmlns:a16="http://schemas.microsoft.com/office/drawing/2014/main" id="{F8450C63-0FDF-68E3-C430-6BE7AA1CDE18}"/>
              </a:ext>
            </a:extLst>
          </p:cNvPr>
          <p:cNvSpPr txBox="1"/>
          <p:nvPr userDrawn="1"/>
        </p:nvSpPr>
        <p:spPr>
          <a:xfrm>
            <a:off x="3486150" y="6396335"/>
            <a:ext cx="5219699" cy="461665"/>
          </a:xfrm>
          <a:prstGeom prst="rect">
            <a:avLst/>
          </a:prstGeom>
          <a:noFill/>
        </p:spPr>
        <p:txBody>
          <a:bodyPr wrap="none" rtlCol="0">
            <a:spAutoFit/>
          </a:bodyPr>
          <a:lstStyle/>
          <a:p>
            <a:r>
              <a:rPr lang="en-US" sz="2400" dirty="0">
                <a:solidFill>
                  <a:schemeClr val="accent6"/>
                </a:solidFill>
              </a:rPr>
              <a:t>Unlock the Power of Messaging Patterns</a:t>
            </a:r>
          </a:p>
        </p:txBody>
      </p:sp>
      <p:sp>
        <p:nvSpPr>
          <p:cNvPr id="9" name="Subection Title">
            <a:extLst>
              <a:ext uri="{FF2B5EF4-FFF2-40B4-BE49-F238E27FC236}">
                <a16:creationId xmlns:a16="http://schemas.microsoft.com/office/drawing/2014/main" id="{A24D9923-57B7-3F72-BDE9-973B963E0642}"/>
              </a:ext>
            </a:extLst>
          </p:cNvPr>
          <p:cNvSpPr>
            <a:spLocks noGrp="1"/>
          </p:cNvSpPr>
          <p:nvPr>
            <p:ph type="body" sz="quarter" idx="10" hasCustomPrompt="1"/>
          </p:nvPr>
        </p:nvSpPr>
        <p:spPr>
          <a:xfrm>
            <a:off x="642257" y="4455467"/>
            <a:ext cx="11003642" cy="914400"/>
          </a:xfrm>
        </p:spPr>
        <p:txBody>
          <a:bodyPr>
            <a:noAutofit/>
          </a:bodyPr>
          <a:lstStyle>
            <a:lvl1pPr marL="0" indent="0" algn="ctr">
              <a:buNone/>
              <a:defRPr lang="en-US" sz="4000" kern="1200" dirty="0">
                <a:solidFill>
                  <a:schemeClr val="bg2"/>
                </a:solidFill>
                <a:latin typeface="+mj-lt"/>
                <a:ea typeface="+mj-ea"/>
                <a:cs typeface="+mj-cs"/>
              </a:defRPr>
            </a:lvl1pPr>
          </a:lstStyle>
          <a:p>
            <a:pPr lvl="0"/>
            <a:r>
              <a:rPr lang="en-US" dirty="0"/>
              <a:t>Click to edit subsection title</a:t>
            </a:r>
          </a:p>
        </p:txBody>
      </p:sp>
    </p:spTree>
    <p:extLst>
      <p:ext uri="{BB962C8B-B14F-4D97-AF65-F5344CB8AC3E}">
        <p14:creationId xmlns:p14="http://schemas.microsoft.com/office/powerpoint/2010/main" val="19332208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Presenation Title Footer">
            <a:extLst>
              <a:ext uri="{FF2B5EF4-FFF2-40B4-BE49-F238E27FC236}">
                <a16:creationId xmlns:a16="http://schemas.microsoft.com/office/drawing/2014/main" id="{85E4057A-9753-03B7-9BF6-D812ABB82D5C}"/>
              </a:ext>
            </a:extLst>
          </p:cNvPr>
          <p:cNvSpPr txBox="1"/>
          <p:nvPr userDrawn="1"/>
        </p:nvSpPr>
        <p:spPr>
          <a:xfrm>
            <a:off x="4530443" y="6400800"/>
            <a:ext cx="3131114" cy="307777"/>
          </a:xfrm>
          <a:prstGeom prst="rect">
            <a:avLst/>
          </a:prstGeom>
          <a:noFill/>
        </p:spPr>
        <p:txBody>
          <a:bodyPr wrap="none" rtlCol="0">
            <a:spAutoFit/>
          </a:bodyPr>
          <a:lstStyle/>
          <a:p>
            <a:r>
              <a:rPr lang="en-US" sz="1400" i="1" dirty="0">
                <a:solidFill>
                  <a:schemeClr val="accent6"/>
                </a:solidFill>
              </a:rPr>
              <a:t>Unlock the Power of Messaging Patterns</a:t>
            </a:r>
          </a:p>
        </p:txBody>
      </p:sp>
      <p:sp>
        <p:nvSpPr>
          <p:cNvPr id="4" name="Secondary Content">
            <a:extLst>
              <a:ext uri="{FF2B5EF4-FFF2-40B4-BE49-F238E27FC236}">
                <a16:creationId xmlns:a16="http://schemas.microsoft.com/office/drawing/2014/main" id="{FDE02316-9F55-D549-0FD3-3FE4AE69933A}"/>
              </a:ext>
            </a:extLst>
          </p:cNvPr>
          <p:cNvSpPr>
            <a:spLocks noGrp="1"/>
          </p:cNvSpPr>
          <p:nvPr>
            <p:ph sz="half" idx="2"/>
          </p:nvPr>
        </p:nvSpPr>
        <p:spPr>
          <a:xfrm>
            <a:off x="6194778" y="1825625"/>
            <a:ext cx="5458968" cy="4389120"/>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rimary Content">
            <a:extLst>
              <a:ext uri="{FF2B5EF4-FFF2-40B4-BE49-F238E27FC236}">
                <a16:creationId xmlns:a16="http://schemas.microsoft.com/office/drawing/2014/main" id="{32C729A9-72A4-DC89-E3AD-B75906BA7649}"/>
              </a:ext>
            </a:extLst>
          </p:cNvPr>
          <p:cNvSpPr>
            <a:spLocks noGrp="1"/>
          </p:cNvSpPr>
          <p:nvPr>
            <p:ph sz="half" idx="1"/>
          </p:nvPr>
        </p:nvSpPr>
        <p:spPr>
          <a:xfrm>
            <a:off x="548640" y="1825625"/>
            <a:ext cx="5458968" cy="4389120"/>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a:extLst>
              <a:ext uri="{FF2B5EF4-FFF2-40B4-BE49-F238E27FC236}">
                <a16:creationId xmlns:a16="http://schemas.microsoft.com/office/drawing/2014/main" id="{026C142B-8301-F944-A303-6FF51130009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96564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Presenation Title Footer">
            <a:extLst>
              <a:ext uri="{FF2B5EF4-FFF2-40B4-BE49-F238E27FC236}">
                <a16:creationId xmlns:a16="http://schemas.microsoft.com/office/drawing/2014/main" id="{9EC920BD-70A9-B7EA-30FB-13D1FAF82F20}"/>
              </a:ext>
            </a:extLst>
          </p:cNvPr>
          <p:cNvSpPr txBox="1"/>
          <p:nvPr userDrawn="1"/>
        </p:nvSpPr>
        <p:spPr>
          <a:xfrm>
            <a:off x="4530443" y="6400800"/>
            <a:ext cx="3131114" cy="307777"/>
          </a:xfrm>
          <a:prstGeom prst="rect">
            <a:avLst/>
          </a:prstGeom>
          <a:noFill/>
        </p:spPr>
        <p:txBody>
          <a:bodyPr wrap="none" rtlCol="0">
            <a:spAutoFit/>
          </a:bodyPr>
          <a:lstStyle/>
          <a:p>
            <a:r>
              <a:rPr lang="en-US" sz="1400" i="1" dirty="0">
                <a:solidFill>
                  <a:schemeClr val="accent6"/>
                </a:solidFill>
              </a:rPr>
              <a:t>Unlock the Power of Messaging Patterns</a:t>
            </a:r>
          </a:p>
        </p:txBody>
      </p:sp>
      <p:sp>
        <p:nvSpPr>
          <p:cNvPr id="6" name="Rigth Comparison">
            <a:extLst>
              <a:ext uri="{FF2B5EF4-FFF2-40B4-BE49-F238E27FC236}">
                <a16:creationId xmlns:a16="http://schemas.microsoft.com/office/drawing/2014/main" id="{787CCB16-0AAE-E45C-6993-A6FC55DBF3F3}"/>
              </a:ext>
            </a:extLst>
          </p:cNvPr>
          <p:cNvSpPr>
            <a:spLocks noGrp="1"/>
          </p:cNvSpPr>
          <p:nvPr>
            <p:ph sz="quarter" idx="4"/>
          </p:nvPr>
        </p:nvSpPr>
        <p:spPr>
          <a:xfrm>
            <a:off x="6373368" y="2441448"/>
            <a:ext cx="5276088"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Comparison Title">
            <a:extLst>
              <a:ext uri="{FF2B5EF4-FFF2-40B4-BE49-F238E27FC236}">
                <a16:creationId xmlns:a16="http://schemas.microsoft.com/office/drawing/2014/main" id="{0F73AC93-FC06-15C6-D0B8-36C019116720}"/>
              </a:ext>
            </a:extLst>
          </p:cNvPr>
          <p:cNvSpPr>
            <a:spLocks noGrp="1"/>
          </p:cNvSpPr>
          <p:nvPr>
            <p:ph type="body" sz="quarter" idx="3"/>
          </p:nvPr>
        </p:nvSpPr>
        <p:spPr>
          <a:xfrm>
            <a:off x="6369812" y="1581912"/>
            <a:ext cx="52760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2" name="Comparison Divider">
            <a:extLst>
              <a:ext uri="{FF2B5EF4-FFF2-40B4-BE49-F238E27FC236}">
                <a16:creationId xmlns:a16="http://schemas.microsoft.com/office/drawing/2014/main" id="{6061AE4D-4A1A-2767-57FB-93B7BCF30EEF}"/>
              </a:ext>
            </a:extLst>
          </p:cNvPr>
          <p:cNvCxnSpPr>
            <a:cxnSpLocks/>
          </p:cNvCxnSpPr>
          <p:nvPr userDrawn="1"/>
        </p:nvCxnSpPr>
        <p:spPr>
          <a:xfrm flipH="1">
            <a:off x="6099048" y="1645920"/>
            <a:ext cx="4644" cy="4663440"/>
          </a:xfrm>
          <a:prstGeom prst="line">
            <a:avLst/>
          </a:prstGeom>
          <a:ln w="15875">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Left Comparison">
            <a:extLst>
              <a:ext uri="{FF2B5EF4-FFF2-40B4-BE49-F238E27FC236}">
                <a16:creationId xmlns:a16="http://schemas.microsoft.com/office/drawing/2014/main" id="{D91756C4-37D6-0386-0375-9847BBAB699D}"/>
              </a:ext>
            </a:extLst>
          </p:cNvPr>
          <p:cNvSpPr>
            <a:spLocks noGrp="1"/>
          </p:cNvSpPr>
          <p:nvPr>
            <p:ph sz="half" idx="2"/>
          </p:nvPr>
        </p:nvSpPr>
        <p:spPr>
          <a:xfrm>
            <a:off x="548640" y="2441447"/>
            <a:ext cx="5276088"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Lett Comparison Title">
            <a:extLst>
              <a:ext uri="{FF2B5EF4-FFF2-40B4-BE49-F238E27FC236}">
                <a16:creationId xmlns:a16="http://schemas.microsoft.com/office/drawing/2014/main" id="{327D5202-CBB7-F61D-FC1B-581B290B6DD1}"/>
              </a:ext>
            </a:extLst>
          </p:cNvPr>
          <p:cNvSpPr>
            <a:spLocks noGrp="1"/>
          </p:cNvSpPr>
          <p:nvPr>
            <p:ph type="body" idx="1"/>
          </p:nvPr>
        </p:nvSpPr>
        <p:spPr>
          <a:xfrm>
            <a:off x="548640" y="1581912"/>
            <a:ext cx="52760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a:extLst>
              <a:ext uri="{FF2B5EF4-FFF2-40B4-BE49-F238E27FC236}">
                <a16:creationId xmlns:a16="http://schemas.microsoft.com/office/drawing/2014/main" id="{63BB01E2-8C0E-379A-B14D-0A9CBFA0D1BF}"/>
              </a:ext>
            </a:extLst>
          </p:cNvPr>
          <p:cNvSpPr>
            <a:spLocks noGrp="1"/>
          </p:cNvSpPr>
          <p:nvPr>
            <p:ph type="title"/>
          </p:nvPr>
        </p:nvSpPr>
        <p:spPr>
          <a:xfrm>
            <a:off x="550236" y="457200"/>
            <a:ext cx="11100816" cy="1097280"/>
          </a:xfrm>
        </p:spPr>
        <p:txBody>
          <a:bodyPr/>
          <a:lstStyle/>
          <a:p>
            <a:r>
              <a:rPr lang="en-US"/>
              <a:t>Click to edit Master title style</a:t>
            </a:r>
          </a:p>
        </p:txBody>
      </p:sp>
    </p:spTree>
    <p:extLst>
      <p:ext uri="{BB962C8B-B14F-4D97-AF65-F5344CB8AC3E}">
        <p14:creationId xmlns:p14="http://schemas.microsoft.com/office/powerpoint/2010/main" val="4666272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Presenation Title Footer">
            <a:extLst>
              <a:ext uri="{FF2B5EF4-FFF2-40B4-BE49-F238E27FC236}">
                <a16:creationId xmlns:a16="http://schemas.microsoft.com/office/drawing/2014/main" id="{3536266B-EC88-1F4B-858A-5E89E4A47DD2}"/>
              </a:ext>
            </a:extLst>
          </p:cNvPr>
          <p:cNvSpPr txBox="1"/>
          <p:nvPr userDrawn="1"/>
        </p:nvSpPr>
        <p:spPr>
          <a:xfrm>
            <a:off x="4530443" y="6400800"/>
            <a:ext cx="3131114" cy="307777"/>
          </a:xfrm>
          <a:prstGeom prst="rect">
            <a:avLst/>
          </a:prstGeom>
          <a:noFill/>
        </p:spPr>
        <p:txBody>
          <a:bodyPr wrap="none" rtlCol="0">
            <a:spAutoFit/>
          </a:bodyPr>
          <a:lstStyle/>
          <a:p>
            <a:r>
              <a:rPr lang="en-US" sz="1400" i="1" dirty="0">
                <a:solidFill>
                  <a:schemeClr val="accent6"/>
                </a:solidFill>
              </a:rPr>
              <a:t>Unlock the Power of Messaging Patterns</a:t>
            </a:r>
          </a:p>
        </p:txBody>
      </p:sp>
      <p:sp>
        <p:nvSpPr>
          <p:cNvPr id="2" name="Title">
            <a:extLst>
              <a:ext uri="{FF2B5EF4-FFF2-40B4-BE49-F238E27FC236}">
                <a16:creationId xmlns:a16="http://schemas.microsoft.com/office/drawing/2014/main" id="{831C5808-D707-8E1E-FCFD-39439C86BA1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212499"/>
      </p:ext>
    </p:extLst>
  </p:cSld>
  <p:clrMapOvr>
    <a:masterClrMapping/>
  </p:clrMapOvr>
  <p:extLst>
    <p:ext uri="{DCECCB84-F9BA-43D5-87BE-67443E8EF086}">
      <p15:sldGuideLst xmlns:p15="http://schemas.microsoft.com/office/powerpoint/2012/main">
        <p15:guide id="1" userDrawn="1">
          <p15:clr>
            <a:srgbClr val="FBAE40"/>
          </p15:clr>
        </p15:guide>
        <p15:guide id="2" pos="7680" userDrawn="1">
          <p15:clr>
            <a:srgbClr val="FBAE40"/>
          </p15:clr>
        </p15:guide>
        <p15:guide id="3" pos="345" userDrawn="1">
          <p15:clr>
            <a:srgbClr val="FBAE40"/>
          </p15:clr>
        </p15:guide>
        <p15:guide id="4" pos="822" userDrawn="1">
          <p15:clr>
            <a:srgbClr val="FBAE40"/>
          </p15:clr>
        </p15:guide>
        <p15:guide id="5" pos="937" userDrawn="1">
          <p15:clr>
            <a:srgbClr val="FBAE40"/>
          </p15:clr>
        </p15:guide>
        <p15:guide id="6" pos="1414" userDrawn="1">
          <p15:clr>
            <a:srgbClr val="FBAE40"/>
          </p15:clr>
        </p15:guide>
        <p15:guide id="7" pos="1529" userDrawn="1">
          <p15:clr>
            <a:srgbClr val="FBAE40"/>
          </p15:clr>
        </p15:guide>
        <p15:guide id="8" pos="2006" userDrawn="1">
          <p15:clr>
            <a:srgbClr val="FBAE40"/>
          </p15:clr>
        </p15:guide>
        <p15:guide id="9" pos="2121" userDrawn="1">
          <p15:clr>
            <a:srgbClr val="FBAE40"/>
          </p15:clr>
        </p15:guide>
        <p15:guide id="10" pos="2598" userDrawn="1">
          <p15:clr>
            <a:srgbClr val="FBAE40"/>
          </p15:clr>
        </p15:guide>
        <p15:guide id="11" pos="2713" userDrawn="1">
          <p15:clr>
            <a:srgbClr val="FBAE40"/>
          </p15:clr>
        </p15:guide>
        <p15:guide id="12" pos="3190" userDrawn="1">
          <p15:clr>
            <a:srgbClr val="FBAE40"/>
          </p15:clr>
        </p15:guide>
        <p15:guide id="13" pos="3305" userDrawn="1">
          <p15:clr>
            <a:srgbClr val="FBAE40"/>
          </p15:clr>
        </p15:guide>
        <p15:guide id="14" pos="3782" userDrawn="1">
          <p15:clr>
            <a:srgbClr val="FBAE40"/>
          </p15:clr>
        </p15:guide>
        <p15:guide id="15" pos="3897" userDrawn="1">
          <p15:clr>
            <a:srgbClr val="FBAE40"/>
          </p15:clr>
        </p15:guide>
        <p15:guide id="16" pos="4374" userDrawn="1">
          <p15:clr>
            <a:srgbClr val="FBAE40"/>
          </p15:clr>
        </p15:guide>
        <p15:guide id="17" pos="4489" userDrawn="1">
          <p15:clr>
            <a:srgbClr val="FBAE40"/>
          </p15:clr>
        </p15:guide>
        <p15:guide id="18" pos="4966" userDrawn="1">
          <p15:clr>
            <a:srgbClr val="FBAE40"/>
          </p15:clr>
        </p15:guide>
        <p15:guide id="19" pos="5081" userDrawn="1">
          <p15:clr>
            <a:srgbClr val="FBAE40"/>
          </p15:clr>
        </p15:guide>
        <p15:guide id="20" pos="5558" userDrawn="1">
          <p15:clr>
            <a:srgbClr val="FBAE40"/>
          </p15:clr>
        </p15:guide>
        <p15:guide id="21" pos="5673" userDrawn="1">
          <p15:clr>
            <a:srgbClr val="FBAE40"/>
          </p15:clr>
        </p15:guide>
        <p15:guide id="22" pos="6150" userDrawn="1">
          <p15:clr>
            <a:srgbClr val="FBAE40"/>
          </p15:clr>
        </p15:guide>
        <p15:guide id="23" pos="6265" userDrawn="1">
          <p15:clr>
            <a:srgbClr val="FBAE40"/>
          </p15:clr>
        </p15:guide>
        <p15:guide id="24" pos="6742" userDrawn="1">
          <p15:clr>
            <a:srgbClr val="FBAE40"/>
          </p15:clr>
        </p15:guide>
        <p15:guide id="25" pos="6857" userDrawn="1">
          <p15:clr>
            <a:srgbClr val="FBAE40"/>
          </p15:clr>
        </p15:guide>
        <p15:guide id="26" pos="7334" userDrawn="1">
          <p15:clr>
            <a:srgbClr val="FBAE40"/>
          </p15:clr>
        </p15:guide>
        <p15:guide id="27" orient="horz" userDrawn="1">
          <p15:clr>
            <a:srgbClr val="FBAE40"/>
          </p15:clr>
        </p15:guide>
        <p15:guide id="28" orient="horz" pos="4320" userDrawn="1">
          <p15:clr>
            <a:srgbClr val="FBAE40"/>
          </p15:clr>
        </p15:guide>
        <p15:guide id="29" orient="horz" pos="288" userDrawn="1">
          <p15:clr>
            <a:srgbClr val="FBAE40"/>
          </p15:clr>
        </p15:guide>
        <p15:guide id="30" orient="horz" pos="816" userDrawn="1">
          <p15:clr>
            <a:srgbClr val="FBAE40"/>
          </p15:clr>
        </p15:guide>
        <p15:guide id="31" orient="horz" pos="931" userDrawn="1">
          <p15:clr>
            <a:srgbClr val="FBAE40"/>
          </p15:clr>
        </p15:guide>
        <p15:guide id="32" orient="horz" pos="1459" userDrawn="1">
          <p15:clr>
            <a:srgbClr val="FBAE40"/>
          </p15:clr>
        </p15:guide>
        <p15:guide id="33" orient="horz" pos="1574" userDrawn="1">
          <p15:clr>
            <a:srgbClr val="FBAE40"/>
          </p15:clr>
        </p15:guide>
        <p15:guide id="34" orient="horz" pos="2102" userDrawn="1">
          <p15:clr>
            <a:srgbClr val="FBAE40"/>
          </p15:clr>
        </p15:guide>
        <p15:guide id="35" orient="horz" pos="2217" userDrawn="1">
          <p15:clr>
            <a:srgbClr val="FBAE40"/>
          </p15:clr>
        </p15:guide>
        <p15:guide id="36" orient="horz" pos="2745" userDrawn="1">
          <p15:clr>
            <a:srgbClr val="FBAE40"/>
          </p15:clr>
        </p15:guide>
        <p15:guide id="37" orient="horz" pos="2860" userDrawn="1">
          <p15:clr>
            <a:srgbClr val="FBAE40"/>
          </p15:clr>
        </p15:guide>
        <p15:guide id="38" orient="horz" pos="3388" userDrawn="1">
          <p15:clr>
            <a:srgbClr val="FBAE40"/>
          </p15:clr>
        </p15:guide>
        <p15:guide id="39" orient="horz" pos="3504" userDrawn="1">
          <p15:clr>
            <a:srgbClr val="FBAE40"/>
          </p15:clr>
        </p15:guide>
        <p15:guide id="40" orient="horz" pos="403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Presenation Title Footer">
            <a:extLst>
              <a:ext uri="{FF2B5EF4-FFF2-40B4-BE49-F238E27FC236}">
                <a16:creationId xmlns:a16="http://schemas.microsoft.com/office/drawing/2014/main" id="{5743D3FB-D8B4-73B9-0972-DBFB37F5D69B}"/>
              </a:ext>
            </a:extLst>
          </p:cNvPr>
          <p:cNvSpPr txBox="1"/>
          <p:nvPr userDrawn="1"/>
        </p:nvSpPr>
        <p:spPr>
          <a:xfrm>
            <a:off x="4530443" y="6400800"/>
            <a:ext cx="3131114" cy="307777"/>
          </a:xfrm>
          <a:prstGeom prst="rect">
            <a:avLst/>
          </a:prstGeom>
          <a:noFill/>
        </p:spPr>
        <p:txBody>
          <a:bodyPr wrap="none" rtlCol="0">
            <a:spAutoFit/>
          </a:bodyPr>
          <a:lstStyle/>
          <a:p>
            <a:r>
              <a:rPr lang="en-US" sz="1400" i="1" dirty="0">
                <a:solidFill>
                  <a:schemeClr val="accent6"/>
                </a:solidFill>
              </a:rPr>
              <a:t>Unlock the Power of Messaging Patterns</a:t>
            </a:r>
          </a:p>
        </p:txBody>
      </p:sp>
    </p:spTree>
    <p:extLst>
      <p:ext uri="{BB962C8B-B14F-4D97-AF65-F5344CB8AC3E}">
        <p14:creationId xmlns:p14="http://schemas.microsoft.com/office/powerpoint/2010/main" val="401137824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Presenation Title Footer">
            <a:extLst>
              <a:ext uri="{FF2B5EF4-FFF2-40B4-BE49-F238E27FC236}">
                <a16:creationId xmlns:a16="http://schemas.microsoft.com/office/drawing/2014/main" id="{827AF5A6-F851-FB63-1669-61D5739419EF}"/>
              </a:ext>
            </a:extLst>
          </p:cNvPr>
          <p:cNvSpPr txBox="1"/>
          <p:nvPr userDrawn="1"/>
        </p:nvSpPr>
        <p:spPr>
          <a:xfrm>
            <a:off x="4530443" y="6400800"/>
            <a:ext cx="3131114" cy="307777"/>
          </a:xfrm>
          <a:prstGeom prst="rect">
            <a:avLst/>
          </a:prstGeom>
          <a:noFill/>
        </p:spPr>
        <p:txBody>
          <a:bodyPr wrap="none" rtlCol="0">
            <a:spAutoFit/>
          </a:bodyPr>
          <a:lstStyle/>
          <a:p>
            <a:r>
              <a:rPr lang="en-US" sz="1400" i="1" dirty="0">
                <a:solidFill>
                  <a:schemeClr val="accent6"/>
                </a:solidFill>
              </a:rPr>
              <a:t>Unlock the Power of Messaging Patterns</a:t>
            </a:r>
          </a:p>
        </p:txBody>
      </p:sp>
      <p:sp>
        <p:nvSpPr>
          <p:cNvPr id="3" name="Content Placeholder">
            <a:extLst>
              <a:ext uri="{FF2B5EF4-FFF2-40B4-BE49-F238E27FC236}">
                <a16:creationId xmlns:a16="http://schemas.microsoft.com/office/drawing/2014/main" id="{E6ED642B-92EB-1734-E5D9-077003B8A6E2}"/>
              </a:ext>
            </a:extLst>
          </p:cNvPr>
          <p:cNvSpPr>
            <a:spLocks noGrp="1"/>
          </p:cNvSpPr>
          <p:nvPr>
            <p:ph idx="1"/>
          </p:nvPr>
        </p:nvSpPr>
        <p:spPr>
          <a:xfrm>
            <a:off x="4306824" y="457200"/>
            <a:ext cx="7336536" cy="57607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a:extLst>
              <a:ext uri="{FF2B5EF4-FFF2-40B4-BE49-F238E27FC236}">
                <a16:creationId xmlns:a16="http://schemas.microsoft.com/office/drawing/2014/main" id="{7CA6B0FB-DB4A-6DCB-F760-974288FA2820}"/>
              </a:ext>
            </a:extLst>
          </p:cNvPr>
          <p:cNvSpPr>
            <a:spLocks noGrp="1"/>
          </p:cNvSpPr>
          <p:nvPr>
            <p:ph type="body" sz="half" idx="2"/>
          </p:nvPr>
        </p:nvSpPr>
        <p:spPr>
          <a:xfrm>
            <a:off x="548640" y="1965960"/>
            <a:ext cx="3575304" cy="42519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a:extLst>
              <a:ext uri="{FF2B5EF4-FFF2-40B4-BE49-F238E27FC236}">
                <a16:creationId xmlns:a16="http://schemas.microsoft.com/office/drawing/2014/main" id="{F0AA9804-C8FE-28D4-18D5-7F9DCA5851F4}"/>
              </a:ext>
            </a:extLst>
          </p:cNvPr>
          <p:cNvSpPr>
            <a:spLocks noGrp="1"/>
          </p:cNvSpPr>
          <p:nvPr>
            <p:ph type="title"/>
          </p:nvPr>
        </p:nvSpPr>
        <p:spPr>
          <a:xfrm>
            <a:off x="548640" y="457200"/>
            <a:ext cx="3575304" cy="1417320"/>
          </a:xfrm>
        </p:spPr>
        <p:txBody>
          <a:bodyPr anchor="b"/>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95748551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Presenation Title Footer">
            <a:extLst>
              <a:ext uri="{FF2B5EF4-FFF2-40B4-BE49-F238E27FC236}">
                <a16:creationId xmlns:a16="http://schemas.microsoft.com/office/drawing/2014/main" id="{DF8F8D25-E665-0209-243E-C399F20D9620}"/>
              </a:ext>
            </a:extLst>
          </p:cNvPr>
          <p:cNvSpPr txBox="1"/>
          <p:nvPr userDrawn="1"/>
        </p:nvSpPr>
        <p:spPr>
          <a:xfrm>
            <a:off x="4530443" y="6400800"/>
            <a:ext cx="3131114" cy="307777"/>
          </a:xfrm>
          <a:prstGeom prst="rect">
            <a:avLst/>
          </a:prstGeom>
          <a:noFill/>
        </p:spPr>
        <p:txBody>
          <a:bodyPr wrap="none" rtlCol="0">
            <a:spAutoFit/>
          </a:bodyPr>
          <a:lstStyle/>
          <a:p>
            <a:r>
              <a:rPr lang="en-US" sz="1400" i="1" dirty="0">
                <a:solidFill>
                  <a:schemeClr val="accent6"/>
                </a:solidFill>
              </a:rPr>
              <a:t>Unlock the Power of Messaging Patterns</a:t>
            </a:r>
          </a:p>
        </p:txBody>
      </p:sp>
      <p:sp>
        <p:nvSpPr>
          <p:cNvPr id="3" name="Picture Placeholder 2">
            <a:extLst>
              <a:ext uri="{FF2B5EF4-FFF2-40B4-BE49-F238E27FC236}">
                <a16:creationId xmlns:a16="http://schemas.microsoft.com/office/drawing/2014/main" id="{69667B8E-3FB1-AED5-8499-96A869DE570A}"/>
              </a:ext>
            </a:extLst>
          </p:cNvPr>
          <p:cNvSpPr>
            <a:spLocks noGrp="1"/>
          </p:cNvSpPr>
          <p:nvPr>
            <p:ph type="pic" idx="1"/>
          </p:nvPr>
        </p:nvSpPr>
        <p:spPr>
          <a:xfrm>
            <a:off x="4306824" y="457200"/>
            <a:ext cx="7333488" cy="57607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860A7C2-6F8A-E515-E20F-4EDB3F618E15}"/>
              </a:ext>
            </a:extLst>
          </p:cNvPr>
          <p:cNvSpPr>
            <a:spLocks noGrp="1"/>
          </p:cNvSpPr>
          <p:nvPr>
            <p:ph type="body" sz="half" idx="2"/>
          </p:nvPr>
        </p:nvSpPr>
        <p:spPr>
          <a:xfrm>
            <a:off x="548640" y="1965960"/>
            <a:ext cx="3575304" cy="42519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a:extLst>
              <a:ext uri="{FF2B5EF4-FFF2-40B4-BE49-F238E27FC236}">
                <a16:creationId xmlns:a16="http://schemas.microsoft.com/office/drawing/2014/main" id="{649B8AEF-8CB1-ED90-43F3-6A746020190B}"/>
              </a:ext>
            </a:extLst>
          </p:cNvPr>
          <p:cNvSpPr>
            <a:spLocks noGrp="1"/>
          </p:cNvSpPr>
          <p:nvPr>
            <p:ph type="title"/>
          </p:nvPr>
        </p:nvSpPr>
        <p:spPr>
          <a:xfrm>
            <a:off x="548640" y="457200"/>
            <a:ext cx="3575304" cy="141732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81961407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E7B727-76AE-E598-387E-27D5ED6BA62B}"/>
              </a:ext>
            </a:extLst>
          </p:cNvPr>
          <p:cNvSpPr>
            <a:spLocks noGrp="1"/>
          </p:cNvSpPr>
          <p:nvPr>
            <p:ph type="body" idx="1"/>
          </p:nvPr>
        </p:nvSpPr>
        <p:spPr>
          <a:xfrm>
            <a:off x="546100" y="1825625"/>
            <a:ext cx="11099800" cy="43891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a:extLst>
              <a:ext uri="{FF2B5EF4-FFF2-40B4-BE49-F238E27FC236}">
                <a16:creationId xmlns:a16="http://schemas.microsoft.com/office/drawing/2014/main" id="{5A65C17A-A8EA-6066-3EC9-89C46D9275D6}"/>
              </a:ext>
            </a:extLst>
          </p:cNvPr>
          <p:cNvSpPr>
            <a:spLocks noGrp="1"/>
          </p:cNvSpPr>
          <p:nvPr>
            <p:ph type="title"/>
          </p:nvPr>
        </p:nvSpPr>
        <p:spPr>
          <a:xfrm>
            <a:off x="546100" y="457200"/>
            <a:ext cx="11099800" cy="109728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91290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A398-6BB4-E1B2-C725-B911387700B6}"/>
              </a:ext>
            </a:extLst>
          </p:cNvPr>
          <p:cNvSpPr>
            <a:spLocks noGrp="1"/>
          </p:cNvSpPr>
          <p:nvPr>
            <p:ph type="title"/>
          </p:nvPr>
        </p:nvSpPr>
        <p:spPr/>
        <p:txBody>
          <a:bodyPr/>
          <a:lstStyle/>
          <a:p>
            <a:r>
              <a:rPr lang="en-US" dirty="0"/>
              <a:t>Streaming</a:t>
            </a:r>
          </a:p>
        </p:txBody>
      </p:sp>
    </p:spTree>
    <p:extLst>
      <p:ext uri="{BB962C8B-B14F-4D97-AF65-F5344CB8AC3E}">
        <p14:creationId xmlns:p14="http://schemas.microsoft.com/office/powerpoint/2010/main" val="2462097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AA19F-85AB-B2F7-FCDD-34A185B470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1F6D58-C470-6EA6-4901-61F0FB00AD20}"/>
              </a:ext>
            </a:extLst>
          </p:cNvPr>
          <p:cNvSpPr>
            <a:spLocks noGrp="1"/>
          </p:cNvSpPr>
          <p:nvPr>
            <p:ph type="title"/>
          </p:nvPr>
        </p:nvSpPr>
        <p:spPr/>
        <p:txBody>
          <a:bodyPr/>
          <a:lstStyle/>
          <a:p>
            <a:r>
              <a:rPr lang="en-US" dirty="0"/>
              <a:t>Use Cases</a:t>
            </a:r>
          </a:p>
        </p:txBody>
      </p:sp>
      <p:sp>
        <p:nvSpPr>
          <p:cNvPr id="3" name="Primary Context Box">
            <a:extLst>
              <a:ext uri="{FF2B5EF4-FFF2-40B4-BE49-F238E27FC236}">
                <a16:creationId xmlns:a16="http://schemas.microsoft.com/office/drawing/2014/main" id="{C04BEB5D-C485-820C-CEEF-DB99D18ECB30}"/>
              </a:ext>
            </a:extLst>
          </p:cNvPr>
          <p:cNvSpPr/>
          <p:nvPr/>
        </p:nvSpPr>
        <p:spPr>
          <a:xfrm>
            <a:off x="731203" y="2914680"/>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Real-Time Analytics</a:t>
            </a:r>
          </a:p>
        </p:txBody>
      </p:sp>
      <p:sp>
        <p:nvSpPr>
          <p:cNvPr id="4" name="Primary Context Box">
            <a:extLst>
              <a:ext uri="{FF2B5EF4-FFF2-40B4-BE49-F238E27FC236}">
                <a16:creationId xmlns:a16="http://schemas.microsoft.com/office/drawing/2014/main" id="{970B6E92-72F9-4850-37A6-55794A730712}"/>
              </a:ext>
            </a:extLst>
          </p:cNvPr>
          <p:cNvSpPr/>
          <p:nvPr/>
        </p:nvSpPr>
        <p:spPr>
          <a:xfrm>
            <a:off x="4503547" y="2914680"/>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Data Integration</a:t>
            </a:r>
          </a:p>
        </p:txBody>
      </p:sp>
      <p:sp>
        <p:nvSpPr>
          <p:cNvPr id="5" name="Secondary Content Box">
            <a:extLst>
              <a:ext uri="{FF2B5EF4-FFF2-40B4-BE49-F238E27FC236}">
                <a16:creationId xmlns:a16="http://schemas.microsoft.com/office/drawing/2014/main" id="{05CB7902-FEF7-9FAC-E715-971C46AB6CA9}"/>
              </a:ext>
            </a:extLst>
          </p:cNvPr>
          <p:cNvSpPr/>
          <p:nvPr/>
        </p:nvSpPr>
        <p:spPr>
          <a:xfrm>
            <a:off x="8275891" y="2914680"/>
            <a:ext cx="3549397"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IoT Applications</a:t>
            </a:r>
          </a:p>
        </p:txBody>
      </p:sp>
    </p:spTree>
    <p:extLst>
      <p:ext uri="{BB962C8B-B14F-4D97-AF65-F5344CB8AC3E}">
        <p14:creationId xmlns:p14="http://schemas.microsoft.com/office/powerpoint/2010/main" val="327783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EA70839F-27BE-45D2-2096-5C4EA6CA07C9}"/>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7" name="Primary Context Box">
            <a:extLst>
              <a:ext uri="{FF2B5EF4-FFF2-40B4-BE49-F238E27FC236}">
                <a16:creationId xmlns:a16="http://schemas.microsoft.com/office/drawing/2014/main" id="{BCA1DB67-77C0-0817-9FF7-79B10E3EB18C}"/>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pic>
        <p:nvPicPr>
          <p:cNvPr id="10" name="Picture 9">
            <a:extLst>
              <a:ext uri="{FF2B5EF4-FFF2-40B4-BE49-F238E27FC236}">
                <a16:creationId xmlns:a16="http://schemas.microsoft.com/office/drawing/2014/main" id="{E0D9AFD3-94B5-54F5-3475-F987660F2B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8593" y="1690688"/>
            <a:ext cx="7456098" cy="4199489"/>
          </a:xfrm>
          <a:prstGeom prst="rect">
            <a:avLst/>
          </a:prstGeom>
        </p:spPr>
      </p:pic>
      <p:sp>
        <p:nvSpPr>
          <p:cNvPr id="11" name="Rectangle 10">
            <a:extLst>
              <a:ext uri="{FF2B5EF4-FFF2-40B4-BE49-F238E27FC236}">
                <a16:creationId xmlns:a16="http://schemas.microsoft.com/office/drawing/2014/main" id="{961306A0-D67C-30E2-9E46-96210D7A2670}"/>
              </a:ext>
            </a:extLst>
          </p:cNvPr>
          <p:cNvSpPr/>
          <p:nvPr/>
        </p:nvSpPr>
        <p:spPr>
          <a:xfrm>
            <a:off x="5378450" y="2384425"/>
            <a:ext cx="511175"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132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grpId="0" nodeType="clickEffect">
                                  <p:stCondLst>
                                    <p:cond delay="0"/>
                                  </p:stCondLst>
                                  <p:childTnLst>
                                    <p:animEffect transition="out" filter="wipe(left)">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46A0E78-A0FC-AD0E-F109-9DE26DF6ACDB}"/>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297216B6-EFD4-AD28-E14F-F0BFA6EA6B17}"/>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pic>
        <p:nvPicPr>
          <p:cNvPr id="6" name="Picture 5">
            <a:extLst>
              <a:ext uri="{FF2B5EF4-FFF2-40B4-BE49-F238E27FC236}">
                <a16:creationId xmlns:a16="http://schemas.microsoft.com/office/drawing/2014/main" id="{6495EAF3-D65E-91D4-EFEC-18A53BDFB1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08593" y="1690687"/>
            <a:ext cx="7456098" cy="4199489"/>
          </a:xfrm>
          <a:prstGeom prst="rect">
            <a:avLst/>
          </a:prstGeom>
        </p:spPr>
      </p:pic>
      <p:sp>
        <p:nvSpPr>
          <p:cNvPr id="7" name="Rectangle 6">
            <a:extLst>
              <a:ext uri="{FF2B5EF4-FFF2-40B4-BE49-F238E27FC236}">
                <a16:creationId xmlns:a16="http://schemas.microsoft.com/office/drawing/2014/main" id="{6DD355D5-0BCE-8ECA-0BC1-393967362993}"/>
              </a:ext>
            </a:extLst>
          </p:cNvPr>
          <p:cNvSpPr/>
          <p:nvPr/>
        </p:nvSpPr>
        <p:spPr>
          <a:xfrm>
            <a:off x="5375909" y="2127585"/>
            <a:ext cx="4152265"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3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9B5E4C3-085A-F897-E40E-145000888AA9}"/>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6936173C-815F-A7AF-08FD-39532DBE4BF6}"/>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pic>
        <p:nvPicPr>
          <p:cNvPr id="6" name="Picture 5">
            <a:extLst>
              <a:ext uri="{FF2B5EF4-FFF2-40B4-BE49-F238E27FC236}">
                <a16:creationId xmlns:a16="http://schemas.microsoft.com/office/drawing/2014/main" id="{C098FC42-F6A4-6C1C-2A43-CE4F6270123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08593" y="1690686"/>
            <a:ext cx="7456098" cy="4199489"/>
          </a:xfrm>
          <a:prstGeom prst="rect">
            <a:avLst/>
          </a:prstGeom>
        </p:spPr>
      </p:pic>
      <p:sp>
        <p:nvSpPr>
          <p:cNvPr id="7" name="Rectangle 6">
            <a:extLst>
              <a:ext uri="{FF2B5EF4-FFF2-40B4-BE49-F238E27FC236}">
                <a16:creationId xmlns:a16="http://schemas.microsoft.com/office/drawing/2014/main" id="{F00FE54E-4F75-FA61-C3D9-44B847E5632F}"/>
              </a:ext>
            </a:extLst>
          </p:cNvPr>
          <p:cNvSpPr/>
          <p:nvPr/>
        </p:nvSpPr>
        <p:spPr>
          <a:xfrm>
            <a:off x="5372099" y="3809479"/>
            <a:ext cx="63246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1E58EE-BAF8-3D0B-9296-A7FA71D4CC59}"/>
              </a:ext>
            </a:extLst>
          </p:cNvPr>
          <p:cNvSpPr/>
          <p:nvPr/>
        </p:nvSpPr>
        <p:spPr>
          <a:xfrm>
            <a:off x="4408593" y="3946004"/>
            <a:ext cx="1573107"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D89B41-C348-AF7D-E12B-F13E7062C226}"/>
              </a:ext>
            </a:extLst>
          </p:cNvPr>
          <p:cNvSpPr/>
          <p:nvPr/>
        </p:nvSpPr>
        <p:spPr>
          <a:xfrm>
            <a:off x="5911849" y="2376502"/>
            <a:ext cx="21844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91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48BA61E-6A49-F144-FF89-F07144A51B18}"/>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1765F814-0ACB-B951-EC6F-391E0E97026B}"/>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sp>
        <p:nvSpPr>
          <p:cNvPr id="4" name="Primary Context Box">
            <a:extLst>
              <a:ext uri="{FF2B5EF4-FFF2-40B4-BE49-F238E27FC236}">
                <a16:creationId xmlns:a16="http://schemas.microsoft.com/office/drawing/2014/main" id="{4BECF463-746D-DA81-B35B-3F7F52275F95}"/>
              </a:ext>
            </a:extLst>
          </p:cNvPr>
          <p:cNvSpPr/>
          <p:nvPr/>
        </p:nvSpPr>
        <p:spPr>
          <a:xfrm>
            <a:off x="548256" y="1682827"/>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an Event Hub</a:t>
            </a:r>
          </a:p>
        </p:txBody>
      </p:sp>
      <p:sp>
        <p:nvSpPr>
          <p:cNvPr id="5" name="Rectangle: Rounded Corners 4">
            <a:extLst>
              <a:ext uri="{FF2B5EF4-FFF2-40B4-BE49-F238E27FC236}">
                <a16:creationId xmlns:a16="http://schemas.microsoft.com/office/drawing/2014/main" id="{9B9733DA-B588-0DD5-E213-F2412B867B24}"/>
              </a:ext>
            </a:extLst>
          </p:cNvPr>
          <p:cNvSpPr/>
          <p:nvPr/>
        </p:nvSpPr>
        <p:spPr>
          <a:xfrm>
            <a:off x="548259" y="1057619"/>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6" name="Picture 5">
            <a:extLst>
              <a:ext uri="{FF2B5EF4-FFF2-40B4-BE49-F238E27FC236}">
                <a16:creationId xmlns:a16="http://schemas.microsoft.com/office/drawing/2014/main" id="{70A7914F-5AB3-428B-3BCF-4A4DA27C07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08593" y="1690686"/>
            <a:ext cx="7456098" cy="4199489"/>
          </a:xfrm>
          <a:prstGeom prst="rect">
            <a:avLst/>
          </a:prstGeom>
        </p:spPr>
      </p:pic>
      <p:sp>
        <p:nvSpPr>
          <p:cNvPr id="7" name="Rectangle 6">
            <a:extLst>
              <a:ext uri="{FF2B5EF4-FFF2-40B4-BE49-F238E27FC236}">
                <a16:creationId xmlns:a16="http://schemas.microsoft.com/office/drawing/2014/main" id="{2872B15D-1881-9E22-FB70-94D1F19779C8}"/>
              </a:ext>
            </a:extLst>
          </p:cNvPr>
          <p:cNvSpPr/>
          <p:nvPr/>
        </p:nvSpPr>
        <p:spPr>
          <a:xfrm>
            <a:off x="5379085" y="5567318"/>
            <a:ext cx="63246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95C2CEB-8A1E-2DE9-A57F-CCB60858F3DF}"/>
              </a:ext>
            </a:extLst>
          </p:cNvPr>
          <p:cNvSpPr/>
          <p:nvPr/>
        </p:nvSpPr>
        <p:spPr>
          <a:xfrm>
            <a:off x="4431526" y="5722893"/>
            <a:ext cx="2612212"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5B2EAE-9E62-4F5E-CD60-E7B390646A5A}"/>
              </a:ext>
            </a:extLst>
          </p:cNvPr>
          <p:cNvSpPr/>
          <p:nvPr/>
        </p:nvSpPr>
        <p:spPr>
          <a:xfrm>
            <a:off x="5900737" y="2375867"/>
            <a:ext cx="21844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64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4BA4745-8CBF-5D68-4BAC-08ACEE01DE73}"/>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F36CFA31-BFF2-6377-0C24-54AE55B2EDD8}"/>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sp>
        <p:nvSpPr>
          <p:cNvPr id="4" name="Primary Context Box">
            <a:extLst>
              <a:ext uri="{FF2B5EF4-FFF2-40B4-BE49-F238E27FC236}">
                <a16:creationId xmlns:a16="http://schemas.microsoft.com/office/drawing/2014/main" id="{6F36A19D-490D-CE39-48CA-2610B6CD7C3C}"/>
              </a:ext>
            </a:extLst>
          </p:cNvPr>
          <p:cNvSpPr/>
          <p:nvPr/>
        </p:nvSpPr>
        <p:spPr>
          <a:xfrm>
            <a:off x="548256" y="1682827"/>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an Event Hub</a:t>
            </a:r>
          </a:p>
        </p:txBody>
      </p:sp>
      <p:sp>
        <p:nvSpPr>
          <p:cNvPr id="5" name="Rectangle: Rounded Corners 4">
            <a:extLst>
              <a:ext uri="{FF2B5EF4-FFF2-40B4-BE49-F238E27FC236}">
                <a16:creationId xmlns:a16="http://schemas.microsoft.com/office/drawing/2014/main" id="{2DB7854A-10B6-53A0-AE79-8E1EF18271CF}"/>
              </a:ext>
            </a:extLst>
          </p:cNvPr>
          <p:cNvSpPr/>
          <p:nvPr/>
        </p:nvSpPr>
        <p:spPr>
          <a:xfrm>
            <a:off x="548259" y="1057619"/>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6" name="Picture 5">
            <a:extLst>
              <a:ext uri="{FF2B5EF4-FFF2-40B4-BE49-F238E27FC236}">
                <a16:creationId xmlns:a16="http://schemas.microsoft.com/office/drawing/2014/main" id="{A8F19FE1-FC3E-0E42-C884-AA080CDDC7E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08592" y="1690685"/>
            <a:ext cx="7456099" cy="4199489"/>
          </a:xfrm>
          <a:prstGeom prst="rect">
            <a:avLst/>
          </a:prstGeom>
        </p:spPr>
      </p:pic>
      <p:sp>
        <p:nvSpPr>
          <p:cNvPr id="7" name="Rectangle 6">
            <a:extLst>
              <a:ext uri="{FF2B5EF4-FFF2-40B4-BE49-F238E27FC236}">
                <a16:creationId xmlns:a16="http://schemas.microsoft.com/office/drawing/2014/main" id="{7DE99808-E1B1-7E86-6FF0-A60744A96D3D}"/>
              </a:ext>
            </a:extLst>
          </p:cNvPr>
          <p:cNvSpPr/>
          <p:nvPr/>
        </p:nvSpPr>
        <p:spPr>
          <a:xfrm>
            <a:off x="5382576" y="5580019"/>
            <a:ext cx="63246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632866B-7EA1-B3DE-9B1D-A2C2E1B931BA}"/>
              </a:ext>
            </a:extLst>
          </p:cNvPr>
          <p:cNvSpPr/>
          <p:nvPr/>
        </p:nvSpPr>
        <p:spPr>
          <a:xfrm>
            <a:off x="4408592" y="5735097"/>
            <a:ext cx="1750908"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3EE1C6-59F4-6725-F588-CDD7E37534E9}"/>
              </a:ext>
            </a:extLst>
          </p:cNvPr>
          <p:cNvSpPr/>
          <p:nvPr/>
        </p:nvSpPr>
        <p:spPr>
          <a:xfrm>
            <a:off x="5900736" y="2764187"/>
            <a:ext cx="21844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Primary Context Box">
            <a:extLst>
              <a:ext uri="{FF2B5EF4-FFF2-40B4-BE49-F238E27FC236}">
                <a16:creationId xmlns:a16="http://schemas.microsoft.com/office/drawing/2014/main" id="{FC206FC2-A598-6054-6E32-34D1FA44D62B}"/>
              </a:ext>
            </a:extLst>
          </p:cNvPr>
          <p:cNvSpPr/>
          <p:nvPr/>
        </p:nvSpPr>
        <p:spPr>
          <a:xfrm>
            <a:off x="548256" y="2308035"/>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Assign Roles</a:t>
            </a:r>
          </a:p>
        </p:txBody>
      </p:sp>
      <p:sp>
        <p:nvSpPr>
          <p:cNvPr id="11" name="Rectangle: Rounded Corners 10">
            <a:extLst>
              <a:ext uri="{FF2B5EF4-FFF2-40B4-BE49-F238E27FC236}">
                <a16:creationId xmlns:a16="http://schemas.microsoft.com/office/drawing/2014/main" id="{168711FE-F53D-FC68-71B8-F49640AFEF60}"/>
              </a:ext>
            </a:extLst>
          </p:cNvPr>
          <p:cNvSpPr/>
          <p:nvPr/>
        </p:nvSpPr>
        <p:spPr>
          <a:xfrm>
            <a:off x="548256" y="1682827"/>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Tree>
    <p:extLst>
      <p:ext uri="{BB962C8B-B14F-4D97-AF65-F5344CB8AC3E}">
        <p14:creationId xmlns:p14="http://schemas.microsoft.com/office/powerpoint/2010/main" val="377936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4A0E3AB-F73A-9A84-077D-43EB8C6C8CC0}"/>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A5B529D8-984F-E09C-B0EF-7832FCEFF986}"/>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sp>
        <p:nvSpPr>
          <p:cNvPr id="4" name="Primary Context Box">
            <a:extLst>
              <a:ext uri="{FF2B5EF4-FFF2-40B4-BE49-F238E27FC236}">
                <a16:creationId xmlns:a16="http://schemas.microsoft.com/office/drawing/2014/main" id="{1DDC1032-E1C2-19C0-A133-225B04A35BD9}"/>
              </a:ext>
            </a:extLst>
          </p:cNvPr>
          <p:cNvSpPr/>
          <p:nvPr/>
        </p:nvSpPr>
        <p:spPr>
          <a:xfrm>
            <a:off x="548256" y="1682827"/>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an Event Hub</a:t>
            </a:r>
          </a:p>
        </p:txBody>
      </p:sp>
      <p:sp>
        <p:nvSpPr>
          <p:cNvPr id="5" name="Rectangle: Rounded Corners 4">
            <a:extLst>
              <a:ext uri="{FF2B5EF4-FFF2-40B4-BE49-F238E27FC236}">
                <a16:creationId xmlns:a16="http://schemas.microsoft.com/office/drawing/2014/main" id="{39BB6178-4F30-3875-DFB5-715CC18BD57C}"/>
              </a:ext>
            </a:extLst>
          </p:cNvPr>
          <p:cNvSpPr/>
          <p:nvPr/>
        </p:nvSpPr>
        <p:spPr>
          <a:xfrm>
            <a:off x="548259" y="1057619"/>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6" name="Primary Context Box">
            <a:extLst>
              <a:ext uri="{FF2B5EF4-FFF2-40B4-BE49-F238E27FC236}">
                <a16:creationId xmlns:a16="http://schemas.microsoft.com/office/drawing/2014/main" id="{CA72C4A6-E69B-04C2-9483-F6F285EF167A}"/>
              </a:ext>
            </a:extLst>
          </p:cNvPr>
          <p:cNvSpPr/>
          <p:nvPr/>
        </p:nvSpPr>
        <p:spPr>
          <a:xfrm>
            <a:off x="548256" y="2308035"/>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Assign Roles</a:t>
            </a:r>
          </a:p>
        </p:txBody>
      </p:sp>
      <p:sp>
        <p:nvSpPr>
          <p:cNvPr id="7" name="Rectangle: Rounded Corners 6">
            <a:extLst>
              <a:ext uri="{FF2B5EF4-FFF2-40B4-BE49-F238E27FC236}">
                <a16:creationId xmlns:a16="http://schemas.microsoft.com/office/drawing/2014/main" id="{E448FE99-AF78-7A16-BDB3-6113B03E8ED9}"/>
              </a:ext>
            </a:extLst>
          </p:cNvPr>
          <p:cNvSpPr/>
          <p:nvPr/>
        </p:nvSpPr>
        <p:spPr>
          <a:xfrm>
            <a:off x="548256" y="1682827"/>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8" name="Picture 7">
            <a:extLst>
              <a:ext uri="{FF2B5EF4-FFF2-40B4-BE49-F238E27FC236}">
                <a16:creationId xmlns:a16="http://schemas.microsoft.com/office/drawing/2014/main" id="{B1C62327-8D35-0AE0-3D89-F52BEC6D947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08591" y="1690684"/>
            <a:ext cx="7456099" cy="4199489"/>
          </a:xfrm>
          <a:prstGeom prst="rect">
            <a:avLst/>
          </a:prstGeom>
        </p:spPr>
      </p:pic>
      <p:sp>
        <p:nvSpPr>
          <p:cNvPr id="9" name="Rectangle 8">
            <a:extLst>
              <a:ext uri="{FF2B5EF4-FFF2-40B4-BE49-F238E27FC236}">
                <a16:creationId xmlns:a16="http://schemas.microsoft.com/office/drawing/2014/main" id="{F1547AC9-92FA-2429-D7EA-31B46381DF93}"/>
              </a:ext>
            </a:extLst>
          </p:cNvPr>
          <p:cNvSpPr/>
          <p:nvPr/>
        </p:nvSpPr>
        <p:spPr>
          <a:xfrm>
            <a:off x="5364480" y="5304669"/>
            <a:ext cx="63246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5B0454-57A6-56D4-8232-AA420DF1D294}"/>
              </a:ext>
            </a:extLst>
          </p:cNvPr>
          <p:cNvSpPr/>
          <p:nvPr/>
        </p:nvSpPr>
        <p:spPr>
          <a:xfrm>
            <a:off x="4423831" y="5470114"/>
            <a:ext cx="1750908"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FB5A8F-363F-37D3-A99C-66186E5A31F8}"/>
              </a:ext>
            </a:extLst>
          </p:cNvPr>
          <p:cNvSpPr/>
          <p:nvPr/>
        </p:nvSpPr>
        <p:spPr>
          <a:xfrm>
            <a:off x="8064816" y="2020187"/>
            <a:ext cx="21844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40B793-0F95-5DCA-C343-DAEF619E1242}"/>
              </a:ext>
            </a:extLst>
          </p:cNvPr>
          <p:cNvSpPr/>
          <p:nvPr/>
        </p:nvSpPr>
        <p:spPr>
          <a:xfrm>
            <a:off x="5880415" y="3273425"/>
            <a:ext cx="21844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C9BB57-0DF5-A0E5-3CF8-EE0FEE69EEC7}"/>
              </a:ext>
            </a:extLst>
          </p:cNvPr>
          <p:cNvSpPr/>
          <p:nvPr/>
        </p:nvSpPr>
        <p:spPr>
          <a:xfrm>
            <a:off x="6754174" y="4191383"/>
            <a:ext cx="21844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812BE2-24F0-E54F-04F1-74DE50F06A8C}"/>
              </a:ext>
            </a:extLst>
          </p:cNvPr>
          <p:cNvSpPr/>
          <p:nvPr/>
        </p:nvSpPr>
        <p:spPr>
          <a:xfrm>
            <a:off x="6096000" y="4448875"/>
            <a:ext cx="21844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26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09F68DD-45FC-AD31-F1AD-00EFC4CBF35B}"/>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89AB7F08-1430-F9B3-31A7-2DA8B50F11A6}"/>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sp>
        <p:nvSpPr>
          <p:cNvPr id="4" name="Primary Context Box">
            <a:extLst>
              <a:ext uri="{FF2B5EF4-FFF2-40B4-BE49-F238E27FC236}">
                <a16:creationId xmlns:a16="http://schemas.microsoft.com/office/drawing/2014/main" id="{B7349F27-43DC-B108-B5C3-D10B7CFCF3E5}"/>
              </a:ext>
            </a:extLst>
          </p:cNvPr>
          <p:cNvSpPr/>
          <p:nvPr/>
        </p:nvSpPr>
        <p:spPr>
          <a:xfrm>
            <a:off x="548256" y="1682827"/>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an Event Hub</a:t>
            </a:r>
          </a:p>
        </p:txBody>
      </p:sp>
      <p:sp>
        <p:nvSpPr>
          <p:cNvPr id="5" name="Rectangle: Rounded Corners 4">
            <a:extLst>
              <a:ext uri="{FF2B5EF4-FFF2-40B4-BE49-F238E27FC236}">
                <a16:creationId xmlns:a16="http://schemas.microsoft.com/office/drawing/2014/main" id="{9F5D8852-9140-14F4-62B1-7021B8DA1B6C}"/>
              </a:ext>
            </a:extLst>
          </p:cNvPr>
          <p:cNvSpPr/>
          <p:nvPr/>
        </p:nvSpPr>
        <p:spPr>
          <a:xfrm>
            <a:off x="548259" y="1057619"/>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6" name="Primary Context Box">
            <a:extLst>
              <a:ext uri="{FF2B5EF4-FFF2-40B4-BE49-F238E27FC236}">
                <a16:creationId xmlns:a16="http://schemas.microsoft.com/office/drawing/2014/main" id="{DC7E3101-39C8-1BB9-8818-74C3F43FA609}"/>
              </a:ext>
            </a:extLst>
          </p:cNvPr>
          <p:cNvSpPr/>
          <p:nvPr/>
        </p:nvSpPr>
        <p:spPr>
          <a:xfrm>
            <a:off x="548256" y="2308035"/>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Assign Roles</a:t>
            </a:r>
          </a:p>
        </p:txBody>
      </p:sp>
      <p:sp>
        <p:nvSpPr>
          <p:cNvPr id="7" name="Rectangle: Rounded Corners 6">
            <a:extLst>
              <a:ext uri="{FF2B5EF4-FFF2-40B4-BE49-F238E27FC236}">
                <a16:creationId xmlns:a16="http://schemas.microsoft.com/office/drawing/2014/main" id="{6E1F202D-0AC0-8EF2-B0F2-CB3B84B6A2D3}"/>
              </a:ext>
            </a:extLst>
          </p:cNvPr>
          <p:cNvSpPr/>
          <p:nvPr/>
        </p:nvSpPr>
        <p:spPr>
          <a:xfrm>
            <a:off x="548256" y="1682827"/>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8" name="Primary Context Box">
            <a:extLst>
              <a:ext uri="{FF2B5EF4-FFF2-40B4-BE49-F238E27FC236}">
                <a16:creationId xmlns:a16="http://schemas.microsoft.com/office/drawing/2014/main" id="{29FD2870-8374-A974-E4B4-9DD40E726047}"/>
              </a:ext>
            </a:extLst>
          </p:cNvPr>
          <p:cNvSpPr/>
          <p:nvPr/>
        </p:nvSpPr>
        <p:spPr>
          <a:xfrm>
            <a:off x="548256" y="2933243"/>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Storage Account</a:t>
            </a:r>
          </a:p>
        </p:txBody>
      </p:sp>
      <p:sp>
        <p:nvSpPr>
          <p:cNvPr id="9" name="Rectangle: Rounded Corners 8">
            <a:extLst>
              <a:ext uri="{FF2B5EF4-FFF2-40B4-BE49-F238E27FC236}">
                <a16:creationId xmlns:a16="http://schemas.microsoft.com/office/drawing/2014/main" id="{0EF85057-7765-C65C-8191-33D0542118B4}"/>
              </a:ext>
            </a:extLst>
          </p:cNvPr>
          <p:cNvSpPr/>
          <p:nvPr/>
        </p:nvSpPr>
        <p:spPr>
          <a:xfrm>
            <a:off x="548256" y="2308035"/>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10" name="Picture 9">
            <a:extLst>
              <a:ext uri="{FF2B5EF4-FFF2-40B4-BE49-F238E27FC236}">
                <a16:creationId xmlns:a16="http://schemas.microsoft.com/office/drawing/2014/main" id="{82F8EC43-A1A1-8053-BBB6-AF2374F2A0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08589" y="1684534"/>
            <a:ext cx="7456099" cy="4199489"/>
          </a:xfrm>
          <a:prstGeom prst="rect">
            <a:avLst/>
          </a:prstGeom>
        </p:spPr>
      </p:pic>
      <p:sp>
        <p:nvSpPr>
          <p:cNvPr id="11" name="Rectangle 10">
            <a:extLst>
              <a:ext uri="{FF2B5EF4-FFF2-40B4-BE49-F238E27FC236}">
                <a16:creationId xmlns:a16="http://schemas.microsoft.com/office/drawing/2014/main" id="{157907FD-EFC8-B65C-BCB4-C1DEAA2359AC}"/>
              </a:ext>
            </a:extLst>
          </p:cNvPr>
          <p:cNvSpPr/>
          <p:nvPr/>
        </p:nvSpPr>
        <p:spPr>
          <a:xfrm>
            <a:off x="8064816" y="2020187"/>
            <a:ext cx="21844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A9D13C-AA15-60F8-1239-63DE5323E3F1}"/>
              </a:ext>
            </a:extLst>
          </p:cNvPr>
          <p:cNvSpPr/>
          <p:nvPr/>
        </p:nvSpPr>
        <p:spPr>
          <a:xfrm>
            <a:off x="5374987" y="2097974"/>
            <a:ext cx="63246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556385-6540-324E-B29F-878BE3A1ABFC}"/>
              </a:ext>
            </a:extLst>
          </p:cNvPr>
          <p:cNvSpPr/>
          <p:nvPr/>
        </p:nvSpPr>
        <p:spPr>
          <a:xfrm>
            <a:off x="4408589" y="2259241"/>
            <a:ext cx="63246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063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4303EF6-A69E-D471-2852-8DEC5CBA64FE}"/>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321C555E-9476-0F5F-9292-534D3C093634}"/>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sp>
        <p:nvSpPr>
          <p:cNvPr id="4" name="Primary Context Box">
            <a:extLst>
              <a:ext uri="{FF2B5EF4-FFF2-40B4-BE49-F238E27FC236}">
                <a16:creationId xmlns:a16="http://schemas.microsoft.com/office/drawing/2014/main" id="{BA2D9FE7-70B2-C0C8-38B4-D2F2FE183B32}"/>
              </a:ext>
            </a:extLst>
          </p:cNvPr>
          <p:cNvSpPr/>
          <p:nvPr/>
        </p:nvSpPr>
        <p:spPr>
          <a:xfrm>
            <a:off x="548256" y="1682827"/>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an Event Hub</a:t>
            </a:r>
          </a:p>
        </p:txBody>
      </p:sp>
      <p:sp>
        <p:nvSpPr>
          <p:cNvPr id="5" name="Rectangle: Rounded Corners 4">
            <a:extLst>
              <a:ext uri="{FF2B5EF4-FFF2-40B4-BE49-F238E27FC236}">
                <a16:creationId xmlns:a16="http://schemas.microsoft.com/office/drawing/2014/main" id="{C594860A-814B-88C0-410F-7511A17344BC}"/>
              </a:ext>
            </a:extLst>
          </p:cNvPr>
          <p:cNvSpPr/>
          <p:nvPr/>
        </p:nvSpPr>
        <p:spPr>
          <a:xfrm>
            <a:off x="548259" y="1057619"/>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6" name="Primary Context Box">
            <a:extLst>
              <a:ext uri="{FF2B5EF4-FFF2-40B4-BE49-F238E27FC236}">
                <a16:creationId xmlns:a16="http://schemas.microsoft.com/office/drawing/2014/main" id="{84B3F262-9D6A-63F4-32F6-44DEFD8564C2}"/>
              </a:ext>
            </a:extLst>
          </p:cNvPr>
          <p:cNvSpPr/>
          <p:nvPr/>
        </p:nvSpPr>
        <p:spPr>
          <a:xfrm>
            <a:off x="548256" y="2308035"/>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Assign Roles</a:t>
            </a:r>
          </a:p>
        </p:txBody>
      </p:sp>
      <p:sp>
        <p:nvSpPr>
          <p:cNvPr id="7" name="Rectangle: Rounded Corners 6">
            <a:extLst>
              <a:ext uri="{FF2B5EF4-FFF2-40B4-BE49-F238E27FC236}">
                <a16:creationId xmlns:a16="http://schemas.microsoft.com/office/drawing/2014/main" id="{0B650954-7DDB-0E53-51D8-E26531B54277}"/>
              </a:ext>
            </a:extLst>
          </p:cNvPr>
          <p:cNvSpPr/>
          <p:nvPr/>
        </p:nvSpPr>
        <p:spPr>
          <a:xfrm>
            <a:off x="548256" y="1682827"/>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8" name="Primary Context Box">
            <a:extLst>
              <a:ext uri="{FF2B5EF4-FFF2-40B4-BE49-F238E27FC236}">
                <a16:creationId xmlns:a16="http://schemas.microsoft.com/office/drawing/2014/main" id="{81042F31-ADEC-FC45-DB1A-268B10CA1733}"/>
              </a:ext>
            </a:extLst>
          </p:cNvPr>
          <p:cNvSpPr/>
          <p:nvPr/>
        </p:nvSpPr>
        <p:spPr>
          <a:xfrm>
            <a:off x="548256" y="2933243"/>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Storage Account</a:t>
            </a:r>
          </a:p>
        </p:txBody>
      </p:sp>
      <p:sp>
        <p:nvSpPr>
          <p:cNvPr id="9" name="Rectangle: Rounded Corners 8">
            <a:extLst>
              <a:ext uri="{FF2B5EF4-FFF2-40B4-BE49-F238E27FC236}">
                <a16:creationId xmlns:a16="http://schemas.microsoft.com/office/drawing/2014/main" id="{1E03E455-2EAA-9BF7-877F-8F38807206E2}"/>
              </a:ext>
            </a:extLst>
          </p:cNvPr>
          <p:cNvSpPr/>
          <p:nvPr/>
        </p:nvSpPr>
        <p:spPr>
          <a:xfrm>
            <a:off x="548256" y="2308035"/>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10" name="Picture 9">
            <a:extLst>
              <a:ext uri="{FF2B5EF4-FFF2-40B4-BE49-F238E27FC236}">
                <a16:creationId xmlns:a16="http://schemas.microsoft.com/office/drawing/2014/main" id="{730ACD8F-7D5A-C7AA-AA49-2EF0C89894C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08588" y="1684533"/>
            <a:ext cx="7456099" cy="4199489"/>
          </a:xfrm>
          <a:prstGeom prst="rect">
            <a:avLst/>
          </a:prstGeom>
        </p:spPr>
      </p:pic>
      <p:sp>
        <p:nvSpPr>
          <p:cNvPr id="11" name="Rectangle 10">
            <a:extLst>
              <a:ext uri="{FF2B5EF4-FFF2-40B4-BE49-F238E27FC236}">
                <a16:creationId xmlns:a16="http://schemas.microsoft.com/office/drawing/2014/main" id="{C5E154B9-AEF9-B0E4-7E19-DA34BF6BE3B3}"/>
              </a:ext>
            </a:extLst>
          </p:cNvPr>
          <p:cNvSpPr/>
          <p:nvPr/>
        </p:nvSpPr>
        <p:spPr>
          <a:xfrm>
            <a:off x="8064816" y="2020187"/>
            <a:ext cx="21844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94425B-A358-F32B-A501-382A036AA7E9}"/>
              </a:ext>
            </a:extLst>
          </p:cNvPr>
          <p:cNvSpPr/>
          <p:nvPr/>
        </p:nvSpPr>
        <p:spPr>
          <a:xfrm>
            <a:off x="5381625" y="5552374"/>
            <a:ext cx="63246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D55E9C-80B8-5C3C-6B65-17BF732A5898}"/>
              </a:ext>
            </a:extLst>
          </p:cNvPr>
          <p:cNvSpPr/>
          <p:nvPr/>
        </p:nvSpPr>
        <p:spPr>
          <a:xfrm>
            <a:off x="4408588" y="5716471"/>
            <a:ext cx="63246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269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ECAE756-A7D7-051F-92ED-647E5F200E66}"/>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23B1598E-AE06-2F66-0675-62D5BA0FA7C2}"/>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sp>
        <p:nvSpPr>
          <p:cNvPr id="4" name="Primary Context Box">
            <a:extLst>
              <a:ext uri="{FF2B5EF4-FFF2-40B4-BE49-F238E27FC236}">
                <a16:creationId xmlns:a16="http://schemas.microsoft.com/office/drawing/2014/main" id="{05FBB7F0-9820-5FBA-7983-5743FF4F3C2D}"/>
              </a:ext>
            </a:extLst>
          </p:cNvPr>
          <p:cNvSpPr/>
          <p:nvPr/>
        </p:nvSpPr>
        <p:spPr>
          <a:xfrm>
            <a:off x="548256" y="1682827"/>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an Event Hub</a:t>
            </a:r>
          </a:p>
        </p:txBody>
      </p:sp>
      <p:sp>
        <p:nvSpPr>
          <p:cNvPr id="5" name="Rectangle: Rounded Corners 4">
            <a:extLst>
              <a:ext uri="{FF2B5EF4-FFF2-40B4-BE49-F238E27FC236}">
                <a16:creationId xmlns:a16="http://schemas.microsoft.com/office/drawing/2014/main" id="{3FE311E1-FBE2-19FF-369B-A6E072FF1AF6}"/>
              </a:ext>
            </a:extLst>
          </p:cNvPr>
          <p:cNvSpPr/>
          <p:nvPr/>
        </p:nvSpPr>
        <p:spPr>
          <a:xfrm>
            <a:off x="548259" y="1057619"/>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6" name="Primary Context Box">
            <a:extLst>
              <a:ext uri="{FF2B5EF4-FFF2-40B4-BE49-F238E27FC236}">
                <a16:creationId xmlns:a16="http://schemas.microsoft.com/office/drawing/2014/main" id="{53F827E6-F49F-2101-5BB6-07E9BF91E6A4}"/>
              </a:ext>
            </a:extLst>
          </p:cNvPr>
          <p:cNvSpPr/>
          <p:nvPr/>
        </p:nvSpPr>
        <p:spPr>
          <a:xfrm>
            <a:off x="548256" y="2308035"/>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Assign Roles</a:t>
            </a:r>
          </a:p>
        </p:txBody>
      </p:sp>
      <p:sp>
        <p:nvSpPr>
          <p:cNvPr id="7" name="Rectangle: Rounded Corners 6">
            <a:extLst>
              <a:ext uri="{FF2B5EF4-FFF2-40B4-BE49-F238E27FC236}">
                <a16:creationId xmlns:a16="http://schemas.microsoft.com/office/drawing/2014/main" id="{B5901C54-01A7-8653-8583-5A5C6CF71C4C}"/>
              </a:ext>
            </a:extLst>
          </p:cNvPr>
          <p:cNvSpPr/>
          <p:nvPr/>
        </p:nvSpPr>
        <p:spPr>
          <a:xfrm>
            <a:off x="548256" y="1682827"/>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8" name="Primary Context Box">
            <a:extLst>
              <a:ext uri="{FF2B5EF4-FFF2-40B4-BE49-F238E27FC236}">
                <a16:creationId xmlns:a16="http://schemas.microsoft.com/office/drawing/2014/main" id="{9A789DB9-F947-D81D-8CC8-CEB48C4C712C}"/>
              </a:ext>
            </a:extLst>
          </p:cNvPr>
          <p:cNvSpPr/>
          <p:nvPr/>
        </p:nvSpPr>
        <p:spPr>
          <a:xfrm>
            <a:off x="548256" y="2933243"/>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Storage Account</a:t>
            </a:r>
          </a:p>
        </p:txBody>
      </p:sp>
      <p:sp>
        <p:nvSpPr>
          <p:cNvPr id="9" name="Rectangle: Rounded Corners 8">
            <a:extLst>
              <a:ext uri="{FF2B5EF4-FFF2-40B4-BE49-F238E27FC236}">
                <a16:creationId xmlns:a16="http://schemas.microsoft.com/office/drawing/2014/main" id="{8CF00466-8B08-FCA7-ADF3-12C4A66984C9}"/>
              </a:ext>
            </a:extLst>
          </p:cNvPr>
          <p:cNvSpPr/>
          <p:nvPr/>
        </p:nvSpPr>
        <p:spPr>
          <a:xfrm>
            <a:off x="548256" y="2308035"/>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10" name="Picture 9">
            <a:extLst>
              <a:ext uri="{FF2B5EF4-FFF2-40B4-BE49-F238E27FC236}">
                <a16:creationId xmlns:a16="http://schemas.microsoft.com/office/drawing/2014/main" id="{28CD8E44-B4AD-BF9F-E4CB-4961F31AEC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08588" y="1684533"/>
            <a:ext cx="7456099" cy="4199489"/>
          </a:xfrm>
          <a:prstGeom prst="rect">
            <a:avLst/>
          </a:prstGeom>
        </p:spPr>
      </p:pic>
      <p:sp>
        <p:nvSpPr>
          <p:cNvPr id="11" name="Rectangle 10">
            <a:extLst>
              <a:ext uri="{FF2B5EF4-FFF2-40B4-BE49-F238E27FC236}">
                <a16:creationId xmlns:a16="http://schemas.microsoft.com/office/drawing/2014/main" id="{1931ADC3-C843-E2B2-49A0-EE15D39909C2}"/>
              </a:ext>
            </a:extLst>
          </p:cNvPr>
          <p:cNvSpPr/>
          <p:nvPr/>
        </p:nvSpPr>
        <p:spPr>
          <a:xfrm>
            <a:off x="8064816" y="2020187"/>
            <a:ext cx="21844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2BADEC-4D53-7BB1-629B-CF42071F90F5}"/>
              </a:ext>
            </a:extLst>
          </p:cNvPr>
          <p:cNvSpPr/>
          <p:nvPr/>
        </p:nvSpPr>
        <p:spPr>
          <a:xfrm>
            <a:off x="5391150" y="5700502"/>
            <a:ext cx="632460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908B6D-EF98-2A76-805A-25ED62A23C2B}"/>
              </a:ext>
            </a:extLst>
          </p:cNvPr>
          <p:cNvSpPr/>
          <p:nvPr/>
        </p:nvSpPr>
        <p:spPr>
          <a:xfrm>
            <a:off x="5915025" y="3631779"/>
            <a:ext cx="214979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C25287-91D4-7D68-105D-35FE6350292C}"/>
              </a:ext>
            </a:extLst>
          </p:cNvPr>
          <p:cNvSpPr/>
          <p:nvPr/>
        </p:nvSpPr>
        <p:spPr>
          <a:xfrm>
            <a:off x="8136637" y="2505261"/>
            <a:ext cx="214979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2B2677-A4C3-5759-44BD-665C5618F5F8}"/>
              </a:ext>
            </a:extLst>
          </p:cNvPr>
          <p:cNvSpPr/>
          <p:nvPr/>
        </p:nvSpPr>
        <p:spPr>
          <a:xfrm>
            <a:off x="6752337" y="4560727"/>
            <a:ext cx="214979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27469D-D214-6D22-9615-94EAE517DAE7}"/>
              </a:ext>
            </a:extLst>
          </p:cNvPr>
          <p:cNvSpPr/>
          <p:nvPr/>
        </p:nvSpPr>
        <p:spPr>
          <a:xfrm>
            <a:off x="6096000" y="4807436"/>
            <a:ext cx="2149791" cy="155575"/>
          </a:xfrm>
          <a:prstGeom prst="rect">
            <a:avLst/>
          </a:prstGeom>
          <a:solidFill>
            <a:srgbClr val="0C0C0C"/>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895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9252-CD32-4B27-60F9-9070BC611465}"/>
              </a:ext>
            </a:extLst>
          </p:cNvPr>
          <p:cNvSpPr>
            <a:spLocks noGrp="1"/>
          </p:cNvSpPr>
          <p:nvPr>
            <p:ph type="title"/>
          </p:nvPr>
        </p:nvSpPr>
        <p:spPr/>
        <p:txBody>
          <a:bodyPr/>
          <a:lstStyle/>
          <a:p>
            <a:r>
              <a:rPr lang="en-US" dirty="0"/>
              <a:t>Streaming</a:t>
            </a:r>
          </a:p>
        </p:txBody>
      </p:sp>
      <p:sp>
        <p:nvSpPr>
          <p:cNvPr id="3" name="Text Placeholder 2">
            <a:extLst>
              <a:ext uri="{FF2B5EF4-FFF2-40B4-BE49-F238E27FC236}">
                <a16:creationId xmlns:a16="http://schemas.microsoft.com/office/drawing/2014/main" id="{8875017E-4C80-F15D-0465-078C6C3E91F2}"/>
              </a:ext>
            </a:extLst>
          </p:cNvPr>
          <p:cNvSpPr>
            <a:spLocks noGrp="1"/>
          </p:cNvSpPr>
          <p:nvPr>
            <p:ph type="body" sz="quarter" idx="10"/>
          </p:nvPr>
        </p:nvSpPr>
        <p:spPr/>
        <p:txBody>
          <a:bodyPr/>
          <a:lstStyle/>
          <a:p>
            <a:r>
              <a:rPr lang="en-US" dirty="0"/>
              <a:t>Pattern 1: Event Streaming</a:t>
            </a:r>
          </a:p>
        </p:txBody>
      </p:sp>
    </p:spTree>
    <p:extLst>
      <p:ext uri="{BB962C8B-B14F-4D97-AF65-F5344CB8AC3E}">
        <p14:creationId xmlns:p14="http://schemas.microsoft.com/office/powerpoint/2010/main" val="280577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1139DD3-6906-D8E3-9067-66F6B1A18E7E}"/>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BE3CD977-5FE7-184A-29A0-3C1F1B13D8AC}"/>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sp>
        <p:nvSpPr>
          <p:cNvPr id="4" name="Primary Context Box">
            <a:extLst>
              <a:ext uri="{FF2B5EF4-FFF2-40B4-BE49-F238E27FC236}">
                <a16:creationId xmlns:a16="http://schemas.microsoft.com/office/drawing/2014/main" id="{8B31EC65-2D5C-A6ED-1BFF-760BBA69C2E3}"/>
              </a:ext>
            </a:extLst>
          </p:cNvPr>
          <p:cNvSpPr/>
          <p:nvPr/>
        </p:nvSpPr>
        <p:spPr>
          <a:xfrm>
            <a:off x="548256" y="1682827"/>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an Event Hub</a:t>
            </a:r>
          </a:p>
        </p:txBody>
      </p:sp>
      <p:sp>
        <p:nvSpPr>
          <p:cNvPr id="5" name="Rectangle: Rounded Corners 4">
            <a:extLst>
              <a:ext uri="{FF2B5EF4-FFF2-40B4-BE49-F238E27FC236}">
                <a16:creationId xmlns:a16="http://schemas.microsoft.com/office/drawing/2014/main" id="{BA0077BA-64C6-9518-7556-72F489F4C328}"/>
              </a:ext>
            </a:extLst>
          </p:cNvPr>
          <p:cNvSpPr/>
          <p:nvPr/>
        </p:nvSpPr>
        <p:spPr>
          <a:xfrm>
            <a:off x="548259" y="1057619"/>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6" name="Primary Context Box">
            <a:extLst>
              <a:ext uri="{FF2B5EF4-FFF2-40B4-BE49-F238E27FC236}">
                <a16:creationId xmlns:a16="http://schemas.microsoft.com/office/drawing/2014/main" id="{A0836560-90F9-0F39-44E6-5F9808D4CE4B}"/>
              </a:ext>
            </a:extLst>
          </p:cNvPr>
          <p:cNvSpPr/>
          <p:nvPr/>
        </p:nvSpPr>
        <p:spPr>
          <a:xfrm>
            <a:off x="548256" y="2308035"/>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Assign Roles</a:t>
            </a:r>
          </a:p>
        </p:txBody>
      </p:sp>
      <p:sp>
        <p:nvSpPr>
          <p:cNvPr id="7" name="Rectangle: Rounded Corners 6">
            <a:extLst>
              <a:ext uri="{FF2B5EF4-FFF2-40B4-BE49-F238E27FC236}">
                <a16:creationId xmlns:a16="http://schemas.microsoft.com/office/drawing/2014/main" id="{D95195D0-E685-F364-4AAA-D2B13E1BFC43}"/>
              </a:ext>
            </a:extLst>
          </p:cNvPr>
          <p:cNvSpPr/>
          <p:nvPr/>
        </p:nvSpPr>
        <p:spPr>
          <a:xfrm>
            <a:off x="548256" y="1682827"/>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8" name="Primary Context Box">
            <a:extLst>
              <a:ext uri="{FF2B5EF4-FFF2-40B4-BE49-F238E27FC236}">
                <a16:creationId xmlns:a16="http://schemas.microsoft.com/office/drawing/2014/main" id="{93C2A3F6-2E3D-21DF-788E-79C1A04C4454}"/>
              </a:ext>
            </a:extLst>
          </p:cNvPr>
          <p:cNvSpPr/>
          <p:nvPr/>
        </p:nvSpPr>
        <p:spPr>
          <a:xfrm>
            <a:off x="548256" y="2933243"/>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Storage Account</a:t>
            </a:r>
          </a:p>
        </p:txBody>
      </p:sp>
      <p:sp>
        <p:nvSpPr>
          <p:cNvPr id="9" name="Rectangle: Rounded Corners 8">
            <a:extLst>
              <a:ext uri="{FF2B5EF4-FFF2-40B4-BE49-F238E27FC236}">
                <a16:creationId xmlns:a16="http://schemas.microsoft.com/office/drawing/2014/main" id="{4DF24003-CF32-24AE-B275-F2D7E083C132}"/>
              </a:ext>
            </a:extLst>
          </p:cNvPr>
          <p:cNvSpPr/>
          <p:nvPr/>
        </p:nvSpPr>
        <p:spPr>
          <a:xfrm>
            <a:off x="548256" y="2308035"/>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10" name="Primary Context Box">
            <a:extLst>
              <a:ext uri="{FF2B5EF4-FFF2-40B4-BE49-F238E27FC236}">
                <a16:creationId xmlns:a16="http://schemas.microsoft.com/office/drawing/2014/main" id="{FA39018A-2AB1-BD45-D199-0E2926AB3C74}"/>
              </a:ext>
            </a:extLst>
          </p:cNvPr>
          <p:cNvSpPr/>
          <p:nvPr/>
        </p:nvSpPr>
        <p:spPr>
          <a:xfrm>
            <a:off x="548255" y="3558451"/>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 Message Producer</a:t>
            </a:r>
          </a:p>
        </p:txBody>
      </p:sp>
      <p:sp>
        <p:nvSpPr>
          <p:cNvPr id="11" name="Rectangle: Rounded Corners 10">
            <a:extLst>
              <a:ext uri="{FF2B5EF4-FFF2-40B4-BE49-F238E27FC236}">
                <a16:creationId xmlns:a16="http://schemas.microsoft.com/office/drawing/2014/main" id="{3211F3F7-CF44-EBF0-A205-E5490B702D38}"/>
              </a:ext>
            </a:extLst>
          </p:cNvPr>
          <p:cNvSpPr/>
          <p:nvPr/>
        </p:nvSpPr>
        <p:spPr>
          <a:xfrm>
            <a:off x="548256" y="2933243"/>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12" name="Picture 11">
            <a:extLst>
              <a:ext uri="{FF2B5EF4-FFF2-40B4-BE49-F238E27FC236}">
                <a16:creationId xmlns:a16="http://schemas.microsoft.com/office/drawing/2014/main" id="{903ED414-E30E-38BD-DE85-C306B106B31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17292" y="958635"/>
            <a:ext cx="7487167" cy="4940729"/>
          </a:xfrm>
          <a:prstGeom prst="rect">
            <a:avLst/>
          </a:prstGeom>
        </p:spPr>
      </p:pic>
    </p:spTree>
    <p:extLst>
      <p:ext uri="{BB962C8B-B14F-4D97-AF65-F5344CB8AC3E}">
        <p14:creationId xmlns:p14="http://schemas.microsoft.com/office/powerpoint/2010/main" val="189500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36D66FC-8BF1-295E-B99B-C06DBEA0A398}"/>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1B88ADA9-7999-C217-5DC0-3BB9DED03F1E}"/>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sp>
        <p:nvSpPr>
          <p:cNvPr id="4" name="Primary Context Box">
            <a:extLst>
              <a:ext uri="{FF2B5EF4-FFF2-40B4-BE49-F238E27FC236}">
                <a16:creationId xmlns:a16="http://schemas.microsoft.com/office/drawing/2014/main" id="{AD143079-2278-7C8C-5841-9B5ED2DDBCD6}"/>
              </a:ext>
            </a:extLst>
          </p:cNvPr>
          <p:cNvSpPr/>
          <p:nvPr/>
        </p:nvSpPr>
        <p:spPr>
          <a:xfrm>
            <a:off x="548256" y="1682827"/>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an Event Hub</a:t>
            </a:r>
          </a:p>
        </p:txBody>
      </p:sp>
      <p:sp>
        <p:nvSpPr>
          <p:cNvPr id="5" name="Rectangle: Rounded Corners 4">
            <a:extLst>
              <a:ext uri="{FF2B5EF4-FFF2-40B4-BE49-F238E27FC236}">
                <a16:creationId xmlns:a16="http://schemas.microsoft.com/office/drawing/2014/main" id="{2434A866-C803-8B81-C877-6AC22EE2FF54}"/>
              </a:ext>
            </a:extLst>
          </p:cNvPr>
          <p:cNvSpPr/>
          <p:nvPr/>
        </p:nvSpPr>
        <p:spPr>
          <a:xfrm>
            <a:off x="548259" y="1057619"/>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6" name="Primary Context Box">
            <a:extLst>
              <a:ext uri="{FF2B5EF4-FFF2-40B4-BE49-F238E27FC236}">
                <a16:creationId xmlns:a16="http://schemas.microsoft.com/office/drawing/2014/main" id="{6765143C-EE0D-E153-C8C1-ED12826DC69D}"/>
              </a:ext>
            </a:extLst>
          </p:cNvPr>
          <p:cNvSpPr/>
          <p:nvPr/>
        </p:nvSpPr>
        <p:spPr>
          <a:xfrm>
            <a:off x="548256" y="2308035"/>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Assign Roles</a:t>
            </a:r>
          </a:p>
        </p:txBody>
      </p:sp>
      <p:sp>
        <p:nvSpPr>
          <p:cNvPr id="7" name="Rectangle: Rounded Corners 6">
            <a:extLst>
              <a:ext uri="{FF2B5EF4-FFF2-40B4-BE49-F238E27FC236}">
                <a16:creationId xmlns:a16="http://schemas.microsoft.com/office/drawing/2014/main" id="{7E2780C8-62EB-6A0A-5661-A92D5DC048F6}"/>
              </a:ext>
            </a:extLst>
          </p:cNvPr>
          <p:cNvSpPr/>
          <p:nvPr/>
        </p:nvSpPr>
        <p:spPr>
          <a:xfrm>
            <a:off x="548256" y="1682827"/>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8" name="Primary Context Box">
            <a:extLst>
              <a:ext uri="{FF2B5EF4-FFF2-40B4-BE49-F238E27FC236}">
                <a16:creationId xmlns:a16="http://schemas.microsoft.com/office/drawing/2014/main" id="{481F730C-39D9-0162-1E78-9373CB5B307C}"/>
              </a:ext>
            </a:extLst>
          </p:cNvPr>
          <p:cNvSpPr/>
          <p:nvPr/>
        </p:nvSpPr>
        <p:spPr>
          <a:xfrm>
            <a:off x="548256" y="2933243"/>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Storage Account</a:t>
            </a:r>
          </a:p>
        </p:txBody>
      </p:sp>
      <p:sp>
        <p:nvSpPr>
          <p:cNvPr id="9" name="Rectangle: Rounded Corners 8">
            <a:extLst>
              <a:ext uri="{FF2B5EF4-FFF2-40B4-BE49-F238E27FC236}">
                <a16:creationId xmlns:a16="http://schemas.microsoft.com/office/drawing/2014/main" id="{0DC875CA-C085-97BC-4AC1-5FA787042D90}"/>
              </a:ext>
            </a:extLst>
          </p:cNvPr>
          <p:cNvSpPr/>
          <p:nvPr/>
        </p:nvSpPr>
        <p:spPr>
          <a:xfrm>
            <a:off x="548256" y="2308035"/>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10" name="Primary Context Box">
            <a:extLst>
              <a:ext uri="{FF2B5EF4-FFF2-40B4-BE49-F238E27FC236}">
                <a16:creationId xmlns:a16="http://schemas.microsoft.com/office/drawing/2014/main" id="{F3BC2305-F0AB-5C59-3AC3-978689825E5C}"/>
              </a:ext>
            </a:extLst>
          </p:cNvPr>
          <p:cNvSpPr/>
          <p:nvPr/>
        </p:nvSpPr>
        <p:spPr>
          <a:xfrm>
            <a:off x="548255" y="3558451"/>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 Message Producer</a:t>
            </a:r>
          </a:p>
        </p:txBody>
      </p:sp>
      <p:sp>
        <p:nvSpPr>
          <p:cNvPr id="11" name="Rectangle: Rounded Corners 10">
            <a:extLst>
              <a:ext uri="{FF2B5EF4-FFF2-40B4-BE49-F238E27FC236}">
                <a16:creationId xmlns:a16="http://schemas.microsoft.com/office/drawing/2014/main" id="{023D9CEE-7972-C40B-42AB-9ADFDCBCBD41}"/>
              </a:ext>
            </a:extLst>
          </p:cNvPr>
          <p:cNvSpPr/>
          <p:nvPr/>
        </p:nvSpPr>
        <p:spPr>
          <a:xfrm>
            <a:off x="548256" y="2933243"/>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12" name="Picture 11">
            <a:extLst>
              <a:ext uri="{FF2B5EF4-FFF2-40B4-BE49-F238E27FC236}">
                <a16:creationId xmlns:a16="http://schemas.microsoft.com/office/drawing/2014/main" id="{D9F9AF3C-84A9-09FD-FD43-A13B958A4B6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92777" y="731477"/>
            <a:ext cx="5685366" cy="5538648"/>
          </a:xfrm>
          <a:prstGeom prst="rect">
            <a:avLst/>
          </a:prstGeom>
        </p:spPr>
      </p:pic>
    </p:spTree>
    <p:extLst>
      <p:ext uri="{BB962C8B-B14F-4D97-AF65-F5344CB8AC3E}">
        <p14:creationId xmlns:p14="http://schemas.microsoft.com/office/powerpoint/2010/main" val="219505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C7EB0F0-2961-F40F-4764-09D704899B47}"/>
              </a:ext>
            </a:extLst>
          </p:cNvPr>
          <p:cNvSpPr txBox="1">
            <a:spLocks/>
          </p:cNvSpPr>
          <p:nvPr/>
        </p:nvSpPr>
        <p:spPr>
          <a:xfrm>
            <a:off x="548640" y="457200"/>
            <a:ext cx="3575304" cy="5913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Demonstration</a:t>
            </a:r>
          </a:p>
        </p:txBody>
      </p:sp>
      <p:sp>
        <p:nvSpPr>
          <p:cNvPr id="3" name="Primary Context Box">
            <a:extLst>
              <a:ext uri="{FF2B5EF4-FFF2-40B4-BE49-F238E27FC236}">
                <a16:creationId xmlns:a16="http://schemas.microsoft.com/office/drawing/2014/main" id="{9D93F599-28F0-FA5F-E9B3-96DA3A994F01}"/>
              </a:ext>
            </a:extLst>
          </p:cNvPr>
          <p:cNvSpPr/>
          <p:nvPr/>
        </p:nvSpPr>
        <p:spPr>
          <a:xfrm>
            <a:off x="548259" y="105761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the Namespace</a:t>
            </a:r>
          </a:p>
        </p:txBody>
      </p:sp>
      <p:sp>
        <p:nvSpPr>
          <p:cNvPr id="4" name="Primary Context Box">
            <a:extLst>
              <a:ext uri="{FF2B5EF4-FFF2-40B4-BE49-F238E27FC236}">
                <a16:creationId xmlns:a16="http://schemas.microsoft.com/office/drawing/2014/main" id="{DEAE8BFE-238B-3017-A246-3DC1929BA64C}"/>
              </a:ext>
            </a:extLst>
          </p:cNvPr>
          <p:cNvSpPr/>
          <p:nvPr/>
        </p:nvSpPr>
        <p:spPr>
          <a:xfrm>
            <a:off x="548256" y="1682827"/>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an Event Hub</a:t>
            </a:r>
          </a:p>
        </p:txBody>
      </p:sp>
      <p:sp>
        <p:nvSpPr>
          <p:cNvPr id="5" name="Rectangle: Rounded Corners 4">
            <a:extLst>
              <a:ext uri="{FF2B5EF4-FFF2-40B4-BE49-F238E27FC236}">
                <a16:creationId xmlns:a16="http://schemas.microsoft.com/office/drawing/2014/main" id="{B4A38FB3-B758-6FEA-FD06-DD3602663358}"/>
              </a:ext>
            </a:extLst>
          </p:cNvPr>
          <p:cNvSpPr/>
          <p:nvPr/>
        </p:nvSpPr>
        <p:spPr>
          <a:xfrm>
            <a:off x="548259" y="1057619"/>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6" name="Primary Context Box">
            <a:extLst>
              <a:ext uri="{FF2B5EF4-FFF2-40B4-BE49-F238E27FC236}">
                <a16:creationId xmlns:a16="http://schemas.microsoft.com/office/drawing/2014/main" id="{90CB3297-DA63-34F4-5C04-DEF29B1A7571}"/>
              </a:ext>
            </a:extLst>
          </p:cNvPr>
          <p:cNvSpPr/>
          <p:nvPr/>
        </p:nvSpPr>
        <p:spPr>
          <a:xfrm>
            <a:off x="548256" y="2308035"/>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Assign Roles</a:t>
            </a:r>
          </a:p>
        </p:txBody>
      </p:sp>
      <p:sp>
        <p:nvSpPr>
          <p:cNvPr id="7" name="Rectangle: Rounded Corners 6">
            <a:extLst>
              <a:ext uri="{FF2B5EF4-FFF2-40B4-BE49-F238E27FC236}">
                <a16:creationId xmlns:a16="http://schemas.microsoft.com/office/drawing/2014/main" id="{5E489506-B9BD-5F5B-4306-A29CBC7B070C}"/>
              </a:ext>
            </a:extLst>
          </p:cNvPr>
          <p:cNvSpPr/>
          <p:nvPr/>
        </p:nvSpPr>
        <p:spPr>
          <a:xfrm>
            <a:off x="548256" y="1682827"/>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8" name="Primary Context Box">
            <a:extLst>
              <a:ext uri="{FF2B5EF4-FFF2-40B4-BE49-F238E27FC236}">
                <a16:creationId xmlns:a16="http://schemas.microsoft.com/office/drawing/2014/main" id="{2B6C84CC-8B22-44BB-3CC1-AF1C1F332E07}"/>
              </a:ext>
            </a:extLst>
          </p:cNvPr>
          <p:cNvSpPr/>
          <p:nvPr/>
        </p:nvSpPr>
        <p:spPr>
          <a:xfrm>
            <a:off x="548256" y="2933243"/>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Storage Account</a:t>
            </a:r>
          </a:p>
        </p:txBody>
      </p:sp>
      <p:sp>
        <p:nvSpPr>
          <p:cNvPr id="9" name="Rectangle: Rounded Corners 8">
            <a:extLst>
              <a:ext uri="{FF2B5EF4-FFF2-40B4-BE49-F238E27FC236}">
                <a16:creationId xmlns:a16="http://schemas.microsoft.com/office/drawing/2014/main" id="{92FF2259-2DE1-01B5-293D-04F2B3ED6D39}"/>
              </a:ext>
            </a:extLst>
          </p:cNvPr>
          <p:cNvSpPr/>
          <p:nvPr/>
        </p:nvSpPr>
        <p:spPr>
          <a:xfrm>
            <a:off x="548256" y="2308035"/>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10" name="Primary Context Box">
            <a:extLst>
              <a:ext uri="{FF2B5EF4-FFF2-40B4-BE49-F238E27FC236}">
                <a16:creationId xmlns:a16="http://schemas.microsoft.com/office/drawing/2014/main" id="{7D614328-68E9-0BCB-2505-03D78D662772}"/>
              </a:ext>
            </a:extLst>
          </p:cNvPr>
          <p:cNvSpPr/>
          <p:nvPr/>
        </p:nvSpPr>
        <p:spPr>
          <a:xfrm>
            <a:off x="548255" y="3558451"/>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 Message Producer</a:t>
            </a:r>
          </a:p>
        </p:txBody>
      </p:sp>
      <p:sp>
        <p:nvSpPr>
          <p:cNvPr id="11" name="Rectangle: Rounded Corners 10">
            <a:extLst>
              <a:ext uri="{FF2B5EF4-FFF2-40B4-BE49-F238E27FC236}">
                <a16:creationId xmlns:a16="http://schemas.microsoft.com/office/drawing/2014/main" id="{56B6B4F7-E192-D94E-2CDC-61F7D8275EAD}"/>
              </a:ext>
            </a:extLst>
          </p:cNvPr>
          <p:cNvSpPr/>
          <p:nvPr/>
        </p:nvSpPr>
        <p:spPr>
          <a:xfrm>
            <a:off x="548256" y="2933243"/>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12" name="Primary Context Box">
            <a:extLst>
              <a:ext uri="{FF2B5EF4-FFF2-40B4-BE49-F238E27FC236}">
                <a16:creationId xmlns:a16="http://schemas.microsoft.com/office/drawing/2014/main" id="{7E4591E4-0445-3D13-41FB-0D51BC596E46}"/>
              </a:ext>
            </a:extLst>
          </p:cNvPr>
          <p:cNvSpPr/>
          <p:nvPr/>
        </p:nvSpPr>
        <p:spPr>
          <a:xfrm>
            <a:off x="548255" y="4183659"/>
            <a:ext cx="3575685" cy="512835"/>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Create a Message Producer</a:t>
            </a:r>
          </a:p>
        </p:txBody>
      </p:sp>
      <p:sp>
        <p:nvSpPr>
          <p:cNvPr id="13" name="Rectangle: Rounded Corners 12">
            <a:extLst>
              <a:ext uri="{FF2B5EF4-FFF2-40B4-BE49-F238E27FC236}">
                <a16:creationId xmlns:a16="http://schemas.microsoft.com/office/drawing/2014/main" id="{656CE043-1B22-3D6A-0B15-629EF6056903}"/>
              </a:ext>
            </a:extLst>
          </p:cNvPr>
          <p:cNvSpPr/>
          <p:nvPr/>
        </p:nvSpPr>
        <p:spPr>
          <a:xfrm>
            <a:off x="548255" y="3558451"/>
            <a:ext cx="3575685" cy="512835"/>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14" name="Picture 13">
            <a:extLst>
              <a:ext uri="{FF2B5EF4-FFF2-40B4-BE49-F238E27FC236}">
                <a16:creationId xmlns:a16="http://schemas.microsoft.com/office/drawing/2014/main" id="{896943C4-ACDB-E7CD-ABB1-9D836143003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27738" y="1203518"/>
            <a:ext cx="3698468" cy="2915194"/>
          </a:xfrm>
          <a:prstGeom prst="rect">
            <a:avLst/>
          </a:prstGeom>
        </p:spPr>
      </p:pic>
      <p:pic>
        <p:nvPicPr>
          <p:cNvPr id="15" name="Picture 14">
            <a:extLst>
              <a:ext uri="{FF2B5EF4-FFF2-40B4-BE49-F238E27FC236}">
                <a16:creationId xmlns:a16="http://schemas.microsoft.com/office/drawing/2014/main" id="{7ED3BE3B-FD6B-E43C-5931-1D8E9C00C1C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44076" y="1203518"/>
            <a:ext cx="3645465" cy="2915194"/>
          </a:xfrm>
          <a:prstGeom prst="rect">
            <a:avLst/>
          </a:prstGeom>
        </p:spPr>
      </p:pic>
      <p:pic>
        <p:nvPicPr>
          <p:cNvPr id="16" name="Picture 15">
            <a:extLst>
              <a:ext uri="{FF2B5EF4-FFF2-40B4-BE49-F238E27FC236}">
                <a16:creationId xmlns:a16="http://schemas.microsoft.com/office/drawing/2014/main" id="{F1A7EF24-FE8D-9C87-F76B-9102627C4B8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27739" y="1203519"/>
            <a:ext cx="3698468" cy="2855068"/>
          </a:xfrm>
          <a:prstGeom prst="rect">
            <a:avLst/>
          </a:prstGeom>
        </p:spPr>
      </p:pic>
      <p:pic>
        <p:nvPicPr>
          <p:cNvPr id="17" name="Picture 16">
            <a:extLst>
              <a:ext uri="{FF2B5EF4-FFF2-40B4-BE49-F238E27FC236}">
                <a16:creationId xmlns:a16="http://schemas.microsoft.com/office/drawing/2014/main" id="{4A96B08C-7F87-E442-C0EB-998F61586DC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74433" y="1177331"/>
            <a:ext cx="3784750" cy="2921674"/>
          </a:xfrm>
          <a:prstGeom prst="rect">
            <a:avLst/>
          </a:prstGeom>
        </p:spPr>
      </p:pic>
    </p:spTree>
    <p:extLst>
      <p:ext uri="{BB962C8B-B14F-4D97-AF65-F5344CB8AC3E}">
        <p14:creationId xmlns:p14="http://schemas.microsoft.com/office/powerpoint/2010/main" val="20901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F14D0C-AA4F-4CEE-B8B2-EA02A25A62D9}"/>
              </a:ext>
            </a:extLst>
          </p:cNvPr>
          <p:cNvSpPr>
            <a:spLocks noGrp="1"/>
          </p:cNvSpPr>
          <p:nvPr>
            <p:ph idx="1"/>
          </p:nvPr>
        </p:nvSpPr>
        <p:spPr/>
        <p:txBody>
          <a:bodyPr/>
          <a:lstStyle/>
          <a:p>
            <a:r>
              <a:rPr lang="en-US" dirty="0"/>
              <a:t>Real-time processing on data enables quick decision-making and responsiveness.</a:t>
            </a:r>
          </a:p>
          <a:p>
            <a:r>
              <a:rPr lang="en-US" dirty="0"/>
              <a:t>Event streaming supports high volumes of data and multiple consumes.</a:t>
            </a:r>
          </a:p>
          <a:p>
            <a:r>
              <a:rPr lang="en-US" dirty="0"/>
              <a:t>Enhances data integration and real-time analytics capabilities.</a:t>
            </a:r>
          </a:p>
        </p:txBody>
      </p:sp>
      <p:sp>
        <p:nvSpPr>
          <p:cNvPr id="3" name="Title 2">
            <a:extLst>
              <a:ext uri="{FF2B5EF4-FFF2-40B4-BE49-F238E27FC236}">
                <a16:creationId xmlns:a16="http://schemas.microsoft.com/office/drawing/2014/main" id="{9C6B6C75-A652-DF75-A674-FDA13F2A02AA}"/>
              </a:ext>
            </a:extLst>
          </p:cNvPr>
          <p:cNvSpPr>
            <a:spLocks noGrp="1"/>
          </p:cNvSpPr>
          <p:nvPr>
            <p:ph type="title"/>
          </p:nvPr>
        </p:nvSpPr>
        <p:spPr/>
        <p:txBody>
          <a:bodyPr/>
          <a:lstStyle/>
          <a:p>
            <a:r>
              <a:rPr lang="en-US" dirty="0"/>
              <a:t>Key Points to Remember</a:t>
            </a:r>
          </a:p>
        </p:txBody>
      </p:sp>
    </p:spTree>
    <p:extLst>
      <p:ext uri="{BB962C8B-B14F-4D97-AF65-F5344CB8AC3E}">
        <p14:creationId xmlns:p14="http://schemas.microsoft.com/office/powerpoint/2010/main" val="2073004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9278-AB7B-9882-BB77-CF9BDCCF71D0}"/>
              </a:ext>
            </a:extLst>
          </p:cNvPr>
          <p:cNvSpPr>
            <a:spLocks noGrp="1"/>
          </p:cNvSpPr>
          <p:nvPr>
            <p:ph type="title"/>
          </p:nvPr>
        </p:nvSpPr>
        <p:spPr/>
        <p:txBody>
          <a:bodyPr/>
          <a:lstStyle/>
          <a:p>
            <a:r>
              <a:rPr lang="en-US" dirty="0"/>
              <a:t>Streaming</a:t>
            </a:r>
          </a:p>
        </p:txBody>
      </p:sp>
      <p:sp>
        <p:nvSpPr>
          <p:cNvPr id="3" name="Text Placeholder 2">
            <a:extLst>
              <a:ext uri="{FF2B5EF4-FFF2-40B4-BE49-F238E27FC236}">
                <a16:creationId xmlns:a16="http://schemas.microsoft.com/office/drawing/2014/main" id="{8D1CE52F-8D68-5FD5-507E-BFE9F20C91E9}"/>
              </a:ext>
            </a:extLst>
          </p:cNvPr>
          <p:cNvSpPr>
            <a:spLocks noGrp="1"/>
          </p:cNvSpPr>
          <p:nvPr>
            <p:ph type="body" sz="quarter" idx="10"/>
          </p:nvPr>
        </p:nvSpPr>
        <p:spPr/>
        <p:txBody>
          <a:bodyPr/>
          <a:lstStyle/>
          <a:p>
            <a:r>
              <a:rPr lang="en-US" dirty="0"/>
              <a:t>Wrap-Up</a:t>
            </a:r>
          </a:p>
        </p:txBody>
      </p:sp>
    </p:spTree>
    <p:extLst>
      <p:ext uri="{BB962C8B-B14F-4D97-AF65-F5344CB8AC3E}">
        <p14:creationId xmlns:p14="http://schemas.microsoft.com/office/powerpoint/2010/main" val="1126871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AF1C-DA7B-5F4A-8778-A6641D944553}"/>
              </a:ext>
            </a:extLst>
          </p:cNvPr>
          <p:cNvSpPr>
            <a:spLocks noGrp="1"/>
          </p:cNvSpPr>
          <p:nvPr>
            <p:ph type="title"/>
          </p:nvPr>
        </p:nvSpPr>
        <p:spPr/>
        <p:txBody>
          <a:bodyPr/>
          <a:lstStyle/>
          <a:p>
            <a:r>
              <a:rPr lang="en-US" dirty="0"/>
              <a:t>Key Takeaways</a:t>
            </a:r>
          </a:p>
        </p:txBody>
      </p:sp>
      <p:sp>
        <p:nvSpPr>
          <p:cNvPr id="4" name="Rectangle: Rounded Corners 3">
            <a:extLst>
              <a:ext uri="{FF2B5EF4-FFF2-40B4-BE49-F238E27FC236}">
                <a16:creationId xmlns:a16="http://schemas.microsoft.com/office/drawing/2014/main" id="{246E66F7-4253-0A19-62D3-FE41073EE861}"/>
              </a:ext>
            </a:extLst>
          </p:cNvPr>
          <p:cNvSpPr/>
          <p:nvPr/>
        </p:nvSpPr>
        <p:spPr>
          <a:xfrm>
            <a:off x="4307681" y="2498726"/>
            <a:ext cx="3576637" cy="18589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solidFill>
              </a:rPr>
              <a:t>Event Streaming</a:t>
            </a:r>
          </a:p>
        </p:txBody>
      </p:sp>
    </p:spTree>
    <p:extLst>
      <p:ext uri="{BB962C8B-B14F-4D97-AF65-F5344CB8AC3E}">
        <p14:creationId xmlns:p14="http://schemas.microsoft.com/office/powerpoint/2010/main" val="2579640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DB07-036F-21EA-0F3B-6B1DA4B6C50A}"/>
              </a:ext>
            </a:extLst>
          </p:cNvPr>
          <p:cNvSpPr>
            <a:spLocks noGrp="1"/>
          </p:cNvSpPr>
          <p:nvPr>
            <p:ph type="title"/>
          </p:nvPr>
        </p:nvSpPr>
        <p:spPr/>
        <p:txBody>
          <a:bodyPr>
            <a:normAutofit fontScale="90000"/>
          </a:bodyPr>
          <a:lstStyle/>
          <a:p>
            <a:r>
              <a:rPr lang="en-US" dirty="0"/>
              <a:t>Preview of What’s Next in the Workshop</a:t>
            </a:r>
          </a:p>
        </p:txBody>
      </p:sp>
      <p:sp>
        <p:nvSpPr>
          <p:cNvPr id="3" name="Primary Context Box">
            <a:extLst>
              <a:ext uri="{FF2B5EF4-FFF2-40B4-BE49-F238E27FC236}">
                <a16:creationId xmlns:a16="http://schemas.microsoft.com/office/drawing/2014/main" id="{95B70A07-A2B7-0815-C156-7D28D413F981}"/>
              </a:ext>
            </a:extLst>
          </p:cNvPr>
          <p:cNvSpPr/>
          <p:nvPr/>
        </p:nvSpPr>
        <p:spPr>
          <a:xfrm>
            <a:off x="1020762" y="1477963"/>
            <a:ext cx="4514533" cy="838200"/>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Messaging Essentials</a:t>
            </a:r>
          </a:p>
        </p:txBody>
      </p:sp>
      <p:sp>
        <p:nvSpPr>
          <p:cNvPr id="9" name="Rectangle: Rounded Corners 8">
            <a:extLst>
              <a:ext uri="{FF2B5EF4-FFF2-40B4-BE49-F238E27FC236}">
                <a16:creationId xmlns:a16="http://schemas.microsoft.com/office/drawing/2014/main" id="{F6F2E2BD-19F3-AC5C-1426-88F43624D2D7}"/>
              </a:ext>
            </a:extLst>
          </p:cNvPr>
          <p:cNvSpPr/>
          <p:nvPr/>
        </p:nvSpPr>
        <p:spPr>
          <a:xfrm>
            <a:off x="6657657" y="1477963"/>
            <a:ext cx="4514533" cy="838200"/>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Core Messaging Patterns</a:t>
            </a:r>
          </a:p>
        </p:txBody>
      </p:sp>
      <p:sp>
        <p:nvSpPr>
          <p:cNvPr id="10" name="Rectangle: Rounded Corners 9">
            <a:extLst>
              <a:ext uri="{FF2B5EF4-FFF2-40B4-BE49-F238E27FC236}">
                <a16:creationId xmlns:a16="http://schemas.microsoft.com/office/drawing/2014/main" id="{142B842D-B53E-1FEC-1C52-3EFA88D1946C}"/>
              </a:ext>
            </a:extLst>
          </p:cNvPr>
          <p:cNvSpPr/>
          <p:nvPr/>
        </p:nvSpPr>
        <p:spPr>
          <a:xfrm>
            <a:off x="1018856" y="2489483"/>
            <a:ext cx="4514533" cy="838200"/>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Routing &amp; Processing</a:t>
            </a:r>
          </a:p>
        </p:txBody>
      </p:sp>
      <p:sp>
        <p:nvSpPr>
          <p:cNvPr id="11" name="Rectangle: Rounded Corners 10">
            <a:extLst>
              <a:ext uri="{FF2B5EF4-FFF2-40B4-BE49-F238E27FC236}">
                <a16:creationId xmlns:a16="http://schemas.microsoft.com/office/drawing/2014/main" id="{6EFCEC62-ED8E-60DB-86A2-4A8BC0C98705}"/>
              </a:ext>
            </a:extLst>
          </p:cNvPr>
          <p:cNvSpPr/>
          <p:nvPr/>
        </p:nvSpPr>
        <p:spPr>
          <a:xfrm>
            <a:off x="6658610" y="2495815"/>
            <a:ext cx="4514533" cy="838200"/>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Advanced Processing Techniques</a:t>
            </a:r>
          </a:p>
        </p:txBody>
      </p:sp>
      <p:sp>
        <p:nvSpPr>
          <p:cNvPr id="12" name="Rectangle: Rounded Corners 11">
            <a:extLst>
              <a:ext uri="{FF2B5EF4-FFF2-40B4-BE49-F238E27FC236}">
                <a16:creationId xmlns:a16="http://schemas.microsoft.com/office/drawing/2014/main" id="{C2853758-C8FF-38BF-BF31-97889C27F874}"/>
              </a:ext>
            </a:extLst>
          </p:cNvPr>
          <p:cNvSpPr/>
          <p:nvPr/>
        </p:nvSpPr>
        <p:spPr>
          <a:xfrm>
            <a:off x="1018856" y="3526756"/>
            <a:ext cx="4514533" cy="838200"/>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Resilience &amp; Reliability</a:t>
            </a:r>
          </a:p>
        </p:txBody>
      </p:sp>
      <p:sp>
        <p:nvSpPr>
          <p:cNvPr id="13" name="Rectangle: Rounded Corners 12">
            <a:extLst>
              <a:ext uri="{FF2B5EF4-FFF2-40B4-BE49-F238E27FC236}">
                <a16:creationId xmlns:a16="http://schemas.microsoft.com/office/drawing/2014/main" id="{61CDBE5B-B45A-4425-B434-170136091110}"/>
              </a:ext>
            </a:extLst>
          </p:cNvPr>
          <p:cNvSpPr/>
          <p:nvPr/>
        </p:nvSpPr>
        <p:spPr>
          <a:xfrm>
            <a:off x="6658610" y="3520281"/>
            <a:ext cx="4514533" cy="838200"/>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Streaming &amp; Integrations</a:t>
            </a:r>
          </a:p>
        </p:txBody>
      </p:sp>
      <p:sp>
        <p:nvSpPr>
          <p:cNvPr id="14" name="Rectangle: Rounded Corners 13">
            <a:extLst>
              <a:ext uri="{FF2B5EF4-FFF2-40B4-BE49-F238E27FC236}">
                <a16:creationId xmlns:a16="http://schemas.microsoft.com/office/drawing/2014/main" id="{AE2DDD8E-54D6-645D-5959-085CB3501568}"/>
              </a:ext>
            </a:extLst>
          </p:cNvPr>
          <p:cNvSpPr/>
          <p:nvPr/>
        </p:nvSpPr>
        <p:spPr>
          <a:xfrm>
            <a:off x="1018858" y="4531801"/>
            <a:ext cx="4514533" cy="838200"/>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Design Considerations</a:t>
            </a:r>
          </a:p>
        </p:txBody>
      </p:sp>
      <p:sp>
        <p:nvSpPr>
          <p:cNvPr id="15" name="Rectangle: Rounded Corners 14">
            <a:extLst>
              <a:ext uri="{FF2B5EF4-FFF2-40B4-BE49-F238E27FC236}">
                <a16:creationId xmlns:a16="http://schemas.microsoft.com/office/drawing/2014/main" id="{F95599BB-3A5B-8440-C2DD-6A14FC4B8BFA}"/>
              </a:ext>
            </a:extLst>
          </p:cNvPr>
          <p:cNvSpPr/>
          <p:nvPr/>
        </p:nvSpPr>
        <p:spPr>
          <a:xfrm>
            <a:off x="6658610" y="4564239"/>
            <a:ext cx="4514533" cy="838200"/>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Hands-On Exercises</a:t>
            </a:r>
          </a:p>
        </p:txBody>
      </p:sp>
    </p:spTree>
    <p:extLst>
      <p:ext uri="{BB962C8B-B14F-4D97-AF65-F5344CB8AC3E}">
        <p14:creationId xmlns:p14="http://schemas.microsoft.com/office/powerpoint/2010/main" val="15231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1000" fill="hold"/>
                                        <p:tgtEl>
                                          <p:spTgt spid="3"/>
                                        </p:tgtEl>
                                        <p:attrNameLst>
                                          <p:attrName>fillcolor</p:attrName>
                                        </p:attrNameLst>
                                      </p:cBhvr>
                                      <p:to>
                                        <a:schemeClr val="accent2"/>
                                      </p:to>
                                    </p:animClr>
                                    <p:set>
                                      <p:cBhvr>
                                        <p:cTn id="7" dur="1000" fill="hold"/>
                                        <p:tgtEl>
                                          <p:spTgt spid="3"/>
                                        </p:tgtEl>
                                        <p:attrNameLst>
                                          <p:attrName>fill.type</p:attrName>
                                        </p:attrNameLst>
                                      </p:cBhvr>
                                      <p:to>
                                        <p:strVal val="solid"/>
                                      </p:to>
                                    </p:set>
                                    <p:set>
                                      <p:cBhvr>
                                        <p:cTn id="8" dur="1000" fill="hold"/>
                                        <p:tgtEl>
                                          <p:spTgt spid="3"/>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9"/>
                                        </p:tgtEl>
                                        <p:attrNameLst>
                                          <p:attrName>fillcolor</p:attrName>
                                        </p:attrNameLst>
                                      </p:cBhvr>
                                      <p:to>
                                        <a:schemeClr val="accent2"/>
                                      </p:to>
                                    </p:animClr>
                                    <p:set>
                                      <p:cBhvr>
                                        <p:cTn id="11" dur="1000" fill="hold"/>
                                        <p:tgtEl>
                                          <p:spTgt spid="9"/>
                                        </p:tgtEl>
                                        <p:attrNameLst>
                                          <p:attrName>fill.type</p:attrName>
                                        </p:attrNameLst>
                                      </p:cBhvr>
                                      <p:to>
                                        <p:strVal val="solid"/>
                                      </p:to>
                                    </p:set>
                                    <p:set>
                                      <p:cBhvr>
                                        <p:cTn id="12" dur="1000" fill="hold"/>
                                        <p:tgtEl>
                                          <p:spTgt spid="9"/>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1000" fill="hold"/>
                                        <p:tgtEl>
                                          <p:spTgt spid="10"/>
                                        </p:tgtEl>
                                        <p:attrNameLst>
                                          <p:attrName>fillcolor</p:attrName>
                                        </p:attrNameLst>
                                      </p:cBhvr>
                                      <p:to>
                                        <a:schemeClr val="accent2"/>
                                      </p:to>
                                    </p:animClr>
                                    <p:set>
                                      <p:cBhvr>
                                        <p:cTn id="15" dur="1000" fill="hold"/>
                                        <p:tgtEl>
                                          <p:spTgt spid="10"/>
                                        </p:tgtEl>
                                        <p:attrNameLst>
                                          <p:attrName>fill.type</p:attrName>
                                        </p:attrNameLst>
                                      </p:cBhvr>
                                      <p:to>
                                        <p:strVal val="solid"/>
                                      </p:to>
                                    </p:set>
                                    <p:set>
                                      <p:cBhvr>
                                        <p:cTn id="16" dur="1000" fill="hold"/>
                                        <p:tgtEl>
                                          <p:spTgt spid="1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1000" fill="hold"/>
                                        <p:tgtEl>
                                          <p:spTgt spid="11"/>
                                        </p:tgtEl>
                                        <p:attrNameLst>
                                          <p:attrName>fillcolor</p:attrName>
                                        </p:attrNameLst>
                                      </p:cBhvr>
                                      <p:to>
                                        <a:schemeClr val="accent2"/>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grpId="0" nodeType="withEffect">
                                  <p:stCondLst>
                                    <p:cond delay="0"/>
                                  </p:stCondLst>
                                  <p:childTnLst>
                                    <p:animClr clrSpc="rgb" dir="cw">
                                      <p:cBhvr>
                                        <p:cTn id="22" dur="1000" fill="hold"/>
                                        <p:tgtEl>
                                          <p:spTgt spid="12"/>
                                        </p:tgtEl>
                                        <p:attrNameLst>
                                          <p:attrName>fillcolor</p:attrName>
                                        </p:attrNameLst>
                                      </p:cBhvr>
                                      <p:to>
                                        <a:schemeClr val="hlink"/>
                                      </p:to>
                                    </p:animClr>
                                    <p:set>
                                      <p:cBhvr>
                                        <p:cTn id="23" dur="1000" fill="hold"/>
                                        <p:tgtEl>
                                          <p:spTgt spid="12"/>
                                        </p:tgtEl>
                                        <p:attrNameLst>
                                          <p:attrName>fill.type</p:attrName>
                                        </p:attrNameLst>
                                      </p:cBhvr>
                                      <p:to>
                                        <p:strVal val="solid"/>
                                      </p:to>
                                    </p:set>
                                    <p:set>
                                      <p:cBhvr>
                                        <p:cTn id="24" dur="1000" fill="hold"/>
                                        <p:tgtEl>
                                          <p:spTgt spid="12"/>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chemeClr val="hlink"/>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par>
                          <p:cTn id="29" fill="hold">
                            <p:stCondLst>
                              <p:cond delay="1000"/>
                            </p:stCondLst>
                            <p:childTnLst>
                              <p:par>
                                <p:cTn id="30" presetID="1" presetClass="emph" presetSubtype="2" fill="hold" nodeType="afterEffect">
                                  <p:stCondLst>
                                    <p:cond delay="0"/>
                                  </p:stCondLst>
                                  <p:childTnLst>
                                    <p:animClr clrSpc="rgb" dir="cw">
                                      <p:cBhvr>
                                        <p:cTn id="31" dur="1000" fill="hold"/>
                                        <p:tgtEl>
                                          <p:spTgt spid="14"/>
                                        </p:tgtEl>
                                        <p:attrNameLst>
                                          <p:attrName>fillcolor</p:attrName>
                                        </p:attrNameLst>
                                      </p:cBhvr>
                                      <p:to>
                                        <a:srgbClr val="FF6600"/>
                                      </p:to>
                                    </p:animClr>
                                    <p:set>
                                      <p:cBhvr>
                                        <p:cTn id="32" dur="1000" fill="hold"/>
                                        <p:tgtEl>
                                          <p:spTgt spid="14"/>
                                        </p:tgtEl>
                                        <p:attrNameLst>
                                          <p:attrName>fill.type</p:attrName>
                                        </p:attrNameLst>
                                      </p:cBhvr>
                                      <p:to>
                                        <p:strVal val="solid"/>
                                      </p:to>
                                    </p:set>
                                    <p:set>
                                      <p:cBhvr>
                                        <p:cTn id="33"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73D73-403C-AE96-F4EF-CAB3C2C889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480D4C-EA01-F187-0A60-216351F4BB19}"/>
              </a:ext>
            </a:extLst>
          </p:cNvPr>
          <p:cNvSpPr>
            <a:spLocks noGrp="1"/>
          </p:cNvSpPr>
          <p:nvPr>
            <p:ph type="title"/>
          </p:nvPr>
        </p:nvSpPr>
        <p:spPr/>
        <p:txBody>
          <a:bodyPr>
            <a:normAutofit/>
          </a:bodyPr>
          <a:lstStyle/>
          <a:p>
            <a:r>
              <a:rPr lang="en-US" dirty="0"/>
              <a:t>Preview: Design Considerations</a:t>
            </a:r>
          </a:p>
        </p:txBody>
      </p:sp>
      <p:sp>
        <p:nvSpPr>
          <p:cNvPr id="14" name="Rectangle: Rounded Corners 13">
            <a:extLst>
              <a:ext uri="{FF2B5EF4-FFF2-40B4-BE49-F238E27FC236}">
                <a16:creationId xmlns:a16="http://schemas.microsoft.com/office/drawing/2014/main" id="{836742AF-47BB-3A7D-84CF-F85E943A03E6}"/>
              </a:ext>
            </a:extLst>
          </p:cNvPr>
          <p:cNvSpPr/>
          <p:nvPr/>
        </p:nvSpPr>
        <p:spPr>
          <a:xfrm>
            <a:off x="3838733" y="1464583"/>
            <a:ext cx="4514533" cy="838200"/>
          </a:xfrm>
          <a:prstGeom prst="roundRect">
            <a:avLst/>
          </a:prstGeom>
          <a:solidFill>
            <a:schemeClr val="accent4">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Design Considerations</a:t>
            </a:r>
          </a:p>
        </p:txBody>
      </p:sp>
      <p:sp>
        <p:nvSpPr>
          <p:cNvPr id="4" name="Rectangle: Rounded Corners 3">
            <a:extLst>
              <a:ext uri="{FF2B5EF4-FFF2-40B4-BE49-F238E27FC236}">
                <a16:creationId xmlns:a16="http://schemas.microsoft.com/office/drawing/2014/main" id="{EE00AD25-E54E-81DC-4085-630F2BA8B80F}"/>
              </a:ext>
            </a:extLst>
          </p:cNvPr>
          <p:cNvSpPr/>
          <p:nvPr/>
        </p:nvSpPr>
        <p:spPr>
          <a:xfrm>
            <a:off x="1958180" y="2561863"/>
            <a:ext cx="3581132" cy="798059"/>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Reliability</a:t>
            </a:r>
          </a:p>
        </p:txBody>
      </p:sp>
      <p:sp>
        <p:nvSpPr>
          <p:cNvPr id="5" name="Rectangle: Rounded Corners 4">
            <a:extLst>
              <a:ext uri="{FF2B5EF4-FFF2-40B4-BE49-F238E27FC236}">
                <a16:creationId xmlns:a16="http://schemas.microsoft.com/office/drawing/2014/main" id="{2BCB0648-9CE1-AE36-EAAA-E97F7DCAE8C6}"/>
              </a:ext>
            </a:extLst>
          </p:cNvPr>
          <p:cNvSpPr/>
          <p:nvPr/>
        </p:nvSpPr>
        <p:spPr>
          <a:xfrm>
            <a:off x="6669733" y="2561863"/>
            <a:ext cx="3564085" cy="838200"/>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Scalability</a:t>
            </a:r>
          </a:p>
        </p:txBody>
      </p:sp>
      <p:sp>
        <p:nvSpPr>
          <p:cNvPr id="6" name="Rectangle: Rounded Corners 5">
            <a:extLst>
              <a:ext uri="{FF2B5EF4-FFF2-40B4-BE49-F238E27FC236}">
                <a16:creationId xmlns:a16="http://schemas.microsoft.com/office/drawing/2014/main" id="{36B56950-A05D-F498-5BCA-232DB6F9AF9F}"/>
              </a:ext>
            </a:extLst>
          </p:cNvPr>
          <p:cNvSpPr/>
          <p:nvPr/>
        </p:nvSpPr>
        <p:spPr>
          <a:xfrm>
            <a:off x="1964455" y="3602129"/>
            <a:ext cx="3564085" cy="838200"/>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Performance</a:t>
            </a:r>
          </a:p>
        </p:txBody>
      </p:sp>
      <p:sp>
        <p:nvSpPr>
          <p:cNvPr id="7" name="Rectangle: Rounded Corners 6">
            <a:extLst>
              <a:ext uri="{FF2B5EF4-FFF2-40B4-BE49-F238E27FC236}">
                <a16:creationId xmlns:a16="http://schemas.microsoft.com/office/drawing/2014/main" id="{ACE77656-0EAF-174A-84DB-D1550D021C64}"/>
              </a:ext>
            </a:extLst>
          </p:cNvPr>
          <p:cNvSpPr/>
          <p:nvPr/>
        </p:nvSpPr>
        <p:spPr>
          <a:xfrm>
            <a:off x="6669733" y="3546249"/>
            <a:ext cx="3564085" cy="838200"/>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Security</a:t>
            </a:r>
          </a:p>
        </p:txBody>
      </p:sp>
      <p:sp>
        <p:nvSpPr>
          <p:cNvPr id="8" name="Rectangle: Rounded Corners 7">
            <a:extLst>
              <a:ext uri="{FF2B5EF4-FFF2-40B4-BE49-F238E27FC236}">
                <a16:creationId xmlns:a16="http://schemas.microsoft.com/office/drawing/2014/main" id="{575AB3F8-60A4-0A6A-B0DC-D35349AB2EE8}"/>
              </a:ext>
            </a:extLst>
          </p:cNvPr>
          <p:cNvSpPr/>
          <p:nvPr/>
        </p:nvSpPr>
        <p:spPr>
          <a:xfrm>
            <a:off x="1970733" y="4578215"/>
            <a:ext cx="3564085" cy="838200"/>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Fault Tolerance</a:t>
            </a:r>
          </a:p>
        </p:txBody>
      </p:sp>
      <p:sp>
        <p:nvSpPr>
          <p:cNvPr id="16" name="Rectangle: Rounded Corners 15">
            <a:extLst>
              <a:ext uri="{FF2B5EF4-FFF2-40B4-BE49-F238E27FC236}">
                <a16:creationId xmlns:a16="http://schemas.microsoft.com/office/drawing/2014/main" id="{23B8F1C6-03C6-928C-7740-E221BD9F4252}"/>
              </a:ext>
            </a:extLst>
          </p:cNvPr>
          <p:cNvSpPr/>
          <p:nvPr/>
        </p:nvSpPr>
        <p:spPr>
          <a:xfrm>
            <a:off x="6669733" y="4578215"/>
            <a:ext cx="3564085" cy="838200"/>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Flexibility &amp; Adaptability</a:t>
            </a:r>
          </a:p>
        </p:txBody>
      </p:sp>
    </p:spTree>
    <p:extLst>
      <p:ext uri="{BB962C8B-B14F-4D97-AF65-F5344CB8AC3E}">
        <p14:creationId xmlns:p14="http://schemas.microsoft.com/office/powerpoint/2010/main" val="35281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69F86-118A-0F08-8294-CFDD5249E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C870E-27EB-E96D-6F66-0F6B90168116}"/>
              </a:ext>
            </a:extLst>
          </p:cNvPr>
          <p:cNvSpPr>
            <a:spLocks noGrp="1"/>
          </p:cNvSpPr>
          <p:nvPr>
            <p:ph type="title"/>
          </p:nvPr>
        </p:nvSpPr>
        <p:spPr/>
        <p:txBody>
          <a:bodyPr>
            <a:normAutofit/>
          </a:bodyPr>
          <a:lstStyle/>
          <a:p>
            <a:r>
              <a:rPr lang="en-US" dirty="0"/>
              <a:t>What is Event Streaming</a:t>
            </a:r>
          </a:p>
        </p:txBody>
      </p:sp>
      <p:sp>
        <p:nvSpPr>
          <p:cNvPr id="3" name="Primary Context Box">
            <a:extLst>
              <a:ext uri="{FF2B5EF4-FFF2-40B4-BE49-F238E27FC236}">
                <a16:creationId xmlns:a16="http://schemas.microsoft.com/office/drawing/2014/main" id="{F4A35A1A-F1C9-5787-D115-E3D4C9BFEDFF}"/>
              </a:ext>
            </a:extLst>
          </p:cNvPr>
          <p:cNvSpPr/>
          <p:nvPr/>
        </p:nvSpPr>
        <p:spPr>
          <a:xfrm>
            <a:off x="1178332" y="2498725"/>
            <a:ext cx="4553977" cy="1858963"/>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Continuous flow of data recorded and processed in real time</a:t>
            </a:r>
          </a:p>
        </p:txBody>
      </p:sp>
      <p:sp>
        <p:nvSpPr>
          <p:cNvPr id="4" name="Secondary Content Box">
            <a:extLst>
              <a:ext uri="{FF2B5EF4-FFF2-40B4-BE49-F238E27FC236}">
                <a16:creationId xmlns:a16="http://schemas.microsoft.com/office/drawing/2014/main" id="{49A20458-A20F-A955-6B97-5B4341DBB087}"/>
              </a:ext>
            </a:extLst>
          </p:cNvPr>
          <p:cNvSpPr/>
          <p:nvPr/>
        </p:nvSpPr>
        <p:spPr>
          <a:xfrm>
            <a:off x="6459690" y="2498724"/>
            <a:ext cx="4515485" cy="1858963"/>
          </a:xfrm>
          <a:prstGeom prst="roundRect">
            <a:avLst>
              <a:gd name="adj" fmla="val 16667"/>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Enables real-time data processing</a:t>
            </a:r>
          </a:p>
        </p:txBody>
      </p:sp>
    </p:spTree>
    <p:extLst>
      <p:ext uri="{BB962C8B-B14F-4D97-AF65-F5344CB8AC3E}">
        <p14:creationId xmlns:p14="http://schemas.microsoft.com/office/powerpoint/2010/main" val="1717261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800D9-E063-5A79-EE7F-5497A6C491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9A378-85CE-E1DC-8C2A-3AC72D3262C2}"/>
              </a:ext>
            </a:extLst>
          </p:cNvPr>
          <p:cNvSpPr>
            <a:spLocks noGrp="1"/>
          </p:cNvSpPr>
          <p:nvPr>
            <p:ph type="title"/>
          </p:nvPr>
        </p:nvSpPr>
        <p:spPr/>
        <p:txBody>
          <a:bodyPr/>
          <a:lstStyle/>
          <a:p>
            <a:r>
              <a:rPr lang="en-US" dirty="0"/>
              <a:t>Key Components &amp; Flow</a:t>
            </a:r>
          </a:p>
        </p:txBody>
      </p:sp>
      <p:cxnSp>
        <p:nvCxnSpPr>
          <p:cNvPr id="4" name="Straight Arrow Connector 3">
            <a:extLst>
              <a:ext uri="{FF2B5EF4-FFF2-40B4-BE49-F238E27FC236}">
                <a16:creationId xmlns:a16="http://schemas.microsoft.com/office/drawing/2014/main" id="{8C7CB959-49A3-14EA-C8AB-C8C8CD18A6E6}"/>
              </a:ext>
            </a:extLst>
          </p:cNvPr>
          <p:cNvCxnSpPr>
            <a:cxnSpLocks/>
            <a:stCxn id="5" idx="6"/>
            <a:endCxn id="7" idx="1"/>
          </p:cNvCxnSpPr>
          <p:nvPr/>
        </p:nvCxnSpPr>
        <p:spPr>
          <a:xfrm>
            <a:off x="23962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4628FE0-305E-229F-5324-E7AF1656B877}"/>
              </a:ext>
            </a:extLst>
          </p:cNvPr>
          <p:cNvSpPr/>
          <p:nvPr/>
        </p:nvSpPr>
        <p:spPr>
          <a:xfrm>
            <a:off x="16666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D97088CC-0596-F600-8E80-0F1FD6131E79}"/>
              </a:ext>
            </a:extLst>
          </p:cNvPr>
          <p:cNvSpPr txBox="1"/>
          <p:nvPr/>
        </p:nvSpPr>
        <p:spPr>
          <a:xfrm>
            <a:off x="1512188" y="4138390"/>
            <a:ext cx="1038554" cy="369332"/>
          </a:xfrm>
          <a:prstGeom prst="rect">
            <a:avLst/>
          </a:prstGeom>
          <a:noFill/>
        </p:spPr>
        <p:txBody>
          <a:bodyPr wrap="none" rtlCol="0">
            <a:spAutoFit/>
          </a:bodyPr>
          <a:lstStyle/>
          <a:p>
            <a:r>
              <a:rPr lang="en-US" dirty="0"/>
              <a:t>Producer</a:t>
            </a:r>
          </a:p>
        </p:txBody>
      </p:sp>
      <p:sp>
        <p:nvSpPr>
          <p:cNvPr id="7" name="Rectangle: Rounded Corners 6">
            <a:extLst>
              <a:ext uri="{FF2B5EF4-FFF2-40B4-BE49-F238E27FC236}">
                <a16:creationId xmlns:a16="http://schemas.microsoft.com/office/drawing/2014/main" id="{944CA69F-86D9-B254-5882-C997F120F7DE}"/>
              </a:ext>
            </a:extLst>
          </p:cNvPr>
          <p:cNvSpPr/>
          <p:nvPr/>
        </p:nvSpPr>
        <p:spPr>
          <a:xfrm>
            <a:off x="33983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8" name="TextBox 7">
            <a:extLst>
              <a:ext uri="{FF2B5EF4-FFF2-40B4-BE49-F238E27FC236}">
                <a16:creationId xmlns:a16="http://schemas.microsoft.com/office/drawing/2014/main" id="{3ED401BA-364B-3314-2031-8A1F28499FB1}"/>
              </a:ext>
            </a:extLst>
          </p:cNvPr>
          <p:cNvSpPr txBox="1"/>
          <p:nvPr/>
        </p:nvSpPr>
        <p:spPr>
          <a:xfrm>
            <a:off x="3527563" y="3484759"/>
            <a:ext cx="1452705" cy="369332"/>
          </a:xfrm>
          <a:prstGeom prst="rect">
            <a:avLst/>
          </a:prstGeom>
          <a:noFill/>
        </p:spPr>
        <p:txBody>
          <a:bodyPr wrap="none" rtlCol="0">
            <a:spAutoFit/>
          </a:bodyPr>
          <a:lstStyle/>
          <a:p>
            <a:r>
              <a:rPr lang="en-US" b="1" dirty="0">
                <a:solidFill>
                  <a:schemeClr val="bg1"/>
                </a:solidFill>
              </a:rPr>
              <a:t>Event Stream</a:t>
            </a:r>
          </a:p>
        </p:txBody>
      </p:sp>
      <p:cxnSp>
        <p:nvCxnSpPr>
          <p:cNvPr id="9" name="Straight Arrow Connector 8">
            <a:extLst>
              <a:ext uri="{FF2B5EF4-FFF2-40B4-BE49-F238E27FC236}">
                <a16:creationId xmlns:a16="http://schemas.microsoft.com/office/drawing/2014/main" id="{BD1B1970-F8B2-ABDB-4618-1251F836491F}"/>
              </a:ext>
            </a:extLst>
          </p:cNvPr>
          <p:cNvCxnSpPr>
            <a:cxnSpLocks/>
            <a:stCxn id="7" idx="3"/>
            <a:endCxn id="10" idx="2"/>
          </p:cNvCxnSpPr>
          <p:nvPr/>
        </p:nvCxnSpPr>
        <p:spPr>
          <a:xfrm flipV="1">
            <a:off x="8863941" y="3669426"/>
            <a:ext cx="1095896" cy="122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4F72421-C4EE-4945-81C6-49E4704BC407}"/>
              </a:ext>
            </a:extLst>
          </p:cNvPr>
          <p:cNvSpPr/>
          <p:nvPr/>
        </p:nvSpPr>
        <p:spPr>
          <a:xfrm>
            <a:off x="9959837" y="332593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TextBox 10">
            <a:extLst>
              <a:ext uri="{FF2B5EF4-FFF2-40B4-BE49-F238E27FC236}">
                <a16:creationId xmlns:a16="http://schemas.microsoft.com/office/drawing/2014/main" id="{C2F27B34-9ACE-8C76-ED9A-1CA1D87AE01C}"/>
              </a:ext>
            </a:extLst>
          </p:cNvPr>
          <p:cNvSpPr txBox="1"/>
          <p:nvPr/>
        </p:nvSpPr>
        <p:spPr>
          <a:xfrm>
            <a:off x="9753019" y="4138390"/>
            <a:ext cx="1143262" cy="369332"/>
          </a:xfrm>
          <a:prstGeom prst="rect">
            <a:avLst/>
          </a:prstGeom>
          <a:noFill/>
        </p:spPr>
        <p:txBody>
          <a:bodyPr wrap="none" rtlCol="0">
            <a:spAutoFit/>
          </a:bodyPr>
          <a:lstStyle/>
          <a:p>
            <a:pPr algn="ctr"/>
            <a:r>
              <a:rPr lang="en-US" dirty="0"/>
              <a:t>Consumer</a:t>
            </a:r>
          </a:p>
        </p:txBody>
      </p:sp>
      <p:pic>
        <p:nvPicPr>
          <p:cNvPr id="12" name="Picture 11" descr="Free Envelope Clipart Black And White, Download Free Envelope Clipart Black  And White png images, Free ClipArts on Clipart Library">
            <a:extLst>
              <a:ext uri="{FF2B5EF4-FFF2-40B4-BE49-F238E27FC236}">
                <a16:creationId xmlns:a16="http://schemas.microsoft.com/office/drawing/2014/main" id="{B33D887B-7742-EEC9-749A-F19628FADD1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766722" y="34850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Free Envelope Clipart Black And White, Download Free Envelope Clipart Black  And White png images, Free ClipArts on Clipart Library">
            <a:extLst>
              <a:ext uri="{FF2B5EF4-FFF2-40B4-BE49-F238E27FC236}">
                <a16:creationId xmlns:a16="http://schemas.microsoft.com/office/drawing/2014/main" id="{1762D76F-196E-5ABB-F9D1-E43394B1ED8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239274" y="34452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Free Envelope Clipart Black And White, Download Free Envelope Clipart Black  And White png images, Free ClipArts on Clipart Library">
            <a:extLst>
              <a:ext uri="{FF2B5EF4-FFF2-40B4-BE49-F238E27FC236}">
                <a16:creationId xmlns:a16="http://schemas.microsoft.com/office/drawing/2014/main" id="{4B280F95-37D4-F785-3489-099AF5B34F2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48784" y="3478430"/>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604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42" presetClass="path" presetSubtype="0" accel="50000" decel="50000" fill="hold" nodeType="withEffect">
                                  <p:stCondLst>
                                    <p:cond delay="0"/>
                                  </p:stCondLst>
                                  <p:childTnLst>
                                    <p:animMotion origin="layout" path="M 3.125E-6 -3.7037E-6 L 0.53099 -0.00625 " pathEditMode="relative" rAng="0" ptsTypes="AA">
                                      <p:cBhvr>
                                        <p:cTn id="30" dur="2000" fill="hold"/>
                                        <p:tgtEl>
                                          <p:spTgt spid="12"/>
                                        </p:tgtEl>
                                        <p:attrNameLst>
                                          <p:attrName>ppt_x</p:attrName>
                                          <p:attrName>ppt_y</p:attrName>
                                        </p:attrNameLst>
                                      </p:cBhvr>
                                      <p:rCtr x="26549" y="-324"/>
                                    </p:animMotion>
                                  </p:childTnLst>
                                </p:cTn>
                              </p:par>
                              <p:par>
                                <p:cTn id="31" presetID="22" presetClass="entr" presetSubtype="8" fill="hold" nodeType="with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42" presetClass="path" presetSubtype="0" accel="50000" decel="50000" fill="hold" nodeType="withEffect">
                                  <p:stCondLst>
                                    <p:cond delay="0"/>
                                  </p:stCondLst>
                                  <p:childTnLst>
                                    <p:animMotion origin="layout" path="M 3.54167E-6 3.33333E-6 L 0.14856 0.00486 " pathEditMode="relative" rAng="0" ptsTypes="AA">
                                      <p:cBhvr>
                                        <p:cTn id="40" dur="2000" fill="hold"/>
                                        <p:tgtEl>
                                          <p:spTgt spid="13"/>
                                        </p:tgtEl>
                                        <p:attrNameLst>
                                          <p:attrName>ppt_x</p:attrName>
                                          <p:attrName>ppt_y</p:attrName>
                                        </p:attrNameLst>
                                      </p:cBhvr>
                                      <p:rCtr x="7422" y="231"/>
                                    </p:animMotion>
                                  </p:childTnLst>
                                </p:cTn>
                              </p:par>
                              <p:par>
                                <p:cTn id="41" presetID="22" presetClass="entr" presetSubtype="8" fill="hold" nodeType="withEffect">
                                  <p:stCondLst>
                                    <p:cond delay="25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childTnLst>
                          </p:cTn>
                        </p:par>
                        <p:par>
                          <p:cTn id="49" fill="hold">
                            <p:stCondLst>
                              <p:cond delay="4000"/>
                            </p:stCondLst>
                            <p:childTnLst>
                              <p:par>
                                <p:cTn id="50" presetID="9" presetClass="exit" presetSubtype="0" fill="hold" nodeType="afterEffect">
                                  <p:stCondLst>
                                    <p:cond delay="0"/>
                                  </p:stCondLst>
                                  <p:childTnLst>
                                    <p:animEffect transition="out" filter="dissolv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9CD3-B632-D672-F0F8-372AAEA7D441}"/>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1F9F0125-3D0A-3A8E-6DF0-4D5EC43FA857}"/>
              </a:ext>
            </a:extLst>
          </p:cNvPr>
          <p:cNvCxnSpPr>
            <a:cxnSpLocks/>
            <a:stCxn id="4" idx="6"/>
            <a:endCxn id="6" idx="1"/>
          </p:cNvCxnSpPr>
          <p:nvPr/>
        </p:nvCxnSpPr>
        <p:spPr>
          <a:xfrm>
            <a:off x="23962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9A49B24-A99C-BD18-8430-B6224ED99503}"/>
              </a:ext>
            </a:extLst>
          </p:cNvPr>
          <p:cNvSpPr/>
          <p:nvPr/>
        </p:nvSpPr>
        <p:spPr>
          <a:xfrm>
            <a:off x="16666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TextBox 4">
            <a:extLst>
              <a:ext uri="{FF2B5EF4-FFF2-40B4-BE49-F238E27FC236}">
                <a16:creationId xmlns:a16="http://schemas.microsoft.com/office/drawing/2014/main" id="{39C2D542-075E-A26F-005C-8B9733CECA03}"/>
              </a:ext>
            </a:extLst>
          </p:cNvPr>
          <p:cNvSpPr txBox="1"/>
          <p:nvPr/>
        </p:nvSpPr>
        <p:spPr>
          <a:xfrm>
            <a:off x="1512188" y="4138390"/>
            <a:ext cx="1038554" cy="369332"/>
          </a:xfrm>
          <a:prstGeom prst="rect">
            <a:avLst/>
          </a:prstGeom>
          <a:noFill/>
        </p:spPr>
        <p:txBody>
          <a:bodyPr wrap="none" rtlCol="0">
            <a:spAutoFit/>
          </a:bodyPr>
          <a:lstStyle/>
          <a:p>
            <a:r>
              <a:rPr lang="en-US" dirty="0"/>
              <a:t>Producer</a:t>
            </a:r>
          </a:p>
        </p:txBody>
      </p:sp>
      <p:sp>
        <p:nvSpPr>
          <p:cNvPr id="6" name="Rectangle: Rounded Corners 5">
            <a:extLst>
              <a:ext uri="{FF2B5EF4-FFF2-40B4-BE49-F238E27FC236}">
                <a16:creationId xmlns:a16="http://schemas.microsoft.com/office/drawing/2014/main" id="{FC60F559-F9E6-32A8-E125-CCC24789CD3D}"/>
              </a:ext>
            </a:extLst>
          </p:cNvPr>
          <p:cNvSpPr/>
          <p:nvPr/>
        </p:nvSpPr>
        <p:spPr>
          <a:xfrm>
            <a:off x="33983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7" name="TextBox 6">
            <a:extLst>
              <a:ext uri="{FF2B5EF4-FFF2-40B4-BE49-F238E27FC236}">
                <a16:creationId xmlns:a16="http://schemas.microsoft.com/office/drawing/2014/main" id="{8E1A7C29-9DF6-6DF0-0881-E0C63CD26C69}"/>
              </a:ext>
            </a:extLst>
          </p:cNvPr>
          <p:cNvSpPr txBox="1"/>
          <p:nvPr/>
        </p:nvSpPr>
        <p:spPr>
          <a:xfrm>
            <a:off x="3527563" y="3484759"/>
            <a:ext cx="1452705" cy="369332"/>
          </a:xfrm>
          <a:prstGeom prst="rect">
            <a:avLst/>
          </a:prstGeom>
          <a:noFill/>
        </p:spPr>
        <p:txBody>
          <a:bodyPr wrap="none" rtlCol="0">
            <a:spAutoFit/>
          </a:bodyPr>
          <a:lstStyle/>
          <a:p>
            <a:r>
              <a:rPr lang="en-US" b="1" dirty="0">
                <a:solidFill>
                  <a:schemeClr val="bg1"/>
                </a:solidFill>
              </a:rPr>
              <a:t>Event Stream</a:t>
            </a:r>
          </a:p>
        </p:txBody>
      </p:sp>
      <p:cxnSp>
        <p:nvCxnSpPr>
          <p:cNvPr id="8" name="Straight Arrow Connector 7">
            <a:extLst>
              <a:ext uri="{FF2B5EF4-FFF2-40B4-BE49-F238E27FC236}">
                <a16:creationId xmlns:a16="http://schemas.microsoft.com/office/drawing/2014/main" id="{19EB1BA0-5824-E03C-18EC-DBCA59DE2A47}"/>
              </a:ext>
            </a:extLst>
          </p:cNvPr>
          <p:cNvCxnSpPr>
            <a:cxnSpLocks/>
            <a:stCxn id="6" idx="3"/>
            <a:endCxn id="9" idx="2"/>
          </p:cNvCxnSpPr>
          <p:nvPr/>
        </p:nvCxnSpPr>
        <p:spPr>
          <a:xfrm flipV="1">
            <a:off x="8863941" y="3669426"/>
            <a:ext cx="1095896" cy="122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58DF557-70B2-FABE-253D-F03F56797408}"/>
              </a:ext>
            </a:extLst>
          </p:cNvPr>
          <p:cNvSpPr/>
          <p:nvPr/>
        </p:nvSpPr>
        <p:spPr>
          <a:xfrm>
            <a:off x="9959837" y="332593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0" name="TextBox 9">
            <a:extLst>
              <a:ext uri="{FF2B5EF4-FFF2-40B4-BE49-F238E27FC236}">
                <a16:creationId xmlns:a16="http://schemas.microsoft.com/office/drawing/2014/main" id="{2B2F11F5-A634-2DF7-1E8E-8D1460038BD1}"/>
              </a:ext>
            </a:extLst>
          </p:cNvPr>
          <p:cNvSpPr txBox="1"/>
          <p:nvPr/>
        </p:nvSpPr>
        <p:spPr>
          <a:xfrm>
            <a:off x="9753019" y="4138390"/>
            <a:ext cx="1143262" cy="369332"/>
          </a:xfrm>
          <a:prstGeom prst="rect">
            <a:avLst/>
          </a:prstGeom>
          <a:noFill/>
        </p:spPr>
        <p:txBody>
          <a:bodyPr wrap="none" rtlCol="0">
            <a:spAutoFit/>
          </a:bodyPr>
          <a:lstStyle/>
          <a:p>
            <a:pPr algn="ctr"/>
            <a:r>
              <a:rPr lang="en-US" dirty="0"/>
              <a:t>Consumer</a:t>
            </a:r>
          </a:p>
        </p:txBody>
      </p:sp>
      <p:pic>
        <p:nvPicPr>
          <p:cNvPr id="11" name="Picture 10" descr="Free Envelope Clipart Black And White, Download Free Envelope Clipart Black  And White png images, Free ClipArts on Clipart Library">
            <a:extLst>
              <a:ext uri="{FF2B5EF4-FFF2-40B4-BE49-F238E27FC236}">
                <a16:creationId xmlns:a16="http://schemas.microsoft.com/office/drawing/2014/main" id="{E2D7091A-F9EB-C218-1BF0-B98632CCEE3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763605" y="34850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Free Envelope Clipart Black And White, Download Free Envelope Clipart Black  And White png images, Free ClipArts on Clipart Library">
            <a:extLst>
              <a:ext uri="{FF2B5EF4-FFF2-40B4-BE49-F238E27FC236}">
                <a16:creationId xmlns:a16="http://schemas.microsoft.com/office/drawing/2014/main" id="{F132B811-A62F-5189-72A4-4338334B30E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199120" y="348475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Free Envelope Clipart Black And White, Download Free Envelope Clipart Black  And White png images, Free ClipArts on Clipart Library">
            <a:extLst>
              <a:ext uri="{FF2B5EF4-FFF2-40B4-BE49-F238E27FC236}">
                <a16:creationId xmlns:a16="http://schemas.microsoft.com/office/drawing/2014/main" id="{E1F3FE55-D700-494A-2400-19DEDA50808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763605" y="348475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Free Envelope Clipart Black And White, Download Free Envelope Clipart Black  And White png images, Free ClipArts on Clipart Library">
            <a:extLst>
              <a:ext uri="{FF2B5EF4-FFF2-40B4-BE49-F238E27FC236}">
                <a16:creationId xmlns:a16="http://schemas.microsoft.com/office/drawing/2014/main" id="{36C411C0-0E2C-780A-EC1E-1CB1F7A66D2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98596" y="348475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BAAE8445-B0D2-8FF7-B174-D3F1020F283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56789" y="348475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4FBA23C2-167B-CD92-64CB-80F8CE85728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199120" y="34833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D28C7148-47BF-539E-444D-E80672D9B77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757399" y="34876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668176C0-CDB4-F530-462B-53F0809A7A2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98596" y="34833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663CA667-35BA-EA15-E746-588C29A5546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56789" y="34833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0E887B2B-23A1-C6FF-6354-CA809374B0D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199120" y="34819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CFC51BEF-C05E-5D42-F5EB-2D4255B8F9A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56789" y="3495196"/>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76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3.54167E-6 -3.7037E-6 L 0.52838 -0.00023 " pathEditMode="relative" rAng="0" ptsTypes="AA">
                                      <p:cBhvr>
                                        <p:cTn id="9" dur="500" fill="hold"/>
                                        <p:tgtEl>
                                          <p:spTgt spid="11"/>
                                        </p:tgtEl>
                                        <p:attrNameLst>
                                          <p:attrName>ppt_x</p:attrName>
                                          <p:attrName>ppt_y</p:attrName>
                                        </p:attrNameLst>
                                      </p:cBhvr>
                                      <p:rCtr x="26419" y="-23"/>
                                    </p:animMotion>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par>
                          <p:cTn id="18" fill="hold">
                            <p:stCondLst>
                              <p:cond delay="500"/>
                            </p:stCondLst>
                            <p:childTnLst>
                              <p:par>
                                <p:cTn id="19" presetID="42" presetClass="path" presetSubtype="0" accel="50000" decel="50000" fill="hold" nodeType="afterEffect">
                                  <p:stCondLst>
                                    <p:cond delay="0"/>
                                  </p:stCondLst>
                                  <p:childTnLst>
                                    <p:animMotion origin="layout" path="M 3.54167E-6 -3.7037E-6 L 0.47825 -3.7037E-6 " pathEditMode="relative" rAng="0" ptsTypes="AA">
                                      <p:cBhvr>
                                        <p:cTn id="20" dur="500" fill="hold"/>
                                        <p:tgtEl>
                                          <p:spTgt spid="13"/>
                                        </p:tgtEl>
                                        <p:attrNameLst>
                                          <p:attrName>ppt_x</p:attrName>
                                          <p:attrName>ppt_y</p:attrName>
                                        </p:attrNameLst>
                                      </p:cBhvr>
                                      <p:rCtr x="23906" y="0"/>
                                    </p:animMotion>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13"/>
                                        </p:tgtEl>
                                        <p:attrNameLst>
                                          <p:attrName>style.visibility</p:attrName>
                                        </p:attrNameLst>
                                      </p:cBhvr>
                                      <p:to>
                                        <p:strVal val="hidden"/>
                                      </p:to>
                                    </p:set>
                                  </p:childTnLst>
                                </p:cTn>
                              </p:par>
                            </p:childTnLst>
                          </p:cTn>
                        </p:par>
                        <p:par>
                          <p:cTn id="26" fill="hold">
                            <p:stCondLst>
                              <p:cond delay="1000"/>
                            </p:stCondLst>
                            <p:childTnLst>
                              <p:par>
                                <p:cTn id="27" presetID="42" presetClass="path" presetSubtype="0" accel="50000" decel="50000" fill="hold" nodeType="afterEffect">
                                  <p:stCondLst>
                                    <p:cond delay="0"/>
                                  </p:stCondLst>
                                  <p:childTnLst>
                                    <p:animMotion origin="layout" path="M -1.04167E-6 -3.7037E-6 L 0.15248 -0.00023 " pathEditMode="relative" rAng="0" ptsTypes="AA">
                                      <p:cBhvr>
                                        <p:cTn id="28" dur="500" fill="hold"/>
                                        <p:tgtEl>
                                          <p:spTgt spid="12"/>
                                        </p:tgtEl>
                                        <p:attrNameLst>
                                          <p:attrName>ppt_x</p:attrName>
                                          <p:attrName>ppt_y</p:attrName>
                                        </p:attrNameLst>
                                      </p:cBhvr>
                                      <p:rCtr x="7617" y="-23"/>
                                    </p:animMotion>
                                  </p:childTnLst>
                                </p:cTn>
                              </p:par>
                              <p:par>
                                <p:cTn id="29" presetID="42" presetClass="path" presetSubtype="0" accel="50000" decel="50000" fill="hold" nodeType="withEffect">
                                  <p:stCondLst>
                                    <p:cond delay="250"/>
                                  </p:stCondLst>
                                  <p:childTnLst>
                                    <p:animMotion origin="layout" path="M -2.29167E-6 -3.7037E-6 L 0.04922 -3.7037E-6 " pathEditMode="relative" rAng="0" ptsTypes="AA">
                                      <p:cBhvr>
                                        <p:cTn id="30" dur="250" fill="hold"/>
                                        <p:tgtEl>
                                          <p:spTgt spid="14"/>
                                        </p:tgtEl>
                                        <p:attrNameLst>
                                          <p:attrName>ppt_x</p:attrName>
                                          <p:attrName>ppt_y</p:attrName>
                                        </p:attrNameLst>
                                      </p:cBhvr>
                                      <p:rCtr x="2461" y="0"/>
                                    </p:animMotion>
                                  </p:childTnLst>
                                </p:cTn>
                              </p:par>
                            </p:childTnLst>
                          </p:cTn>
                        </p:par>
                        <p:par>
                          <p:cTn id="31" fill="hold">
                            <p:stCondLst>
                              <p:cond delay="1500"/>
                            </p:stCondLst>
                            <p:childTnLst>
                              <p:par>
                                <p:cTn id="32" presetID="1" presetClass="entr" presetSubtype="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0"/>
                                          </p:stCondLst>
                                        </p:cTn>
                                        <p:tgtEl>
                                          <p:spTgt spid="12"/>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14"/>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4.375E-6 3.33333E-6 L 0.47916 -0.00047 " pathEditMode="relative" rAng="0" ptsTypes="AA">
                                      <p:cBhvr>
                                        <p:cTn id="43" dur="500" fill="hold"/>
                                        <p:tgtEl>
                                          <p:spTgt spid="17"/>
                                        </p:tgtEl>
                                        <p:attrNameLst>
                                          <p:attrName>ppt_x</p:attrName>
                                          <p:attrName>ppt_y</p:attrName>
                                        </p:attrNameLst>
                                      </p:cBhvr>
                                      <p:rCtr x="23958" y="-23"/>
                                    </p:animMotion>
                                  </p:childTnLst>
                                </p:cTn>
                              </p:par>
                              <p:par>
                                <p:cTn id="44" presetID="9" presetClass="exit" presetSubtype="0" fill="hold" nodeType="withEffect">
                                  <p:stCondLst>
                                    <p:cond delay="250"/>
                                  </p:stCondLst>
                                  <p:childTnLst>
                                    <p:animEffect transition="out" filter="dissolve">
                                      <p:cBhvr>
                                        <p:cTn id="45" dur="250"/>
                                        <p:tgtEl>
                                          <p:spTgt spid="15"/>
                                        </p:tgtEl>
                                      </p:cBhvr>
                                    </p:animEffect>
                                    <p:set>
                                      <p:cBhvr>
                                        <p:cTn id="46" dur="1" fill="hold">
                                          <p:stCondLst>
                                            <p:cond delay="249"/>
                                          </p:stCondLst>
                                        </p:cTn>
                                        <p:tgtEl>
                                          <p:spTgt spid="15"/>
                                        </p:tgtEl>
                                        <p:attrNameLst>
                                          <p:attrName>style.visibility</p:attrName>
                                        </p:attrNameLst>
                                      </p:cBhvr>
                                      <p:to>
                                        <p:strVal val="hidden"/>
                                      </p:to>
                                    </p:set>
                                  </p:childTnLst>
                                </p:cTn>
                              </p:par>
                            </p:childTnLst>
                          </p:cTn>
                        </p:par>
                        <p:par>
                          <p:cTn id="47" fill="hold">
                            <p:stCondLst>
                              <p:cond delay="2000"/>
                            </p:stCondLst>
                            <p:childTnLst>
                              <p:par>
                                <p:cTn id="48" presetID="1" presetClass="entr" presetSubtype="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par>
                          <p:cTn id="50" fill="hold">
                            <p:stCondLst>
                              <p:cond delay="2000"/>
                            </p:stCondLst>
                            <p:childTnLst>
                              <p:par>
                                <p:cTn id="51" presetID="1" presetClass="exit" presetSubtype="0" fill="hold" nodeType="after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1.04167E-6 -2.22222E-6 L 0.153 -0.00023 " pathEditMode="relative" rAng="0" ptsTypes="AA">
                                      <p:cBhvr>
                                        <p:cTn id="54" dur="250" fill="hold"/>
                                        <p:tgtEl>
                                          <p:spTgt spid="16"/>
                                        </p:tgtEl>
                                        <p:attrNameLst>
                                          <p:attrName>ppt_x</p:attrName>
                                          <p:attrName>ppt_y</p:attrName>
                                        </p:attrNameLst>
                                      </p:cBhvr>
                                      <p:rCtr x="7643" y="-23"/>
                                    </p:animMotion>
                                  </p:childTnLst>
                                </p:cTn>
                              </p:par>
                            </p:childTnLst>
                          </p:cTn>
                        </p:par>
                        <p:par>
                          <p:cTn id="55" fill="hold">
                            <p:stCondLst>
                              <p:cond delay="2250"/>
                            </p:stCondLst>
                            <p:childTnLst>
                              <p:par>
                                <p:cTn id="56" presetID="1" presetClass="entr" presetSubtype="0"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16"/>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6"/>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29167E-6 -2.22222E-6 L 0.04922 0.00023 " pathEditMode="relative" rAng="0" ptsTypes="AA">
                                      <p:cBhvr>
                                        <p:cTn id="63" dur="250" fill="hold"/>
                                        <p:tgtEl>
                                          <p:spTgt spid="18"/>
                                        </p:tgtEl>
                                        <p:attrNameLst>
                                          <p:attrName>ppt_x</p:attrName>
                                          <p:attrName>ppt_y</p:attrName>
                                        </p:attrNameLst>
                                      </p:cBhvr>
                                      <p:rCtr x="2474" y="0"/>
                                    </p:animMotion>
                                  </p:childTnLst>
                                </p:cTn>
                              </p:par>
                            </p:childTnLst>
                          </p:cTn>
                        </p:par>
                        <p:par>
                          <p:cTn id="64" fill="hold">
                            <p:stCondLst>
                              <p:cond delay="2500"/>
                            </p:stCondLst>
                            <p:childTnLst>
                              <p:par>
                                <p:cTn id="65" presetID="1"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par>
                          <p:cTn id="67" fill="hold">
                            <p:stCondLst>
                              <p:cond delay="2500"/>
                            </p:stCondLst>
                            <p:childTnLst>
                              <p:par>
                                <p:cTn id="68" presetID="1" presetClass="exit" presetSubtype="0" fill="hold" nodeType="afterEffect">
                                  <p:stCondLst>
                                    <p:cond delay="0"/>
                                  </p:stCondLst>
                                  <p:childTnLst>
                                    <p:set>
                                      <p:cBhvr>
                                        <p:cTn id="69" dur="1" fill="hold">
                                          <p:stCondLst>
                                            <p:cond delay="0"/>
                                          </p:stCondLst>
                                        </p:cTn>
                                        <p:tgtEl>
                                          <p:spTgt spid="18"/>
                                        </p:tgtEl>
                                        <p:attrNameLst>
                                          <p:attrName>style.visibility</p:attrName>
                                        </p:attrNameLst>
                                      </p:cBhvr>
                                      <p:to>
                                        <p:strVal val="hidden"/>
                                      </p:to>
                                    </p:set>
                                  </p:childTnLst>
                                </p:cTn>
                              </p:par>
                            </p:childTnLst>
                          </p:cTn>
                        </p:par>
                        <p:par>
                          <p:cTn id="70" fill="hold">
                            <p:stCondLst>
                              <p:cond delay="2500"/>
                            </p:stCondLst>
                            <p:childTnLst>
                              <p:par>
                                <p:cTn id="71" presetID="9" presetClass="exit" presetSubtype="0" fill="hold" nodeType="afterEffect">
                                  <p:stCondLst>
                                    <p:cond delay="0"/>
                                  </p:stCondLst>
                                  <p:childTnLst>
                                    <p:animEffect transition="out" filter="dissolve">
                                      <p:cBhvr>
                                        <p:cTn id="72" dur="250"/>
                                        <p:tgtEl>
                                          <p:spTgt spid="19"/>
                                        </p:tgtEl>
                                      </p:cBhvr>
                                    </p:animEffect>
                                    <p:set>
                                      <p:cBhvr>
                                        <p:cTn id="73" dur="1" fill="hold">
                                          <p:stCondLst>
                                            <p:cond delay="249"/>
                                          </p:stCondLst>
                                        </p:cTn>
                                        <p:tgtEl>
                                          <p:spTgt spid="19"/>
                                        </p:tgtEl>
                                        <p:attrNameLst>
                                          <p:attrName>style.visibility</p:attrName>
                                        </p:attrNameLst>
                                      </p:cBhvr>
                                      <p:to>
                                        <p:strVal val="hidden"/>
                                      </p:to>
                                    </p:set>
                                  </p:childTnLst>
                                </p:cTn>
                              </p:par>
                            </p:childTnLst>
                          </p:cTn>
                        </p:par>
                        <p:par>
                          <p:cTn id="74" fill="hold">
                            <p:stCondLst>
                              <p:cond delay="2750"/>
                            </p:stCondLst>
                            <p:childTnLst>
                              <p:par>
                                <p:cTn id="75" presetID="42" presetClass="path" presetSubtype="0" accel="50000" decel="50000" fill="hold" nodeType="afterEffect">
                                  <p:stCondLst>
                                    <p:cond delay="0"/>
                                  </p:stCondLst>
                                  <p:childTnLst>
                                    <p:animMotion origin="layout" path="M -1.04167E-6 -7.40741E-7 L 0.153 0.00023 " pathEditMode="relative" rAng="0" ptsTypes="AA">
                                      <p:cBhvr>
                                        <p:cTn id="76" dur="250" fill="hold"/>
                                        <p:tgtEl>
                                          <p:spTgt spid="20"/>
                                        </p:tgtEl>
                                        <p:attrNameLst>
                                          <p:attrName>ppt_x</p:attrName>
                                          <p:attrName>ppt_y</p:attrName>
                                        </p:attrNameLst>
                                      </p:cBhvr>
                                      <p:rCtr x="7643" y="0"/>
                                    </p:animMotion>
                                  </p:childTnLst>
                                </p:cTn>
                              </p:par>
                            </p:childTnLst>
                          </p:cTn>
                        </p:par>
                        <p:par>
                          <p:cTn id="77" fill="hold">
                            <p:stCondLst>
                              <p:cond delay="3000"/>
                            </p:stCondLst>
                            <p:childTnLst>
                              <p:par>
                                <p:cTn id="78" presetID="1" presetClass="entr" presetSubtype="0" fill="hold" nodeType="afterEffect">
                                  <p:stCondLst>
                                    <p:cond delay="0"/>
                                  </p:stCondLst>
                                  <p:childTnLst>
                                    <p:set>
                                      <p:cBhvr>
                                        <p:cTn id="79" dur="1" fill="hold">
                                          <p:stCondLst>
                                            <p:cond delay="0"/>
                                          </p:stCondLst>
                                        </p:cTn>
                                        <p:tgtEl>
                                          <p:spTgt spid="21"/>
                                        </p:tgtEl>
                                        <p:attrNameLst>
                                          <p:attrName>style.visibility</p:attrName>
                                        </p:attrNameLst>
                                      </p:cBhvr>
                                      <p:to>
                                        <p:strVal val="visible"/>
                                      </p:to>
                                    </p:set>
                                  </p:childTnLst>
                                </p:cTn>
                              </p:par>
                              <p:par>
                                <p:cTn id="80" presetID="1" presetClass="exit" presetSubtype="0" fill="hold" nodeType="withEffect">
                                  <p:stCondLst>
                                    <p:cond delay="0"/>
                                  </p:stCondLst>
                                  <p:childTnLst>
                                    <p:set>
                                      <p:cBhvr>
                                        <p:cTn id="81" dur="1" fill="hold">
                                          <p:stCondLst>
                                            <p:cond delay="0"/>
                                          </p:stCondLst>
                                        </p:cTn>
                                        <p:tgtEl>
                                          <p:spTgt spid="20"/>
                                        </p:tgtEl>
                                        <p:attrNameLst>
                                          <p:attrName>style.visibility</p:attrName>
                                        </p:attrNameLst>
                                      </p:cBhvr>
                                      <p:to>
                                        <p:strVal val="hidden"/>
                                      </p:to>
                                    </p:set>
                                  </p:childTnLst>
                                </p:cTn>
                              </p:par>
                            </p:childTnLst>
                          </p:cTn>
                        </p:par>
                        <p:par>
                          <p:cTn id="82" fill="hold">
                            <p:stCondLst>
                              <p:cond delay="3000"/>
                            </p:stCondLst>
                            <p:childTnLst>
                              <p:par>
                                <p:cTn id="83" presetID="9" presetClass="exit" presetSubtype="0" fill="hold" nodeType="afterEffect">
                                  <p:stCondLst>
                                    <p:cond delay="0"/>
                                  </p:stCondLst>
                                  <p:childTnLst>
                                    <p:animEffect transition="out" filter="dissolve">
                                      <p:cBhvr>
                                        <p:cTn id="84" dur="500"/>
                                        <p:tgtEl>
                                          <p:spTgt spid="21"/>
                                        </p:tgtEl>
                                      </p:cBhvr>
                                    </p:animEffect>
                                    <p:set>
                                      <p:cBhvr>
                                        <p:cTn id="8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300B-C57B-5895-0E7B-CBBEC81487FF}"/>
              </a:ext>
            </a:extLst>
          </p:cNvPr>
          <p:cNvSpPr>
            <a:spLocks noGrp="1"/>
          </p:cNvSpPr>
          <p:nvPr>
            <p:ph type="title"/>
          </p:nvPr>
        </p:nvSpPr>
        <p:spPr/>
        <p:txBody>
          <a:bodyPr/>
          <a:lstStyle/>
          <a:p>
            <a:r>
              <a:rPr lang="en-US" dirty="0"/>
              <a:t>Benefits</a:t>
            </a:r>
          </a:p>
        </p:txBody>
      </p:sp>
      <p:sp>
        <p:nvSpPr>
          <p:cNvPr id="3" name="Primary Context Box">
            <a:extLst>
              <a:ext uri="{FF2B5EF4-FFF2-40B4-BE49-F238E27FC236}">
                <a16:creationId xmlns:a16="http://schemas.microsoft.com/office/drawing/2014/main" id="{B67CBD39-2E04-7A21-4ABE-E362B7846376}"/>
              </a:ext>
            </a:extLst>
          </p:cNvPr>
          <p:cNvSpPr/>
          <p:nvPr/>
        </p:nvSpPr>
        <p:spPr>
          <a:xfrm>
            <a:off x="552767" y="2453089"/>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Low Latency</a:t>
            </a:r>
          </a:p>
        </p:txBody>
      </p:sp>
      <p:sp>
        <p:nvSpPr>
          <p:cNvPr id="4" name="Primary Context Box">
            <a:extLst>
              <a:ext uri="{FF2B5EF4-FFF2-40B4-BE49-F238E27FC236}">
                <a16:creationId xmlns:a16="http://schemas.microsoft.com/office/drawing/2014/main" id="{C59A3531-8EC5-227B-6691-66F5D606ED95}"/>
              </a:ext>
            </a:extLst>
          </p:cNvPr>
          <p:cNvSpPr/>
          <p:nvPr/>
        </p:nvSpPr>
        <p:spPr>
          <a:xfrm>
            <a:off x="4325111" y="2453089"/>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Scalability</a:t>
            </a:r>
          </a:p>
        </p:txBody>
      </p:sp>
      <p:sp>
        <p:nvSpPr>
          <p:cNvPr id="5" name="Secondary Content Box">
            <a:extLst>
              <a:ext uri="{FF2B5EF4-FFF2-40B4-BE49-F238E27FC236}">
                <a16:creationId xmlns:a16="http://schemas.microsoft.com/office/drawing/2014/main" id="{BF8C3571-7125-F6CB-3902-33FA6B3B20FD}"/>
              </a:ext>
            </a:extLst>
          </p:cNvPr>
          <p:cNvSpPr/>
          <p:nvPr/>
        </p:nvSpPr>
        <p:spPr>
          <a:xfrm>
            <a:off x="8070215" y="2466614"/>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Flexibility</a:t>
            </a:r>
          </a:p>
        </p:txBody>
      </p:sp>
      <p:sp>
        <p:nvSpPr>
          <p:cNvPr id="11" name="Rectangle: Rounded Corners 10">
            <a:extLst>
              <a:ext uri="{FF2B5EF4-FFF2-40B4-BE49-F238E27FC236}">
                <a16:creationId xmlns:a16="http://schemas.microsoft.com/office/drawing/2014/main" id="{0B7FBF9B-2A2F-A4E6-F95B-C01704360A09}"/>
              </a:ext>
            </a:extLst>
          </p:cNvPr>
          <p:cNvSpPr/>
          <p:nvPr/>
        </p:nvSpPr>
        <p:spPr>
          <a:xfrm>
            <a:off x="552767" y="2453089"/>
            <a:ext cx="3575685" cy="1020762"/>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14" name="Rectangle: Rounded Corners 13">
            <a:extLst>
              <a:ext uri="{FF2B5EF4-FFF2-40B4-BE49-F238E27FC236}">
                <a16:creationId xmlns:a16="http://schemas.microsoft.com/office/drawing/2014/main" id="{35595E8E-A61B-3488-8037-76E9DF84A148}"/>
              </a:ext>
            </a:extLst>
          </p:cNvPr>
          <p:cNvSpPr/>
          <p:nvPr/>
        </p:nvSpPr>
        <p:spPr>
          <a:xfrm>
            <a:off x="4325111" y="2453089"/>
            <a:ext cx="3575685" cy="1020762"/>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Tree>
    <p:extLst>
      <p:ext uri="{BB962C8B-B14F-4D97-AF65-F5344CB8AC3E}">
        <p14:creationId xmlns:p14="http://schemas.microsoft.com/office/powerpoint/2010/main" val="290961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5F8DE-F3A3-FCC4-4C5E-D18335EEC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1AE05-DE66-9195-944F-87A06C89AFA6}"/>
              </a:ext>
            </a:extLst>
          </p:cNvPr>
          <p:cNvSpPr>
            <a:spLocks noGrp="1"/>
          </p:cNvSpPr>
          <p:nvPr>
            <p:ph type="title"/>
          </p:nvPr>
        </p:nvSpPr>
        <p:spPr/>
        <p:txBody>
          <a:bodyPr/>
          <a:lstStyle/>
          <a:p>
            <a:r>
              <a:rPr lang="en-US" dirty="0"/>
              <a:t>Drawbacks</a:t>
            </a:r>
          </a:p>
        </p:txBody>
      </p:sp>
      <p:sp>
        <p:nvSpPr>
          <p:cNvPr id="3" name="Primary Context Box">
            <a:extLst>
              <a:ext uri="{FF2B5EF4-FFF2-40B4-BE49-F238E27FC236}">
                <a16:creationId xmlns:a16="http://schemas.microsoft.com/office/drawing/2014/main" id="{5D87DA7A-9AD0-D953-D881-6010DD31A0D9}"/>
              </a:ext>
            </a:extLst>
          </p:cNvPr>
          <p:cNvSpPr/>
          <p:nvPr/>
        </p:nvSpPr>
        <p:spPr>
          <a:xfrm>
            <a:off x="551426" y="1490393"/>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Complexity</a:t>
            </a:r>
          </a:p>
        </p:txBody>
      </p:sp>
      <p:sp>
        <p:nvSpPr>
          <p:cNvPr id="11" name="Rectangle: Rounded Corners 10">
            <a:extLst>
              <a:ext uri="{FF2B5EF4-FFF2-40B4-BE49-F238E27FC236}">
                <a16:creationId xmlns:a16="http://schemas.microsoft.com/office/drawing/2014/main" id="{24B6428E-BC26-5629-3C73-B422A48773C7}"/>
              </a:ext>
            </a:extLst>
          </p:cNvPr>
          <p:cNvSpPr/>
          <p:nvPr/>
        </p:nvSpPr>
        <p:spPr>
          <a:xfrm>
            <a:off x="551426" y="1490393"/>
            <a:ext cx="3575685" cy="1020762"/>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7" name="Rectangle: Rounded Corners 6">
            <a:extLst>
              <a:ext uri="{FF2B5EF4-FFF2-40B4-BE49-F238E27FC236}">
                <a16:creationId xmlns:a16="http://schemas.microsoft.com/office/drawing/2014/main" id="{88201752-5857-845C-8CFD-6EA77344E727}"/>
              </a:ext>
            </a:extLst>
          </p:cNvPr>
          <p:cNvSpPr/>
          <p:nvPr/>
        </p:nvSpPr>
        <p:spPr>
          <a:xfrm>
            <a:off x="4306888" y="3012710"/>
            <a:ext cx="3575685" cy="802498"/>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Infrastructure Setup</a:t>
            </a:r>
          </a:p>
        </p:txBody>
      </p:sp>
      <p:sp>
        <p:nvSpPr>
          <p:cNvPr id="8" name="Rectangle: Rounded Corners 7">
            <a:extLst>
              <a:ext uri="{FF2B5EF4-FFF2-40B4-BE49-F238E27FC236}">
                <a16:creationId xmlns:a16="http://schemas.microsoft.com/office/drawing/2014/main" id="{2C2A5931-6BDC-D442-B02B-B35E7163065F}"/>
              </a:ext>
            </a:extLst>
          </p:cNvPr>
          <p:cNvSpPr/>
          <p:nvPr/>
        </p:nvSpPr>
        <p:spPr>
          <a:xfrm>
            <a:off x="4306887" y="4008612"/>
            <a:ext cx="3575685" cy="802498"/>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Data Processing</a:t>
            </a:r>
          </a:p>
        </p:txBody>
      </p:sp>
      <p:sp>
        <p:nvSpPr>
          <p:cNvPr id="9" name="Rectangle: Rounded Corners 8">
            <a:extLst>
              <a:ext uri="{FF2B5EF4-FFF2-40B4-BE49-F238E27FC236}">
                <a16:creationId xmlns:a16="http://schemas.microsoft.com/office/drawing/2014/main" id="{A572D519-2A7A-36E8-65C0-65A0DD56A140}"/>
              </a:ext>
            </a:extLst>
          </p:cNvPr>
          <p:cNvSpPr/>
          <p:nvPr/>
        </p:nvSpPr>
        <p:spPr>
          <a:xfrm>
            <a:off x="4307840" y="5041805"/>
            <a:ext cx="3575685" cy="802498"/>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Skills Requirements</a:t>
            </a:r>
          </a:p>
        </p:txBody>
      </p:sp>
    </p:spTree>
    <p:extLst>
      <p:ext uri="{BB962C8B-B14F-4D97-AF65-F5344CB8AC3E}">
        <p14:creationId xmlns:p14="http://schemas.microsoft.com/office/powerpoint/2010/main" val="327546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5BD87-0AFE-BF32-4E56-62CD5EE67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CFB345-C0D4-D693-8D8F-69C01C01C518}"/>
              </a:ext>
            </a:extLst>
          </p:cNvPr>
          <p:cNvSpPr>
            <a:spLocks noGrp="1"/>
          </p:cNvSpPr>
          <p:nvPr>
            <p:ph type="title"/>
          </p:nvPr>
        </p:nvSpPr>
        <p:spPr/>
        <p:txBody>
          <a:bodyPr/>
          <a:lstStyle/>
          <a:p>
            <a:r>
              <a:rPr lang="en-US" dirty="0"/>
              <a:t>Drawbacks</a:t>
            </a:r>
          </a:p>
        </p:txBody>
      </p:sp>
      <p:sp>
        <p:nvSpPr>
          <p:cNvPr id="3" name="Primary Context Box">
            <a:extLst>
              <a:ext uri="{FF2B5EF4-FFF2-40B4-BE49-F238E27FC236}">
                <a16:creationId xmlns:a16="http://schemas.microsoft.com/office/drawing/2014/main" id="{95303198-781E-8A77-4A78-B86AAB7AF8ED}"/>
              </a:ext>
            </a:extLst>
          </p:cNvPr>
          <p:cNvSpPr/>
          <p:nvPr/>
        </p:nvSpPr>
        <p:spPr>
          <a:xfrm>
            <a:off x="551426" y="1490393"/>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Complexity</a:t>
            </a:r>
          </a:p>
        </p:txBody>
      </p:sp>
      <p:sp>
        <p:nvSpPr>
          <p:cNvPr id="4" name="Primary Context Box">
            <a:extLst>
              <a:ext uri="{FF2B5EF4-FFF2-40B4-BE49-F238E27FC236}">
                <a16:creationId xmlns:a16="http://schemas.microsoft.com/office/drawing/2014/main" id="{720F4C92-E6A9-6D09-BAB5-428C2FA8D317}"/>
              </a:ext>
            </a:extLst>
          </p:cNvPr>
          <p:cNvSpPr/>
          <p:nvPr/>
        </p:nvSpPr>
        <p:spPr>
          <a:xfrm>
            <a:off x="4308157" y="1490393"/>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Latency</a:t>
            </a:r>
          </a:p>
        </p:txBody>
      </p:sp>
      <p:sp>
        <p:nvSpPr>
          <p:cNvPr id="11" name="Rectangle: Rounded Corners 10">
            <a:extLst>
              <a:ext uri="{FF2B5EF4-FFF2-40B4-BE49-F238E27FC236}">
                <a16:creationId xmlns:a16="http://schemas.microsoft.com/office/drawing/2014/main" id="{39BAAC20-4C25-64FD-6B6F-C086D5BAB82C}"/>
              </a:ext>
            </a:extLst>
          </p:cNvPr>
          <p:cNvSpPr/>
          <p:nvPr/>
        </p:nvSpPr>
        <p:spPr>
          <a:xfrm>
            <a:off x="551426" y="1490393"/>
            <a:ext cx="3575685" cy="1020762"/>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7" name="Rectangle: Rounded Corners 6">
            <a:extLst>
              <a:ext uri="{FF2B5EF4-FFF2-40B4-BE49-F238E27FC236}">
                <a16:creationId xmlns:a16="http://schemas.microsoft.com/office/drawing/2014/main" id="{DC4EA64F-1AE3-FF3E-3E41-D986F124503B}"/>
              </a:ext>
            </a:extLst>
          </p:cNvPr>
          <p:cNvSpPr/>
          <p:nvPr/>
        </p:nvSpPr>
        <p:spPr>
          <a:xfrm>
            <a:off x="4306888" y="3012710"/>
            <a:ext cx="3575685" cy="802498"/>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Resource Intensive</a:t>
            </a:r>
          </a:p>
        </p:txBody>
      </p:sp>
      <p:sp>
        <p:nvSpPr>
          <p:cNvPr id="8" name="Rectangle: Rounded Corners 7">
            <a:extLst>
              <a:ext uri="{FF2B5EF4-FFF2-40B4-BE49-F238E27FC236}">
                <a16:creationId xmlns:a16="http://schemas.microsoft.com/office/drawing/2014/main" id="{2FE96EF1-6BB3-B73E-9C47-5B6A6AF50E4B}"/>
              </a:ext>
            </a:extLst>
          </p:cNvPr>
          <p:cNvSpPr/>
          <p:nvPr/>
        </p:nvSpPr>
        <p:spPr>
          <a:xfrm>
            <a:off x="4306887" y="4008612"/>
            <a:ext cx="3575685" cy="802498"/>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Scalability Challenges</a:t>
            </a:r>
          </a:p>
        </p:txBody>
      </p:sp>
      <p:sp>
        <p:nvSpPr>
          <p:cNvPr id="9" name="Rectangle: Rounded Corners 8">
            <a:extLst>
              <a:ext uri="{FF2B5EF4-FFF2-40B4-BE49-F238E27FC236}">
                <a16:creationId xmlns:a16="http://schemas.microsoft.com/office/drawing/2014/main" id="{7E50C99F-5B02-D0AE-7989-0412458A61D0}"/>
              </a:ext>
            </a:extLst>
          </p:cNvPr>
          <p:cNvSpPr/>
          <p:nvPr/>
        </p:nvSpPr>
        <p:spPr>
          <a:xfrm>
            <a:off x="4307840" y="5041805"/>
            <a:ext cx="3575685" cy="802498"/>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Latency Management</a:t>
            </a:r>
          </a:p>
        </p:txBody>
      </p:sp>
    </p:spTree>
    <p:extLst>
      <p:ext uri="{BB962C8B-B14F-4D97-AF65-F5344CB8AC3E}">
        <p14:creationId xmlns:p14="http://schemas.microsoft.com/office/powerpoint/2010/main" val="265890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1AD48-C036-C625-77C7-AA404F0620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1C547-CF3B-8E98-E724-335B26D6E21A}"/>
              </a:ext>
            </a:extLst>
          </p:cNvPr>
          <p:cNvSpPr>
            <a:spLocks noGrp="1"/>
          </p:cNvSpPr>
          <p:nvPr>
            <p:ph type="title"/>
          </p:nvPr>
        </p:nvSpPr>
        <p:spPr/>
        <p:txBody>
          <a:bodyPr/>
          <a:lstStyle/>
          <a:p>
            <a:r>
              <a:rPr lang="en-US" dirty="0"/>
              <a:t>Drawbacks</a:t>
            </a:r>
          </a:p>
        </p:txBody>
      </p:sp>
      <p:sp>
        <p:nvSpPr>
          <p:cNvPr id="3" name="Primary Context Box">
            <a:extLst>
              <a:ext uri="{FF2B5EF4-FFF2-40B4-BE49-F238E27FC236}">
                <a16:creationId xmlns:a16="http://schemas.microsoft.com/office/drawing/2014/main" id="{518C5458-20DE-A76B-AEDC-BE49A86FAA16}"/>
              </a:ext>
            </a:extLst>
          </p:cNvPr>
          <p:cNvSpPr/>
          <p:nvPr/>
        </p:nvSpPr>
        <p:spPr>
          <a:xfrm>
            <a:off x="551426" y="1490393"/>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Complexity</a:t>
            </a:r>
          </a:p>
        </p:txBody>
      </p:sp>
      <p:sp>
        <p:nvSpPr>
          <p:cNvPr id="4" name="Primary Context Box">
            <a:extLst>
              <a:ext uri="{FF2B5EF4-FFF2-40B4-BE49-F238E27FC236}">
                <a16:creationId xmlns:a16="http://schemas.microsoft.com/office/drawing/2014/main" id="{9F1814D5-6A86-6C2F-75D1-892506C16493}"/>
              </a:ext>
            </a:extLst>
          </p:cNvPr>
          <p:cNvSpPr/>
          <p:nvPr/>
        </p:nvSpPr>
        <p:spPr>
          <a:xfrm>
            <a:off x="4308157" y="1490393"/>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Latency</a:t>
            </a:r>
          </a:p>
        </p:txBody>
      </p:sp>
      <p:sp>
        <p:nvSpPr>
          <p:cNvPr id="11" name="Rectangle: Rounded Corners 10">
            <a:extLst>
              <a:ext uri="{FF2B5EF4-FFF2-40B4-BE49-F238E27FC236}">
                <a16:creationId xmlns:a16="http://schemas.microsoft.com/office/drawing/2014/main" id="{6B6280D7-FB0C-3941-3E2D-0E9DBCF169EF}"/>
              </a:ext>
            </a:extLst>
          </p:cNvPr>
          <p:cNvSpPr/>
          <p:nvPr/>
        </p:nvSpPr>
        <p:spPr>
          <a:xfrm>
            <a:off x="551426" y="1490393"/>
            <a:ext cx="3575685" cy="1020762"/>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5" name="Rectangle: Rounded Corners 4">
            <a:extLst>
              <a:ext uri="{FF2B5EF4-FFF2-40B4-BE49-F238E27FC236}">
                <a16:creationId xmlns:a16="http://schemas.microsoft.com/office/drawing/2014/main" id="{3E127F89-92CC-527F-D706-68A4BD523F48}"/>
              </a:ext>
            </a:extLst>
          </p:cNvPr>
          <p:cNvSpPr/>
          <p:nvPr/>
        </p:nvSpPr>
        <p:spPr>
          <a:xfrm>
            <a:off x="4308157" y="1490393"/>
            <a:ext cx="3575685" cy="1020762"/>
          </a:xfrm>
          <a:prstGeom prst="roundRect">
            <a:avLst/>
          </a:prstGeom>
          <a:solidFill>
            <a:schemeClr val="tx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6" name="Rectangle: Rounded Corners 5">
            <a:extLst>
              <a:ext uri="{FF2B5EF4-FFF2-40B4-BE49-F238E27FC236}">
                <a16:creationId xmlns:a16="http://schemas.microsoft.com/office/drawing/2014/main" id="{82019216-4C1A-A011-C895-583333B9BA00}"/>
              </a:ext>
            </a:extLst>
          </p:cNvPr>
          <p:cNvSpPr/>
          <p:nvPr/>
        </p:nvSpPr>
        <p:spPr>
          <a:xfrm>
            <a:off x="8064888" y="1490393"/>
            <a:ext cx="3575685" cy="1020762"/>
          </a:xfrm>
          <a:prstGeom prst="roundRect">
            <a:avLst/>
          </a:prstGeom>
          <a:solidFill>
            <a:schemeClr val="accent3">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solidFill>
              </a:rPr>
              <a:t>False Positives</a:t>
            </a:r>
          </a:p>
        </p:txBody>
      </p:sp>
      <p:sp>
        <p:nvSpPr>
          <p:cNvPr id="7" name="Rectangle: Rounded Corners 6">
            <a:extLst>
              <a:ext uri="{FF2B5EF4-FFF2-40B4-BE49-F238E27FC236}">
                <a16:creationId xmlns:a16="http://schemas.microsoft.com/office/drawing/2014/main" id="{DA76D3F7-627B-FA30-54F4-39C4CBF0F643}"/>
              </a:ext>
            </a:extLst>
          </p:cNvPr>
          <p:cNvSpPr/>
          <p:nvPr/>
        </p:nvSpPr>
        <p:spPr>
          <a:xfrm>
            <a:off x="4306888" y="3012710"/>
            <a:ext cx="3575685" cy="802498"/>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Data Loss Risk</a:t>
            </a:r>
          </a:p>
        </p:txBody>
      </p:sp>
      <p:sp>
        <p:nvSpPr>
          <p:cNvPr id="8" name="Rectangle: Rounded Corners 7">
            <a:extLst>
              <a:ext uri="{FF2B5EF4-FFF2-40B4-BE49-F238E27FC236}">
                <a16:creationId xmlns:a16="http://schemas.microsoft.com/office/drawing/2014/main" id="{1CD40A2B-470F-5CC7-4E47-93452B202887}"/>
              </a:ext>
            </a:extLst>
          </p:cNvPr>
          <p:cNvSpPr/>
          <p:nvPr/>
        </p:nvSpPr>
        <p:spPr>
          <a:xfrm>
            <a:off x="4306887" y="4008612"/>
            <a:ext cx="3575685" cy="802498"/>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Event Ordering</a:t>
            </a:r>
          </a:p>
        </p:txBody>
      </p:sp>
      <p:sp>
        <p:nvSpPr>
          <p:cNvPr id="9" name="Rectangle: Rounded Corners 8">
            <a:extLst>
              <a:ext uri="{FF2B5EF4-FFF2-40B4-BE49-F238E27FC236}">
                <a16:creationId xmlns:a16="http://schemas.microsoft.com/office/drawing/2014/main" id="{5206384C-6878-15CA-9CB8-578C94B8C6BF}"/>
              </a:ext>
            </a:extLst>
          </p:cNvPr>
          <p:cNvSpPr/>
          <p:nvPr/>
        </p:nvSpPr>
        <p:spPr>
          <a:xfrm>
            <a:off x="4307840" y="5041805"/>
            <a:ext cx="3575685" cy="802498"/>
          </a:xfrm>
          <a:prstGeom prst="roundRect">
            <a:avLst/>
          </a:prstGeom>
          <a:solidFill>
            <a:schemeClr val="accent2">
              <a:alpha val="2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Error Handling</a:t>
            </a:r>
          </a:p>
        </p:txBody>
      </p:sp>
    </p:spTree>
    <p:extLst>
      <p:ext uri="{BB962C8B-B14F-4D97-AF65-F5344CB8AC3E}">
        <p14:creationId xmlns:p14="http://schemas.microsoft.com/office/powerpoint/2010/main" val="187347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Messaging Patterns Theme">
  <a:themeElements>
    <a:clrScheme name="Messaging Patterns">
      <a:dk1>
        <a:srgbClr val="333333"/>
      </a:dk1>
      <a:lt1>
        <a:srgbClr val="FFFFFF"/>
      </a:lt1>
      <a:dk2>
        <a:srgbClr val="003366"/>
      </a:dk2>
      <a:lt2>
        <a:srgbClr val="F4F6F7"/>
      </a:lt2>
      <a:accent1>
        <a:srgbClr val="003366"/>
      </a:accent1>
      <a:accent2>
        <a:srgbClr val="008080"/>
      </a:accent2>
      <a:accent3>
        <a:srgbClr val="DD3377"/>
      </a:accent3>
      <a:accent4>
        <a:srgbClr val="FF6600"/>
      </a:accent4>
      <a:accent5>
        <a:srgbClr val="3399FF"/>
      </a:accent5>
      <a:accent6>
        <a:srgbClr val="666666"/>
      </a:accent6>
      <a:hlink>
        <a:srgbClr val="3399FF"/>
      </a:hlink>
      <a:folHlink>
        <a:srgbClr val="DD3377"/>
      </a:folHlink>
    </a:clrScheme>
    <a:fontScheme name="Messaging Patterns">
      <a:majorFont>
        <a:latin typeface="Kamerik205 8"/>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74D1B7A-25F4-468A-BCD3-61BD71071BC8}" vid="{120AAE42-4739-44D7-83E5-4AE5E4AFE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MessagingPatterns</Template>
  <TotalTime>1525</TotalTime>
  <Words>1486</Words>
  <Application>Microsoft Office PowerPoint</Application>
  <PresentationFormat>Widescreen</PresentationFormat>
  <Paragraphs>249</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Arial</vt:lpstr>
      <vt:lpstr>Inter</vt:lpstr>
      <vt:lpstr>Kamerik205 8</vt:lpstr>
      <vt:lpstr>SFMono-Regular</vt:lpstr>
      <vt:lpstr>Messaging Patterns Theme</vt:lpstr>
      <vt:lpstr>Streaming</vt:lpstr>
      <vt:lpstr>Streaming</vt:lpstr>
      <vt:lpstr>What is Event Streaming</vt:lpstr>
      <vt:lpstr>Key Components &amp; Flow</vt:lpstr>
      <vt:lpstr>Key Components &amp; Flow</vt:lpstr>
      <vt:lpstr>Benefits</vt:lpstr>
      <vt:lpstr>Drawbacks</vt:lpstr>
      <vt:lpstr>Drawbacks</vt:lpstr>
      <vt:lpstr>Drawbacks</vt:lpstr>
      <vt:lpstr>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Points to Remember</vt:lpstr>
      <vt:lpstr>Streaming</vt:lpstr>
      <vt:lpstr>Key Takeaways</vt:lpstr>
      <vt:lpstr>Preview of What’s Next in the Workshop</vt:lpstr>
      <vt:lpstr>Preview: Design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Chad Green</dc:creator>
  <cp:lastModifiedBy>Chad Green</cp:lastModifiedBy>
  <cp:revision>59</cp:revision>
  <dcterms:created xsi:type="dcterms:W3CDTF">2025-07-21T02:58:25Z</dcterms:created>
  <dcterms:modified xsi:type="dcterms:W3CDTF">2025-08-08T11:11:01Z</dcterms:modified>
</cp:coreProperties>
</file>