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000" autoAdjust="0"/>
    <p:restoredTop sz="72563" autoAdjust="0"/>
  </p:normalViewPr>
  <p:slideViewPr>
    <p:cSldViewPr snapToGrid="0" showGuides="1">
      <p:cViewPr varScale="1">
        <p:scale>
          <a:sx n="83" d="100"/>
          <a:sy n="83" d="100"/>
        </p:scale>
        <p:origin x="76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5F2EF8-1963-4D06-0037-190C2628E8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1DDF5-DDBF-7F05-6959-EDD7EE8CD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4EA34-5607-42FC-A5EC-B3EB34B980C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7E494-0D1E-4B7E-8DC6-C5FDF16C76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A15D4-5BB1-9A3E-5C4E-00538AFC1B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2A3B4-E1AE-4DAF-AAB0-E27DAAB5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4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21A4E-9E2A-47D2-8D53-809F7F857FE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00ACD-0348-4F47-9C35-586193A86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5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Messaging Routing</a:t>
            </a:r>
            <a:endParaRPr lang="en-US" b="0" u="none" dirty="0"/>
          </a:p>
          <a:p>
            <a:r>
              <a:rPr lang="en-US" b="0" u="none" dirty="0"/>
              <a:t>Routes messages to specific queues or topics based on predefined rules or message properties. This ensures messages are delivered to the appropriate handler or processor.</a:t>
            </a:r>
          </a:p>
          <a:p>
            <a:endParaRPr lang="en-US" b="0" u="none" dirty="0"/>
          </a:p>
          <a:p>
            <a:r>
              <a:rPr lang="en-US" b="1" u="sng" dirty="0"/>
              <a:t>Dead Letter Queues</a:t>
            </a:r>
            <a:endParaRPr lang="en-US" b="0" u="none" dirty="0"/>
          </a:p>
          <a:p>
            <a:r>
              <a:rPr lang="en-US" b="0" u="none" dirty="0"/>
              <a:t>Special queues used to store messages that cannot be delivered or processed successfully. They provide a mechanism to isolate problematic messages for later analysis or reprocessing.</a:t>
            </a:r>
          </a:p>
          <a:p>
            <a:endParaRPr lang="en-US" b="0" u="none" dirty="0"/>
          </a:p>
          <a:p>
            <a:r>
              <a:rPr lang="en-US" b="1" u="sng" dirty="0"/>
              <a:t>Messaging Filtering</a:t>
            </a:r>
            <a:endParaRPr lang="en-US" b="0" u="none" dirty="0"/>
          </a:p>
          <a:p>
            <a:r>
              <a:rPr lang="en-US" b="0" u="none" dirty="0"/>
              <a:t>Allows selective processing of messages based on their content or properties. This pattern is useful for scenarios where only specific messages need to be processed by central consumers.</a:t>
            </a:r>
          </a:p>
          <a:p>
            <a:endParaRPr lang="en-US" b="0" u="none" dirty="0"/>
          </a:p>
          <a:p>
            <a:r>
              <a:rPr lang="en-US" b="1" u="sng" dirty="0"/>
              <a:t>Aggregator Pattern</a:t>
            </a:r>
            <a:endParaRPr lang="en-US" b="0" u="none" dirty="0"/>
          </a:p>
          <a:p>
            <a:r>
              <a:rPr lang="en-US" b="0" u="none" dirty="0"/>
              <a:t>Combines multiple messages into a single message before processing, ensuring that related data is processed together.</a:t>
            </a:r>
          </a:p>
          <a:p>
            <a:endParaRPr lang="en-US" b="0" u="none" dirty="0"/>
          </a:p>
          <a:p>
            <a:r>
              <a:rPr lang="en-US" b="1" u="sng" dirty="0"/>
              <a:t>Scatter-Gather</a:t>
            </a:r>
            <a:endParaRPr lang="en-US" b="0" u="sng" dirty="0"/>
          </a:p>
          <a:p>
            <a:r>
              <a:rPr lang="en-US" b="0" u="none" dirty="0"/>
              <a:t>Sends a request to multiple consumers and aggregates the response. This pattern is useful for tasks that require input from various services before a final decision can be made.</a:t>
            </a:r>
            <a:endParaRPr lang="en-US" b="1" u="non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00ACD-0348-4F47-9C35-586193A86B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3D3BA-2CAA-BAEE-64E3-7D85A8600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633C2E-B2E3-E04E-26F4-783EF3F9FF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9E29C6-0BCA-5F2E-FEC4-F2567D788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Idempotent Receivers</a:t>
            </a:r>
            <a:endParaRPr lang="en-US" b="0" u="none" dirty="0"/>
          </a:p>
          <a:p>
            <a:r>
              <a:rPr lang="en-US" b="0" u="none" dirty="0"/>
              <a:t>Ensures that processing the same message multiple times has the same effect as processing it once, preventing duplicate processing.</a:t>
            </a:r>
          </a:p>
          <a:p>
            <a:endParaRPr lang="en-US" b="0" u="none" dirty="0"/>
          </a:p>
          <a:p>
            <a:r>
              <a:rPr lang="en-US" b="1" u="sng" dirty="0"/>
              <a:t>Message Scheduling</a:t>
            </a:r>
            <a:endParaRPr lang="en-US" b="0" u="none" dirty="0"/>
          </a:p>
          <a:p>
            <a:r>
              <a:rPr lang="en-US" b="0" u="none" dirty="0"/>
              <a:t>Allows messages to be scheduled for future processing, enabling delayed or time-based </a:t>
            </a:r>
            <a:r>
              <a:rPr lang="en-US" b="0" u="none" dirty="0" err="1"/>
              <a:t>worrkflows</a:t>
            </a:r>
            <a:r>
              <a:rPr lang="en-US" b="0" u="none" dirty="0"/>
              <a:t>.</a:t>
            </a:r>
          </a:p>
          <a:p>
            <a:endParaRPr lang="en-US" b="1" u="sng" dirty="0"/>
          </a:p>
          <a:p>
            <a:r>
              <a:rPr lang="en-US" b="1" u="sng" dirty="0"/>
              <a:t>Claim Checks</a:t>
            </a:r>
            <a:endParaRPr lang="en-US" b="0" u="none" dirty="0"/>
          </a:p>
          <a:p>
            <a:r>
              <a:rPr lang="en-US" b="0" u="none" dirty="0"/>
              <a:t>Stores large message payloads externally and passes a reference (claim check) through he message queue, optimizing message size and performance.</a:t>
            </a:r>
            <a:endParaRPr lang="en-US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85764-3259-31EE-D407-102F3D635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00ACD-0348-4F47-9C35-586193A86B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73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2523D-470F-CA7C-651C-26033D308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563A42-0370-FB2B-752C-DA52E6F281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B0F277-2DE8-5C20-A538-718686A08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Circuit Breaker</a:t>
            </a:r>
            <a:endParaRPr lang="en-US" b="0" u="none" dirty="0"/>
          </a:p>
          <a:p>
            <a:r>
              <a:rPr lang="en-US" b="0" u="none" dirty="0"/>
              <a:t>Protects the system from cascading failures by stopping request to a failing service and redirecting them to a fallback mechanism.</a:t>
            </a:r>
          </a:p>
          <a:p>
            <a:endParaRPr lang="en-US" b="0" u="none" dirty="0"/>
          </a:p>
          <a:p>
            <a:r>
              <a:rPr lang="en-US" b="1" u="sng" dirty="0"/>
              <a:t>Saga</a:t>
            </a:r>
            <a:endParaRPr lang="en-US" b="0" u="none" dirty="0"/>
          </a:p>
          <a:p>
            <a:r>
              <a:rPr lang="en-US" b="0" u="none" dirty="0"/>
              <a:t>Manages long-running transactions by breaking them into smaller, independent steps, each with compensating actions to handle failures gracefully.</a:t>
            </a:r>
          </a:p>
          <a:p>
            <a:endParaRPr lang="en-US" b="0" u="none" dirty="0"/>
          </a:p>
          <a:p>
            <a:r>
              <a:rPr lang="en-US" b="1" u="sng" dirty="0"/>
              <a:t>Sequence Convoy</a:t>
            </a:r>
            <a:endParaRPr lang="en-US" b="0" u="none" dirty="0"/>
          </a:p>
          <a:p>
            <a:r>
              <a:rPr lang="en-US" b="0" u="none" dirty="0"/>
              <a:t>Ensures related messages are processed in a specific order, maintaining data integrity and consistency in the processing sequence.</a:t>
            </a:r>
            <a:endParaRPr lang="en-US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16D00-AC93-E53F-0796-74515B86B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00ACD-0348-4F47-9C35-586193A86B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1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7D8C4-B56A-FEDC-82F9-6212D0CE0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92649B-BE31-79AF-574E-8B751D0548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88886A-B70E-2CAC-D645-A4EBD2803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Event Streaming</a:t>
            </a:r>
            <a:endParaRPr lang="en-US" b="0" u="none" dirty="0"/>
          </a:p>
          <a:p>
            <a:r>
              <a:rPr lang="en-US" b="0" u="none" dirty="0"/>
              <a:t>Processes continuous streams of events in real-time, enabling applications to react to changes and updates as they happen. This pattern is essential for use cases like real-time analytics and monitoring.</a:t>
            </a:r>
            <a:endParaRPr lang="en-US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9B24D-7198-76F6-F3A2-3A81AFCAE9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00ACD-0348-4F47-9C35-586193A86B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07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0EF0D-6CDA-A8E2-90BB-CDC717099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ECAD7B-CC43-E9E8-329B-4A20B22E25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C9E693-C88A-EA19-EB0F-743AC7390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Reliability</a:t>
            </a:r>
            <a:endParaRPr lang="en-US" b="0" u="none" dirty="0"/>
          </a:p>
          <a:p>
            <a:r>
              <a:rPr lang="en-US" b="0" u="none" dirty="0"/>
              <a:t>Ensuring messages are delivered and processed accurately, even in the face of failures.</a:t>
            </a:r>
          </a:p>
          <a:p>
            <a:endParaRPr lang="en-US" b="0" u="none" dirty="0"/>
          </a:p>
          <a:p>
            <a:r>
              <a:rPr lang="en-US" b="1" u="sng" dirty="0"/>
              <a:t>Scalability</a:t>
            </a:r>
            <a:endParaRPr lang="en-US" b="0" u="none" dirty="0"/>
          </a:p>
          <a:p>
            <a:r>
              <a:rPr lang="en-US" b="0" u="none" dirty="0"/>
              <a:t>Designing systems that can handle increasing loads by efficiently distributing work across multiple consumers.</a:t>
            </a:r>
          </a:p>
          <a:p>
            <a:endParaRPr lang="en-US" b="0" u="none" dirty="0"/>
          </a:p>
          <a:p>
            <a:r>
              <a:rPr lang="en-US" b="1" u="sng" dirty="0"/>
              <a:t>Performance</a:t>
            </a:r>
            <a:endParaRPr lang="en-US" b="0" u="none" dirty="0"/>
          </a:p>
          <a:p>
            <a:r>
              <a:rPr lang="en-US" b="0" u="none" dirty="0"/>
              <a:t>Optimizing message throughput and processing speed to meet application requirements.</a:t>
            </a:r>
          </a:p>
          <a:p>
            <a:endParaRPr lang="en-US" b="0" u="none" dirty="0"/>
          </a:p>
          <a:p>
            <a:r>
              <a:rPr lang="en-US" b="1" u="sng" dirty="0"/>
              <a:t>Security</a:t>
            </a:r>
            <a:endParaRPr lang="en-US" b="0" u="none" dirty="0"/>
          </a:p>
          <a:p>
            <a:r>
              <a:rPr lang="en-US" b="0" u="none" dirty="0"/>
              <a:t>Ensuring messages are transmitted and processed securely, protecting sensitive data.</a:t>
            </a:r>
          </a:p>
          <a:p>
            <a:endParaRPr lang="en-US" b="0" u="none" dirty="0"/>
          </a:p>
          <a:p>
            <a:r>
              <a:rPr lang="en-US" b="1" u="sng" dirty="0"/>
              <a:t>Fault Tolerance</a:t>
            </a:r>
            <a:endParaRPr lang="en-US" b="0" u="none" dirty="0"/>
          </a:p>
          <a:p>
            <a:r>
              <a:rPr lang="en-US" b="0" u="none" dirty="0"/>
              <a:t>Building systems that can continue to operate in the presence of failures, with mechanisms for error handling and recovery.</a:t>
            </a:r>
          </a:p>
          <a:p>
            <a:endParaRPr lang="en-US" b="0" u="none" dirty="0"/>
          </a:p>
          <a:p>
            <a:r>
              <a:rPr lang="en-US" b="1" u="sng" dirty="0"/>
              <a:t>Flexibility and Adaptability</a:t>
            </a:r>
            <a:endParaRPr lang="en-US" b="0" u="none" dirty="0"/>
          </a:p>
          <a:p>
            <a:r>
              <a:rPr lang="en-US" b="0" u="none" dirty="0"/>
              <a:t>Designing messaging systems that can evolve and adapt to changing requirements and technologies.</a:t>
            </a:r>
            <a:endParaRPr lang="en-US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B6B51-2AEB-C3F6-0877-97C383BA2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00ACD-0348-4F47-9C35-586193A86B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0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727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esenation Title Footer">
            <a:extLst>
              <a:ext uri="{FF2B5EF4-FFF2-40B4-BE49-F238E27FC236}">
                <a16:creationId xmlns:a16="http://schemas.microsoft.com/office/drawing/2014/main" id="{3F8BB486-41EA-13B5-9AF0-42BBC8163251}"/>
              </a:ext>
            </a:extLst>
          </p:cNvPr>
          <p:cNvSpPr txBox="1"/>
          <p:nvPr userDrawn="1"/>
        </p:nvSpPr>
        <p:spPr>
          <a:xfrm>
            <a:off x="4530443" y="6400800"/>
            <a:ext cx="313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Unlock the Power of Messaging Patterns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1206D206-CC76-B356-133C-0A969DA0A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798492D-9410-E54A-28DD-30F3F008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095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TItle">
            <a:extLst>
              <a:ext uri="{FF2B5EF4-FFF2-40B4-BE49-F238E27FC236}">
                <a16:creationId xmlns:a16="http://schemas.microsoft.com/office/drawing/2014/main" id="{C5D7F92D-F719-DFA6-480F-E13D689414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099" y="583163"/>
            <a:ext cx="11099800" cy="2845837"/>
          </a:xfr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3" name="Presentation Title">
            <a:extLst>
              <a:ext uri="{FF2B5EF4-FFF2-40B4-BE49-F238E27FC236}">
                <a16:creationId xmlns:a16="http://schemas.microsoft.com/office/drawing/2014/main" id="{F8450C63-0FDF-68E3-C430-6BE7AA1CDE18}"/>
              </a:ext>
            </a:extLst>
          </p:cNvPr>
          <p:cNvSpPr txBox="1"/>
          <p:nvPr userDrawn="1"/>
        </p:nvSpPr>
        <p:spPr>
          <a:xfrm>
            <a:off x="3486150" y="6396335"/>
            <a:ext cx="5219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Unlock the Power of Messaging Patterns</a:t>
            </a:r>
          </a:p>
        </p:txBody>
      </p:sp>
      <p:sp>
        <p:nvSpPr>
          <p:cNvPr id="9" name="Subection Title">
            <a:extLst>
              <a:ext uri="{FF2B5EF4-FFF2-40B4-BE49-F238E27FC236}">
                <a16:creationId xmlns:a16="http://schemas.microsoft.com/office/drawing/2014/main" id="{A24D9923-57B7-3F72-BDE9-973B963E06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257" y="4455467"/>
            <a:ext cx="11003642" cy="914400"/>
          </a:xfrm>
        </p:spPr>
        <p:txBody>
          <a:bodyPr>
            <a:noAutofit/>
          </a:bodyPr>
          <a:lstStyle>
            <a:lvl1pPr marL="0" indent="0" algn="ctr">
              <a:buNone/>
              <a:def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subsection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33220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esenation Title Footer">
            <a:extLst>
              <a:ext uri="{FF2B5EF4-FFF2-40B4-BE49-F238E27FC236}">
                <a16:creationId xmlns:a16="http://schemas.microsoft.com/office/drawing/2014/main" id="{85E4057A-9753-03B7-9BF6-D812ABB82D5C}"/>
              </a:ext>
            </a:extLst>
          </p:cNvPr>
          <p:cNvSpPr txBox="1"/>
          <p:nvPr userDrawn="1"/>
        </p:nvSpPr>
        <p:spPr>
          <a:xfrm>
            <a:off x="4530443" y="6400800"/>
            <a:ext cx="313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Unlock the Power of Messaging Patterns</a:t>
            </a:r>
          </a:p>
        </p:txBody>
      </p:sp>
      <p:sp>
        <p:nvSpPr>
          <p:cNvPr id="4" name="Secondary Content">
            <a:extLst>
              <a:ext uri="{FF2B5EF4-FFF2-40B4-BE49-F238E27FC236}">
                <a16:creationId xmlns:a16="http://schemas.microsoft.com/office/drawing/2014/main" id="{FDE02316-9F55-D549-0FD3-3FE4AE699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4778" y="1825625"/>
            <a:ext cx="5458968" cy="4389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rimary Content">
            <a:extLst>
              <a:ext uri="{FF2B5EF4-FFF2-40B4-BE49-F238E27FC236}">
                <a16:creationId xmlns:a16="http://schemas.microsoft.com/office/drawing/2014/main" id="{32C729A9-72A4-DC89-E3AD-B75906BA7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1825625"/>
            <a:ext cx="5458968" cy="4389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026C142B-8301-F944-A303-6FF51130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9656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esenation Title Footer">
            <a:extLst>
              <a:ext uri="{FF2B5EF4-FFF2-40B4-BE49-F238E27FC236}">
                <a16:creationId xmlns:a16="http://schemas.microsoft.com/office/drawing/2014/main" id="{9EC920BD-70A9-B7EA-30FB-13D1FAF82F20}"/>
              </a:ext>
            </a:extLst>
          </p:cNvPr>
          <p:cNvSpPr txBox="1"/>
          <p:nvPr userDrawn="1"/>
        </p:nvSpPr>
        <p:spPr>
          <a:xfrm>
            <a:off x="4530443" y="6400800"/>
            <a:ext cx="313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Unlock the Power of Messaging Patterns</a:t>
            </a:r>
          </a:p>
        </p:txBody>
      </p:sp>
      <p:sp>
        <p:nvSpPr>
          <p:cNvPr id="6" name="Rigth Comparison">
            <a:extLst>
              <a:ext uri="{FF2B5EF4-FFF2-40B4-BE49-F238E27FC236}">
                <a16:creationId xmlns:a16="http://schemas.microsoft.com/office/drawing/2014/main" id="{787CCB16-0AAE-E45C-6993-A6FC55DBF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3368" y="2441448"/>
            <a:ext cx="5276088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Comparison Title">
            <a:extLst>
              <a:ext uri="{FF2B5EF4-FFF2-40B4-BE49-F238E27FC236}">
                <a16:creationId xmlns:a16="http://schemas.microsoft.com/office/drawing/2014/main" id="{0F73AC93-FC06-15C6-D0B8-36C019116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9812" y="1581912"/>
            <a:ext cx="52760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Comparison Divider">
            <a:extLst>
              <a:ext uri="{FF2B5EF4-FFF2-40B4-BE49-F238E27FC236}">
                <a16:creationId xmlns:a16="http://schemas.microsoft.com/office/drawing/2014/main" id="{6061AE4D-4A1A-2767-57FB-93B7BCF30EEF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9048" y="1645920"/>
            <a:ext cx="4644" cy="466344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Left Comparison">
            <a:extLst>
              <a:ext uri="{FF2B5EF4-FFF2-40B4-BE49-F238E27FC236}">
                <a16:creationId xmlns:a16="http://schemas.microsoft.com/office/drawing/2014/main" id="{D91756C4-37D6-0386-0375-9847BBAB6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441447"/>
            <a:ext cx="5276088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Lett Comparison Title">
            <a:extLst>
              <a:ext uri="{FF2B5EF4-FFF2-40B4-BE49-F238E27FC236}">
                <a16:creationId xmlns:a16="http://schemas.microsoft.com/office/drawing/2014/main" id="{327D5202-CBB7-F61D-FC1B-581B290B6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1581912"/>
            <a:ext cx="52760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3BB01E2-8C0E-379A-B14D-0A9CBFA0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36" y="457200"/>
            <a:ext cx="11100816" cy="10972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6627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esenation Title Footer">
            <a:extLst>
              <a:ext uri="{FF2B5EF4-FFF2-40B4-BE49-F238E27FC236}">
                <a16:creationId xmlns:a16="http://schemas.microsoft.com/office/drawing/2014/main" id="{3536266B-EC88-1F4B-858A-5E89E4A47DD2}"/>
              </a:ext>
            </a:extLst>
          </p:cNvPr>
          <p:cNvSpPr txBox="1"/>
          <p:nvPr userDrawn="1"/>
        </p:nvSpPr>
        <p:spPr>
          <a:xfrm>
            <a:off x="4530443" y="6400800"/>
            <a:ext cx="313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Unlock the Power of Messaging Patterns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31C5808-D707-8E1E-FCFD-39439C86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5212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345" userDrawn="1">
          <p15:clr>
            <a:srgbClr val="FBAE40"/>
          </p15:clr>
        </p15:guide>
        <p15:guide id="4" pos="822" userDrawn="1">
          <p15:clr>
            <a:srgbClr val="FBAE40"/>
          </p15:clr>
        </p15:guide>
        <p15:guide id="5" pos="937" userDrawn="1">
          <p15:clr>
            <a:srgbClr val="FBAE40"/>
          </p15:clr>
        </p15:guide>
        <p15:guide id="6" pos="1414" userDrawn="1">
          <p15:clr>
            <a:srgbClr val="FBAE40"/>
          </p15:clr>
        </p15:guide>
        <p15:guide id="7" pos="1529" userDrawn="1">
          <p15:clr>
            <a:srgbClr val="FBAE40"/>
          </p15:clr>
        </p15:guide>
        <p15:guide id="8" pos="2006" userDrawn="1">
          <p15:clr>
            <a:srgbClr val="FBAE40"/>
          </p15:clr>
        </p15:guide>
        <p15:guide id="9" pos="2121" userDrawn="1">
          <p15:clr>
            <a:srgbClr val="FBAE40"/>
          </p15:clr>
        </p15:guide>
        <p15:guide id="10" pos="2598" userDrawn="1">
          <p15:clr>
            <a:srgbClr val="FBAE40"/>
          </p15:clr>
        </p15:guide>
        <p15:guide id="11" pos="2713" userDrawn="1">
          <p15:clr>
            <a:srgbClr val="FBAE40"/>
          </p15:clr>
        </p15:guide>
        <p15:guide id="12" pos="3190" userDrawn="1">
          <p15:clr>
            <a:srgbClr val="FBAE40"/>
          </p15:clr>
        </p15:guide>
        <p15:guide id="13" pos="3305" userDrawn="1">
          <p15:clr>
            <a:srgbClr val="FBAE40"/>
          </p15:clr>
        </p15:guide>
        <p15:guide id="14" pos="3782" userDrawn="1">
          <p15:clr>
            <a:srgbClr val="FBAE40"/>
          </p15:clr>
        </p15:guide>
        <p15:guide id="15" pos="3897" userDrawn="1">
          <p15:clr>
            <a:srgbClr val="FBAE40"/>
          </p15:clr>
        </p15:guide>
        <p15:guide id="16" pos="4374" userDrawn="1">
          <p15:clr>
            <a:srgbClr val="FBAE40"/>
          </p15:clr>
        </p15:guide>
        <p15:guide id="17" pos="4489" userDrawn="1">
          <p15:clr>
            <a:srgbClr val="FBAE40"/>
          </p15:clr>
        </p15:guide>
        <p15:guide id="18" pos="4966" userDrawn="1">
          <p15:clr>
            <a:srgbClr val="FBAE40"/>
          </p15:clr>
        </p15:guide>
        <p15:guide id="19" pos="5081" userDrawn="1">
          <p15:clr>
            <a:srgbClr val="FBAE40"/>
          </p15:clr>
        </p15:guide>
        <p15:guide id="20" pos="5558" userDrawn="1">
          <p15:clr>
            <a:srgbClr val="FBAE40"/>
          </p15:clr>
        </p15:guide>
        <p15:guide id="21" pos="5673" userDrawn="1">
          <p15:clr>
            <a:srgbClr val="FBAE40"/>
          </p15:clr>
        </p15:guide>
        <p15:guide id="22" pos="6150" userDrawn="1">
          <p15:clr>
            <a:srgbClr val="FBAE40"/>
          </p15:clr>
        </p15:guide>
        <p15:guide id="23" pos="6265" userDrawn="1">
          <p15:clr>
            <a:srgbClr val="FBAE40"/>
          </p15:clr>
        </p15:guide>
        <p15:guide id="24" pos="6742" userDrawn="1">
          <p15:clr>
            <a:srgbClr val="FBAE40"/>
          </p15:clr>
        </p15:guide>
        <p15:guide id="25" pos="6857" userDrawn="1">
          <p15:clr>
            <a:srgbClr val="FBAE40"/>
          </p15:clr>
        </p15:guide>
        <p15:guide id="26" pos="7334" userDrawn="1">
          <p15:clr>
            <a:srgbClr val="FBAE40"/>
          </p15:clr>
        </p15:guide>
        <p15:guide id="27" orient="horz" userDrawn="1">
          <p15:clr>
            <a:srgbClr val="FBAE40"/>
          </p15:clr>
        </p15:guide>
        <p15:guide id="28" orient="horz" pos="4320" userDrawn="1">
          <p15:clr>
            <a:srgbClr val="FBAE40"/>
          </p15:clr>
        </p15:guide>
        <p15:guide id="29" orient="horz" pos="288" userDrawn="1">
          <p15:clr>
            <a:srgbClr val="FBAE40"/>
          </p15:clr>
        </p15:guide>
        <p15:guide id="30" orient="horz" pos="816" userDrawn="1">
          <p15:clr>
            <a:srgbClr val="FBAE40"/>
          </p15:clr>
        </p15:guide>
        <p15:guide id="31" orient="horz" pos="931" userDrawn="1">
          <p15:clr>
            <a:srgbClr val="FBAE40"/>
          </p15:clr>
        </p15:guide>
        <p15:guide id="32" orient="horz" pos="1459" userDrawn="1">
          <p15:clr>
            <a:srgbClr val="FBAE40"/>
          </p15:clr>
        </p15:guide>
        <p15:guide id="33" orient="horz" pos="1574" userDrawn="1">
          <p15:clr>
            <a:srgbClr val="FBAE40"/>
          </p15:clr>
        </p15:guide>
        <p15:guide id="34" orient="horz" pos="2102" userDrawn="1">
          <p15:clr>
            <a:srgbClr val="FBAE40"/>
          </p15:clr>
        </p15:guide>
        <p15:guide id="35" orient="horz" pos="2217" userDrawn="1">
          <p15:clr>
            <a:srgbClr val="FBAE40"/>
          </p15:clr>
        </p15:guide>
        <p15:guide id="36" orient="horz" pos="2745" userDrawn="1">
          <p15:clr>
            <a:srgbClr val="FBAE40"/>
          </p15:clr>
        </p15:guide>
        <p15:guide id="37" orient="horz" pos="2860" userDrawn="1">
          <p15:clr>
            <a:srgbClr val="FBAE40"/>
          </p15:clr>
        </p15:guide>
        <p15:guide id="38" orient="horz" pos="3388" userDrawn="1">
          <p15:clr>
            <a:srgbClr val="FBAE40"/>
          </p15:clr>
        </p15:guide>
        <p15:guide id="39" orient="horz" pos="3504" userDrawn="1">
          <p15:clr>
            <a:srgbClr val="FBAE40"/>
          </p15:clr>
        </p15:guide>
        <p15:guide id="40" orient="horz" pos="40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esenation Title Footer">
            <a:extLst>
              <a:ext uri="{FF2B5EF4-FFF2-40B4-BE49-F238E27FC236}">
                <a16:creationId xmlns:a16="http://schemas.microsoft.com/office/drawing/2014/main" id="{5743D3FB-D8B4-73B9-0972-DBFB37F5D69B}"/>
              </a:ext>
            </a:extLst>
          </p:cNvPr>
          <p:cNvSpPr txBox="1"/>
          <p:nvPr userDrawn="1"/>
        </p:nvSpPr>
        <p:spPr>
          <a:xfrm>
            <a:off x="4530443" y="6400800"/>
            <a:ext cx="313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Unlock the Power of Messaging Patterns</a:t>
            </a:r>
          </a:p>
        </p:txBody>
      </p:sp>
    </p:spTree>
    <p:extLst>
      <p:ext uri="{BB962C8B-B14F-4D97-AF65-F5344CB8AC3E}">
        <p14:creationId xmlns:p14="http://schemas.microsoft.com/office/powerpoint/2010/main" val="4011378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esenation Title Footer">
            <a:extLst>
              <a:ext uri="{FF2B5EF4-FFF2-40B4-BE49-F238E27FC236}">
                <a16:creationId xmlns:a16="http://schemas.microsoft.com/office/drawing/2014/main" id="{827AF5A6-F851-FB63-1669-61D5739419EF}"/>
              </a:ext>
            </a:extLst>
          </p:cNvPr>
          <p:cNvSpPr txBox="1"/>
          <p:nvPr userDrawn="1"/>
        </p:nvSpPr>
        <p:spPr>
          <a:xfrm>
            <a:off x="4530443" y="6400800"/>
            <a:ext cx="313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Unlock the Power of Messaging Patterns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E6ED642B-92EB-1734-E5D9-077003B8A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824" y="457200"/>
            <a:ext cx="7336536" cy="57607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">
            <a:extLst>
              <a:ext uri="{FF2B5EF4-FFF2-40B4-BE49-F238E27FC236}">
                <a16:creationId xmlns:a16="http://schemas.microsoft.com/office/drawing/2014/main" id="{7CA6B0FB-DB4A-6DCB-F760-974288FA2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0" y="1965960"/>
            <a:ext cx="3575304" cy="42519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0AA9804-C8FE-28D4-18D5-7F9DCA58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57200"/>
            <a:ext cx="3575304" cy="1417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85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esenation Title Footer">
            <a:extLst>
              <a:ext uri="{FF2B5EF4-FFF2-40B4-BE49-F238E27FC236}">
                <a16:creationId xmlns:a16="http://schemas.microsoft.com/office/drawing/2014/main" id="{DF8F8D25-E665-0209-243E-C399F20D9620}"/>
              </a:ext>
            </a:extLst>
          </p:cNvPr>
          <p:cNvSpPr txBox="1"/>
          <p:nvPr userDrawn="1"/>
        </p:nvSpPr>
        <p:spPr>
          <a:xfrm>
            <a:off x="4530443" y="6400800"/>
            <a:ext cx="313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Unlock the Power of Messaging Patterns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67B8E-3FB1-AED5-8499-96A869DE5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06824" y="457200"/>
            <a:ext cx="7333488" cy="57607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0A7C2-6F8A-E515-E20F-4EDB3F6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0" y="1965960"/>
            <a:ext cx="3575304" cy="42519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49B8AEF-8CB1-ED90-43F3-6A746020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57200"/>
            <a:ext cx="3575304" cy="1417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9614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7B727-76AE-E598-387E-27D5ED6BA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100" y="1825625"/>
            <a:ext cx="110998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5C17A-A8EA-6066-3EC9-89C46D927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457200"/>
            <a:ext cx="110998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9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4A68-5605-A384-02E3-FFC4BBF7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AD87D-8725-691C-87C2-EB66122457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2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A0F6-F0F3-DA09-4734-7E69F506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Key Takeaways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B454CA-676F-2E42-EFBD-1CF7F301C05D}"/>
              </a:ext>
            </a:extLst>
          </p:cNvPr>
          <p:cNvSpPr/>
          <p:nvPr/>
        </p:nvSpPr>
        <p:spPr>
          <a:xfrm>
            <a:off x="547688" y="1477963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Messaging Patterns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9E0631-E0C6-308E-0CBA-28C3759B97A9}"/>
              </a:ext>
            </a:extLst>
          </p:cNvPr>
          <p:cNvSpPr/>
          <p:nvPr/>
        </p:nvSpPr>
        <p:spPr>
          <a:xfrm>
            <a:off x="4306888" y="1516222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Routing &amp; 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F8541-3AC9-849D-C1FA-B7C225811012}"/>
              </a:ext>
            </a:extLst>
          </p:cNvPr>
          <p:cNvSpPr/>
          <p:nvPr/>
        </p:nvSpPr>
        <p:spPr>
          <a:xfrm>
            <a:off x="8067675" y="1516222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Advanced Techniques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0DFDF5-0D6C-DDD1-3237-B78E2B43F157}"/>
              </a:ext>
            </a:extLst>
          </p:cNvPr>
          <p:cNvSpPr/>
          <p:nvPr/>
        </p:nvSpPr>
        <p:spPr>
          <a:xfrm>
            <a:off x="547688" y="2509125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Resilience &amp; Reliability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719ECE-8281-DB40-C09E-63BB1BA935AD}"/>
              </a:ext>
            </a:extLst>
          </p:cNvPr>
          <p:cNvSpPr/>
          <p:nvPr/>
        </p:nvSpPr>
        <p:spPr>
          <a:xfrm>
            <a:off x="4306888" y="2509125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Streaming Patterns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A42F04-6F84-26CB-62A1-02BE6864BF56}"/>
              </a:ext>
            </a:extLst>
          </p:cNvPr>
          <p:cNvSpPr/>
          <p:nvPr/>
        </p:nvSpPr>
        <p:spPr>
          <a:xfrm>
            <a:off x="8066088" y="2498725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Design Considerations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376227-5AEC-8E10-8603-9C5B41F99BF2}"/>
              </a:ext>
            </a:extLst>
          </p:cNvPr>
          <p:cNvSpPr txBox="1"/>
          <p:nvPr/>
        </p:nvSpPr>
        <p:spPr>
          <a:xfrm>
            <a:off x="3970842" y="3521076"/>
            <a:ext cx="42487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Point-to-Point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Publish / Subscribe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Competing 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Request / Reply</a:t>
            </a:r>
          </a:p>
        </p:txBody>
      </p:sp>
    </p:spTree>
    <p:extLst>
      <p:ext uri="{BB962C8B-B14F-4D97-AF65-F5344CB8AC3E}">
        <p14:creationId xmlns:p14="http://schemas.microsoft.com/office/powerpoint/2010/main" val="137026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20ECF-9DEF-73E4-C6CA-F200FE0C3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7CAF-684B-0D1E-3761-D7C357B2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Key Takeaways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0444E-1232-BDB6-61CB-EF8AF039489E}"/>
              </a:ext>
            </a:extLst>
          </p:cNvPr>
          <p:cNvSpPr/>
          <p:nvPr/>
        </p:nvSpPr>
        <p:spPr>
          <a:xfrm>
            <a:off x="547688" y="1477963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Messaging Patterns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857EA2-4277-6291-4E99-967CABC56C35}"/>
              </a:ext>
            </a:extLst>
          </p:cNvPr>
          <p:cNvSpPr/>
          <p:nvPr/>
        </p:nvSpPr>
        <p:spPr>
          <a:xfrm>
            <a:off x="4306888" y="1516222"/>
            <a:ext cx="3576637" cy="838200"/>
          </a:xfrm>
          <a:prstGeom prst="roundRect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Routing &amp; 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04F8ED-DD84-8BCA-F3B7-B4D7EB2FA44F}"/>
              </a:ext>
            </a:extLst>
          </p:cNvPr>
          <p:cNvSpPr/>
          <p:nvPr/>
        </p:nvSpPr>
        <p:spPr>
          <a:xfrm>
            <a:off x="8067675" y="1516222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Advanced Techniques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BAE00E-2525-8461-FFDD-024FBAD3BC62}"/>
              </a:ext>
            </a:extLst>
          </p:cNvPr>
          <p:cNvSpPr/>
          <p:nvPr/>
        </p:nvSpPr>
        <p:spPr>
          <a:xfrm>
            <a:off x="547688" y="2509125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Resilience &amp; Reliability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4AF3C7-3CC2-D251-74BD-48BF7ADF2D3C}"/>
              </a:ext>
            </a:extLst>
          </p:cNvPr>
          <p:cNvSpPr/>
          <p:nvPr/>
        </p:nvSpPr>
        <p:spPr>
          <a:xfrm>
            <a:off x="4306888" y="2509125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Streaming Patterns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6F4A5A-C5E7-40F2-D81E-80338CC1DE38}"/>
              </a:ext>
            </a:extLst>
          </p:cNvPr>
          <p:cNvSpPr/>
          <p:nvPr/>
        </p:nvSpPr>
        <p:spPr>
          <a:xfrm>
            <a:off x="8066088" y="2498725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Design Considerations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28FB4-E44B-46F7-A744-D08725490760}"/>
              </a:ext>
            </a:extLst>
          </p:cNvPr>
          <p:cNvSpPr txBox="1"/>
          <p:nvPr/>
        </p:nvSpPr>
        <p:spPr>
          <a:xfrm>
            <a:off x="4199302" y="3519488"/>
            <a:ext cx="379180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Dead Letter Queues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Aggregator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Scatter-Gather</a:t>
            </a:r>
          </a:p>
        </p:txBody>
      </p:sp>
    </p:spTree>
    <p:extLst>
      <p:ext uri="{BB962C8B-B14F-4D97-AF65-F5344CB8AC3E}">
        <p14:creationId xmlns:p14="http://schemas.microsoft.com/office/powerpoint/2010/main" val="3035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85201-CB5D-91EF-8756-2BC6EC43A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87DD-9170-D9F7-57A4-DBB7C606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Key Takeaways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DDEDD9-3961-0D4C-BFBB-7853AC7C00E3}"/>
              </a:ext>
            </a:extLst>
          </p:cNvPr>
          <p:cNvSpPr/>
          <p:nvPr/>
        </p:nvSpPr>
        <p:spPr>
          <a:xfrm>
            <a:off x="547688" y="1477963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Messaging Patterns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58C660-CCE9-B8FA-04EC-F9EE7CD4EBFB}"/>
              </a:ext>
            </a:extLst>
          </p:cNvPr>
          <p:cNvSpPr/>
          <p:nvPr/>
        </p:nvSpPr>
        <p:spPr>
          <a:xfrm>
            <a:off x="4306888" y="1516222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Routing &amp; 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9EC3A8-7A86-4FE4-BCFC-F5136B340AE9}"/>
              </a:ext>
            </a:extLst>
          </p:cNvPr>
          <p:cNvSpPr/>
          <p:nvPr/>
        </p:nvSpPr>
        <p:spPr>
          <a:xfrm>
            <a:off x="8067675" y="1516222"/>
            <a:ext cx="3576637" cy="838200"/>
          </a:xfrm>
          <a:prstGeom prst="roundRect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Advanced Techniques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FAE457-0C23-00F1-4EFA-6B0CD143CB47}"/>
              </a:ext>
            </a:extLst>
          </p:cNvPr>
          <p:cNvSpPr/>
          <p:nvPr/>
        </p:nvSpPr>
        <p:spPr>
          <a:xfrm>
            <a:off x="547688" y="2509125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Resilience &amp; Reliability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54743A-AB3E-D8C9-C7B8-279D51D61586}"/>
              </a:ext>
            </a:extLst>
          </p:cNvPr>
          <p:cNvSpPr/>
          <p:nvPr/>
        </p:nvSpPr>
        <p:spPr>
          <a:xfrm>
            <a:off x="4306888" y="2509125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Streaming Patterns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178D5B-0660-DA88-61E0-70B619F7A03D}"/>
              </a:ext>
            </a:extLst>
          </p:cNvPr>
          <p:cNvSpPr/>
          <p:nvPr/>
        </p:nvSpPr>
        <p:spPr>
          <a:xfrm>
            <a:off x="8066088" y="2498725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Design Considerations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70F34-9B61-B6AC-AF5C-048AEAEBEE42}"/>
              </a:ext>
            </a:extLst>
          </p:cNvPr>
          <p:cNvSpPr txBox="1"/>
          <p:nvPr/>
        </p:nvSpPr>
        <p:spPr>
          <a:xfrm>
            <a:off x="4199302" y="3519488"/>
            <a:ext cx="41111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Idempotent Receivers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Claim Checks</a:t>
            </a:r>
          </a:p>
        </p:txBody>
      </p:sp>
    </p:spTree>
    <p:extLst>
      <p:ext uri="{BB962C8B-B14F-4D97-AF65-F5344CB8AC3E}">
        <p14:creationId xmlns:p14="http://schemas.microsoft.com/office/powerpoint/2010/main" val="40872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3D59F-9EF9-F237-CE35-F7A9F5B93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ED1B-E87A-19F2-1BF2-D8FE47FA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Key Takeaways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562B3F-E0CF-0A9D-DFE0-70E2F4448565}"/>
              </a:ext>
            </a:extLst>
          </p:cNvPr>
          <p:cNvSpPr/>
          <p:nvPr/>
        </p:nvSpPr>
        <p:spPr>
          <a:xfrm>
            <a:off x="547688" y="1477963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Messaging Patterns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56F402-68AD-D12F-24A1-E571299EFC47}"/>
              </a:ext>
            </a:extLst>
          </p:cNvPr>
          <p:cNvSpPr/>
          <p:nvPr/>
        </p:nvSpPr>
        <p:spPr>
          <a:xfrm>
            <a:off x="4306888" y="1516222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Routing &amp; 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24AA57-A503-F2DF-931D-9207BA5B5D89}"/>
              </a:ext>
            </a:extLst>
          </p:cNvPr>
          <p:cNvSpPr/>
          <p:nvPr/>
        </p:nvSpPr>
        <p:spPr>
          <a:xfrm>
            <a:off x="8067675" y="1516222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Advanced Techniques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2B843C-2063-A257-AD1B-BA36AE6CA0D2}"/>
              </a:ext>
            </a:extLst>
          </p:cNvPr>
          <p:cNvSpPr/>
          <p:nvPr/>
        </p:nvSpPr>
        <p:spPr>
          <a:xfrm>
            <a:off x="547688" y="2509125"/>
            <a:ext cx="3576637" cy="838200"/>
          </a:xfrm>
          <a:prstGeom prst="roundRect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Resilience &amp; Reliability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8C260B-FF1E-405D-B119-F01A998E1460}"/>
              </a:ext>
            </a:extLst>
          </p:cNvPr>
          <p:cNvSpPr/>
          <p:nvPr/>
        </p:nvSpPr>
        <p:spPr>
          <a:xfrm>
            <a:off x="4306888" y="2509125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Streaming Patterns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2FEB8C-7298-3749-7B25-2E4148A32C20}"/>
              </a:ext>
            </a:extLst>
          </p:cNvPr>
          <p:cNvSpPr/>
          <p:nvPr/>
        </p:nvSpPr>
        <p:spPr>
          <a:xfrm>
            <a:off x="8066088" y="2498725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Design Considerations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1CA2D-31D0-5913-971C-D81496299857}"/>
              </a:ext>
            </a:extLst>
          </p:cNvPr>
          <p:cNvSpPr txBox="1"/>
          <p:nvPr/>
        </p:nvSpPr>
        <p:spPr>
          <a:xfrm>
            <a:off x="4387014" y="3519488"/>
            <a:ext cx="34163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Circuit Breaker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Saga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Sequence Convoy</a:t>
            </a:r>
          </a:p>
        </p:txBody>
      </p:sp>
    </p:spTree>
    <p:extLst>
      <p:ext uri="{BB962C8B-B14F-4D97-AF65-F5344CB8AC3E}">
        <p14:creationId xmlns:p14="http://schemas.microsoft.com/office/powerpoint/2010/main" val="33302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B0892-63BF-737D-D741-FE9977B0B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ADD2-EFAD-30F2-906E-0BB8732D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Key Takeaways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55999E-28A9-30A3-2E79-49BF39B876FA}"/>
              </a:ext>
            </a:extLst>
          </p:cNvPr>
          <p:cNvSpPr/>
          <p:nvPr/>
        </p:nvSpPr>
        <p:spPr>
          <a:xfrm>
            <a:off x="547688" y="1477963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Messaging Patterns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A2E0C3-F16D-7706-32D4-39E6D68657D6}"/>
              </a:ext>
            </a:extLst>
          </p:cNvPr>
          <p:cNvSpPr/>
          <p:nvPr/>
        </p:nvSpPr>
        <p:spPr>
          <a:xfrm>
            <a:off x="4306888" y="1516222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Routing &amp; 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F292B0-FA05-8D0E-9E59-D8479A21688C}"/>
              </a:ext>
            </a:extLst>
          </p:cNvPr>
          <p:cNvSpPr/>
          <p:nvPr/>
        </p:nvSpPr>
        <p:spPr>
          <a:xfrm>
            <a:off x="8067675" y="1516222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Advanced Techniques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5841D7-7D03-1FDC-FAA6-E57348F732EB}"/>
              </a:ext>
            </a:extLst>
          </p:cNvPr>
          <p:cNvSpPr/>
          <p:nvPr/>
        </p:nvSpPr>
        <p:spPr>
          <a:xfrm>
            <a:off x="547688" y="2509125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Resilience &amp; Reliability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C7A7A5-C203-4652-C62E-8EA030EB873E}"/>
              </a:ext>
            </a:extLst>
          </p:cNvPr>
          <p:cNvSpPr/>
          <p:nvPr/>
        </p:nvSpPr>
        <p:spPr>
          <a:xfrm>
            <a:off x="4306888" y="2509125"/>
            <a:ext cx="3576637" cy="838200"/>
          </a:xfrm>
          <a:prstGeom prst="roundRect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Streaming Patterns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143D51-2E35-CC85-C335-2CD694025E28}"/>
              </a:ext>
            </a:extLst>
          </p:cNvPr>
          <p:cNvSpPr/>
          <p:nvPr/>
        </p:nvSpPr>
        <p:spPr>
          <a:xfrm>
            <a:off x="8066088" y="2498725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Design Considerations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DE96A-D00E-C96D-227D-80CC72D59D5E}"/>
              </a:ext>
            </a:extLst>
          </p:cNvPr>
          <p:cNvSpPr txBox="1"/>
          <p:nvPr/>
        </p:nvSpPr>
        <p:spPr>
          <a:xfrm>
            <a:off x="4499448" y="3519488"/>
            <a:ext cx="3191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Event Streaming</a:t>
            </a:r>
          </a:p>
        </p:txBody>
      </p:sp>
    </p:spTree>
    <p:extLst>
      <p:ext uri="{BB962C8B-B14F-4D97-AF65-F5344CB8AC3E}">
        <p14:creationId xmlns:p14="http://schemas.microsoft.com/office/powerpoint/2010/main" val="183552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7C344-2036-251A-4AD7-471D1F16B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B72C-B3D2-4766-353A-CD18989B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Key Takeaways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A24EB1-57F4-1339-D708-B82FC94A1B39}"/>
              </a:ext>
            </a:extLst>
          </p:cNvPr>
          <p:cNvSpPr/>
          <p:nvPr/>
        </p:nvSpPr>
        <p:spPr>
          <a:xfrm>
            <a:off x="547688" y="1477963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Messaging Patterns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B12AEE-B8A9-6747-47FE-1390E4268996}"/>
              </a:ext>
            </a:extLst>
          </p:cNvPr>
          <p:cNvSpPr/>
          <p:nvPr/>
        </p:nvSpPr>
        <p:spPr>
          <a:xfrm>
            <a:off x="4306888" y="1516222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Routing &amp; 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A05EFE-A64F-32D7-214E-B1C2962673B0}"/>
              </a:ext>
            </a:extLst>
          </p:cNvPr>
          <p:cNvSpPr/>
          <p:nvPr/>
        </p:nvSpPr>
        <p:spPr>
          <a:xfrm>
            <a:off x="8067675" y="1516222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Advanced Techniques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CF8AA8-C2E3-BAC5-EE07-9E39A67B4404}"/>
              </a:ext>
            </a:extLst>
          </p:cNvPr>
          <p:cNvSpPr/>
          <p:nvPr/>
        </p:nvSpPr>
        <p:spPr>
          <a:xfrm>
            <a:off x="547688" y="2509125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Resilience &amp; Reliability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F3F601-7EB2-FE6A-C501-400AFB35F62A}"/>
              </a:ext>
            </a:extLst>
          </p:cNvPr>
          <p:cNvSpPr/>
          <p:nvPr/>
        </p:nvSpPr>
        <p:spPr>
          <a:xfrm>
            <a:off x="4306888" y="2509125"/>
            <a:ext cx="3576637" cy="838200"/>
          </a:xfrm>
          <a:prstGeom prst="roundRect">
            <a:avLst/>
          </a:prstGeom>
          <a:solidFill>
            <a:schemeClr val="accent3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Streaming Patterns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D83EFB-B6AF-7A1B-89CD-CA22B08FE8E8}"/>
              </a:ext>
            </a:extLst>
          </p:cNvPr>
          <p:cNvSpPr/>
          <p:nvPr/>
        </p:nvSpPr>
        <p:spPr>
          <a:xfrm>
            <a:off x="8066088" y="2498725"/>
            <a:ext cx="3576637" cy="838200"/>
          </a:xfrm>
          <a:prstGeom prst="roundRect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Design Considerations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343F6-C034-030F-C61D-CD98084D27DF}"/>
              </a:ext>
            </a:extLst>
          </p:cNvPr>
          <p:cNvSpPr txBox="1"/>
          <p:nvPr/>
        </p:nvSpPr>
        <p:spPr>
          <a:xfrm>
            <a:off x="862031" y="3577344"/>
            <a:ext cx="4881414" cy="1569660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27F90-1DB3-2C79-BE0F-1312F82EF49B}"/>
              </a:ext>
            </a:extLst>
          </p:cNvPr>
          <p:cNvSpPr txBox="1"/>
          <p:nvPr/>
        </p:nvSpPr>
        <p:spPr>
          <a:xfrm>
            <a:off x="6446966" y="3568372"/>
            <a:ext cx="4881414" cy="15696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Fault Tolerance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Flexibility and Adaptability</a:t>
            </a:r>
          </a:p>
        </p:txBody>
      </p:sp>
    </p:spTree>
    <p:extLst>
      <p:ext uri="{BB962C8B-B14F-4D97-AF65-F5344CB8AC3E}">
        <p14:creationId xmlns:p14="http://schemas.microsoft.com/office/powerpoint/2010/main" val="79843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6D3B-5306-5B84-C69F-814EF57E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E6DA12-EFFE-4FA3-A628-A2CE57C73A1E}"/>
              </a:ext>
            </a:extLst>
          </p:cNvPr>
          <p:cNvSpPr txBox="1">
            <a:spLocks/>
          </p:cNvSpPr>
          <p:nvPr/>
        </p:nvSpPr>
        <p:spPr>
          <a:xfrm>
            <a:off x="765175" y="1638152"/>
            <a:ext cx="6177967" cy="35961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tx1"/>
                </a:solidFill>
              </a:rPr>
              <a:t>chadgreen@chadgreen.com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tx1"/>
                </a:solidFill>
              </a:rPr>
              <a:t>TaleLearnCode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tx1"/>
                </a:solidFill>
              </a:rPr>
              <a:t>ChadGreen.com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 err="1">
                <a:solidFill>
                  <a:schemeClr val="tx1"/>
                </a:solidFill>
              </a:rPr>
              <a:t>ChadGreen</a:t>
            </a:r>
            <a:r>
              <a:rPr lang="en-US" sz="4000" dirty="0">
                <a:solidFill>
                  <a:schemeClr val="tx1"/>
                </a:solidFill>
              </a:rPr>
              <a:t> &amp; TaleLearnCode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 err="1">
                <a:solidFill>
                  <a:schemeClr val="tx1"/>
                </a:solidFill>
              </a:rPr>
              <a:t>ChadwickEGreen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2D291-AF3B-07C8-DC92-545E4782960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197" y="1776928"/>
            <a:ext cx="489978" cy="450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A7A95C-2013-7ACF-6309-60285C2EABF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786" y="2435063"/>
            <a:ext cx="480742" cy="480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6A0B80-7770-BA6D-B8C3-8B98D86102E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786" y="3011339"/>
            <a:ext cx="489978" cy="489978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831E38-215A-3383-C62B-4AAC9C1A272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786" y="3727672"/>
            <a:ext cx="480742" cy="480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923318-42DE-5F5B-ECBE-04C3D4CBDA1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711" y="4365792"/>
            <a:ext cx="445655" cy="4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90663"/>
      </p:ext>
    </p:extLst>
  </p:cSld>
  <p:clrMapOvr>
    <a:masterClrMapping/>
  </p:clrMapOvr>
</p:sld>
</file>

<file path=ppt/theme/theme1.xml><?xml version="1.0" encoding="utf-8"?>
<a:theme xmlns:a="http://schemas.openxmlformats.org/drawingml/2006/main" name="Messaging Patterns Theme">
  <a:themeElements>
    <a:clrScheme name="Messaging Patterns">
      <a:dk1>
        <a:srgbClr val="333333"/>
      </a:dk1>
      <a:lt1>
        <a:srgbClr val="FFFFFF"/>
      </a:lt1>
      <a:dk2>
        <a:srgbClr val="003366"/>
      </a:dk2>
      <a:lt2>
        <a:srgbClr val="F4F6F7"/>
      </a:lt2>
      <a:accent1>
        <a:srgbClr val="003366"/>
      </a:accent1>
      <a:accent2>
        <a:srgbClr val="008080"/>
      </a:accent2>
      <a:accent3>
        <a:srgbClr val="DD3377"/>
      </a:accent3>
      <a:accent4>
        <a:srgbClr val="FF6600"/>
      </a:accent4>
      <a:accent5>
        <a:srgbClr val="3399FF"/>
      </a:accent5>
      <a:accent6>
        <a:srgbClr val="666666"/>
      </a:accent6>
      <a:hlink>
        <a:srgbClr val="3399FF"/>
      </a:hlink>
      <a:folHlink>
        <a:srgbClr val="DD3377"/>
      </a:folHlink>
    </a:clrScheme>
    <a:fontScheme name="Messaging Patterns">
      <a:majorFont>
        <a:latin typeface="Kamerik205 8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274D1B7A-25F4-468A-BCD3-61BD71071BC8}" vid="{120AAE42-4739-44D7-83E5-4AE5E4AFEB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MessagingPatterns</Template>
  <TotalTime>781</TotalTime>
  <Words>574</Words>
  <Application>Microsoft Office PowerPoint</Application>
  <PresentationFormat>Widescreen</PresentationFormat>
  <Paragraphs>125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Inter</vt:lpstr>
      <vt:lpstr>Kamerik205 8</vt:lpstr>
      <vt:lpstr>Messaging Patterns Theme</vt:lpstr>
      <vt:lpstr>Conclusion</vt:lpstr>
      <vt:lpstr>Summary of Key Takeaways</vt:lpstr>
      <vt:lpstr>Summary of Key Takeaways</vt:lpstr>
      <vt:lpstr>Summary of Key Takeaways</vt:lpstr>
      <vt:lpstr>Summary of Key Takeaways</vt:lpstr>
      <vt:lpstr>Summary of Key Takeaways</vt:lpstr>
      <vt:lpstr>Summary of Key Takeaways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Chad Green</dc:creator>
  <cp:lastModifiedBy>Chad Green</cp:lastModifiedBy>
  <cp:revision>27</cp:revision>
  <dcterms:created xsi:type="dcterms:W3CDTF">2025-07-21T02:58:25Z</dcterms:created>
  <dcterms:modified xsi:type="dcterms:W3CDTF">2025-08-07T23:53:39Z</dcterms:modified>
</cp:coreProperties>
</file>