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19"/>
  </p:notesMasterIdLst>
  <p:sldIdLst>
    <p:sldId id="663" r:id="rId3"/>
    <p:sldId id="662" r:id="rId4"/>
    <p:sldId id="664" r:id="rId5"/>
    <p:sldId id="670" r:id="rId6"/>
    <p:sldId id="260" r:id="rId7"/>
    <p:sldId id="666" r:id="rId8"/>
    <p:sldId id="667" r:id="rId9"/>
    <p:sldId id="668" r:id="rId10"/>
    <p:sldId id="669" r:id="rId11"/>
    <p:sldId id="671" r:id="rId12"/>
    <p:sldId id="672" r:id="rId13"/>
    <p:sldId id="673" r:id="rId14"/>
    <p:sldId id="674" r:id="rId15"/>
    <p:sldId id="675" r:id="rId16"/>
    <p:sldId id="676" r:id="rId17"/>
    <p:sldId id="6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F24"/>
    <a:srgbClr val="094843"/>
    <a:srgbClr val="0C0C0C"/>
    <a:srgbClr val="6B7280"/>
    <a:srgbClr val="A41544"/>
    <a:srgbClr val="1E3A8A"/>
    <a:srgbClr val="DC2626"/>
    <a:srgbClr val="2100FF"/>
    <a:srgbClr val="5575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47339" autoAdjust="0"/>
  </p:normalViewPr>
  <p:slideViewPr>
    <p:cSldViewPr snapToGrid="0">
      <p:cViewPr varScale="1">
        <p:scale>
          <a:sx n="53" d="100"/>
          <a:sy n="53" d="100"/>
        </p:scale>
        <p:origin x="2100"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E1882-6FD2-4F3D-812B-376EBA234CD5}"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9F603-1C3D-4282-A126-C2403FB1CBBF}" type="slidenum">
              <a:rPr lang="en-US" smtClean="0"/>
              <a:t>‹#›</a:t>
            </a:fld>
            <a:endParaRPr lang="en-US"/>
          </a:p>
        </p:txBody>
      </p:sp>
    </p:spTree>
    <p:extLst>
      <p:ext uri="{BB962C8B-B14F-4D97-AF65-F5344CB8AC3E}">
        <p14:creationId xmlns:p14="http://schemas.microsoft.com/office/powerpoint/2010/main" val="111096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patterns are foundational to building reliable, scalable, and decoupled systems. In this module, we will explore the core patterns that form the bedrock of effective messaging solutions. These patterns will introduce you to the basic concepts and techniques that you will frequently encounter and implement in real-world scenarios.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the end of this module, you will have a solid grasp of the key messaging patterns, setting you up for more advanced topics and complex scenarios. Let’s dive into the world of messaging and start building the foundation for robust communication in distributed systems!</a:t>
            </a:r>
          </a:p>
        </p:txBody>
      </p:sp>
      <p:sp>
        <p:nvSpPr>
          <p:cNvPr id="4" name="Slide Number Placeholder 3"/>
          <p:cNvSpPr>
            <a:spLocks noGrp="1"/>
          </p:cNvSpPr>
          <p:nvPr>
            <p:ph type="sldNum" sz="quarter" idx="5"/>
          </p:nvPr>
        </p:nvSpPr>
        <p:spPr/>
        <p:txBody>
          <a:bodyPr/>
          <a:lstStyle/>
          <a:p>
            <a:fld id="{32F9F603-1C3D-4282-A126-C2403FB1CBBF}" type="slidenum">
              <a:rPr lang="en-US" smtClean="0"/>
              <a:t>5</a:t>
            </a:fld>
            <a:endParaRPr lang="en-US"/>
          </a:p>
        </p:txBody>
      </p:sp>
    </p:spTree>
    <p:extLst>
      <p:ext uri="{BB962C8B-B14F-4D97-AF65-F5344CB8AC3E}">
        <p14:creationId xmlns:p14="http://schemas.microsoft.com/office/powerpoint/2010/main" val="81521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EE601-11AD-3C1D-47D5-C3538C34E7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63EDE-8E91-5687-5D80-D074CB8BD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32333-B53B-D21A-4361-CD68F3C6F0DF}"/>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D3E9184D-8D5B-DB51-2244-F94D41E1E41B}"/>
              </a:ext>
            </a:extLst>
          </p:cNvPr>
          <p:cNvSpPr>
            <a:spLocks noGrp="1"/>
          </p:cNvSpPr>
          <p:nvPr>
            <p:ph type="sldNum" sz="quarter" idx="5"/>
          </p:nvPr>
        </p:nvSpPr>
        <p:spPr/>
        <p:txBody>
          <a:bodyPr/>
          <a:lstStyle/>
          <a:p>
            <a:fld id="{32F9F603-1C3D-4282-A126-C2403FB1CBBF}" type="slidenum">
              <a:rPr lang="en-US" smtClean="0"/>
              <a:t>14</a:t>
            </a:fld>
            <a:endParaRPr lang="en-US"/>
          </a:p>
        </p:txBody>
      </p:sp>
    </p:spTree>
    <p:extLst>
      <p:ext uri="{BB962C8B-B14F-4D97-AF65-F5344CB8AC3E}">
        <p14:creationId xmlns:p14="http://schemas.microsoft.com/office/powerpoint/2010/main" val="256967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81806-2A0F-CDE0-AB38-F4A0765EFF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B473B-036A-D1F0-CFA3-FB747F7EC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65DE9D-E3DA-F8D9-00F2-962CBD625853}"/>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a:t>
            </a:r>
            <a:r>
              <a:rPr lang="en-US" b="0" u="none" dirty="0" err="1"/>
              <a:t>outome</a:t>
            </a:r>
            <a:r>
              <a:rPr lang="en-US" b="0" u="none" dirty="0"/>
              <a:t>.</a:t>
            </a:r>
            <a:endParaRPr lang="en-US" b="1" u="sng" dirty="0"/>
          </a:p>
        </p:txBody>
      </p:sp>
      <p:sp>
        <p:nvSpPr>
          <p:cNvPr id="4" name="Slide Number Placeholder 3">
            <a:extLst>
              <a:ext uri="{FF2B5EF4-FFF2-40B4-BE49-F238E27FC236}">
                <a16:creationId xmlns:a16="http://schemas.microsoft.com/office/drawing/2014/main" id="{4EE75A92-C48D-8515-976D-52413D9DE59A}"/>
              </a:ext>
            </a:extLst>
          </p:cNvPr>
          <p:cNvSpPr>
            <a:spLocks noGrp="1"/>
          </p:cNvSpPr>
          <p:nvPr>
            <p:ph type="sldNum" sz="quarter" idx="5"/>
          </p:nvPr>
        </p:nvSpPr>
        <p:spPr/>
        <p:txBody>
          <a:bodyPr/>
          <a:lstStyle/>
          <a:p>
            <a:fld id="{32F9F603-1C3D-4282-A126-C2403FB1CBBF}" type="slidenum">
              <a:rPr lang="en-US" smtClean="0"/>
              <a:t>15</a:t>
            </a:fld>
            <a:endParaRPr lang="en-US"/>
          </a:p>
        </p:txBody>
      </p:sp>
    </p:spTree>
    <p:extLst>
      <p:ext uri="{BB962C8B-B14F-4D97-AF65-F5344CB8AC3E}">
        <p14:creationId xmlns:p14="http://schemas.microsoft.com/office/powerpoint/2010/main" val="165699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4B37-0C50-A98D-7B88-D99E9C7998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B9E12-8E73-CCA0-2AE9-13388306AD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A3D88D-B87D-C57E-2D6F-2FDEDC9261D5}"/>
              </a:ext>
            </a:extLst>
          </p:cNvPr>
          <p:cNvSpPr>
            <a:spLocks noGrp="1"/>
          </p:cNvSpPr>
          <p:nvPr>
            <p:ph type="body" idx="1"/>
          </p:nvPr>
        </p:nvSpPr>
        <p:spPr/>
        <p:txBody>
          <a:bodyPr/>
          <a:lstStyle/>
          <a:p>
            <a:r>
              <a:rPr lang="en-US" b="1" u="sng" dirty="0"/>
              <a:t>Definition</a:t>
            </a:r>
          </a:p>
          <a:p>
            <a:r>
              <a:rPr lang="en-US" b="0" u="none" dirty="0"/>
              <a:t>FIFO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E1FAB458-C96B-8208-6FF7-C71BEFE57EA6}"/>
              </a:ext>
            </a:extLst>
          </p:cNvPr>
          <p:cNvSpPr>
            <a:spLocks noGrp="1"/>
          </p:cNvSpPr>
          <p:nvPr>
            <p:ph type="sldNum" sz="quarter" idx="5"/>
          </p:nvPr>
        </p:nvSpPr>
        <p:spPr/>
        <p:txBody>
          <a:bodyPr/>
          <a:lstStyle/>
          <a:p>
            <a:fld id="{32F9F603-1C3D-4282-A126-C2403FB1CBBF}" type="slidenum">
              <a:rPr lang="en-US" smtClean="0"/>
              <a:t>16</a:t>
            </a:fld>
            <a:endParaRPr lang="en-US"/>
          </a:p>
        </p:txBody>
      </p:sp>
    </p:spTree>
    <p:extLst>
      <p:ext uri="{BB962C8B-B14F-4D97-AF65-F5344CB8AC3E}">
        <p14:creationId xmlns:p14="http://schemas.microsoft.com/office/powerpoint/2010/main" val="323728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p:txBody>
      </p:sp>
      <p:sp>
        <p:nvSpPr>
          <p:cNvPr id="4" name="Slide Number Placeholder 3"/>
          <p:cNvSpPr>
            <a:spLocks noGrp="1"/>
          </p:cNvSpPr>
          <p:nvPr>
            <p:ph type="sldNum" sz="quarter" idx="5"/>
          </p:nvPr>
        </p:nvSpPr>
        <p:spPr/>
        <p:txBody>
          <a:bodyPr/>
          <a:lstStyle/>
          <a:p>
            <a:fld id="{32F9F603-1C3D-4282-A126-C2403FB1CBBF}" type="slidenum">
              <a:rPr lang="en-US" smtClean="0"/>
              <a:t>6</a:t>
            </a:fld>
            <a:endParaRPr lang="en-US"/>
          </a:p>
        </p:txBody>
      </p:sp>
    </p:spTree>
    <p:extLst>
      <p:ext uri="{BB962C8B-B14F-4D97-AF65-F5344CB8AC3E}">
        <p14:creationId xmlns:p14="http://schemas.microsoft.com/office/powerpoint/2010/main" val="116845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p:cNvSpPr>
            <a:spLocks noGrp="1"/>
          </p:cNvSpPr>
          <p:nvPr>
            <p:ph type="sldNum" sz="quarter" idx="5"/>
          </p:nvPr>
        </p:nvSpPr>
        <p:spPr/>
        <p:txBody>
          <a:bodyPr/>
          <a:lstStyle/>
          <a:p>
            <a:fld id="{32F9F603-1C3D-4282-A126-C2403FB1CBBF}" type="slidenum">
              <a:rPr lang="en-US" smtClean="0"/>
              <a:t>7</a:t>
            </a:fld>
            <a:endParaRPr lang="en-US"/>
          </a:p>
        </p:txBody>
      </p:sp>
    </p:spTree>
    <p:extLst>
      <p:ext uri="{BB962C8B-B14F-4D97-AF65-F5344CB8AC3E}">
        <p14:creationId xmlns:p14="http://schemas.microsoft.com/office/powerpoint/2010/main" val="160765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p:cNvSpPr>
            <a:spLocks noGrp="1"/>
          </p:cNvSpPr>
          <p:nvPr>
            <p:ph type="sldNum" sz="quarter" idx="5"/>
          </p:nvPr>
        </p:nvSpPr>
        <p:spPr/>
        <p:txBody>
          <a:bodyPr/>
          <a:lstStyle/>
          <a:p>
            <a:fld id="{32F9F603-1C3D-4282-A126-C2403FB1CBBF}" type="slidenum">
              <a:rPr lang="en-US" smtClean="0"/>
              <a:t>8</a:t>
            </a:fld>
            <a:endParaRPr lang="en-US"/>
          </a:p>
        </p:txBody>
      </p:sp>
    </p:spTree>
    <p:extLst>
      <p:ext uri="{BB962C8B-B14F-4D97-AF65-F5344CB8AC3E}">
        <p14:creationId xmlns:p14="http://schemas.microsoft.com/office/powerpoint/2010/main" val="295490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E-Commerce</a:t>
            </a:r>
            <a:endParaRPr lang="en-US" b="0" u="sng" dirty="0"/>
          </a:p>
          <a:p>
            <a:r>
              <a:rPr lang="en-US" b="0" u="none" dirty="0"/>
              <a:t>Manage order processing, inventory updates, and payment processing across multiple microservices.</a:t>
            </a:r>
          </a:p>
          <a:p>
            <a:endParaRPr lang="en-US" b="0" u="none" dirty="0"/>
          </a:p>
          <a:p>
            <a:r>
              <a:rPr lang="en-US" b="1" u="sng" dirty="0"/>
              <a:t>Financial Services</a:t>
            </a:r>
            <a:endParaRPr lang="en-US" b="0" u="none" dirty="0"/>
          </a:p>
          <a:p>
            <a:r>
              <a:rPr lang="en-US" b="0" u="none" dirty="0"/>
              <a:t>Facilitate secure and reliable transactions between banking systems.</a:t>
            </a:r>
          </a:p>
          <a:p>
            <a:endParaRPr lang="en-US" b="0" u="none" dirty="0"/>
          </a:p>
          <a:p>
            <a:r>
              <a:rPr lang="en-US" b="1" u="sng" dirty="0"/>
              <a:t>IoT</a:t>
            </a:r>
            <a:endParaRPr lang="en-US" b="0" u="none" dirty="0"/>
          </a:p>
          <a:p>
            <a:r>
              <a:rPr lang="en-US" b="0" u="none" dirty="0"/>
              <a:t>Enable communication between IoT devices and backend services for real-time data processing.</a:t>
            </a:r>
            <a:endParaRPr lang="en-US" b="1" u="sng" dirty="0"/>
          </a:p>
        </p:txBody>
      </p:sp>
      <p:sp>
        <p:nvSpPr>
          <p:cNvPr id="4" name="Slide Number Placeholder 3"/>
          <p:cNvSpPr>
            <a:spLocks noGrp="1"/>
          </p:cNvSpPr>
          <p:nvPr>
            <p:ph type="sldNum" sz="quarter" idx="5"/>
          </p:nvPr>
        </p:nvSpPr>
        <p:spPr/>
        <p:txBody>
          <a:bodyPr/>
          <a:lstStyle/>
          <a:p>
            <a:fld id="{32F9F603-1C3D-4282-A126-C2403FB1CBBF}" type="slidenum">
              <a:rPr lang="en-US" smtClean="0"/>
              <a:t>9</a:t>
            </a:fld>
            <a:endParaRPr lang="en-US"/>
          </a:p>
        </p:txBody>
      </p:sp>
    </p:spTree>
    <p:extLst>
      <p:ext uri="{BB962C8B-B14F-4D97-AF65-F5344CB8AC3E}">
        <p14:creationId xmlns:p14="http://schemas.microsoft.com/office/powerpoint/2010/main" val="392991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AB6A3-2839-C3C2-3EFB-6979A3E0A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23E8A6-3A68-EE18-1563-1E2FE43049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FDCAAF-E1FA-7912-4EB2-CEC421D0F130}"/>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65C468FC-A7C3-9CF5-C2BA-2E412E16B9AF}"/>
              </a:ext>
            </a:extLst>
          </p:cNvPr>
          <p:cNvSpPr>
            <a:spLocks noGrp="1"/>
          </p:cNvSpPr>
          <p:nvPr>
            <p:ph type="sldNum" sz="quarter" idx="5"/>
          </p:nvPr>
        </p:nvSpPr>
        <p:spPr/>
        <p:txBody>
          <a:bodyPr/>
          <a:lstStyle/>
          <a:p>
            <a:fld id="{32F9F603-1C3D-4282-A126-C2403FB1CBBF}" type="slidenum">
              <a:rPr lang="en-US" smtClean="0"/>
              <a:t>10</a:t>
            </a:fld>
            <a:endParaRPr lang="en-US"/>
          </a:p>
        </p:txBody>
      </p:sp>
    </p:spTree>
    <p:extLst>
      <p:ext uri="{BB962C8B-B14F-4D97-AF65-F5344CB8AC3E}">
        <p14:creationId xmlns:p14="http://schemas.microsoft.com/office/powerpoint/2010/main" val="179142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A03DF-8A26-9484-7353-8F6A5AE78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71D75B-8E87-0A0E-79DE-3C247CFD9F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332710-4A43-0FD6-8CB0-DEF178603986}"/>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E1695427-E7F0-F361-F829-341D7A9C66E3}"/>
              </a:ext>
            </a:extLst>
          </p:cNvPr>
          <p:cNvSpPr>
            <a:spLocks noGrp="1"/>
          </p:cNvSpPr>
          <p:nvPr>
            <p:ph type="sldNum" sz="quarter" idx="5"/>
          </p:nvPr>
        </p:nvSpPr>
        <p:spPr/>
        <p:txBody>
          <a:bodyPr/>
          <a:lstStyle/>
          <a:p>
            <a:fld id="{32F9F603-1C3D-4282-A126-C2403FB1CBBF}" type="slidenum">
              <a:rPr lang="en-US" smtClean="0"/>
              <a:t>11</a:t>
            </a:fld>
            <a:endParaRPr lang="en-US"/>
          </a:p>
        </p:txBody>
      </p:sp>
    </p:spTree>
    <p:extLst>
      <p:ext uri="{BB962C8B-B14F-4D97-AF65-F5344CB8AC3E}">
        <p14:creationId xmlns:p14="http://schemas.microsoft.com/office/powerpoint/2010/main" val="344973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657A-98D3-CBFD-BC28-2445FA61A8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6A7FE5-DDFB-488C-A6FA-27852A3103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C2D67C-FDD3-F3CE-9758-F9A3A70A47EE}"/>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C90A0681-25D1-6A34-AD3B-7897714D6B01}"/>
              </a:ext>
            </a:extLst>
          </p:cNvPr>
          <p:cNvSpPr>
            <a:spLocks noGrp="1"/>
          </p:cNvSpPr>
          <p:nvPr>
            <p:ph type="sldNum" sz="quarter" idx="5"/>
          </p:nvPr>
        </p:nvSpPr>
        <p:spPr/>
        <p:txBody>
          <a:bodyPr/>
          <a:lstStyle/>
          <a:p>
            <a:fld id="{32F9F603-1C3D-4282-A126-C2403FB1CBBF}" type="slidenum">
              <a:rPr lang="en-US" smtClean="0"/>
              <a:t>12</a:t>
            </a:fld>
            <a:endParaRPr lang="en-US"/>
          </a:p>
        </p:txBody>
      </p:sp>
    </p:spTree>
    <p:extLst>
      <p:ext uri="{BB962C8B-B14F-4D97-AF65-F5344CB8AC3E}">
        <p14:creationId xmlns:p14="http://schemas.microsoft.com/office/powerpoint/2010/main" val="158776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0D5C1-C371-FF9E-CE5F-65B6BFD2FB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9D656-B275-DD74-CB01-F70D4D453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98479-FE7B-1E31-36D1-62D1C11AAD11}"/>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D6BC0302-E436-1543-7816-E138E90C272D}"/>
              </a:ext>
            </a:extLst>
          </p:cNvPr>
          <p:cNvSpPr>
            <a:spLocks noGrp="1"/>
          </p:cNvSpPr>
          <p:nvPr>
            <p:ph type="sldNum" sz="quarter" idx="5"/>
          </p:nvPr>
        </p:nvSpPr>
        <p:spPr/>
        <p:txBody>
          <a:bodyPr/>
          <a:lstStyle/>
          <a:p>
            <a:fld id="{32F9F603-1C3D-4282-A126-C2403FB1CBBF}" type="slidenum">
              <a:rPr lang="en-US" smtClean="0"/>
              <a:t>13</a:t>
            </a:fld>
            <a:endParaRPr lang="en-US"/>
          </a:p>
        </p:txBody>
      </p:sp>
    </p:spTree>
    <p:extLst>
      <p:ext uri="{BB962C8B-B14F-4D97-AF65-F5344CB8AC3E}">
        <p14:creationId xmlns:p14="http://schemas.microsoft.com/office/powerpoint/2010/main" val="426506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82667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alphaModFix amt="50000"/>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2404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4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solidFill>
                  <a:srgbClr val="DC2626"/>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105840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90068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709052" y="6437735"/>
            <a:ext cx="2766205" cy="276999"/>
          </a:xfrm>
          <a:prstGeom prst="rect">
            <a:avLst/>
          </a:prstGeom>
          <a:noFill/>
        </p:spPr>
        <p:txBody>
          <a:bodyPr wrap="none" rtlCol="0">
            <a:spAutoFit/>
          </a:bodyPr>
          <a:lstStyle/>
          <a:p>
            <a:pPr algn="ctr"/>
            <a:r>
              <a:rPr lang="en-US" sz="1200" b="1" kern="1200" dirty="0">
                <a:solidFill>
                  <a:srgbClr val="6B7280"/>
                </a:solidFill>
                <a:latin typeface="+mn-lt"/>
                <a:ea typeface="+mn-ea"/>
                <a:cs typeface="+mn-cs"/>
              </a:rPr>
              <a:t>Unlock the Power of Messaging Patterns</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rgbClr val="1E3A8A"/>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9484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9484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9484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9484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9484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 id="2147483660" r:id="rId2"/>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FA5928-5911-D5D5-1FC1-01C2B4E0F695}"/>
              </a:ext>
            </a:extLst>
          </p:cNvPr>
          <p:cNvSpPr txBox="1"/>
          <p:nvPr/>
        </p:nvSpPr>
        <p:spPr>
          <a:xfrm>
            <a:off x="1143811" y="5066675"/>
            <a:ext cx="9904378" cy="646331"/>
          </a:xfrm>
          <a:prstGeom prst="rect">
            <a:avLst/>
          </a:prstGeom>
          <a:solidFill>
            <a:schemeClr val="bg1"/>
          </a:solidFill>
        </p:spPr>
        <p:txBody>
          <a:bodyPr wrap="none" rtlCol="0">
            <a:spAutoFit/>
          </a:bodyPr>
          <a:lstStyle/>
          <a:p>
            <a:r>
              <a:rPr lang="en-US" sz="3600" dirty="0">
                <a:solidFill>
                  <a:srgbClr val="094843"/>
                </a:solidFill>
                <a:latin typeface="Kamerik205 8" panose="020B0803030600020004" pitchFamily="34" charset="0"/>
              </a:rPr>
              <a:t>Unlock the Power of Messaging Patterns</a:t>
            </a:r>
          </a:p>
        </p:txBody>
      </p:sp>
    </p:spTree>
    <p:extLst>
      <p:ext uri="{BB962C8B-B14F-4D97-AF65-F5344CB8AC3E}">
        <p14:creationId xmlns:p14="http://schemas.microsoft.com/office/powerpoint/2010/main" val="20103116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2BB69-6406-B333-33FB-422281812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24F6B-C4AC-4495-CE60-47699E00C085}"/>
              </a:ext>
            </a:extLst>
          </p:cNvPr>
          <p:cNvSpPr>
            <a:spLocks noGrp="1"/>
          </p:cNvSpPr>
          <p:nvPr>
            <p:ph type="title"/>
          </p:nvPr>
        </p:nvSpPr>
        <p:spPr/>
        <p:txBody>
          <a:bodyPr/>
          <a:lstStyle/>
          <a:p>
            <a:r>
              <a:rPr lang="en-US" dirty="0"/>
              <a:t>Key Concepts and Terminology</a:t>
            </a:r>
          </a:p>
        </p:txBody>
      </p:sp>
      <p:sp>
        <p:nvSpPr>
          <p:cNvPr id="3" name="Rectangle: Rounded Corners 2">
            <a:extLst>
              <a:ext uri="{FF2B5EF4-FFF2-40B4-BE49-F238E27FC236}">
                <a16:creationId xmlns:a16="http://schemas.microsoft.com/office/drawing/2014/main" id="{05E02A8A-3C69-3E23-6268-96CA6A4AD0F8}"/>
              </a:ext>
            </a:extLst>
          </p:cNvPr>
          <p:cNvSpPr/>
          <p:nvPr/>
        </p:nvSpPr>
        <p:spPr>
          <a:xfrm>
            <a:off x="312977" y="1922961"/>
            <a:ext cx="2662332" cy="1059962"/>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Tree>
    <p:extLst>
      <p:ext uri="{BB962C8B-B14F-4D97-AF65-F5344CB8AC3E}">
        <p14:creationId xmlns:p14="http://schemas.microsoft.com/office/powerpoint/2010/main" val="22561922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29495-3AB3-BC63-CED6-C3A591AED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C2D62-CF5C-A0BC-72D4-34FCAF6DEE77}"/>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0FA0EAC6-FB34-117E-B9EF-2A3F8A7214B2}"/>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
        <p:nvSpPr>
          <p:cNvPr id="4" name="Rectangle: Rounded Corners 3">
            <a:extLst>
              <a:ext uri="{FF2B5EF4-FFF2-40B4-BE49-F238E27FC236}">
                <a16:creationId xmlns:a16="http://schemas.microsoft.com/office/drawing/2014/main" id="{C2B3C6E9-322D-DA50-D818-3AD5B5CAF4EE}"/>
              </a:ext>
            </a:extLst>
          </p:cNvPr>
          <p:cNvSpPr/>
          <p:nvPr/>
        </p:nvSpPr>
        <p:spPr>
          <a:xfrm>
            <a:off x="3280881" y="1922961"/>
            <a:ext cx="2662332" cy="1059962"/>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Publish/ Subscriber Model</a:t>
            </a:r>
          </a:p>
        </p:txBody>
      </p:sp>
    </p:spTree>
    <p:extLst>
      <p:ext uri="{BB962C8B-B14F-4D97-AF65-F5344CB8AC3E}">
        <p14:creationId xmlns:p14="http://schemas.microsoft.com/office/powerpoint/2010/main" val="10984015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6C121-E8A3-2FF1-5D85-96178385CC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DB5A0-5BCD-3944-DB86-C0F75C28EDC8}"/>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F9C722E1-8838-F553-076E-86E405AC859C}"/>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
        <p:nvSpPr>
          <p:cNvPr id="4" name="Rectangle: Rounded Corners 3">
            <a:extLst>
              <a:ext uri="{FF2B5EF4-FFF2-40B4-BE49-F238E27FC236}">
                <a16:creationId xmlns:a16="http://schemas.microsoft.com/office/drawing/2014/main" id="{438E001A-A170-3031-1F9D-709735CB9C9C}"/>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Publisher/ Subscriber Model</a:t>
            </a:r>
          </a:p>
        </p:txBody>
      </p:sp>
      <p:sp>
        <p:nvSpPr>
          <p:cNvPr id="5" name="Rectangle: Rounded Corners 4">
            <a:extLst>
              <a:ext uri="{FF2B5EF4-FFF2-40B4-BE49-F238E27FC236}">
                <a16:creationId xmlns:a16="http://schemas.microsoft.com/office/drawing/2014/main" id="{EA9BE67B-5603-D4DC-EADE-CCA21C40A6E5}"/>
              </a:ext>
            </a:extLst>
          </p:cNvPr>
          <p:cNvSpPr/>
          <p:nvPr/>
        </p:nvSpPr>
        <p:spPr>
          <a:xfrm>
            <a:off x="6248786" y="1968079"/>
            <a:ext cx="2662332" cy="969725"/>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Brokers</a:t>
            </a:r>
          </a:p>
        </p:txBody>
      </p:sp>
    </p:spTree>
    <p:extLst>
      <p:ext uri="{BB962C8B-B14F-4D97-AF65-F5344CB8AC3E}">
        <p14:creationId xmlns:p14="http://schemas.microsoft.com/office/powerpoint/2010/main" val="21879100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7D7B7-4B61-C907-32C6-A0E926B6B1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E9BF66-B237-E678-1124-E97AD796C2AE}"/>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D59637EE-19C0-5698-4497-34773B8122E7}"/>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
        <p:nvSpPr>
          <p:cNvPr id="4" name="Rectangle: Rounded Corners 3">
            <a:extLst>
              <a:ext uri="{FF2B5EF4-FFF2-40B4-BE49-F238E27FC236}">
                <a16:creationId xmlns:a16="http://schemas.microsoft.com/office/drawing/2014/main" id="{AA392E4A-B533-0D6E-1B92-F91CB05658D6}"/>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Publisher/ Subscriber Model</a:t>
            </a:r>
          </a:p>
        </p:txBody>
      </p:sp>
      <p:sp>
        <p:nvSpPr>
          <p:cNvPr id="5" name="Rectangle: Rounded Corners 4">
            <a:extLst>
              <a:ext uri="{FF2B5EF4-FFF2-40B4-BE49-F238E27FC236}">
                <a16:creationId xmlns:a16="http://schemas.microsoft.com/office/drawing/2014/main" id="{6A11B690-752F-6C68-7660-722941299CF1}"/>
              </a:ext>
            </a:extLst>
          </p:cNvPr>
          <p:cNvSpPr/>
          <p:nvPr/>
        </p:nvSpPr>
        <p:spPr>
          <a:xfrm>
            <a:off x="6248786"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Brokers</a:t>
            </a:r>
          </a:p>
        </p:txBody>
      </p:sp>
      <p:sp>
        <p:nvSpPr>
          <p:cNvPr id="7" name="Rectangle: Rounded Corners 6">
            <a:extLst>
              <a:ext uri="{FF2B5EF4-FFF2-40B4-BE49-F238E27FC236}">
                <a16:creationId xmlns:a16="http://schemas.microsoft.com/office/drawing/2014/main" id="{EE75B1E2-A5DE-D4BF-42E8-8063C6E6AB4E}"/>
              </a:ext>
            </a:extLst>
          </p:cNvPr>
          <p:cNvSpPr/>
          <p:nvPr/>
        </p:nvSpPr>
        <p:spPr>
          <a:xfrm>
            <a:off x="9216691" y="1968079"/>
            <a:ext cx="2662332" cy="969725"/>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Transactions</a:t>
            </a:r>
          </a:p>
        </p:txBody>
      </p:sp>
    </p:spTree>
    <p:extLst>
      <p:ext uri="{BB962C8B-B14F-4D97-AF65-F5344CB8AC3E}">
        <p14:creationId xmlns:p14="http://schemas.microsoft.com/office/powerpoint/2010/main" val="27008512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7FD20-72E4-A912-0223-B445F4BEA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93D0BE-9F38-CB59-7FE6-A63E7AEACAAB}"/>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3E576B14-EC95-005E-5894-1FF174179537}"/>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
        <p:nvSpPr>
          <p:cNvPr id="4" name="Rectangle: Rounded Corners 3">
            <a:extLst>
              <a:ext uri="{FF2B5EF4-FFF2-40B4-BE49-F238E27FC236}">
                <a16:creationId xmlns:a16="http://schemas.microsoft.com/office/drawing/2014/main" id="{F62FDB9A-F93F-FA20-7A71-111F4F49758C}"/>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Publisher/ Subscriber Model</a:t>
            </a:r>
          </a:p>
        </p:txBody>
      </p:sp>
      <p:sp>
        <p:nvSpPr>
          <p:cNvPr id="5" name="Rectangle: Rounded Corners 4">
            <a:extLst>
              <a:ext uri="{FF2B5EF4-FFF2-40B4-BE49-F238E27FC236}">
                <a16:creationId xmlns:a16="http://schemas.microsoft.com/office/drawing/2014/main" id="{DC6130EB-FB16-078C-6C6D-47B537429EA2}"/>
              </a:ext>
            </a:extLst>
          </p:cNvPr>
          <p:cNvSpPr/>
          <p:nvPr/>
        </p:nvSpPr>
        <p:spPr>
          <a:xfrm>
            <a:off x="6248786"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Brokers</a:t>
            </a:r>
          </a:p>
        </p:txBody>
      </p:sp>
      <p:sp>
        <p:nvSpPr>
          <p:cNvPr id="7" name="Rectangle: Rounded Corners 6">
            <a:extLst>
              <a:ext uri="{FF2B5EF4-FFF2-40B4-BE49-F238E27FC236}">
                <a16:creationId xmlns:a16="http://schemas.microsoft.com/office/drawing/2014/main" id="{B51C6917-F85A-992A-E018-9C1FC6F12C3F}"/>
              </a:ext>
            </a:extLst>
          </p:cNvPr>
          <p:cNvSpPr/>
          <p:nvPr/>
        </p:nvSpPr>
        <p:spPr>
          <a:xfrm>
            <a:off x="9216691"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Transactions</a:t>
            </a:r>
          </a:p>
        </p:txBody>
      </p:sp>
      <p:sp>
        <p:nvSpPr>
          <p:cNvPr id="6" name="Rectangle: Rounded Corners 5">
            <a:extLst>
              <a:ext uri="{FF2B5EF4-FFF2-40B4-BE49-F238E27FC236}">
                <a16:creationId xmlns:a16="http://schemas.microsoft.com/office/drawing/2014/main" id="{0F1688F9-79E1-4553-F4D5-C7A72189303B}"/>
              </a:ext>
            </a:extLst>
          </p:cNvPr>
          <p:cNvSpPr/>
          <p:nvPr/>
        </p:nvSpPr>
        <p:spPr>
          <a:xfrm>
            <a:off x="1949716" y="3570528"/>
            <a:ext cx="2662332" cy="1059962"/>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Dead Letter Queue</a:t>
            </a:r>
          </a:p>
        </p:txBody>
      </p:sp>
    </p:spTree>
    <p:extLst>
      <p:ext uri="{BB962C8B-B14F-4D97-AF65-F5344CB8AC3E}">
        <p14:creationId xmlns:p14="http://schemas.microsoft.com/office/powerpoint/2010/main" val="37836737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D287A-7AEF-A000-D2D1-7A9BC25A5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5A47F3-79CC-8A61-78F3-B734D87E6BE9}"/>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978825E6-6B8D-26CE-5C53-EB9DCB1430D0}"/>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
        <p:nvSpPr>
          <p:cNvPr id="4" name="Rectangle: Rounded Corners 3">
            <a:extLst>
              <a:ext uri="{FF2B5EF4-FFF2-40B4-BE49-F238E27FC236}">
                <a16:creationId xmlns:a16="http://schemas.microsoft.com/office/drawing/2014/main" id="{6FEAAE67-4900-9394-3217-D58BA7FAE98F}"/>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Publisher/ Subscriber Model</a:t>
            </a:r>
          </a:p>
        </p:txBody>
      </p:sp>
      <p:sp>
        <p:nvSpPr>
          <p:cNvPr id="5" name="Rectangle: Rounded Corners 4">
            <a:extLst>
              <a:ext uri="{FF2B5EF4-FFF2-40B4-BE49-F238E27FC236}">
                <a16:creationId xmlns:a16="http://schemas.microsoft.com/office/drawing/2014/main" id="{18018762-2E01-F4F5-72D4-52F56A2CFD1F}"/>
              </a:ext>
            </a:extLst>
          </p:cNvPr>
          <p:cNvSpPr/>
          <p:nvPr/>
        </p:nvSpPr>
        <p:spPr>
          <a:xfrm>
            <a:off x="6248786"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Brokers</a:t>
            </a:r>
          </a:p>
        </p:txBody>
      </p:sp>
      <p:sp>
        <p:nvSpPr>
          <p:cNvPr id="7" name="Rectangle: Rounded Corners 6">
            <a:extLst>
              <a:ext uri="{FF2B5EF4-FFF2-40B4-BE49-F238E27FC236}">
                <a16:creationId xmlns:a16="http://schemas.microsoft.com/office/drawing/2014/main" id="{2C034D1A-6E89-BD95-8DBB-79B9A140145D}"/>
              </a:ext>
            </a:extLst>
          </p:cNvPr>
          <p:cNvSpPr/>
          <p:nvPr/>
        </p:nvSpPr>
        <p:spPr>
          <a:xfrm>
            <a:off x="9216691"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Transactions</a:t>
            </a:r>
          </a:p>
        </p:txBody>
      </p:sp>
      <p:sp>
        <p:nvSpPr>
          <p:cNvPr id="6" name="Rectangle: Rounded Corners 5">
            <a:extLst>
              <a:ext uri="{FF2B5EF4-FFF2-40B4-BE49-F238E27FC236}">
                <a16:creationId xmlns:a16="http://schemas.microsoft.com/office/drawing/2014/main" id="{E7C2D21E-5FB2-4F3E-117F-CA9E37A4A5C5}"/>
              </a:ext>
            </a:extLst>
          </p:cNvPr>
          <p:cNvSpPr/>
          <p:nvPr/>
        </p:nvSpPr>
        <p:spPr>
          <a:xfrm>
            <a:off x="1949716" y="3570528"/>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Dead Letter Queue</a:t>
            </a:r>
          </a:p>
        </p:txBody>
      </p:sp>
      <p:sp>
        <p:nvSpPr>
          <p:cNvPr id="8" name="Rectangle: Rounded Corners 7">
            <a:extLst>
              <a:ext uri="{FF2B5EF4-FFF2-40B4-BE49-F238E27FC236}">
                <a16:creationId xmlns:a16="http://schemas.microsoft.com/office/drawing/2014/main" id="{DE9D83F3-C164-15AE-C00E-EDC969122B5B}"/>
              </a:ext>
            </a:extLst>
          </p:cNvPr>
          <p:cNvSpPr/>
          <p:nvPr/>
        </p:nvSpPr>
        <p:spPr>
          <a:xfrm>
            <a:off x="4917620" y="3570528"/>
            <a:ext cx="2662332" cy="1059962"/>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Idempotence</a:t>
            </a:r>
          </a:p>
        </p:txBody>
      </p:sp>
    </p:spTree>
    <p:extLst>
      <p:ext uri="{BB962C8B-B14F-4D97-AF65-F5344CB8AC3E}">
        <p14:creationId xmlns:p14="http://schemas.microsoft.com/office/powerpoint/2010/main" val="33627005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EC13F-C666-77EF-20FE-1B41FFBE2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E9A99-E814-5488-6B02-26275D1C81F5}"/>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4973CE86-EAB0-20BA-3B25-1F4E2BD2EDF2}"/>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Queue</a:t>
            </a:r>
          </a:p>
        </p:txBody>
      </p:sp>
      <p:sp>
        <p:nvSpPr>
          <p:cNvPr id="4" name="Rectangle: Rounded Corners 3">
            <a:extLst>
              <a:ext uri="{FF2B5EF4-FFF2-40B4-BE49-F238E27FC236}">
                <a16:creationId xmlns:a16="http://schemas.microsoft.com/office/drawing/2014/main" id="{D0725597-A471-5003-FABE-04F07B5DDC36}"/>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Publisher/ Subscriber Model</a:t>
            </a:r>
          </a:p>
        </p:txBody>
      </p:sp>
      <p:sp>
        <p:nvSpPr>
          <p:cNvPr id="5" name="Rectangle: Rounded Corners 4">
            <a:extLst>
              <a:ext uri="{FF2B5EF4-FFF2-40B4-BE49-F238E27FC236}">
                <a16:creationId xmlns:a16="http://schemas.microsoft.com/office/drawing/2014/main" id="{DCC709C3-6FBB-35D7-4EAD-513F482AB894}"/>
              </a:ext>
            </a:extLst>
          </p:cNvPr>
          <p:cNvSpPr/>
          <p:nvPr/>
        </p:nvSpPr>
        <p:spPr>
          <a:xfrm>
            <a:off x="6248786"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Message Brokers</a:t>
            </a:r>
          </a:p>
        </p:txBody>
      </p:sp>
      <p:sp>
        <p:nvSpPr>
          <p:cNvPr id="7" name="Rectangle: Rounded Corners 6">
            <a:extLst>
              <a:ext uri="{FF2B5EF4-FFF2-40B4-BE49-F238E27FC236}">
                <a16:creationId xmlns:a16="http://schemas.microsoft.com/office/drawing/2014/main" id="{568C7647-34A5-73EB-1376-E692AEE78FF6}"/>
              </a:ext>
            </a:extLst>
          </p:cNvPr>
          <p:cNvSpPr/>
          <p:nvPr/>
        </p:nvSpPr>
        <p:spPr>
          <a:xfrm>
            <a:off x="9216691"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Transactions</a:t>
            </a:r>
          </a:p>
        </p:txBody>
      </p:sp>
      <p:sp>
        <p:nvSpPr>
          <p:cNvPr id="6" name="Rectangle: Rounded Corners 5">
            <a:extLst>
              <a:ext uri="{FF2B5EF4-FFF2-40B4-BE49-F238E27FC236}">
                <a16:creationId xmlns:a16="http://schemas.microsoft.com/office/drawing/2014/main" id="{28AAD80F-1202-6043-DD92-58EC04A6A50E}"/>
              </a:ext>
            </a:extLst>
          </p:cNvPr>
          <p:cNvSpPr/>
          <p:nvPr/>
        </p:nvSpPr>
        <p:spPr>
          <a:xfrm>
            <a:off x="1949716" y="3570528"/>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Dead Letter Queue</a:t>
            </a:r>
          </a:p>
        </p:txBody>
      </p:sp>
      <p:sp>
        <p:nvSpPr>
          <p:cNvPr id="8" name="Rectangle: Rounded Corners 7">
            <a:extLst>
              <a:ext uri="{FF2B5EF4-FFF2-40B4-BE49-F238E27FC236}">
                <a16:creationId xmlns:a16="http://schemas.microsoft.com/office/drawing/2014/main" id="{A6BBFD20-5D58-E154-EA43-D676B1DDD326}"/>
              </a:ext>
            </a:extLst>
          </p:cNvPr>
          <p:cNvSpPr/>
          <p:nvPr/>
        </p:nvSpPr>
        <p:spPr>
          <a:xfrm>
            <a:off x="4917620" y="3570528"/>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Idempotence</a:t>
            </a:r>
          </a:p>
        </p:txBody>
      </p:sp>
      <p:sp>
        <p:nvSpPr>
          <p:cNvPr id="9" name="Rectangle: Rounded Corners 8">
            <a:extLst>
              <a:ext uri="{FF2B5EF4-FFF2-40B4-BE49-F238E27FC236}">
                <a16:creationId xmlns:a16="http://schemas.microsoft.com/office/drawing/2014/main" id="{E1F60CFF-67E2-904D-2B91-DC83B910C7E4}"/>
              </a:ext>
            </a:extLst>
          </p:cNvPr>
          <p:cNvSpPr/>
          <p:nvPr/>
        </p:nvSpPr>
        <p:spPr>
          <a:xfrm>
            <a:off x="7885525" y="3615646"/>
            <a:ext cx="2662332" cy="969725"/>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FIFO</a:t>
            </a:r>
            <a:br>
              <a:rPr lang="en-US" sz="2400" b="1" dirty="0"/>
            </a:br>
            <a:r>
              <a:rPr lang="en-US" sz="2400" b="1" dirty="0"/>
              <a:t>(First In, First Out)</a:t>
            </a:r>
          </a:p>
        </p:txBody>
      </p:sp>
    </p:spTree>
    <p:extLst>
      <p:ext uri="{BB962C8B-B14F-4D97-AF65-F5344CB8AC3E}">
        <p14:creationId xmlns:p14="http://schemas.microsoft.com/office/powerpoint/2010/main" val="10091332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7659-14F9-559A-838D-4785BFA88BD7}"/>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a:t>Who is Chad Green?</a:t>
            </a:r>
            <a:endParaRPr lang="en-US" dirty="0"/>
          </a:p>
        </p:txBody>
      </p:sp>
      <p:pic>
        <p:nvPicPr>
          <p:cNvPr id="3" name="Picture 2">
            <a:extLst>
              <a:ext uri="{FF2B5EF4-FFF2-40B4-BE49-F238E27FC236}">
                <a16:creationId xmlns:a16="http://schemas.microsoft.com/office/drawing/2014/main" id="{ECAC355A-6024-3919-FFBF-709DF6B96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4D3A6D78-0344-169B-3FFA-9EE4AECD5424}"/>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63102FE3-D2E5-3E39-55C4-F0D86CB09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732C3B68-4173-4B67-C9A5-BE197B534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0EA79EA4-5D75-98ED-2B62-E74E59C3F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63C00CA2-31E5-ACBE-0329-44C5D7B491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184364D6-4894-CD78-69DF-E8C5416055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38BDAE32-E73D-0917-6FFC-3329C24AA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35948435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0BC3-2B44-B109-B63D-26AC58EBF52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857D99A-D4FC-B10D-4281-255EED2B1AA4}"/>
              </a:ext>
            </a:extLst>
          </p:cNvPr>
          <p:cNvSpPr>
            <a:spLocks noGrp="1"/>
          </p:cNvSpPr>
          <p:nvPr>
            <p:ph idx="1"/>
          </p:nvPr>
        </p:nvSpPr>
        <p:spPr/>
        <p:txBody>
          <a:bodyPr>
            <a:normAutofit fontScale="55000" lnSpcReduction="20000"/>
          </a:bodyPr>
          <a:lstStyle/>
          <a:p>
            <a:pPr marL="0" indent="0">
              <a:buNone/>
            </a:pPr>
            <a:r>
              <a:rPr lang="en-US" dirty="0"/>
              <a:t>08:00 – Introduction</a:t>
            </a:r>
          </a:p>
          <a:p>
            <a:pPr marL="0" indent="0">
              <a:buNone/>
            </a:pPr>
            <a:r>
              <a:rPr lang="en-US" dirty="0"/>
              <a:t>08:20 – Fundamentals of Messaging Patterns</a:t>
            </a:r>
          </a:p>
          <a:p>
            <a:pPr marL="0" indent="0">
              <a:buNone/>
            </a:pPr>
            <a:r>
              <a:rPr lang="en-US" dirty="0"/>
              <a:t>08:40 – Lab Exercise: Publish/Subscribe Messaging</a:t>
            </a:r>
          </a:p>
          <a:p>
            <a:pPr marL="0" indent="0">
              <a:buNone/>
            </a:pPr>
            <a:r>
              <a:rPr lang="en-US" dirty="0"/>
              <a:t>09:00 – Break</a:t>
            </a:r>
          </a:p>
          <a:p>
            <a:pPr marL="0" indent="0">
              <a:buNone/>
            </a:pPr>
            <a:r>
              <a:rPr lang="en-US" dirty="0"/>
              <a:t>09:10 – Routing and Processing</a:t>
            </a:r>
          </a:p>
          <a:p>
            <a:pPr marL="0" indent="0">
              <a:buNone/>
            </a:pPr>
            <a:r>
              <a:rPr lang="en-US" dirty="0"/>
              <a:t>09:30 – Lab Exercise: Dead Letter Queues</a:t>
            </a:r>
          </a:p>
          <a:p>
            <a:pPr marL="0" indent="0">
              <a:buNone/>
            </a:pPr>
            <a:r>
              <a:rPr lang="en-US" dirty="0"/>
              <a:t>09:55 – Advanced Processing Techniques</a:t>
            </a:r>
          </a:p>
          <a:p>
            <a:pPr marL="0" indent="0">
              <a:buNone/>
            </a:pPr>
            <a:r>
              <a:rPr lang="en-US" dirty="0"/>
              <a:t>10:15 – Lab Exercise: Claim Checks</a:t>
            </a:r>
          </a:p>
          <a:p>
            <a:pPr marL="0" indent="0">
              <a:buNone/>
            </a:pPr>
            <a:r>
              <a:rPr lang="en-US" dirty="0"/>
              <a:t>10:35 – Break</a:t>
            </a:r>
          </a:p>
          <a:p>
            <a:pPr marL="0" indent="0">
              <a:buNone/>
            </a:pPr>
            <a:r>
              <a:rPr lang="en-US" dirty="0"/>
              <a:t>10:45 – Resilience and Reliability</a:t>
            </a:r>
          </a:p>
          <a:p>
            <a:pPr marL="0" indent="0">
              <a:buNone/>
            </a:pPr>
            <a:r>
              <a:rPr lang="en-US" dirty="0"/>
              <a:t>11:00 – Lab Exercise: Circuit Breaker</a:t>
            </a:r>
          </a:p>
          <a:p>
            <a:pPr marL="0" indent="0">
              <a:buNone/>
            </a:pPr>
            <a:r>
              <a:rPr lang="en-US" dirty="0"/>
              <a:t>11:20 – Streaming Patterns</a:t>
            </a:r>
          </a:p>
          <a:p>
            <a:pPr marL="0" indent="0">
              <a:buNone/>
            </a:pPr>
            <a:r>
              <a:rPr lang="en-US" dirty="0"/>
              <a:t>11:30 – Design Considerations</a:t>
            </a:r>
          </a:p>
          <a:p>
            <a:pPr marL="0" indent="0">
              <a:buNone/>
            </a:pPr>
            <a:r>
              <a:rPr lang="en-US" dirty="0"/>
              <a:t>11:50 - Conclusion</a:t>
            </a:r>
          </a:p>
        </p:txBody>
      </p:sp>
    </p:spTree>
    <p:extLst>
      <p:ext uri="{BB962C8B-B14F-4D97-AF65-F5344CB8AC3E}">
        <p14:creationId xmlns:p14="http://schemas.microsoft.com/office/powerpoint/2010/main" val="1671970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31A8-DFAF-CED0-5A8D-F70A1EA3F353}"/>
              </a:ext>
            </a:extLst>
          </p:cNvPr>
          <p:cNvSpPr>
            <a:spLocks noGrp="1"/>
          </p:cNvSpPr>
          <p:nvPr>
            <p:ph type="title"/>
          </p:nvPr>
        </p:nvSpPr>
        <p:spPr/>
        <p:txBody>
          <a:bodyPr/>
          <a:lstStyle/>
          <a:p>
            <a:r>
              <a:rPr lang="en-US" dirty="0"/>
              <a:t>Objective &amp; Learning Outcomes</a:t>
            </a:r>
          </a:p>
        </p:txBody>
      </p:sp>
      <p:sp>
        <p:nvSpPr>
          <p:cNvPr id="3" name="Content Placeholder 2">
            <a:extLst>
              <a:ext uri="{FF2B5EF4-FFF2-40B4-BE49-F238E27FC236}">
                <a16:creationId xmlns:a16="http://schemas.microsoft.com/office/drawing/2014/main" id="{EB414022-55D5-406C-7F68-407F050532B6}"/>
              </a:ext>
            </a:extLst>
          </p:cNvPr>
          <p:cNvSpPr>
            <a:spLocks noGrp="1"/>
          </p:cNvSpPr>
          <p:nvPr>
            <p:ph idx="1"/>
          </p:nvPr>
        </p:nvSpPr>
        <p:spPr/>
        <p:txBody>
          <a:bodyPr>
            <a:normAutofit lnSpcReduction="10000"/>
          </a:bodyPr>
          <a:lstStyle/>
          <a:p>
            <a:pPr marL="0" indent="0">
              <a:buNone/>
            </a:pPr>
            <a:r>
              <a:rPr lang="en-US" b="1" u="sng" dirty="0"/>
              <a:t>Objective</a:t>
            </a:r>
          </a:p>
          <a:p>
            <a:pPr marL="0" indent="0">
              <a:buNone/>
            </a:pPr>
            <a:r>
              <a:rPr lang="en-US" dirty="0"/>
              <a:t>Equip attendees with the knowledge and skills to design, implement, and optimize message systems.</a:t>
            </a:r>
          </a:p>
          <a:p>
            <a:endParaRPr lang="en-US" dirty="0"/>
          </a:p>
          <a:p>
            <a:pPr marL="0" indent="0">
              <a:buNone/>
            </a:pPr>
            <a:r>
              <a:rPr lang="en-US" b="1" u="sng" dirty="0"/>
              <a:t>Learning Outcomes</a:t>
            </a:r>
          </a:p>
          <a:p>
            <a:r>
              <a:rPr lang="en-US" dirty="0"/>
              <a:t>Understand fundamentals and advanced messaging patterns.</a:t>
            </a:r>
          </a:p>
          <a:p>
            <a:r>
              <a:rPr lang="en-US" dirty="0"/>
              <a:t>Apply best practices to real-world scenarios.</a:t>
            </a:r>
          </a:p>
          <a:p>
            <a:r>
              <a:rPr lang="en-US" dirty="0"/>
              <a:t>Gain hands-on experience through practical exercises.</a:t>
            </a:r>
          </a:p>
          <a:p>
            <a:r>
              <a:rPr lang="en-US" dirty="0"/>
              <a:t>Develop the ability to design resilient and efficient messaging systems</a:t>
            </a:r>
          </a:p>
        </p:txBody>
      </p:sp>
    </p:spTree>
    <p:extLst>
      <p:ext uri="{BB962C8B-B14F-4D97-AF65-F5344CB8AC3E}">
        <p14:creationId xmlns:p14="http://schemas.microsoft.com/office/powerpoint/2010/main" val="31141701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1903-ECB6-3AE7-2D19-A677F8138336}"/>
              </a:ext>
            </a:extLst>
          </p:cNvPr>
          <p:cNvSpPr>
            <a:spLocks noGrp="1"/>
          </p:cNvSpPr>
          <p:nvPr>
            <p:ph type="title"/>
          </p:nvPr>
        </p:nvSpPr>
        <p:spPr/>
        <p:txBody>
          <a:bodyPr/>
          <a:lstStyle/>
          <a:p>
            <a:r>
              <a:rPr lang="en-US" dirty="0"/>
              <a:t>Importance of Messaging Systems</a:t>
            </a:r>
          </a:p>
        </p:txBody>
      </p:sp>
      <p:sp>
        <p:nvSpPr>
          <p:cNvPr id="3" name="Text Placeholder 2">
            <a:extLst>
              <a:ext uri="{FF2B5EF4-FFF2-40B4-BE49-F238E27FC236}">
                <a16:creationId xmlns:a16="http://schemas.microsoft.com/office/drawing/2014/main" id="{A6A343CB-E75E-C4D8-0A09-C78C78A74B01}"/>
              </a:ext>
            </a:extLst>
          </p:cNvPr>
          <p:cNvSpPr>
            <a:spLocks noGrp="1"/>
          </p:cNvSpPr>
          <p:nvPr>
            <p:ph type="body" idx="1"/>
          </p:nvPr>
        </p:nvSpPr>
        <p:spPr/>
        <p:txBody>
          <a:bodyPr/>
          <a:lstStyle/>
          <a:p>
            <a:r>
              <a:rPr lang="en-US" dirty="0">
                <a:solidFill>
                  <a:srgbClr val="094843"/>
                </a:solidFill>
              </a:rPr>
              <a:t>Unlock the Power of Messaging Patterns</a:t>
            </a:r>
          </a:p>
        </p:txBody>
      </p:sp>
    </p:spTree>
    <p:extLst>
      <p:ext uri="{BB962C8B-B14F-4D97-AF65-F5344CB8AC3E}">
        <p14:creationId xmlns:p14="http://schemas.microsoft.com/office/powerpoint/2010/main" val="1473292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04CE-F6C6-0CF3-40BC-CA14BAB81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CCEFA-6463-E84F-7F2C-8263A680D6A0}"/>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10729A13-32DB-F4E0-0D26-C706963E3CC9}"/>
              </a:ext>
            </a:extLst>
          </p:cNvPr>
          <p:cNvSpPr/>
          <p:nvPr/>
        </p:nvSpPr>
        <p:spPr>
          <a:xfrm>
            <a:off x="312977" y="1922961"/>
            <a:ext cx="2662332" cy="1059962"/>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Seamless Communications</a:t>
            </a:r>
          </a:p>
        </p:txBody>
      </p:sp>
      <p:sp>
        <p:nvSpPr>
          <p:cNvPr id="6" name="Rectangle: Rounded Corners 5">
            <a:extLst>
              <a:ext uri="{FF2B5EF4-FFF2-40B4-BE49-F238E27FC236}">
                <a16:creationId xmlns:a16="http://schemas.microsoft.com/office/drawing/2014/main" id="{8563F45C-8FF5-ABC8-DE19-7E1487C1E419}"/>
              </a:ext>
            </a:extLst>
          </p:cNvPr>
          <p:cNvSpPr/>
          <p:nvPr/>
        </p:nvSpPr>
        <p:spPr>
          <a:xfrm>
            <a:off x="3260124" y="3485840"/>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Enable Asynchronous Communication</a:t>
            </a:r>
          </a:p>
        </p:txBody>
      </p:sp>
      <p:sp>
        <p:nvSpPr>
          <p:cNvPr id="8" name="Rectangle: Rounded Corners 7">
            <a:extLst>
              <a:ext uri="{FF2B5EF4-FFF2-40B4-BE49-F238E27FC236}">
                <a16:creationId xmlns:a16="http://schemas.microsoft.com/office/drawing/2014/main" id="{6490CE0D-2AD3-43FB-2D5F-B360E6FBF82E}"/>
              </a:ext>
            </a:extLst>
          </p:cNvPr>
          <p:cNvSpPr/>
          <p:nvPr/>
        </p:nvSpPr>
        <p:spPr>
          <a:xfrm>
            <a:off x="3260124" y="4388837"/>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Integrate Diverse Technologies</a:t>
            </a:r>
          </a:p>
        </p:txBody>
      </p:sp>
      <p:sp>
        <p:nvSpPr>
          <p:cNvPr id="9" name="Rectangle: Rounded Corners 8">
            <a:extLst>
              <a:ext uri="{FF2B5EF4-FFF2-40B4-BE49-F238E27FC236}">
                <a16:creationId xmlns:a16="http://schemas.microsoft.com/office/drawing/2014/main" id="{0747DAA9-C1D8-230B-BB8F-F3E2C6ECD0DC}"/>
              </a:ext>
            </a:extLst>
          </p:cNvPr>
          <p:cNvSpPr/>
          <p:nvPr/>
        </p:nvSpPr>
        <p:spPr>
          <a:xfrm>
            <a:off x="3260124" y="5291834"/>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Enhance Collaboration</a:t>
            </a:r>
          </a:p>
        </p:txBody>
      </p:sp>
    </p:spTree>
    <p:extLst>
      <p:ext uri="{BB962C8B-B14F-4D97-AF65-F5344CB8AC3E}">
        <p14:creationId xmlns:p14="http://schemas.microsoft.com/office/powerpoint/2010/main" val="42457307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653A0-1CF8-65F5-057E-5081A2B41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4FB71-0945-9C72-0639-3D76E8E3B2F7}"/>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B901C6A3-91A6-1E0C-204B-0E8E1072000E}"/>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Seamless Communications</a:t>
            </a:r>
          </a:p>
        </p:txBody>
      </p:sp>
      <p:sp>
        <p:nvSpPr>
          <p:cNvPr id="4" name="Rectangle: Rounded Corners 3">
            <a:extLst>
              <a:ext uri="{FF2B5EF4-FFF2-40B4-BE49-F238E27FC236}">
                <a16:creationId xmlns:a16="http://schemas.microsoft.com/office/drawing/2014/main" id="{E8AD8A9E-E73E-11EE-43F6-487BF823A4B4}"/>
              </a:ext>
            </a:extLst>
          </p:cNvPr>
          <p:cNvSpPr/>
          <p:nvPr/>
        </p:nvSpPr>
        <p:spPr>
          <a:xfrm>
            <a:off x="3280881" y="1922961"/>
            <a:ext cx="2662332" cy="1059962"/>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Scalability and Performance</a:t>
            </a:r>
          </a:p>
        </p:txBody>
      </p:sp>
      <p:sp>
        <p:nvSpPr>
          <p:cNvPr id="6" name="Rectangle: Rounded Corners 5">
            <a:extLst>
              <a:ext uri="{FF2B5EF4-FFF2-40B4-BE49-F238E27FC236}">
                <a16:creationId xmlns:a16="http://schemas.microsoft.com/office/drawing/2014/main" id="{79B7D779-30CB-5574-18B9-F9DE938F2A90}"/>
              </a:ext>
            </a:extLst>
          </p:cNvPr>
          <p:cNvSpPr/>
          <p:nvPr/>
        </p:nvSpPr>
        <p:spPr>
          <a:xfrm>
            <a:off x="3260124" y="3485840"/>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Load Distribution</a:t>
            </a:r>
          </a:p>
        </p:txBody>
      </p:sp>
      <p:sp>
        <p:nvSpPr>
          <p:cNvPr id="8" name="Rectangle: Rounded Corners 7">
            <a:extLst>
              <a:ext uri="{FF2B5EF4-FFF2-40B4-BE49-F238E27FC236}">
                <a16:creationId xmlns:a16="http://schemas.microsoft.com/office/drawing/2014/main" id="{5E482375-7460-4838-C4B5-8EA070439102}"/>
              </a:ext>
            </a:extLst>
          </p:cNvPr>
          <p:cNvSpPr/>
          <p:nvPr/>
        </p:nvSpPr>
        <p:spPr>
          <a:xfrm>
            <a:off x="3260124" y="4388837"/>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Horizontal Scaling</a:t>
            </a:r>
          </a:p>
        </p:txBody>
      </p:sp>
      <p:sp>
        <p:nvSpPr>
          <p:cNvPr id="9" name="Rectangle: Rounded Corners 8">
            <a:extLst>
              <a:ext uri="{FF2B5EF4-FFF2-40B4-BE49-F238E27FC236}">
                <a16:creationId xmlns:a16="http://schemas.microsoft.com/office/drawing/2014/main" id="{6B4CD9C7-6E02-1F4B-A8F0-7519D1A29B06}"/>
              </a:ext>
            </a:extLst>
          </p:cNvPr>
          <p:cNvSpPr/>
          <p:nvPr/>
        </p:nvSpPr>
        <p:spPr>
          <a:xfrm>
            <a:off x="3260124" y="5291834"/>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Optimized Throughput</a:t>
            </a:r>
          </a:p>
        </p:txBody>
      </p:sp>
    </p:spTree>
    <p:extLst>
      <p:ext uri="{BB962C8B-B14F-4D97-AF65-F5344CB8AC3E}">
        <p14:creationId xmlns:p14="http://schemas.microsoft.com/office/powerpoint/2010/main" val="6859842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18E1C-0287-2EFC-B4B3-0C8985ED6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C266A-42E7-12CD-CB97-5597248E84A5}"/>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D934D71B-6C6E-242B-88AD-170E88DECB26}"/>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Seamless Communications</a:t>
            </a:r>
          </a:p>
        </p:txBody>
      </p:sp>
      <p:sp>
        <p:nvSpPr>
          <p:cNvPr id="4" name="Rectangle: Rounded Corners 3">
            <a:extLst>
              <a:ext uri="{FF2B5EF4-FFF2-40B4-BE49-F238E27FC236}">
                <a16:creationId xmlns:a16="http://schemas.microsoft.com/office/drawing/2014/main" id="{F17FE631-A5E9-70EA-3864-92858215BAF5}"/>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Scalability and Performance</a:t>
            </a:r>
          </a:p>
        </p:txBody>
      </p:sp>
      <p:sp>
        <p:nvSpPr>
          <p:cNvPr id="5" name="Rectangle: Rounded Corners 4">
            <a:extLst>
              <a:ext uri="{FF2B5EF4-FFF2-40B4-BE49-F238E27FC236}">
                <a16:creationId xmlns:a16="http://schemas.microsoft.com/office/drawing/2014/main" id="{8419E00A-55FC-B85E-3E28-78638FCD36E9}"/>
              </a:ext>
            </a:extLst>
          </p:cNvPr>
          <p:cNvSpPr/>
          <p:nvPr/>
        </p:nvSpPr>
        <p:spPr>
          <a:xfrm>
            <a:off x="6248786" y="1968079"/>
            <a:ext cx="2662332" cy="969725"/>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Reliability and Fault Tolerance</a:t>
            </a:r>
          </a:p>
        </p:txBody>
      </p:sp>
      <p:sp>
        <p:nvSpPr>
          <p:cNvPr id="6" name="Rectangle: Rounded Corners 5">
            <a:extLst>
              <a:ext uri="{FF2B5EF4-FFF2-40B4-BE49-F238E27FC236}">
                <a16:creationId xmlns:a16="http://schemas.microsoft.com/office/drawing/2014/main" id="{08740D97-AE97-4BE7-525F-9CBC87F8377B}"/>
              </a:ext>
            </a:extLst>
          </p:cNvPr>
          <p:cNvSpPr/>
          <p:nvPr/>
        </p:nvSpPr>
        <p:spPr>
          <a:xfrm>
            <a:off x="3260124" y="3485840"/>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Guaranteed Delivery</a:t>
            </a:r>
          </a:p>
        </p:txBody>
      </p:sp>
      <p:sp>
        <p:nvSpPr>
          <p:cNvPr id="8" name="Rectangle: Rounded Corners 7">
            <a:extLst>
              <a:ext uri="{FF2B5EF4-FFF2-40B4-BE49-F238E27FC236}">
                <a16:creationId xmlns:a16="http://schemas.microsoft.com/office/drawing/2014/main" id="{71F7734C-00AC-4188-7FCA-CFA1CE3EC18A}"/>
              </a:ext>
            </a:extLst>
          </p:cNvPr>
          <p:cNvSpPr/>
          <p:nvPr/>
        </p:nvSpPr>
        <p:spPr>
          <a:xfrm>
            <a:off x="3260124" y="4388837"/>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Persistent Storage</a:t>
            </a:r>
          </a:p>
        </p:txBody>
      </p:sp>
      <p:sp>
        <p:nvSpPr>
          <p:cNvPr id="9" name="Rectangle: Rounded Corners 8">
            <a:extLst>
              <a:ext uri="{FF2B5EF4-FFF2-40B4-BE49-F238E27FC236}">
                <a16:creationId xmlns:a16="http://schemas.microsoft.com/office/drawing/2014/main" id="{93FAE599-9F4D-37F7-9CDF-8A3BF5B51AAB}"/>
              </a:ext>
            </a:extLst>
          </p:cNvPr>
          <p:cNvSpPr/>
          <p:nvPr/>
        </p:nvSpPr>
        <p:spPr>
          <a:xfrm>
            <a:off x="3260124" y="5291834"/>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Error Handling</a:t>
            </a:r>
          </a:p>
        </p:txBody>
      </p:sp>
    </p:spTree>
    <p:extLst>
      <p:ext uri="{BB962C8B-B14F-4D97-AF65-F5344CB8AC3E}">
        <p14:creationId xmlns:p14="http://schemas.microsoft.com/office/powerpoint/2010/main" val="21382182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2903-F4B4-7876-B605-1FDBC0678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FF5DA-5A23-AC2F-E162-ADC8B0132ED2}"/>
              </a:ext>
            </a:extLst>
          </p:cNvPr>
          <p:cNvSpPr>
            <a:spLocks noGrp="1"/>
          </p:cNvSpPr>
          <p:nvPr>
            <p:ph type="title"/>
          </p:nvPr>
        </p:nvSpPr>
        <p:spPr/>
        <p:txBody>
          <a:bodyPr/>
          <a:lstStyle/>
          <a:p>
            <a:r>
              <a:rPr lang="en-US" dirty="0"/>
              <a:t>Why Messaging Systems Matter</a:t>
            </a:r>
          </a:p>
        </p:txBody>
      </p:sp>
      <p:sp>
        <p:nvSpPr>
          <p:cNvPr id="3" name="Rectangle: Rounded Corners 2">
            <a:extLst>
              <a:ext uri="{FF2B5EF4-FFF2-40B4-BE49-F238E27FC236}">
                <a16:creationId xmlns:a16="http://schemas.microsoft.com/office/drawing/2014/main" id="{1513B817-5302-565C-E304-EBA78D768372}"/>
              </a:ext>
            </a:extLst>
          </p:cNvPr>
          <p:cNvSpPr/>
          <p:nvPr/>
        </p:nvSpPr>
        <p:spPr>
          <a:xfrm>
            <a:off x="312977"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Seamless Communications</a:t>
            </a:r>
          </a:p>
        </p:txBody>
      </p:sp>
      <p:sp>
        <p:nvSpPr>
          <p:cNvPr id="4" name="Rectangle: Rounded Corners 3">
            <a:extLst>
              <a:ext uri="{FF2B5EF4-FFF2-40B4-BE49-F238E27FC236}">
                <a16:creationId xmlns:a16="http://schemas.microsoft.com/office/drawing/2014/main" id="{8B03F515-E3CF-A9D3-4B4B-5D271E189226}"/>
              </a:ext>
            </a:extLst>
          </p:cNvPr>
          <p:cNvSpPr/>
          <p:nvPr/>
        </p:nvSpPr>
        <p:spPr>
          <a:xfrm>
            <a:off x="3280881" y="1922961"/>
            <a:ext cx="2662332" cy="1059962"/>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Scalability and Performance</a:t>
            </a:r>
          </a:p>
        </p:txBody>
      </p:sp>
      <p:sp>
        <p:nvSpPr>
          <p:cNvPr id="5" name="Rectangle: Rounded Corners 4">
            <a:extLst>
              <a:ext uri="{FF2B5EF4-FFF2-40B4-BE49-F238E27FC236}">
                <a16:creationId xmlns:a16="http://schemas.microsoft.com/office/drawing/2014/main" id="{0EDA4F00-AD1E-0E08-8C7C-495A3DC1B18D}"/>
              </a:ext>
            </a:extLst>
          </p:cNvPr>
          <p:cNvSpPr/>
          <p:nvPr/>
        </p:nvSpPr>
        <p:spPr>
          <a:xfrm>
            <a:off x="6248786" y="1968079"/>
            <a:ext cx="2662332" cy="969725"/>
          </a:xfrm>
          <a:prstGeom prst="roundRect">
            <a:avLst/>
          </a:prstGeom>
          <a:solidFill>
            <a:srgbClr val="FBBF24">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Reliability and Fault Tolerance</a:t>
            </a:r>
          </a:p>
        </p:txBody>
      </p:sp>
      <p:sp>
        <p:nvSpPr>
          <p:cNvPr id="7" name="Rectangle: Rounded Corners 6">
            <a:extLst>
              <a:ext uri="{FF2B5EF4-FFF2-40B4-BE49-F238E27FC236}">
                <a16:creationId xmlns:a16="http://schemas.microsoft.com/office/drawing/2014/main" id="{6677E095-BC9D-AB87-E81A-751AA2DEABDE}"/>
              </a:ext>
            </a:extLst>
          </p:cNvPr>
          <p:cNvSpPr/>
          <p:nvPr/>
        </p:nvSpPr>
        <p:spPr>
          <a:xfrm>
            <a:off x="9216691" y="1968079"/>
            <a:ext cx="2662332" cy="969725"/>
          </a:xfrm>
          <a:prstGeom prst="roundRect">
            <a:avLst/>
          </a:prstGeom>
          <a:solidFill>
            <a:srgbClr val="FBBF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Real-World Examples</a:t>
            </a:r>
          </a:p>
        </p:txBody>
      </p:sp>
      <p:sp>
        <p:nvSpPr>
          <p:cNvPr id="6" name="Rectangle: Rounded Corners 5">
            <a:extLst>
              <a:ext uri="{FF2B5EF4-FFF2-40B4-BE49-F238E27FC236}">
                <a16:creationId xmlns:a16="http://schemas.microsoft.com/office/drawing/2014/main" id="{88AD6CBC-4390-1D0F-8BBE-E0600258F31F}"/>
              </a:ext>
            </a:extLst>
          </p:cNvPr>
          <p:cNvSpPr/>
          <p:nvPr/>
        </p:nvSpPr>
        <p:spPr>
          <a:xfrm>
            <a:off x="3260124" y="3485840"/>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E-Commerce</a:t>
            </a:r>
          </a:p>
        </p:txBody>
      </p:sp>
      <p:sp>
        <p:nvSpPr>
          <p:cNvPr id="8" name="Rectangle: Rounded Corners 7">
            <a:extLst>
              <a:ext uri="{FF2B5EF4-FFF2-40B4-BE49-F238E27FC236}">
                <a16:creationId xmlns:a16="http://schemas.microsoft.com/office/drawing/2014/main" id="{58D230F9-944F-8D7D-9BAE-452C79460CED}"/>
              </a:ext>
            </a:extLst>
          </p:cNvPr>
          <p:cNvSpPr/>
          <p:nvPr/>
        </p:nvSpPr>
        <p:spPr>
          <a:xfrm>
            <a:off x="3260124" y="4388837"/>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Financial Systems</a:t>
            </a:r>
          </a:p>
        </p:txBody>
      </p:sp>
      <p:sp>
        <p:nvSpPr>
          <p:cNvPr id="9" name="Rectangle: Rounded Corners 8">
            <a:extLst>
              <a:ext uri="{FF2B5EF4-FFF2-40B4-BE49-F238E27FC236}">
                <a16:creationId xmlns:a16="http://schemas.microsoft.com/office/drawing/2014/main" id="{B546F306-7D8C-8020-D086-4463E268A0A8}"/>
              </a:ext>
            </a:extLst>
          </p:cNvPr>
          <p:cNvSpPr/>
          <p:nvPr/>
        </p:nvSpPr>
        <p:spPr>
          <a:xfrm>
            <a:off x="3260124" y="5291834"/>
            <a:ext cx="5671752" cy="77847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IoT</a:t>
            </a:r>
          </a:p>
        </p:txBody>
      </p:sp>
    </p:spTree>
    <p:extLst>
      <p:ext uri="{BB962C8B-B14F-4D97-AF65-F5344CB8AC3E}">
        <p14:creationId xmlns:p14="http://schemas.microsoft.com/office/powerpoint/2010/main" val="40799277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4280</TotalTime>
  <Words>1008</Words>
  <Application>Microsoft Office PowerPoint</Application>
  <PresentationFormat>Widescreen</PresentationFormat>
  <Paragraphs>197</Paragraphs>
  <Slides>16</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Kamerik205 8</vt:lpstr>
      <vt:lpstr>TaleLearnCode</vt:lpstr>
      <vt:lpstr>Title Slide Design</vt:lpstr>
      <vt:lpstr>PowerPoint Presentation</vt:lpstr>
      <vt:lpstr>PowerPoint Presentation</vt:lpstr>
      <vt:lpstr>Agenda</vt:lpstr>
      <vt:lpstr>Objective &amp; Learning Outcomes</vt:lpstr>
      <vt:lpstr>Importance of Messaging Systems</vt:lpstr>
      <vt:lpstr>Why Messaging Systems Matter</vt:lpstr>
      <vt:lpstr>Why Messaging Systems Matter</vt:lpstr>
      <vt:lpstr>Why Messaging Systems Matter</vt:lpstr>
      <vt:lpstr>Why Messaging Systems Matter</vt:lpstr>
      <vt:lpstr>Key Concepts and Terminology</vt:lpstr>
      <vt:lpstr>Why Messaging Systems Matter</vt:lpstr>
      <vt:lpstr>Why Messaging Systems Matter</vt:lpstr>
      <vt:lpstr>Why Messaging Systems Matter</vt:lpstr>
      <vt:lpstr>Why Messaging Systems Matter</vt:lpstr>
      <vt:lpstr>Why Messaging Systems Matter</vt:lpstr>
      <vt:lpstr>Why Messaging Systems Matter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210</cp:revision>
  <dcterms:created xsi:type="dcterms:W3CDTF">2023-11-19T00:00:57Z</dcterms:created>
  <dcterms:modified xsi:type="dcterms:W3CDTF">2025-01-14T16:24:14Z</dcterms:modified>
</cp:coreProperties>
</file>