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79FA9-E2C2-4932-AF6B-72FF52543CC8}" type="datetimeFigureOut">
              <a:rPr lang="pl-PL" smtClean="0"/>
              <a:t>17.12.2024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55041-5A0B-4D10-9047-3BBD1A8DD5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84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55041-5A0B-4D10-9047-3BBD1A8DD54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20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 sz="3200"/>
            </a:pP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Accessibility Testing for Steam</a:t>
            </a:r>
            <a:b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Evaluating WCAG 2.1 Compliance</a:t>
            </a:r>
            <a:b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 sz="3200"/>
            </a:pP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2100" dirty="0"/>
              <a:t>WCAG 2.1 - W3C.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2100" dirty="0"/>
              <a:t>WAVE Accessibility Evaluation Tool.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2100" dirty="0"/>
              <a:t>TPGI Color Contrast Analyzer.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2100" dirty="0"/>
              <a:t>Digital Inclusion and Web Accessibility (Jane Doe, 2023).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9D515-FE96-7C5A-BC56-03B75C44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3B4E6-2D6D-259F-6868-A0C6CE91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5514052"/>
            <a:ext cx="6858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Q&amp;A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2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200"/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Accessibility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676" y="2249664"/>
            <a:ext cx="7626096" cy="4158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defRPr sz="1800"/>
            </a:pPr>
            <a:r>
              <a:rPr lang="en-US" sz="3300" b="1" dirty="0"/>
              <a:t>What is Accessibility Testing?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defRPr sz="1800"/>
            </a:pPr>
            <a:r>
              <a:rPr lang="en-US" sz="2800" dirty="0"/>
              <a:t>Accessibility Testing ensures that digital platforms are designed to be usable by everyone, regardless of ability. It aligns with WCAG 2.1 guidelines based on the four core principles: Perceivable, Operable, Understandable, and Robust (POUR).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  <a:defRPr sz="1800"/>
            </a:pPr>
            <a:r>
              <a:rPr lang="en-US" sz="3300" b="1" dirty="0"/>
              <a:t>Why is Accessibility Testing Important?</a:t>
            </a:r>
            <a:endParaRPr lang="en-US" sz="3300" dirty="0"/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Promotes </a:t>
            </a:r>
            <a:r>
              <a:rPr lang="en-US" sz="2800" b="1" dirty="0"/>
              <a:t>inclusivity</a:t>
            </a:r>
            <a:r>
              <a:rPr lang="en-US" sz="2800" dirty="0"/>
              <a:t> by accommodating all users.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Ensures </a:t>
            </a:r>
            <a:r>
              <a:rPr lang="en-US" sz="2800" b="1" dirty="0"/>
              <a:t>legal and ethical compliance</a:t>
            </a:r>
            <a:r>
              <a:rPr lang="en-US" sz="2800" dirty="0"/>
              <a:t> with accessibility standards.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Enhances the </a:t>
            </a:r>
            <a:r>
              <a:rPr lang="en-US" sz="2800" b="1" dirty="0"/>
              <a:t>user experience</a:t>
            </a:r>
            <a:r>
              <a:rPr lang="en-US" sz="2800" dirty="0"/>
              <a:t> for everyone, improving usability and engagement.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2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Perceivable Principle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676" y="2487561"/>
            <a:ext cx="7471582" cy="3480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b="1" dirty="0"/>
              <a:t>Key Issues Found: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Text Alternatives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Issue</a:t>
            </a:r>
            <a:r>
              <a:rPr lang="en-US" dirty="0"/>
              <a:t>: Missing or non-descriptive alt text for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Screen readers cannot interpret images, excluding visually impaired users.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Time-Based Media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Issue</a:t>
            </a:r>
            <a:r>
              <a:rPr lang="en-US" dirty="0"/>
              <a:t>: Videos lack captions or transcripts.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Users with hearing impairments cannot access audio content.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Presentation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Issue</a:t>
            </a:r>
            <a:r>
              <a:rPr lang="en-US" dirty="0"/>
              <a:t>: Poor color contrast and lack of text customization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Users with low vision or cognitive challenges struggle to read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2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Operable Principle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Key Issues Found: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Keyboard Accessibility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Issue</a:t>
            </a:r>
            <a:r>
              <a:rPr lang="en-US" dirty="0"/>
              <a:t>: Missing focus indicators; some elements are not keyboard operable.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Ensure all elements can be navigated and activated via the keyboard, with clear focus indicators.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Time-Sensitive Content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Issue</a:t>
            </a:r>
            <a:r>
              <a:rPr lang="en-US" dirty="0"/>
              <a:t>: No controls for auto-refreshing or time-limited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Provide options to pause, stop, or extend timers and auto-refreshing content.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Navigation Ease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Issue</a:t>
            </a:r>
            <a:r>
              <a:rPr lang="en-US" dirty="0"/>
              <a:t>: Poor heading structure and unclear links.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Use logical heading hierarchy and clear, descriptive link labels.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200"/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Understandable Principle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b="1" dirty="0"/>
              <a:t>Key Issues Found: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Unusual Words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Issue</a:t>
            </a:r>
            <a:r>
              <a:rPr lang="en-US" dirty="0"/>
              <a:t>: Lack of definitions for jargon, idioms, or technical terms.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Add tooltips, glossaries, or inline explanations for complex terminology.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Abbreviations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Issue</a:t>
            </a:r>
            <a:r>
              <a:rPr lang="en-US" dirty="0"/>
              <a:t>: Abbreviations are not expanded or clarified.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Provide tooltips, inline expansions, or links to a glossary for common abbreviations (e.g., "2FA").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Error Identification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Issue</a:t>
            </a:r>
            <a:r>
              <a:rPr lang="en-US" dirty="0"/>
              <a:t>: Generic error messages without identifying specific fields or suggesting fixes.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Highlight incorrect fields, provide clear error descriptions, and offer actionable suggestions.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Change on Request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Issue</a:t>
            </a:r>
            <a:r>
              <a:rPr lang="en-US" dirty="0"/>
              <a:t>: Automatic context changes (e.g., pop-ups, auto-playing videos) disrupt the user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Allow users to control notifications and disable automatic media playback.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2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Accessibility Testing Methodology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2000" b="1" dirty="0" err="1"/>
              <a:t>Objective</a:t>
            </a:r>
            <a:r>
              <a:rPr lang="pl-PL" sz="2000" dirty="0"/>
              <a:t>: </a:t>
            </a:r>
            <a:r>
              <a:rPr lang="pl-PL" sz="2000" dirty="0" err="1"/>
              <a:t>Ensure</a:t>
            </a:r>
            <a:r>
              <a:rPr lang="pl-PL" sz="2000" dirty="0"/>
              <a:t> </a:t>
            </a:r>
            <a:r>
              <a:rPr lang="pl-PL" sz="2000" dirty="0" err="1"/>
              <a:t>compliance</a:t>
            </a:r>
            <a:r>
              <a:rPr lang="pl-PL" sz="2000" dirty="0"/>
              <a:t> with WCAG 2.1 </a:t>
            </a:r>
            <a:r>
              <a:rPr lang="pl-PL" sz="2000" dirty="0" err="1"/>
              <a:t>standards</a:t>
            </a:r>
            <a:r>
              <a:rPr lang="pl-PL" sz="2000" dirty="0"/>
              <a:t>.</a:t>
            </a:r>
            <a:br>
              <a:rPr lang="pl-PL" sz="2000" dirty="0"/>
            </a:br>
            <a:r>
              <a:rPr lang="pl-PL" sz="2000" b="1" dirty="0"/>
              <a:t>Tools</a:t>
            </a:r>
            <a:r>
              <a:rPr lang="pl-PL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NVDA, </a:t>
            </a:r>
            <a:r>
              <a:rPr lang="pl-PL" sz="2000" dirty="0" err="1"/>
              <a:t>VoiceOver</a:t>
            </a:r>
            <a:r>
              <a:rPr lang="pl-PL" sz="2000" dirty="0"/>
              <a:t> (</a:t>
            </a:r>
            <a:r>
              <a:rPr lang="pl-PL" sz="2000" dirty="0" err="1"/>
              <a:t>Screen</a:t>
            </a:r>
            <a:r>
              <a:rPr lang="pl-PL" sz="2000" dirty="0"/>
              <a:t> Readers)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/>
              <a:t>WAVE </a:t>
            </a:r>
            <a:r>
              <a:rPr lang="pl-PL" sz="2000" dirty="0" err="1"/>
              <a:t>Tool</a:t>
            </a:r>
            <a:endParaRPr lang="pl-PL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 err="1"/>
              <a:t>Color</a:t>
            </a:r>
            <a:r>
              <a:rPr lang="pl-PL" sz="2000" dirty="0"/>
              <a:t> </a:t>
            </a:r>
            <a:r>
              <a:rPr lang="pl-PL" sz="2000" dirty="0" err="1"/>
              <a:t>Contrast</a:t>
            </a:r>
            <a:r>
              <a:rPr lang="pl-PL" sz="2000" dirty="0"/>
              <a:t> Analyzer</a:t>
            </a:r>
          </a:p>
          <a:p>
            <a:r>
              <a:rPr lang="pl-PL" sz="2000" b="1" dirty="0" err="1"/>
              <a:t>Scope</a:t>
            </a:r>
            <a:r>
              <a:rPr lang="pl-PL" sz="2000" dirty="0"/>
              <a:t>: Test for </a:t>
            </a:r>
            <a:r>
              <a:rPr lang="pl-PL" sz="2000" dirty="0" err="1"/>
              <a:t>Perceivable</a:t>
            </a:r>
            <a:r>
              <a:rPr lang="pl-PL" sz="2000" dirty="0"/>
              <a:t>, </a:t>
            </a:r>
            <a:r>
              <a:rPr lang="pl-PL" sz="2000" dirty="0" err="1"/>
              <a:t>Operable</a:t>
            </a:r>
            <a:r>
              <a:rPr lang="pl-PL" sz="2000" dirty="0"/>
              <a:t>, and </a:t>
            </a:r>
            <a:r>
              <a:rPr lang="pl-PL" sz="2000" dirty="0" err="1"/>
              <a:t>Understandable</a:t>
            </a:r>
            <a:r>
              <a:rPr lang="pl-PL" sz="2000" dirty="0"/>
              <a:t> </a:t>
            </a:r>
            <a:r>
              <a:rPr lang="pl-PL" sz="2000" dirty="0" err="1"/>
              <a:t>principles</a:t>
            </a:r>
            <a:r>
              <a:rPr lang="pl-PL" sz="20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5D0E4-203D-2F6B-8FE0-4B0531764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0B4AFE-FC1B-CFFD-FC44-DF2A622E7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500A55-B8AC-566A-DB84-555F577B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86FF4D-4891-99DE-E96E-DAD70862D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E2EF3-2BAF-8E90-6345-647CBD56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200"/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Phases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CD17F-A045-5634-519D-6140AC8E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B0982-DC85-6CC2-DF6C-B739BD98D4D8}"/>
              </a:ext>
            </a:extLst>
          </p:cNvPr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+mj-lt"/>
              <a:buAutoNum type="arabicPeriod"/>
            </a:pPr>
            <a:r>
              <a:rPr lang="pl-PL" b="1" dirty="0" err="1"/>
              <a:t>Perceivable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Alt </a:t>
            </a:r>
            <a:r>
              <a:rPr lang="pl-PL" dirty="0" err="1"/>
              <a:t>text</a:t>
            </a:r>
            <a:r>
              <a:rPr lang="pl-PL" dirty="0"/>
              <a:t> for </a:t>
            </a:r>
            <a:r>
              <a:rPr lang="pl-PL" dirty="0" err="1"/>
              <a:t>images</a:t>
            </a:r>
            <a:r>
              <a:rPr lang="pl-PL" dirty="0"/>
              <a:t>/</a:t>
            </a:r>
            <a:r>
              <a:rPr lang="pl-PL" dirty="0" err="1"/>
              <a:t>icons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/>
              <a:t>Captions</a:t>
            </a:r>
            <a:r>
              <a:rPr lang="pl-PL" dirty="0"/>
              <a:t>/</a:t>
            </a:r>
            <a:r>
              <a:rPr lang="pl-PL" dirty="0" err="1"/>
              <a:t>transcripts</a:t>
            </a:r>
            <a:r>
              <a:rPr lang="pl-PL" dirty="0"/>
              <a:t> for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/>
              <a:t>Contrast</a:t>
            </a:r>
            <a:r>
              <a:rPr lang="pl-PL" dirty="0"/>
              <a:t> ratio </a:t>
            </a:r>
            <a:r>
              <a:rPr lang="pl-PL" dirty="0" err="1"/>
              <a:t>validation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b="1" dirty="0" err="1"/>
              <a:t>Operable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Keyboard </a:t>
            </a:r>
            <a:r>
              <a:rPr lang="pl-PL" dirty="0" err="1"/>
              <a:t>navigation</a:t>
            </a:r>
            <a:r>
              <a:rPr lang="pl-PL" dirty="0"/>
              <a:t> (</a:t>
            </a:r>
            <a:r>
              <a:rPr lang="pl-PL" dirty="0" err="1"/>
              <a:t>Tab</a:t>
            </a:r>
            <a:r>
              <a:rPr lang="pl-PL" dirty="0"/>
              <a:t> </a:t>
            </a:r>
            <a:r>
              <a:rPr lang="pl-PL" dirty="0" err="1"/>
              <a:t>focus</a:t>
            </a:r>
            <a:r>
              <a:rPr lang="pl-PL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Time controls (</a:t>
            </a:r>
            <a:r>
              <a:rPr lang="pl-PL" dirty="0" err="1"/>
              <a:t>pause</a:t>
            </a:r>
            <a:r>
              <a:rPr lang="pl-PL" dirty="0"/>
              <a:t>/stop </a:t>
            </a:r>
            <a:r>
              <a:rPr lang="pl-PL" dirty="0" err="1"/>
              <a:t>timers</a:t>
            </a:r>
            <a:r>
              <a:rPr lang="pl-PL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/>
              <a:t>Clear</a:t>
            </a:r>
            <a:r>
              <a:rPr lang="pl-PL" dirty="0"/>
              <a:t> and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navigation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b="1" dirty="0" err="1"/>
              <a:t>Understandable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/>
              <a:t>Simplify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&amp; </a:t>
            </a:r>
            <a:r>
              <a:rPr lang="pl-PL" dirty="0" err="1"/>
              <a:t>clarify</a:t>
            </a:r>
            <a:r>
              <a:rPr lang="pl-PL" dirty="0"/>
              <a:t> </a:t>
            </a:r>
            <a:r>
              <a:rPr lang="pl-PL" dirty="0" err="1"/>
              <a:t>jargon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/>
              <a:t>Predictable</a:t>
            </a:r>
            <a:r>
              <a:rPr lang="pl-PL" dirty="0"/>
              <a:t> </a:t>
            </a:r>
            <a:r>
              <a:rPr lang="pl-PL" dirty="0" err="1"/>
              <a:t>interface</a:t>
            </a:r>
            <a:r>
              <a:rPr lang="pl-PL" dirty="0"/>
              <a:t> </a:t>
            </a:r>
            <a:r>
              <a:rPr lang="pl-PL" dirty="0" err="1"/>
              <a:t>behavior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 err="1"/>
              <a:t>Clear</a:t>
            </a:r>
            <a:r>
              <a:rPr lang="pl-PL" dirty="0"/>
              <a:t> error </a:t>
            </a:r>
            <a:r>
              <a:rPr lang="pl-PL" dirty="0" err="1"/>
              <a:t>identification</a:t>
            </a:r>
            <a:r>
              <a:rPr lang="pl-PL" dirty="0"/>
              <a:t> &amp; </a:t>
            </a:r>
            <a:r>
              <a:rPr lang="pl-PL" dirty="0" err="1"/>
              <a:t>suggestions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282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2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 Summary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 sz="1800"/>
            </a:pPr>
            <a:endParaRPr lang="en-US" sz="19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800"/>
            </a:pPr>
            <a:r>
              <a:rPr lang="en-US" sz="1900" dirty="0"/>
              <a:t>Key Issues and Solutions:</a:t>
            </a:r>
          </a:p>
          <a:p>
            <a:pPr marL="228600" indent="-4572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 sz="1800"/>
            </a:pPr>
            <a:r>
              <a:rPr lang="en-US" sz="1900" dirty="0"/>
              <a:t>Missing Alt Text - Add descriptive alt attributes.</a:t>
            </a:r>
          </a:p>
          <a:p>
            <a:pPr marL="228600" indent="-4572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 sz="1800"/>
            </a:pPr>
            <a:r>
              <a:rPr lang="en-US" sz="1900" dirty="0"/>
              <a:t>Lack of Captions - Provide synchronized captions.</a:t>
            </a:r>
          </a:p>
          <a:p>
            <a:pPr marL="228600" indent="-4572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 sz="1800"/>
            </a:pPr>
            <a:r>
              <a:rPr lang="en-US" sz="1900" dirty="0"/>
              <a:t>Poor Color Contrast - Use accessible color palettes.</a:t>
            </a:r>
          </a:p>
          <a:p>
            <a:pPr marL="228600" indent="-4572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 sz="1800"/>
            </a:pPr>
            <a:r>
              <a:rPr lang="en-US" sz="1900" dirty="0"/>
              <a:t>Keyboard Navigation - Ensure full keyboard support.</a:t>
            </a:r>
          </a:p>
          <a:p>
            <a:pPr marL="228600" indent="-4572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 sz="1800"/>
            </a:pPr>
            <a:r>
              <a:rPr lang="en-US" sz="1900" dirty="0"/>
              <a:t>Vague Error Messages - Provide detailed suggestions.</a:t>
            </a:r>
          </a:p>
          <a:p>
            <a:pPr marL="228600" indent="-4572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 sz="1800"/>
            </a:pPr>
            <a:r>
              <a:rPr lang="en-US" sz="1900" dirty="0"/>
              <a:t>Sudden Context Changes - Allow disabling auto 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200"/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676" y="2481943"/>
            <a:ext cx="7626096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800"/>
            </a:pPr>
            <a:r>
              <a:rPr lang="en-US" sz="1900" dirty="0"/>
              <a:t>Key Takeaways: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1900" dirty="0"/>
              <a:t>Steam partially complies with WCAG 2.1.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1900" dirty="0"/>
              <a:t>Focus areas: Perceivable, Operable, Understandable.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1900" dirty="0"/>
              <a:t>Recommendations enhance inclusivity and usability.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1900" dirty="0"/>
              <a:t>Accessibility benefits all users and expands reach.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624</Words>
  <Application>Microsoft Office PowerPoint</Application>
  <PresentationFormat>On-screen Show (4:3)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Accessibility Testing for Steam Evaluating WCAG 2.1 Compliance </vt:lpstr>
      <vt:lpstr>Introduction to Accessibility Testing</vt:lpstr>
      <vt:lpstr>The Perceivable Principle</vt:lpstr>
      <vt:lpstr>The Operable Principle</vt:lpstr>
      <vt:lpstr>The Understandable Principle</vt:lpstr>
      <vt:lpstr>Accessibility Testing Methodology</vt:lpstr>
      <vt:lpstr>Testing Phases</vt:lpstr>
      <vt:lpstr>Recommendations Summary</vt:lpstr>
      <vt:lpstr>Conclusion</vt:lpstr>
      <vt:lpstr>References</vt:lpstr>
      <vt:lpstr>Thank you for your attention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Maksym Wilk</cp:lastModifiedBy>
  <cp:revision>3</cp:revision>
  <dcterms:created xsi:type="dcterms:W3CDTF">2013-01-27T09:14:16Z</dcterms:created>
  <dcterms:modified xsi:type="dcterms:W3CDTF">2024-12-17T17:03:47Z</dcterms:modified>
  <cp:category/>
</cp:coreProperties>
</file>