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ucloud.cn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软件开放日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1270000" y="1168400"/>
            <a:ext cx="10464800" cy="1242715"/>
          </a:xfrm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FFFFFF"/>
                </a:solidFill>
              </a:rPr>
              <a:t>如何将自己的工作内容开源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anchor="ctr"/>
          <a:lstStyle/>
          <a:p>
            <a:pPr lvl="0" marL="345722" indent="-345722" algn="l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CDEE0"/>
                </a:solidFill>
              </a:rPr>
              <a:t>Github</a:t>
            </a:r>
            <a:endParaRPr sz="2800">
              <a:solidFill>
                <a:srgbClr val="DCDEE0"/>
              </a:solidFill>
            </a:endParaRPr>
          </a:p>
          <a:p>
            <a:pPr lvl="0" marL="345722" indent="-345722" algn="l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CDEE0"/>
                </a:solidFill>
              </a:rPr>
              <a:t>Google Code</a:t>
            </a:r>
            <a:endParaRPr sz="2800">
              <a:solidFill>
                <a:srgbClr val="DCDEE0"/>
              </a:solidFill>
            </a:endParaRPr>
          </a:p>
          <a:p>
            <a:pPr lvl="0" marL="345722" indent="-345722" algn="l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CDEE0"/>
                </a:solidFill>
              </a:rPr>
              <a:t>Gitcafe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如何做得更好？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xfrm>
            <a:off x="1270000" y="1168400"/>
            <a:ext cx="10464800" cy="12427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如何更好的开源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anchor="ctr"/>
          <a:lstStyle/>
          <a:p>
            <a:pPr lvl="0" marL="345722" indent="-345722" algn="l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CDEE0"/>
                </a:solidFill>
              </a:rPr>
              <a:t>别人对你的业务并不感兴趣</a:t>
            </a:r>
            <a:endParaRPr sz="2800">
              <a:solidFill>
                <a:srgbClr val="DCDEE0"/>
              </a:solidFill>
            </a:endParaRPr>
          </a:p>
          <a:p>
            <a:pPr lvl="0" marL="345722" indent="-345722" algn="l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CDEE0"/>
                </a:solidFill>
              </a:rPr>
              <a:t>从“库”做起</a:t>
            </a:r>
            <a:endParaRPr sz="2800">
              <a:solidFill>
                <a:srgbClr val="DCDEE0"/>
              </a:solidFill>
            </a:endParaRPr>
          </a:p>
          <a:p>
            <a:pPr lvl="0" marL="345722" indent="-345722" algn="l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CDEE0"/>
                </a:solidFill>
              </a:rPr>
              <a:t>注意事项</a:t>
            </a:r>
            <a:endParaRPr sz="2800">
              <a:solidFill>
                <a:srgbClr val="DCDEE0"/>
              </a:solidFill>
            </a:endParaRPr>
          </a:p>
          <a:p>
            <a:pPr lvl="0" marL="345722" indent="-345722" algn="l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CDEE0"/>
                </a:solidFill>
              </a:rPr>
              <a:t>我的经验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xfrm>
            <a:off x="1270000" y="1168400"/>
            <a:ext cx="10464800" cy="1242715"/>
          </a:xfrm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519">
                <a:solidFill>
                  <a:srgbClr val="FFFFFF"/>
                </a:solidFill>
              </a:rPr>
              <a:t>对“业务”说不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anchor="ctr"/>
          <a:lstStyle/>
          <a:p>
            <a:pPr lvl="0" marL="345722" indent="-345722" algn="l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CDEE0"/>
                </a:solidFill>
              </a:rPr>
              <a:t>将业务逻辑和架构分开（往上层提）</a:t>
            </a:r>
            <a:endParaRPr sz="2800">
              <a:solidFill>
                <a:srgbClr val="DCDEE0"/>
              </a:solidFill>
            </a:endParaRPr>
          </a:p>
          <a:p>
            <a:pPr lvl="0" marL="345722" indent="-345722" algn="l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CDEE0"/>
                </a:solidFill>
              </a:rPr>
              <a:t>架构做到模块化</a:t>
            </a:r>
            <a:endParaRPr sz="2800">
              <a:solidFill>
                <a:srgbClr val="DCDEE0"/>
              </a:solidFill>
            </a:endParaRPr>
          </a:p>
          <a:p>
            <a:pPr lvl="0" marL="345722" indent="-345722" algn="l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CDEE0"/>
                </a:solidFill>
              </a:rPr>
              <a:t>各个模块之间必要的解耦（中间件）</a:t>
            </a:r>
            <a:endParaRPr sz="2800">
              <a:solidFill>
                <a:srgbClr val="DCDEE0"/>
              </a:solidFill>
            </a:endParaRPr>
          </a:p>
          <a:p>
            <a:pPr lvl="0" marL="345722" indent="-345722" algn="l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CDEE0"/>
                </a:solidFill>
              </a:rPr>
              <a:t>将模块开源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1270000" y="1168400"/>
            <a:ext cx="10464800" cy="12427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库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anchor="ctr"/>
          <a:lstStyle/>
          <a:p>
            <a:pPr lvl="0" marL="345722" indent="-345722" algn="l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CDEE0"/>
                </a:solidFill>
              </a:rPr>
              <a:t>不知道JQuery的举手</a:t>
            </a:r>
            <a:endParaRPr sz="2800">
              <a:solidFill>
                <a:srgbClr val="DCDEE0"/>
              </a:solidFill>
            </a:endParaRPr>
          </a:p>
          <a:p>
            <a:pPr lvl="0" marL="345722" indent="-345722" algn="l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CDEE0"/>
                </a:solidFill>
              </a:rPr>
              <a:t>对已有的差不多类型的库，可以以插件的方式做开源支持（例如Marianette对Backbone）</a:t>
            </a:r>
            <a:endParaRPr sz="2800">
              <a:solidFill>
                <a:srgbClr val="DCDEE0"/>
              </a:solidFill>
            </a:endParaRPr>
          </a:p>
          <a:p>
            <a:pPr lvl="0" marL="345722" indent="-345722" algn="l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CDEE0"/>
                </a:solidFill>
              </a:rPr>
              <a:t>PHP已经实现的库再用Nodejs来做一遍是有价值的</a:t>
            </a:r>
            <a:endParaRPr sz="2800">
              <a:solidFill>
                <a:srgbClr val="DCDEE0"/>
              </a:solidFill>
            </a:endParaRPr>
          </a:p>
          <a:p>
            <a:pPr lvl="0" marL="345722" indent="-345722" algn="l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CDEE0"/>
                </a:solidFill>
              </a:rPr>
              <a:t>明确目的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xfrm>
            <a:off x="1270000" y="1168400"/>
            <a:ext cx="10464800" cy="12427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警报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anchor="ctr"/>
          <a:lstStyle/>
          <a:p>
            <a:pPr lvl="0" marL="345722" indent="-345722" algn="l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CDEE0"/>
                </a:solidFill>
              </a:rPr>
              <a:t>不要在代码中遗留密码、Key等私密信息</a:t>
            </a:r>
            <a:endParaRPr sz="2800">
              <a:solidFill>
                <a:srgbClr val="DCDEE0"/>
              </a:solidFill>
            </a:endParaRPr>
          </a:p>
          <a:p>
            <a:pPr lvl="0" marL="345722" indent="-345722" algn="l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CDEE0"/>
                </a:solidFill>
              </a:rPr>
              <a:t>不要在没有完全测试的情况下开源</a:t>
            </a:r>
            <a:endParaRPr sz="2800">
              <a:solidFill>
                <a:srgbClr val="DCDEE0"/>
              </a:solidFill>
            </a:endParaRPr>
          </a:p>
          <a:p>
            <a:pPr lvl="0" marL="345722" indent="-345722" algn="l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CDEE0"/>
                </a:solidFill>
              </a:rPr>
              <a:t>不要对开源的代码弃之不理（保持更新）</a:t>
            </a:r>
            <a:endParaRPr sz="2800">
              <a:solidFill>
                <a:srgbClr val="DCDEE0"/>
              </a:solidFill>
            </a:endParaRPr>
          </a:p>
          <a:p>
            <a:pPr lvl="0" marL="345722" indent="-345722" algn="l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CDEE0"/>
                </a:solidFill>
              </a:rPr>
              <a:t>不要随意合并别人提交的分支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xfrm>
            <a:off x="1270000" y="1168400"/>
            <a:ext cx="10464800" cy="12427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我的经验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xfrm>
            <a:off x="952500" y="2552700"/>
            <a:ext cx="11099801" cy="6286500"/>
          </a:xfrm>
          <a:prstGeom prst="rect">
            <a:avLst/>
          </a:prstGeom>
        </p:spPr>
        <p:txBody>
          <a:bodyPr anchor="ctr"/>
          <a:lstStyle/>
          <a:p>
            <a:pPr lvl="0" marL="345722" indent="-345722" algn="l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CDEE0"/>
                </a:solidFill>
              </a:rPr>
              <a:t>我们是一家云计算公司，服务是重中之重</a:t>
            </a:r>
            <a:endParaRPr sz="2800">
              <a:solidFill>
                <a:srgbClr val="DCDEE0"/>
              </a:solidFill>
            </a:endParaRPr>
          </a:p>
          <a:p>
            <a:pPr lvl="0" marL="345722" indent="-345722" algn="l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CDEE0"/>
                </a:solidFill>
              </a:rPr>
              <a:t>我们需要一线支持尽可能多的解决客户问题，保证研发的工作时间</a:t>
            </a:r>
            <a:endParaRPr sz="2800">
              <a:solidFill>
                <a:srgbClr val="DCDEE0"/>
              </a:solidFill>
            </a:endParaRPr>
          </a:p>
          <a:p>
            <a:pPr lvl="0" marL="345722" indent="-345722" algn="l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CDEE0"/>
                </a:solidFill>
              </a:rPr>
              <a:t>我们决定做一个流程化的支持工具来解决这个问题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1270000" y="1638300"/>
            <a:ext cx="10464800" cy="1186815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UCloud</a:t>
            </a:r>
          </a:p>
        </p:txBody>
      </p:sp>
      <p:sp>
        <p:nvSpPr>
          <p:cNvPr id="73" name="Shape 73"/>
          <p:cNvSpPr/>
          <p:nvPr/>
        </p:nvSpPr>
        <p:spPr>
          <a:xfrm>
            <a:off x="5428665" y="4552950"/>
            <a:ext cx="214747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600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ucloud.cn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xfrm>
            <a:off x="1270000" y="1168400"/>
            <a:ext cx="10464800" cy="12427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架构</a:t>
            </a:r>
          </a:p>
        </p:txBody>
      </p:sp>
      <p:sp>
        <p:nvSpPr>
          <p:cNvPr id="76" name="Shape 76"/>
          <p:cNvSpPr/>
          <p:nvPr/>
        </p:nvSpPr>
        <p:spPr>
          <a:xfrm>
            <a:off x="552301" y="2855832"/>
            <a:ext cx="11905804" cy="1242716"/>
          </a:xfrm>
          <a:prstGeom prst="roundRect">
            <a:avLst>
              <a:gd name="adj" fmla="val 15329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前端</a:t>
            </a:r>
          </a:p>
        </p:txBody>
      </p:sp>
      <p:sp>
        <p:nvSpPr>
          <p:cNvPr id="77" name="Shape 77"/>
          <p:cNvSpPr/>
          <p:nvPr/>
        </p:nvSpPr>
        <p:spPr>
          <a:xfrm>
            <a:off x="549498" y="4814198"/>
            <a:ext cx="11905804" cy="1242716"/>
          </a:xfrm>
          <a:prstGeom prst="roundRect">
            <a:avLst>
              <a:gd name="adj" fmla="val 15329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工作流</a:t>
            </a:r>
          </a:p>
        </p:txBody>
      </p:sp>
      <p:sp>
        <p:nvSpPr>
          <p:cNvPr id="78" name="Shape 78"/>
          <p:cNvSpPr/>
          <p:nvPr/>
        </p:nvSpPr>
        <p:spPr>
          <a:xfrm>
            <a:off x="549498" y="6772564"/>
            <a:ext cx="3030991" cy="1242716"/>
          </a:xfrm>
          <a:prstGeom prst="roundRect">
            <a:avLst>
              <a:gd name="adj" fmla="val 15329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产品逻辑功能</a:t>
            </a:r>
          </a:p>
        </p:txBody>
      </p:sp>
      <p:sp>
        <p:nvSpPr>
          <p:cNvPr id="79" name="Shape 79"/>
          <p:cNvSpPr/>
          <p:nvPr/>
        </p:nvSpPr>
        <p:spPr>
          <a:xfrm>
            <a:off x="3695764" y="6772564"/>
            <a:ext cx="2856526" cy="1242716"/>
          </a:xfrm>
          <a:prstGeom prst="roundRect">
            <a:avLst>
              <a:gd name="adj" fmla="val 15329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产品逻辑功能</a:t>
            </a:r>
          </a:p>
        </p:txBody>
      </p:sp>
      <p:sp>
        <p:nvSpPr>
          <p:cNvPr id="80" name="Shape 80"/>
          <p:cNvSpPr/>
          <p:nvPr/>
        </p:nvSpPr>
        <p:spPr>
          <a:xfrm>
            <a:off x="6667564" y="6772564"/>
            <a:ext cx="2856525" cy="1242716"/>
          </a:xfrm>
          <a:prstGeom prst="roundRect">
            <a:avLst>
              <a:gd name="adj" fmla="val 15329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产品逻辑功能</a:t>
            </a:r>
          </a:p>
        </p:txBody>
      </p:sp>
      <p:sp>
        <p:nvSpPr>
          <p:cNvPr id="81" name="Shape 81"/>
          <p:cNvSpPr/>
          <p:nvPr/>
        </p:nvSpPr>
        <p:spPr>
          <a:xfrm>
            <a:off x="9639364" y="6772564"/>
            <a:ext cx="2856525" cy="1242716"/>
          </a:xfrm>
          <a:prstGeom prst="roundRect">
            <a:avLst>
              <a:gd name="adj" fmla="val 15329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产品逻辑功能</a:t>
            </a:r>
          </a:p>
        </p:txBody>
      </p:sp>
      <p:sp>
        <p:nvSpPr>
          <p:cNvPr id="82" name="Shape 82"/>
          <p:cNvSpPr/>
          <p:nvPr/>
        </p:nvSpPr>
        <p:spPr>
          <a:xfrm>
            <a:off x="3111117" y="4094003"/>
            <a:ext cx="1" cy="73862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83" name="Shape 83"/>
          <p:cNvSpPr/>
          <p:nvPr/>
        </p:nvSpPr>
        <p:spPr>
          <a:xfrm>
            <a:off x="1734437" y="6052343"/>
            <a:ext cx="1" cy="73862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84" name="Shape 84"/>
          <p:cNvSpPr/>
          <p:nvPr/>
        </p:nvSpPr>
        <p:spPr>
          <a:xfrm>
            <a:off x="4760423" y="6052343"/>
            <a:ext cx="1" cy="73862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85" name="Shape 85"/>
          <p:cNvSpPr/>
          <p:nvPr/>
        </p:nvSpPr>
        <p:spPr>
          <a:xfrm>
            <a:off x="7786410" y="6052343"/>
            <a:ext cx="1" cy="73862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86" name="Shape 86"/>
          <p:cNvSpPr/>
          <p:nvPr/>
        </p:nvSpPr>
        <p:spPr>
          <a:xfrm>
            <a:off x="10812397" y="6052343"/>
            <a:ext cx="1" cy="73862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87" name="Shape 87"/>
          <p:cNvSpPr/>
          <p:nvPr/>
        </p:nvSpPr>
        <p:spPr>
          <a:xfrm flipV="1">
            <a:off x="11291610" y="6052343"/>
            <a:ext cx="1" cy="73862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88" name="Shape 88"/>
          <p:cNvSpPr/>
          <p:nvPr/>
        </p:nvSpPr>
        <p:spPr>
          <a:xfrm flipV="1">
            <a:off x="8513615" y="6052343"/>
            <a:ext cx="1" cy="73862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89" name="Shape 89"/>
          <p:cNvSpPr/>
          <p:nvPr/>
        </p:nvSpPr>
        <p:spPr>
          <a:xfrm flipV="1">
            <a:off x="5320150" y="6052343"/>
            <a:ext cx="1" cy="73862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90" name="Shape 90"/>
          <p:cNvSpPr/>
          <p:nvPr/>
        </p:nvSpPr>
        <p:spPr>
          <a:xfrm flipV="1">
            <a:off x="2353269" y="6052343"/>
            <a:ext cx="1" cy="73862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1270000" y="1168400"/>
            <a:ext cx="10464800" cy="12427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问题来了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952500" y="2552700"/>
            <a:ext cx="11099801" cy="6286500"/>
          </a:xfrm>
          <a:prstGeom prst="rect">
            <a:avLst/>
          </a:prstGeom>
        </p:spPr>
        <p:txBody>
          <a:bodyPr anchor="ctr"/>
          <a:lstStyle/>
          <a:p>
            <a:pPr lvl="0" marL="345722" indent="-345722" algn="l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CDEE0"/>
                </a:solidFill>
              </a:rPr>
              <a:t>产品化的需求</a:t>
            </a:r>
            <a:endParaRPr sz="2800">
              <a:solidFill>
                <a:srgbClr val="DCDEE0"/>
              </a:solidFill>
            </a:endParaRPr>
          </a:p>
          <a:p>
            <a:pPr lvl="0" marL="345722" indent="-345722" algn="l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CDEE0"/>
                </a:solidFill>
              </a:rPr>
              <a:t>功能复用</a:t>
            </a:r>
            <a:endParaRPr sz="2800">
              <a:solidFill>
                <a:srgbClr val="DCDEE0"/>
              </a:solidFill>
            </a:endParaRPr>
          </a:p>
          <a:p>
            <a:pPr lvl="0" marL="345722" indent="-345722" algn="l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CDEE0"/>
                </a:solidFill>
              </a:rPr>
              <a:t>重构架构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21天精通开源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xfrm>
            <a:off x="1270000" y="1168400"/>
            <a:ext cx="10464800" cy="12427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架构</a:t>
            </a:r>
          </a:p>
        </p:txBody>
      </p:sp>
      <p:sp>
        <p:nvSpPr>
          <p:cNvPr id="96" name="Shape 96"/>
          <p:cNvSpPr/>
          <p:nvPr/>
        </p:nvSpPr>
        <p:spPr>
          <a:xfrm>
            <a:off x="552301" y="2855832"/>
            <a:ext cx="11905804" cy="558107"/>
          </a:xfrm>
          <a:prstGeom prst="roundRect">
            <a:avLst>
              <a:gd name="adj" fmla="val 34133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前端</a:t>
            </a:r>
          </a:p>
        </p:txBody>
      </p:sp>
      <p:sp>
        <p:nvSpPr>
          <p:cNvPr id="97" name="Shape 97"/>
          <p:cNvSpPr/>
          <p:nvPr/>
        </p:nvSpPr>
        <p:spPr>
          <a:xfrm>
            <a:off x="6826363" y="3858655"/>
            <a:ext cx="5634545" cy="558107"/>
          </a:xfrm>
          <a:prstGeom prst="roundRect">
            <a:avLst>
              <a:gd name="adj" fmla="val 34133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工作流业务中间件</a:t>
            </a:r>
          </a:p>
        </p:txBody>
      </p:sp>
      <p:sp>
        <p:nvSpPr>
          <p:cNvPr id="98" name="Shape 98"/>
          <p:cNvSpPr/>
          <p:nvPr/>
        </p:nvSpPr>
        <p:spPr>
          <a:xfrm>
            <a:off x="545790" y="3890459"/>
            <a:ext cx="5634545" cy="558106"/>
          </a:xfrm>
          <a:prstGeom prst="roundRect">
            <a:avLst>
              <a:gd name="adj" fmla="val 34133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权限验证</a:t>
            </a:r>
          </a:p>
        </p:txBody>
      </p:sp>
      <p:sp>
        <p:nvSpPr>
          <p:cNvPr id="99" name="Shape 99"/>
          <p:cNvSpPr/>
          <p:nvPr/>
        </p:nvSpPr>
        <p:spPr>
          <a:xfrm>
            <a:off x="449007" y="4881799"/>
            <a:ext cx="11905805" cy="558107"/>
          </a:xfrm>
          <a:prstGeom prst="roundRect">
            <a:avLst>
              <a:gd name="adj" fmla="val 34133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工作流引擎</a:t>
            </a:r>
          </a:p>
        </p:txBody>
      </p:sp>
      <p:sp>
        <p:nvSpPr>
          <p:cNvPr id="100" name="Shape 100"/>
          <p:cNvSpPr/>
          <p:nvPr/>
        </p:nvSpPr>
        <p:spPr>
          <a:xfrm>
            <a:off x="442657" y="5916426"/>
            <a:ext cx="2625545" cy="558106"/>
          </a:xfrm>
          <a:prstGeom prst="roundRect">
            <a:avLst>
              <a:gd name="adj" fmla="val 34133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产品API</a:t>
            </a:r>
          </a:p>
        </p:txBody>
      </p:sp>
      <p:sp>
        <p:nvSpPr>
          <p:cNvPr id="101" name="Shape 101"/>
          <p:cNvSpPr/>
          <p:nvPr/>
        </p:nvSpPr>
        <p:spPr>
          <a:xfrm>
            <a:off x="3414457" y="5916426"/>
            <a:ext cx="2625545" cy="558106"/>
          </a:xfrm>
          <a:prstGeom prst="roundRect">
            <a:avLst>
              <a:gd name="adj" fmla="val 34133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产品API</a:t>
            </a:r>
          </a:p>
        </p:txBody>
      </p:sp>
      <p:sp>
        <p:nvSpPr>
          <p:cNvPr id="102" name="Shape 102"/>
          <p:cNvSpPr/>
          <p:nvPr/>
        </p:nvSpPr>
        <p:spPr>
          <a:xfrm>
            <a:off x="6630097" y="5916426"/>
            <a:ext cx="2625545" cy="558106"/>
          </a:xfrm>
          <a:prstGeom prst="roundRect">
            <a:avLst>
              <a:gd name="adj" fmla="val 34133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产品API</a:t>
            </a:r>
          </a:p>
        </p:txBody>
      </p:sp>
      <p:sp>
        <p:nvSpPr>
          <p:cNvPr id="103" name="Shape 103"/>
          <p:cNvSpPr/>
          <p:nvPr/>
        </p:nvSpPr>
        <p:spPr>
          <a:xfrm>
            <a:off x="9737364" y="5916426"/>
            <a:ext cx="2625544" cy="558106"/>
          </a:xfrm>
          <a:prstGeom prst="roundRect">
            <a:avLst>
              <a:gd name="adj" fmla="val 34133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产品API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谢谢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xfrm>
            <a:off x="1270000" y="1168400"/>
            <a:ext cx="10464800" cy="1242715"/>
          </a:xfrm>
          <a:prstGeom prst="rect">
            <a:avLst/>
          </a:prstGeom>
        </p:spPr>
        <p:txBody>
          <a:bodyPr/>
          <a:lstStyle>
            <a:lvl1pPr defTabSz="438150"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UCloud诚招Nodejs开发工程师</a:t>
            </a:r>
          </a:p>
        </p:txBody>
      </p:sp>
      <p:sp>
        <p:nvSpPr>
          <p:cNvPr id="108" name="Shape 108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anchor="ctr"/>
          <a:lstStyle/>
          <a:p>
            <a:pPr lvl="0" marL="345722" indent="-345722" algn="l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CDEE0"/>
                </a:solidFill>
              </a:rPr>
              <a:t>学到正确的编码姿势</a:t>
            </a:r>
            <a:endParaRPr sz="2800">
              <a:solidFill>
                <a:srgbClr val="DCDEE0"/>
              </a:solidFill>
            </a:endParaRPr>
          </a:p>
          <a:p>
            <a:pPr lvl="0" marL="345722" indent="-345722" algn="l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CDEE0"/>
                </a:solidFill>
              </a:rPr>
              <a:t>培养独立解决问题的能力</a:t>
            </a:r>
            <a:endParaRPr sz="2800">
              <a:solidFill>
                <a:srgbClr val="DCDEE0"/>
              </a:solidFill>
            </a:endParaRPr>
          </a:p>
          <a:p>
            <a:pPr lvl="0" marL="345722" indent="-345722" algn="l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CDEE0"/>
                </a:solidFill>
              </a:rPr>
              <a:t>充分将你的想法付诸实践</a:t>
            </a:r>
            <a:endParaRPr sz="2800">
              <a:solidFill>
                <a:srgbClr val="DCDEE0"/>
              </a:solidFill>
            </a:endParaRPr>
          </a:p>
          <a:p>
            <a:pPr lvl="0" marL="345722" indent="-345722" algn="l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CDEE0"/>
                </a:solidFill>
              </a:rPr>
              <a:t>和企业一起快速成长</a:t>
            </a:r>
            <a:endParaRPr sz="2800">
              <a:solidFill>
                <a:srgbClr val="DCDEE0"/>
              </a:solidFill>
            </a:endParaRPr>
          </a:p>
          <a:p>
            <a:pPr lvl="0" marL="345722" indent="-345722" algn="l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CDEE0"/>
                </a:solidFill>
              </a:rPr>
              <a:t>和印象中遥不可及的人对话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campus.ucloud.cn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企业中的开源力量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1270000" y="1168400"/>
            <a:ext cx="10464800" cy="12427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困惑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anchor="ctr"/>
          <a:lstStyle/>
          <a:p>
            <a:pPr lvl="0" marL="345722" indent="-345722" algn="l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CDEE0"/>
                </a:solidFill>
              </a:rPr>
              <a:t>企业是不是支持开源？</a:t>
            </a:r>
            <a:endParaRPr sz="2800">
              <a:solidFill>
                <a:srgbClr val="DCDEE0"/>
              </a:solidFill>
            </a:endParaRPr>
          </a:p>
          <a:p>
            <a:pPr lvl="0" marL="345722" indent="-345722" algn="l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CDEE0"/>
                </a:solidFill>
              </a:rPr>
              <a:t>开源项目是不是只能用自己的时间去完成？</a:t>
            </a:r>
            <a:endParaRPr sz="2800">
              <a:solidFill>
                <a:srgbClr val="DCDEE0"/>
              </a:solidFill>
            </a:endParaRPr>
          </a:p>
          <a:p>
            <a:pPr lvl="0" marL="345722" indent="-345722" algn="l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CDEE0"/>
                </a:solidFill>
              </a:rPr>
              <a:t>如何将工作内容开源？</a:t>
            </a:r>
            <a:endParaRPr sz="2800">
              <a:solidFill>
                <a:srgbClr val="DCDEE0"/>
              </a:solidFill>
            </a:endParaRPr>
          </a:p>
          <a:p>
            <a:pPr lvl="0" marL="345722" indent="-345722" algn="l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CDEE0"/>
                </a:solidFill>
              </a:rPr>
              <a:t>在开源时需要注意哪些问题？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企业是不是支持开源？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1270000" y="1168400"/>
            <a:ext cx="10464800" cy="12427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企业一定需要开源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anchor="ctr"/>
          <a:lstStyle/>
          <a:p>
            <a:pPr lvl="0" marL="345722" indent="-345722" algn="l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CDEE0"/>
                </a:solidFill>
              </a:rPr>
              <a:t>系统、协议、语言、框架、第三方插件、工具</a:t>
            </a:r>
            <a:endParaRPr sz="2800">
              <a:solidFill>
                <a:srgbClr val="DCDEE0"/>
              </a:solidFill>
            </a:endParaRPr>
          </a:p>
          <a:p>
            <a:pPr lvl="0" marL="345722" indent="-345722" algn="l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CDEE0"/>
                </a:solidFill>
              </a:rPr>
              <a:t>重复造轮子</a:t>
            </a:r>
            <a:endParaRPr sz="2800">
              <a:solidFill>
                <a:srgbClr val="DCDEE0"/>
              </a:solidFill>
            </a:endParaRPr>
          </a:p>
          <a:p>
            <a:pPr lvl="0" marL="345722" indent="-345722" algn="l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CDEE0"/>
                </a:solidFill>
              </a:rPr>
              <a:t>取得用户信任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是不是一定要用自己的时间？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1270000" y="4255442"/>
            <a:ext cx="10464800" cy="124271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可以将开源融入工作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怎么做？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