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4" r:id="rId2"/>
  </p:sldMasterIdLst>
  <p:notesMasterIdLst>
    <p:notesMasterId r:id="rId11"/>
  </p:notesMasterIdLst>
  <p:sldIdLst>
    <p:sldId id="425" r:id="rId3"/>
    <p:sldId id="422" r:id="rId4"/>
    <p:sldId id="427" r:id="rId5"/>
    <p:sldId id="436" r:id="rId6"/>
    <p:sldId id="433" r:id="rId7"/>
    <p:sldId id="431" r:id="rId8"/>
    <p:sldId id="434" r:id="rId9"/>
    <p:sldId id="435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702"/>
    <a:srgbClr val="993366"/>
    <a:srgbClr val="CC3300"/>
    <a:srgbClr val="000000"/>
    <a:srgbClr val="D70D55"/>
    <a:srgbClr val="3333FF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AB5085-1161-4E5F-A4DE-8A3981207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950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E4D33-D6BE-4897-A785-90D0228BF9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8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32C02-9A1A-46D6-8F7C-164D3CC157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98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5138" y="358775"/>
            <a:ext cx="2139950" cy="5773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58775"/>
            <a:ext cx="6267450" cy="5773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9412B-84A3-4E63-B801-C284941BA5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56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3996E-0C2F-4490-AF47-0DA18AD59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0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765B-9200-4832-9A5E-8F1CD0DAD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64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23F12-FA83-404A-A0AB-88A313BEB6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6F66-55D8-4DA1-8AA1-08554D06A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0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DF300-8151-405D-B691-4CDC39D6C2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25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86746-A5E3-4D79-B0D4-1BA14DD84E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71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2862B-E048-496F-9B91-EC0B9E60D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732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B6C6D-B629-43B4-9423-463AC2B737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7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2646F-0A74-4D32-9717-FE50824F3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89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B3A6D-E64D-43E8-AE14-3C0224227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874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54067-408B-4C42-84D2-40905BD49F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184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5138" y="358775"/>
            <a:ext cx="2139950" cy="5773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58775"/>
            <a:ext cx="6267450" cy="5773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064E1-023A-4D48-9889-426171A77E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32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93177-26D5-4EE7-84E2-B26F7539A8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1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B9E6-BC67-4E19-8AEE-855F46E2D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46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92ADB-531F-49B0-AE51-315A36D1AE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17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CCBD6-F8DE-40A3-8BBB-385861493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16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42130-F640-449C-8765-E80B849FA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6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DC98-360C-4038-A41C-76CC4BCD68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01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3C1FE-7F6B-4834-82A1-680C1F746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708025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smtClean="0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844550" y="10144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smtClean="0"/>
          </a:p>
        </p:txBody>
      </p:sp>
      <p:grpSp>
        <p:nvGrpSpPr>
          <p:cNvPr id="1028" name="Group 17"/>
          <p:cNvGrpSpPr>
            <a:grpSpLocks/>
          </p:cNvGrpSpPr>
          <p:nvPr userDrawn="1"/>
        </p:nvGrpSpPr>
        <p:grpSpPr bwMode="auto">
          <a:xfrm>
            <a:off x="34925" y="476250"/>
            <a:ext cx="8542338" cy="1052513"/>
            <a:chOff x="0" y="0"/>
            <a:chExt cx="5381" cy="663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183" y="68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261" y="334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  <p:sp>
          <p:nvSpPr>
            <p:cNvPr id="1031" name="Rectangle 6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199" y="498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</p:grp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58775"/>
            <a:ext cx="77930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557338"/>
            <a:ext cx="85598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 i="1" smtClean="0">
                <a:solidFill>
                  <a:srgbClr val="993366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50DBC97D-1FB6-484A-A4CD-C49099DDB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6" descr="tittle1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0"/>
            <a:ext cx="190817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Text Box 19"/>
          <p:cNvSpPr txBox="1">
            <a:spLocks noChangeArrowheads="1"/>
          </p:cNvSpPr>
          <p:nvPr userDrawn="1"/>
        </p:nvSpPr>
        <p:spPr bwMode="auto">
          <a:xfrm>
            <a:off x="69850" y="38100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smtClean="0">
                <a:solidFill>
                  <a:srgbClr val="CC3300"/>
                </a:solidFill>
                <a:latin typeface="Rage Italic" panose="03070502040507070304" pitchFamily="66" charset="0"/>
              </a:rPr>
              <a:t>School of CST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2057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3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</p:grpSp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58775"/>
            <a:ext cx="77930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557338"/>
            <a:ext cx="85598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B35E8D-231D-4678-ACC6-2C029AD33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ncaa_lab508@126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科大\宣传部\PPT\PPT-1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/>
          </p:cNvSpPr>
          <p:nvPr>
            <p:ph type="ctrTitle" idx="4294967295"/>
          </p:nvPr>
        </p:nvSpPr>
        <p:spPr>
          <a:xfrm>
            <a:off x="684213" y="1268413"/>
            <a:ext cx="7772400" cy="1944687"/>
          </a:xfrm>
        </p:spPr>
        <p:txBody>
          <a:bodyPr/>
          <a:lstStyle/>
          <a:p>
            <a:pPr marL="179388" algn="ctr" eaLnBrk="1" hangingPunct="1"/>
            <a:r>
              <a:rPr lang="zh-CN" altLang="en-US" sz="5400" smtClean="0">
                <a:solidFill>
                  <a:srgbClr val="3333FF"/>
                </a:solidFill>
              </a:rPr>
              <a:t>算法基础</a:t>
            </a:r>
            <a:r>
              <a:rPr lang="en-US" altLang="zh-CN" sz="5400" smtClean="0">
                <a:solidFill>
                  <a:srgbClr val="3333FF"/>
                </a:solidFill>
              </a:rPr>
              <a:t/>
            </a:r>
            <a:br>
              <a:rPr lang="en-US" altLang="zh-CN" sz="5400" smtClean="0">
                <a:solidFill>
                  <a:srgbClr val="3333FF"/>
                </a:solidFill>
              </a:rPr>
            </a:br>
            <a:r>
              <a:rPr lang="zh-CN" altLang="en-US" sz="5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上机实验 </a:t>
            </a:r>
            <a:r>
              <a:rPr lang="en-US" altLang="zh-CN" sz="5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smtClean="0"/>
              <a:t> </a:t>
            </a:r>
            <a:endParaRPr lang="zh-CN" altLang="en-US" smtClean="0"/>
          </a:p>
        </p:txBody>
      </p:sp>
      <p:sp>
        <p:nvSpPr>
          <p:cNvPr id="4100" name="Rectangle 4"/>
          <p:cNvSpPr>
            <a:spLocks noGrp="1"/>
          </p:cNvSpPr>
          <p:nvPr>
            <p:ph type="subTitle" idx="4294967295"/>
          </p:nvPr>
        </p:nvSpPr>
        <p:spPr>
          <a:xfrm>
            <a:off x="1403350" y="4941888"/>
            <a:ext cx="6440488" cy="79216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学    期</a:t>
            </a:r>
            <a:r>
              <a:rPr lang="en-US" altLang="zh-CN" sz="2800" smtClean="0">
                <a:latin typeface="Times New Roman" panose="02020603050405020304" pitchFamily="18" charset="0"/>
              </a:rPr>
              <a:t>:   2016 (</a:t>
            </a:r>
            <a:r>
              <a:rPr lang="zh-CN" altLang="en-US" sz="2800" smtClean="0">
                <a:latin typeface="Times New Roman" panose="02020603050405020304" pitchFamily="18" charset="0"/>
              </a:rPr>
              <a:t>秋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60350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Project 2: </a:t>
            </a:r>
            <a:r>
              <a:rPr lang="zh-CN" altLang="en-US" sz="4000" dirty="0" smtClean="0">
                <a:latin typeface="Times New Roman" panose="02020603050405020304" pitchFamily="18" charset="0"/>
              </a:rPr>
              <a:t>红黑树和顺序统计树</a:t>
            </a:r>
            <a:endParaRPr lang="zh-CN" altLang="en-US" sz="4000" dirty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4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250825" y="1484313"/>
                <a:ext cx="8748713" cy="4797425"/>
              </a:xfrm>
              <a:noFill/>
            </p:spPr>
            <p:txBody>
              <a:bodyPr/>
              <a:lstStyle/>
              <a:p>
                <a:pPr eaLnBrk="1" hangingPunct="1"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实验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：实现红黑树的基本算法，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分别对整数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 =20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40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60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80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，随机生成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个互异的正整数（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K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, K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, K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, …,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K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𝐾</m:t>
                    </m:r>
                    <m:r>
                      <a:rPr lang="en-US" altLang="zh-CN" sz="2400" b="0" i="1" baseline="-2500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50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用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前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个正整数作为节点的关键字，向一棵初始空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的红黑树中依次插入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个节点，统计算法运行所需时间 ，画出时间曲线。（红黑树采用三叉链表）</a:t>
                </a:r>
                <a:endParaRPr lang="en-US" altLang="zh-CN" sz="2400" dirty="0" smtClean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eaLnBrk="1" hangingPunct="1"/>
                <a:endParaRPr lang="en-US" altLang="zh-CN" sz="2400" dirty="0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eaLnBrk="1" hangingPunct="1"/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实验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：对上述生成的红黑树，找出树中第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n/4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小的节点和第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n/2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小的节点，并依次删除这两个节点，统计算法运行所需时间，画出时间曲线。</a:t>
                </a:r>
                <a:endParaRPr lang="en-US" altLang="zh-CN" sz="2400" dirty="0" smtClean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123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250825" y="1484313"/>
                <a:ext cx="8748713" cy="4797425"/>
              </a:xfrm>
              <a:blipFill rotWithShape="0">
                <a:blip r:embed="rId2"/>
                <a:stretch>
                  <a:fillRect l="-139" r="-2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60350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内容占位符 5"/>
          <p:cNvSpPr>
            <a:spLocks noGrp="1" noChangeArrowheads="1"/>
          </p:cNvSpPr>
          <p:nvPr/>
        </p:nvSpPr>
        <p:spPr bwMode="auto">
          <a:xfrm>
            <a:off x="250825" y="1412875"/>
            <a:ext cx="864076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000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、输入输出格式: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 </a:t>
            </a:r>
            <a:r>
              <a:rPr lang="en-US" altLang="zh-CN" sz="2000" dirty="0">
                <a:sym typeface="Arial" panose="020B0604020202020204" pitchFamily="34" charset="0"/>
              </a:rPr>
              <a:t>a</a:t>
            </a:r>
            <a:r>
              <a:rPr lang="en-US" altLang="zh-CN" sz="2000" dirty="0" smtClean="0">
                <a:sym typeface="Arial" panose="020B0604020202020204" pitchFamily="34" charset="0"/>
              </a:rPr>
              <a:t>)</a:t>
            </a:r>
            <a:r>
              <a:rPr lang="zh-CN" altLang="en-US" sz="2000" dirty="0" smtClean="0">
                <a:sym typeface="Arial" panose="020B0604020202020204" pitchFamily="34" charset="0"/>
              </a:rPr>
              <a:t>实验</a:t>
            </a:r>
            <a:r>
              <a:rPr lang="en-US" altLang="zh-CN" sz="2000" dirty="0" smtClean="0">
                <a:sym typeface="Arial" panose="020B0604020202020204" pitchFamily="34" charset="0"/>
              </a:rPr>
              <a:t>1</a:t>
            </a:r>
            <a:r>
              <a:rPr lang="zh-CN" altLang="en-US" sz="2000" dirty="0" smtClean="0">
                <a:sym typeface="Arial" panose="020B0604020202020204" pitchFamily="34" charset="0"/>
              </a:rPr>
              <a:t>需建立根文件夹，文件夹名称为：</a:t>
            </a:r>
            <a:r>
              <a:rPr lang="zh-CN" altLang="en-US" sz="2000" dirty="0" smtClean="0">
                <a:solidFill>
                  <a:srgbClr val="FF0000"/>
                </a:solidFill>
                <a:sym typeface="Arial" panose="020B0604020202020204" pitchFamily="34" charset="0"/>
              </a:rPr>
              <a:t>学号</a:t>
            </a:r>
            <a:r>
              <a:rPr lang="en-US" altLang="zh-CN" sz="2000" dirty="0" smtClean="0">
                <a:solidFill>
                  <a:srgbClr val="FF0000"/>
                </a:solidFill>
                <a:sym typeface="Arial" panose="020B0604020202020204" pitchFamily="34" charset="0"/>
              </a:rPr>
              <a:t>-project2</a:t>
            </a:r>
            <a:r>
              <a:rPr lang="zh-CN" altLang="en-US" sz="2000" dirty="0" smtClean="0">
                <a:sym typeface="Arial" panose="020B0604020202020204" pitchFamily="34" charset="0"/>
              </a:rPr>
              <a:t>，在根文件夹下需包括</a:t>
            </a:r>
            <a:r>
              <a:rPr lang="zh-CN" altLang="en-US" sz="2000" dirty="0" smtClean="0">
                <a:solidFill>
                  <a:srgbClr val="FF0000"/>
                </a:solidFill>
                <a:sym typeface="Arial" panose="020B0604020202020204" pitchFamily="34" charset="0"/>
              </a:rPr>
              <a:t>实验报告</a:t>
            </a:r>
            <a:r>
              <a:rPr lang="zh-CN" altLang="en-US" sz="2000" dirty="0" smtClean="0">
                <a:sym typeface="Arial" panose="020B0604020202020204" pitchFamily="34" charset="0"/>
              </a:rPr>
              <a:t>、和</a:t>
            </a:r>
            <a:r>
              <a:rPr lang="en-US" altLang="zh-CN" sz="2000" dirty="0" smtClean="0">
                <a:solidFill>
                  <a:srgbClr val="FF0000"/>
                </a:solidFill>
                <a:sym typeface="Arial" panose="020B0604020202020204" pitchFamily="34" charset="0"/>
              </a:rPr>
              <a:t>ex</a:t>
            </a:r>
            <a:r>
              <a:rPr lang="zh-CN" altLang="en-US" sz="2000" dirty="0" smtClean="0">
                <a:sym typeface="Arial" panose="020B0604020202020204" pitchFamily="34" charset="0"/>
              </a:rPr>
              <a:t>子文件夹，</a:t>
            </a:r>
            <a:r>
              <a:rPr lang="en-US" altLang="zh-CN" sz="2000" dirty="0" smtClean="0">
                <a:sym typeface="Arial" panose="020B0604020202020204" pitchFamily="34" charset="0"/>
              </a:rPr>
              <a:t>ex</a:t>
            </a:r>
            <a:r>
              <a:rPr lang="zh-CN" altLang="en-US" sz="2000" dirty="0" smtClean="0">
                <a:sym typeface="Arial" panose="020B0604020202020204" pitchFamily="34" charset="0"/>
              </a:rPr>
              <a:t>文件夹下包含</a:t>
            </a:r>
            <a:r>
              <a:rPr lang="en-US" altLang="zh-CN" sz="2000" dirty="0" smtClean="0">
                <a:sym typeface="Arial" panose="020B0604020202020204" pitchFamily="34" charset="0"/>
              </a:rPr>
              <a:t>3</a:t>
            </a:r>
            <a:r>
              <a:rPr lang="zh-CN" altLang="en-US" sz="2000" dirty="0" smtClean="0">
                <a:sym typeface="Arial" panose="020B0604020202020204" pitchFamily="34" charset="0"/>
              </a:rPr>
              <a:t>个子文件夹：</a:t>
            </a:r>
            <a:endParaRPr lang="en-US" altLang="zh-CN" sz="2000" dirty="0" smtClean="0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sym typeface="Arial" panose="020B0604020202020204" pitchFamily="34" charset="0"/>
              </a:rPr>
              <a:t>input</a:t>
            </a:r>
            <a:r>
              <a:rPr lang="zh-CN" altLang="en-US" sz="2000" dirty="0" smtClean="0">
                <a:sym typeface="Arial" panose="020B0604020202020204" pitchFamily="34" charset="0"/>
              </a:rPr>
              <a:t>文件夹：存放输入数据</a:t>
            </a:r>
            <a:endParaRPr lang="en-US" altLang="zh-CN" sz="2000" dirty="0" smtClean="0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sym typeface="Arial" panose="020B0604020202020204" pitchFamily="34" charset="0"/>
              </a:rPr>
              <a:t>source</a:t>
            </a:r>
            <a:r>
              <a:rPr lang="zh-CN" altLang="en-US" sz="2000" dirty="0">
                <a:sym typeface="Arial" panose="020B0604020202020204" pitchFamily="34" charset="0"/>
              </a:rPr>
              <a:t>文件夹：源程序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ym typeface="Arial" panose="020B0604020202020204" pitchFamily="34" charset="0"/>
              </a:rPr>
              <a:t>output</a:t>
            </a:r>
            <a:r>
              <a:rPr lang="zh-CN" altLang="en-US" sz="2000" dirty="0">
                <a:sym typeface="Arial" panose="020B0604020202020204" pitchFamily="34" charset="0"/>
              </a:rPr>
              <a:t>文件夹：输出数据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b)</a:t>
            </a:r>
            <a:r>
              <a:rPr lang="en-US" altLang="zh-CN" sz="2000" dirty="0">
                <a:solidFill>
                  <a:srgbClr val="000000"/>
                </a:solidFill>
                <a:sym typeface="Arial" panose="020B0604020202020204" pitchFamily="34" charset="0"/>
              </a:rPr>
              <a:t>input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：</a:t>
            </a:r>
            <a:endParaRPr lang="en-US" altLang="zh-CN" sz="20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输入文件中每行一个随机数据，总行数大于</a:t>
            </a:r>
            <a:r>
              <a:rPr lang="zh-CN" altLang="en-US" sz="2000" dirty="0" smtClean="0">
                <a:sym typeface="Arial" panose="020B0604020202020204" pitchFamily="34" charset="0"/>
              </a:rPr>
              <a:t>等于</a:t>
            </a:r>
            <a:r>
              <a:rPr lang="en-US" altLang="zh-CN" sz="2000" dirty="0" smtClean="0">
                <a:sym typeface="Arial" panose="020B0604020202020204" pitchFamily="34" charset="0"/>
              </a:rPr>
              <a:t>80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分别</a:t>
            </a:r>
            <a:r>
              <a:rPr lang="zh-CN" altLang="en-US" sz="2000" dirty="0" smtClean="0">
                <a:sym typeface="Arial" panose="020B0604020202020204" pitchFamily="34" charset="0"/>
              </a:rPr>
              <a:t>读取前</a:t>
            </a:r>
            <a:r>
              <a:rPr lang="en-US" altLang="zh-CN" sz="20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20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40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60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80</a:t>
            </a:r>
            <a:r>
              <a:rPr lang="zh-CN" altLang="en-US" sz="2000" dirty="0" smtClean="0">
                <a:sym typeface="Arial" panose="020B0604020202020204" pitchFamily="34" charset="0"/>
              </a:rPr>
              <a:t>个</a:t>
            </a:r>
            <a:r>
              <a:rPr lang="zh-CN" altLang="en-US" sz="2000" dirty="0">
                <a:sym typeface="Arial" panose="020B0604020202020204" pitchFamily="34" charset="0"/>
              </a:rPr>
              <a:t>正整数进行构建红黑树</a:t>
            </a:r>
            <a:r>
              <a:rPr lang="zh-CN" altLang="en-US" sz="2000" dirty="0" smtClean="0">
                <a:sym typeface="Arial" panose="020B0604020202020204" pitchFamily="34" charset="0"/>
              </a:rPr>
              <a:t>,插入删除节点</a:t>
            </a:r>
            <a:r>
              <a:rPr lang="zh-CN" altLang="en-US" sz="2000" dirty="0">
                <a:sym typeface="Arial" panose="020B0604020202020204" pitchFamily="34" charset="0"/>
              </a:rPr>
              <a:t>的</a:t>
            </a:r>
            <a:r>
              <a:rPr lang="zh-CN" altLang="en-US" sz="2000" dirty="0" smtClean="0">
                <a:sym typeface="Arial" panose="020B0604020202020204" pitchFamily="34" charset="0"/>
              </a:rPr>
              <a:t>试验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60350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内容占位符 5"/>
          <p:cNvSpPr>
            <a:spLocks noGrp="1" noChangeArrowheads="1"/>
          </p:cNvSpPr>
          <p:nvPr/>
        </p:nvSpPr>
        <p:spPr bwMode="auto">
          <a:xfrm>
            <a:off x="250825" y="1412875"/>
            <a:ext cx="864076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000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、输入输出格式: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c) </a:t>
            </a:r>
            <a:r>
              <a:rPr lang="en-US" altLang="zh-CN" sz="2000" dirty="0" smtClean="0">
                <a:sym typeface="Arial" panose="020B0604020202020204" pitchFamily="34" charset="0"/>
              </a:rPr>
              <a:t>output</a:t>
            </a:r>
            <a:r>
              <a:rPr lang="zh-CN" altLang="en-US" sz="2000" dirty="0" smtClean="0">
                <a:sym typeface="Arial" panose="020B0604020202020204" pitchFamily="34" charset="0"/>
              </a:rPr>
              <a:t>：</a:t>
            </a:r>
            <a:endParaRPr lang="en-US" altLang="zh-CN" sz="2000" dirty="0" smtClean="0"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为每种数据规模建立一个子文件夹，分别为size20,size40,size60,size80,其输出结果数据导出到其对应子文件下面</a:t>
            </a:r>
            <a:endParaRPr lang="en-US" altLang="zh-CN" sz="2000" dirty="0" smtClean="0">
              <a:sym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 preoreder.txt ：输出构建好的红黑树的前序遍历序列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 inorder.txt: 输出构建好的红黑树的中序遍历序列</a:t>
            </a:r>
            <a:endParaRPr lang="en-US" altLang="zh-CN" sz="2000" dirty="0" smtClean="0">
              <a:sym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 postorder.txt: 输出构建好的红黑树的后序遍历序列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 time1.txt：运行时间效率的数据。测试插入操作构建树的花费的时间，要求每插入10个节点测试一下花费的时间，并记录下构建完成所花的总时间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第二个实验输出结果同样是导入到相同的对应子文件夹下面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sym typeface="Arial" panose="020B0604020202020204" pitchFamily="34" charset="0"/>
              </a:rPr>
              <a:t>delete</a:t>
            </a:r>
            <a:r>
              <a:rPr lang="zh-CN" altLang="en-US" sz="2000" dirty="0" smtClean="0">
                <a:sym typeface="Arial" panose="020B0604020202020204" pitchFamily="34" charset="0"/>
              </a:rPr>
              <a:t>_data.txt ：输出删除的数据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 time2.txt:测试删除掉实验要求删除掉的两个节点所花费的时间，每删除掉一个节点测试一次</a:t>
            </a:r>
            <a:endParaRPr lang="en-US" altLang="zh-CN" sz="2000" dirty="0" smtClean="0">
              <a:sym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sym typeface="Arial" panose="020B0604020202020204" pitchFamily="34" charset="0"/>
              </a:rPr>
              <a:t> delete_inorder.txt: </a:t>
            </a:r>
            <a:r>
              <a:rPr lang="zh-CN" altLang="en-US" sz="2000" dirty="0" smtClean="0">
                <a:sym typeface="Arial" panose="020B0604020202020204" pitchFamily="34" charset="0"/>
              </a:rPr>
              <a:t>输出删除后的红黑树的中序遍历子序列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4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60350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内容占位符 2"/>
          <p:cNvSpPr>
            <a:spLocks noGrp="1" noChangeArrowheads="1"/>
          </p:cNvSpPr>
          <p:nvPr/>
        </p:nvSpPr>
        <p:spPr bwMode="auto">
          <a:xfrm>
            <a:off x="395288" y="1557338"/>
            <a:ext cx="8559800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2</a:t>
            </a:r>
            <a:r>
              <a:rPr lang="zh-CN" altLang="en-US" sz="2000" b="1" dirty="0" smtClean="0"/>
              <a:t>、</a:t>
            </a:r>
            <a:r>
              <a:rPr lang="zh-CN" altLang="en-US" sz="2000" b="1" dirty="0"/>
              <a:t>性能</a:t>
            </a:r>
            <a:r>
              <a:rPr lang="zh-CN" altLang="en-US" sz="2000" b="1" dirty="0" smtClean="0"/>
              <a:t>测试</a:t>
            </a:r>
            <a:endParaRPr lang="zh-CN" altLang="en-US" sz="2000" b="1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a)</a:t>
            </a:r>
            <a:r>
              <a:rPr lang="zh-CN" altLang="en-US" sz="2000" dirty="0"/>
              <a:t>用适当的方法，或工具记录排序算法在执行时所消耗</a:t>
            </a:r>
            <a:r>
              <a:rPr lang="zh-CN" altLang="en-US" sz="2000" dirty="0" smtClean="0"/>
              <a:t>的时间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b</a:t>
            </a:r>
            <a:r>
              <a:rPr lang="en-US" altLang="zh-CN" sz="2000" dirty="0"/>
              <a:t>)</a:t>
            </a:r>
            <a:r>
              <a:rPr lang="zh-CN" altLang="en-US" sz="2000" dirty="0"/>
              <a:t>根据不同输入规模时记录的数据，画出算法在不同输入规模下的运行时间曲线图,比较不同规模下时间曲线变化规律的异同，给出</a:t>
            </a:r>
            <a:r>
              <a:rPr lang="zh-CN" altLang="en-US" sz="2000" dirty="0" smtClean="0"/>
              <a:t>分析。</a:t>
            </a:r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892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60350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内容占位符 2"/>
          <p:cNvSpPr>
            <a:spLocks noGrp="1" noChangeArrowheads="1"/>
          </p:cNvSpPr>
          <p:nvPr/>
        </p:nvSpPr>
        <p:spPr bwMode="auto">
          <a:xfrm>
            <a:off x="395288" y="1557338"/>
            <a:ext cx="8559800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3、特别</a:t>
            </a:r>
            <a:r>
              <a:rPr lang="zh-CN" altLang="en-US" sz="2400" b="1" dirty="0" smtClean="0"/>
              <a:t>说明</a:t>
            </a:r>
            <a:endParaRPr lang="zh-CN" altLang="en-US" sz="2000" dirty="0" smtClean="0"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ym typeface="Arial" panose="020B0604020202020204" pitchFamily="34" charset="0"/>
              </a:rPr>
              <a:t>输入数据要求是互不相同的</a:t>
            </a:r>
            <a:r>
              <a:rPr lang="zh-CN" altLang="en-US" sz="2000" dirty="0" smtClean="0">
                <a:sym typeface="Arial" panose="020B0604020202020204" pitchFamily="34" charset="0"/>
              </a:rPr>
              <a:t>正整数。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实验报告中要求画出</a:t>
            </a:r>
            <a:r>
              <a:rPr lang="en-US" altLang="zh-CN" sz="2000" dirty="0" smtClean="0">
                <a:sym typeface="Arial" panose="020B0604020202020204" pitchFamily="34" charset="0"/>
              </a:rPr>
              <a:t>20</a:t>
            </a:r>
            <a:r>
              <a:rPr lang="zh-CN" altLang="en-US" sz="2000" dirty="0" smtClean="0">
                <a:sym typeface="Arial" panose="020B0604020202020204" pitchFamily="34" charset="0"/>
              </a:rPr>
              <a:t>节点的红黑</a:t>
            </a:r>
            <a:r>
              <a:rPr lang="zh-CN" altLang="en-US" sz="2000" dirty="0">
                <a:sym typeface="Arial" panose="020B0604020202020204" pitchFamily="34" charset="0"/>
              </a:rPr>
              <a:t>树</a:t>
            </a:r>
            <a:r>
              <a:rPr lang="zh-CN" altLang="en-US" sz="2000" dirty="0" smtClean="0">
                <a:sym typeface="Arial" panose="020B0604020202020204" pitchFamily="34" charset="0"/>
              </a:rPr>
              <a:t>，</a:t>
            </a:r>
            <a:r>
              <a:rPr lang="zh-CN" altLang="en-US" sz="2000" dirty="0">
                <a:sym typeface="Arial" panose="020B0604020202020204" pitchFamily="34" charset="0"/>
              </a:rPr>
              <a:t>两</a:t>
            </a:r>
            <a:r>
              <a:rPr lang="zh-CN" altLang="en-US" sz="2000" dirty="0" smtClean="0">
                <a:sym typeface="Arial" panose="020B0604020202020204" pitchFamily="34" charset="0"/>
              </a:rPr>
              <a:t>次删除前后的树结构（类似于教材</a:t>
            </a:r>
            <a:r>
              <a:rPr lang="en-US" altLang="zh-CN" sz="2000" dirty="0" smtClean="0">
                <a:sym typeface="Arial" panose="020B0604020202020204" pitchFamily="34" charset="0"/>
              </a:rPr>
              <a:t>p175</a:t>
            </a:r>
            <a:r>
              <a:rPr lang="zh-CN" altLang="en-US" sz="2000" dirty="0" smtClean="0">
                <a:sym typeface="Arial" panose="020B0604020202020204" pitchFamily="34" charset="0"/>
              </a:rPr>
              <a:t>图</a:t>
            </a:r>
            <a:r>
              <a:rPr lang="en-US" altLang="zh-CN" sz="2000" dirty="0" smtClean="0">
                <a:sym typeface="Arial" panose="020B0604020202020204" pitchFamily="34" charset="0"/>
              </a:rPr>
              <a:t>13-1(c)</a:t>
            </a:r>
            <a:r>
              <a:rPr lang="zh-CN" altLang="en-US" sz="2000" dirty="0" smtClean="0">
                <a:sym typeface="Arial" panose="020B0604020202020204" pitchFamily="34" charset="0"/>
              </a:rPr>
              <a:t>）。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注意代码可读性和</a:t>
            </a:r>
            <a:r>
              <a:rPr lang="zh-CN" altLang="en-US" sz="2000" dirty="0" smtClean="0">
                <a:sym typeface="Arial" panose="020B0604020202020204" pitchFamily="34" charset="0"/>
              </a:rPr>
              <a:t>条理性，注释</a:t>
            </a:r>
            <a:r>
              <a:rPr lang="zh-CN" altLang="en-US" sz="2000" dirty="0">
                <a:sym typeface="Arial" panose="020B0604020202020204" pitchFamily="34" charset="0"/>
              </a:rPr>
              <a:t>清楚实现</a:t>
            </a:r>
            <a:r>
              <a:rPr lang="zh-CN" altLang="en-US" sz="2000" dirty="0" smtClean="0">
                <a:sym typeface="Arial" panose="020B0604020202020204" pitchFamily="34" charset="0"/>
              </a:rPr>
              <a:t>过程。</a:t>
            </a:r>
            <a:endParaRPr lang="zh-CN" altLang="en-US" sz="20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 sz="280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 smtClean="0"/>
              <a:t>、注意事项：</a:t>
            </a:r>
            <a:endParaRPr lang="en-US" altLang="zh-CN" sz="2400" b="1" dirty="0" smtClean="0"/>
          </a:p>
          <a:p>
            <a:pPr marL="0" indent="0">
              <a:lnSpc>
                <a:spcPct val="120000"/>
              </a:lnSpc>
            </a:pPr>
            <a:r>
              <a:rPr lang="en-US" altLang="zh-CN" sz="2000" dirty="0" smtClean="0"/>
              <a:t>a)</a:t>
            </a:r>
            <a:r>
              <a:rPr lang="zh-CN" altLang="en-US" sz="2000" dirty="0" smtClean="0"/>
              <a:t>实验报告中要有必要的实验过程截图和图表；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</a:pPr>
            <a:r>
              <a:rPr lang="en-US" altLang="zh-CN" sz="2000" dirty="0" smtClean="0"/>
              <a:t>b)</a:t>
            </a:r>
            <a:r>
              <a:rPr lang="zh-CN" altLang="en-US" sz="2000" dirty="0" smtClean="0"/>
              <a:t>图片要有单位，横纵坐标等信息；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000" dirty="0" smtClean="0"/>
              <a:t>c)</a:t>
            </a:r>
            <a:r>
              <a:rPr lang="zh-CN" altLang="en-US" sz="2000" dirty="0" smtClean="0"/>
              <a:t>目录结构严格按照实验格式的要求；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000" dirty="0" smtClean="0"/>
              <a:t>d)</a:t>
            </a:r>
            <a:r>
              <a:rPr lang="zh-CN" altLang="en-US" sz="2000" dirty="0" smtClean="0"/>
              <a:t>代码中需要有必要的注释；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000" dirty="0" smtClean="0"/>
              <a:t>e</a:t>
            </a:r>
            <a:r>
              <a:rPr lang="zh-CN" altLang="en-US" sz="2000" dirty="0" smtClean="0"/>
              <a:t>)实验杜绝抄袭他人代码或者实验结果，如发现代码高度相似或者实验报告雷同者算0分；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</a:pPr>
            <a:r>
              <a:rPr lang="en-US" altLang="zh-CN" sz="2000" dirty="0" smtClean="0"/>
              <a:t>f)</a:t>
            </a:r>
            <a:r>
              <a:rPr lang="zh-CN" altLang="en-US" sz="2000" dirty="0" smtClean="0"/>
              <a:t>实验报告模板另附课程主页上。</a:t>
            </a:r>
            <a:endParaRPr lang="zh-CN" altLang="en-US" sz="2800" dirty="0" smtClean="0"/>
          </a:p>
          <a:p>
            <a:pPr marL="0" indent="0"/>
            <a:endParaRPr lang="zh-CN" altLang="en-US" sz="2800" dirty="0" smtClean="0"/>
          </a:p>
          <a:p>
            <a:pPr marL="0" indent="0"/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8966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 sz="280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5</a:t>
            </a:r>
            <a:r>
              <a:rPr lang="zh-CN" altLang="en-US" sz="2400" b="1" dirty="0" smtClean="0"/>
              <a:t>、实验提交：</a:t>
            </a:r>
            <a:endParaRPr lang="en-US" altLang="zh-CN" sz="2400" b="1" dirty="0" smtClean="0"/>
          </a:p>
          <a:p>
            <a:pPr marL="0" indent="0">
              <a:lnSpc>
                <a:spcPct val="140000"/>
              </a:lnSpc>
            </a:pPr>
            <a:r>
              <a:rPr lang="en-US" altLang="zh-CN" sz="2000" dirty="0" smtClean="0"/>
              <a:t>a)</a:t>
            </a:r>
            <a:r>
              <a:rPr lang="zh-CN" altLang="en-US" sz="2000" dirty="0"/>
              <a:t>按照</a:t>
            </a:r>
            <a:r>
              <a:rPr lang="zh-CN" altLang="en-US" sz="2000" dirty="0" smtClean="0"/>
              <a:t>实验要求提交源码，输入输出结果，实验报告。</a:t>
            </a:r>
            <a:endParaRPr lang="en-US" altLang="zh-CN" sz="2000" dirty="0" smtClean="0"/>
          </a:p>
          <a:p>
            <a:pPr marL="0" indent="0">
              <a:lnSpc>
                <a:spcPct val="140000"/>
              </a:lnSpc>
            </a:pPr>
            <a:r>
              <a:rPr lang="en-US" altLang="zh-CN" sz="2000" dirty="0" smtClean="0"/>
              <a:t>b)</a:t>
            </a:r>
            <a:r>
              <a:rPr lang="zh-CN" altLang="en-US" sz="2000" dirty="0" smtClean="0"/>
              <a:t>将上述文件夹严格打包成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rar</a:t>
            </a:r>
            <a:r>
              <a:rPr lang="zh-CN" altLang="en-US" sz="2000" dirty="0" smtClean="0"/>
              <a:t>格式，命名方式：</a:t>
            </a:r>
            <a:r>
              <a:rPr lang="zh-CN" altLang="en-US" sz="2000" dirty="0" smtClean="0">
                <a:solidFill>
                  <a:srgbClr val="FF0000"/>
                </a:solidFill>
              </a:rPr>
              <a:t>学号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姓名</a:t>
            </a:r>
            <a:r>
              <a:rPr lang="en-US" altLang="zh-CN" sz="2000" dirty="0" smtClean="0">
                <a:solidFill>
                  <a:srgbClr val="FF0000"/>
                </a:solidFill>
              </a:rPr>
              <a:t>-project2.rar</a:t>
            </a:r>
            <a:r>
              <a:rPr lang="zh-CN" altLang="en-US" sz="2000" dirty="0" smtClean="0"/>
              <a:t>。发送邮件给邮箱：</a:t>
            </a:r>
            <a:r>
              <a:rPr lang="en-US" altLang="zh-CN" sz="2000" dirty="0" smtClean="0">
                <a:hlinkClick r:id="rId2"/>
              </a:rPr>
              <a:t>ncaa_lab508@126.com</a:t>
            </a:r>
            <a:r>
              <a:rPr lang="zh-CN" altLang="en-US" sz="2000" dirty="0" smtClean="0"/>
              <a:t>。邮箱邮件主题为“</a:t>
            </a:r>
            <a:r>
              <a:rPr lang="zh-CN" altLang="en-US" sz="2000" dirty="0" smtClean="0">
                <a:solidFill>
                  <a:srgbClr val="FF0000"/>
                </a:solidFill>
              </a:rPr>
              <a:t>学号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姓名</a:t>
            </a:r>
            <a:r>
              <a:rPr lang="en-US" altLang="zh-CN" sz="2000" dirty="0" smtClean="0">
                <a:solidFill>
                  <a:srgbClr val="FF0000"/>
                </a:solidFill>
              </a:rPr>
              <a:t>-project2</a:t>
            </a:r>
            <a:r>
              <a:rPr lang="zh-CN" altLang="en-US" sz="2000" dirty="0" smtClean="0"/>
              <a:t>”，助教在</a:t>
            </a:r>
            <a:r>
              <a:rPr lang="zh-CN" altLang="en-US" sz="2000" dirty="0" smtClean="0">
                <a:solidFill>
                  <a:srgbClr val="000000"/>
                </a:solidFill>
              </a:rPr>
              <a:t>收到邮件后会及时发送确认邮件。</a:t>
            </a:r>
            <a:endParaRPr lang="en-US" altLang="zh-CN" sz="2000" dirty="0" smtClean="0"/>
          </a:p>
          <a:p>
            <a:pPr marL="0" indent="0">
              <a:lnSpc>
                <a:spcPct val="140000"/>
              </a:lnSpc>
            </a:pPr>
            <a:r>
              <a:rPr lang="en-US" altLang="zh-CN" sz="2000" dirty="0" smtClean="0"/>
              <a:t>c)</a:t>
            </a:r>
            <a:r>
              <a:rPr lang="zh-CN" altLang="en-US" sz="2000" dirty="0" smtClean="0"/>
              <a:t>如果有同学在截止日期前要重复提交，邮件主题需说明重复提交。</a:t>
            </a:r>
            <a:endParaRPr lang="en-US" altLang="zh-CN" sz="2000" dirty="0" smtClean="0"/>
          </a:p>
          <a:p>
            <a:pPr marL="0" indent="0">
              <a:lnSpc>
                <a:spcPct val="140000"/>
              </a:lnSpc>
            </a:pPr>
            <a:r>
              <a:rPr lang="en-US" altLang="zh-CN" sz="2000" dirty="0" smtClean="0"/>
              <a:t>d)</a:t>
            </a:r>
            <a:r>
              <a:rPr lang="zh-CN" altLang="en-US" sz="2000" dirty="0" smtClean="0"/>
              <a:t>第一次实验截止日期：</a:t>
            </a:r>
            <a:r>
              <a:rPr lang="en-US" altLang="zh-CN" sz="2000" dirty="0" smtClean="0"/>
              <a:t>2016.11.14</a:t>
            </a:r>
            <a:r>
              <a:rPr lang="zh-CN" altLang="en-US" sz="2000" dirty="0" smtClean="0"/>
              <a:t>日</a:t>
            </a:r>
            <a:r>
              <a:rPr lang="en-US" altLang="zh-CN" sz="2000" dirty="0" smtClean="0"/>
              <a:t>24</a:t>
            </a:r>
            <a:r>
              <a:rPr lang="zh-CN" altLang="en-US" sz="2000" dirty="0" smtClean="0"/>
              <a:t>点，逾期提交实验成绩将作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分处理。  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2109563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120</TotalTime>
  <Pages>0</Pages>
  <Words>800</Words>
  <Characters>0</Characters>
  <Application>Microsoft Office PowerPoint</Application>
  <DocSecurity>0</DocSecurity>
  <PresentationFormat>全屏显示(4:3)</PresentationFormat>
  <Lines>0</Lines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华文行楷</vt:lpstr>
      <vt:lpstr>华文中宋</vt:lpstr>
      <vt:lpstr>宋体</vt:lpstr>
      <vt:lpstr>Arial</vt:lpstr>
      <vt:lpstr>Cambria Math</vt:lpstr>
      <vt:lpstr>Rage Italic</vt:lpstr>
      <vt:lpstr>Tahoma</vt:lpstr>
      <vt:lpstr>Times New Roman</vt:lpstr>
      <vt:lpstr>Wingdings</vt:lpstr>
      <vt:lpstr>Blends</vt:lpstr>
      <vt:lpstr>1_Blends</vt:lpstr>
      <vt:lpstr>算法基础 上机实验 2 </vt:lpstr>
      <vt:lpstr> Project 2: 红黑树和顺序统计树</vt:lpstr>
      <vt:lpstr> 实验要求</vt:lpstr>
      <vt:lpstr> 实验要求</vt:lpstr>
      <vt:lpstr> 实验要求</vt:lpstr>
      <vt:lpstr> 实验要求</vt:lpstr>
      <vt:lpstr>PowerPoint 演示文稿</vt:lpstr>
      <vt:lpstr>PowerPoint 演示文稿</vt:lpstr>
    </vt:vector>
  </TitlesOfParts>
  <Manager/>
  <Company>JUJUMAO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JUJUMAO</dc:creator>
  <cp:keywords/>
  <dc:description/>
  <cp:lastModifiedBy>zhufx</cp:lastModifiedBy>
  <cp:revision>98</cp:revision>
  <dcterms:created xsi:type="dcterms:W3CDTF">2005-08-23T11:24:20Z</dcterms:created>
  <dcterms:modified xsi:type="dcterms:W3CDTF">2016-10-31T06:59:59Z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5</vt:r8>
  </property>
  <property fmtid="{D5CDD505-2E9C-101B-9397-08002B2CF9AE}" pid="3" name="KSOProductBuildVer">
    <vt:lpwstr>2052-9.1.0.5218</vt:lpwstr>
  </property>
</Properties>
</file>