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90" r:id="rId2"/>
    <p:sldId id="391" r:id="rId3"/>
    <p:sldId id="398" r:id="rId4"/>
    <p:sldId id="393" r:id="rId5"/>
    <p:sldId id="394" r:id="rId6"/>
    <p:sldId id="395" r:id="rId7"/>
    <p:sldId id="396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66"/>
    <a:srgbClr val="D60093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2863" autoAdjust="0"/>
  </p:normalViewPr>
  <p:slideViewPr>
    <p:cSldViewPr>
      <p:cViewPr varScale="1">
        <p:scale>
          <a:sx n="60" d="100"/>
          <a:sy n="60" d="100"/>
        </p:scale>
        <p:origin x="174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8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4BB1-A878-4825-A4F2-F0DAA5EC3304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AE48-7D4B-4770-9D39-EB03C276211B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10D-9244-4944-8534-3612F4E08BD6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97E4D047-0FC2-4F58-A8A2-B94D26711327}" type="datetime1">
              <a:rPr lang="en-US" smtClean="0"/>
              <a:t>1/1/2021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8AB77E-7BB7-4149-95FE-B7CDB46020AE}" type="datetime1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F0D-2BBF-48E2-AF32-D51EACBBC59D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489A-A0B0-43FE-9814-295FECE4DCDF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FBC1-6B2E-4151-BBB0-27A0FBB069D1}" type="datetime1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BF9-8C76-4542-B636-4DB010FC964A}" type="datetime1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4938-6495-4583-82D2-72E00C667A90}" type="datetime1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D835-83D4-4E42-BD97-E1F275BC3392}" type="datetime1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815-D0F4-4851-818E-06B31CAED29A}" type="datetime1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08D99DB-F600-4397-BD26-097E15769A06}" type="datetime1">
              <a:rPr lang="en-US" smtClean="0"/>
              <a:t>1/1/2021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098788FA-DAEB-4EF8-A39C-7D4736DBAA0D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8610600" cy="3581400"/>
          </a:xfrm>
        </p:spPr>
        <p:txBody>
          <a:bodyPr anchor="b">
            <a:normAutofit/>
          </a:bodyPr>
          <a:lstStyle/>
          <a:p>
            <a:r>
              <a:rPr lang="en-US" sz="4800" err="1"/>
              <a:t>Bài</a:t>
            </a:r>
            <a:r>
              <a:rPr lang="en-US" sz="4800"/>
              <a:t> </a:t>
            </a:r>
            <a:r>
              <a:rPr lang="en-US" sz="4800" err="1"/>
              <a:t>toán</a:t>
            </a:r>
            <a:r>
              <a:rPr lang="en-US" sz="4800"/>
              <a:t> </a:t>
            </a:r>
            <a:r>
              <a:rPr lang="en-US" sz="4800" err="1"/>
              <a:t>tìm</a:t>
            </a:r>
            <a:r>
              <a:rPr lang="en-US" sz="4800"/>
              <a:t> </a:t>
            </a:r>
            <a:r>
              <a:rPr lang="en-US" sz="4800" err="1"/>
              <a:t>gia</a:t>
            </a:r>
            <a:r>
              <a:rPr lang="en-US" sz="4800"/>
              <a:t>́ trị </a:t>
            </a:r>
            <a:r>
              <a:rPr lang="en-US" sz="4800" err="1"/>
              <a:t>riêng</a:t>
            </a:r>
            <a:r>
              <a:rPr lang="en-US" sz="4800"/>
              <a:t>:</a:t>
            </a:r>
            <a:br>
              <a:rPr lang="en-US" sz="4800"/>
            </a:br>
            <a:r>
              <a:rPr lang="en-US" sz="4800" err="1"/>
              <a:t>Phương</a:t>
            </a:r>
            <a:r>
              <a:rPr lang="en-US" sz="4800"/>
              <a:t> </a:t>
            </a:r>
            <a:r>
              <a:rPr lang="en-US" sz="4800" err="1"/>
              <a:t>pháp</a:t>
            </a:r>
            <a:r>
              <a:rPr lang="en-US" sz="4800"/>
              <a:t> </a:t>
            </a:r>
            <a:r>
              <a:rPr lang="en-US" sz="4800" err="1"/>
              <a:t>Danilevski</a:t>
            </a:r>
            <a:r>
              <a:rPr lang="en-US" sz="480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/>
              <a:t>Nhóm</a:t>
            </a:r>
            <a:r>
              <a:rPr lang="en-US" sz="3200"/>
              <a:t> </a:t>
            </a:r>
            <a:r>
              <a:rPr lang="en-US" sz="3200" err="1"/>
              <a:t>thực</a:t>
            </a:r>
            <a:r>
              <a:rPr lang="en-US" sz="3200"/>
              <a:t> </a:t>
            </a:r>
            <a:r>
              <a:rPr lang="en-US" sz="3200" err="1"/>
              <a:t>hiện</a:t>
            </a:r>
            <a:r>
              <a:rPr lang="en-US" sz="3200"/>
              <a:t>: 23</a:t>
            </a:r>
          </a:p>
          <a:p>
            <a:r>
              <a:rPr lang="en-US" sz="3200" err="1"/>
              <a:t>Bùi</a:t>
            </a:r>
            <a:r>
              <a:rPr lang="en-US" sz="3200"/>
              <a:t> </a:t>
            </a:r>
            <a:r>
              <a:rPr lang="en-US" sz="3200" err="1"/>
              <a:t>Quốc</a:t>
            </a:r>
            <a:r>
              <a:rPr lang="en-US" sz="3200"/>
              <a:t> </a:t>
            </a:r>
            <a:r>
              <a:rPr lang="en-US" sz="3200" err="1"/>
              <a:t>Bảo</a:t>
            </a:r>
            <a:endParaRPr lang="en-US" sz="3200"/>
          </a:p>
          <a:p>
            <a:r>
              <a:rPr lang="en-US" sz="3200" err="1"/>
              <a:t>Nguyễn</a:t>
            </a:r>
            <a:r>
              <a:rPr lang="en-US" sz="3200"/>
              <a:t> Anh </a:t>
            </a:r>
            <a:r>
              <a:rPr lang="en-US" sz="3200" err="1"/>
              <a:t>Tuấn</a:t>
            </a:r>
            <a:endParaRPr lang="en-US" sz="320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62835DC-1C23-4A25-BA8E-3458C800E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257800"/>
            <a:ext cx="1295400" cy="14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96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20C813-4D31-4E40-AE5A-8B511D4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tổng quát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E8E2035-7FCE-4F7C-8CE2-49515C01C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752"/>
                <a:ext cx="8229600" cy="54894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Đ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ề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ki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ệ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E8E2035-7FCE-4F7C-8CE2-49515C01C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752"/>
                <a:ext cx="8229600" cy="54894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FD34AA7-E218-4088-9E22-5FB41EE7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CD9077D-0B67-4908-B49B-716736DA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39124"/>
            <a:ext cx="5105400" cy="2340143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9DC342E5-648E-4690-8B8B-396D1B0B3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69" y="1884621"/>
            <a:ext cx="4953000" cy="2268279"/>
          </a:xfrm>
          <a:prstGeom prst="rect">
            <a:avLst/>
          </a:prstGeom>
        </p:spPr>
      </p:pic>
      <p:sp>
        <p:nvSpPr>
          <p:cNvPr id="9" name="Mũi tên: Phải 8">
            <a:extLst>
              <a:ext uri="{FF2B5EF4-FFF2-40B4-BE49-F238E27FC236}">
                <a16:creationId xmlns:a16="http://schemas.microsoft.com/office/drawing/2014/main" id="{4AAA5BC3-2EF5-4D88-BA22-09254409BA50}"/>
              </a:ext>
            </a:extLst>
          </p:cNvPr>
          <p:cNvSpPr/>
          <p:nvPr/>
        </p:nvSpPr>
        <p:spPr>
          <a:xfrm>
            <a:off x="5562600" y="3886200"/>
            <a:ext cx="304800" cy="533400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0DF36C48-DF99-4AB9-A395-7001D7CB340F}"/>
                  </a:ext>
                </a:extLst>
              </p:cNvPr>
              <p:cNvSpPr txBox="1"/>
              <p:nvPr/>
            </p:nvSpPr>
            <p:spPr>
              <a:xfrm>
                <a:off x="5739063" y="3679996"/>
                <a:ext cx="3581400" cy="1118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latin typeface="Arial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~</m:t>
                    </m:r>
                  </m:oMath>
                </a14:m>
                <a:r>
                  <a:rPr lang="en-US" sz="320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0DF36C48-DF99-4AB9-A395-7001D7CB3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063" y="3679996"/>
                <a:ext cx="3581400" cy="1118255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3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8CE7C5-A817-43C8-97C5-FDA26583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tổng quát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5EE2B1-82BA-46B7-888B-941F19E2F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Đ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ề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ki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ệ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Đ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ề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ki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ệ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5EE2B1-82BA-46B7-888B-941F19E2F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C1E5D6D-163B-4442-A1BB-CB3675D4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D460031-C9FF-45B3-96AF-E700611E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37298"/>
            <a:ext cx="5710237" cy="23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9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CD75DB-CC5B-4F4F-AF8B-8902E581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tổng quát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F747944-6DFD-4702-8F2F-6D3D70EFF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Đ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ề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ki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ệ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/>
                  <a:t>)</a:t>
                </a:r>
              </a:p>
              <a:p>
                <a:pPr marL="118872" indent="0">
                  <a:buNone/>
                </a:pPr>
                <a:r>
                  <a:rPr lang="en-US"/>
                  <a:t>    Thực hiện tương tự, ta được:</a:t>
                </a:r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F747944-6DFD-4702-8F2F-6D3D70EFF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9C27BE3-BEB2-48B3-8BFD-82F207F4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FEEE4A-EB8C-46BA-B4D2-9F5F0E2C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90800"/>
            <a:ext cx="5257800" cy="2213811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EEFBA137-4B69-4D0E-8221-7D1E2F8D1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98698"/>
            <a:ext cx="5470359" cy="198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6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A354AD-67AE-42EB-BA74-4DD5C1DF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tổng quát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5540ED7-CF94-4CC5-B22D-79A604957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Đ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ề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ki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ệ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)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Đ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ề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ki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ệ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)</a:t>
                </a:r>
              </a:p>
              <a:p>
                <a:pPr marL="118872" indent="0">
                  <a:buNone/>
                </a:pPr>
                <a:r>
                  <a:rPr lang="en-US"/>
                  <a:t>    Làm tương tự như trên</a:t>
                </a:r>
              </a:p>
              <a:p>
                <a:pPr marL="118872" indent="0">
                  <a:buNone/>
                </a:pPr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5540ED7-CF94-4CC5-B22D-79A604957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8FEDC50-335A-43C4-950E-6B08B233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83E7D31-9E08-4BAD-B11F-487A6EDF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966560"/>
            <a:ext cx="5943600" cy="28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8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8EBE96-FB0F-4DD3-8C1A-83B3CC8F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tổng quát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BBEA405-F88D-4F8D-81DC-DA153B2E8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/>
              </a:p>
              <a:p>
                <a:pPr marL="118872" indent="0">
                  <a:buNone/>
                </a:pPr>
                <a:r>
                  <a:rPr lang="en-US"/>
                  <a:t>   </a:t>
                </a:r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BBEA405-F88D-4F8D-81DC-DA153B2E8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C307194-A7D7-4AA1-A3C3-5164AD2E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387549B-163B-4FF4-A971-60F4CD5F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72151"/>
            <a:ext cx="5838825" cy="245745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94C4DE35-EC78-49D2-9FF3-29F56AD39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4429111"/>
            <a:ext cx="8458200" cy="20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7413A8-DAEF-4C51-ADEB-A04CFF5A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 tổng quát: Tìm vector riêng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2C9D3D3-B5D1-412A-8C5C-73E1B1421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Giả sử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là vector riêng của ma trận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 ứng với trị riêng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pPr marL="118872" indent="0">
                  <a:buNone/>
                </a:pPr>
                <a:r>
                  <a:rPr lang="en-US"/>
                  <a:t>   Đặt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</a:t>
                </a:r>
              </a:p>
              <a:p>
                <a:pPr marL="118872" indent="0">
                  <a:buNone/>
                </a:pPr>
                <a:r>
                  <a:rPr lang="en-US"/>
                  <a:t>   Suy ra: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/>
              </a:p>
              <a:p>
                <a:pPr marL="118872" indent="0">
                  <a:buNone/>
                </a:pPr>
                <a:r>
                  <a:rPr lang="en-US"/>
                  <a:t>   Suy ra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là vector riêng ứng với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/>
                  <a:t> của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/>
              </a:p>
              <a:p>
                <a:endParaRPr lang="en-US">
                  <a:solidFill>
                    <a:srgbClr val="00B0F0"/>
                  </a:solidFill>
                </a:endParaRPr>
              </a:p>
              <a:p>
                <a:r>
                  <a:rPr lang="en-US">
                    <a:solidFill>
                      <a:srgbClr val="00B0F0"/>
                    </a:solidFill>
                  </a:rPr>
                  <a:t>Q:</a:t>
                </a:r>
                <a:r>
                  <a:rPr lang="en-US"/>
                  <a:t> Tìm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/>
              </a:p>
              <a:p>
                <a:pPr marL="118872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2C9D3D3-B5D1-412A-8C5C-73E1B1421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580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0714FE6-3885-4999-8525-4A6DF0A4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E64FFAF-D300-4BE6-8516-9EF6345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236" y="2362200"/>
            <a:ext cx="562152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7EDD27-07EE-4B99-9673-53ACB368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 tổng quát: Tìm vector riêng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9C86B1-6222-4EFF-A1F2-C3C31F518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00B0F0"/>
                    </a:solidFill>
                  </a:rPr>
                  <a:t>Q:</a:t>
                </a:r>
                <a:r>
                  <a:rPr lang="en-US"/>
                  <a:t> Tìm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pPr marL="118872" indent="0">
                  <a:buNone/>
                </a:pPr>
                <a:r>
                  <a:rPr lang="en-US"/>
                  <a:t> </a:t>
                </a:r>
              </a:p>
              <a:p>
                <a:pPr marL="118872" indent="0">
                  <a:buNone/>
                </a:pPr>
                <a:r>
                  <a:rPr lang="en-US"/>
                  <a:t>Chọn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E9C86B1-6222-4EFF-A1F2-C3C31F518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A5921DA-8103-45FB-86B6-339CDBBC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E6F6E332-5533-47B5-A0C0-3DC060FEA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2057400"/>
            <a:ext cx="773723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1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A09955-814E-4C2C-AB29-47F77D58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riêng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1A6DE49-5380-4CF9-85F4-5FAC2E84A6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Tại lần lặp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nào đó:</a:t>
                </a:r>
              </a:p>
              <a:p>
                <a:pPr marL="118872" indent="0">
                  <a:buNone/>
                </a:pPr>
                <a:r>
                  <a:rPr lang="en-US"/>
                  <a:t>   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/>
                  <a:t> có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/>
              </a:p>
              <a:p>
                <a:pPr marL="118872" indent="0">
                  <a:buNone/>
                </a:pPr>
                <a:endParaRPr lang="en-US"/>
              </a:p>
              <a:p>
                <a:r>
                  <a:rPr lang="en-US"/>
                  <a:t>Xét 2 trường hợp:</a:t>
                </a:r>
              </a:p>
              <a:p>
                <a:pPr lvl="1"/>
                <a:r>
                  <a:rPr lang="en-US"/>
                  <a:t>Trường hợp 1: </a:t>
                </a:r>
              </a:p>
              <a:p>
                <a:pPr marL="457200" lvl="1" indent="0">
                  <a:buNone/>
                </a:pPr>
                <a:r>
                  <a:rPr lang="en-US"/>
                  <a:t>    Tồn tại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Trường hợp 2:</a:t>
                </a:r>
              </a:p>
              <a:p>
                <a:pPr marL="457200" lvl="1" indent="0">
                  <a:buNone/>
                </a:pPr>
                <a:r>
                  <a:rPr lang="en-US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endParaRPr lang="en-US"/>
              </a:p>
              <a:p>
                <a:pPr marL="118872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1A6DE49-5380-4CF9-85F4-5FAC2E84A6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A354BB6-9CC5-40F4-9D76-545B8AFB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8B9640-3FD8-43F1-9A70-754952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8DB10B6-DA11-45E5-8B16-C22AB2526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Tồn tại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Thực hiện hoán vị cột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/>
                  <a:t> và cột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, hoán vị hàng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/>
                  <a:t> và hàng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/>
              </a:p>
              <a:p>
                <a:r>
                  <a:rPr lang="en-US"/>
                  <a:t>Ma trận mới đồng dạng với ma trận ban đầu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8DB10B6-DA11-45E5-8B16-C22AB2526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2822DDE-5EDB-4E48-B84C-D96E0ADC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5094B12-03EB-4C23-B3DC-2FA3C227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0274"/>
            <a:ext cx="6781800" cy="26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7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EDB63-E9C2-4345-98A4-C3090C3B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A47DD2F-D182-4BE7-AFB8-521EBF07A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2517"/>
                <a:ext cx="8229600" cy="3233284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/>
                  <a:t> </a:t>
                </a:r>
              </a:p>
              <a:p>
                <a:r>
                  <a:rPr lang="en-US"/>
                  <a:t> </a:t>
                </a:r>
              </a:p>
              <a:p>
                <a:pPr lvl="1"/>
                <a:r>
                  <a:rPr lang="en-US"/>
                  <a:t>C là </a:t>
                </a:r>
                <a:r>
                  <a:rPr lang="en-US">
                    <a:solidFill>
                      <a:srgbClr val="FF0000"/>
                    </a:solidFill>
                  </a:rPr>
                  <a:t>ma trận hoán vị </a:t>
                </a:r>
                <a:r>
                  <a:rPr lang="en-US"/>
                  <a:t>(hoán vị cột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của ma trận đơn vị)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A47DD2F-D182-4BE7-AFB8-521EBF07A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2517"/>
                <a:ext cx="8229600" cy="3233284"/>
              </a:xfrm>
              <a:blipFill>
                <a:blip r:embed="rId2"/>
                <a:stretch>
                  <a:fillRect l="-889" t="-942" r="-2000" b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4A3CDFC-E9C9-4044-AC74-F8BEFAC1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DC2D678E-593B-41B2-AEAE-0F5D691B2209}"/>
                  </a:ext>
                </a:extLst>
              </p:cNvPr>
              <p:cNvSpPr txBox="1"/>
              <p:nvPr/>
            </p:nvSpPr>
            <p:spPr bwMode="auto">
              <a:xfrm>
                <a:off x="1066800" y="1524000"/>
                <a:ext cx="3505200" cy="76200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DC2D678E-593B-41B2-AEAE-0F5D691B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524000"/>
                <a:ext cx="3505200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hỗ dành sẵn cho Nội dung 2">
                <a:extLst>
                  <a:ext uri="{FF2B5EF4-FFF2-40B4-BE49-F238E27FC236}">
                    <a16:creationId xmlns:a16="http://schemas.microsoft.com/office/drawing/2014/main" id="{C9B75B63-960D-4DB1-9B0B-22EFC8B548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250758"/>
                <a:ext cx="8229600" cy="2166483"/>
              </a:xfrm>
              <a:prstGeom prst="rect">
                <a:avLst/>
              </a:prstGeom>
            </p:spPr>
            <p:txBody>
              <a:bodyPr vert="horz" lIns="54864" tIns="91440" rtlCol="0">
                <a:normAutofit/>
              </a:bodyPr>
              <a:lstStyle>
                <a:lvl1pPr marL="438912" indent="-320040" algn="l" rtl="0" eaLnBrk="1" latinLnBrk="0" hangingPunct="1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  <a:defRPr kumimoji="0" sz="32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3152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Wingdings" pitchFamily="2" charset="2"/>
                  <a:buChar char="§"/>
                  <a:defRPr kumimoji="0" sz="2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996696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100000"/>
                  <a:buFont typeface="Wingdings" pitchFamily="2" charset="2"/>
                  <a:buChar char="§"/>
                  <a:defRPr kumimoji="0" sz="2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216152" indent="-18288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100000"/>
                  <a:buFont typeface="Wingdings" pitchFamily="2" charset="2"/>
                  <a:buChar char="§"/>
                  <a:defRPr kumimoji="0" sz="20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426464" indent="-18288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100000"/>
                  <a:buFont typeface="Wingdings" pitchFamily="2" charset="2"/>
                  <a:buChar char="§"/>
                  <a:defRPr kumimoji="0" lang="en-US" sz="2000" kern="1200" smtClean="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/>
                  <a:t>Thực hiện tiếp phương pháp với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/>
              </a:p>
              <a:p>
                <a:r>
                  <a:rPr lang="en-US">
                    <a:solidFill>
                      <a:srgbClr val="00B0F0"/>
                    </a:solidFill>
                  </a:rPr>
                  <a:t>Q:</a:t>
                </a:r>
                <a:r>
                  <a:rPr lang="en-US"/>
                  <a:t> Tìm vector riêng của ma trận A?</a:t>
                </a:r>
              </a:p>
              <a:p>
                <a:pPr lvl="1"/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0" name="Chỗ dành sẵn cho Nội dung 2">
                <a:extLst>
                  <a:ext uri="{FF2B5EF4-FFF2-40B4-BE49-F238E27FC236}">
                    <a16:creationId xmlns:a16="http://schemas.microsoft.com/office/drawing/2014/main" id="{C9B75B63-960D-4DB1-9B0B-22EFC8B5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50758"/>
                <a:ext cx="8229600" cy="2166483"/>
              </a:xfrm>
              <a:prstGeom prst="rect">
                <a:avLst/>
              </a:prstGeom>
              <a:blipFill>
                <a:blip r:embed="rId4"/>
                <a:stretch>
                  <a:fillRect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4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809A44-3126-4667-A632-AA8E4D04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Giá trị </a:t>
            </a:r>
            <a:r>
              <a:rPr lang="en-US" err="1"/>
              <a:t>riêng</a:t>
            </a:r>
            <a:r>
              <a:rPr lang="en-US"/>
              <a:t>, vector </a:t>
            </a:r>
            <a:r>
              <a:rPr lang="en-US" err="1"/>
              <a:t>riêng</a:t>
            </a:r>
            <a:r>
              <a:rPr lang="en-US"/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A6F5ABB-5CE8-4177-A459-AFD351B4A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noFill/>
              <a:ln>
                <a:noFill/>
              </a:ln>
            </p:spPr>
            <p:txBody>
              <a:bodyPr/>
              <a:lstStyle/>
              <a:p>
                <a:endParaRPr lang="en-US">
                  <a:solidFill>
                    <a:srgbClr val="FF0066"/>
                  </a:solidFill>
                </a:endParaRPr>
              </a:p>
              <a:p>
                <a:r>
                  <a:rPr lang="en-US" err="1">
                    <a:solidFill>
                      <a:srgbClr val="FF0066"/>
                    </a:solidFill>
                  </a:rPr>
                  <a:t>Khái</a:t>
                </a:r>
                <a:r>
                  <a:rPr lang="en-US">
                    <a:solidFill>
                      <a:srgbClr val="FF0066"/>
                    </a:solidFill>
                  </a:rPr>
                  <a:t> </a:t>
                </a:r>
                <a:r>
                  <a:rPr lang="en-US" err="1">
                    <a:solidFill>
                      <a:srgbClr val="FF0066"/>
                    </a:solidFill>
                  </a:rPr>
                  <a:t>niệm</a:t>
                </a:r>
                <a:r>
                  <a:rPr lang="en-US">
                    <a:solidFill>
                      <a:srgbClr val="FF0066"/>
                    </a:solidFill>
                  </a:rPr>
                  <a:t>:</a:t>
                </a:r>
              </a:p>
              <a:p>
                <a:pPr marL="118872" indent="0">
                  <a:buNone/>
                </a:pPr>
                <a:r>
                  <a:rPr lang="en-US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là ma </a:t>
                </a:r>
                <a:r>
                  <a:rPr lang="en-US" err="1">
                    <a:cs typeface="Times New Roman" panose="02020603050405020304" pitchFamily="18" charset="0"/>
                  </a:rPr>
                  <a:t>trận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vuông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cấp</a:t>
                </a:r>
                <a:r>
                  <a:rPr lang="en-US">
                    <a:cs typeface="Times New Roman" panose="02020603050405020304" pitchFamily="18" charset="0"/>
                  </a:rPr>
                  <a:t> n,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hệ </a:t>
                </a:r>
                <a:r>
                  <a:rPr lang="en-US" err="1">
                    <a:cs typeface="Times New Roman" panose="02020603050405020304" pitchFamily="18" charset="0"/>
                  </a:rPr>
                  <a:t>số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thực</a:t>
                </a:r>
                <a:endParaRPr lang="en-US">
                  <a:cs typeface="Times New Roman" panose="02020603050405020304" pitchFamily="18" charset="0"/>
                </a:endParaRPr>
              </a:p>
              <a:p>
                <a:pPr marL="118872" indent="0">
                  <a:buNone/>
                </a:pPr>
                <a:r>
                  <a:rPr lang="en-US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gọi</a:t>
                </a:r>
                <a:r>
                  <a:rPr lang="en-US">
                    <a:cs typeface="Times New Roman" panose="02020603050405020304" pitchFamily="18" charset="0"/>
                  </a:rPr>
                  <a:t> là </a:t>
                </a:r>
                <a:r>
                  <a:rPr lang="en-US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gia</a:t>
                </a:r>
                <a:r>
                  <a:rPr lang="en-US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́ trị </a:t>
                </a:r>
                <a:r>
                  <a:rPr lang="en-US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riêng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của</a:t>
                </a:r>
                <a:r>
                  <a:rPr lang="en-US">
                    <a:cs typeface="Times New Roman" panose="02020603050405020304" pitchFamily="18" charset="0"/>
                  </a:rPr>
                  <a:t> ma </a:t>
                </a:r>
                <a:r>
                  <a:rPr lang="en-US" err="1">
                    <a:cs typeface="Times New Roman" panose="02020603050405020304" pitchFamily="18" charset="0"/>
                  </a:rPr>
                  <a:t>trận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nếu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tồn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tại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</a:p>
              <a:p>
                <a:pPr marL="118872" indent="0">
                  <a:buNone/>
                </a:pPr>
                <a:r>
                  <a:rPr lang="en-US">
                    <a:cs typeface="Times New Roman" panose="02020603050405020304" pitchFamily="18" charset="0"/>
                  </a:rPr>
                  <a:t>   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thỏa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mãn</a:t>
                </a:r>
                <a:r>
                  <a:rPr lang="en-US">
                    <a:cs typeface="Times New Roman" panose="02020603050405020304" pitchFamily="18" charset="0"/>
                  </a:rPr>
                  <a:t>:</a:t>
                </a:r>
              </a:p>
              <a:p>
                <a:pPr marL="118872" indent="0">
                  <a:buNone/>
                </a:pPr>
                <a:endParaRPr lang="en-US">
                  <a:cs typeface="Times New Roman" panose="02020603050405020304" pitchFamily="18" charset="0"/>
                </a:endParaRPr>
              </a:p>
              <a:p>
                <a:pPr marL="118872" indent="0">
                  <a:buNone/>
                </a:pPr>
                <a:endParaRPr lang="en-US">
                  <a:cs typeface="Times New Roman" panose="02020603050405020304" pitchFamily="18" charset="0"/>
                </a:endParaRPr>
              </a:p>
              <a:p>
                <a:pPr marL="118872" indent="0">
                  <a:buNone/>
                </a:pPr>
                <a:r>
                  <a:rPr lang="en-US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endParaRPr lang="en-US" b="0" i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được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gọi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là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vector </a:t>
                </a:r>
                <a:r>
                  <a:rPr lang="en-US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riêng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của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ứng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cs typeface="Times New Roman" panose="02020603050405020304" pitchFamily="18" charset="0"/>
                  </a:rPr>
                  <a:t>với</a:t>
                </a:r>
                <a:r>
                  <a:rPr lang="en-US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endParaRPr lang="en-US">
                  <a:cs typeface="Times New Roman" panose="02020603050405020304" pitchFamily="18" charset="0"/>
                </a:endParaRPr>
              </a:p>
              <a:p>
                <a:pPr marL="118872" indent="0">
                  <a:buNone/>
                </a:pPr>
                <a:r>
                  <a:rPr lang="en-US"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A6F5ABB-5CE8-4177-A459-AFD351B4A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89" r="-1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CD128CC-A8EF-41C3-BE21-73BA09E7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03A41B62-C120-4F89-81EE-7DCDA267308E}"/>
                  </a:ext>
                </a:extLst>
              </p:cNvPr>
              <p:cNvSpPr txBox="1"/>
              <p:nvPr/>
            </p:nvSpPr>
            <p:spPr bwMode="auto">
              <a:xfrm>
                <a:off x="3269078" y="4183662"/>
                <a:ext cx="2057400" cy="68580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4000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03A41B62-C120-4F89-81EE-7DCDA267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078" y="4183662"/>
                <a:ext cx="20574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0">
            <a:extLst>
              <a:ext uri="{FF2B5EF4-FFF2-40B4-BE49-F238E27FC236}">
                <a16:creationId xmlns:a16="http://schemas.microsoft.com/office/drawing/2014/main" id="{3EA68D10-3D2F-4A88-B9F6-FE2EBB5DB266}"/>
              </a:ext>
            </a:extLst>
          </p:cNvPr>
          <p:cNvGrpSpPr>
            <a:grpSpLocks/>
          </p:cNvGrpSpPr>
          <p:nvPr/>
        </p:nvGrpSpPr>
        <p:grpSpPr bwMode="auto">
          <a:xfrm>
            <a:off x="5982115" y="4028686"/>
            <a:ext cx="2589213" cy="985837"/>
            <a:chOff x="4080" y="1296"/>
            <a:chExt cx="1631" cy="621"/>
          </a:xfrm>
        </p:grpSpPr>
        <p:pic>
          <p:nvPicPr>
            <p:cNvPr id="8" name="Picture 21">
              <a:extLst>
                <a:ext uri="{FF2B5EF4-FFF2-40B4-BE49-F238E27FC236}">
                  <a16:creationId xmlns:a16="http://schemas.microsoft.com/office/drawing/2014/main" id="{388E2F2B-1E1A-4C43-BD84-EBE711C2B915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584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22">
              <a:extLst>
                <a:ext uri="{FF2B5EF4-FFF2-40B4-BE49-F238E27FC236}">
                  <a16:creationId xmlns:a16="http://schemas.microsoft.com/office/drawing/2014/main" id="{85AA3076-A23A-4B82-8701-E85928EDD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296"/>
              <a:ext cx="4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 err="1">
                  <a:latin typeface="Calibri" panose="020F0502020204030204" pitchFamily="34" charset="0"/>
                </a:rPr>
                <a:t>Ví</a:t>
              </a:r>
              <a:r>
                <a:rPr lang="en-US" altLang="en-US" i="1">
                  <a:latin typeface="Calibri" panose="020F0502020204030204" pitchFamily="34" charset="0"/>
                </a:rPr>
                <a:t> </a:t>
              </a:r>
              <a:r>
                <a:rPr lang="en-US" altLang="en-US" i="1" err="1">
                  <a:latin typeface="Calibri" panose="020F0502020204030204" pitchFamily="34" charset="0"/>
                </a:rPr>
                <a:t>dụ</a:t>
              </a:r>
              <a:r>
                <a:rPr lang="en-US" altLang="en-US" i="1">
                  <a:latin typeface="Calibri" panose="020F0502020204030204" pitchFamily="34" charset="0"/>
                </a:rPr>
                <a:t>:</a:t>
              </a:r>
              <a:endParaRPr lang="en-US" altLang="en-US" sz="1800" i="1">
                <a:latin typeface="Calibri" panose="020F0502020204030204" pitchFamily="34" charset="0"/>
              </a:endParaRPr>
            </a:p>
          </p:txBody>
        </p: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ECFE2A5-BC02-49B5-B294-FF7CC6239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96"/>
              <a:ext cx="1631" cy="62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4506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B95684-C902-44FB-B82A-7CEC435E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8696F8D-5477-444D-969E-381CF2116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Ma trận khối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8696F8D-5477-444D-969E-381CF2116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7908129-9FCD-4FED-92B2-6A47A21B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91F2F21-8FD9-45CE-BB10-1AABAC78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62187"/>
            <a:ext cx="5295900" cy="2748931"/>
          </a:xfrm>
          <a:prstGeom prst="rect">
            <a:avLst/>
          </a:prstGeom>
        </p:spPr>
      </p:pic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B8FF3A20-8294-42AE-B016-7FDD7FDAA500}"/>
              </a:ext>
            </a:extLst>
          </p:cNvPr>
          <p:cNvCxnSpPr/>
          <p:nvPr/>
        </p:nvCxnSpPr>
        <p:spPr>
          <a:xfrm flipV="1">
            <a:off x="6629400" y="5825505"/>
            <a:ext cx="914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911441C-5C5A-46C7-A53F-063E4EF13786}"/>
              </a:ext>
            </a:extLst>
          </p:cNvPr>
          <p:cNvSpPr txBox="1"/>
          <p:nvPr/>
        </p:nvSpPr>
        <p:spPr>
          <a:xfrm>
            <a:off x="7543800" y="5410200"/>
            <a:ext cx="139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 trận Frobenius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32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79EA03-BF2A-468E-9400-27715309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F89950D-38CA-4327-978E-4BE1E4D0A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800" b="0">
                  <a:ea typeface="Cambria Math" panose="02040503050406030204" pitchFamily="18" charset="0"/>
                </a:endParaRPr>
              </a:p>
              <a:p>
                <a:r>
                  <a:rPr lang="en-US" sz="2800" b="0">
                    <a:ea typeface="Cambria Math" panose="02040503050406030204" pitchFamily="18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>
                    <a:ea typeface="Cambria Math" panose="02040503050406030204" pitchFamily="18" charset="0"/>
                  </a:rPr>
                  <a:t> </a:t>
                </a:r>
                <a:r>
                  <a:rPr lang="en-US" sz="2800" b="0" err="1">
                    <a:ea typeface="Cambria Math" panose="02040503050406030204" pitchFamily="18" charset="0"/>
                  </a:rPr>
                  <a:t>hoặc</a:t>
                </a:r>
                <a:r>
                  <a:rPr lang="en-US" sz="2800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0">
                    <a:ea typeface="Cambria Math" panose="02040503050406030204" pitchFamily="18" charset="0"/>
                  </a:rPr>
                  <a:t> </a:t>
                </a:r>
                <a:r>
                  <a:rPr lang="en-US" sz="2800" b="0" err="1">
                    <a:ea typeface="Cambria Math" panose="02040503050406030204" pitchFamily="18" charset="0"/>
                  </a:rPr>
                  <a:t>với</a:t>
                </a:r>
                <a:r>
                  <a:rPr lang="en-US" sz="2800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b="0">
                    <a:ea typeface="Cambria Math" panose="02040503050406030204" pitchFamily="18" charset="0"/>
                  </a:rPr>
                  <a:t> </a:t>
                </a:r>
                <a:r>
                  <a:rPr lang="en-US" sz="2800" b="0" err="1">
                    <a:ea typeface="Cambria Math" panose="02040503050406030204" pitchFamily="18" charset="0"/>
                  </a:rPr>
                  <a:t>là</a:t>
                </a:r>
                <a:r>
                  <a:rPr lang="en-US" sz="2800">
                    <a:ea typeface="Cambria Math" panose="02040503050406030204" pitchFamily="18" charset="0"/>
                  </a:rPr>
                  <a:t> </a:t>
                </a:r>
                <a:r>
                  <a:rPr lang="en-US" sz="2800" err="1">
                    <a:ea typeface="Cambria Math" panose="02040503050406030204" pitchFamily="18" charset="0"/>
                  </a:rPr>
                  <a:t>các</a:t>
                </a:r>
                <a:r>
                  <a:rPr lang="en-US" sz="2800">
                    <a:ea typeface="Cambria Math" panose="02040503050406030204" pitchFamily="18" charset="0"/>
                  </a:rPr>
                  <a:t> </a:t>
                </a:r>
                <a:r>
                  <a:rPr lang="en-US" sz="2800" b="0">
                    <a:ea typeface="Cambria Math" panose="02040503050406030204" pitchFamily="18" charset="0"/>
                  </a:rPr>
                  <a:t>ma </a:t>
                </a:r>
                <a:r>
                  <a:rPr lang="en-US" sz="2800" b="0" err="1">
                    <a:ea typeface="Cambria Math" panose="02040503050406030204" pitchFamily="18" charset="0"/>
                  </a:rPr>
                  <a:t>trận</a:t>
                </a:r>
                <a:r>
                  <a:rPr lang="en-US" sz="2800" b="0">
                    <a:ea typeface="Cambria Math" panose="02040503050406030204" pitchFamily="18" charset="0"/>
                  </a:rPr>
                  <a:t> vuông </a:t>
                </a:r>
                <a:r>
                  <a:rPr lang="en-US" sz="2800" b="0" err="1">
                    <a:ea typeface="Cambria Math" panose="02040503050406030204" pitchFamily="18" charset="0"/>
                  </a:rPr>
                  <a:t>thì</a:t>
                </a:r>
                <a:r>
                  <a:rPr lang="en-US" sz="2800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>
                  <a:ea typeface="Cambria Math" panose="02040503050406030204" pitchFamily="18" charset="0"/>
                </a:endParaRPr>
              </a:p>
              <a:p>
                <a:pPr marL="118872" indent="0">
                  <a:buNone/>
                </a:pPr>
                <a:endParaRPr lang="en-US"/>
              </a:p>
              <a:p>
                <a:r>
                  <a:rPr lang="en-US"/>
                  <a:t> </a:t>
                </a:r>
              </a:p>
              <a:p>
                <a:endParaRPr lang="en-US"/>
              </a:p>
              <a:p>
                <a:r>
                  <a:rPr lang="en-US"/>
                  <a:t> Thực hiện tiếp phương pháp trên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</a:t>
                </a:r>
              </a:p>
              <a:p>
                <a:r>
                  <a:rPr lang="en-US">
                    <a:solidFill>
                      <a:srgbClr val="00B0F0"/>
                    </a:solidFill>
                  </a:rPr>
                  <a:t>Q:</a:t>
                </a:r>
                <a:r>
                  <a:rPr lang="en-US"/>
                  <a:t> Tìm vector riêng?</a:t>
                </a:r>
              </a:p>
              <a:p>
                <a:pPr lvl="1"/>
                <a:r>
                  <a:rPr lang="en-US"/>
                  <a:t>Cần biến đổi thêm.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F89950D-38CA-4327-978E-4BE1E4D0A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C2319B6-A78A-427F-8DB5-92404BE9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20CA4F80-20EF-49B4-BC45-1840AA77A0D0}"/>
                  </a:ext>
                </a:extLst>
              </p:cNvPr>
              <p:cNvSpPr txBox="1"/>
              <p:nvPr/>
            </p:nvSpPr>
            <p:spPr bwMode="auto">
              <a:xfrm>
                <a:off x="1103728" y="3408947"/>
                <a:ext cx="7467600" cy="76200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20CA4F80-20EF-49B4-BC45-1840AA77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3728" y="3408947"/>
                <a:ext cx="7467600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8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C4E938-12A6-4E15-A84E-237C0C5C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FFC2253-AF3A-4FF7-9EEE-319875344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Ma trận khối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Triệt tiêu các cột của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/>
                  <a:t> bằng các phép biến đổi đồng dạng</a:t>
                </a:r>
              </a:p>
              <a:p>
                <a:r>
                  <a:rPr lang="en-US"/>
                  <a:t>Triệt tiêu cột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của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/>
                  <a:t>:</a:t>
                </a:r>
              </a:p>
              <a:p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/>
                  <a:t> có đường chéo chính bằng 1 và các phần tử ở cột thứ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+1 từ hàng 1 đến hàng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là đổi dấu các phần tử cột q của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FFC2253-AF3A-4FF7-9EEE-319875344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48E8D8D-8728-4C5F-BA84-67A32869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538FA7D-3733-426C-A87F-8627986417AA}"/>
                  </a:ext>
                </a:extLst>
              </p:cNvPr>
              <p:cNvSpPr txBox="1"/>
              <p:nvPr/>
            </p:nvSpPr>
            <p:spPr bwMode="auto">
              <a:xfrm>
                <a:off x="3124200" y="3934326"/>
                <a:ext cx="2895600" cy="76200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538FA7D-3733-426C-A87F-86279864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3934326"/>
                <a:ext cx="2895600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1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3A23B5-1EF4-4869-9118-A9DEE337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097191C-5E94-47C2-921C-BAE67840D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Thực hiện triệt tiêu các cột của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/>
                  <a:t>:</a:t>
                </a:r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r>
                  <a:rPr lang="en-US"/>
                  <a:t>2 trường hợp:</a:t>
                </a:r>
              </a:p>
              <a:p>
                <a:pPr lvl="1"/>
                <a:r>
                  <a:rPr lang="en-US"/>
                  <a:t>Trường hợp 2.1: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Trường hợp 2.2: Ngược lại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097191C-5E94-47C2-921C-BAE67840D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0" r="-370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D87F638-216A-42A4-8F2F-96D403B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CE8232F-8647-435E-AAEF-4454117C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57401"/>
            <a:ext cx="5270075" cy="27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57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020C5A-9188-4F8F-9B28-9329344B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8D7ABC9-0FC0-4CC6-9C87-334031F3C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Biến đổi để đưa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</m:sSup>
                  </m:oMath>
                </a14:m>
                <a:r>
                  <a:rPr lang="en-US"/>
                  <a:t> về ma trận Frobenius</a:t>
                </a:r>
              </a:p>
              <a:p>
                <a:r>
                  <a:rPr lang="en-US"/>
                  <a:t>Cuối cùng thu được: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8D7ABC9-0FC0-4CC6-9C87-334031F3C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46D8CE8-3DD7-4049-BDD5-7424DF26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F252B81-7284-4B89-829F-D7B75BD78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14800"/>
            <a:ext cx="29146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7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963F35-A9C1-4412-951A-582F5B47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766F81-838B-4D79-ACD0-657575994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Tìm các vector riêng ứng với mỗi trị riêng của các ma trận Frobenius nhỏ.</a:t>
                </a:r>
              </a:p>
              <a:p>
                <a:r>
                  <a:rPr lang="en-US"/>
                  <a:t>Tìm vector riêng ứng với trị riêng của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766F81-838B-4D79-ACD0-657575994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6CE425C-7AF6-4A28-90AD-8B6FD356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F7E921-D0C6-4970-8B7D-D82767E5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hợp 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89993C6-B28C-4CB6-A776-D4EB8A6DB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89993C6-B28C-4CB6-A776-D4EB8A6DB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0E04584-6AFD-453C-BEFC-0C5B3CF9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87AE945-2F94-4B8A-8887-5B7842A7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14562"/>
            <a:ext cx="4171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01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038D0A-EF5A-43AB-9C03-0E8DECE1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và chương trình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941C07-4261-4534-AF4D-29B27F1E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C00DEB5-3ACF-45FC-A0C2-FA5EAC38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D681A7-22CD-43FC-81E9-99BAEE74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riêng</a:t>
            </a:r>
            <a:r>
              <a:rPr lang="en-US"/>
              <a:t>, vector </a:t>
            </a:r>
            <a:r>
              <a:rPr lang="en-US" err="1"/>
              <a:t>riêng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8547523-042C-4404-ABC0-1DE2E367F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>
                    <a:solidFill>
                      <a:srgbClr val="00B0F0"/>
                    </a:solidFill>
                  </a:rPr>
                  <a:t>Q</a:t>
                </a:r>
                <a:r>
                  <a:rPr lang="en-US" sz="3000">
                    <a:solidFill>
                      <a:schemeClr val="accent2"/>
                    </a:solidFill>
                  </a:rPr>
                  <a:t>:</a:t>
                </a:r>
                <a:r>
                  <a:rPr lang="en-US" sz="3000"/>
                  <a:t> </a:t>
                </a:r>
                <a:r>
                  <a:rPr lang="en-US" sz="3000" err="1"/>
                  <a:t>Có</a:t>
                </a:r>
                <a:r>
                  <a:rPr lang="en-US" sz="3000"/>
                  <a:t> </a:t>
                </a:r>
                <a:r>
                  <a:rPr lang="en-US" sz="3000" err="1"/>
                  <a:t>tối</a:t>
                </a:r>
                <a:r>
                  <a:rPr lang="en-US" sz="3000"/>
                  <a:t> </a:t>
                </a:r>
                <a:r>
                  <a:rPr lang="en-US" sz="3000" err="1"/>
                  <a:t>đa</a:t>
                </a:r>
                <a:r>
                  <a:rPr lang="en-US" sz="3000"/>
                  <a:t> bao </a:t>
                </a:r>
                <a:r>
                  <a:rPr lang="en-US" sz="3000" err="1"/>
                  <a:t>nhiêu</a:t>
                </a:r>
                <a:r>
                  <a:rPr lang="en-US" sz="3000"/>
                  <a:t> </a:t>
                </a:r>
                <a:r>
                  <a:rPr lang="en-US" sz="3000" err="1"/>
                  <a:t>trị</a:t>
                </a:r>
                <a:r>
                  <a:rPr lang="en-US" sz="3000"/>
                  <a:t> </a:t>
                </a:r>
                <a:r>
                  <a:rPr lang="en-US" sz="3000" err="1"/>
                  <a:t>riêng</a:t>
                </a:r>
                <a:r>
                  <a:rPr lang="en-US" sz="3000"/>
                  <a:t> </a:t>
                </a:r>
                <a:r>
                  <a:rPr lang="en-US" sz="3000" err="1"/>
                  <a:t>của</a:t>
                </a:r>
                <a:r>
                  <a:rPr lang="en-US" sz="3000"/>
                  <a:t> ma </a:t>
                </a:r>
                <a:r>
                  <a:rPr lang="en-US" sz="3000" err="1"/>
                  <a:t>trận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000"/>
              </a:p>
              <a:p>
                <a:pPr marL="118872" indent="0">
                  <a:buNone/>
                </a:pPr>
                <a:r>
                  <a:rPr lang="en-US" sz="3000"/>
                  <a:t>   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0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⟺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000"/>
                  <a:t>                  (1)</a:t>
                </a:r>
              </a:p>
              <a:p>
                <a:pPr marL="118872" indent="0">
                  <a:buNone/>
                </a:pPr>
                <a:r>
                  <a:rPr lang="en-US" sz="3000"/>
                  <a:t>    </a:t>
                </a:r>
                <a:r>
                  <a:rPr lang="en-US" sz="3000" err="1"/>
                  <a:t>Để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000"/>
                  <a:t> </a:t>
                </a:r>
                <a:r>
                  <a:rPr lang="en-US" sz="3000" err="1"/>
                  <a:t>thì</a:t>
                </a:r>
                <a:r>
                  <a:rPr lang="en-US" sz="3000"/>
                  <a:t> </a:t>
                </a:r>
                <a:r>
                  <a:rPr lang="en-US" sz="3000" err="1"/>
                  <a:t>điều</a:t>
                </a:r>
                <a:r>
                  <a:rPr lang="en-US" sz="3000"/>
                  <a:t> </a:t>
                </a:r>
                <a:r>
                  <a:rPr lang="en-US" sz="3000" err="1"/>
                  <a:t>kiện</a:t>
                </a:r>
                <a:r>
                  <a:rPr lang="en-US" sz="3000"/>
                  <a:t> </a:t>
                </a:r>
                <a:r>
                  <a:rPr lang="en-US" sz="3000" err="1"/>
                  <a:t>cần</a:t>
                </a:r>
                <a:r>
                  <a:rPr lang="en-US" sz="3000"/>
                  <a:t> </a:t>
                </a:r>
                <a:r>
                  <a:rPr lang="en-US" sz="3000" err="1"/>
                  <a:t>và</a:t>
                </a:r>
                <a:r>
                  <a:rPr lang="en-US" sz="3000"/>
                  <a:t> </a:t>
                </a:r>
                <a:r>
                  <a:rPr lang="en-US" sz="3000" err="1"/>
                  <a:t>đủ</a:t>
                </a:r>
                <a:r>
                  <a:rPr lang="en-US" sz="3000"/>
                  <a:t>:</a:t>
                </a:r>
              </a:p>
              <a:p>
                <a:pPr marL="118872" indent="0" algn="ctr">
                  <a:buNone/>
                </a:pPr>
                <a:r>
                  <a:rPr lang="en-US" sz="3000"/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m:rPr>
                                <m:sty m:val="p"/>
                              </m:rPr>
                              <a:rPr lang="el-GR" sz="30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sz="3000" b="0" i="1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000"/>
              </a:p>
              <a:p>
                <a:pPr marL="118872" indent="0">
                  <a:buNone/>
                </a:pP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000"/>
                  <a:t> </a:t>
                </a:r>
                <a:r>
                  <a:rPr lang="en-US" sz="3000" err="1"/>
                  <a:t>Phương</a:t>
                </a:r>
                <a:r>
                  <a:rPr lang="en-US" sz="3000"/>
                  <a:t> </a:t>
                </a:r>
                <a:r>
                  <a:rPr lang="en-US" sz="3000" err="1"/>
                  <a:t>trình</a:t>
                </a:r>
                <a:r>
                  <a:rPr lang="en-US" sz="3000"/>
                  <a:t> </a:t>
                </a:r>
                <a:r>
                  <a:rPr lang="en-US" sz="3000" err="1"/>
                  <a:t>đa</a:t>
                </a:r>
                <a:r>
                  <a:rPr lang="en-US" sz="3000"/>
                  <a:t> </a:t>
                </a:r>
                <a:r>
                  <a:rPr lang="en-US" sz="3000" err="1"/>
                  <a:t>thức</a:t>
                </a:r>
                <a:r>
                  <a:rPr lang="en-US" sz="3000"/>
                  <a:t> </a:t>
                </a:r>
                <a:r>
                  <a:rPr lang="en-US" sz="3000" err="1"/>
                  <a:t>bậc</a:t>
                </a:r>
                <a:r>
                  <a:rPr lang="en-US" sz="3000"/>
                  <a:t> n (</a:t>
                </a:r>
                <a:r>
                  <a:rPr lang="en-US" sz="3000" err="1"/>
                  <a:t>có</a:t>
                </a:r>
                <a:r>
                  <a:rPr lang="en-US" sz="3000"/>
                  <a:t> </a:t>
                </a:r>
                <a:r>
                  <a:rPr lang="en-US" sz="3000" err="1"/>
                  <a:t>tối</a:t>
                </a:r>
                <a:r>
                  <a:rPr lang="en-US" sz="3000"/>
                  <a:t> </a:t>
                </a:r>
                <a:r>
                  <a:rPr lang="en-US" sz="3000" err="1"/>
                  <a:t>đa</a:t>
                </a:r>
                <a:r>
                  <a:rPr lang="en-US" sz="3000"/>
                  <a:t> n </a:t>
                </a:r>
                <a:r>
                  <a:rPr lang="en-US" sz="3000" err="1"/>
                  <a:t>nghiệm</a:t>
                </a:r>
                <a:r>
                  <a:rPr lang="en-US" sz="3000"/>
                  <a:t>)</a:t>
                </a:r>
              </a:p>
              <a:p>
                <a:r>
                  <a:rPr lang="en-US" sz="3000" err="1"/>
                  <a:t>Đa</a:t>
                </a:r>
                <a:r>
                  <a:rPr lang="en-US" sz="3000"/>
                  <a:t> </a:t>
                </a:r>
                <a:r>
                  <a:rPr lang="en-US" sz="3000" err="1"/>
                  <a:t>thức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3000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l-GR" sz="30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/>
                  <a:t> </a:t>
                </a:r>
                <a:r>
                  <a:rPr lang="en-US" sz="3000" err="1"/>
                  <a:t>được</a:t>
                </a:r>
                <a:r>
                  <a:rPr lang="en-US" sz="3000"/>
                  <a:t> </a:t>
                </a:r>
                <a:r>
                  <a:rPr lang="en-US" sz="3000" err="1"/>
                  <a:t>gọi</a:t>
                </a:r>
                <a:r>
                  <a:rPr lang="en-US" sz="3000"/>
                  <a:t> </a:t>
                </a:r>
                <a:r>
                  <a:rPr lang="en-US" sz="3000" err="1"/>
                  <a:t>là</a:t>
                </a:r>
                <a:r>
                  <a:rPr lang="en-US" sz="3000"/>
                  <a:t> </a:t>
                </a:r>
                <a:r>
                  <a:rPr lang="en-US" sz="3000" err="1">
                    <a:solidFill>
                      <a:srgbClr val="FF0000"/>
                    </a:solidFill>
                  </a:rPr>
                  <a:t>đa</a:t>
                </a:r>
                <a:r>
                  <a:rPr lang="en-US" sz="3000">
                    <a:solidFill>
                      <a:srgbClr val="FF0000"/>
                    </a:solidFill>
                  </a:rPr>
                  <a:t> </a:t>
                </a:r>
                <a:r>
                  <a:rPr lang="en-US" sz="3000" err="1">
                    <a:solidFill>
                      <a:srgbClr val="FF0000"/>
                    </a:solidFill>
                  </a:rPr>
                  <a:t>thức</a:t>
                </a:r>
                <a:r>
                  <a:rPr lang="en-US" sz="3000">
                    <a:solidFill>
                      <a:srgbClr val="FF0000"/>
                    </a:solidFill>
                  </a:rPr>
                  <a:t> </a:t>
                </a:r>
                <a:r>
                  <a:rPr lang="en-US" sz="3000" err="1">
                    <a:solidFill>
                      <a:srgbClr val="FF0000"/>
                    </a:solidFill>
                  </a:rPr>
                  <a:t>đặc</a:t>
                </a:r>
                <a:r>
                  <a:rPr lang="en-US" sz="3000">
                    <a:solidFill>
                      <a:srgbClr val="FF0000"/>
                    </a:solidFill>
                  </a:rPr>
                  <a:t> </a:t>
                </a:r>
                <a:r>
                  <a:rPr lang="en-US" sz="3000" err="1">
                    <a:solidFill>
                      <a:srgbClr val="FF0000"/>
                    </a:solidFill>
                  </a:rPr>
                  <a:t>trưng</a:t>
                </a:r>
                <a:r>
                  <a:rPr lang="en-US" sz="3000"/>
                  <a:t> </a:t>
                </a:r>
                <a:r>
                  <a:rPr lang="en-US" sz="3000" err="1"/>
                  <a:t>của</a:t>
                </a:r>
                <a:r>
                  <a:rPr lang="en-US" sz="3000"/>
                  <a:t> ma </a:t>
                </a:r>
                <a:r>
                  <a:rPr lang="en-US" sz="3000" err="1"/>
                  <a:t>trận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000"/>
              </a:p>
              <a:p>
                <a:r>
                  <a:rPr lang="en-US" sz="3000">
                    <a:solidFill>
                      <a:srgbClr val="00B0F0"/>
                    </a:solidFill>
                  </a:rPr>
                  <a:t>Q: </a:t>
                </a:r>
                <a:r>
                  <a:rPr lang="en-US" sz="3000" err="1"/>
                  <a:t>Tìm</a:t>
                </a:r>
                <a:r>
                  <a:rPr lang="en-US" sz="3000"/>
                  <a:t> </a:t>
                </a:r>
                <a:r>
                  <a:rPr lang="en-US" sz="3000" err="1"/>
                  <a:t>trị</a:t>
                </a:r>
                <a:r>
                  <a:rPr lang="en-US" sz="3000"/>
                  <a:t> </a:t>
                </a:r>
                <a:r>
                  <a:rPr lang="en-US" sz="3000" err="1"/>
                  <a:t>riêng</a:t>
                </a:r>
                <a:r>
                  <a:rPr lang="en-US" sz="3000"/>
                  <a:t> </a:t>
                </a:r>
                <a:r>
                  <a:rPr lang="en-US" sz="3000" err="1"/>
                  <a:t>và</a:t>
                </a:r>
                <a:r>
                  <a:rPr lang="en-US" sz="3000"/>
                  <a:t> vector </a:t>
                </a:r>
                <a:r>
                  <a:rPr lang="en-US" sz="3000" err="1"/>
                  <a:t>riêng</a:t>
                </a:r>
                <a:r>
                  <a:rPr lang="en-US" sz="3000"/>
                  <a:t> </a:t>
                </a:r>
                <a:r>
                  <a:rPr lang="en-US" sz="3000" err="1"/>
                  <a:t>của</a:t>
                </a:r>
                <a:r>
                  <a:rPr lang="en-US" sz="3000"/>
                  <a:t> ma </a:t>
                </a:r>
                <a:r>
                  <a:rPr lang="en-US" sz="3000" err="1"/>
                  <a:t>trận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000">
                  <a:solidFill>
                    <a:srgbClr val="00B0F0"/>
                  </a:solidFill>
                </a:endParaRPr>
              </a:p>
              <a:p>
                <a:pPr marL="118872" indent="0">
                  <a:buNone/>
                </a:pPr>
                <a:r>
                  <a:rPr lang="en-US" sz="3000">
                    <a:solidFill>
                      <a:srgbClr val="00B0F0"/>
                    </a:solidFill>
                  </a:rPr>
                  <a:t>    </a:t>
                </a:r>
                <a:r>
                  <a:rPr lang="en-US" sz="3000" err="1"/>
                  <a:t>Giải</a:t>
                </a:r>
                <a:r>
                  <a:rPr lang="en-US" sz="3000"/>
                  <a:t> </a:t>
                </a:r>
                <a:r>
                  <a:rPr lang="en-US" sz="3000" err="1"/>
                  <a:t>phương</a:t>
                </a:r>
                <a:r>
                  <a:rPr lang="en-US" sz="3000"/>
                  <a:t> </a:t>
                </a:r>
                <a:r>
                  <a:rPr lang="en-US" sz="3000" err="1"/>
                  <a:t>trình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3000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000">
                    <a:solidFill>
                      <a:srgbClr val="00B0F0"/>
                    </a:solidFill>
                  </a:rPr>
                  <a:t> </a:t>
                </a:r>
                <a:r>
                  <a:rPr lang="en-US" sz="3000" err="1"/>
                  <a:t>tìm</a:t>
                </a:r>
                <a:r>
                  <a:rPr lang="en-US" sz="3000"/>
                  <a:t> </a:t>
                </a:r>
                <a:r>
                  <a:rPr lang="en-US" sz="3000" err="1"/>
                  <a:t>các</a:t>
                </a:r>
                <a:r>
                  <a:rPr lang="en-US" sz="3000"/>
                  <a:t> </a:t>
                </a:r>
                <a:r>
                  <a:rPr lang="en-US" sz="3000" err="1"/>
                  <a:t>trị</a:t>
                </a:r>
                <a:r>
                  <a:rPr lang="en-US" sz="3000"/>
                  <a:t> </a:t>
                </a:r>
                <a:r>
                  <a:rPr lang="en-US" sz="3000" err="1"/>
                  <a:t>riêng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l-GR" sz="3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3000">
                  <a:solidFill>
                    <a:srgbClr val="00B0F0"/>
                  </a:solidFill>
                </a:endParaRPr>
              </a:p>
              <a:p>
                <a:pPr marL="118872" indent="0">
                  <a:buNone/>
                </a:pPr>
                <a:r>
                  <a:rPr lang="en-US" sz="3000">
                    <a:solidFill>
                      <a:srgbClr val="00B0F0"/>
                    </a:solidFill>
                  </a:rPr>
                  <a:t>     </a:t>
                </a:r>
                <a:r>
                  <a:rPr lang="en-US" sz="3000" err="1"/>
                  <a:t>Với</a:t>
                </a:r>
                <a:r>
                  <a:rPr lang="en-US" sz="3000"/>
                  <a:t> </a:t>
                </a:r>
                <a:r>
                  <a:rPr lang="en-US" sz="3000" err="1"/>
                  <a:t>mỗi</a:t>
                </a:r>
                <a:r>
                  <a:rPr lang="en-US" sz="3000"/>
                  <a:t> </a:t>
                </a:r>
                <a:r>
                  <a:rPr lang="en-US" sz="3000" err="1"/>
                  <a:t>trị</a:t>
                </a:r>
                <a:r>
                  <a:rPr lang="en-US" sz="3000"/>
                  <a:t> </a:t>
                </a:r>
                <a:r>
                  <a:rPr lang="en-US" sz="3000" err="1"/>
                  <a:t>riêng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l-GR" sz="3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000">
                    <a:solidFill>
                      <a:srgbClr val="00B0F0"/>
                    </a:solidFill>
                  </a:rPr>
                  <a:t> </a:t>
                </a:r>
                <a:r>
                  <a:rPr lang="en-US" sz="3000" err="1"/>
                  <a:t>giải</a:t>
                </a:r>
                <a:r>
                  <a:rPr lang="en-US" sz="3000"/>
                  <a:t> (1) </a:t>
                </a:r>
                <a:r>
                  <a:rPr lang="en-US" sz="3000" err="1"/>
                  <a:t>tìm</a:t>
                </a:r>
                <a:r>
                  <a:rPr lang="en-US" sz="3000"/>
                  <a:t> </a:t>
                </a:r>
                <a:r>
                  <a:rPr lang="en-US" sz="3000" err="1"/>
                  <a:t>các</a:t>
                </a:r>
                <a:r>
                  <a:rPr lang="en-US" sz="3000"/>
                  <a:t> vector </a:t>
                </a:r>
                <a:r>
                  <a:rPr lang="en-US" sz="3000" err="1"/>
                  <a:t>riêng</a:t>
                </a:r>
                <a:r>
                  <a:rPr lang="en-US" sz="3000"/>
                  <a:t>       	</a:t>
                </a:r>
                <a:r>
                  <a:rPr lang="en-US" sz="3000" err="1"/>
                  <a:t>tương</a:t>
                </a:r>
                <a:r>
                  <a:rPr lang="en-US" sz="3000"/>
                  <a:t> </a:t>
                </a:r>
                <a:r>
                  <a:rPr lang="en-US" sz="3000" err="1"/>
                  <a:t>ứng</a:t>
                </a:r>
                <a:endParaRPr lang="en-US" sz="30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8547523-042C-4404-ABC0-1DE2E367F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0" r="-1481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D50CA5E-3A95-4E06-9B56-228703D5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5463EC-A535-4FB4-852A-8A28151B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đề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B5D3D0A-B886-44F1-87BF-599A0D34A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Với n </a:t>
                </a:r>
                <a:r>
                  <a:rPr lang="en-US" err="1"/>
                  <a:t>lớn</a:t>
                </a:r>
                <a:r>
                  <a:rPr lang="en-US"/>
                  <a:t>:</a:t>
                </a:r>
              </a:p>
              <a:p>
                <a:pPr lvl="1"/>
                <a:r>
                  <a:rPr lang="en-US" err="1"/>
                  <a:t>Tìm</a:t>
                </a:r>
                <a:r>
                  <a:rPr lang="en-US"/>
                  <a:t> </a:t>
                </a:r>
                <a:r>
                  <a:rPr lang="en-US" err="1"/>
                  <a:t>đa</a:t>
                </a:r>
                <a:r>
                  <a:rPr lang="en-US"/>
                  <a:t> </a:t>
                </a:r>
                <a:r>
                  <a:rPr lang="en-US" err="1"/>
                  <a:t>thức</a:t>
                </a:r>
                <a:r>
                  <a:rPr lang="en-US"/>
                  <a:t> </a:t>
                </a:r>
                <a:r>
                  <a:rPr lang="en-US" err="1"/>
                  <a:t>đặc</a:t>
                </a:r>
                <a:r>
                  <a:rPr lang="en-US"/>
                  <a:t> </a:t>
                </a:r>
                <a:r>
                  <a:rPr lang="en-US" err="1"/>
                  <a:t>trưng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/>
                  <a:t> </a:t>
                </a:r>
              </a:p>
              <a:p>
                <a:pPr lvl="1"/>
                <a:r>
                  <a:rPr lang="en-US" err="1"/>
                  <a:t>Giải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trình</a:t>
                </a:r>
                <a:r>
                  <a:rPr lang="en-US"/>
                  <a:t> </a:t>
                </a:r>
                <a:r>
                  <a:rPr lang="en-US" err="1"/>
                  <a:t>đa</a:t>
                </a:r>
                <a:r>
                  <a:rPr lang="en-US"/>
                  <a:t> </a:t>
                </a:r>
                <a:r>
                  <a:rPr lang="en-US" err="1"/>
                  <a:t>thức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?</a:t>
                </a:r>
              </a:p>
              <a:p>
                <a:pPr lvl="1"/>
                <a:r>
                  <a:rPr lang="en-US" err="1"/>
                  <a:t>Tìm</a:t>
                </a:r>
                <a:r>
                  <a:rPr lang="en-US"/>
                  <a:t> vector </a:t>
                </a:r>
                <a:r>
                  <a:rPr lang="en-US" err="1"/>
                  <a:t>riêng</a:t>
                </a:r>
                <a:r>
                  <a:rPr lang="en-US"/>
                  <a:t> </a:t>
                </a:r>
                <a:r>
                  <a:rPr lang="en-US" err="1"/>
                  <a:t>ứng</a:t>
                </a:r>
                <a:r>
                  <a:rPr lang="en-US"/>
                  <a:t> 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en-US" err="1"/>
                  <a:t>mỗi</a:t>
                </a:r>
                <a:r>
                  <a:rPr lang="en-US"/>
                  <a:t> </a:t>
                </a:r>
                <a:r>
                  <a:rPr lang="en-US" err="1"/>
                  <a:t>trị</a:t>
                </a:r>
                <a:r>
                  <a:rPr lang="en-US"/>
                  <a:t> </a:t>
                </a:r>
                <a:r>
                  <a:rPr lang="en-US" err="1"/>
                  <a:t>riêng</a:t>
                </a:r>
                <a:r>
                  <a:rPr lang="en-US"/>
                  <a:t> </a:t>
                </a:r>
                <a:r>
                  <a:rPr lang="en-US" err="1"/>
                  <a:t>tìm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?</a:t>
                </a:r>
              </a:p>
              <a:p>
                <a:pPr marL="118872" indent="0">
                  <a:buNone/>
                </a:pPr>
                <a:endParaRPr lang="en-US"/>
              </a:p>
              <a:p>
                <a:r>
                  <a:rPr lang="en-US" err="1">
                    <a:solidFill>
                      <a:srgbClr val="FF0000"/>
                    </a:solidFill>
                  </a:rPr>
                  <a:t>Phương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err="1">
                    <a:solidFill>
                      <a:srgbClr val="FF0000"/>
                    </a:solidFill>
                  </a:rPr>
                  <a:t>pháp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err="1">
                    <a:solidFill>
                      <a:srgbClr val="FF0000"/>
                    </a:solidFill>
                  </a:rPr>
                  <a:t>Danilevski</a:t>
                </a:r>
                <a:r>
                  <a:rPr lang="en-US">
                    <a:solidFill>
                      <a:srgbClr val="FF0000"/>
                    </a:solidFill>
                  </a:rPr>
                  <a:t>: </a:t>
                </a:r>
              </a:p>
              <a:p>
                <a:pPr lvl="1"/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phương</a:t>
                </a:r>
                <a:r>
                  <a:rPr lang="en-US"/>
                  <a:t> </a:t>
                </a:r>
                <a:r>
                  <a:rPr lang="en-US" err="1"/>
                  <a:t>pháp</a:t>
                </a:r>
                <a:r>
                  <a:rPr lang="en-US"/>
                  <a:t> </a:t>
                </a:r>
                <a:r>
                  <a:rPr lang="en-US" err="1"/>
                  <a:t>trực</a:t>
                </a:r>
                <a:r>
                  <a:rPr lang="en-US"/>
                  <a:t> </a:t>
                </a:r>
                <a:r>
                  <a:rPr lang="en-US" err="1"/>
                  <a:t>tiếp</a:t>
                </a:r>
                <a:r>
                  <a:rPr lang="en-US"/>
                  <a:t>.</a:t>
                </a:r>
              </a:p>
              <a:p>
                <a:pPr lvl="1"/>
                <a:r>
                  <a:rPr lang="en-US" err="1"/>
                  <a:t>Đưa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A </a:t>
                </a:r>
                <a:r>
                  <a:rPr lang="en-US" err="1"/>
                  <a:t>về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cấu</a:t>
                </a:r>
                <a:r>
                  <a:rPr lang="en-US"/>
                  <a:t> </a:t>
                </a:r>
                <a:r>
                  <a:rPr lang="en-US" err="1"/>
                  <a:t>trúc</a:t>
                </a:r>
                <a:r>
                  <a:rPr lang="en-US"/>
                  <a:t> </a:t>
                </a:r>
                <a:r>
                  <a:rPr lang="en-US" err="1"/>
                  <a:t>đơn</a:t>
                </a:r>
                <a:r>
                  <a:rPr lang="en-US"/>
                  <a:t> </a:t>
                </a:r>
                <a:r>
                  <a:rPr lang="en-US" err="1"/>
                  <a:t>giản</a:t>
                </a:r>
                <a:r>
                  <a:rPr lang="en-US"/>
                  <a:t> </a:t>
                </a:r>
                <a:r>
                  <a:rPr lang="en-US" err="1"/>
                  <a:t>để</a:t>
                </a:r>
                <a:r>
                  <a:rPr lang="en-US"/>
                  <a:t> </a:t>
                </a:r>
                <a:r>
                  <a:rPr lang="en-US" err="1"/>
                  <a:t>dễ</a:t>
                </a:r>
                <a:r>
                  <a:rPr lang="en-US"/>
                  <a:t> </a:t>
                </a:r>
                <a:r>
                  <a:rPr lang="en-US" err="1"/>
                  <a:t>tìm</a:t>
                </a:r>
                <a:r>
                  <a:rPr lang="en-US"/>
                  <a:t> </a:t>
                </a:r>
                <a:r>
                  <a:rPr lang="en-US" err="1"/>
                  <a:t>đa</a:t>
                </a:r>
                <a:r>
                  <a:rPr lang="en-US"/>
                  <a:t> </a:t>
                </a:r>
                <a:r>
                  <a:rPr lang="en-US" err="1"/>
                  <a:t>thức</a:t>
                </a:r>
                <a:r>
                  <a:rPr lang="en-US"/>
                  <a:t> </a:t>
                </a:r>
                <a:r>
                  <a:rPr lang="en-US" err="1"/>
                  <a:t>đặc</a:t>
                </a:r>
                <a:r>
                  <a:rPr lang="en-US"/>
                  <a:t> </a:t>
                </a:r>
                <a:r>
                  <a:rPr lang="en-US" err="1"/>
                  <a:t>trưng</a:t>
                </a:r>
                <a:r>
                  <a:rPr lang="en-US"/>
                  <a:t> </a:t>
                </a:r>
                <a:r>
                  <a:rPr lang="en-US" err="1"/>
                  <a:t>và</a:t>
                </a:r>
                <a:r>
                  <a:rPr lang="en-US"/>
                  <a:t> vector riêng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B5D3D0A-B886-44F1-87BF-599A0D34A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9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49C8C83-178C-4223-8BC5-686D0A8E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CA6712-43B6-49DC-B836-6768AF4D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FBB0D87-5B5A-4D93-97D2-97AE341F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>
                  <a:solidFill>
                    <a:srgbClr val="FF0066"/>
                  </a:solidFill>
                </a:endParaRPr>
              </a:p>
              <a:p>
                <a:r>
                  <a:rPr lang="en-US" err="1">
                    <a:solidFill>
                      <a:srgbClr val="FF0066"/>
                    </a:solidFill>
                  </a:rPr>
                  <a:t>Khái</a:t>
                </a:r>
                <a:r>
                  <a:rPr lang="en-US">
                    <a:solidFill>
                      <a:srgbClr val="FF0066"/>
                    </a:solidFill>
                  </a:rPr>
                  <a:t> </a:t>
                </a:r>
                <a:r>
                  <a:rPr lang="en-US" err="1">
                    <a:solidFill>
                      <a:srgbClr val="FF0066"/>
                    </a:solidFill>
                  </a:rPr>
                  <a:t>niệm</a:t>
                </a:r>
                <a:r>
                  <a:rPr lang="en-US">
                    <a:solidFill>
                      <a:srgbClr val="FF0066"/>
                    </a:solidFill>
                  </a:rPr>
                  <a:t>:</a:t>
                </a:r>
                <a:r>
                  <a:rPr lang="en-US"/>
                  <a:t> </a:t>
                </a:r>
              </a:p>
              <a:p>
                <a:pPr marL="118872" indent="0">
                  <a:buNone/>
                </a:pPr>
                <a:r>
                  <a:rPr lang="en-US"/>
                  <a:t>   Hai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:r>
                  <a:rPr lang="en-US" err="1"/>
                  <a:t>vuông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err="1"/>
                  <a:t>vuông</a:t>
                </a:r>
                <a:r>
                  <a:rPr lang="en-US"/>
                  <a:t> </a:t>
                </a:r>
                <a:r>
                  <a:rPr lang="en-US" err="1"/>
                  <a:t>cấp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gọi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>
                    <a:solidFill>
                      <a:srgbClr val="FF0000"/>
                    </a:solidFill>
                  </a:rPr>
                  <a:t>đồng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err="1">
                    <a:solidFill>
                      <a:srgbClr val="FF0000"/>
                    </a:solidFill>
                  </a:rPr>
                  <a:t>dạng</a:t>
                </a:r>
                <a:r>
                  <a:rPr lang="en-US"/>
                  <a:t> </a:t>
                </a:r>
                <a:r>
                  <a:rPr lang="en-US" err="1"/>
                  <a:t>nếu</a:t>
                </a:r>
                <a:r>
                  <a:rPr lang="en-US"/>
                  <a:t> </a:t>
                </a:r>
                <a:r>
                  <a:rPr lang="en-US" err="1"/>
                  <a:t>tồn</a:t>
                </a:r>
                <a:r>
                  <a:rPr lang="en-US"/>
                  <a:t> </a:t>
                </a:r>
                <a:r>
                  <a:rPr lang="en-US" err="1"/>
                  <a:t>tại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không</a:t>
                </a:r>
                <a:r>
                  <a:rPr lang="en-US"/>
                  <a:t> </a:t>
                </a:r>
                <a:r>
                  <a:rPr lang="en-US" err="1"/>
                  <a:t>suy</a:t>
                </a:r>
                <a:r>
                  <a:rPr lang="en-US"/>
                  <a:t> </a:t>
                </a:r>
                <a:r>
                  <a:rPr lang="en-US" err="1"/>
                  <a:t>biến</a:t>
                </a:r>
                <a:r>
                  <a:rPr lang="en-US"/>
                  <a:t> </a:t>
                </a:r>
                <a:r>
                  <a:rPr lang="en-US" err="1"/>
                  <a:t>thỏa</a:t>
                </a:r>
                <a:r>
                  <a:rPr lang="en-US"/>
                  <a:t> </a:t>
                </a:r>
                <a:r>
                  <a:rPr lang="en-US" err="1"/>
                  <a:t>mãn</a:t>
                </a:r>
                <a:r>
                  <a:rPr lang="en-US"/>
                  <a:t>:</a:t>
                </a:r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r>
                  <a:rPr lang="en-US" err="1"/>
                  <a:t>Kí</a:t>
                </a:r>
                <a:r>
                  <a:rPr lang="en-US"/>
                  <a:t> </a:t>
                </a:r>
                <a:r>
                  <a:rPr lang="en-US" err="1"/>
                  <a:t>hiệu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FBB0D87-5B5A-4D93-97D2-97AE341F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944E4F9-B42B-4800-843F-CE9F35F0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650DAA77-5311-4EE3-BD8C-D9924E50889A}"/>
                  </a:ext>
                </a:extLst>
              </p:cNvPr>
              <p:cNvSpPr txBox="1"/>
              <p:nvPr/>
            </p:nvSpPr>
            <p:spPr bwMode="auto">
              <a:xfrm>
                <a:off x="3409950" y="4038600"/>
                <a:ext cx="2324100" cy="64770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en-US" sz="330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650DAA77-5311-4EE3-BD8C-D9924E508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9950" y="4038600"/>
                <a:ext cx="2324100" cy="64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2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5BD5BE-3CDA-4F0B-832C-3BF14BE6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EE2F211-9547-4F50-985C-1D017CB7A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>
                    <a:solidFill>
                      <a:srgbClr val="FF0066"/>
                    </a:solidFill>
                  </a:rPr>
                  <a:t>Các </a:t>
                </a:r>
                <a:r>
                  <a:rPr lang="en-US" err="1">
                    <a:solidFill>
                      <a:srgbClr val="FF0066"/>
                    </a:solidFill>
                  </a:rPr>
                  <a:t>tính</a:t>
                </a:r>
                <a:r>
                  <a:rPr lang="en-US">
                    <a:solidFill>
                      <a:srgbClr val="FF0066"/>
                    </a:solidFill>
                  </a:rPr>
                  <a:t> </a:t>
                </a:r>
                <a:r>
                  <a:rPr lang="en-US" err="1">
                    <a:solidFill>
                      <a:srgbClr val="FF0066"/>
                    </a:solidFill>
                  </a:rPr>
                  <a:t>chất</a:t>
                </a:r>
                <a:r>
                  <a:rPr lang="en-US">
                    <a:solidFill>
                      <a:srgbClr val="FF0066"/>
                    </a:solidFill>
                  </a:rPr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err="1"/>
                  <a:t>Nếu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thì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err="1">
                    <a:ea typeface="Cambria Math" panose="02040503050406030204" pitchFamily="18" charset="0"/>
                  </a:rPr>
                  <a:t>Nếu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err="1">
                    <a:ea typeface="Cambria Math" panose="02040503050406030204" pitchFamily="18" charset="0"/>
                  </a:rPr>
                  <a:t>thì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b="0" err="1">
                    <a:ea typeface="Cambria Math" panose="02040503050406030204" pitchFamily="18" charset="0"/>
                  </a:rPr>
                  <a:t>Nếu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thì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và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có</a:t>
                </a:r>
                <a:r>
                  <a:rPr lang="en-US"/>
                  <a:t> </a:t>
                </a:r>
                <a:r>
                  <a:rPr lang="en-US" err="1"/>
                  <a:t>cùng</a:t>
                </a:r>
                <a:r>
                  <a:rPr lang="en-US"/>
                  <a:t> </a:t>
                </a:r>
                <a:r>
                  <a:rPr lang="en-US" err="1"/>
                  <a:t>trị</a:t>
                </a:r>
                <a:r>
                  <a:rPr lang="en-US"/>
                  <a:t> </a:t>
                </a:r>
                <a:r>
                  <a:rPr lang="en-US" err="1"/>
                  <a:t>riêng</a:t>
                </a:r>
                <a:endParaRPr lang="en-US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b="0" err="1">
                    <a:ea typeface="Cambria Math" panose="02040503050406030204" pitchFamily="18" charset="0"/>
                  </a:rPr>
                  <a:t>Nếu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>
                    <a:ea typeface="Cambria Math" panose="02040503050406030204" pitchFamily="18" charset="0"/>
                  </a:rPr>
                  <a:t> </a:t>
                </a:r>
                <a:r>
                  <a:rPr lang="en-US" b="0" err="1">
                    <a:ea typeface="Cambria Math" panose="02040503050406030204" pitchFamily="18" charset="0"/>
                  </a:rPr>
                  <a:t>hoặc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>
                    <a:ea typeface="Cambria Math" panose="02040503050406030204" pitchFamily="18" charset="0"/>
                  </a:rPr>
                  <a:t> </a:t>
                </a:r>
                <a:r>
                  <a:rPr lang="en-US" b="0" err="1">
                    <a:ea typeface="Cambria Math" panose="02040503050406030204" pitchFamily="18" charset="0"/>
                  </a:rPr>
                  <a:t>với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>
                    <a:ea typeface="Cambria Math" panose="02040503050406030204" pitchFamily="18" charset="0"/>
                  </a:rPr>
                  <a:t> </a:t>
                </a:r>
                <a:r>
                  <a:rPr lang="en-US" b="0" err="1">
                    <a:ea typeface="Cambria Math" panose="02040503050406030204" pitchFamily="18" charset="0"/>
                  </a:rPr>
                  <a:t>là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ea typeface="Cambria Math" panose="02040503050406030204" pitchFamily="18" charset="0"/>
                  </a:rPr>
                  <a:t>các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:r>
                  <a:rPr lang="en-US" b="0">
                    <a:ea typeface="Cambria Math" panose="02040503050406030204" pitchFamily="18" charset="0"/>
                  </a:rPr>
                  <a:t>ma </a:t>
                </a:r>
                <a:r>
                  <a:rPr lang="en-US" b="0" err="1">
                    <a:ea typeface="Cambria Math" panose="02040503050406030204" pitchFamily="18" charset="0"/>
                  </a:rPr>
                  <a:t>trận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:r>
                  <a:rPr lang="en-US" b="0" err="1">
                    <a:ea typeface="Cambria Math" panose="02040503050406030204" pitchFamily="18" charset="0"/>
                  </a:rPr>
                  <a:t>vuông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:r>
                  <a:rPr lang="en-US" b="0" err="1">
                    <a:ea typeface="Cambria Math" panose="02040503050406030204" pitchFamily="18" charset="0"/>
                  </a:rPr>
                  <a:t>thì</a:t>
                </a:r>
                <a:r>
                  <a:rPr lang="en-US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err="1"/>
                  <a:t>Chứng</a:t>
                </a:r>
                <a:r>
                  <a:rPr lang="en-US"/>
                  <a:t> </a:t>
                </a:r>
                <a:r>
                  <a:rPr lang="en-US" err="1"/>
                  <a:t>minh</a:t>
                </a:r>
                <a:r>
                  <a:rPr lang="en-US"/>
                  <a:t> 3: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EE2F211-9547-4F50-985C-1D017CB7A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E274A6D-69AE-4CEF-908B-F0A23E61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E2A072-FDAA-4B27-A9A6-BEA37D4A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Frobenius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EAADE5-A910-4D54-98DD-5279BFE9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rgbClr val="FF0066"/>
                </a:solidFill>
              </a:rPr>
              <a:t>Định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 err="1">
                <a:solidFill>
                  <a:srgbClr val="FF0066"/>
                </a:solidFill>
              </a:rPr>
              <a:t>nghĩa</a:t>
            </a:r>
            <a:r>
              <a:rPr lang="en-US">
                <a:solidFill>
                  <a:srgbClr val="FF0066"/>
                </a:solidFill>
              </a:rPr>
              <a:t>:</a:t>
            </a:r>
          </a:p>
          <a:p>
            <a:pPr marL="118872" indent="0">
              <a:buNone/>
            </a:pPr>
            <a:r>
              <a:rPr lang="en-US"/>
              <a:t>     </a:t>
            </a:r>
          </a:p>
          <a:p>
            <a:pPr marL="118872" indent="0">
              <a:buNone/>
            </a:pPr>
            <a:endParaRPr lang="en-US"/>
          </a:p>
          <a:p>
            <a:pPr marL="118872" indent="0">
              <a:buNone/>
            </a:pPr>
            <a:endParaRPr lang="en-US"/>
          </a:p>
          <a:p>
            <a:pPr marL="118872" indent="0">
              <a:buNone/>
            </a:pPr>
            <a:endParaRPr lang="en-US"/>
          </a:p>
          <a:p>
            <a:pPr marL="118872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 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A74331C-DCF2-440C-A04A-9775CACE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0E343D6-8EA5-4379-9773-36DE3D49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8801"/>
            <a:ext cx="4133850" cy="2322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AACD55C1-0EE8-4547-BCD2-B617BD9B0118}"/>
                  </a:ext>
                </a:extLst>
              </p:cNvPr>
              <p:cNvSpPr txBox="1"/>
              <p:nvPr/>
            </p:nvSpPr>
            <p:spPr bwMode="auto">
              <a:xfrm>
                <a:off x="986589" y="4704495"/>
                <a:ext cx="7947660" cy="64770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−…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260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AACD55C1-0EE8-4547-BCD2-B617BD9B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6589" y="4704495"/>
                <a:ext cx="7947660" cy="64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94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A7E9BD-5D8A-4281-8490-2B33F4B0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 fontScale="90000"/>
          </a:bodyPr>
          <a:lstStyle/>
          <a:p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: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60D923C-29A7-4990-82C2-5A9DCFE9C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Tìm </a:t>
                </a:r>
                <a:r>
                  <a:rPr lang="en-US" err="1"/>
                  <a:t>đa</a:t>
                </a:r>
                <a:r>
                  <a:rPr lang="en-US"/>
                  <a:t> </a:t>
                </a:r>
                <a:r>
                  <a:rPr lang="en-US" err="1"/>
                  <a:t>thức</a:t>
                </a:r>
                <a:r>
                  <a:rPr lang="en-US"/>
                  <a:t> </a:t>
                </a:r>
                <a:r>
                  <a:rPr lang="en-US" err="1"/>
                  <a:t>đặc</a:t>
                </a:r>
                <a:r>
                  <a:rPr lang="en-US"/>
                  <a:t> </a:t>
                </a:r>
                <a:r>
                  <a:rPr lang="en-US" err="1"/>
                  <a:t>trưng</a:t>
                </a:r>
                <a:r>
                  <a:rPr lang="en-US"/>
                  <a:t> </a:t>
                </a:r>
                <a:r>
                  <a:rPr lang="en-US" err="1"/>
                  <a:t>của</a:t>
                </a:r>
                <a:r>
                  <a:rPr lang="en-US"/>
                  <a:t> ma </a:t>
                </a:r>
                <a:r>
                  <a:rPr lang="en-US" err="1"/>
                  <a:t>trận</a:t>
                </a:r>
                <a:r>
                  <a:rPr lang="en-US"/>
                  <a:t>:</a:t>
                </a:r>
              </a:p>
              <a:p>
                <a:pPr marL="118872" indent="0">
                  <a:buNone/>
                </a:pPr>
                <a:r>
                  <a:rPr lang="en-US"/>
                  <a:t>	</a:t>
                </a:r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</a:t>
                </a:r>
              </a:p>
              <a:p>
                <a:pPr marL="118872" indent="0">
                  <a:buNone/>
                </a:pPr>
                <a:r>
                  <a:rPr lang="en-US"/>
                  <a:t>    </a:t>
                </a:r>
                <a:r>
                  <a:rPr lang="en-US" err="1"/>
                  <a:t>Đặt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  <a:p>
                <a:r>
                  <a:rPr lang="en-US" err="1">
                    <a:solidFill>
                      <a:srgbClr val="008000"/>
                    </a:solidFill>
                  </a:rPr>
                  <a:t>Ví</a:t>
                </a:r>
                <a:r>
                  <a:rPr lang="en-US">
                    <a:solidFill>
                      <a:srgbClr val="008000"/>
                    </a:solidFill>
                  </a:rPr>
                  <a:t> </a:t>
                </a:r>
                <a:r>
                  <a:rPr lang="en-US" err="1">
                    <a:solidFill>
                      <a:srgbClr val="008000"/>
                    </a:solidFill>
                  </a:rPr>
                  <a:t>dụ</a:t>
                </a:r>
                <a:r>
                  <a:rPr lang="en-US">
                    <a:solidFill>
                      <a:srgbClr val="008000"/>
                    </a:solidFill>
                  </a:rPr>
                  <a:t>: </a:t>
                </a:r>
                <a:r>
                  <a:rPr lang="en-US"/>
                  <a:t>	            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60D923C-29A7-4990-82C2-5A9DCFE9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4FDEBA1-2F19-4C8D-85D4-694645F5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FA6278-2805-48E4-A98C-BDA55C92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AF93C7-4A29-407F-A266-4DD57DDCBC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/>
              </a:p>
              <a:p>
                <a:pPr marL="118872" indent="0">
                  <a:buNone/>
                </a:pPr>
                <a:r>
                  <a:rPr lang="en-US"/>
                  <a:t>    </a:t>
                </a:r>
                <a:r>
                  <a:rPr lang="en-US" err="1"/>
                  <a:t>Đặt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118872" indent="0">
                  <a:buNone/>
                </a:pPr>
                <a:r>
                  <a:rPr lang="en-US"/>
                  <a:t>    </a:t>
                </a:r>
                <a:r>
                  <a:rPr lang="en-US">
                    <a:solidFill>
                      <a:srgbClr val="FF0000"/>
                    </a:solidFill>
                  </a:rPr>
                  <a:t>Điều </a:t>
                </a:r>
                <a:r>
                  <a:rPr lang="en-US" err="1">
                    <a:solidFill>
                      <a:srgbClr val="FF0000"/>
                    </a:solidFill>
                  </a:rPr>
                  <a:t>kiện</a:t>
                </a:r>
                <a:r>
                  <a:rPr lang="en-US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118872" indent="0">
                  <a:buNone/>
                </a:pPr>
                <a:r>
                  <a:rPr lang="en-US"/>
                  <a:t>    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118872" indent="0">
                  <a:buNone/>
                </a:pPr>
                <a:endParaRPr lang="en-US"/>
              </a:p>
              <a:p>
                <a:pPr marL="118872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AF93C7-4A29-407F-A266-4DD57DDCB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16582A2-175D-424E-BE97-E5CCCC65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4FD2753-DF5B-4C7C-8EF1-51EC1779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4200"/>
            <a:ext cx="53244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13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begin{pmatrix}&#10;6 &amp; -2\\&#10;4 &amp; 0  &#10;\end{pmatrix}&#10;\begin{pmatrix} 1 \\ 2 \end{pmatrix}&#10;=&#10;\begin{pmatrix} 2 \\ 4 \end{pmatrix}&#10;=&#10;2 \begin{pmatrix} 1 \\ 2 \end{pmatrix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33"/>
  <p:tag name="PICTUREFILESIZE" val="139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30079</TotalTime>
  <Words>1263</Words>
  <Application>Microsoft Office PowerPoint</Application>
  <PresentationFormat>Trình chiếu Trên màn hình (4:3)</PresentationFormat>
  <Paragraphs>252</Paragraphs>
  <Slides>27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Wingdings</vt:lpstr>
      <vt:lpstr>Wingdings 2</vt:lpstr>
      <vt:lpstr>Module</vt:lpstr>
      <vt:lpstr>Bài toán tìm giá trị riêng: Phương pháp Danilevski </vt:lpstr>
      <vt:lpstr>Giá trị riêng, vector riêng (1)</vt:lpstr>
      <vt:lpstr>Giá trị riêng, vector riêng (2)</vt:lpstr>
      <vt:lpstr>Đặt vấn đề</vt:lpstr>
      <vt:lpstr>Ma trận đồng dạng (1)</vt:lpstr>
      <vt:lpstr>Ma trận đồng dạng (2)</vt:lpstr>
      <vt:lpstr>Ma trận Frobenius</vt:lpstr>
      <vt:lpstr>Phương pháp: Trường hợp tổng quát</vt:lpstr>
      <vt:lpstr>Trường hợp tổng quát</vt:lpstr>
      <vt:lpstr>Trường hợp tổng quát</vt:lpstr>
      <vt:lpstr>Trường hợp tổng quát</vt:lpstr>
      <vt:lpstr>Trường hợp tổng quát</vt:lpstr>
      <vt:lpstr>Trường hợp tổng quát</vt:lpstr>
      <vt:lpstr>Trường hợp tổng quát</vt:lpstr>
      <vt:lpstr>TH tổng quát: Tìm vector riêng</vt:lpstr>
      <vt:lpstr>TH tổng quát: Tìm vector riêng</vt:lpstr>
      <vt:lpstr>Trường hợp riêng</vt:lpstr>
      <vt:lpstr>Trường hợp 1</vt:lpstr>
      <vt:lpstr>Trường hợp 1</vt:lpstr>
      <vt:lpstr>Trường hợp 2</vt:lpstr>
      <vt:lpstr>Trường hợp 2</vt:lpstr>
      <vt:lpstr>Trường hợp 2</vt:lpstr>
      <vt:lpstr>Trường hợp 2</vt:lpstr>
      <vt:lpstr>Trường hợp 2.1</vt:lpstr>
      <vt:lpstr>Trường hợp 2.1</vt:lpstr>
      <vt:lpstr>Trường hợp 2.2</vt:lpstr>
      <vt:lpstr>Thuật toán và chương trình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Tuan Nguyen Anh</cp:lastModifiedBy>
  <cp:revision>1594</cp:revision>
  <cp:lastPrinted>2012-01-25T16:54:23Z</cp:lastPrinted>
  <dcterms:created xsi:type="dcterms:W3CDTF">2009-06-12T17:14:38Z</dcterms:created>
  <dcterms:modified xsi:type="dcterms:W3CDTF">2021-01-01T03:36:12Z</dcterms:modified>
</cp:coreProperties>
</file>