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70" r:id="rId9"/>
    <p:sldId id="263" r:id="rId10"/>
    <p:sldId id="269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0"/>
  </p:normalViewPr>
  <p:slideViewPr>
    <p:cSldViewPr snapToGrid="0" showGuides="1">
      <p:cViewPr varScale="1">
        <p:scale>
          <a:sx n="59" d="100"/>
          <a:sy n="59" d="100"/>
        </p:scale>
        <p:origin x="868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B252A3-F3A3-4319-8C9A-4D433C141193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IN"/>
        </a:p>
      </dgm:t>
    </dgm:pt>
    <dgm:pt modelId="{E62FEAEC-9651-4529-A4C5-34574ABA81B4}">
      <dgm:prSet/>
      <dgm:spPr/>
      <dgm:t>
        <a:bodyPr/>
        <a:lstStyle/>
        <a:p>
          <a:pPr algn="just"/>
          <a:r>
            <a:rPr lang="en-US" b="1" dirty="0"/>
            <a:t>Intuitive </a:t>
          </a:r>
          <a:r>
            <a:rPr lang="en-US" b="1"/>
            <a:t>&amp; User-Friendly </a:t>
          </a:r>
          <a:r>
            <a:rPr lang="en-US" b="1" dirty="0"/>
            <a:t>CMS: </a:t>
          </a:r>
          <a:r>
            <a:rPr lang="en-US" dirty="0"/>
            <a:t>A seamless platform for small businesses and freelancers to manage websites, blogs, and portfolios effortlessly.  </a:t>
          </a:r>
          <a:endParaRPr lang="en-IN" dirty="0"/>
        </a:p>
      </dgm:t>
    </dgm:pt>
    <dgm:pt modelId="{E88B7F86-CC28-4FFF-87AE-9A292ADAA882}" type="parTrans" cxnId="{D569AC13-102B-4CD4-A812-702608C19CF4}">
      <dgm:prSet/>
      <dgm:spPr/>
      <dgm:t>
        <a:bodyPr/>
        <a:lstStyle/>
        <a:p>
          <a:endParaRPr lang="en-IN"/>
        </a:p>
      </dgm:t>
    </dgm:pt>
    <dgm:pt modelId="{A0B2571D-7D33-4282-B94F-3E28EE1E9BEF}" type="sibTrans" cxnId="{D569AC13-102B-4CD4-A812-702608C19CF4}">
      <dgm:prSet/>
      <dgm:spPr/>
      <dgm:t>
        <a:bodyPr/>
        <a:lstStyle/>
        <a:p>
          <a:endParaRPr lang="en-IN"/>
        </a:p>
      </dgm:t>
    </dgm:pt>
    <dgm:pt modelId="{E3E00AC9-C604-4C3A-A873-47DA54FEE3DA}">
      <dgm:prSet/>
      <dgm:spPr/>
      <dgm:t>
        <a:bodyPr/>
        <a:lstStyle/>
        <a:p>
          <a:pPr algn="just"/>
          <a:r>
            <a:rPr lang="en-US" b="1"/>
            <a:t>Feature-Rich </a:t>
          </a:r>
          <a:r>
            <a:rPr lang="en-US" b="1" dirty="0"/>
            <a:t>Customization: </a:t>
          </a:r>
          <a:r>
            <a:rPr lang="en-US" dirty="0"/>
            <a:t>Includes </a:t>
          </a:r>
          <a:r>
            <a:rPr lang="en-US"/>
            <a:t>a drag-and-drop </a:t>
          </a:r>
          <a:r>
            <a:rPr lang="en-US" dirty="0"/>
            <a:t>builder, rich text editor, customizable templates, </a:t>
          </a:r>
          <a:r>
            <a:rPr lang="en-US"/>
            <a:t>and built-in </a:t>
          </a:r>
          <a:r>
            <a:rPr lang="en-US" dirty="0"/>
            <a:t>SEO tools for optimized content management.  </a:t>
          </a:r>
          <a:endParaRPr lang="en-IN" dirty="0"/>
        </a:p>
      </dgm:t>
    </dgm:pt>
    <dgm:pt modelId="{B0EF6B2C-21C1-4902-B214-91D8F341C807}" type="parTrans" cxnId="{FC514A32-ED25-4B3E-B4C0-8E17E96A15A7}">
      <dgm:prSet/>
      <dgm:spPr/>
      <dgm:t>
        <a:bodyPr/>
        <a:lstStyle/>
        <a:p>
          <a:endParaRPr lang="en-IN"/>
        </a:p>
      </dgm:t>
    </dgm:pt>
    <dgm:pt modelId="{E3B2FB40-81BB-4E7E-8289-B1212A3E819F}" type="sibTrans" cxnId="{FC514A32-ED25-4B3E-B4C0-8E17E96A15A7}">
      <dgm:prSet/>
      <dgm:spPr/>
      <dgm:t>
        <a:bodyPr/>
        <a:lstStyle/>
        <a:p>
          <a:endParaRPr lang="en-IN"/>
        </a:p>
      </dgm:t>
    </dgm:pt>
    <dgm:pt modelId="{27C30D5D-7096-467E-93C0-D9727408C16F}">
      <dgm:prSet/>
      <dgm:spPr/>
      <dgm:t>
        <a:bodyPr/>
        <a:lstStyle/>
        <a:p>
          <a:pPr algn="just"/>
          <a:r>
            <a:rPr lang="en-US" b="1" dirty="0"/>
            <a:t>Modern &amp; Scalable Technology: </a:t>
          </a:r>
          <a:r>
            <a:rPr lang="en-US" dirty="0"/>
            <a:t>Built with HTML, CSS, Bootstrap, JavaScript, Node.js, and MongoDB/PostgreSQL, hosted on Netlify and GitHub Pages with cloud-integrated media, analytics, multilingual support, and e-commerce capabilities.</a:t>
          </a:r>
          <a:endParaRPr lang="en-IN" dirty="0"/>
        </a:p>
      </dgm:t>
    </dgm:pt>
    <dgm:pt modelId="{35BC4860-96C5-480D-9069-557F50F9567D}" type="parTrans" cxnId="{0C36E995-E110-45BF-B3F7-7347B2A84611}">
      <dgm:prSet/>
      <dgm:spPr/>
      <dgm:t>
        <a:bodyPr/>
        <a:lstStyle/>
        <a:p>
          <a:endParaRPr lang="en-IN"/>
        </a:p>
      </dgm:t>
    </dgm:pt>
    <dgm:pt modelId="{7D473E2A-1178-489C-B72F-659510815C74}" type="sibTrans" cxnId="{0C36E995-E110-45BF-B3F7-7347B2A84611}">
      <dgm:prSet/>
      <dgm:spPr/>
      <dgm:t>
        <a:bodyPr/>
        <a:lstStyle/>
        <a:p>
          <a:endParaRPr lang="en-IN"/>
        </a:p>
      </dgm:t>
    </dgm:pt>
    <dgm:pt modelId="{E18E69D9-0861-467A-905C-33FBFA11769C}" type="pres">
      <dgm:prSet presAssocID="{AFB252A3-F3A3-4319-8C9A-4D433C141193}" presName="linear" presStyleCnt="0">
        <dgm:presLayoutVars>
          <dgm:animLvl val="lvl"/>
          <dgm:resizeHandles val="exact"/>
        </dgm:presLayoutVars>
      </dgm:prSet>
      <dgm:spPr/>
    </dgm:pt>
    <dgm:pt modelId="{B073EF54-3159-41CF-BB7C-D9869DFEB0EC}" type="pres">
      <dgm:prSet presAssocID="{E62FEAEC-9651-4529-A4C5-34574ABA81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14B8028-5379-464F-A8EB-C368DC3BC0D3}" type="pres">
      <dgm:prSet presAssocID="{A0B2571D-7D33-4282-B94F-3E28EE1E9BEF}" presName="spacer" presStyleCnt="0"/>
      <dgm:spPr/>
    </dgm:pt>
    <dgm:pt modelId="{B6423B69-63DE-48BF-908A-BF8D76AB20B1}" type="pres">
      <dgm:prSet presAssocID="{E3E00AC9-C604-4C3A-A873-47DA54FEE3D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69E1CA8-7D5F-4CB4-8D91-378981F2D635}" type="pres">
      <dgm:prSet presAssocID="{E3B2FB40-81BB-4E7E-8289-B1212A3E819F}" presName="spacer" presStyleCnt="0"/>
      <dgm:spPr/>
    </dgm:pt>
    <dgm:pt modelId="{9C35AA68-03AC-463F-9BC8-0D54CEB70A8D}" type="pres">
      <dgm:prSet presAssocID="{27C30D5D-7096-467E-93C0-D9727408C16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569AC13-102B-4CD4-A812-702608C19CF4}" srcId="{AFB252A3-F3A3-4319-8C9A-4D433C141193}" destId="{E62FEAEC-9651-4529-A4C5-34574ABA81B4}" srcOrd="0" destOrd="0" parTransId="{E88B7F86-CC28-4FFF-87AE-9A292ADAA882}" sibTransId="{A0B2571D-7D33-4282-B94F-3E28EE1E9BEF}"/>
    <dgm:cxn modelId="{FC514A32-ED25-4B3E-B4C0-8E17E96A15A7}" srcId="{AFB252A3-F3A3-4319-8C9A-4D433C141193}" destId="{E3E00AC9-C604-4C3A-A873-47DA54FEE3DA}" srcOrd="1" destOrd="0" parTransId="{B0EF6B2C-21C1-4902-B214-91D8F341C807}" sibTransId="{E3B2FB40-81BB-4E7E-8289-B1212A3E819F}"/>
    <dgm:cxn modelId="{0C36E995-E110-45BF-B3F7-7347B2A84611}" srcId="{AFB252A3-F3A3-4319-8C9A-4D433C141193}" destId="{27C30D5D-7096-467E-93C0-D9727408C16F}" srcOrd="2" destOrd="0" parTransId="{35BC4860-96C5-480D-9069-557F50F9567D}" sibTransId="{7D473E2A-1178-489C-B72F-659510815C74}"/>
    <dgm:cxn modelId="{809CA799-FBC1-4E2F-AB10-2365C266A7CB}" type="presOf" srcId="{AFB252A3-F3A3-4319-8C9A-4D433C141193}" destId="{E18E69D9-0861-467A-905C-33FBFA11769C}" srcOrd="0" destOrd="0" presId="urn:microsoft.com/office/officeart/2005/8/layout/vList2"/>
    <dgm:cxn modelId="{5AE4DEA1-AEA1-4B6F-B8CA-E17763743FED}" type="presOf" srcId="{E3E00AC9-C604-4C3A-A873-47DA54FEE3DA}" destId="{B6423B69-63DE-48BF-908A-BF8D76AB20B1}" srcOrd="0" destOrd="0" presId="urn:microsoft.com/office/officeart/2005/8/layout/vList2"/>
    <dgm:cxn modelId="{99EC28AA-F6AF-45AD-A6E7-C8A0B4F4E72A}" type="presOf" srcId="{E62FEAEC-9651-4529-A4C5-34574ABA81B4}" destId="{B073EF54-3159-41CF-BB7C-D9869DFEB0EC}" srcOrd="0" destOrd="0" presId="urn:microsoft.com/office/officeart/2005/8/layout/vList2"/>
    <dgm:cxn modelId="{CE1630FD-5CCE-4480-9CEE-F85741462443}" type="presOf" srcId="{27C30D5D-7096-467E-93C0-D9727408C16F}" destId="{9C35AA68-03AC-463F-9BC8-0D54CEB70A8D}" srcOrd="0" destOrd="0" presId="urn:microsoft.com/office/officeart/2005/8/layout/vList2"/>
    <dgm:cxn modelId="{EDBFC5F1-6A05-4324-8EF6-FD70E5EDAF5A}" type="presParOf" srcId="{E18E69D9-0861-467A-905C-33FBFA11769C}" destId="{B073EF54-3159-41CF-BB7C-D9869DFEB0EC}" srcOrd="0" destOrd="0" presId="urn:microsoft.com/office/officeart/2005/8/layout/vList2"/>
    <dgm:cxn modelId="{E7DAA7A2-7BB6-4EF4-82C7-1A75B2C6D949}" type="presParOf" srcId="{E18E69D9-0861-467A-905C-33FBFA11769C}" destId="{414B8028-5379-464F-A8EB-C368DC3BC0D3}" srcOrd="1" destOrd="0" presId="urn:microsoft.com/office/officeart/2005/8/layout/vList2"/>
    <dgm:cxn modelId="{6783F132-7F84-4291-8E9C-53CAFADD0572}" type="presParOf" srcId="{E18E69D9-0861-467A-905C-33FBFA11769C}" destId="{B6423B69-63DE-48BF-908A-BF8D76AB20B1}" srcOrd="2" destOrd="0" presId="urn:microsoft.com/office/officeart/2005/8/layout/vList2"/>
    <dgm:cxn modelId="{4267790D-16F3-4BB9-BD12-B2A2A0899135}" type="presParOf" srcId="{E18E69D9-0861-467A-905C-33FBFA11769C}" destId="{869E1CA8-7D5F-4CB4-8D91-378981F2D635}" srcOrd="3" destOrd="0" presId="urn:microsoft.com/office/officeart/2005/8/layout/vList2"/>
    <dgm:cxn modelId="{694F8C73-B7A0-4E61-99C0-4042B33CBB75}" type="presParOf" srcId="{E18E69D9-0861-467A-905C-33FBFA11769C}" destId="{9C35AA68-03AC-463F-9BC8-0D54CEB70A8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0941D8-DBA4-45DA-B060-DC762AD20521}" type="doc">
      <dgm:prSet loTypeId="urn:microsoft.com/office/officeart/2005/8/layout/vProcess5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DD27A97F-6322-4FAD-8739-8D08DB2A869B}">
      <dgm:prSet/>
      <dgm:spPr/>
      <dgm:t>
        <a:bodyPr/>
        <a:lstStyle/>
        <a:p>
          <a:r>
            <a:rPr lang="en-US" dirty="0"/>
            <a:t>1. </a:t>
          </a:r>
          <a:r>
            <a:rPr lang="en-US" b="1" dirty="0"/>
            <a:t>Problem Identification &amp; Literature Review</a:t>
          </a:r>
          <a:r>
            <a:rPr lang="en-US" dirty="0"/>
            <a:t> – Define the issue and analyze existing solutions. </a:t>
          </a:r>
          <a:endParaRPr lang="en-IN" dirty="0"/>
        </a:p>
      </dgm:t>
    </dgm:pt>
    <dgm:pt modelId="{C9B7270F-2A6C-4078-9D99-526E4DA6A451}" type="parTrans" cxnId="{9A8F149C-D236-4376-A7ED-30F3CE1BD2ED}">
      <dgm:prSet/>
      <dgm:spPr/>
      <dgm:t>
        <a:bodyPr/>
        <a:lstStyle/>
        <a:p>
          <a:endParaRPr lang="en-IN"/>
        </a:p>
      </dgm:t>
    </dgm:pt>
    <dgm:pt modelId="{A7D2C098-97B0-4D5B-A5E7-5DAFBFD99143}" type="sibTrans" cxnId="{9A8F149C-D236-4376-A7ED-30F3CE1BD2ED}">
      <dgm:prSet/>
      <dgm:spPr/>
      <dgm:t>
        <a:bodyPr/>
        <a:lstStyle/>
        <a:p>
          <a:endParaRPr lang="en-IN"/>
        </a:p>
      </dgm:t>
    </dgm:pt>
    <dgm:pt modelId="{4F636BAA-AEB4-4897-8EF8-603C6CEB01A2}">
      <dgm:prSet/>
      <dgm:spPr/>
      <dgm:t>
        <a:bodyPr/>
        <a:lstStyle/>
        <a:p>
          <a:r>
            <a:rPr lang="en-US" dirty="0"/>
            <a:t>2. </a:t>
          </a:r>
          <a:r>
            <a:rPr lang="en-US" b="1" dirty="0"/>
            <a:t>Requirement Analysis &amp; System Design </a:t>
          </a:r>
          <a:r>
            <a:rPr lang="en-US" dirty="0"/>
            <a:t>– Gather requirements and select the appropriate technologies. </a:t>
          </a:r>
          <a:endParaRPr lang="en-IN" dirty="0"/>
        </a:p>
      </dgm:t>
    </dgm:pt>
    <dgm:pt modelId="{81487F98-E379-41FF-9A67-F4407F3C5CF8}" type="parTrans" cxnId="{301A8828-C385-414B-ABA2-07C6219049D1}">
      <dgm:prSet/>
      <dgm:spPr/>
      <dgm:t>
        <a:bodyPr/>
        <a:lstStyle/>
        <a:p>
          <a:endParaRPr lang="en-IN"/>
        </a:p>
      </dgm:t>
    </dgm:pt>
    <dgm:pt modelId="{26577266-57C7-4696-8E26-7E1666A7A165}" type="sibTrans" cxnId="{301A8828-C385-414B-ABA2-07C6219049D1}">
      <dgm:prSet/>
      <dgm:spPr/>
      <dgm:t>
        <a:bodyPr/>
        <a:lstStyle/>
        <a:p>
          <a:endParaRPr lang="en-IN"/>
        </a:p>
      </dgm:t>
    </dgm:pt>
    <dgm:pt modelId="{846B4D10-1EFF-4B90-9300-DF91E0ACE248}">
      <dgm:prSet/>
      <dgm:spPr/>
      <dgm:t>
        <a:bodyPr/>
        <a:lstStyle/>
        <a:p>
          <a:r>
            <a:rPr lang="en-US" dirty="0"/>
            <a:t>3. </a:t>
          </a:r>
          <a:r>
            <a:rPr lang="en-US" b="1" dirty="0"/>
            <a:t>Development &amp; Implementation </a:t>
          </a:r>
          <a:r>
            <a:rPr lang="en-US" dirty="0"/>
            <a:t>– Build and integrate the core system features. </a:t>
          </a:r>
          <a:endParaRPr lang="en-IN" dirty="0"/>
        </a:p>
      </dgm:t>
    </dgm:pt>
    <dgm:pt modelId="{97B21C99-63AF-49E8-8887-24F205634427}" type="parTrans" cxnId="{E1CCE7E8-4825-4E37-872F-53D81BBD17CC}">
      <dgm:prSet/>
      <dgm:spPr/>
      <dgm:t>
        <a:bodyPr/>
        <a:lstStyle/>
        <a:p>
          <a:endParaRPr lang="en-IN"/>
        </a:p>
      </dgm:t>
    </dgm:pt>
    <dgm:pt modelId="{FF2EE94A-C7E3-4BC1-B1D9-7ECBBBA61D26}" type="sibTrans" cxnId="{E1CCE7E8-4825-4E37-872F-53D81BBD17CC}">
      <dgm:prSet/>
      <dgm:spPr/>
      <dgm:t>
        <a:bodyPr/>
        <a:lstStyle/>
        <a:p>
          <a:endParaRPr lang="en-IN"/>
        </a:p>
      </dgm:t>
    </dgm:pt>
    <dgm:pt modelId="{4A88C558-38BE-4CF1-85BD-48F8C186E0E5}">
      <dgm:prSet/>
      <dgm:spPr/>
      <dgm:t>
        <a:bodyPr/>
        <a:lstStyle/>
        <a:p>
          <a:r>
            <a:rPr lang="en-US" dirty="0"/>
            <a:t>4. </a:t>
          </a:r>
          <a:r>
            <a:rPr lang="en-US" b="1" dirty="0"/>
            <a:t>Testing &amp; Deployment </a:t>
          </a:r>
          <a:r>
            <a:rPr lang="en-US" dirty="0"/>
            <a:t>– Optimize, test, and launch the system. </a:t>
          </a:r>
          <a:endParaRPr lang="en-IN" dirty="0"/>
        </a:p>
      </dgm:t>
    </dgm:pt>
    <dgm:pt modelId="{AF3782F4-68CF-4615-A7FD-3F568167D8FF}" type="parTrans" cxnId="{EF88EB36-C8EC-465A-AA49-7FDB9275A35A}">
      <dgm:prSet/>
      <dgm:spPr/>
      <dgm:t>
        <a:bodyPr/>
        <a:lstStyle/>
        <a:p>
          <a:endParaRPr lang="en-IN"/>
        </a:p>
      </dgm:t>
    </dgm:pt>
    <dgm:pt modelId="{49767D17-9FC7-4B6E-867A-9FEB9CD88E6A}" type="sibTrans" cxnId="{EF88EB36-C8EC-465A-AA49-7FDB9275A35A}">
      <dgm:prSet/>
      <dgm:spPr/>
      <dgm:t>
        <a:bodyPr/>
        <a:lstStyle/>
        <a:p>
          <a:endParaRPr lang="en-IN"/>
        </a:p>
      </dgm:t>
    </dgm:pt>
    <dgm:pt modelId="{86B7D7E5-23CE-4A41-ABC6-0EA13C811D9D}">
      <dgm:prSet/>
      <dgm:spPr/>
      <dgm:t>
        <a:bodyPr/>
        <a:lstStyle/>
        <a:p>
          <a:r>
            <a:rPr lang="en-IN" dirty="0"/>
            <a:t>5. </a:t>
          </a:r>
          <a:r>
            <a:rPr lang="en-IN" b="1" dirty="0"/>
            <a:t>Evaluation &amp; Future Enhancements </a:t>
          </a:r>
          <a:r>
            <a:rPr lang="en-IN" dirty="0"/>
            <a:t>– Analyze performance and plan improvements. </a:t>
          </a:r>
        </a:p>
      </dgm:t>
    </dgm:pt>
    <dgm:pt modelId="{8AB6022D-DD36-40DA-8E06-5AF8D7838642}" type="parTrans" cxnId="{5D946F43-0CDD-4307-85E9-ABF6C8B4FC56}">
      <dgm:prSet/>
      <dgm:spPr/>
      <dgm:t>
        <a:bodyPr/>
        <a:lstStyle/>
        <a:p>
          <a:endParaRPr lang="en-IN"/>
        </a:p>
      </dgm:t>
    </dgm:pt>
    <dgm:pt modelId="{AF73D9E6-C0C2-4158-8041-8F9F3F0BFFE1}" type="sibTrans" cxnId="{5D946F43-0CDD-4307-85E9-ABF6C8B4FC56}">
      <dgm:prSet/>
      <dgm:spPr/>
      <dgm:t>
        <a:bodyPr/>
        <a:lstStyle/>
        <a:p>
          <a:endParaRPr lang="en-IN"/>
        </a:p>
      </dgm:t>
    </dgm:pt>
    <dgm:pt modelId="{87720453-F7CE-4A0C-BA5C-F6E34CBC4B90}" type="pres">
      <dgm:prSet presAssocID="{6C0941D8-DBA4-45DA-B060-DC762AD20521}" presName="outerComposite" presStyleCnt="0">
        <dgm:presLayoutVars>
          <dgm:chMax val="5"/>
          <dgm:dir/>
          <dgm:resizeHandles val="exact"/>
        </dgm:presLayoutVars>
      </dgm:prSet>
      <dgm:spPr/>
    </dgm:pt>
    <dgm:pt modelId="{32DA7BF8-8FE5-4CC0-ACFB-9B5E4EE5B6E7}" type="pres">
      <dgm:prSet presAssocID="{6C0941D8-DBA4-45DA-B060-DC762AD20521}" presName="dummyMaxCanvas" presStyleCnt="0">
        <dgm:presLayoutVars/>
      </dgm:prSet>
      <dgm:spPr/>
    </dgm:pt>
    <dgm:pt modelId="{32A24F13-F151-43BF-A4BE-E95C3C0FFE64}" type="pres">
      <dgm:prSet presAssocID="{6C0941D8-DBA4-45DA-B060-DC762AD20521}" presName="FiveNodes_1" presStyleLbl="node1" presStyleIdx="0" presStyleCnt="5">
        <dgm:presLayoutVars>
          <dgm:bulletEnabled val="1"/>
        </dgm:presLayoutVars>
      </dgm:prSet>
      <dgm:spPr/>
    </dgm:pt>
    <dgm:pt modelId="{F38F4283-1D56-44DC-9020-F49094ADA4E7}" type="pres">
      <dgm:prSet presAssocID="{6C0941D8-DBA4-45DA-B060-DC762AD20521}" presName="FiveNodes_2" presStyleLbl="node1" presStyleIdx="1" presStyleCnt="5">
        <dgm:presLayoutVars>
          <dgm:bulletEnabled val="1"/>
        </dgm:presLayoutVars>
      </dgm:prSet>
      <dgm:spPr/>
    </dgm:pt>
    <dgm:pt modelId="{17869268-EA71-4944-9A90-58B19074237D}" type="pres">
      <dgm:prSet presAssocID="{6C0941D8-DBA4-45DA-B060-DC762AD20521}" presName="FiveNodes_3" presStyleLbl="node1" presStyleIdx="2" presStyleCnt="5">
        <dgm:presLayoutVars>
          <dgm:bulletEnabled val="1"/>
        </dgm:presLayoutVars>
      </dgm:prSet>
      <dgm:spPr/>
    </dgm:pt>
    <dgm:pt modelId="{461CA3DE-3462-43D0-BDF9-1824BF2D6A95}" type="pres">
      <dgm:prSet presAssocID="{6C0941D8-DBA4-45DA-B060-DC762AD20521}" presName="FiveNodes_4" presStyleLbl="node1" presStyleIdx="3" presStyleCnt="5">
        <dgm:presLayoutVars>
          <dgm:bulletEnabled val="1"/>
        </dgm:presLayoutVars>
      </dgm:prSet>
      <dgm:spPr/>
    </dgm:pt>
    <dgm:pt modelId="{5783532E-6DBC-4E5A-97BC-4A69B362F5C2}" type="pres">
      <dgm:prSet presAssocID="{6C0941D8-DBA4-45DA-B060-DC762AD20521}" presName="FiveNodes_5" presStyleLbl="node1" presStyleIdx="4" presStyleCnt="5">
        <dgm:presLayoutVars>
          <dgm:bulletEnabled val="1"/>
        </dgm:presLayoutVars>
      </dgm:prSet>
      <dgm:spPr/>
    </dgm:pt>
    <dgm:pt modelId="{30456B6E-7889-4E31-BE60-6638E47ADE00}" type="pres">
      <dgm:prSet presAssocID="{6C0941D8-DBA4-45DA-B060-DC762AD20521}" presName="FiveConn_1-2" presStyleLbl="fgAccFollowNode1" presStyleIdx="0" presStyleCnt="4">
        <dgm:presLayoutVars>
          <dgm:bulletEnabled val="1"/>
        </dgm:presLayoutVars>
      </dgm:prSet>
      <dgm:spPr/>
    </dgm:pt>
    <dgm:pt modelId="{C7D62537-59FC-40C3-9AD0-866DCBD371FE}" type="pres">
      <dgm:prSet presAssocID="{6C0941D8-DBA4-45DA-B060-DC762AD20521}" presName="FiveConn_2-3" presStyleLbl="fgAccFollowNode1" presStyleIdx="1" presStyleCnt="4">
        <dgm:presLayoutVars>
          <dgm:bulletEnabled val="1"/>
        </dgm:presLayoutVars>
      </dgm:prSet>
      <dgm:spPr/>
    </dgm:pt>
    <dgm:pt modelId="{BD577CF4-A430-4BB9-B51F-0BC7F97978FF}" type="pres">
      <dgm:prSet presAssocID="{6C0941D8-DBA4-45DA-B060-DC762AD20521}" presName="FiveConn_3-4" presStyleLbl="fgAccFollowNode1" presStyleIdx="2" presStyleCnt="4">
        <dgm:presLayoutVars>
          <dgm:bulletEnabled val="1"/>
        </dgm:presLayoutVars>
      </dgm:prSet>
      <dgm:spPr/>
    </dgm:pt>
    <dgm:pt modelId="{96911199-39D1-4423-8B9E-C4B92B7DB588}" type="pres">
      <dgm:prSet presAssocID="{6C0941D8-DBA4-45DA-B060-DC762AD20521}" presName="FiveConn_4-5" presStyleLbl="fgAccFollowNode1" presStyleIdx="3" presStyleCnt="4">
        <dgm:presLayoutVars>
          <dgm:bulletEnabled val="1"/>
        </dgm:presLayoutVars>
      </dgm:prSet>
      <dgm:spPr/>
    </dgm:pt>
    <dgm:pt modelId="{7BA54A16-D724-434B-90F1-4BFC610661D2}" type="pres">
      <dgm:prSet presAssocID="{6C0941D8-DBA4-45DA-B060-DC762AD20521}" presName="FiveNodes_1_text" presStyleLbl="node1" presStyleIdx="4" presStyleCnt="5">
        <dgm:presLayoutVars>
          <dgm:bulletEnabled val="1"/>
        </dgm:presLayoutVars>
      </dgm:prSet>
      <dgm:spPr/>
    </dgm:pt>
    <dgm:pt modelId="{DDBBAF3C-7150-4BC5-9AA7-2A7777EDD03D}" type="pres">
      <dgm:prSet presAssocID="{6C0941D8-DBA4-45DA-B060-DC762AD20521}" presName="FiveNodes_2_text" presStyleLbl="node1" presStyleIdx="4" presStyleCnt="5">
        <dgm:presLayoutVars>
          <dgm:bulletEnabled val="1"/>
        </dgm:presLayoutVars>
      </dgm:prSet>
      <dgm:spPr/>
    </dgm:pt>
    <dgm:pt modelId="{8B394400-09F9-4857-B922-D6CC7C31AB01}" type="pres">
      <dgm:prSet presAssocID="{6C0941D8-DBA4-45DA-B060-DC762AD20521}" presName="FiveNodes_3_text" presStyleLbl="node1" presStyleIdx="4" presStyleCnt="5">
        <dgm:presLayoutVars>
          <dgm:bulletEnabled val="1"/>
        </dgm:presLayoutVars>
      </dgm:prSet>
      <dgm:spPr/>
    </dgm:pt>
    <dgm:pt modelId="{FFA4F485-727E-48A1-83EA-DAE2492F2621}" type="pres">
      <dgm:prSet presAssocID="{6C0941D8-DBA4-45DA-B060-DC762AD20521}" presName="FiveNodes_4_text" presStyleLbl="node1" presStyleIdx="4" presStyleCnt="5">
        <dgm:presLayoutVars>
          <dgm:bulletEnabled val="1"/>
        </dgm:presLayoutVars>
      </dgm:prSet>
      <dgm:spPr/>
    </dgm:pt>
    <dgm:pt modelId="{FF86336A-8383-473F-8952-F8C8EFEDF91F}" type="pres">
      <dgm:prSet presAssocID="{6C0941D8-DBA4-45DA-B060-DC762AD2052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301A701-9A2D-43B1-8164-6BF9F46DDB62}" type="presOf" srcId="{26577266-57C7-4696-8E26-7E1666A7A165}" destId="{C7D62537-59FC-40C3-9AD0-866DCBD371FE}" srcOrd="0" destOrd="0" presId="urn:microsoft.com/office/officeart/2005/8/layout/vProcess5"/>
    <dgm:cxn modelId="{4CE91703-43F5-4951-9037-DCDC492E0BFD}" type="presOf" srcId="{DD27A97F-6322-4FAD-8739-8D08DB2A869B}" destId="{7BA54A16-D724-434B-90F1-4BFC610661D2}" srcOrd="1" destOrd="0" presId="urn:microsoft.com/office/officeart/2005/8/layout/vProcess5"/>
    <dgm:cxn modelId="{F1945B12-4EE3-4E07-9B6C-0AD8B1252139}" type="presOf" srcId="{846B4D10-1EFF-4B90-9300-DF91E0ACE248}" destId="{17869268-EA71-4944-9A90-58B19074237D}" srcOrd="0" destOrd="0" presId="urn:microsoft.com/office/officeart/2005/8/layout/vProcess5"/>
    <dgm:cxn modelId="{273F3724-D936-4499-87FB-713225C1A4FE}" type="presOf" srcId="{4A88C558-38BE-4CF1-85BD-48F8C186E0E5}" destId="{FFA4F485-727E-48A1-83EA-DAE2492F2621}" srcOrd="1" destOrd="0" presId="urn:microsoft.com/office/officeart/2005/8/layout/vProcess5"/>
    <dgm:cxn modelId="{301A8828-C385-414B-ABA2-07C6219049D1}" srcId="{6C0941D8-DBA4-45DA-B060-DC762AD20521}" destId="{4F636BAA-AEB4-4897-8EF8-603C6CEB01A2}" srcOrd="1" destOrd="0" parTransId="{81487F98-E379-41FF-9A67-F4407F3C5CF8}" sibTransId="{26577266-57C7-4696-8E26-7E1666A7A165}"/>
    <dgm:cxn modelId="{D7F4BB30-919D-4C0F-AB45-4E5390F9E8DF}" type="presOf" srcId="{DD27A97F-6322-4FAD-8739-8D08DB2A869B}" destId="{32A24F13-F151-43BF-A4BE-E95C3C0FFE64}" srcOrd="0" destOrd="0" presId="urn:microsoft.com/office/officeart/2005/8/layout/vProcess5"/>
    <dgm:cxn modelId="{46926635-008E-4DA3-947B-7D7498D45859}" type="presOf" srcId="{846B4D10-1EFF-4B90-9300-DF91E0ACE248}" destId="{8B394400-09F9-4857-B922-D6CC7C31AB01}" srcOrd="1" destOrd="0" presId="urn:microsoft.com/office/officeart/2005/8/layout/vProcess5"/>
    <dgm:cxn modelId="{2A609C36-2D32-4C50-9750-B30C46AB8637}" type="presOf" srcId="{4F636BAA-AEB4-4897-8EF8-603C6CEB01A2}" destId="{F38F4283-1D56-44DC-9020-F49094ADA4E7}" srcOrd="0" destOrd="0" presId="urn:microsoft.com/office/officeart/2005/8/layout/vProcess5"/>
    <dgm:cxn modelId="{EF88EB36-C8EC-465A-AA49-7FDB9275A35A}" srcId="{6C0941D8-DBA4-45DA-B060-DC762AD20521}" destId="{4A88C558-38BE-4CF1-85BD-48F8C186E0E5}" srcOrd="3" destOrd="0" parTransId="{AF3782F4-68CF-4615-A7FD-3F568167D8FF}" sibTransId="{49767D17-9FC7-4B6E-867A-9FEB9CD88E6A}"/>
    <dgm:cxn modelId="{5D946F43-0CDD-4307-85E9-ABF6C8B4FC56}" srcId="{6C0941D8-DBA4-45DA-B060-DC762AD20521}" destId="{86B7D7E5-23CE-4A41-ABC6-0EA13C811D9D}" srcOrd="4" destOrd="0" parTransId="{8AB6022D-DD36-40DA-8E06-5AF8D7838642}" sibTransId="{AF73D9E6-C0C2-4158-8041-8F9F3F0BFFE1}"/>
    <dgm:cxn modelId="{3C8F9F4A-C7DF-4761-BD0C-6D28C4B87AA2}" type="presOf" srcId="{A7D2C098-97B0-4D5B-A5E7-5DAFBFD99143}" destId="{30456B6E-7889-4E31-BE60-6638E47ADE00}" srcOrd="0" destOrd="0" presId="urn:microsoft.com/office/officeart/2005/8/layout/vProcess5"/>
    <dgm:cxn modelId="{8C9C1C72-983B-4996-A93A-B6368F461FC9}" type="presOf" srcId="{FF2EE94A-C7E3-4BC1-B1D9-7ECBBBA61D26}" destId="{BD577CF4-A430-4BB9-B51F-0BC7F97978FF}" srcOrd="0" destOrd="0" presId="urn:microsoft.com/office/officeart/2005/8/layout/vProcess5"/>
    <dgm:cxn modelId="{03D50C7C-483E-42F5-AE6F-A36BFA8FE9E4}" type="presOf" srcId="{4A88C558-38BE-4CF1-85BD-48F8C186E0E5}" destId="{461CA3DE-3462-43D0-BDF9-1824BF2D6A95}" srcOrd="0" destOrd="0" presId="urn:microsoft.com/office/officeart/2005/8/layout/vProcess5"/>
    <dgm:cxn modelId="{BCC4157F-3740-472B-AE8A-AFCA0003E4F7}" type="presOf" srcId="{6C0941D8-DBA4-45DA-B060-DC762AD20521}" destId="{87720453-F7CE-4A0C-BA5C-F6E34CBC4B90}" srcOrd="0" destOrd="0" presId="urn:microsoft.com/office/officeart/2005/8/layout/vProcess5"/>
    <dgm:cxn modelId="{FF39C281-0BDF-4372-98BB-0CEDE77690B0}" type="presOf" srcId="{86B7D7E5-23CE-4A41-ABC6-0EA13C811D9D}" destId="{5783532E-6DBC-4E5A-97BC-4A69B362F5C2}" srcOrd="0" destOrd="0" presId="urn:microsoft.com/office/officeart/2005/8/layout/vProcess5"/>
    <dgm:cxn modelId="{9A8F149C-D236-4376-A7ED-30F3CE1BD2ED}" srcId="{6C0941D8-DBA4-45DA-B060-DC762AD20521}" destId="{DD27A97F-6322-4FAD-8739-8D08DB2A869B}" srcOrd="0" destOrd="0" parTransId="{C9B7270F-2A6C-4078-9D99-526E4DA6A451}" sibTransId="{A7D2C098-97B0-4D5B-A5E7-5DAFBFD99143}"/>
    <dgm:cxn modelId="{F38DDAAD-9E10-4D07-8A58-BBE53FABE283}" type="presOf" srcId="{49767D17-9FC7-4B6E-867A-9FEB9CD88E6A}" destId="{96911199-39D1-4423-8B9E-C4B92B7DB588}" srcOrd="0" destOrd="0" presId="urn:microsoft.com/office/officeart/2005/8/layout/vProcess5"/>
    <dgm:cxn modelId="{A4423FBE-D986-4E8F-A7B0-247E577F5CA6}" type="presOf" srcId="{86B7D7E5-23CE-4A41-ABC6-0EA13C811D9D}" destId="{FF86336A-8383-473F-8952-F8C8EFEDF91F}" srcOrd="1" destOrd="0" presId="urn:microsoft.com/office/officeart/2005/8/layout/vProcess5"/>
    <dgm:cxn modelId="{E1CCE7E8-4825-4E37-872F-53D81BBD17CC}" srcId="{6C0941D8-DBA4-45DA-B060-DC762AD20521}" destId="{846B4D10-1EFF-4B90-9300-DF91E0ACE248}" srcOrd="2" destOrd="0" parTransId="{97B21C99-63AF-49E8-8887-24F205634427}" sibTransId="{FF2EE94A-C7E3-4BC1-B1D9-7ECBBBA61D26}"/>
    <dgm:cxn modelId="{F0D964FA-5539-4212-A723-CF22B0C16008}" type="presOf" srcId="{4F636BAA-AEB4-4897-8EF8-603C6CEB01A2}" destId="{DDBBAF3C-7150-4BC5-9AA7-2A7777EDD03D}" srcOrd="1" destOrd="0" presId="urn:microsoft.com/office/officeart/2005/8/layout/vProcess5"/>
    <dgm:cxn modelId="{FE61D5CC-8D0F-4AA7-BC8E-57E02768C6D4}" type="presParOf" srcId="{87720453-F7CE-4A0C-BA5C-F6E34CBC4B90}" destId="{32DA7BF8-8FE5-4CC0-ACFB-9B5E4EE5B6E7}" srcOrd="0" destOrd="0" presId="urn:microsoft.com/office/officeart/2005/8/layout/vProcess5"/>
    <dgm:cxn modelId="{0199EF83-FFF7-4436-8B79-A3C09D7C0556}" type="presParOf" srcId="{87720453-F7CE-4A0C-BA5C-F6E34CBC4B90}" destId="{32A24F13-F151-43BF-A4BE-E95C3C0FFE64}" srcOrd="1" destOrd="0" presId="urn:microsoft.com/office/officeart/2005/8/layout/vProcess5"/>
    <dgm:cxn modelId="{F6D5C8B5-4B95-4CBB-9997-E4686DC56BF3}" type="presParOf" srcId="{87720453-F7CE-4A0C-BA5C-F6E34CBC4B90}" destId="{F38F4283-1D56-44DC-9020-F49094ADA4E7}" srcOrd="2" destOrd="0" presId="urn:microsoft.com/office/officeart/2005/8/layout/vProcess5"/>
    <dgm:cxn modelId="{CA1478C2-ED08-4EF5-8286-184976CD36C1}" type="presParOf" srcId="{87720453-F7CE-4A0C-BA5C-F6E34CBC4B90}" destId="{17869268-EA71-4944-9A90-58B19074237D}" srcOrd="3" destOrd="0" presId="urn:microsoft.com/office/officeart/2005/8/layout/vProcess5"/>
    <dgm:cxn modelId="{0CBA03C0-8A23-4BA6-972E-A32BCD5F147F}" type="presParOf" srcId="{87720453-F7CE-4A0C-BA5C-F6E34CBC4B90}" destId="{461CA3DE-3462-43D0-BDF9-1824BF2D6A95}" srcOrd="4" destOrd="0" presId="urn:microsoft.com/office/officeart/2005/8/layout/vProcess5"/>
    <dgm:cxn modelId="{9AFE07BC-1899-46C4-823A-C94F1AEF3EA1}" type="presParOf" srcId="{87720453-F7CE-4A0C-BA5C-F6E34CBC4B90}" destId="{5783532E-6DBC-4E5A-97BC-4A69B362F5C2}" srcOrd="5" destOrd="0" presId="urn:microsoft.com/office/officeart/2005/8/layout/vProcess5"/>
    <dgm:cxn modelId="{0A65FBD0-D7CE-456E-9F4D-288A2A4043EA}" type="presParOf" srcId="{87720453-F7CE-4A0C-BA5C-F6E34CBC4B90}" destId="{30456B6E-7889-4E31-BE60-6638E47ADE00}" srcOrd="6" destOrd="0" presId="urn:microsoft.com/office/officeart/2005/8/layout/vProcess5"/>
    <dgm:cxn modelId="{6C9F0B7E-83FD-44D9-9FCD-F4DEB47845C1}" type="presParOf" srcId="{87720453-F7CE-4A0C-BA5C-F6E34CBC4B90}" destId="{C7D62537-59FC-40C3-9AD0-866DCBD371FE}" srcOrd="7" destOrd="0" presId="urn:microsoft.com/office/officeart/2005/8/layout/vProcess5"/>
    <dgm:cxn modelId="{DCD50945-B3E7-4369-8394-2C2CF4B34C74}" type="presParOf" srcId="{87720453-F7CE-4A0C-BA5C-F6E34CBC4B90}" destId="{BD577CF4-A430-4BB9-B51F-0BC7F97978FF}" srcOrd="8" destOrd="0" presId="urn:microsoft.com/office/officeart/2005/8/layout/vProcess5"/>
    <dgm:cxn modelId="{E9526C1C-8536-4A97-B7BF-7CF2348D1F48}" type="presParOf" srcId="{87720453-F7CE-4A0C-BA5C-F6E34CBC4B90}" destId="{96911199-39D1-4423-8B9E-C4B92B7DB588}" srcOrd="9" destOrd="0" presId="urn:microsoft.com/office/officeart/2005/8/layout/vProcess5"/>
    <dgm:cxn modelId="{97024BF6-235D-44A9-B6BB-30A132F686AF}" type="presParOf" srcId="{87720453-F7CE-4A0C-BA5C-F6E34CBC4B90}" destId="{7BA54A16-D724-434B-90F1-4BFC610661D2}" srcOrd="10" destOrd="0" presId="urn:microsoft.com/office/officeart/2005/8/layout/vProcess5"/>
    <dgm:cxn modelId="{490D9E63-67E2-457C-B5A7-591B9A86610A}" type="presParOf" srcId="{87720453-F7CE-4A0C-BA5C-F6E34CBC4B90}" destId="{DDBBAF3C-7150-4BC5-9AA7-2A7777EDD03D}" srcOrd="11" destOrd="0" presId="urn:microsoft.com/office/officeart/2005/8/layout/vProcess5"/>
    <dgm:cxn modelId="{FE37FFA3-27A8-4F22-9DE7-5B7FE0CADF12}" type="presParOf" srcId="{87720453-F7CE-4A0C-BA5C-F6E34CBC4B90}" destId="{8B394400-09F9-4857-B922-D6CC7C31AB01}" srcOrd="12" destOrd="0" presId="urn:microsoft.com/office/officeart/2005/8/layout/vProcess5"/>
    <dgm:cxn modelId="{EB089110-2279-4A26-A3C8-24CDA25C1C1B}" type="presParOf" srcId="{87720453-F7CE-4A0C-BA5C-F6E34CBC4B90}" destId="{FFA4F485-727E-48A1-83EA-DAE2492F2621}" srcOrd="13" destOrd="0" presId="urn:microsoft.com/office/officeart/2005/8/layout/vProcess5"/>
    <dgm:cxn modelId="{7F6D4DDE-2FE5-4E13-854E-1B6B57C9BAAA}" type="presParOf" srcId="{87720453-F7CE-4A0C-BA5C-F6E34CBC4B90}" destId="{FF86336A-8383-473F-8952-F8C8EFEDF91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3EF54-3159-41CF-BB7C-D9869DFEB0EC}">
      <dsp:nvSpPr>
        <dsp:cNvPr id="0" name=""/>
        <dsp:cNvSpPr/>
      </dsp:nvSpPr>
      <dsp:spPr>
        <a:xfrm>
          <a:off x="0" y="115688"/>
          <a:ext cx="10515600" cy="15338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Intuitive </a:t>
          </a:r>
          <a:r>
            <a:rPr lang="en-US" sz="2300" b="1" kern="1200"/>
            <a:t>&amp; User-Friendly </a:t>
          </a:r>
          <a:r>
            <a:rPr lang="en-US" sz="2300" b="1" kern="1200" dirty="0"/>
            <a:t>CMS: </a:t>
          </a:r>
          <a:r>
            <a:rPr lang="en-US" sz="2300" kern="1200" dirty="0"/>
            <a:t>A seamless platform for small businesses and freelancers to manage websites, blogs, and portfolios effortlessly.  </a:t>
          </a:r>
          <a:endParaRPr lang="en-IN" sz="2300" kern="1200" dirty="0"/>
        </a:p>
      </dsp:txBody>
      <dsp:txXfrm>
        <a:off x="74877" y="190565"/>
        <a:ext cx="10365846" cy="1384116"/>
      </dsp:txXfrm>
    </dsp:sp>
    <dsp:sp modelId="{B6423B69-63DE-48BF-908A-BF8D76AB20B1}">
      <dsp:nvSpPr>
        <dsp:cNvPr id="0" name=""/>
        <dsp:cNvSpPr/>
      </dsp:nvSpPr>
      <dsp:spPr>
        <a:xfrm>
          <a:off x="0" y="1715799"/>
          <a:ext cx="10515600" cy="1533870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Feature-Rich </a:t>
          </a:r>
          <a:r>
            <a:rPr lang="en-US" sz="2300" b="1" kern="1200" dirty="0"/>
            <a:t>Customization: </a:t>
          </a:r>
          <a:r>
            <a:rPr lang="en-US" sz="2300" kern="1200" dirty="0"/>
            <a:t>Includes </a:t>
          </a:r>
          <a:r>
            <a:rPr lang="en-US" sz="2300" kern="1200"/>
            <a:t>a drag-and-drop </a:t>
          </a:r>
          <a:r>
            <a:rPr lang="en-US" sz="2300" kern="1200" dirty="0"/>
            <a:t>builder, rich text editor, customizable templates, </a:t>
          </a:r>
          <a:r>
            <a:rPr lang="en-US" sz="2300" kern="1200"/>
            <a:t>and built-in </a:t>
          </a:r>
          <a:r>
            <a:rPr lang="en-US" sz="2300" kern="1200" dirty="0"/>
            <a:t>SEO tools for optimized content management.  </a:t>
          </a:r>
          <a:endParaRPr lang="en-IN" sz="2300" kern="1200" dirty="0"/>
        </a:p>
      </dsp:txBody>
      <dsp:txXfrm>
        <a:off x="74877" y="1790676"/>
        <a:ext cx="10365846" cy="1384116"/>
      </dsp:txXfrm>
    </dsp:sp>
    <dsp:sp modelId="{9C35AA68-03AC-463F-9BC8-0D54CEB70A8D}">
      <dsp:nvSpPr>
        <dsp:cNvPr id="0" name=""/>
        <dsp:cNvSpPr/>
      </dsp:nvSpPr>
      <dsp:spPr>
        <a:xfrm>
          <a:off x="0" y="3315909"/>
          <a:ext cx="10515600" cy="153387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Modern &amp; Scalable Technology: </a:t>
          </a:r>
          <a:r>
            <a:rPr lang="en-US" sz="2300" kern="1200" dirty="0"/>
            <a:t>Built with HTML, CSS, Bootstrap, JavaScript, Node.js, and MongoDB/PostgreSQL, hosted on Netlify and GitHub Pages with cloud-integrated media, analytics, multilingual support, and e-commerce capabilities.</a:t>
          </a:r>
          <a:endParaRPr lang="en-IN" sz="2300" kern="1200" dirty="0"/>
        </a:p>
      </dsp:txBody>
      <dsp:txXfrm>
        <a:off x="74877" y="3390786"/>
        <a:ext cx="10365846" cy="1384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24F13-F151-43BF-A4BE-E95C3C0FFE64}">
      <dsp:nvSpPr>
        <dsp:cNvPr id="0" name=""/>
        <dsp:cNvSpPr/>
      </dsp:nvSpPr>
      <dsp:spPr>
        <a:xfrm>
          <a:off x="0" y="0"/>
          <a:ext cx="7828788" cy="8817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1. </a:t>
          </a:r>
          <a:r>
            <a:rPr lang="en-US" sz="2200" b="1" kern="1200" dirty="0"/>
            <a:t>Problem Identification &amp; Literature Review</a:t>
          </a:r>
          <a:r>
            <a:rPr lang="en-US" sz="2200" kern="1200" dirty="0"/>
            <a:t> – Define the issue and analyze existing solutions. </a:t>
          </a:r>
          <a:endParaRPr lang="en-IN" sz="2200" kern="1200" dirty="0"/>
        </a:p>
      </dsp:txBody>
      <dsp:txXfrm>
        <a:off x="25825" y="25825"/>
        <a:ext cx="6774156" cy="830092"/>
      </dsp:txXfrm>
    </dsp:sp>
    <dsp:sp modelId="{F38F4283-1D56-44DC-9020-F49094ADA4E7}">
      <dsp:nvSpPr>
        <dsp:cNvPr id="0" name=""/>
        <dsp:cNvSpPr/>
      </dsp:nvSpPr>
      <dsp:spPr>
        <a:xfrm>
          <a:off x="584617" y="1004206"/>
          <a:ext cx="7828788" cy="8817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610903"/>
                <a:satOff val="-4623"/>
                <a:lumOff val="-740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610903"/>
                <a:satOff val="-4623"/>
                <a:lumOff val="-740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610903"/>
                <a:satOff val="-4623"/>
                <a:lumOff val="-740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2. </a:t>
          </a:r>
          <a:r>
            <a:rPr lang="en-US" sz="2200" b="1" kern="1200" dirty="0"/>
            <a:t>Requirement Analysis &amp; System Design </a:t>
          </a:r>
          <a:r>
            <a:rPr lang="en-US" sz="2200" kern="1200" dirty="0"/>
            <a:t>– Gather requirements and select the appropriate technologies. </a:t>
          </a:r>
          <a:endParaRPr lang="en-IN" sz="2200" kern="1200" dirty="0"/>
        </a:p>
      </dsp:txBody>
      <dsp:txXfrm>
        <a:off x="610442" y="1030031"/>
        <a:ext cx="6619388" cy="830092"/>
      </dsp:txXfrm>
    </dsp:sp>
    <dsp:sp modelId="{17869268-EA71-4944-9A90-58B19074237D}">
      <dsp:nvSpPr>
        <dsp:cNvPr id="0" name=""/>
        <dsp:cNvSpPr/>
      </dsp:nvSpPr>
      <dsp:spPr>
        <a:xfrm>
          <a:off x="1169234" y="2008413"/>
          <a:ext cx="7828788" cy="8817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3. </a:t>
          </a:r>
          <a:r>
            <a:rPr lang="en-US" sz="2200" b="1" kern="1200" dirty="0"/>
            <a:t>Development &amp; Implementation </a:t>
          </a:r>
          <a:r>
            <a:rPr lang="en-US" sz="2200" kern="1200" dirty="0"/>
            <a:t>– Build and integrate the core system features. </a:t>
          </a:r>
          <a:endParaRPr lang="en-IN" sz="2200" kern="1200" dirty="0"/>
        </a:p>
      </dsp:txBody>
      <dsp:txXfrm>
        <a:off x="1195059" y="2034238"/>
        <a:ext cx="6619388" cy="830092"/>
      </dsp:txXfrm>
    </dsp:sp>
    <dsp:sp modelId="{461CA3DE-3462-43D0-BDF9-1824BF2D6A95}">
      <dsp:nvSpPr>
        <dsp:cNvPr id="0" name=""/>
        <dsp:cNvSpPr/>
      </dsp:nvSpPr>
      <dsp:spPr>
        <a:xfrm>
          <a:off x="1753852" y="3012620"/>
          <a:ext cx="7828788" cy="8817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832710"/>
                <a:satOff val="-13870"/>
                <a:lumOff val="-222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832710"/>
                <a:satOff val="-13870"/>
                <a:lumOff val="-222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832710"/>
                <a:satOff val="-13870"/>
                <a:lumOff val="-222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4. </a:t>
          </a:r>
          <a:r>
            <a:rPr lang="en-US" sz="2200" b="1" kern="1200" dirty="0"/>
            <a:t>Testing &amp; Deployment </a:t>
          </a:r>
          <a:r>
            <a:rPr lang="en-US" sz="2200" kern="1200" dirty="0"/>
            <a:t>– Optimize, test, and launch the system. </a:t>
          </a:r>
          <a:endParaRPr lang="en-IN" sz="2200" kern="1200" dirty="0"/>
        </a:p>
      </dsp:txBody>
      <dsp:txXfrm>
        <a:off x="1779677" y="3038445"/>
        <a:ext cx="6619388" cy="830092"/>
      </dsp:txXfrm>
    </dsp:sp>
    <dsp:sp modelId="{5783532E-6DBC-4E5A-97BC-4A69B362F5C2}">
      <dsp:nvSpPr>
        <dsp:cNvPr id="0" name=""/>
        <dsp:cNvSpPr/>
      </dsp:nvSpPr>
      <dsp:spPr>
        <a:xfrm>
          <a:off x="2338469" y="4016827"/>
          <a:ext cx="7828788" cy="8817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5. </a:t>
          </a:r>
          <a:r>
            <a:rPr lang="en-IN" sz="2200" b="1" kern="1200" dirty="0"/>
            <a:t>Evaluation &amp; Future Enhancements </a:t>
          </a:r>
          <a:r>
            <a:rPr lang="en-IN" sz="2200" kern="1200" dirty="0"/>
            <a:t>– Analyze performance and plan improvements. </a:t>
          </a:r>
        </a:p>
      </dsp:txBody>
      <dsp:txXfrm>
        <a:off x="2364294" y="4042652"/>
        <a:ext cx="6619388" cy="830092"/>
      </dsp:txXfrm>
    </dsp:sp>
    <dsp:sp modelId="{30456B6E-7889-4E31-BE60-6638E47ADE00}">
      <dsp:nvSpPr>
        <dsp:cNvPr id="0" name=""/>
        <dsp:cNvSpPr/>
      </dsp:nvSpPr>
      <dsp:spPr>
        <a:xfrm>
          <a:off x="7255655" y="644161"/>
          <a:ext cx="573132" cy="5731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700" kern="1200"/>
        </a:p>
      </dsp:txBody>
      <dsp:txXfrm>
        <a:off x="7384610" y="644161"/>
        <a:ext cx="315222" cy="431282"/>
      </dsp:txXfrm>
    </dsp:sp>
    <dsp:sp modelId="{C7D62537-59FC-40C3-9AD0-866DCBD371FE}">
      <dsp:nvSpPr>
        <dsp:cNvPr id="0" name=""/>
        <dsp:cNvSpPr/>
      </dsp:nvSpPr>
      <dsp:spPr>
        <a:xfrm>
          <a:off x="7840273" y="1648368"/>
          <a:ext cx="573132" cy="5731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700" kern="1200"/>
        </a:p>
      </dsp:txBody>
      <dsp:txXfrm>
        <a:off x="7969228" y="1648368"/>
        <a:ext cx="315222" cy="431282"/>
      </dsp:txXfrm>
    </dsp:sp>
    <dsp:sp modelId="{BD577CF4-A430-4BB9-B51F-0BC7F97978FF}">
      <dsp:nvSpPr>
        <dsp:cNvPr id="0" name=""/>
        <dsp:cNvSpPr/>
      </dsp:nvSpPr>
      <dsp:spPr>
        <a:xfrm>
          <a:off x="8424890" y="2637879"/>
          <a:ext cx="573132" cy="5731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700" kern="1200"/>
        </a:p>
      </dsp:txBody>
      <dsp:txXfrm>
        <a:off x="8553845" y="2637879"/>
        <a:ext cx="315222" cy="431282"/>
      </dsp:txXfrm>
    </dsp:sp>
    <dsp:sp modelId="{96911199-39D1-4423-8B9E-C4B92B7DB588}">
      <dsp:nvSpPr>
        <dsp:cNvPr id="0" name=""/>
        <dsp:cNvSpPr/>
      </dsp:nvSpPr>
      <dsp:spPr>
        <a:xfrm>
          <a:off x="9009507" y="3651883"/>
          <a:ext cx="573132" cy="5731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700" kern="1200"/>
        </a:p>
      </dsp:txBody>
      <dsp:txXfrm>
        <a:off x="9138462" y="3651883"/>
        <a:ext cx="315222" cy="431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B5C10-49B4-5D48-BF65-94FE865BEF32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77C85-FE54-124B-95E6-F9A0F1627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90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77C85-FE54-124B-95E6-F9A0F1627C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90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1292-1E4F-11DA-6526-0D4566FFD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BC6CF-F00E-D161-9379-DD6FD631B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F5C-E722-1740-8683-ECEDFBE1C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57F7-339F-5D4E-9C16-8034D4D8F44B}" type="datetime1">
              <a:rPr lang="en-IN" smtClean="0"/>
              <a:t>02-03-2025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FF111-3CDB-004A-CB2B-012A356A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4816C-5EA8-6EEE-C921-D57273A9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722A1A-EEFA-9D4B-8A89-52BD610F65EF}" type="slidenum">
              <a:rPr lang="en-US" smtClean="0"/>
              <a:pPr/>
              <a:t>‹#›</a:t>
            </a:fld>
            <a:r>
              <a:rPr lang="en-US" dirty="0"/>
              <a:t>|</a:t>
            </a:r>
            <a:fld id="{C7CE11B6-BB31-1C45-9920-0C912F7BCB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53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C203-342E-33EB-0CD4-230B8C03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59C0D-3B94-7A27-F5AC-A9D9D115A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3E2BE-1099-F1AB-9057-8BD5DF84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4B0B-2620-054A-A94C-30269E627EC8}" type="datetime1">
              <a:rPr lang="en-IN" smtClean="0"/>
              <a:t>02-03-2025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2C58F-904C-A6F2-04BE-7F9DB926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65A71-06EA-62DB-BE52-F5AE4A323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18AA-8DAA-FF4E-B18D-27A1BA1C015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hhattisgarh Swami Vivekanand Technical University - Wikipedia">
            <a:extLst>
              <a:ext uri="{FF2B5EF4-FFF2-40B4-BE49-F238E27FC236}">
                <a16:creationId xmlns:a16="http://schemas.microsoft.com/office/drawing/2014/main" id="{2842B8E7-CB0C-E5A8-FF35-EA83011E33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6356" cy="96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00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A790A7-12DD-707A-EED6-1BB8A69C3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BE150-6BC2-A9AA-068F-D41637AC9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D7658-52C8-CE52-C797-6584EA571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DC50B-D7E9-3E46-BF97-BF9CDB3195D0}" type="datetime1">
              <a:rPr lang="en-IN" smtClean="0"/>
              <a:t>02-03-2025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71DF3-562C-AA30-AAB9-0B78F4268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FA253-1D33-C327-47F5-B8D8F7729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18AA-8DAA-FF4E-B18D-27A1BA1C015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hhattisgarh Swami Vivekanand Technical University - Wikipedia">
            <a:extLst>
              <a:ext uri="{FF2B5EF4-FFF2-40B4-BE49-F238E27FC236}">
                <a16:creationId xmlns:a16="http://schemas.microsoft.com/office/drawing/2014/main" id="{2B0EC86A-B89D-A041-A270-093C568666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6356" cy="96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95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ABF5-4173-3687-0F79-1F067A73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96ED5-F729-6180-C50E-D6E0C645A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971A6-30B5-F39C-29B9-0B0B709A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0D22-A913-914D-B06C-E294256DAC47}" type="datetime1">
              <a:rPr lang="en-IN" smtClean="0"/>
              <a:t>02-03-2025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03E0D-7A61-492C-2F7B-ABF8926D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20EBD-A1E1-D0B7-522C-3E7BCC65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18AA-8DAA-FF4E-B18D-27A1BA1C015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hhattisgarh Swami Vivekanand Technical University - Wikipedia">
            <a:extLst>
              <a:ext uri="{FF2B5EF4-FFF2-40B4-BE49-F238E27FC236}">
                <a16:creationId xmlns:a16="http://schemas.microsoft.com/office/drawing/2014/main" id="{8E50D33C-B2DC-E7D5-18D3-7E9B2E80E48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6356" cy="96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91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91F6-41EE-7E77-E07B-72C98AEE6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1B2F6-C9BF-7C16-F771-68F562721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D10CE-AF32-FBA6-E635-37BD9FD4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6A68-8223-6847-B1AF-BF63A0263AB5}" type="datetime1">
              <a:rPr lang="en-IN" smtClean="0"/>
              <a:t>02-03-2025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91E73-F77C-753F-B186-38391B62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7C526-17A1-E4B8-13D7-2ED26189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18AA-8DAA-FF4E-B18D-27A1BA1C015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hhattisgarh Swami Vivekanand Technical University - Wikipedia">
            <a:extLst>
              <a:ext uri="{FF2B5EF4-FFF2-40B4-BE49-F238E27FC236}">
                <a16:creationId xmlns:a16="http://schemas.microsoft.com/office/drawing/2014/main" id="{A76AC3AE-40B3-1A02-A87D-ADCCA65554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6356" cy="96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99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E862C-8315-1BDA-5B7C-4E474A207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56591-38ED-C1AA-E06C-B83E63611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11D03-BA03-51DF-3EEA-8AFBE3951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A1E2A-F68A-3F8C-183A-462661D7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C1C6-C8DC-EF4A-9E19-D275438CC94E}" type="datetime1">
              <a:rPr lang="en-IN" smtClean="0"/>
              <a:t>02-03-2025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929E0-FB54-10A7-E27F-F3BD5B823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002FC-B032-956B-1CC7-FD6B2F00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18AA-8DAA-FF4E-B18D-27A1BA1C015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hhattisgarh Swami Vivekanand Technical University - Wikipedia">
            <a:extLst>
              <a:ext uri="{FF2B5EF4-FFF2-40B4-BE49-F238E27FC236}">
                <a16:creationId xmlns:a16="http://schemas.microsoft.com/office/drawing/2014/main" id="{AFADA941-3876-B36F-34A3-3B38C49D03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6356" cy="96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16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56120-28EA-9F56-F539-CD18A5DE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9E8A2-513E-F082-7658-2C6DB93F7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C1DBD-B1FA-A284-605F-5B294E7AE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554ADB-4655-0F60-E91A-236938FF7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2A4EF-5210-871B-E845-165690AD9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61E6FE-D294-C2DD-E6D7-9F5B9E87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8AC0-8765-9A41-8D41-2D369A30419F}" type="datetime1">
              <a:rPr lang="en-IN" smtClean="0"/>
              <a:t>02-03-2025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425A3F-27D0-94AF-7E93-6608F281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8294A-D367-C727-E0A2-018ED683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18AA-8DAA-FF4E-B18D-27A1BA1C015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Chhattisgarh Swami Vivekanand Technical University - Wikipedia">
            <a:extLst>
              <a:ext uri="{FF2B5EF4-FFF2-40B4-BE49-F238E27FC236}">
                <a16:creationId xmlns:a16="http://schemas.microsoft.com/office/drawing/2014/main" id="{CF71E9A8-96AF-FA3E-28D0-FB8247E5CC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6356" cy="96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79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0AFD-8939-0013-D7C1-132340EA7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C6280-13D0-2EAF-6A38-3DDE70DB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64F1-95CF-6C42-9838-A5F69B082EFF}" type="datetime1">
              <a:rPr lang="en-IN" smtClean="0"/>
              <a:t>02-03-2025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9D17A-EF63-818F-FAFD-490F2247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251825-C1EA-21F4-E98B-4C0F9930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18AA-8DAA-FF4E-B18D-27A1BA1C015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Chhattisgarh Swami Vivekanand Technical University - Wikipedia">
            <a:extLst>
              <a:ext uri="{FF2B5EF4-FFF2-40B4-BE49-F238E27FC236}">
                <a16:creationId xmlns:a16="http://schemas.microsoft.com/office/drawing/2014/main" id="{5795D71E-1D03-9B6E-EA29-8AAEF3D6FC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6356" cy="96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60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C58B36-7433-D39B-C3FA-AAC541843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2B36-632B-7A41-964B-2177780C3D38}" type="datetime1">
              <a:rPr lang="en-IN" smtClean="0"/>
              <a:t>02-03-2025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A001B1-392A-1DEA-9184-BA190063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6BEE1-8249-1CC8-B51C-F517EAE5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18AA-8DAA-FF4E-B18D-27A1BA1C015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Chhattisgarh Swami Vivekanand Technical University - Wikipedia">
            <a:extLst>
              <a:ext uri="{FF2B5EF4-FFF2-40B4-BE49-F238E27FC236}">
                <a16:creationId xmlns:a16="http://schemas.microsoft.com/office/drawing/2014/main" id="{1581B55D-8564-0681-4F54-19E2A3E511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6356" cy="96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25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1BCE-E8D1-E9BC-B33A-A69E9CE1A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8303-FBF2-6F03-3B61-07F406A5E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F089A-C604-9A9D-D4C3-F9811B87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E6D90-F9BD-11FE-1896-6BD3C1778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03F7-9209-1D4D-ACF6-F8BE8F7678A9}" type="datetime1">
              <a:rPr lang="en-IN" smtClean="0"/>
              <a:t>02-03-2025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E8963-CE04-E678-E3AB-08641CE9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4ABF5-6349-BAB2-7A19-00B9AA23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18AA-8DAA-FF4E-B18D-27A1BA1C015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hhattisgarh Swami Vivekanand Technical University - Wikipedia">
            <a:extLst>
              <a:ext uri="{FF2B5EF4-FFF2-40B4-BE49-F238E27FC236}">
                <a16:creationId xmlns:a16="http://schemas.microsoft.com/office/drawing/2014/main" id="{0E750F27-04CC-133F-9D58-D3D94A2D02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6356" cy="96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68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CF17-6AFC-5AC1-7D2B-8A1621934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B2823-D899-BDF0-3F4D-F4C5F0815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C55AC-F13B-01F9-29F3-59BC31390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01368-7671-FEF6-6048-81A69E25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AFD6-0457-864B-9DFE-FF4ABF0A6ED6}" type="datetime1">
              <a:rPr lang="en-IN" smtClean="0"/>
              <a:t>02-03-2025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ED348-3ED2-E834-E07D-3DE8FE75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3F72D-7348-BB0B-75CB-68D70E52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18AA-8DAA-FF4E-B18D-27A1BA1C015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hhattisgarh Swami Vivekanand Technical University - Wikipedia">
            <a:extLst>
              <a:ext uri="{FF2B5EF4-FFF2-40B4-BE49-F238E27FC236}">
                <a16:creationId xmlns:a16="http://schemas.microsoft.com/office/drawing/2014/main" id="{F853034F-2B09-422C-7E20-D98A85B16B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6356" cy="96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90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A03CB0-8A5B-9441-D8C5-D862643A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2E3E-05B7-C06B-ED2D-B66C78263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8FB7C-02A8-500A-3E2A-6C75AC30A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373BDE-C960-2747-AB88-84FEF7968BD6}" type="datetime1">
              <a:rPr lang="en-IN" smtClean="0"/>
              <a:t>02-03-2025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6DF11-CA0C-42D7-9EA2-30CA70903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9DE1E-231A-DAF2-1BE2-BB01C7DD1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D618AA-8DAA-FF4E-B18D-27A1BA1C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0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" TargetMode="External"/><Relationship Id="rId2" Type="http://schemas.openxmlformats.org/officeDocument/2006/relationships/hyperlink" Target="https://dev.t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ix.com/" TargetMode="External"/><Relationship Id="rId5" Type="http://schemas.openxmlformats.org/officeDocument/2006/relationships/hyperlink" Target="https://ghost.org/" TargetMode="External"/><Relationship Id="rId4" Type="http://schemas.openxmlformats.org/officeDocument/2006/relationships/hyperlink" Target="https://wordpress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4E7D-0FF5-6BBA-F2C7-D054E2C1D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9839" y="236703"/>
            <a:ext cx="9144000" cy="1812073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latin typeface="Palatino Linotype" panose="02040502050505030304" pitchFamily="18" charset="0"/>
              </a:rPr>
              <a:t>Chhattisgarh Swami Vivekanand Technical University </a:t>
            </a:r>
            <a:br>
              <a:rPr lang="en-US" sz="4000" dirty="0">
                <a:latin typeface="Palatino Linotype" panose="02040502050505030304" pitchFamily="18" charset="0"/>
              </a:rPr>
            </a:br>
            <a:r>
              <a:rPr lang="en-US" sz="2800" dirty="0">
                <a:latin typeface="Palatino Linotype" panose="02040502050505030304" pitchFamily="18" charset="0"/>
              </a:rPr>
              <a:t>University Teaching Department </a:t>
            </a:r>
            <a:br>
              <a:rPr lang="en-US" sz="4000" dirty="0">
                <a:latin typeface="Palatino Linotype" panose="02040502050505030304" pitchFamily="18" charset="0"/>
              </a:rPr>
            </a:br>
            <a:r>
              <a:rPr lang="en-US" sz="2000" b="1" dirty="0">
                <a:latin typeface="Palatino Linotype" panose="02040502050505030304" pitchFamily="18" charset="0"/>
              </a:rPr>
              <a:t>Department of Computer Science and Engineering </a:t>
            </a:r>
            <a:endParaRPr lang="en-US" sz="4000" b="1" dirty="0">
              <a:latin typeface="Palatino Linotype" panose="020405020505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93E70-59AF-00AC-4AFC-EA9F93DA4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9839" y="2853078"/>
            <a:ext cx="9144000" cy="2083738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latin typeface="Palatino Linotype" panose="02040502050505030304" pitchFamily="18" charset="0"/>
              </a:rPr>
              <a:t>Major Project Presentation</a:t>
            </a:r>
          </a:p>
          <a:p>
            <a:pPr algn="l"/>
            <a:r>
              <a:rPr lang="en-US" sz="2800" dirty="0">
                <a:latin typeface="Palatino Linotype" panose="02040502050505030304" pitchFamily="18" charset="0"/>
              </a:rPr>
              <a:t>On </a:t>
            </a:r>
          </a:p>
          <a:p>
            <a:pPr algn="l"/>
            <a:r>
              <a:rPr lang="en-US" sz="4000" dirty="0" err="1"/>
              <a:t>ContentCraft</a:t>
            </a:r>
            <a:r>
              <a:rPr lang="en-US" sz="4000" dirty="0"/>
              <a:t>-Hub: Personalized CMS Platform</a:t>
            </a:r>
            <a:endParaRPr lang="en-US" sz="4800" dirty="0">
              <a:latin typeface="Palatino Linotype" panose="0204050205050503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594FAD-F301-E63C-FC68-D2C93AB73E66}"/>
              </a:ext>
            </a:extLst>
          </p:cNvPr>
          <p:cNvCxnSpPr/>
          <p:nvPr/>
        </p:nvCxnSpPr>
        <p:spPr>
          <a:xfrm>
            <a:off x="2378396" y="0"/>
            <a:ext cx="0" cy="68580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Subtitle 2">
            <a:extLst>
              <a:ext uri="{FF2B5EF4-FFF2-40B4-BE49-F238E27FC236}">
                <a16:creationId xmlns:a16="http://schemas.microsoft.com/office/drawing/2014/main" id="{A74C521E-A9EF-EEB8-9DF2-5BB56D2665B7}"/>
              </a:ext>
            </a:extLst>
          </p:cNvPr>
          <p:cNvSpPr txBox="1">
            <a:spLocks/>
          </p:cNvSpPr>
          <p:nvPr/>
        </p:nvSpPr>
        <p:spPr>
          <a:xfrm>
            <a:off x="99827" y="2176554"/>
            <a:ext cx="348342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latin typeface="Palatino Linotype" panose="02040502050505030304" pitchFamily="18" charset="0"/>
              </a:rPr>
              <a:t>Presented By</a:t>
            </a:r>
          </a:p>
          <a:p>
            <a:pPr algn="l"/>
            <a:r>
              <a:rPr lang="en-US" sz="1600" b="1" i="1" dirty="0">
                <a:latin typeface="Palatino Linotype" panose="02040502050505030304" pitchFamily="18" charset="0"/>
              </a:rPr>
              <a:t>Dolly Sahu</a:t>
            </a:r>
          </a:p>
          <a:p>
            <a:pPr algn="l"/>
            <a:r>
              <a:rPr lang="en-US" sz="1600" b="1" i="1" dirty="0">
                <a:latin typeface="Palatino Linotype" panose="02040502050505030304" pitchFamily="18" charset="0"/>
              </a:rPr>
              <a:t>300012821034</a:t>
            </a:r>
          </a:p>
          <a:p>
            <a:pPr algn="l"/>
            <a:r>
              <a:rPr lang="en-US" sz="1600" b="1" i="1" dirty="0">
                <a:latin typeface="Palatino Linotype" panose="02040502050505030304" pitchFamily="18" charset="0"/>
              </a:rPr>
              <a:t>CB4685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3FCFD5-1BBF-DF4B-670C-9891F5194F1F}"/>
              </a:ext>
            </a:extLst>
          </p:cNvPr>
          <p:cNvCxnSpPr>
            <a:cxnSpLocks/>
          </p:cNvCxnSpPr>
          <p:nvPr/>
        </p:nvCxnSpPr>
        <p:spPr>
          <a:xfrm>
            <a:off x="2779839" y="2533245"/>
            <a:ext cx="9144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5CEAB753-F26B-194F-E51C-D21C2A77FEEE}"/>
              </a:ext>
            </a:extLst>
          </p:cNvPr>
          <p:cNvSpPr txBox="1">
            <a:spLocks/>
          </p:cNvSpPr>
          <p:nvPr/>
        </p:nvSpPr>
        <p:spPr>
          <a:xfrm>
            <a:off x="0" y="3866628"/>
            <a:ext cx="348342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 err="1">
                <a:latin typeface="Palatino Linotype" panose="02040502050505030304" pitchFamily="18" charset="0"/>
              </a:rPr>
              <a:t>Rajkamal</a:t>
            </a:r>
            <a:r>
              <a:rPr lang="en-US" sz="1600" b="1" i="1" dirty="0">
                <a:latin typeface="Palatino Linotype" panose="02040502050505030304" pitchFamily="18" charset="0"/>
              </a:rPr>
              <a:t> </a:t>
            </a:r>
            <a:r>
              <a:rPr lang="en-US" sz="1600" b="1" i="1" dirty="0" err="1">
                <a:latin typeface="Palatino Linotype" panose="02040502050505030304" pitchFamily="18" charset="0"/>
              </a:rPr>
              <a:t>Banjare</a:t>
            </a:r>
            <a:endParaRPr lang="en-US" sz="1600" b="1" i="1" dirty="0">
              <a:latin typeface="Palatino Linotype" panose="02040502050505030304" pitchFamily="18" charset="0"/>
            </a:endParaRPr>
          </a:p>
          <a:p>
            <a:pPr algn="l"/>
            <a:r>
              <a:rPr lang="en-US" sz="1600" b="1" i="1" dirty="0">
                <a:latin typeface="Palatino Linotype" panose="02040502050505030304" pitchFamily="18" charset="0"/>
              </a:rPr>
              <a:t>300012821023</a:t>
            </a:r>
          </a:p>
          <a:p>
            <a:pPr algn="l"/>
            <a:r>
              <a:rPr lang="en-US" sz="1600" b="1" i="1" dirty="0">
                <a:latin typeface="Palatino Linotype" panose="02040502050505030304" pitchFamily="18" charset="0"/>
              </a:rPr>
              <a:t>CB4685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9B28C05-E7C0-64CF-545E-060F1286FEBB}"/>
              </a:ext>
            </a:extLst>
          </p:cNvPr>
          <p:cNvSpPr txBox="1">
            <a:spLocks/>
          </p:cNvSpPr>
          <p:nvPr/>
        </p:nvSpPr>
        <p:spPr>
          <a:xfrm>
            <a:off x="0" y="5310049"/>
            <a:ext cx="348342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600" b="1" i="1" dirty="0">
              <a:solidFill>
                <a:schemeClr val="bg2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395B837-3C9F-FF64-C746-CBF3D9A45275}"/>
              </a:ext>
            </a:extLst>
          </p:cNvPr>
          <p:cNvCxnSpPr>
            <a:cxnSpLocks/>
          </p:cNvCxnSpPr>
          <p:nvPr/>
        </p:nvCxnSpPr>
        <p:spPr>
          <a:xfrm>
            <a:off x="99828" y="2545863"/>
            <a:ext cx="213041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648040-46CA-E2B1-05E0-E3FFD849521C}"/>
              </a:ext>
            </a:extLst>
          </p:cNvPr>
          <p:cNvCxnSpPr>
            <a:cxnSpLocks/>
          </p:cNvCxnSpPr>
          <p:nvPr/>
        </p:nvCxnSpPr>
        <p:spPr>
          <a:xfrm>
            <a:off x="99828" y="3779932"/>
            <a:ext cx="213041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6C0E73-1AD6-D568-3810-B2B98575852F}"/>
              </a:ext>
            </a:extLst>
          </p:cNvPr>
          <p:cNvCxnSpPr>
            <a:cxnSpLocks/>
          </p:cNvCxnSpPr>
          <p:nvPr/>
        </p:nvCxnSpPr>
        <p:spPr>
          <a:xfrm>
            <a:off x="99828" y="5054492"/>
            <a:ext cx="213041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Chhattisgarh Swami Vivekanand Technical University - Wikipedia">
            <a:extLst>
              <a:ext uri="{FF2B5EF4-FFF2-40B4-BE49-F238E27FC236}">
                <a16:creationId xmlns:a16="http://schemas.microsoft.com/office/drawing/2014/main" id="{EEEA4098-F49C-656E-20ED-0611022C6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202"/>
            <a:ext cx="2289183" cy="222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8D7525-037D-3009-F978-F644F0F1924E}"/>
              </a:ext>
            </a:extLst>
          </p:cNvPr>
          <p:cNvSpPr txBox="1"/>
          <p:nvPr/>
        </p:nvSpPr>
        <p:spPr>
          <a:xfrm>
            <a:off x="2781028" y="5777946"/>
            <a:ext cx="29626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Palatino Linotype" panose="02040502050505030304" pitchFamily="18" charset="0"/>
              </a:rPr>
              <a:t>Dr. Rohit Miri</a:t>
            </a:r>
          </a:p>
          <a:p>
            <a:r>
              <a:rPr lang="en-US" sz="2800" i="1" dirty="0">
                <a:latin typeface="Palatino Linotype" panose="02040502050505030304" pitchFamily="18" charset="0"/>
              </a:rPr>
              <a:t>Associate Professor</a:t>
            </a:r>
          </a:p>
        </p:txBody>
      </p:sp>
    </p:spTree>
    <p:extLst>
      <p:ext uri="{BB962C8B-B14F-4D97-AF65-F5344CB8AC3E}">
        <p14:creationId xmlns:p14="http://schemas.microsoft.com/office/powerpoint/2010/main" val="4206769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C2238-CB79-833B-957A-9E909BC75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B8B3-80F1-1E76-9669-43D695D67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863" y="231310"/>
            <a:ext cx="10515600" cy="60503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Progress So far</a:t>
            </a:r>
            <a:endParaRPr lang="en-US" sz="2200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B8F14-01A1-A6D3-8BF1-AE4B68742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863" y="1045039"/>
            <a:ext cx="10515600" cy="5088131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 The logo and title for the website have been finalized.  </a:t>
            </a:r>
          </a:p>
          <a:p>
            <a:pPr algn="just"/>
            <a:r>
              <a:rPr lang="en-US" sz="2400" dirty="0"/>
              <a:t> The GitHub repository has been created and structured appropriately.  </a:t>
            </a:r>
          </a:p>
          <a:p>
            <a:pPr algn="just"/>
            <a:r>
              <a:rPr lang="en-US" sz="2400" dirty="0"/>
              <a:t> The color palette has been carefully selected to align with the design vision.  </a:t>
            </a:r>
          </a:p>
          <a:p>
            <a:pPr algn="just"/>
            <a:r>
              <a:rPr lang="en-US" sz="2400" dirty="0"/>
              <a:t> The website resources and overall design are currently under development.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2FBA9-966E-6A8D-0382-DF468AE7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0D22-A913-914D-B06C-E294256DAC47}" type="datetime1">
              <a:rPr lang="en-IN" smtClean="0"/>
              <a:t>02-03-2025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EBBEC-9E43-1B38-6363-7A80B3E0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18AA-8DAA-FF4E-B18D-27A1BA1C0151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5F957E-30E4-E385-A0C0-C54494838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771" y="3145970"/>
            <a:ext cx="2416629" cy="241662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C1A744-E0A5-2BDD-E1B9-2062B0E47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405" y="3058885"/>
            <a:ext cx="4949709" cy="2579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9B9CAF-10C6-578A-BCB9-FC245D8E3B88}"/>
              </a:ext>
            </a:extLst>
          </p:cNvPr>
          <p:cNvSpPr txBox="1"/>
          <p:nvPr/>
        </p:nvSpPr>
        <p:spPr>
          <a:xfrm>
            <a:off x="1045029" y="5791200"/>
            <a:ext cx="291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dirty="0"/>
              <a:t>Fig 1: Logo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5646BC-F544-F3B4-D975-CD5A9F9E5A9E}"/>
              </a:ext>
            </a:extLst>
          </p:cNvPr>
          <p:cNvSpPr txBox="1"/>
          <p:nvPr/>
        </p:nvSpPr>
        <p:spPr>
          <a:xfrm>
            <a:off x="7162800" y="5802086"/>
            <a:ext cx="291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dirty="0"/>
              <a:t>Fig 2: GitHub Repository</a:t>
            </a:r>
          </a:p>
        </p:txBody>
      </p:sp>
    </p:spTree>
    <p:extLst>
      <p:ext uri="{BB962C8B-B14F-4D97-AF65-F5344CB8AC3E}">
        <p14:creationId xmlns:p14="http://schemas.microsoft.com/office/powerpoint/2010/main" val="2399897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FEF9-9912-E578-144E-6ABB90E9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864" y="18256"/>
            <a:ext cx="10515600" cy="818086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F8A74-EC70-E7BE-48F9-BBC4279BC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864" y="931532"/>
            <a:ext cx="10515600" cy="5268545"/>
          </a:xfrm>
        </p:spPr>
        <p:txBody>
          <a:bodyPr>
            <a:noAutofit/>
          </a:bodyPr>
          <a:lstStyle/>
          <a:p>
            <a:pPr algn="just"/>
            <a:r>
              <a:rPr lang="en-US" b="1" dirty="0"/>
              <a:t>Books:</a:t>
            </a:r>
            <a:r>
              <a:rPr lang="en-US" dirty="0"/>
              <a:t> 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Designing for the Web: Content, UX, and Accessibility – Jeffrey </a:t>
            </a:r>
            <a:r>
              <a:rPr lang="en-US" sz="2800" dirty="0" err="1"/>
              <a:t>Zeldman</a:t>
            </a:r>
            <a:r>
              <a:rPr lang="en-US" sz="2800" dirty="0"/>
              <a:t>  </a:t>
            </a:r>
          </a:p>
          <a:p>
            <a:pPr algn="just"/>
            <a:r>
              <a:rPr lang="en-US" b="1" dirty="0"/>
              <a:t>Websites:  </a:t>
            </a:r>
          </a:p>
          <a:p>
            <a:pPr lvl="1" algn="just"/>
            <a:r>
              <a:rPr lang="en-US" sz="2800" dirty="0"/>
              <a:t> </a:t>
            </a:r>
            <a:r>
              <a:rPr lang="en-US" sz="2800" dirty="0">
                <a:hlinkClick r:id="rId2"/>
              </a:rPr>
              <a:t>https://dev.to  </a:t>
            </a:r>
            <a:endParaRPr lang="en-US" sz="2800" dirty="0"/>
          </a:p>
          <a:p>
            <a:pPr lvl="1" algn="just"/>
            <a:r>
              <a:rPr lang="en-US" sz="2800" dirty="0"/>
              <a:t> </a:t>
            </a:r>
            <a:r>
              <a:rPr lang="en-US" sz="2800" dirty="0">
                <a:hlinkClick r:id="rId3"/>
              </a:rPr>
              <a:t>https://medium.com  </a:t>
            </a:r>
            <a:endParaRPr lang="en-US" sz="2800" dirty="0"/>
          </a:p>
          <a:p>
            <a:pPr lvl="1" algn="just"/>
            <a:r>
              <a:rPr lang="en-US" sz="2800" dirty="0"/>
              <a:t> </a:t>
            </a:r>
            <a:r>
              <a:rPr lang="en-US" sz="2800" dirty="0">
                <a:hlinkClick r:id="rId4"/>
              </a:rPr>
              <a:t>https://wordpress.org</a:t>
            </a:r>
            <a:r>
              <a:rPr lang="en-US" sz="2800" dirty="0"/>
              <a:t>  </a:t>
            </a:r>
          </a:p>
          <a:p>
            <a:pPr lvl="1" algn="just"/>
            <a:r>
              <a:rPr lang="en-US" sz="2800" dirty="0"/>
              <a:t> </a:t>
            </a:r>
            <a:r>
              <a:rPr lang="en-US" sz="2800" dirty="0">
                <a:hlinkClick r:id="rId5"/>
              </a:rPr>
              <a:t>https://ghost.org  </a:t>
            </a:r>
            <a:endParaRPr lang="en-US" sz="2800" dirty="0"/>
          </a:p>
          <a:p>
            <a:pPr lvl="1" algn="just"/>
            <a:r>
              <a:rPr lang="en-US" sz="2800" dirty="0"/>
              <a:t> </a:t>
            </a:r>
            <a:r>
              <a:rPr lang="en-US" sz="2800" dirty="0">
                <a:hlinkClick r:id="rId6"/>
              </a:rPr>
              <a:t>https://www.wix.com  </a:t>
            </a:r>
            <a:endParaRPr lang="en-US" sz="2800" dirty="0"/>
          </a:p>
          <a:p>
            <a:pPr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7B724-C85B-3549-6A16-A3B39A98E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0D22-A913-914D-B06C-E294256DAC47}" type="datetime1">
              <a:rPr lang="en-IN" smtClean="0"/>
              <a:t>02-03-2025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C5ABC-018A-1C83-9D6C-E8720B16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18AA-8DAA-FF4E-B18D-27A1BA1C01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64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1E5E8F1-A06E-2EB2-7E12-8293E30D3EE6}"/>
              </a:ext>
            </a:extLst>
          </p:cNvPr>
          <p:cNvSpPr txBox="1"/>
          <p:nvPr/>
        </p:nvSpPr>
        <p:spPr>
          <a:xfrm>
            <a:off x="3055954" y="2979336"/>
            <a:ext cx="6266466" cy="2430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600" dirty="0">
                <a:solidFill>
                  <a:schemeClr val="accent2"/>
                </a:solidFill>
                <a:latin typeface="Segoe Print" panose="02000800000000000000" pitchFamily="2" charset="0"/>
              </a:rPr>
              <a:t>Thank you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D189C-F6DD-A3E4-808A-9B95C961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E200D22-A913-914D-B06C-E294256DAC47}" type="datetime1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3/2/2025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8E987-BDD7-6883-2F5F-F8217E2B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4D618AA-8DAA-FF4E-B18D-27A1BA1C0151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5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7F10-DA1D-9DA6-495E-7C2901A5F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771" y="136525"/>
            <a:ext cx="10515600" cy="60503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Content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492A705-60E6-FFDE-AAA0-9651024535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964062"/>
              </p:ext>
            </p:extLst>
          </p:nvPr>
        </p:nvGraphicFramePr>
        <p:xfrm>
          <a:off x="1027771" y="1145400"/>
          <a:ext cx="10515600" cy="496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491FD-50F9-C789-8247-9895F657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DBF4-CB4E-6B41-840E-413D0B679B2D}" type="datetime1">
              <a:rPr lang="en-IN" smtClean="0"/>
              <a:t>02-03-2025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85A92-5543-6804-6E42-15BD57CE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18AA-8DAA-FF4E-B18D-27A1BA1C01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3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1CCDA-0266-6F06-BE4A-A6B3EF52E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F743-A580-7BB7-A538-F015A25D6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224" y="136525"/>
            <a:ext cx="10515600" cy="71654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Research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F3905-7A53-2CA4-5378-B17BCF063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224" y="1100795"/>
            <a:ext cx="10515600" cy="5032375"/>
          </a:xfrm>
        </p:spPr>
        <p:txBody>
          <a:bodyPr/>
          <a:lstStyle/>
          <a:p>
            <a:pPr algn="just"/>
            <a:r>
              <a:rPr lang="en-US" dirty="0"/>
              <a:t>Analyze and develop an intuitive CMS for seamless website, blog, and portfolio management.  </a:t>
            </a:r>
          </a:p>
          <a:p>
            <a:pPr algn="just"/>
            <a:r>
              <a:rPr lang="en-US" dirty="0"/>
              <a:t>Implement a feature-rich, user-friendly interface with a drag-and-drop builder and customization tools.  </a:t>
            </a:r>
          </a:p>
          <a:p>
            <a:pPr algn="just"/>
            <a:r>
              <a:rPr lang="en-US" dirty="0"/>
              <a:t>Optimize performance and scalability using modern web technologies like HTML, CSS, Bootstrap, JavaScript, Node.js, and MongoDB/PostgreSQL.  </a:t>
            </a:r>
          </a:p>
          <a:p>
            <a:pPr algn="just"/>
            <a:r>
              <a:rPr lang="en-US" dirty="0"/>
              <a:t>Ensure seamless deployment and hosting on platforms like Netlify and GitHub Pages.  </a:t>
            </a:r>
          </a:p>
          <a:p>
            <a:pPr algn="just"/>
            <a:r>
              <a:rPr lang="en-US" dirty="0"/>
              <a:t>Enhance accessibility, multilingual support, and SEO capabilities for a broader user reach.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BB1C5-F43A-362C-79F2-54C9C413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0D22-A913-914D-B06C-E294256DAC47}" type="datetime1">
              <a:rPr lang="en-IN" smtClean="0"/>
              <a:t>02-03-2025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DB6CF-A133-013C-F5CC-71567963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18AA-8DAA-FF4E-B18D-27A1BA1C01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3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F61C-CC26-CDBE-EC91-F7A83BE1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224" y="136525"/>
            <a:ext cx="10515600" cy="71654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D792E-F7E4-60F4-84B1-90E180974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224" y="1100795"/>
            <a:ext cx="10515600" cy="5032375"/>
          </a:xfrm>
        </p:spPr>
        <p:txBody>
          <a:bodyPr/>
          <a:lstStyle/>
          <a:p>
            <a:r>
              <a:rPr lang="en-US" dirty="0"/>
              <a:t> Small businesses and freelancers struggle with complex and costly website management solutions.  </a:t>
            </a:r>
          </a:p>
          <a:p>
            <a:r>
              <a:rPr lang="en-US" dirty="0"/>
              <a:t> Existing CMS platforms often lack flexibility, personalization, and ease of use.  </a:t>
            </a:r>
          </a:p>
          <a:p>
            <a:r>
              <a:rPr lang="en-US" dirty="0"/>
              <a:t> Limited technical expertise makes it challenging for users to build and maintain websites efficiently.  </a:t>
            </a:r>
          </a:p>
          <a:p>
            <a:r>
              <a:rPr lang="en-US" dirty="0"/>
              <a:t> Many CMS solutions require extensive </a:t>
            </a:r>
            <a:r>
              <a:rPr lang="en-US" dirty="0" err="1"/>
              <a:t>thirdparty</a:t>
            </a:r>
            <a:r>
              <a:rPr lang="en-US" dirty="0"/>
              <a:t> integrations, increasing setup complexity.  </a:t>
            </a:r>
          </a:p>
          <a:p>
            <a:r>
              <a:rPr lang="en-US" dirty="0"/>
              <a:t> Ensuring scalability, SEO optimization, and multilingual support remains a challenge for growing businesses.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7F21-CCF5-B3BE-70B3-5E901BF3B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0D22-A913-914D-B06C-E294256DAC47}" type="datetime1">
              <a:rPr lang="en-IN" smtClean="0"/>
              <a:t>02-03-2025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CE47B-0F3C-4B01-0027-0F1B3FB9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18AA-8DAA-FF4E-B18D-27A1BA1C01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43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CE396-D756-25ED-0617-D0FC5906A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863" y="136525"/>
            <a:ext cx="10515600" cy="69424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Literature Survey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0916287-7A12-1DEB-DFCC-27F1741D13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58057"/>
              </p:ext>
            </p:extLst>
          </p:nvPr>
        </p:nvGraphicFramePr>
        <p:xfrm>
          <a:off x="965876" y="968617"/>
          <a:ext cx="10355268" cy="5321394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441353">
                  <a:extLst>
                    <a:ext uri="{9D8B030D-6E8A-4147-A177-3AD203B41FA5}">
                      <a16:colId xmlns:a16="http://schemas.microsoft.com/office/drawing/2014/main" val="2355709211"/>
                    </a:ext>
                  </a:extLst>
                </a:gridCol>
                <a:gridCol w="4462159">
                  <a:extLst>
                    <a:ext uri="{9D8B030D-6E8A-4147-A177-3AD203B41FA5}">
                      <a16:colId xmlns:a16="http://schemas.microsoft.com/office/drawing/2014/main" val="1754329605"/>
                    </a:ext>
                  </a:extLst>
                </a:gridCol>
                <a:gridCol w="3451756">
                  <a:extLst>
                    <a:ext uri="{9D8B030D-6E8A-4147-A177-3AD203B41FA5}">
                      <a16:colId xmlns:a16="http://schemas.microsoft.com/office/drawing/2014/main" val="531529762"/>
                    </a:ext>
                  </a:extLst>
                </a:gridCol>
              </a:tblGrid>
              <a:tr h="305084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CMS/Platform</a:t>
                      </a:r>
                      <a:endParaRPr lang="en-IN" sz="2000" dirty="0"/>
                    </a:p>
                  </a:txBody>
                  <a:tcPr marL="76271" marR="76271" marT="38136" marB="38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Key Features</a:t>
                      </a:r>
                      <a:endParaRPr lang="en-IN" sz="2000" dirty="0"/>
                    </a:p>
                  </a:txBody>
                  <a:tcPr marL="76271" marR="76271" marT="38136" marB="381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Limitations</a:t>
                      </a:r>
                      <a:endParaRPr lang="en-IN" sz="2000" dirty="0"/>
                    </a:p>
                  </a:txBody>
                  <a:tcPr marL="76271" marR="76271" marT="38136" marB="38136" anchor="ctr"/>
                </a:tc>
                <a:extLst>
                  <a:ext uri="{0D108BD9-81ED-4DB2-BD59-A6C34878D82A}">
                    <a16:rowId xmlns:a16="http://schemas.microsoft.com/office/drawing/2014/main" val="2201940332"/>
                  </a:ext>
                </a:extLst>
              </a:tr>
              <a:tr h="762711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Product Hunt</a:t>
                      </a:r>
                      <a:endParaRPr lang="en-IN" sz="2000" dirty="0"/>
                    </a:p>
                  </a:txBody>
                  <a:tcPr marL="76271" marR="76271" marT="38136" marB="38136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Platform for discovering and promoting tech products; community-driven feedback.</a:t>
                      </a:r>
                    </a:p>
                  </a:txBody>
                  <a:tcPr marL="76271" marR="76271" marT="38136" marB="38136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Lacks website-building capabilities; not a full CMS.</a:t>
                      </a:r>
                    </a:p>
                  </a:txBody>
                  <a:tcPr marL="76271" marR="76271" marT="38136" marB="38136" anchor="ctr"/>
                </a:tc>
                <a:extLst>
                  <a:ext uri="{0D108BD9-81ED-4DB2-BD59-A6C34878D82A}">
                    <a16:rowId xmlns:a16="http://schemas.microsoft.com/office/drawing/2014/main" val="613722293"/>
                  </a:ext>
                </a:extLst>
              </a:tr>
              <a:tr h="762711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Dev.to</a:t>
                      </a:r>
                      <a:endParaRPr lang="en-IN" sz="2000" dirty="0"/>
                    </a:p>
                  </a:txBody>
                  <a:tcPr marL="76271" marR="76271" marT="38136" marB="38136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Blogging platform with content publishing and community engagement.</a:t>
                      </a:r>
                    </a:p>
                  </a:txBody>
                  <a:tcPr marL="76271" marR="76271" marT="38136" marB="38136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Limited customization; lacks advanced CMS features like drag-and-drop builders.</a:t>
                      </a:r>
                    </a:p>
                  </a:txBody>
                  <a:tcPr marL="76271" marR="76271" marT="38136" marB="38136" anchor="ctr"/>
                </a:tc>
                <a:extLst>
                  <a:ext uri="{0D108BD9-81ED-4DB2-BD59-A6C34878D82A}">
                    <a16:rowId xmlns:a16="http://schemas.microsoft.com/office/drawing/2014/main" val="3324467749"/>
                  </a:ext>
                </a:extLst>
              </a:tr>
              <a:tr h="762711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WordPress</a:t>
                      </a:r>
                      <a:endParaRPr lang="en-IN" sz="2000" dirty="0"/>
                    </a:p>
                  </a:txBody>
                  <a:tcPr marL="76271" marR="76271" marT="38136" marB="38136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Powerful open-source CMS with extensive plugins, themes, and SEO tools.</a:t>
                      </a:r>
                    </a:p>
                  </a:txBody>
                  <a:tcPr marL="76271" marR="76271" marT="38136" marB="38136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Can be complex for beginners; requires third-party plugins for advanced features.</a:t>
                      </a:r>
                    </a:p>
                  </a:txBody>
                  <a:tcPr marL="76271" marR="76271" marT="38136" marB="38136" anchor="ctr"/>
                </a:tc>
                <a:extLst>
                  <a:ext uri="{0D108BD9-81ED-4DB2-BD59-A6C34878D82A}">
                    <a16:rowId xmlns:a16="http://schemas.microsoft.com/office/drawing/2014/main" val="2597603619"/>
                  </a:ext>
                </a:extLst>
              </a:tr>
              <a:tr h="762711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Ghost</a:t>
                      </a:r>
                      <a:endParaRPr lang="en-IN" sz="2000" dirty="0"/>
                    </a:p>
                  </a:txBody>
                  <a:tcPr marL="76271" marR="76271" marT="38136" marB="38136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Minimalist CMS focused on blogging and content-driven websites; fast and lightweight.</a:t>
                      </a:r>
                    </a:p>
                  </a:txBody>
                  <a:tcPr marL="76271" marR="76271" marT="38136" marB="38136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Limited built-in customization; lacks a drag-and-drop builder.</a:t>
                      </a:r>
                    </a:p>
                  </a:txBody>
                  <a:tcPr marL="76271" marR="76271" marT="38136" marB="38136" anchor="ctr"/>
                </a:tc>
                <a:extLst>
                  <a:ext uri="{0D108BD9-81ED-4DB2-BD59-A6C34878D82A}">
                    <a16:rowId xmlns:a16="http://schemas.microsoft.com/office/drawing/2014/main" val="1636075529"/>
                  </a:ext>
                </a:extLst>
              </a:tr>
              <a:tr h="762711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Wix</a:t>
                      </a:r>
                      <a:endParaRPr lang="en-IN" sz="2000" dirty="0"/>
                    </a:p>
                  </a:txBody>
                  <a:tcPr marL="76271" marR="76271" marT="38136" marB="38136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Website builder with drag-and-drop functionality, templates, and hosting.</a:t>
                      </a:r>
                    </a:p>
                  </a:txBody>
                  <a:tcPr marL="76271" marR="76271" marT="38136" marB="38136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Less flexible than open-source CMS; limited scalability for advanced development.</a:t>
                      </a:r>
                    </a:p>
                  </a:txBody>
                  <a:tcPr marL="76271" marR="76271" marT="38136" marB="38136" anchor="ctr"/>
                </a:tc>
                <a:extLst>
                  <a:ext uri="{0D108BD9-81ED-4DB2-BD59-A6C34878D82A}">
                    <a16:rowId xmlns:a16="http://schemas.microsoft.com/office/drawing/2014/main" val="961876643"/>
                  </a:ext>
                </a:extLst>
              </a:tr>
              <a:tr h="991524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Medium</a:t>
                      </a:r>
                      <a:endParaRPr lang="en-IN" sz="2000" dirty="0"/>
                    </a:p>
                  </a:txBody>
                  <a:tcPr marL="76271" marR="76271" marT="38136" marB="38136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Clean and simple blogging platform with a built-in audience.</a:t>
                      </a:r>
                    </a:p>
                  </a:txBody>
                  <a:tcPr marL="76271" marR="76271" marT="38136" marB="38136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No website-building capabilities; content is hosted on Medium’s platform, reducing ownership control.</a:t>
                      </a:r>
                    </a:p>
                  </a:txBody>
                  <a:tcPr marL="76271" marR="76271" marT="38136" marB="38136" anchor="ctr"/>
                </a:tc>
                <a:extLst>
                  <a:ext uri="{0D108BD9-81ED-4DB2-BD59-A6C34878D82A}">
                    <a16:rowId xmlns:a16="http://schemas.microsoft.com/office/drawing/2014/main" val="223822931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3E634-B856-B127-8AE9-6EEE506A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0D22-A913-914D-B06C-E294256DAC47}" type="datetime1">
              <a:rPr lang="en-IN" smtClean="0"/>
              <a:t>02-03-2025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FEF3D-B8A6-8025-B509-F9C98407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18AA-8DAA-FF4E-B18D-27A1BA1C01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6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99931-B79D-12AB-79A4-41C9D991A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0575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Research Methodology</a:t>
            </a:r>
            <a:endParaRPr lang="en-US" i="1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D80A10D-9937-D1AF-B1CD-050014ABC0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325282"/>
              </p:ext>
            </p:extLst>
          </p:nvPr>
        </p:nvGraphicFramePr>
        <p:xfrm>
          <a:off x="1164771" y="1349829"/>
          <a:ext cx="10167258" cy="4898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44B55-B07F-02F1-CAAB-7D433C17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0D22-A913-914D-B06C-E294256DAC47}" type="datetime1">
              <a:rPr lang="en-IN" smtClean="0"/>
              <a:t>02-03-2025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F1F37-F40B-6AEF-D70F-6B7942B0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18AA-8DAA-FF4E-B18D-27A1BA1C01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19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EA6B-C339-453A-1015-B15085D3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259" y="136525"/>
            <a:ext cx="10515600" cy="6719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Expected Outcome/Outcome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83B84-515A-BC8B-C6DA-A355C4672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259" y="1056189"/>
            <a:ext cx="10515600" cy="507698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 A user friendly and efficient CMS with seamless integration of blogging features.  </a:t>
            </a:r>
          </a:p>
          <a:p>
            <a:pPr algn="just"/>
            <a:r>
              <a:rPr lang="en-US" dirty="0"/>
              <a:t> Enhanced content management capabilities with better customization and flexibility.  </a:t>
            </a:r>
          </a:p>
          <a:p>
            <a:pPr algn="just"/>
            <a:r>
              <a:rPr lang="en-US" dirty="0"/>
              <a:t> Improved user engagement through interactive and visually appealing design.  </a:t>
            </a:r>
          </a:p>
          <a:p>
            <a:pPr algn="just"/>
            <a:r>
              <a:rPr lang="en-US" dirty="0"/>
              <a:t> Seamless integration with third-party tools and plugins for extended functionality.  </a:t>
            </a:r>
          </a:p>
          <a:p>
            <a:pPr algn="just"/>
            <a:r>
              <a:rPr lang="en-US" dirty="0"/>
              <a:t> Optimized system performance ensuring faster content delivery and response times.  </a:t>
            </a:r>
          </a:p>
          <a:p>
            <a:pPr algn="just"/>
            <a:r>
              <a:rPr lang="en-US" dirty="0"/>
              <a:t> Future scalability and adaptability for evolving user needs and technological advancements.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83EBD-4728-4836-3779-35AD8806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0D22-A913-914D-B06C-E294256DAC47}" type="datetime1">
              <a:rPr lang="en-IN" smtClean="0"/>
              <a:t>02-03-2025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AD802-A1FA-5329-0CBC-B848F981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18AA-8DAA-FF4E-B18D-27A1BA1C01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2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54BCD-F104-5D8F-1015-4FFE9626D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7DAB-1E88-40E0-1F92-98A9126F6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864" y="18256"/>
            <a:ext cx="10515600" cy="818086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Result/Discussions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58B68-7E42-A98B-F0DF-0CD6F3524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864" y="931532"/>
            <a:ext cx="10515600" cy="5268545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The logo and title for the website have been finalized.</a:t>
            </a:r>
          </a:p>
          <a:p>
            <a:pPr algn="just"/>
            <a:r>
              <a:rPr lang="en-US" dirty="0"/>
              <a:t>The GitHub repository has been created and structured appropriately.</a:t>
            </a:r>
          </a:p>
          <a:p>
            <a:pPr algn="just"/>
            <a:r>
              <a:rPr lang="en-US" dirty="0"/>
              <a:t>The color palette has been carefully selected to align with the design vision.</a:t>
            </a:r>
          </a:p>
          <a:p>
            <a:pPr algn="just"/>
            <a:r>
              <a:rPr lang="en-US" dirty="0"/>
              <a:t>The website resources and overall design are currently under development.</a:t>
            </a:r>
          </a:p>
          <a:p>
            <a:pPr algn="just"/>
            <a:r>
              <a:rPr lang="en-US" dirty="0"/>
              <a:t>Core functionalities have been implemented and tested for usability.</a:t>
            </a:r>
          </a:p>
          <a:p>
            <a:pPr algn="just"/>
            <a:r>
              <a:rPr lang="en-US" dirty="0"/>
              <a:t>Feedback and refinements are being incorporated to enhance user experience.</a:t>
            </a:r>
          </a:p>
          <a:p>
            <a:pPr algn="just"/>
            <a:r>
              <a:rPr lang="en-US" b="1" dirty="0"/>
              <a:t>Final Output: </a:t>
            </a:r>
            <a:r>
              <a:rPr lang="en-US" dirty="0"/>
              <a:t>A fully functional, well-structured, and visually appealing website that meets the project objectives.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6532E-DCBE-8A41-1FF7-24093E44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0D22-A913-914D-B06C-E294256DAC47}" type="datetime1">
              <a:rPr lang="en-IN" smtClean="0"/>
              <a:t>02-03-2025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C08B9-0777-F73E-7542-20EE855E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18AA-8DAA-FF4E-B18D-27A1BA1C01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47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484F-E38E-4261-FB2C-B6EA2C008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410" y="136525"/>
            <a:ext cx="10515600" cy="69424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Scope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81EDE-9141-D46D-C388-58094B221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410" y="1022737"/>
            <a:ext cx="10515600" cy="522194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 Develop a user-friendly and responsive website interface.  </a:t>
            </a:r>
          </a:p>
          <a:p>
            <a:pPr algn="just"/>
            <a:r>
              <a:rPr lang="en-US" dirty="0"/>
              <a:t> Integrate interactive elements to enhance user engagement.  </a:t>
            </a:r>
          </a:p>
          <a:p>
            <a:pPr algn="just"/>
            <a:r>
              <a:rPr lang="en-US" dirty="0"/>
              <a:t> Ensure compatibility across different devices and browsers.  </a:t>
            </a:r>
          </a:p>
          <a:p>
            <a:pPr algn="just"/>
            <a:r>
              <a:rPr lang="en-US" dirty="0"/>
              <a:t> Optimize the website for performance and accessibility.  </a:t>
            </a:r>
          </a:p>
          <a:p>
            <a:pPr algn="just"/>
            <a:r>
              <a:rPr lang="en-US" dirty="0"/>
              <a:t> Implement a structured content management system for scalability.</a:t>
            </a:r>
          </a:p>
          <a:p>
            <a:pPr algn="just"/>
            <a:r>
              <a:rPr lang="en-US" dirty="0"/>
              <a:t>Implement security measures to protect user data and website integrity.</a:t>
            </a:r>
          </a:p>
          <a:p>
            <a:pPr algn="just"/>
            <a:r>
              <a:rPr lang="en-US" dirty="0"/>
              <a:t>Establish a version control system for collaborative development.</a:t>
            </a:r>
          </a:p>
          <a:p>
            <a:pPr algn="just"/>
            <a:r>
              <a:rPr lang="en-US" dirty="0"/>
              <a:t>Plan for future updates and feature enhancements.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B0F8D-0096-90FF-58FB-A329F382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0D22-A913-914D-B06C-E294256DAC47}" type="datetime1">
              <a:rPr lang="en-IN" smtClean="0"/>
              <a:t>02-03-2025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503A7-DC42-3131-B40B-E4E4975A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18AA-8DAA-FF4E-B18D-27A1BA1C01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1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905</Words>
  <Application>Microsoft Office PowerPoint</Application>
  <PresentationFormat>Widescreen</PresentationFormat>
  <Paragraphs>121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Franklin Gothic Book</vt:lpstr>
      <vt:lpstr>Franklin Gothic Medium</vt:lpstr>
      <vt:lpstr>Palatino Linotype</vt:lpstr>
      <vt:lpstr>Segoe Print</vt:lpstr>
      <vt:lpstr>Office Theme</vt:lpstr>
      <vt:lpstr>Chhattisgarh Swami Vivekanand Technical University  University Teaching Department  Department of Computer Science and Engineering </vt:lpstr>
      <vt:lpstr>Content </vt:lpstr>
      <vt:lpstr>Research Objective</vt:lpstr>
      <vt:lpstr>Problem Statement </vt:lpstr>
      <vt:lpstr>Literature Survey</vt:lpstr>
      <vt:lpstr>Research Methodology</vt:lpstr>
      <vt:lpstr>Expected Outcome/Outcome</vt:lpstr>
      <vt:lpstr>Result/Discussions</vt:lpstr>
      <vt:lpstr>Scope of Project</vt:lpstr>
      <vt:lpstr>Progress So far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vibhooti rajkumar</dc:creator>
  <cp:lastModifiedBy>Madhurima Rawat</cp:lastModifiedBy>
  <cp:revision>74</cp:revision>
  <dcterms:created xsi:type="dcterms:W3CDTF">2024-10-01T11:31:08Z</dcterms:created>
  <dcterms:modified xsi:type="dcterms:W3CDTF">2025-03-02T06:48:10Z</dcterms:modified>
</cp:coreProperties>
</file>