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3"/>
  </p:normalViewPr>
  <p:slideViewPr>
    <p:cSldViewPr snapToGrid="0" showGuides="1">
      <p:cViewPr varScale="1">
        <p:scale>
          <a:sx n="59" d="100"/>
          <a:sy n="59" d="100"/>
        </p:scale>
        <p:origin x="8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B5C10-49B4-5D48-BF65-94FE865BEF32}"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77C85-FE54-124B-95E6-F9A0F1627C0F}" type="slidenum">
              <a:rPr lang="en-US" smtClean="0"/>
              <a:t>‹#›</a:t>
            </a:fld>
            <a:endParaRPr lang="en-US"/>
          </a:p>
        </p:txBody>
      </p:sp>
    </p:spTree>
    <p:extLst>
      <p:ext uri="{BB962C8B-B14F-4D97-AF65-F5344CB8AC3E}">
        <p14:creationId xmlns:p14="http://schemas.microsoft.com/office/powerpoint/2010/main" val="150979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77C85-FE54-124B-95E6-F9A0F1627C0F}" type="slidenum">
              <a:rPr lang="en-US" smtClean="0"/>
              <a:t>1</a:t>
            </a:fld>
            <a:endParaRPr lang="en-US"/>
          </a:p>
        </p:txBody>
      </p:sp>
    </p:spTree>
    <p:extLst>
      <p:ext uri="{BB962C8B-B14F-4D97-AF65-F5344CB8AC3E}">
        <p14:creationId xmlns:p14="http://schemas.microsoft.com/office/powerpoint/2010/main" val="300069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292-1E4F-11DA-6526-0D4566FFD25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FEBC6CF-F00E-D161-9379-DD6FD631B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E4BF5C-E722-1740-8683-ECEDFBE1C7CC}"/>
              </a:ext>
            </a:extLst>
          </p:cNvPr>
          <p:cNvSpPr>
            <a:spLocks noGrp="1"/>
          </p:cNvSpPr>
          <p:nvPr>
            <p:ph type="dt" sz="half" idx="10"/>
          </p:nvPr>
        </p:nvSpPr>
        <p:spPr/>
        <p:txBody>
          <a:bodyPr/>
          <a:lstStyle/>
          <a:p>
            <a:fld id="{8CFC57F7-339F-5D4E-9C16-8034D4D8F44B}" type="datetime1">
              <a:rPr lang="en-IN" smtClean="0"/>
              <a:t>02-10-2024</a:t>
            </a:fld>
            <a:endParaRPr lang="en-US"/>
          </a:p>
        </p:txBody>
      </p:sp>
      <p:sp>
        <p:nvSpPr>
          <p:cNvPr id="5" name="Footer Placeholder 4">
            <a:extLst>
              <a:ext uri="{FF2B5EF4-FFF2-40B4-BE49-F238E27FC236}">
                <a16:creationId xmlns:a16="http://schemas.microsoft.com/office/drawing/2014/main" id="{7B9FF111-3CDB-004A-CB2B-012A356AB6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54816C-5EA8-6EEE-C921-D57273A934E8}"/>
              </a:ext>
            </a:extLst>
          </p:cNvPr>
          <p:cNvSpPr>
            <a:spLocks noGrp="1"/>
          </p:cNvSpPr>
          <p:nvPr>
            <p:ph type="sldNum" sz="quarter" idx="12"/>
          </p:nvPr>
        </p:nvSpPr>
        <p:spPr/>
        <p:txBody>
          <a:bodyPr/>
          <a:lstStyle>
            <a:lvl1pPr>
              <a:defRPr/>
            </a:lvl1pPr>
          </a:lstStyle>
          <a:p>
            <a:fld id="{62722A1A-EEFA-9D4B-8A89-52BD610F65EF}" type="slidenum">
              <a:rPr lang="en-US" smtClean="0"/>
              <a:pPr/>
              <a:t>‹#›</a:t>
            </a:fld>
            <a:r>
              <a:rPr lang="en-US" dirty="0"/>
              <a:t>|</a:t>
            </a:r>
            <a:fld id="{C7CE11B6-BB31-1C45-9920-0C912F7BCB7C}" type="slidenum">
              <a:rPr lang="en-US" smtClean="0"/>
              <a:pPr/>
              <a:t>‹#›</a:t>
            </a:fld>
            <a:endParaRPr lang="en-US" dirty="0"/>
          </a:p>
        </p:txBody>
      </p:sp>
    </p:spTree>
    <p:extLst>
      <p:ext uri="{BB962C8B-B14F-4D97-AF65-F5344CB8AC3E}">
        <p14:creationId xmlns:p14="http://schemas.microsoft.com/office/powerpoint/2010/main" val="682153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C203-342E-33EB-0CD4-230B8C03A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5C59C0D-3B94-7A27-F5AC-A9D9D115AB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93E2BE-1099-F1AB-9057-8BD5DF8494AF}"/>
              </a:ext>
            </a:extLst>
          </p:cNvPr>
          <p:cNvSpPr>
            <a:spLocks noGrp="1"/>
          </p:cNvSpPr>
          <p:nvPr>
            <p:ph type="dt" sz="half" idx="10"/>
          </p:nvPr>
        </p:nvSpPr>
        <p:spPr/>
        <p:txBody>
          <a:bodyPr/>
          <a:lstStyle/>
          <a:p>
            <a:fld id="{02BF4B0B-2620-054A-A94C-30269E627EC8}" type="datetime1">
              <a:rPr lang="en-IN" smtClean="0"/>
              <a:t>02-10-2024</a:t>
            </a:fld>
            <a:endParaRPr lang="en-US"/>
          </a:p>
        </p:txBody>
      </p:sp>
      <p:sp>
        <p:nvSpPr>
          <p:cNvPr id="5" name="Footer Placeholder 4">
            <a:extLst>
              <a:ext uri="{FF2B5EF4-FFF2-40B4-BE49-F238E27FC236}">
                <a16:creationId xmlns:a16="http://schemas.microsoft.com/office/drawing/2014/main" id="{25B2C58F-904C-A6F2-04BE-7F9DB926D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65A71-06EA-62DB-BE52-F5AE4A3234B7}"/>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2842B8E7-CB0C-E5A8-FF35-EA83011E33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00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790A7-12DD-707A-EED6-1BB8A69C34E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9BE150-6BC2-A9AA-068F-D41637AC90E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1D7658-52C8-CE52-C797-6584EA571079}"/>
              </a:ext>
            </a:extLst>
          </p:cNvPr>
          <p:cNvSpPr>
            <a:spLocks noGrp="1"/>
          </p:cNvSpPr>
          <p:nvPr>
            <p:ph type="dt" sz="half" idx="10"/>
          </p:nvPr>
        </p:nvSpPr>
        <p:spPr/>
        <p:txBody>
          <a:bodyPr/>
          <a:lstStyle/>
          <a:p>
            <a:fld id="{DCBDC50B-D7E9-3E46-BF97-BF9CDB3195D0}" type="datetime1">
              <a:rPr lang="en-IN" smtClean="0"/>
              <a:t>02-10-2024</a:t>
            </a:fld>
            <a:endParaRPr lang="en-US"/>
          </a:p>
        </p:txBody>
      </p:sp>
      <p:sp>
        <p:nvSpPr>
          <p:cNvPr id="5" name="Footer Placeholder 4">
            <a:extLst>
              <a:ext uri="{FF2B5EF4-FFF2-40B4-BE49-F238E27FC236}">
                <a16:creationId xmlns:a16="http://schemas.microsoft.com/office/drawing/2014/main" id="{8BC71DF3-562C-AA30-AAB9-0B78F4268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FA253-1D33-C327-47F5-B8D8F7729AB8}"/>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2B0EC86A-B89D-A041-A270-093C568666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5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ABF5-4173-3687-0F79-1F067A73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796ED5-F729-6180-C50E-D6E0C645AB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8971A6-30B5-F39C-29B9-0B0B709A57AF}"/>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Footer Placeholder 4">
            <a:extLst>
              <a:ext uri="{FF2B5EF4-FFF2-40B4-BE49-F238E27FC236}">
                <a16:creationId xmlns:a16="http://schemas.microsoft.com/office/drawing/2014/main" id="{AEB03E0D-7A61-492C-2F7B-ABF8926D1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0EBD-A1E1-D0B7-522C-3E7BCC65D897}"/>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8E50D33C-B2DC-E7D5-18D3-7E9B2E80E4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91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91F6-41EE-7E77-E07B-72C98AEE6C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3A1B2F6-C9BF-7C16-F771-68F5627218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75D10CE-AF32-FBA6-E635-37BD9FD4380E}"/>
              </a:ext>
            </a:extLst>
          </p:cNvPr>
          <p:cNvSpPr>
            <a:spLocks noGrp="1"/>
          </p:cNvSpPr>
          <p:nvPr>
            <p:ph type="dt" sz="half" idx="10"/>
          </p:nvPr>
        </p:nvSpPr>
        <p:spPr/>
        <p:txBody>
          <a:bodyPr/>
          <a:lstStyle/>
          <a:p>
            <a:fld id="{8CDB6A68-8223-6847-B1AF-BF63A0263AB5}" type="datetime1">
              <a:rPr lang="en-IN" smtClean="0"/>
              <a:t>02-10-2024</a:t>
            </a:fld>
            <a:endParaRPr lang="en-US"/>
          </a:p>
        </p:txBody>
      </p:sp>
      <p:sp>
        <p:nvSpPr>
          <p:cNvPr id="5" name="Footer Placeholder 4">
            <a:extLst>
              <a:ext uri="{FF2B5EF4-FFF2-40B4-BE49-F238E27FC236}">
                <a16:creationId xmlns:a16="http://schemas.microsoft.com/office/drawing/2014/main" id="{60791E73-F77C-753F-B186-38391B62E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7C526-17A1-E4B8-13D7-2ED2618908B1}"/>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A76AC3AE-40B3-1A02-A87D-ADCCA65554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9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862C-8315-1BDA-5B7C-4E474A20720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2C56591-38ED-C1AA-E06C-B83E636115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811D03-BA03-51DF-3EEA-8AFBE3951E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C4A1E2A-F68A-3F8C-183A-462661D7AAE3}"/>
              </a:ext>
            </a:extLst>
          </p:cNvPr>
          <p:cNvSpPr>
            <a:spLocks noGrp="1"/>
          </p:cNvSpPr>
          <p:nvPr>
            <p:ph type="dt" sz="half" idx="10"/>
          </p:nvPr>
        </p:nvSpPr>
        <p:spPr/>
        <p:txBody>
          <a:bodyPr/>
          <a:lstStyle/>
          <a:p>
            <a:fld id="{053FC1C6-C8DC-EF4A-9E19-D275438CC94E}" type="datetime1">
              <a:rPr lang="en-IN" smtClean="0"/>
              <a:t>02-10-2024</a:t>
            </a:fld>
            <a:endParaRPr lang="en-US"/>
          </a:p>
        </p:txBody>
      </p:sp>
      <p:sp>
        <p:nvSpPr>
          <p:cNvPr id="6" name="Footer Placeholder 5">
            <a:extLst>
              <a:ext uri="{FF2B5EF4-FFF2-40B4-BE49-F238E27FC236}">
                <a16:creationId xmlns:a16="http://schemas.microsoft.com/office/drawing/2014/main" id="{89C929E0-FB54-10A7-E27F-F3BD5B823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002FC-B032-956B-1CC7-FD6B2F00E403}"/>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a:extLst>
              <a:ext uri="{FF2B5EF4-FFF2-40B4-BE49-F238E27FC236}">
                <a16:creationId xmlns:a16="http://schemas.microsoft.com/office/drawing/2014/main" id="{AFADA941-3876-B36F-34A3-3B38C49D03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65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6120-28EA-9F56-F539-CD18A5DED2B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19E8A2-513E-F082-7658-2C6DB93F7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1C1DBD-B1FA-A284-605F-5B294E7AE3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554ADB-4655-0F60-E91A-236938FF7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22A4EF-5210-871B-E845-165690AD91D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461E6FE-D294-C2DD-E6D7-9F5B9E8743DC}"/>
              </a:ext>
            </a:extLst>
          </p:cNvPr>
          <p:cNvSpPr>
            <a:spLocks noGrp="1"/>
          </p:cNvSpPr>
          <p:nvPr>
            <p:ph type="dt" sz="half" idx="10"/>
          </p:nvPr>
        </p:nvSpPr>
        <p:spPr/>
        <p:txBody>
          <a:bodyPr/>
          <a:lstStyle/>
          <a:p>
            <a:fld id="{6BC28AC0-8765-9A41-8D41-2D369A30419F}" type="datetime1">
              <a:rPr lang="en-IN" smtClean="0"/>
              <a:t>02-10-2024</a:t>
            </a:fld>
            <a:endParaRPr lang="en-US"/>
          </a:p>
        </p:txBody>
      </p:sp>
      <p:sp>
        <p:nvSpPr>
          <p:cNvPr id="8" name="Footer Placeholder 7">
            <a:extLst>
              <a:ext uri="{FF2B5EF4-FFF2-40B4-BE49-F238E27FC236}">
                <a16:creationId xmlns:a16="http://schemas.microsoft.com/office/drawing/2014/main" id="{3F425A3F-27D0-94AF-7E93-6608F281C5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78294A-D367-C727-E0A2-018ED683449A}"/>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10" name="Picture 2" descr="Chhattisgarh Swami Vivekanand Technical University - Wikipedia">
            <a:extLst>
              <a:ext uri="{FF2B5EF4-FFF2-40B4-BE49-F238E27FC236}">
                <a16:creationId xmlns:a16="http://schemas.microsoft.com/office/drawing/2014/main" id="{CF71E9A8-96AF-FA3E-28D0-FB8247E5CC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9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0AFD-8939-0013-D7C1-132340EA7C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E9C6280-13D0-2EAF-6A38-3DDE70DB80D9}"/>
              </a:ext>
            </a:extLst>
          </p:cNvPr>
          <p:cNvSpPr>
            <a:spLocks noGrp="1"/>
          </p:cNvSpPr>
          <p:nvPr>
            <p:ph type="dt" sz="half" idx="10"/>
          </p:nvPr>
        </p:nvSpPr>
        <p:spPr/>
        <p:txBody>
          <a:bodyPr/>
          <a:lstStyle/>
          <a:p>
            <a:fld id="{D6A964F1-95CF-6C42-9838-A5F69B082EFF}" type="datetime1">
              <a:rPr lang="en-IN" smtClean="0"/>
              <a:t>02-10-2024</a:t>
            </a:fld>
            <a:endParaRPr lang="en-US"/>
          </a:p>
        </p:txBody>
      </p:sp>
      <p:sp>
        <p:nvSpPr>
          <p:cNvPr id="4" name="Footer Placeholder 3">
            <a:extLst>
              <a:ext uri="{FF2B5EF4-FFF2-40B4-BE49-F238E27FC236}">
                <a16:creationId xmlns:a16="http://schemas.microsoft.com/office/drawing/2014/main" id="{01D9D17A-EF63-818F-FAFD-490F2247B7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251825-C1EA-21F4-E98B-4C0F9930DC0B}"/>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6" name="Picture 2" descr="Chhattisgarh Swami Vivekanand Technical University - Wikipedia">
            <a:extLst>
              <a:ext uri="{FF2B5EF4-FFF2-40B4-BE49-F238E27FC236}">
                <a16:creationId xmlns:a16="http://schemas.microsoft.com/office/drawing/2014/main" id="{5795D71E-1D03-9B6E-EA29-8AAEF3D6FC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0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58B36-7433-D39B-C3FA-AAC541843042}"/>
              </a:ext>
            </a:extLst>
          </p:cNvPr>
          <p:cNvSpPr>
            <a:spLocks noGrp="1"/>
          </p:cNvSpPr>
          <p:nvPr>
            <p:ph type="dt" sz="half" idx="10"/>
          </p:nvPr>
        </p:nvSpPr>
        <p:spPr/>
        <p:txBody>
          <a:bodyPr/>
          <a:lstStyle/>
          <a:p>
            <a:fld id="{78272B36-632B-7A41-964B-2177780C3D38}" type="datetime1">
              <a:rPr lang="en-IN" smtClean="0"/>
              <a:t>02-10-2024</a:t>
            </a:fld>
            <a:endParaRPr lang="en-US"/>
          </a:p>
        </p:txBody>
      </p:sp>
      <p:sp>
        <p:nvSpPr>
          <p:cNvPr id="3" name="Footer Placeholder 2">
            <a:extLst>
              <a:ext uri="{FF2B5EF4-FFF2-40B4-BE49-F238E27FC236}">
                <a16:creationId xmlns:a16="http://schemas.microsoft.com/office/drawing/2014/main" id="{B3A001B1-392A-1DEA-9184-BA190063E8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06BEE1-8249-1CC8-B51C-F517EAE58109}"/>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5" name="Picture 2" descr="Chhattisgarh Swami Vivekanand Technical University - Wikipedia">
            <a:extLst>
              <a:ext uri="{FF2B5EF4-FFF2-40B4-BE49-F238E27FC236}">
                <a16:creationId xmlns:a16="http://schemas.microsoft.com/office/drawing/2014/main" id="{1581B55D-8564-0681-4F54-19E2A3E511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25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1BCE-E8D1-E9BC-B33A-A69E9CE1A3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788303-FBF2-6F03-3B61-07F406A5E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DF089A-C604-9A9D-D4C3-F9811B87E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8E6D90-F9BD-11FE-1896-6BD3C17789C7}"/>
              </a:ext>
            </a:extLst>
          </p:cNvPr>
          <p:cNvSpPr>
            <a:spLocks noGrp="1"/>
          </p:cNvSpPr>
          <p:nvPr>
            <p:ph type="dt" sz="half" idx="10"/>
          </p:nvPr>
        </p:nvSpPr>
        <p:spPr/>
        <p:txBody>
          <a:bodyPr/>
          <a:lstStyle/>
          <a:p>
            <a:fld id="{2BAA03F7-9209-1D4D-ACF6-F8BE8F7678A9}" type="datetime1">
              <a:rPr lang="en-IN" smtClean="0"/>
              <a:t>02-10-2024</a:t>
            </a:fld>
            <a:endParaRPr lang="en-US"/>
          </a:p>
        </p:txBody>
      </p:sp>
      <p:sp>
        <p:nvSpPr>
          <p:cNvPr id="6" name="Footer Placeholder 5">
            <a:extLst>
              <a:ext uri="{FF2B5EF4-FFF2-40B4-BE49-F238E27FC236}">
                <a16:creationId xmlns:a16="http://schemas.microsoft.com/office/drawing/2014/main" id="{BF6E8963-CE04-E678-E3AB-08641CE95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4ABF5-6349-BAB2-7A19-00B9AA232ED7}"/>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a:extLst>
              <a:ext uri="{FF2B5EF4-FFF2-40B4-BE49-F238E27FC236}">
                <a16:creationId xmlns:a16="http://schemas.microsoft.com/office/drawing/2014/main" id="{0E750F27-04CC-133F-9D58-D3D94A2D02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68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CF17-6AFC-5AC1-7D2B-8A16219340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BB2823-D899-BDF0-3F4D-F4C5F0815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5C55AC-F13B-01F9-29F3-59BC31390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B01368-7671-FEF6-6048-81A69E2577A8}"/>
              </a:ext>
            </a:extLst>
          </p:cNvPr>
          <p:cNvSpPr>
            <a:spLocks noGrp="1"/>
          </p:cNvSpPr>
          <p:nvPr>
            <p:ph type="dt" sz="half" idx="10"/>
          </p:nvPr>
        </p:nvSpPr>
        <p:spPr/>
        <p:txBody>
          <a:bodyPr/>
          <a:lstStyle/>
          <a:p>
            <a:fld id="{7FDBAFD6-0457-864B-9DFE-FF4ABF0A6ED6}" type="datetime1">
              <a:rPr lang="en-IN" smtClean="0"/>
              <a:t>02-10-2024</a:t>
            </a:fld>
            <a:endParaRPr lang="en-US"/>
          </a:p>
        </p:txBody>
      </p:sp>
      <p:sp>
        <p:nvSpPr>
          <p:cNvPr id="6" name="Footer Placeholder 5">
            <a:extLst>
              <a:ext uri="{FF2B5EF4-FFF2-40B4-BE49-F238E27FC236}">
                <a16:creationId xmlns:a16="http://schemas.microsoft.com/office/drawing/2014/main" id="{5B8ED348-3ED2-E834-E07D-3DE8FE756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3F72D-7348-BB0B-75CB-68D70E527DE9}"/>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a:extLst>
              <a:ext uri="{FF2B5EF4-FFF2-40B4-BE49-F238E27FC236}">
                <a16:creationId xmlns:a16="http://schemas.microsoft.com/office/drawing/2014/main" id="{F853034F-2B09-422C-7E20-D98A85B16B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90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03CB0-8A5B-9441-D8C5-D862643A8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112E3E-05B7-C06B-ED2D-B66C78263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68FB7C-02A8-500A-3E2A-6C75AC30A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373BDE-C960-2747-AB88-84FEF7968BD6}" type="datetime1">
              <a:rPr lang="en-IN" smtClean="0"/>
              <a:t>02-10-2024</a:t>
            </a:fld>
            <a:endParaRPr lang="en-US"/>
          </a:p>
        </p:txBody>
      </p:sp>
      <p:sp>
        <p:nvSpPr>
          <p:cNvPr id="5" name="Footer Placeholder 4">
            <a:extLst>
              <a:ext uri="{FF2B5EF4-FFF2-40B4-BE49-F238E27FC236}">
                <a16:creationId xmlns:a16="http://schemas.microsoft.com/office/drawing/2014/main" id="{45C6DF11-CA0C-42D7-9EA2-30CA70903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29DE1E-231A-DAF2-1BE2-BB01C7DD1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D618AA-8DAA-FF4E-B18D-27A1BA1C0151}" type="slidenum">
              <a:rPr lang="en-US" smtClean="0"/>
              <a:t>‹#›</a:t>
            </a:fld>
            <a:endParaRPr lang="en-US"/>
          </a:p>
        </p:txBody>
      </p:sp>
    </p:spTree>
    <p:extLst>
      <p:ext uri="{BB962C8B-B14F-4D97-AF65-F5344CB8AC3E}">
        <p14:creationId xmlns:p14="http://schemas.microsoft.com/office/powerpoint/2010/main" val="3836300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2405844018353404" TargetMode="External"/><Relationship Id="rId2" Type="http://schemas.openxmlformats.org/officeDocument/2006/relationships/hyperlink" Target="https://www.sciencedirect.com/science/article/pii/S187705092100749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4E7D-0FF5-6BBA-F2C7-D054E2C1D042}"/>
              </a:ext>
            </a:extLst>
          </p:cNvPr>
          <p:cNvSpPr>
            <a:spLocks noGrp="1"/>
          </p:cNvSpPr>
          <p:nvPr>
            <p:ph type="ctrTitle"/>
          </p:nvPr>
        </p:nvSpPr>
        <p:spPr>
          <a:xfrm>
            <a:off x="2690630" y="189304"/>
            <a:ext cx="9144000" cy="1812073"/>
          </a:xfrm>
        </p:spPr>
        <p:txBody>
          <a:bodyPr>
            <a:noAutofit/>
          </a:bodyPr>
          <a:lstStyle/>
          <a:p>
            <a:pPr algn="l"/>
            <a:r>
              <a:rPr lang="en-US" sz="4000" dirty="0">
                <a:solidFill>
                  <a:srgbClr val="002060"/>
                </a:solidFill>
                <a:latin typeface="Palatino Linotype" panose="02040502050505030304" pitchFamily="18" charset="0"/>
              </a:rPr>
              <a:t>Chhattisgarh Swami Vivekanand Technical University </a:t>
            </a:r>
            <a:br>
              <a:rPr lang="en-US" sz="4000" dirty="0">
                <a:solidFill>
                  <a:srgbClr val="002060"/>
                </a:solidFill>
                <a:latin typeface="Palatino Linotype" panose="02040502050505030304" pitchFamily="18" charset="0"/>
              </a:rPr>
            </a:br>
            <a:r>
              <a:rPr lang="en-US" sz="2800" dirty="0">
                <a:solidFill>
                  <a:srgbClr val="002060"/>
                </a:solidFill>
                <a:latin typeface="Palatino Linotype" panose="02040502050505030304" pitchFamily="18" charset="0"/>
              </a:rPr>
              <a:t>University Teaching Department </a:t>
            </a:r>
            <a:br>
              <a:rPr lang="en-US" sz="4000" dirty="0">
                <a:solidFill>
                  <a:srgbClr val="002060"/>
                </a:solidFill>
                <a:latin typeface="Palatino Linotype" panose="02040502050505030304" pitchFamily="18" charset="0"/>
              </a:rPr>
            </a:br>
            <a:r>
              <a:rPr lang="en-US" sz="2000" b="1" dirty="0">
                <a:solidFill>
                  <a:schemeClr val="accent2"/>
                </a:solidFill>
                <a:latin typeface="Palatino Linotype" panose="02040502050505030304" pitchFamily="18" charset="0"/>
              </a:rPr>
              <a:t>Department of Computer Science and Engineering </a:t>
            </a:r>
            <a:endParaRPr lang="en-US" sz="4000" b="1" dirty="0">
              <a:solidFill>
                <a:schemeClr val="accent2"/>
              </a:solidFill>
              <a:latin typeface="Palatino Linotype" panose="02040502050505030304" pitchFamily="18" charset="0"/>
            </a:endParaRPr>
          </a:p>
        </p:txBody>
      </p:sp>
      <p:sp>
        <p:nvSpPr>
          <p:cNvPr id="3" name="Subtitle 2">
            <a:extLst>
              <a:ext uri="{FF2B5EF4-FFF2-40B4-BE49-F238E27FC236}">
                <a16:creationId xmlns:a16="http://schemas.microsoft.com/office/drawing/2014/main" id="{1BA93E70-59AF-00AC-4AFC-EA9F93DA415E}"/>
              </a:ext>
            </a:extLst>
          </p:cNvPr>
          <p:cNvSpPr>
            <a:spLocks noGrp="1"/>
          </p:cNvSpPr>
          <p:nvPr>
            <p:ph type="subTitle" idx="1"/>
          </p:nvPr>
        </p:nvSpPr>
        <p:spPr>
          <a:xfrm>
            <a:off x="2779839" y="2853078"/>
            <a:ext cx="9144000" cy="2083738"/>
          </a:xfrm>
        </p:spPr>
        <p:txBody>
          <a:bodyPr>
            <a:noAutofit/>
          </a:bodyPr>
          <a:lstStyle/>
          <a:p>
            <a:pPr algn="l"/>
            <a:r>
              <a:rPr lang="en-US" sz="2800" dirty="0">
                <a:solidFill>
                  <a:srgbClr val="002060"/>
                </a:solidFill>
                <a:latin typeface="Palatino Linotype" panose="02040502050505030304" pitchFamily="18" charset="0"/>
              </a:rPr>
              <a:t>Minor Project Presentation</a:t>
            </a:r>
          </a:p>
          <a:p>
            <a:pPr algn="l"/>
            <a:r>
              <a:rPr lang="en-US" sz="2800" dirty="0">
                <a:solidFill>
                  <a:srgbClr val="002060"/>
                </a:solidFill>
                <a:latin typeface="Palatino Linotype" panose="02040502050505030304" pitchFamily="18" charset="0"/>
              </a:rPr>
              <a:t>On </a:t>
            </a:r>
          </a:p>
          <a:p>
            <a:pPr algn="l"/>
            <a:r>
              <a:rPr lang="en-US" sz="4400" i="1" dirty="0">
                <a:solidFill>
                  <a:schemeClr val="accent2"/>
                </a:solidFill>
                <a:latin typeface="Palatino Linotype" panose="02040502050505030304" pitchFamily="18" charset="0"/>
              </a:rPr>
              <a:t>Email Spam Classification</a:t>
            </a:r>
          </a:p>
        </p:txBody>
      </p:sp>
      <p:cxnSp>
        <p:nvCxnSpPr>
          <p:cNvPr id="5" name="Straight Connector 4">
            <a:extLst>
              <a:ext uri="{FF2B5EF4-FFF2-40B4-BE49-F238E27FC236}">
                <a16:creationId xmlns:a16="http://schemas.microsoft.com/office/drawing/2014/main" id="{EA594FAD-F301-E63C-FC68-D2C93AB73E66}"/>
              </a:ext>
            </a:extLst>
          </p:cNvPr>
          <p:cNvCxnSpPr/>
          <p:nvPr/>
        </p:nvCxnSpPr>
        <p:spPr>
          <a:xfrm>
            <a:off x="2378396" y="0"/>
            <a:ext cx="0" cy="685800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
        <p:nvSpPr>
          <p:cNvPr id="6" name="Subtitle 2">
            <a:extLst>
              <a:ext uri="{FF2B5EF4-FFF2-40B4-BE49-F238E27FC236}">
                <a16:creationId xmlns:a16="http://schemas.microsoft.com/office/drawing/2014/main" id="{A74C521E-A9EF-EEB8-9DF2-5BB56D2665B7}"/>
              </a:ext>
            </a:extLst>
          </p:cNvPr>
          <p:cNvSpPr txBox="1">
            <a:spLocks/>
          </p:cNvSpPr>
          <p:nvPr/>
        </p:nvSpPr>
        <p:spPr>
          <a:xfrm>
            <a:off x="99827" y="2176554"/>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accent2"/>
                </a:solidFill>
                <a:latin typeface="Palatino Linotype" panose="02040502050505030304" pitchFamily="18" charset="0"/>
              </a:rPr>
              <a:t>Presented By</a:t>
            </a:r>
          </a:p>
          <a:p>
            <a:pPr algn="l"/>
            <a:r>
              <a:rPr lang="en-US" sz="1200" b="1" i="1" dirty="0">
                <a:solidFill>
                  <a:srgbClr val="002060"/>
                </a:solidFill>
                <a:latin typeface="Palatino Linotype" panose="02040502050505030304" pitchFamily="18" charset="0"/>
              </a:rPr>
              <a:t>Name: Dolly Sahu</a:t>
            </a:r>
          </a:p>
          <a:p>
            <a:pPr algn="l"/>
            <a:r>
              <a:rPr lang="en-US" sz="1200" b="1" i="1" dirty="0">
                <a:solidFill>
                  <a:srgbClr val="002060"/>
                </a:solidFill>
                <a:latin typeface="Palatino Linotype" panose="02040502050505030304" pitchFamily="18" charset="0"/>
              </a:rPr>
              <a:t>Roll No.34</a:t>
            </a:r>
          </a:p>
          <a:p>
            <a:pPr algn="l"/>
            <a:r>
              <a:rPr lang="en-US" sz="1200" b="1" i="1" dirty="0">
                <a:solidFill>
                  <a:srgbClr val="002060"/>
                </a:solidFill>
                <a:latin typeface="Palatino Linotype" panose="02040502050505030304" pitchFamily="18" charset="0"/>
              </a:rPr>
              <a:t>Branch: Data science</a:t>
            </a:r>
          </a:p>
        </p:txBody>
      </p:sp>
      <p:cxnSp>
        <p:nvCxnSpPr>
          <p:cNvPr id="12" name="Straight Connector 11">
            <a:extLst>
              <a:ext uri="{FF2B5EF4-FFF2-40B4-BE49-F238E27FC236}">
                <a16:creationId xmlns:a16="http://schemas.microsoft.com/office/drawing/2014/main" id="{F43FCFD5-1BBF-DF4B-670C-9891F5194F1F}"/>
              </a:ext>
            </a:extLst>
          </p:cNvPr>
          <p:cNvCxnSpPr>
            <a:cxnSpLocks/>
          </p:cNvCxnSpPr>
          <p:nvPr/>
        </p:nvCxnSpPr>
        <p:spPr>
          <a:xfrm>
            <a:off x="2779839" y="200137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Subtitle 2">
            <a:extLst>
              <a:ext uri="{FF2B5EF4-FFF2-40B4-BE49-F238E27FC236}">
                <a16:creationId xmlns:a16="http://schemas.microsoft.com/office/drawing/2014/main" id="{5CEAB753-F26B-194F-E51C-D21C2A77FEEE}"/>
              </a:ext>
            </a:extLst>
          </p:cNvPr>
          <p:cNvSpPr txBox="1">
            <a:spLocks/>
          </p:cNvSpPr>
          <p:nvPr/>
        </p:nvSpPr>
        <p:spPr>
          <a:xfrm>
            <a:off x="0" y="3866628"/>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400" b="1" i="1" dirty="0">
              <a:solidFill>
                <a:srgbClr val="002060"/>
              </a:solidFill>
              <a:latin typeface="Palatino Linotype" panose="02040502050505030304" pitchFamily="18" charset="0"/>
            </a:endParaRPr>
          </a:p>
        </p:txBody>
      </p:sp>
      <p:sp>
        <p:nvSpPr>
          <p:cNvPr id="14" name="Subtitle 2">
            <a:extLst>
              <a:ext uri="{FF2B5EF4-FFF2-40B4-BE49-F238E27FC236}">
                <a16:creationId xmlns:a16="http://schemas.microsoft.com/office/drawing/2014/main" id="{F9B28C05-E7C0-64CF-545E-060F1286FEBB}"/>
              </a:ext>
            </a:extLst>
          </p:cNvPr>
          <p:cNvSpPr txBox="1">
            <a:spLocks/>
          </p:cNvSpPr>
          <p:nvPr/>
        </p:nvSpPr>
        <p:spPr>
          <a:xfrm>
            <a:off x="0" y="5310049"/>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b="1" i="1" dirty="0">
              <a:solidFill>
                <a:srgbClr val="002060"/>
              </a:solidFill>
              <a:latin typeface="Palatino Linotype" panose="02040502050505030304" pitchFamily="18" charset="0"/>
            </a:endParaRPr>
          </a:p>
        </p:txBody>
      </p:sp>
      <p:cxnSp>
        <p:nvCxnSpPr>
          <p:cNvPr id="15" name="Straight Connector 14">
            <a:extLst>
              <a:ext uri="{FF2B5EF4-FFF2-40B4-BE49-F238E27FC236}">
                <a16:creationId xmlns:a16="http://schemas.microsoft.com/office/drawing/2014/main" id="{9395B837-3C9F-FF64-C746-CBF3D9A45275}"/>
              </a:ext>
            </a:extLst>
          </p:cNvPr>
          <p:cNvCxnSpPr>
            <a:cxnSpLocks/>
          </p:cNvCxnSpPr>
          <p:nvPr/>
        </p:nvCxnSpPr>
        <p:spPr>
          <a:xfrm>
            <a:off x="99828" y="2545863"/>
            <a:ext cx="2130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6648040-46CA-E2B1-05E0-E3FFD849521C}"/>
              </a:ext>
            </a:extLst>
          </p:cNvPr>
          <p:cNvCxnSpPr>
            <a:cxnSpLocks/>
          </p:cNvCxnSpPr>
          <p:nvPr/>
        </p:nvCxnSpPr>
        <p:spPr>
          <a:xfrm>
            <a:off x="99828" y="3779932"/>
            <a:ext cx="2130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E6C0E73-1AD6-D568-3810-B2B98575852F}"/>
              </a:ext>
            </a:extLst>
          </p:cNvPr>
          <p:cNvCxnSpPr>
            <a:cxnSpLocks/>
          </p:cNvCxnSpPr>
          <p:nvPr/>
        </p:nvCxnSpPr>
        <p:spPr>
          <a:xfrm>
            <a:off x="99828" y="5054492"/>
            <a:ext cx="2130415" cy="0"/>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Picture 2" descr="Chhattisgarh Swami Vivekanand Technical University - Wikipedia">
            <a:extLst>
              <a:ext uri="{FF2B5EF4-FFF2-40B4-BE49-F238E27FC236}">
                <a16:creationId xmlns:a16="http://schemas.microsoft.com/office/drawing/2014/main" id="{EEEA4098-F49C-656E-20ED-0611022C6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02"/>
            <a:ext cx="2289183" cy="222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769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70FD-18BA-1F21-A2EA-FA4AC66CC3C9}"/>
              </a:ext>
            </a:extLst>
          </p:cNvPr>
          <p:cNvSpPr>
            <a:spLocks noGrp="1"/>
          </p:cNvSpPr>
          <p:nvPr>
            <p:ph type="title"/>
          </p:nvPr>
        </p:nvSpPr>
        <p:spPr/>
        <p:txBody>
          <a:bodyPr/>
          <a:lstStyle/>
          <a:p>
            <a:r>
              <a:rPr lang="en-IN" dirty="0"/>
              <a:t>Data Visualization</a:t>
            </a:r>
          </a:p>
        </p:txBody>
      </p:sp>
      <p:sp>
        <p:nvSpPr>
          <p:cNvPr id="4" name="Date Placeholder 3">
            <a:extLst>
              <a:ext uri="{FF2B5EF4-FFF2-40B4-BE49-F238E27FC236}">
                <a16:creationId xmlns:a16="http://schemas.microsoft.com/office/drawing/2014/main" id="{99D8CF39-4535-9F59-7046-AE21049DB222}"/>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3D8557FD-0281-84E1-ED7A-2E950BF09004}"/>
              </a:ext>
            </a:extLst>
          </p:cNvPr>
          <p:cNvSpPr>
            <a:spLocks noGrp="1"/>
          </p:cNvSpPr>
          <p:nvPr>
            <p:ph type="sldNum" sz="quarter" idx="12"/>
          </p:nvPr>
        </p:nvSpPr>
        <p:spPr/>
        <p:txBody>
          <a:bodyPr/>
          <a:lstStyle/>
          <a:p>
            <a:fld id="{84D618AA-8DAA-FF4E-B18D-27A1BA1C0151}" type="slidenum">
              <a:rPr lang="en-US" smtClean="0"/>
              <a:t>10</a:t>
            </a:fld>
            <a:endParaRPr lang="en-US"/>
          </a:p>
        </p:txBody>
      </p:sp>
      <p:pic>
        <p:nvPicPr>
          <p:cNvPr id="2050" name="Picture 2">
            <a:extLst>
              <a:ext uri="{FF2B5EF4-FFF2-40B4-BE49-F238E27FC236}">
                <a16:creationId xmlns:a16="http://schemas.microsoft.com/office/drawing/2014/main" id="{31CCC141-C22A-FA1D-5748-BAB0570D0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28" y="1438503"/>
            <a:ext cx="2808514" cy="28042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439089-5FE1-3845-9653-8F7DE3B9C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999" y="1523999"/>
            <a:ext cx="6727699" cy="46699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244FF26-A7C9-925A-3D14-5522357AD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516" y="4236829"/>
            <a:ext cx="3342594" cy="2621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16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ED54-AA57-B33A-6A02-CE9C6B8A429A}"/>
              </a:ext>
            </a:extLst>
          </p:cNvPr>
          <p:cNvSpPr>
            <a:spLocks noGrp="1"/>
          </p:cNvSpPr>
          <p:nvPr>
            <p:ph type="title"/>
          </p:nvPr>
        </p:nvSpPr>
        <p:spPr/>
        <p:txBody>
          <a:bodyPr/>
          <a:lstStyle/>
          <a:p>
            <a:r>
              <a:rPr lang="en-IN" dirty="0"/>
              <a:t>Data Visualization</a:t>
            </a:r>
          </a:p>
        </p:txBody>
      </p:sp>
      <p:sp>
        <p:nvSpPr>
          <p:cNvPr id="4" name="Date Placeholder 3">
            <a:extLst>
              <a:ext uri="{FF2B5EF4-FFF2-40B4-BE49-F238E27FC236}">
                <a16:creationId xmlns:a16="http://schemas.microsoft.com/office/drawing/2014/main" id="{0D7A3E77-B991-2A34-E55F-47C29EEC0EF9}"/>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36B6F5DB-E554-6186-8348-29DE80148A7A}"/>
              </a:ext>
            </a:extLst>
          </p:cNvPr>
          <p:cNvSpPr>
            <a:spLocks noGrp="1"/>
          </p:cNvSpPr>
          <p:nvPr>
            <p:ph type="sldNum" sz="quarter" idx="12"/>
          </p:nvPr>
        </p:nvSpPr>
        <p:spPr/>
        <p:txBody>
          <a:bodyPr/>
          <a:lstStyle/>
          <a:p>
            <a:fld id="{84D618AA-8DAA-FF4E-B18D-27A1BA1C0151}" type="slidenum">
              <a:rPr lang="en-US" smtClean="0"/>
              <a:t>11</a:t>
            </a:fld>
            <a:endParaRPr lang="en-US"/>
          </a:p>
        </p:txBody>
      </p:sp>
      <p:pic>
        <p:nvPicPr>
          <p:cNvPr id="3074" name="Picture 2">
            <a:extLst>
              <a:ext uri="{FF2B5EF4-FFF2-40B4-BE49-F238E27FC236}">
                <a16:creationId xmlns:a16="http://schemas.microsoft.com/office/drawing/2014/main" id="{B8434687-661E-4214-826D-FF0C3FE78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256" y="1673285"/>
            <a:ext cx="7501715" cy="45424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8AF3884-4527-BF2E-D1EE-D3E1D60BB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9" y="1502229"/>
            <a:ext cx="4344008" cy="28534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0A91466-4CAE-DB17-7115-BD7069F61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57" y="4128876"/>
            <a:ext cx="3363006" cy="257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3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FEF9-9912-E578-144E-6ABB90E97A3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74F8A74-EC70-E7BE-48F9-BBC4279BCBF8}"/>
              </a:ext>
            </a:extLst>
          </p:cNvPr>
          <p:cNvSpPr>
            <a:spLocks noGrp="1"/>
          </p:cNvSpPr>
          <p:nvPr>
            <p:ph idx="1"/>
          </p:nvPr>
        </p:nvSpPr>
        <p:spPr/>
        <p:txBody>
          <a:bodyPr/>
          <a:lstStyle/>
          <a:p>
            <a:r>
              <a:rPr lang="en-US" dirty="0"/>
              <a:t>Books:</a:t>
            </a:r>
          </a:p>
          <a:p>
            <a:r>
              <a:rPr lang="en-US" dirty="0"/>
              <a:t>Research papers :</a:t>
            </a:r>
          </a:p>
          <a:p>
            <a:r>
              <a:rPr lang="en-US" dirty="0">
                <a:hlinkClick r:id="rId2"/>
              </a:rPr>
              <a:t>Analysis of Spam Email Detection Using Various Machine Learning</a:t>
            </a:r>
            <a:endParaRPr lang="en-US" dirty="0"/>
          </a:p>
          <a:p>
            <a:r>
              <a:rPr lang="en-US" dirty="0">
                <a:hlinkClick r:id="rId3"/>
              </a:rPr>
              <a:t>Improving Spam Email Classification Using Hybrid Feature Selection and Machine Learning Methods</a:t>
            </a:r>
            <a:endParaRPr lang="en-US" dirty="0"/>
          </a:p>
          <a:p>
            <a:r>
              <a:rPr lang="en-US" dirty="0"/>
              <a:t>Websites:</a:t>
            </a:r>
          </a:p>
        </p:txBody>
      </p:sp>
      <p:sp>
        <p:nvSpPr>
          <p:cNvPr id="4" name="Date Placeholder 3">
            <a:extLst>
              <a:ext uri="{FF2B5EF4-FFF2-40B4-BE49-F238E27FC236}">
                <a16:creationId xmlns:a16="http://schemas.microsoft.com/office/drawing/2014/main" id="{9E87B724-C85B-3549-6A16-A3B39A98E304}"/>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B7AC5ABC-018A-1C83-9D6C-E8720B16A60A}"/>
              </a:ext>
            </a:extLst>
          </p:cNvPr>
          <p:cNvSpPr>
            <a:spLocks noGrp="1"/>
          </p:cNvSpPr>
          <p:nvPr>
            <p:ph type="sldNum" sz="quarter" idx="12"/>
          </p:nvPr>
        </p:nvSpPr>
        <p:spPr/>
        <p:txBody>
          <a:bodyPr/>
          <a:lstStyle/>
          <a:p>
            <a:fld id="{84D618AA-8DAA-FF4E-B18D-27A1BA1C0151}" type="slidenum">
              <a:rPr lang="en-US" smtClean="0"/>
              <a:t>12</a:t>
            </a:fld>
            <a:endParaRPr lang="en-US"/>
          </a:p>
        </p:txBody>
      </p:sp>
    </p:spTree>
    <p:extLst>
      <p:ext uri="{BB962C8B-B14F-4D97-AF65-F5344CB8AC3E}">
        <p14:creationId xmlns:p14="http://schemas.microsoft.com/office/powerpoint/2010/main" val="113466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4" name="Freeform: Shape 13">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TextBox 5">
            <a:extLst>
              <a:ext uri="{FF2B5EF4-FFF2-40B4-BE49-F238E27FC236}">
                <a16:creationId xmlns:a16="http://schemas.microsoft.com/office/drawing/2014/main" id="{41E5E8F1-A06E-2EB2-7E12-8293E30D3EE6}"/>
              </a:ext>
            </a:extLst>
          </p:cNvPr>
          <p:cNvSpPr txBox="1"/>
          <p:nvPr/>
        </p:nvSpPr>
        <p:spPr>
          <a:xfrm>
            <a:off x="3055954" y="2979336"/>
            <a:ext cx="6266466" cy="2430864"/>
          </a:xfrm>
          <a:prstGeom prst="rect">
            <a:avLst/>
          </a:prstGeom>
        </p:spPr>
        <p:txBody>
          <a:bodyPr vert="horz" lIns="91440" tIns="45720" rIns="91440" bIns="45720" rtlCol="0" anchor="t">
            <a:normAutofit fontScale="92500"/>
          </a:bodyPr>
          <a:lstStyle/>
          <a:p>
            <a:pPr>
              <a:lnSpc>
                <a:spcPct val="90000"/>
              </a:lnSpc>
              <a:spcAft>
                <a:spcPts val="600"/>
              </a:spcAft>
            </a:pPr>
            <a:r>
              <a:rPr lang="en-US" sz="9600" dirty="0">
                <a:solidFill>
                  <a:schemeClr val="accent2"/>
                </a:solidFill>
                <a:latin typeface="Segoe Print" panose="02000800000000000000" pitchFamily="2" charset="0"/>
              </a:rPr>
              <a:t>Thank you </a:t>
            </a:r>
          </a:p>
        </p:txBody>
      </p:sp>
      <p:sp>
        <p:nvSpPr>
          <p:cNvPr id="4" name="Date Placeholder 3">
            <a:extLst>
              <a:ext uri="{FF2B5EF4-FFF2-40B4-BE49-F238E27FC236}">
                <a16:creationId xmlns:a16="http://schemas.microsoft.com/office/drawing/2014/main" id="{A64D189C-F6DD-A3E4-808A-9B95C96185D3}"/>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3E200D22-A913-914D-B06C-E294256DAC47}" type="datetime1">
              <a:rPr lang="en-US" smtClean="0">
                <a:solidFill>
                  <a:schemeClr val="tx1">
                    <a:tint val="75000"/>
                  </a:schemeClr>
                </a:solidFill>
              </a:rPr>
              <a:pPr>
                <a:spcAft>
                  <a:spcPts val="600"/>
                </a:spcAft>
              </a:pPr>
              <a:t>10/2/2024</a:t>
            </a:fld>
            <a:endParaRPr lang="en-US">
              <a:solidFill>
                <a:schemeClr val="tx1">
                  <a:tint val="75000"/>
                </a:schemeClr>
              </a:solidFill>
            </a:endParaRPr>
          </a:p>
        </p:txBody>
      </p:sp>
      <p:sp>
        <p:nvSpPr>
          <p:cNvPr id="5" name="Slide Number Placeholder 4">
            <a:extLst>
              <a:ext uri="{FF2B5EF4-FFF2-40B4-BE49-F238E27FC236}">
                <a16:creationId xmlns:a16="http://schemas.microsoft.com/office/drawing/2014/main" id="{5128E987-BDD7-6883-2F5F-F8217E2B435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4D618AA-8DAA-FF4E-B18D-27A1BA1C0151}" type="slidenum">
              <a:rPr lang="en-US" smtClean="0">
                <a:solidFill>
                  <a:schemeClr val="tx1">
                    <a:tint val="75000"/>
                  </a:schemeClr>
                </a:solidFill>
              </a:rPr>
              <a:pPr>
                <a:spcAft>
                  <a:spcPts val="600"/>
                </a:spcAft>
              </a:pPr>
              <a:t>13</a:t>
            </a:fld>
            <a:endParaRPr lang="en-US">
              <a:solidFill>
                <a:schemeClr val="tx1">
                  <a:tint val="75000"/>
                </a:schemeClr>
              </a:solidFill>
            </a:endParaRPr>
          </a:p>
        </p:txBody>
      </p:sp>
    </p:spTree>
    <p:extLst>
      <p:ext uri="{BB962C8B-B14F-4D97-AF65-F5344CB8AC3E}">
        <p14:creationId xmlns:p14="http://schemas.microsoft.com/office/powerpoint/2010/main" val="348195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7F10-DA1D-9DA6-495E-7C2901A5FC1B}"/>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1CF1DB69-3B74-8698-B4B3-1DAD890533BD}"/>
              </a:ext>
            </a:extLst>
          </p:cNvPr>
          <p:cNvSpPr>
            <a:spLocks noGrp="1"/>
          </p:cNvSpPr>
          <p:nvPr>
            <p:ph idx="1"/>
          </p:nvPr>
        </p:nvSpPr>
        <p:spPr/>
        <p:txBody>
          <a:bodyPr>
            <a:noAutofit/>
          </a:bodyPr>
          <a:lstStyle/>
          <a:p>
            <a:pPr algn="just"/>
            <a:r>
              <a:rPr lang="en-US" dirty="0"/>
              <a:t>This project aims to develop an automated system for classifying emails as spam or genuine, addressing the growing issue of inbox clutter. </a:t>
            </a:r>
          </a:p>
          <a:p>
            <a:pPr algn="just"/>
            <a:r>
              <a:rPr lang="en-US" dirty="0"/>
              <a:t>The literature review covers existing machine learning approaches for spam detection, while the methodology involves data preprocessing, feature extraction, and model training. </a:t>
            </a:r>
          </a:p>
          <a:p>
            <a:pPr algn="just"/>
            <a:r>
              <a:rPr lang="en-US" dirty="0"/>
              <a:t>The expected outcome is a website where users can input email details and receive immediate spam classification results. </a:t>
            </a:r>
          </a:p>
          <a:p>
            <a:pPr algn="just"/>
            <a:r>
              <a:rPr lang="en-US" dirty="0"/>
              <a:t>So far, key features have been extracted from the data, and the system is ready for further model training and optimization.</a:t>
            </a:r>
          </a:p>
        </p:txBody>
      </p:sp>
      <p:sp>
        <p:nvSpPr>
          <p:cNvPr id="4" name="Date Placeholder 3">
            <a:extLst>
              <a:ext uri="{FF2B5EF4-FFF2-40B4-BE49-F238E27FC236}">
                <a16:creationId xmlns:a16="http://schemas.microsoft.com/office/drawing/2014/main" id="{B64491FD-50F9-C789-8247-9895F657EABA}"/>
              </a:ext>
            </a:extLst>
          </p:cNvPr>
          <p:cNvSpPr>
            <a:spLocks noGrp="1"/>
          </p:cNvSpPr>
          <p:nvPr>
            <p:ph type="dt" sz="half" idx="10"/>
          </p:nvPr>
        </p:nvSpPr>
        <p:spPr/>
        <p:txBody>
          <a:bodyPr/>
          <a:lstStyle/>
          <a:p>
            <a:fld id="{79BCDBF4-CB4E-6B41-840E-413D0B679B2D}" type="datetime1">
              <a:rPr lang="en-IN" smtClean="0"/>
              <a:t>02-10-2024</a:t>
            </a:fld>
            <a:endParaRPr lang="en-US"/>
          </a:p>
        </p:txBody>
      </p:sp>
      <p:sp>
        <p:nvSpPr>
          <p:cNvPr id="5" name="Slide Number Placeholder 4">
            <a:extLst>
              <a:ext uri="{FF2B5EF4-FFF2-40B4-BE49-F238E27FC236}">
                <a16:creationId xmlns:a16="http://schemas.microsoft.com/office/drawing/2014/main" id="{54B85A92-5543-6804-6E42-15BD57CEB565}"/>
              </a:ext>
            </a:extLst>
          </p:cNvPr>
          <p:cNvSpPr>
            <a:spLocks noGrp="1"/>
          </p:cNvSpPr>
          <p:nvPr>
            <p:ph type="sldNum" sz="quarter" idx="12"/>
          </p:nvPr>
        </p:nvSpPr>
        <p:spPr/>
        <p:txBody>
          <a:bodyPr/>
          <a:lstStyle/>
          <a:p>
            <a:fld id="{84D618AA-8DAA-FF4E-B18D-27A1BA1C0151}" type="slidenum">
              <a:rPr lang="en-US" smtClean="0"/>
              <a:t>2</a:t>
            </a:fld>
            <a:endParaRPr lang="en-US"/>
          </a:p>
        </p:txBody>
      </p:sp>
    </p:spTree>
    <p:extLst>
      <p:ext uri="{BB962C8B-B14F-4D97-AF65-F5344CB8AC3E}">
        <p14:creationId xmlns:p14="http://schemas.microsoft.com/office/powerpoint/2010/main" val="220153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F61C-CC26-CDBE-EC91-F7A83BE12DB0}"/>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D6DD792E-F7E4-60F4-84B1-90E180974FA0}"/>
              </a:ext>
            </a:extLst>
          </p:cNvPr>
          <p:cNvSpPr>
            <a:spLocks noGrp="1"/>
          </p:cNvSpPr>
          <p:nvPr>
            <p:ph idx="1"/>
          </p:nvPr>
        </p:nvSpPr>
        <p:spPr/>
        <p:txBody>
          <a:bodyPr>
            <a:normAutofit fontScale="92500" lnSpcReduction="10000"/>
          </a:bodyPr>
          <a:lstStyle/>
          <a:p>
            <a:pPr algn="just"/>
            <a:r>
              <a:rPr lang="en-US" dirty="0"/>
              <a:t>With the increasing volume of daily emails, managing inboxes has become a tedious task. </a:t>
            </a:r>
          </a:p>
          <a:p>
            <a:pPr algn="just"/>
            <a:r>
              <a:rPr lang="en-US" dirty="0"/>
              <a:t>Spam emails clutter inboxes and often go unnoticed until they become overwhelming. </a:t>
            </a:r>
          </a:p>
          <a:p>
            <a:pPr algn="just"/>
            <a:r>
              <a:rPr lang="en-US" dirty="0"/>
              <a:t>Additionally, identifying patterns that help differentiate between legitimate, spam, and no-reply emails is challenging. </a:t>
            </a:r>
          </a:p>
          <a:p>
            <a:pPr algn="just"/>
            <a:r>
              <a:rPr lang="en-US" dirty="0"/>
              <a:t>The existing spam detection models rely on limited features and often fail to capture nuances between company emails, personal communications, and system-generated messages. </a:t>
            </a:r>
          </a:p>
          <a:p>
            <a:pPr algn="just"/>
            <a:r>
              <a:rPr lang="en-US" dirty="0"/>
              <a:t>This project seeks to identify key patterns in email data to improve filtering algorithms and provide insights for better email classification.</a:t>
            </a:r>
          </a:p>
        </p:txBody>
      </p:sp>
      <p:sp>
        <p:nvSpPr>
          <p:cNvPr id="4" name="Date Placeholder 3">
            <a:extLst>
              <a:ext uri="{FF2B5EF4-FFF2-40B4-BE49-F238E27FC236}">
                <a16:creationId xmlns:a16="http://schemas.microsoft.com/office/drawing/2014/main" id="{489B7F21-CCF5-B3BE-70B3-5E901BF3BF00}"/>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21DCE47B-0F3C-4B01-0027-0F1B3FB9C4C8}"/>
              </a:ext>
            </a:extLst>
          </p:cNvPr>
          <p:cNvSpPr>
            <a:spLocks noGrp="1"/>
          </p:cNvSpPr>
          <p:nvPr>
            <p:ph type="sldNum" sz="quarter" idx="12"/>
          </p:nvPr>
        </p:nvSpPr>
        <p:spPr/>
        <p:txBody>
          <a:bodyPr/>
          <a:lstStyle/>
          <a:p>
            <a:fld id="{84D618AA-8DAA-FF4E-B18D-27A1BA1C0151}" type="slidenum">
              <a:rPr lang="en-US" smtClean="0"/>
              <a:t>3</a:t>
            </a:fld>
            <a:endParaRPr lang="en-US"/>
          </a:p>
        </p:txBody>
      </p:sp>
    </p:spTree>
    <p:extLst>
      <p:ext uri="{BB962C8B-B14F-4D97-AF65-F5344CB8AC3E}">
        <p14:creationId xmlns:p14="http://schemas.microsoft.com/office/powerpoint/2010/main" val="400534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E396-D756-25ED-0617-D0FC5906ADCD}"/>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2616F4C8-D339-4016-167D-2FAC57027544}"/>
              </a:ext>
            </a:extLst>
          </p:cNvPr>
          <p:cNvSpPr>
            <a:spLocks noGrp="1"/>
          </p:cNvSpPr>
          <p:nvPr>
            <p:ph idx="1"/>
          </p:nvPr>
        </p:nvSpPr>
        <p:spPr/>
        <p:txBody>
          <a:bodyPr>
            <a:noAutofit/>
          </a:bodyPr>
          <a:lstStyle/>
          <a:p>
            <a:pPr algn="just"/>
            <a:r>
              <a:rPr lang="en-US" sz="2200" b="1" dirty="0"/>
              <a:t>Analysis of Spam Email Detection Using Various Machine Learning: </a:t>
            </a:r>
            <a:r>
              <a:rPr lang="en-US" sz="2200" dirty="0"/>
              <a:t>This paper examines the effectiveness of machine learning algorithms, including Naive Bayes, Support Vector Machines, and Decision Trees, in detecting spam emails. It emphasizes the importance of feature selection and data preprocessing to improve model performance while highlighting the challenges in adapting spam filters to evolving tactics. The authors suggest a hybrid approach using multiple models for better results.</a:t>
            </a:r>
          </a:p>
          <a:p>
            <a:pPr algn="just"/>
            <a:r>
              <a:rPr lang="en-US" sz="2200" b="1" dirty="0"/>
              <a:t>Improving Spam Email Classification Using Hybrid Feature Selection and Machine Learning Methods: </a:t>
            </a:r>
            <a:r>
              <a:rPr lang="en-US" sz="2200" dirty="0"/>
              <a:t>This research enhances spam email classification by combining hybrid feature selection with machine learning techniques. The study focuses on the impact of various features, including textual content and metadata, on classification accuracy. The proposed framework integrates statistical and heuristic methods for feature selection, demonstrating improved performance over traditional approaches and reducing false positives in users' inboxes.</a:t>
            </a:r>
          </a:p>
        </p:txBody>
      </p:sp>
      <p:sp>
        <p:nvSpPr>
          <p:cNvPr id="4" name="Date Placeholder 3">
            <a:extLst>
              <a:ext uri="{FF2B5EF4-FFF2-40B4-BE49-F238E27FC236}">
                <a16:creationId xmlns:a16="http://schemas.microsoft.com/office/drawing/2014/main" id="{B2B3E634-B856-B127-8AE9-6EEE506ABBE9}"/>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F00FEF3D-B8A6-8025-B509-F9C984071B8A}"/>
              </a:ext>
            </a:extLst>
          </p:cNvPr>
          <p:cNvSpPr>
            <a:spLocks noGrp="1"/>
          </p:cNvSpPr>
          <p:nvPr>
            <p:ph type="sldNum" sz="quarter" idx="12"/>
          </p:nvPr>
        </p:nvSpPr>
        <p:spPr/>
        <p:txBody>
          <a:bodyPr/>
          <a:lstStyle/>
          <a:p>
            <a:fld id="{84D618AA-8DAA-FF4E-B18D-27A1BA1C0151}" type="slidenum">
              <a:rPr lang="en-US" smtClean="0"/>
              <a:t>4</a:t>
            </a:fld>
            <a:endParaRPr lang="en-US"/>
          </a:p>
        </p:txBody>
      </p:sp>
    </p:spTree>
    <p:extLst>
      <p:ext uri="{BB962C8B-B14F-4D97-AF65-F5344CB8AC3E}">
        <p14:creationId xmlns:p14="http://schemas.microsoft.com/office/powerpoint/2010/main" val="282716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9931-B79D-12AB-79A4-41C9D991AA49}"/>
              </a:ext>
            </a:extLst>
          </p:cNvPr>
          <p:cNvSpPr>
            <a:spLocks noGrp="1"/>
          </p:cNvSpPr>
          <p:nvPr>
            <p:ph type="title"/>
          </p:nvPr>
        </p:nvSpPr>
        <p:spPr/>
        <p:txBody>
          <a:bodyPr/>
          <a:lstStyle/>
          <a:p>
            <a:r>
              <a:rPr lang="en-US" dirty="0"/>
              <a:t>Research Methodology </a:t>
            </a:r>
          </a:p>
        </p:txBody>
      </p:sp>
      <p:sp>
        <p:nvSpPr>
          <p:cNvPr id="4" name="Date Placeholder 3">
            <a:extLst>
              <a:ext uri="{FF2B5EF4-FFF2-40B4-BE49-F238E27FC236}">
                <a16:creationId xmlns:a16="http://schemas.microsoft.com/office/drawing/2014/main" id="{05444B55-B07F-02F1-CAAB-7D433C1751E3}"/>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D5DF1F37-F40B-6AEF-D70F-6B7942B063F1}"/>
              </a:ext>
            </a:extLst>
          </p:cNvPr>
          <p:cNvSpPr>
            <a:spLocks noGrp="1"/>
          </p:cNvSpPr>
          <p:nvPr>
            <p:ph type="sldNum" sz="quarter" idx="12"/>
          </p:nvPr>
        </p:nvSpPr>
        <p:spPr/>
        <p:txBody>
          <a:bodyPr/>
          <a:lstStyle/>
          <a:p>
            <a:fld id="{84D618AA-8DAA-FF4E-B18D-27A1BA1C0151}" type="slidenum">
              <a:rPr lang="en-US" smtClean="0"/>
              <a:t>5</a:t>
            </a:fld>
            <a:endParaRPr lang="en-US"/>
          </a:p>
        </p:txBody>
      </p:sp>
      <p:sp>
        <p:nvSpPr>
          <p:cNvPr id="7" name="Rectangle 2">
            <a:extLst>
              <a:ext uri="{FF2B5EF4-FFF2-40B4-BE49-F238E27FC236}">
                <a16:creationId xmlns:a16="http://schemas.microsoft.com/office/drawing/2014/main" id="{DF7B5567-0230-8CE5-3BFB-E2D884C04878}"/>
              </a:ext>
            </a:extLst>
          </p:cNvPr>
          <p:cNvSpPr>
            <a:spLocks noGrp="1" noChangeArrowheads="1"/>
          </p:cNvSpPr>
          <p:nvPr>
            <p:ph idx="1"/>
          </p:nvPr>
        </p:nvSpPr>
        <p:spPr bwMode="auto">
          <a:xfrm>
            <a:off x="838200" y="1800691"/>
            <a:ext cx="1045464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Data Collection</a:t>
            </a:r>
            <a:r>
              <a:rPr kumimoji="0" lang="en-US" altLang="en-US" b="0" i="0" u="none" strike="noStrike" cap="none" normalizeH="0" baseline="0" dirty="0">
                <a:ln>
                  <a:noFill/>
                </a:ln>
                <a:solidFill>
                  <a:schemeClr val="tx1"/>
                </a:solidFill>
                <a:effectLst/>
              </a:rPr>
              <a:t>: Gather and clean email data with features like sender, subject, and email text.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Feature Engineering</a:t>
            </a:r>
            <a:r>
              <a:rPr kumimoji="0" lang="en-US" altLang="en-US" b="0" i="0" u="none" strike="noStrike" cap="none" normalizeH="0" baseline="0" dirty="0">
                <a:ln>
                  <a:noFill/>
                </a:ln>
                <a:solidFill>
                  <a:schemeClr val="tx1"/>
                </a:solidFill>
                <a:effectLst/>
              </a:rPr>
              <a:t>: Extract key characteristics such as word count and company information.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Data Visualization</a:t>
            </a:r>
            <a:r>
              <a:rPr kumimoji="0" lang="en-US" altLang="en-US" b="0" i="0" u="none" strike="noStrike" cap="none" normalizeH="0" baseline="0" dirty="0">
                <a:ln>
                  <a:noFill/>
                </a:ln>
                <a:solidFill>
                  <a:schemeClr val="tx1"/>
                </a:solidFill>
                <a:effectLst/>
              </a:rPr>
              <a:t>: Use plots to uncover patterns related to spam, no-reply, and legitimate emails.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Modeling</a:t>
            </a:r>
            <a:r>
              <a:rPr kumimoji="0" lang="en-US" altLang="en-US" b="0" i="0" u="none" strike="noStrike" cap="none" normalizeH="0" baseline="0" dirty="0">
                <a:ln>
                  <a:noFill/>
                </a:ln>
                <a:solidFill>
                  <a:schemeClr val="tx1"/>
                </a:solidFill>
                <a:effectLst/>
              </a:rPr>
              <a:t>: Build a classification model based on email features to predict spam likelihood.</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rPr>
              <a:t>Deployment</a:t>
            </a:r>
            <a:r>
              <a:rPr kumimoji="0" lang="en-US" altLang="en-US" b="0" i="0" u="none" strike="noStrike" cap="none" normalizeH="0" baseline="0" dirty="0">
                <a:ln>
                  <a:noFill/>
                </a:ln>
                <a:solidFill>
                  <a:schemeClr val="tx1"/>
                </a:solidFill>
                <a:effectLst/>
              </a:rPr>
              <a:t>: Implement the model in a web application where users can input email details to determine if it’s spam. </a:t>
            </a:r>
          </a:p>
        </p:txBody>
      </p:sp>
    </p:spTree>
    <p:extLst>
      <p:ext uri="{BB962C8B-B14F-4D97-AF65-F5344CB8AC3E}">
        <p14:creationId xmlns:p14="http://schemas.microsoft.com/office/powerpoint/2010/main" val="99761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EA6B-C339-453A-1015-B15085D37069}"/>
              </a:ext>
            </a:extLst>
          </p:cNvPr>
          <p:cNvSpPr>
            <a:spLocks noGrp="1"/>
          </p:cNvSpPr>
          <p:nvPr>
            <p:ph type="title"/>
          </p:nvPr>
        </p:nvSpPr>
        <p:spPr/>
        <p:txBody>
          <a:bodyPr/>
          <a:lstStyle/>
          <a:p>
            <a:r>
              <a:rPr lang="en-US" dirty="0"/>
              <a:t>Expected Outcome</a:t>
            </a:r>
          </a:p>
        </p:txBody>
      </p:sp>
      <p:sp>
        <p:nvSpPr>
          <p:cNvPr id="3" name="Content Placeholder 2">
            <a:extLst>
              <a:ext uri="{FF2B5EF4-FFF2-40B4-BE49-F238E27FC236}">
                <a16:creationId xmlns:a16="http://schemas.microsoft.com/office/drawing/2014/main" id="{DED83B84-515A-BC8B-C6DA-A355C4672C56}"/>
              </a:ext>
            </a:extLst>
          </p:cNvPr>
          <p:cNvSpPr>
            <a:spLocks noGrp="1"/>
          </p:cNvSpPr>
          <p:nvPr>
            <p:ph idx="1"/>
          </p:nvPr>
        </p:nvSpPr>
        <p:spPr/>
        <p:txBody>
          <a:bodyPr>
            <a:normAutofit fontScale="85000" lnSpcReduction="20000"/>
          </a:bodyPr>
          <a:lstStyle/>
          <a:p>
            <a:pPr algn="just"/>
            <a:r>
              <a:rPr lang="en-US" dirty="0"/>
              <a:t>The expected outcome of this project is a deployed website that serves as an automated email classification tool, allowing users to input the subject and sender details of an email. The system will provide the following:</a:t>
            </a:r>
          </a:p>
          <a:p>
            <a:pPr algn="just">
              <a:buFont typeface="+mj-lt"/>
              <a:buAutoNum type="arabicPeriod"/>
            </a:pPr>
            <a:r>
              <a:rPr lang="en-US" b="1" dirty="0"/>
              <a:t>User Input Interface</a:t>
            </a:r>
            <a:r>
              <a:rPr lang="en-US" dirty="0"/>
              <a:t>: A simple and intuitive form for users to enter email subject lines and sender details.</a:t>
            </a:r>
          </a:p>
          <a:p>
            <a:pPr algn="just">
              <a:buFont typeface="+mj-lt"/>
              <a:buAutoNum type="arabicPeriod"/>
            </a:pPr>
            <a:r>
              <a:rPr lang="en-US" b="1" dirty="0"/>
              <a:t>Automated Classification</a:t>
            </a:r>
            <a:r>
              <a:rPr lang="en-US" dirty="0"/>
              <a:t>: The system will analyze the input data using a trained machine learning model to classify the email as either </a:t>
            </a:r>
            <a:r>
              <a:rPr lang="en-US" b="1" dirty="0"/>
              <a:t>spam</a:t>
            </a:r>
            <a:r>
              <a:rPr lang="en-US" dirty="0"/>
              <a:t> or </a:t>
            </a:r>
            <a:r>
              <a:rPr lang="en-US" b="1" dirty="0"/>
              <a:t>genuine</a:t>
            </a:r>
            <a:r>
              <a:rPr lang="en-US" dirty="0"/>
              <a:t>.</a:t>
            </a:r>
          </a:p>
          <a:p>
            <a:pPr algn="just">
              <a:buFont typeface="+mj-lt"/>
              <a:buAutoNum type="arabicPeriod"/>
            </a:pPr>
            <a:r>
              <a:rPr lang="en-US" b="1" dirty="0"/>
              <a:t>Immediate Feedback</a:t>
            </a:r>
            <a:r>
              <a:rPr lang="en-US" dirty="0"/>
              <a:t>: Users will receive instant results, indicating the classification of the email, with possible explanations for the decision.</a:t>
            </a:r>
          </a:p>
          <a:p>
            <a:pPr algn="just">
              <a:buFont typeface="+mj-lt"/>
              <a:buAutoNum type="arabicPeriod"/>
            </a:pPr>
            <a:r>
              <a:rPr lang="en-US" b="1" dirty="0"/>
              <a:t>Future Scalability</a:t>
            </a:r>
            <a:r>
              <a:rPr lang="en-US" dirty="0"/>
              <a:t>: The web application will be designed for scalability, allowing for future enhancements, such as integration with email services and additional features.</a:t>
            </a:r>
          </a:p>
        </p:txBody>
      </p:sp>
      <p:sp>
        <p:nvSpPr>
          <p:cNvPr id="4" name="Date Placeholder 3">
            <a:extLst>
              <a:ext uri="{FF2B5EF4-FFF2-40B4-BE49-F238E27FC236}">
                <a16:creationId xmlns:a16="http://schemas.microsoft.com/office/drawing/2014/main" id="{43F83EBD-4728-4836-3779-35AD88067941}"/>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EF9AD802-A1FA-5329-0CBC-B848F981BD7C}"/>
              </a:ext>
            </a:extLst>
          </p:cNvPr>
          <p:cNvSpPr>
            <a:spLocks noGrp="1"/>
          </p:cNvSpPr>
          <p:nvPr>
            <p:ph type="sldNum" sz="quarter" idx="12"/>
          </p:nvPr>
        </p:nvSpPr>
        <p:spPr/>
        <p:txBody>
          <a:bodyPr/>
          <a:lstStyle/>
          <a:p>
            <a:fld id="{84D618AA-8DAA-FF4E-B18D-27A1BA1C0151}" type="slidenum">
              <a:rPr lang="en-US" smtClean="0"/>
              <a:t>6</a:t>
            </a:fld>
            <a:endParaRPr lang="en-US"/>
          </a:p>
        </p:txBody>
      </p:sp>
    </p:spTree>
    <p:extLst>
      <p:ext uri="{BB962C8B-B14F-4D97-AF65-F5344CB8AC3E}">
        <p14:creationId xmlns:p14="http://schemas.microsoft.com/office/powerpoint/2010/main" val="216592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45C0-3F3A-61CC-368A-7B4BB80C5B8D}"/>
              </a:ext>
            </a:extLst>
          </p:cNvPr>
          <p:cNvSpPr>
            <a:spLocks noGrp="1"/>
          </p:cNvSpPr>
          <p:nvPr>
            <p:ph type="title"/>
          </p:nvPr>
        </p:nvSpPr>
        <p:spPr/>
        <p:txBody>
          <a:bodyPr/>
          <a:lstStyle/>
          <a:p>
            <a:r>
              <a:rPr lang="en-US" dirty="0"/>
              <a:t>Discussions</a:t>
            </a:r>
          </a:p>
        </p:txBody>
      </p:sp>
      <p:sp>
        <p:nvSpPr>
          <p:cNvPr id="4" name="Date Placeholder 3">
            <a:extLst>
              <a:ext uri="{FF2B5EF4-FFF2-40B4-BE49-F238E27FC236}">
                <a16:creationId xmlns:a16="http://schemas.microsoft.com/office/drawing/2014/main" id="{B8710486-8FC9-8B1F-8A38-035C2C636324}"/>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16693735-9CDF-80AD-786C-D35A5F4A7C89}"/>
              </a:ext>
            </a:extLst>
          </p:cNvPr>
          <p:cNvSpPr>
            <a:spLocks noGrp="1"/>
          </p:cNvSpPr>
          <p:nvPr>
            <p:ph type="sldNum" sz="quarter" idx="12"/>
          </p:nvPr>
        </p:nvSpPr>
        <p:spPr/>
        <p:txBody>
          <a:bodyPr/>
          <a:lstStyle/>
          <a:p>
            <a:fld id="{84D618AA-8DAA-FF4E-B18D-27A1BA1C0151}" type="slidenum">
              <a:rPr lang="en-US" smtClean="0"/>
              <a:t>7</a:t>
            </a:fld>
            <a:endParaRPr lang="en-US"/>
          </a:p>
        </p:txBody>
      </p:sp>
      <p:sp>
        <p:nvSpPr>
          <p:cNvPr id="6" name="Rectangle 1">
            <a:extLst>
              <a:ext uri="{FF2B5EF4-FFF2-40B4-BE49-F238E27FC236}">
                <a16:creationId xmlns:a16="http://schemas.microsoft.com/office/drawing/2014/main" id="{263EC2D3-AE07-FD67-95DD-825DC010D0A7}"/>
              </a:ext>
            </a:extLst>
          </p:cNvPr>
          <p:cNvSpPr>
            <a:spLocks noGrp="1" noChangeArrowheads="1"/>
          </p:cNvSpPr>
          <p:nvPr>
            <p:ph idx="1"/>
          </p:nvPr>
        </p:nvSpPr>
        <p:spPr bwMode="auto">
          <a:xfrm>
            <a:off x="838200" y="1923800"/>
            <a:ext cx="1031965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rPr>
              <a:t>User Experience</a:t>
            </a:r>
            <a:r>
              <a:rPr kumimoji="0" lang="en-US" altLang="en-US" sz="2400" b="0" i="0" u="none" strike="noStrike" cap="none" normalizeH="0" baseline="0" dirty="0">
                <a:ln>
                  <a:noFill/>
                </a:ln>
                <a:solidFill>
                  <a:schemeClr val="tx1"/>
                </a:solidFill>
                <a:effectLst/>
              </a:rPr>
              <a:t>: The interface should be designed to be intuitive and user-friendly, ensuring smooth interaction. A clean layout will make it easy for users to input email details and view results.</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rPr>
              <a:t>Model Accuracy</a:t>
            </a:r>
            <a:r>
              <a:rPr kumimoji="0" lang="en-US" altLang="en-US" sz="2400" b="0" i="0" u="none" strike="noStrike" cap="none" normalizeH="0" baseline="0" dirty="0">
                <a:ln>
                  <a:noFill/>
                </a:ln>
                <a:solidFill>
                  <a:schemeClr val="tx1"/>
                </a:solidFill>
                <a:effectLst/>
              </a:rPr>
              <a:t>: Ensuring the accuracy of the email classification model is essential. Continuous monitoring and updates to the model will be needed to keep it reliable as email patterns evolve.</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rPr>
              <a:t>Data Privacy</a:t>
            </a:r>
            <a:r>
              <a:rPr kumimoji="0" lang="en-US" altLang="en-US" sz="2400" b="0" i="0" u="none" strike="noStrike" cap="none" normalizeH="0" baseline="0" dirty="0">
                <a:ln>
                  <a:noFill/>
                </a:ln>
                <a:solidFill>
                  <a:schemeClr val="tx1"/>
                </a:solidFill>
                <a:effectLst/>
              </a:rPr>
              <a:t>: Safeguarding user data will be a priority. Implementing strong security protocols will help maintain trust and protect sensitive information.</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rPr>
              <a:t>Future Enhancements</a:t>
            </a:r>
            <a:r>
              <a:rPr kumimoji="0" lang="en-US" altLang="en-US" sz="2400" b="0" i="0" u="none" strike="noStrike" cap="none" normalizeH="0" baseline="0" dirty="0">
                <a:ln>
                  <a:noFill/>
                </a:ln>
                <a:solidFill>
                  <a:schemeClr val="tx1"/>
                </a:solidFill>
                <a:effectLst/>
              </a:rPr>
              <a:t>: The project can be expanded in the future to include integration with email services, providing seamless email filtering, and potentially offering additional features such as mobile access.</a:t>
            </a:r>
          </a:p>
        </p:txBody>
      </p:sp>
    </p:spTree>
    <p:extLst>
      <p:ext uri="{BB962C8B-B14F-4D97-AF65-F5344CB8AC3E}">
        <p14:creationId xmlns:p14="http://schemas.microsoft.com/office/powerpoint/2010/main" val="380033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484F-E38E-4261-FB2C-B6EA2C008EF3}"/>
              </a:ext>
            </a:extLst>
          </p:cNvPr>
          <p:cNvSpPr>
            <a:spLocks noGrp="1"/>
          </p:cNvSpPr>
          <p:nvPr>
            <p:ph type="title"/>
          </p:nvPr>
        </p:nvSpPr>
        <p:spPr/>
        <p:txBody>
          <a:bodyPr/>
          <a:lstStyle/>
          <a:p>
            <a:r>
              <a:rPr lang="en-US" dirty="0"/>
              <a:t>Scope of Project</a:t>
            </a:r>
          </a:p>
        </p:txBody>
      </p:sp>
      <p:sp>
        <p:nvSpPr>
          <p:cNvPr id="3" name="Content Placeholder 2">
            <a:extLst>
              <a:ext uri="{FF2B5EF4-FFF2-40B4-BE49-F238E27FC236}">
                <a16:creationId xmlns:a16="http://schemas.microsoft.com/office/drawing/2014/main" id="{83681EDE-9141-D46D-C388-58094B221F12}"/>
              </a:ext>
            </a:extLst>
          </p:cNvPr>
          <p:cNvSpPr>
            <a:spLocks noGrp="1"/>
          </p:cNvSpPr>
          <p:nvPr>
            <p:ph idx="1"/>
          </p:nvPr>
        </p:nvSpPr>
        <p:spPr/>
        <p:txBody>
          <a:bodyPr/>
          <a:lstStyle/>
          <a:p>
            <a:pPr algn="just"/>
            <a:r>
              <a:rPr lang="en-US" dirty="0"/>
              <a:t>The aim of this project is to analyze email data for patterns related to spam detection, email responses, and sender companies. </a:t>
            </a:r>
          </a:p>
          <a:p>
            <a:pPr algn="just"/>
            <a:r>
              <a:rPr lang="en-US" dirty="0"/>
              <a:t>By utilizing data visualization and statistical analysis, this project seeks to uncover relationships between various email characteristics, such as company, length of email text, and the likelihood of emails being spam or no-reply messages. </a:t>
            </a:r>
          </a:p>
          <a:p>
            <a:pPr algn="just"/>
            <a:r>
              <a:rPr lang="en-US" dirty="0"/>
              <a:t>The end goal is to help automate and enhance email filtering systems, providing a clear understanding of which email attributes contribute to spam classification, ultimately improving user email management.</a:t>
            </a:r>
          </a:p>
        </p:txBody>
      </p:sp>
      <p:sp>
        <p:nvSpPr>
          <p:cNvPr id="4" name="Date Placeholder 3">
            <a:extLst>
              <a:ext uri="{FF2B5EF4-FFF2-40B4-BE49-F238E27FC236}">
                <a16:creationId xmlns:a16="http://schemas.microsoft.com/office/drawing/2014/main" id="{9A3B0F8D-0096-90FF-58FB-A329F382A148}"/>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613503A7-DC42-3131-B40B-E4E4975A6E34}"/>
              </a:ext>
            </a:extLst>
          </p:cNvPr>
          <p:cNvSpPr>
            <a:spLocks noGrp="1"/>
          </p:cNvSpPr>
          <p:nvPr>
            <p:ph type="sldNum" sz="quarter" idx="12"/>
          </p:nvPr>
        </p:nvSpPr>
        <p:spPr/>
        <p:txBody>
          <a:bodyPr/>
          <a:lstStyle/>
          <a:p>
            <a:fld id="{84D618AA-8DAA-FF4E-B18D-27A1BA1C0151}" type="slidenum">
              <a:rPr lang="en-US" smtClean="0"/>
              <a:t>8</a:t>
            </a:fld>
            <a:endParaRPr lang="en-US"/>
          </a:p>
        </p:txBody>
      </p:sp>
    </p:spTree>
    <p:extLst>
      <p:ext uri="{BB962C8B-B14F-4D97-AF65-F5344CB8AC3E}">
        <p14:creationId xmlns:p14="http://schemas.microsoft.com/office/powerpoint/2010/main" val="168401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3314-BFBE-2297-4F63-0EA2A01F9ECC}"/>
              </a:ext>
            </a:extLst>
          </p:cNvPr>
          <p:cNvSpPr>
            <a:spLocks noGrp="1"/>
          </p:cNvSpPr>
          <p:nvPr>
            <p:ph type="title"/>
          </p:nvPr>
        </p:nvSpPr>
        <p:spPr/>
        <p:txBody>
          <a:bodyPr/>
          <a:lstStyle/>
          <a:p>
            <a:r>
              <a:rPr lang="en-US" dirty="0"/>
              <a:t>Progress So far</a:t>
            </a:r>
          </a:p>
        </p:txBody>
      </p:sp>
      <p:sp>
        <p:nvSpPr>
          <p:cNvPr id="4" name="Date Placeholder 3">
            <a:extLst>
              <a:ext uri="{FF2B5EF4-FFF2-40B4-BE49-F238E27FC236}">
                <a16:creationId xmlns:a16="http://schemas.microsoft.com/office/drawing/2014/main" id="{778EEA4E-C912-B01D-E6EF-A496EA617F13}"/>
              </a:ext>
            </a:extLst>
          </p:cNvPr>
          <p:cNvSpPr>
            <a:spLocks noGrp="1"/>
          </p:cNvSpPr>
          <p:nvPr>
            <p:ph type="dt" sz="half" idx="10"/>
          </p:nvPr>
        </p:nvSpPr>
        <p:spPr/>
        <p:txBody>
          <a:bodyPr/>
          <a:lstStyle/>
          <a:p>
            <a:fld id="{3E200D22-A913-914D-B06C-E294256DAC47}" type="datetime1">
              <a:rPr lang="en-IN" smtClean="0"/>
              <a:t>02-10-2024</a:t>
            </a:fld>
            <a:endParaRPr lang="en-US"/>
          </a:p>
        </p:txBody>
      </p:sp>
      <p:sp>
        <p:nvSpPr>
          <p:cNvPr id="5" name="Slide Number Placeholder 4">
            <a:extLst>
              <a:ext uri="{FF2B5EF4-FFF2-40B4-BE49-F238E27FC236}">
                <a16:creationId xmlns:a16="http://schemas.microsoft.com/office/drawing/2014/main" id="{CDD46A77-5BC6-403C-C3E4-E790B8E5E677}"/>
              </a:ext>
            </a:extLst>
          </p:cNvPr>
          <p:cNvSpPr>
            <a:spLocks noGrp="1"/>
          </p:cNvSpPr>
          <p:nvPr>
            <p:ph type="sldNum" sz="quarter" idx="12"/>
          </p:nvPr>
        </p:nvSpPr>
        <p:spPr/>
        <p:txBody>
          <a:bodyPr/>
          <a:lstStyle/>
          <a:p>
            <a:fld id="{84D618AA-8DAA-FF4E-B18D-27A1BA1C0151}" type="slidenum">
              <a:rPr lang="en-US" smtClean="0"/>
              <a:t>9</a:t>
            </a:fld>
            <a:endParaRPr lang="en-US"/>
          </a:p>
        </p:txBody>
      </p:sp>
      <p:sp>
        <p:nvSpPr>
          <p:cNvPr id="6" name="Rectangle 1">
            <a:extLst>
              <a:ext uri="{FF2B5EF4-FFF2-40B4-BE49-F238E27FC236}">
                <a16:creationId xmlns:a16="http://schemas.microsoft.com/office/drawing/2014/main" id="{8A1C3BE8-9F5E-7A1E-ADD7-EC0B942F2E0B}"/>
              </a:ext>
            </a:extLst>
          </p:cNvPr>
          <p:cNvSpPr>
            <a:spLocks noGrp="1" noChangeArrowheads="1"/>
          </p:cNvSpPr>
          <p:nvPr>
            <p:ph idx="1"/>
          </p:nvPr>
        </p:nvSpPr>
        <p:spPr bwMode="auto">
          <a:xfrm>
            <a:off x="838200" y="1554471"/>
            <a:ext cx="1091837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600" b="1" i="0" u="none" strike="noStrike" cap="none" normalizeH="0" baseline="0" dirty="0">
                <a:ln>
                  <a:noFill/>
                </a:ln>
                <a:solidFill>
                  <a:schemeClr val="tx1"/>
                </a:solidFill>
                <a:effectLst/>
              </a:rPr>
              <a:t>Data Collection and Preprocessing</a:t>
            </a:r>
            <a:r>
              <a:rPr kumimoji="0" lang="en-US" altLang="en-US" sz="2600" b="0" i="0" u="none" strike="noStrike" cap="none" normalizeH="0" baseline="0" dirty="0">
                <a:ln>
                  <a:noFill/>
                </a:ln>
                <a:solidFill>
                  <a:schemeClr val="tx1"/>
                </a:solidFill>
                <a:effectLst/>
              </a:rPr>
              <a:t>: A dataset of emails was gathered, containing important features such as sender information, subject lines, and email content. The data was cleaned and preprocessed, including tasks like handling missing values, removing unnecessary characters, and categorizing emails.</a:t>
            </a:r>
          </a:p>
          <a:p>
            <a:pPr algn="just" eaLnBrk="0" fontAlgn="base" hangingPunct="0">
              <a:lnSpc>
                <a:spcPct val="100000"/>
              </a:lnSpc>
              <a:spcBef>
                <a:spcPct val="0"/>
              </a:spcBef>
              <a:spcAft>
                <a:spcPct val="0"/>
              </a:spcAft>
            </a:pPr>
            <a:r>
              <a:rPr kumimoji="0" lang="en-US" altLang="en-US" sz="2600" b="1" i="0" u="none" strike="noStrike" cap="none" normalizeH="0" baseline="0" dirty="0">
                <a:ln>
                  <a:noFill/>
                </a:ln>
                <a:solidFill>
                  <a:schemeClr val="tx1"/>
                </a:solidFill>
                <a:effectLst/>
              </a:rPr>
              <a:t>Exploratory Data Analysis (EDA)</a:t>
            </a:r>
            <a:r>
              <a:rPr kumimoji="0" lang="en-US" altLang="en-US" sz="2600" b="0" i="0" u="none" strike="noStrike" cap="none" normalizeH="0" baseline="0" dirty="0">
                <a:ln>
                  <a:noFill/>
                </a:ln>
                <a:solidFill>
                  <a:schemeClr val="tx1"/>
                </a:solidFill>
                <a:effectLst/>
              </a:rPr>
              <a:t>: Various visualizations were created to analyze the distribution of spam versus genuine emails based on sender, company, and other attributes. These insights helped shape the understanding of common spam patterns.</a:t>
            </a:r>
          </a:p>
          <a:p>
            <a:pPr algn="just" eaLnBrk="0" fontAlgn="base" hangingPunct="0">
              <a:lnSpc>
                <a:spcPct val="100000"/>
              </a:lnSpc>
              <a:spcBef>
                <a:spcPct val="0"/>
              </a:spcBef>
              <a:spcAft>
                <a:spcPct val="0"/>
              </a:spcAft>
            </a:pPr>
            <a:r>
              <a:rPr kumimoji="0" lang="en-US" altLang="en-US" sz="2600" b="1" i="0" u="none" strike="noStrike" cap="none" normalizeH="0" baseline="0" dirty="0">
                <a:ln>
                  <a:noFill/>
                </a:ln>
                <a:solidFill>
                  <a:schemeClr val="tx1"/>
                </a:solidFill>
                <a:effectLst/>
              </a:rPr>
              <a:t>Feature Engineering</a:t>
            </a:r>
            <a:r>
              <a:rPr kumimoji="0" lang="en-US" altLang="en-US" sz="2600" b="0" i="0" u="none" strike="noStrike" cap="none" normalizeH="0" baseline="0" dirty="0">
                <a:ln>
                  <a:noFill/>
                </a:ln>
                <a:solidFill>
                  <a:schemeClr val="tx1"/>
                </a:solidFill>
                <a:effectLst/>
              </a:rPr>
              <a:t>: Relevant features from the email data were extracted, such as email length, reason, no reply and company source, to better train the model for classification.</a:t>
            </a:r>
          </a:p>
        </p:txBody>
      </p:sp>
    </p:spTree>
    <p:extLst>
      <p:ext uri="{BB962C8B-B14F-4D97-AF65-F5344CB8AC3E}">
        <p14:creationId xmlns:p14="http://schemas.microsoft.com/office/powerpoint/2010/main" val="3285246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1017</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Franklin Gothic Book</vt:lpstr>
      <vt:lpstr>Franklin Gothic Medium</vt:lpstr>
      <vt:lpstr>Palatino Linotype</vt:lpstr>
      <vt:lpstr>Segoe Print</vt:lpstr>
      <vt:lpstr>Office Theme</vt:lpstr>
      <vt:lpstr>Chhattisgarh Swami Vivekanand Technical University  University Teaching Department  Department of Computer Science and Engineering </vt:lpstr>
      <vt:lpstr>Content </vt:lpstr>
      <vt:lpstr>Problem Statement </vt:lpstr>
      <vt:lpstr>Literature Survey</vt:lpstr>
      <vt:lpstr>Research Methodology </vt:lpstr>
      <vt:lpstr>Expected Outcome</vt:lpstr>
      <vt:lpstr>Discussions</vt:lpstr>
      <vt:lpstr>Scope of Project</vt:lpstr>
      <vt:lpstr>Progress So far</vt:lpstr>
      <vt:lpstr>Data Visualization</vt:lpstr>
      <vt:lpstr>Data Visualization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vibhooti rajkumar</dc:creator>
  <cp:lastModifiedBy>Madhurima Rawat</cp:lastModifiedBy>
  <cp:revision>36</cp:revision>
  <dcterms:created xsi:type="dcterms:W3CDTF">2024-10-01T11:31:08Z</dcterms:created>
  <dcterms:modified xsi:type="dcterms:W3CDTF">2024-10-02T17:12:03Z</dcterms:modified>
</cp:coreProperties>
</file>