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314" r:id="rId5"/>
    <p:sldId id="260" r:id="rId6"/>
    <p:sldId id="338" r:id="rId7"/>
    <p:sldId id="335"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36" r:id="rId23"/>
    <p:sldId id="329" r:id="rId24"/>
    <p:sldId id="33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DBF"/>
    <a:srgbClr val="6AAC90"/>
    <a:srgbClr val="0072BC"/>
    <a:srgbClr val="3C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1BE6B8-9C34-75D5-D7A5-0B2A3F5CDB92}" v="2" dt="2020-07-09T12:04:42.91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anon#6b527bee91a07847f4cb06e71c7f2a02a6a641509929a7b063444718fd86c6f8::" providerId="AD" clId="Web-{D51BE6B8-9C34-75D5-D7A5-0B2A3F5CDB92}"/>
    <pc:docChg chg="addSld delSld">
      <pc:chgData name="Utilisateur invité" userId="S::urn:spo:anon#6b527bee91a07847f4cb06e71c7f2a02a6a641509929a7b063444718fd86c6f8::" providerId="AD" clId="Web-{D51BE6B8-9C34-75D5-D7A5-0B2A3F5CDB92}" dt="2020-07-09T12:04:42.913" v="1"/>
      <pc:docMkLst>
        <pc:docMk/>
      </pc:docMkLst>
      <pc:sldChg chg="new del">
        <pc:chgData name="Utilisateur invité" userId="S::urn:spo:anon#6b527bee91a07847f4cb06e71c7f2a02a6a641509929a7b063444718fd86c6f8::" providerId="AD" clId="Web-{D51BE6B8-9C34-75D5-D7A5-0B2A3F5CDB92}" dt="2020-07-09T12:04:42.913" v="1"/>
        <pc:sldMkLst>
          <pc:docMk/>
          <pc:sldMk cId="1292661354"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25949-E3F6-4055-B9F4-F42859006D91}" type="datetimeFigureOut">
              <a:rPr lang="fr-FR" smtClean="0"/>
              <a:pPr/>
              <a:t>09/07/2020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D40C7-59C8-49F7-8D30-3D3A4CA13521}" type="slidenum">
              <a:rPr lang="fr-FR" smtClean="0"/>
              <a:pPr/>
              <a:t>‹#›</a:t>
            </a:fld>
            <a:endParaRPr lang="fr-FR"/>
          </a:p>
        </p:txBody>
      </p:sp>
    </p:spTree>
    <p:extLst>
      <p:ext uri="{BB962C8B-B14F-4D97-AF65-F5344CB8AC3E}">
        <p14:creationId xmlns:p14="http://schemas.microsoft.com/office/powerpoint/2010/main" val="386694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4AAD347D-5ACD-4C99-B74B-A9C85AD731AF}"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nchorCtr="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3"/>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pPr/>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9796027F-7875-4030-9381-8BD8C4F21935}" type="datetimeFigureOut">
              <a:rPr lang="en-US" dirty="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9796027F-7875-4030-9381-8BD8C4F21935}" type="datetimeFigureOut">
              <a:rPr lang="en-US" dirty="0"/>
              <a:pPr/>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7" name="Date Placeholder 2"/>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pPr/>
              <a:t>7/9/2020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pPr/>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7/9/2020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unity3d.com/ScriptReference/Vector3.SmoothDamp.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463970" y="73540"/>
            <a:ext cx="9980323" cy="3329581"/>
          </a:xfrm>
        </p:spPr>
        <p:txBody>
          <a:bodyPr/>
          <a:lstStyle/>
          <a:p>
            <a:r>
              <a:rPr lang="fr-FR"/>
              <a:t>Workshop </a:t>
            </a:r>
            <a:r>
              <a:rPr lang="fr-FR" err="1"/>
              <a:t>Unity</a:t>
            </a:r>
            <a:r>
              <a:rPr lang="fr-FR"/>
              <a:t> 1</a:t>
            </a:r>
          </a:p>
        </p:txBody>
      </p:sp>
      <p:sp>
        <p:nvSpPr>
          <p:cNvPr id="3" name="Sous-titre 2"/>
          <p:cNvSpPr>
            <a:spLocks noGrp="1"/>
          </p:cNvSpPr>
          <p:nvPr>
            <p:ph type="subTitle" idx="1"/>
          </p:nvPr>
        </p:nvSpPr>
        <p:spPr>
          <a:xfrm>
            <a:off x="463971" y="3403120"/>
            <a:ext cx="8825658" cy="861420"/>
          </a:xfrm>
        </p:spPr>
        <p:txBody>
          <a:bodyPr/>
          <a:lstStyle/>
          <a:p>
            <a:r>
              <a:rPr lang="fr-FR"/>
              <a:t>GOTO GAMES 2020</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34430">
            <a:off x="1175689" y="5006308"/>
            <a:ext cx="1459957" cy="145995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488" y="5417046"/>
            <a:ext cx="878236" cy="878236"/>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53" y="5893797"/>
            <a:ext cx="878236" cy="87823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3423" y="5713580"/>
            <a:ext cx="878236" cy="878236"/>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390" y="6008433"/>
            <a:ext cx="878236" cy="878236"/>
          </a:xfrm>
          <a:prstGeom prst="rect">
            <a:avLst/>
          </a:prstGeom>
        </p:spPr>
      </p:pic>
      <p:pic>
        <p:nvPicPr>
          <p:cNvPr id="15" name="Imag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78" y="5736286"/>
            <a:ext cx="1109640" cy="1109640"/>
          </a:xfrm>
          <a:prstGeom prst="rect">
            <a:avLst/>
          </a:prstGeom>
        </p:spPr>
      </p:pic>
      <p:pic>
        <p:nvPicPr>
          <p:cNvPr id="16" name="Imag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8537">
            <a:off x="2421095" y="5341801"/>
            <a:ext cx="574353" cy="886444"/>
          </a:xfrm>
          <a:prstGeom prst="rect">
            <a:avLst/>
          </a:prstGeom>
        </p:spPr>
      </p:pic>
      <p:pic>
        <p:nvPicPr>
          <p:cNvPr id="23" name="Imag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36424" y="3770797"/>
            <a:ext cx="1444897" cy="1444897"/>
          </a:xfrm>
          <a:prstGeom prst="rect">
            <a:avLst/>
          </a:prstGeom>
        </p:spPr>
      </p:pic>
      <p:pic>
        <p:nvPicPr>
          <p:cNvPr id="26" name="Imag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101" y="6071105"/>
            <a:ext cx="7134746" cy="3818204"/>
          </a:xfrm>
          <a:prstGeom prst="rect">
            <a:avLst/>
          </a:prstGeom>
        </p:spPr>
      </p:pic>
      <p:pic>
        <p:nvPicPr>
          <p:cNvPr id="28" name="Imag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64396" y="3955623"/>
            <a:ext cx="1067334" cy="1067334"/>
          </a:xfrm>
          <a:prstGeom prst="rect">
            <a:avLst/>
          </a:prstGeom>
        </p:spPr>
      </p:pic>
      <p:pic>
        <p:nvPicPr>
          <p:cNvPr id="29" name="Imag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66517" y="4498010"/>
            <a:ext cx="1067334" cy="1067334"/>
          </a:xfrm>
          <a:prstGeom prst="rect">
            <a:avLst/>
          </a:prstGeom>
        </p:spPr>
      </p:pic>
      <p:pic>
        <p:nvPicPr>
          <p:cNvPr id="34" name="Imag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54036" y="3955623"/>
            <a:ext cx="1067334" cy="1067334"/>
          </a:xfrm>
          <a:prstGeom prst="rect">
            <a:avLst/>
          </a:prstGeom>
        </p:spPr>
      </p:pic>
      <p:pic>
        <p:nvPicPr>
          <p:cNvPr id="36" name="Image 3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43791" y="4212946"/>
            <a:ext cx="1067334" cy="1067334"/>
          </a:xfrm>
          <a:prstGeom prst="rect">
            <a:avLst/>
          </a:prstGeom>
        </p:spPr>
      </p:pic>
      <p:pic>
        <p:nvPicPr>
          <p:cNvPr id="39" name="Image 3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96768" y="4212946"/>
            <a:ext cx="1067334" cy="1067334"/>
          </a:xfrm>
          <a:prstGeom prst="rect">
            <a:avLst/>
          </a:prstGeom>
        </p:spPr>
      </p:pic>
      <p:pic>
        <p:nvPicPr>
          <p:cNvPr id="41" name="Imag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74961" y="6114525"/>
            <a:ext cx="1040865" cy="743475"/>
          </a:xfrm>
          <a:prstGeom prst="rect">
            <a:avLst/>
          </a:prstGeom>
        </p:spPr>
      </p:pic>
      <p:pic>
        <p:nvPicPr>
          <p:cNvPr id="44" name="Image 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11098336" y="5949181"/>
            <a:ext cx="839994" cy="822852"/>
          </a:xfrm>
          <a:prstGeom prst="rect">
            <a:avLst/>
          </a:prstGeom>
        </p:spPr>
      </p:pic>
      <p:pic>
        <p:nvPicPr>
          <p:cNvPr id="45" name="Image 4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11598063" y="5949181"/>
            <a:ext cx="839994" cy="822852"/>
          </a:xfrm>
          <a:prstGeom prst="rect">
            <a:avLst/>
          </a:prstGeom>
        </p:spPr>
      </p:pic>
      <p:pic>
        <p:nvPicPr>
          <p:cNvPr id="64" name="Imag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79484" y="5295256"/>
            <a:ext cx="1444897" cy="1444897"/>
          </a:xfrm>
          <a:prstGeom prst="rect">
            <a:avLst/>
          </a:prstGeom>
        </p:spPr>
      </p:pic>
      <p:pic>
        <p:nvPicPr>
          <p:cNvPr id="65" name="Imag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11110" y="5513306"/>
            <a:ext cx="1209914" cy="1209914"/>
          </a:xfrm>
          <a:prstGeom prst="rect">
            <a:avLst/>
          </a:prstGeom>
        </p:spPr>
      </p:pic>
      <p:pic>
        <p:nvPicPr>
          <p:cNvPr id="66" name="Imag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41355" y="5070529"/>
            <a:ext cx="1444897" cy="1444897"/>
          </a:xfrm>
          <a:prstGeom prst="rect">
            <a:avLst/>
          </a:prstGeom>
        </p:spPr>
      </p:pic>
      <p:pic>
        <p:nvPicPr>
          <p:cNvPr id="67" name="Imag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278155" y="5597892"/>
            <a:ext cx="1444897" cy="1444897"/>
          </a:xfrm>
          <a:prstGeom prst="rect">
            <a:avLst/>
          </a:prstGeom>
        </p:spPr>
      </p:pic>
      <p:pic>
        <p:nvPicPr>
          <p:cNvPr id="68" name="Imag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flipH="1">
            <a:off x="8113055" y="5846062"/>
            <a:ext cx="1444897" cy="1444897"/>
          </a:xfrm>
          <a:prstGeom prst="rect">
            <a:avLst/>
          </a:prstGeom>
        </p:spPr>
      </p:pic>
      <p:pic>
        <p:nvPicPr>
          <p:cNvPr id="69" name="Image 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04958" y="5844177"/>
            <a:ext cx="1444897" cy="1444897"/>
          </a:xfrm>
          <a:prstGeom prst="rect">
            <a:avLst/>
          </a:prstGeom>
        </p:spPr>
      </p:pic>
      <p:pic>
        <p:nvPicPr>
          <p:cNvPr id="70" name="Image 6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015826" y="0"/>
            <a:ext cx="1348734" cy="1348734"/>
          </a:xfrm>
          <a:prstGeom prst="rect">
            <a:avLst/>
          </a:prstGeom>
        </p:spPr>
      </p:pic>
    </p:spTree>
    <p:extLst>
      <p:ext uri="{BB962C8B-B14F-4D97-AF65-F5344CB8AC3E}">
        <p14:creationId xmlns:p14="http://schemas.microsoft.com/office/powerpoint/2010/main" val="371788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Les scènes</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sz="1600"/>
              <a:t>Qu’est-ce qu’une scène ?</a:t>
            </a:r>
          </a:p>
          <a:p>
            <a:endParaRPr lang="fr-FR" sz="1600" b="1">
              <a:solidFill>
                <a:srgbClr val="0070C0"/>
              </a:solidFill>
            </a:endParaRPr>
          </a:p>
          <a:p>
            <a:r>
              <a:rPr lang="fr-FR" sz="1600"/>
              <a:t>Sauvegarder sa scène</a:t>
            </a:r>
          </a:p>
          <a:p>
            <a:endParaRPr lang="fr-FR" sz="1600"/>
          </a:p>
          <a:p>
            <a:r>
              <a:rPr lang="fr-FR" sz="1600"/>
              <a:t>Noms de scènes usuels : main, start, level1, </a:t>
            </a:r>
            <a:r>
              <a:rPr lang="fr-FR" sz="1600" err="1"/>
              <a:t>mainMenu</a:t>
            </a:r>
            <a:r>
              <a:rPr lang="fr-FR" sz="1600"/>
              <a:t>...</a:t>
            </a:r>
          </a:p>
          <a:p>
            <a:endParaRPr lang="fr-FR" sz="1600"/>
          </a:p>
          <a:p>
            <a:r>
              <a:rPr lang="fr-FR" sz="1600"/>
              <a:t>Édition multi scènes</a:t>
            </a:r>
          </a:p>
          <a:p>
            <a:endParaRPr lang="fr-FR" sz="1600"/>
          </a:p>
          <a:p>
            <a:r>
              <a:rPr lang="fr-FR" sz="1600"/>
              <a:t>Charger une scène décharge la précédente et détruit tous ses objets !</a:t>
            </a:r>
          </a:p>
          <a:p>
            <a:endParaRPr lang="fr-FR" sz="1600"/>
          </a:p>
          <a:p>
            <a:r>
              <a:rPr lang="fr-FR" sz="1600"/>
              <a:t>Charger une scène en code :</a:t>
            </a:r>
          </a:p>
          <a:p>
            <a:endParaRPr lang="fr-FR"/>
          </a:p>
          <a:p>
            <a:endParaRPr lang="fr-FR" b="1">
              <a:solidFill>
                <a:srgbClr val="0070C0"/>
              </a:solidFill>
            </a:endParaRP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043" y="-238372"/>
            <a:ext cx="1459957" cy="1459957"/>
          </a:xfrm>
          <a:prstGeom prst="rect">
            <a:avLst/>
          </a:prstGeom>
        </p:spPr>
      </p:pic>
      <p:sp>
        <p:nvSpPr>
          <p:cNvPr id="4" name="Rectangle 1">
            <a:extLst>
              <a:ext uri="{FF2B5EF4-FFF2-40B4-BE49-F238E27FC236}">
                <a16:creationId xmlns:a16="http://schemas.microsoft.com/office/drawing/2014/main" id="{14D14F94-AFE1-46D7-94E4-475A1FAEE1B9}"/>
              </a:ext>
            </a:extLst>
          </p:cNvPr>
          <p:cNvSpPr>
            <a:spLocks noChangeArrowheads="1"/>
          </p:cNvSpPr>
          <p:nvPr/>
        </p:nvSpPr>
        <p:spPr bwMode="auto">
          <a:xfrm>
            <a:off x="4000983" y="4830385"/>
            <a:ext cx="5833641"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808080"/>
                </a:solidFill>
                <a:effectLst/>
                <a:latin typeface="Consolas" panose="020B0609020204030204" pitchFamily="49" charset="0"/>
              </a:rPr>
              <a:t>// charger une scène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SceneManager.</a:t>
            </a:r>
            <a:r>
              <a:rPr kumimoji="0" lang="fr-FR" altLang="fr-FR" sz="1000" b="0" i="0" u="none" strike="noStrike" cap="none" normalizeH="0" baseline="0">
                <a:ln>
                  <a:noFill/>
                </a:ln>
                <a:solidFill>
                  <a:srgbClr val="FFC66D"/>
                </a:solidFill>
                <a:effectLst/>
                <a:latin typeface="Consolas" panose="020B0609020204030204" pitchFamily="49" charset="0"/>
              </a:rPr>
              <a:t>LoadScene</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"Main"</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charger une scène de manière asynchrone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CC7832"/>
                </a:solidFill>
                <a:effectLst/>
                <a:latin typeface="Consolas" panose="020B0609020204030204" pitchFamily="49" charset="0"/>
              </a:rPr>
              <a:t>var </a:t>
            </a:r>
            <a:r>
              <a:rPr kumimoji="0" lang="fr-FR" altLang="fr-FR" sz="1000" b="0" i="0" u="none" strike="noStrike" cap="none" normalizeH="0" baseline="0">
                <a:ln>
                  <a:noFill/>
                </a:ln>
                <a:solidFill>
                  <a:srgbClr val="A9B7C6"/>
                </a:solidFill>
                <a:effectLst/>
                <a:latin typeface="Consolas" panose="020B0609020204030204" pitchFamily="49" charset="0"/>
              </a:rPr>
              <a:t>asyncOperation = SceneManager.</a:t>
            </a:r>
            <a:r>
              <a:rPr kumimoji="0" lang="fr-FR" altLang="fr-FR" sz="1000" b="0" i="0" u="none" strike="noStrike" cap="none" normalizeH="0" baseline="0">
                <a:ln>
                  <a:noFill/>
                </a:ln>
                <a:solidFill>
                  <a:srgbClr val="FFC66D"/>
                </a:solidFill>
                <a:effectLst/>
                <a:latin typeface="Consolas" panose="020B0609020204030204" pitchFamily="49" charset="0"/>
              </a:rPr>
              <a:t>LoadSceneAsync</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"main"</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0" i="0" u="none" strike="noStrike" cap="none" normalizeH="0" baseline="0">
                <a:ln>
                  <a:noFill/>
                </a:ln>
                <a:solidFill>
                  <a:srgbClr val="CC7832"/>
                </a:solidFill>
                <a:effectLst/>
                <a:latin typeface="Consolas" panose="020B0609020204030204" pitchFamily="49" charset="0"/>
              </a:rPr>
              <a:t>while </a:t>
            </a:r>
            <a:r>
              <a:rPr kumimoji="0" lang="fr-FR" altLang="fr-FR" sz="1000" b="0" i="0" u="none" strike="noStrike" cap="none" normalizeH="0" baseline="0">
                <a:ln>
                  <a:noFill/>
                </a:ln>
                <a:solidFill>
                  <a:srgbClr val="A9B7C6"/>
                </a:solidFill>
                <a:effectLst/>
                <a:latin typeface="Consolas" panose="020B0609020204030204" pitchFamily="49" charset="0"/>
              </a:rPr>
              <a:t>(!asyncOperation.</a:t>
            </a:r>
            <a:r>
              <a:rPr kumimoji="0" lang="fr-FR" altLang="fr-FR" sz="1000" b="0" i="0" u="none" strike="noStrike" cap="none" normalizeH="0" baseline="0">
                <a:ln>
                  <a:noFill/>
                </a:ln>
                <a:solidFill>
                  <a:srgbClr val="9876AA"/>
                </a:solidFill>
                <a:effectLst/>
                <a:latin typeface="Consolas" panose="020B0609020204030204" pitchFamily="49" charset="0"/>
              </a:rPr>
              <a:t>isDone</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faire quelque chose asynchrone, un visuel de chargement par exemple...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charger une scène en additif</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SceneManager.</a:t>
            </a:r>
            <a:r>
              <a:rPr kumimoji="0" lang="fr-FR" altLang="fr-FR" sz="1000" b="0" i="0" u="none" strike="noStrike" cap="none" normalizeH="0" baseline="0">
                <a:ln>
                  <a:noFill/>
                </a:ln>
                <a:solidFill>
                  <a:srgbClr val="FFC66D"/>
                </a:solidFill>
                <a:effectLst/>
                <a:latin typeface="Consolas" panose="020B0609020204030204" pitchFamily="49" charset="0"/>
              </a:rPr>
              <a:t>LoadScene</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"otherScene"</a:t>
            </a: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A9B7C6"/>
                </a:solidFill>
                <a:effectLst/>
                <a:latin typeface="Consolas" panose="020B0609020204030204" pitchFamily="49" charset="0"/>
              </a:rPr>
              <a:t>LoadSceneMode.</a:t>
            </a:r>
            <a:r>
              <a:rPr kumimoji="0" lang="fr-FR" altLang="fr-FR" sz="1000" b="0" i="1" u="none" strike="noStrike" cap="none" normalizeH="0" baseline="0">
                <a:ln>
                  <a:noFill/>
                </a:ln>
                <a:solidFill>
                  <a:srgbClr val="9876AA"/>
                </a:solidFill>
                <a:effectLst/>
                <a:latin typeface="Consolas" panose="020B0609020204030204" pitchFamily="49" charset="0"/>
              </a:rPr>
              <a:t>Additive</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53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Première scène</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a:t>Créez une nouvelle scène “Test” (File &gt; New </a:t>
            </a:r>
            <a:r>
              <a:rPr lang="fr-FR" err="1"/>
              <a:t>Scene</a:t>
            </a:r>
            <a:r>
              <a:rPr lang="fr-FR"/>
              <a:t>, puis ctrl +s)</a:t>
            </a:r>
          </a:p>
          <a:p>
            <a:endParaRPr lang="fr-FR"/>
          </a:p>
          <a:p>
            <a:r>
              <a:rPr lang="fr-FR"/>
              <a:t>Observez les deux objets Camera et </a:t>
            </a:r>
            <a:r>
              <a:rPr lang="fr-FR" err="1"/>
              <a:t>Directional</a:t>
            </a:r>
            <a:r>
              <a:rPr lang="fr-FR"/>
              <a:t> Light</a:t>
            </a:r>
          </a:p>
          <a:p>
            <a:endParaRPr lang="fr-FR"/>
          </a:p>
          <a:p>
            <a:r>
              <a:rPr lang="fr-FR"/>
              <a:t>Dans la hiérarchie, créez un cube : clic droit, 3D Object, Cube</a:t>
            </a:r>
          </a:p>
          <a:p>
            <a:endParaRPr lang="fr-FR"/>
          </a:p>
          <a:p>
            <a:r>
              <a:rPr lang="fr-FR"/>
              <a:t>Positionnez le cube en x = 0, y = 0 et z = 0 en manipulant son </a:t>
            </a:r>
            <a:r>
              <a:rPr lang="fr-FR" err="1"/>
              <a:t>inspector</a:t>
            </a:r>
            <a:endParaRPr lang="fr-FR"/>
          </a:p>
          <a:p>
            <a:endParaRPr lang="fr-FR"/>
          </a:p>
          <a:p>
            <a:r>
              <a:rPr lang="fr-FR"/>
              <a:t>Dupliquez le cube (ctrl + d), placez les deux cubes côte à côte</a:t>
            </a:r>
          </a:p>
          <a:p>
            <a:endParaRPr lang="fr-FR"/>
          </a:p>
          <a:p>
            <a:r>
              <a:rPr lang="fr-FR"/>
              <a:t>Rangez les cubes dans un objet parent “Cubes”</a:t>
            </a:r>
          </a:p>
          <a:p>
            <a:endParaRPr lang="fr-FR" sz="1800"/>
          </a:p>
          <a:p>
            <a:endParaRPr lang="fr-FR"/>
          </a:p>
          <a:p>
            <a:endParaRPr lang="fr-FR"/>
          </a:p>
          <a:p>
            <a:endParaRPr lang="fr-FR"/>
          </a:p>
          <a:p>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8371" y="162115"/>
            <a:ext cx="878236" cy="878236"/>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Manipulation des objets </a:t>
            </a:r>
          </a:p>
        </p:txBody>
      </p:sp>
      <p:sp>
        <p:nvSpPr>
          <p:cNvPr id="3" name="Espace réservé du contenu 2"/>
          <p:cNvSpPr>
            <a:spLocks noGrp="1"/>
          </p:cNvSpPr>
          <p:nvPr>
            <p:ph idx="1"/>
          </p:nvPr>
        </p:nvSpPr>
        <p:spPr>
          <a:xfrm>
            <a:off x="365157" y="1342947"/>
            <a:ext cx="11562573" cy="5358534"/>
          </a:xfrm>
        </p:spPr>
        <p:txBody>
          <a:bodyPr>
            <a:normAutofit fontScale="70000" lnSpcReduction="20000"/>
          </a:bodyPr>
          <a:lstStyle/>
          <a:p>
            <a:r>
              <a:rPr lang="fr-FR" b="1"/>
              <a:t>Double clic sur l'objet</a:t>
            </a:r>
            <a:r>
              <a:rPr lang="fr-FR"/>
              <a:t> pour centrer la caméra de la scène</a:t>
            </a:r>
          </a:p>
          <a:p>
            <a:endParaRPr lang="fr-FR"/>
          </a:p>
          <a:p>
            <a:r>
              <a:rPr lang="fr-FR" b="1"/>
              <a:t>Clic gauche / glisser un axe du </a:t>
            </a:r>
            <a:r>
              <a:rPr lang="fr-FR" b="1" err="1"/>
              <a:t>Gizmo</a:t>
            </a:r>
            <a:r>
              <a:rPr lang="fr-FR" b="1"/>
              <a:t> de l'objet</a:t>
            </a:r>
            <a:r>
              <a:rPr lang="fr-FR"/>
              <a:t> pour le déplacer</a:t>
            </a:r>
          </a:p>
          <a:p>
            <a:endParaRPr lang="fr-FR"/>
          </a:p>
          <a:p>
            <a:r>
              <a:rPr lang="fr-FR" b="1"/>
              <a:t>Alt + clic gauche :</a:t>
            </a:r>
            <a:r>
              <a:rPr lang="fr-FR"/>
              <a:t> glisser pour tourner autours du cube</a:t>
            </a:r>
          </a:p>
          <a:p>
            <a:endParaRPr lang="fr-FR"/>
          </a:p>
          <a:p>
            <a:r>
              <a:rPr lang="fr-FR" b="1"/>
              <a:t>Alt + clic droit / scroll molette :</a:t>
            </a:r>
            <a:r>
              <a:rPr lang="fr-FR"/>
              <a:t> glisser pour zoomer</a:t>
            </a:r>
          </a:p>
          <a:p>
            <a:endParaRPr lang="fr-FR"/>
          </a:p>
          <a:p>
            <a:r>
              <a:rPr lang="fr-FR" b="1"/>
              <a:t>Clic droit :</a:t>
            </a:r>
            <a:r>
              <a:rPr lang="fr-FR"/>
              <a:t> glisser pour tourner la vue de la camera</a:t>
            </a:r>
          </a:p>
          <a:p>
            <a:endParaRPr lang="fr-FR"/>
          </a:p>
          <a:p>
            <a:r>
              <a:rPr lang="fr-FR" b="1"/>
              <a:t>Shift + F :</a:t>
            </a:r>
            <a:r>
              <a:rPr lang="fr-FR"/>
              <a:t> verrouille la caméra de la scène sur un objet</a:t>
            </a:r>
          </a:p>
          <a:p>
            <a:endParaRPr lang="fr-FR"/>
          </a:p>
          <a:p>
            <a:r>
              <a:rPr lang="fr-FR" b="1"/>
              <a:t>Ctrl + D : </a:t>
            </a:r>
            <a:r>
              <a:rPr lang="fr-FR"/>
              <a:t>pour dupliquer un objet, ici le cube</a:t>
            </a:r>
          </a:p>
          <a:p>
            <a:endParaRPr lang="fr-FR"/>
          </a:p>
          <a:p>
            <a:r>
              <a:rPr lang="fr-FR" b="1"/>
              <a:t>Suppr :</a:t>
            </a:r>
            <a:r>
              <a:rPr lang="fr-FR"/>
              <a:t> supprime l'objet sélectionné</a:t>
            </a:r>
          </a:p>
          <a:p>
            <a:endParaRPr lang="fr-FR"/>
          </a:p>
          <a:p>
            <a:r>
              <a:rPr lang="fr-FR" b="1"/>
              <a:t>Raccourcis classiques : </a:t>
            </a:r>
            <a:r>
              <a:rPr lang="fr-FR"/>
              <a:t>ctrl + s pour sauvegarder sa scène, ctrl + z pour revenir en arrière, ctrl + y pour aller en avant</a:t>
            </a:r>
            <a:endParaRPr lang="fr-FR" sz="1800"/>
          </a:p>
          <a:p>
            <a:endParaRPr lang="fr-FR"/>
          </a:p>
          <a:p>
            <a:endParaRPr lang="fr-FR"/>
          </a:p>
          <a:p>
            <a:endParaRPr lang="fr-FR"/>
          </a:p>
          <a:p>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Les </a:t>
            </a:r>
            <a:r>
              <a:rPr lang="fr-FR" err="1"/>
              <a:t>prefabs</a:t>
            </a:r>
            <a:endParaRPr lang="fr-FR"/>
          </a:p>
        </p:txBody>
      </p:sp>
      <p:sp>
        <p:nvSpPr>
          <p:cNvPr id="3" name="Espace réservé du contenu 2"/>
          <p:cNvSpPr>
            <a:spLocks noGrp="1"/>
          </p:cNvSpPr>
          <p:nvPr>
            <p:ph idx="1"/>
          </p:nvPr>
        </p:nvSpPr>
        <p:spPr>
          <a:xfrm>
            <a:off x="365157" y="1342947"/>
            <a:ext cx="11562573" cy="5358534"/>
          </a:xfrm>
        </p:spPr>
        <p:txBody>
          <a:bodyPr>
            <a:normAutofit fontScale="92500" lnSpcReduction="10000"/>
          </a:bodyPr>
          <a:lstStyle/>
          <a:p>
            <a:r>
              <a:rPr lang="fr-FR"/>
              <a:t>Un </a:t>
            </a:r>
            <a:r>
              <a:rPr lang="fr-FR" b="1" err="1"/>
              <a:t>prefab</a:t>
            </a:r>
            <a:r>
              <a:rPr lang="fr-FR"/>
              <a:t> est un modèle d'objet</a:t>
            </a:r>
          </a:p>
          <a:p>
            <a:endParaRPr lang="fr-FR"/>
          </a:p>
          <a:p>
            <a:r>
              <a:rPr lang="fr-FR"/>
              <a:t>Principalement utilisé pour les objets qu'on souhaite</a:t>
            </a:r>
            <a:r>
              <a:rPr lang="fr-FR" b="1"/>
              <a:t> instancier plusieurs fois</a:t>
            </a:r>
          </a:p>
          <a:p>
            <a:endParaRPr lang="fr-FR"/>
          </a:p>
          <a:p>
            <a:r>
              <a:rPr lang="fr-FR"/>
              <a:t>Pour </a:t>
            </a:r>
            <a:r>
              <a:rPr lang="fr-FR" b="1"/>
              <a:t>créer un </a:t>
            </a:r>
            <a:r>
              <a:rPr lang="fr-FR" b="1" err="1"/>
              <a:t>prefab</a:t>
            </a:r>
            <a:r>
              <a:rPr lang="fr-FR"/>
              <a:t>, deux solutions :</a:t>
            </a:r>
          </a:p>
          <a:p>
            <a:pPr lvl="1"/>
            <a:r>
              <a:rPr lang="fr-FR"/>
              <a:t>Assets &gt; </a:t>
            </a:r>
            <a:r>
              <a:rPr lang="fr-FR" err="1"/>
              <a:t>Create</a:t>
            </a:r>
            <a:r>
              <a:rPr lang="fr-FR"/>
              <a:t> &gt; </a:t>
            </a:r>
            <a:r>
              <a:rPr lang="fr-FR" err="1"/>
              <a:t>Prefab</a:t>
            </a:r>
            <a:r>
              <a:rPr lang="fr-FR"/>
              <a:t> puis glisser un objet sur le </a:t>
            </a:r>
            <a:r>
              <a:rPr lang="fr-FR" err="1"/>
              <a:t>prefab</a:t>
            </a:r>
            <a:endParaRPr lang="fr-FR"/>
          </a:p>
          <a:p>
            <a:pPr lvl="1"/>
            <a:r>
              <a:rPr lang="fr-FR"/>
              <a:t>Glisser un objet de la scène dans la vue Projet</a:t>
            </a:r>
          </a:p>
          <a:p>
            <a:pPr lvl="1"/>
            <a:endParaRPr lang="fr-FR"/>
          </a:p>
          <a:p>
            <a:r>
              <a:rPr lang="fr-FR"/>
              <a:t>Faites de votre objet « Cubes » un </a:t>
            </a:r>
            <a:r>
              <a:rPr lang="fr-FR" err="1"/>
              <a:t>prefab</a:t>
            </a:r>
            <a:endParaRPr lang="fr-FR"/>
          </a:p>
          <a:p>
            <a:endParaRPr lang="fr-FR"/>
          </a:p>
          <a:p>
            <a:r>
              <a:rPr lang="fr-FR"/>
              <a:t>Modifier un </a:t>
            </a:r>
            <a:r>
              <a:rPr lang="fr-FR" err="1"/>
              <a:t>prefab</a:t>
            </a:r>
            <a:r>
              <a:rPr lang="fr-FR"/>
              <a:t> dans la vue Projet modifiera </a:t>
            </a:r>
            <a:r>
              <a:rPr lang="fr-FR" b="1"/>
              <a:t>tous</a:t>
            </a:r>
            <a:r>
              <a:rPr lang="fr-FR"/>
              <a:t> les </a:t>
            </a:r>
            <a:r>
              <a:rPr lang="fr-FR" err="1"/>
              <a:t>prefabs</a:t>
            </a:r>
            <a:r>
              <a:rPr lang="fr-FR"/>
              <a:t> présents dans les scènes</a:t>
            </a:r>
          </a:p>
          <a:p>
            <a:endParaRPr lang="fr-FR"/>
          </a:p>
          <a:p>
            <a:r>
              <a:rPr lang="fr-FR"/>
              <a:t>Modifier une instance de </a:t>
            </a:r>
            <a:r>
              <a:rPr lang="fr-FR" err="1"/>
              <a:t>prefab</a:t>
            </a:r>
            <a:r>
              <a:rPr lang="fr-FR"/>
              <a:t> dans la scène </a:t>
            </a:r>
            <a:r>
              <a:rPr lang="fr-FR" b="1"/>
              <a:t>ne modifiera pas le </a:t>
            </a:r>
            <a:r>
              <a:rPr lang="fr-FR" b="1" err="1"/>
              <a:t>prefab</a:t>
            </a:r>
            <a:r>
              <a:rPr lang="fr-FR"/>
              <a:t>, sauf si on clic sur "</a:t>
            </a:r>
            <a:r>
              <a:rPr lang="fr-FR" b="1"/>
              <a:t>Apply</a:t>
            </a:r>
            <a:r>
              <a:rPr lang="fr-FR"/>
              <a:t>"</a:t>
            </a:r>
          </a:p>
          <a:p>
            <a:endParaRPr lang="fr-FR" sz="1800"/>
          </a:p>
          <a:p>
            <a:endParaRPr lang="fr-FR" sz="1800"/>
          </a:p>
          <a:p>
            <a:endParaRPr lang="fr-FR"/>
          </a:p>
          <a:p>
            <a:endParaRPr lang="fr-FR"/>
          </a:p>
          <a:p>
            <a:endParaRPr lang="fr-FR"/>
          </a:p>
          <a:p>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387" y="0"/>
            <a:ext cx="878236" cy="878236"/>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8036727" cy="763091"/>
          </a:xfrm>
        </p:spPr>
        <p:txBody>
          <a:bodyPr/>
          <a:lstStyle/>
          <a:p>
            <a:r>
              <a:rPr lang="fr-FR"/>
              <a:t>Materials, </a:t>
            </a:r>
            <a:r>
              <a:rPr lang="fr-FR" err="1"/>
              <a:t>Shaders</a:t>
            </a:r>
            <a:r>
              <a:rPr lang="fr-FR"/>
              <a:t> et Textures</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b="1" err="1"/>
              <a:t>Material</a:t>
            </a:r>
            <a:r>
              <a:rPr lang="fr-FR"/>
              <a:t> : un </a:t>
            </a:r>
            <a:r>
              <a:rPr lang="fr-FR" err="1"/>
              <a:t>material</a:t>
            </a:r>
            <a:r>
              <a:rPr lang="fr-FR"/>
              <a:t> est un élément qui permet de décrire la façon dont la surface d'un objet 3D ou 2D est rendu dans </a:t>
            </a:r>
            <a:r>
              <a:rPr lang="fr-FR" err="1"/>
              <a:t>Unity</a:t>
            </a:r>
            <a:r>
              <a:rPr lang="fr-FR"/>
              <a:t>. Le </a:t>
            </a:r>
            <a:r>
              <a:rPr lang="fr-FR" err="1"/>
              <a:t>material</a:t>
            </a:r>
            <a:r>
              <a:rPr lang="fr-FR"/>
              <a:t> détermine notamment quelle texture utiliser, quelle teinte, la façon dont la lumière est réfléchie etc... Les options disponibles sur le </a:t>
            </a:r>
            <a:r>
              <a:rPr lang="fr-FR" err="1"/>
              <a:t>material</a:t>
            </a:r>
            <a:r>
              <a:rPr lang="fr-FR"/>
              <a:t> dépendent du </a:t>
            </a:r>
            <a:r>
              <a:rPr lang="fr-FR" b="1" err="1"/>
              <a:t>shader</a:t>
            </a:r>
            <a:r>
              <a:rPr lang="fr-FR"/>
              <a:t> choisi</a:t>
            </a:r>
          </a:p>
          <a:p>
            <a:endParaRPr lang="fr-FR"/>
          </a:p>
          <a:p>
            <a:r>
              <a:rPr lang="fr-FR" b="1" err="1"/>
              <a:t>Shader</a:t>
            </a:r>
            <a:r>
              <a:rPr lang="fr-FR"/>
              <a:t> : un </a:t>
            </a:r>
            <a:r>
              <a:rPr lang="fr-FR" err="1"/>
              <a:t>shader</a:t>
            </a:r>
            <a:r>
              <a:rPr lang="fr-FR"/>
              <a:t> est un petit script (fichier de code) contenant des calculs mathématiques et de l'algorithme afin de modifier chaque pixel rendu à la surface d'un objet. Il peut comporter plus ou moins de paramètres en fonction de comment il est écrit.</a:t>
            </a:r>
          </a:p>
          <a:p>
            <a:endParaRPr lang="fr-FR"/>
          </a:p>
          <a:p>
            <a:r>
              <a:rPr lang="fr-FR" b="1"/>
              <a:t>Texture</a:t>
            </a:r>
            <a:r>
              <a:rPr lang="fr-FR"/>
              <a:t> : une texture est une image. Le </a:t>
            </a:r>
            <a:r>
              <a:rPr lang="fr-FR" b="1" err="1"/>
              <a:t>shader</a:t>
            </a:r>
            <a:r>
              <a:rPr lang="fr-FR"/>
              <a:t> d'un </a:t>
            </a:r>
            <a:r>
              <a:rPr lang="fr-FR" b="1" err="1"/>
              <a:t>material</a:t>
            </a:r>
            <a:r>
              <a:rPr lang="fr-FR"/>
              <a:t> peut demander une texture en entrée afin de l'utiliser quand il dessine la surface d'un objet.</a:t>
            </a:r>
          </a:p>
          <a:p>
            <a:endParaRPr lang="fr-FR" sz="1800"/>
          </a:p>
          <a:p>
            <a:endParaRPr lang="fr-FR" sz="1800"/>
          </a:p>
          <a:p>
            <a:pPr>
              <a:buNone/>
            </a:pPr>
            <a:endParaRPr lang="fr-FR" sz="1800"/>
          </a:p>
          <a:p>
            <a:endParaRPr lang="fr-FR" sz="1800"/>
          </a:p>
          <a:p>
            <a:endParaRPr lang="fr-FR"/>
          </a:p>
          <a:p>
            <a:endParaRPr lang="fr-FR"/>
          </a:p>
          <a:p>
            <a:endParaRPr lang="fr-FR"/>
          </a:p>
          <a:p>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Ajout de Textures</a:t>
            </a:r>
          </a:p>
        </p:txBody>
      </p:sp>
      <p:sp>
        <p:nvSpPr>
          <p:cNvPr id="3" name="Espace réservé du contenu 2"/>
          <p:cNvSpPr>
            <a:spLocks noGrp="1"/>
          </p:cNvSpPr>
          <p:nvPr>
            <p:ph idx="1"/>
          </p:nvPr>
        </p:nvSpPr>
        <p:spPr>
          <a:xfrm>
            <a:off x="365157" y="1342947"/>
            <a:ext cx="11562573" cy="5358534"/>
          </a:xfrm>
        </p:spPr>
        <p:txBody>
          <a:bodyPr>
            <a:normAutofit fontScale="85000" lnSpcReduction="20000"/>
          </a:bodyPr>
          <a:lstStyle/>
          <a:p>
            <a:r>
              <a:rPr lang="fr-FR"/>
              <a:t>Créez un dossier “Textures” à la racine du projet</a:t>
            </a:r>
          </a:p>
          <a:p>
            <a:endParaRPr lang="fr-FR"/>
          </a:p>
          <a:p>
            <a:r>
              <a:rPr lang="fr-FR"/>
              <a:t>Glissez y n'importe quelle image prise sur internet</a:t>
            </a:r>
          </a:p>
          <a:p>
            <a:endParaRPr lang="fr-FR"/>
          </a:p>
          <a:p>
            <a:r>
              <a:rPr lang="fr-FR"/>
              <a:t>Créez un dossier “Materials” à la racine du projet</a:t>
            </a:r>
          </a:p>
          <a:p>
            <a:endParaRPr lang="fr-FR"/>
          </a:p>
          <a:p>
            <a:r>
              <a:rPr lang="fr-FR"/>
              <a:t>Créez un </a:t>
            </a:r>
            <a:r>
              <a:rPr lang="fr-FR" err="1"/>
              <a:t>material</a:t>
            </a:r>
            <a:r>
              <a:rPr lang="fr-FR"/>
              <a:t> (clic droit &gt; </a:t>
            </a:r>
            <a:r>
              <a:rPr lang="fr-FR" err="1"/>
              <a:t>Create</a:t>
            </a:r>
            <a:r>
              <a:rPr lang="fr-FR"/>
              <a:t> &gt; </a:t>
            </a:r>
            <a:r>
              <a:rPr lang="fr-FR" err="1"/>
              <a:t>Material</a:t>
            </a:r>
            <a:r>
              <a:rPr lang="fr-FR"/>
              <a:t>) que vous nommerez par exemple “</a:t>
            </a:r>
            <a:r>
              <a:rPr lang="fr-FR" err="1"/>
              <a:t>TextureTest</a:t>
            </a:r>
            <a:r>
              <a:rPr lang="fr-FR"/>
              <a:t>”</a:t>
            </a:r>
          </a:p>
          <a:p>
            <a:endParaRPr lang="fr-FR"/>
          </a:p>
          <a:p>
            <a:r>
              <a:rPr lang="fr-FR"/>
              <a:t>Laissez le </a:t>
            </a:r>
            <a:r>
              <a:rPr lang="fr-FR" err="1"/>
              <a:t>shader</a:t>
            </a:r>
            <a:r>
              <a:rPr lang="fr-FR"/>
              <a:t> </a:t>
            </a:r>
            <a:r>
              <a:rPr lang="fr-FR" err="1"/>
              <a:t>standart</a:t>
            </a:r>
            <a:r>
              <a:rPr lang="fr-FR"/>
              <a:t>, cliquez sur le petit cercle à côté d'”Albedo”</a:t>
            </a:r>
          </a:p>
          <a:p>
            <a:endParaRPr lang="fr-FR"/>
          </a:p>
          <a:p>
            <a:r>
              <a:rPr lang="fr-FR"/>
              <a:t>Choisissez la texture en prenant l'image importée au début</a:t>
            </a:r>
          </a:p>
          <a:p>
            <a:endParaRPr lang="fr-FR"/>
          </a:p>
          <a:p>
            <a:r>
              <a:rPr lang="fr-FR"/>
              <a:t>Glissez le </a:t>
            </a:r>
            <a:r>
              <a:rPr lang="fr-FR" err="1"/>
              <a:t>material</a:t>
            </a:r>
            <a:r>
              <a:rPr lang="fr-FR"/>
              <a:t> sur le ou les éléments de la scène que vous souhaitez texturer : cube, plane, …</a:t>
            </a:r>
          </a:p>
          <a:p>
            <a:endParaRPr lang="fr-FR"/>
          </a:p>
          <a:p>
            <a:r>
              <a:rPr lang="fr-FR"/>
              <a:t>Testez de changer le </a:t>
            </a:r>
            <a:r>
              <a:rPr lang="fr-FR" err="1"/>
              <a:t>tiling</a:t>
            </a:r>
            <a:r>
              <a:rPr lang="fr-FR"/>
              <a:t>, vous verrez qu'il est possible de faire un quadrillage</a:t>
            </a:r>
          </a:p>
          <a:p>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Event </a:t>
            </a:r>
            <a:r>
              <a:rPr lang="fr-FR" err="1"/>
              <a:t>functions</a:t>
            </a:r>
            <a:endParaRPr lang="fr-FR"/>
          </a:p>
        </p:txBody>
      </p:sp>
      <p:sp>
        <p:nvSpPr>
          <p:cNvPr id="3" name="Espace réservé du contenu 2"/>
          <p:cNvSpPr>
            <a:spLocks noGrp="1"/>
          </p:cNvSpPr>
          <p:nvPr>
            <p:ph idx="1"/>
          </p:nvPr>
        </p:nvSpPr>
        <p:spPr>
          <a:xfrm>
            <a:off x="365157" y="1342947"/>
            <a:ext cx="11562573" cy="5358534"/>
          </a:xfrm>
        </p:spPr>
        <p:txBody>
          <a:bodyPr>
            <a:normAutofit/>
          </a:bodyPr>
          <a:lstStyle/>
          <a:p>
            <a:r>
              <a:rPr lang="fr-FR"/>
              <a:t>Principe : délégation d'événements par réflexion</a:t>
            </a:r>
          </a:p>
          <a:p>
            <a:endParaRPr lang="fr-FR"/>
          </a:p>
          <a:p>
            <a:r>
              <a:rPr lang="fr-FR"/>
              <a:t>Les fonctions d'Update :</a:t>
            </a:r>
          </a:p>
          <a:p>
            <a:pPr lvl="1"/>
            <a:r>
              <a:rPr lang="fr-FR" b="1"/>
              <a:t>Update :</a:t>
            </a:r>
            <a:r>
              <a:rPr lang="fr-FR"/>
              <a:t> une fois par frame. Avant le rendu. Y placer toute la logique</a:t>
            </a:r>
          </a:p>
          <a:p>
            <a:pPr lvl="1"/>
            <a:endParaRPr lang="fr-FR"/>
          </a:p>
          <a:p>
            <a:pPr lvl="1"/>
            <a:r>
              <a:rPr lang="fr-FR" b="1" err="1"/>
              <a:t>FixedUpdate</a:t>
            </a:r>
            <a:r>
              <a:rPr lang="fr-FR" b="1"/>
              <a:t> :</a:t>
            </a:r>
            <a:r>
              <a:rPr lang="fr-FR"/>
              <a:t> une fois, zéro fois, plusieurs fois par frame. Update synchrone avec le moteur physique </a:t>
            </a:r>
            <a:r>
              <a:rPr lang="fr-FR" err="1"/>
              <a:t>Unity</a:t>
            </a:r>
            <a:r>
              <a:rPr lang="fr-FR"/>
              <a:t>. Y placer toute la physique du jeu (forces, torques, etc...)</a:t>
            </a:r>
          </a:p>
          <a:p>
            <a:pPr lvl="1"/>
            <a:endParaRPr lang="fr-FR"/>
          </a:p>
          <a:p>
            <a:pPr lvl="1"/>
            <a:r>
              <a:rPr lang="fr-FR" b="1" err="1"/>
              <a:t>LateUpdate</a:t>
            </a:r>
            <a:r>
              <a:rPr lang="fr-FR" b="1"/>
              <a:t> : </a:t>
            </a:r>
            <a:r>
              <a:rPr lang="fr-FR"/>
              <a:t>une fois par frame. Après les deux autres Updates. Sert à adapter des objets au résultat des deux précédents Updates. Par exemple : angle de caméra ou du regard d'un personnage sur un objet en mouvement.</a:t>
            </a: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826" y="0"/>
            <a:ext cx="1348734" cy="1348734"/>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Event </a:t>
            </a:r>
            <a:r>
              <a:rPr lang="fr-FR" err="1"/>
              <a:t>Functions</a:t>
            </a:r>
            <a:endParaRPr lang="fr-FR"/>
          </a:p>
        </p:txBody>
      </p:sp>
      <p:sp>
        <p:nvSpPr>
          <p:cNvPr id="3" name="Espace réservé du contenu 2"/>
          <p:cNvSpPr>
            <a:spLocks noGrp="1"/>
          </p:cNvSpPr>
          <p:nvPr>
            <p:ph idx="1"/>
          </p:nvPr>
        </p:nvSpPr>
        <p:spPr>
          <a:xfrm>
            <a:off x="365157" y="1342947"/>
            <a:ext cx="11562573" cy="5358534"/>
          </a:xfrm>
        </p:spPr>
        <p:txBody>
          <a:bodyPr>
            <a:normAutofit fontScale="85000" lnSpcReduction="20000"/>
          </a:bodyPr>
          <a:lstStyle/>
          <a:p>
            <a:r>
              <a:rPr lang="fr-FR"/>
              <a:t>Les fonctions d'initialisation :</a:t>
            </a:r>
          </a:p>
          <a:p>
            <a:pPr lvl="1"/>
            <a:r>
              <a:rPr lang="fr-FR" b="1"/>
              <a:t>Start : </a:t>
            </a:r>
            <a:r>
              <a:rPr lang="fr-FR"/>
              <a:t>avant tout Update. Sert à initialiser un component avant de le mettre à jour à chaque frame. Appelé une seule fois dans la vie de l'objet. Si le </a:t>
            </a:r>
            <a:r>
              <a:rPr lang="fr-FR" err="1"/>
              <a:t>GameObject</a:t>
            </a:r>
            <a:r>
              <a:rPr lang="fr-FR"/>
              <a:t> et le Component sont actifs !</a:t>
            </a:r>
          </a:p>
          <a:p>
            <a:pPr lvl="1"/>
            <a:endParaRPr lang="fr-FR"/>
          </a:p>
          <a:p>
            <a:pPr lvl="1"/>
            <a:r>
              <a:rPr lang="fr-FR" b="1" err="1"/>
              <a:t>Awake</a:t>
            </a:r>
            <a:r>
              <a:rPr lang="fr-FR" b="1"/>
              <a:t> : </a:t>
            </a:r>
            <a:r>
              <a:rPr lang="fr-FR"/>
              <a:t>avant tout Start présent sur la scène. Sert à amorcer l'initialisation avec des données dont les fonctions Start peuvent avoir besoin. Appelé une seule fois dans la vie de l'objet. Si le </a:t>
            </a:r>
            <a:r>
              <a:rPr lang="fr-FR" err="1"/>
              <a:t>GameObject</a:t>
            </a:r>
            <a:r>
              <a:rPr lang="fr-FR"/>
              <a:t> est actif, à la création, que le component soit actif ou non.</a:t>
            </a:r>
          </a:p>
          <a:p>
            <a:pPr lvl="1"/>
            <a:endParaRPr lang="fr-FR"/>
          </a:p>
          <a:p>
            <a:pPr lvl="1"/>
            <a:r>
              <a:rPr lang="fr-FR" b="1" err="1"/>
              <a:t>OnEnable</a:t>
            </a:r>
            <a:r>
              <a:rPr lang="fr-FR" b="1"/>
              <a:t> : </a:t>
            </a:r>
            <a:r>
              <a:rPr lang="fr-FR"/>
              <a:t>appelé entre le </a:t>
            </a:r>
            <a:r>
              <a:rPr lang="fr-FR" err="1"/>
              <a:t>Awake</a:t>
            </a:r>
            <a:r>
              <a:rPr lang="fr-FR"/>
              <a:t> et le Start, si et seulement si le Component est actif</a:t>
            </a:r>
          </a:p>
          <a:p>
            <a:pPr lvl="1"/>
            <a:endParaRPr lang="fr-FR"/>
          </a:p>
          <a:p>
            <a:r>
              <a:rPr lang="fr-FR"/>
              <a:t>Les fonctions de destruction :</a:t>
            </a:r>
            <a:endParaRPr lang="fr-FR" sz="4000"/>
          </a:p>
          <a:p>
            <a:pPr lvl="1"/>
            <a:r>
              <a:rPr lang="fr-FR" b="1" err="1"/>
              <a:t>OnDestroy</a:t>
            </a:r>
            <a:r>
              <a:rPr lang="fr-FR" b="1"/>
              <a:t> : </a:t>
            </a:r>
            <a:r>
              <a:rPr lang="fr-FR"/>
              <a:t>appelé quand le composant est détruit</a:t>
            </a:r>
          </a:p>
          <a:p>
            <a:pPr lvl="1"/>
            <a:endParaRPr lang="fr-FR" sz="3800"/>
          </a:p>
          <a:p>
            <a:pPr lvl="1"/>
            <a:r>
              <a:rPr lang="fr-FR" b="1" err="1"/>
              <a:t>OnDisable</a:t>
            </a:r>
            <a:r>
              <a:rPr lang="fr-FR" b="1"/>
              <a:t> : </a:t>
            </a:r>
            <a:r>
              <a:rPr lang="fr-FR"/>
              <a:t>appelé quand le composant devient inactif</a:t>
            </a:r>
          </a:p>
          <a:p>
            <a:pPr lvl="1"/>
            <a:endParaRPr lang="fr-FR" sz="3800"/>
          </a:p>
          <a:p>
            <a:r>
              <a:rPr lang="fr-FR"/>
              <a:t>D'autres </a:t>
            </a:r>
            <a:r>
              <a:rPr lang="fr-FR" err="1"/>
              <a:t>event</a:t>
            </a:r>
            <a:r>
              <a:rPr lang="fr-FR"/>
              <a:t> </a:t>
            </a:r>
            <a:r>
              <a:rPr lang="fr-FR" err="1"/>
              <a:t>functions</a:t>
            </a:r>
            <a:r>
              <a:rPr lang="fr-FR"/>
              <a:t> : </a:t>
            </a:r>
            <a:r>
              <a:rPr lang="fr-FR" err="1"/>
              <a:t>OnApplicationPause</a:t>
            </a:r>
            <a:r>
              <a:rPr lang="fr-FR"/>
              <a:t>, </a:t>
            </a:r>
            <a:r>
              <a:rPr lang="fr-FR" err="1"/>
              <a:t>OnApplicationQuit</a:t>
            </a:r>
            <a:r>
              <a:rPr lang="fr-FR"/>
              <a:t>, </a:t>
            </a:r>
            <a:r>
              <a:rPr lang="fr-FR" err="1"/>
              <a:t>OnPreRender</a:t>
            </a:r>
            <a:r>
              <a:rPr lang="fr-FR"/>
              <a:t>...</a:t>
            </a:r>
            <a:endParaRPr lang="fr-FR" sz="4000"/>
          </a:p>
          <a:p>
            <a:pPr lvl="1"/>
            <a:endParaRPr lang="fr-FR"/>
          </a:p>
          <a:p>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Temps et Frame</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sz="1600"/>
              <a:t>Un jeu est découpé en frame, soit en image affichée à l'utilisateur</a:t>
            </a:r>
          </a:p>
          <a:p>
            <a:endParaRPr lang="fr-FR" sz="1600"/>
          </a:p>
          <a:p>
            <a:r>
              <a:rPr lang="fr-FR" sz="1600"/>
              <a:t>Les frame per seconds, </a:t>
            </a:r>
            <a:r>
              <a:rPr lang="fr-FR" sz="1600" err="1"/>
              <a:t>fps</a:t>
            </a:r>
            <a:r>
              <a:rPr lang="fr-FR" sz="1600"/>
              <a:t>, ou </a:t>
            </a:r>
            <a:r>
              <a:rPr lang="fr-FR" sz="1600" err="1"/>
              <a:t>framerate</a:t>
            </a:r>
            <a:endParaRPr lang="fr-FR" sz="1600"/>
          </a:p>
          <a:p>
            <a:endParaRPr lang="fr-FR" sz="1600"/>
          </a:p>
          <a:p>
            <a:r>
              <a:rPr lang="fr-FR" sz="1600"/>
              <a:t>Le nombre de </a:t>
            </a:r>
            <a:r>
              <a:rPr lang="fr-FR" sz="1600" err="1"/>
              <a:t>fps</a:t>
            </a:r>
            <a:r>
              <a:rPr lang="fr-FR" sz="1600"/>
              <a:t> n'est pas constant : il dépend de la charge du </a:t>
            </a:r>
            <a:r>
              <a:rPr lang="fr-FR" sz="1600" err="1"/>
              <a:t>cpu</a:t>
            </a:r>
            <a:endParaRPr lang="fr-FR" sz="1600"/>
          </a:p>
          <a:p>
            <a:endParaRPr lang="fr-FR" sz="1600"/>
          </a:p>
          <a:p>
            <a:r>
              <a:rPr lang="fr-FR" sz="1600"/>
              <a:t>Affichez le menu "stats" de la vue Game pour vous en rendre compte</a:t>
            </a:r>
          </a:p>
          <a:p>
            <a:endParaRPr lang="fr-FR" sz="1600"/>
          </a:p>
          <a:p>
            <a:r>
              <a:rPr lang="fr-FR" sz="1600"/>
              <a:t>Si on veut faire bouger en z un objet de cette manière :</a:t>
            </a:r>
          </a:p>
          <a:p>
            <a:endParaRPr lang="fr-FR" sz="1600"/>
          </a:p>
          <a:p>
            <a:endParaRPr lang="fr-FR" sz="1600"/>
          </a:p>
          <a:p>
            <a:r>
              <a:rPr lang="fr-FR" sz="1600"/>
              <a:t>On obtiendra un déplacement non constant, saccadé. La solution :</a:t>
            </a:r>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415" y="138096"/>
            <a:ext cx="878236" cy="878236"/>
          </a:xfrm>
          <a:prstGeom prst="rect">
            <a:avLst/>
          </a:prstGeom>
        </p:spPr>
      </p:pic>
      <p:sp>
        <p:nvSpPr>
          <p:cNvPr id="4" name="Rectangle 1">
            <a:extLst>
              <a:ext uri="{FF2B5EF4-FFF2-40B4-BE49-F238E27FC236}">
                <a16:creationId xmlns:a16="http://schemas.microsoft.com/office/drawing/2014/main" id="{80F7039E-1D14-4091-9DD4-F8AE25304F3D}"/>
              </a:ext>
            </a:extLst>
          </p:cNvPr>
          <p:cNvSpPr>
            <a:spLocks noChangeArrowheads="1"/>
          </p:cNvSpPr>
          <p:nvPr/>
        </p:nvSpPr>
        <p:spPr bwMode="auto">
          <a:xfrm>
            <a:off x="3191040" y="4697442"/>
            <a:ext cx="2955403"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err="1">
                <a:ln>
                  <a:noFill/>
                </a:ln>
                <a:solidFill>
                  <a:srgbClr val="CC7832"/>
                </a:solidFill>
                <a:effectLst/>
                <a:latin typeface="Consolas" panose="020B0609020204030204" pitchFamily="49" charset="0"/>
              </a:rPr>
              <a:t>void</a:t>
            </a: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FFC66D"/>
                </a:solidFill>
                <a:effectLst/>
                <a:latin typeface="Consolas" panose="020B0609020204030204" pitchFamily="49" charset="0"/>
              </a:rPr>
              <a:t>Update</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a:t>
            </a:r>
            <a:br>
              <a:rPr kumimoji="0" lang="fr-FR" altLang="fr-FR" sz="1000" b="1" i="0" u="none" strike="noStrike" cap="none" normalizeH="0" baseline="0">
                <a:ln>
                  <a:noFill/>
                </a:ln>
                <a:solidFill>
                  <a:srgbClr val="FFEF28"/>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    </a:t>
            </a:r>
            <a:r>
              <a:rPr kumimoji="0" lang="fr-FR" altLang="fr-FR" sz="1000" b="0" i="0" u="none" strike="noStrike" cap="none" normalizeH="0" baseline="0" err="1">
                <a:ln>
                  <a:noFill/>
                </a:ln>
                <a:solidFill>
                  <a:srgbClr val="9876AA"/>
                </a:solidFill>
                <a:effectLst/>
                <a:latin typeface="Consolas" panose="020B0609020204030204" pitchFamily="49" charset="0"/>
              </a:rPr>
              <a:t>transform</a:t>
            </a:r>
            <a:r>
              <a:rPr kumimoji="0" lang="fr-FR" altLang="fr-FR" sz="1000" b="0" i="0" u="none" strike="noStrike" cap="none" normalizeH="0" baseline="0" err="1">
                <a:ln>
                  <a:noFill/>
                </a:ln>
                <a:solidFill>
                  <a:srgbClr val="A9B7C6"/>
                </a:solidFill>
                <a:effectLst/>
                <a:latin typeface="Consolas" panose="020B0609020204030204" pitchFamily="49" charset="0"/>
              </a:rPr>
              <a:t>.</a:t>
            </a:r>
            <a:r>
              <a:rPr kumimoji="0" lang="fr-FR" altLang="fr-FR" sz="1000" b="0" i="0" u="none" strike="noStrike" cap="none" normalizeH="0" baseline="0" err="1">
                <a:ln>
                  <a:noFill/>
                </a:ln>
                <a:solidFill>
                  <a:srgbClr val="FFC66D"/>
                </a:solidFill>
                <a:effectLst/>
                <a:latin typeface="Consolas" panose="020B0609020204030204" pitchFamily="49" charset="0"/>
              </a:rPr>
              <a:t>Translate</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897BB"/>
                </a:solidFill>
                <a:effectLst/>
                <a:latin typeface="Consolas" panose="020B0609020204030204" pitchFamily="49" charset="0"/>
              </a:rPr>
              <a:t>0</a:t>
            </a: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6897BB"/>
                </a:solidFill>
                <a:effectLst/>
                <a:latin typeface="Consolas" panose="020B0609020204030204" pitchFamily="49" charset="0"/>
              </a:rPr>
              <a:t>0</a:t>
            </a: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6897BB"/>
                </a:solidFill>
                <a:effectLst/>
                <a:latin typeface="Consolas" panose="020B0609020204030204" pitchFamily="49" charset="0"/>
              </a:rPr>
              <a:t>50</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3C5F868-094C-42A1-AF91-93FD5BD54209}"/>
              </a:ext>
            </a:extLst>
          </p:cNvPr>
          <p:cNvSpPr>
            <a:spLocks noChangeArrowheads="1"/>
          </p:cNvSpPr>
          <p:nvPr/>
        </p:nvSpPr>
        <p:spPr bwMode="auto">
          <a:xfrm>
            <a:off x="2708761" y="5831761"/>
            <a:ext cx="3919959"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void </a:t>
            </a:r>
            <a:r>
              <a:rPr kumimoji="0" lang="fr-FR" altLang="fr-FR" sz="1000" b="0" i="0" u="none" strike="noStrike" cap="none" normalizeH="0" baseline="0">
                <a:ln>
                  <a:noFill/>
                </a:ln>
                <a:solidFill>
                  <a:srgbClr val="FFC66D"/>
                </a:solidFill>
                <a:effectLst/>
                <a:latin typeface="Consolas" panose="020B0609020204030204" pitchFamily="49" charset="0"/>
              </a:rPr>
              <a:t>Update</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a:t>
            </a:r>
            <a:br>
              <a:rPr kumimoji="0" lang="fr-FR" altLang="fr-FR" sz="1000" b="1" i="0" u="none" strike="noStrike" cap="none" normalizeH="0" baseline="0">
                <a:ln>
                  <a:noFill/>
                </a:ln>
                <a:solidFill>
                  <a:srgbClr val="FFEF28"/>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    </a:t>
            </a:r>
            <a:r>
              <a:rPr kumimoji="0" lang="fr-FR" altLang="fr-FR" sz="1000" b="0" i="0" u="none" strike="noStrike" cap="none" normalizeH="0" baseline="0">
                <a:ln>
                  <a:noFill/>
                </a:ln>
                <a:solidFill>
                  <a:srgbClr val="9876AA"/>
                </a:solidFill>
                <a:effectLst/>
                <a:latin typeface="Consolas" panose="020B0609020204030204" pitchFamily="49" charset="0"/>
              </a:rPr>
              <a:t>transform</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FFC66D"/>
                </a:solidFill>
                <a:effectLst/>
                <a:latin typeface="Consolas" panose="020B0609020204030204" pitchFamily="49" charset="0"/>
              </a:rPr>
              <a:t>Translate</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897BB"/>
                </a:solidFill>
                <a:effectLst/>
                <a:latin typeface="Consolas" panose="020B0609020204030204" pitchFamily="49" charset="0"/>
              </a:rPr>
              <a:t>0</a:t>
            </a: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6897BB"/>
                </a:solidFill>
                <a:effectLst/>
                <a:latin typeface="Consolas" panose="020B0609020204030204" pitchFamily="49" charset="0"/>
              </a:rPr>
              <a:t>0</a:t>
            </a: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6897BB"/>
                </a:solidFill>
                <a:effectLst/>
                <a:latin typeface="Consolas" panose="020B0609020204030204" pitchFamily="49" charset="0"/>
              </a:rPr>
              <a:t>50 </a:t>
            </a:r>
            <a:r>
              <a:rPr kumimoji="0" lang="fr-FR" altLang="fr-FR" sz="1000" b="0" i="0" u="none" strike="noStrike" cap="none" normalizeH="0" baseline="0">
                <a:ln>
                  <a:noFill/>
                </a:ln>
                <a:solidFill>
                  <a:srgbClr val="A9B7C6"/>
                </a:solidFill>
                <a:effectLst/>
                <a:latin typeface="Consolas" panose="020B0609020204030204" pitchFamily="49" charset="0"/>
              </a:rPr>
              <a:t>* Time.</a:t>
            </a:r>
            <a:r>
              <a:rPr kumimoji="0" lang="fr-FR" altLang="fr-FR" sz="1000" b="0" i="0" u="none" strike="noStrike" cap="none" normalizeH="0" baseline="0">
                <a:ln>
                  <a:noFill/>
                </a:ln>
                <a:solidFill>
                  <a:srgbClr val="9876AA"/>
                </a:solidFill>
                <a:effectLst/>
                <a:latin typeface="Consolas" panose="020B0609020204030204" pitchFamily="49" charset="0"/>
              </a:rPr>
              <a:t>deltaTime</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53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Les inputs</a:t>
            </a:r>
          </a:p>
        </p:txBody>
      </p:sp>
      <p:sp>
        <p:nvSpPr>
          <p:cNvPr id="3" name="Espace réservé du contenu 2"/>
          <p:cNvSpPr>
            <a:spLocks noGrp="1"/>
          </p:cNvSpPr>
          <p:nvPr>
            <p:ph idx="1"/>
          </p:nvPr>
        </p:nvSpPr>
        <p:spPr>
          <a:xfrm>
            <a:off x="365157" y="1342947"/>
            <a:ext cx="11562573" cy="5358534"/>
          </a:xfrm>
        </p:spPr>
        <p:txBody>
          <a:bodyPr>
            <a:normAutofit/>
          </a:bodyPr>
          <a:lstStyle/>
          <a:p>
            <a:r>
              <a:rPr lang="en-US" err="1"/>
              <a:t>InputManager</a:t>
            </a:r>
            <a:r>
              <a:rPr lang="en-US"/>
              <a:t> : Edit &gt; Project Settings &gt; Input</a:t>
            </a:r>
          </a:p>
          <a:p>
            <a:endParaRPr lang="en-US"/>
          </a:p>
          <a:p>
            <a:r>
              <a:rPr lang="fr-FR"/>
              <a:t>Récupérer l'état d'un input :</a:t>
            </a: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415" y="138096"/>
            <a:ext cx="878236" cy="878236"/>
          </a:xfrm>
          <a:prstGeom prst="rect">
            <a:avLst/>
          </a:prstGeom>
        </p:spPr>
      </p:pic>
      <p:sp>
        <p:nvSpPr>
          <p:cNvPr id="8" name="Rectangle 1">
            <a:extLst>
              <a:ext uri="{FF2B5EF4-FFF2-40B4-BE49-F238E27FC236}">
                <a16:creationId xmlns:a16="http://schemas.microsoft.com/office/drawing/2014/main" id="{11409662-CBC7-451B-B613-C311631FAFF7}"/>
              </a:ext>
            </a:extLst>
          </p:cNvPr>
          <p:cNvSpPr>
            <a:spLocks noChangeArrowheads="1"/>
          </p:cNvSpPr>
          <p:nvPr/>
        </p:nvSpPr>
        <p:spPr bwMode="auto">
          <a:xfrm>
            <a:off x="4422904" y="2052350"/>
            <a:ext cx="7403939" cy="45550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Consolas" panose="020B0609020204030204" pitchFamily="49" charset="0"/>
              </a:rPr>
              <a:t>void </a:t>
            </a:r>
            <a:r>
              <a:rPr kumimoji="0" lang="fr-FR" altLang="fr-FR" sz="1000" b="0" i="0" u="none" strike="noStrike" cap="none" normalizeH="0" baseline="0">
                <a:ln>
                  <a:noFill/>
                </a:ln>
                <a:solidFill>
                  <a:srgbClr val="FFC66D"/>
                </a:solidFill>
                <a:effectLst/>
                <a:latin typeface="Consolas" panose="020B0609020204030204" pitchFamily="49" charset="0"/>
              </a:rPr>
              <a:t>Update</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a:t>
            </a:r>
            <a:br>
              <a:rPr kumimoji="0" lang="fr-FR" altLang="fr-FR" sz="1000" b="1" i="0" u="none" strike="noStrike" cap="none" normalizeH="0" baseline="0">
                <a:ln>
                  <a:noFill/>
                </a:ln>
                <a:solidFill>
                  <a:srgbClr val="FFEF28"/>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soit directement par son "key code":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if </a:t>
            </a:r>
            <a:r>
              <a:rPr kumimoji="0" lang="fr-FR" altLang="fr-FR" sz="1000" b="0" i="0" u="none" strike="noStrike" cap="none" normalizeH="0" baseline="0">
                <a:ln>
                  <a:noFill/>
                </a:ln>
                <a:solidFill>
                  <a:srgbClr val="A9B7C6"/>
                </a:solidFill>
                <a:effectLst/>
                <a:latin typeface="Consolas" panose="020B0609020204030204" pitchFamily="49" charset="0"/>
              </a:rPr>
              <a:t>(Input.</a:t>
            </a:r>
            <a:r>
              <a:rPr kumimoji="0" lang="fr-FR" altLang="fr-FR" sz="1000" b="0" i="0" u="none" strike="noStrike" cap="none" normalizeH="0" baseline="0">
                <a:ln>
                  <a:noFill/>
                </a:ln>
                <a:solidFill>
                  <a:srgbClr val="FFC66D"/>
                </a:solidFill>
                <a:effectLst/>
                <a:latin typeface="Consolas" panose="020B0609020204030204" pitchFamily="49" charset="0"/>
              </a:rPr>
              <a:t>GetKey</a:t>
            </a:r>
            <a:r>
              <a:rPr kumimoji="0" lang="fr-FR" altLang="fr-FR" sz="1000" b="0" i="0" u="none" strike="noStrike" cap="none" normalizeH="0" baseline="0">
                <a:ln>
                  <a:noFill/>
                </a:ln>
                <a:solidFill>
                  <a:srgbClr val="A9B7C6"/>
                </a:solidFill>
                <a:effectLst/>
                <a:latin typeface="Consolas" panose="020B0609020204030204" pitchFamily="49" charset="0"/>
              </a:rPr>
              <a:t>(KeyCode.</a:t>
            </a:r>
            <a:r>
              <a:rPr kumimoji="0" lang="fr-FR" altLang="fr-FR" sz="1000" b="0" i="1" u="none" strike="noStrike" cap="none" normalizeH="0" baseline="0">
                <a:ln>
                  <a:noFill/>
                </a:ln>
                <a:solidFill>
                  <a:srgbClr val="9876AA"/>
                </a:solidFill>
                <a:effectLst/>
                <a:latin typeface="Consolas" panose="020B0609020204030204" pitchFamily="49" charset="0"/>
              </a:rPr>
              <a:t>Space</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barre espace pressée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if </a:t>
            </a:r>
            <a:r>
              <a:rPr kumimoji="0" lang="fr-FR" altLang="fr-FR" sz="1000" b="0" i="0" u="none" strike="noStrike" cap="none" normalizeH="0" baseline="0">
                <a:ln>
                  <a:noFill/>
                </a:ln>
                <a:solidFill>
                  <a:srgbClr val="A9B7C6"/>
                </a:solidFill>
                <a:effectLst/>
                <a:latin typeface="Consolas" panose="020B0609020204030204" pitchFamily="49" charset="0"/>
              </a:rPr>
              <a:t>(Input.</a:t>
            </a:r>
            <a:r>
              <a:rPr kumimoji="0" lang="fr-FR" altLang="fr-FR" sz="1000" b="0" i="0" u="none" strike="noStrike" cap="none" normalizeH="0" baseline="0">
                <a:ln>
                  <a:noFill/>
                </a:ln>
                <a:solidFill>
                  <a:srgbClr val="FFC66D"/>
                </a:solidFill>
                <a:effectLst/>
                <a:latin typeface="Consolas" panose="020B0609020204030204" pitchFamily="49" charset="0"/>
              </a:rPr>
              <a:t>GetKeyUp</a:t>
            </a:r>
            <a:r>
              <a:rPr kumimoji="0" lang="fr-FR" altLang="fr-FR" sz="1000" b="0" i="0" u="none" strike="noStrike" cap="none" normalizeH="0" baseline="0">
                <a:ln>
                  <a:noFill/>
                </a:ln>
                <a:solidFill>
                  <a:srgbClr val="A9B7C6"/>
                </a:solidFill>
                <a:effectLst/>
                <a:latin typeface="Consolas" panose="020B0609020204030204" pitchFamily="49" charset="0"/>
              </a:rPr>
              <a:t>(KeyCode.</a:t>
            </a:r>
            <a:r>
              <a:rPr kumimoji="0" lang="fr-FR" altLang="fr-FR" sz="1000" b="0" i="1" u="none" strike="noStrike" cap="none" normalizeH="0" baseline="0">
                <a:ln>
                  <a:noFill/>
                </a:ln>
                <a:solidFill>
                  <a:srgbClr val="9876AA"/>
                </a:solidFill>
                <a:effectLst/>
                <a:latin typeface="Consolas" panose="020B0609020204030204" pitchFamily="49" charset="0"/>
              </a:rPr>
              <a:t>Mouse3</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clic droit de la souris relâché</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soit par le nom de son entrée dans l'InputManager</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if </a:t>
            </a:r>
            <a:r>
              <a:rPr kumimoji="0" lang="fr-FR" altLang="fr-FR" sz="1000" b="0" i="0" u="none" strike="noStrike" cap="none" normalizeH="0" baseline="0">
                <a:ln>
                  <a:noFill/>
                </a:ln>
                <a:solidFill>
                  <a:srgbClr val="A9B7C6"/>
                </a:solidFill>
                <a:effectLst/>
                <a:latin typeface="Consolas" panose="020B0609020204030204" pitchFamily="49" charset="0"/>
              </a:rPr>
              <a:t>(Input.</a:t>
            </a:r>
            <a:r>
              <a:rPr kumimoji="0" lang="fr-FR" altLang="fr-FR" sz="1000" b="0" i="0" u="none" strike="noStrike" cap="none" normalizeH="0" baseline="0">
                <a:ln>
                  <a:noFill/>
                </a:ln>
                <a:solidFill>
                  <a:srgbClr val="FFC66D"/>
                </a:solidFill>
                <a:effectLst/>
                <a:latin typeface="Consolas" panose="020B0609020204030204" pitchFamily="49" charset="0"/>
              </a:rPr>
              <a:t>GetButtonDown</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"Fire1"</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un des boutons assignés à Fire1 est pressé (une seule fois !)</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A9B7C6"/>
                </a:solidFill>
                <a:effectLst/>
                <a:latin typeface="Consolas" panose="020B0609020204030204" pitchFamily="49" charset="0"/>
              </a:rPr>
              <a:t>}</a:t>
            </a:r>
            <a:br>
              <a:rPr kumimoji="0" lang="fr-FR" altLang="fr-FR" sz="1000" b="0" i="0" u="none" strike="noStrike" cap="none" normalizeH="0" baseline="0">
                <a:ln>
                  <a:noFill/>
                </a:ln>
                <a:solidFill>
                  <a:srgbClr val="A9B7C6"/>
                </a:solidFill>
                <a:effectLst/>
                <a:latin typeface="Consolas" panose="020B0609020204030204" pitchFamily="49" charset="0"/>
              </a:rPr>
            </a:br>
            <a:r>
              <a:rPr kumimoji="0" lang="fr-FR" altLang="fr-FR" sz="1000" b="0" i="0" u="none" strike="noStrike" cap="none" normalizeH="0" baseline="0">
                <a:ln>
                  <a:noFill/>
                </a:ln>
                <a:solidFill>
                  <a:srgbClr val="A9B7C6"/>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récupérer la valeur de l'axe "Horizontal", le pourcentage d'inclinaison d'un pad par exemple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var </a:t>
            </a:r>
            <a:r>
              <a:rPr kumimoji="0" lang="fr-FR" altLang="fr-FR" sz="1000" b="0" i="0" u="none" strike="noStrike" cap="none" normalizeH="0" baseline="0">
                <a:ln>
                  <a:noFill/>
                </a:ln>
                <a:solidFill>
                  <a:srgbClr val="72737A"/>
                </a:solidFill>
                <a:effectLst/>
                <a:latin typeface="Consolas" panose="020B0609020204030204" pitchFamily="49" charset="0"/>
              </a:rPr>
              <a:t>horizontalAxis </a:t>
            </a:r>
            <a:r>
              <a:rPr kumimoji="0" lang="fr-FR" altLang="fr-FR" sz="1000" b="0" i="0" u="none" strike="noStrike" cap="none" normalizeH="0" baseline="0">
                <a:ln>
                  <a:noFill/>
                </a:ln>
                <a:solidFill>
                  <a:srgbClr val="A9B7C6"/>
                </a:solidFill>
                <a:effectLst/>
                <a:latin typeface="Consolas" panose="020B0609020204030204" pitchFamily="49" charset="0"/>
              </a:rPr>
              <a:t>= Input.</a:t>
            </a:r>
            <a:r>
              <a:rPr kumimoji="0" lang="fr-FR" altLang="fr-FR" sz="1000" b="0" i="0" u="none" strike="noStrike" cap="none" normalizeH="0" baseline="0">
                <a:ln>
                  <a:noFill/>
                </a:ln>
                <a:solidFill>
                  <a:srgbClr val="FFC66D"/>
                </a:solidFill>
                <a:effectLst/>
                <a:latin typeface="Consolas" panose="020B0609020204030204" pitchFamily="49" charset="0"/>
              </a:rPr>
              <a:t>GetAxis</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"Horizontal"</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Mobile : récupérer la valeur donnée par l'inclinaison que l'utilisateur exerce sur le gyroscope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var </a:t>
            </a:r>
            <a:r>
              <a:rPr kumimoji="0" lang="fr-FR" altLang="fr-FR" sz="1000" b="0" i="0" u="none" strike="noStrike" cap="none" normalizeH="0" baseline="0">
                <a:ln>
                  <a:noFill/>
                </a:ln>
                <a:solidFill>
                  <a:srgbClr val="72737A"/>
                </a:solidFill>
                <a:effectLst/>
                <a:latin typeface="Consolas" panose="020B0609020204030204" pitchFamily="49" charset="0"/>
              </a:rPr>
              <a:t>gyroUserAcceleration </a:t>
            </a:r>
            <a:r>
              <a:rPr kumimoji="0" lang="fr-FR" altLang="fr-FR" sz="1000" b="0" i="0" u="none" strike="noStrike" cap="none" normalizeH="0" baseline="0">
                <a:ln>
                  <a:noFill/>
                </a:ln>
                <a:solidFill>
                  <a:srgbClr val="A9B7C6"/>
                </a:solidFill>
                <a:effectLst/>
                <a:latin typeface="Consolas" panose="020B0609020204030204" pitchFamily="49" charset="0"/>
              </a:rPr>
              <a:t>= Input.</a:t>
            </a:r>
            <a:r>
              <a:rPr kumimoji="0" lang="fr-FR" altLang="fr-FR" sz="1000" b="0" i="0" u="none" strike="noStrike" cap="none" normalizeH="0" baseline="0">
                <a:ln>
                  <a:noFill/>
                </a:ln>
                <a:solidFill>
                  <a:srgbClr val="9876AA"/>
                </a:solidFill>
                <a:effectLst/>
                <a:latin typeface="Consolas" panose="020B0609020204030204" pitchFamily="49" charset="0"/>
              </a:rPr>
              <a:t>gyro</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9876AA"/>
                </a:solidFill>
                <a:effectLst/>
                <a:latin typeface="Consolas" panose="020B0609020204030204" pitchFamily="49" charset="0"/>
              </a:rPr>
              <a:t>userAcceleration</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Mobile : récupérer la valeur donnée par l'accéléromètre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var </a:t>
            </a:r>
            <a:r>
              <a:rPr kumimoji="0" lang="fr-FR" altLang="fr-FR" sz="1000" b="0" i="0" u="none" strike="noStrike" cap="none" normalizeH="0" baseline="0">
                <a:ln>
                  <a:noFill/>
                </a:ln>
                <a:solidFill>
                  <a:srgbClr val="72737A"/>
                </a:solidFill>
                <a:effectLst/>
                <a:latin typeface="Consolas" panose="020B0609020204030204" pitchFamily="49" charset="0"/>
              </a:rPr>
              <a:t>acceleration </a:t>
            </a:r>
            <a:r>
              <a:rPr kumimoji="0" lang="fr-FR" altLang="fr-FR" sz="1000" b="0" i="0" u="none" strike="noStrike" cap="none" normalizeH="0" baseline="0">
                <a:ln>
                  <a:noFill/>
                </a:ln>
                <a:solidFill>
                  <a:srgbClr val="A9B7C6"/>
                </a:solidFill>
                <a:effectLst/>
                <a:latin typeface="Consolas" panose="020B0609020204030204" pitchFamily="49" charset="0"/>
              </a:rPr>
              <a:t>= Input.</a:t>
            </a:r>
            <a:r>
              <a:rPr kumimoji="0" lang="fr-FR" altLang="fr-FR" sz="1000" b="0" i="0" u="none" strike="noStrike" cap="none" normalizeH="0" baseline="0">
                <a:ln>
                  <a:noFill/>
                </a:ln>
                <a:solidFill>
                  <a:srgbClr val="9876AA"/>
                </a:solidFill>
                <a:effectLst/>
                <a:latin typeface="Consolas" panose="020B0609020204030204" pitchFamily="49" charset="0"/>
              </a:rPr>
              <a:t>acceleration</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0" i="0" u="none" strike="noStrike" cap="none" normalizeH="0" baseline="0">
                <a:ln>
                  <a:noFill/>
                </a:ln>
                <a:solidFill>
                  <a:srgbClr val="CC7832"/>
                </a:solidFill>
                <a:effectLst/>
                <a:latin typeface="Consolas" panose="020B0609020204030204" pitchFamily="49" charset="0"/>
              </a:rPr>
              <a:t>    </a:t>
            </a:r>
            <a:r>
              <a:rPr kumimoji="0" lang="fr-FR" altLang="fr-FR" sz="1000" b="0" i="0" u="none" strike="noStrike" cap="none" normalizeH="0" baseline="0">
                <a:ln>
                  <a:noFill/>
                </a:ln>
                <a:solidFill>
                  <a:srgbClr val="808080"/>
                </a:solidFill>
                <a:effectLst/>
                <a:latin typeface="Consolas" panose="020B0609020204030204" pitchFamily="49" charset="0"/>
              </a:rPr>
              <a:t>// mobile récupérer les événements d'un écran tactile</a:t>
            </a:r>
            <a:br>
              <a:rPr kumimoji="0" lang="fr-FR" altLang="fr-FR" sz="1000" b="0" i="0" u="none" strike="noStrike" cap="none" normalizeH="0" baseline="0">
                <a:ln>
                  <a:noFill/>
                </a:ln>
                <a:solidFill>
                  <a:srgbClr val="808080"/>
                </a:solidFill>
                <a:effectLst/>
                <a:latin typeface="Consolas" panose="020B0609020204030204" pitchFamily="49" charset="0"/>
              </a:rPr>
            </a:br>
            <a:r>
              <a:rPr kumimoji="0" lang="fr-FR" altLang="fr-FR" sz="1000" b="0" i="0" u="none" strike="noStrike" cap="none" normalizeH="0" baseline="0">
                <a:ln>
                  <a:noFill/>
                </a:ln>
                <a:solidFill>
                  <a:srgbClr val="808080"/>
                </a:solidFill>
                <a:effectLst/>
                <a:latin typeface="Consolas" panose="020B0609020204030204" pitchFamily="49" charset="0"/>
              </a:rPr>
              <a:t>    </a:t>
            </a:r>
            <a:r>
              <a:rPr kumimoji="0" lang="fr-FR" altLang="fr-FR" sz="1000" b="0" i="0" u="none" strike="noStrike" cap="none" normalizeH="0" baseline="0">
                <a:ln>
                  <a:noFill/>
                </a:ln>
                <a:solidFill>
                  <a:srgbClr val="CC7832"/>
                </a:solidFill>
                <a:effectLst/>
                <a:latin typeface="Consolas" panose="020B0609020204030204" pitchFamily="49" charset="0"/>
              </a:rPr>
              <a:t>var </a:t>
            </a:r>
            <a:r>
              <a:rPr kumimoji="0" lang="fr-FR" altLang="fr-FR" sz="1000" b="0" i="0" u="none" strike="noStrike" cap="none" normalizeH="0" baseline="0">
                <a:ln>
                  <a:noFill/>
                </a:ln>
                <a:solidFill>
                  <a:srgbClr val="72737A"/>
                </a:solidFill>
                <a:effectLst/>
                <a:latin typeface="Consolas" panose="020B0609020204030204" pitchFamily="49" charset="0"/>
              </a:rPr>
              <a:t>touches </a:t>
            </a:r>
            <a:r>
              <a:rPr kumimoji="0" lang="fr-FR" altLang="fr-FR" sz="1000" b="0" i="0" u="none" strike="noStrike" cap="none" normalizeH="0" baseline="0">
                <a:ln>
                  <a:noFill/>
                </a:ln>
                <a:solidFill>
                  <a:srgbClr val="A9B7C6"/>
                </a:solidFill>
                <a:effectLst/>
                <a:latin typeface="Consolas" panose="020B0609020204030204" pitchFamily="49" charset="0"/>
              </a:rPr>
              <a:t>= Input.</a:t>
            </a:r>
            <a:r>
              <a:rPr kumimoji="0" lang="fr-FR" altLang="fr-FR" sz="1000" b="0" i="0" u="none" strike="noStrike" cap="none" normalizeH="0" baseline="0">
                <a:ln>
                  <a:noFill/>
                </a:ln>
                <a:solidFill>
                  <a:srgbClr val="9876AA"/>
                </a:solidFill>
                <a:effectLst/>
                <a:latin typeface="Consolas" panose="020B0609020204030204" pitchFamily="49" charset="0"/>
              </a:rPr>
              <a:t>touches</a:t>
            </a:r>
            <a:r>
              <a:rPr kumimoji="0" lang="fr-FR" altLang="fr-FR" sz="1000" b="0" i="0" u="none" strike="noStrike" cap="none" normalizeH="0" baseline="0">
                <a:ln>
                  <a:noFill/>
                </a:ln>
                <a:solidFill>
                  <a:srgbClr val="CC7832"/>
                </a:solidFill>
                <a:effectLst/>
                <a:latin typeface="Consolas" panose="020B0609020204030204" pitchFamily="49" charset="0"/>
              </a:rPr>
              <a:t>;</a:t>
            </a:r>
            <a:br>
              <a:rPr kumimoji="0" lang="fr-FR" altLang="fr-FR" sz="1000" b="0" i="0" u="none" strike="noStrike" cap="none" normalizeH="0" baseline="0">
                <a:ln>
                  <a:noFill/>
                </a:ln>
                <a:solidFill>
                  <a:srgbClr val="CC7832"/>
                </a:solidFill>
                <a:effectLst/>
                <a:latin typeface="Consolas" panose="020B0609020204030204" pitchFamily="49" charset="0"/>
              </a:rPr>
            </a:br>
            <a:r>
              <a:rPr kumimoji="0" lang="fr-FR" altLang="fr-FR" sz="1000" b="1" i="0" u="none" strike="noStrike" cap="none" normalizeH="0" baseline="0">
                <a:ln>
                  <a:noFill/>
                </a:ln>
                <a:solidFill>
                  <a:srgbClr val="FFEF28"/>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893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Sommaire</a:t>
            </a:r>
          </a:p>
        </p:txBody>
      </p:sp>
      <p:sp>
        <p:nvSpPr>
          <p:cNvPr id="3" name="Espace réservé du contenu 2"/>
          <p:cNvSpPr>
            <a:spLocks noGrp="1"/>
          </p:cNvSpPr>
          <p:nvPr>
            <p:ph idx="1"/>
          </p:nvPr>
        </p:nvSpPr>
        <p:spPr>
          <a:xfrm>
            <a:off x="373395" y="1499466"/>
            <a:ext cx="11562573" cy="5358534"/>
          </a:xfrm>
        </p:spPr>
        <p:txBody>
          <a:bodyPr>
            <a:normAutofit/>
          </a:bodyPr>
          <a:lstStyle/>
          <a:p>
            <a:r>
              <a:rPr lang="fr-FR"/>
              <a:t>Généralités sur </a:t>
            </a:r>
            <a:r>
              <a:rPr lang="fr-FR" err="1"/>
              <a:t>Unity</a:t>
            </a:r>
            <a:endParaRPr lang="fr-FR"/>
          </a:p>
          <a:p>
            <a:endParaRPr lang="fr-FR"/>
          </a:p>
          <a:p>
            <a:r>
              <a:rPr lang="fr-FR"/>
              <a:t>Mise en place et prise en main de l’éditeur</a:t>
            </a:r>
          </a:p>
          <a:p>
            <a:endParaRPr lang="fr-FR"/>
          </a:p>
          <a:p>
            <a:r>
              <a:rPr lang="fr-FR"/>
              <a:t>Assets, Caméra, Objets et Scène</a:t>
            </a:r>
          </a:p>
          <a:p>
            <a:endParaRPr lang="fr-FR"/>
          </a:p>
          <a:p>
            <a:r>
              <a:rPr lang="fr-FR" err="1"/>
              <a:t>Prefabs</a:t>
            </a:r>
            <a:r>
              <a:rPr lang="fr-FR"/>
              <a:t>, Materials et Textures</a:t>
            </a:r>
          </a:p>
          <a:p>
            <a:endParaRPr lang="fr-FR"/>
          </a:p>
          <a:p>
            <a:r>
              <a:rPr lang="fr-FR"/>
              <a:t>Premiers scripts et Event </a:t>
            </a:r>
            <a:r>
              <a:rPr lang="fr-FR" err="1"/>
              <a:t>Functions</a:t>
            </a:r>
            <a:endParaRPr lang="fr-FR"/>
          </a:p>
          <a:p>
            <a:endParaRPr lang="fr-FR"/>
          </a:p>
          <a:p>
            <a:r>
              <a:rPr lang="fr-FR"/>
              <a:t>Exercice</a:t>
            </a: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7988552" cy="763091"/>
          </a:xfrm>
        </p:spPr>
        <p:txBody>
          <a:bodyPr/>
          <a:lstStyle/>
          <a:p>
            <a:r>
              <a:rPr lang="fr-FR"/>
              <a:t>Exercice : premier contrôleur</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a:t>Créez la forme que vous souhaitez en lui donnant n’importe quel aspect (</a:t>
            </a:r>
            <a:r>
              <a:rPr lang="fr-FR" err="1"/>
              <a:t>material</a:t>
            </a:r>
            <a:r>
              <a:rPr lang="fr-FR"/>
              <a:t>, texture, …)</a:t>
            </a:r>
          </a:p>
          <a:p>
            <a:endParaRPr lang="fr-FR"/>
          </a:p>
          <a:p>
            <a:r>
              <a:rPr lang="fr-FR"/>
              <a:t>Faites en sorte qu’on puisse déplacer cet objet sur les axes X et Z à l’aide des touches ZQSD et des flèches directionnelles.</a:t>
            </a:r>
          </a:p>
          <a:p>
            <a:endParaRPr lang="fr-FR"/>
          </a:p>
          <a:p>
            <a:r>
              <a:rPr lang="fr-FR"/>
              <a:t>Faites en sorte que la caméra suive votre objet</a:t>
            </a:r>
          </a:p>
          <a:p>
            <a:endParaRPr lang="fr-FR"/>
          </a:p>
          <a:p>
            <a:r>
              <a:rPr lang="fr-FR"/>
              <a:t>Bonus : utilisez la fonction </a:t>
            </a:r>
            <a:r>
              <a:rPr lang="fr-FR" err="1"/>
              <a:t>Unity</a:t>
            </a:r>
            <a:r>
              <a:rPr lang="fr-FR"/>
              <a:t> Vector3.SmoothDamp pour rendre le suivi de caméra plus doux : </a:t>
            </a:r>
            <a:r>
              <a:rPr lang="fr-FR">
                <a:hlinkClick r:id="rId2"/>
              </a:rPr>
              <a:t>https://docs.unity3d.com/ScriptReference/Vector3.SmoothDamp.html</a:t>
            </a:r>
            <a:endParaRPr lang="fr-FR"/>
          </a:p>
          <a:p>
            <a:endParaRPr lang="fr-FR" sz="1800"/>
          </a:p>
          <a:p>
            <a:pPr>
              <a:buNone/>
            </a:pPr>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9981274" cy="763091"/>
          </a:xfrm>
        </p:spPr>
        <p:txBody>
          <a:bodyPr/>
          <a:lstStyle/>
          <a:p>
            <a:r>
              <a:rPr lang="fr-FR"/>
              <a:t>Exercice Bonus : </a:t>
            </a:r>
            <a:r>
              <a:rPr lang="fr-FR" err="1"/>
              <a:t>level</a:t>
            </a:r>
            <a:r>
              <a:rPr lang="fr-FR"/>
              <a:t> clash royale</a:t>
            </a:r>
          </a:p>
        </p:txBody>
      </p:sp>
      <p:sp>
        <p:nvSpPr>
          <p:cNvPr id="3" name="Espace réservé du contenu 2"/>
          <p:cNvSpPr>
            <a:spLocks noGrp="1"/>
          </p:cNvSpPr>
          <p:nvPr>
            <p:ph idx="1"/>
          </p:nvPr>
        </p:nvSpPr>
        <p:spPr>
          <a:xfrm>
            <a:off x="365157" y="1342947"/>
            <a:ext cx="11562573" cy="5358534"/>
          </a:xfrm>
        </p:spPr>
        <p:txBody>
          <a:bodyPr>
            <a:normAutofit/>
          </a:bodyPr>
          <a:lstStyle/>
          <a:p>
            <a:r>
              <a:rPr lang="fr-FR"/>
              <a:t>En utilisant uniquement des cubes, des planes et des </a:t>
            </a:r>
            <a:r>
              <a:rPr lang="fr-FR" err="1"/>
              <a:t>materials</a:t>
            </a:r>
            <a:r>
              <a:rPr lang="fr-FR"/>
              <a:t>, j’ai pu rapidement créer un prototype de </a:t>
            </a:r>
            <a:r>
              <a:rPr lang="fr-FR" err="1"/>
              <a:t>level</a:t>
            </a:r>
            <a:r>
              <a:rPr lang="fr-FR"/>
              <a:t> « à la clash royale » :</a:t>
            </a:r>
          </a:p>
          <a:p>
            <a:endParaRPr lang="fr-FR"/>
          </a:p>
          <a:p>
            <a:endParaRPr lang="fr-FR"/>
          </a:p>
          <a:p>
            <a:endParaRPr lang="fr-FR"/>
          </a:p>
          <a:p>
            <a:endParaRPr lang="fr-FR"/>
          </a:p>
          <a:p>
            <a:endParaRPr lang="fr-FR"/>
          </a:p>
          <a:p>
            <a:endParaRPr lang="fr-FR"/>
          </a:p>
          <a:p>
            <a:endParaRPr lang="fr-FR"/>
          </a:p>
          <a:p>
            <a:endParaRPr lang="fr-FR"/>
          </a:p>
          <a:p>
            <a:r>
              <a:rPr lang="fr-FR"/>
              <a:t>Tentez de faire de même d’ici le prochain workshop, n’hésitez pas à ajouter des textures si le cœur vous en dit. ;)</a:t>
            </a:r>
          </a:p>
          <a:p>
            <a:endParaRPr lang="fr-FR" sz="1800"/>
          </a:p>
          <a:p>
            <a:pPr>
              <a:buNone/>
            </a:pPr>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pic>
        <p:nvPicPr>
          <p:cNvPr id="6" name="Image 5">
            <a:extLst>
              <a:ext uri="{FF2B5EF4-FFF2-40B4-BE49-F238E27FC236}">
                <a16:creationId xmlns:a16="http://schemas.microsoft.com/office/drawing/2014/main" id="{34486A8B-3B11-4142-AA82-EE402A2A4A74}"/>
              </a:ext>
            </a:extLst>
          </p:cNvPr>
          <p:cNvPicPr>
            <a:picLocks noChangeAspect="1"/>
          </p:cNvPicPr>
          <p:nvPr/>
        </p:nvPicPr>
        <p:blipFill>
          <a:blip r:embed="rId3"/>
          <a:stretch>
            <a:fillRect/>
          </a:stretch>
        </p:blipFill>
        <p:spPr>
          <a:xfrm>
            <a:off x="2978081" y="2297690"/>
            <a:ext cx="4325976" cy="2866548"/>
          </a:xfrm>
          <a:prstGeom prst="rect">
            <a:avLst/>
          </a:prstGeom>
        </p:spPr>
      </p:pic>
    </p:spTree>
    <p:extLst>
      <p:ext uri="{BB962C8B-B14F-4D97-AF65-F5344CB8AC3E}">
        <p14:creationId xmlns:p14="http://schemas.microsoft.com/office/powerpoint/2010/main" val="236893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Généralités</a:t>
            </a:r>
          </a:p>
        </p:txBody>
      </p:sp>
      <p:sp>
        <p:nvSpPr>
          <p:cNvPr id="3" name="Espace réservé du contenu 2"/>
          <p:cNvSpPr>
            <a:spLocks noGrp="1"/>
          </p:cNvSpPr>
          <p:nvPr>
            <p:ph idx="1"/>
          </p:nvPr>
        </p:nvSpPr>
        <p:spPr>
          <a:xfrm>
            <a:off x="373395" y="1499466"/>
            <a:ext cx="11562573" cy="5358534"/>
          </a:xfrm>
        </p:spPr>
        <p:txBody>
          <a:bodyPr>
            <a:normAutofit fontScale="92500" lnSpcReduction="20000"/>
          </a:bodyPr>
          <a:lstStyle/>
          <a:p>
            <a:r>
              <a:rPr lang="fr-FR"/>
              <a:t>Né en 2005</a:t>
            </a:r>
          </a:p>
          <a:p>
            <a:endParaRPr lang="fr-FR"/>
          </a:p>
          <a:p>
            <a:r>
              <a:rPr lang="fr-FR"/>
              <a:t>Servait à la base pour prototyper / </a:t>
            </a:r>
            <a:r>
              <a:rPr lang="fr-FR" err="1"/>
              <a:t>game</a:t>
            </a:r>
            <a:r>
              <a:rPr lang="fr-FR"/>
              <a:t> maker</a:t>
            </a:r>
          </a:p>
          <a:p>
            <a:endParaRPr lang="fr-FR"/>
          </a:p>
          <a:p>
            <a:r>
              <a:rPr lang="fr-FR"/>
              <a:t>Explosion du marché "indé« </a:t>
            </a:r>
          </a:p>
          <a:p>
            <a:endParaRPr lang="fr-FR"/>
          </a:p>
          <a:p>
            <a:r>
              <a:rPr lang="fr-FR"/>
              <a:t>Principaux avantages :</a:t>
            </a:r>
          </a:p>
          <a:p>
            <a:pPr lvl="1"/>
            <a:r>
              <a:rPr lang="fr-FR"/>
              <a:t>Facile à prendre en main</a:t>
            </a:r>
          </a:p>
          <a:p>
            <a:pPr lvl="1"/>
            <a:r>
              <a:rPr lang="fr-FR"/>
              <a:t>Multi plateforme : </a:t>
            </a:r>
            <a:r>
              <a:rPr lang="fr-FR" err="1"/>
              <a:t>windows</a:t>
            </a:r>
            <a:r>
              <a:rPr lang="fr-FR"/>
              <a:t>, linux, </a:t>
            </a:r>
            <a:r>
              <a:rPr lang="fr-FR" err="1"/>
              <a:t>macOs</a:t>
            </a:r>
            <a:r>
              <a:rPr lang="fr-FR"/>
              <a:t>, consoles, </a:t>
            </a:r>
            <a:r>
              <a:rPr lang="fr-FR" err="1"/>
              <a:t>ar</a:t>
            </a:r>
            <a:r>
              <a:rPr lang="fr-FR"/>
              <a:t>/</a:t>
            </a:r>
            <a:r>
              <a:rPr lang="fr-FR" err="1"/>
              <a:t>vr</a:t>
            </a:r>
            <a:r>
              <a:rPr lang="fr-FR"/>
              <a:t>, mobiles...</a:t>
            </a:r>
          </a:p>
          <a:p>
            <a:pPr lvl="1"/>
            <a:r>
              <a:rPr lang="fr-FR"/>
              <a:t>Destiné aux différents métiers du jeu vidéo</a:t>
            </a:r>
          </a:p>
          <a:p>
            <a:pPr lvl="1"/>
            <a:endParaRPr lang="fr-FR"/>
          </a:p>
          <a:p>
            <a:r>
              <a:rPr lang="fr-FR"/>
              <a:t>Inconvénients :</a:t>
            </a:r>
          </a:p>
          <a:p>
            <a:pPr lvl="1"/>
            <a:r>
              <a:rPr lang="fr-FR"/>
              <a:t>Un peu buggé</a:t>
            </a:r>
          </a:p>
          <a:p>
            <a:pPr lvl="1"/>
            <a:r>
              <a:rPr lang="fr-FR"/>
              <a:t>Pas mal de "magie noire"</a:t>
            </a:r>
          </a:p>
          <a:p>
            <a:pPr lvl="1"/>
            <a:r>
              <a:rPr lang="fr-FR"/>
              <a:t>Evolue plus vite sur de nouveaux services que sur ses fondamentaux</a:t>
            </a: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spTree>
    <p:extLst>
      <p:ext uri="{BB962C8B-B14F-4D97-AF65-F5344CB8AC3E}">
        <p14:creationId xmlns:p14="http://schemas.microsoft.com/office/powerpoint/2010/main" val="128389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Généralités</a:t>
            </a:r>
          </a:p>
        </p:txBody>
      </p:sp>
      <p:sp>
        <p:nvSpPr>
          <p:cNvPr id="3" name="Espace réservé du contenu 2"/>
          <p:cNvSpPr>
            <a:spLocks noGrp="1"/>
          </p:cNvSpPr>
          <p:nvPr>
            <p:ph idx="1"/>
          </p:nvPr>
        </p:nvSpPr>
        <p:spPr>
          <a:xfrm>
            <a:off x="373395" y="1499466"/>
            <a:ext cx="11562573" cy="5358534"/>
          </a:xfrm>
        </p:spPr>
        <p:txBody>
          <a:bodyPr>
            <a:normAutofit/>
          </a:bodyPr>
          <a:lstStyle/>
          <a:p>
            <a:r>
              <a:rPr lang="fr-FR"/>
              <a:t>Langage : C# uniquement, .net 4.6</a:t>
            </a:r>
          </a:p>
          <a:p>
            <a:endParaRPr lang="fr-FR"/>
          </a:p>
          <a:p>
            <a:r>
              <a:rPr lang="fr-FR" err="1"/>
              <a:t>IDEs</a:t>
            </a:r>
            <a:r>
              <a:rPr lang="fr-FR"/>
              <a:t> supportés / conseillés :</a:t>
            </a:r>
          </a:p>
          <a:p>
            <a:pPr lvl="1"/>
            <a:r>
              <a:rPr lang="fr-FR"/>
              <a:t>Visual Studio</a:t>
            </a:r>
          </a:p>
          <a:p>
            <a:pPr lvl="1"/>
            <a:r>
              <a:rPr lang="fr-FR"/>
              <a:t>Visual Studio Code</a:t>
            </a:r>
          </a:p>
          <a:p>
            <a:pPr lvl="1"/>
            <a:r>
              <a:rPr lang="fr-FR"/>
              <a:t>Rider (mon préféré ^^)</a:t>
            </a:r>
          </a:p>
          <a:p>
            <a:pPr lvl="1"/>
            <a:endParaRPr lang="fr-FR"/>
          </a:p>
          <a:p>
            <a:r>
              <a:rPr lang="fr-FR" err="1"/>
              <a:t>Build</a:t>
            </a:r>
            <a:r>
              <a:rPr lang="fr-FR"/>
              <a:t> : </a:t>
            </a:r>
          </a:p>
          <a:p>
            <a:pPr lvl="1"/>
            <a:r>
              <a:rPr lang="fr-FR"/>
              <a:t>Backend : par défaut IL2CPP (convertit le C# en C++ pour les perfs)</a:t>
            </a:r>
          </a:p>
          <a:p>
            <a:pPr lvl="1"/>
            <a:r>
              <a:rPr lang="fr-FR"/>
              <a:t>Android : ~</a:t>
            </a:r>
            <a:r>
              <a:rPr lang="fr-FR" err="1"/>
              <a:t>ant</a:t>
            </a:r>
            <a:r>
              <a:rPr lang="fr-FR"/>
              <a:t> </a:t>
            </a:r>
            <a:r>
              <a:rPr lang="fr-FR" err="1"/>
              <a:t>legacy</a:t>
            </a:r>
            <a:r>
              <a:rPr lang="fr-FR"/>
              <a:t>, </a:t>
            </a:r>
            <a:r>
              <a:rPr lang="fr-FR" err="1"/>
              <a:t>gradle</a:t>
            </a:r>
            <a:r>
              <a:rPr lang="fr-FR"/>
              <a:t> (par défaut)</a:t>
            </a:r>
          </a:p>
          <a:p>
            <a:pPr lvl="1"/>
            <a:r>
              <a:rPr lang="fr-FR" err="1"/>
              <a:t>IOs</a:t>
            </a:r>
            <a:r>
              <a:rPr lang="fr-FR"/>
              <a:t> : projet </a:t>
            </a:r>
            <a:r>
              <a:rPr lang="fr-FR" err="1"/>
              <a:t>XCode</a:t>
            </a:r>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B5EE20C-2720-4B01-977E-CB98685E387C}"/>
              </a:ext>
            </a:extLst>
          </p:cNvPr>
          <p:cNvPicPr>
            <a:picLocks noChangeAspect="1"/>
          </p:cNvPicPr>
          <p:nvPr/>
        </p:nvPicPr>
        <p:blipFill>
          <a:blip r:embed="rId2"/>
          <a:stretch>
            <a:fillRect/>
          </a:stretch>
        </p:blipFill>
        <p:spPr>
          <a:xfrm>
            <a:off x="10088069" y="186740"/>
            <a:ext cx="1800327" cy="720327"/>
          </a:xfrm>
          <a:prstGeom prst="rect">
            <a:avLst/>
          </a:prstGeom>
        </p:spPr>
      </p:pic>
    </p:spTree>
    <p:extLst>
      <p:ext uri="{BB962C8B-B14F-4D97-AF65-F5344CB8AC3E}">
        <p14:creationId xmlns:p14="http://schemas.microsoft.com/office/powerpoint/2010/main" val="319206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Mise en place</a:t>
            </a:r>
          </a:p>
        </p:txBody>
      </p:sp>
      <p:sp>
        <p:nvSpPr>
          <p:cNvPr id="3" name="Espace réservé du contenu 2"/>
          <p:cNvSpPr>
            <a:spLocks noGrp="1"/>
          </p:cNvSpPr>
          <p:nvPr>
            <p:ph idx="1"/>
          </p:nvPr>
        </p:nvSpPr>
        <p:spPr>
          <a:xfrm>
            <a:off x="373395" y="1499466"/>
            <a:ext cx="11562573" cy="5358534"/>
          </a:xfrm>
        </p:spPr>
        <p:txBody>
          <a:bodyPr>
            <a:normAutofit/>
          </a:bodyPr>
          <a:lstStyle/>
          <a:p>
            <a:r>
              <a:rPr lang="fr-FR" sz="1400" err="1"/>
              <a:t>Unity</a:t>
            </a:r>
            <a:r>
              <a:rPr lang="fr-FR" sz="1400"/>
              <a:t> Hub : launcher / installer. Permet de gérer plusieurs versions d’</a:t>
            </a:r>
            <a:r>
              <a:rPr lang="fr-FR" sz="1400" err="1"/>
              <a:t>Unity</a:t>
            </a:r>
            <a:r>
              <a:rPr lang="fr-FR" sz="1400"/>
              <a:t>, et de télécharger des modules : plateformes, documentation, …</a:t>
            </a:r>
          </a:p>
          <a:p>
            <a:pPr marL="0" indent="0">
              <a:buNone/>
            </a:pPr>
            <a:endParaRPr lang="fr-FR" sz="1400"/>
          </a:p>
          <a:p>
            <a:pPr marL="0" indent="0">
              <a:buNone/>
            </a:pPr>
            <a:endParaRPr lang="fr-FR" sz="1400"/>
          </a:p>
          <a:p>
            <a:pPr marL="0" indent="0">
              <a:buNone/>
            </a:pPr>
            <a:endParaRPr lang="fr-FR" sz="1400"/>
          </a:p>
          <a:p>
            <a:pPr marL="0" indent="0">
              <a:buNone/>
            </a:pPr>
            <a:endParaRPr lang="fr-FR" sz="1400"/>
          </a:p>
          <a:p>
            <a:pPr>
              <a:buNone/>
            </a:pPr>
            <a:endParaRPr lang="fr-FR" sz="1400"/>
          </a:p>
          <a:p>
            <a:pPr lvl="1">
              <a:buNone/>
            </a:pPr>
            <a:endParaRPr lang="fr-FR" sz="1200"/>
          </a:p>
          <a:p>
            <a:r>
              <a:rPr lang="fr-FR" sz="1400"/>
              <a:t>Créer un projet 3D « Workshop » :</a:t>
            </a: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291" y="-46016"/>
            <a:ext cx="1101233" cy="1101233"/>
          </a:xfrm>
          <a:prstGeom prst="rect">
            <a:avLst/>
          </a:prstGeom>
        </p:spPr>
      </p:pic>
      <p:pic>
        <p:nvPicPr>
          <p:cNvPr id="4" name="Image 3">
            <a:extLst>
              <a:ext uri="{FF2B5EF4-FFF2-40B4-BE49-F238E27FC236}">
                <a16:creationId xmlns:a16="http://schemas.microsoft.com/office/drawing/2014/main" id="{A92E2388-8D47-4873-B97E-6B10D984CFD5}"/>
              </a:ext>
            </a:extLst>
          </p:cNvPr>
          <p:cNvPicPr>
            <a:picLocks noChangeAspect="1"/>
          </p:cNvPicPr>
          <p:nvPr/>
        </p:nvPicPr>
        <p:blipFill>
          <a:blip r:embed="rId3"/>
          <a:stretch>
            <a:fillRect/>
          </a:stretch>
        </p:blipFill>
        <p:spPr>
          <a:xfrm>
            <a:off x="3491696" y="2043530"/>
            <a:ext cx="2870522" cy="1790875"/>
          </a:xfrm>
          <a:prstGeom prst="rect">
            <a:avLst/>
          </a:prstGeom>
        </p:spPr>
      </p:pic>
      <p:pic>
        <p:nvPicPr>
          <p:cNvPr id="7" name="Image 6">
            <a:extLst>
              <a:ext uri="{FF2B5EF4-FFF2-40B4-BE49-F238E27FC236}">
                <a16:creationId xmlns:a16="http://schemas.microsoft.com/office/drawing/2014/main" id="{BCEC1B32-E224-4C92-883E-C4384704459D}"/>
              </a:ext>
            </a:extLst>
          </p:cNvPr>
          <p:cNvPicPr>
            <a:picLocks noChangeAspect="1"/>
          </p:cNvPicPr>
          <p:nvPr/>
        </p:nvPicPr>
        <p:blipFill>
          <a:blip r:embed="rId4"/>
          <a:stretch>
            <a:fillRect/>
          </a:stretch>
        </p:blipFill>
        <p:spPr>
          <a:xfrm>
            <a:off x="3491696" y="4502789"/>
            <a:ext cx="2775961" cy="1790875"/>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L'éditeur</a:t>
            </a:r>
          </a:p>
        </p:txBody>
      </p:sp>
      <p:sp>
        <p:nvSpPr>
          <p:cNvPr id="3" name="Espace réservé du contenu 2"/>
          <p:cNvSpPr>
            <a:spLocks noGrp="1"/>
          </p:cNvSpPr>
          <p:nvPr>
            <p:ph idx="1"/>
          </p:nvPr>
        </p:nvSpPr>
        <p:spPr>
          <a:xfrm>
            <a:off x="373395" y="1499466"/>
            <a:ext cx="11562573" cy="5358534"/>
          </a:xfrm>
        </p:spPr>
        <p:txBody>
          <a:bodyPr>
            <a:normAutofit/>
          </a:bodyPr>
          <a:lstStyle/>
          <a:p>
            <a:r>
              <a:rPr lang="fr-FR" err="1"/>
              <a:t>Layout</a:t>
            </a:r>
            <a:r>
              <a:rPr lang="fr-FR"/>
              <a:t> et fenêtres</a:t>
            </a:r>
          </a:p>
          <a:p>
            <a:r>
              <a:rPr lang="fr-FR"/>
              <a:t>Vue projet</a:t>
            </a:r>
          </a:p>
          <a:p>
            <a:r>
              <a:rPr lang="fr-FR"/>
              <a:t>Vue hiérarchie de scène</a:t>
            </a:r>
          </a:p>
          <a:p>
            <a:pPr lvl="1"/>
            <a:r>
              <a:rPr lang="fr-FR" err="1"/>
              <a:t>Parenting</a:t>
            </a:r>
            <a:endParaRPr lang="fr-FR"/>
          </a:p>
          <a:p>
            <a:r>
              <a:rPr lang="fr-FR"/>
              <a:t>Vue scène :</a:t>
            </a:r>
          </a:p>
          <a:p>
            <a:pPr lvl="1"/>
            <a:r>
              <a:rPr lang="fr-FR"/>
              <a:t>Raccourcis </a:t>
            </a:r>
            <a:r>
              <a:rPr lang="fr-FR" err="1"/>
              <a:t>alt+clic</a:t>
            </a:r>
            <a:r>
              <a:rPr lang="fr-FR"/>
              <a:t> gauche/droit, molette...</a:t>
            </a:r>
          </a:p>
          <a:p>
            <a:r>
              <a:rPr lang="fr-FR"/>
              <a:t>Vue inspecteur</a:t>
            </a:r>
          </a:p>
          <a:p>
            <a:r>
              <a:rPr lang="fr-FR"/>
              <a:t>Vue jeu</a:t>
            </a:r>
          </a:p>
          <a:p>
            <a:r>
              <a:rPr lang="fr-FR"/>
              <a:t>Vue console</a:t>
            </a:r>
          </a:p>
          <a:p>
            <a:r>
              <a:rPr lang="en-US"/>
              <a:t>Vue Asset Store (Window &gt; General &gt; Asset Store)</a:t>
            </a: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8549" y="173584"/>
            <a:ext cx="736766" cy="804095"/>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0806" y="491795"/>
            <a:ext cx="212251" cy="212251"/>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Les assets</a:t>
            </a:r>
          </a:p>
        </p:txBody>
      </p:sp>
      <p:sp>
        <p:nvSpPr>
          <p:cNvPr id="3" name="Espace réservé du contenu 2"/>
          <p:cNvSpPr>
            <a:spLocks noGrp="1"/>
          </p:cNvSpPr>
          <p:nvPr>
            <p:ph idx="1"/>
          </p:nvPr>
        </p:nvSpPr>
        <p:spPr>
          <a:xfrm>
            <a:off x="365157" y="1342947"/>
            <a:ext cx="11562573" cy="5358534"/>
          </a:xfrm>
        </p:spPr>
        <p:txBody>
          <a:bodyPr>
            <a:normAutofit fontScale="92500" lnSpcReduction="10000"/>
          </a:bodyPr>
          <a:lstStyle/>
          <a:p>
            <a:r>
              <a:rPr lang="fr-FR"/>
              <a:t>Fichiers / Contenu du jeu</a:t>
            </a:r>
          </a:p>
          <a:p>
            <a:endParaRPr lang="fr-FR"/>
          </a:p>
          <a:p>
            <a:r>
              <a:rPr lang="fr-FR"/>
              <a:t>Deux types : assets importés et assets </a:t>
            </a:r>
            <a:r>
              <a:rPr lang="fr-FR" err="1"/>
              <a:t>unity</a:t>
            </a:r>
            <a:endParaRPr lang="fr-FR"/>
          </a:p>
          <a:p>
            <a:endParaRPr lang="fr-FR"/>
          </a:p>
          <a:p>
            <a:r>
              <a:rPr lang="fr-FR"/>
              <a:t>Exemple d'assets importés :</a:t>
            </a:r>
          </a:p>
          <a:p>
            <a:pPr lvl="1"/>
            <a:r>
              <a:rPr lang="fr-FR"/>
              <a:t>Images : </a:t>
            </a:r>
            <a:r>
              <a:rPr lang="fr-FR" err="1"/>
              <a:t>bmp</a:t>
            </a:r>
            <a:r>
              <a:rPr lang="fr-FR"/>
              <a:t>, </a:t>
            </a:r>
            <a:r>
              <a:rPr lang="fr-FR" err="1"/>
              <a:t>tig</a:t>
            </a:r>
            <a:r>
              <a:rPr lang="fr-FR"/>
              <a:t>, </a:t>
            </a:r>
            <a:r>
              <a:rPr lang="fr-FR" err="1"/>
              <a:t>tga</a:t>
            </a:r>
            <a:r>
              <a:rPr lang="fr-FR"/>
              <a:t>, jpg, png, </a:t>
            </a:r>
            <a:r>
              <a:rPr lang="fr-FR" err="1"/>
              <a:t>psd</a:t>
            </a:r>
            <a:r>
              <a:rPr lang="fr-FR"/>
              <a:t>...</a:t>
            </a:r>
          </a:p>
          <a:p>
            <a:pPr lvl="1"/>
            <a:r>
              <a:rPr lang="fr-FR"/>
              <a:t>Modèles 3D / </a:t>
            </a:r>
            <a:r>
              <a:rPr lang="fr-FR" err="1"/>
              <a:t>fbx</a:t>
            </a:r>
            <a:r>
              <a:rPr lang="fr-FR"/>
              <a:t> : .max, .</a:t>
            </a:r>
            <a:r>
              <a:rPr lang="fr-FR" err="1"/>
              <a:t>blend</a:t>
            </a:r>
            <a:r>
              <a:rPr lang="fr-FR"/>
              <a:t>, ...</a:t>
            </a:r>
          </a:p>
          <a:p>
            <a:pPr lvl="1"/>
            <a:r>
              <a:rPr lang="fr-FR" err="1"/>
              <a:t>Meshes</a:t>
            </a:r>
            <a:r>
              <a:rPr lang="fr-FR"/>
              <a:t> et animations 3D</a:t>
            </a:r>
          </a:p>
          <a:p>
            <a:pPr lvl="1"/>
            <a:r>
              <a:rPr lang="fr-FR"/>
              <a:t>Sons : mp3, </a:t>
            </a:r>
            <a:r>
              <a:rPr lang="fr-FR" err="1"/>
              <a:t>ogg</a:t>
            </a:r>
            <a:r>
              <a:rPr lang="fr-FR"/>
              <a:t>, </a:t>
            </a:r>
            <a:r>
              <a:rPr lang="fr-FR" err="1"/>
              <a:t>wav</a:t>
            </a:r>
            <a:r>
              <a:rPr lang="fr-FR"/>
              <a:t>,...</a:t>
            </a:r>
          </a:p>
          <a:p>
            <a:pPr lvl="1"/>
            <a:r>
              <a:rPr lang="fr-FR"/>
              <a:t>Autres fichiers : </a:t>
            </a:r>
            <a:r>
              <a:rPr lang="fr-FR" err="1"/>
              <a:t>Unity</a:t>
            </a:r>
            <a:r>
              <a:rPr lang="fr-FR"/>
              <a:t> n'y touche pas</a:t>
            </a:r>
          </a:p>
          <a:p>
            <a:pPr lvl="1"/>
            <a:endParaRPr lang="fr-FR"/>
          </a:p>
          <a:p>
            <a:r>
              <a:rPr lang="fr-FR"/>
              <a:t>Assets </a:t>
            </a:r>
            <a:r>
              <a:rPr lang="fr-FR" err="1"/>
              <a:t>Unity</a:t>
            </a:r>
            <a:r>
              <a:rPr lang="fr-FR"/>
              <a:t> : primitives et </a:t>
            </a:r>
            <a:r>
              <a:rPr lang="fr-FR" err="1"/>
              <a:t>placeholder</a:t>
            </a:r>
            <a:r>
              <a:rPr lang="fr-FR"/>
              <a:t> : cube, </a:t>
            </a:r>
            <a:r>
              <a:rPr lang="fr-FR" err="1"/>
              <a:t>sphere</a:t>
            </a:r>
            <a:r>
              <a:rPr lang="fr-FR"/>
              <a:t>, capsule, ...</a:t>
            </a:r>
          </a:p>
          <a:p>
            <a:endParaRPr lang="fr-FR"/>
          </a:p>
          <a:p>
            <a:r>
              <a:rPr lang="fr-FR"/>
              <a:t>Asset packages, Custom packages</a:t>
            </a:r>
          </a:p>
          <a:p>
            <a:pPr>
              <a:buNone/>
            </a:pPr>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La camera</a:t>
            </a:r>
          </a:p>
        </p:txBody>
      </p:sp>
      <p:sp>
        <p:nvSpPr>
          <p:cNvPr id="3" name="Espace réservé du contenu 2"/>
          <p:cNvSpPr>
            <a:spLocks noGrp="1"/>
          </p:cNvSpPr>
          <p:nvPr>
            <p:ph idx="1"/>
          </p:nvPr>
        </p:nvSpPr>
        <p:spPr>
          <a:xfrm>
            <a:off x="365157" y="1342947"/>
            <a:ext cx="11562573" cy="5358534"/>
          </a:xfrm>
        </p:spPr>
        <p:txBody>
          <a:bodyPr>
            <a:normAutofit fontScale="70000" lnSpcReduction="20000"/>
          </a:bodyPr>
          <a:lstStyle/>
          <a:p>
            <a:r>
              <a:rPr lang="fr-FR"/>
              <a:t>Toujours une présente sur la scène</a:t>
            </a:r>
          </a:p>
          <a:p>
            <a:endParaRPr lang="fr-FR"/>
          </a:p>
          <a:p>
            <a:r>
              <a:rPr lang="fr-FR"/>
              <a:t>"Filme" la scène</a:t>
            </a:r>
          </a:p>
          <a:p>
            <a:endParaRPr lang="fr-FR"/>
          </a:p>
          <a:p>
            <a:r>
              <a:rPr lang="fr-FR"/>
              <a:t>Deux modes : perspective et </a:t>
            </a:r>
            <a:r>
              <a:rPr lang="fr-FR" err="1"/>
              <a:t>orthographic</a:t>
            </a:r>
            <a:endParaRPr lang="fr-FR"/>
          </a:p>
          <a:p>
            <a:endParaRPr lang="fr-FR"/>
          </a:p>
          <a:p>
            <a:r>
              <a:rPr lang="fr-FR"/>
              <a:t>Size = taille du "</a:t>
            </a:r>
            <a:r>
              <a:rPr lang="fr-FR" err="1"/>
              <a:t>viewport</a:t>
            </a:r>
            <a:r>
              <a:rPr lang="fr-FR"/>
              <a:t>", ce que le joueur voit</a:t>
            </a:r>
          </a:p>
          <a:p>
            <a:endParaRPr lang="fr-FR"/>
          </a:p>
          <a:p>
            <a:r>
              <a:rPr lang="fr-FR"/>
              <a:t>Clear Flags : ce que la caméra doit effacer dans son "buffer" d'affichage</a:t>
            </a:r>
          </a:p>
          <a:p>
            <a:endParaRPr lang="fr-FR"/>
          </a:p>
          <a:p>
            <a:r>
              <a:rPr lang="fr-FR" err="1"/>
              <a:t>Culling</a:t>
            </a:r>
            <a:r>
              <a:rPr lang="fr-FR"/>
              <a:t> </a:t>
            </a:r>
            <a:r>
              <a:rPr lang="fr-FR" err="1"/>
              <a:t>mask</a:t>
            </a:r>
            <a:r>
              <a:rPr lang="fr-FR"/>
              <a:t> : les </a:t>
            </a:r>
            <a:r>
              <a:rPr lang="fr-FR" err="1"/>
              <a:t>layers</a:t>
            </a:r>
            <a:r>
              <a:rPr lang="fr-FR"/>
              <a:t> à afficher/masquer</a:t>
            </a:r>
          </a:p>
          <a:p>
            <a:endParaRPr lang="fr-FR"/>
          </a:p>
          <a:p>
            <a:r>
              <a:rPr lang="fr-FR" err="1"/>
              <a:t>Clipping</a:t>
            </a:r>
            <a:r>
              <a:rPr lang="fr-FR"/>
              <a:t> planes : limite la distance de ce que la caméra voit</a:t>
            </a:r>
          </a:p>
          <a:p>
            <a:endParaRPr lang="fr-FR"/>
          </a:p>
          <a:p>
            <a:r>
              <a:rPr lang="fr-FR" err="1"/>
              <a:t>Viewport</a:t>
            </a:r>
            <a:r>
              <a:rPr lang="fr-FR"/>
              <a:t> </a:t>
            </a:r>
            <a:r>
              <a:rPr lang="fr-FR" err="1"/>
              <a:t>rect</a:t>
            </a:r>
            <a:r>
              <a:rPr lang="fr-FR"/>
              <a:t> : principalement utilisé pour faire du split screen</a:t>
            </a:r>
          </a:p>
          <a:p>
            <a:endParaRPr lang="fr-FR"/>
          </a:p>
          <a:p>
            <a:r>
              <a:rPr lang="fr-FR" err="1"/>
              <a:t>Render</a:t>
            </a:r>
            <a:r>
              <a:rPr lang="fr-FR"/>
              <a:t> Texture : insert la vue de la caméra dans une texture (au lieu de l'écran du joueur), utile pour faire une rendu d'écran de télé, d'un moniteur de caméra de surveillance, de la réflexion...</a:t>
            </a: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8948" y="197902"/>
            <a:ext cx="787020" cy="800038"/>
          </a:xfrm>
          <a:prstGeom prst="rect">
            <a:avLst/>
          </a:prstGeom>
        </p:spPr>
      </p:pic>
    </p:spTree>
    <p:extLst>
      <p:ext uri="{BB962C8B-B14F-4D97-AF65-F5344CB8AC3E}">
        <p14:creationId xmlns:p14="http://schemas.microsoft.com/office/powerpoint/2010/main" val="196753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432" y="216376"/>
            <a:ext cx="6810541" cy="763091"/>
          </a:xfrm>
        </p:spPr>
        <p:txBody>
          <a:bodyPr/>
          <a:lstStyle/>
          <a:p>
            <a:r>
              <a:rPr lang="fr-FR"/>
              <a:t>Objets </a:t>
            </a:r>
            <a:r>
              <a:rPr lang="fr-FR" err="1"/>
              <a:t>unity</a:t>
            </a:r>
            <a:endParaRPr lang="fr-FR"/>
          </a:p>
        </p:txBody>
      </p:sp>
      <p:sp>
        <p:nvSpPr>
          <p:cNvPr id="3" name="Espace réservé du contenu 2"/>
          <p:cNvSpPr>
            <a:spLocks noGrp="1"/>
          </p:cNvSpPr>
          <p:nvPr>
            <p:ph idx="1"/>
          </p:nvPr>
        </p:nvSpPr>
        <p:spPr>
          <a:xfrm>
            <a:off x="365157" y="1342947"/>
            <a:ext cx="11562573" cy="5358534"/>
          </a:xfrm>
        </p:spPr>
        <p:txBody>
          <a:bodyPr>
            <a:normAutofit fontScale="85000" lnSpcReduction="20000"/>
          </a:bodyPr>
          <a:lstStyle/>
          <a:p>
            <a:r>
              <a:rPr lang="fr-FR" sz="1900"/>
              <a:t>Les objets </a:t>
            </a:r>
            <a:r>
              <a:rPr lang="fr-FR" sz="1900" err="1"/>
              <a:t>Unity</a:t>
            </a:r>
            <a:r>
              <a:rPr lang="fr-FR" sz="1900"/>
              <a:t> « </a:t>
            </a:r>
            <a:r>
              <a:rPr lang="fr-FR" sz="1900" err="1"/>
              <a:t>PlaceHolders</a:t>
            </a:r>
            <a:r>
              <a:rPr lang="fr-FR" sz="1900"/>
              <a:t> »</a:t>
            </a:r>
          </a:p>
          <a:p>
            <a:endParaRPr lang="fr-FR" sz="1900"/>
          </a:p>
          <a:p>
            <a:r>
              <a:rPr lang="fr-FR" sz="1900"/>
              <a:t>Créer ses propres objets</a:t>
            </a:r>
          </a:p>
          <a:p>
            <a:endParaRPr lang="fr-FR" sz="1900"/>
          </a:p>
          <a:p>
            <a:r>
              <a:rPr lang="fr-FR" sz="1900"/>
              <a:t>Utilisation de l'</a:t>
            </a:r>
            <a:r>
              <a:rPr lang="fr-FR" sz="1900" err="1"/>
              <a:t>Inspector</a:t>
            </a:r>
            <a:endParaRPr lang="fr-FR" sz="1900"/>
          </a:p>
          <a:p>
            <a:endParaRPr lang="fr-FR" sz="1900"/>
          </a:p>
          <a:p>
            <a:r>
              <a:rPr lang="fr-FR" sz="1900"/>
              <a:t>Ajout / retrait /édition de composants « component »</a:t>
            </a:r>
          </a:p>
          <a:p>
            <a:endParaRPr lang="fr-FR" sz="1900"/>
          </a:p>
          <a:p>
            <a:r>
              <a:rPr lang="fr-FR" sz="1900"/>
              <a:t>Créer son premier script C# (son premier component)</a:t>
            </a:r>
          </a:p>
          <a:p>
            <a:endParaRPr lang="fr-FR" sz="1900"/>
          </a:p>
          <a:p>
            <a:r>
              <a:rPr lang="fr-FR" sz="1900"/>
              <a:t>Attributs de classe (variables) et inspecteur</a:t>
            </a:r>
          </a:p>
          <a:p>
            <a:endParaRPr lang="fr-FR" sz="1900"/>
          </a:p>
          <a:p>
            <a:r>
              <a:rPr lang="fr-FR" sz="1900"/>
              <a:t>Différence Component, </a:t>
            </a:r>
            <a:r>
              <a:rPr lang="fr-FR" sz="1900" err="1"/>
              <a:t>GameObject</a:t>
            </a:r>
            <a:r>
              <a:rPr lang="fr-FR" sz="1900"/>
              <a:t>, </a:t>
            </a:r>
            <a:r>
              <a:rPr lang="fr-FR" sz="1900" err="1"/>
              <a:t>MonoBehaviour</a:t>
            </a:r>
            <a:r>
              <a:rPr lang="fr-FR" sz="1900"/>
              <a:t>, </a:t>
            </a:r>
            <a:r>
              <a:rPr lang="fr-FR" sz="1900" err="1"/>
              <a:t>Transform</a:t>
            </a:r>
            <a:endParaRPr lang="fr-FR" sz="1900"/>
          </a:p>
          <a:p>
            <a:endParaRPr lang="fr-FR" sz="1900"/>
          </a:p>
          <a:p>
            <a:r>
              <a:rPr lang="fr-FR" sz="1900"/>
              <a:t>Les tags : assigné à un objet, permet de l'identifier dans un script sans le référencer. Retrouver un objet grâce à (attention, coûteux !) :</a:t>
            </a:r>
          </a:p>
          <a:p>
            <a:endParaRPr lang="fr-FR"/>
          </a:p>
          <a:p>
            <a:pPr marL="0" indent="0">
              <a:buNone/>
            </a:pPr>
            <a:endParaRPr lang="fr-FR"/>
          </a:p>
          <a:p>
            <a:endParaRPr lang="fr-FR"/>
          </a:p>
          <a:p>
            <a:endParaRPr lang="fr-FR"/>
          </a:p>
          <a:p>
            <a:pPr>
              <a:buNone/>
            </a:pPr>
            <a:endParaRPr lang="fr-FR"/>
          </a:p>
          <a:p>
            <a:pPr marL="0" indent="0">
              <a:buNone/>
            </a:pPr>
            <a:endParaRPr lang="fr-FR"/>
          </a:p>
        </p:txBody>
      </p:sp>
      <p:cxnSp>
        <p:nvCxnSpPr>
          <p:cNvPr id="5" name="Connecteur droit 4"/>
          <p:cNvCxnSpPr/>
          <p:nvPr/>
        </p:nvCxnSpPr>
        <p:spPr>
          <a:xfrm>
            <a:off x="0" y="113096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23" y="100782"/>
            <a:ext cx="764415" cy="954435"/>
          </a:xfrm>
          <a:prstGeom prst="rect">
            <a:avLst/>
          </a:prstGeom>
        </p:spPr>
      </p:pic>
      <p:sp>
        <p:nvSpPr>
          <p:cNvPr id="6" name="Rectangle 1">
            <a:extLst>
              <a:ext uri="{FF2B5EF4-FFF2-40B4-BE49-F238E27FC236}">
                <a16:creationId xmlns:a16="http://schemas.microsoft.com/office/drawing/2014/main" id="{29C768D2-1742-44E6-983B-8405BB46C91E}"/>
              </a:ext>
            </a:extLst>
          </p:cNvPr>
          <p:cNvSpPr>
            <a:spLocks noChangeArrowheads="1"/>
          </p:cNvSpPr>
          <p:nvPr/>
        </p:nvSpPr>
        <p:spPr bwMode="auto">
          <a:xfrm>
            <a:off x="3125164" y="6313378"/>
            <a:ext cx="2596587"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Consolas" panose="020B0609020204030204" pitchFamily="49" charset="0"/>
              </a:rPr>
              <a:t>GameObject.</a:t>
            </a:r>
            <a:r>
              <a:rPr kumimoji="0" lang="fr-FR" altLang="fr-FR" sz="1000" b="0" i="0" u="none" strike="noStrike" cap="none" normalizeH="0" baseline="0">
                <a:ln>
                  <a:noFill/>
                </a:ln>
                <a:solidFill>
                  <a:srgbClr val="FFC66D"/>
                </a:solidFill>
                <a:effectLst/>
                <a:latin typeface="Consolas" panose="020B0609020204030204" pitchFamily="49" charset="0"/>
              </a:rPr>
              <a:t>FindWithTag</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6A8759"/>
                </a:solidFill>
                <a:effectLst/>
                <a:latin typeface="Consolas" panose="020B0609020204030204" pitchFamily="49" charset="0"/>
              </a:rPr>
              <a:t>"Tag"</a:t>
            </a:r>
            <a:r>
              <a:rPr kumimoji="0" lang="fr-FR" altLang="fr-FR" sz="1000" b="0" i="0" u="none" strike="noStrike" cap="none" normalizeH="0" baseline="0">
                <a:ln>
                  <a:noFill/>
                </a:ln>
                <a:solidFill>
                  <a:srgbClr val="A9B7C6"/>
                </a:solidFill>
                <a:effectLst/>
                <a:latin typeface="Consolas" panose="020B0609020204030204" pitchFamily="49" charset="0"/>
              </a:rPr>
              <a:t>)</a:t>
            </a:r>
            <a:r>
              <a:rPr kumimoji="0" lang="fr-FR" altLang="fr-FR" sz="1000" b="0" i="0" u="none" strike="noStrike" cap="none" normalizeH="0" baseline="0">
                <a:ln>
                  <a:noFill/>
                </a:ln>
                <a:solidFill>
                  <a:srgbClr val="CC7832"/>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535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0C47C2D6AC90459EFCE6519AE67C02" ma:contentTypeVersion="2" ma:contentTypeDescription="Crée un document." ma:contentTypeScope="" ma:versionID="564dfa989a29fce06542c30312926d7d">
  <xsd:schema xmlns:xsd="http://www.w3.org/2001/XMLSchema" xmlns:xs="http://www.w3.org/2001/XMLSchema" xmlns:p="http://schemas.microsoft.com/office/2006/metadata/properties" xmlns:ns3="b2f4ae0e-558a-4145-a0ff-404f15dca542" targetNamespace="http://schemas.microsoft.com/office/2006/metadata/properties" ma:root="true" ma:fieldsID="96cd7b159148f4dbc01d054a7bfb2229" ns3:_="">
    <xsd:import namespace="b2f4ae0e-558a-4145-a0ff-404f15dca5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f4ae0e-558a-4145-a0ff-404f15dca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E17F6-1D2F-4B76-BED9-A6A1B6BC81B8}">
  <ds:schemaRefs>
    <ds:schemaRef ds:uri="b2f4ae0e-558a-4145-a0ff-404f15dca54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3F506A-1FB2-4EA8-BE91-28BF8A80251B}">
  <ds:schemaRefs>
    <ds:schemaRef ds:uri="http://schemas.microsoft.com/sharepoint/v3/contenttype/forms"/>
  </ds:schemaRefs>
</ds:datastoreItem>
</file>

<file path=customXml/itemProps3.xml><?xml version="1.0" encoding="utf-8"?>
<ds:datastoreItem xmlns:ds="http://schemas.openxmlformats.org/officeDocument/2006/customXml" ds:itemID="{51F481AE-A737-463E-B884-3352CFB10CB3}">
  <ds:schemaRefs>
    <ds:schemaRef ds:uri="b2f4ae0e-558a-4145-a0ff-404f15dca5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Workshop Unity 1</vt:lpstr>
      <vt:lpstr>Sommaire</vt:lpstr>
      <vt:lpstr>Généralités</vt:lpstr>
      <vt:lpstr>Généralités</vt:lpstr>
      <vt:lpstr>Mise en place</vt:lpstr>
      <vt:lpstr>L'éditeur</vt:lpstr>
      <vt:lpstr>Les assets</vt:lpstr>
      <vt:lpstr>La camera</vt:lpstr>
      <vt:lpstr>Objets unity</vt:lpstr>
      <vt:lpstr>Les scènes</vt:lpstr>
      <vt:lpstr>Première scène</vt:lpstr>
      <vt:lpstr>Manipulation des objets </vt:lpstr>
      <vt:lpstr>Les prefabs</vt:lpstr>
      <vt:lpstr>Materials, Shaders et Textures</vt:lpstr>
      <vt:lpstr>Ajout de Textures</vt:lpstr>
      <vt:lpstr>Event functions</vt:lpstr>
      <vt:lpstr>Event Functions</vt:lpstr>
      <vt:lpstr>Temps et Frame</vt:lpstr>
      <vt:lpstr>Les inputs</vt:lpstr>
      <vt:lpstr>Exercice : premier contrôleur</vt:lpstr>
      <vt:lpstr>Exercice Bonus : level clash royale</vt:lpstr>
    </vt:vector>
  </TitlesOfParts>
  <Company>ANKAMA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Jumper Planet</dc:title>
  <dc:creator>Adrien Bariau</dc:creator>
  <cp:revision>1</cp:revision>
  <dcterms:created xsi:type="dcterms:W3CDTF">2017-12-12T13:15:40Z</dcterms:created>
  <dcterms:modified xsi:type="dcterms:W3CDTF">2020-07-09T12:05:17Z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0x010100860C47C2D6AC90459EFCE6519AE67C02</vt:lpwstr>
  </property>
</Properties>
</file>