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65" r:id="rId5"/>
    <p:sldId id="274" r:id="rId6"/>
    <p:sldId id="275" r:id="rId7"/>
    <p:sldId id="281" r:id="rId8"/>
    <p:sldId id="268" r:id="rId9"/>
    <p:sldId id="279" r:id="rId10"/>
    <p:sldId id="267" r:id="rId11"/>
    <p:sldId id="277" r:id="rId12"/>
    <p:sldId id="271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6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AF891E-E818-40C5-8368-C3E17B3562D6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BAA5F0-9DFE-488C-95CE-3AEE8424798E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3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16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314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09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47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79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42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41EA7-5115-4A3F-9406-2DDBD4A93391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4A177E-D7DB-4726-AF1C-5571F0C65DC4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F277D8-A4B1-4467-9FF1-69EE907069E7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40199-15E3-4734-A68D-623E19EC7565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8E6542-C062-49C3-8A82-1192EE09ECB8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D94C3-672B-4435-BBB8-34F56CAA0CF1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DB36F-BED2-4BB8-BFE1-9AB26CC4CCB8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69831-1247-4D59-B911-8994D0865FD5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48C2CA-9A29-4EFB-8680-4E84F390018B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231D99-18DA-45C3-9816-051F1BBD184F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00D4E8-51CA-492E-94A8-B4CECE785517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DA88D-9610-4BF4-9A06-2052CF49471E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52DCF09-B88C-407B-9289-CAFBEBAE5E3E}" type="datetime1">
              <a:rPr lang="pt-BR" smtClean="0"/>
              <a:t>07/03/2021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undoeducacao.uol.com.br/gramatica/curiosidades-relacionadas-ao-portugues-brasileiro.htm" TargetMode="External"/><Relationship Id="rId2" Type="http://schemas.openxmlformats.org/officeDocument/2006/relationships/hyperlink" Target="https://mundoeducacao.uol.com.br/gramatica/dialetos-registros-no-portugues-brasileiro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40864" y="1041400"/>
            <a:ext cx="8327136" cy="1729232"/>
          </a:xfrm>
        </p:spPr>
        <p:txBody>
          <a:bodyPr rtlCol="0">
            <a:normAutofit/>
          </a:bodyPr>
          <a:lstStyle/>
          <a:p>
            <a:pPr algn="l" rtl="0"/>
            <a:r>
              <a:rPr lang="pt-BR" sz="4400" dirty="0">
                <a:solidFill>
                  <a:srgbClr val="0070C0"/>
                </a:solidFill>
                <a:effectLst/>
                <a:ea typeface="Cambria Math" panose="02040503050406030204" pitchFamily="18" charset="0"/>
              </a:rPr>
              <a:t>Variações linguísticas I. </a:t>
            </a:r>
            <a:br>
              <a:rPr lang="pt-BR" sz="4400" dirty="0">
                <a:solidFill>
                  <a:srgbClr val="0070C0"/>
                </a:solidFill>
                <a:effectLst/>
                <a:ea typeface="Cambria Math" panose="02040503050406030204" pitchFamily="18" charset="0"/>
              </a:rPr>
            </a:br>
            <a:r>
              <a:rPr lang="pt-BR" sz="440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Variação histórica e geográfica. </a:t>
            </a:r>
            <a:endParaRPr lang="pt-BR" sz="4400" dirty="0">
              <a:solidFill>
                <a:srgbClr val="0070C0"/>
              </a:solidFill>
              <a:ea typeface="Cambria Math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40864" y="3712464"/>
            <a:ext cx="5550408" cy="2203704"/>
          </a:xfrm>
        </p:spPr>
        <p:txBody>
          <a:bodyPr rtlCol="0"/>
          <a:lstStyle/>
          <a:p>
            <a:pPr algn="l"/>
            <a:r>
              <a:rPr lang="pt-BR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Colégio Álvaro de Melo</a:t>
            </a:r>
          </a:p>
          <a:p>
            <a:pPr algn="l"/>
            <a:r>
              <a:rPr lang="pt-BR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Data: 09 de março de 2021</a:t>
            </a:r>
          </a:p>
          <a:p>
            <a:pPr algn="l"/>
            <a:r>
              <a:rPr lang="pt-BR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Disciplina: Gramática</a:t>
            </a:r>
          </a:p>
          <a:p>
            <a:pPr algn="l"/>
            <a:r>
              <a:rPr lang="pt-BR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Professora: Edna Souza Gonçalves </a:t>
            </a:r>
          </a:p>
          <a:p>
            <a:pPr algn="l"/>
            <a:r>
              <a:rPr lang="pt-BR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1º ANO E.M. 1º Bimestre</a:t>
            </a:r>
          </a:p>
          <a:p>
            <a:pPr algn="l" rtl="0"/>
            <a:endParaRPr lang="pt-BR" dirty="0"/>
          </a:p>
        </p:txBody>
      </p:sp>
      <p:pic>
        <p:nvPicPr>
          <p:cNvPr id="4" name="Picture 2" descr="Variação linguística">
            <a:extLst>
              <a:ext uri="{FF2B5EF4-FFF2-40B4-BE49-F238E27FC236}">
                <a16:creationId xmlns:a16="http://schemas.microsoft.com/office/drawing/2014/main" id="{269C89CE-96DE-4D75-BF7C-9D71C57C7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3012971"/>
            <a:ext cx="2862071" cy="214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3B38A5-89F2-42AF-AFAF-58DD615E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36" y="1057955"/>
            <a:ext cx="7000328" cy="45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3AAD4C2-0E84-4E74-ACC2-8911D9A44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21" y="301963"/>
            <a:ext cx="5994463" cy="600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34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E01A8-C76E-4605-BD1B-003F9005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16" y="438912"/>
            <a:ext cx="9396984" cy="6236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Variações geográficas (diatópicas)</a:t>
            </a:r>
            <a:endParaRPr lang="pt-BR" sz="24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 </a:t>
            </a:r>
            <a:r>
              <a:rPr lang="pt-BR" sz="1800" b="1" i="0" u="sng" dirty="0">
                <a:solidFill>
                  <a:srgbClr val="429E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variações geográficas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naturalmente falam da</a:t>
            </a:r>
            <a:r>
              <a:rPr lang="pt-BR" sz="1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diferença de linguagem devido à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região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Essas diferenças tornam-se óbvias quando ouvimos um falante </a:t>
            </a:r>
            <a:r>
              <a:rPr lang="pt-BR" sz="1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brasileiro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um </a:t>
            </a:r>
            <a:r>
              <a:rPr lang="pt-BR" sz="1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angolano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 um </a:t>
            </a:r>
            <a:r>
              <a:rPr lang="pt-BR" sz="1800" b="1" i="0" u="sng" dirty="0">
                <a:solidFill>
                  <a:srgbClr val="429E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português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conversando: nos três países, fala-se português, mas há diferenças imensas entre cada fala.</a:t>
            </a:r>
          </a:p>
          <a:p>
            <a:pPr algn="just"/>
            <a:r>
              <a:rPr lang="pt-B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é preciso que a distância seja tão grande: dentro do próprio Brasil, vemos </a:t>
            </a:r>
            <a:r>
              <a:rPr lang="pt-BR" sz="1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diferenças de léxico (palavras) ou de fonemas (sons, sotaques)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Há diferenças entre a capital e as cidades do interior do mesmo estado. </a:t>
            </a:r>
          </a:p>
          <a:p>
            <a:pPr algn="just"/>
            <a:r>
              <a:rPr lang="pt-B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gírias também variam bastante regionalmente: cerveja pode ser conhecida como “bera” em regiões do Paraná, “breja” em São Paulo e “cerva” no Rio de Janeiro.</a:t>
            </a:r>
          </a:p>
          <a:p>
            <a:endParaRPr lang="pt-BR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4CA67D-7CDD-4CD4-97BA-07F14B12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93" y="3606422"/>
            <a:ext cx="3446525" cy="30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30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276856" y="411480"/>
            <a:ext cx="8878824" cy="5989320"/>
          </a:xfrm>
        </p:spPr>
        <p:txBody>
          <a:bodyPr rtlCol="0"/>
          <a:lstStyle/>
          <a:p>
            <a:pPr marL="0" indent="0" algn="l" fontAlgn="base">
              <a:buNone/>
            </a:pPr>
            <a:r>
              <a:rPr lang="pt-BR" b="1" dirty="0">
                <a:solidFill>
                  <a:srgbClr val="404040"/>
                </a:solidFill>
                <a:latin typeface="Open Sans"/>
              </a:rPr>
              <a:t>    </a:t>
            </a:r>
            <a:r>
              <a:rPr lang="pt-BR" b="1" i="0" dirty="0">
                <a:solidFill>
                  <a:srgbClr val="404040"/>
                </a:solidFill>
                <a:effectLst/>
                <a:latin typeface="Open Sans"/>
              </a:rPr>
              <a:t>      Variação geográfica ou diatópica</a:t>
            </a:r>
          </a:p>
          <a:p>
            <a:pPr marL="0" indent="0" algn="l" fontAlgn="base">
              <a:buNone/>
            </a:pPr>
            <a:r>
              <a:rPr lang="pt-BR" sz="2000" b="0" i="0" dirty="0">
                <a:solidFill>
                  <a:srgbClr val="404040"/>
                </a:solidFill>
                <a:effectLst/>
                <a:latin typeface="Open Sans"/>
              </a:rPr>
              <a:t>Está relacionada com o local em que é desenvolvida, tal como as variações entre o português do Brasil e de Portugal, chamadas de regionalismo.</a:t>
            </a:r>
          </a:p>
          <a:p>
            <a:pPr marL="0" lvl="0" indent="0" rtl="0">
              <a:buNone/>
            </a:pPr>
            <a:endParaRPr lang="pt-BR" dirty="0"/>
          </a:p>
        </p:txBody>
      </p:sp>
      <p:pic>
        <p:nvPicPr>
          <p:cNvPr id="5122" name="Picture 2" descr="português do Brasil e de Portugal">
            <a:extLst>
              <a:ext uri="{FF2B5EF4-FFF2-40B4-BE49-F238E27FC236}">
                <a16:creationId xmlns:a16="http://schemas.microsoft.com/office/drawing/2014/main" id="{ACD919F4-8550-40BB-8A9F-87C3B7C3E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1650310"/>
            <a:ext cx="6723317" cy="475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9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E01A8-C76E-4605-BD1B-003F9005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088" y="301752"/>
            <a:ext cx="9506712" cy="61813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Variações históricas (diacrônicas)</a:t>
            </a:r>
            <a:endParaRPr lang="pt-BR" sz="20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variações históricas tratam das </a:t>
            </a:r>
            <a:r>
              <a:rPr lang="pt-BR" sz="1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mudanças ocorridas na língua com o decorrer do</a:t>
            </a:r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Algumas expressões deixaram de existir, outras novas surgiram e outras se transformaram com a ação do tempo.</a:t>
            </a:r>
          </a:p>
          <a:p>
            <a:pPr algn="just"/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clássico exemplo da língua portuguesa é o termo “você”: no português arcaico, a forma usual desse pronome de tratamento era “vossa mercê”, que, devido a variações inicialmente sociais, passou a ser mais usado frequentemente como “vosmecê”. Com o passar dos séculos, essa expressão reduziu-se ao que hoje falamos como “você”, que é a forma </a:t>
            </a:r>
            <a:r>
              <a:rPr lang="pt-BR" sz="1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incorporada pela norma-padrão</a:t>
            </a:r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(visto que a língua adapta-se ao uso de seus falantes) e aceita pelas regras gramaticais. Em contextos informais, é comum ainda o uso da abreviação “cê” ou, na escrita informal, “vc” (lembrando que estas últimas formas </a:t>
            </a:r>
            <a:r>
              <a:rPr lang="pt-BR" sz="1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foram incorporadas pela norma-padrão, então não são utilizadas na linguagem formal).</a:t>
            </a:r>
          </a:p>
          <a:p>
            <a:pPr algn="ctr"/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Vossa mercê → Vosmecê → Você → Cê</a:t>
            </a:r>
          </a:p>
          <a:p>
            <a:pPr algn="just"/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Outras mudanças comuns são as de grafia, as quais as reformas ortográficas costumam regular. Assim, a partir de 2016, a palavra “consequência” passou a ser escrita sem trema, sendo que antes era escrita desta forma: “conseqüência”. Do mesmo modo, a palavra “fase” é hoje escrita com a letra f devido à reforma ortográfica de 1911, sendo que antes era escrita com ph: “phase”.</a:t>
            </a:r>
          </a:p>
          <a:p>
            <a:pPr algn="ctr"/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Conseqüência → Consequência</a:t>
            </a:r>
          </a:p>
          <a:p>
            <a:pPr algn="ctr"/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 → Fase</a:t>
            </a:r>
          </a:p>
          <a:p>
            <a:pPr algn="just"/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Vale, ainda, comentar a respeito de</a:t>
            </a:r>
            <a:r>
              <a:rPr lang="pt-BR" sz="1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palavras que deixam de existir ou passam a existir</a:t>
            </a:r>
            <a:r>
              <a:rPr lang="pt-B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Isso acontece frequentemente com as gírias: se antes jovens costumavam dizer que algo era “supimpa” ou que “aquele broto é um pão”, hoje é mais comum ouvir deles que algo é “da hora” ou que “aquela mina é mó gata”.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416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79DAFB5-C4E9-4319-86FA-71F281B1E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040" y="1082736"/>
            <a:ext cx="7806767" cy="131625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2443E42-F7E0-499C-8091-A5364C6EF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96" y="3429000"/>
            <a:ext cx="7228254" cy="25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62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ARIAÇÃO HISTÓRICA&#10;Vossa merecendência &gt; Vossa mercê &gt; Vossemecê &gt;&#10;Vosmecê &gt; Vancê &gt; Você &gt; Cê&#10;Vamos em boa hora &gt; Vamos e...">
            <a:extLst>
              <a:ext uri="{FF2B5EF4-FFF2-40B4-BE49-F238E27FC236}">
                <a16:creationId xmlns:a16="http://schemas.microsoft.com/office/drawing/2014/main" id="{3E9ACDAA-BC15-4324-926B-E16582CDE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826" y="279386"/>
            <a:ext cx="4195102" cy="31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ariação linguística histórica">
            <a:extLst>
              <a:ext uri="{FF2B5EF4-FFF2-40B4-BE49-F238E27FC236}">
                <a16:creationId xmlns:a16="http://schemas.microsoft.com/office/drawing/2014/main" id="{64F4C752-06AC-4C07-8253-EE0A21E18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45" y="2689778"/>
            <a:ext cx="5436031" cy="364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65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69464" y="411480"/>
            <a:ext cx="8784336" cy="5989320"/>
          </a:xfrm>
        </p:spPr>
        <p:txBody>
          <a:bodyPr rtlCol="0"/>
          <a:lstStyle/>
          <a:p>
            <a:pPr marL="342900" lvl="0" indent="-342900">
              <a:buFont typeface="Symbol" panose="05050102010706020507" pitchFamily="18" charset="2"/>
              <a:buChar char=""/>
            </a:pPr>
            <a:endParaRPr lang="pt-B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pt-BR" sz="18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Gravação Live (08/03): </a:t>
            </a:r>
            <a:r>
              <a:rPr lang="pt-BR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avolini" panose="03000502040302020204" pitchFamily="66" charset="0"/>
              </a:rPr>
              <a:t>Caderno + mais (Capítulo 1)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– Páginas 9 a 16.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A1 de Gramática: (08/03) 13 h às 22 h.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Vídeo aula (09/03): Variações linguísticas I - Capítulo 2.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Descrição: Variação histórica. Variação geográfica. Páginas 35, 36 e 37.  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algn="just"/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Atividade 1: Pratique – páginas 38 e 39.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Atividade 2: Página 40.</a:t>
            </a:r>
          </a:p>
          <a:p>
            <a:pPr marL="0" lv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Conversa com o professor: Diálogo sobre o tema; tira dúvida sobre o conteúdo.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 </a:t>
            </a:r>
            <a:endParaRPr lang="pt-BR" dirty="0"/>
          </a:p>
        </p:txBody>
      </p:sp>
      <p:pic>
        <p:nvPicPr>
          <p:cNvPr id="3" name="Picture 2" descr="Variação linguística">
            <a:extLst>
              <a:ext uri="{FF2B5EF4-FFF2-40B4-BE49-F238E27FC236}">
                <a16:creationId xmlns:a16="http://schemas.microsoft.com/office/drawing/2014/main" id="{96E144EA-25CA-4C5F-A40A-B0919504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97" y="4468693"/>
            <a:ext cx="2366406" cy="177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17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o de design de capitão das nuve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227_TF03460508" id="{8066847A-F5EB-43A6-9763-1FF8E8A49B43}" vid="{0EE1E088-4F1D-44EF-B1BC-0288C2BA06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de design de capitão das nuvens</Template>
  <TotalTime>161</TotalTime>
  <Words>631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Comic Sans MS</vt:lpstr>
      <vt:lpstr>Open Sans</vt:lpstr>
      <vt:lpstr>Symbol</vt:lpstr>
      <vt:lpstr>Times New Roman</vt:lpstr>
      <vt:lpstr>Modelo de design de capitão das nuvens</vt:lpstr>
      <vt:lpstr>Variações linguísticas I.  Variação histórica e geográfica.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Variações linguísticas I. Variação histórica e  geográfica. </dc:title>
  <dc:creator>Lauir Netto</dc:creator>
  <cp:lastModifiedBy>Lauir Netto</cp:lastModifiedBy>
  <cp:revision>33</cp:revision>
  <dcterms:created xsi:type="dcterms:W3CDTF">2021-03-07T17:05:18Z</dcterms:created>
  <dcterms:modified xsi:type="dcterms:W3CDTF">2021-03-07T19:47:09Z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