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277" r:id="rId8"/>
    <p:sldId id="278" r:id="rId9"/>
    <p:sldId id="392" r:id="rId10"/>
    <p:sldId id="272" r:id="rId11"/>
    <p:sldId id="39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EB8"/>
    <a:srgbClr val="FFFA97"/>
    <a:srgbClr val="1B192E"/>
    <a:srgbClr val="5DCDFF"/>
    <a:srgbClr val="9FAA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t-BR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t-BR" sz="1800" dirty="0" err="1">
              <a:latin typeface="+mn-lt"/>
            </a:rPr>
            <a:t>Commit</a:t>
          </a:r>
          <a:endParaRPr lang="pt-BR" sz="1800" dirty="0">
            <a:latin typeface="+mn-lt"/>
          </a:endParaRP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Após </a:t>
          </a:r>
          <a:r>
            <a:rPr lang="pt-BR" sz="1600" dirty="0" err="1">
              <a:latin typeface="+mn-lt"/>
            </a:rPr>
            <a:t>Commit</a:t>
          </a:r>
          <a:r>
            <a:rPr lang="pt-BR" sz="1600" dirty="0">
              <a:latin typeface="+mn-lt"/>
            </a:rPr>
            <a:t>/Merge para o master as pipelines se iniciam.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t-BR" sz="1600" dirty="0">
              <a:latin typeface="+mn-lt"/>
            </a:rPr>
            <a:t>Compilação na nuvem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>
              <a:latin typeface="+mn-lt"/>
            </a:rPr>
            <a:t>O projeto é compilado em uma compilação limpa em uma maquina na nuvem executando todas as etapas de teste e instalação.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t-BR" sz="1600" dirty="0">
              <a:latin typeface="+mn-lt"/>
            </a:rPr>
            <a:t>Geração do artefato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Após a compilação é disponibilizado o artefato final resultado da compilação. (.</a:t>
          </a:r>
          <a:r>
            <a:rPr lang="pt-BR" sz="1600" dirty="0" err="1"/>
            <a:t>jar</a:t>
          </a:r>
          <a:r>
            <a:rPr lang="pt-BR" sz="1600" dirty="0"/>
            <a:t>/</a:t>
          </a:r>
          <a:r>
            <a:rPr lang="pt-BR" sz="1600" dirty="0" err="1"/>
            <a:t>war</a:t>
          </a:r>
          <a:r>
            <a:rPr lang="pt-BR" sz="1600" dirty="0"/>
            <a:t> ou </a:t>
          </a:r>
          <a:r>
            <a:rPr lang="pt-BR" sz="1600" dirty="0" err="1"/>
            <a:t>Ear</a:t>
          </a:r>
          <a:r>
            <a:rPr lang="pt-BR" sz="1600" dirty="0"/>
            <a:t> no caso de sistemas Java).</a:t>
          </a:r>
          <a:endParaRPr lang="pt-BR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t-BR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200" dirty="0">
              <a:latin typeface="+mn-lt"/>
            </a:rPr>
            <a:t>Criação da Imagem do sistema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t-BR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t-BR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200" dirty="0" err="1">
              <a:latin typeface="+mn-lt"/>
            </a:rPr>
            <a:t>Push</a:t>
          </a:r>
          <a:r>
            <a:rPr lang="pt-BR" sz="1200" dirty="0">
              <a:latin typeface="+mn-lt"/>
            </a:rPr>
            <a:t> da Imagem para o repositório Docker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t-BR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t-BR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A imagem gerada fica disponível em um repositório privado na </a:t>
          </a:r>
          <a:r>
            <a:rPr lang="pt-BR" sz="1600" dirty="0" err="1"/>
            <a:t>azure</a:t>
          </a:r>
          <a:r>
            <a:rPr lang="pt-BR" sz="1600" dirty="0"/>
            <a:t> onde poderá ser disponibilizada em produção de diversas formas.</a:t>
          </a:r>
          <a:endParaRPr lang="pt-BR" sz="16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t-BR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t-BR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BR" sz="1600" dirty="0"/>
            <a:t>Uma imagem completa do sistema é compilada através de um </a:t>
          </a:r>
          <a:r>
            <a:rPr lang="pt-BR" sz="1600" dirty="0" err="1"/>
            <a:t>Dockerfile</a:t>
          </a:r>
          <a:r>
            <a:rPr lang="pt-BR" sz="1600" dirty="0"/>
            <a:t>.</a:t>
          </a:r>
          <a:endParaRPr lang="pt-BR" sz="16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t-BR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t-BR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>
              <a:latin typeface="+mn-lt"/>
            </a:rPr>
            <a:t>Commit</a:t>
          </a:r>
          <a:endParaRPr lang="pt-BR" sz="1800" kern="1200" dirty="0">
            <a:latin typeface="+mn-lt"/>
          </a:endParaRP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Após </a:t>
          </a:r>
          <a:r>
            <a:rPr lang="pt-BR" sz="1600" kern="1200" dirty="0" err="1">
              <a:latin typeface="+mn-lt"/>
            </a:rPr>
            <a:t>Commit</a:t>
          </a:r>
          <a:r>
            <a:rPr lang="pt-BR" sz="1600" kern="1200" dirty="0">
              <a:latin typeface="+mn-lt"/>
            </a:rPr>
            <a:t>/Merge para o master as pipelines se iniciam.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n-lt"/>
            </a:rPr>
            <a:t>Compilação na nuvem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>
              <a:latin typeface="+mn-lt"/>
            </a:rPr>
            <a:t>O projeto é compilado em uma compilação limpa em uma maquina na nuvem executando todas as etapas de teste e instalação.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+mn-lt"/>
            </a:rPr>
            <a:t>Geração do artefato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Após a compilação é disponibilizado o artefato final resultado da compilação. (.</a:t>
          </a:r>
          <a:r>
            <a:rPr lang="pt-BR" sz="1600" kern="1200" dirty="0" err="1"/>
            <a:t>jar</a:t>
          </a:r>
          <a:r>
            <a:rPr lang="pt-BR" sz="1600" kern="1200" dirty="0"/>
            <a:t>/</a:t>
          </a:r>
          <a:r>
            <a:rPr lang="pt-BR" sz="1600" kern="1200" dirty="0" err="1"/>
            <a:t>war</a:t>
          </a:r>
          <a:r>
            <a:rPr lang="pt-BR" sz="1600" kern="1200" dirty="0"/>
            <a:t> ou </a:t>
          </a:r>
          <a:r>
            <a:rPr lang="pt-BR" sz="1600" kern="1200" dirty="0" err="1"/>
            <a:t>Ear</a:t>
          </a:r>
          <a:r>
            <a:rPr lang="pt-BR" sz="1600" kern="1200" dirty="0"/>
            <a:t> no caso de sistemas Java).</a:t>
          </a:r>
          <a:endParaRPr lang="pt-BR" sz="16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200" kern="1200" dirty="0">
              <a:latin typeface="+mn-lt"/>
            </a:rPr>
            <a:t>Criação da Imagem do sistema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Uma imagem completa do sistema é compilada através de um </a:t>
          </a:r>
          <a:r>
            <a:rPr lang="pt-BR" sz="1600" kern="1200" dirty="0" err="1"/>
            <a:t>Dockerfile</a:t>
          </a:r>
          <a:r>
            <a:rPr lang="pt-BR" sz="1600" kern="1200" dirty="0"/>
            <a:t>.</a:t>
          </a:r>
          <a:endParaRPr lang="pt-BR" sz="16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1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200" kern="1200" dirty="0" err="1">
              <a:latin typeface="+mn-lt"/>
            </a:rPr>
            <a:t>Push</a:t>
          </a:r>
          <a:r>
            <a:rPr lang="pt-BR" sz="1200" kern="1200" dirty="0">
              <a:latin typeface="+mn-lt"/>
            </a:rPr>
            <a:t> da Imagem para o repositório Docker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600" kern="1200" dirty="0"/>
            <a:t>A imagem gerada fica disponível em um repositório privado na </a:t>
          </a:r>
          <a:r>
            <a:rPr lang="pt-BR" sz="1600" kern="1200" dirty="0" err="1"/>
            <a:t>azure</a:t>
          </a:r>
          <a:r>
            <a:rPr lang="pt-BR" sz="1600" kern="1200" dirty="0"/>
            <a:t> onde poderá ser disponibilizada em produção de diversas formas.</a:t>
          </a:r>
          <a:endParaRPr lang="pt-BR" sz="16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inha do tempo de retângulo arredondado"/>
  <dgm:desc val="Use para mostrar uma lista de eventos em ordem cronológica. Uma caixa invisível contém a descrição, e a data é mostrada em retângulos, exceto o primeiro e o último nós, nos quais os cantos do retângulo são arredondados. Ela pode exibir grandes quantidades de texto e longo formato de data descritiv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19/09/2022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19/09/2022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19/09/2022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19/09/2022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11347F-1F60-469A-9FBE-C9E8836325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25796F-FBC9-436D-B0E8-C30C3924F0EC}" type="datetime1">
              <a:rPr lang="pt-BR" smtClean="0"/>
              <a:t>19/09/2022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 err="1"/>
              <a:t>LawyerDesk</a:t>
            </a:r>
            <a:endParaRPr lang="pt-BR" dirty="0"/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Estrutura do Projeto</a:t>
            </a:r>
          </a:p>
          <a:p>
            <a:pPr rtl="0"/>
            <a:r>
              <a:rPr lang="pt-BR" dirty="0"/>
              <a:t>Nuvem Utilizada</a:t>
            </a:r>
          </a:p>
          <a:p>
            <a:pPr rtl="0"/>
            <a:r>
              <a:rPr lang="pt-BR" dirty="0"/>
              <a:t>Estrutura de CI/CD</a:t>
            </a:r>
          </a:p>
          <a:p>
            <a:pPr rtl="0"/>
            <a:endParaRPr lang="pt-BR" dirty="0"/>
          </a:p>
        </p:txBody>
      </p:sp>
      <p:pic>
        <p:nvPicPr>
          <p:cNvPr id="8" name="Espaço Reservado para Imagem 7" descr="Dados digitai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ço Reservado par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ço Reservado para Imagem 11" descr="Plano de 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sz="1800" dirty="0" err="1"/>
              <a:t>LawyerDesk</a:t>
            </a:r>
            <a:r>
              <a:rPr lang="pt-BR" sz="1800" dirty="0"/>
              <a:t> é um sistema pensado para auxiliar escritórios de advocacia nos processos rotineiros como gerenciamento de advogados, clientes e processos.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3BAE550-DA85-958C-3671-2A57C2F7781C}"/>
              </a:ext>
            </a:extLst>
          </p:cNvPr>
          <p:cNvSpPr/>
          <p:nvPr/>
        </p:nvSpPr>
        <p:spPr>
          <a:xfrm>
            <a:off x="3940030" y="415014"/>
            <a:ext cx="3554459" cy="3150307"/>
          </a:xfrm>
          <a:prstGeom prst="ellipse">
            <a:avLst/>
          </a:prstGeom>
          <a:solidFill>
            <a:srgbClr val="B4F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800F5E9-7F46-49D2-902B-3A45E1F72DAF}"/>
              </a:ext>
            </a:extLst>
          </p:cNvPr>
          <p:cNvSpPr/>
          <p:nvPr/>
        </p:nvSpPr>
        <p:spPr>
          <a:xfrm>
            <a:off x="4362020" y="432177"/>
            <a:ext cx="2710478" cy="2402289"/>
          </a:xfrm>
          <a:prstGeom prst="ellipse">
            <a:avLst/>
          </a:prstGeom>
          <a:solidFill>
            <a:srgbClr val="5DCDFF"/>
          </a:solidFill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2D984F0-6A99-C2CD-49E0-3188B0B76DD8}"/>
              </a:ext>
            </a:extLst>
          </p:cNvPr>
          <p:cNvSpPr/>
          <p:nvPr/>
        </p:nvSpPr>
        <p:spPr>
          <a:xfrm>
            <a:off x="4898185" y="490045"/>
            <a:ext cx="1652631" cy="1500122"/>
          </a:xfrm>
          <a:prstGeom prst="ellipse">
            <a:avLst/>
          </a:prstGeom>
          <a:solidFill>
            <a:srgbClr val="FFFA97"/>
          </a:solidFill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ED91F32-E617-42DA-A281-9E4CF7202C6A}"/>
              </a:ext>
            </a:extLst>
          </p:cNvPr>
          <p:cNvSpPr txBox="1"/>
          <p:nvPr/>
        </p:nvSpPr>
        <p:spPr>
          <a:xfrm>
            <a:off x="5091132" y="2936073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que?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553C9DA-10A3-C330-947F-D9E6D094BF9E}"/>
              </a:ext>
            </a:extLst>
          </p:cNvPr>
          <p:cNvSpPr txBox="1"/>
          <p:nvPr/>
        </p:nvSpPr>
        <p:spPr>
          <a:xfrm>
            <a:off x="5091132" y="209177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92665C2-792D-7C5F-9919-C27E5965454D}"/>
              </a:ext>
            </a:extLst>
          </p:cNvPr>
          <p:cNvSpPr txBox="1"/>
          <p:nvPr/>
        </p:nvSpPr>
        <p:spPr>
          <a:xfrm>
            <a:off x="5091132" y="1055440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Por que?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9F3AD2C-6896-455F-CFD2-DB8711BB25F5}"/>
              </a:ext>
            </a:extLst>
          </p:cNvPr>
          <p:cNvSpPr/>
          <p:nvPr/>
        </p:nvSpPr>
        <p:spPr>
          <a:xfrm>
            <a:off x="9194333" y="438495"/>
            <a:ext cx="2088859" cy="1042211"/>
          </a:xfrm>
          <a:prstGeom prst="roundRect">
            <a:avLst/>
          </a:prstGeom>
          <a:solidFill>
            <a:srgbClr val="FFF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839CD13-6A6C-5DF2-7917-D32D116D8DA3}"/>
              </a:ext>
            </a:extLst>
          </p:cNvPr>
          <p:cNvSpPr/>
          <p:nvPr/>
        </p:nvSpPr>
        <p:spPr>
          <a:xfrm>
            <a:off x="9194333" y="1633321"/>
            <a:ext cx="2088859" cy="1042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72EAC39-BC12-2CAF-8FAF-37667DA33EB3}"/>
              </a:ext>
            </a:extLst>
          </p:cNvPr>
          <p:cNvSpPr/>
          <p:nvPr/>
        </p:nvSpPr>
        <p:spPr>
          <a:xfrm>
            <a:off x="9194332" y="2828147"/>
            <a:ext cx="2088859" cy="1042211"/>
          </a:xfrm>
          <a:prstGeom prst="roundRect">
            <a:avLst/>
          </a:prstGeom>
          <a:solidFill>
            <a:srgbClr val="B4F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DADDD3E-F0CD-C921-8E66-3A7A82148EFF}"/>
              </a:ext>
            </a:extLst>
          </p:cNvPr>
          <p:cNvSpPr txBox="1"/>
          <p:nvPr/>
        </p:nvSpPr>
        <p:spPr>
          <a:xfrm>
            <a:off x="9311781" y="570451"/>
            <a:ext cx="1971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Por que queremos facilitar a vida dos escritórios de advocacia na organização e consulta dos processos.  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710B7A6-960C-85D0-CFBA-A876540F4C09}"/>
              </a:ext>
            </a:extLst>
          </p:cNvPr>
          <p:cNvSpPr txBox="1"/>
          <p:nvPr/>
        </p:nvSpPr>
        <p:spPr>
          <a:xfrm>
            <a:off x="9311781" y="1698295"/>
            <a:ext cx="197141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Através de uma solução que irá concentrar os processos  e seus respectivos advogados e clientes. 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E964ABF-0B6B-BB81-5BB1-33F6E7350436}"/>
              </a:ext>
            </a:extLst>
          </p:cNvPr>
          <p:cNvSpPr txBox="1"/>
          <p:nvPr/>
        </p:nvSpPr>
        <p:spPr>
          <a:xfrm>
            <a:off x="9311781" y="2920684"/>
            <a:ext cx="1971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Criando um sistema que vai mostrar de forma agradável e centralizada as informações dos processos.</a:t>
            </a:r>
            <a:endParaRPr lang="pt-B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sz="3200" dirty="0"/>
              <a:t>Diagrama Entidade-Relacionamento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pic>
        <p:nvPicPr>
          <p:cNvPr id="9" name="Imagem 8" descr="Interface gráfica do usuário, Diagrama&#10;&#10;Descrição gerada automaticamente com confiança média">
            <a:extLst>
              <a:ext uri="{FF2B5EF4-FFF2-40B4-BE49-F238E27FC236}">
                <a16:creationId xmlns:a16="http://schemas.microsoft.com/office/drawing/2014/main" id="{4C363BC1-B968-4BF8-2D1C-97F8FB3F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1636364"/>
            <a:ext cx="11091600" cy="38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sz="3200" dirty="0"/>
              <a:t>Estrutura dos </a:t>
            </a:r>
            <a:r>
              <a:rPr lang="pt-BR" sz="3200" dirty="0" err="1"/>
              <a:t>MicroServiços</a:t>
            </a:r>
            <a:endParaRPr lang="pt-BR" sz="3200" dirty="0"/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C46ED92-0ED4-6966-94F6-36BB6DFD580F}"/>
              </a:ext>
            </a:extLst>
          </p:cNvPr>
          <p:cNvCxnSpPr/>
          <p:nvPr/>
        </p:nvCxnSpPr>
        <p:spPr>
          <a:xfrm flipV="1">
            <a:off x="4639112" y="3429000"/>
            <a:ext cx="461394" cy="45510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D18396B-29AE-4978-9B62-E6DE2F096C10}"/>
              </a:ext>
            </a:extLst>
          </p:cNvPr>
          <p:cNvCxnSpPr>
            <a:cxnSpLocks/>
          </p:cNvCxnSpPr>
          <p:nvPr/>
        </p:nvCxnSpPr>
        <p:spPr>
          <a:xfrm flipH="1">
            <a:off x="4826900" y="3456952"/>
            <a:ext cx="547211" cy="5397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E2AA14D8-5F14-DD61-C6DF-D2A357CB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95" y="3713344"/>
            <a:ext cx="151826" cy="196850"/>
          </a:xfrm>
          <a:prstGeom prst="rect">
            <a:avLst/>
          </a:prstGeom>
        </p:spPr>
      </p:pic>
      <p:pic>
        <p:nvPicPr>
          <p:cNvPr id="17" name="Imagem 16" descr="Diagrama&#10;&#10;Descrição gerada automaticamente">
            <a:extLst>
              <a:ext uri="{FF2B5EF4-FFF2-40B4-BE49-F238E27FC236}">
                <a16:creationId xmlns:a16="http://schemas.microsoft.com/office/drawing/2014/main" id="{CBACA506-CC45-1EB7-01C8-EA1B7AA7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14" y="1525406"/>
            <a:ext cx="6990812" cy="4369258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73A2C2C-C5DF-4591-7DE1-3CB6B05A6CF8}"/>
              </a:ext>
            </a:extLst>
          </p:cNvPr>
          <p:cNvCxnSpPr/>
          <p:nvPr/>
        </p:nvCxnSpPr>
        <p:spPr>
          <a:xfrm flipV="1">
            <a:off x="4791512" y="3581400"/>
            <a:ext cx="461394" cy="45510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3C10CF4-AF47-28E5-6EE3-314A40D94278}"/>
              </a:ext>
            </a:extLst>
          </p:cNvPr>
          <p:cNvCxnSpPr>
            <a:cxnSpLocks/>
          </p:cNvCxnSpPr>
          <p:nvPr/>
        </p:nvCxnSpPr>
        <p:spPr>
          <a:xfrm flipH="1">
            <a:off x="4917720" y="3581400"/>
            <a:ext cx="562808" cy="57955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86C174BA-F4EC-7533-BA5C-B1C2CE44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795" y="3865744"/>
            <a:ext cx="151826" cy="196850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F6FCA32-C855-8FD9-C001-5EBA936434A5}"/>
              </a:ext>
            </a:extLst>
          </p:cNvPr>
          <p:cNvCxnSpPr>
            <a:cxnSpLocks/>
          </p:cNvCxnSpPr>
          <p:nvPr/>
        </p:nvCxnSpPr>
        <p:spPr>
          <a:xfrm flipH="1" flipV="1">
            <a:off x="6679846" y="3572481"/>
            <a:ext cx="481215" cy="4974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7C41827-B593-947A-3F3D-3FBCF4F831E7}"/>
              </a:ext>
            </a:extLst>
          </p:cNvPr>
          <p:cNvCxnSpPr>
            <a:cxnSpLocks/>
          </p:cNvCxnSpPr>
          <p:nvPr/>
        </p:nvCxnSpPr>
        <p:spPr>
          <a:xfrm>
            <a:off x="6414799" y="3590200"/>
            <a:ext cx="593971" cy="62354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089B16EF-019E-C075-91B1-954084A97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62" y="3856606"/>
            <a:ext cx="151826" cy="196850"/>
          </a:xfrm>
          <a:prstGeom prst="rect">
            <a:avLst/>
          </a:prstGeom>
        </p:spPr>
      </p:pic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7CA3D68-D582-0F6B-E506-3675679A869E}"/>
              </a:ext>
            </a:extLst>
          </p:cNvPr>
          <p:cNvCxnSpPr/>
          <p:nvPr/>
        </p:nvCxnSpPr>
        <p:spPr>
          <a:xfrm>
            <a:off x="5609970" y="4724400"/>
            <a:ext cx="647700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878D7C3-E158-305F-37A4-E43DF9908BD5}"/>
              </a:ext>
            </a:extLst>
          </p:cNvPr>
          <p:cNvCxnSpPr>
            <a:cxnSpLocks/>
          </p:cNvCxnSpPr>
          <p:nvPr/>
        </p:nvCxnSpPr>
        <p:spPr>
          <a:xfrm flipH="1">
            <a:off x="5543280" y="4895850"/>
            <a:ext cx="600615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49FE6DF1-5B3E-65B6-6709-EC9CB6AA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07" y="4505326"/>
            <a:ext cx="151826" cy="196850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E7F2DA5-5932-C447-5671-719B38506B25}"/>
              </a:ext>
            </a:extLst>
          </p:cNvPr>
          <p:cNvCxnSpPr/>
          <p:nvPr/>
        </p:nvCxnSpPr>
        <p:spPr>
          <a:xfrm flipV="1">
            <a:off x="6812280" y="2240280"/>
            <a:ext cx="281940" cy="1905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D7057EE-64D7-60EB-48CA-F37D4416F6C2}"/>
              </a:ext>
            </a:extLst>
          </p:cNvPr>
          <p:cNvCxnSpPr>
            <a:cxnSpLocks/>
          </p:cNvCxnSpPr>
          <p:nvPr/>
        </p:nvCxnSpPr>
        <p:spPr>
          <a:xfrm>
            <a:off x="7938841" y="4816159"/>
            <a:ext cx="28120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3C0410B-8CA8-EECC-5D2D-BBD7D19B7EB3}"/>
              </a:ext>
            </a:extLst>
          </p:cNvPr>
          <p:cNvCxnSpPr>
            <a:cxnSpLocks/>
          </p:cNvCxnSpPr>
          <p:nvPr/>
        </p:nvCxnSpPr>
        <p:spPr>
          <a:xfrm flipH="1">
            <a:off x="3649947" y="4816159"/>
            <a:ext cx="25054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sz="3200" dirty="0"/>
              <a:t>Nuvem Utilizada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304D25-3CE5-DBEB-4384-C59E62EC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14" y="1215275"/>
            <a:ext cx="8718372" cy="49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Estrutura de CI/CD</a:t>
            </a:r>
          </a:p>
        </p:txBody>
      </p:sp>
      <p:graphicFrame>
        <p:nvGraphicFramePr>
          <p:cNvPr id="4" name="Espaço Reservado para Conteúdo 3" descr="Espaço reservado para Smart Art da linha do t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6465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dirty="0"/>
              <a:t>Tales Batista</a:t>
            </a:r>
          </a:p>
          <a:p>
            <a:pPr rtl="0"/>
            <a:r>
              <a:rPr lang="pt-BR" dirty="0"/>
              <a:t>tales.bfigueiredo@al.infnet.edu.br</a:t>
            </a:r>
          </a:p>
          <a:p>
            <a:pPr rtl="0"/>
            <a:r>
              <a:rPr lang="pt-BR" dirty="0"/>
              <a:t>https://github.com/Talesb/lawyerdesk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1026" name="Picture 2" descr="Faculdade EAD em Design Gráfico (Design Digital)">
            <a:extLst>
              <a:ext uri="{FF2B5EF4-FFF2-40B4-BE49-F238E27FC236}">
                <a16:creationId xmlns:a16="http://schemas.microsoft.com/office/drawing/2014/main" id="{C815E9D1-3F14-4FA9-E49F-0BC83162C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16" y="1451296"/>
            <a:ext cx="2831391" cy="28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{851B2EBD-118E-44B9-B628-022EC48188E1}tf33713516_win32</Template>
  <TotalTime>61</TotalTime>
  <Words>253</Words>
  <Application>Microsoft Office PowerPoint</Application>
  <PresentationFormat>Widescreen</PresentationFormat>
  <Paragraphs>47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Helvetica</vt:lpstr>
      <vt:lpstr>Symbol</vt:lpstr>
      <vt:lpstr>Walbaum Display</vt:lpstr>
      <vt:lpstr>3DFloatVTI</vt:lpstr>
      <vt:lpstr>LawyerDesk</vt:lpstr>
      <vt:lpstr>Tópicos</vt:lpstr>
      <vt:lpstr>Introdução</vt:lpstr>
      <vt:lpstr>Diagrama Entidade-Relacionamento</vt:lpstr>
      <vt:lpstr>Estrutura dos MicroServiços</vt:lpstr>
      <vt:lpstr>Nuvem Utilizada</vt:lpstr>
      <vt:lpstr>Estrutura de CI/CD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LawyerDesk</dc:title>
  <dc:creator>Tales Batista</dc:creator>
  <cp:lastModifiedBy>Tales Batista</cp:lastModifiedBy>
  <cp:revision>2</cp:revision>
  <dcterms:created xsi:type="dcterms:W3CDTF">2022-09-17T03:53:26Z</dcterms:created>
  <dcterms:modified xsi:type="dcterms:W3CDTF">2022-09-20T01:53:11Z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