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5"/>
  </p:notesMasterIdLst>
  <p:sldIdLst>
    <p:sldId id="256" r:id="rId2"/>
    <p:sldId id="329" r:id="rId3"/>
    <p:sldId id="342" r:id="rId4"/>
    <p:sldId id="261" r:id="rId5"/>
    <p:sldId id="306" r:id="rId6"/>
    <p:sldId id="305" r:id="rId7"/>
    <p:sldId id="328" r:id="rId8"/>
    <p:sldId id="291" r:id="rId9"/>
    <p:sldId id="343" r:id="rId10"/>
    <p:sldId id="344" r:id="rId11"/>
    <p:sldId id="346" r:id="rId12"/>
    <p:sldId id="347" r:id="rId13"/>
    <p:sldId id="348" r:id="rId14"/>
    <p:sldId id="349" r:id="rId15"/>
    <p:sldId id="350" r:id="rId16"/>
    <p:sldId id="327" r:id="rId17"/>
    <p:sldId id="352" r:id="rId18"/>
    <p:sldId id="353" r:id="rId19"/>
    <p:sldId id="354" r:id="rId20"/>
    <p:sldId id="355" r:id="rId21"/>
    <p:sldId id="356" r:id="rId22"/>
    <p:sldId id="357" r:id="rId23"/>
    <p:sldId id="35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BE072D-AE8A-4690-829B-098D932BD0BF}">
  <a:tblStyle styleId="{8BBE072D-AE8A-4690-829B-098D932BD0BF}"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p:cViewPr varScale="1">
        <p:scale>
          <a:sx n="90" d="100"/>
          <a:sy n="90"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4098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69266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49938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93901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32510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58013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Shape 38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5" name="Shape 38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46906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Shape 38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2" name="Shape 38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56449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63086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86091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Shape 38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5" name="Shape 38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65958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55492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976942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08559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12668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Shape 38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2" name="Shape 38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62688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633328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35000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Shape 38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5" name="Shape 38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21486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91193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69339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62000" y="696425"/>
            <a:ext cx="5396700" cy="1159800"/>
          </a:xfrm>
          <a:prstGeom prst="rect">
            <a:avLst/>
          </a:prstGeom>
        </p:spPr>
        <p:txBody>
          <a:bodyPr wrap="square" lIns="91425" tIns="91425" rIns="91425" bIns="91425" anchor="t" anchorCtr="0"/>
          <a:lstStyle>
            <a:lvl1pPr lvl="0">
              <a:spcBef>
                <a:spcPts val="0"/>
              </a:spcBef>
              <a:buClr>
                <a:srgbClr val="80BFB7"/>
              </a:buClr>
              <a:buSzPct val="100000"/>
              <a:defRPr sz="6000">
                <a:solidFill>
                  <a:srgbClr val="80BFB7"/>
                </a:solidFill>
              </a:defRPr>
            </a:lvl1pPr>
            <a:lvl2pPr lvl="1">
              <a:spcBef>
                <a:spcPts val="0"/>
              </a:spcBef>
              <a:buClr>
                <a:srgbClr val="80BFB7"/>
              </a:buClr>
              <a:buSzPct val="100000"/>
              <a:defRPr sz="6000">
                <a:solidFill>
                  <a:srgbClr val="80BFB7"/>
                </a:solidFill>
              </a:defRPr>
            </a:lvl2pPr>
            <a:lvl3pPr lvl="2">
              <a:spcBef>
                <a:spcPts val="0"/>
              </a:spcBef>
              <a:buClr>
                <a:srgbClr val="80BFB7"/>
              </a:buClr>
              <a:buSzPct val="100000"/>
              <a:defRPr sz="6000">
                <a:solidFill>
                  <a:srgbClr val="80BFB7"/>
                </a:solidFill>
              </a:defRPr>
            </a:lvl3pPr>
            <a:lvl4pPr lvl="3">
              <a:spcBef>
                <a:spcPts val="0"/>
              </a:spcBef>
              <a:buClr>
                <a:srgbClr val="80BFB7"/>
              </a:buClr>
              <a:buSzPct val="100000"/>
              <a:defRPr sz="6000">
                <a:solidFill>
                  <a:srgbClr val="80BFB7"/>
                </a:solidFill>
              </a:defRPr>
            </a:lvl4pPr>
            <a:lvl5pPr lvl="4">
              <a:spcBef>
                <a:spcPts val="0"/>
              </a:spcBef>
              <a:buClr>
                <a:srgbClr val="80BFB7"/>
              </a:buClr>
              <a:buSzPct val="100000"/>
              <a:defRPr sz="6000">
                <a:solidFill>
                  <a:srgbClr val="80BFB7"/>
                </a:solidFill>
              </a:defRPr>
            </a:lvl5pPr>
            <a:lvl6pPr lvl="5">
              <a:spcBef>
                <a:spcPts val="0"/>
              </a:spcBef>
              <a:buClr>
                <a:srgbClr val="80BFB7"/>
              </a:buClr>
              <a:buSzPct val="100000"/>
              <a:defRPr sz="6000">
                <a:solidFill>
                  <a:srgbClr val="80BFB7"/>
                </a:solidFill>
              </a:defRPr>
            </a:lvl6pPr>
            <a:lvl7pPr lvl="6">
              <a:spcBef>
                <a:spcPts val="0"/>
              </a:spcBef>
              <a:buClr>
                <a:srgbClr val="80BFB7"/>
              </a:buClr>
              <a:buSzPct val="100000"/>
              <a:defRPr sz="6000">
                <a:solidFill>
                  <a:srgbClr val="80BFB7"/>
                </a:solidFill>
              </a:defRPr>
            </a:lvl7pPr>
            <a:lvl8pPr lvl="7">
              <a:spcBef>
                <a:spcPts val="0"/>
              </a:spcBef>
              <a:buClr>
                <a:srgbClr val="80BFB7"/>
              </a:buClr>
              <a:buSzPct val="100000"/>
              <a:defRPr sz="6000">
                <a:solidFill>
                  <a:srgbClr val="80BFB7"/>
                </a:solidFill>
              </a:defRPr>
            </a:lvl8pPr>
            <a:lvl9pPr lvl="8">
              <a:spcBef>
                <a:spcPts val="0"/>
              </a:spcBef>
              <a:buClr>
                <a:srgbClr val="80BFB7"/>
              </a:buClr>
              <a:buSzPct val="100000"/>
              <a:defRPr sz="6000">
                <a:solidFill>
                  <a:srgbClr val="80BFB7"/>
                </a:solidFill>
              </a:defRPr>
            </a:lvl9pPr>
          </a:lstStyle>
          <a:p>
            <a:endParaRPr/>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718300" y="739375"/>
            <a:ext cx="67611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65" name="Shape 1565"/>
          <p:cNvSpPr txBox="1">
            <a:spLocks noGrp="1"/>
          </p:cNvSpPr>
          <p:nvPr>
            <p:ph type="body" idx="1"/>
          </p:nvPr>
        </p:nvSpPr>
        <p:spPr>
          <a:xfrm>
            <a:off x="718300" y="1733550"/>
            <a:ext cx="6761100" cy="2980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1566" name="Shape 1566"/>
          <p:cNvGrpSpPr/>
          <p:nvPr/>
        </p:nvGrpSpPr>
        <p:grpSpPr>
          <a:xfrm rot="10800000">
            <a:off x="8851487" y="28707"/>
            <a:ext cx="264012" cy="5086302"/>
            <a:chOff x="5307800" y="238125"/>
            <a:chExt cx="271925" cy="5238750"/>
          </a:xfrm>
        </p:grpSpPr>
        <p:sp>
          <p:nvSpPr>
            <p:cNvPr id="1567" name="Shape 1567"/>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68" name="Shape 1568"/>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69" name="Shape 1569"/>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70" name="Shape 1570"/>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71" name="Shape 1571"/>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72" name="Shape 1572"/>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73" name="Shape 1573"/>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74" name="Shape 1574"/>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75" name="Shape 1575"/>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76" name="Shape 1576"/>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77" name="Shape 1577"/>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78" name="Shape 1578"/>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79" name="Shape 1579"/>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80" name="Shape 1580"/>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81" name="Shape 1581"/>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82" name="Shape 1582"/>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83" name="Shape 1583"/>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84" name="Shape 1584"/>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85" name="Shape 1585"/>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86" name="Shape 1586"/>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87" name="Shape 1587"/>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88" name="Shape 1588"/>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89" name="Shape 1589"/>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90" name="Shape 1590"/>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91" name="Shape 1591"/>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92" name="Shape 1592"/>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93" name="Shape 1593"/>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94" name="Shape 1594"/>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95" name="Shape 1595"/>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96" name="Shape 1596"/>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97" name="Shape 1597"/>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98" name="Shape 1598"/>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599" name="Shape 1599"/>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00" name="Shape 1600"/>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01" name="Shape 1601"/>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02" name="Shape 1602"/>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03" name="Shape 1603"/>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04" name="Shape 1604"/>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05" name="Shape 1605"/>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06" name="Shape 1606"/>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07" name="Shape 1607"/>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08" name="Shape 1608"/>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09" name="Shape 1609"/>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10" name="Shape 1610"/>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11" name="Shape 1611"/>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12" name="Shape 1612"/>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13" name="Shape 1613"/>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14" name="Shape 1614"/>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15" name="Shape 1615"/>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16" name="Shape 1616"/>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17" name="Shape 1617"/>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18" name="Shape 1618"/>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19" name="Shape 1619"/>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20" name="Shape 1620"/>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21" name="Shape 1621"/>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22" name="Shape 1622"/>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623" name="Shape 1623"/>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grpSp>
      <p:grpSp>
        <p:nvGrpSpPr>
          <p:cNvPr id="1624" name="Shape 1624"/>
          <p:cNvGrpSpPr/>
          <p:nvPr/>
        </p:nvGrpSpPr>
        <p:grpSpPr>
          <a:xfrm rot="10800000">
            <a:off x="7828571" y="28707"/>
            <a:ext cx="1140783" cy="5086302"/>
            <a:chOff x="5458325" y="238125"/>
            <a:chExt cx="1174975" cy="5238750"/>
          </a:xfrm>
        </p:grpSpPr>
        <p:sp>
          <p:nvSpPr>
            <p:cNvPr id="1625" name="Shape 1625"/>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26" name="Shape 1626"/>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27" name="Shape 1627"/>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28" name="Shape 1628"/>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29" name="Shape 1629"/>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30" name="Shape 1630"/>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31" name="Shape 1631"/>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32" name="Shape 1632"/>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33" name="Shape 1633"/>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34" name="Shape 1634"/>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35" name="Shape 1635"/>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36" name="Shape 1636"/>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37" name="Shape 1637"/>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38" name="Shape 1638"/>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39" name="Shape 1639"/>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40" name="Shape 1640"/>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41" name="Shape 1641"/>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42" name="Shape 1642"/>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43" name="Shape 1643"/>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44" name="Shape 1644"/>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45" name="Shape 1645"/>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46" name="Shape 1646"/>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47" name="Shape 1647"/>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48" name="Shape 1648"/>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49" name="Shape 1649"/>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50" name="Shape 1650"/>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51" name="Shape 1651"/>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52" name="Shape 1652"/>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53" name="Shape 1653"/>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54" name="Shape 1654"/>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55" name="Shape 1655"/>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56" name="Shape 1656"/>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57" name="Shape 1657"/>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58" name="Shape 1658"/>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59" name="Shape 1659"/>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60" name="Shape 1660"/>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61" name="Shape 1661"/>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62" name="Shape 1662"/>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63" name="Shape 1663"/>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64" name="Shape 1664"/>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65" name="Shape 1665"/>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66" name="Shape 1666"/>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67" name="Shape 1667"/>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68" name="Shape 1668"/>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69" name="Shape 1669"/>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70" name="Shape 1670"/>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71" name="Shape 1671"/>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72" name="Shape 1672"/>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73" name="Shape 1673"/>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74" name="Shape 1674"/>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75" name="Shape 1675"/>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76" name="Shape 1676"/>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77" name="Shape 1677"/>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78" name="Shape 1678"/>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79" name="Shape 1679"/>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80" name="Shape 1680"/>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81" name="Shape 1681"/>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82" name="Shape 1682"/>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83" name="Shape 1683"/>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84" name="Shape 1684"/>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85" name="Shape 1685"/>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1686" name="Shape 1686"/>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grpSp>
      <p:grpSp>
        <p:nvGrpSpPr>
          <p:cNvPr id="1687" name="Shape 1687"/>
          <p:cNvGrpSpPr/>
          <p:nvPr/>
        </p:nvGrpSpPr>
        <p:grpSpPr>
          <a:xfrm rot="10800000">
            <a:off x="7682451" y="28707"/>
            <a:ext cx="994639" cy="4940182"/>
            <a:chOff x="5759350" y="388625"/>
            <a:chExt cx="1024450" cy="5088250"/>
          </a:xfrm>
        </p:grpSpPr>
        <p:sp>
          <p:nvSpPr>
            <p:cNvPr id="1688" name="Shape 1688"/>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689" name="Shape 1689"/>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690" name="Shape 1690"/>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691" name="Shape 1691"/>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692" name="Shape 1692"/>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693" name="Shape 1693"/>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694" name="Shape 1694"/>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695" name="Shape 1695"/>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696" name="Shape 1696"/>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697" name="Shape 1697"/>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698" name="Shape 1698"/>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699" name="Shape 1699"/>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00" name="Shape 1700"/>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01" name="Shape 1701"/>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02" name="Shape 1702"/>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03" name="Shape 1703"/>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04" name="Shape 1704"/>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05" name="Shape 1705"/>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06" name="Shape 1706"/>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07" name="Shape 1707"/>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08" name="Shape 1708"/>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09" name="Shape 1709"/>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10" name="Shape 1710"/>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11" name="Shape 1711"/>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12" name="Shape 1712"/>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13" name="Shape 1713"/>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14" name="Shape 1714"/>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15" name="Shape 1715"/>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16" name="Shape 1716"/>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17" name="Shape 1717"/>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18" name="Shape 1718"/>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19" name="Shape 1719"/>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20" name="Shape 1720"/>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21" name="Shape 1721"/>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22" name="Shape 1722"/>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23" name="Shape 1723"/>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24" name="Shape 1724"/>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25" name="Shape 1725"/>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26" name="Shape 1726"/>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27" name="Shape 1727"/>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28" name="Shape 1728"/>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29" name="Shape 1729"/>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30" name="Shape 1730"/>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31" name="Shape 1731"/>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32" name="Shape 1732"/>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33" name="Shape 1733"/>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34" name="Shape 1734"/>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35" name="Shape 1735"/>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36" name="Shape 1736"/>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37" name="Shape 1737"/>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38" name="Shape 1738"/>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39" name="Shape 1739"/>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40" name="Shape 1740"/>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41" name="Shape 1741"/>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42" name="Shape 1742"/>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43" name="Shape 1743"/>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44" name="Shape 1744"/>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45" name="Shape 1745"/>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46" name="Shape 1746"/>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47" name="Shape 1747"/>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48" name="Shape 1748"/>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49" name="Shape 1749"/>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50" name="Shape 1750"/>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51" name="Shape 1751"/>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52" name="Shape 1752"/>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53" name="Shape 1753"/>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54" name="Shape 1754"/>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55" name="Shape 1755"/>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56" name="Shape 1756"/>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57" name="Shape 1757"/>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58" name="Shape 1758"/>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59" name="Shape 1759"/>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60" name="Shape 1760"/>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61" name="Shape 1761"/>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62" name="Shape 1762"/>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63" name="Shape 1763"/>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64" name="Shape 1764"/>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65" name="Shape 1765"/>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66" name="Shape 1766"/>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67" name="Shape 1767"/>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68" name="Shape 1768"/>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69" name="Shape 1769"/>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70" name="Shape 1770"/>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71" name="Shape 1771"/>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72" name="Shape 1772"/>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73" name="Shape 1773"/>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74" name="Shape 1774"/>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75" name="Shape 1775"/>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76" name="Shape 1776"/>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77" name="Shape 1777"/>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78" name="Shape 1778"/>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79" name="Shape 1779"/>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80" name="Shape 1780"/>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81" name="Shape 1781"/>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82" name="Shape 1782"/>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83" name="Shape 1783"/>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84" name="Shape 1784"/>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85" name="Shape 1785"/>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86" name="Shape 1786"/>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87" name="Shape 1787"/>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788" name="Shape 1788"/>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grpSp>
      <p:grpSp>
        <p:nvGrpSpPr>
          <p:cNvPr id="1789" name="Shape 1789"/>
          <p:cNvGrpSpPr/>
          <p:nvPr/>
        </p:nvGrpSpPr>
        <p:grpSpPr>
          <a:xfrm rot="10800000">
            <a:off x="7682451" y="28707"/>
            <a:ext cx="1140783" cy="5086302"/>
            <a:chOff x="5608825" y="238125"/>
            <a:chExt cx="1174975" cy="5238750"/>
          </a:xfrm>
        </p:grpSpPr>
        <p:sp>
          <p:nvSpPr>
            <p:cNvPr id="1790" name="Shape 1790"/>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91" name="Shape 1791"/>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92" name="Shape 1792"/>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93" name="Shape 1793"/>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94" name="Shape 1794"/>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95" name="Shape 1795"/>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96" name="Shape 1796"/>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97" name="Shape 1797"/>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98" name="Shape 1798"/>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799" name="Shape 1799"/>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00" name="Shape 1800"/>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01" name="Shape 1801"/>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02" name="Shape 1802"/>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03" name="Shape 1803"/>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04" name="Shape 1804"/>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05" name="Shape 1805"/>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06" name="Shape 1806"/>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07" name="Shape 1807"/>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08" name="Shape 1808"/>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09" name="Shape 1809"/>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10" name="Shape 1810"/>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11" name="Shape 1811"/>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12" name="Shape 1812"/>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13" name="Shape 1813"/>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14" name="Shape 1814"/>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15" name="Shape 1815"/>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16" name="Shape 1816"/>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17" name="Shape 1817"/>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18" name="Shape 1818"/>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19" name="Shape 1819"/>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20" name="Shape 1820"/>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21" name="Shape 1821"/>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22" name="Shape 1822"/>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23" name="Shape 1823"/>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24" name="Shape 1824"/>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25" name="Shape 1825"/>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26" name="Shape 1826"/>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27" name="Shape 1827"/>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28" name="Shape 1828"/>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29" name="Shape 1829"/>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30" name="Shape 1830"/>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31" name="Shape 1831"/>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32" name="Shape 1832"/>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33" name="Shape 1833"/>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34" name="Shape 1834"/>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35" name="Shape 1835"/>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36" name="Shape 1836"/>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37" name="Shape 1837"/>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38" name="Shape 1838"/>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839" name="Shape 1839"/>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grpSp>
      <p:sp>
        <p:nvSpPr>
          <p:cNvPr id="1840" name="Shape 1840"/>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dark">
    <p:bg>
      <p:bgPr>
        <a:solidFill>
          <a:srgbClr val="003B55"/>
        </a:solidFill>
        <a:effectLst/>
      </p:bgPr>
    </p:bg>
    <p:spTree>
      <p:nvGrpSpPr>
        <p:cNvPr id="1" name="Shape 3230"/>
        <p:cNvGrpSpPr/>
        <p:nvPr/>
      </p:nvGrpSpPr>
      <p:grpSpPr>
        <a:xfrm>
          <a:off x="0" y="0"/>
          <a:ext cx="0" cy="0"/>
          <a:chOff x="0" y="0"/>
          <a:chExt cx="0" cy="0"/>
        </a:xfrm>
      </p:grpSpPr>
      <p:grpSp>
        <p:nvGrpSpPr>
          <p:cNvPr id="3231" name="Shape 3231"/>
          <p:cNvGrpSpPr/>
          <p:nvPr/>
        </p:nvGrpSpPr>
        <p:grpSpPr>
          <a:xfrm rot="10800000">
            <a:off x="8851487" y="28707"/>
            <a:ext cx="264012" cy="5086302"/>
            <a:chOff x="5307800" y="238125"/>
            <a:chExt cx="271925" cy="5238750"/>
          </a:xfrm>
        </p:grpSpPr>
        <p:sp>
          <p:nvSpPr>
            <p:cNvPr id="3232" name="Shape 3232"/>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33" name="Shape 3233"/>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34" name="Shape 3234"/>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35" name="Shape 3235"/>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36" name="Shape 3236"/>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37" name="Shape 3237"/>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38" name="Shape 3238"/>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39" name="Shape 3239"/>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40" name="Shape 3240"/>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41" name="Shape 3241"/>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42" name="Shape 3242"/>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43" name="Shape 3243"/>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44" name="Shape 3244"/>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45" name="Shape 3245"/>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46" name="Shape 3246"/>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47" name="Shape 3247"/>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48" name="Shape 3248"/>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49" name="Shape 3249"/>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50" name="Shape 3250"/>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51" name="Shape 3251"/>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52" name="Shape 3252"/>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53" name="Shape 3253"/>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54" name="Shape 3254"/>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55" name="Shape 3255"/>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56" name="Shape 3256"/>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57" name="Shape 3257"/>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58" name="Shape 3258"/>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59" name="Shape 3259"/>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60" name="Shape 3260"/>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61" name="Shape 3261"/>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62" name="Shape 3262"/>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63" name="Shape 3263"/>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64" name="Shape 3264"/>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65" name="Shape 3265"/>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66" name="Shape 3266"/>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67" name="Shape 3267"/>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68" name="Shape 3268"/>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69" name="Shape 3269"/>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70" name="Shape 3270"/>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71" name="Shape 3271"/>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72" name="Shape 3272"/>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73" name="Shape 3273"/>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74" name="Shape 3274"/>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75" name="Shape 3275"/>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76" name="Shape 3276"/>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77" name="Shape 3277"/>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78" name="Shape 3278"/>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79" name="Shape 3279"/>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80" name="Shape 3280"/>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81" name="Shape 3281"/>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82" name="Shape 3282"/>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83" name="Shape 3283"/>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84" name="Shape 3284"/>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85" name="Shape 3285"/>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86" name="Shape 3286"/>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87" name="Shape 3287"/>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3288" name="Shape 3288"/>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grpSp>
      <p:grpSp>
        <p:nvGrpSpPr>
          <p:cNvPr id="3289" name="Shape 3289"/>
          <p:cNvGrpSpPr/>
          <p:nvPr/>
        </p:nvGrpSpPr>
        <p:grpSpPr>
          <a:xfrm rot="10800000">
            <a:off x="7828571" y="28707"/>
            <a:ext cx="1140783" cy="5086302"/>
            <a:chOff x="5458325" y="238125"/>
            <a:chExt cx="1174975" cy="5238750"/>
          </a:xfrm>
        </p:grpSpPr>
        <p:sp>
          <p:nvSpPr>
            <p:cNvPr id="3290" name="Shape 3290"/>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291" name="Shape 3291"/>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292" name="Shape 3292"/>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293" name="Shape 3293"/>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294" name="Shape 3294"/>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295" name="Shape 3295"/>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296" name="Shape 3296"/>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297" name="Shape 3297"/>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298" name="Shape 3298"/>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299" name="Shape 3299"/>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00" name="Shape 3300"/>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01" name="Shape 3301"/>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02" name="Shape 3302"/>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03" name="Shape 3303"/>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04" name="Shape 3304"/>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05" name="Shape 3305"/>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06" name="Shape 3306"/>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07" name="Shape 3307"/>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08" name="Shape 3308"/>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09" name="Shape 3309"/>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10" name="Shape 3310"/>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11" name="Shape 3311"/>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12" name="Shape 3312"/>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13" name="Shape 3313"/>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14" name="Shape 3314"/>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15" name="Shape 3315"/>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16" name="Shape 3316"/>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17" name="Shape 3317"/>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18" name="Shape 3318"/>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19" name="Shape 3319"/>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20" name="Shape 3320"/>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21" name="Shape 3321"/>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22" name="Shape 3322"/>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23" name="Shape 3323"/>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24" name="Shape 3324"/>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25" name="Shape 3325"/>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26" name="Shape 3326"/>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27" name="Shape 3327"/>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28" name="Shape 3328"/>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29" name="Shape 3329"/>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30" name="Shape 3330"/>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31" name="Shape 3331"/>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32" name="Shape 3332"/>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33" name="Shape 3333"/>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34" name="Shape 3334"/>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35" name="Shape 3335"/>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36" name="Shape 3336"/>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37" name="Shape 3337"/>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38" name="Shape 3338"/>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39" name="Shape 3339"/>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40" name="Shape 3340"/>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41" name="Shape 3341"/>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42" name="Shape 3342"/>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43" name="Shape 3343"/>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44" name="Shape 3344"/>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45" name="Shape 3345"/>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46" name="Shape 3346"/>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47" name="Shape 3347"/>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48" name="Shape 3348"/>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49" name="Shape 3349"/>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50" name="Shape 3350"/>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3351" name="Shape 3351"/>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grpSp>
      <p:grpSp>
        <p:nvGrpSpPr>
          <p:cNvPr id="3352" name="Shape 3352"/>
          <p:cNvGrpSpPr/>
          <p:nvPr/>
        </p:nvGrpSpPr>
        <p:grpSpPr>
          <a:xfrm rot="10800000">
            <a:off x="7682451" y="28707"/>
            <a:ext cx="994639" cy="4940182"/>
            <a:chOff x="5759350" y="388625"/>
            <a:chExt cx="1024450" cy="5088250"/>
          </a:xfrm>
        </p:grpSpPr>
        <p:sp>
          <p:nvSpPr>
            <p:cNvPr id="3353" name="Shape 3353"/>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54" name="Shape 3354"/>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55" name="Shape 3355"/>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56" name="Shape 3356"/>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57" name="Shape 3357"/>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58" name="Shape 3358"/>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59" name="Shape 3359"/>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60" name="Shape 3360"/>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61" name="Shape 3361"/>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62" name="Shape 3362"/>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63" name="Shape 3363"/>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64" name="Shape 3364"/>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65" name="Shape 3365"/>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66" name="Shape 3366"/>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67" name="Shape 3367"/>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68" name="Shape 3368"/>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69" name="Shape 3369"/>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70" name="Shape 3370"/>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71" name="Shape 3371"/>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72" name="Shape 3372"/>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73" name="Shape 3373"/>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74" name="Shape 3374"/>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75" name="Shape 3375"/>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76" name="Shape 3376"/>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77" name="Shape 3377"/>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78" name="Shape 3378"/>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79" name="Shape 3379"/>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80" name="Shape 3380"/>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81" name="Shape 3381"/>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82" name="Shape 3382"/>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83" name="Shape 3383"/>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84" name="Shape 3384"/>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85" name="Shape 3385"/>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86" name="Shape 3386"/>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87" name="Shape 3387"/>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88" name="Shape 3388"/>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89" name="Shape 3389"/>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90" name="Shape 3390"/>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91" name="Shape 3391"/>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92" name="Shape 3392"/>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93" name="Shape 3393"/>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94" name="Shape 3394"/>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95" name="Shape 3395"/>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96" name="Shape 3396"/>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97" name="Shape 3397"/>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98" name="Shape 3398"/>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399" name="Shape 3399"/>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00" name="Shape 3400"/>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01" name="Shape 3401"/>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02" name="Shape 3402"/>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03" name="Shape 3403"/>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04" name="Shape 3404"/>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05" name="Shape 3405"/>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06" name="Shape 3406"/>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07" name="Shape 3407"/>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08" name="Shape 3408"/>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09" name="Shape 3409"/>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10" name="Shape 3410"/>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11" name="Shape 3411"/>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12" name="Shape 3412"/>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13" name="Shape 3413"/>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14" name="Shape 3414"/>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15" name="Shape 3415"/>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16" name="Shape 3416"/>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17" name="Shape 3417"/>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18" name="Shape 3418"/>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19" name="Shape 3419"/>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20" name="Shape 3420"/>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21" name="Shape 3421"/>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22" name="Shape 3422"/>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23" name="Shape 3423"/>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24" name="Shape 3424"/>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25" name="Shape 3425"/>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26" name="Shape 3426"/>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27" name="Shape 3427"/>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28" name="Shape 3428"/>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29" name="Shape 3429"/>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30" name="Shape 3430"/>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31" name="Shape 3431"/>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32" name="Shape 3432"/>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33" name="Shape 3433"/>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34" name="Shape 3434"/>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35" name="Shape 3435"/>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36" name="Shape 3436"/>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37" name="Shape 3437"/>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38" name="Shape 3438"/>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39" name="Shape 3439"/>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40" name="Shape 3440"/>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41" name="Shape 3441"/>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42" name="Shape 3442"/>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43" name="Shape 3443"/>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44" name="Shape 3444"/>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45" name="Shape 3445"/>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46" name="Shape 3446"/>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47" name="Shape 3447"/>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48" name="Shape 3448"/>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49" name="Shape 3449"/>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50" name="Shape 3450"/>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51" name="Shape 3451"/>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52" name="Shape 3452"/>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3453" name="Shape 3453"/>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grpSp>
      <p:grpSp>
        <p:nvGrpSpPr>
          <p:cNvPr id="3454" name="Shape 3454"/>
          <p:cNvGrpSpPr/>
          <p:nvPr/>
        </p:nvGrpSpPr>
        <p:grpSpPr>
          <a:xfrm rot="10800000">
            <a:off x="7682451" y="28707"/>
            <a:ext cx="1140783" cy="5086302"/>
            <a:chOff x="5608825" y="238125"/>
            <a:chExt cx="1174975" cy="5238750"/>
          </a:xfrm>
        </p:grpSpPr>
        <p:sp>
          <p:nvSpPr>
            <p:cNvPr id="3455" name="Shape 3455"/>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56" name="Shape 3456"/>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57" name="Shape 3457"/>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58" name="Shape 3458"/>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59" name="Shape 3459"/>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60" name="Shape 3460"/>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61" name="Shape 3461"/>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62" name="Shape 3462"/>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63" name="Shape 3463"/>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64" name="Shape 3464"/>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65" name="Shape 3465"/>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66" name="Shape 3466"/>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67" name="Shape 3467"/>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68" name="Shape 3468"/>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69" name="Shape 3469"/>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70" name="Shape 3470"/>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71" name="Shape 3471"/>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72" name="Shape 3472"/>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73" name="Shape 3473"/>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74" name="Shape 3474"/>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75" name="Shape 3475"/>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76" name="Shape 3476"/>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77" name="Shape 3477"/>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78" name="Shape 3478"/>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79" name="Shape 3479"/>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80" name="Shape 3480"/>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81" name="Shape 3481"/>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82" name="Shape 3482"/>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83" name="Shape 3483"/>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84" name="Shape 3484"/>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85" name="Shape 3485"/>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86" name="Shape 3486"/>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87" name="Shape 3487"/>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88" name="Shape 3488"/>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89" name="Shape 3489"/>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90" name="Shape 3490"/>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91" name="Shape 3491"/>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92" name="Shape 3492"/>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93" name="Shape 3493"/>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94" name="Shape 3494"/>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95" name="Shape 3495"/>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96" name="Shape 3496"/>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97" name="Shape 3497"/>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98" name="Shape 3498"/>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499" name="Shape 3499"/>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500" name="Shape 3500"/>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501" name="Shape 3501"/>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502" name="Shape 3502"/>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503" name="Shape 3503"/>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sp>
          <p:nvSpPr>
            <p:cNvPr id="3504" name="Shape 3504"/>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dirty="0"/>
            </a:p>
          </p:txBody>
        </p:sp>
      </p:grpSp>
      <p:sp>
        <p:nvSpPr>
          <p:cNvPr id="3505" name="Shape 3505"/>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80BFB7"/>
                </a:solidFill>
              </a:rPr>
              <a:t>‹N›</a:t>
            </a:fld>
            <a:endParaRPr lang="en">
              <a:solidFill>
                <a:srgbClr val="80BFB7"/>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Quote">
    <p:bg>
      <p:bgPr>
        <a:solidFill>
          <a:srgbClr val="0B87A1"/>
        </a:solidFill>
        <a:effectLst/>
      </p:bgPr>
    </p:bg>
    <p:spTree>
      <p:nvGrpSpPr>
        <p:cNvPr id="1" name="Shape 1044"/>
        <p:cNvGrpSpPr/>
        <p:nvPr/>
      </p:nvGrpSpPr>
      <p:grpSpPr>
        <a:xfrm>
          <a:off x="0" y="0"/>
          <a:ext cx="0" cy="0"/>
          <a:chOff x="0" y="0"/>
          <a:chExt cx="0" cy="0"/>
        </a:xfrm>
      </p:grpSpPr>
      <p:sp>
        <p:nvSpPr>
          <p:cNvPr id="1045" name="Shape 1045"/>
          <p:cNvSpPr txBox="1">
            <a:spLocks noGrp="1"/>
          </p:cNvSpPr>
          <p:nvPr>
            <p:ph type="body" idx="1"/>
          </p:nvPr>
        </p:nvSpPr>
        <p:spPr>
          <a:xfrm>
            <a:off x="1278575" y="739550"/>
            <a:ext cx="4281000" cy="3692400"/>
          </a:xfrm>
          <a:prstGeom prst="rect">
            <a:avLst/>
          </a:prstGeom>
        </p:spPr>
        <p:txBody>
          <a:bodyPr wrap="square" lIns="91425" tIns="91425" rIns="91425" bIns="91425" anchor="t" anchorCtr="0"/>
          <a:lstStyle>
            <a:lvl1pPr lvl="0" rtl="0">
              <a:spcBef>
                <a:spcPts val="0"/>
              </a:spcBef>
              <a:buClr>
                <a:srgbClr val="FFFFFF"/>
              </a:buClr>
              <a:buSzPct val="100000"/>
              <a:defRPr sz="3000" i="1">
                <a:solidFill>
                  <a:srgbClr val="FFFFFF"/>
                </a:solidFill>
              </a:defRPr>
            </a:lvl1pPr>
            <a:lvl2pPr lvl="1" rtl="0">
              <a:spcBef>
                <a:spcPts val="0"/>
              </a:spcBef>
              <a:buClr>
                <a:srgbClr val="FFFFFF"/>
              </a:buClr>
              <a:buSzPct val="100000"/>
              <a:defRPr sz="3000" i="1">
                <a:solidFill>
                  <a:srgbClr val="FFFFFF"/>
                </a:solidFill>
              </a:defRPr>
            </a:lvl2pPr>
            <a:lvl3pPr lvl="2" rtl="0">
              <a:spcBef>
                <a:spcPts val="0"/>
              </a:spcBef>
              <a:buClr>
                <a:srgbClr val="FFFFFF"/>
              </a:buClr>
              <a:buSzPct val="100000"/>
              <a:defRPr sz="3000" i="1">
                <a:solidFill>
                  <a:srgbClr val="FFFFFF"/>
                </a:solidFill>
              </a:defRPr>
            </a:lvl3pPr>
            <a:lvl4pPr lvl="3" rtl="0">
              <a:spcBef>
                <a:spcPts val="0"/>
              </a:spcBef>
              <a:buClr>
                <a:srgbClr val="FFFFFF"/>
              </a:buClr>
              <a:buSzPct val="100000"/>
              <a:defRPr sz="3000" i="1">
                <a:solidFill>
                  <a:srgbClr val="FFFFFF"/>
                </a:solidFill>
              </a:defRPr>
            </a:lvl4pPr>
            <a:lvl5pPr lvl="4" rtl="0">
              <a:spcBef>
                <a:spcPts val="0"/>
              </a:spcBef>
              <a:buClr>
                <a:srgbClr val="FFFFFF"/>
              </a:buClr>
              <a:buSzPct val="100000"/>
              <a:defRPr sz="3000" i="1">
                <a:solidFill>
                  <a:srgbClr val="FFFFFF"/>
                </a:solidFill>
              </a:defRPr>
            </a:lvl5pPr>
            <a:lvl6pPr lvl="5" rtl="0">
              <a:spcBef>
                <a:spcPts val="0"/>
              </a:spcBef>
              <a:buClr>
                <a:srgbClr val="FFFFFF"/>
              </a:buClr>
              <a:buSzPct val="100000"/>
              <a:defRPr sz="3000" i="1">
                <a:solidFill>
                  <a:srgbClr val="FFFFFF"/>
                </a:solidFill>
              </a:defRPr>
            </a:lvl6pPr>
            <a:lvl7pPr lvl="6" rtl="0">
              <a:spcBef>
                <a:spcPts val="0"/>
              </a:spcBef>
              <a:buClr>
                <a:srgbClr val="FFFFFF"/>
              </a:buClr>
              <a:buSzPct val="100000"/>
              <a:defRPr sz="3000" i="1">
                <a:solidFill>
                  <a:srgbClr val="FFFFFF"/>
                </a:solidFill>
              </a:defRPr>
            </a:lvl7pPr>
            <a:lvl8pPr lvl="7" rtl="0">
              <a:spcBef>
                <a:spcPts val="0"/>
              </a:spcBef>
              <a:buClr>
                <a:srgbClr val="FFFFFF"/>
              </a:buClr>
              <a:buSzPct val="100000"/>
              <a:defRPr sz="3000" i="1">
                <a:solidFill>
                  <a:srgbClr val="FFFFFF"/>
                </a:solidFill>
              </a:defRPr>
            </a:lvl8pPr>
            <a:lvl9pPr lvl="8">
              <a:spcBef>
                <a:spcPts val="0"/>
              </a:spcBef>
              <a:buClr>
                <a:srgbClr val="FFFFFF"/>
              </a:buClr>
              <a:buSzPct val="100000"/>
              <a:defRPr sz="3000" i="1">
                <a:solidFill>
                  <a:srgbClr val="FFFFFF"/>
                </a:solidFill>
              </a:defRPr>
            </a:lvl9pPr>
          </a:lstStyle>
          <a:p>
            <a:endParaRPr/>
          </a:p>
        </p:txBody>
      </p:sp>
      <p:sp>
        <p:nvSpPr>
          <p:cNvPr id="1046" name="Shape 1046"/>
          <p:cNvSpPr txBox="1"/>
          <p:nvPr/>
        </p:nvSpPr>
        <p:spPr>
          <a:xfrm>
            <a:off x="659925" y="414075"/>
            <a:ext cx="752400" cy="653700"/>
          </a:xfrm>
          <a:prstGeom prst="rect">
            <a:avLst/>
          </a:prstGeom>
          <a:noFill/>
          <a:ln>
            <a:noFill/>
          </a:ln>
        </p:spPr>
        <p:txBody>
          <a:bodyPr wrap="square" lIns="91425" tIns="91425" rIns="91425" bIns="91425" anchor="t" anchorCtr="0">
            <a:noAutofit/>
          </a:bodyPr>
          <a:lstStyle/>
          <a:p>
            <a:pPr lvl="0" algn="ctr">
              <a:spcBef>
                <a:spcPts val="0"/>
              </a:spcBef>
              <a:buNone/>
            </a:pPr>
            <a:r>
              <a:rPr lang="en" sz="12000">
                <a:solidFill>
                  <a:srgbClr val="D3EBD5"/>
                </a:solidFill>
                <a:latin typeface="Dosis"/>
                <a:ea typeface="Dosis"/>
                <a:cs typeface="Dosis"/>
                <a:sym typeface="Dosis"/>
              </a:rPr>
              <a:t>“</a:t>
            </a:r>
          </a:p>
        </p:txBody>
      </p:sp>
      <p:grpSp>
        <p:nvGrpSpPr>
          <p:cNvPr id="1047" name="Shape 1047"/>
          <p:cNvGrpSpPr/>
          <p:nvPr/>
        </p:nvGrpSpPr>
        <p:grpSpPr>
          <a:xfrm rot="10800000">
            <a:off x="8705367" y="28698"/>
            <a:ext cx="410132" cy="5086302"/>
            <a:chOff x="836200" y="238125"/>
            <a:chExt cx="422425" cy="5238750"/>
          </a:xfrm>
        </p:grpSpPr>
        <p:sp>
          <p:nvSpPr>
            <p:cNvPr id="1048" name="Shape 1048"/>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49" name="Shape 1049"/>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50" name="Shape 1050"/>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51" name="Shape 1051"/>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52" name="Shape 1052"/>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53" name="Shape 1053"/>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54" name="Shape 1054"/>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55" name="Shape 1055"/>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56" name="Shape 1056"/>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57" name="Shape 1057"/>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58" name="Shape 1058"/>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59" name="Shape 1059"/>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60" name="Shape 1060"/>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61" name="Shape 1061"/>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62" name="Shape 1062"/>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63" name="Shape 1063"/>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64" name="Shape 1064"/>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65" name="Shape 1065"/>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66" name="Shape 1066"/>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67" name="Shape 1067"/>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68" name="Shape 1068"/>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69" name="Shape 1069"/>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70" name="Shape 1070"/>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71" name="Shape 1071"/>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72" name="Shape 1072"/>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73" name="Shape 1073"/>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74" name="Shape 1074"/>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75" name="Shape 1075"/>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76" name="Shape 1076"/>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77" name="Shape 1077"/>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78" name="Shape 1078"/>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79" name="Shape 1079"/>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80" name="Shape 1080"/>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81" name="Shape 1081"/>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82" name="Shape 1082"/>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83" name="Shape 1083"/>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84" name="Shape 1084"/>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85" name="Shape 1085"/>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86" name="Shape 1086"/>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87" name="Shape 1087"/>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88" name="Shape 1088"/>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89" name="Shape 1089"/>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90" name="Shape 1090"/>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91" name="Shape 1091"/>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92" name="Shape 1092"/>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93" name="Shape 1093"/>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94" name="Shape 1094"/>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95" name="Shape 1095"/>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96" name="Shape 1096"/>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97" name="Shape 1097"/>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98" name="Shape 1098"/>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099" name="Shape 1099"/>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00" name="Shape 1100"/>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01" name="Shape 1101"/>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02" name="Shape 1102"/>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03" name="Shape 1103"/>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04" name="Shape 1104"/>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05" name="Shape 1105"/>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06" name="Shape 1106"/>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07" name="Shape 1107"/>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08" name="Shape 1108"/>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09" name="Shape 1109"/>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10" name="Shape 1110"/>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11" name="Shape 1111"/>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12" name="Shape 1112"/>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13" name="Shape 1113"/>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14" name="Shape 1114"/>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15" name="Shape 1115"/>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16" name="Shape 1116"/>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17" name="Shape 1117"/>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18" name="Shape 1118"/>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19" name="Shape 1119"/>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20" name="Shape 1120"/>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21" name="Shape 1121"/>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22" name="Shape 1122"/>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23" name="Shape 1123"/>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24" name="Shape 1124"/>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25" name="Shape 1125"/>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26" name="Shape 1126"/>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sp>
          <p:nvSpPr>
            <p:cNvPr id="1127" name="Shape 1127"/>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wrap="square" lIns="91425" tIns="91425" rIns="91425" bIns="91425" anchor="ctr" anchorCtr="0">
              <a:noAutofit/>
            </a:bodyPr>
            <a:lstStyle/>
            <a:p>
              <a:pPr lvl="0">
                <a:spcBef>
                  <a:spcPts val="0"/>
                </a:spcBef>
                <a:buNone/>
              </a:pPr>
              <a:endParaRPr dirty="0"/>
            </a:p>
          </p:txBody>
        </p:sp>
      </p:grpSp>
      <p:grpSp>
        <p:nvGrpSpPr>
          <p:cNvPr id="1128" name="Shape 1128"/>
          <p:cNvGrpSpPr/>
          <p:nvPr/>
        </p:nvGrpSpPr>
        <p:grpSpPr>
          <a:xfrm rot="10800000">
            <a:off x="6659535" y="28698"/>
            <a:ext cx="2309844" cy="5086302"/>
            <a:chOff x="986700" y="238125"/>
            <a:chExt cx="2379075" cy="5238750"/>
          </a:xfrm>
        </p:grpSpPr>
        <p:sp>
          <p:nvSpPr>
            <p:cNvPr id="1129" name="Shape 1129"/>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30" name="Shape 1130"/>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31" name="Shape 1131"/>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32" name="Shape 1132"/>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33" name="Shape 1133"/>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34" name="Shape 1134"/>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35" name="Shape 1135"/>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36" name="Shape 1136"/>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37" name="Shape 1137"/>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38" name="Shape 1138"/>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39" name="Shape 1139"/>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40" name="Shape 1140"/>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41" name="Shape 1141"/>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42" name="Shape 1142"/>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43" name="Shape 1143"/>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44" name="Shape 1144"/>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45" name="Shape 1145"/>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46" name="Shape 1146"/>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47" name="Shape 1147"/>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48" name="Shape 1148"/>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49" name="Shape 1149"/>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50" name="Shape 1150"/>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51" name="Shape 1151"/>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52" name="Shape 1152"/>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53" name="Shape 1153"/>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54" name="Shape 1154"/>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55" name="Shape 1155"/>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56" name="Shape 1156"/>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57" name="Shape 1157"/>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58" name="Shape 1158"/>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59" name="Shape 1159"/>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60" name="Shape 1160"/>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61" name="Shape 1161"/>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62" name="Shape 1162"/>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63" name="Shape 1163"/>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64" name="Shape 1164"/>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65" name="Shape 1165"/>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66" name="Shape 1166"/>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67" name="Shape 1167"/>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68" name="Shape 1168"/>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69" name="Shape 1169"/>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70" name="Shape 1170"/>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71" name="Shape 1171"/>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72" name="Shape 1172"/>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73" name="Shape 1173"/>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74" name="Shape 1174"/>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75" name="Shape 1175"/>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76" name="Shape 1176"/>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77" name="Shape 1177"/>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78" name="Shape 1178"/>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79" name="Shape 1179"/>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80" name="Shape 1180"/>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81" name="Shape 1181"/>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82" name="Shape 1182"/>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83" name="Shape 1183"/>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84" name="Shape 1184"/>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85" name="Shape 1185"/>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86" name="Shape 1186"/>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87" name="Shape 1187"/>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88" name="Shape 1188"/>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89" name="Shape 1189"/>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90" name="Shape 1190"/>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91" name="Shape 1191"/>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92" name="Shape 1192"/>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93" name="Shape 1193"/>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94" name="Shape 1194"/>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95" name="Shape 1195"/>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96" name="Shape 1196"/>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97" name="Shape 1197"/>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98" name="Shape 1198"/>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199" name="Shape 1199"/>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00" name="Shape 1200"/>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01" name="Shape 1201"/>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02" name="Shape 1202"/>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03" name="Shape 1203"/>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04" name="Shape 1204"/>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05" name="Shape 1205"/>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06" name="Shape 1206"/>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07" name="Shape 1207"/>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08" name="Shape 1208"/>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09" name="Shape 1209"/>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10" name="Shape 1210"/>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11" name="Shape 1211"/>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12" name="Shape 1212"/>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13" name="Shape 1213"/>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14" name="Shape 1214"/>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15" name="Shape 1215"/>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16" name="Shape 1216"/>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17" name="Shape 1217"/>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18" name="Shape 1218"/>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19" name="Shape 1219"/>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20" name="Shape 1220"/>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21" name="Shape 1221"/>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22" name="Shape 1222"/>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23" name="Shape 1223"/>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24" name="Shape 1224"/>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25" name="Shape 1225"/>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26" name="Shape 1226"/>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27" name="Shape 1227"/>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28" name="Shape 1228"/>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29" name="Shape 1229"/>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30" name="Shape 1230"/>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31" name="Shape 1231"/>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32" name="Shape 1232"/>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33" name="Shape 1233"/>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34" name="Shape 1234"/>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35" name="Shape 1235"/>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36" name="Shape 1236"/>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37" name="Shape 1237"/>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38" name="Shape 1238"/>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39" name="Shape 1239"/>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40" name="Shape 1240"/>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41" name="Shape 1241"/>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42" name="Shape 1242"/>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43" name="Shape 1243"/>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44" name="Shape 1244"/>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45" name="Shape 1245"/>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46" name="Shape 1246"/>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sp>
          <p:nvSpPr>
            <p:cNvPr id="1247" name="Shape 1247"/>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dirty="0"/>
            </a:p>
          </p:txBody>
        </p:sp>
      </p:grpSp>
      <p:grpSp>
        <p:nvGrpSpPr>
          <p:cNvPr id="1248" name="Shape 1248"/>
          <p:cNvGrpSpPr/>
          <p:nvPr/>
        </p:nvGrpSpPr>
        <p:grpSpPr>
          <a:xfrm rot="10800000">
            <a:off x="6367294" y="28698"/>
            <a:ext cx="2017554" cy="5086302"/>
            <a:chOff x="1588750" y="238125"/>
            <a:chExt cx="2078025" cy="5238750"/>
          </a:xfrm>
        </p:grpSpPr>
        <p:sp>
          <p:nvSpPr>
            <p:cNvPr id="1249" name="Shape 1249"/>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50" name="Shape 1250"/>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51" name="Shape 1251"/>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52" name="Shape 1252"/>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53" name="Shape 1253"/>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54" name="Shape 1254"/>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55" name="Shape 1255"/>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56" name="Shape 1256"/>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57" name="Shape 1257"/>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58" name="Shape 1258"/>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59" name="Shape 1259"/>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60" name="Shape 1260"/>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61" name="Shape 1261"/>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62" name="Shape 1262"/>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63" name="Shape 1263"/>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64" name="Shape 1264"/>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65" name="Shape 1265"/>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66" name="Shape 1266"/>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67" name="Shape 1267"/>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68" name="Shape 1268"/>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69" name="Shape 1269"/>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70" name="Shape 1270"/>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71" name="Shape 1271"/>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72" name="Shape 1272"/>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73" name="Shape 1273"/>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74" name="Shape 1274"/>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75" name="Shape 1275"/>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76" name="Shape 1276"/>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77" name="Shape 1277"/>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78" name="Shape 1278"/>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79" name="Shape 1279"/>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80" name="Shape 1280"/>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81" name="Shape 1281"/>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82" name="Shape 1282"/>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83" name="Shape 1283"/>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84" name="Shape 1284"/>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85" name="Shape 1285"/>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86" name="Shape 1286"/>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87" name="Shape 1287"/>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88" name="Shape 1288"/>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89" name="Shape 1289"/>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90" name="Shape 1290"/>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91" name="Shape 1291"/>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92" name="Shape 1292"/>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93" name="Shape 1293"/>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94" name="Shape 1294"/>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95" name="Shape 1295"/>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96" name="Shape 1296"/>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97" name="Shape 1297"/>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98" name="Shape 1298"/>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299" name="Shape 1299"/>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00" name="Shape 1300"/>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01" name="Shape 1301"/>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02" name="Shape 1302"/>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03" name="Shape 1303"/>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04" name="Shape 1304"/>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05" name="Shape 1305"/>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06" name="Shape 1306"/>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07" name="Shape 1307"/>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08" name="Shape 1308"/>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09" name="Shape 1309"/>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10" name="Shape 1310"/>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11" name="Shape 1311"/>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12" name="Shape 1312"/>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13" name="Shape 1313"/>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14" name="Shape 1314"/>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15" name="Shape 1315"/>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16" name="Shape 1316"/>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17" name="Shape 1317"/>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18" name="Shape 1318"/>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19" name="Shape 1319"/>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20" name="Shape 1320"/>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21" name="Shape 1321"/>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22" name="Shape 1322"/>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23" name="Shape 1323"/>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24" name="Shape 1324"/>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25" name="Shape 1325"/>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26" name="Shape 1326"/>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27" name="Shape 1327"/>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28" name="Shape 1328"/>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29" name="Shape 1329"/>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30" name="Shape 1330"/>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31" name="Shape 1331"/>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32" name="Shape 1332"/>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33" name="Shape 1333"/>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34" name="Shape 1334"/>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35" name="Shape 1335"/>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36" name="Shape 1336"/>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37" name="Shape 1337"/>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38" name="Shape 1338"/>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39" name="Shape 1339"/>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40" name="Shape 1340"/>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41" name="Shape 1341"/>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42" name="Shape 1342"/>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43" name="Shape 1343"/>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44" name="Shape 1344"/>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45" name="Shape 1345"/>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46" name="Shape 1346"/>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47" name="Shape 1347"/>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48" name="Shape 1348"/>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49" name="Shape 1349"/>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50" name="Shape 1350"/>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51" name="Shape 1351"/>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52" name="Shape 1352"/>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53" name="Shape 1353"/>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54" name="Shape 1354"/>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55" name="Shape 1355"/>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56" name="Shape 1356"/>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57" name="Shape 1357"/>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58" name="Shape 1358"/>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59" name="Shape 1359"/>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60" name="Shape 1360"/>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61" name="Shape 1361"/>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62" name="Shape 1362"/>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63" name="Shape 1363"/>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64" name="Shape 1364"/>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65" name="Shape 1365"/>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66" name="Shape 1366"/>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67" name="Shape 1367"/>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68" name="Shape 1368"/>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69" name="Shape 1369"/>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70" name="Shape 1370"/>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71" name="Shape 1371"/>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72" name="Shape 1372"/>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73" name="Shape 1373"/>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74" name="Shape 1374"/>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75" name="Shape 1375"/>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76" name="Shape 1376"/>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77" name="Shape 1377"/>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78" name="Shape 1378"/>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79" name="Shape 1379"/>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80" name="Shape 1380"/>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81" name="Shape 1381"/>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82" name="Shape 1382"/>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83" name="Shape 1383"/>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84" name="Shape 1384"/>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85" name="Shape 1385"/>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86" name="Shape 1386"/>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87" name="Shape 1387"/>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88" name="Shape 1388"/>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89" name="Shape 1389"/>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90" name="Shape 1390"/>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91" name="Shape 1391"/>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92" name="Shape 1392"/>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93" name="Shape 1393"/>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94" name="Shape 1394"/>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95" name="Shape 1395"/>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96" name="Shape 1396"/>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97" name="Shape 1397"/>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98" name="Shape 1398"/>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399" name="Shape 1399"/>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00" name="Shape 1400"/>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01" name="Shape 1401"/>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02" name="Shape 1402"/>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03" name="Shape 1403"/>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04" name="Shape 1404"/>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05" name="Shape 1405"/>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06" name="Shape 1406"/>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07" name="Shape 1407"/>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08" name="Shape 1408"/>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09" name="Shape 1409"/>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10" name="Shape 1410"/>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11" name="Shape 1411"/>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12" name="Shape 1412"/>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13" name="Shape 1413"/>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14" name="Shape 1414"/>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15" name="Shape 1415"/>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16" name="Shape 1416"/>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17" name="Shape 1417"/>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18" name="Shape 1418"/>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19" name="Shape 1419"/>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20" name="Shape 1420"/>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21" name="Shape 1421"/>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22" name="Shape 1422"/>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23" name="Shape 1423"/>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24" name="Shape 1424"/>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25" name="Shape 1425"/>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26" name="Shape 1426"/>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27" name="Shape 1427"/>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28" name="Shape 1428"/>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29" name="Shape 1429"/>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30" name="Shape 1430"/>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31" name="Shape 1431"/>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32" name="Shape 1432"/>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33" name="Shape 1433"/>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34" name="Shape 1434"/>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35" name="Shape 1435"/>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36" name="Shape 1436"/>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37" name="Shape 1437"/>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38" name="Shape 1438"/>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39" name="Shape 1439"/>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40" name="Shape 1440"/>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41" name="Shape 1441"/>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42" name="Shape 1442"/>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43" name="Shape 1443"/>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44" name="Shape 1444"/>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45" name="Shape 1445"/>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46" name="Shape 1446"/>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47" name="Shape 1447"/>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48" name="Shape 1448"/>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49" name="Shape 1449"/>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50" name="Shape 1450"/>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51" name="Shape 1451"/>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52" name="Shape 1452"/>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53" name="Shape 1453"/>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54" name="Shape 1454"/>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55" name="Shape 1455"/>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56" name="Shape 1456"/>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sp>
          <p:nvSpPr>
            <p:cNvPr id="1457" name="Shape 1457"/>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dirty="0"/>
            </a:p>
          </p:txBody>
        </p:sp>
      </p:grpSp>
      <p:grpSp>
        <p:nvGrpSpPr>
          <p:cNvPr id="1458" name="Shape 1458"/>
          <p:cNvGrpSpPr/>
          <p:nvPr/>
        </p:nvGrpSpPr>
        <p:grpSpPr>
          <a:xfrm rot="10800000">
            <a:off x="6367294" y="28698"/>
            <a:ext cx="2309820" cy="5086302"/>
            <a:chOff x="1287725" y="238125"/>
            <a:chExt cx="2379050" cy="5238750"/>
          </a:xfrm>
        </p:grpSpPr>
        <p:sp>
          <p:nvSpPr>
            <p:cNvPr id="1459" name="Shape 1459"/>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60" name="Shape 1460"/>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61" name="Shape 1461"/>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62" name="Shape 1462"/>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63" name="Shape 1463"/>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64" name="Shape 1464"/>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65" name="Shape 1465"/>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66" name="Shape 1466"/>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67" name="Shape 1467"/>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68" name="Shape 1468"/>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69" name="Shape 1469"/>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70" name="Shape 1470"/>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71" name="Shape 1471"/>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72" name="Shape 1472"/>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73" name="Shape 1473"/>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74" name="Shape 1474"/>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75" name="Shape 1475"/>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76" name="Shape 1476"/>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77" name="Shape 1477"/>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78" name="Shape 1478"/>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79" name="Shape 1479"/>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80" name="Shape 1480"/>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81" name="Shape 1481"/>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82" name="Shape 1482"/>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83" name="Shape 1483"/>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84" name="Shape 1484"/>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85" name="Shape 1485"/>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86" name="Shape 1486"/>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87" name="Shape 1487"/>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88" name="Shape 1488"/>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89" name="Shape 1489"/>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90" name="Shape 1490"/>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91" name="Shape 1491"/>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92" name="Shape 1492"/>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93" name="Shape 1493"/>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94" name="Shape 1494"/>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95" name="Shape 1495"/>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96" name="Shape 1496"/>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97" name="Shape 1497"/>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98" name="Shape 1498"/>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499" name="Shape 1499"/>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00" name="Shape 1500"/>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01" name="Shape 1501"/>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02" name="Shape 1502"/>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03" name="Shape 1503"/>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04" name="Shape 1504"/>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05" name="Shape 1505"/>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06" name="Shape 1506"/>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07" name="Shape 1507"/>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08" name="Shape 1508"/>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09" name="Shape 1509"/>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10" name="Shape 1510"/>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11" name="Shape 1511"/>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12" name="Shape 1512"/>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13" name="Shape 1513"/>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14" name="Shape 1514"/>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15" name="Shape 1515"/>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16" name="Shape 1516"/>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17" name="Shape 1517"/>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18" name="Shape 1518"/>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19" name="Shape 1519"/>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20" name="Shape 1520"/>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21" name="Shape 1521"/>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22" name="Shape 1522"/>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23" name="Shape 1523"/>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24" name="Shape 1524"/>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25" name="Shape 1525"/>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26" name="Shape 1526"/>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27" name="Shape 1527"/>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28" name="Shape 1528"/>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29" name="Shape 1529"/>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30" name="Shape 1530"/>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31" name="Shape 1531"/>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32" name="Shape 1532"/>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33" name="Shape 1533"/>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34" name="Shape 1534"/>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35" name="Shape 1535"/>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36" name="Shape 1536"/>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37" name="Shape 1537"/>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38" name="Shape 1538"/>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39" name="Shape 1539"/>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40" name="Shape 1540"/>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41" name="Shape 1541"/>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42" name="Shape 1542"/>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43" name="Shape 1543"/>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44" name="Shape 1544"/>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45" name="Shape 1545"/>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46" name="Shape 1546"/>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47" name="Shape 1547"/>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48" name="Shape 1548"/>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49" name="Shape 1549"/>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50" name="Shape 1550"/>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51" name="Shape 1551"/>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52" name="Shape 1552"/>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53" name="Shape 1553"/>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54" name="Shape 1554"/>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55" name="Shape 1555"/>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56" name="Shape 1556"/>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57" name="Shape 1557"/>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58" name="Shape 1558"/>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59" name="Shape 1559"/>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60" name="Shape 1560"/>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sp>
          <p:nvSpPr>
            <p:cNvPr id="1561" name="Shape 1561"/>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dirty="0"/>
            </a:p>
          </p:txBody>
        </p:sp>
      </p:grpSp>
      <p:sp>
        <p:nvSpPr>
          <p:cNvPr id="1562" name="Shape 1562"/>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FFFFFF"/>
                </a:solidFill>
              </a:rPr>
              <a:t>‹N›</a:t>
            </a:fld>
            <a:endParaRPr lang="en">
              <a:solidFill>
                <a:srgbClr val="FFFFFF"/>
              </a:solidFill>
            </a:endParaRPr>
          </a:p>
        </p:txBody>
      </p:sp>
    </p:spTree>
    <p:extLst>
      <p:ext uri="{BB962C8B-B14F-4D97-AF65-F5344CB8AC3E}">
        <p14:creationId xmlns:p14="http://schemas.microsoft.com/office/powerpoint/2010/main" val="1107876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18300" y="739375"/>
            <a:ext cx="6761100" cy="857400"/>
          </a:xfrm>
          <a:prstGeom prst="rect">
            <a:avLst/>
          </a:prstGeom>
          <a:noFill/>
          <a:ln>
            <a:noFill/>
          </a:ln>
        </p:spPr>
        <p:txBody>
          <a:bodyPr wrap="square" lIns="91425" tIns="91425" rIns="91425" bIns="91425" anchor="b" anchorCtr="0"/>
          <a:lstStyle>
            <a:lvl1pPr lvl="0">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1pPr>
            <a:lvl2pPr lvl="1">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2pPr>
            <a:lvl3pPr lvl="2">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3pPr>
            <a:lvl4pPr lvl="3">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4pPr>
            <a:lvl5pPr lvl="4">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5pPr>
            <a:lvl6pPr lvl="5">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6pPr>
            <a:lvl7pPr lvl="6">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7pPr>
            <a:lvl8pPr lvl="7">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8pPr>
            <a:lvl9pPr lvl="8">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9pPr>
          </a:lstStyle>
          <a:p>
            <a:endParaRPr/>
          </a:p>
        </p:txBody>
      </p:sp>
      <p:sp>
        <p:nvSpPr>
          <p:cNvPr id="7" name="Shape 7"/>
          <p:cNvSpPr txBox="1">
            <a:spLocks noGrp="1"/>
          </p:cNvSpPr>
          <p:nvPr>
            <p:ph type="body" idx="1"/>
          </p:nvPr>
        </p:nvSpPr>
        <p:spPr>
          <a:xfrm>
            <a:off x="718300" y="1733550"/>
            <a:ext cx="6761100" cy="2980500"/>
          </a:xfrm>
          <a:prstGeom prst="rect">
            <a:avLst/>
          </a:prstGeom>
          <a:noFill/>
          <a:ln>
            <a:noFill/>
          </a:ln>
        </p:spPr>
        <p:txBody>
          <a:bodyPr wrap="square" lIns="91425" tIns="91425" rIns="91425" bIns="91425" anchor="t" anchorCtr="0"/>
          <a:lstStyle>
            <a:lvl1pPr lvl="0">
              <a:spcBef>
                <a:spcPts val="60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1pPr>
            <a:lvl2pPr lvl="1">
              <a:spcBef>
                <a:spcPts val="48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2pPr>
            <a:lvl3pPr lvl="2">
              <a:spcBef>
                <a:spcPts val="48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3pPr>
            <a:lvl4pPr lvl="3">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4pPr>
            <a:lvl5pPr lvl="4">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5pPr>
            <a:lvl6pPr lvl="5">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6pPr>
            <a:lvl7pPr lvl="6">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7pPr>
            <a:lvl8pPr lvl="7">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8pPr>
            <a:lvl9pPr lvl="8">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Shape 8"/>
          <p:cNvSpPr txBox="1">
            <a:spLocks noGrp="1"/>
          </p:cNvSpPr>
          <p:nvPr>
            <p:ph type="sldNum" idx="12"/>
          </p:nvPr>
        </p:nvSpPr>
        <p:spPr>
          <a:xfrm>
            <a:off x="91531" y="4720201"/>
            <a:ext cx="548700" cy="393600"/>
          </a:xfrm>
          <a:prstGeom prst="rect">
            <a:avLst/>
          </a:prstGeom>
          <a:noFill/>
          <a:ln>
            <a:noFill/>
          </a:ln>
        </p:spPr>
        <p:txBody>
          <a:bodyPr wrap="square" lIns="91425" tIns="91425" rIns="91425" bIns="91425" anchor="ctr" anchorCtr="0">
            <a:noAutofit/>
          </a:bodyPr>
          <a:lstStyle/>
          <a:p>
            <a:pPr lvl="0">
              <a:spcBef>
                <a:spcPts val="0"/>
              </a:spcBef>
              <a:buNone/>
            </a:pPr>
            <a:fld id="{00000000-1234-1234-1234-123412341234}" type="slidenum">
              <a:rPr lang="en" sz="1200">
                <a:solidFill>
                  <a:srgbClr val="0B87A1"/>
                </a:solidFill>
                <a:latin typeface="Dosis Light"/>
                <a:ea typeface="Dosis Light"/>
                <a:cs typeface="Dosis Light"/>
                <a:sym typeface="Dosis Light"/>
              </a:rPr>
              <a:t>‹N›</a:t>
            </a:fld>
            <a:endParaRPr lang="en" sz="1200">
              <a:solidFill>
                <a:srgbClr val="0B87A1"/>
              </a:solidFill>
              <a:latin typeface="Dosis Light"/>
              <a:ea typeface="Dosis Light"/>
              <a:cs typeface="Dosis Light"/>
              <a:sym typeface="Dosis Light"/>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 id="2147483660" r:id="rId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4000" r="-4000"/>
          </a:stretch>
        </a:blipFill>
        <a:effectLst/>
      </p:bgPr>
    </p:bg>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271502" y="1722466"/>
            <a:ext cx="7437103" cy="2195632"/>
          </a:xfrm>
          <a:prstGeom prst="rect">
            <a:avLst/>
          </a:prstGeom>
        </p:spPr>
        <p:txBody>
          <a:bodyPr wrap="square" lIns="91425" tIns="91425" rIns="91425" bIns="91425" anchor="t" anchorCtr="0">
            <a:noAutofit/>
          </a:bodyPr>
          <a:lstStyle/>
          <a:p>
            <a:pPr lvl="0">
              <a:spcBef>
                <a:spcPts val="0"/>
              </a:spcBef>
              <a:buNone/>
            </a:pPr>
            <a:r>
              <a:rPr lang="it-IT" sz="3600" b="1" dirty="0">
                <a:solidFill>
                  <a:srgbClr val="D3EBD5"/>
                </a:solidFill>
              </a:rPr>
              <a:t>COMBINATORIAL CREATIVITY FOR PROCEDURAL CONTENT GENERATION VIA MACHINE LEARNING</a:t>
            </a:r>
            <a:br>
              <a:rPr lang="it-IT" sz="3600" dirty="0">
                <a:solidFill>
                  <a:srgbClr val="D3EBD5"/>
                </a:solidFill>
              </a:rPr>
            </a:br>
            <a:r>
              <a:rPr lang="it-IT" sz="2400" dirty="0">
                <a:solidFill>
                  <a:srgbClr val="D3EBD5"/>
                </a:solidFill>
              </a:rPr>
              <a:t>Presentazione articolo</a:t>
            </a:r>
            <a:endParaRPr lang="en" sz="3600" dirty="0">
              <a:solidFill>
                <a:srgbClr val="D3EBD5"/>
              </a:solidFill>
            </a:endParaRPr>
          </a:p>
        </p:txBody>
      </p:sp>
      <p:pic>
        <p:nvPicPr>
          <p:cNvPr id="3" name="Immagine 2" descr="Immagine che contiene interni&#10;&#10;Descrizione generata automaticamente">
            <a:extLst>
              <a:ext uri="{FF2B5EF4-FFF2-40B4-BE49-F238E27FC236}">
                <a16:creationId xmlns:a16="http://schemas.microsoft.com/office/drawing/2014/main" id="{2153551B-99CB-4AD8-8510-9C4B6F5D53FA}"/>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969853" y="82402"/>
            <a:ext cx="917195" cy="895793"/>
          </a:xfrm>
          <a:prstGeom prst="rect">
            <a:avLst/>
          </a:prstGeom>
          <a:noFill/>
          <a:ln>
            <a:noFill/>
          </a:ln>
        </p:spPr>
      </p:pic>
      <p:sp>
        <p:nvSpPr>
          <p:cNvPr id="4" name="Shape 3836">
            <a:extLst>
              <a:ext uri="{FF2B5EF4-FFF2-40B4-BE49-F238E27FC236}">
                <a16:creationId xmlns:a16="http://schemas.microsoft.com/office/drawing/2014/main" id="{132F7437-CC09-46F9-967E-25D2E2E12727}"/>
              </a:ext>
            </a:extLst>
          </p:cNvPr>
          <p:cNvSpPr txBox="1">
            <a:spLocks/>
          </p:cNvSpPr>
          <p:nvPr/>
        </p:nvSpPr>
        <p:spPr>
          <a:xfrm>
            <a:off x="-85611" y="901104"/>
            <a:ext cx="7028122" cy="73364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80BFB7"/>
              </a:buClr>
              <a:buSzPct val="100000"/>
              <a:buFont typeface="Dosis Light"/>
              <a:buNone/>
              <a:defRPr sz="6000" b="0" i="0" u="none" strike="noStrike" cap="none">
                <a:solidFill>
                  <a:srgbClr val="80BFB7"/>
                </a:solidFill>
                <a:latin typeface="Dosis Light"/>
                <a:ea typeface="Dosis Light"/>
                <a:cs typeface="Dosis Light"/>
                <a:sym typeface="Dosis Light"/>
              </a:defRPr>
            </a:lvl1pPr>
            <a:lvl2pPr lvl="1">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2pPr>
            <a:lvl3pPr lvl="2">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3pPr>
            <a:lvl4pPr lvl="3">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4pPr>
            <a:lvl5pPr lvl="4">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5pPr>
            <a:lvl6pPr lvl="5">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6pPr>
            <a:lvl7pPr lvl="6">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7pPr>
            <a:lvl8pPr lvl="7">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8pPr>
            <a:lvl9pPr lvl="8">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9pPr>
          </a:lstStyle>
          <a:p>
            <a:pPr algn="ctr"/>
            <a:r>
              <a:rPr lang="it-IT" sz="1400" dirty="0"/>
              <a:t>Università degli Studi di Catania</a:t>
            </a:r>
          </a:p>
          <a:p>
            <a:pPr algn="ctr"/>
            <a:r>
              <a:rPr lang="it-IT" sz="1400" dirty="0"/>
              <a:t>Dipartimento di Ingegneria Elettrica Elettronica e Informatica</a:t>
            </a:r>
          </a:p>
          <a:p>
            <a:pPr algn="ctr"/>
            <a:r>
              <a:rPr lang="it-IT" sz="1400" dirty="0"/>
              <a:t>Corso di Laurea Magistrale in Ingegneria Informatica</a:t>
            </a:r>
            <a:endParaRPr lang="en" sz="1400" dirty="0"/>
          </a:p>
        </p:txBody>
      </p:sp>
      <p:sp>
        <p:nvSpPr>
          <p:cNvPr id="5" name="Shape 3836">
            <a:extLst>
              <a:ext uri="{FF2B5EF4-FFF2-40B4-BE49-F238E27FC236}">
                <a16:creationId xmlns:a16="http://schemas.microsoft.com/office/drawing/2014/main" id="{56DD426D-552E-400C-BB8F-616813A672FC}"/>
              </a:ext>
            </a:extLst>
          </p:cNvPr>
          <p:cNvSpPr txBox="1">
            <a:spLocks/>
          </p:cNvSpPr>
          <p:nvPr/>
        </p:nvSpPr>
        <p:spPr>
          <a:xfrm>
            <a:off x="271502" y="3993406"/>
            <a:ext cx="5387714" cy="83377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80BFB7"/>
              </a:buClr>
              <a:buSzPct val="100000"/>
              <a:buFont typeface="Dosis Light"/>
              <a:buNone/>
              <a:defRPr sz="6000" b="0" i="0" u="none" strike="noStrike" cap="none">
                <a:solidFill>
                  <a:srgbClr val="80BFB7"/>
                </a:solidFill>
                <a:latin typeface="Dosis Light"/>
                <a:ea typeface="Dosis Light"/>
                <a:cs typeface="Dosis Light"/>
                <a:sym typeface="Dosis Light"/>
              </a:defRPr>
            </a:lvl1pPr>
            <a:lvl2pPr lvl="1">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2pPr>
            <a:lvl3pPr lvl="2">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3pPr>
            <a:lvl4pPr lvl="3">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4pPr>
            <a:lvl5pPr lvl="4">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5pPr>
            <a:lvl6pPr lvl="5">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6pPr>
            <a:lvl7pPr lvl="6">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7pPr>
            <a:lvl8pPr lvl="7">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8pPr>
            <a:lvl9pPr lvl="8">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9pPr>
          </a:lstStyle>
          <a:p>
            <a:r>
              <a:rPr lang="it-IT" sz="1400" dirty="0"/>
              <a:t>Studenti:</a:t>
            </a:r>
          </a:p>
          <a:p>
            <a:r>
              <a:rPr lang="it-IT" sz="1400" dirty="0">
                <a:solidFill>
                  <a:srgbClr val="D3EBD5"/>
                </a:solidFill>
              </a:rPr>
              <a:t>Alessandro Messina (O55000354)</a:t>
            </a:r>
          </a:p>
          <a:p>
            <a:r>
              <a:rPr lang="it-IT" sz="1400" dirty="0">
                <a:solidFill>
                  <a:srgbClr val="D3EBD5"/>
                </a:solidFill>
              </a:rPr>
              <a:t>Marco Pisasale (O55000348)</a:t>
            </a:r>
          </a:p>
          <a:p>
            <a:endParaRPr lang="it-IT" sz="1400" dirty="0"/>
          </a:p>
          <a:p>
            <a:endParaRPr lang="en" sz="1400" dirty="0"/>
          </a:p>
        </p:txBody>
      </p:sp>
      <p:sp>
        <p:nvSpPr>
          <p:cNvPr id="6" name="Shape 3836">
            <a:extLst>
              <a:ext uri="{FF2B5EF4-FFF2-40B4-BE49-F238E27FC236}">
                <a16:creationId xmlns:a16="http://schemas.microsoft.com/office/drawing/2014/main" id="{5735AE71-E83B-4F00-A1BE-7D7BD2D866A9}"/>
              </a:ext>
            </a:extLst>
          </p:cNvPr>
          <p:cNvSpPr txBox="1">
            <a:spLocks/>
          </p:cNvSpPr>
          <p:nvPr/>
        </p:nvSpPr>
        <p:spPr>
          <a:xfrm>
            <a:off x="271502" y="4682749"/>
            <a:ext cx="5387714" cy="373036"/>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80BFB7"/>
              </a:buClr>
              <a:buSzPct val="100000"/>
              <a:buFont typeface="Dosis Light"/>
              <a:buNone/>
              <a:defRPr sz="6000" b="0" i="0" u="none" strike="noStrike" cap="none">
                <a:solidFill>
                  <a:srgbClr val="80BFB7"/>
                </a:solidFill>
                <a:latin typeface="Dosis Light"/>
                <a:ea typeface="Dosis Light"/>
                <a:cs typeface="Dosis Light"/>
                <a:sym typeface="Dosis Light"/>
              </a:defRPr>
            </a:lvl1pPr>
            <a:lvl2pPr lvl="1">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2pPr>
            <a:lvl3pPr lvl="2">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3pPr>
            <a:lvl4pPr lvl="3">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4pPr>
            <a:lvl5pPr lvl="4">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5pPr>
            <a:lvl6pPr lvl="5">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6pPr>
            <a:lvl7pPr lvl="6">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7pPr>
            <a:lvl8pPr lvl="7">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8pPr>
            <a:lvl9pPr lvl="8">
              <a:spcBef>
                <a:spcPts val="0"/>
              </a:spcBef>
              <a:buClr>
                <a:srgbClr val="80BFB7"/>
              </a:buClr>
              <a:buSzPct val="100000"/>
              <a:buFont typeface="Dosis Light"/>
              <a:buNone/>
              <a:defRPr sz="6000">
                <a:solidFill>
                  <a:srgbClr val="80BFB7"/>
                </a:solidFill>
                <a:latin typeface="Dosis Light"/>
                <a:ea typeface="Dosis Light"/>
                <a:cs typeface="Dosis Light"/>
                <a:sym typeface="Dosis Light"/>
              </a:defRPr>
            </a:lvl9pPr>
          </a:lstStyle>
          <a:p>
            <a:r>
              <a:rPr lang="it-IT" sz="1400" dirty="0"/>
              <a:t>Anno Accademico 2018/2019</a:t>
            </a:r>
          </a:p>
          <a:p>
            <a:endParaRPr lang="it-IT" sz="1400" dirty="0"/>
          </a:p>
          <a:p>
            <a:endParaRPr lang="en" sz="1400" dirty="0"/>
          </a:p>
        </p:txBody>
      </p:sp>
      <p:cxnSp>
        <p:nvCxnSpPr>
          <p:cNvPr id="7" name="Connettore diritto 6">
            <a:extLst>
              <a:ext uri="{FF2B5EF4-FFF2-40B4-BE49-F238E27FC236}">
                <a16:creationId xmlns:a16="http://schemas.microsoft.com/office/drawing/2014/main" id="{51E5598A-1AFE-470F-93EB-D5203B053E12}"/>
              </a:ext>
            </a:extLst>
          </p:cNvPr>
          <p:cNvCxnSpPr/>
          <p:nvPr/>
        </p:nvCxnSpPr>
        <p:spPr>
          <a:xfrm>
            <a:off x="233922" y="3971266"/>
            <a:ext cx="602866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429450"/>
            <a:ext cx="6761100" cy="857400"/>
          </a:xfrm>
          <a:prstGeom prst="rect">
            <a:avLst/>
          </a:prstGeom>
        </p:spPr>
        <p:txBody>
          <a:bodyPr wrap="square" lIns="91425" tIns="91425" rIns="91425" bIns="91425" anchor="b" anchorCtr="0">
            <a:noAutofit/>
          </a:bodyPr>
          <a:lstStyle/>
          <a:p>
            <a:pPr lvl="0">
              <a:spcBef>
                <a:spcPts val="0"/>
              </a:spcBef>
              <a:buNone/>
            </a:pPr>
            <a:r>
              <a:rPr lang="it-IT" dirty="0"/>
              <a:t>Amalgamation</a:t>
            </a:r>
            <a:endParaRPr lang="en" dirty="0"/>
          </a:p>
        </p:txBody>
      </p:sp>
      <p:sp>
        <p:nvSpPr>
          <p:cNvPr id="3871" name="Shape 3871"/>
          <p:cNvSpPr txBox="1">
            <a:spLocks noGrp="1"/>
          </p:cNvSpPr>
          <p:nvPr>
            <p:ph type="body" idx="1"/>
          </p:nvPr>
        </p:nvSpPr>
        <p:spPr>
          <a:xfrm>
            <a:off x="256595" y="1350767"/>
            <a:ext cx="6979672" cy="3518942"/>
          </a:xfrm>
          <a:prstGeom prst="rect">
            <a:avLst/>
          </a:prstGeom>
        </p:spPr>
        <p:txBody>
          <a:bodyPr wrap="square" lIns="91425" tIns="91425" rIns="91425" bIns="91425" anchor="t" anchorCtr="0">
            <a:noAutofit/>
          </a:bodyPr>
          <a:lstStyle/>
          <a:p>
            <a:pPr marL="457200" indent="-228600">
              <a:buClr>
                <a:srgbClr val="003B55"/>
              </a:buClr>
            </a:pPr>
            <a:r>
              <a:rPr lang="it-IT" dirty="0"/>
              <a:t>Come il concept blending, richiede una </a:t>
            </a:r>
            <a:r>
              <a:rPr lang="it-IT" b="1" dirty="0"/>
              <a:t>Knowledge Base</a:t>
            </a:r>
            <a:r>
              <a:rPr lang="it-IT" dirty="0"/>
              <a:t> che specifica quando due componenti di un caso condividono una general form.</a:t>
            </a:r>
          </a:p>
          <a:p>
            <a:pPr marL="457200" indent="-228600">
              <a:buClr>
                <a:srgbClr val="003B55"/>
              </a:buClr>
            </a:pPr>
            <a:r>
              <a:rPr lang="it-IT" dirty="0"/>
              <a:t>A differenza del concept blending, la generalizzazione condivisa non porta a un merge dei componenti, ma alla </a:t>
            </a:r>
            <a:r>
              <a:rPr lang="it-IT" u="sng" dirty="0"/>
              <a:t>scelta di uno dei due</a:t>
            </a:r>
            <a:r>
              <a:rPr lang="it-IT" dirty="0"/>
              <a:t> nella rappresentazione finale.</a:t>
            </a:r>
            <a:endParaRPr lang="en" dirty="0"/>
          </a:p>
        </p:txBody>
      </p:sp>
    </p:spTree>
    <p:extLst>
      <p:ext uri="{BB962C8B-B14F-4D97-AF65-F5344CB8AC3E}">
        <p14:creationId xmlns:p14="http://schemas.microsoft.com/office/powerpoint/2010/main" val="237467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429450"/>
            <a:ext cx="6761100" cy="857400"/>
          </a:xfrm>
          <a:prstGeom prst="rect">
            <a:avLst/>
          </a:prstGeom>
        </p:spPr>
        <p:txBody>
          <a:bodyPr wrap="square" lIns="91425" tIns="91425" rIns="91425" bIns="91425" anchor="b" anchorCtr="0">
            <a:noAutofit/>
          </a:bodyPr>
          <a:lstStyle/>
          <a:p>
            <a:pPr lvl="0">
              <a:spcBef>
                <a:spcPts val="0"/>
              </a:spcBef>
              <a:buNone/>
            </a:pPr>
            <a:r>
              <a:rPr lang="it-IT" dirty="0"/>
              <a:t>Compositional Adaption</a:t>
            </a:r>
            <a:endParaRPr lang="en" dirty="0"/>
          </a:p>
        </p:txBody>
      </p:sp>
      <p:sp>
        <p:nvSpPr>
          <p:cNvPr id="3871" name="Shape 3871"/>
          <p:cNvSpPr txBox="1">
            <a:spLocks noGrp="1"/>
          </p:cNvSpPr>
          <p:nvPr>
            <p:ph type="body" idx="1"/>
          </p:nvPr>
        </p:nvSpPr>
        <p:spPr>
          <a:xfrm>
            <a:off x="256595" y="1350767"/>
            <a:ext cx="7037340" cy="3518942"/>
          </a:xfrm>
          <a:prstGeom prst="rect">
            <a:avLst/>
          </a:prstGeom>
        </p:spPr>
        <p:txBody>
          <a:bodyPr wrap="square" lIns="91425" tIns="91425" rIns="91425" bIns="91425" anchor="t" anchorCtr="0">
            <a:noAutofit/>
          </a:bodyPr>
          <a:lstStyle/>
          <a:p>
            <a:pPr marL="457200" indent="-228600">
              <a:buClr>
                <a:srgbClr val="003B55"/>
              </a:buClr>
            </a:pPr>
            <a:r>
              <a:rPr lang="it-IT" sz="2000" dirty="0"/>
              <a:t>I casi possono essere decomposti nei loro </a:t>
            </a:r>
            <a:r>
              <a:rPr lang="it-IT" sz="2000" b="1" dirty="0"/>
              <a:t>componenti individuali</a:t>
            </a:r>
            <a:r>
              <a:rPr lang="it-IT" sz="2000" dirty="0"/>
              <a:t> e riutilizzati sulla base delle loro connessioni.</a:t>
            </a:r>
          </a:p>
          <a:p>
            <a:pPr marL="457200" indent="-228600">
              <a:buClr>
                <a:srgbClr val="003B55"/>
              </a:buClr>
            </a:pPr>
            <a:r>
              <a:rPr lang="it-IT" sz="2000" dirty="0"/>
              <a:t>Ciò si traduce in una serie di funzioni con dati input e output, che possono essere </a:t>
            </a:r>
            <a:r>
              <a:rPr lang="it-IT" sz="2000" u="sng" dirty="0"/>
              <a:t>combinati</a:t>
            </a:r>
            <a:r>
              <a:rPr lang="it-IT" sz="2000" dirty="0"/>
              <a:t> per la produzione di nuove composizioni.</a:t>
            </a:r>
          </a:p>
          <a:p>
            <a:pPr marL="457200" indent="-228600">
              <a:buClr>
                <a:srgbClr val="003B55"/>
              </a:buClr>
            </a:pPr>
            <a:r>
              <a:rPr lang="it-IT" sz="2000" dirty="0"/>
              <a:t>A differenza dei precedenti approcci, la compositional adaption </a:t>
            </a:r>
            <a:r>
              <a:rPr lang="it-IT" sz="2000" u="sng" dirty="0"/>
              <a:t>non richiede un’esplicita KB di default</a:t>
            </a:r>
            <a:r>
              <a:rPr lang="it-IT" sz="2000" dirty="0"/>
              <a:t>.</a:t>
            </a:r>
          </a:p>
          <a:p>
            <a:pPr marL="457200" indent="-228600">
              <a:buClr>
                <a:srgbClr val="003B55"/>
              </a:buClr>
            </a:pPr>
            <a:r>
              <a:rPr lang="it-IT" sz="2000" dirty="0"/>
              <a:t>Per esempio, due input graph possono essere decomposti nei corrispondenti insiemi di nodi e archi, ed essere ricomposti per crearne uno nuovo.</a:t>
            </a:r>
            <a:endParaRPr lang="en" sz="2000" dirty="0"/>
          </a:p>
        </p:txBody>
      </p:sp>
    </p:spTree>
    <p:extLst>
      <p:ext uri="{BB962C8B-B14F-4D97-AF65-F5344CB8AC3E}">
        <p14:creationId xmlns:p14="http://schemas.microsoft.com/office/powerpoint/2010/main" val="384618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429450"/>
            <a:ext cx="6761100" cy="857400"/>
          </a:xfrm>
          <a:prstGeom prst="rect">
            <a:avLst/>
          </a:prstGeom>
        </p:spPr>
        <p:txBody>
          <a:bodyPr wrap="square" lIns="91425" tIns="91425" rIns="91425" bIns="91425" anchor="b" anchorCtr="0">
            <a:noAutofit/>
          </a:bodyPr>
          <a:lstStyle/>
          <a:p>
            <a:pPr lvl="0">
              <a:spcBef>
                <a:spcPts val="0"/>
              </a:spcBef>
              <a:buNone/>
            </a:pPr>
            <a:r>
              <a:rPr lang="it-IT" dirty="0"/>
              <a:t>Computational Creativity &amp; Games</a:t>
            </a:r>
            <a:endParaRPr lang="en" dirty="0"/>
          </a:p>
        </p:txBody>
      </p:sp>
      <p:sp>
        <p:nvSpPr>
          <p:cNvPr id="3871" name="Shape 3871"/>
          <p:cNvSpPr txBox="1">
            <a:spLocks noGrp="1"/>
          </p:cNvSpPr>
          <p:nvPr>
            <p:ph type="body" idx="1"/>
          </p:nvPr>
        </p:nvSpPr>
        <p:spPr>
          <a:xfrm>
            <a:off x="256595" y="1350767"/>
            <a:ext cx="7122400" cy="3518942"/>
          </a:xfrm>
          <a:prstGeom prst="rect">
            <a:avLst/>
          </a:prstGeom>
        </p:spPr>
        <p:txBody>
          <a:bodyPr wrap="square" lIns="91425" tIns="91425" rIns="91425" bIns="91425" anchor="t" anchorCtr="0">
            <a:noAutofit/>
          </a:bodyPr>
          <a:lstStyle/>
          <a:p>
            <a:pPr marL="457200" indent="-228600">
              <a:buClr>
                <a:srgbClr val="003B55"/>
              </a:buClr>
            </a:pPr>
            <a:r>
              <a:rPr lang="it-IT" sz="2000" dirty="0"/>
              <a:t>Il concept blending è stato utilizzato per la creazione di nuovi elementi come </a:t>
            </a:r>
            <a:r>
              <a:rPr lang="it-IT" sz="2000" u="sng" dirty="0"/>
              <a:t>sound effects e 3D models</a:t>
            </a:r>
            <a:r>
              <a:rPr lang="it-IT" sz="2000" dirty="0"/>
              <a:t>.</a:t>
            </a:r>
          </a:p>
          <a:p>
            <a:pPr marL="457200" indent="-228600">
              <a:buClr>
                <a:srgbClr val="003B55"/>
              </a:buClr>
            </a:pPr>
            <a:r>
              <a:rPr lang="it-IT" sz="2000" dirty="0"/>
              <a:t>L’amalgamation è stata utilizzata per la generazione di </a:t>
            </a:r>
            <a:r>
              <a:rPr lang="it-IT" sz="2000" u="sng" dirty="0"/>
              <a:t>piccoli giochi</a:t>
            </a:r>
            <a:r>
              <a:rPr lang="it-IT" sz="2000" dirty="0"/>
              <a:t>.</a:t>
            </a:r>
          </a:p>
          <a:p>
            <a:pPr marL="457200" indent="-228600">
              <a:buClr>
                <a:srgbClr val="003B55"/>
              </a:buClr>
            </a:pPr>
            <a:r>
              <a:rPr lang="it-IT" sz="2000" u="sng" dirty="0"/>
              <a:t>Novel interactive narrative scripts</a:t>
            </a:r>
            <a:r>
              <a:rPr lang="it-IT" sz="2000" dirty="0"/>
              <a:t> sono stati prodotti via concept blending, utilizzando l’analogical processing.</a:t>
            </a:r>
          </a:p>
          <a:p>
            <a:pPr marL="457200" indent="-228600">
              <a:buClr>
                <a:srgbClr val="003B55"/>
              </a:buClr>
            </a:pPr>
            <a:r>
              <a:rPr lang="it-IT" sz="2000" dirty="0"/>
              <a:t>Il paper si concentra su </a:t>
            </a:r>
            <a:r>
              <a:rPr lang="it-IT" sz="2000" b="1" dirty="0"/>
              <a:t>platform games 2D</a:t>
            </a:r>
            <a:r>
              <a:rPr lang="it-IT" sz="2000" dirty="0"/>
              <a:t>, che è un dominio molto diverso.</a:t>
            </a:r>
            <a:endParaRPr lang="en" sz="2000" dirty="0"/>
          </a:p>
        </p:txBody>
      </p:sp>
    </p:spTree>
    <p:extLst>
      <p:ext uri="{BB962C8B-B14F-4D97-AF65-F5344CB8AC3E}">
        <p14:creationId xmlns:p14="http://schemas.microsoft.com/office/powerpoint/2010/main" val="1597178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429450"/>
            <a:ext cx="6761100" cy="857400"/>
          </a:xfrm>
          <a:prstGeom prst="rect">
            <a:avLst/>
          </a:prstGeom>
        </p:spPr>
        <p:txBody>
          <a:bodyPr wrap="square" lIns="91425" tIns="91425" rIns="91425" bIns="91425" anchor="b" anchorCtr="0">
            <a:noAutofit/>
          </a:bodyPr>
          <a:lstStyle/>
          <a:p>
            <a:pPr lvl="0">
              <a:spcBef>
                <a:spcPts val="0"/>
              </a:spcBef>
              <a:buNone/>
            </a:pPr>
            <a:r>
              <a:rPr lang="it-IT" dirty="0"/>
              <a:t>Conceptual Expansion</a:t>
            </a:r>
            <a:endParaRPr lang="en" dirty="0"/>
          </a:p>
        </p:txBody>
      </p:sp>
      <p:sp>
        <p:nvSpPr>
          <p:cNvPr id="3871" name="Shape 3871"/>
          <p:cNvSpPr txBox="1">
            <a:spLocks noGrp="1"/>
          </p:cNvSpPr>
          <p:nvPr>
            <p:ph type="body" idx="1"/>
          </p:nvPr>
        </p:nvSpPr>
        <p:spPr>
          <a:xfrm>
            <a:off x="256595" y="1350767"/>
            <a:ext cx="7122400" cy="3518942"/>
          </a:xfrm>
          <a:prstGeom prst="rect">
            <a:avLst/>
          </a:prstGeom>
        </p:spPr>
        <p:txBody>
          <a:bodyPr wrap="square" lIns="91425" tIns="91425" rIns="91425" bIns="91425" anchor="t" anchorCtr="0">
            <a:noAutofit/>
          </a:bodyPr>
          <a:lstStyle/>
          <a:p>
            <a:pPr marL="457200" indent="-228600">
              <a:buClr>
                <a:srgbClr val="003B55"/>
              </a:buClr>
            </a:pPr>
            <a:r>
              <a:rPr lang="it-IT" sz="2000" dirty="0"/>
              <a:t>Tecnica ibrida che combina gli elementi del Concept Blending e della Compositional Adaption.</a:t>
            </a:r>
          </a:p>
          <a:p>
            <a:pPr marL="457200" indent="-228600">
              <a:buClr>
                <a:srgbClr val="003B55"/>
              </a:buClr>
            </a:pPr>
            <a:r>
              <a:rPr lang="it-IT" sz="2000" dirty="0"/>
              <a:t>Il processo produce delle combinazioni, dette </a:t>
            </a:r>
            <a:r>
              <a:rPr lang="it-IT" sz="2000" b="1" dirty="0"/>
              <a:t>espansioni</a:t>
            </a:r>
            <a:r>
              <a:rPr lang="it-IT" sz="2000" dirty="0"/>
              <a:t>.</a:t>
            </a:r>
          </a:p>
          <a:p>
            <a:pPr marL="457200" indent="-228600">
              <a:buClr>
                <a:srgbClr val="003B55"/>
              </a:buClr>
            </a:pPr>
            <a:r>
              <a:rPr lang="it-IT" sz="2000" dirty="0"/>
              <a:t>Un’espansione è una forma di blending tra mapped elements nella quale si definiscono N variabili [0, 1], che rappresentano la quantità con la quale ognuno degli N elementi è espresso nell’espansione.</a:t>
            </a:r>
          </a:p>
          <a:p>
            <a:pPr marL="457200" indent="-228600">
              <a:buClr>
                <a:srgbClr val="003B55"/>
              </a:buClr>
            </a:pPr>
            <a:r>
              <a:rPr lang="it-IT" sz="2000" dirty="0"/>
              <a:t>Per esempio, se immaginiamo 2 mapped nodes, uno di valore 5.0 e un altro con un valore -5.0, possiamo immaginare un numero di nodi espansi con tutti i possibili valori tra 5.0 e -5.0. </a:t>
            </a:r>
            <a:endParaRPr lang="en" sz="2000" dirty="0"/>
          </a:p>
        </p:txBody>
      </p:sp>
    </p:spTree>
    <p:extLst>
      <p:ext uri="{BB962C8B-B14F-4D97-AF65-F5344CB8AC3E}">
        <p14:creationId xmlns:p14="http://schemas.microsoft.com/office/powerpoint/2010/main" val="315875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627320"/>
            <a:ext cx="6761100" cy="659529"/>
          </a:xfrm>
          <a:prstGeom prst="rect">
            <a:avLst/>
          </a:prstGeom>
        </p:spPr>
        <p:txBody>
          <a:bodyPr wrap="square" lIns="91425" tIns="91425" rIns="91425" bIns="91425" anchor="b" anchorCtr="0">
            <a:noAutofit/>
          </a:bodyPr>
          <a:lstStyle/>
          <a:p>
            <a:pPr lvl="0">
              <a:spcBef>
                <a:spcPts val="0"/>
              </a:spcBef>
              <a:buNone/>
            </a:pPr>
            <a:r>
              <a:rPr lang="it-IT" dirty="0"/>
              <a:t>Approaches</a:t>
            </a:r>
            <a:endParaRPr lang="en" dirty="0"/>
          </a:p>
        </p:txBody>
      </p:sp>
      <p:sp>
        <p:nvSpPr>
          <p:cNvPr id="3871" name="Shape 3871"/>
          <p:cNvSpPr txBox="1">
            <a:spLocks noGrp="1"/>
          </p:cNvSpPr>
          <p:nvPr>
            <p:ph type="body" idx="1"/>
          </p:nvPr>
        </p:nvSpPr>
        <p:spPr>
          <a:xfrm>
            <a:off x="256594" y="1363901"/>
            <a:ext cx="7877313" cy="1752904"/>
          </a:xfrm>
          <a:prstGeom prst="rect">
            <a:avLst/>
          </a:prstGeom>
        </p:spPr>
        <p:txBody>
          <a:bodyPr wrap="square" lIns="91425" tIns="91425" rIns="91425" bIns="91425" anchor="t" anchorCtr="0">
            <a:noAutofit/>
          </a:bodyPr>
          <a:lstStyle/>
          <a:p>
            <a:pPr marL="457200" indent="-228600">
              <a:buClr>
                <a:srgbClr val="003B55"/>
              </a:buClr>
            </a:pPr>
            <a:r>
              <a:rPr lang="it-IT" sz="2000" dirty="0"/>
              <a:t>Per questa implementazione, è stata utilizzata una rappresentazione graph-based.</a:t>
            </a:r>
          </a:p>
          <a:p>
            <a:pPr marL="457200" indent="-228600">
              <a:buClr>
                <a:srgbClr val="003B55"/>
              </a:buClr>
            </a:pPr>
            <a:r>
              <a:rPr lang="it-IT" sz="2000" dirty="0"/>
              <a:t>Tutti gli approcci finora visti seguono lo stesso processo.</a:t>
            </a:r>
          </a:p>
          <a:p>
            <a:pPr marL="228600">
              <a:buClr>
                <a:srgbClr val="003B55"/>
              </a:buClr>
              <a:buNone/>
            </a:pPr>
            <a:endParaRPr lang="it-IT" sz="1800" dirty="0"/>
          </a:p>
          <a:p>
            <a:pPr marL="228600">
              <a:buClr>
                <a:srgbClr val="003B55"/>
              </a:buClr>
              <a:buNone/>
            </a:pPr>
            <a:r>
              <a:rPr lang="it-IT" sz="2000" dirty="0"/>
              <a:t>Esempio:</a:t>
            </a:r>
            <a:endParaRPr lang="en" sz="2000" dirty="0"/>
          </a:p>
        </p:txBody>
      </p:sp>
      <p:pic>
        <p:nvPicPr>
          <p:cNvPr id="2" name="Immagine 1">
            <a:extLst>
              <a:ext uri="{FF2B5EF4-FFF2-40B4-BE49-F238E27FC236}">
                <a16:creationId xmlns:a16="http://schemas.microsoft.com/office/drawing/2014/main" id="{484FEF0B-2DBA-46AF-8CD9-51281E4E7C82}"/>
              </a:ext>
            </a:extLst>
          </p:cNvPr>
          <p:cNvPicPr>
            <a:picLocks noChangeAspect="1"/>
          </p:cNvPicPr>
          <p:nvPr/>
        </p:nvPicPr>
        <p:blipFill>
          <a:blip r:embed="rId3"/>
          <a:stretch>
            <a:fillRect/>
          </a:stretch>
        </p:blipFill>
        <p:spPr>
          <a:xfrm>
            <a:off x="324998" y="2989214"/>
            <a:ext cx="8442251" cy="1867378"/>
          </a:xfrm>
          <a:prstGeom prst="rect">
            <a:avLst/>
          </a:prstGeom>
        </p:spPr>
      </p:pic>
    </p:spTree>
    <p:extLst>
      <p:ext uri="{BB962C8B-B14F-4D97-AF65-F5344CB8AC3E}">
        <p14:creationId xmlns:p14="http://schemas.microsoft.com/office/powerpoint/2010/main" val="359229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429450"/>
            <a:ext cx="6761100" cy="857400"/>
          </a:xfrm>
          <a:prstGeom prst="rect">
            <a:avLst/>
          </a:prstGeom>
        </p:spPr>
        <p:txBody>
          <a:bodyPr wrap="square" lIns="91425" tIns="91425" rIns="91425" bIns="91425" anchor="b" anchorCtr="0">
            <a:noAutofit/>
          </a:bodyPr>
          <a:lstStyle/>
          <a:p>
            <a:pPr lvl="0">
              <a:spcBef>
                <a:spcPts val="0"/>
              </a:spcBef>
              <a:buNone/>
            </a:pPr>
            <a:r>
              <a:rPr lang="it-IT" dirty="0"/>
              <a:t>Approaches (continuo)</a:t>
            </a:r>
            <a:endParaRPr lang="en" dirty="0"/>
          </a:p>
        </p:txBody>
      </p:sp>
      <p:sp>
        <p:nvSpPr>
          <p:cNvPr id="3871" name="Shape 3871"/>
          <p:cNvSpPr txBox="1">
            <a:spLocks noGrp="1"/>
          </p:cNvSpPr>
          <p:nvPr>
            <p:ph type="body" idx="1"/>
          </p:nvPr>
        </p:nvSpPr>
        <p:spPr>
          <a:xfrm>
            <a:off x="256595" y="1350767"/>
            <a:ext cx="7122400" cy="3518942"/>
          </a:xfrm>
          <a:prstGeom prst="rect">
            <a:avLst/>
          </a:prstGeom>
        </p:spPr>
        <p:txBody>
          <a:bodyPr wrap="square" lIns="91425" tIns="91425" rIns="91425" bIns="91425" anchor="t" anchorCtr="0">
            <a:noAutofit/>
          </a:bodyPr>
          <a:lstStyle/>
          <a:p>
            <a:pPr marL="685800" indent="-457200">
              <a:buClr>
                <a:srgbClr val="003B55"/>
              </a:buClr>
              <a:buFont typeface="+mj-lt"/>
              <a:buAutoNum type="arabicPeriod"/>
            </a:pPr>
            <a:r>
              <a:rPr lang="it-IT" sz="2000" dirty="0"/>
              <a:t>Prende in ingresso due grafi, come visto a sinistra nella figura precedente.</a:t>
            </a:r>
          </a:p>
          <a:p>
            <a:pPr marL="685800" indent="-457200">
              <a:buClr>
                <a:srgbClr val="003B55"/>
              </a:buClr>
              <a:buFont typeface="+mj-lt"/>
              <a:buAutoNum type="arabicPeriod"/>
            </a:pPr>
            <a:r>
              <a:rPr lang="it-IT" sz="2000" dirty="0"/>
              <a:t>Costruisce un mapping tra gli elementi dei due grafi. Questo mapping tipicamente richiede una conoscenza esterna, ad esempio sotto forma di distance function. In alternativa, il mapping può fare uso di una struttura a grafo, alla ricerca di similarità nelle relazioni tra i nodi.</a:t>
            </a:r>
          </a:p>
          <a:p>
            <a:pPr marL="685800" indent="-457200">
              <a:buClr>
                <a:srgbClr val="003B55"/>
              </a:buClr>
              <a:buFont typeface="+mj-lt"/>
              <a:buAutoNum type="arabicPeriod"/>
            </a:pPr>
            <a:r>
              <a:rPr lang="it-IT" sz="2000" dirty="0"/>
              <a:t>Infine, una volta che il mapping è raggiunto, ogni approccio fa uso di un unico algoritmo per costruire le combinazioni finali. Ci possono essere più combinazioni finali per ogni approccio (in base ai due input space e mapping costruito).</a:t>
            </a:r>
            <a:endParaRPr lang="en" sz="2000" dirty="0"/>
          </a:p>
        </p:txBody>
      </p:sp>
    </p:spTree>
    <p:extLst>
      <p:ext uri="{BB962C8B-B14F-4D97-AF65-F5344CB8AC3E}">
        <p14:creationId xmlns:p14="http://schemas.microsoft.com/office/powerpoint/2010/main" val="2048614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31000" r="-31000"/>
          </a:stretch>
        </a:blipFill>
        <a:effectLst/>
      </p:bgPr>
    </p:bg>
    <p:spTree>
      <p:nvGrpSpPr>
        <p:cNvPr id="1" name="Shape 3876"/>
        <p:cNvGrpSpPr/>
        <p:nvPr/>
      </p:nvGrpSpPr>
      <p:grpSpPr>
        <a:xfrm>
          <a:off x="0" y="0"/>
          <a:ext cx="0" cy="0"/>
          <a:chOff x="0" y="0"/>
          <a:chExt cx="0" cy="0"/>
        </a:xfrm>
      </p:grpSpPr>
      <p:sp>
        <p:nvSpPr>
          <p:cNvPr id="3877" name="Shape 3877"/>
          <p:cNvSpPr txBox="1">
            <a:spLocks noGrp="1"/>
          </p:cNvSpPr>
          <p:nvPr>
            <p:ph type="ctrTitle" idx="4294967295"/>
          </p:nvPr>
        </p:nvSpPr>
        <p:spPr>
          <a:xfrm>
            <a:off x="272283" y="200131"/>
            <a:ext cx="6980274" cy="2186830"/>
          </a:xfrm>
          <a:prstGeom prst="rect">
            <a:avLst/>
          </a:prstGeom>
        </p:spPr>
        <p:txBody>
          <a:bodyPr wrap="square" lIns="91425" tIns="91425" rIns="91425" bIns="91425" anchor="b" anchorCtr="0">
            <a:noAutofit/>
          </a:bodyPr>
          <a:lstStyle/>
          <a:p>
            <a:pPr lvl="0" rtl="0">
              <a:spcBef>
                <a:spcPts val="0"/>
              </a:spcBef>
              <a:buNone/>
            </a:pPr>
            <a:r>
              <a:rPr lang="it-IT" sz="4400" dirty="0">
                <a:solidFill>
                  <a:srgbClr val="D3EBD5"/>
                </a:solidFill>
              </a:rPr>
              <a:t>Case Study: Combining Machine-learned </a:t>
            </a:r>
            <a:br>
              <a:rPr lang="it-IT" sz="4400" dirty="0">
                <a:solidFill>
                  <a:srgbClr val="D3EBD5"/>
                </a:solidFill>
              </a:rPr>
            </a:br>
            <a:r>
              <a:rPr lang="it-IT" sz="4400" dirty="0">
                <a:solidFill>
                  <a:srgbClr val="D3EBD5"/>
                </a:solidFill>
              </a:rPr>
              <a:t>Game Level Models</a:t>
            </a:r>
            <a:endParaRPr lang="en" sz="4400" dirty="0">
              <a:solidFill>
                <a:srgbClr val="D3EBD5"/>
              </a:solidFill>
            </a:endParaRPr>
          </a:p>
        </p:txBody>
      </p:sp>
      <p:sp>
        <p:nvSpPr>
          <p:cNvPr id="3878" name="Shape 3878"/>
          <p:cNvSpPr txBox="1">
            <a:spLocks noGrp="1"/>
          </p:cNvSpPr>
          <p:nvPr>
            <p:ph type="subTitle" idx="4294967295"/>
          </p:nvPr>
        </p:nvSpPr>
        <p:spPr>
          <a:xfrm>
            <a:off x="449839" y="2290122"/>
            <a:ext cx="1588281" cy="563255"/>
          </a:xfrm>
          <a:prstGeom prst="rect">
            <a:avLst/>
          </a:prstGeom>
        </p:spPr>
        <p:txBody>
          <a:bodyPr wrap="square" lIns="91425" tIns="91425" rIns="91425" bIns="91425" anchor="t" anchorCtr="0">
            <a:noAutofit/>
          </a:bodyPr>
          <a:lstStyle/>
          <a:p>
            <a:pPr lvl="0" rtl="0">
              <a:spcBef>
                <a:spcPts val="0"/>
              </a:spcBef>
              <a:buNone/>
            </a:pPr>
            <a:r>
              <a:rPr lang="it-IT" dirty="0">
                <a:solidFill>
                  <a:srgbClr val="80BFB7"/>
                </a:solidFill>
              </a:rPr>
              <a:t>Chapter 3</a:t>
            </a:r>
            <a:endParaRPr lang="en" dirty="0">
              <a:solidFill>
                <a:srgbClr val="80BFB7"/>
              </a:solidFill>
            </a:endParaRPr>
          </a:p>
        </p:txBody>
      </p:sp>
    </p:spTree>
    <p:extLst>
      <p:ext uri="{BB962C8B-B14F-4D97-AF65-F5344CB8AC3E}">
        <p14:creationId xmlns:p14="http://schemas.microsoft.com/office/powerpoint/2010/main" val="169379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3B55"/>
        </a:solidFill>
        <a:effectLst/>
      </p:bgPr>
    </p:bg>
    <p:spTree>
      <p:nvGrpSpPr>
        <p:cNvPr id="1" name="Shape 3863"/>
        <p:cNvGrpSpPr/>
        <p:nvPr/>
      </p:nvGrpSpPr>
      <p:grpSpPr>
        <a:xfrm>
          <a:off x="0" y="0"/>
          <a:ext cx="0" cy="0"/>
          <a:chOff x="0" y="0"/>
          <a:chExt cx="0" cy="0"/>
        </a:xfrm>
      </p:grpSpPr>
      <p:sp>
        <p:nvSpPr>
          <p:cNvPr id="3864" name="Shape 3864"/>
          <p:cNvSpPr txBox="1">
            <a:spLocks noGrp="1"/>
          </p:cNvSpPr>
          <p:nvPr>
            <p:ph type="body" idx="1"/>
          </p:nvPr>
        </p:nvSpPr>
        <p:spPr>
          <a:xfrm>
            <a:off x="1299839" y="877776"/>
            <a:ext cx="4463007" cy="3141331"/>
          </a:xfrm>
          <a:prstGeom prst="rect">
            <a:avLst/>
          </a:prstGeom>
        </p:spPr>
        <p:txBody>
          <a:bodyPr wrap="square" lIns="91425" tIns="91425" rIns="91425" bIns="91425" anchor="t" anchorCtr="0">
            <a:noAutofit/>
          </a:bodyPr>
          <a:lstStyle/>
          <a:p>
            <a:pPr>
              <a:buNone/>
            </a:pPr>
            <a:r>
              <a:rPr lang="en-US" sz="2000" dirty="0"/>
              <a:t>In this paper we propose applying combinatorial creativity techniques to machine learned models in order to generate new models without additional training data. As an illustration of the potential for this, and to give a deeper understanding of these techniques we ran a case study applying combinatorial</a:t>
            </a:r>
          </a:p>
          <a:p>
            <a:pPr>
              <a:buNone/>
            </a:pPr>
            <a:r>
              <a:rPr lang="en-US" sz="2000" dirty="0"/>
              <a:t>creativity techniques to machine-learned models of Super Mario Bros. levels.</a:t>
            </a:r>
            <a:endParaRPr lang="it-IT" sz="2000" dirty="0"/>
          </a:p>
        </p:txBody>
      </p:sp>
      <p:sp>
        <p:nvSpPr>
          <p:cNvPr id="4" name="Shape 3864">
            <a:extLst>
              <a:ext uri="{FF2B5EF4-FFF2-40B4-BE49-F238E27FC236}">
                <a16:creationId xmlns:a16="http://schemas.microsoft.com/office/drawing/2014/main" id="{32FB359A-AEB1-48D0-A786-4F0EB8C3662D}"/>
              </a:ext>
            </a:extLst>
          </p:cNvPr>
          <p:cNvSpPr txBox="1">
            <a:spLocks/>
          </p:cNvSpPr>
          <p:nvPr/>
        </p:nvSpPr>
        <p:spPr>
          <a:xfrm>
            <a:off x="4235492" y="4019107"/>
            <a:ext cx="1378500" cy="52099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1pPr>
            <a:lvl2pPr marR="0" lvl="1"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2pPr>
            <a:lvl3pPr marR="0" lvl="2"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3pPr>
            <a:lvl4pPr marR="0" lvl="3"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4pPr>
            <a:lvl5pPr marR="0" lvl="4"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5pPr>
            <a:lvl6pPr marR="0" lvl="5"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6pPr>
            <a:lvl7pPr marR="0" lvl="6"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7pPr>
            <a:lvl8pPr marR="0" lvl="7"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8pPr>
            <a:lvl9pPr marR="0" lvl="8"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9pPr>
          </a:lstStyle>
          <a:p>
            <a:pPr>
              <a:buNone/>
            </a:pPr>
            <a:r>
              <a:rPr lang="it-IT" sz="1600" dirty="0"/>
              <a:t>~</a:t>
            </a:r>
            <a:r>
              <a:rPr lang="it-IT" sz="2400" dirty="0"/>
              <a:t> </a:t>
            </a:r>
            <a:r>
              <a:rPr lang="it-IT" sz="2000" dirty="0"/>
              <a:t>Intro</a:t>
            </a:r>
          </a:p>
        </p:txBody>
      </p:sp>
    </p:spTree>
    <p:extLst>
      <p:ext uri="{BB962C8B-B14F-4D97-AF65-F5344CB8AC3E}">
        <p14:creationId xmlns:p14="http://schemas.microsoft.com/office/powerpoint/2010/main" val="2372570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429450"/>
            <a:ext cx="6761100" cy="857400"/>
          </a:xfrm>
          <a:prstGeom prst="rect">
            <a:avLst/>
          </a:prstGeom>
        </p:spPr>
        <p:txBody>
          <a:bodyPr wrap="square" lIns="91425" tIns="91425" rIns="91425" bIns="91425" anchor="b" anchorCtr="0">
            <a:noAutofit/>
          </a:bodyPr>
          <a:lstStyle/>
          <a:p>
            <a:pPr lvl="0">
              <a:spcBef>
                <a:spcPts val="0"/>
              </a:spcBef>
              <a:buNone/>
            </a:pPr>
            <a:r>
              <a:rPr lang="it-IT" dirty="0"/>
              <a:t>Inputs</a:t>
            </a:r>
            <a:endParaRPr lang="en" dirty="0"/>
          </a:p>
        </p:txBody>
      </p:sp>
      <p:sp>
        <p:nvSpPr>
          <p:cNvPr id="3871" name="Shape 3871"/>
          <p:cNvSpPr txBox="1">
            <a:spLocks noGrp="1"/>
          </p:cNvSpPr>
          <p:nvPr>
            <p:ph type="body" idx="1"/>
          </p:nvPr>
        </p:nvSpPr>
        <p:spPr>
          <a:xfrm>
            <a:off x="256595" y="1350767"/>
            <a:ext cx="7122400" cy="3518942"/>
          </a:xfrm>
          <a:prstGeom prst="rect">
            <a:avLst/>
          </a:prstGeom>
        </p:spPr>
        <p:txBody>
          <a:bodyPr wrap="square" lIns="91425" tIns="91425" rIns="91425" bIns="91425" anchor="t" anchorCtr="0">
            <a:noAutofit/>
          </a:bodyPr>
          <a:lstStyle/>
          <a:p>
            <a:pPr marL="457200" indent="-228600">
              <a:buClr>
                <a:srgbClr val="003B55"/>
              </a:buClr>
            </a:pPr>
            <a:r>
              <a:rPr lang="it-IT" sz="2000" dirty="0"/>
              <a:t>Input: </a:t>
            </a:r>
            <a:r>
              <a:rPr lang="it-IT" sz="2000" b="1" dirty="0"/>
              <a:t>Machine-learned models</a:t>
            </a:r>
            <a:r>
              <a:rPr lang="it-IT" sz="2000" dirty="0"/>
              <a:t>. Questi modelli sono dei grafi, che specificano in maniera probabilistica la posizione relativa dei componenti di un livello del gioco.</a:t>
            </a:r>
          </a:p>
          <a:p>
            <a:pPr marL="457200" indent="-228600">
              <a:buClr>
                <a:srgbClr val="003B55"/>
              </a:buClr>
            </a:pPr>
            <a:r>
              <a:rPr lang="it-IT" sz="2000" dirty="0"/>
              <a:t>5 classi di livelli: overworld, underground, athletic, castle e underwater.</a:t>
            </a:r>
          </a:p>
          <a:p>
            <a:pPr marL="457200" indent="-228600">
              <a:buClr>
                <a:srgbClr val="003B55"/>
              </a:buClr>
            </a:pPr>
            <a:r>
              <a:rPr lang="it-IT" sz="2000" dirty="0"/>
              <a:t>Usando ogni approccio prima descritto, sono state generate tutte le possibili combinazioni di output.</a:t>
            </a:r>
          </a:p>
          <a:p>
            <a:pPr marL="457200" indent="-228600">
              <a:buClr>
                <a:srgbClr val="003B55"/>
              </a:buClr>
            </a:pPr>
            <a:r>
              <a:rPr lang="it-IT" sz="2000" dirty="0"/>
              <a:t>Nel caso dei blended elements sono stati combinati gli insiemi delle forme e relazioni contenuti nei grafi originali e sono state ricalcolate le distribuzioni di probabilità dei vari elementi.</a:t>
            </a:r>
          </a:p>
        </p:txBody>
      </p:sp>
    </p:spTree>
    <p:extLst>
      <p:ext uri="{BB962C8B-B14F-4D97-AF65-F5344CB8AC3E}">
        <p14:creationId xmlns:p14="http://schemas.microsoft.com/office/powerpoint/2010/main" val="1536326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429450"/>
            <a:ext cx="6761100" cy="857400"/>
          </a:xfrm>
          <a:prstGeom prst="rect">
            <a:avLst/>
          </a:prstGeom>
        </p:spPr>
        <p:txBody>
          <a:bodyPr wrap="square" lIns="91425" tIns="91425" rIns="91425" bIns="91425" anchor="b" anchorCtr="0">
            <a:noAutofit/>
          </a:bodyPr>
          <a:lstStyle/>
          <a:p>
            <a:pPr lvl="0">
              <a:spcBef>
                <a:spcPts val="0"/>
              </a:spcBef>
              <a:buNone/>
            </a:pPr>
            <a:r>
              <a:rPr lang="it-IT" dirty="0"/>
              <a:t>Performance metrics</a:t>
            </a:r>
            <a:endParaRPr lang="en" dirty="0"/>
          </a:p>
        </p:txBody>
      </p:sp>
      <p:sp>
        <p:nvSpPr>
          <p:cNvPr id="3871" name="Shape 3871"/>
          <p:cNvSpPr txBox="1">
            <a:spLocks noGrp="1"/>
          </p:cNvSpPr>
          <p:nvPr>
            <p:ph type="body" idx="1"/>
          </p:nvPr>
        </p:nvSpPr>
        <p:spPr>
          <a:xfrm>
            <a:off x="256595" y="1350767"/>
            <a:ext cx="7122400" cy="3518942"/>
          </a:xfrm>
          <a:prstGeom prst="rect">
            <a:avLst/>
          </a:prstGeom>
        </p:spPr>
        <p:txBody>
          <a:bodyPr wrap="square" lIns="91425" tIns="91425" rIns="91425" bIns="91425" anchor="t" anchorCtr="0">
            <a:noAutofit/>
          </a:bodyPr>
          <a:lstStyle/>
          <a:p>
            <a:pPr marL="457200" indent="-228600">
              <a:buClr>
                <a:srgbClr val="003B55"/>
              </a:buClr>
            </a:pPr>
            <a:r>
              <a:rPr lang="it-IT" sz="2000" dirty="0"/>
              <a:t>Per classificare l’output è stata valutata una </a:t>
            </a:r>
            <a:r>
              <a:rPr lang="it-IT" sz="2000" i="1" dirty="0"/>
              <a:t>normalized edit distance </a:t>
            </a:r>
            <a:r>
              <a:rPr lang="it-IT" sz="2000" dirty="0"/>
              <a:t>dai due input graphs, indicata come </a:t>
            </a:r>
            <a:r>
              <a:rPr lang="it-IT" sz="2000" b="1" dirty="0"/>
              <a:t>graph novelty</a:t>
            </a:r>
            <a:r>
              <a:rPr lang="it-IT" sz="2000" dirty="0"/>
              <a:t>.</a:t>
            </a:r>
          </a:p>
          <a:p>
            <a:pPr marL="457200" indent="-228600">
              <a:buClr>
                <a:srgbClr val="003B55"/>
              </a:buClr>
            </a:pPr>
            <a:r>
              <a:rPr lang="it-IT" sz="2000" dirty="0"/>
              <a:t>Per ognuno dei livelli generato è stata calcolata il </a:t>
            </a:r>
            <a:r>
              <a:rPr lang="it-IT" sz="2000" b="1" dirty="0"/>
              <a:t>playability value</a:t>
            </a:r>
            <a:r>
              <a:rPr lang="it-IT" sz="2000" dirty="0"/>
              <a:t>, determinando la percentuale del livello che può essere completata usando un A* agent.</a:t>
            </a:r>
          </a:p>
          <a:p>
            <a:pPr marL="457200" indent="-228600">
              <a:buClr>
                <a:srgbClr val="003B55"/>
              </a:buClr>
            </a:pPr>
            <a:r>
              <a:rPr lang="it-IT" sz="2000" dirty="0"/>
              <a:t>È stata inoltre creata una </a:t>
            </a:r>
            <a:r>
              <a:rPr lang="it-IT" sz="2000" i="1" dirty="0"/>
              <a:t>random baseline</a:t>
            </a:r>
            <a:r>
              <a:rPr lang="it-IT" sz="2000" dirty="0"/>
              <a:t> per confrontare i risultati ottenuti.</a:t>
            </a:r>
          </a:p>
          <a:p>
            <a:pPr marL="457200" indent="-228600">
              <a:buClr>
                <a:srgbClr val="003B55"/>
              </a:buClr>
            </a:pPr>
            <a:r>
              <a:rPr lang="it-IT" sz="2000" dirty="0"/>
              <a:t>Sulla base delle metriche sopra menzionate, sono stati classificati gli output in 4 categorie. Per entrambe le metriche è stata definita una soglia che le categorizza in Low o High, pari a 0,5.</a:t>
            </a:r>
          </a:p>
          <a:p>
            <a:pPr marL="457200" indent="-228600">
              <a:buClr>
                <a:srgbClr val="003B55"/>
              </a:buClr>
            </a:pPr>
            <a:endParaRPr lang="it-IT" sz="2000" dirty="0"/>
          </a:p>
        </p:txBody>
      </p:sp>
    </p:spTree>
    <p:extLst>
      <p:ext uri="{BB962C8B-B14F-4D97-AF65-F5344CB8AC3E}">
        <p14:creationId xmlns:p14="http://schemas.microsoft.com/office/powerpoint/2010/main" val="1323088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31000" r="-31000"/>
          </a:stretch>
        </a:blipFill>
        <a:effectLst/>
      </p:bgPr>
    </p:bg>
    <p:spTree>
      <p:nvGrpSpPr>
        <p:cNvPr id="1" name="Shape 3876"/>
        <p:cNvGrpSpPr/>
        <p:nvPr/>
      </p:nvGrpSpPr>
      <p:grpSpPr>
        <a:xfrm>
          <a:off x="0" y="0"/>
          <a:ext cx="0" cy="0"/>
          <a:chOff x="0" y="0"/>
          <a:chExt cx="0" cy="0"/>
        </a:xfrm>
      </p:grpSpPr>
      <p:sp>
        <p:nvSpPr>
          <p:cNvPr id="3877" name="Shape 3877"/>
          <p:cNvSpPr txBox="1">
            <a:spLocks noGrp="1"/>
          </p:cNvSpPr>
          <p:nvPr>
            <p:ph type="ctrTitle" idx="4294967295"/>
          </p:nvPr>
        </p:nvSpPr>
        <p:spPr>
          <a:xfrm>
            <a:off x="272283" y="200131"/>
            <a:ext cx="6980274" cy="1447916"/>
          </a:xfrm>
          <a:prstGeom prst="rect">
            <a:avLst/>
          </a:prstGeom>
        </p:spPr>
        <p:txBody>
          <a:bodyPr wrap="square" lIns="91425" tIns="91425" rIns="91425" bIns="91425" anchor="b" anchorCtr="0">
            <a:noAutofit/>
          </a:bodyPr>
          <a:lstStyle/>
          <a:p>
            <a:pPr lvl="0" rtl="0">
              <a:spcBef>
                <a:spcPts val="0"/>
              </a:spcBef>
              <a:buNone/>
            </a:pPr>
            <a:r>
              <a:rPr lang="it-IT" sz="7200" dirty="0">
                <a:solidFill>
                  <a:srgbClr val="D3EBD5"/>
                </a:solidFill>
              </a:rPr>
              <a:t>Introduzione</a:t>
            </a:r>
            <a:endParaRPr lang="en" sz="7200" dirty="0">
              <a:solidFill>
                <a:srgbClr val="D3EBD5"/>
              </a:solidFill>
            </a:endParaRPr>
          </a:p>
        </p:txBody>
      </p:sp>
      <p:sp>
        <p:nvSpPr>
          <p:cNvPr id="3878" name="Shape 3878"/>
          <p:cNvSpPr txBox="1">
            <a:spLocks noGrp="1"/>
          </p:cNvSpPr>
          <p:nvPr>
            <p:ph type="subTitle" idx="4294967295"/>
          </p:nvPr>
        </p:nvSpPr>
        <p:spPr>
          <a:xfrm>
            <a:off x="449839" y="1545839"/>
            <a:ext cx="1588281" cy="563255"/>
          </a:xfrm>
          <a:prstGeom prst="rect">
            <a:avLst/>
          </a:prstGeom>
        </p:spPr>
        <p:txBody>
          <a:bodyPr wrap="square" lIns="91425" tIns="91425" rIns="91425" bIns="91425" anchor="t" anchorCtr="0">
            <a:noAutofit/>
          </a:bodyPr>
          <a:lstStyle/>
          <a:p>
            <a:pPr lvl="0" rtl="0">
              <a:spcBef>
                <a:spcPts val="0"/>
              </a:spcBef>
              <a:buNone/>
            </a:pPr>
            <a:r>
              <a:rPr lang="it-IT" dirty="0">
                <a:solidFill>
                  <a:srgbClr val="80BFB7"/>
                </a:solidFill>
              </a:rPr>
              <a:t>Chapter 1</a:t>
            </a:r>
            <a:endParaRPr lang="en" dirty="0">
              <a:solidFill>
                <a:srgbClr val="80BFB7"/>
              </a:solidFill>
            </a:endParaRPr>
          </a:p>
        </p:txBody>
      </p:sp>
    </p:spTree>
    <p:extLst>
      <p:ext uri="{BB962C8B-B14F-4D97-AF65-F5344CB8AC3E}">
        <p14:creationId xmlns:p14="http://schemas.microsoft.com/office/powerpoint/2010/main" val="26089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191376"/>
            <a:ext cx="6761100" cy="723324"/>
          </a:xfrm>
          <a:prstGeom prst="rect">
            <a:avLst/>
          </a:prstGeom>
        </p:spPr>
        <p:txBody>
          <a:bodyPr wrap="square" lIns="91425" tIns="91425" rIns="91425" bIns="91425" anchor="b" anchorCtr="0">
            <a:noAutofit/>
          </a:bodyPr>
          <a:lstStyle/>
          <a:p>
            <a:pPr lvl="0">
              <a:spcBef>
                <a:spcPts val="0"/>
              </a:spcBef>
              <a:buNone/>
            </a:pPr>
            <a:r>
              <a:rPr lang="it-IT" dirty="0"/>
              <a:t>Case Study Results</a:t>
            </a:r>
            <a:endParaRPr lang="en" dirty="0"/>
          </a:p>
        </p:txBody>
      </p:sp>
      <p:pic>
        <p:nvPicPr>
          <p:cNvPr id="4" name="Immagine 3">
            <a:extLst>
              <a:ext uri="{FF2B5EF4-FFF2-40B4-BE49-F238E27FC236}">
                <a16:creationId xmlns:a16="http://schemas.microsoft.com/office/drawing/2014/main" id="{CF21A33C-D161-4FD9-86FE-3C51D5DEB89D}"/>
              </a:ext>
            </a:extLst>
          </p:cNvPr>
          <p:cNvPicPr>
            <a:picLocks noChangeAspect="1"/>
          </p:cNvPicPr>
          <p:nvPr/>
        </p:nvPicPr>
        <p:blipFill>
          <a:blip r:embed="rId3"/>
          <a:stretch>
            <a:fillRect/>
          </a:stretch>
        </p:blipFill>
        <p:spPr>
          <a:xfrm>
            <a:off x="584790" y="881473"/>
            <a:ext cx="6039483" cy="4035159"/>
          </a:xfrm>
          <a:prstGeom prst="rect">
            <a:avLst/>
          </a:prstGeom>
        </p:spPr>
      </p:pic>
    </p:spTree>
    <p:extLst>
      <p:ext uri="{BB962C8B-B14F-4D97-AF65-F5344CB8AC3E}">
        <p14:creationId xmlns:p14="http://schemas.microsoft.com/office/powerpoint/2010/main" val="736186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57295"/>
            <a:ext cx="6761100" cy="857400"/>
          </a:xfrm>
          <a:prstGeom prst="rect">
            <a:avLst/>
          </a:prstGeom>
        </p:spPr>
        <p:txBody>
          <a:bodyPr wrap="square" lIns="91425" tIns="91425" rIns="91425" bIns="91425" anchor="b" anchorCtr="0">
            <a:noAutofit/>
          </a:bodyPr>
          <a:lstStyle/>
          <a:p>
            <a:pPr lvl="0">
              <a:spcBef>
                <a:spcPts val="0"/>
              </a:spcBef>
              <a:buNone/>
            </a:pPr>
            <a:r>
              <a:rPr lang="it-IT" dirty="0"/>
              <a:t>Case Study Illustrative Output</a:t>
            </a:r>
            <a:endParaRPr lang="en" dirty="0"/>
          </a:p>
        </p:txBody>
      </p:sp>
      <p:sp>
        <p:nvSpPr>
          <p:cNvPr id="3871" name="Shape 3871"/>
          <p:cNvSpPr txBox="1">
            <a:spLocks noGrp="1"/>
          </p:cNvSpPr>
          <p:nvPr>
            <p:ph type="body" idx="1"/>
          </p:nvPr>
        </p:nvSpPr>
        <p:spPr>
          <a:xfrm>
            <a:off x="256595" y="978612"/>
            <a:ext cx="7122400" cy="1105354"/>
          </a:xfrm>
          <a:prstGeom prst="rect">
            <a:avLst/>
          </a:prstGeom>
        </p:spPr>
        <p:txBody>
          <a:bodyPr wrap="square" lIns="91425" tIns="91425" rIns="91425" bIns="91425" anchor="t" anchorCtr="0">
            <a:noAutofit/>
          </a:bodyPr>
          <a:lstStyle/>
          <a:p>
            <a:pPr marL="228600">
              <a:buClr>
                <a:srgbClr val="003B55"/>
              </a:buClr>
              <a:buNone/>
            </a:pPr>
            <a:r>
              <a:rPr lang="it-IT" sz="2000" dirty="0"/>
              <a:t>Di seguito sono riportati i migliori risultati in termini di P/N, per ognuna delle tecniche di combinatorial creativity prima viste (relative al world castle):</a:t>
            </a:r>
          </a:p>
        </p:txBody>
      </p:sp>
      <p:pic>
        <p:nvPicPr>
          <p:cNvPr id="2" name="Immagine 1">
            <a:extLst>
              <a:ext uri="{FF2B5EF4-FFF2-40B4-BE49-F238E27FC236}">
                <a16:creationId xmlns:a16="http://schemas.microsoft.com/office/drawing/2014/main" id="{45495560-ECFF-4523-8603-53AB6D3AB70C}"/>
              </a:ext>
            </a:extLst>
          </p:cNvPr>
          <p:cNvPicPr>
            <a:picLocks noChangeAspect="1"/>
          </p:cNvPicPr>
          <p:nvPr/>
        </p:nvPicPr>
        <p:blipFill>
          <a:blip r:embed="rId3"/>
          <a:stretch>
            <a:fillRect/>
          </a:stretch>
        </p:blipFill>
        <p:spPr>
          <a:xfrm>
            <a:off x="0" y="2020168"/>
            <a:ext cx="9144000" cy="2872066"/>
          </a:xfrm>
          <a:prstGeom prst="rect">
            <a:avLst/>
          </a:prstGeom>
        </p:spPr>
      </p:pic>
    </p:spTree>
    <p:extLst>
      <p:ext uri="{BB962C8B-B14F-4D97-AF65-F5344CB8AC3E}">
        <p14:creationId xmlns:p14="http://schemas.microsoft.com/office/powerpoint/2010/main" val="2751635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429450"/>
            <a:ext cx="6761100" cy="857400"/>
          </a:xfrm>
          <a:prstGeom prst="rect">
            <a:avLst/>
          </a:prstGeom>
        </p:spPr>
        <p:txBody>
          <a:bodyPr wrap="square" lIns="91425" tIns="91425" rIns="91425" bIns="91425" anchor="b" anchorCtr="0">
            <a:noAutofit/>
          </a:bodyPr>
          <a:lstStyle/>
          <a:p>
            <a:pPr lvl="0">
              <a:spcBef>
                <a:spcPts val="0"/>
              </a:spcBef>
              <a:buNone/>
            </a:pPr>
            <a:r>
              <a:rPr lang="it-IT" dirty="0"/>
              <a:t>Case Study Illustrative Output</a:t>
            </a:r>
            <a:endParaRPr lang="en" dirty="0"/>
          </a:p>
        </p:txBody>
      </p:sp>
      <p:sp>
        <p:nvSpPr>
          <p:cNvPr id="3871" name="Shape 3871"/>
          <p:cNvSpPr txBox="1">
            <a:spLocks noGrp="1"/>
          </p:cNvSpPr>
          <p:nvPr>
            <p:ph type="body" idx="1"/>
          </p:nvPr>
        </p:nvSpPr>
        <p:spPr>
          <a:xfrm>
            <a:off x="256595" y="1350767"/>
            <a:ext cx="7122400" cy="2179242"/>
          </a:xfrm>
          <a:prstGeom prst="rect">
            <a:avLst/>
          </a:prstGeom>
        </p:spPr>
        <p:txBody>
          <a:bodyPr wrap="square" lIns="91425" tIns="91425" rIns="91425" bIns="91425" anchor="t" anchorCtr="0">
            <a:noAutofit/>
          </a:bodyPr>
          <a:lstStyle/>
          <a:p>
            <a:pPr marL="457200" indent="-228600">
              <a:buClr>
                <a:srgbClr val="003B55"/>
              </a:buClr>
            </a:pPr>
            <a:r>
              <a:rPr lang="it-IT" sz="2000" dirty="0"/>
              <a:t>Amalgam e Blend realizzano i risultati più complessi, poiché utilizzano il massimo numero di elementi possibili.</a:t>
            </a:r>
          </a:p>
          <a:p>
            <a:pPr marL="457200" indent="-228600">
              <a:buClr>
                <a:srgbClr val="003B55"/>
              </a:buClr>
            </a:pPr>
            <a:r>
              <a:rPr lang="it-IT" sz="2000" dirty="0"/>
              <a:t>Il random output, nonostante abbia performance elevate, genera un livello con elementi discordanti, come le nuvole nel terreno e oggetti volanti, rendendo il livello generato diverso da quelli classici di Super Mario Bros.</a:t>
            </a:r>
          </a:p>
        </p:txBody>
      </p:sp>
    </p:spTree>
    <p:extLst>
      <p:ext uri="{BB962C8B-B14F-4D97-AF65-F5344CB8AC3E}">
        <p14:creationId xmlns:p14="http://schemas.microsoft.com/office/powerpoint/2010/main" val="4015239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429450"/>
            <a:ext cx="6761100" cy="857400"/>
          </a:xfrm>
          <a:prstGeom prst="rect">
            <a:avLst/>
          </a:prstGeom>
        </p:spPr>
        <p:txBody>
          <a:bodyPr wrap="square" lIns="91425" tIns="91425" rIns="91425" bIns="91425" anchor="b" anchorCtr="0">
            <a:noAutofit/>
          </a:bodyPr>
          <a:lstStyle/>
          <a:p>
            <a:pPr lvl="0">
              <a:spcBef>
                <a:spcPts val="0"/>
              </a:spcBef>
              <a:buNone/>
            </a:pPr>
            <a:r>
              <a:rPr lang="it-IT" dirty="0"/>
              <a:t>Discussion</a:t>
            </a:r>
            <a:endParaRPr lang="en" dirty="0"/>
          </a:p>
        </p:txBody>
      </p:sp>
      <p:sp>
        <p:nvSpPr>
          <p:cNvPr id="3871" name="Shape 3871"/>
          <p:cNvSpPr txBox="1">
            <a:spLocks noGrp="1"/>
          </p:cNvSpPr>
          <p:nvPr>
            <p:ph type="body" idx="1"/>
          </p:nvPr>
        </p:nvSpPr>
        <p:spPr>
          <a:xfrm>
            <a:off x="256595" y="1350767"/>
            <a:ext cx="7122400" cy="3363283"/>
          </a:xfrm>
          <a:prstGeom prst="rect">
            <a:avLst/>
          </a:prstGeom>
        </p:spPr>
        <p:txBody>
          <a:bodyPr wrap="square" lIns="91425" tIns="91425" rIns="91425" bIns="91425" anchor="t" anchorCtr="0">
            <a:noAutofit/>
          </a:bodyPr>
          <a:lstStyle/>
          <a:p>
            <a:pPr marL="228600">
              <a:buClr>
                <a:srgbClr val="003B55"/>
              </a:buClr>
              <a:buNone/>
            </a:pPr>
            <a:r>
              <a:rPr lang="it-IT" sz="2000" dirty="0"/>
              <a:t>Il paper mostra come le diverse tecniche combinatorial creative possono essere applicate:</a:t>
            </a:r>
          </a:p>
          <a:p>
            <a:pPr marL="457200" indent="-228600">
              <a:buClr>
                <a:srgbClr val="003B55"/>
              </a:buClr>
            </a:pPr>
            <a:r>
              <a:rPr lang="it-IT" sz="2000" dirty="0"/>
              <a:t>Amalgamation dà buoni risultati quando manca l'abilità di diversificare tra output buoni o meno, ma produce poche aggiunte nel suo output rispetto agli input.</a:t>
            </a:r>
          </a:p>
          <a:p>
            <a:pPr marL="457200" indent="-228600">
              <a:buClr>
                <a:srgbClr val="003B55"/>
              </a:buClr>
            </a:pPr>
            <a:r>
              <a:rPr lang="it-IT" sz="2000" dirty="0"/>
              <a:t>Concept blending e Compositional Adaption sembrano simili, ma quest’ultimo riesce a produrre più model novelty. </a:t>
            </a:r>
          </a:p>
          <a:p>
            <a:pPr marL="457200" indent="-228600">
              <a:buClr>
                <a:srgbClr val="003B55"/>
              </a:buClr>
            </a:pPr>
            <a:r>
              <a:rPr lang="it-IT" sz="2000" dirty="0"/>
              <a:t>Conceptual Expansion produce il grafo più originale, e può quindi aiutare nei casi in cui sia possibile diversificare tra contenuto ad alta qualità e bassa qualità.</a:t>
            </a:r>
          </a:p>
        </p:txBody>
      </p:sp>
    </p:spTree>
    <p:extLst>
      <p:ext uri="{BB962C8B-B14F-4D97-AF65-F5344CB8AC3E}">
        <p14:creationId xmlns:p14="http://schemas.microsoft.com/office/powerpoint/2010/main" val="205858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3B55"/>
        </a:solidFill>
        <a:effectLst/>
      </p:bgPr>
    </p:bg>
    <p:spTree>
      <p:nvGrpSpPr>
        <p:cNvPr id="1" name="Shape 3863"/>
        <p:cNvGrpSpPr/>
        <p:nvPr/>
      </p:nvGrpSpPr>
      <p:grpSpPr>
        <a:xfrm>
          <a:off x="0" y="0"/>
          <a:ext cx="0" cy="0"/>
          <a:chOff x="0" y="0"/>
          <a:chExt cx="0" cy="0"/>
        </a:xfrm>
      </p:grpSpPr>
      <p:sp>
        <p:nvSpPr>
          <p:cNvPr id="3864" name="Shape 3864"/>
          <p:cNvSpPr txBox="1">
            <a:spLocks noGrp="1"/>
          </p:cNvSpPr>
          <p:nvPr>
            <p:ph type="body" idx="1"/>
          </p:nvPr>
        </p:nvSpPr>
        <p:spPr>
          <a:xfrm>
            <a:off x="1299839" y="877776"/>
            <a:ext cx="4463007" cy="3141331"/>
          </a:xfrm>
          <a:prstGeom prst="rect">
            <a:avLst/>
          </a:prstGeom>
        </p:spPr>
        <p:txBody>
          <a:bodyPr wrap="square" lIns="91425" tIns="91425" rIns="91425" bIns="91425" anchor="t" anchorCtr="0">
            <a:noAutofit/>
          </a:bodyPr>
          <a:lstStyle/>
          <a:p>
            <a:pPr>
              <a:buNone/>
            </a:pPr>
            <a:r>
              <a:rPr lang="en-US" sz="2000" dirty="0"/>
              <a:t>In this paper we propose the application of techniques from the field of creativity research to machine learned models within the domain of games. This application allows for the creation of new, distinct models without additional training data. The techniques in question are combinatorial creativity techniques, defined as techniques that combine two sets of input to create novel output sets.</a:t>
            </a:r>
            <a:endParaRPr lang="it-IT" sz="2000" dirty="0"/>
          </a:p>
        </p:txBody>
      </p:sp>
      <p:sp>
        <p:nvSpPr>
          <p:cNvPr id="4" name="Shape 3864">
            <a:extLst>
              <a:ext uri="{FF2B5EF4-FFF2-40B4-BE49-F238E27FC236}">
                <a16:creationId xmlns:a16="http://schemas.microsoft.com/office/drawing/2014/main" id="{32FB359A-AEB1-48D0-A786-4F0EB8C3662D}"/>
              </a:ext>
            </a:extLst>
          </p:cNvPr>
          <p:cNvSpPr txBox="1">
            <a:spLocks/>
          </p:cNvSpPr>
          <p:nvPr/>
        </p:nvSpPr>
        <p:spPr>
          <a:xfrm>
            <a:off x="4235492" y="4019107"/>
            <a:ext cx="1378500" cy="52099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1pPr>
            <a:lvl2pPr marR="0" lvl="1"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2pPr>
            <a:lvl3pPr marR="0" lvl="2"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3pPr>
            <a:lvl4pPr marR="0" lvl="3"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4pPr>
            <a:lvl5pPr marR="0" lvl="4"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5pPr>
            <a:lvl6pPr marR="0" lvl="5"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6pPr>
            <a:lvl7pPr marR="0" lvl="6"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7pPr>
            <a:lvl8pPr marR="0" lvl="7"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8pPr>
            <a:lvl9pPr marR="0" lvl="8" algn="l" rtl="0">
              <a:lnSpc>
                <a:spcPct val="100000"/>
              </a:lnSpc>
              <a:spcBef>
                <a:spcPts val="0"/>
              </a:spcBef>
              <a:spcAft>
                <a:spcPts val="0"/>
              </a:spcAft>
              <a:buClr>
                <a:srgbClr val="FFFFFF"/>
              </a:buClr>
              <a:buSzPct val="100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9pPr>
          </a:lstStyle>
          <a:p>
            <a:pPr>
              <a:buNone/>
            </a:pPr>
            <a:r>
              <a:rPr lang="it-IT" sz="1600" dirty="0"/>
              <a:t>~</a:t>
            </a:r>
            <a:r>
              <a:rPr lang="it-IT" sz="2400" dirty="0"/>
              <a:t> </a:t>
            </a:r>
            <a:r>
              <a:rPr lang="it-IT" sz="2000" dirty="0"/>
              <a:t>Abstract</a:t>
            </a:r>
          </a:p>
        </p:txBody>
      </p:sp>
    </p:spTree>
    <p:extLst>
      <p:ext uri="{BB962C8B-B14F-4D97-AF65-F5344CB8AC3E}">
        <p14:creationId xmlns:p14="http://schemas.microsoft.com/office/powerpoint/2010/main" val="33694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429450"/>
            <a:ext cx="7087542" cy="857400"/>
          </a:xfrm>
          <a:prstGeom prst="rect">
            <a:avLst/>
          </a:prstGeom>
        </p:spPr>
        <p:txBody>
          <a:bodyPr wrap="square" lIns="91425" tIns="91425" rIns="91425" bIns="91425" anchor="b" anchorCtr="0">
            <a:noAutofit/>
          </a:bodyPr>
          <a:lstStyle/>
          <a:p>
            <a:pPr lvl="0">
              <a:spcBef>
                <a:spcPts val="0"/>
              </a:spcBef>
              <a:buNone/>
            </a:pPr>
            <a:r>
              <a:rPr lang="it-IT" dirty="0"/>
              <a:t>Procedural content generation (PCG)</a:t>
            </a:r>
            <a:endParaRPr lang="en" dirty="0"/>
          </a:p>
        </p:txBody>
      </p:sp>
      <p:sp>
        <p:nvSpPr>
          <p:cNvPr id="3871" name="Shape 3871"/>
          <p:cNvSpPr txBox="1">
            <a:spLocks noGrp="1"/>
          </p:cNvSpPr>
          <p:nvPr>
            <p:ph type="body" idx="1"/>
          </p:nvPr>
        </p:nvSpPr>
        <p:spPr>
          <a:xfrm>
            <a:off x="256594" y="1595326"/>
            <a:ext cx="7196829" cy="3285018"/>
          </a:xfrm>
          <a:prstGeom prst="rect">
            <a:avLst/>
          </a:prstGeom>
        </p:spPr>
        <p:txBody>
          <a:bodyPr wrap="square" lIns="91425" tIns="91425" rIns="91425" bIns="91425" anchor="t" anchorCtr="0">
            <a:noAutofit/>
          </a:bodyPr>
          <a:lstStyle/>
          <a:p>
            <a:pPr marL="571500" indent="-342900">
              <a:buClr>
                <a:srgbClr val="003B55"/>
              </a:buClr>
            </a:pPr>
            <a:r>
              <a:rPr lang="it-IT" sz="2000" dirty="0"/>
              <a:t>La </a:t>
            </a:r>
            <a:r>
              <a:rPr lang="it-IT" sz="2000" b="1" dirty="0"/>
              <a:t>procedural content generation (PCG)</a:t>
            </a:r>
            <a:r>
              <a:rPr lang="it-IT" sz="2000" dirty="0"/>
              <a:t> rappresenta un insieme di svariati approcci nei quali un designer codifica della </a:t>
            </a:r>
            <a:r>
              <a:rPr lang="it-IT" sz="2000" i="1" dirty="0"/>
              <a:t>design knowledge</a:t>
            </a:r>
            <a:r>
              <a:rPr lang="it-IT" sz="2000" dirty="0"/>
              <a:t> in un algoritmo, che poi genera nuovi contenuti nell’ambito dei video games.</a:t>
            </a:r>
          </a:p>
          <a:p>
            <a:pPr marL="571500" indent="-342900">
              <a:buClr>
                <a:srgbClr val="003B55"/>
              </a:buClr>
            </a:pPr>
            <a:r>
              <a:rPr lang="it-IT" sz="2000" dirty="0"/>
              <a:t>La </a:t>
            </a:r>
            <a:r>
              <a:rPr lang="it-IT" sz="2000" b="1" dirty="0"/>
              <a:t>procedural content generation via machine learning (PCGML)</a:t>
            </a:r>
            <a:r>
              <a:rPr lang="it-IT" sz="2000" dirty="0"/>
              <a:t> utilizza la </a:t>
            </a:r>
            <a:r>
              <a:rPr lang="it-IT" sz="2000" i="1" dirty="0"/>
              <a:t>knowledge extraction</a:t>
            </a:r>
            <a:r>
              <a:rPr lang="it-IT" sz="2000" dirty="0"/>
              <a:t> dai giochi attraverso il </a:t>
            </a:r>
            <a:r>
              <a:rPr lang="it-IT" sz="2000" i="1" dirty="0"/>
              <a:t>machine learning</a:t>
            </a:r>
            <a:r>
              <a:rPr lang="it-IT" sz="2000" dirty="0"/>
              <a:t> come alternativa all’</a:t>
            </a:r>
            <a:r>
              <a:rPr lang="it-IT" sz="2000" i="1" dirty="0"/>
              <a:t>hand-coded design knowledge</a:t>
            </a:r>
            <a:r>
              <a:rPr lang="it-IT" sz="20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429450"/>
            <a:ext cx="6761100" cy="857400"/>
          </a:xfrm>
          <a:prstGeom prst="rect">
            <a:avLst/>
          </a:prstGeom>
        </p:spPr>
        <p:txBody>
          <a:bodyPr wrap="square" lIns="91425" tIns="91425" rIns="91425" bIns="91425" anchor="b" anchorCtr="0">
            <a:noAutofit/>
          </a:bodyPr>
          <a:lstStyle/>
          <a:p>
            <a:pPr lvl="0">
              <a:spcBef>
                <a:spcPts val="0"/>
              </a:spcBef>
              <a:buNone/>
            </a:pPr>
            <a:r>
              <a:rPr lang="it-IT" dirty="0"/>
              <a:t>Limitazioni della PCGML</a:t>
            </a:r>
            <a:endParaRPr lang="en" dirty="0"/>
          </a:p>
        </p:txBody>
      </p:sp>
      <p:sp>
        <p:nvSpPr>
          <p:cNvPr id="3871" name="Shape 3871"/>
          <p:cNvSpPr txBox="1">
            <a:spLocks noGrp="1"/>
          </p:cNvSpPr>
          <p:nvPr>
            <p:ph type="body" idx="1"/>
          </p:nvPr>
        </p:nvSpPr>
        <p:spPr>
          <a:xfrm>
            <a:off x="256595" y="1595326"/>
            <a:ext cx="6979672" cy="2980500"/>
          </a:xfrm>
          <a:prstGeom prst="rect">
            <a:avLst/>
          </a:prstGeom>
        </p:spPr>
        <p:txBody>
          <a:bodyPr wrap="square" lIns="91425" tIns="91425" rIns="91425" bIns="91425" anchor="t" anchorCtr="0">
            <a:noAutofit/>
          </a:bodyPr>
          <a:lstStyle/>
          <a:p>
            <a:pPr marL="685800" indent="-457200">
              <a:buClr>
                <a:srgbClr val="003B55"/>
              </a:buClr>
              <a:buFont typeface="+mj-lt"/>
              <a:buAutoNum type="arabicPeriod"/>
            </a:pPr>
            <a:r>
              <a:rPr lang="it-IT" sz="2200" u="sng" dirty="0"/>
              <a:t>Quantità limitata di contenuti</a:t>
            </a:r>
            <a:r>
              <a:rPr lang="it-IT" sz="2200" dirty="0"/>
              <a:t>, di un numero limitato di tipi </a:t>
            </a:r>
            <a:r>
              <a:rPr lang="it-IT" sz="2200" dirty="0">
                <a:sym typeface="Wingdings" panose="05000000000000000000" pitchFamily="2" charset="2"/>
              </a:rPr>
              <a:t> La conoscenza estratta sarà limitata in termini di scala e potenza descrittiva.</a:t>
            </a:r>
          </a:p>
          <a:p>
            <a:pPr marL="685800" indent="-457200">
              <a:buClr>
                <a:srgbClr val="003B55"/>
              </a:buClr>
              <a:buFont typeface="+mj-lt"/>
              <a:buAutoNum type="arabicPeriod"/>
            </a:pPr>
            <a:r>
              <a:rPr lang="it-IT" sz="2200" u="sng" dirty="0">
                <a:sym typeface="Wingdings" panose="05000000000000000000" pitchFamily="2" charset="2"/>
              </a:rPr>
              <a:t>Il processo di </a:t>
            </a:r>
            <a:r>
              <a:rPr lang="it-IT" sz="2200" i="1" u="sng" dirty="0">
                <a:sym typeface="Wingdings" panose="05000000000000000000" pitchFamily="2" charset="2"/>
              </a:rPr>
              <a:t>knowledge extraction</a:t>
            </a:r>
            <a:r>
              <a:rPr lang="it-IT" sz="2200" u="sng" dirty="0">
                <a:sym typeface="Wingdings" panose="05000000000000000000" pitchFamily="2" charset="2"/>
              </a:rPr>
              <a:t> dai giochi non è </a:t>
            </a:r>
            <a:r>
              <a:rPr lang="it-IT" sz="2200" i="1" u="sng" dirty="0">
                <a:sym typeface="Wingdings" panose="05000000000000000000" pitchFamily="2" charset="2"/>
              </a:rPr>
              <a:t>fully automated</a:t>
            </a:r>
            <a:r>
              <a:rPr lang="it-IT" sz="2200" dirty="0">
                <a:sym typeface="Wingdings" panose="05000000000000000000" pitchFamily="2" charset="2"/>
              </a:rPr>
              <a:t>, poiché richiede che un designer umano implementi un </a:t>
            </a:r>
            <a:r>
              <a:rPr lang="it-IT" sz="2200" i="1" dirty="0">
                <a:sym typeface="Wingdings" panose="05000000000000000000" pitchFamily="2" charset="2"/>
              </a:rPr>
              <a:t>game-specific knowledge scraping tool</a:t>
            </a:r>
            <a:r>
              <a:rPr lang="it-IT" sz="2200" dirty="0">
                <a:sym typeface="Wingdings" panose="05000000000000000000" pitchFamily="2" charset="2"/>
              </a:rPr>
              <a:t>, cerchi una </a:t>
            </a:r>
            <a:r>
              <a:rPr lang="it-IT" sz="2200" i="1" dirty="0">
                <a:sym typeface="Wingdings" panose="05000000000000000000" pitchFamily="2" charset="2"/>
              </a:rPr>
              <a:t>general representation.</a:t>
            </a:r>
            <a:endParaRPr lang="it-IT" sz="2200" dirty="0"/>
          </a:p>
        </p:txBody>
      </p:sp>
    </p:spTree>
    <p:extLst>
      <p:ext uri="{BB962C8B-B14F-4D97-AF65-F5344CB8AC3E}">
        <p14:creationId xmlns:p14="http://schemas.microsoft.com/office/powerpoint/2010/main" val="208236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429450"/>
            <a:ext cx="6761100" cy="857400"/>
          </a:xfrm>
          <a:prstGeom prst="rect">
            <a:avLst/>
          </a:prstGeom>
        </p:spPr>
        <p:txBody>
          <a:bodyPr wrap="square" lIns="91425" tIns="91425" rIns="91425" bIns="91425" anchor="b" anchorCtr="0">
            <a:noAutofit/>
          </a:bodyPr>
          <a:lstStyle/>
          <a:p>
            <a:pPr lvl="0">
              <a:spcBef>
                <a:spcPts val="0"/>
              </a:spcBef>
              <a:buNone/>
            </a:pPr>
            <a:r>
              <a:rPr lang="it-IT" dirty="0"/>
              <a:t>Soluzione proposta</a:t>
            </a:r>
            <a:endParaRPr lang="en" dirty="0"/>
          </a:p>
        </p:txBody>
      </p:sp>
      <p:sp>
        <p:nvSpPr>
          <p:cNvPr id="3871" name="Shape 3871"/>
          <p:cNvSpPr txBox="1">
            <a:spLocks noGrp="1"/>
          </p:cNvSpPr>
          <p:nvPr>
            <p:ph type="body" idx="1"/>
          </p:nvPr>
        </p:nvSpPr>
        <p:spPr>
          <a:xfrm>
            <a:off x="256595" y="1595326"/>
            <a:ext cx="6979672" cy="2980500"/>
          </a:xfrm>
          <a:prstGeom prst="rect">
            <a:avLst/>
          </a:prstGeom>
        </p:spPr>
        <p:txBody>
          <a:bodyPr wrap="square" lIns="91425" tIns="91425" rIns="91425" bIns="91425" anchor="t" anchorCtr="0">
            <a:noAutofit/>
          </a:bodyPr>
          <a:lstStyle/>
          <a:p>
            <a:pPr marL="228600" lvl="0" rtl="0">
              <a:spcBef>
                <a:spcPts val="0"/>
              </a:spcBef>
              <a:buClr>
                <a:srgbClr val="003B55"/>
              </a:buClr>
              <a:buNone/>
            </a:pPr>
            <a:r>
              <a:rPr lang="it-IT" dirty="0"/>
              <a:t>Utilizzo di </a:t>
            </a:r>
            <a:r>
              <a:rPr lang="it-IT" b="1" dirty="0"/>
              <a:t>combinatorial creativity techniques</a:t>
            </a:r>
            <a:r>
              <a:rPr lang="it-IT" dirty="0"/>
              <a:t> che ricombinano i modelli appresi, per creare nuovi modelli che massimizzano il </a:t>
            </a:r>
            <a:r>
              <a:rPr lang="it-IT" i="1" dirty="0"/>
              <a:t>generative space</a:t>
            </a:r>
            <a:r>
              <a:rPr lang="it-IT" dirty="0"/>
              <a:t>, mentre minimizzano i training data richiesti e l’intervento umano.</a:t>
            </a:r>
            <a:endParaRPr lang="en" dirty="0"/>
          </a:p>
        </p:txBody>
      </p:sp>
    </p:spTree>
    <p:extLst>
      <p:ext uri="{BB962C8B-B14F-4D97-AF65-F5344CB8AC3E}">
        <p14:creationId xmlns:p14="http://schemas.microsoft.com/office/powerpoint/2010/main" val="2423447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31000" r="-31000"/>
          </a:stretch>
        </a:blipFill>
        <a:effectLst/>
      </p:bgPr>
    </p:bg>
    <p:spTree>
      <p:nvGrpSpPr>
        <p:cNvPr id="1" name="Shape 3876"/>
        <p:cNvGrpSpPr/>
        <p:nvPr/>
      </p:nvGrpSpPr>
      <p:grpSpPr>
        <a:xfrm>
          <a:off x="0" y="0"/>
          <a:ext cx="0" cy="0"/>
          <a:chOff x="0" y="0"/>
          <a:chExt cx="0" cy="0"/>
        </a:xfrm>
      </p:grpSpPr>
      <p:sp>
        <p:nvSpPr>
          <p:cNvPr id="3877" name="Shape 3877"/>
          <p:cNvSpPr txBox="1">
            <a:spLocks noGrp="1"/>
          </p:cNvSpPr>
          <p:nvPr>
            <p:ph type="ctrTitle" idx="4294967295"/>
          </p:nvPr>
        </p:nvSpPr>
        <p:spPr>
          <a:xfrm>
            <a:off x="272283" y="200131"/>
            <a:ext cx="6447494" cy="2186830"/>
          </a:xfrm>
          <a:prstGeom prst="rect">
            <a:avLst/>
          </a:prstGeom>
        </p:spPr>
        <p:txBody>
          <a:bodyPr wrap="square" lIns="91425" tIns="91425" rIns="91425" bIns="91425" anchor="b" anchorCtr="0">
            <a:noAutofit/>
          </a:bodyPr>
          <a:lstStyle/>
          <a:p>
            <a:pPr lvl="0" rtl="0">
              <a:spcBef>
                <a:spcPts val="0"/>
              </a:spcBef>
              <a:buNone/>
            </a:pPr>
            <a:r>
              <a:rPr lang="it-IT" sz="7200" dirty="0">
                <a:solidFill>
                  <a:srgbClr val="D3EBD5"/>
                </a:solidFill>
              </a:rPr>
              <a:t>Related</a:t>
            </a:r>
            <a:br>
              <a:rPr lang="it-IT" sz="7200" dirty="0">
                <a:solidFill>
                  <a:srgbClr val="D3EBD5"/>
                </a:solidFill>
              </a:rPr>
            </a:br>
            <a:r>
              <a:rPr lang="it-IT" sz="7200" dirty="0">
                <a:solidFill>
                  <a:srgbClr val="D3EBD5"/>
                </a:solidFill>
              </a:rPr>
              <a:t>Work</a:t>
            </a:r>
            <a:endParaRPr lang="en" sz="7200" dirty="0">
              <a:solidFill>
                <a:srgbClr val="D3EBD5"/>
              </a:solidFill>
            </a:endParaRPr>
          </a:p>
        </p:txBody>
      </p:sp>
      <p:sp>
        <p:nvSpPr>
          <p:cNvPr id="3878" name="Shape 3878"/>
          <p:cNvSpPr txBox="1">
            <a:spLocks noGrp="1"/>
          </p:cNvSpPr>
          <p:nvPr>
            <p:ph type="subTitle" idx="4294967295"/>
          </p:nvPr>
        </p:nvSpPr>
        <p:spPr>
          <a:xfrm>
            <a:off x="449839" y="2290122"/>
            <a:ext cx="1588281" cy="563255"/>
          </a:xfrm>
          <a:prstGeom prst="rect">
            <a:avLst/>
          </a:prstGeom>
        </p:spPr>
        <p:txBody>
          <a:bodyPr wrap="square" lIns="91425" tIns="91425" rIns="91425" bIns="91425" anchor="t" anchorCtr="0">
            <a:noAutofit/>
          </a:bodyPr>
          <a:lstStyle/>
          <a:p>
            <a:pPr lvl="0" rtl="0">
              <a:spcBef>
                <a:spcPts val="0"/>
              </a:spcBef>
              <a:buNone/>
            </a:pPr>
            <a:r>
              <a:rPr lang="it-IT" dirty="0">
                <a:solidFill>
                  <a:srgbClr val="80BFB7"/>
                </a:solidFill>
              </a:rPr>
              <a:t>Chapter 2</a:t>
            </a:r>
            <a:endParaRPr lang="en" dirty="0">
              <a:solidFill>
                <a:srgbClr val="80BFB7"/>
              </a:solidFill>
            </a:endParaRPr>
          </a:p>
        </p:txBody>
      </p:sp>
    </p:spTree>
    <p:extLst>
      <p:ext uri="{BB962C8B-B14F-4D97-AF65-F5344CB8AC3E}">
        <p14:creationId xmlns:p14="http://schemas.microsoft.com/office/powerpoint/2010/main" val="393863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429450"/>
            <a:ext cx="6761100" cy="857400"/>
          </a:xfrm>
          <a:prstGeom prst="rect">
            <a:avLst/>
          </a:prstGeom>
        </p:spPr>
        <p:txBody>
          <a:bodyPr wrap="square" lIns="91425" tIns="91425" rIns="91425" bIns="91425" anchor="b" anchorCtr="0">
            <a:noAutofit/>
          </a:bodyPr>
          <a:lstStyle/>
          <a:p>
            <a:pPr lvl="0">
              <a:spcBef>
                <a:spcPts val="0"/>
              </a:spcBef>
              <a:buNone/>
            </a:pPr>
            <a:r>
              <a:rPr lang="it-IT" dirty="0"/>
              <a:t>Case-based reasoning (CBR)</a:t>
            </a:r>
            <a:endParaRPr lang="en" dirty="0"/>
          </a:p>
        </p:txBody>
      </p:sp>
      <p:sp>
        <p:nvSpPr>
          <p:cNvPr id="3871" name="Shape 3871"/>
          <p:cNvSpPr txBox="1">
            <a:spLocks noGrp="1"/>
          </p:cNvSpPr>
          <p:nvPr>
            <p:ph type="body" idx="1"/>
          </p:nvPr>
        </p:nvSpPr>
        <p:spPr>
          <a:xfrm>
            <a:off x="256595" y="1350767"/>
            <a:ext cx="6979672" cy="3518942"/>
          </a:xfrm>
          <a:prstGeom prst="rect">
            <a:avLst/>
          </a:prstGeom>
        </p:spPr>
        <p:txBody>
          <a:bodyPr wrap="square" lIns="91425" tIns="91425" rIns="91425" bIns="91425" anchor="t" anchorCtr="0">
            <a:noAutofit/>
          </a:bodyPr>
          <a:lstStyle/>
          <a:p>
            <a:pPr marL="457200" indent="-228600">
              <a:buClr>
                <a:srgbClr val="003B55"/>
              </a:buClr>
            </a:pPr>
            <a:r>
              <a:rPr lang="it-IT" dirty="0"/>
              <a:t>Negli anni sono stati sviluppati molti approcci per la combinatorial creativity.</a:t>
            </a:r>
          </a:p>
          <a:p>
            <a:pPr marL="457200" lvl="0" indent="-228600">
              <a:buClr>
                <a:srgbClr val="003B55"/>
              </a:buClr>
            </a:pPr>
            <a:r>
              <a:rPr lang="it-IT" b="1" dirty="0"/>
              <a:t>Case-based reasoning </a:t>
            </a:r>
            <a:r>
              <a:rPr lang="it-IT" dirty="0"/>
              <a:t>rappresenta un general AI problem solving approach che si basa su retrieval, adaptation, evaluation e storage di soluzioni esistenti.</a:t>
            </a:r>
          </a:p>
          <a:p>
            <a:pPr marL="457200" lvl="0" indent="-228600">
              <a:buClr>
                <a:srgbClr val="003B55"/>
              </a:buClr>
            </a:pPr>
            <a:r>
              <a:rPr lang="it-IT" dirty="0"/>
              <a:t>La </a:t>
            </a:r>
            <a:r>
              <a:rPr lang="it-IT" b="1" dirty="0"/>
              <a:t>adaption function </a:t>
            </a:r>
            <a:r>
              <a:rPr lang="it-IT" dirty="0"/>
              <a:t>ha portato allo sviluppo di una grande varietà di combinatorial creativity approaches.</a:t>
            </a:r>
            <a:endParaRPr lang="en" dirty="0"/>
          </a:p>
        </p:txBody>
      </p:sp>
    </p:spTree>
    <p:extLst>
      <p:ext uri="{BB962C8B-B14F-4D97-AF65-F5344CB8AC3E}">
        <p14:creationId xmlns:p14="http://schemas.microsoft.com/office/powerpoint/2010/main" val="312201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429450"/>
            <a:ext cx="6761100" cy="857400"/>
          </a:xfrm>
          <a:prstGeom prst="rect">
            <a:avLst/>
          </a:prstGeom>
        </p:spPr>
        <p:txBody>
          <a:bodyPr wrap="square" lIns="91425" tIns="91425" rIns="91425" bIns="91425" anchor="b" anchorCtr="0">
            <a:noAutofit/>
          </a:bodyPr>
          <a:lstStyle/>
          <a:p>
            <a:pPr lvl="0">
              <a:spcBef>
                <a:spcPts val="0"/>
              </a:spcBef>
              <a:buNone/>
            </a:pPr>
            <a:r>
              <a:rPr lang="it-IT" dirty="0"/>
              <a:t>Concept Blending</a:t>
            </a:r>
            <a:endParaRPr lang="en" dirty="0"/>
          </a:p>
        </p:txBody>
      </p:sp>
      <p:sp>
        <p:nvSpPr>
          <p:cNvPr id="3871" name="Shape 3871"/>
          <p:cNvSpPr txBox="1">
            <a:spLocks noGrp="1"/>
          </p:cNvSpPr>
          <p:nvPr>
            <p:ph type="body" idx="1"/>
          </p:nvPr>
        </p:nvSpPr>
        <p:spPr>
          <a:xfrm>
            <a:off x="256595" y="1350767"/>
            <a:ext cx="4240977" cy="3518942"/>
          </a:xfrm>
          <a:prstGeom prst="rect">
            <a:avLst/>
          </a:prstGeom>
        </p:spPr>
        <p:txBody>
          <a:bodyPr wrap="square" lIns="91425" tIns="91425" rIns="91425" bIns="91425" anchor="t" anchorCtr="0">
            <a:noAutofit/>
          </a:bodyPr>
          <a:lstStyle/>
          <a:p>
            <a:pPr marL="457200" indent="-228600">
              <a:buClr>
                <a:srgbClr val="003B55"/>
              </a:buClr>
            </a:pPr>
            <a:r>
              <a:rPr lang="it-IT" sz="2000" b="1" dirty="0"/>
              <a:t>Four space theory of concept blending</a:t>
            </a:r>
            <a:r>
              <a:rPr lang="it-IT" sz="2000" dirty="0"/>
              <a:t>.</a:t>
            </a:r>
          </a:p>
          <a:p>
            <a:pPr marL="457200" indent="-228600">
              <a:buClr>
                <a:srgbClr val="003B55"/>
              </a:buClr>
            </a:pPr>
            <a:r>
              <a:rPr lang="it-IT" sz="2000" dirty="0"/>
              <a:t>2 </a:t>
            </a:r>
            <a:r>
              <a:rPr lang="it-IT" sz="2000" u="sng" dirty="0"/>
              <a:t>input spaces</a:t>
            </a:r>
            <a:r>
              <a:rPr lang="it-IT" sz="2000" dirty="0"/>
              <a:t>, rappresentanti gli elementi </a:t>
            </a:r>
            <a:r>
              <a:rPr lang="it-IT" sz="2000" i="1" dirty="0"/>
              <a:t>unblended</a:t>
            </a:r>
            <a:r>
              <a:rPr lang="it-IT" sz="2000" dirty="0"/>
              <a:t>, sono proiettati su un </a:t>
            </a:r>
            <a:r>
              <a:rPr lang="it-IT" sz="2000" u="sng" dirty="0"/>
              <a:t>generic space</a:t>
            </a:r>
            <a:r>
              <a:rPr lang="it-IT" sz="2000" dirty="0"/>
              <a:t> in comune per identificare le equivalenze.</a:t>
            </a:r>
          </a:p>
          <a:p>
            <a:pPr marL="457200" indent="-228600">
              <a:buClr>
                <a:srgbClr val="003B55"/>
              </a:buClr>
            </a:pPr>
            <a:r>
              <a:rPr lang="it-IT" sz="2000" dirty="0"/>
              <a:t>I punti equivalenti sono proiettati in un </a:t>
            </a:r>
            <a:r>
              <a:rPr lang="it-IT" sz="2000" u="sng" dirty="0"/>
              <a:t>blend space</a:t>
            </a:r>
            <a:r>
              <a:rPr lang="it-IT" sz="2000" dirty="0"/>
              <a:t>, che evidenzia nuove strutture e patterns.</a:t>
            </a:r>
            <a:endParaRPr lang="en" sz="2000" dirty="0"/>
          </a:p>
        </p:txBody>
      </p:sp>
      <p:pic>
        <p:nvPicPr>
          <p:cNvPr id="2" name="Immagine 1">
            <a:extLst>
              <a:ext uri="{FF2B5EF4-FFF2-40B4-BE49-F238E27FC236}">
                <a16:creationId xmlns:a16="http://schemas.microsoft.com/office/drawing/2014/main" id="{C47EFCAD-5EFD-4F74-9DF7-A7E20AA3D6E4}"/>
              </a:ext>
            </a:extLst>
          </p:cNvPr>
          <p:cNvPicPr>
            <a:picLocks noChangeAspect="1"/>
          </p:cNvPicPr>
          <p:nvPr/>
        </p:nvPicPr>
        <p:blipFill>
          <a:blip r:embed="rId3"/>
          <a:stretch>
            <a:fillRect/>
          </a:stretch>
        </p:blipFill>
        <p:spPr>
          <a:xfrm>
            <a:off x="4769809" y="858150"/>
            <a:ext cx="3856802" cy="3718539"/>
          </a:xfrm>
          <a:prstGeom prst="rect">
            <a:avLst/>
          </a:prstGeom>
        </p:spPr>
      </p:pic>
    </p:spTree>
    <p:extLst>
      <p:ext uri="{BB962C8B-B14F-4D97-AF65-F5344CB8AC3E}">
        <p14:creationId xmlns:p14="http://schemas.microsoft.com/office/powerpoint/2010/main" val="2626985270"/>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1642</TotalTime>
  <Words>1255</Words>
  <Application>Microsoft Office PowerPoint</Application>
  <PresentationFormat>Presentazione su schermo (16:9)</PresentationFormat>
  <Paragraphs>83</Paragraphs>
  <Slides>23</Slides>
  <Notes>23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23</vt:i4>
      </vt:variant>
    </vt:vector>
  </HeadingPairs>
  <TitlesOfParts>
    <vt:vector size="28" baseType="lpstr">
      <vt:lpstr>Arial</vt:lpstr>
      <vt:lpstr>Dosis</vt:lpstr>
      <vt:lpstr>Dosis Light</vt:lpstr>
      <vt:lpstr>Titillium Web Light</vt:lpstr>
      <vt:lpstr>Mowbray template</vt:lpstr>
      <vt:lpstr>COMBINATORIAL CREATIVITY FOR PROCEDURAL CONTENT GENERATION VIA MACHINE LEARNING Presentazione articolo</vt:lpstr>
      <vt:lpstr>Introduzione</vt:lpstr>
      <vt:lpstr>Presentazione standard di PowerPoint</vt:lpstr>
      <vt:lpstr>Procedural content generation (PCG)</vt:lpstr>
      <vt:lpstr>Limitazioni della PCGML</vt:lpstr>
      <vt:lpstr>Soluzione proposta</vt:lpstr>
      <vt:lpstr>Related Work</vt:lpstr>
      <vt:lpstr>Case-based reasoning (CBR)</vt:lpstr>
      <vt:lpstr>Concept Blending</vt:lpstr>
      <vt:lpstr>Amalgamation</vt:lpstr>
      <vt:lpstr>Compositional Adaption</vt:lpstr>
      <vt:lpstr>Computational Creativity &amp; Games</vt:lpstr>
      <vt:lpstr>Conceptual Expansion</vt:lpstr>
      <vt:lpstr>Approaches</vt:lpstr>
      <vt:lpstr>Approaches (continuo)</vt:lpstr>
      <vt:lpstr>Case Study: Combining Machine-learned  Game Level Models</vt:lpstr>
      <vt:lpstr>Presentazione standard di PowerPoint</vt:lpstr>
      <vt:lpstr>Inputs</vt:lpstr>
      <vt:lpstr>Performance metrics</vt:lpstr>
      <vt:lpstr>Case Study Results</vt:lpstr>
      <vt:lpstr>Case Study Illustrative Output</vt:lpstr>
      <vt:lpstr>Case Study Illustrative Output</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Chapters 9-12</dc:title>
  <cp:lastModifiedBy>marco.pisasale@hotmail.it</cp:lastModifiedBy>
  <cp:revision>217</cp:revision>
  <dcterms:modified xsi:type="dcterms:W3CDTF">2019-07-15T15:13:03Z</dcterms:modified>
</cp:coreProperties>
</file>