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  <p:sldMasterId id="2147483941" r:id="rId2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2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326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2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312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5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314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087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543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1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94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659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619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378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99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04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61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61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9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4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04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0669A8-9520-4864-9AA8-5793DED325FE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DBF763-9F7F-4913-BF25-199D78E7569F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8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3A0C0-108F-49C2-BF8B-FB7A915DC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it-IT" sz="4000" b="1" dirty="0"/>
              <a:t>Valutazione dell'impatto della riduzione della precisione dei pesi in una rete neurale nei confronti dell'accuratezza di classificazione</a:t>
            </a:r>
            <a:r>
              <a:rPr lang="it-IT" sz="4000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04393E-157F-4550-8C86-95C3232F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75166"/>
            <a:ext cx="9144000" cy="583406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ANNO ACCADEMICO 2018/2019 </a:t>
            </a:r>
            <a:br>
              <a:rPr lang="it-IT" dirty="0"/>
            </a:br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CC3C7E46-C2F5-4EB7-A8DA-81C0BAA32368}"/>
              </a:ext>
            </a:extLst>
          </p:cNvPr>
          <p:cNvSpPr txBox="1">
            <a:spLocks/>
          </p:cNvSpPr>
          <p:nvPr/>
        </p:nvSpPr>
        <p:spPr>
          <a:xfrm>
            <a:off x="1524000" y="4584382"/>
            <a:ext cx="9144000" cy="86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Alessandro Messina, matricola O55000354</a:t>
            </a:r>
            <a:br>
              <a:rPr lang="it-IT" b="1" dirty="0"/>
            </a:br>
            <a:r>
              <a:rPr lang="it-IT" b="1" dirty="0"/>
              <a:t>Orazio Scavo, matricola O55000414</a:t>
            </a:r>
            <a:r>
              <a:rPr lang="it-IT" dirty="0"/>
              <a:t> </a:t>
            </a:r>
            <a:br>
              <a:rPr lang="it-IT" dirty="0"/>
            </a:b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9FA4150-AE63-428D-97B3-3526E514272C}"/>
              </a:ext>
            </a:extLst>
          </p:cNvPr>
          <p:cNvSpPr txBox="1">
            <a:spLocks/>
          </p:cNvSpPr>
          <p:nvPr/>
        </p:nvSpPr>
        <p:spPr>
          <a:xfrm>
            <a:off x="1524000" y="9901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Internet of Things based smart systems</a:t>
            </a:r>
            <a:r>
              <a:rPr lang="en-US" sz="4000" dirty="0"/>
              <a:t> </a:t>
            </a:r>
            <a:br>
              <a:rPr lang="en-US" sz="4000" dirty="0"/>
            </a:b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96200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34150-4103-4578-9966-1EDFF4D1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dell’accuratezza della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C6DE6-215E-446D-8312-22F1C8A0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Accuratezza nel caso di classificazione: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Percentuale di classificazioni corrette su quelle totali effettuate sul dataset di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Accuratezza originale: intorno al 70% (68.20%)</a:t>
            </a:r>
          </a:p>
        </p:txBody>
      </p:sp>
    </p:spTree>
    <p:extLst>
      <p:ext uri="{BB962C8B-B14F-4D97-AF65-F5344CB8AC3E}">
        <p14:creationId xmlns:p14="http://schemas.microsoft.com/office/powerpoint/2010/main" val="52079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6329CE-8BA8-4315-AAF0-DB74A98C6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Approximate</a:t>
            </a:r>
            <a:r>
              <a:rPr lang="it-IT" dirty="0"/>
              <a:t> Computing sulla rete neurale realizzata </a:t>
            </a:r>
          </a:p>
        </p:txBody>
      </p:sp>
    </p:spTree>
    <p:extLst>
      <p:ext uri="{BB962C8B-B14F-4D97-AF65-F5344CB8AC3E}">
        <p14:creationId xmlns:p14="http://schemas.microsoft.com/office/powerpoint/2010/main" val="287894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EC8F7-0534-4E8B-8C92-6101C6D0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Premessa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AAE736-860D-46A6-89A2-6F7F8249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sz="2600" dirty="0"/>
              <a:t>Approccio ideale per l’applicazione dell’</a:t>
            </a:r>
            <a:r>
              <a:rPr lang="it-IT" sz="2600" dirty="0" err="1"/>
              <a:t>approximate</a:t>
            </a:r>
            <a:r>
              <a:rPr lang="it-IT" sz="2600" dirty="0"/>
              <a:t> computing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731009-4F8C-45CF-9710-77C5F629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29" y="2222299"/>
            <a:ext cx="8299938" cy="39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0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32121-5387-49D1-8617-3E21E695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Premessa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3E9FA-DDAE-4D46-B5A8-1CC83B4E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Uso dei risultati dei papers per la caratterizzazione della resilienza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Mancanza di hardware e tempo per usare l’approccio ideale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Scelta di 9 configurazioni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Basata sullo studio dello standard per la rappresentazione dei float</a:t>
            </a:r>
          </a:p>
        </p:txBody>
      </p:sp>
    </p:spTree>
    <p:extLst>
      <p:ext uri="{BB962C8B-B14F-4D97-AF65-F5344CB8AC3E}">
        <p14:creationId xmlns:p14="http://schemas.microsoft.com/office/powerpoint/2010/main" val="375155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26AC4-6138-4D06-B4FF-3DC16974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Note sullo Standard IEEE sulla rappresentazione dei float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A16D60-4996-41D9-AE7B-B3013271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297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</a:t>
            </a:r>
            <a:r>
              <a:rPr lang="it-IT" sz="2200" dirty="0"/>
              <a:t>Motivazioni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Simulazione dell’uso di float approssimati </a:t>
            </a:r>
            <a:r>
              <a:rPr lang="it-IT"/>
              <a:t>in NNAXIM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</a:t>
            </a:r>
            <a:r>
              <a:rPr lang="it-IT" sz="2200" dirty="0"/>
              <a:t>Codifica dei 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Segno: 1 bit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Esponente: 8 bit (intero con segno in complemento a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Mantissa o significando: 23 bit (24, il bit </a:t>
            </a:r>
            <a:r>
              <a:rPr lang="it-IT" i="1" dirty="0"/>
              <a:t>i </a:t>
            </a:r>
            <a:r>
              <a:rPr lang="it-IT" dirty="0"/>
              <a:t>è implicito)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9AFDAA-0C95-4EA3-838E-9787D2AF5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27" b="-8101"/>
          <a:stretch/>
        </p:blipFill>
        <p:spPr>
          <a:xfrm>
            <a:off x="2993694" y="4132417"/>
            <a:ext cx="5819002" cy="3579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A7B68EF-696E-4A17-A833-8727FC38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94" y="4490321"/>
            <a:ext cx="5169645" cy="7717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FBD88B3-4FA3-480A-9B7E-38EB791BF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609" y="5372147"/>
            <a:ext cx="6486781" cy="8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1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7710C-D5A6-40AD-BA3A-FD9EA04C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delle configurazioni approssimate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FCA2F1-A69C-4852-A0D2-DB5A25FF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sz="2600" dirty="0"/>
              <a:t>Approssimazione tramite arrotondamento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Dimezzamento dell’errore introdotto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Scelta dell’entità dell’approssimazione sulla base dell’errore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Calcolo dell’errore introdotto dalle varie approssimazioni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/>
              <a:t>Pesi della rete dell’ordine di grandezza delle unità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/>
              <a:t>Errore molto basso nell’approssimazione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Ambito applicativo (classificazione)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Entità dell’approssimazione da 16 a 21 bit</a:t>
            </a:r>
            <a:endParaRPr lang="it-IT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</a:t>
            </a:r>
            <a:r>
              <a:rPr lang="it-IT" sz="2800" dirty="0"/>
              <a:t>Approssimazione sui </a:t>
            </a:r>
            <a:r>
              <a:rPr lang="it-IT" sz="2800" dirty="0" err="1"/>
              <a:t>layer</a:t>
            </a:r>
            <a:r>
              <a:rPr lang="it-IT" sz="2800" dirty="0"/>
              <a:t> della rete</a:t>
            </a:r>
            <a:endParaRPr lang="it-IT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Resilienza degli </a:t>
            </a:r>
            <a:r>
              <a:rPr lang="it-IT" sz="2200" dirty="0" err="1"/>
              <a:t>hidden</a:t>
            </a:r>
            <a:r>
              <a:rPr lang="it-IT" sz="2200" dirty="0"/>
              <a:t> </a:t>
            </a:r>
            <a:r>
              <a:rPr lang="it-IT" sz="2200" dirty="0" err="1"/>
              <a:t>layer</a:t>
            </a:r>
            <a:endParaRPr lang="it-IT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Sensibilità dei </a:t>
            </a:r>
            <a:r>
              <a:rPr lang="it-IT" sz="2200" dirty="0" err="1"/>
              <a:t>layer</a:t>
            </a:r>
            <a:r>
              <a:rPr lang="it-IT" sz="2200" dirty="0"/>
              <a:t> di output</a:t>
            </a:r>
            <a:endParaRPr lang="it-IT" sz="1800" dirty="0"/>
          </a:p>
          <a:p>
            <a:pPr lvl="2">
              <a:buFont typeface="Wingdings" panose="05000000000000000000" pitchFamily="2" charset="2"/>
              <a:buChar char="§"/>
            </a:pPr>
            <a:endParaRPr lang="it-IT" dirty="0"/>
          </a:p>
          <a:p>
            <a:pPr marL="201168" lvl="1" indent="0">
              <a:buNone/>
            </a:pPr>
            <a:endParaRPr lang="it-IT" sz="2200" dirty="0"/>
          </a:p>
          <a:p>
            <a:pPr lvl="1">
              <a:buFont typeface="Wingdings" panose="05000000000000000000" pitchFamily="2" charset="2"/>
              <a:buChar char="§"/>
            </a:pPr>
            <a:endParaRPr lang="it-IT" sz="2200" dirty="0"/>
          </a:p>
          <a:p>
            <a:pPr lvl="1">
              <a:buFont typeface="Wingdings" panose="05000000000000000000" pitchFamily="2" charset="2"/>
              <a:buChar char="§"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67968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77267-0DC5-4D99-90AC-0ECA03F4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Configurazioni approssimate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7A007E2-6844-470B-9EE5-C1C684070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670" y="1902534"/>
            <a:ext cx="873761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9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154D-E7A3-49E8-867C-E94D4A27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Flusso dell’approssimazione: algoritmo per l’</a:t>
            </a:r>
            <a:r>
              <a:rPr lang="it-IT" dirty="0" err="1"/>
              <a:t>approximate</a:t>
            </a:r>
            <a:r>
              <a:rPr lang="it-IT" dirty="0"/>
              <a:t> computing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9529D-9088-47C3-A008-0E468C52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/>
              <a:t>Approssimazione dei pesi secondo la configurazione scelta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Test dopo l’approssimazione</a:t>
            </a:r>
          </a:p>
          <a:p>
            <a:pPr marL="944118" lvl="3" indent="-285750">
              <a:buFont typeface="Wingdings" panose="05000000000000000000" pitchFamily="2" charset="2"/>
              <a:buChar char="v"/>
            </a:pPr>
            <a:r>
              <a:rPr lang="it-IT" sz="2000" dirty="0"/>
              <a:t>Valutazione dell’accuratezza della rete</a:t>
            </a:r>
            <a:endParaRPr lang="it-IT" sz="22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 err="1"/>
              <a:t>Retraining</a:t>
            </a:r>
            <a:endParaRPr lang="it-IT" sz="2400" dirty="0"/>
          </a:p>
          <a:p>
            <a:pPr marL="944118" lvl="3" indent="-285750">
              <a:buFont typeface="Wingdings" panose="05000000000000000000" pitchFamily="2" charset="2"/>
              <a:buChar char="v"/>
            </a:pPr>
            <a:r>
              <a:rPr lang="it-IT" sz="2000" dirty="0"/>
              <a:t>Per mitigare l’effetto dell’approssimazione</a:t>
            </a:r>
          </a:p>
          <a:p>
            <a:pPr marL="944118" lvl="3" indent="-285750">
              <a:buFont typeface="Wingdings" panose="05000000000000000000" pitchFamily="2" charset="2"/>
              <a:buChar char="v"/>
            </a:pPr>
            <a:r>
              <a:rPr lang="it-IT" sz="2000" dirty="0"/>
              <a:t>Capacità di self </a:t>
            </a:r>
            <a:r>
              <a:rPr lang="it-IT" sz="2000" dirty="0" err="1"/>
              <a:t>healing</a:t>
            </a:r>
            <a:r>
              <a:rPr lang="it-IT" sz="2000" dirty="0"/>
              <a:t> della rete</a:t>
            </a: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Test dopo il </a:t>
            </a:r>
            <a:r>
              <a:rPr lang="it-IT" sz="2400" dirty="0" err="1"/>
              <a:t>retraining</a:t>
            </a:r>
            <a:endParaRPr lang="it-IT" sz="2400" dirty="0"/>
          </a:p>
          <a:p>
            <a:pPr marL="944118" lvl="3" indent="-285750">
              <a:buFont typeface="Wingdings" panose="05000000000000000000" pitchFamily="2" charset="2"/>
              <a:buChar char="v"/>
            </a:pPr>
            <a:r>
              <a:rPr lang="it-IT" sz="2000" dirty="0"/>
              <a:t>Valutazione dell’accuratezza della rete</a:t>
            </a:r>
          </a:p>
          <a:p>
            <a:pPr marL="944118" lvl="3" indent="-285750">
              <a:buFont typeface="Wingdings" panose="05000000000000000000" pitchFamily="2" charset="2"/>
              <a:buChar char="v"/>
            </a:pPr>
            <a:r>
              <a:rPr lang="it-IT" sz="2000" dirty="0"/>
              <a:t>Valutazione del numero di bit risparmiati</a:t>
            </a:r>
            <a:endParaRPr lang="it-IT" sz="2200" dirty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292608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73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88E82-6397-4191-9198-A7700A8F6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NNAXIM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1A4858-81C6-4AF0-8738-20EAC8F3E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866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31DA98-7C80-4A6B-BEA5-0B24FE1F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Neural Network Approximate Computing </a:t>
            </a:r>
            <a:r>
              <a:rPr lang="en-US" sz="3800" dirty="0" err="1"/>
              <a:t>SIMulator</a:t>
            </a:r>
            <a:endParaRPr lang="it-IT" sz="3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133F48-460A-45B4-AE68-C1D2D0D6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sz="2400" dirty="0"/>
              <a:t>Motivazioni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Semplificare lo studio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Semplificare le operazioni di test e </a:t>
            </a:r>
            <a:r>
              <a:rPr lang="it-IT" sz="2000" dirty="0" err="1"/>
              <a:t>retraining</a:t>
            </a:r>
            <a:endParaRPr lang="it-IT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Semplificare l’applicazione dell’algoritmo di </a:t>
            </a:r>
            <a:r>
              <a:rPr lang="it-IT" sz="2000" dirty="0" err="1"/>
              <a:t>approximate</a:t>
            </a:r>
            <a:r>
              <a:rPr lang="it-IT" sz="2000" dirty="0"/>
              <a:t> computing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sz="2400" dirty="0"/>
              <a:t>NNAXIM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Simulazione dell’applicazione dell’</a:t>
            </a:r>
            <a:r>
              <a:rPr lang="it-IT" sz="2000" dirty="0" err="1"/>
              <a:t>Approximate</a:t>
            </a:r>
            <a:r>
              <a:rPr lang="it-IT" sz="2000" dirty="0"/>
              <a:t> Computing sul numero di bit usati per rappresentare i pesi di una </a:t>
            </a:r>
            <a:r>
              <a:rPr lang="it-IT" sz="2000" dirty="0" err="1"/>
              <a:t>neural</a:t>
            </a:r>
            <a:r>
              <a:rPr lang="it-IT" sz="2000" dirty="0"/>
              <a:t>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err="1"/>
              <a:t>TinyDNN</a:t>
            </a:r>
            <a:endParaRPr lang="it-IT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/>
              <a:t>CNN per CIFAR10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Sviluppato in C++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GitHub: </a:t>
            </a:r>
            <a:r>
              <a:rPr lang="it-IT" dirty="0"/>
              <a:t>https://github.com/Taletex/NNAXIM</a:t>
            </a:r>
            <a:r>
              <a:rPr lang="it-IT" sz="2000" dirty="0"/>
              <a:t> 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978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75F6E-3A39-41E3-8996-65620510D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6302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4BEA0-9549-43E6-B9E3-12581CBE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disponibili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ABCB01-890F-4624-AB02-053B9BA0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Allenamento e test di una configurazione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Esecuzione di un test automatico di tutte le configurazioni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Esecuzione dell’algoritmo di </a:t>
            </a:r>
            <a:r>
              <a:rPr lang="it-IT" dirty="0" err="1"/>
              <a:t>approximate</a:t>
            </a:r>
            <a:r>
              <a:rPr lang="it-IT" dirty="0"/>
              <a:t> computing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B5028A-DA98-4FA6-88B0-9F0975A5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10" y="3225528"/>
            <a:ext cx="7758451" cy="28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7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AA3F0-CAC8-4BCF-9220-97D945240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Valutazione dei risultati ottenuti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384528-2871-43B5-9777-4C5CE7250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4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98C44B-1FB1-4221-8EBE-7C789CBA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Processo di 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C279F-AD80-401D-B687-5E03DA5E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 Valutazione dei risultati ottenuti per ognuna delle configurazioni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Accuratezza della rete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/>
              <a:t>Prima del </a:t>
            </a:r>
            <a:r>
              <a:rPr lang="it-IT" sz="1600" dirty="0" err="1"/>
              <a:t>retraining</a:t>
            </a:r>
            <a:endParaRPr lang="it-IT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/>
              <a:t>Dopo il </a:t>
            </a:r>
            <a:r>
              <a:rPr lang="it-IT" sz="1600" dirty="0" err="1"/>
              <a:t>retraining</a:t>
            </a: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Memoria risparmiata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 Comportamento ottenuto pari al comportamento aspettato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Maggiore approssimazione comporta maggiore perdita di accuratezza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Approssimare anche i </a:t>
            </a:r>
            <a:r>
              <a:rPr lang="it-IT" sz="2000" dirty="0" err="1"/>
              <a:t>layer</a:t>
            </a:r>
            <a:r>
              <a:rPr lang="it-IT" sz="2000" dirty="0"/>
              <a:t> di I/O comporta una perdita di accuratezza maggiore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Il </a:t>
            </a:r>
            <a:r>
              <a:rPr lang="it-IT" sz="2000" dirty="0" err="1"/>
              <a:t>retraining</a:t>
            </a:r>
            <a:r>
              <a:rPr lang="it-IT" sz="2000" dirty="0"/>
              <a:t> è capace di sanare gli errori introdotti</a:t>
            </a:r>
          </a:p>
        </p:txBody>
      </p:sp>
    </p:spTree>
    <p:extLst>
      <p:ext uri="{BB962C8B-B14F-4D97-AF65-F5344CB8AC3E}">
        <p14:creationId xmlns:p14="http://schemas.microsoft.com/office/powerpoint/2010/main" val="317433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9EDA7B3-03DE-414F-B2A1-7D670E3E4575}"/>
              </a:ext>
            </a:extLst>
          </p:cNvPr>
          <p:cNvSpPr/>
          <p:nvPr/>
        </p:nvSpPr>
        <p:spPr>
          <a:xfrm>
            <a:off x="1139687" y="1656522"/>
            <a:ext cx="10098156" cy="225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F74CD29-8AC0-4DB0-9E06-4F523AD89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83" y="378248"/>
            <a:ext cx="8775759" cy="5836460"/>
          </a:xfrm>
        </p:spPr>
      </p:pic>
    </p:spTree>
    <p:extLst>
      <p:ext uri="{BB962C8B-B14F-4D97-AF65-F5344CB8AC3E}">
        <p14:creationId xmlns:p14="http://schemas.microsoft.com/office/powerpoint/2010/main" val="339330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8810C-F9C9-45D3-9CFC-74C87E1E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2B59A-84C5-4C3A-B5F0-0218D069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Conferma delle potenzialità dell’</a:t>
            </a:r>
            <a:r>
              <a:rPr lang="it-IT" dirty="0" err="1"/>
              <a:t>approximate</a:t>
            </a:r>
            <a:r>
              <a:rPr lang="it-IT" dirty="0"/>
              <a:t> computing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Enorme diffusione delle applicazioni con </a:t>
            </a:r>
            <a:r>
              <a:rPr lang="it-IT" dirty="0" err="1"/>
              <a:t>forgiving</a:t>
            </a:r>
            <a:r>
              <a:rPr lang="it-IT" dirty="0"/>
              <a:t> nature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Consente un ampio uso dell’</a:t>
            </a:r>
            <a:r>
              <a:rPr lang="it-IT" dirty="0" err="1"/>
              <a:t>approximate</a:t>
            </a:r>
            <a:r>
              <a:rPr lang="it-IT" dirty="0"/>
              <a:t> computing</a:t>
            </a:r>
          </a:p>
          <a:p>
            <a:pPr marL="201168" lvl="1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Sviluppo di un tool di simulazione per l’</a:t>
            </a:r>
            <a:r>
              <a:rPr lang="it-IT" dirty="0" err="1"/>
              <a:t>approximate</a:t>
            </a:r>
            <a:r>
              <a:rPr lang="it-IT" dirty="0"/>
              <a:t> computing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Possibilità di ampliare le feature in futuro</a:t>
            </a:r>
          </a:p>
        </p:txBody>
      </p:sp>
    </p:spTree>
    <p:extLst>
      <p:ext uri="{BB962C8B-B14F-4D97-AF65-F5344CB8AC3E}">
        <p14:creationId xmlns:p14="http://schemas.microsoft.com/office/powerpoint/2010/main" val="86169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57EBD-119A-43C4-9E72-DEDE4BC8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Approximate</a:t>
            </a:r>
            <a:r>
              <a:rPr lang="it-IT" dirty="0"/>
              <a:t> Computing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1D6E4-C91E-406D-BCD9-8021FA35C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Riscoperta dell’</a:t>
            </a:r>
            <a:r>
              <a:rPr lang="it-IT" sz="2600" dirty="0" err="1"/>
              <a:t>Approximante</a:t>
            </a:r>
            <a:r>
              <a:rPr lang="it-IT" sz="2600" dirty="0"/>
              <a:t> Computing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Motivazioni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Necessità di nuove tecniche per migliorare le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Elevato numero di applicazioni con </a:t>
            </a:r>
            <a:r>
              <a:rPr lang="it-IT" sz="2200" i="1" dirty="0" err="1"/>
              <a:t>forgiving</a:t>
            </a:r>
            <a:r>
              <a:rPr lang="it-IT" sz="2200" i="1" dirty="0"/>
              <a:t> nature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Tecnica per ridurre il consumo energetico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000" dirty="0"/>
              <a:t>Aumento dell’autonomia dei dispositivi mobili</a:t>
            </a:r>
            <a:endParaRPr lang="it-IT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</a:t>
            </a:r>
            <a:r>
              <a:rPr lang="it-IT" sz="2600" dirty="0" err="1"/>
              <a:t>Approximate</a:t>
            </a:r>
            <a:r>
              <a:rPr lang="it-IT" sz="2600" dirty="0"/>
              <a:t> Computing nelle </a:t>
            </a:r>
            <a:r>
              <a:rPr lang="it-IT" sz="2600" dirty="0" err="1"/>
              <a:t>Neural</a:t>
            </a:r>
            <a:r>
              <a:rPr lang="it-IT" sz="2600" dirty="0"/>
              <a:t>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 err="1"/>
              <a:t>Forgiving</a:t>
            </a:r>
            <a:r>
              <a:rPr lang="it-IT" sz="2200" dirty="0"/>
              <a:t> nature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Self </a:t>
            </a:r>
            <a:r>
              <a:rPr lang="it-IT" sz="2200" dirty="0" err="1"/>
              <a:t>healing</a:t>
            </a:r>
            <a:r>
              <a:rPr lang="it-IT" sz="2200" dirty="0"/>
              <a:t> grazie al </a:t>
            </a:r>
            <a:r>
              <a:rPr lang="it-IT" sz="2200" dirty="0" err="1"/>
              <a:t>retraining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91173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B946B-D71D-4799-9393-CF6A043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E90041-C50F-4194-9523-89318842E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Problemi delle </a:t>
            </a:r>
            <a:r>
              <a:rPr lang="it-IT" sz="2600" dirty="0" err="1"/>
              <a:t>Neural</a:t>
            </a:r>
            <a:r>
              <a:rPr lang="it-IT" sz="2600" dirty="0"/>
              <a:t> Network in dispositivi vincolati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Elevata quantità di memoria occupata per la memorizzazione dei pesi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Necessità di risorse computazionali elevate per il training della rete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Elevata energia dissipata per effettuare i calcoli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Obiettivi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Approssimazione del numero di bit necessario per rappresentare i pesi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/>
              <a:t>Possibilità di ridurre gli elementi circuitali per effettuare i calcoli (sommatori, moltiplicatori).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t-IT" sz="1800" dirty="0"/>
              <a:t>Area occupata minore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t-IT" sz="1800" dirty="0"/>
              <a:t>Energia dissipata minore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t-IT" sz="1800" dirty="0"/>
              <a:t>Frequenza di clock maggiore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Valutazione del </a:t>
            </a:r>
            <a:r>
              <a:rPr lang="it-IT" sz="2200" dirty="0" err="1"/>
              <a:t>tradoff</a:t>
            </a:r>
            <a:r>
              <a:rPr lang="it-IT" sz="2200" dirty="0"/>
              <a:t> tra memoria risparmiata e perdita di accuratezza</a:t>
            </a:r>
            <a:endParaRPr lang="it-IT" sz="1800" dirty="0"/>
          </a:p>
          <a:p>
            <a:pPr marL="384048" lvl="2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39927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173C4-6617-4C5B-A7E5-9CD30475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applicativo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94163A-5BEF-42C0-8048-6BF0AA55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Applicazione IoT per la gestione di un parcheggio con fotocamere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 </a:t>
            </a:r>
            <a:r>
              <a:rPr lang="it-IT" sz="2200" dirty="0"/>
              <a:t>Necessità di rilevare oggetti non opportuni all’interno del parcheggio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 Necessità di rilevare i posti realmente liberi</a:t>
            </a:r>
          </a:p>
          <a:p>
            <a:pPr marL="201168" lvl="1" indent="0">
              <a:buNone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Uso di una CNN per </a:t>
            </a:r>
            <a:r>
              <a:rPr lang="it-IT" sz="2600" dirty="0" err="1"/>
              <a:t>l’object</a:t>
            </a:r>
            <a:r>
              <a:rPr lang="it-IT" sz="2600" dirty="0"/>
              <a:t>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Rilevamento degli oggetti a partire dall’immagine</a:t>
            </a:r>
          </a:p>
        </p:txBody>
      </p:sp>
    </p:spTree>
    <p:extLst>
      <p:ext uri="{BB962C8B-B14F-4D97-AF65-F5344CB8AC3E}">
        <p14:creationId xmlns:p14="http://schemas.microsoft.com/office/powerpoint/2010/main" val="11711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9B585-7E12-457D-B532-1803CDAC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Flusso dell’analisi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E86C19-9E43-4752-A031-8EC3DBC7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600" dirty="0"/>
              <a:t>Progettazione, allenamento e valutazione dell’accuratezza della rete originale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 dirty="0"/>
              <a:t>Applicazione dell’</a:t>
            </a:r>
            <a:r>
              <a:rPr lang="it-IT" sz="2600" dirty="0" err="1"/>
              <a:t>Approximate</a:t>
            </a:r>
            <a:r>
              <a:rPr lang="it-IT" sz="2600" dirty="0"/>
              <a:t> Computing sulla rete realizzata, spiegazione delle scelte relative alle approssimazioni effettuate sulla rete e esposizione dell’applicazione NNAXIM 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 dirty="0"/>
              <a:t>Confronto dei risultati ottenuti per le diverse configurazioni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 dirty="0"/>
              <a:t>Conclusioni sul lavoro svolto</a:t>
            </a:r>
            <a:br>
              <a:rPr lang="it-IT" sz="2800" dirty="0"/>
            </a:br>
            <a:br>
              <a:rPr lang="it-IT" sz="2600" dirty="0"/>
            </a:br>
            <a:br>
              <a:rPr lang="it-IT" sz="2600" dirty="0"/>
            </a:b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423368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99603-C4AB-485D-B3F0-1B2DD27E5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Analisi della rete originale</a:t>
            </a:r>
          </a:p>
        </p:txBody>
      </p:sp>
    </p:spTree>
    <p:extLst>
      <p:ext uri="{BB962C8B-B14F-4D97-AF65-F5344CB8AC3E}">
        <p14:creationId xmlns:p14="http://schemas.microsoft.com/office/powerpoint/2010/main" val="419853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2C4CC-09E1-4A28-A61B-1FF8C22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della 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2DF2D4-4EF8-45D1-93CB-B9B824CA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Ricerca della rete neurale per la classificazione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</a:t>
            </a:r>
            <a:r>
              <a:rPr lang="it-IT" sz="2600" dirty="0" err="1"/>
              <a:t>TinyDNN</a:t>
            </a:r>
            <a:endParaRPr lang="it-IT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CIFAR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Dataset: 60000 immagini 32x32 (training e test)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Classificazione di: automobili, camion, aeroplani, navi, gatti, cervi, cani, rane, cavalli, uccelli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Struttura della rete: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200" dirty="0"/>
              <a:t> 3 blocchi di </a:t>
            </a:r>
            <a:r>
              <a:rPr lang="it-IT" sz="2200" dirty="0" err="1"/>
              <a:t>layer</a:t>
            </a:r>
            <a:r>
              <a:rPr lang="it-IT" sz="2200" dirty="0"/>
              <a:t> (input 32x32):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it-IT" sz="1800" dirty="0"/>
              <a:t>Layer convoluzionale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it-IT" sz="1800" dirty="0"/>
              <a:t>Pooling </a:t>
            </a:r>
            <a:r>
              <a:rPr lang="it-IT" sz="1800" dirty="0" err="1"/>
              <a:t>layer</a:t>
            </a:r>
            <a:endParaRPr lang="it-IT" sz="18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it-IT" sz="1800" dirty="0" err="1"/>
              <a:t>Relu</a:t>
            </a:r>
            <a:r>
              <a:rPr lang="it-IT" sz="1800" dirty="0"/>
              <a:t> </a:t>
            </a:r>
            <a:r>
              <a:rPr lang="it-IT" sz="1800" dirty="0" err="1"/>
              <a:t>activation</a:t>
            </a:r>
            <a:r>
              <a:rPr lang="it-IT" sz="1800" dirty="0"/>
              <a:t> </a:t>
            </a:r>
            <a:r>
              <a:rPr lang="it-IT" sz="1800" dirty="0" err="1"/>
              <a:t>layer</a:t>
            </a:r>
            <a:endParaRPr lang="it-IT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200" dirty="0" err="1"/>
              <a:t>Fully-connected</a:t>
            </a:r>
            <a:r>
              <a:rPr lang="it-IT" sz="2200" dirty="0"/>
              <a:t> </a:t>
            </a:r>
            <a:r>
              <a:rPr lang="it-IT" sz="2200" dirty="0" err="1"/>
              <a:t>layer</a:t>
            </a:r>
            <a:endParaRPr lang="it-IT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200" dirty="0" err="1"/>
              <a:t>Relu</a:t>
            </a:r>
            <a:r>
              <a:rPr lang="it-IT" sz="2200" dirty="0"/>
              <a:t> </a:t>
            </a:r>
            <a:r>
              <a:rPr lang="it-IT" sz="2200" dirty="0" err="1"/>
              <a:t>activation</a:t>
            </a:r>
            <a:r>
              <a:rPr lang="it-IT" sz="2200" dirty="0"/>
              <a:t> </a:t>
            </a:r>
            <a:r>
              <a:rPr lang="it-IT" sz="2200" dirty="0" err="1"/>
              <a:t>layer</a:t>
            </a:r>
            <a:endParaRPr lang="it-IT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200" dirty="0" err="1"/>
              <a:t>Fully-connected</a:t>
            </a:r>
            <a:r>
              <a:rPr lang="it-IT" sz="2200" dirty="0"/>
              <a:t> </a:t>
            </a:r>
            <a:r>
              <a:rPr lang="it-IT" sz="2200" dirty="0" err="1"/>
              <a:t>layer</a:t>
            </a:r>
            <a:endParaRPr lang="it-IT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200" dirty="0" err="1"/>
              <a:t>Softmax</a:t>
            </a:r>
            <a:r>
              <a:rPr lang="it-IT" sz="2200" dirty="0"/>
              <a:t> </a:t>
            </a:r>
            <a:r>
              <a:rPr lang="it-IT" sz="2200" dirty="0" err="1"/>
              <a:t>layer</a:t>
            </a:r>
            <a:r>
              <a:rPr lang="it-IT" sz="2200" dirty="0"/>
              <a:t> (classificazione)</a:t>
            </a:r>
          </a:p>
        </p:txBody>
      </p:sp>
    </p:spTree>
    <p:extLst>
      <p:ext uri="{BB962C8B-B14F-4D97-AF65-F5344CB8AC3E}">
        <p14:creationId xmlns:p14="http://schemas.microsoft.com/office/powerpoint/2010/main" val="192658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042F-D758-4C8F-BD6C-57055251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operative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E7F8E1-34A9-4876-8DF8-2E350F9A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Realizzazione del tool NNAXIM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Complessità elevata della rete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Difficoltà nel training e nel test della rete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Tempi di sviluppo troppo lunghi senza il giusto hardware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 Lavoro su rete più semplice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Approssimazione di una funzione sinusoidale (</a:t>
            </a:r>
            <a:r>
              <a:rPr lang="it-IT" sz="2200" dirty="0" err="1"/>
              <a:t>sinus</a:t>
            </a:r>
            <a:r>
              <a:rPr lang="it-IT" sz="2200" dirty="0"/>
              <a:t> </a:t>
            </a:r>
            <a:r>
              <a:rPr lang="it-IT" sz="2200" dirty="0" err="1"/>
              <a:t>fit</a:t>
            </a:r>
            <a:r>
              <a:rPr lang="it-IT" sz="2200" dirty="0"/>
              <a:t>, </a:t>
            </a:r>
            <a:r>
              <a:rPr lang="it-IT" sz="2200" dirty="0" err="1"/>
              <a:t>TinyDNN</a:t>
            </a:r>
            <a:r>
              <a:rPr lang="it-IT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 err="1"/>
              <a:t>Porting</a:t>
            </a:r>
            <a:r>
              <a:rPr lang="it-IT" sz="2600" dirty="0"/>
              <a:t> su CIFAR 10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Singola esecuzione dell’algoritmo per ottenere i risultati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2780400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830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Wingdings 2</vt:lpstr>
      <vt:lpstr>HDOfficeLightV0</vt:lpstr>
      <vt:lpstr>Retrospettivo</vt:lpstr>
      <vt:lpstr>Valutazione dell'impatto della riduzione della precisione dei pesi in una rete neurale nei confronti dell'accuratezza di classificazione </vt:lpstr>
      <vt:lpstr>Introduzione</vt:lpstr>
      <vt:lpstr>Approximate Computing </vt:lpstr>
      <vt:lpstr>Obiettivi</vt:lpstr>
      <vt:lpstr>Ambito applicativo</vt:lpstr>
      <vt:lpstr>Flusso dell’analisi</vt:lpstr>
      <vt:lpstr>Analisi della rete originale</vt:lpstr>
      <vt:lpstr>Progettazione della rete neurale</vt:lpstr>
      <vt:lpstr>Scelte operative</vt:lpstr>
      <vt:lpstr>Valutazione dell’accuratezza della rete</vt:lpstr>
      <vt:lpstr>Approximate Computing sulla rete neurale realizzata </vt:lpstr>
      <vt:lpstr>Premessa</vt:lpstr>
      <vt:lpstr>Premessa </vt:lpstr>
      <vt:lpstr>Note sullo Standard IEEE sulla rappresentazione dei float </vt:lpstr>
      <vt:lpstr>Scelta delle configurazioni approssimate</vt:lpstr>
      <vt:lpstr>Configurazioni approssimate</vt:lpstr>
      <vt:lpstr>Flusso dell’approssimazione: algoritmo per l’approximate computing</vt:lpstr>
      <vt:lpstr>NNAXIM</vt:lpstr>
      <vt:lpstr>Neural Network Approximate Computing SIMulator</vt:lpstr>
      <vt:lpstr>Operazioni disponibili</vt:lpstr>
      <vt:lpstr>Valutazione dei risultati ottenuti</vt:lpstr>
      <vt:lpstr>Processo di valutazione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Valutazione dell'impatto della riduzione della precisione dei pesi in una rete neurale nei confronti dell'accuratezza di classificazione </dc:title>
  <dc:creator>Alessandro Messina</dc:creator>
  <cp:lastModifiedBy>Alessandro Messina</cp:lastModifiedBy>
  <cp:revision>50</cp:revision>
  <dcterms:created xsi:type="dcterms:W3CDTF">2019-02-20T19:19:49Z</dcterms:created>
  <dcterms:modified xsi:type="dcterms:W3CDTF">2019-02-20T22:29:56Z</dcterms:modified>
</cp:coreProperties>
</file>