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86" r:id="rId3"/>
    <p:sldId id="269" r:id="rId4"/>
    <p:sldId id="280" r:id="rId5"/>
    <p:sldId id="284" r:id="rId6"/>
    <p:sldId id="283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1F26"/>
    <a:srgbClr val="E16A1A"/>
    <a:srgbClr val="D83339"/>
    <a:srgbClr val="7C8183"/>
    <a:srgbClr val="2E75B6"/>
    <a:srgbClr val="2E5596"/>
    <a:srgbClr val="D44149"/>
    <a:srgbClr val="E22326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Açık Stil 2 - Vurgu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Orta Stil 4 - Vurgu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Orta Stil 4 - Vurg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0" autoAdjust="0"/>
    <p:restoredTop sz="96433" autoAdjust="0"/>
  </p:normalViewPr>
  <p:slideViewPr>
    <p:cSldViewPr snapToGrid="0">
      <p:cViewPr varScale="1">
        <p:scale>
          <a:sx n="107" d="100"/>
          <a:sy n="107" d="100"/>
        </p:scale>
        <p:origin x="6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1B577C42-CF36-4C6A-B674-1F516F6D186F}"/>
    <pc:docChg chg="undo custSel modSld sldOrd">
      <pc:chgData name="Erkan ŞİRİN" userId="7f10ce1d6aaf8c5d" providerId="LiveId" clId="{1B577C42-CF36-4C6A-B674-1F516F6D186F}" dt="2019-07-28T08:05:38.237" v="41" actId="20577"/>
      <pc:docMkLst>
        <pc:docMk/>
      </pc:docMkLst>
      <pc:sldChg chg="addSp delSp modSp modAnim">
        <pc:chgData name="Erkan ŞİRİN" userId="7f10ce1d6aaf8c5d" providerId="LiveId" clId="{1B577C42-CF36-4C6A-B674-1F516F6D186F}" dt="2019-07-28T08:03:34.047" v="5" actId="478"/>
        <pc:sldMkLst>
          <pc:docMk/>
          <pc:sldMk cId="1416118015" sldId="257"/>
        </pc:sldMkLst>
        <pc:spChg chg="add del mod">
          <ac:chgData name="Erkan ŞİRİN" userId="7f10ce1d6aaf8c5d" providerId="LiveId" clId="{1B577C42-CF36-4C6A-B674-1F516F6D186F}" dt="2019-07-28T08:03:27.047" v="3" actId="478"/>
          <ac:spMkLst>
            <pc:docMk/>
            <pc:sldMk cId="1416118015" sldId="257"/>
            <ac:spMk id="9" creationId="{54DDBCE5-FF0F-419B-9C52-D027B33BDF81}"/>
          </ac:spMkLst>
        </pc:spChg>
        <pc:spChg chg="del">
          <ac:chgData name="Erkan ŞİRİN" userId="7f10ce1d6aaf8c5d" providerId="LiveId" clId="{1B577C42-CF36-4C6A-B674-1F516F6D186F}" dt="2019-07-28T08:03:23.918" v="2" actId="478"/>
          <ac:spMkLst>
            <pc:docMk/>
            <pc:sldMk cId="1416118015" sldId="257"/>
            <ac:spMk id="16" creationId="{00000000-0000-0000-0000-000000000000}"/>
          </ac:spMkLst>
        </pc:spChg>
        <pc:grpChg chg="del">
          <ac:chgData name="Erkan ŞİRİN" userId="7f10ce1d6aaf8c5d" providerId="LiveId" clId="{1B577C42-CF36-4C6A-B674-1F516F6D186F}" dt="2019-07-28T08:03:34.047" v="5" actId="478"/>
          <ac:grpSpMkLst>
            <pc:docMk/>
            <pc:sldMk cId="1416118015" sldId="257"/>
            <ac:grpSpMk id="15" creationId="{00000000-0000-0000-0000-000000000000}"/>
          </ac:grpSpMkLst>
        </pc:grpChg>
        <pc:picChg chg="del">
          <ac:chgData name="Erkan ŞİRİN" userId="7f10ce1d6aaf8c5d" providerId="LiveId" clId="{1B577C42-CF36-4C6A-B674-1F516F6D186F}" dt="2019-07-28T08:03:20.362" v="0" actId="478"/>
          <ac:picMkLst>
            <pc:docMk/>
            <pc:sldMk cId="1416118015" sldId="257"/>
            <ac:picMk id="2" creationId="{00000000-0000-0000-0000-000000000000}"/>
          </ac:picMkLst>
        </pc:picChg>
        <pc:picChg chg="add mod">
          <ac:chgData name="Erkan ŞİRİN" userId="7f10ce1d6aaf8c5d" providerId="LiveId" clId="{1B577C42-CF36-4C6A-B674-1F516F6D186F}" dt="2019-07-28T08:03:29.017" v="4" actId="1076"/>
          <ac:picMkLst>
            <pc:docMk/>
            <pc:sldMk cId="1416118015" sldId="257"/>
            <ac:picMk id="13" creationId="{AFF1B44B-679B-46F3-AB80-CEDE0A6215CD}"/>
          </ac:picMkLst>
        </pc:picChg>
      </pc:sldChg>
      <pc:sldChg chg="addSp delSp modSp delAnim">
        <pc:chgData name="Erkan ŞİRİN" userId="7f10ce1d6aaf8c5d" providerId="LiveId" clId="{1B577C42-CF36-4C6A-B674-1F516F6D186F}" dt="2019-07-28T08:04:35.170" v="25" actId="478"/>
        <pc:sldMkLst>
          <pc:docMk/>
          <pc:sldMk cId="2231850964" sldId="269"/>
        </pc:sldMkLst>
        <pc:spChg chg="del">
          <ac:chgData name="Erkan ŞİRİN" userId="7f10ce1d6aaf8c5d" providerId="LiveId" clId="{1B577C42-CF36-4C6A-B674-1F516F6D186F}" dt="2019-07-28T08:03:51.666" v="6" actId="478"/>
          <ac:spMkLst>
            <pc:docMk/>
            <pc:sldMk cId="2231850964" sldId="269"/>
            <ac:spMk id="9" creationId="{00000000-0000-0000-0000-000000000000}"/>
          </ac:spMkLst>
        </pc:spChg>
        <pc:spChg chg="mod">
          <ac:chgData name="Erkan ŞİRİN" userId="7f10ce1d6aaf8c5d" providerId="LiveId" clId="{1B577C42-CF36-4C6A-B674-1F516F6D186F}" dt="2019-07-28T08:03:55.709" v="15" actId="20577"/>
          <ac:spMkLst>
            <pc:docMk/>
            <pc:sldMk cId="2231850964" sldId="269"/>
            <ac:spMk id="16" creationId="{00000000-0000-0000-0000-000000000000}"/>
          </ac:spMkLst>
        </pc:spChg>
        <pc:grpChg chg="add del">
          <ac:chgData name="Erkan ŞİRİN" userId="7f10ce1d6aaf8c5d" providerId="LiveId" clId="{1B577C42-CF36-4C6A-B674-1F516F6D186F}" dt="2019-07-28T08:04:35.170" v="25" actId="478"/>
          <ac:grpSpMkLst>
            <pc:docMk/>
            <pc:sldMk cId="2231850964" sldId="269"/>
            <ac:grpSpMk id="15" creationId="{00000000-0000-0000-0000-000000000000}"/>
          </ac:grpSpMkLst>
        </pc:grpChg>
        <pc:grpChg chg="add del">
          <ac:chgData name="Erkan ŞİRİN" userId="7f10ce1d6aaf8c5d" providerId="LiveId" clId="{1B577C42-CF36-4C6A-B674-1F516F6D186F}" dt="2019-07-28T08:04:33.469" v="24" actId="478"/>
          <ac:grpSpMkLst>
            <pc:docMk/>
            <pc:sldMk cId="2231850964" sldId="269"/>
            <ac:grpSpMk id="27" creationId="{00000000-0000-0000-0000-000000000000}"/>
          </ac:grpSpMkLst>
        </pc:grpChg>
        <pc:picChg chg="del">
          <ac:chgData name="Erkan ŞİRİN" userId="7f10ce1d6aaf8c5d" providerId="LiveId" clId="{1B577C42-CF36-4C6A-B674-1F516F6D186F}" dt="2019-07-28T08:03:51.666" v="6" actId="478"/>
          <ac:picMkLst>
            <pc:docMk/>
            <pc:sldMk cId="2231850964" sldId="269"/>
            <ac:picMk id="13" creationId="{00000000-0000-0000-0000-000000000000}"/>
          </ac:picMkLst>
        </pc:picChg>
      </pc:sldChg>
      <pc:sldChg chg="delSp modSp">
        <pc:chgData name="Erkan ŞİRİN" userId="7f10ce1d6aaf8c5d" providerId="LiveId" clId="{1B577C42-CF36-4C6A-B674-1F516F6D186F}" dt="2019-07-28T08:05:38.237" v="41" actId="20577"/>
        <pc:sldMkLst>
          <pc:docMk/>
          <pc:sldMk cId="1527781605" sldId="280"/>
        </pc:sldMkLst>
        <pc:spChg chg="mod">
          <ac:chgData name="Erkan ŞİRİN" userId="7f10ce1d6aaf8c5d" providerId="LiveId" clId="{1B577C42-CF36-4C6A-B674-1F516F6D186F}" dt="2019-07-28T08:05:38.237" v="41" actId="20577"/>
          <ac:spMkLst>
            <pc:docMk/>
            <pc:sldMk cId="1527781605" sldId="280"/>
            <ac:spMk id="16" creationId="{00000000-0000-0000-0000-000000000000}"/>
          </ac:spMkLst>
        </pc:spChg>
        <pc:grpChg chg="del">
          <ac:chgData name="Erkan ŞİRİN" userId="7f10ce1d6aaf8c5d" providerId="LiveId" clId="{1B577C42-CF36-4C6A-B674-1F516F6D186F}" dt="2019-07-28T08:04:37.412" v="26" actId="478"/>
          <ac:grpSpMkLst>
            <pc:docMk/>
            <pc:sldMk cId="1527781605" sldId="28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B577C42-CF36-4C6A-B674-1F516F6D186F}" dt="2019-07-28T08:04:43.218" v="28" actId="478"/>
        <pc:sldMkLst>
          <pc:docMk/>
          <pc:sldMk cId="3814048224" sldId="283"/>
        </pc:sldMkLst>
        <pc:grpChg chg="del">
          <ac:chgData name="Erkan ŞİRİN" userId="7f10ce1d6aaf8c5d" providerId="LiveId" clId="{1B577C42-CF36-4C6A-B674-1F516F6D186F}" dt="2019-07-28T08:04:43.218" v="28" actId="478"/>
          <ac:grpSpMkLst>
            <pc:docMk/>
            <pc:sldMk cId="3814048224" sldId="28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B577C42-CF36-4C6A-B674-1F516F6D186F}" dt="2019-07-28T08:04:39.650" v="27" actId="478"/>
        <pc:sldMkLst>
          <pc:docMk/>
          <pc:sldMk cId="2407537411" sldId="284"/>
        </pc:sldMkLst>
        <pc:grpChg chg="del">
          <ac:chgData name="Erkan ŞİRİN" userId="7f10ce1d6aaf8c5d" providerId="LiveId" clId="{1B577C42-CF36-4C6A-B674-1F516F6D186F}" dt="2019-07-28T08:04:39.650" v="27" actId="478"/>
          <ac:grpSpMkLst>
            <pc:docMk/>
            <pc:sldMk cId="2407537411" sldId="284"/>
            <ac:grpSpMk id="15" creationId="{00000000-0000-0000-0000-000000000000}"/>
          </ac:grpSpMkLst>
        </pc:grpChg>
      </pc:sldChg>
      <pc:sldChg chg="addSp delSp ord">
        <pc:chgData name="Erkan ŞİRİN" userId="7f10ce1d6aaf8c5d" providerId="LiveId" clId="{1B577C42-CF36-4C6A-B674-1F516F6D186F}" dt="2019-07-28T08:04:30.997" v="23" actId="478"/>
        <pc:sldMkLst>
          <pc:docMk/>
          <pc:sldMk cId="703015274" sldId="286"/>
        </pc:sldMkLst>
        <pc:grpChg chg="add del">
          <ac:chgData name="Erkan ŞİRİN" userId="7f10ce1d6aaf8c5d" providerId="LiveId" clId="{1B577C42-CF36-4C6A-B674-1F516F6D186F}" dt="2019-07-28T08:04:30.997" v="23" actId="478"/>
          <ac:grpSpMkLst>
            <pc:docMk/>
            <pc:sldMk cId="703015274" sldId="286"/>
            <ac:grpSpMk id="1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Resim 12">
            <a:extLst>
              <a:ext uri="{FF2B5EF4-FFF2-40B4-BE49-F238E27FC236}">
                <a16:creationId xmlns:a16="http://schemas.microsoft.com/office/drawing/2014/main" id="{AFF1B44B-679B-46F3-AB80-CEDE0A6215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821" y="1620051"/>
            <a:ext cx="4370342" cy="23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o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59711"/>
              </p:ext>
            </p:extLst>
          </p:nvPr>
        </p:nvGraphicFramePr>
        <p:xfrm>
          <a:off x="901431" y="829179"/>
          <a:ext cx="989959" cy="9318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sz="600" dirty="0"/>
                        <a:t>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600" dirty="0" err="1"/>
                        <a:t>label</a:t>
                      </a:r>
                      <a:endParaRPr lang="tr-TR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31">
                <a:tc>
                  <a:txBody>
                    <a:bodyPr/>
                    <a:lstStyle/>
                    <a:p>
                      <a:r>
                        <a:rPr lang="tr-TR" sz="600"/>
                        <a:t>[1.2,3.4……….]</a:t>
                      </a:r>
                      <a:endParaRPr lang="tr-TR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600"/>
                        <a:t>1.0</a:t>
                      </a:r>
                      <a:endParaRPr lang="tr-TR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600" dirty="0"/>
                        <a:t>[7.2,8.3……….]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600" dirty="0"/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600" dirty="0"/>
                        <a:t>[2.7,7.5……….]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6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600" dirty="0"/>
                        <a:t>[0.9,2.9……….]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6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" name="Tablo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83921"/>
              </p:ext>
            </p:extLst>
          </p:nvPr>
        </p:nvGraphicFramePr>
        <p:xfrm>
          <a:off x="1798444" y="4137728"/>
          <a:ext cx="628072" cy="9361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231">
                <a:tc>
                  <a:txBody>
                    <a:bodyPr/>
                    <a:lstStyle/>
                    <a:p>
                      <a:r>
                        <a:rPr lang="tr-TR" sz="600" dirty="0"/>
                        <a:t>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31">
                <a:tc>
                  <a:txBody>
                    <a:bodyPr/>
                    <a:lstStyle/>
                    <a:p>
                      <a:r>
                        <a:rPr lang="tr-TR" sz="600" dirty="0"/>
                        <a:t>[2.1,3.3……….]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600" dirty="0"/>
                        <a:t>[3.0,7.8……….]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600" dirty="0"/>
                        <a:t>[3.2,6.5……….]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600" dirty="0"/>
                        <a:t>[0.8,4.0……….]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lo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66298"/>
              </p:ext>
            </p:extLst>
          </p:nvPr>
        </p:nvGraphicFramePr>
        <p:xfrm>
          <a:off x="5014998" y="2606508"/>
          <a:ext cx="986567" cy="9361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4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231">
                <a:tc>
                  <a:txBody>
                    <a:bodyPr/>
                    <a:lstStyle/>
                    <a:p>
                      <a:pPr algn="ctr"/>
                      <a:r>
                        <a:rPr lang="tr-TR" sz="600" dirty="0"/>
                        <a:t>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600" dirty="0" err="1"/>
                        <a:t>pre</a:t>
                      </a:r>
                      <a:endParaRPr lang="tr-TR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31">
                <a:tc>
                  <a:txBody>
                    <a:bodyPr/>
                    <a:lstStyle/>
                    <a:p>
                      <a:r>
                        <a:rPr lang="tr-TR" sz="600" dirty="0"/>
                        <a:t>[2.1,3.3……….]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6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600" dirty="0"/>
                        <a:t>[3.0,7.8……….]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600" dirty="0"/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600" dirty="0"/>
                        <a:t>[3.2,6.5……….]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6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600" dirty="0"/>
                        <a:t>[0.8,4.0……….]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600" dirty="0"/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0" name="Grup 59"/>
          <p:cNvGrpSpPr/>
          <p:nvPr/>
        </p:nvGrpSpPr>
        <p:grpSpPr>
          <a:xfrm>
            <a:off x="2613429" y="1110415"/>
            <a:ext cx="1466850" cy="1805535"/>
            <a:chOff x="2613429" y="1110415"/>
            <a:chExt cx="1466850" cy="1805535"/>
          </a:xfrm>
        </p:grpSpPr>
        <p:pic>
          <p:nvPicPr>
            <p:cNvPr id="53" name="Resim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3429" y="1449100"/>
              <a:ext cx="1466850" cy="1466850"/>
            </a:xfrm>
            <a:prstGeom prst="rect">
              <a:avLst/>
            </a:prstGeom>
          </p:spPr>
        </p:pic>
        <p:sp>
          <p:nvSpPr>
            <p:cNvPr id="59" name="Dikdörtgen 58"/>
            <p:cNvSpPr/>
            <p:nvPr/>
          </p:nvSpPr>
          <p:spPr>
            <a:xfrm>
              <a:off x="2805135" y="1110415"/>
              <a:ext cx="9733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 err="1">
                  <a:latin typeface="Bahnschrift Light" panose="020B0502040204020203" pitchFamily="34" charset="0"/>
                </a:rPr>
                <a:t>Estimator</a:t>
              </a:r>
              <a:endParaRPr lang="tr-TR" sz="1400" dirty="0"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63" name="Grup 62"/>
          <p:cNvGrpSpPr/>
          <p:nvPr/>
        </p:nvGrpSpPr>
        <p:grpSpPr>
          <a:xfrm>
            <a:off x="2684128" y="1326256"/>
            <a:ext cx="1436571" cy="1707450"/>
            <a:chOff x="4327591" y="2419823"/>
            <a:chExt cx="1436571" cy="1707450"/>
          </a:xfrm>
        </p:grpSpPr>
        <p:grpSp>
          <p:nvGrpSpPr>
            <p:cNvPr id="49" name="Grup 48"/>
            <p:cNvGrpSpPr/>
            <p:nvPr/>
          </p:nvGrpSpPr>
          <p:grpSpPr>
            <a:xfrm>
              <a:off x="4327591" y="2701688"/>
              <a:ext cx="1436571" cy="1425585"/>
              <a:chOff x="1778117" y="552450"/>
              <a:chExt cx="1436571" cy="1425585"/>
            </a:xfrm>
          </p:grpSpPr>
          <p:grpSp>
            <p:nvGrpSpPr>
              <p:cNvPr id="34" name="Grup 33"/>
              <p:cNvGrpSpPr/>
              <p:nvPr/>
            </p:nvGrpSpPr>
            <p:grpSpPr>
              <a:xfrm>
                <a:off x="1778117" y="552450"/>
                <a:ext cx="1436571" cy="1425585"/>
                <a:chOff x="1778117" y="552450"/>
                <a:chExt cx="1436571" cy="1425585"/>
              </a:xfrm>
            </p:grpSpPr>
            <p:cxnSp>
              <p:nvCxnSpPr>
                <p:cNvPr id="13" name="Düz Bağlayıcı 12"/>
                <p:cNvCxnSpPr/>
                <p:nvPr/>
              </p:nvCxnSpPr>
              <p:spPr>
                <a:xfrm>
                  <a:off x="1778117" y="552450"/>
                  <a:ext cx="4501" cy="142558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Düz Bağlayıcı 27"/>
                <p:cNvCxnSpPr/>
                <p:nvPr/>
              </p:nvCxnSpPr>
              <p:spPr>
                <a:xfrm flipH="1">
                  <a:off x="1778117" y="1978035"/>
                  <a:ext cx="143657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Oval 34"/>
              <p:cNvSpPr/>
              <p:nvPr/>
            </p:nvSpPr>
            <p:spPr>
              <a:xfrm>
                <a:off x="2212188" y="109061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257907" y="148860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840838" y="121952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537255" y="98304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951683" y="150511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817978" y="100432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272732" y="125032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617310" y="126524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930689" y="73393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740451" y="88832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46" name="Düz Bağlayıcı 45"/>
              <p:cNvCxnSpPr/>
              <p:nvPr/>
            </p:nvCxnSpPr>
            <p:spPr>
              <a:xfrm flipV="1">
                <a:off x="1871663" y="706181"/>
                <a:ext cx="1272124" cy="1001467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Dikdörtgen 61"/>
            <p:cNvSpPr/>
            <p:nvPr/>
          </p:nvSpPr>
          <p:spPr>
            <a:xfrm>
              <a:off x="4456050" y="2419823"/>
              <a:ext cx="11961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 err="1">
                  <a:latin typeface="Bahnschrift Light" panose="020B0502040204020203" pitchFamily="34" charset="0"/>
                </a:rPr>
                <a:t>Transformer</a:t>
              </a:r>
              <a:endParaRPr lang="tr-TR" sz="1400" dirty="0">
                <a:latin typeface="Bahnschrift Light" panose="020B0502040204020203" pitchFamily="34" charset="0"/>
              </a:endParaRPr>
            </a:p>
          </p:txBody>
        </p:sp>
      </p:grpSp>
      <p:sp>
        <p:nvSpPr>
          <p:cNvPr id="64" name="Dikdörtgen 63"/>
          <p:cNvSpPr/>
          <p:nvPr/>
        </p:nvSpPr>
        <p:spPr>
          <a:xfrm>
            <a:off x="5103036" y="4051407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Estimator.fit</a:t>
            </a:r>
            <a:r>
              <a:rPr lang="tr-TR" sz="2400" b="1" dirty="0"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65" name="Dikdörtgen 64"/>
          <p:cNvSpPr/>
          <p:nvPr/>
        </p:nvSpPr>
        <p:spPr>
          <a:xfrm>
            <a:off x="4423362" y="4916112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Transformer.transform</a:t>
            </a:r>
            <a:r>
              <a:rPr lang="tr-TR" sz="2400" b="1" dirty="0">
                <a:solidFill>
                  <a:srgbClr val="E7E6E6">
                    <a:lumMod val="25000"/>
                  </a:srgbClr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tr-T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01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5 -0.00139 L 0.15222 0.12106 " pathEditMode="relative" ptsTypes="AA">
                                      <p:cBhvr>
                                        <p:cTn id="16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3 0.00487 L 0.16718 0.1409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1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93 L 0.27213 -0.21621 " pathEditMode="relative" ptsTypes="AA">
                                      <p:cBhvr>
                                        <p:cTn id="3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6 0.00556 L 0.22539 0.00278 " pathEditMode="relative" ptsTypes="AA">
                                      <p:cBhvr>
                                        <p:cTn id="5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Pipeline</a:t>
            </a:r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Genel Konsept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1745406" y="2139625"/>
            <a:ext cx="71898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000" dirty="0">
                <a:latin typeface="Roboto"/>
              </a:rPr>
              <a:t>ML İş Akışlarında Standardizasyon ve kolaylık</a:t>
            </a:r>
          </a:p>
        </p:txBody>
      </p:sp>
      <p:sp>
        <p:nvSpPr>
          <p:cNvPr id="25" name="Küp 24"/>
          <p:cNvSpPr/>
          <p:nvPr/>
        </p:nvSpPr>
        <p:spPr>
          <a:xfrm>
            <a:off x="1582781" y="1301522"/>
            <a:ext cx="325251" cy="158261"/>
          </a:xfrm>
          <a:prstGeom prst="cube">
            <a:avLst/>
          </a:prstGeom>
          <a:solidFill>
            <a:srgbClr val="E16A1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6" name="Düz Bağlayıcı 25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ilindir 35"/>
          <p:cNvSpPr/>
          <p:nvPr/>
        </p:nvSpPr>
        <p:spPr>
          <a:xfrm rot="5768276">
            <a:off x="2712964" y="896199"/>
            <a:ext cx="263769" cy="12133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Silindir 36"/>
          <p:cNvSpPr/>
          <p:nvPr/>
        </p:nvSpPr>
        <p:spPr>
          <a:xfrm rot="5642177">
            <a:off x="4075600" y="1063406"/>
            <a:ext cx="263769" cy="12133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Silindir 37"/>
          <p:cNvSpPr/>
          <p:nvPr/>
        </p:nvSpPr>
        <p:spPr>
          <a:xfrm rot="5194110">
            <a:off x="5399296" y="1028083"/>
            <a:ext cx="263769" cy="12133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Silindir 38"/>
          <p:cNvSpPr/>
          <p:nvPr/>
        </p:nvSpPr>
        <p:spPr>
          <a:xfrm rot="5400000">
            <a:off x="6741462" y="974339"/>
            <a:ext cx="263769" cy="12133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Silindir 39"/>
          <p:cNvSpPr/>
          <p:nvPr/>
        </p:nvSpPr>
        <p:spPr>
          <a:xfrm rot="5675953">
            <a:off x="8083627" y="1033220"/>
            <a:ext cx="263769" cy="12133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Silindir 40"/>
          <p:cNvSpPr/>
          <p:nvPr/>
        </p:nvSpPr>
        <p:spPr>
          <a:xfrm rot="5873057">
            <a:off x="9438149" y="1241939"/>
            <a:ext cx="263769" cy="12133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185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93 L 0.04101 0.00787 L 0.08711 0.0169 L 0.13112 0.02454 L 0.15351 0.03495 L 0.21263 0.04375 L 0.2444 0.0463 L 0.2638 0.0412 L 0.30924 0.03866 L 0.3569 0.03217 L 0.37708 0.03102 L 0.43112 0.02847 L 0.4651 0.02963 L 0.49323 0.02963 L 0.5595 0.04005 L 0.57682 0.04375 L 0.60065 0.05787 L 0.64388 0.06805 L 0.68359 0.07847 L 0.7457 0.0875 " pathEditMode="relative" rAng="0" ptsTypes="AAAAAAAAAAAAAAAAAA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18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Scikit-Learn</a:t>
            </a:r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Pipeline</a:t>
            </a:r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Temel Kavramlar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1395162" y="1322502"/>
            <a:ext cx="97808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Dataframe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tr-TR" dirty="0">
                <a:latin typeface="Roboto"/>
              </a:rPr>
              <a:t>İçinde</a:t>
            </a:r>
            <a:r>
              <a:rPr lang="tr-TR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Roboto"/>
              </a:rPr>
              <a:t>text, feature vectors, true labels, and predictions</a:t>
            </a:r>
            <a:r>
              <a:rPr lang="tr-TR" dirty="0">
                <a:latin typeface="Roboto"/>
              </a:rPr>
              <a:t> ile ilgili bilgiler olabilir.</a:t>
            </a:r>
            <a:endParaRPr lang="tr-TR" b="1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>
              <a:lnSpc>
                <a:spcPct val="200000"/>
              </a:lnSpc>
            </a:pP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Transformer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tr-TR" dirty="0">
                <a:solidFill>
                  <a:prstClr val="black"/>
                </a:solidFill>
                <a:latin typeface="Roboto"/>
              </a:rPr>
              <a:t>Bir </a:t>
            </a:r>
            <a:r>
              <a:rPr lang="tr-TR" dirty="0" err="1">
                <a:solidFill>
                  <a:prstClr val="black"/>
                </a:solidFill>
                <a:latin typeface="Roboto"/>
              </a:rPr>
              <a:t>DF’i</a:t>
            </a:r>
            <a:r>
              <a:rPr lang="tr-TR" dirty="0">
                <a:solidFill>
                  <a:prstClr val="black"/>
                </a:solidFill>
                <a:latin typeface="Roboto"/>
              </a:rPr>
              <a:t> başka bir </a:t>
            </a:r>
            <a:r>
              <a:rPr lang="tr-TR" dirty="0" err="1">
                <a:solidFill>
                  <a:prstClr val="black"/>
                </a:solidFill>
                <a:latin typeface="Roboto"/>
              </a:rPr>
              <a:t>DF’e</a:t>
            </a:r>
            <a:r>
              <a:rPr lang="tr-TR" dirty="0">
                <a:solidFill>
                  <a:prstClr val="black"/>
                </a:solidFill>
                <a:latin typeface="Roboto"/>
              </a:rPr>
              <a:t> dönüştürür. </a:t>
            </a:r>
            <a:r>
              <a:rPr lang="tr-TR" dirty="0" err="1">
                <a:solidFill>
                  <a:prstClr val="black"/>
                </a:solidFill>
                <a:latin typeface="Roboto"/>
              </a:rPr>
              <a:t>Örn</a:t>
            </a:r>
            <a:r>
              <a:rPr lang="tr-TR" dirty="0">
                <a:solidFill>
                  <a:prstClr val="black"/>
                </a:solidFill>
                <a:latin typeface="Roboto"/>
              </a:rPr>
              <a:t>: ML Model</a:t>
            </a:r>
            <a:endParaRPr lang="tr-TR" sz="2400" b="1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Estimator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tr-TR" dirty="0">
                <a:solidFill>
                  <a:prstClr val="black"/>
                </a:solidFill>
                <a:latin typeface="Roboto"/>
              </a:rPr>
              <a:t>Kendini uyduracak bir DF arar. Sonra onu </a:t>
            </a:r>
            <a:r>
              <a:rPr lang="tr-TR" dirty="0" err="1">
                <a:solidFill>
                  <a:prstClr val="black"/>
                </a:solidFill>
                <a:latin typeface="Roboto"/>
              </a:rPr>
              <a:t>Transformer’a</a:t>
            </a:r>
            <a:r>
              <a:rPr lang="tr-TR" dirty="0">
                <a:solidFill>
                  <a:prstClr val="black"/>
                </a:solidFill>
                <a:latin typeface="Roboto"/>
              </a:rPr>
              <a:t> dönüştürür.</a:t>
            </a:r>
            <a:endParaRPr lang="tr-TR" sz="2400" b="1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Pipeline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tr-TR" dirty="0">
                <a:solidFill>
                  <a:prstClr val="black"/>
                </a:solidFill>
                <a:latin typeface="Roboto"/>
              </a:rPr>
              <a:t>ML akışında </a:t>
            </a:r>
            <a:r>
              <a:rPr lang="tr-TR" dirty="0" err="1">
                <a:solidFill>
                  <a:prstClr val="black"/>
                </a:solidFill>
                <a:latin typeface="Roboto"/>
              </a:rPr>
              <a:t>Transformer</a:t>
            </a:r>
            <a:r>
              <a:rPr lang="tr-TR" dirty="0">
                <a:solidFill>
                  <a:prstClr val="black"/>
                </a:solidFill>
                <a:latin typeface="Roboto"/>
              </a:rPr>
              <a:t> ve </a:t>
            </a:r>
            <a:r>
              <a:rPr lang="tr-TR" dirty="0" err="1">
                <a:solidFill>
                  <a:prstClr val="black"/>
                </a:solidFill>
                <a:latin typeface="Roboto"/>
              </a:rPr>
              <a:t>Estimator’ları</a:t>
            </a:r>
            <a:r>
              <a:rPr lang="tr-TR" dirty="0">
                <a:solidFill>
                  <a:prstClr val="black"/>
                </a:solidFill>
                <a:latin typeface="Roboto"/>
              </a:rPr>
              <a:t> zincirleme birbirine bağlar.</a:t>
            </a:r>
            <a:endParaRPr lang="tr-TR" sz="2400" b="1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Parameter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tr-TR" dirty="0">
                <a:solidFill>
                  <a:prstClr val="black"/>
                </a:solidFill>
                <a:latin typeface="Roboto"/>
              </a:rPr>
              <a:t>Tüm </a:t>
            </a:r>
            <a:r>
              <a:rPr lang="tr-TR" dirty="0" err="1">
                <a:solidFill>
                  <a:prstClr val="black"/>
                </a:solidFill>
                <a:latin typeface="Roboto"/>
              </a:rPr>
              <a:t>Estimator</a:t>
            </a:r>
            <a:r>
              <a:rPr lang="tr-TR" dirty="0">
                <a:solidFill>
                  <a:prstClr val="black"/>
                </a:solidFill>
                <a:latin typeface="Roboto"/>
              </a:rPr>
              <a:t> ve </a:t>
            </a:r>
            <a:r>
              <a:rPr lang="tr-TR" dirty="0" err="1">
                <a:solidFill>
                  <a:prstClr val="black"/>
                </a:solidFill>
                <a:latin typeface="Roboto"/>
              </a:rPr>
              <a:t>Transformator’lerin</a:t>
            </a:r>
            <a:r>
              <a:rPr lang="tr-TR" dirty="0">
                <a:solidFill>
                  <a:prstClr val="black"/>
                </a:solidFill>
                <a:latin typeface="Roboto"/>
              </a:rPr>
              <a:t> parametreleri için ortak bir API.</a:t>
            </a:r>
            <a:endParaRPr lang="tr-TR" sz="2400" b="1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ikdörtgen 48"/>
          <p:cNvSpPr/>
          <p:nvPr/>
        </p:nvSpPr>
        <p:spPr>
          <a:xfrm>
            <a:off x="9721745" y="1207789"/>
            <a:ext cx="1238250" cy="647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/>
              <a:t>VectorAssembler</a:t>
            </a:r>
            <a:endParaRPr lang="tr-TR" sz="1200" dirty="0"/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Pipeline</a:t>
            </a:r>
            <a:endParaRPr lang="tr-TR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Tablo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16189"/>
              </p:ext>
            </p:extLst>
          </p:nvPr>
        </p:nvGraphicFramePr>
        <p:xfrm>
          <a:off x="423089" y="1023123"/>
          <a:ext cx="3167836" cy="3581813"/>
        </p:xfrm>
        <a:graphic>
          <a:graphicData uri="http://schemas.openxmlformats.org/drawingml/2006/table">
            <a:tbl>
              <a:tblPr/>
              <a:tblGrid>
                <a:gridCol w="377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8603">
                <a:tc>
                  <a:txBody>
                    <a:bodyPr/>
                    <a:lstStyle/>
                    <a:p>
                      <a:pPr algn="ctr"/>
                      <a:r>
                        <a:rPr lang="tr-TR" sz="800" b="0" dirty="0" err="1">
                          <a:effectLst/>
                          <a:latin typeface="Roboto"/>
                        </a:rPr>
                        <a:t>sirano</a:t>
                      </a:r>
                      <a:endParaRPr lang="tr-TR" sz="800" b="0" dirty="0">
                        <a:effectLst/>
                        <a:latin typeface="Roboto"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b="0" dirty="0">
                          <a:effectLst/>
                          <a:latin typeface="Roboto"/>
                        </a:rPr>
                        <a:t>isim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b="0" dirty="0">
                          <a:effectLst/>
                          <a:latin typeface="Roboto"/>
                        </a:rPr>
                        <a:t>yas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b="0" dirty="0">
                          <a:effectLst/>
                          <a:latin typeface="Roboto"/>
                        </a:rPr>
                        <a:t>meslek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b="0" dirty="0" err="1">
                          <a:effectLst/>
                          <a:latin typeface="Roboto"/>
                        </a:rPr>
                        <a:t>sehir</a:t>
                      </a:r>
                      <a:endParaRPr lang="tr-TR" sz="800" b="0" dirty="0">
                        <a:effectLst/>
                        <a:latin typeface="Roboto"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b="0" dirty="0">
                          <a:effectLst/>
                          <a:latin typeface="Roboto"/>
                        </a:rPr>
                        <a:t>gelir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b="0" dirty="0">
                          <a:effectLst/>
                          <a:latin typeface="Roboto"/>
                        </a:rPr>
                        <a:t>durum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14">
                <a:tc>
                  <a:txBody>
                    <a:bodyPr/>
                    <a:lstStyle/>
                    <a:p>
                      <a:pPr algn="l"/>
                      <a:r>
                        <a:rPr lang="tr-TR" sz="800" dirty="0">
                          <a:effectLst/>
                        </a:rPr>
                        <a:t>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Cemal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35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 dirty="0" err="1">
                          <a:effectLst/>
                        </a:rPr>
                        <a:t>Isci</a:t>
                      </a:r>
                      <a:endParaRPr lang="tr-TR" sz="800" dirty="0">
                        <a:effectLst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 dirty="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>
                          <a:effectLst/>
                        </a:rPr>
                        <a:t>3500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14">
                <a:tc>
                  <a:txBody>
                    <a:bodyPr/>
                    <a:lstStyle/>
                    <a:p>
                      <a:pPr algn="l"/>
                      <a:r>
                        <a:rPr lang="tr-TR" sz="800" dirty="0">
                          <a:effectLst/>
                        </a:rPr>
                        <a:t>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Ceyda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42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 dirty="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 dirty="0">
                          <a:effectLst/>
                        </a:rPr>
                        <a:t>Kayseri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214">
                <a:tc>
                  <a:txBody>
                    <a:bodyPr/>
                    <a:lstStyle/>
                    <a:p>
                      <a:pPr algn="l"/>
                      <a:r>
                        <a:rPr lang="tr-TR" sz="800" dirty="0">
                          <a:effectLst/>
                        </a:rPr>
                        <a:t>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Timur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30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Müzisyen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 dirty="0" err="1">
                          <a:effectLst/>
                        </a:rPr>
                        <a:t>Istanbul</a:t>
                      </a:r>
                      <a:endParaRPr lang="tr-TR" sz="800" dirty="0">
                        <a:effectLst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>
                          <a:effectLst/>
                        </a:rPr>
                        <a:t>9000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14">
                <a:tc>
                  <a:txBody>
                    <a:bodyPr/>
                    <a:lstStyle/>
                    <a:p>
                      <a:pPr algn="l"/>
                      <a:r>
                        <a:rPr lang="tr-TR" sz="800" dirty="0">
                          <a:effectLst/>
                        </a:rPr>
                        <a:t>4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 dirty="0">
                          <a:effectLst/>
                        </a:rPr>
                        <a:t>Burcu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>
                          <a:effectLst/>
                        </a:rPr>
                        <a:t>29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Pazarlamaci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214">
                <a:tc>
                  <a:txBody>
                    <a:bodyPr/>
                    <a:lstStyle/>
                    <a:p>
                      <a:pPr algn="l"/>
                      <a:r>
                        <a:rPr lang="tr-TR" sz="800" dirty="0">
                          <a:effectLst/>
                        </a:rPr>
                        <a:t>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Yasemin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23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Pazarlamaci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Bursa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>
                          <a:effectLst/>
                        </a:rPr>
                        <a:t>4800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214">
                <a:tc>
                  <a:txBody>
                    <a:bodyPr/>
                    <a:lstStyle/>
                    <a:p>
                      <a:pPr algn="l"/>
                      <a:r>
                        <a:rPr lang="tr-TR" sz="800" dirty="0">
                          <a:effectLst/>
                        </a:rPr>
                        <a:t>6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Ali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33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>
                          <a:effectLst/>
                        </a:rPr>
                        <a:t>4250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214">
                <a:tc>
                  <a:txBody>
                    <a:bodyPr/>
                    <a:lstStyle/>
                    <a:p>
                      <a:pPr algn="l"/>
                      <a:r>
                        <a:rPr lang="tr-TR" sz="800" dirty="0">
                          <a:effectLst/>
                        </a:rPr>
                        <a:t>7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Dilek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>
                          <a:effectLst/>
                        </a:rPr>
                        <a:t>29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Pazarlamaci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>
                          <a:effectLst/>
                        </a:rPr>
                        <a:t>7300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214">
                <a:tc>
                  <a:txBody>
                    <a:bodyPr/>
                    <a:lstStyle/>
                    <a:p>
                      <a:pPr algn="l"/>
                      <a:r>
                        <a:rPr lang="tr-TR" sz="800" dirty="0">
                          <a:effectLst/>
                        </a:rPr>
                        <a:t>8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Murat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31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Müzisyen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>
                          <a:effectLst/>
                        </a:rPr>
                        <a:t>12000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214">
                <a:tc>
                  <a:txBody>
                    <a:bodyPr/>
                    <a:lstStyle/>
                    <a:p>
                      <a:pPr algn="l"/>
                      <a:r>
                        <a:rPr lang="tr-TR" sz="800" dirty="0">
                          <a:effectLst/>
                        </a:rPr>
                        <a:t>9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Ahmet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33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Doktor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>
                          <a:effectLst/>
                        </a:rPr>
                        <a:t>18000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214">
                <a:tc>
                  <a:txBody>
                    <a:bodyPr/>
                    <a:lstStyle/>
                    <a:p>
                      <a:pPr algn="l"/>
                      <a:r>
                        <a:rPr lang="tr-TR" sz="800" dirty="0">
                          <a:effectLst/>
                        </a:rPr>
                        <a:t>10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Muhittin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46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Berber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>
                          <a:effectLst/>
                        </a:rPr>
                        <a:t>12000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214">
                <a:tc>
                  <a:txBody>
                    <a:bodyPr/>
                    <a:lstStyle/>
                    <a:p>
                      <a:pPr algn="l"/>
                      <a:r>
                        <a:rPr lang="tr-TR" sz="800" dirty="0">
                          <a:effectLst/>
                        </a:rPr>
                        <a:t>11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Hicaziye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47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Tuhafiyeci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>
                          <a:effectLst/>
                        </a:rPr>
                        <a:t>4800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214">
                <a:tc>
                  <a:txBody>
                    <a:bodyPr/>
                    <a:lstStyle/>
                    <a:p>
                      <a:pPr algn="l"/>
                      <a:r>
                        <a:rPr lang="tr-TR" sz="800" dirty="0">
                          <a:effectLst/>
                        </a:rPr>
                        <a:t>12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Harun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43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Tornacı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214">
                <a:tc>
                  <a:txBody>
                    <a:bodyPr/>
                    <a:lstStyle/>
                    <a:p>
                      <a:pPr algn="l"/>
                      <a:r>
                        <a:rPr lang="tr-TR" sz="800" dirty="0">
                          <a:effectLst/>
                        </a:rPr>
                        <a:t>13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 dirty="0">
                          <a:effectLst/>
                        </a:rPr>
                        <a:t>Hakkı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33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Çorum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>
                          <a:effectLst/>
                        </a:rPr>
                        <a:t>3750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214"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14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 dirty="0">
                          <a:effectLst/>
                        </a:rPr>
                        <a:t>Gülizar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37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 dirty="0">
                          <a:effectLst/>
                        </a:rPr>
                        <a:t>Doktor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 dirty="0">
                          <a:effectLst/>
                        </a:rPr>
                        <a:t>İzmir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>
                          <a:effectLst/>
                        </a:rPr>
                        <a:t>14250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214"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15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Şehmuz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41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>
                          <a:effectLst/>
                        </a:rPr>
                        <a:t>Müzisyen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800" dirty="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>
                          <a:effectLst/>
                        </a:rPr>
                        <a:t>8700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>
                          <a:effectLst/>
                        </a:rPr>
                        <a:t>iyi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3" name="Dikdörtgen 12"/>
          <p:cNvSpPr/>
          <p:nvPr/>
        </p:nvSpPr>
        <p:spPr>
          <a:xfrm>
            <a:off x="4248150" y="1276350"/>
            <a:ext cx="123825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meslek </a:t>
            </a:r>
            <a:r>
              <a:rPr lang="tr-TR" sz="1400" dirty="0" err="1"/>
              <a:t>StringIndexer</a:t>
            </a:r>
            <a:endParaRPr lang="tr-TR" sz="1400" dirty="0"/>
          </a:p>
        </p:txBody>
      </p:sp>
      <p:sp>
        <p:nvSpPr>
          <p:cNvPr id="30" name="Dikdörtgen 29"/>
          <p:cNvSpPr/>
          <p:nvPr/>
        </p:nvSpPr>
        <p:spPr>
          <a:xfrm>
            <a:off x="6111610" y="1276350"/>
            <a:ext cx="123825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/>
              <a:t>sehir</a:t>
            </a:r>
            <a:r>
              <a:rPr lang="tr-TR" sz="1400" dirty="0"/>
              <a:t> </a:t>
            </a:r>
            <a:r>
              <a:rPr lang="tr-TR" sz="1400" dirty="0" err="1"/>
              <a:t>StringIndexer</a:t>
            </a:r>
            <a:endParaRPr lang="tr-TR" sz="1400" dirty="0"/>
          </a:p>
        </p:txBody>
      </p:sp>
      <p:grpSp>
        <p:nvGrpSpPr>
          <p:cNvPr id="29" name="Grup 28"/>
          <p:cNvGrpSpPr/>
          <p:nvPr/>
        </p:nvGrpSpPr>
        <p:grpSpPr>
          <a:xfrm>
            <a:off x="5422370" y="1495425"/>
            <a:ext cx="721255" cy="214312"/>
            <a:chOff x="4867275" y="2981325"/>
            <a:chExt cx="690561" cy="219075"/>
          </a:xfrm>
        </p:grpSpPr>
        <p:sp>
          <p:nvSpPr>
            <p:cNvPr id="25" name="Oval 24"/>
            <p:cNvSpPr/>
            <p:nvPr/>
          </p:nvSpPr>
          <p:spPr>
            <a:xfrm>
              <a:off x="4867275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4995862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5172074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5300661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7" name="Dikdörtgen 36"/>
          <p:cNvSpPr/>
          <p:nvPr/>
        </p:nvSpPr>
        <p:spPr>
          <a:xfrm>
            <a:off x="7975070" y="1276350"/>
            <a:ext cx="123825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/>
              <a:t>OneHotEnc</a:t>
            </a:r>
            <a:r>
              <a:rPr lang="tr-TR" sz="1400" dirty="0"/>
              <a:t>.</a:t>
            </a:r>
          </a:p>
        </p:txBody>
      </p:sp>
      <p:grpSp>
        <p:nvGrpSpPr>
          <p:cNvPr id="43" name="Grup 42"/>
          <p:cNvGrpSpPr/>
          <p:nvPr/>
        </p:nvGrpSpPr>
        <p:grpSpPr>
          <a:xfrm>
            <a:off x="9142626" y="1495425"/>
            <a:ext cx="656034" cy="200820"/>
            <a:chOff x="4867275" y="2981325"/>
            <a:chExt cx="690561" cy="219075"/>
          </a:xfrm>
        </p:grpSpPr>
        <p:sp>
          <p:nvSpPr>
            <p:cNvPr id="44" name="Oval 43"/>
            <p:cNvSpPr/>
            <p:nvPr/>
          </p:nvSpPr>
          <p:spPr>
            <a:xfrm>
              <a:off x="4867275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5" name="Oval 44"/>
            <p:cNvSpPr/>
            <p:nvPr/>
          </p:nvSpPr>
          <p:spPr>
            <a:xfrm>
              <a:off x="4995862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6" name="Oval 45"/>
            <p:cNvSpPr/>
            <p:nvPr/>
          </p:nvSpPr>
          <p:spPr>
            <a:xfrm>
              <a:off x="5172074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7" name="Oval 46"/>
            <p:cNvSpPr/>
            <p:nvPr/>
          </p:nvSpPr>
          <p:spPr>
            <a:xfrm>
              <a:off x="5300661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1" name="Grup 30"/>
          <p:cNvGrpSpPr/>
          <p:nvPr/>
        </p:nvGrpSpPr>
        <p:grpSpPr>
          <a:xfrm>
            <a:off x="7317845" y="1495425"/>
            <a:ext cx="721255" cy="214312"/>
            <a:chOff x="4867275" y="2981325"/>
            <a:chExt cx="690561" cy="219075"/>
          </a:xfrm>
        </p:grpSpPr>
        <p:sp>
          <p:nvSpPr>
            <p:cNvPr id="32" name="Oval 31"/>
            <p:cNvSpPr/>
            <p:nvPr/>
          </p:nvSpPr>
          <p:spPr>
            <a:xfrm>
              <a:off x="4867275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Oval 32"/>
            <p:cNvSpPr/>
            <p:nvPr/>
          </p:nvSpPr>
          <p:spPr>
            <a:xfrm>
              <a:off x="4995862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4" name="Oval 33"/>
            <p:cNvSpPr/>
            <p:nvPr/>
          </p:nvSpPr>
          <p:spPr>
            <a:xfrm>
              <a:off x="5172074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5" name="Oval 34"/>
            <p:cNvSpPr/>
            <p:nvPr/>
          </p:nvSpPr>
          <p:spPr>
            <a:xfrm>
              <a:off x="5300661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55" name="Dikdörtgen 54"/>
          <p:cNvSpPr/>
          <p:nvPr/>
        </p:nvSpPr>
        <p:spPr>
          <a:xfrm>
            <a:off x="9798660" y="2439356"/>
            <a:ext cx="123825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durum(</a:t>
            </a:r>
            <a:r>
              <a:rPr lang="tr-TR" sz="1400" dirty="0" err="1"/>
              <a:t>label</a:t>
            </a:r>
            <a:r>
              <a:rPr lang="tr-TR" sz="1400" dirty="0"/>
              <a:t>)</a:t>
            </a:r>
          </a:p>
          <a:p>
            <a:pPr algn="ctr"/>
            <a:r>
              <a:rPr lang="tr-TR" sz="1400" dirty="0" err="1"/>
              <a:t>StringIndexer</a:t>
            </a:r>
            <a:endParaRPr lang="tr-TR" sz="1400" dirty="0"/>
          </a:p>
        </p:txBody>
      </p:sp>
      <p:grpSp>
        <p:nvGrpSpPr>
          <p:cNvPr id="56" name="Grup 55"/>
          <p:cNvGrpSpPr/>
          <p:nvPr/>
        </p:nvGrpSpPr>
        <p:grpSpPr>
          <a:xfrm rot="16200000">
            <a:off x="10101495" y="2043972"/>
            <a:ext cx="721255" cy="214312"/>
            <a:chOff x="4867275" y="2981325"/>
            <a:chExt cx="690561" cy="219075"/>
          </a:xfrm>
        </p:grpSpPr>
        <p:sp>
          <p:nvSpPr>
            <p:cNvPr id="57" name="Oval 56"/>
            <p:cNvSpPr/>
            <p:nvPr/>
          </p:nvSpPr>
          <p:spPr>
            <a:xfrm>
              <a:off x="4867275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8" name="Oval 57"/>
            <p:cNvSpPr/>
            <p:nvPr/>
          </p:nvSpPr>
          <p:spPr>
            <a:xfrm>
              <a:off x="4995862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9" name="Oval 58"/>
            <p:cNvSpPr/>
            <p:nvPr/>
          </p:nvSpPr>
          <p:spPr>
            <a:xfrm>
              <a:off x="5172074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0" name="Oval 59"/>
            <p:cNvSpPr/>
            <p:nvPr/>
          </p:nvSpPr>
          <p:spPr>
            <a:xfrm>
              <a:off x="5300661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66" name="Dikdörtgen 65"/>
          <p:cNvSpPr/>
          <p:nvPr/>
        </p:nvSpPr>
        <p:spPr>
          <a:xfrm>
            <a:off x="7971421" y="2507326"/>
            <a:ext cx="1273386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/>
              <a:t>StandardScaler</a:t>
            </a:r>
            <a:endParaRPr lang="tr-TR" sz="1400" dirty="0"/>
          </a:p>
        </p:txBody>
      </p:sp>
      <p:grpSp>
        <p:nvGrpSpPr>
          <p:cNvPr id="61" name="Grup 60"/>
          <p:cNvGrpSpPr/>
          <p:nvPr/>
        </p:nvGrpSpPr>
        <p:grpSpPr>
          <a:xfrm>
            <a:off x="9154843" y="2666570"/>
            <a:ext cx="721255" cy="214312"/>
            <a:chOff x="4867275" y="2981325"/>
            <a:chExt cx="690561" cy="219075"/>
          </a:xfrm>
        </p:grpSpPr>
        <p:sp>
          <p:nvSpPr>
            <p:cNvPr id="62" name="Oval 61"/>
            <p:cNvSpPr/>
            <p:nvPr/>
          </p:nvSpPr>
          <p:spPr>
            <a:xfrm>
              <a:off x="4867275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3" name="Oval 62"/>
            <p:cNvSpPr/>
            <p:nvPr/>
          </p:nvSpPr>
          <p:spPr>
            <a:xfrm>
              <a:off x="4995862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4" name="Oval 63"/>
            <p:cNvSpPr/>
            <p:nvPr/>
          </p:nvSpPr>
          <p:spPr>
            <a:xfrm>
              <a:off x="5172074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5" name="Oval 64"/>
            <p:cNvSpPr/>
            <p:nvPr/>
          </p:nvSpPr>
          <p:spPr>
            <a:xfrm>
              <a:off x="5300661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67" name="Dikdörtgen 66"/>
          <p:cNvSpPr/>
          <p:nvPr/>
        </p:nvSpPr>
        <p:spPr>
          <a:xfrm>
            <a:off x="6143625" y="2543152"/>
            <a:ext cx="123825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/>
              <a:t>Logistic</a:t>
            </a:r>
            <a:r>
              <a:rPr lang="tr-TR" sz="1400" dirty="0"/>
              <a:t> </a:t>
            </a:r>
            <a:r>
              <a:rPr lang="tr-TR" sz="1400" dirty="0" err="1"/>
              <a:t>Regression</a:t>
            </a:r>
            <a:endParaRPr lang="tr-TR" sz="1400" dirty="0"/>
          </a:p>
        </p:txBody>
      </p:sp>
      <p:grpSp>
        <p:nvGrpSpPr>
          <p:cNvPr id="68" name="Grup 67"/>
          <p:cNvGrpSpPr/>
          <p:nvPr/>
        </p:nvGrpSpPr>
        <p:grpSpPr>
          <a:xfrm rot="10800000">
            <a:off x="7340685" y="2762215"/>
            <a:ext cx="656034" cy="200820"/>
            <a:chOff x="4867275" y="2981325"/>
            <a:chExt cx="690561" cy="219075"/>
          </a:xfrm>
        </p:grpSpPr>
        <p:sp>
          <p:nvSpPr>
            <p:cNvPr id="69" name="Oval 68"/>
            <p:cNvSpPr/>
            <p:nvPr/>
          </p:nvSpPr>
          <p:spPr>
            <a:xfrm>
              <a:off x="4867275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0" name="Oval 69"/>
            <p:cNvSpPr/>
            <p:nvPr/>
          </p:nvSpPr>
          <p:spPr>
            <a:xfrm>
              <a:off x="4995862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1" name="Oval 70"/>
            <p:cNvSpPr/>
            <p:nvPr/>
          </p:nvSpPr>
          <p:spPr>
            <a:xfrm>
              <a:off x="5172074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2" name="Oval 71"/>
            <p:cNvSpPr/>
            <p:nvPr/>
          </p:nvSpPr>
          <p:spPr>
            <a:xfrm>
              <a:off x="5300661" y="2981325"/>
              <a:ext cx="257175" cy="21907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aphicFrame>
        <p:nvGraphicFramePr>
          <p:cNvPr id="74" name="Tablo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495814"/>
              </p:ext>
            </p:extLst>
          </p:nvPr>
        </p:nvGraphicFramePr>
        <p:xfrm>
          <a:off x="4019933" y="3809955"/>
          <a:ext cx="6549345" cy="381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443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tr-TR" sz="1000" dirty="0" err="1">
                          <a:effectLst/>
                        </a:rPr>
                        <a:t>sirano</a:t>
                      </a:r>
                      <a:endParaRPr lang="tr-TR" sz="1000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000">
                          <a:effectLst/>
                        </a:rPr>
                        <a:t>isim</a:t>
                      </a:r>
                      <a:endParaRPr lang="tr-TR" sz="1000" b="1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000">
                          <a:effectLst/>
                        </a:rPr>
                        <a:t>yas</a:t>
                      </a:r>
                      <a:endParaRPr lang="tr-TR" sz="1000" b="1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000">
                          <a:effectLst/>
                        </a:rPr>
                        <a:t>meslek</a:t>
                      </a:r>
                      <a:endParaRPr lang="tr-TR" sz="1000" b="1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000">
                          <a:effectLst/>
                        </a:rPr>
                        <a:t>sehir</a:t>
                      </a:r>
                      <a:endParaRPr lang="tr-TR" sz="1000" b="1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000">
                          <a:effectLst/>
                        </a:rPr>
                        <a:t>aylik_gelir</a:t>
                      </a:r>
                      <a:endParaRPr lang="tr-TR" sz="1000" b="1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000">
                          <a:effectLst/>
                        </a:rPr>
                        <a:t>ekonomik_durum</a:t>
                      </a:r>
                      <a:endParaRPr lang="tr-TR" sz="1000" b="1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000" dirty="0" err="1">
                          <a:effectLst/>
                        </a:rPr>
                        <a:t>meslek_index</a:t>
                      </a:r>
                      <a:endParaRPr lang="tr-TR" sz="1000" b="1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000" dirty="0" err="1">
                          <a:effectLst/>
                        </a:rPr>
                        <a:t>sehir_index</a:t>
                      </a:r>
                      <a:endParaRPr lang="tr-TR" sz="1000" b="1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000" dirty="0" err="1">
                          <a:effectLst/>
                        </a:rPr>
                        <a:t>meslek_encoded</a:t>
                      </a:r>
                      <a:endParaRPr lang="tr-TR" sz="1000" b="1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000" dirty="0" err="1">
                          <a:effectLst/>
                        </a:rPr>
                        <a:t>sehir</a:t>
                      </a:r>
                      <a:r>
                        <a:rPr lang="tr-TR" sz="1000" dirty="0">
                          <a:effectLst/>
                        </a:rPr>
                        <a:t>_ </a:t>
                      </a:r>
                      <a:r>
                        <a:rPr lang="tr-TR" sz="1000" dirty="0" err="1">
                          <a:effectLst/>
                        </a:rPr>
                        <a:t>encoded</a:t>
                      </a:r>
                      <a:endParaRPr lang="tr-TR" sz="1000" b="1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000" dirty="0" err="1">
                          <a:effectLst/>
                        </a:rPr>
                        <a:t>vectorized_features</a:t>
                      </a:r>
                      <a:endParaRPr lang="tr-TR" sz="1000" b="1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000" dirty="0" err="1">
                          <a:effectLst/>
                        </a:rPr>
                        <a:t>label</a:t>
                      </a:r>
                      <a:endParaRPr lang="tr-TR" sz="1000" b="1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000" dirty="0">
                          <a:effectLst/>
                        </a:rPr>
                        <a:t>features</a:t>
                      </a:r>
                      <a:endParaRPr lang="tr-TR" sz="1000" b="1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000" b="0" dirty="0" err="1">
                          <a:effectLst/>
                        </a:rPr>
                        <a:t>pred</a:t>
                      </a:r>
                      <a:endParaRPr lang="tr-TR" sz="1000" b="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53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3" grpId="0" animBg="1"/>
      <p:bldP spid="30" grpId="0" animBg="1"/>
      <p:bldP spid="37" grpId="0" animBg="1"/>
      <p:bldP spid="55" grpId="0" animBg="1"/>
      <p:bldP spid="66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54115" y="2133599"/>
            <a:ext cx="7754815" cy="1488185"/>
          </a:xfrm>
        </p:spPr>
        <p:txBody>
          <a:bodyPr>
            <a:noAutofit/>
          </a:bodyPr>
          <a:lstStyle/>
          <a:p>
            <a:r>
              <a:rPr lang="tr-TR" sz="4400" dirty="0">
                <a:solidFill>
                  <a:srgbClr val="1D1F22"/>
                </a:solidFill>
                <a:latin typeface="Helvetica Neue"/>
              </a:rPr>
              <a:t>"</a:t>
            </a:r>
            <a:r>
              <a:rPr lang="en-US" sz="4400" dirty="0">
                <a:solidFill>
                  <a:srgbClr val="1D1F22"/>
                </a:solidFill>
                <a:latin typeface="Helvetica Neue"/>
              </a:rPr>
              <a:t>A big benefit of using ML Pipelines is </a:t>
            </a:r>
            <a:r>
              <a:rPr lang="en-US" sz="4400" dirty="0" err="1">
                <a:solidFill>
                  <a:srgbClr val="1D1F22"/>
                </a:solidFill>
                <a:latin typeface="Helvetica Neue"/>
              </a:rPr>
              <a:t>hyperparameter</a:t>
            </a:r>
            <a:r>
              <a:rPr lang="en-US" sz="4400" dirty="0">
                <a:solidFill>
                  <a:srgbClr val="1D1F22"/>
                </a:solidFill>
                <a:latin typeface="Helvetica Neue"/>
              </a:rPr>
              <a:t> optimization</a:t>
            </a:r>
            <a:r>
              <a:rPr lang="tr-TR" sz="4400" dirty="0">
                <a:solidFill>
                  <a:srgbClr val="1D1F22"/>
                </a:solidFill>
                <a:latin typeface="Helvetica Neue"/>
              </a:rPr>
              <a:t>."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04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6294</TotalTime>
  <Words>308</Words>
  <Application>Microsoft Office PowerPoint</Application>
  <PresentationFormat>Geniş ekran</PresentationFormat>
  <Paragraphs>174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4" baseType="lpstr">
      <vt:lpstr>Arial</vt:lpstr>
      <vt:lpstr>Bahnschrift Light</vt:lpstr>
      <vt:lpstr>Calibri</vt:lpstr>
      <vt:lpstr>Calibri Light</vt:lpstr>
      <vt:lpstr>Consolas</vt:lpstr>
      <vt:lpstr>Helvetica Neue</vt:lpstr>
      <vt:lpstr>Roboto</vt:lpstr>
      <vt:lpstr>Office Teması</vt:lpstr>
      <vt:lpstr>PowerPoint Sunusu</vt:lpstr>
      <vt:lpstr>PowerPoint Sunusu</vt:lpstr>
      <vt:lpstr>Pipeline Genel Konsept</vt:lpstr>
      <vt:lpstr>Scikit-Learn Pipeline Temel Kavramlar</vt:lpstr>
      <vt:lpstr>Pipeline</vt:lpstr>
      <vt:lpstr>"A big benefit of using ML Pipelines is hyperparameter optimization."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163</cp:revision>
  <dcterms:created xsi:type="dcterms:W3CDTF">2018-03-04T09:30:49Z</dcterms:created>
  <dcterms:modified xsi:type="dcterms:W3CDTF">2019-07-28T08:05:52Z</dcterms:modified>
</cp:coreProperties>
</file>