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8" r:id="rId1"/>
  </p:sldMasterIdLst>
  <p:sldIdLst>
    <p:sldId id="265" r:id="rId2"/>
    <p:sldId id="256" r:id="rId3"/>
    <p:sldId id="257" r:id="rId4"/>
    <p:sldId id="258" r:id="rId5"/>
    <p:sldId id="259" r:id="rId6"/>
    <p:sldId id="262" r:id="rId7"/>
    <p:sldId id="260" r:id="rId8"/>
    <p:sldId id="261" r:id="rId9"/>
    <p:sldId id="263" r:id="rId10"/>
    <p:sldId id="264" r:id="rId11"/>
    <p:sldId id="267"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00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380"/>
    <p:restoredTop sz="97126" autoAdjust="0"/>
  </p:normalViewPr>
  <p:slideViewPr>
    <p:cSldViewPr snapToGrid="0">
      <p:cViewPr varScale="1">
        <p:scale>
          <a:sx n="138" d="100"/>
          <a:sy n="138" d="100"/>
        </p:scale>
        <p:origin x="516" y="1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968E41BD-3931-4E9A-92E2-693DF1527D7D}"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B642C-AA7A-4685-AA28-8C721585017E}" type="slidenum">
              <a:rPr lang="en-US" smtClean="0"/>
              <a:t>‹#›</a:t>
            </a:fld>
            <a:endParaRPr lang="en-US"/>
          </a:p>
        </p:txBody>
      </p:sp>
    </p:spTree>
    <p:extLst>
      <p:ext uri="{BB962C8B-B14F-4D97-AF65-F5344CB8AC3E}">
        <p14:creationId xmlns:p14="http://schemas.microsoft.com/office/powerpoint/2010/main" val="2631586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68E41BD-3931-4E9A-92E2-693DF1527D7D}"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B642C-AA7A-4685-AA28-8C721585017E}" type="slidenum">
              <a:rPr lang="en-US" smtClean="0"/>
              <a:t>‹#›</a:t>
            </a:fld>
            <a:endParaRPr lang="en-US"/>
          </a:p>
        </p:txBody>
      </p:sp>
    </p:spTree>
    <p:extLst>
      <p:ext uri="{BB962C8B-B14F-4D97-AF65-F5344CB8AC3E}">
        <p14:creationId xmlns:p14="http://schemas.microsoft.com/office/powerpoint/2010/main" val="2450112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68E41BD-3931-4E9A-92E2-693DF1527D7D}"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B642C-AA7A-4685-AA28-8C721585017E}" type="slidenum">
              <a:rPr lang="en-US" smtClean="0"/>
              <a:t>‹#›</a:t>
            </a:fld>
            <a:endParaRPr lang="en-US"/>
          </a:p>
        </p:txBody>
      </p:sp>
    </p:spTree>
    <p:extLst>
      <p:ext uri="{BB962C8B-B14F-4D97-AF65-F5344CB8AC3E}">
        <p14:creationId xmlns:p14="http://schemas.microsoft.com/office/powerpoint/2010/main" val="2562716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68E41BD-3931-4E9A-92E2-693DF1527D7D}"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B642C-AA7A-4685-AA28-8C721585017E}"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039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68E41BD-3931-4E9A-92E2-693DF1527D7D}"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B642C-AA7A-4685-AA28-8C721585017E}" type="slidenum">
              <a:rPr lang="en-US" smtClean="0"/>
              <a:t>‹#›</a:t>
            </a:fld>
            <a:endParaRPr lang="en-US"/>
          </a:p>
        </p:txBody>
      </p:sp>
    </p:spTree>
    <p:extLst>
      <p:ext uri="{BB962C8B-B14F-4D97-AF65-F5344CB8AC3E}">
        <p14:creationId xmlns:p14="http://schemas.microsoft.com/office/powerpoint/2010/main" val="88147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968E41BD-3931-4E9A-92E2-693DF1527D7D}"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8B642C-AA7A-4685-AA28-8C721585017E}" type="slidenum">
              <a:rPr lang="en-US" smtClean="0"/>
              <a:t>‹#›</a:t>
            </a:fld>
            <a:endParaRPr lang="en-US"/>
          </a:p>
        </p:txBody>
      </p:sp>
    </p:spTree>
    <p:extLst>
      <p:ext uri="{BB962C8B-B14F-4D97-AF65-F5344CB8AC3E}">
        <p14:creationId xmlns:p14="http://schemas.microsoft.com/office/powerpoint/2010/main" val="3111569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968E41BD-3931-4E9A-92E2-693DF1527D7D}"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8B642C-AA7A-4685-AA28-8C721585017E}" type="slidenum">
              <a:rPr lang="en-US" smtClean="0"/>
              <a:t>‹#›</a:t>
            </a:fld>
            <a:endParaRPr lang="en-US"/>
          </a:p>
        </p:txBody>
      </p:sp>
    </p:spTree>
    <p:extLst>
      <p:ext uri="{BB962C8B-B14F-4D97-AF65-F5344CB8AC3E}">
        <p14:creationId xmlns:p14="http://schemas.microsoft.com/office/powerpoint/2010/main" val="2485154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68E41BD-3931-4E9A-92E2-693DF1527D7D}"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B642C-AA7A-4685-AA28-8C721585017E}" type="slidenum">
              <a:rPr lang="en-US" smtClean="0"/>
              <a:t>‹#›</a:t>
            </a:fld>
            <a:endParaRPr lang="en-US"/>
          </a:p>
        </p:txBody>
      </p:sp>
    </p:spTree>
    <p:extLst>
      <p:ext uri="{BB962C8B-B14F-4D97-AF65-F5344CB8AC3E}">
        <p14:creationId xmlns:p14="http://schemas.microsoft.com/office/powerpoint/2010/main" val="3602215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he-IL"/>
              <a:t>לחץ כדי לערוך סגנון כותרת של תבנית בסיס</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68E41BD-3931-4E9A-92E2-693DF1527D7D}"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B642C-AA7A-4685-AA28-8C721585017E}" type="slidenum">
              <a:rPr lang="en-US" smtClean="0"/>
              <a:t>‹#›</a:t>
            </a:fld>
            <a:endParaRPr lang="en-US"/>
          </a:p>
        </p:txBody>
      </p:sp>
    </p:spTree>
    <p:extLst>
      <p:ext uri="{BB962C8B-B14F-4D97-AF65-F5344CB8AC3E}">
        <p14:creationId xmlns:p14="http://schemas.microsoft.com/office/powerpoint/2010/main" val="3852872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68E41BD-3931-4E9A-92E2-693DF1527D7D}"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B642C-AA7A-4685-AA28-8C721585017E}" type="slidenum">
              <a:rPr lang="en-US" smtClean="0"/>
              <a:t>‹#›</a:t>
            </a:fld>
            <a:endParaRPr lang="en-US"/>
          </a:p>
        </p:txBody>
      </p:sp>
    </p:spTree>
    <p:extLst>
      <p:ext uri="{BB962C8B-B14F-4D97-AF65-F5344CB8AC3E}">
        <p14:creationId xmlns:p14="http://schemas.microsoft.com/office/powerpoint/2010/main" val="169522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68E41BD-3931-4E9A-92E2-693DF1527D7D}"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B642C-AA7A-4685-AA28-8C721585017E}" type="slidenum">
              <a:rPr lang="en-US" smtClean="0"/>
              <a:t>‹#›</a:t>
            </a:fld>
            <a:endParaRPr lang="en-US"/>
          </a:p>
        </p:txBody>
      </p:sp>
    </p:spTree>
    <p:extLst>
      <p:ext uri="{BB962C8B-B14F-4D97-AF65-F5344CB8AC3E}">
        <p14:creationId xmlns:p14="http://schemas.microsoft.com/office/powerpoint/2010/main" val="178666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68E41BD-3931-4E9A-92E2-693DF1527D7D}"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B642C-AA7A-4685-AA28-8C721585017E}" type="slidenum">
              <a:rPr lang="en-US" smtClean="0"/>
              <a:t>‹#›</a:t>
            </a:fld>
            <a:endParaRPr lang="en-US"/>
          </a:p>
        </p:txBody>
      </p:sp>
    </p:spTree>
    <p:extLst>
      <p:ext uri="{BB962C8B-B14F-4D97-AF65-F5344CB8AC3E}">
        <p14:creationId xmlns:p14="http://schemas.microsoft.com/office/powerpoint/2010/main" val="41879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968E41BD-3931-4E9A-92E2-693DF1527D7D}"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B642C-AA7A-4685-AA28-8C721585017E}" type="slidenum">
              <a:rPr lang="en-US" smtClean="0"/>
              <a:t>‹#›</a:t>
            </a:fld>
            <a:endParaRPr lang="en-US"/>
          </a:p>
        </p:txBody>
      </p:sp>
    </p:spTree>
    <p:extLst>
      <p:ext uri="{BB962C8B-B14F-4D97-AF65-F5344CB8AC3E}">
        <p14:creationId xmlns:p14="http://schemas.microsoft.com/office/powerpoint/2010/main" val="2620376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Content Placeholder 3"/>
          <p:cNvSpPr>
            <a:spLocks noGrp="1"/>
          </p:cNvSpPr>
          <p:nvPr>
            <p:ph sz="quarter" idx="13"/>
          </p:nvPr>
        </p:nvSpPr>
        <p:spPr>
          <a:xfrm>
            <a:off x="913774" y="3051012"/>
            <a:ext cx="5106027"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3" name="Content Placeholder 5"/>
          <p:cNvSpPr>
            <a:spLocks noGrp="1"/>
          </p:cNvSpPr>
          <p:nvPr>
            <p:ph sz="quarter" idx="14"/>
          </p:nvPr>
        </p:nvSpPr>
        <p:spPr>
          <a:xfrm>
            <a:off x="6172200" y="3051012"/>
            <a:ext cx="5105401"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968E41BD-3931-4E9A-92E2-693DF1527D7D}"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8B642C-AA7A-4685-AA28-8C721585017E}" type="slidenum">
              <a:rPr lang="en-US" smtClean="0"/>
              <a:t>‹#›</a:t>
            </a:fld>
            <a:endParaRPr lang="en-US"/>
          </a:p>
        </p:txBody>
      </p:sp>
    </p:spTree>
    <p:extLst>
      <p:ext uri="{BB962C8B-B14F-4D97-AF65-F5344CB8AC3E}">
        <p14:creationId xmlns:p14="http://schemas.microsoft.com/office/powerpoint/2010/main" val="793764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968E41BD-3931-4E9A-92E2-693DF1527D7D}"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8B642C-AA7A-4685-AA28-8C721585017E}" type="slidenum">
              <a:rPr lang="en-US" smtClean="0"/>
              <a:t>‹#›</a:t>
            </a:fld>
            <a:endParaRPr lang="en-US"/>
          </a:p>
        </p:txBody>
      </p:sp>
    </p:spTree>
    <p:extLst>
      <p:ext uri="{BB962C8B-B14F-4D97-AF65-F5344CB8AC3E}">
        <p14:creationId xmlns:p14="http://schemas.microsoft.com/office/powerpoint/2010/main" val="101540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68E41BD-3931-4E9A-92E2-693DF1527D7D}"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8B642C-AA7A-4685-AA28-8C721585017E}" type="slidenum">
              <a:rPr lang="en-US" smtClean="0"/>
              <a:t>‹#›</a:t>
            </a:fld>
            <a:endParaRPr lang="en-US"/>
          </a:p>
        </p:txBody>
      </p:sp>
    </p:spTree>
    <p:extLst>
      <p:ext uri="{BB962C8B-B14F-4D97-AF65-F5344CB8AC3E}">
        <p14:creationId xmlns:p14="http://schemas.microsoft.com/office/powerpoint/2010/main" val="72176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he-IL"/>
              <a:t>לחץ כדי לערוך סגנון כותרת של תבנית בסיס</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68E41BD-3931-4E9A-92E2-693DF1527D7D}"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B642C-AA7A-4685-AA28-8C721585017E}" type="slidenum">
              <a:rPr lang="en-US" smtClean="0"/>
              <a:t>‹#›</a:t>
            </a:fld>
            <a:endParaRPr lang="en-US"/>
          </a:p>
        </p:txBody>
      </p:sp>
    </p:spTree>
    <p:extLst>
      <p:ext uri="{BB962C8B-B14F-4D97-AF65-F5344CB8AC3E}">
        <p14:creationId xmlns:p14="http://schemas.microsoft.com/office/powerpoint/2010/main" val="4092991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68E41BD-3931-4E9A-92E2-693DF1527D7D}"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B642C-AA7A-4685-AA28-8C721585017E}" type="slidenum">
              <a:rPr lang="en-US" smtClean="0"/>
              <a:t>‹#›</a:t>
            </a:fld>
            <a:endParaRPr lang="en-US"/>
          </a:p>
        </p:txBody>
      </p:sp>
    </p:spTree>
    <p:extLst>
      <p:ext uri="{BB962C8B-B14F-4D97-AF65-F5344CB8AC3E}">
        <p14:creationId xmlns:p14="http://schemas.microsoft.com/office/powerpoint/2010/main" val="2625222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68E41BD-3931-4E9A-92E2-693DF1527D7D}" type="datetimeFigureOut">
              <a:rPr lang="en-US" smtClean="0"/>
              <a:t>1/25/2022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18B642C-AA7A-4685-AA28-8C721585017E}" type="slidenum">
              <a:rPr lang="en-US" smtClean="0"/>
              <a:t>‹#›</a:t>
            </a:fld>
            <a:endParaRPr lang="en-US"/>
          </a:p>
        </p:txBody>
      </p:sp>
    </p:spTree>
    <p:extLst>
      <p:ext uri="{BB962C8B-B14F-4D97-AF65-F5344CB8AC3E}">
        <p14:creationId xmlns:p14="http://schemas.microsoft.com/office/powerpoint/2010/main" val="309487428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bin"/><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20355E6-FD49-453C-A19A-20C8E8CB10D0}"/>
              </a:ext>
            </a:extLst>
          </p:cNvPr>
          <p:cNvSpPr>
            <a:spLocks noGrp="1"/>
          </p:cNvSpPr>
          <p:nvPr>
            <p:ph type="title"/>
          </p:nvPr>
        </p:nvSpPr>
        <p:spPr/>
        <p:txBody>
          <a:bodyPr>
            <a:normAutofit/>
          </a:bodyPr>
          <a:lstStyle/>
          <a:p>
            <a:r>
              <a:rPr lang="he-IL" sz="6000" dirty="0">
                <a:latin typeface="Guttman Haim" panose="02010401010101010101" pitchFamily="2" charset="-79"/>
                <a:cs typeface="Guttman Haim" panose="02010401010101010101" pitchFamily="2" charset="-79"/>
              </a:rPr>
              <a:t>פרויקט סיום מדעי הנתונים</a:t>
            </a:r>
            <a:endParaRPr lang="en-US" sz="6000" dirty="0">
              <a:cs typeface="Guttman Haim" panose="02010401010101010101" pitchFamily="2" charset="-79"/>
            </a:endParaRPr>
          </a:p>
        </p:txBody>
      </p:sp>
      <p:sp>
        <p:nvSpPr>
          <p:cNvPr id="3" name="מציין מיקום תוכן 2">
            <a:extLst>
              <a:ext uri="{FF2B5EF4-FFF2-40B4-BE49-F238E27FC236}">
                <a16:creationId xmlns:a16="http://schemas.microsoft.com/office/drawing/2014/main" id="{0BFE7675-5D2B-4D25-939B-C85FE7ABF2DC}"/>
              </a:ext>
            </a:extLst>
          </p:cNvPr>
          <p:cNvSpPr>
            <a:spLocks noGrp="1"/>
          </p:cNvSpPr>
          <p:nvPr>
            <p:ph sz="quarter" idx="13"/>
          </p:nvPr>
        </p:nvSpPr>
        <p:spPr/>
        <p:txBody>
          <a:bodyPr/>
          <a:lstStyle/>
          <a:p>
            <a:pPr algn="r" rtl="1"/>
            <a:r>
              <a:rPr lang="he-IL" dirty="0"/>
              <a:t>מגישים: </a:t>
            </a:r>
            <a:r>
              <a:rPr lang="he-IL" dirty="0">
                <a:solidFill>
                  <a:srgbClr val="37003C"/>
                </a:solidFill>
              </a:rPr>
              <a:t>טל גולטשיאן, אלמוג אהרון, עידן גואטה</a:t>
            </a:r>
          </a:p>
          <a:p>
            <a:pPr algn="r" rtl="1"/>
            <a:r>
              <a:rPr lang="he-IL" dirty="0"/>
              <a:t>מרצים: ד"ר יהונתן שלר ד"ר נעמה קופלמן</a:t>
            </a:r>
            <a:endParaRPr lang="en-US" dirty="0"/>
          </a:p>
        </p:txBody>
      </p:sp>
    </p:spTree>
    <p:extLst>
      <p:ext uri="{BB962C8B-B14F-4D97-AF65-F5344CB8AC3E}">
        <p14:creationId xmlns:p14="http://schemas.microsoft.com/office/powerpoint/2010/main" val="1321795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FB29E9CE-6E0B-4C9B-B8AD-D0071885E560}"/>
              </a:ext>
            </a:extLst>
          </p:cNvPr>
          <p:cNvSpPr txBox="1"/>
          <p:nvPr/>
        </p:nvSpPr>
        <p:spPr>
          <a:xfrm>
            <a:off x="6556073" y="-17251"/>
            <a:ext cx="5546695" cy="2554545"/>
          </a:xfrm>
          <a:prstGeom prst="rect">
            <a:avLst/>
          </a:prstGeom>
          <a:noFill/>
        </p:spPr>
        <p:txBody>
          <a:bodyPr wrap="square" rtlCol="0">
            <a:spAutoFit/>
          </a:bodyPr>
          <a:lstStyle/>
          <a:p>
            <a:pPr algn="r"/>
            <a:r>
              <a:rPr lang="he-IL" sz="2000" u="sng" dirty="0"/>
              <a:t>המשך שלב שלישי:</a:t>
            </a:r>
          </a:p>
          <a:p>
            <a:pPr algn="r"/>
            <a:endParaRPr lang="he-IL" sz="2000" dirty="0"/>
          </a:p>
          <a:p>
            <a:pPr algn="r"/>
            <a:r>
              <a:rPr lang="he-IL" sz="2000" dirty="0"/>
              <a:t>ניצור תרשים וטבלה מצומצמת וממוינת בהתאם לנתונים שאספנו. נסכום את סה"כ האליפויות של קבוצה</a:t>
            </a:r>
          </a:p>
          <a:p>
            <a:pPr algn="r"/>
            <a:r>
              <a:rPr lang="he-IL" sz="2000" dirty="0"/>
              <a:t>מסוימת. בתרשים זה ניתן לראות את הקבוצות שצברו הכי הרבה אליפויות לאורך ההיסטוריה. ובהמשך את נכונות האלגוריתם של הריגרסיה הלינארית. </a:t>
            </a:r>
          </a:p>
          <a:p>
            <a:pPr algn="r"/>
            <a:endParaRPr lang="en-US" sz="2000" dirty="0"/>
          </a:p>
        </p:txBody>
      </p:sp>
      <p:pic>
        <p:nvPicPr>
          <p:cNvPr id="5" name="תמונה 4">
            <a:extLst>
              <a:ext uri="{FF2B5EF4-FFF2-40B4-BE49-F238E27FC236}">
                <a16:creationId xmlns:a16="http://schemas.microsoft.com/office/drawing/2014/main" id="{96FCB918-A7C0-4DF1-BBF8-02E9FE6B7A05}"/>
              </a:ext>
            </a:extLst>
          </p:cNvPr>
          <p:cNvPicPr>
            <a:picLocks noChangeAspect="1"/>
          </p:cNvPicPr>
          <p:nvPr/>
        </p:nvPicPr>
        <p:blipFill>
          <a:blip r:embed="rId2"/>
          <a:stretch>
            <a:fillRect/>
          </a:stretch>
        </p:blipFill>
        <p:spPr>
          <a:xfrm>
            <a:off x="7025502" y="2212342"/>
            <a:ext cx="4749555" cy="4645658"/>
          </a:xfrm>
          <a:prstGeom prst="rect">
            <a:avLst/>
          </a:prstGeom>
        </p:spPr>
      </p:pic>
      <p:pic>
        <p:nvPicPr>
          <p:cNvPr id="8" name="תמונה 7">
            <a:extLst>
              <a:ext uri="{FF2B5EF4-FFF2-40B4-BE49-F238E27FC236}">
                <a16:creationId xmlns:a16="http://schemas.microsoft.com/office/drawing/2014/main" id="{F5C197CB-EEC5-426C-B2D0-4922A8DC8F73}"/>
              </a:ext>
            </a:extLst>
          </p:cNvPr>
          <p:cNvPicPr>
            <a:picLocks noChangeAspect="1"/>
          </p:cNvPicPr>
          <p:nvPr/>
        </p:nvPicPr>
        <p:blipFill>
          <a:blip r:embed="rId3"/>
          <a:stretch>
            <a:fillRect/>
          </a:stretch>
        </p:blipFill>
        <p:spPr>
          <a:xfrm>
            <a:off x="1" y="254836"/>
            <a:ext cx="6616460" cy="1295723"/>
          </a:xfrm>
          <a:prstGeom prst="rect">
            <a:avLst/>
          </a:prstGeom>
        </p:spPr>
      </p:pic>
      <p:pic>
        <p:nvPicPr>
          <p:cNvPr id="3" name="תמונה 2">
            <a:extLst>
              <a:ext uri="{FF2B5EF4-FFF2-40B4-BE49-F238E27FC236}">
                <a16:creationId xmlns:a16="http://schemas.microsoft.com/office/drawing/2014/main" id="{0DB741C3-3E11-470B-99FA-CE5C4F0BBEC7}"/>
              </a:ext>
            </a:extLst>
          </p:cNvPr>
          <p:cNvPicPr>
            <a:picLocks noChangeAspect="1"/>
          </p:cNvPicPr>
          <p:nvPr/>
        </p:nvPicPr>
        <p:blipFill>
          <a:blip r:embed="rId4"/>
          <a:stretch>
            <a:fillRect/>
          </a:stretch>
        </p:blipFill>
        <p:spPr>
          <a:xfrm>
            <a:off x="0" y="1971593"/>
            <a:ext cx="6843745" cy="1817369"/>
          </a:xfrm>
          <a:prstGeom prst="rect">
            <a:avLst/>
          </a:prstGeom>
        </p:spPr>
      </p:pic>
      <p:pic>
        <p:nvPicPr>
          <p:cNvPr id="7" name="תמונה 6">
            <a:extLst>
              <a:ext uri="{FF2B5EF4-FFF2-40B4-BE49-F238E27FC236}">
                <a16:creationId xmlns:a16="http://schemas.microsoft.com/office/drawing/2014/main" id="{F91D667D-2582-4B1A-B4C1-4E7101DFFDBE}"/>
              </a:ext>
            </a:extLst>
          </p:cNvPr>
          <p:cNvPicPr>
            <a:picLocks noChangeAspect="1"/>
          </p:cNvPicPr>
          <p:nvPr/>
        </p:nvPicPr>
        <p:blipFill>
          <a:blip r:embed="rId5"/>
          <a:stretch>
            <a:fillRect/>
          </a:stretch>
        </p:blipFill>
        <p:spPr>
          <a:xfrm>
            <a:off x="766494" y="5543983"/>
            <a:ext cx="5083474" cy="467645"/>
          </a:xfrm>
          <a:prstGeom prst="rect">
            <a:avLst/>
          </a:prstGeom>
        </p:spPr>
      </p:pic>
    </p:spTree>
    <p:extLst>
      <p:ext uri="{BB962C8B-B14F-4D97-AF65-F5344CB8AC3E}">
        <p14:creationId xmlns:p14="http://schemas.microsoft.com/office/powerpoint/2010/main" val="2269196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מציין מיקום תוכן 4">
            <a:extLst>
              <a:ext uri="{FF2B5EF4-FFF2-40B4-BE49-F238E27FC236}">
                <a16:creationId xmlns:a16="http://schemas.microsoft.com/office/drawing/2014/main" id="{35AD4F14-AB76-472F-803E-855A44880D9B}"/>
              </a:ext>
            </a:extLst>
          </p:cNvPr>
          <p:cNvPicPr>
            <a:picLocks noChangeAspect="1"/>
          </p:cNvPicPr>
          <p:nvPr/>
        </p:nvPicPr>
        <p:blipFill>
          <a:blip r:embed="rId2"/>
          <a:stretch>
            <a:fillRect/>
          </a:stretch>
        </p:blipFill>
        <p:spPr>
          <a:xfrm>
            <a:off x="1269117" y="618517"/>
            <a:ext cx="5658175" cy="5629884"/>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4" name="Picture 13">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FCDF824B-10F6-4B63-85E2-738CABEB1072}"/>
              </a:ext>
            </a:extLst>
          </p:cNvPr>
          <p:cNvSpPr>
            <a:spLocks noGrp="1"/>
          </p:cNvSpPr>
          <p:nvPr>
            <p:ph type="title"/>
          </p:nvPr>
        </p:nvSpPr>
        <p:spPr>
          <a:xfrm>
            <a:off x="8102966" y="618517"/>
            <a:ext cx="3352128" cy="1573863"/>
          </a:xfrm>
        </p:spPr>
        <p:txBody>
          <a:bodyPr>
            <a:normAutofit/>
          </a:bodyPr>
          <a:lstStyle/>
          <a:p>
            <a:pPr algn="l"/>
            <a:r>
              <a:rPr lang="he-IL" sz="4800" b="1" dirty="0"/>
              <a:t>המשך שלב 3</a:t>
            </a:r>
          </a:p>
        </p:txBody>
      </p:sp>
      <p:sp>
        <p:nvSpPr>
          <p:cNvPr id="6" name="תיבת טקסט 5">
            <a:extLst>
              <a:ext uri="{FF2B5EF4-FFF2-40B4-BE49-F238E27FC236}">
                <a16:creationId xmlns:a16="http://schemas.microsoft.com/office/drawing/2014/main" id="{3785FEDF-282E-40AA-93BF-AB085595A5F6}"/>
              </a:ext>
            </a:extLst>
          </p:cNvPr>
          <p:cNvSpPr txBox="1"/>
          <p:nvPr/>
        </p:nvSpPr>
        <p:spPr>
          <a:xfrm>
            <a:off x="7659665" y="2192380"/>
            <a:ext cx="4132585" cy="646331"/>
          </a:xfrm>
          <a:prstGeom prst="rect">
            <a:avLst/>
          </a:prstGeom>
          <a:noFill/>
        </p:spPr>
        <p:txBody>
          <a:bodyPr wrap="square" rtlCol="1">
            <a:spAutoFit/>
          </a:bodyPr>
          <a:lstStyle/>
          <a:p>
            <a:pPr algn="r"/>
            <a:r>
              <a:rPr lang="he-IL" dirty="0"/>
              <a:t>ניתן לראות את התרשים שמייצג את סה"כ הניצחונות לאורך כל השנים</a:t>
            </a:r>
          </a:p>
        </p:txBody>
      </p:sp>
    </p:spTree>
    <p:extLst>
      <p:ext uri="{BB962C8B-B14F-4D97-AF65-F5344CB8AC3E}">
        <p14:creationId xmlns:p14="http://schemas.microsoft.com/office/powerpoint/2010/main" val="2919179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C0A68ED8-D31F-4C14-8728-EF7E49FD4D17}"/>
              </a:ext>
            </a:extLst>
          </p:cNvPr>
          <p:cNvPicPr>
            <a:picLocks noGrp="1" noChangeAspect="1"/>
          </p:cNvPicPr>
          <p:nvPr>
            <p:ph idx="1"/>
          </p:nvPr>
        </p:nvPicPr>
        <p:blipFill>
          <a:blip r:embed="rId2"/>
          <a:stretch>
            <a:fillRect/>
          </a:stretch>
        </p:blipFill>
        <p:spPr>
          <a:xfrm>
            <a:off x="1680341" y="0"/>
            <a:ext cx="6322328" cy="6004009"/>
          </a:xfrm>
        </p:spPr>
      </p:pic>
      <p:pic>
        <p:nvPicPr>
          <p:cNvPr id="9" name="תמונה 8">
            <a:extLst>
              <a:ext uri="{FF2B5EF4-FFF2-40B4-BE49-F238E27FC236}">
                <a16:creationId xmlns:a16="http://schemas.microsoft.com/office/drawing/2014/main" id="{019C2E46-E724-442B-9B7D-FE1A22FE39C3}"/>
              </a:ext>
            </a:extLst>
          </p:cNvPr>
          <p:cNvPicPr>
            <a:picLocks noChangeAspect="1"/>
          </p:cNvPicPr>
          <p:nvPr/>
        </p:nvPicPr>
        <p:blipFill>
          <a:blip r:embed="rId3"/>
          <a:stretch>
            <a:fillRect/>
          </a:stretch>
        </p:blipFill>
        <p:spPr>
          <a:xfrm>
            <a:off x="2349407" y="6004009"/>
            <a:ext cx="4872351" cy="853991"/>
          </a:xfrm>
          <a:prstGeom prst="rect">
            <a:avLst/>
          </a:prstGeom>
        </p:spPr>
      </p:pic>
      <p:sp>
        <p:nvSpPr>
          <p:cNvPr id="10" name="תיבת טקסט 9">
            <a:extLst>
              <a:ext uri="{FF2B5EF4-FFF2-40B4-BE49-F238E27FC236}">
                <a16:creationId xmlns:a16="http://schemas.microsoft.com/office/drawing/2014/main" id="{E27FF6F1-791B-4579-BC00-3089775550A3}"/>
              </a:ext>
            </a:extLst>
          </p:cNvPr>
          <p:cNvSpPr txBox="1"/>
          <p:nvPr/>
        </p:nvSpPr>
        <p:spPr>
          <a:xfrm>
            <a:off x="8052773" y="2340284"/>
            <a:ext cx="3871046" cy="1323439"/>
          </a:xfrm>
          <a:prstGeom prst="rect">
            <a:avLst/>
          </a:prstGeom>
          <a:noFill/>
        </p:spPr>
        <p:txBody>
          <a:bodyPr wrap="square" rtlCol="1">
            <a:spAutoFit/>
          </a:bodyPr>
          <a:lstStyle/>
          <a:p>
            <a:pPr algn="r"/>
            <a:r>
              <a:rPr lang="he-IL" sz="2000" dirty="0"/>
              <a:t>ניתן לראות בתרשים את הקשר בין הפרמטרים השונים של הנתונים כגון: ניצחונות ביתיים ושערי זכות בבית, הפסדי חוץ ושערי חובה בחוץ ועוד.</a:t>
            </a:r>
          </a:p>
        </p:txBody>
      </p:sp>
      <p:sp>
        <p:nvSpPr>
          <p:cNvPr id="11" name="מלבן 10">
            <a:extLst>
              <a:ext uri="{FF2B5EF4-FFF2-40B4-BE49-F238E27FC236}">
                <a16:creationId xmlns:a16="http://schemas.microsoft.com/office/drawing/2014/main" id="{DEAFFB91-498D-4CA5-9617-95D262EE2933}"/>
              </a:ext>
            </a:extLst>
          </p:cNvPr>
          <p:cNvSpPr/>
          <p:nvPr/>
        </p:nvSpPr>
        <p:spPr>
          <a:xfrm>
            <a:off x="8817445" y="781544"/>
            <a:ext cx="2855269" cy="923330"/>
          </a:xfrm>
          <a:prstGeom prst="rect">
            <a:avLst/>
          </a:prstGeom>
          <a:noFill/>
        </p:spPr>
        <p:txBody>
          <a:bodyPr wrap="none" lIns="91440" tIns="45720" rIns="91440" bIns="45720">
            <a:spAutoFit/>
          </a:bodyPr>
          <a:lstStyle/>
          <a:p>
            <a:r>
              <a:rPr lang="en-US" sz="5400" b="0" dirty="0">
                <a:solidFill>
                  <a:srgbClr val="000000"/>
                </a:solidFill>
                <a:effectLst/>
                <a:latin typeface="Consolas" panose="020B0609020204030204" pitchFamily="49" charset="0"/>
              </a:rPr>
              <a:t>heatmap</a:t>
            </a:r>
          </a:p>
        </p:txBody>
      </p:sp>
    </p:spTree>
    <p:extLst>
      <p:ext uri="{BB962C8B-B14F-4D97-AF65-F5344CB8AC3E}">
        <p14:creationId xmlns:p14="http://schemas.microsoft.com/office/powerpoint/2010/main" val="3209875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2E7A114-DA1F-4FD2-9992-6E6DE7EAF321}"/>
              </a:ext>
            </a:extLst>
          </p:cNvPr>
          <p:cNvSpPr>
            <a:spLocks noGrp="1"/>
          </p:cNvSpPr>
          <p:nvPr>
            <p:ph type="title"/>
          </p:nvPr>
        </p:nvSpPr>
        <p:spPr>
          <a:xfrm>
            <a:off x="913774" y="505783"/>
            <a:ext cx="10364451" cy="1596177"/>
          </a:xfrm>
        </p:spPr>
        <p:txBody>
          <a:bodyPr/>
          <a:lstStyle/>
          <a:p>
            <a:r>
              <a:rPr lang="he-IL" dirty="0"/>
              <a:t>סיכום</a:t>
            </a:r>
          </a:p>
        </p:txBody>
      </p:sp>
      <p:sp>
        <p:nvSpPr>
          <p:cNvPr id="4" name="תיבת טקסט 3">
            <a:extLst>
              <a:ext uri="{FF2B5EF4-FFF2-40B4-BE49-F238E27FC236}">
                <a16:creationId xmlns:a16="http://schemas.microsoft.com/office/drawing/2014/main" id="{01DB1BCA-B600-439F-ACD8-4E613EF26896}"/>
              </a:ext>
            </a:extLst>
          </p:cNvPr>
          <p:cNvSpPr txBox="1"/>
          <p:nvPr/>
        </p:nvSpPr>
        <p:spPr>
          <a:xfrm>
            <a:off x="4202482" y="2274838"/>
            <a:ext cx="6607480" cy="2308324"/>
          </a:xfrm>
          <a:prstGeom prst="rect">
            <a:avLst/>
          </a:prstGeom>
          <a:noFill/>
        </p:spPr>
        <p:txBody>
          <a:bodyPr wrap="square" rtlCol="1">
            <a:spAutoFit/>
          </a:bodyPr>
          <a:lstStyle/>
          <a:p>
            <a:pPr algn="r"/>
            <a:r>
              <a:rPr lang="he-IL" dirty="0"/>
              <a:t>המסקנות שהגענו הם:</a:t>
            </a:r>
            <a:br>
              <a:rPr lang="en-US" dirty="0"/>
            </a:br>
            <a:r>
              <a:rPr lang="he-IL" dirty="0"/>
              <a:t>ניתן לראות שיש קשר בין הניקוד הסופי של כל קבוצה בעבר לבין התחזית של הניקוד העתידי מאחר והאלגוריתם מצא קשר בין הנתונים השונים.</a:t>
            </a:r>
            <a:br>
              <a:rPr lang="en-US" dirty="0"/>
            </a:br>
            <a:r>
              <a:rPr lang="he-IL" dirty="0"/>
              <a:t>בנוסף אפשר לראות שיש קשר בין הקבוצות שהיו אלופות בעבר לבין התחזית של מי </a:t>
            </a:r>
            <a:r>
              <a:rPr lang="he-IL" dirty="0" err="1"/>
              <a:t>תיהיה</a:t>
            </a:r>
            <a:r>
              <a:rPr lang="he-IL" dirty="0"/>
              <a:t> אלופה בעתיד.</a:t>
            </a:r>
            <a:br>
              <a:rPr lang="en-US" dirty="0"/>
            </a:br>
            <a:r>
              <a:rPr lang="he-IL" dirty="0"/>
              <a:t>כמו כן ראינו שיש קשר הדוק בין </a:t>
            </a:r>
            <a:r>
              <a:rPr lang="he-IL" dirty="0" err="1"/>
              <a:t>הנצחונות</a:t>
            </a:r>
            <a:r>
              <a:rPr lang="he-IL" dirty="0"/>
              <a:t> הביתיים ושערי הזכות שהובקעו בבית כמו ההפסדים במשחקי החוץ והשערים שהקבוצות ספגו במשחקים אלה.</a:t>
            </a:r>
          </a:p>
        </p:txBody>
      </p:sp>
    </p:spTree>
    <p:extLst>
      <p:ext uri="{BB962C8B-B14F-4D97-AF65-F5344CB8AC3E}">
        <p14:creationId xmlns:p14="http://schemas.microsoft.com/office/powerpoint/2010/main" val="537884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351671ED-2044-4738-866B-1F045FCFA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0" y="1962150"/>
            <a:ext cx="4762500" cy="4762500"/>
          </a:xfrm>
          <a:prstGeom prst="rect">
            <a:avLst/>
          </a:prstGeom>
        </p:spPr>
      </p:pic>
      <p:sp>
        <p:nvSpPr>
          <p:cNvPr id="6" name="תיבת טקסט 5">
            <a:extLst>
              <a:ext uri="{FF2B5EF4-FFF2-40B4-BE49-F238E27FC236}">
                <a16:creationId xmlns:a16="http://schemas.microsoft.com/office/drawing/2014/main" id="{EAF2BD5B-5166-4275-A4CF-B568A87A9D0B}"/>
              </a:ext>
            </a:extLst>
          </p:cNvPr>
          <p:cNvSpPr txBox="1"/>
          <p:nvPr/>
        </p:nvSpPr>
        <p:spPr>
          <a:xfrm>
            <a:off x="1296449" y="498025"/>
            <a:ext cx="9185527" cy="1384995"/>
          </a:xfrm>
          <a:prstGeom prst="rect">
            <a:avLst/>
          </a:prstGeom>
          <a:noFill/>
        </p:spPr>
        <p:txBody>
          <a:bodyPr wrap="none" rtlCol="0">
            <a:spAutoFit/>
          </a:bodyPr>
          <a:lstStyle/>
          <a:p>
            <a:pPr algn="r"/>
            <a:r>
              <a:rPr lang="he-IL" sz="2800" b="1" dirty="0">
                <a:solidFill>
                  <a:srgbClr val="37003C"/>
                </a:solidFill>
              </a:rPr>
              <a:t>האם ניתן לחזות את הניקוד הסופי של כל קבוצה בעונה הבאה?</a:t>
            </a:r>
          </a:p>
          <a:p>
            <a:pPr algn="r"/>
            <a:r>
              <a:rPr lang="he-IL" sz="2800" b="1" dirty="0">
                <a:solidFill>
                  <a:srgbClr val="37003C"/>
                </a:solidFill>
              </a:rPr>
              <a:t>האם ניתן לחזות מי תהיה האלופה הבאה?</a:t>
            </a:r>
          </a:p>
          <a:p>
            <a:pPr algn="r"/>
            <a:r>
              <a:rPr lang="he-IL" sz="2800" b="1" dirty="0">
                <a:solidFill>
                  <a:srgbClr val="37003C"/>
                </a:solidFill>
              </a:rPr>
              <a:t>האם ניתן לחזות כמה שערים כל קבוצה תספוג במשחקי חוץ?</a:t>
            </a:r>
            <a:endParaRPr lang="en-US" sz="2800" b="1" dirty="0">
              <a:solidFill>
                <a:srgbClr val="37003C"/>
              </a:solidFill>
            </a:endParaRPr>
          </a:p>
        </p:txBody>
      </p:sp>
    </p:spTree>
    <p:extLst>
      <p:ext uri="{BB962C8B-B14F-4D97-AF65-F5344CB8AC3E}">
        <p14:creationId xmlns:p14="http://schemas.microsoft.com/office/powerpoint/2010/main" val="282749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B06A15C1-31DC-45C8-9479-D6C03B4CEBA8}"/>
              </a:ext>
            </a:extLst>
          </p:cNvPr>
          <p:cNvSpPr txBox="1"/>
          <p:nvPr/>
        </p:nvSpPr>
        <p:spPr>
          <a:xfrm>
            <a:off x="764930" y="589085"/>
            <a:ext cx="10867293" cy="2862322"/>
          </a:xfrm>
          <a:prstGeom prst="rect">
            <a:avLst/>
          </a:prstGeom>
          <a:noFill/>
        </p:spPr>
        <p:txBody>
          <a:bodyPr wrap="square" rtlCol="0">
            <a:spAutoFit/>
          </a:bodyPr>
          <a:lstStyle/>
          <a:p>
            <a:pPr algn="r"/>
            <a:r>
              <a:rPr lang="he-IL" sz="2000" dirty="0"/>
              <a:t>ליגת הכדורגל הבכירה באנגליה קיימה את העונה הראשונה שלה בשנים 1888-89. בכל שנה מתקיימת עונת כדורגל אחת שבסופה הקבוצה שצברה הכי הרבה נקודות מוכתרת אלופה. מאחר והליגה האנגלית ותיקה מאוד, ניתן לאסוף נתונים רבים על העונות שהתקיימו לאורך השנים ולנסות לענות על שאלות כמו מי המועדונים הדומיננטיים לאורך השנים וכן לנסות לחזות תוצאות ואליפויות של מועדונים שונים בעתיד.</a:t>
            </a:r>
          </a:p>
          <a:p>
            <a:pPr algn="r"/>
            <a:endParaRPr lang="he-IL" sz="2000" dirty="0"/>
          </a:p>
          <a:p>
            <a:pPr algn="r"/>
            <a:r>
              <a:rPr lang="en-US" sz="2000" dirty="0"/>
              <a:t> </a:t>
            </a:r>
            <a:r>
              <a:rPr lang="he-IL" sz="2000" dirty="0"/>
              <a:t>בליגה האנגלית יש בין 12 ל24 קבוצות בליגה הראשונה בכל עונה, משתנה מעונה לעונה.</a:t>
            </a:r>
            <a:r>
              <a:rPr lang="en-US" sz="2000" dirty="0"/>
              <a:t> </a:t>
            </a:r>
            <a:r>
              <a:rPr lang="en-US" sz="2000" b="1" dirty="0"/>
              <a:t>-</a:t>
            </a:r>
          </a:p>
          <a:p>
            <a:pPr algn="r"/>
            <a:r>
              <a:rPr lang="he-IL" sz="2000" dirty="0"/>
              <a:t>על ניצחון קבוצה זוכה בשלוש נקודות, על שוויון בנקודה ועל הפסד הקבוצה לא זוכה בנקודות.</a:t>
            </a:r>
            <a:r>
              <a:rPr lang="en-US" sz="2000" dirty="0"/>
              <a:t> </a:t>
            </a:r>
            <a:r>
              <a:rPr lang="en-US" sz="2000" b="1" dirty="0"/>
              <a:t>-</a:t>
            </a:r>
          </a:p>
          <a:p>
            <a:pPr algn="r"/>
            <a:r>
              <a:rPr lang="he-IL" sz="2000" b="1" dirty="0"/>
              <a:t>-</a:t>
            </a:r>
            <a:r>
              <a:rPr lang="he-IL" sz="2000" dirty="0"/>
              <a:t> בכדורגל כמו בכל ספורט קבוצתי אחר, לקבוצה המארחת את המשחק יש בדר"כ יתרון במשחק על הקבוצה</a:t>
            </a:r>
            <a:r>
              <a:rPr lang="en-US" sz="2000" dirty="0"/>
              <a:t> </a:t>
            </a:r>
            <a:r>
              <a:rPr lang="he-IL" sz="2000" dirty="0"/>
              <a:t>האורחת.</a:t>
            </a:r>
            <a:endParaRPr lang="en-US" sz="2000" dirty="0"/>
          </a:p>
        </p:txBody>
      </p:sp>
      <p:pic>
        <p:nvPicPr>
          <p:cNvPr id="6" name="תמונה 5">
            <a:extLst>
              <a:ext uri="{FF2B5EF4-FFF2-40B4-BE49-F238E27FC236}">
                <a16:creationId xmlns:a16="http://schemas.microsoft.com/office/drawing/2014/main" id="{AF71DC7F-F885-4EF6-9CF4-0DC02C2F6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230" y="3807178"/>
            <a:ext cx="1731968" cy="2364136"/>
          </a:xfrm>
          <a:prstGeom prst="rect">
            <a:avLst/>
          </a:prstGeom>
        </p:spPr>
      </p:pic>
      <p:pic>
        <p:nvPicPr>
          <p:cNvPr id="8" name="תמונה 7">
            <a:extLst>
              <a:ext uri="{FF2B5EF4-FFF2-40B4-BE49-F238E27FC236}">
                <a16:creationId xmlns:a16="http://schemas.microsoft.com/office/drawing/2014/main" id="{C32E419C-A25F-427F-BE7D-B79E51B9F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5578" y="4082986"/>
            <a:ext cx="2155616" cy="2185929"/>
          </a:xfrm>
          <a:prstGeom prst="rect">
            <a:avLst/>
          </a:prstGeom>
        </p:spPr>
      </p:pic>
      <p:pic>
        <p:nvPicPr>
          <p:cNvPr id="10" name="גרפיקה 9">
            <a:extLst>
              <a:ext uri="{FF2B5EF4-FFF2-40B4-BE49-F238E27FC236}">
                <a16:creationId xmlns:a16="http://schemas.microsoft.com/office/drawing/2014/main" id="{4C10452A-BC86-4D0D-A513-4C3A6BB9FE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30602" y="4180589"/>
            <a:ext cx="1990725" cy="1990725"/>
          </a:xfrm>
          <a:prstGeom prst="rect">
            <a:avLst/>
          </a:prstGeom>
        </p:spPr>
      </p:pic>
      <p:pic>
        <p:nvPicPr>
          <p:cNvPr id="12" name="תמונה 11">
            <a:extLst>
              <a:ext uri="{FF2B5EF4-FFF2-40B4-BE49-F238E27FC236}">
                <a16:creationId xmlns:a16="http://schemas.microsoft.com/office/drawing/2014/main" id="{2D16B962-D776-4585-A440-3B950C0CF1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40735" y="4180590"/>
            <a:ext cx="1990725" cy="1990725"/>
          </a:xfrm>
          <a:prstGeom prst="rect">
            <a:avLst/>
          </a:prstGeom>
        </p:spPr>
      </p:pic>
    </p:spTree>
    <p:extLst>
      <p:ext uri="{BB962C8B-B14F-4D97-AF65-F5344CB8AC3E}">
        <p14:creationId xmlns:p14="http://schemas.microsoft.com/office/powerpoint/2010/main" val="1927582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7BDC21-B228-4321-8147-66FAB0E7FC56}"/>
              </a:ext>
            </a:extLst>
          </p:cNvPr>
          <p:cNvSpPr>
            <a:spLocks noGrp="1"/>
          </p:cNvSpPr>
          <p:nvPr>
            <p:ph type="title"/>
          </p:nvPr>
        </p:nvSpPr>
        <p:spPr>
          <a:xfrm>
            <a:off x="913774" y="251126"/>
            <a:ext cx="10364451" cy="1596177"/>
          </a:xfrm>
        </p:spPr>
        <p:txBody>
          <a:bodyPr/>
          <a:lstStyle/>
          <a:p>
            <a:r>
              <a:rPr lang="he-IL" dirty="0"/>
              <a:t>שלבי הפרויקט</a:t>
            </a:r>
            <a:endParaRPr lang="en-US" dirty="0"/>
          </a:p>
        </p:txBody>
      </p:sp>
      <p:sp>
        <p:nvSpPr>
          <p:cNvPr id="3" name="מציין מיקום תוכן 2">
            <a:extLst>
              <a:ext uri="{FF2B5EF4-FFF2-40B4-BE49-F238E27FC236}">
                <a16:creationId xmlns:a16="http://schemas.microsoft.com/office/drawing/2014/main" id="{CBC7F192-B6A1-42DC-86DA-CDC5E45EFF0A}"/>
              </a:ext>
            </a:extLst>
          </p:cNvPr>
          <p:cNvSpPr>
            <a:spLocks noGrp="1"/>
          </p:cNvSpPr>
          <p:nvPr>
            <p:ph idx="1"/>
          </p:nvPr>
        </p:nvSpPr>
        <p:spPr>
          <a:xfrm>
            <a:off x="1125530" y="1979246"/>
            <a:ext cx="9940938" cy="3416300"/>
          </a:xfrm>
        </p:spPr>
        <p:txBody>
          <a:bodyPr>
            <a:noAutofit/>
          </a:bodyPr>
          <a:lstStyle/>
          <a:p>
            <a:pPr algn="r" rtl="1"/>
            <a:r>
              <a:rPr lang="he-IL" sz="2400" dirty="0"/>
              <a:t>רכישת הנתונים מהאינטרנט. הרכשת הנתונים השונים המייצגים את המיקומים הסופיים השונים של הקבוצות לאורך השנים, בנוסף לנתונים שונים של סוף עונה.</a:t>
            </a:r>
          </a:p>
          <a:p>
            <a:pPr algn="r" rtl="1"/>
            <a:r>
              <a:rPr lang="he-IL" sz="2400" dirty="0"/>
              <a:t>ניקוי הנתונים הלא רלוונטיים כמו הליגה הקודמת בה הקבוצה שיחקה, כמות משחקים של קבוצה לאורך עונה.</a:t>
            </a:r>
          </a:p>
          <a:p>
            <a:pPr algn="r" rtl="1"/>
            <a:r>
              <a:rPr lang="he-IL" sz="2400" dirty="0"/>
              <a:t>הדמיית הנתונים הרלוונטיים ומיונם. ביצוע למידת מכונה על מנת לחזות תוצאות עתידיות שקשורות לשאלות אותם אנו חוקרים.</a:t>
            </a:r>
          </a:p>
          <a:p>
            <a:pPr algn="r" rtl="1"/>
            <a:r>
              <a:rPr lang="he-IL" sz="2400" dirty="0"/>
              <a:t>הצגת התוצאות הסופיות. </a:t>
            </a:r>
            <a:endParaRPr lang="en-US" sz="2400" dirty="0"/>
          </a:p>
        </p:txBody>
      </p:sp>
    </p:spTree>
    <p:extLst>
      <p:ext uri="{BB962C8B-B14F-4D97-AF65-F5344CB8AC3E}">
        <p14:creationId xmlns:p14="http://schemas.microsoft.com/office/powerpoint/2010/main" val="1854801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F958FBB3-B48F-4E5D-9B56-13C7729A3B0A}"/>
              </a:ext>
            </a:extLst>
          </p:cNvPr>
          <p:cNvPicPr>
            <a:picLocks noChangeAspect="1"/>
          </p:cNvPicPr>
          <p:nvPr/>
        </p:nvPicPr>
        <p:blipFill>
          <a:blip r:embed="rId2"/>
          <a:stretch>
            <a:fillRect/>
          </a:stretch>
        </p:blipFill>
        <p:spPr>
          <a:xfrm>
            <a:off x="1" y="0"/>
            <a:ext cx="6317672" cy="2898273"/>
          </a:xfrm>
          <a:prstGeom prst="rect">
            <a:avLst/>
          </a:prstGeom>
        </p:spPr>
      </p:pic>
      <p:pic>
        <p:nvPicPr>
          <p:cNvPr id="7" name="תמונה 6">
            <a:extLst>
              <a:ext uri="{FF2B5EF4-FFF2-40B4-BE49-F238E27FC236}">
                <a16:creationId xmlns:a16="http://schemas.microsoft.com/office/drawing/2014/main" id="{214AA5DB-1E9F-4502-994B-9E5DB608F3D5}"/>
              </a:ext>
            </a:extLst>
          </p:cNvPr>
          <p:cNvPicPr>
            <a:picLocks noChangeAspect="1"/>
          </p:cNvPicPr>
          <p:nvPr/>
        </p:nvPicPr>
        <p:blipFill>
          <a:blip r:embed="rId3"/>
          <a:stretch>
            <a:fillRect/>
          </a:stretch>
        </p:blipFill>
        <p:spPr>
          <a:xfrm>
            <a:off x="-1" y="2876281"/>
            <a:ext cx="4038601" cy="3981720"/>
          </a:xfrm>
          <a:prstGeom prst="rect">
            <a:avLst/>
          </a:prstGeom>
        </p:spPr>
      </p:pic>
      <p:sp>
        <p:nvSpPr>
          <p:cNvPr id="8" name="תיבת טקסט 7">
            <a:extLst>
              <a:ext uri="{FF2B5EF4-FFF2-40B4-BE49-F238E27FC236}">
                <a16:creationId xmlns:a16="http://schemas.microsoft.com/office/drawing/2014/main" id="{953FDE27-2985-4910-BFA9-1A0BF01376ED}"/>
              </a:ext>
            </a:extLst>
          </p:cNvPr>
          <p:cNvSpPr txBox="1"/>
          <p:nvPr/>
        </p:nvSpPr>
        <p:spPr>
          <a:xfrm>
            <a:off x="6432321" y="393421"/>
            <a:ext cx="5470741" cy="1323439"/>
          </a:xfrm>
          <a:prstGeom prst="rect">
            <a:avLst/>
          </a:prstGeom>
          <a:noFill/>
        </p:spPr>
        <p:txBody>
          <a:bodyPr wrap="square" rtlCol="0">
            <a:spAutoFit/>
          </a:bodyPr>
          <a:lstStyle/>
          <a:p>
            <a:pPr algn="r"/>
            <a:r>
              <a:rPr lang="he-IL" sz="2000" u="sng" dirty="0"/>
              <a:t>שלב ראשון:</a:t>
            </a:r>
          </a:p>
          <a:p>
            <a:pPr algn="r"/>
            <a:endParaRPr lang="he-IL" sz="2000" dirty="0"/>
          </a:p>
          <a:p>
            <a:pPr algn="r"/>
            <a:r>
              <a:rPr lang="he-IL" sz="2000" dirty="0"/>
              <a:t>בשלב זה אנו רוכשים את הנתונים השונים ושומרים </a:t>
            </a:r>
            <a:endParaRPr lang="en-US" sz="2000" dirty="0"/>
          </a:p>
          <a:p>
            <a:pPr algn="r"/>
            <a:r>
              <a:rPr lang="he-IL" sz="2000" dirty="0"/>
              <a:t> </a:t>
            </a:r>
            <a:r>
              <a:rPr lang="en-US" sz="2000" dirty="0"/>
              <a:t>.csv</a:t>
            </a:r>
            <a:r>
              <a:rPr lang="he-IL" sz="2000" dirty="0"/>
              <a:t>אותם בקובץ  </a:t>
            </a:r>
            <a:r>
              <a:rPr lang="en-US" sz="2000" dirty="0"/>
              <a:t> </a:t>
            </a:r>
          </a:p>
        </p:txBody>
      </p:sp>
      <p:sp>
        <p:nvSpPr>
          <p:cNvPr id="9" name="תיבת טקסט 8">
            <a:extLst>
              <a:ext uri="{FF2B5EF4-FFF2-40B4-BE49-F238E27FC236}">
                <a16:creationId xmlns:a16="http://schemas.microsoft.com/office/drawing/2014/main" id="{ED370AA2-B44E-4DC6-B37B-A3D0A68D6EB2}"/>
              </a:ext>
            </a:extLst>
          </p:cNvPr>
          <p:cNvSpPr txBox="1"/>
          <p:nvPr/>
        </p:nvSpPr>
        <p:spPr>
          <a:xfrm>
            <a:off x="4655278" y="1303015"/>
            <a:ext cx="7247783" cy="707886"/>
          </a:xfrm>
          <a:prstGeom prst="rect">
            <a:avLst/>
          </a:prstGeom>
          <a:noFill/>
        </p:spPr>
        <p:txBody>
          <a:bodyPr wrap="square" rtlCol="0">
            <a:spAutoFit/>
          </a:bodyPr>
          <a:lstStyle/>
          <a:p>
            <a:pPr algn="r"/>
            <a:r>
              <a:rPr lang="he-IL" sz="2000" dirty="0"/>
              <a:t>                          בחרנו לאסוף את הנתונים מאתר</a:t>
            </a:r>
          </a:p>
          <a:p>
            <a:pPr algn="r"/>
            <a:r>
              <a:rPr lang="he-IL" sz="2000" dirty="0"/>
              <a:t>בשם </a:t>
            </a:r>
            <a:r>
              <a:rPr lang="en-US" sz="2000" dirty="0"/>
              <a:t>  </a:t>
            </a:r>
          </a:p>
        </p:txBody>
      </p:sp>
      <p:sp>
        <p:nvSpPr>
          <p:cNvPr id="10" name="תיבת טקסט 9">
            <a:extLst>
              <a:ext uri="{FF2B5EF4-FFF2-40B4-BE49-F238E27FC236}">
                <a16:creationId xmlns:a16="http://schemas.microsoft.com/office/drawing/2014/main" id="{D0FD5DF2-FC37-4399-AC03-38DD91CCFFCD}"/>
              </a:ext>
            </a:extLst>
          </p:cNvPr>
          <p:cNvSpPr txBox="1"/>
          <p:nvPr/>
        </p:nvSpPr>
        <p:spPr>
          <a:xfrm flipH="1">
            <a:off x="6668220" y="1897089"/>
            <a:ext cx="5234842" cy="1015663"/>
          </a:xfrm>
          <a:prstGeom prst="rect">
            <a:avLst/>
          </a:prstGeom>
          <a:noFill/>
        </p:spPr>
        <p:txBody>
          <a:bodyPr wrap="square" rtlCol="0">
            <a:spAutoFit/>
          </a:bodyPr>
          <a:lstStyle/>
          <a:p>
            <a:pPr algn="r"/>
            <a:r>
              <a:rPr lang="he-IL" sz="2000" dirty="0"/>
              <a:t>ששומר את כל הנתונים של העונות השונות מאז הקמתה של הליגה האנגלית הבכירה. </a:t>
            </a:r>
          </a:p>
          <a:p>
            <a:pPr algn="r"/>
            <a:r>
              <a:rPr lang="he-IL" sz="2000" dirty="0"/>
              <a:t>את הנתונים אספנו באמצעות </a:t>
            </a:r>
            <a:r>
              <a:rPr lang="he-IL" sz="2000" dirty="0" err="1"/>
              <a:t>סילניום</a:t>
            </a:r>
            <a:r>
              <a:rPr lang="he-IL" sz="2000" dirty="0"/>
              <a:t>.</a:t>
            </a:r>
            <a:endParaRPr lang="en-US" sz="2000" dirty="0"/>
          </a:p>
        </p:txBody>
      </p:sp>
      <p:sp>
        <p:nvSpPr>
          <p:cNvPr id="11" name="תיבת טקסט 10">
            <a:extLst>
              <a:ext uri="{FF2B5EF4-FFF2-40B4-BE49-F238E27FC236}">
                <a16:creationId xmlns:a16="http://schemas.microsoft.com/office/drawing/2014/main" id="{7F425589-C7D0-43D4-A163-1D04901CA909}"/>
              </a:ext>
            </a:extLst>
          </p:cNvPr>
          <p:cNvSpPr txBox="1"/>
          <p:nvPr/>
        </p:nvSpPr>
        <p:spPr>
          <a:xfrm>
            <a:off x="8341744" y="1602271"/>
            <a:ext cx="2986395" cy="400110"/>
          </a:xfrm>
          <a:prstGeom prst="rect">
            <a:avLst/>
          </a:prstGeom>
          <a:noFill/>
        </p:spPr>
        <p:txBody>
          <a:bodyPr wrap="none" rtlCol="0">
            <a:spAutoFit/>
          </a:bodyPr>
          <a:lstStyle/>
          <a:p>
            <a:r>
              <a:rPr lang="en-US" sz="2000" dirty="0"/>
              <a:t>Englishfootballleaguetables</a:t>
            </a:r>
          </a:p>
        </p:txBody>
      </p:sp>
      <p:pic>
        <p:nvPicPr>
          <p:cNvPr id="13" name="תמונה 12">
            <a:extLst>
              <a:ext uri="{FF2B5EF4-FFF2-40B4-BE49-F238E27FC236}">
                <a16:creationId xmlns:a16="http://schemas.microsoft.com/office/drawing/2014/main" id="{BB3C1EF3-C842-4300-9EE1-8A3967B8BFEE}"/>
              </a:ext>
            </a:extLst>
          </p:cNvPr>
          <p:cNvPicPr>
            <a:picLocks noChangeAspect="1"/>
          </p:cNvPicPr>
          <p:nvPr/>
        </p:nvPicPr>
        <p:blipFill>
          <a:blip r:embed="rId4"/>
          <a:stretch>
            <a:fillRect/>
          </a:stretch>
        </p:blipFill>
        <p:spPr>
          <a:xfrm>
            <a:off x="4943539" y="3078502"/>
            <a:ext cx="6244921" cy="3652690"/>
          </a:xfrm>
          <a:prstGeom prst="rect">
            <a:avLst/>
          </a:prstGeom>
        </p:spPr>
      </p:pic>
    </p:spTree>
    <p:extLst>
      <p:ext uri="{BB962C8B-B14F-4D97-AF65-F5344CB8AC3E}">
        <p14:creationId xmlns:p14="http://schemas.microsoft.com/office/powerpoint/2010/main" val="1943590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76DF3C8A-B99C-4D51-AEC3-E7F7AE44119B}"/>
              </a:ext>
            </a:extLst>
          </p:cNvPr>
          <p:cNvSpPr txBox="1"/>
          <p:nvPr/>
        </p:nvSpPr>
        <p:spPr>
          <a:xfrm>
            <a:off x="5225004" y="1119379"/>
            <a:ext cx="6760662" cy="1323439"/>
          </a:xfrm>
          <a:prstGeom prst="rect">
            <a:avLst/>
          </a:prstGeom>
          <a:noFill/>
        </p:spPr>
        <p:txBody>
          <a:bodyPr wrap="square" rtlCol="0">
            <a:spAutoFit/>
          </a:bodyPr>
          <a:lstStyle/>
          <a:p>
            <a:pPr algn="r"/>
            <a:r>
              <a:rPr lang="he-IL" sz="2000" dirty="0"/>
              <a:t>כפי שניתן לראות באתר קיימות הטבלאות הסופיות של עונה ועונה לאורך ההיסטוריה של הליגה האנגלית. בשלב הראשון נעבור על כל עונה ונשמור את הנתונים לפי הסדר החל מהעונה הראשונה.</a:t>
            </a:r>
          </a:p>
          <a:p>
            <a:pPr algn="r"/>
            <a:endParaRPr lang="en-US" sz="2000" dirty="0"/>
          </a:p>
        </p:txBody>
      </p:sp>
      <p:pic>
        <p:nvPicPr>
          <p:cNvPr id="6" name="תמונה 5">
            <a:extLst>
              <a:ext uri="{FF2B5EF4-FFF2-40B4-BE49-F238E27FC236}">
                <a16:creationId xmlns:a16="http://schemas.microsoft.com/office/drawing/2014/main" id="{69D0E496-0416-4D1A-8AD5-595061EBCC96}"/>
              </a:ext>
            </a:extLst>
          </p:cNvPr>
          <p:cNvPicPr>
            <a:picLocks noChangeAspect="1"/>
          </p:cNvPicPr>
          <p:nvPr/>
        </p:nvPicPr>
        <p:blipFill>
          <a:blip r:embed="rId2"/>
          <a:stretch>
            <a:fillRect/>
          </a:stretch>
        </p:blipFill>
        <p:spPr>
          <a:xfrm>
            <a:off x="-589" y="0"/>
            <a:ext cx="4641010" cy="2957166"/>
          </a:xfrm>
          <a:prstGeom prst="rect">
            <a:avLst/>
          </a:prstGeom>
        </p:spPr>
      </p:pic>
      <p:pic>
        <p:nvPicPr>
          <p:cNvPr id="8" name="תמונה 7">
            <a:extLst>
              <a:ext uri="{FF2B5EF4-FFF2-40B4-BE49-F238E27FC236}">
                <a16:creationId xmlns:a16="http://schemas.microsoft.com/office/drawing/2014/main" id="{9896EF75-DF34-4BA5-AEA4-B3959E170435}"/>
              </a:ext>
            </a:extLst>
          </p:cNvPr>
          <p:cNvPicPr>
            <a:picLocks noChangeAspect="1"/>
          </p:cNvPicPr>
          <p:nvPr/>
        </p:nvPicPr>
        <p:blipFill>
          <a:blip r:embed="rId3"/>
          <a:stretch>
            <a:fillRect/>
          </a:stretch>
        </p:blipFill>
        <p:spPr>
          <a:xfrm>
            <a:off x="-1" y="3347049"/>
            <a:ext cx="4641011" cy="3545268"/>
          </a:xfrm>
          <a:prstGeom prst="rect">
            <a:avLst/>
          </a:prstGeom>
        </p:spPr>
      </p:pic>
      <p:pic>
        <p:nvPicPr>
          <p:cNvPr id="10" name="תמונה 9">
            <a:extLst>
              <a:ext uri="{FF2B5EF4-FFF2-40B4-BE49-F238E27FC236}">
                <a16:creationId xmlns:a16="http://schemas.microsoft.com/office/drawing/2014/main" id="{CDBBA1C6-1DA2-49B3-8504-CEF9760ED981}"/>
              </a:ext>
            </a:extLst>
          </p:cNvPr>
          <p:cNvPicPr>
            <a:picLocks noChangeAspect="1"/>
          </p:cNvPicPr>
          <p:nvPr/>
        </p:nvPicPr>
        <p:blipFill>
          <a:blip r:embed="rId4"/>
          <a:stretch>
            <a:fillRect/>
          </a:stretch>
        </p:blipFill>
        <p:spPr>
          <a:xfrm>
            <a:off x="6840747" y="3357219"/>
            <a:ext cx="5351253" cy="3500781"/>
          </a:xfrm>
          <a:prstGeom prst="rect">
            <a:avLst/>
          </a:prstGeom>
        </p:spPr>
      </p:pic>
      <p:sp>
        <p:nvSpPr>
          <p:cNvPr id="11" name="חץ: ימינה 10">
            <a:extLst>
              <a:ext uri="{FF2B5EF4-FFF2-40B4-BE49-F238E27FC236}">
                <a16:creationId xmlns:a16="http://schemas.microsoft.com/office/drawing/2014/main" id="{40682E07-5C1B-42A4-B3AD-855F0C12A2F2}"/>
              </a:ext>
            </a:extLst>
          </p:cNvPr>
          <p:cNvSpPr/>
          <p:nvPr/>
        </p:nvSpPr>
        <p:spPr>
          <a:xfrm>
            <a:off x="5225004" y="5175850"/>
            <a:ext cx="1112808" cy="3795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חץ: ימינה 11">
            <a:extLst>
              <a:ext uri="{FF2B5EF4-FFF2-40B4-BE49-F238E27FC236}">
                <a16:creationId xmlns:a16="http://schemas.microsoft.com/office/drawing/2014/main" id="{0E0BFD05-3DDF-4D93-909F-D171FAE9A2A7}"/>
              </a:ext>
            </a:extLst>
          </p:cNvPr>
          <p:cNvSpPr/>
          <p:nvPr/>
        </p:nvSpPr>
        <p:spPr>
          <a:xfrm rot="5400000">
            <a:off x="2114321" y="2988468"/>
            <a:ext cx="442824" cy="2743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939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603B24AC-28A5-4E3C-A690-C2A7D59FE0EF}"/>
              </a:ext>
            </a:extLst>
          </p:cNvPr>
          <p:cNvSpPr txBox="1"/>
          <p:nvPr/>
        </p:nvSpPr>
        <p:spPr>
          <a:xfrm>
            <a:off x="5296619" y="1528158"/>
            <a:ext cx="6517681" cy="1631216"/>
          </a:xfrm>
          <a:prstGeom prst="rect">
            <a:avLst/>
          </a:prstGeom>
          <a:noFill/>
        </p:spPr>
        <p:txBody>
          <a:bodyPr wrap="square" rtlCol="0">
            <a:spAutoFit/>
          </a:bodyPr>
          <a:lstStyle/>
          <a:p>
            <a:pPr algn="r"/>
            <a:r>
              <a:rPr lang="he-IL" sz="2000" u="sng" dirty="0"/>
              <a:t>שלב שני:</a:t>
            </a:r>
          </a:p>
          <a:p>
            <a:pPr algn="r"/>
            <a:endParaRPr lang="he-IL" sz="2000" dirty="0"/>
          </a:p>
          <a:p>
            <a:pPr algn="r"/>
            <a:r>
              <a:rPr lang="he-IL" sz="2000" dirty="0"/>
              <a:t>בשלב זה נסיר את הנתונים הלא רלוונטיים לשאלות המחקר שלנו.</a:t>
            </a:r>
          </a:p>
          <a:p>
            <a:pPr algn="r"/>
            <a:r>
              <a:rPr lang="he-IL" sz="2000" dirty="0"/>
              <a:t>בנוסף נמיר את שמות המועדונים למספרים כדי שנוכל ליישם אלגוריתמים למידת מכונה על הנתונים.</a:t>
            </a:r>
            <a:endParaRPr lang="en-US" sz="2000" dirty="0"/>
          </a:p>
        </p:txBody>
      </p:sp>
      <p:pic>
        <p:nvPicPr>
          <p:cNvPr id="3" name="תמונה 2">
            <a:extLst>
              <a:ext uri="{FF2B5EF4-FFF2-40B4-BE49-F238E27FC236}">
                <a16:creationId xmlns:a16="http://schemas.microsoft.com/office/drawing/2014/main" id="{5D3F1FB3-9AE7-4EE4-B83C-D601916938CD}"/>
              </a:ext>
            </a:extLst>
          </p:cNvPr>
          <p:cNvPicPr>
            <a:picLocks noChangeAspect="1"/>
          </p:cNvPicPr>
          <p:nvPr/>
        </p:nvPicPr>
        <p:blipFill>
          <a:blip r:embed="rId2"/>
          <a:stretch>
            <a:fillRect/>
          </a:stretch>
        </p:blipFill>
        <p:spPr>
          <a:xfrm>
            <a:off x="106496" y="504357"/>
            <a:ext cx="5711844" cy="1426333"/>
          </a:xfrm>
          <a:prstGeom prst="rect">
            <a:avLst/>
          </a:prstGeom>
        </p:spPr>
      </p:pic>
      <p:pic>
        <p:nvPicPr>
          <p:cNvPr id="5" name="תמונה 4">
            <a:extLst>
              <a:ext uri="{FF2B5EF4-FFF2-40B4-BE49-F238E27FC236}">
                <a16:creationId xmlns:a16="http://schemas.microsoft.com/office/drawing/2014/main" id="{D4ACA4F3-113A-45A4-B67F-C11864FF0724}"/>
              </a:ext>
            </a:extLst>
          </p:cNvPr>
          <p:cNvPicPr>
            <a:picLocks noChangeAspect="1"/>
          </p:cNvPicPr>
          <p:nvPr/>
        </p:nvPicPr>
        <p:blipFill>
          <a:blip r:embed="rId3"/>
          <a:stretch>
            <a:fillRect/>
          </a:stretch>
        </p:blipFill>
        <p:spPr>
          <a:xfrm>
            <a:off x="457559" y="3970155"/>
            <a:ext cx="3836421" cy="2312244"/>
          </a:xfrm>
          <a:prstGeom prst="rect">
            <a:avLst/>
          </a:prstGeom>
        </p:spPr>
      </p:pic>
    </p:spTree>
    <p:extLst>
      <p:ext uri="{BB962C8B-B14F-4D97-AF65-F5344CB8AC3E}">
        <p14:creationId xmlns:p14="http://schemas.microsoft.com/office/powerpoint/2010/main" val="4141736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FB29E9CE-6E0B-4C9B-B8AD-D0071885E560}"/>
              </a:ext>
            </a:extLst>
          </p:cNvPr>
          <p:cNvSpPr txBox="1"/>
          <p:nvPr/>
        </p:nvSpPr>
        <p:spPr>
          <a:xfrm>
            <a:off x="6340415" y="17253"/>
            <a:ext cx="5762354" cy="2554545"/>
          </a:xfrm>
          <a:prstGeom prst="rect">
            <a:avLst/>
          </a:prstGeom>
          <a:noFill/>
        </p:spPr>
        <p:txBody>
          <a:bodyPr wrap="square" rtlCol="0">
            <a:spAutoFit/>
          </a:bodyPr>
          <a:lstStyle/>
          <a:p>
            <a:pPr algn="r"/>
            <a:r>
              <a:rPr lang="he-IL" sz="2000" u="sng" dirty="0"/>
              <a:t>שלב שלישי:</a:t>
            </a:r>
          </a:p>
          <a:p>
            <a:pPr algn="r"/>
            <a:endParaRPr lang="he-IL" sz="2000" dirty="0"/>
          </a:p>
          <a:p>
            <a:pPr algn="r"/>
            <a:r>
              <a:rPr lang="he-IL" sz="2000" dirty="0"/>
              <a:t>בשלב זה ניצור תרשים וטבלה מצומצמת וממוינת</a:t>
            </a:r>
          </a:p>
          <a:p>
            <a:pPr algn="r"/>
            <a:r>
              <a:rPr lang="he-IL" sz="2000" dirty="0"/>
              <a:t>בהתאם לנתונים שאספנו.</a:t>
            </a:r>
          </a:p>
          <a:p>
            <a:pPr algn="r"/>
            <a:r>
              <a:rPr lang="he-IL" sz="2000" dirty="0"/>
              <a:t>בתרשים הזה ניתן לראות את הקבוצות שצברו הכי הרבה נקודות לאורך ההיסטוריה. ובהמשך את הנכונות האלגוריתם של הריגרסיה הלינארית. </a:t>
            </a:r>
          </a:p>
          <a:p>
            <a:pPr algn="r"/>
            <a:endParaRPr lang="en-US" sz="2000" dirty="0"/>
          </a:p>
        </p:txBody>
      </p:sp>
      <p:pic>
        <p:nvPicPr>
          <p:cNvPr id="6" name="תמונה 5">
            <a:extLst>
              <a:ext uri="{FF2B5EF4-FFF2-40B4-BE49-F238E27FC236}">
                <a16:creationId xmlns:a16="http://schemas.microsoft.com/office/drawing/2014/main" id="{D42A11C8-C0DE-4EDB-B0FE-97A249D30CA8}"/>
              </a:ext>
            </a:extLst>
          </p:cNvPr>
          <p:cNvPicPr>
            <a:picLocks noChangeAspect="1"/>
          </p:cNvPicPr>
          <p:nvPr/>
        </p:nvPicPr>
        <p:blipFill>
          <a:blip r:embed="rId2"/>
          <a:stretch>
            <a:fillRect/>
          </a:stretch>
        </p:blipFill>
        <p:spPr>
          <a:xfrm>
            <a:off x="0" y="227064"/>
            <a:ext cx="6511397" cy="1506845"/>
          </a:xfrm>
          <a:prstGeom prst="rect">
            <a:avLst/>
          </a:prstGeom>
        </p:spPr>
      </p:pic>
      <p:pic>
        <p:nvPicPr>
          <p:cNvPr id="8" name="תמונה 7">
            <a:extLst>
              <a:ext uri="{FF2B5EF4-FFF2-40B4-BE49-F238E27FC236}">
                <a16:creationId xmlns:a16="http://schemas.microsoft.com/office/drawing/2014/main" id="{834B8638-6378-42F1-B904-EFE39FFE6EFC}"/>
              </a:ext>
            </a:extLst>
          </p:cNvPr>
          <p:cNvPicPr>
            <a:picLocks noChangeAspect="1"/>
          </p:cNvPicPr>
          <p:nvPr/>
        </p:nvPicPr>
        <p:blipFill>
          <a:blip r:embed="rId3"/>
          <a:stretch>
            <a:fillRect/>
          </a:stretch>
        </p:blipFill>
        <p:spPr>
          <a:xfrm>
            <a:off x="6998849" y="2292393"/>
            <a:ext cx="4855824" cy="4565607"/>
          </a:xfrm>
          <a:prstGeom prst="rect">
            <a:avLst/>
          </a:prstGeom>
        </p:spPr>
      </p:pic>
      <p:pic>
        <p:nvPicPr>
          <p:cNvPr id="10" name="תמונה 9">
            <a:extLst>
              <a:ext uri="{FF2B5EF4-FFF2-40B4-BE49-F238E27FC236}">
                <a16:creationId xmlns:a16="http://schemas.microsoft.com/office/drawing/2014/main" id="{5FDC3DE7-696F-41C7-A36B-014DCB0366A6}"/>
              </a:ext>
            </a:extLst>
          </p:cNvPr>
          <p:cNvPicPr>
            <a:picLocks noChangeAspect="1"/>
          </p:cNvPicPr>
          <p:nvPr/>
        </p:nvPicPr>
        <p:blipFill>
          <a:blip r:embed="rId4"/>
          <a:stretch>
            <a:fillRect/>
          </a:stretch>
        </p:blipFill>
        <p:spPr>
          <a:xfrm>
            <a:off x="1035474" y="5511218"/>
            <a:ext cx="4433967" cy="545586"/>
          </a:xfrm>
          <a:prstGeom prst="rect">
            <a:avLst/>
          </a:prstGeom>
        </p:spPr>
      </p:pic>
      <p:pic>
        <p:nvPicPr>
          <p:cNvPr id="3" name="תמונה 2">
            <a:extLst>
              <a:ext uri="{FF2B5EF4-FFF2-40B4-BE49-F238E27FC236}">
                <a16:creationId xmlns:a16="http://schemas.microsoft.com/office/drawing/2014/main" id="{713B2B0B-645A-4836-AE3F-501056F1E4EE}"/>
              </a:ext>
            </a:extLst>
          </p:cNvPr>
          <p:cNvPicPr>
            <a:picLocks noChangeAspect="1"/>
          </p:cNvPicPr>
          <p:nvPr/>
        </p:nvPicPr>
        <p:blipFill>
          <a:blip r:embed="rId5"/>
          <a:stretch>
            <a:fillRect/>
          </a:stretch>
        </p:blipFill>
        <p:spPr>
          <a:xfrm>
            <a:off x="1" y="2012065"/>
            <a:ext cx="6701150" cy="1610498"/>
          </a:xfrm>
          <a:prstGeom prst="rect">
            <a:avLst/>
          </a:prstGeom>
        </p:spPr>
      </p:pic>
    </p:spTree>
    <p:extLst>
      <p:ext uri="{BB962C8B-B14F-4D97-AF65-F5344CB8AC3E}">
        <p14:creationId xmlns:p14="http://schemas.microsoft.com/office/powerpoint/2010/main" val="405377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FB29E9CE-6E0B-4C9B-B8AD-D0071885E560}"/>
              </a:ext>
            </a:extLst>
          </p:cNvPr>
          <p:cNvSpPr txBox="1"/>
          <p:nvPr/>
        </p:nvSpPr>
        <p:spPr>
          <a:xfrm>
            <a:off x="6340415" y="-17251"/>
            <a:ext cx="5762354" cy="2862322"/>
          </a:xfrm>
          <a:prstGeom prst="rect">
            <a:avLst/>
          </a:prstGeom>
          <a:noFill/>
        </p:spPr>
        <p:txBody>
          <a:bodyPr wrap="square" rtlCol="0">
            <a:spAutoFit/>
          </a:bodyPr>
          <a:lstStyle/>
          <a:p>
            <a:pPr algn="r"/>
            <a:r>
              <a:rPr lang="he-IL" sz="2000" u="sng" dirty="0"/>
              <a:t>המשך שלב שלישי:</a:t>
            </a:r>
          </a:p>
          <a:p>
            <a:pPr algn="r"/>
            <a:endParaRPr lang="he-IL" sz="2000" dirty="0"/>
          </a:p>
          <a:p>
            <a:pPr algn="r"/>
            <a:r>
              <a:rPr lang="he-IL" sz="2000" dirty="0"/>
              <a:t>ניצור תרשים וטבלה מצומצמת וממוינת בהתאם לנתונים שאספנו. נסכום את סה"כ הניצחונות הביתיים של קבוצה</a:t>
            </a:r>
          </a:p>
          <a:p>
            <a:pPr algn="r"/>
            <a:r>
              <a:rPr lang="he-IL" sz="2000" dirty="0"/>
              <a:t>מסוימת במשחקי הבית. בתרשים זה ניתן לראות את הקבוצות שספגו הכי הרבה שערי חוץ בית לאורך ההיסטוריה. ובהמשך את נכונות האלגוריתם של הריגרסיה הלינארית. </a:t>
            </a:r>
          </a:p>
          <a:p>
            <a:pPr algn="r"/>
            <a:endParaRPr lang="en-US" sz="2000" dirty="0"/>
          </a:p>
        </p:txBody>
      </p:sp>
      <p:pic>
        <p:nvPicPr>
          <p:cNvPr id="7" name="תמונה 6">
            <a:extLst>
              <a:ext uri="{FF2B5EF4-FFF2-40B4-BE49-F238E27FC236}">
                <a16:creationId xmlns:a16="http://schemas.microsoft.com/office/drawing/2014/main" id="{DD7F91A7-E808-46F7-9070-E59E9719CE8C}"/>
              </a:ext>
            </a:extLst>
          </p:cNvPr>
          <p:cNvPicPr>
            <a:picLocks noChangeAspect="1"/>
          </p:cNvPicPr>
          <p:nvPr/>
        </p:nvPicPr>
        <p:blipFill>
          <a:blip r:embed="rId2"/>
          <a:stretch>
            <a:fillRect/>
          </a:stretch>
        </p:blipFill>
        <p:spPr>
          <a:xfrm>
            <a:off x="-1" y="99206"/>
            <a:ext cx="6556075" cy="1327439"/>
          </a:xfrm>
          <a:prstGeom prst="rect">
            <a:avLst/>
          </a:prstGeom>
        </p:spPr>
      </p:pic>
      <p:pic>
        <p:nvPicPr>
          <p:cNvPr id="5" name="תמונה 4">
            <a:extLst>
              <a:ext uri="{FF2B5EF4-FFF2-40B4-BE49-F238E27FC236}">
                <a16:creationId xmlns:a16="http://schemas.microsoft.com/office/drawing/2014/main" id="{32174C26-2EA8-46A6-9B72-7BEEA89E1329}"/>
              </a:ext>
            </a:extLst>
          </p:cNvPr>
          <p:cNvPicPr>
            <a:picLocks noChangeAspect="1"/>
          </p:cNvPicPr>
          <p:nvPr/>
        </p:nvPicPr>
        <p:blipFill>
          <a:blip r:embed="rId3"/>
          <a:stretch>
            <a:fillRect/>
          </a:stretch>
        </p:blipFill>
        <p:spPr>
          <a:xfrm>
            <a:off x="0" y="2493033"/>
            <a:ext cx="7106006" cy="1915954"/>
          </a:xfrm>
          <a:prstGeom prst="rect">
            <a:avLst/>
          </a:prstGeom>
        </p:spPr>
      </p:pic>
      <p:pic>
        <p:nvPicPr>
          <p:cNvPr id="8" name="תמונה 7">
            <a:extLst>
              <a:ext uri="{FF2B5EF4-FFF2-40B4-BE49-F238E27FC236}">
                <a16:creationId xmlns:a16="http://schemas.microsoft.com/office/drawing/2014/main" id="{355C11A5-0E9A-4FA8-B94E-02FC6DBC079C}"/>
              </a:ext>
            </a:extLst>
          </p:cNvPr>
          <p:cNvPicPr>
            <a:picLocks noChangeAspect="1"/>
          </p:cNvPicPr>
          <p:nvPr/>
        </p:nvPicPr>
        <p:blipFill>
          <a:blip r:embed="rId4"/>
          <a:stretch>
            <a:fillRect/>
          </a:stretch>
        </p:blipFill>
        <p:spPr>
          <a:xfrm>
            <a:off x="1002606" y="5440334"/>
            <a:ext cx="5100794" cy="528266"/>
          </a:xfrm>
          <a:prstGeom prst="rect">
            <a:avLst/>
          </a:prstGeom>
        </p:spPr>
      </p:pic>
      <p:pic>
        <p:nvPicPr>
          <p:cNvPr id="14" name="תמונה 13">
            <a:extLst>
              <a:ext uri="{FF2B5EF4-FFF2-40B4-BE49-F238E27FC236}">
                <a16:creationId xmlns:a16="http://schemas.microsoft.com/office/drawing/2014/main" id="{3670A61C-7C64-4CEF-9381-48197A3458C9}"/>
              </a:ext>
            </a:extLst>
          </p:cNvPr>
          <p:cNvPicPr>
            <a:picLocks noChangeAspect="1"/>
          </p:cNvPicPr>
          <p:nvPr/>
        </p:nvPicPr>
        <p:blipFill>
          <a:blip r:embed="rId5"/>
          <a:stretch>
            <a:fillRect/>
          </a:stretch>
        </p:blipFill>
        <p:spPr>
          <a:xfrm>
            <a:off x="7811629" y="2670574"/>
            <a:ext cx="4215736" cy="4068920"/>
          </a:xfrm>
          <a:prstGeom prst="rect">
            <a:avLst/>
          </a:prstGeom>
        </p:spPr>
      </p:pic>
    </p:spTree>
    <p:extLst>
      <p:ext uri="{BB962C8B-B14F-4D97-AF65-F5344CB8AC3E}">
        <p14:creationId xmlns:p14="http://schemas.microsoft.com/office/powerpoint/2010/main" val="2934232557"/>
      </p:ext>
    </p:extLst>
  </p:cSld>
  <p:clrMapOvr>
    <a:masterClrMapping/>
  </p:clrMapOvr>
</p:sld>
</file>

<file path=ppt/theme/theme1.xml><?xml version="1.0" encoding="utf-8"?>
<a:theme xmlns:a="http://schemas.openxmlformats.org/drawingml/2006/main" name="טיפה">
  <a:themeElements>
    <a:clrScheme name="טיפה">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טיפה">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טיפה">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TM04033925[[fn=טיפה]]</Template>
  <TotalTime>455</TotalTime>
  <Words>579</Words>
  <Application>Microsoft Office PowerPoint</Application>
  <PresentationFormat>מסך רחב</PresentationFormat>
  <Paragraphs>49</Paragraphs>
  <Slides>13</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13</vt:i4>
      </vt:variant>
    </vt:vector>
  </HeadingPairs>
  <TitlesOfParts>
    <vt:vector size="18" baseType="lpstr">
      <vt:lpstr>Arial</vt:lpstr>
      <vt:lpstr>Consolas</vt:lpstr>
      <vt:lpstr>Guttman Haim</vt:lpstr>
      <vt:lpstr>Tw Cen MT</vt:lpstr>
      <vt:lpstr>טיפה</vt:lpstr>
      <vt:lpstr>פרויקט סיום מדעי הנתונים</vt:lpstr>
      <vt:lpstr>מצגת של PowerPoint‏</vt:lpstr>
      <vt:lpstr>מצגת של PowerPoint‏</vt:lpstr>
      <vt:lpstr>שלבי הפרויקט</vt:lpstr>
      <vt:lpstr>מצגת של PowerPoint‏</vt:lpstr>
      <vt:lpstr>מצגת של PowerPoint‏</vt:lpstr>
      <vt:lpstr>מצגת של PowerPoint‏</vt:lpstr>
      <vt:lpstr>מצגת של PowerPoint‏</vt:lpstr>
      <vt:lpstr>מצגת של PowerPoint‏</vt:lpstr>
      <vt:lpstr>מצגת של PowerPoint‏</vt:lpstr>
      <vt:lpstr>המשך שלב 3</vt:lpstr>
      <vt:lpstr>מצגת של PowerPoint‏</vt:lpstr>
      <vt:lpstr>סיכום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almog aharon</dc:creator>
  <cp:lastModifiedBy>Idan Gueta</cp:lastModifiedBy>
  <cp:revision>5</cp:revision>
  <dcterms:created xsi:type="dcterms:W3CDTF">2022-01-24T11:14:31Z</dcterms:created>
  <dcterms:modified xsi:type="dcterms:W3CDTF">2022-01-25T09:38:49Z</dcterms:modified>
</cp:coreProperties>
</file>