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3" r:id="rId4"/>
    <p:sldId id="272"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3797"/>
  </p:normalViewPr>
  <p:slideViewPr>
    <p:cSldViewPr snapToGrid="0" snapToObjects="1">
      <p:cViewPr varScale="1">
        <p:scale>
          <a:sx n="83" d="100"/>
          <a:sy n="83"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5825" y="727474"/>
            <a:ext cx="7766936" cy="1646302"/>
          </a:xfrm>
        </p:spPr>
        <p:txBody>
          <a:bodyPr/>
          <a:lstStyle/>
          <a:p>
            <a:pPr algn="ctr"/>
            <a:r>
              <a:rPr lang="en-US" sz="4800" dirty="0">
                <a:solidFill>
                  <a:schemeClr val="tx1"/>
                </a:solidFill>
              </a:rPr>
              <a:t>Password Store Manager </a:t>
            </a:r>
            <a:endParaRPr lang="en-US" sz="3600" dirty="0">
              <a:solidFill>
                <a:schemeClr val="tx1"/>
              </a:solidFill>
            </a:endParaRPr>
          </a:p>
        </p:txBody>
      </p:sp>
      <p:sp>
        <p:nvSpPr>
          <p:cNvPr id="3" name="Subtitle 2"/>
          <p:cNvSpPr>
            <a:spLocks noGrp="1"/>
          </p:cNvSpPr>
          <p:nvPr>
            <p:ph type="subTitle" idx="1"/>
          </p:nvPr>
        </p:nvSpPr>
        <p:spPr>
          <a:xfrm>
            <a:off x="1477817" y="3465492"/>
            <a:ext cx="7301379" cy="2211181"/>
          </a:xfrm>
        </p:spPr>
        <p:txBody>
          <a:bodyPr>
            <a:normAutofit/>
          </a:bodyPr>
          <a:lstStyle/>
          <a:p>
            <a:pPr algn="ctr"/>
            <a:r>
              <a:rPr lang="en-US" sz="2000" dirty="0"/>
              <a:t>Students Names :</a:t>
            </a:r>
          </a:p>
          <a:p>
            <a:pPr algn="ctr"/>
            <a:r>
              <a:rPr lang="en-US" sz="2000" dirty="0"/>
              <a:t>Ibrahim Demdoum</a:t>
            </a:r>
          </a:p>
          <a:p>
            <a:pPr algn="ctr"/>
            <a:r>
              <a:rPr lang="en-US" sz="2000" dirty="0"/>
              <a:t>Talha Punjabi </a:t>
            </a:r>
          </a:p>
          <a:p>
            <a:pPr algn="ctr"/>
            <a:r>
              <a:rPr lang="en-US" sz="2000" dirty="0"/>
              <a:t>Mohamed Omar</a:t>
            </a:r>
          </a:p>
        </p:txBody>
      </p:sp>
    </p:spTree>
    <p:extLst>
      <p:ext uri="{BB962C8B-B14F-4D97-AF65-F5344CB8AC3E}">
        <p14:creationId xmlns:p14="http://schemas.microsoft.com/office/powerpoint/2010/main" val="1776822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DFF8-2EBF-466A-8E5D-C7FE1B600816}"/>
              </a:ext>
            </a:extLst>
          </p:cNvPr>
          <p:cNvSpPr>
            <a:spLocks noGrp="1"/>
          </p:cNvSpPr>
          <p:nvPr>
            <p:ph type="title"/>
          </p:nvPr>
        </p:nvSpPr>
        <p:spPr/>
        <p:txBody>
          <a:bodyPr/>
          <a:lstStyle/>
          <a:p>
            <a:r>
              <a:rPr lang="en-US" dirty="0"/>
              <a:t>Chapter 5 : Encrypting the </a:t>
            </a:r>
            <a:r>
              <a:rPr lang="en-US" dirty="0" err="1"/>
              <a:t>DataBase</a:t>
            </a:r>
            <a:endParaRPr lang="en-US" dirty="0"/>
          </a:p>
        </p:txBody>
      </p:sp>
      <p:sp>
        <p:nvSpPr>
          <p:cNvPr id="3" name="Content Placeholder 2">
            <a:extLst>
              <a:ext uri="{FF2B5EF4-FFF2-40B4-BE49-F238E27FC236}">
                <a16:creationId xmlns:a16="http://schemas.microsoft.com/office/drawing/2014/main" id="{601036C0-338B-4334-AD7B-785BB223CA02}"/>
              </a:ext>
            </a:extLst>
          </p:cNvPr>
          <p:cNvSpPr>
            <a:spLocks noGrp="1"/>
          </p:cNvSpPr>
          <p:nvPr>
            <p:ph idx="1"/>
          </p:nvPr>
        </p:nvSpPr>
        <p:spPr/>
        <p:txBody>
          <a:bodyPr/>
          <a:lstStyle/>
          <a:p>
            <a:pPr>
              <a:buFontTx/>
              <a:buChar char="-"/>
            </a:pPr>
            <a:r>
              <a:rPr lang="en-US" sz="2000" dirty="0">
                <a:latin typeface="Times New Roman" panose="02020603050405020304" pitchFamily="18" charset="0"/>
                <a:ea typeface="Calibri" panose="020F0502020204030204" pitchFamily="34" charset="0"/>
              </a:rPr>
              <a:t>E</a:t>
            </a:r>
            <a:r>
              <a:rPr lang="en-US" sz="2000" dirty="0">
                <a:effectLst/>
                <a:latin typeface="Times New Roman" panose="02020603050405020304" pitchFamily="18" charset="0"/>
                <a:ea typeface="Calibri" panose="020F0502020204030204" pitchFamily="34" charset="0"/>
              </a:rPr>
              <a:t>ncrypt the stored data inside of the database from plaintext into cipher text to avoid any kind of thefts</a:t>
            </a:r>
          </a:p>
          <a:p>
            <a:pPr>
              <a:buFontTx/>
              <a:buChar char="-"/>
            </a:pPr>
            <a:endParaRPr lang="en-US" sz="2000" dirty="0">
              <a:latin typeface="Times New Roman" panose="02020603050405020304" pitchFamily="18" charset="0"/>
            </a:endParaRPr>
          </a:p>
          <a:p>
            <a:pPr>
              <a:buFontTx/>
              <a:buChar char="-"/>
            </a:pPr>
            <a:r>
              <a:rPr lang="en-US" sz="2000" dirty="0">
                <a:latin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rPr>
              <a:t>Every password stored by the user into our system is encrypted and stored in the database</a:t>
            </a:r>
          </a:p>
          <a:p>
            <a:pPr>
              <a:buFontTx/>
              <a:buChar char="-"/>
            </a:pPr>
            <a:endParaRPr lang="en-US" sz="2000" dirty="0">
              <a:latin typeface="Times New Roman" panose="02020603050405020304" pitchFamily="18" charset="0"/>
            </a:endParaRPr>
          </a:p>
          <a:p>
            <a:pPr>
              <a:buFontTx/>
              <a:buChar char="-"/>
            </a:pPr>
            <a:r>
              <a:rPr lang="en-US" sz="2000" dirty="0">
                <a:latin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Once the user decides to know or view the password, it is decrypted and sent to him accordingly.</a:t>
            </a:r>
          </a:p>
          <a:p>
            <a:pPr>
              <a:buFontTx/>
              <a:buChar char="-"/>
            </a:pPr>
            <a:endParaRPr lang="en-US" dirty="0">
              <a:latin typeface="Times New Roman" panose="02020603050405020304" pitchFamily="18" charset="0"/>
            </a:endParaRPr>
          </a:p>
          <a:p>
            <a:pPr>
              <a:buFontTx/>
              <a:buChar char="-"/>
            </a:pPr>
            <a:endParaRPr lang="en-US" dirty="0">
              <a:latin typeface="Times New Roman" panose="02020603050405020304" pitchFamily="18" charset="0"/>
            </a:endParaRPr>
          </a:p>
          <a:p>
            <a:pPr>
              <a:buFontTx/>
              <a:buChar char="-"/>
            </a:pPr>
            <a:endParaRPr lang="en-US" dirty="0">
              <a:latin typeface="Times New Roman" panose="02020603050405020304" pitchFamily="18" charset="0"/>
            </a:endParaRPr>
          </a:p>
          <a:p>
            <a:pPr>
              <a:buFontTx/>
              <a:buChar char="-"/>
            </a:pPr>
            <a:endParaRPr lang="en-US" dirty="0">
              <a:latin typeface="Times New Roman" panose="02020603050405020304" pitchFamily="18" charset="0"/>
            </a:endParaRPr>
          </a:p>
          <a:p>
            <a:pPr>
              <a:buFontTx/>
              <a:buChar char="-"/>
            </a:pPr>
            <a:endParaRPr lang="en-US" dirty="0"/>
          </a:p>
        </p:txBody>
      </p:sp>
    </p:spTree>
    <p:extLst>
      <p:ext uri="{BB962C8B-B14F-4D97-AF65-F5344CB8AC3E}">
        <p14:creationId xmlns:p14="http://schemas.microsoft.com/office/powerpoint/2010/main" val="148739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4B544-A270-43C0-BC20-E895DA0BB883}"/>
              </a:ext>
            </a:extLst>
          </p:cNvPr>
          <p:cNvSpPr>
            <a:spLocks noGrp="1"/>
          </p:cNvSpPr>
          <p:nvPr>
            <p:ph idx="1"/>
          </p:nvPr>
        </p:nvSpPr>
        <p:spPr>
          <a:xfrm>
            <a:off x="376391" y="979972"/>
            <a:ext cx="8813907" cy="5281932"/>
          </a:xfrm>
        </p:spPr>
        <p:txBody>
          <a:bodyPr>
            <a:normAutofit fontScale="92500" lnSpcReduction="20000"/>
          </a:bodyPr>
          <a:lstStyle/>
          <a:p>
            <a:r>
              <a:rPr lang="en-US" sz="1800" b="1" dirty="0">
                <a:effectLst/>
                <a:latin typeface="Times New Roman" panose="02020603050405020304" pitchFamily="18" charset="0"/>
                <a:ea typeface="Calibri" panose="020F0502020204030204" pitchFamily="34" charset="0"/>
                <a:cs typeface="Arial" panose="020B0604020202020204" pitchFamily="34" charset="0"/>
              </a:rPr>
              <a:t>T</a:t>
            </a:r>
            <a:r>
              <a:rPr lang="en-US" sz="1900" b="1" dirty="0">
                <a:effectLst/>
                <a:latin typeface="Times New Roman" panose="02020603050405020304" pitchFamily="18" charset="0"/>
                <a:ea typeface="Calibri" panose="020F0502020204030204" pitchFamily="34" charset="0"/>
                <a:cs typeface="Arial" panose="020B0604020202020204" pitchFamily="34" charset="0"/>
              </a:rPr>
              <a:t>ypes of Database encryption used</a:t>
            </a:r>
          </a:p>
          <a:p>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900" dirty="0">
                <a:effectLst/>
                <a:latin typeface="Times New Roman" panose="02020603050405020304" pitchFamily="18" charset="0"/>
                <a:ea typeface="Calibri" panose="020F0502020204030204" pitchFamily="34" charset="0"/>
              </a:rPr>
              <a:t>-     Full Data Encryption</a:t>
            </a:r>
          </a:p>
          <a:p>
            <a:pPr>
              <a:buFontTx/>
              <a:buChar char="-"/>
            </a:pPr>
            <a:endParaRPr lang="en-US" sz="1900" dirty="0">
              <a:latin typeface="Times New Roman" panose="02020603050405020304" pitchFamily="18" charset="0"/>
            </a:endParaRPr>
          </a:p>
          <a:p>
            <a:pPr marL="0" indent="0">
              <a:buNone/>
            </a:pPr>
            <a:r>
              <a:rPr lang="en-US" sz="1900" dirty="0">
                <a:latin typeface="Times New Roman" panose="02020603050405020304" pitchFamily="18" charset="0"/>
              </a:rPr>
              <a:t>-     </a:t>
            </a:r>
            <a:r>
              <a:rPr lang="en-US" sz="1900" dirty="0">
                <a:effectLst/>
                <a:latin typeface="Times New Roman" panose="02020603050405020304" pitchFamily="18" charset="0"/>
                <a:ea typeface="Calibri" panose="020F0502020204030204" pitchFamily="34" charset="0"/>
              </a:rPr>
              <a:t>File-Level encryption</a:t>
            </a:r>
          </a:p>
          <a:p>
            <a:pPr marL="0" indent="0">
              <a:buNone/>
            </a:pPr>
            <a:endParaRPr lang="en-US" sz="1900" b="1" dirty="0">
              <a:latin typeface="Times New Roman" panose="02020603050405020304" pitchFamily="18" charset="0"/>
            </a:endParaRPr>
          </a:p>
          <a:p>
            <a:pPr marL="0" marR="0">
              <a:lnSpc>
                <a:spcPct val="200000"/>
              </a:lnSpc>
              <a:spcBef>
                <a:spcPts val="0"/>
              </a:spcBef>
              <a:spcAft>
                <a:spcPts val="800"/>
              </a:spcAft>
            </a:pPr>
            <a:r>
              <a:rPr lang="en-US" sz="1900" b="1" dirty="0">
                <a:effectLst/>
                <a:latin typeface="Times New Roman" panose="02020603050405020304" pitchFamily="18" charset="0"/>
                <a:ea typeface="Calibri" panose="020F0502020204030204" pitchFamily="34" charset="0"/>
                <a:cs typeface="Arial" panose="020B0604020202020204" pitchFamily="34" charset="0"/>
              </a:rPr>
              <a:t>Benefits of Database Encryption</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Arial" panose="020B0604020202020204" pitchFamily="34" charset="0"/>
              </a:rPr>
              <a:t>Data will be protected- Complete encryption protects the passwords of the user. Protected data is hard and time consuming for the hacker to break into</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80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Arial" panose="020B0604020202020204" pitchFamily="34" charset="0"/>
              </a:rPr>
              <a:t>Data Integrity- The passwords are same as they are stored. Encryption techniques will not change the content of the passwords stored by the user. Hence, data integrity of the user is assured</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823552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 Introduction to MySQL Enterprise Transparent Data Encryption">
            <a:extLst>
              <a:ext uri="{FF2B5EF4-FFF2-40B4-BE49-F238E27FC236}">
                <a16:creationId xmlns:a16="http://schemas.microsoft.com/office/drawing/2014/main" id="{599EEA3B-69A2-458B-813C-1E92D20E0D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458" y="2541213"/>
            <a:ext cx="8454342" cy="2657338"/>
          </a:xfrm>
          <a:prstGeom prst="rect">
            <a:avLst/>
          </a:prstGeom>
          <a:noFill/>
          <a:ln>
            <a:noFill/>
          </a:ln>
        </p:spPr>
      </p:pic>
      <p:sp>
        <p:nvSpPr>
          <p:cNvPr id="6" name="TextBox 5">
            <a:extLst>
              <a:ext uri="{FF2B5EF4-FFF2-40B4-BE49-F238E27FC236}">
                <a16:creationId xmlns:a16="http://schemas.microsoft.com/office/drawing/2014/main" id="{020E1BEC-6301-4E6D-8D01-05371DB4984F}"/>
              </a:ext>
            </a:extLst>
          </p:cNvPr>
          <p:cNvSpPr txBox="1"/>
          <p:nvPr/>
        </p:nvSpPr>
        <p:spPr>
          <a:xfrm>
            <a:off x="2439365" y="1759296"/>
            <a:ext cx="6105644" cy="567271"/>
          </a:xfrm>
          <a:prstGeom prst="rect">
            <a:avLst/>
          </a:prstGeom>
          <a:noFill/>
        </p:spPr>
        <p:txBody>
          <a:bodyPr wrap="square">
            <a:spAutoFit/>
          </a:bodyPr>
          <a:lstStyle/>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Illustration of Database Encryption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2400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2250-F5BD-463F-85B8-7F5DADE23B48}"/>
              </a:ext>
            </a:extLst>
          </p:cNvPr>
          <p:cNvSpPr>
            <a:spLocks noGrp="1"/>
          </p:cNvSpPr>
          <p:nvPr>
            <p:ph type="title"/>
          </p:nvPr>
        </p:nvSpPr>
        <p:spPr/>
        <p:txBody>
          <a:bodyPr/>
          <a:lstStyle/>
          <a:p>
            <a:r>
              <a:rPr lang="en-US" dirty="0"/>
              <a:t>Section B : </a:t>
            </a:r>
            <a:r>
              <a:rPr lang="en-US" sz="2400" b="1" dirty="0">
                <a:effectLst/>
                <a:latin typeface="Calibri" panose="020F0502020204030204" pitchFamily="34" charset="0"/>
                <a:ea typeface="Calibri" panose="020F0502020204030204" pitchFamily="34" charset="0"/>
                <a:cs typeface="Arial" panose="020B0604020202020204" pitchFamily="34" charset="0"/>
              </a:rPr>
              <a:t>Security analysis</a:t>
            </a:r>
            <a:endParaRPr lang="en-US" dirty="0"/>
          </a:p>
        </p:txBody>
      </p:sp>
      <p:sp>
        <p:nvSpPr>
          <p:cNvPr id="3" name="Content Placeholder 2">
            <a:extLst>
              <a:ext uri="{FF2B5EF4-FFF2-40B4-BE49-F238E27FC236}">
                <a16:creationId xmlns:a16="http://schemas.microsoft.com/office/drawing/2014/main" id="{190A3D71-7CC0-4E07-86FC-6626C49E6639}"/>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Description of how proposed cryptographic mechanism/protocols encounter threats identified in Phase II</a:t>
            </a:r>
          </a:p>
          <a:p>
            <a:pPr>
              <a:buFontTx/>
              <a:buChar char="-"/>
            </a:pPr>
            <a:endParaRPr lang="en-US" sz="2400" dirty="0"/>
          </a:p>
          <a:p>
            <a:pPr marL="0" indent="0">
              <a:buNone/>
            </a:pPr>
            <a:r>
              <a:rPr lang="en-US" sz="2400" dirty="0"/>
              <a:t>- Documentation of the threat not protected against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939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1" name="Straight Connector 8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2" name="Rectangle 9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5" name="Straight Connector 9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5" name="Rectangle 10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6BC351BD-78C4-4419-8F81-B2682DF2F6DF}"/>
              </a:ext>
            </a:extLst>
          </p:cNvPr>
          <p:cNvGraphicFramePr>
            <a:graphicFrameLocks noGrp="1"/>
          </p:cNvGraphicFramePr>
          <p:nvPr>
            <p:extLst>
              <p:ext uri="{D42A27DB-BD31-4B8C-83A1-F6EECF244321}">
                <p14:modId xmlns:p14="http://schemas.microsoft.com/office/powerpoint/2010/main" val="2738320784"/>
              </p:ext>
            </p:extLst>
          </p:nvPr>
        </p:nvGraphicFramePr>
        <p:xfrm>
          <a:off x="452582" y="350983"/>
          <a:ext cx="11290685" cy="6129755"/>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4337788">
                  <a:extLst>
                    <a:ext uri="{9D8B030D-6E8A-4147-A177-3AD203B41FA5}">
                      <a16:colId xmlns:a16="http://schemas.microsoft.com/office/drawing/2014/main" val="2375150682"/>
                    </a:ext>
                  </a:extLst>
                </a:gridCol>
                <a:gridCol w="6952897">
                  <a:extLst>
                    <a:ext uri="{9D8B030D-6E8A-4147-A177-3AD203B41FA5}">
                      <a16:colId xmlns:a16="http://schemas.microsoft.com/office/drawing/2014/main" val="422021833"/>
                    </a:ext>
                  </a:extLst>
                </a:gridCol>
              </a:tblGrid>
              <a:tr h="418130">
                <a:tc>
                  <a:txBody>
                    <a:bodyPr/>
                    <a:lstStyle/>
                    <a:p>
                      <a:pPr marL="0" marR="0" algn="ctr">
                        <a:lnSpc>
                          <a:spcPct val="200000"/>
                        </a:lnSpc>
                        <a:spcBef>
                          <a:spcPts val="0"/>
                        </a:spcBef>
                        <a:spcAft>
                          <a:spcPts val="0"/>
                        </a:spcAft>
                      </a:pPr>
                      <a:r>
                        <a:rPr lang="en-US" sz="1400" b="1" cap="none" spc="0" dirty="0">
                          <a:solidFill>
                            <a:schemeClr val="bg1"/>
                          </a:solidFill>
                          <a:effectLst/>
                        </a:rPr>
                        <a:t>Threats Faced</a:t>
                      </a:r>
                      <a:endParaRPr lang="en-US" sz="1400" b="1"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marR="0" algn="ctr">
                        <a:lnSpc>
                          <a:spcPct val="200000"/>
                        </a:lnSpc>
                        <a:spcBef>
                          <a:spcPts val="0"/>
                        </a:spcBef>
                        <a:spcAft>
                          <a:spcPts val="0"/>
                        </a:spcAft>
                      </a:pPr>
                      <a:r>
                        <a:rPr lang="en-US" sz="1400" b="1" cap="none" spc="0" dirty="0">
                          <a:solidFill>
                            <a:schemeClr val="bg1"/>
                          </a:solidFill>
                          <a:effectLst/>
                        </a:rPr>
                        <a:t>Solutions and Methodologies used to Counter the Threat</a:t>
                      </a:r>
                      <a:endParaRPr lang="en-US" sz="1400" b="1"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952193871"/>
                  </a:ext>
                </a:extLst>
              </a:tr>
              <a:tr h="1109759">
                <a:tc>
                  <a:txBody>
                    <a:bodyPr/>
                    <a:lstStyle/>
                    <a:p>
                      <a:pPr marL="0" marR="0" lvl="0" indent="0" rtl="0">
                        <a:lnSpc>
                          <a:spcPct val="200000"/>
                        </a:lnSpc>
                        <a:spcBef>
                          <a:spcPts val="0"/>
                        </a:spcBef>
                        <a:spcAft>
                          <a:spcPts val="0"/>
                        </a:spcAft>
                        <a:buFont typeface="+mj-lt"/>
                        <a:buNone/>
                      </a:pPr>
                      <a:r>
                        <a:rPr lang="en-US" sz="1200" cap="none" spc="0" dirty="0">
                          <a:solidFill>
                            <a:schemeClr val="bg1"/>
                          </a:solidFill>
                          <a:effectLst/>
                        </a:rPr>
                        <a:t>1-   Viruses and Worms </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42900" marR="0" lvl="0" indent="-342900" rtl="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Use Data backup for the system.</a:t>
                      </a:r>
                    </a:p>
                    <a:p>
                      <a:pPr marL="342900" marR="0" lvl="0" indent="-34290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Securing data stream input queries. (Validating the data entered by the user to be stored, making sure it’s safe from any virus injections) </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749808539"/>
                  </a:ext>
                </a:extLst>
              </a:tr>
              <a:tr h="1109759">
                <a:tc>
                  <a:txBody>
                    <a:bodyPr/>
                    <a:lstStyle/>
                    <a:p>
                      <a:pPr marL="0" marR="0" lvl="0" indent="0" rtl="0">
                        <a:lnSpc>
                          <a:spcPct val="200000"/>
                        </a:lnSpc>
                        <a:spcBef>
                          <a:spcPts val="0"/>
                        </a:spcBef>
                        <a:spcAft>
                          <a:spcPts val="0"/>
                        </a:spcAft>
                        <a:buFont typeface="+mj-lt"/>
                        <a:buNone/>
                      </a:pPr>
                      <a:r>
                        <a:rPr lang="en-US" sz="1200" cap="none" spc="0" dirty="0">
                          <a:solidFill>
                            <a:schemeClr val="bg1"/>
                          </a:solidFill>
                          <a:effectLst/>
                        </a:rPr>
                        <a:t>2-    Distributed Denial-of-service (DDOS) attack</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42900" marR="0" lvl="0" indent="-342900" rtl="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Use Data backup for the system.</a:t>
                      </a:r>
                    </a:p>
                    <a:p>
                      <a:pPr marL="342900" marR="0" lvl="0" indent="-34290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Authentication for the user and timeout after several attempts.</a:t>
                      </a:r>
                    </a:p>
                    <a:p>
                      <a:pPr marL="342900" marR="0" lvl="0" indent="-34290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Using Artificial intelligence for checking unusual activity.</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4163569393"/>
                  </a:ext>
                </a:extLst>
              </a:tr>
              <a:tr h="1467851">
                <a:tc>
                  <a:txBody>
                    <a:bodyPr/>
                    <a:lstStyle/>
                    <a:p>
                      <a:pPr marL="0" marR="0" lvl="0" indent="0" rtl="0">
                        <a:lnSpc>
                          <a:spcPct val="200000"/>
                        </a:lnSpc>
                        <a:spcBef>
                          <a:spcPts val="0"/>
                        </a:spcBef>
                        <a:spcAft>
                          <a:spcPts val="0"/>
                        </a:spcAft>
                        <a:buFont typeface="+mj-lt"/>
                        <a:buNone/>
                      </a:pPr>
                      <a:r>
                        <a:rPr lang="en-US" sz="1200" cap="none" spc="0" dirty="0">
                          <a:solidFill>
                            <a:schemeClr val="bg1"/>
                          </a:solidFill>
                          <a:effectLst/>
                        </a:rPr>
                        <a:t>3-   Ransomware</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42900" marR="0" lvl="0" indent="-342900" rtl="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Hijacking information is pointless as 1) Our user’s login passwords are not saved rather; the hashed values of the password are stored in our database.</a:t>
                      </a:r>
                    </a:p>
                    <a:p>
                      <a:pPr marL="457200" marR="0">
                        <a:lnSpc>
                          <a:spcPct val="200000"/>
                        </a:lnSpc>
                        <a:spcBef>
                          <a:spcPts val="0"/>
                        </a:spcBef>
                        <a:spcAft>
                          <a:spcPts val="0"/>
                        </a:spcAft>
                      </a:pPr>
                      <a:r>
                        <a:rPr lang="en-US" sz="1200" cap="none" spc="0" dirty="0">
                          <a:solidFill>
                            <a:schemeClr val="bg1"/>
                          </a:solidFill>
                          <a:effectLst/>
                        </a:rPr>
                        <a:t>2) Users stored data (passwords) are encrypted inside the database. Hence, the attacker cannot be in possess of the user’s passwords.</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63036868"/>
                  </a:ext>
                </a:extLst>
              </a:tr>
              <a:tr h="418130">
                <a:tc>
                  <a:txBody>
                    <a:bodyPr/>
                    <a:lstStyle/>
                    <a:p>
                      <a:pPr marL="0" marR="0" lvl="0" indent="0" rtl="0">
                        <a:lnSpc>
                          <a:spcPct val="200000"/>
                        </a:lnSpc>
                        <a:spcBef>
                          <a:spcPts val="0"/>
                        </a:spcBef>
                        <a:spcAft>
                          <a:spcPts val="0"/>
                        </a:spcAft>
                        <a:buFont typeface="+mj-lt"/>
                        <a:buNone/>
                      </a:pPr>
                      <a:r>
                        <a:rPr lang="en-US" sz="1200" cap="none" spc="0" dirty="0">
                          <a:solidFill>
                            <a:schemeClr val="bg1"/>
                          </a:solidFill>
                          <a:effectLst/>
                        </a:rPr>
                        <a:t>4-   Rootkit Attacks</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42900" marR="0" lvl="0" indent="-342900" rtl="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Emphasize authentication by further requesting for Biometric authentication. </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64607907"/>
                  </a:ext>
                </a:extLst>
              </a:tr>
              <a:tr h="751665">
                <a:tc>
                  <a:txBody>
                    <a:bodyPr/>
                    <a:lstStyle/>
                    <a:p>
                      <a:pPr marL="0" marR="0" lvl="0" indent="0" rtl="0">
                        <a:lnSpc>
                          <a:spcPct val="200000"/>
                        </a:lnSpc>
                        <a:spcBef>
                          <a:spcPts val="0"/>
                        </a:spcBef>
                        <a:spcAft>
                          <a:spcPts val="0"/>
                        </a:spcAft>
                        <a:buFont typeface="+mj-lt"/>
                        <a:buNone/>
                      </a:pPr>
                      <a:r>
                        <a:rPr lang="en-US" sz="1200" cap="none" spc="0" dirty="0">
                          <a:solidFill>
                            <a:schemeClr val="bg1"/>
                          </a:solidFill>
                          <a:effectLst/>
                        </a:rPr>
                        <a:t>5-   Brute Force Attacks</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42900" marR="0" lvl="0" indent="-342900" rtl="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AES encryption safely secures the transfer of data between user and the system. It is practically impossible to counter AES encryption technique.</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305164885"/>
                  </a:ext>
                </a:extLst>
              </a:tr>
              <a:tr h="751665">
                <a:tc>
                  <a:txBody>
                    <a:bodyPr/>
                    <a:lstStyle/>
                    <a:p>
                      <a:pPr marL="0" marR="0" lvl="0" indent="0" rtl="0">
                        <a:lnSpc>
                          <a:spcPct val="200000"/>
                        </a:lnSpc>
                        <a:spcBef>
                          <a:spcPts val="0"/>
                        </a:spcBef>
                        <a:spcAft>
                          <a:spcPts val="0"/>
                        </a:spcAft>
                        <a:buFont typeface="+mj-lt"/>
                        <a:buNone/>
                      </a:pPr>
                      <a:r>
                        <a:rPr lang="en-US" sz="1200" cap="none" spc="0" dirty="0">
                          <a:solidFill>
                            <a:schemeClr val="bg1"/>
                          </a:solidFill>
                          <a:effectLst/>
                        </a:rPr>
                        <a:t>6-   Social Engineering</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42900" marR="0" lvl="0" indent="-342900" rtl="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Excessive background checks for new employees.</a:t>
                      </a:r>
                    </a:p>
                    <a:p>
                      <a:pPr marL="342900" marR="0" lvl="0" indent="-342900">
                        <a:lnSpc>
                          <a:spcPct val="200000"/>
                        </a:lnSpc>
                        <a:spcBef>
                          <a:spcPts val="0"/>
                        </a:spcBef>
                        <a:spcAft>
                          <a:spcPts val="0"/>
                        </a:spcAft>
                        <a:buFont typeface="Symbol" panose="05050102010706020507" pitchFamily="18" charset="2"/>
                        <a:buChar char=""/>
                      </a:pPr>
                      <a:r>
                        <a:rPr lang="en-US" sz="1200" cap="none" spc="0" dirty="0">
                          <a:solidFill>
                            <a:schemeClr val="bg1"/>
                          </a:solidFill>
                          <a:effectLst/>
                        </a:rPr>
                        <a:t>Limited access to system functions depending on area of expertise. </a:t>
                      </a:r>
                      <a:endParaRPr lang="en-US" sz="12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2755" marR="10591" marT="40581" marB="40581">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641211558"/>
                  </a:ext>
                </a:extLst>
              </a:tr>
            </a:tbl>
          </a:graphicData>
        </a:graphic>
      </p:graphicFrame>
    </p:spTree>
    <p:extLst>
      <p:ext uri="{BB962C8B-B14F-4D97-AF65-F5344CB8AC3E}">
        <p14:creationId xmlns:p14="http://schemas.microsoft.com/office/powerpoint/2010/main" val="58572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2CF1-5ADF-43C8-A86A-BCC1824B7F8A}"/>
              </a:ext>
            </a:extLst>
          </p:cNvPr>
          <p:cNvSpPr>
            <a:spLocks noGrp="1"/>
          </p:cNvSpPr>
          <p:nvPr>
            <p:ph type="title"/>
          </p:nvPr>
        </p:nvSpPr>
        <p:spPr>
          <a:xfrm>
            <a:off x="778934" y="683490"/>
            <a:ext cx="8596668" cy="5569527"/>
          </a:xfrm>
        </p:spPr>
        <p:txBody>
          <a:bodyPr>
            <a:normAutofit fontScale="90000"/>
          </a:bodyPr>
          <a:lstStyle/>
          <a:p>
            <a:pPr>
              <a:lnSpc>
                <a:spcPct val="150000"/>
              </a:lnSpc>
            </a:pPr>
            <a:r>
              <a:rPr lang="en-US" dirty="0"/>
              <a:t>Section C : </a:t>
            </a:r>
            <a:r>
              <a:rPr lang="en-US" sz="1800" b="1" dirty="0">
                <a:effectLst/>
                <a:latin typeface="Times New Roman" panose="02020603050405020304" pitchFamily="18" charset="0"/>
                <a:ea typeface="Calibri" panose="020F0502020204030204" pitchFamily="34" charset="0"/>
              </a:rPr>
              <a:t>Results and Further Improvement Ideas</a:t>
            </a:r>
            <a:br>
              <a:rPr lang="en-US" sz="1800" b="1" dirty="0">
                <a:effectLst/>
                <a:latin typeface="Times New Roman" panose="02020603050405020304" pitchFamily="18" charset="0"/>
                <a:ea typeface="Calibri" panose="020F0502020204030204" pitchFamily="34" charset="0"/>
              </a:rPr>
            </a:br>
            <a:br>
              <a:rPr lang="en-US" sz="1800" b="1" dirty="0">
                <a:effectLst/>
                <a:latin typeface="Times New Roman" panose="02020603050405020304" pitchFamily="18" charset="0"/>
                <a:ea typeface="Calibri" panose="020F0502020204030204" pitchFamily="34" charset="0"/>
              </a:rPr>
            </a:b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rPr>
              <a:t>- </a:t>
            </a:r>
            <a:r>
              <a:rPr lang="en-US" sz="1800" b="1" dirty="0">
                <a:solidFill>
                  <a:schemeClr val="tx1"/>
                </a:solidFill>
                <a:effectLst/>
                <a:latin typeface="Times New Roman" panose="02020603050405020304" pitchFamily="18" charset="0"/>
                <a:ea typeface="Calibri" panose="020F0502020204030204" pitchFamily="34" charset="0"/>
              </a:rPr>
              <a:t>Feedback from Users through su</a:t>
            </a:r>
            <a:r>
              <a:rPr lang="en-US" sz="1800" b="1" dirty="0">
                <a:solidFill>
                  <a:schemeClr val="tx1"/>
                </a:solidFill>
                <a:latin typeface="Times New Roman" panose="02020603050405020304" pitchFamily="18" charset="0"/>
                <a:ea typeface="Calibri" panose="020F0502020204030204" pitchFamily="34" charset="0"/>
              </a:rPr>
              <a:t>rvey </a:t>
            </a:r>
            <a:br>
              <a:rPr lang="en-US" sz="1800" b="1" dirty="0">
                <a:solidFill>
                  <a:schemeClr val="tx1"/>
                </a:solidFill>
                <a:latin typeface="Times New Roman" panose="02020603050405020304" pitchFamily="18" charset="0"/>
                <a:ea typeface="Calibri" panose="020F0502020204030204" pitchFamily="34" charset="0"/>
              </a:rPr>
            </a:br>
            <a:br>
              <a:rPr lang="en-US" sz="1800" b="1" dirty="0">
                <a:solidFill>
                  <a:schemeClr val="tx1"/>
                </a:solidFill>
                <a:latin typeface="Times New Roman" panose="02020603050405020304" pitchFamily="18" charset="0"/>
                <a:ea typeface="Calibri" panose="020F0502020204030204" pitchFamily="34" charset="0"/>
              </a:rPr>
            </a:br>
            <a:br>
              <a:rPr lang="en-US" sz="1800" b="1" dirty="0">
                <a:solidFill>
                  <a:schemeClr val="tx1"/>
                </a:solidFill>
                <a:latin typeface="Times New Roman" panose="02020603050405020304" pitchFamily="18" charset="0"/>
                <a:ea typeface="Calibri" panose="020F0502020204030204" pitchFamily="34" charset="0"/>
              </a:rPr>
            </a:br>
            <a:r>
              <a:rPr lang="en-US" sz="1800" b="1" dirty="0">
                <a:solidFill>
                  <a:schemeClr val="tx1"/>
                </a:solidFill>
                <a:latin typeface="Times New Roman" panose="02020603050405020304" pitchFamily="18" charset="0"/>
                <a:ea typeface="Calibri" panose="020F0502020204030204" pitchFamily="34" charset="0"/>
              </a:rPr>
              <a:t>- Application of the program in real life </a:t>
            </a:r>
            <a:br>
              <a:rPr lang="en-US" sz="1800" b="1" dirty="0">
                <a:solidFill>
                  <a:schemeClr val="tx1"/>
                </a:solidFill>
                <a:latin typeface="Times New Roman" panose="02020603050405020304" pitchFamily="18" charset="0"/>
                <a:ea typeface="Calibri" panose="020F0502020204030204" pitchFamily="34" charset="0"/>
              </a:rPr>
            </a:br>
            <a:br>
              <a:rPr lang="en-US" sz="1800" b="1" dirty="0">
                <a:solidFill>
                  <a:schemeClr val="tx1"/>
                </a:solidFill>
                <a:latin typeface="Times New Roman" panose="02020603050405020304" pitchFamily="18" charset="0"/>
                <a:ea typeface="Calibri" panose="020F0502020204030204" pitchFamily="34" charset="0"/>
              </a:rPr>
            </a:br>
            <a:r>
              <a:rPr lang="en-US" sz="1800" b="1" dirty="0">
                <a:solidFill>
                  <a:schemeClr val="tx1"/>
                </a:solidFill>
                <a:latin typeface="Times New Roman" panose="02020603050405020304" pitchFamily="18" charset="0"/>
                <a:ea typeface="Calibri" panose="020F0502020204030204" pitchFamily="34" charset="0"/>
              </a:rPr>
              <a:t> </a:t>
            </a:r>
            <a:br>
              <a:rPr lang="en-US" sz="1800" b="1" dirty="0">
                <a:solidFill>
                  <a:schemeClr val="tx1"/>
                </a:solidFill>
                <a:latin typeface="Times New Roman" panose="02020603050405020304" pitchFamily="18" charset="0"/>
                <a:ea typeface="Calibri" panose="020F0502020204030204" pitchFamily="34" charset="0"/>
              </a:rPr>
            </a:br>
            <a:r>
              <a:rPr lang="en-US" sz="1800" b="1" dirty="0">
                <a:solidFill>
                  <a:schemeClr val="tx1"/>
                </a:solidFill>
                <a:latin typeface="Times New Roman" panose="02020603050405020304" pitchFamily="18" charset="0"/>
                <a:ea typeface="Calibri" panose="020F0502020204030204" pitchFamily="34" charset="0"/>
              </a:rPr>
              <a:t>- Improvements that can be done </a:t>
            </a:r>
            <a:br>
              <a:rPr lang="en-US" sz="1800" b="1" dirty="0">
                <a:solidFill>
                  <a:schemeClr val="tx1"/>
                </a:solidFill>
                <a:effectLst/>
                <a:latin typeface="Times New Roman" panose="02020603050405020304" pitchFamily="18" charset="0"/>
                <a:ea typeface="Calibri" panose="020F0502020204030204" pitchFamily="34" charset="0"/>
              </a:rPr>
            </a:br>
            <a:br>
              <a:rPr lang="en-US" sz="1800" b="1" dirty="0">
                <a:solidFill>
                  <a:schemeClr val="tx1"/>
                </a:solidFill>
                <a:effectLst/>
                <a:latin typeface="Times New Roman" panose="02020603050405020304" pitchFamily="18" charset="0"/>
                <a:ea typeface="Calibri" panose="020F0502020204030204" pitchFamily="34" charset="0"/>
              </a:rPr>
            </a:br>
            <a:endParaRPr lang="en-US" b="1" dirty="0">
              <a:solidFill>
                <a:schemeClr val="tx1"/>
              </a:solidFill>
            </a:endParaRPr>
          </a:p>
        </p:txBody>
      </p:sp>
    </p:spTree>
    <p:extLst>
      <p:ext uri="{BB962C8B-B14F-4D97-AF65-F5344CB8AC3E}">
        <p14:creationId xmlns:p14="http://schemas.microsoft.com/office/powerpoint/2010/main" val="219418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6E9D0-DECC-453A-A035-56FF773DB9B3}"/>
              </a:ext>
            </a:extLst>
          </p:cNvPr>
          <p:cNvSpPr>
            <a:spLocks noGrp="1"/>
          </p:cNvSpPr>
          <p:nvPr>
            <p:ph idx="1"/>
          </p:nvPr>
        </p:nvSpPr>
        <p:spPr>
          <a:xfrm>
            <a:off x="677334" y="1452028"/>
            <a:ext cx="8596668" cy="3953944"/>
          </a:xfrm>
        </p:spPr>
        <p:txBody>
          <a:bodyPr/>
          <a:lstStyle/>
          <a:p>
            <a:pPr>
              <a:lnSpc>
                <a:spcPct val="200000"/>
              </a:lnSpc>
            </a:pPr>
            <a:r>
              <a:rPr lang="en-US" b="1" dirty="0"/>
              <a:t>Common Feedback received:</a:t>
            </a:r>
          </a:p>
          <a:p>
            <a:pPr marL="0" indent="0">
              <a:lnSpc>
                <a:spcPct val="200000"/>
              </a:lnSpc>
              <a:buNone/>
            </a:pPr>
            <a:r>
              <a:rPr lang="en-US" sz="1800" dirty="0">
                <a:effectLst/>
                <a:latin typeface="Times New Roman" panose="02020603050405020304" pitchFamily="18" charset="0"/>
                <a:ea typeface="Calibri" panose="020F0502020204030204" pitchFamily="34" charset="0"/>
              </a:rPr>
              <a:t>Password auto-generation by the system, password generations for the user, evaluating password strength by the user, constantly reminding the user to change his/her password.</a:t>
            </a:r>
            <a:endParaRPr lang="en-US" dirty="0">
              <a:latin typeface="Times New Roman" panose="02020603050405020304" pitchFamily="18"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Average Rating of the System: </a:t>
            </a:r>
            <a:r>
              <a:rPr lang="en-US" sz="1800" dirty="0">
                <a:effectLst/>
                <a:latin typeface="Times New Roman" panose="02020603050405020304" pitchFamily="18" charset="0"/>
                <a:ea typeface="Calibri" panose="020F0502020204030204" pitchFamily="34" charset="0"/>
                <a:cs typeface="Arial" panose="020B0604020202020204" pitchFamily="34" charset="0"/>
              </a:rPr>
              <a:t>8.5/10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Average Security Satisfaction response: </a:t>
            </a:r>
            <a:r>
              <a:rPr lang="en-US" sz="1800" dirty="0">
                <a:effectLst/>
                <a:latin typeface="Times New Roman" panose="02020603050405020304" pitchFamily="18" charset="0"/>
                <a:ea typeface="Calibri" panose="020F0502020204030204" pitchFamily="34" charset="0"/>
                <a:cs typeface="Arial" panose="020B0604020202020204" pitchFamily="34" charset="0"/>
              </a:rPr>
              <a:t>Satisfied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Average Response on buying the service: </a:t>
            </a:r>
            <a:r>
              <a:rPr lang="en-US" sz="1800" dirty="0">
                <a:effectLst/>
                <a:latin typeface="Times New Roman" panose="02020603050405020304" pitchFamily="18" charset="0"/>
                <a:ea typeface="Calibri" panose="020F0502020204030204" pitchFamily="34" charset="0"/>
                <a:cs typeface="Arial" panose="020B0604020202020204" pitchFamily="34" charset="0"/>
              </a:rPr>
              <a:t>Yes, I am willing to buy the service.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39243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A997D5D6-8F93-4BAF-B6E1-88AA95C1520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927695" y="275706"/>
            <a:ext cx="7936664" cy="408510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7E350DE-5C6A-43A8-AB40-7DA2256FD428}"/>
              </a:ext>
            </a:extLst>
          </p:cNvPr>
          <p:cNvPicPr>
            <a:picLocks noChangeAspect="1"/>
          </p:cNvPicPr>
          <p:nvPr/>
        </p:nvPicPr>
        <p:blipFill>
          <a:blip r:embed="rId4"/>
          <a:stretch>
            <a:fillRect/>
          </a:stretch>
        </p:blipFill>
        <p:spPr>
          <a:xfrm>
            <a:off x="785380" y="4539741"/>
            <a:ext cx="8221294" cy="1921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62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2238C725-87B4-422B-B41D-A34A198D0E8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83491" y="320309"/>
            <a:ext cx="8251309" cy="399307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D5A942AB-3B7F-46D9-8F4A-1E22F6148483}"/>
              </a:ext>
            </a:extLst>
          </p:cNvPr>
          <p:cNvPicPr>
            <a:picLocks noChangeAspect="1"/>
          </p:cNvPicPr>
          <p:nvPr/>
        </p:nvPicPr>
        <p:blipFill>
          <a:blip r:embed="rId4"/>
          <a:stretch>
            <a:fillRect/>
          </a:stretch>
        </p:blipFill>
        <p:spPr>
          <a:xfrm>
            <a:off x="557565" y="4645891"/>
            <a:ext cx="8597750" cy="16810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203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C7E3-3EB2-494A-80C2-7198AA14CD22}"/>
              </a:ext>
            </a:extLst>
          </p:cNvPr>
          <p:cNvSpPr>
            <a:spLocks noGrp="1"/>
          </p:cNvSpPr>
          <p:nvPr>
            <p:ph type="title"/>
          </p:nvPr>
        </p:nvSpPr>
        <p:spPr>
          <a:xfrm>
            <a:off x="677334" y="609600"/>
            <a:ext cx="8596668" cy="5745018"/>
          </a:xfrm>
        </p:spPr>
        <p:txBody>
          <a:bodyPr>
            <a:normAutofit/>
          </a:bodyPr>
          <a:lstStyle/>
          <a:p>
            <a:r>
              <a:rPr lang="en-US" sz="2700" b="1" dirty="0">
                <a:latin typeface="Times New Roman" panose="02020603050405020304" pitchFamily="18" charset="0"/>
                <a:ea typeface="Calibri" panose="020F0502020204030204" pitchFamily="34" charset="0"/>
                <a:cs typeface="Times New Roman" panose="02020603050405020304" pitchFamily="18" charset="0"/>
              </a:rPr>
              <a:t>Application of the program in real life</a:t>
            </a:r>
            <a:r>
              <a:rPr lang="en-US" sz="2700" dirty="0">
                <a:latin typeface="Times New Roman" panose="02020603050405020304" pitchFamily="18" charset="0"/>
                <a:cs typeface="Times New Roman" panose="02020603050405020304" pitchFamily="18" charset="0"/>
              </a:rPr>
              <a:t> :</a:t>
            </a:r>
            <a:br>
              <a:rPr lang="en-US" sz="2700" dirty="0">
                <a:latin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-Where ?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-How ?</a:t>
            </a:r>
            <a:br>
              <a:rPr lang="en-US" sz="2700" dirty="0">
                <a:latin typeface="Times New Roman" panose="02020603050405020304" pitchFamily="18" charset="0"/>
                <a:cs typeface="Times New Roman" panose="02020603050405020304" pitchFamily="18" charset="0"/>
              </a:rPr>
            </a:br>
            <a:br>
              <a:rPr lang="en-US" dirty="0"/>
            </a:br>
            <a:br>
              <a:rPr lang="en-US" dirty="0"/>
            </a:br>
            <a:r>
              <a:rPr lang="en-US" sz="2700" b="1" dirty="0">
                <a:effectLst/>
                <a:latin typeface="Times New Roman" panose="02020603050405020304" pitchFamily="18" charset="0"/>
                <a:ea typeface="Calibri" panose="020F0502020204030204" pitchFamily="34" charset="0"/>
                <a:cs typeface="Arial" panose="020B0604020202020204" pitchFamily="34" charset="0"/>
              </a:rPr>
              <a:t>Improvements that can be done:</a:t>
            </a: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dirty="0"/>
            </a:br>
            <a:r>
              <a:rPr lang="en-US" sz="2000" dirty="0">
                <a:solidFill>
                  <a:schemeClr val="tx1"/>
                </a:solidFill>
                <a:latin typeface="Times New Roman" panose="02020603050405020304" pitchFamily="18" charset="0"/>
                <a:cs typeface="Times New Roman" panose="02020603050405020304" pitchFamily="18" charset="0"/>
              </a:rPr>
              <a:t>-Where ?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-How ?</a:t>
            </a:r>
            <a:endParaRPr lang="en-US" sz="2000" dirty="0">
              <a:solidFill>
                <a:schemeClr val="tx1"/>
              </a:solidFill>
            </a:endParaRPr>
          </a:p>
        </p:txBody>
      </p:sp>
    </p:spTree>
    <p:extLst>
      <p:ext uri="{BB962C8B-B14F-4D97-AF65-F5344CB8AC3E}">
        <p14:creationId xmlns:p14="http://schemas.microsoft.com/office/powerpoint/2010/main" val="187506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
        <p:nvSpPr>
          <p:cNvPr id="4" name="Content Placeholder 3"/>
          <p:cNvSpPr>
            <a:spLocks noGrp="1"/>
          </p:cNvSpPr>
          <p:nvPr>
            <p:ph idx="1"/>
          </p:nvPr>
        </p:nvSpPr>
        <p:spPr>
          <a:xfrm>
            <a:off x="564776" y="1443319"/>
            <a:ext cx="8709226" cy="4598044"/>
          </a:xfrm>
        </p:spPr>
        <p:txBody>
          <a:bodyPr/>
          <a:lstStyle/>
          <a:p>
            <a:r>
              <a:rPr lang="en-US" sz="2400" b="1" dirty="0"/>
              <a:t>What is our idea ?</a:t>
            </a:r>
          </a:p>
          <a:p>
            <a:pPr marL="0" indent="0">
              <a:lnSpc>
                <a:spcPct val="250000"/>
              </a:lnSpc>
              <a:buNone/>
            </a:pPr>
            <a:r>
              <a:rPr lang="en-US" b="1" dirty="0"/>
              <a:t> </a:t>
            </a:r>
            <a:r>
              <a:rPr lang="en-US" sz="2000" b="1" dirty="0"/>
              <a:t>- </a:t>
            </a:r>
            <a:r>
              <a:rPr lang="en-US" sz="2000" dirty="0">
                <a:latin typeface="Times New Roman" panose="02020603050405020304" pitchFamily="18" charset="0"/>
                <a:cs typeface="Times New Roman" panose="02020603050405020304" pitchFamily="18" charset="0"/>
              </a:rPr>
              <a:t>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nline password storage made to secure multiple passwords. </a:t>
            </a:r>
            <a:r>
              <a:rPr lang="en-US" sz="2000" dirty="0">
                <a:latin typeface="Times New Roman" panose="02020603050405020304" pitchFamily="18" charset="0"/>
                <a:cs typeface="Times New Roman" panose="02020603050405020304" pitchFamily="18" charset="0"/>
              </a:rPr>
              <a:t> </a:t>
            </a:r>
          </a:p>
          <a:p>
            <a:pPr marL="0" indent="0">
              <a:lnSpc>
                <a:spcPct val="250000"/>
              </a:lnSpc>
              <a:buNone/>
            </a:pP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Users access their Data by remembering only one password.</a:t>
            </a:r>
            <a:endParaRPr lang="en-US" sz="2000" dirty="0">
              <a:latin typeface="Times New Roman" panose="02020603050405020304" pitchFamily="18" charset="0"/>
              <a:cs typeface="Times New Roman" panose="02020603050405020304" pitchFamily="18" charset="0"/>
            </a:endParaRPr>
          </a:p>
          <a:p>
            <a:pPr marL="0" indent="0">
              <a:lnSpc>
                <a:spcPct val="250000"/>
              </a:lnSpc>
              <a:buNone/>
            </a:pP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Password storage help people who have a hard time remembering credentials or people struggling to secure their passwords</a:t>
            </a:r>
            <a:r>
              <a:rPr lang="en-US" sz="2000" dirty="0">
                <a:effectLst/>
                <a:latin typeface="Times New Roman" panose="02020603050405020304" pitchFamily="18" charset="0"/>
                <a:ea typeface="Calibri" panose="020F0502020204030204" pitchFamily="34" charset="0"/>
              </a:rPr>
              <a:t>.</a:t>
            </a:r>
            <a:endParaRPr lang="en-US" sz="2000" dirty="0"/>
          </a:p>
        </p:txBody>
      </p:sp>
    </p:spTree>
    <p:extLst>
      <p:ext uri="{BB962C8B-B14F-4D97-AF65-F5344CB8AC3E}">
        <p14:creationId xmlns:p14="http://schemas.microsoft.com/office/powerpoint/2010/main" val="2139603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17AD-8B5B-46BD-8847-303D994A7BB3}"/>
              </a:ext>
            </a:extLst>
          </p:cNvPr>
          <p:cNvSpPr>
            <a:spLocks noGrp="1"/>
          </p:cNvSpPr>
          <p:nvPr>
            <p:ph type="title"/>
          </p:nvPr>
        </p:nvSpPr>
        <p:spPr>
          <a:xfrm>
            <a:off x="1009844" y="2854036"/>
            <a:ext cx="8596668" cy="1320800"/>
          </a:xfrm>
        </p:spPr>
        <p:txBody>
          <a:bodyPr/>
          <a:lstStyle/>
          <a:p>
            <a:r>
              <a:rPr lang="en-US" dirty="0"/>
              <a:t>Thank you, DR. Armstrong</a:t>
            </a:r>
          </a:p>
        </p:txBody>
      </p:sp>
    </p:spTree>
    <p:extLst>
      <p:ext uri="{BB962C8B-B14F-4D97-AF65-F5344CB8AC3E}">
        <p14:creationId xmlns:p14="http://schemas.microsoft.com/office/powerpoint/2010/main" val="259871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0511-FB85-46A9-8B74-44083FB440C4}"/>
              </a:ext>
            </a:extLst>
          </p:cNvPr>
          <p:cNvSpPr>
            <a:spLocks noGrp="1"/>
          </p:cNvSpPr>
          <p:nvPr>
            <p:ph type="title"/>
          </p:nvPr>
        </p:nvSpPr>
        <p:spPr>
          <a:xfrm>
            <a:off x="677334" y="598025"/>
            <a:ext cx="8596668" cy="1320800"/>
          </a:xfrm>
        </p:spPr>
        <p:txBody>
          <a:bodyPr/>
          <a:lstStyle/>
          <a:p>
            <a:r>
              <a:rPr lang="en-US" dirty="0"/>
              <a:t>Section A : </a:t>
            </a:r>
            <a:r>
              <a:rPr lang="en-US" sz="2400" b="1" dirty="0">
                <a:effectLst/>
                <a:latin typeface="Times New Roman" panose="02020603050405020304" pitchFamily="18" charset="0"/>
                <a:ea typeface="Calibri" panose="020F0502020204030204" pitchFamily="34" charset="0"/>
              </a:rPr>
              <a:t>Literature Survey</a:t>
            </a:r>
            <a:endParaRPr lang="en-US" dirty="0"/>
          </a:p>
        </p:txBody>
      </p:sp>
      <p:sp>
        <p:nvSpPr>
          <p:cNvPr id="3" name="Content Placeholder 2">
            <a:extLst>
              <a:ext uri="{FF2B5EF4-FFF2-40B4-BE49-F238E27FC236}">
                <a16:creationId xmlns:a16="http://schemas.microsoft.com/office/drawing/2014/main" id="{D558C463-2941-4643-845E-6B1590D566B3}"/>
              </a:ext>
            </a:extLst>
          </p:cNvPr>
          <p:cNvSpPr>
            <a:spLocks noGrp="1"/>
          </p:cNvSpPr>
          <p:nvPr>
            <p:ph idx="1"/>
          </p:nvPr>
        </p:nvSpPr>
        <p:spPr>
          <a:xfrm>
            <a:off x="487680" y="1493520"/>
            <a:ext cx="9296400" cy="475488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-Study of relevant topics to strengthen concept, theories and methodologies</a:t>
            </a:r>
          </a:p>
          <a:p>
            <a:pPr marL="0" indent="0">
              <a:buNone/>
            </a:pPr>
            <a:r>
              <a:rPr lang="en-US" sz="2000" dirty="0">
                <a:latin typeface="Times New Roman" panose="02020603050405020304" pitchFamily="18" charset="0"/>
                <a:cs typeface="Times New Roman" panose="02020603050405020304" pitchFamily="18" charset="0"/>
              </a:rPr>
              <a:t> used in project.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-Went through articles, Books and papers mentioned below in the appendix</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-Topics are well explained in theory and the ideas are ready to be implemented</a:t>
            </a:r>
          </a:p>
          <a:p>
            <a:pPr marL="0" indent="0">
              <a:buNone/>
            </a:pPr>
            <a:endParaRPr lang="en-US" dirty="0"/>
          </a:p>
        </p:txBody>
      </p:sp>
    </p:spTree>
    <p:extLst>
      <p:ext uri="{BB962C8B-B14F-4D97-AF65-F5344CB8AC3E}">
        <p14:creationId xmlns:p14="http://schemas.microsoft.com/office/powerpoint/2010/main" val="365730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980"/>
            <a:ext cx="8596668" cy="1320800"/>
          </a:xfrm>
        </p:spPr>
        <p:txBody>
          <a:bodyPr/>
          <a:lstStyle/>
          <a:p>
            <a:pPr marL="0" marR="0">
              <a:lnSpc>
                <a:spcPct val="200000"/>
              </a:lnSpc>
              <a:spcBef>
                <a:spcPts val="0"/>
              </a:spcBef>
              <a:spcAft>
                <a:spcPts val="800"/>
              </a:spcAft>
            </a:pPr>
            <a:r>
              <a:rPr lang="en-US" b="1" dirty="0">
                <a:effectLst/>
                <a:latin typeface="Times New Roman" panose="02020603050405020304" pitchFamily="18" charset="0"/>
                <a:ea typeface="Calibri" panose="020F0502020204030204" pitchFamily="34" charset="0"/>
                <a:cs typeface="Arial" panose="020B0604020202020204" pitchFamily="34" charset="0"/>
              </a:rPr>
              <a:t>Chapter 1</a:t>
            </a:r>
            <a:r>
              <a:rPr lang="en-US" sz="2400" b="1" dirty="0">
                <a:effectLst/>
                <a:latin typeface="Times New Roman" panose="02020603050405020304" pitchFamily="18" charset="0"/>
                <a:ea typeface="Calibri" panose="020F0502020204030204" pitchFamily="34" charset="0"/>
                <a:cs typeface="Arial" panose="020B0604020202020204" pitchFamily="34" charset="0"/>
              </a:rPr>
              <a:t>: An Insight to the Password Store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Content Placeholder 3" descr="A picture containing text, computer&#10;&#10;Description automatically generated">
            <a:extLst>
              <a:ext uri="{FF2B5EF4-FFF2-40B4-BE49-F238E27FC236}">
                <a16:creationId xmlns:a16="http://schemas.microsoft.com/office/drawing/2014/main" id="{22F62FEE-CF19-4154-B06C-8D83CBE72D19}"/>
              </a:ext>
            </a:extLst>
          </p:cNvPr>
          <p:cNvPicPr>
            <a:picLocks noGrp="1" noChangeAspect="1"/>
          </p:cNvPicPr>
          <p:nvPr>
            <p:ph idx="1"/>
          </p:nvPr>
        </p:nvPicPr>
        <p:blipFill>
          <a:blip r:embed="rId2"/>
          <a:stretch>
            <a:fillRect/>
          </a:stretch>
        </p:blipFill>
        <p:spPr>
          <a:xfrm>
            <a:off x="4049126" y="2041683"/>
            <a:ext cx="5494181" cy="2885917"/>
          </a:xfrm>
          <a:prstGeom prst="rect">
            <a:avLst/>
          </a:prstGeom>
        </p:spPr>
      </p:pic>
      <p:sp>
        <p:nvSpPr>
          <p:cNvPr id="6" name="TextBox 5">
            <a:extLst>
              <a:ext uri="{FF2B5EF4-FFF2-40B4-BE49-F238E27FC236}">
                <a16:creationId xmlns:a16="http://schemas.microsoft.com/office/drawing/2014/main" id="{148539D5-ECCA-4511-8342-78E9EEAC2987}"/>
              </a:ext>
            </a:extLst>
          </p:cNvPr>
          <p:cNvSpPr txBox="1"/>
          <p:nvPr/>
        </p:nvSpPr>
        <p:spPr>
          <a:xfrm>
            <a:off x="587415" y="1446780"/>
            <a:ext cx="6105644" cy="4824654"/>
          </a:xfrm>
          <a:prstGeom prst="rect">
            <a:avLst/>
          </a:prstGeom>
          <a:noFill/>
        </p:spPr>
        <p:txBody>
          <a:bodyPr wrap="square">
            <a:spAutoFit/>
          </a:bodyPr>
          <a:lstStyle/>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2000" b="1" dirty="0">
                <a:effectLst/>
                <a:latin typeface="Times New Roman" panose="02020603050405020304" pitchFamily="18" charset="0"/>
                <a:ea typeface="Calibri" panose="020F0502020204030204" pitchFamily="34" charset="0"/>
                <a:cs typeface="Arial" panose="020B0604020202020204" pitchFamily="34" charset="0"/>
              </a:rPr>
              <a:t>Benefits of Password Storage:</a:t>
            </a:r>
          </a:p>
          <a:p>
            <a:pPr marL="0" marR="0">
              <a:lnSpc>
                <a:spcPct val="200000"/>
              </a:lnSpc>
              <a:spcBef>
                <a:spcPts val="0"/>
              </a:spcBef>
              <a:spcAft>
                <a:spcPts val="800"/>
              </a:spcAft>
            </a:pPr>
            <a:r>
              <a:rPr lang="en-US" sz="2000" b="1" dirty="0">
                <a:latin typeface="Times New Roman" panose="02020603050405020304" pitchFamily="18" charset="0"/>
                <a:ea typeface="Calibri" panose="020F0502020204030204" pitchFamily="34" charset="0"/>
                <a:cs typeface="Arial" panose="020B0604020202020204" pitchFamily="34" charset="0"/>
              </a:rPr>
              <a:t>-  </a:t>
            </a:r>
            <a:r>
              <a:rPr lang="en-US" sz="2000" b="1"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Making Process Easier</a:t>
            </a:r>
            <a:endParaRPr lang="en-US" sz="2000" dirty="0">
              <a:latin typeface="Times New Roman" panose="02020603050405020304" pitchFamily="18"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a:effectLst/>
                <a:latin typeface="Times New Roman" panose="02020603050405020304" pitchFamily="18" charset="0"/>
                <a:ea typeface="Calibri" panose="020F0502020204030204" pitchFamily="34" charset="0"/>
              </a:rPr>
              <a:t> No more Filling</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285750" marR="0" indent="-285750">
              <a:lnSpc>
                <a:spcPct val="200000"/>
              </a:lnSpc>
              <a:spcBef>
                <a:spcPts val="0"/>
              </a:spcBef>
              <a:spcAft>
                <a:spcPts val="800"/>
              </a:spcAft>
              <a:buFontTx/>
              <a:buChar char="-"/>
            </a:pPr>
            <a:r>
              <a:rPr lang="en-US" sz="2000" dirty="0">
                <a:effectLst/>
                <a:latin typeface="Times New Roman" panose="02020603050405020304" pitchFamily="18" charset="0"/>
                <a:ea typeface="Calibri" panose="020F0502020204030204" pitchFamily="34" charset="0"/>
              </a:rPr>
              <a:t>Secure Password Sharing</a:t>
            </a:r>
          </a:p>
          <a:p>
            <a:pPr marL="285750" marR="0" indent="-285750">
              <a:lnSpc>
                <a:spcPct val="200000"/>
              </a:lnSpc>
              <a:spcBef>
                <a:spcPts val="0"/>
              </a:spcBef>
              <a:spcAft>
                <a:spcPts val="800"/>
              </a:spcAft>
              <a:buFontTx/>
              <a:buChar char="-"/>
            </a:pPr>
            <a:r>
              <a:rPr lang="en-US" sz="2000" dirty="0">
                <a:effectLst/>
                <a:latin typeface="Times New Roman" panose="02020603050405020304" pitchFamily="18" charset="0"/>
                <a:ea typeface="Calibri" panose="020F0502020204030204" pitchFamily="34" charset="0"/>
              </a:rPr>
              <a:t>Cross-Platform Support</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285750" marR="0" indent="-285750">
              <a:lnSpc>
                <a:spcPct val="200000"/>
              </a:lnSpc>
              <a:spcBef>
                <a:spcPts val="0"/>
              </a:spcBef>
              <a:spcAft>
                <a:spcPts val="800"/>
              </a:spcAft>
              <a:buFontTx/>
              <a:buChar char="-"/>
            </a:pPr>
            <a:r>
              <a:rPr lang="en-US" sz="2000" dirty="0">
                <a:effectLst/>
                <a:latin typeface="Times New Roman" panose="02020603050405020304" pitchFamily="18" charset="0"/>
                <a:ea typeface="Calibri" panose="020F0502020204030204" pitchFamily="34" charset="0"/>
              </a:rPr>
              <a:t>Multi-factor authentication</a:t>
            </a:r>
            <a:endParaRPr lang="en-US" sz="2000" dirty="0">
              <a:latin typeface="Times New Roman" panose="02020603050405020304" pitchFamily="18"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32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48C3-9F7F-462D-8CC0-894C944EF60E}"/>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Arial" panose="020B0604020202020204" pitchFamily="34" charset="0"/>
              </a:rPr>
              <a:t>Chapter 2</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a:effectLst/>
                <a:latin typeface="Times New Roman" panose="02020603050405020304" pitchFamily="18" charset="0"/>
                <a:ea typeface="Calibri" panose="020F0502020204030204" pitchFamily="34" charset="0"/>
                <a:cs typeface="Arial" panose="020B0604020202020204" pitchFamily="34" charset="0"/>
              </a:rPr>
              <a:t>Symmetric Cryptography (AES) </a:t>
            </a:r>
            <a:endParaRPr lang="en-US" dirty="0"/>
          </a:p>
        </p:txBody>
      </p:sp>
      <p:sp>
        <p:nvSpPr>
          <p:cNvPr id="3" name="Content Placeholder 2">
            <a:extLst>
              <a:ext uri="{FF2B5EF4-FFF2-40B4-BE49-F238E27FC236}">
                <a16:creationId xmlns:a16="http://schemas.microsoft.com/office/drawing/2014/main" id="{38586509-571A-433A-B509-32FCA206C8B5}"/>
              </a:ext>
            </a:extLst>
          </p:cNvPr>
          <p:cNvSpPr>
            <a:spLocks noGrp="1"/>
          </p:cNvSpPr>
          <p:nvPr>
            <p:ph idx="1"/>
          </p:nvPr>
        </p:nvSpPr>
        <p:spPr>
          <a:xfrm>
            <a:off x="411114" y="1705301"/>
            <a:ext cx="8770289" cy="4240210"/>
          </a:xfrm>
        </p:spPr>
        <p:txBody>
          <a:bodyPr/>
          <a:lstStyle/>
          <a:p>
            <a:pPr marL="342900" marR="0" lvl="0" indent="-342900" rtl="0">
              <a:lnSpc>
                <a:spcPct val="2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is a robust security protocol since it is implemented both in hardware and software.</a:t>
            </a:r>
          </a:p>
          <a:p>
            <a:pPr marL="342900" marR="0" lvl="0" indent="-342900">
              <a:lnSpc>
                <a:spcPct val="2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is one of the most spread open-source solutions and commercial across the world.</a:t>
            </a:r>
          </a:p>
          <a:p>
            <a:pPr marL="342900" marR="0" lvl="0" indent="-342900">
              <a:lnSpc>
                <a:spcPct val="250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high key sizes make AES algorithm harder for hackers to break, making it a very safe protocol.</a:t>
            </a:r>
          </a:p>
          <a:p>
            <a:pPr marL="0" indent="0">
              <a:buNone/>
            </a:pPr>
            <a:endParaRPr lang="en-US" dirty="0"/>
          </a:p>
        </p:txBody>
      </p:sp>
    </p:spTree>
    <p:extLst>
      <p:ext uri="{BB962C8B-B14F-4D97-AF65-F5344CB8AC3E}">
        <p14:creationId xmlns:p14="http://schemas.microsoft.com/office/powerpoint/2010/main" val="225022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9DB13D-8B25-4EC1-8080-9DBA346C7900}"/>
              </a:ext>
            </a:extLst>
          </p:cNvPr>
          <p:cNvPicPr>
            <a:picLocks noChangeAspect="1"/>
          </p:cNvPicPr>
          <p:nvPr/>
        </p:nvPicPr>
        <p:blipFill>
          <a:blip r:embed="rId2"/>
          <a:stretch>
            <a:fillRect/>
          </a:stretch>
        </p:blipFill>
        <p:spPr>
          <a:xfrm>
            <a:off x="714466" y="1761992"/>
            <a:ext cx="8354434" cy="3064651"/>
          </a:xfrm>
          <a:prstGeom prst="rect">
            <a:avLst/>
          </a:prstGeom>
        </p:spPr>
      </p:pic>
    </p:spTree>
    <p:extLst>
      <p:ext uri="{BB962C8B-B14F-4D97-AF65-F5344CB8AC3E}">
        <p14:creationId xmlns:p14="http://schemas.microsoft.com/office/powerpoint/2010/main" val="408215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2316-3AA8-41EA-A0C6-9CEF8C722A73}"/>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Arial" panose="020B0604020202020204" pitchFamily="34" charset="0"/>
              </a:rPr>
              <a:t>Chapter 3 </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a:effectLst/>
                <a:latin typeface="Times New Roman" panose="02020603050405020304" pitchFamily="18" charset="0"/>
                <a:ea typeface="Calibri" panose="020F0502020204030204" pitchFamily="34" charset="0"/>
                <a:cs typeface="Arial" panose="020B0604020202020204" pitchFamily="34" charset="0"/>
              </a:rPr>
              <a:t>Hashing  A Fingerprint Against Malware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F1D8B6E-203B-4551-BEB0-D671AA5875B4}"/>
              </a:ext>
            </a:extLst>
          </p:cNvPr>
          <p:cNvSpPr>
            <a:spLocks noGrp="1"/>
          </p:cNvSpPr>
          <p:nvPr>
            <p:ph idx="1"/>
          </p:nvPr>
        </p:nvSpPr>
        <p:spPr/>
        <p:txBody>
          <a:bodyPr/>
          <a:lstStyle/>
          <a:p>
            <a:pPr>
              <a:buFontTx/>
              <a:buChar char="-"/>
            </a:pPr>
            <a:r>
              <a:rPr lang="en-US" sz="2000" dirty="0">
                <a:latin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rPr>
              <a:t>t is a processing method that takes an input value of any length and outputting it into a result</a:t>
            </a:r>
          </a:p>
          <a:p>
            <a:pPr>
              <a:buFontTx/>
              <a:buChar char="-"/>
            </a:pPr>
            <a:endParaRPr lang="en-US" sz="2000" dirty="0">
              <a:latin typeface="Times New Roman" panose="02020603050405020304" pitchFamily="18" charset="0"/>
              <a:ea typeface="Calibri" panose="020F0502020204030204" pitchFamily="34" charset="0"/>
            </a:endParaRPr>
          </a:p>
          <a:p>
            <a:pPr>
              <a:buFontTx/>
              <a:buChar char="-"/>
            </a:pPr>
            <a:r>
              <a:rPr lang="en-US" sz="2000" dirty="0">
                <a:effectLst/>
                <a:latin typeface="Times New Roman" panose="02020603050405020304" pitchFamily="18" charset="0"/>
                <a:ea typeface="Calibri" panose="020F0502020204030204" pitchFamily="34" charset="0"/>
              </a:rPr>
              <a:t>Hashing is used to check the authenticity of user entry</a:t>
            </a:r>
          </a:p>
          <a:p>
            <a:pPr>
              <a:buFontTx/>
              <a:buChar char="-"/>
            </a:pPr>
            <a:endParaRPr lang="en-US" dirty="0">
              <a:latin typeface="Times New Roman" panose="02020603050405020304" pitchFamily="18" charset="0"/>
              <a:ea typeface="Calibri" panose="020F0502020204030204" pitchFamily="34" charset="0"/>
            </a:endParaRPr>
          </a:p>
          <a:p>
            <a:pPr>
              <a:buFontTx/>
              <a:buChar char="-"/>
            </a:pPr>
            <a:endParaRPr lang="en-US" sz="1800" dirty="0">
              <a:effectLst/>
              <a:latin typeface="Times New Roman" panose="02020603050405020304" pitchFamily="18" charset="0"/>
              <a:ea typeface="Calibri" panose="020F0502020204030204" pitchFamily="34" charset="0"/>
            </a:endParaRPr>
          </a:p>
          <a:p>
            <a:pPr>
              <a:buFontTx/>
              <a:buChar char="-"/>
            </a:pPr>
            <a:endParaRPr lang="en-US" dirty="0"/>
          </a:p>
        </p:txBody>
      </p:sp>
      <p:pic>
        <p:nvPicPr>
          <p:cNvPr id="4" name="Picture 3" descr="A picture containing icon&#10;&#10;Description automatically generated">
            <a:extLst>
              <a:ext uri="{FF2B5EF4-FFF2-40B4-BE49-F238E27FC236}">
                <a16:creationId xmlns:a16="http://schemas.microsoft.com/office/drawing/2014/main" id="{9B648236-A3C7-47D3-B8E6-8593D4114A7D}"/>
              </a:ext>
            </a:extLst>
          </p:cNvPr>
          <p:cNvPicPr>
            <a:picLocks noChangeAspect="1"/>
          </p:cNvPicPr>
          <p:nvPr/>
        </p:nvPicPr>
        <p:blipFill>
          <a:blip r:embed="rId2"/>
          <a:stretch>
            <a:fillRect/>
          </a:stretch>
        </p:blipFill>
        <p:spPr>
          <a:xfrm>
            <a:off x="2402241" y="4250911"/>
            <a:ext cx="4192905" cy="1388745"/>
          </a:xfrm>
          <a:prstGeom prst="rect">
            <a:avLst/>
          </a:prstGeom>
        </p:spPr>
      </p:pic>
    </p:spTree>
    <p:extLst>
      <p:ext uri="{BB962C8B-B14F-4D97-AF65-F5344CB8AC3E}">
        <p14:creationId xmlns:p14="http://schemas.microsoft.com/office/powerpoint/2010/main" val="426398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9E25-EB76-43F3-B19C-098673CB41F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Chapter 4 </a:t>
            </a:r>
            <a:r>
              <a:rPr lang="en-US" dirty="0"/>
              <a:t>: </a:t>
            </a:r>
            <a:r>
              <a:rPr lang="en-US" sz="2800" dirty="0"/>
              <a:t>Cloud Data back up</a:t>
            </a:r>
            <a:endParaRPr lang="en-US" dirty="0"/>
          </a:p>
        </p:txBody>
      </p:sp>
      <p:sp>
        <p:nvSpPr>
          <p:cNvPr id="3" name="Content Placeholder 2">
            <a:extLst>
              <a:ext uri="{FF2B5EF4-FFF2-40B4-BE49-F238E27FC236}">
                <a16:creationId xmlns:a16="http://schemas.microsoft.com/office/drawing/2014/main" id="{3B6B542A-F516-4F4A-BB1E-0A178A64F1D1}"/>
              </a:ext>
            </a:extLst>
          </p:cNvPr>
          <p:cNvSpPr>
            <a:spLocks noGrp="1"/>
          </p:cNvSpPr>
          <p:nvPr>
            <p:ph idx="1"/>
          </p:nvPr>
        </p:nvSpPr>
        <p:spPr/>
        <p:txBody>
          <a:bodyPr/>
          <a:lstStyle/>
          <a:p>
            <a:pPr marL="0" indent="0">
              <a:buNone/>
            </a:pPr>
            <a:r>
              <a:rPr lang="en-US" dirty="0">
                <a:latin typeface="Times New Roman" panose="02020603050405020304" pitchFamily="18" charset="0"/>
                <a:ea typeface="Calibri" panose="020F0502020204030204" pitchFamily="34" charset="0"/>
              </a:rPr>
              <a:t>- </a:t>
            </a:r>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ype of data backup used in our system which has a copy of the database</a:t>
            </a:r>
          </a:p>
          <a:p>
            <a:pPr>
              <a:buFontTx/>
              <a:buChar char="-"/>
            </a:pPr>
            <a:endParaRPr lang="en-US" sz="2000" dirty="0">
              <a:latin typeface="Times New Roman" panose="02020603050405020304" pitchFamily="18" charset="0"/>
              <a:ea typeface="Calibri" panose="020F0502020204030204" pitchFamily="34" charset="0"/>
            </a:endParaRPr>
          </a:p>
          <a:p>
            <a:pPr marL="0" indent="0">
              <a:buNone/>
            </a:pPr>
            <a:r>
              <a:rPr lang="en-US" sz="2000" dirty="0">
                <a:effectLst/>
                <a:latin typeface="Times New Roman" panose="02020603050405020304" pitchFamily="18" charset="0"/>
                <a:ea typeface="Calibri" panose="020F0502020204030204" pitchFamily="34" charset="0"/>
              </a:rPr>
              <a:t>-  The data inside the server is regularly saved </a:t>
            </a:r>
          </a:p>
          <a:p>
            <a:pPr>
              <a:buFontTx/>
              <a:buChar char="-"/>
            </a:pPr>
            <a:endParaRPr lang="en-US" dirty="0"/>
          </a:p>
        </p:txBody>
      </p:sp>
      <p:pic>
        <p:nvPicPr>
          <p:cNvPr id="4" name="Picture 3">
            <a:extLst>
              <a:ext uri="{FF2B5EF4-FFF2-40B4-BE49-F238E27FC236}">
                <a16:creationId xmlns:a16="http://schemas.microsoft.com/office/drawing/2014/main" id="{2118B9C3-689D-4B04-A2C1-29090CD27879}"/>
              </a:ext>
            </a:extLst>
          </p:cNvPr>
          <p:cNvPicPr>
            <a:picLocks noChangeAspect="1"/>
          </p:cNvPicPr>
          <p:nvPr/>
        </p:nvPicPr>
        <p:blipFill>
          <a:blip r:embed="rId2"/>
          <a:stretch>
            <a:fillRect/>
          </a:stretch>
        </p:blipFill>
        <p:spPr>
          <a:xfrm>
            <a:off x="2383372" y="3589783"/>
            <a:ext cx="4225772" cy="2865045"/>
          </a:xfrm>
          <a:prstGeom prst="rect">
            <a:avLst/>
          </a:prstGeom>
        </p:spPr>
      </p:pic>
    </p:spTree>
    <p:extLst>
      <p:ext uri="{BB962C8B-B14F-4D97-AF65-F5344CB8AC3E}">
        <p14:creationId xmlns:p14="http://schemas.microsoft.com/office/powerpoint/2010/main" val="101117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F06F04-8526-4E06-A801-09D8583D713F}"/>
              </a:ext>
            </a:extLst>
          </p:cNvPr>
          <p:cNvSpPr>
            <a:spLocks noGrp="1"/>
          </p:cNvSpPr>
          <p:nvPr>
            <p:ph idx="1"/>
          </p:nvPr>
        </p:nvSpPr>
        <p:spPr>
          <a:xfrm>
            <a:off x="404813" y="903288"/>
            <a:ext cx="8869362" cy="5138737"/>
          </a:xfrm>
        </p:spPr>
        <p:txBody>
          <a:bodyPr>
            <a:normAutofit lnSpcReduction="10000"/>
          </a:bodyPr>
          <a:lstStyle/>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Advantages of Data Backup</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Cost Effectiveness- Cloud backup data are readily available, and we can use its services at a reasonable price.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On-demand access- Cloud backup store can be accessed from anywhere across the globe through any device.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Storing in the backup data adds additional security, if the main system is attacked, the data copy is safe and can be backed up anytime once the attack has finished.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backup processes are often simple and need not need much of configuration. It is automatic, hence only which and how many files need to be backed up is to be mentioned.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8225648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381</TotalTime>
  <Words>895</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Symbol</vt:lpstr>
      <vt:lpstr>Times New Roman</vt:lpstr>
      <vt:lpstr>Trebuchet MS</vt:lpstr>
      <vt:lpstr>Wingdings 3</vt:lpstr>
      <vt:lpstr>Facet</vt:lpstr>
      <vt:lpstr>Password Store Manager </vt:lpstr>
      <vt:lpstr>Introduction</vt:lpstr>
      <vt:lpstr>Section A : Literature Survey</vt:lpstr>
      <vt:lpstr>Chapter 1: An Insight to the Password Store</vt:lpstr>
      <vt:lpstr>Chapter 2: Symmetric Cryptography (AES) </vt:lpstr>
      <vt:lpstr>PowerPoint Presentation</vt:lpstr>
      <vt:lpstr>Chapter 3 : Hashing  A Fingerprint Against Malware  </vt:lpstr>
      <vt:lpstr>Chapter 4 : Cloud Data back up</vt:lpstr>
      <vt:lpstr>PowerPoint Presentation</vt:lpstr>
      <vt:lpstr>Chapter 5 : Encrypting the DataBase</vt:lpstr>
      <vt:lpstr>PowerPoint Presentation</vt:lpstr>
      <vt:lpstr>PowerPoint Presentation</vt:lpstr>
      <vt:lpstr>Section B : Security analysis</vt:lpstr>
      <vt:lpstr>PowerPoint Presentation</vt:lpstr>
      <vt:lpstr>Section C : Results and Further Improvement Ideas   - Feedback from Users through survey    - Application of the program in real life     - Improvements that can be done   </vt:lpstr>
      <vt:lpstr>PowerPoint Presentation</vt:lpstr>
      <vt:lpstr>PowerPoint Presentation</vt:lpstr>
      <vt:lpstr>PowerPoint Presentation</vt:lpstr>
      <vt:lpstr>Application of the program in real life :  -Where ?   -How ?   Improvements that can be done:  -Where ?   -How ?</vt:lpstr>
      <vt:lpstr>Thank you, DR. Armstrong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 Phase 3: Implementation and Testing</dc:title>
  <dc:creator>Microsoft Office User</dc:creator>
  <cp:lastModifiedBy>Ibrahim  Demdoum</cp:lastModifiedBy>
  <cp:revision>40</cp:revision>
  <dcterms:created xsi:type="dcterms:W3CDTF">2017-05-30T17:22:15Z</dcterms:created>
  <dcterms:modified xsi:type="dcterms:W3CDTF">2021-12-01T19:50:15Z</dcterms:modified>
</cp:coreProperties>
</file>