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3.xml" ContentType="application/vnd.openxmlformats-officedocument.presentationml.slideMaster+xml"/>
  <Override PartName="/ppt/notesSlides/notesSlide14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diagrams/layout2.xml" ContentType="application/vnd.openxmlformats-officedocument.drawingml.diagramLayout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5" r:id="rId1"/>
    <p:sldMasterId id="2147483837" r:id="rId2"/>
    <p:sldMasterId id="2147483847" r:id="rId3"/>
  </p:sldMasterIdLst>
  <p:notesMasterIdLst>
    <p:notesMasterId r:id="rId26"/>
  </p:notesMasterIdLst>
  <p:sldIdLst>
    <p:sldId id="256" r:id="rId4"/>
    <p:sldId id="1691" r:id="rId5"/>
    <p:sldId id="269" r:id="rId6"/>
    <p:sldId id="1700" r:id="rId7"/>
    <p:sldId id="1701" r:id="rId8"/>
    <p:sldId id="295" r:id="rId9"/>
    <p:sldId id="1702" r:id="rId10"/>
    <p:sldId id="1704" r:id="rId11"/>
    <p:sldId id="1705" r:id="rId12"/>
    <p:sldId id="270" r:id="rId13"/>
    <p:sldId id="291" r:id="rId14"/>
    <p:sldId id="1706" r:id="rId15"/>
    <p:sldId id="1707" r:id="rId16"/>
    <p:sldId id="1712" r:id="rId17"/>
    <p:sldId id="1708" r:id="rId18"/>
    <p:sldId id="281" r:id="rId19"/>
    <p:sldId id="1710" r:id="rId20"/>
    <p:sldId id="321" r:id="rId21"/>
    <p:sldId id="1709" r:id="rId22"/>
    <p:sldId id="1711" r:id="rId23"/>
    <p:sldId id="1713" r:id="rId24"/>
    <p:sldId id="1640" r:id="rId2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E2F040-119D-4E56-BFB0-071103583CCB}">
          <p14:sldIdLst>
            <p14:sldId id="256"/>
            <p14:sldId id="1691"/>
          </p14:sldIdLst>
        </p14:section>
        <p14:section name="RBAC" id="{225B49FB-3295-4296-8C2F-CADD49E38D6D}">
          <p14:sldIdLst>
            <p14:sldId id="269"/>
            <p14:sldId id="1700"/>
            <p14:sldId id="1701"/>
            <p14:sldId id="295"/>
            <p14:sldId id="1702"/>
            <p14:sldId id="1704"/>
            <p14:sldId id="1705"/>
            <p14:sldId id="270"/>
            <p14:sldId id="291"/>
            <p14:sldId id="1706"/>
            <p14:sldId id="1707"/>
          </p14:sldIdLst>
        </p14:section>
        <p14:section name="ABAC" id="{499F7CD8-5A00-4F96-8FA4-6CBECD1011E6}">
          <p14:sldIdLst>
            <p14:sldId id="1712"/>
            <p14:sldId id="1708"/>
            <p14:sldId id="281"/>
            <p14:sldId id="1710"/>
            <p14:sldId id="321"/>
            <p14:sldId id="1709"/>
            <p14:sldId id="1711"/>
            <p14:sldId id="1713"/>
            <p14:sldId id="16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81480" autoAdjust="0"/>
  </p:normalViewPr>
  <p:slideViewPr>
    <p:cSldViewPr>
      <p:cViewPr varScale="1">
        <p:scale>
          <a:sx n="93" d="100"/>
          <a:sy n="93" d="100"/>
        </p:scale>
        <p:origin x="2169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ustomXml" Target="../customXml/item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ustomXml" Target="../customXml/item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707E7-DFD0-424A-BE84-A7D0C7AED736}" type="doc">
      <dgm:prSet loTypeId="urn:microsoft.com/office/officeart/2005/8/layout/pictureOrgChart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14F77D-65F9-4C16-8115-5EF480CE98FD}" type="pres">
      <dgm:prSet presAssocID="{3FF707E7-DFD0-424A-BE84-A7D0C7AED73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1DA5BE47-FE52-412E-9152-5D79E7C121B8}" type="presOf" srcId="{3FF707E7-DFD0-424A-BE84-A7D0C7AED736}" destId="{9B14F77D-65F9-4C16-8115-5EF480CE98FD}" srcOrd="0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6C4F13-053A-284B-9FDF-CE3E60E126BD}" type="doc">
      <dgm:prSet loTypeId="urn:microsoft.com/office/officeart/2005/8/layout/hList1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655676A-4332-534B-9DAD-FF2689493212}">
      <dgm:prSet/>
      <dgm:spPr/>
      <dgm:t>
        <a:bodyPr/>
        <a:lstStyle/>
        <a:p>
          <a:pPr rtl="0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Subject attributes</a:t>
          </a:r>
        </a:p>
      </dgm:t>
    </dgm:pt>
    <dgm:pt modelId="{D9DAE0DD-1DB2-744F-AEA5-90962B0531E5}" type="parTrans" cxnId="{3CAD7F49-809E-E942-9842-978CDEEE0BCE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324E16A-D187-2740-89ED-325EF869E2BF}" type="sibTrans" cxnId="{3CAD7F49-809E-E942-9842-978CDEEE0BCE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CD3F8EC-6D5D-DC48-88CD-56515931E5A5}">
      <dgm:prSet/>
      <dgm:spPr/>
      <dgm:t>
        <a:bodyPr/>
        <a:lstStyle/>
        <a:p>
          <a:pPr rtl="0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A subject is an active entity that access resources or change the system state</a:t>
          </a:r>
        </a:p>
      </dgm:t>
    </dgm:pt>
    <dgm:pt modelId="{9D65A348-2BC1-7D46-8BD7-8BED10662D95}" type="parTrans" cxnId="{9D5AC07A-ED04-8F4E-B675-B23350824A3C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F1901ED-36DB-0F4A-B6D7-A6733487A324}" type="sibTrans" cxnId="{9D5AC07A-ED04-8F4E-B675-B23350824A3C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6BE4108-004A-B644-A402-E171986A3799}">
      <dgm:prSet/>
      <dgm:spPr/>
      <dgm:t>
        <a:bodyPr/>
        <a:lstStyle/>
        <a:p>
          <a:pPr rtl="0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Resource attributes</a:t>
          </a:r>
        </a:p>
      </dgm:t>
    </dgm:pt>
    <dgm:pt modelId="{9356FAC8-E20F-3445-8C1D-7A619E99CBBB}" type="parTrans" cxnId="{C791061E-7E49-5A40-831B-00CB18418DFB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965F033-108C-2444-9A02-528A40BF64B7}" type="sibTrans" cxnId="{C791061E-7E49-5A40-831B-00CB18418DFB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E5C6F4C-0BE0-474B-99BC-5436AAEEC2E8}">
      <dgm:prSet/>
      <dgm:spPr/>
      <dgm:t>
        <a:bodyPr/>
        <a:lstStyle/>
        <a:p>
          <a:pPr rtl="0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A resource is the information asset to protect</a:t>
          </a:r>
        </a:p>
      </dgm:t>
    </dgm:pt>
    <dgm:pt modelId="{586FA414-4E78-CE4D-9AD5-F6759905C7EF}" type="parTrans" cxnId="{3AC844BC-1FD8-F447-9953-DE961E69F613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BEF6CFC-F341-7349-A038-96CFFF4E8957}" type="sibTrans" cxnId="{3AC844BC-1FD8-F447-9953-DE961E69F613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897BF8E-6C2F-B641-BF47-07721A47AA7E}">
      <dgm:prSet/>
      <dgm:spPr/>
      <dgm:t>
        <a:bodyPr/>
        <a:lstStyle/>
        <a:p>
          <a:pPr rtl="0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Environment attributes</a:t>
          </a:r>
        </a:p>
      </dgm:t>
    </dgm:pt>
    <dgm:pt modelId="{16AB04A8-AEF4-9A47-8B15-99818D9FB321}" type="parTrans" cxnId="{06FCAD0C-86ED-C341-8A74-4C4D807B7E9A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73607DB-45F4-1748-90D6-A2C927448F8B}" type="sibTrans" cxnId="{06FCAD0C-86ED-C341-8A74-4C4D807B7E9A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451C9AF-C216-314E-9130-023EBF74715D}">
      <dgm:prSet/>
      <dgm:spPr/>
      <dgm:t>
        <a:bodyPr/>
        <a:lstStyle/>
        <a:p>
          <a:pPr rtl="0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Describe the operational, technical, and environment or context in which the information access occurs</a:t>
          </a:r>
        </a:p>
      </dgm:t>
    </dgm:pt>
    <dgm:pt modelId="{F6F7C3A5-159E-BE49-8EEE-12C8FEBC5D02}" type="parTrans" cxnId="{D8C7E0E5-2C9C-D647-99E2-B110A2E0864F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E0976A0-4120-1949-9EE7-A90EB60764AD}" type="sibTrans" cxnId="{D8C7E0E5-2C9C-D647-99E2-B110A2E0864F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896295-24CF-8049-8D8E-121472B8EC15}">
      <dgm:prSet/>
      <dgm:spPr/>
      <dgm:t>
        <a:bodyPr/>
        <a:lstStyle/>
        <a:p>
          <a:pPr rtl="0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Attributes define the identity and characteristics of the subject</a:t>
          </a:r>
        </a:p>
      </dgm:t>
    </dgm:pt>
    <dgm:pt modelId="{7B87A6C4-07FF-D744-A1F5-73BBF7F785F4}" type="parTrans" cxnId="{74A36D27-B2FC-2740-99B2-50D198258AE1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8785D47-9238-E74A-9868-E1C6F1D2E47C}" type="sibTrans" cxnId="{74A36D27-B2FC-2740-99B2-50D198258AE1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1BCFFD0-E15F-334B-9912-90BD8162DC0C}">
      <dgm:prSet/>
      <dgm:spPr/>
      <dgm:t>
        <a:bodyPr/>
        <a:lstStyle/>
        <a:p>
          <a:pPr rtl="0"/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752109A-5C5C-F54B-9D96-89986F103046}" type="parTrans" cxnId="{66E8BDD4-94A0-CD4E-9579-91E4BB59DC3E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CB432BE-3440-4546-BB06-1B256CB6F92D}" type="sibTrans" cxnId="{66E8BDD4-94A0-CD4E-9579-91E4BB59DC3E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11A172E-E398-094F-A51F-31DA7A8EEFC6}">
      <dgm:prSet/>
      <dgm:spPr/>
      <dgm:t>
        <a:bodyPr/>
        <a:lstStyle/>
        <a:p>
          <a:pPr rtl="0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Resource have attributes that can be used to make access control decisions</a:t>
          </a:r>
        </a:p>
      </dgm:t>
    </dgm:pt>
    <dgm:pt modelId="{8416C1CB-B8F7-6141-B419-B5E73318F6D1}" type="parTrans" cxnId="{8972381E-2710-5B4A-B001-F235D86D8D71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DCC98F-1D61-4C44-A63F-904E93B0D19A}" type="sibTrans" cxnId="{8972381E-2710-5B4A-B001-F235D86D8D71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E1B317C-96B1-624D-8F2C-25C21E7DB666}">
      <dgm:prSet/>
      <dgm:spPr/>
      <dgm:t>
        <a:bodyPr/>
        <a:lstStyle/>
        <a:p>
          <a:pPr rtl="0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e.g., Time of access, place of access and device used </a:t>
          </a:r>
        </a:p>
      </dgm:t>
    </dgm:pt>
    <dgm:pt modelId="{032D46E8-911D-C146-8115-B08BAC064467}" type="parTrans" cxnId="{D1391883-5F9D-1144-AC76-4412BF8879EB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A65E483-46D0-E84E-8BA1-B5BEB19B16A0}" type="sibTrans" cxnId="{D1391883-5F9D-1144-AC76-4412BF8879EB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26E6869-6434-4548-A803-712AFD80D77D}">
      <dgm:prSet/>
      <dgm:spPr/>
      <dgm:t>
        <a:bodyPr/>
        <a:lstStyle/>
        <a:p>
          <a:pPr rtl="0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(e.g. student can only get their transcript and not other student transcripts)</a:t>
          </a:r>
        </a:p>
      </dgm:t>
    </dgm:pt>
    <dgm:pt modelId="{9DF93B55-084F-4C64-BC7A-4704E23E0D0F}" type="parTrans" cxnId="{47189B8E-CB36-4CE8-A8F6-74FE40D69C58}">
      <dgm:prSet/>
      <dgm:spPr/>
      <dgm:t>
        <a:bodyPr/>
        <a:lstStyle/>
        <a:p>
          <a:endParaRPr lang="en-US"/>
        </a:p>
      </dgm:t>
    </dgm:pt>
    <dgm:pt modelId="{A50E0D77-BE97-49E7-96AE-60C8FF81CA4A}" type="sibTrans" cxnId="{47189B8E-CB36-4CE8-A8F6-74FE40D69C58}">
      <dgm:prSet/>
      <dgm:spPr/>
      <dgm:t>
        <a:bodyPr/>
        <a:lstStyle/>
        <a:p>
          <a:endParaRPr lang="en-US"/>
        </a:p>
      </dgm:t>
    </dgm:pt>
    <dgm:pt modelId="{27A2F8F1-A7C6-4BCB-A917-572839BF9EBC}" type="pres">
      <dgm:prSet presAssocID="{416C4F13-053A-284B-9FDF-CE3E60E126BD}" presName="Name0" presStyleCnt="0">
        <dgm:presLayoutVars>
          <dgm:dir/>
          <dgm:animLvl val="lvl"/>
          <dgm:resizeHandles val="exact"/>
        </dgm:presLayoutVars>
      </dgm:prSet>
      <dgm:spPr/>
    </dgm:pt>
    <dgm:pt modelId="{31A06BE4-3EB2-4159-8662-8078E3B9273A}" type="pres">
      <dgm:prSet presAssocID="{E655676A-4332-534B-9DAD-FF2689493212}" presName="composite" presStyleCnt="0"/>
      <dgm:spPr/>
    </dgm:pt>
    <dgm:pt modelId="{1ABF98C3-267B-43D5-A322-3C8BEFCAB7AA}" type="pres">
      <dgm:prSet presAssocID="{E655676A-4332-534B-9DAD-FF26894932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328CBF0-3B3F-439C-BB56-F698E344C158}" type="pres">
      <dgm:prSet presAssocID="{E655676A-4332-534B-9DAD-FF2689493212}" presName="desTx" presStyleLbl="alignAccFollowNode1" presStyleIdx="0" presStyleCnt="3">
        <dgm:presLayoutVars>
          <dgm:bulletEnabled val="1"/>
        </dgm:presLayoutVars>
      </dgm:prSet>
      <dgm:spPr/>
    </dgm:pt>
    <dgm:pt modelId="{39E14B33-CE62-4D78-B0F6-AF1BD55CDA7E}" type="pres">
      <dgm:prSet presAssocID="{1324E16A-D187-2740-89ED-325EF869E2BF}" presName="space" presStyleCnt="0"/>
      <dgm:spPr/>
    </dgm:pt>
    <dgm:pt modelId="{C6553E70-CAFF-4AE7-90D2-F75A9C9A2CF1}" type="pres">
      <dgm:prSet presAssocID="{36BE4108-004A-B644-A402-E171986A3799}" presName="composite" presStyleCnt="0"/>
      <dgm:spPr/>
    </dgm:pt>
    <dgm:pt modelId="{CD5F4CF0-46F6-44E2-9C15-12DC10AB9203}" type="pres">
      <dgm:prSet presAssocID="{36BE4108-004A-B644-A402-E171986A379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BA916AE-2E17-43EC-AA99-FC14A8DA5137}" type="pres">
      <dgm:prSet presAssocID="{36BE4108-004A-B644-A402-E171986A3799}" presName="desTx" presStyleLbl="alignAccFollowNode1" presStyleIdx="1" presStyleCnt="3">
        <dgm:presLayoutVars>
          <dgm:bulletEnabled val="1"/>
        </dgm:presLayoutVars>
      </dgm:prSet>
      <dgm:spPr/>
    </dgm:pt>
    <dgm:pt modelId="{216FFD5E-C454-47A9-A97B-9F714858BF81}" type="pres">
      <dgm:prSet presAssocID="{1965F033-108C-2444-9A02-528A40BF64B7}" presName="space" presStyleCnt="0"/>
      <dgm:spPr/>
    </dgm:pt>
    <dgm:pt modelId="{6A4BD25E-A240-43ED-88B7-02D3580FA7F8}" type="pres">
      <dgm:prSet presAssocID="{6897BF8E-6C2F-B641-BF47-07721A47AA7E}" presName="composite" presStyleCnt="0"/>
      <dgm:spPr/>
    </dgm:pt>
    <dgm:pt modelId="{1F4D1410-E5FF-41ED-A9CE-45A8F8DD24FE}" type="pres">
      <dgm:prSet presAssocID="{6897BF8E-6C2F-B641-BF47-07721A47AA7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19941C7-CAE0-4B9D-8208-473C34FDC8C9}" type="pres">
      <dgm:prSet presAssocID="{6897BF8E-6C2F-B641-BF47-07721A47AA7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6FCAD0C-86ED-C341-8A74-4C4D807B7E9A}" srcId="{416C4F13-053A-284B-9FDF-CE3E60E126BD}" destId="{6897BF8E-6C2F-B641-BF47-07721A47AA7E}" srcOrd="2" destOrd="0" parTransId="{16AB04A8-AEF4-9A47-8B15-99818D9FB321}" sibTransId="{573607DB-45F4-1748-90D6-A2C927448F8B}"/>
    <dgm:cxn modelId="{62A9CF0D-7E3D-4E73-A3CF-71441C9411A5}" type="presOf" srcId="{EE1B317C-96B1-624D-8F2C-25C21E7DB666}" destId="{419941C7-CAE0-4B9D-8208-473C34FDC8C9}" srcOrd="0" destOrd="1" presId="urn:microsoft.com/office/officeart/2005/8/layout/hList1"/>
    <dgm:cxn modelId="{C791061E-7E49-5A40-831B-00CB18418DFB}" srcId="{416C4F13-053A-284B-9FDF-CE3E60E126BD}" destId="{36BE4108-004A-B644-A402-E171986A3799}" srcOrd="1" destOrd="0" parTransId="{9356FAC8-E20F-3445-8C1D-7A619E99CBBB}" sibTransId="{1965F033-108C-2444-9A02-528A40BF64B7}"/>
    <dgm:cxn modelId="{8972381E-2710-5B4A-B001-F235D86D8D71}" srcId="{36BE4108-004A-B644-A402-E171986A3799}" destId="{611A172E-E398-094F-A51F-31DA7A8EEFC6}" srcOrd="1" destOrd="0" parTransId="{8416C1CB-B8F7-6141-B419-B5E73318F6D1}" sibTransId="{41DCC98F-1D61-4C44-A63F-904E93B0D19A}"/>
    <dgm:cxn modelId="{74A36D27-B2FC-2740-99B2-50D198258AE1}" srcId="{E655676A-4332-534B-9DAD-FF2689493212}" destId="{73896295-24CF-8049-8D8E-121472B8EC15}" srcOrd="1" destOrd="0" parTransId="{7B87A6C4-07FF-D744-A1F5-73BBF7F785F4}" sibTransId="{D8785D47-9238-E74A-9868-E1C6F1D2E47C}"/>
    <dgm:cxn modelId="{92568035-3427-4D5B-87CB-BCB39627DB63}" type="presOf" srcId="{7CD3F8EC-6D5D-DC48-88CD-56515931E5A5}" destId="{9328CBF0-3B3F-439C-BB56-F698E344C158}" srcOrd="0" destOrd="0" presId="urn:microsoft.com/office/officeart/2005/8/layout/hList1"/>
    <dgm:cxn modelId="{3CAD7F49-809E-E942-9842-978CDEEE0BCE}" srcId="{416C4F13-053A-284B-9FDF-CE3E60E126BD}" destId="{E655676A-4332-534B-9DAD-FF2689493212}" srcOrd="0" destOrd="0" parTransId="{D9DAE0DD-1DB2-744F-AEA5-90962B0531E5}" sibTransId="{1324E16A-D187-2740-89ED-325EF869E2BF}"/>
    <dgm:cxn modelId="{35858F6B-A83E-4002-9F01-0ED44ACA7817}" type="presOf" srcId="{B1BCFFD0-E15F-334B-9912-90BD8162DC0C}" destId="{6BA916AE-2E17-43EC-AA99-FC14A8DA5137}" srcOrd="0" destOrd="3" presId="urn:microsoft.com/office/officeart/2005/8/layout/hList1"/>
    <dgm:cxn modelId="{46A90057-8425-4FD8-BA59-88514DCE69B0}" type="presOf" srcId="{6897BF8E-6C2F-B641-BF47-07721A47AA7E}" destId="{1F4D1410-E5FF-41ED-A9CE-45A8F8DD24FE}" srcOrd="0" destOrd="0" presId="urn:microsoft.com/office/officeart/2005/8/layout/hList1"/>
    <dgm:cxn modelId="{9D5AC07A-ED04-8F4E-B675-B23350824A3C}" srcId="{E655676A-4332-534B-9DAD-FF2689493212}" destId="{7CD3F8EC-6D5D-DC48-88CD-56515931E5A5}" srcOrd="0" destOrd="0" parTransId="{9D65A348-2BC1-7D46-8BD7-8BED10662D95}" sibTransId="{FF1901ED-36DB-0F4A-B6D7-A6733487A324}"/>
    <dgm:cxn modelId="{D1391883-5F9D-1144-AC76-4412BF8879EB}" srcId="{6897BF8E-6C2F-B641-BF47-07721A47AA7E}" destId="{EE1B317C-96B1-624D-8F2C-25C21E7DB666}" srcOrd="1" destOrd="0" parTransId="{032D46E8-911D-C146-8115-B08BAC064467}" sibTransId="{DA65E483-46D0-E84E-8BA1-B5BEB19B16A0}"/>
    <dgm:cxn modelId="{47189B8E-CB36-4CE8-A8F6-74FE40D69C58}" srcId="{36BE4108-004A-B644-A402-E171986A3799}" destId="{926E6869-6434-4548-A803-712AFD80D77D}" srcOrd="2" destOrd="0" parTransId="{9DF93B55-084F-4C64-BC7A-4704E23E0D0F}" sibTransId="{A50E0D77-BE97-49E7-96AE-60C8FF81CA4A}"/>
    <dgm:cxn modelId="{A4F106AF-D6A0-4175-ADAC-20250A729353}" type="presOf" srcId="{926E6869-6434-4548-A803-712AFD80D77D}" destId="{6BA916AE-2E17-43EC-AA99-FC14A8DA5137}" srcOrd="0" destOrd="2" presId="urn:microsoft.com/office/officeart/2005/8/layout/hList1"/>
    <dgm:cxn modelId="{67D28DB0-711A-45AF-944F-6057B32CE07E}" type="presOf" srcId="{E655676A-4332-534B-9DAD-FF2689493212}" destId="{1ABF98C3-267B-43D5-A322-3C8BEFCAB7AA}" srcOrd="0" destOrd="0" presId="urn:microsoft.com/office/officeart/2005/8/layout/hList1"/>
    <dgm:cxn modelId="{5F6AFCB4-803C-4997-AA78-3C658FD41AA8}" type="presOf" srcId="{611A172E-E398-094F-A51F-31DA7A8EEFC6}" destId="{6BA916AE-2E17-43EC-AA99-FC14A8DA5137}" srcOrd="0" destOrd="1" presId="urn:microsoft.com/office/officeart/2005/8/layout/hList1"/>
    <dgm:cxn modelId="{3AC844BC-1FD8-F447-9953-DE961E69F613}" srcId="{36BE4108-004A-B644-A402-E171986A3799}" destId="{0E5C6F4C-0BE0-474B-99BC-5436AAEEC2E8}" srcOrd="0" destOrd="0" parTransId="{586FA414-4E78-CE4D-9AD5-F6759905C7EF}" sibTransId="{4BEF6CFC-F341-7349-A038-96CFFF4E8957}"/>
    <dgm:cxn modelId="{7CA346C3-832F-40CC-8AA6-F8EFEA93FB13}" type="presOf" srcId="{416C4F13-053A-284B-9FDF-CE3E60E126BD}" destId="{27A2F8F1-A7C6-4BCB-A917-572839BF9EBC}" srcOrd="0" destOrd="0" presId="urn:microsoft.com/office/officeart/2005/8/layout/hList1"/>
    <dgm:cxn modelId="{F79423C7-1566-4044-876B-684128C759A1}" type="presOf" srcId="{36BE4108-004A-B644-A402-E171986A3799}" destId="{CD5F4CF0-46F6-44E2-9C15-12DC10AB9203}" srcOrd="0" destOrd="0" presId="urn:microsoft.com/office/officeart/2005/8/layout/hList1"/>
    <dgm:cxn modelId="{66E8BDD4-94A0-CD4E-9579-91E4BB59DC3E}" srcId="{36BE4108-004A-B644-A402-E171986A3799}" destId="{B1BCFFD0-E15F-334B-9912-90BD8162DC0C}" srcOrd="3" destOrd="0" parTransId="{4752109A-5C5C-F54B-9D96-89986F103046}" sibTransId="{CCB432BE-3440-4546-BB06-1B256CB6F92D}"/>
    <dgm:cxn modelId="{8E35BCE5-CF9C-44E4-AF75-D4734F5B6D52}" type="presOf" srcId="{0E5C6F4C-0BE0-474B-99BC-5436AAEEC2E8}" destId="{6BA916AE-2E17-43EC-AA99-FC14A8DA5137}" srcOrd="0" destOrd="0" presId="urn:microsoft.com/office/officeart/2005/8/layout/hList1"/>
    <dgm:cxn modelId="{D8C7E0E5-2C9C-D647-99E2-B110A2E0864F}" srcId="{6897BF8E-6C2F-B641-BF47-07721A47AA7E}" destId="{B451C9AF-C216-314E-9130-023EBF74715D}" srcOrd="0" destOrd="0" parTransId="{F6F7C3A5-159E-BE49-8EEE-12C8FEBC5D02}" sibTransId="{EE0976A0-4120-1949-9EE7-A90EB60764AD}"/>
    <dgm:cxn modelId="{1D59B2EA-7665-40A4-B44B-5B50E077179E}" type="presOf" srcId="{73896295-24CF-8049-8D8E-121472B8EC15}" destId="{9328CBF0-3B3F-439C-BB56-F698E344C158}" srcOrd="0" destOrd="1" presId="urn:microsoft.com/office/officeart/2005/8/layout/hList1"/>
    <dgm:cxn modelId="{E50ACBF2-46C9-4560-83BE-61B7D622D3C3}" type="presOf" srcId="{B451C9AF-C216-314E-9130-023EBF74715D}" destId="{419941C7-CAE0-4B9D-8208-473C34FDC8C9}" srcOrd="0" destOrd="0" presId="urn:microsoft.com/office/officeart/2005/8/layout/hList1"/>
    <dgm:cxn modelId="{441065CA-A27B-49D4-9922-A65A05151F3F}" type="presParOf" srcId="{27A2F8F1-A7C6-4BCB-A917-572839BF9EBC}" destId="{31A06BE4-3EB2-4159-8662-8078E3B9273A}" srcOrd="0" destOrd="0" presId="urn:microsoft.com/office/officeart/2005/8/layout/hList1"/>
    <dgm:cxn modelId="{C50012EA-1C00-4B13-A9FA-9FE54A09933A}" type="presParOf" srcId="{31A06BE4-3EB2-4159-8662-8078E3B9273A}" destId="{1ABF98C3-267B-43D5-A322-3C8BEFCAB7AA}" srcOrd="0" destOrd="0" presId="urn:microsoft.com/office/officeart/2005/8/layout/hList1"/>
    <dgm:cxn modelId="{F8E27B31-6FB6-4FCB-A2DF-142E416F0A01}" type="presParOf" srcId="{31A06BE4-3EB2-4159-8662-8078E3B9273A}" destId="{9328CBF0-3B3F-439C-BB56-F698E344C158}" srcOrd="1" destOrd="0" presId="urn:microsoft.com/office/officeart/2005/8/layout/hList1"/>
    <dgm:cxn modelId="{3BD76740-D341-4B71-A4D6-B24DA5525A22}" type="presParOf" srcId="{27A2F8F1-A7C6-4BCB-A917-572839BF9EBC}" destId="{39E14B33-CE62-4D78-B0F6-AF1BD55CDA7E}" srcOrd="1" destOrd="0" presId="urn:microsoft.com/office/officeart/2005/8/layout/hList1"/>
    <dgm:cxn modelId="{ECB3ECCA-6216-43D0-9E26-017A8744B887}" type="presParOf" srcId="{27A2F8F1-A7C6-4BCB-A917-572839BF9EBC}" destId="{C6553E70-CAFF-4AE7-90D2-F75A9C9A2CF1}" srcOrd="2" destOrd="0" presId="urn:microsoft.com/office/officeart/2005/8/layout/hList1"/>
    <dgm:cxn modelId="{31C95191-49A4-499F-AF3A-D822CBFF50CB}" type="presParOf" srcId="{C6553E70-CAFF-4AE7-90D2-F75A9C9A2CF1}" destId="{CD5F4CF0-46F6-44E2-9C15-12DC10AB9203}" srcOrd="0" destOrd="0" presId="urn:microsoft.com/office/officeart/2005/8/layout/hList1"/>
    <dgm:cxn modelId="{B0DB1339-679C-4EA0-A4AD-92AA5D62BFD6}" type="presParOf" srcId="{C6553E70-CAFF-4AE7-90D2-F75A9C9A2CF1}" destId="{6BA916AE-2E17-43EC-AA99-FC14A8DA5137}" srcOrd="1" destOrd="0" presId="urn:microsoft.com/office/officeart/2005/8/layout/hList1"/>
    <dgm:cxn modelId="{74F6C072-AA14-432F-B462-90AC7B720E6B}" type="presParOf" srcId="{27A2F8F1-A7C6-4BCB-A917-572839BF9EBC}" destId="{216FFD5E-C454-47A9-A97B-9F714858BF81}" srcOrd="3" destOrd="0" presId="urn:microsoft.com/office/officeart/2005/8/layout/hList1"/>
    <dgm:cxn modelId="{4F18A2D7-34A2-4161-8484-3897DBAF3CE4}" type="presParOf" srcId="{27A2F8F1-A7C6-4BCB-A917-572839BF9EBC}" destId="{6A4BD25E-A240-43ED-88B7-02D3580FA7F8}" srcOrd="4" destOrd="0" presId="urn:microsoft.com/office/officeart/2005/8/layout/hList1"/>
    <dgm:cxn modelId="{459426F5-655B-4EC1-B7A0-77B128941037}" type="presParOf" srcId="{6A4BD25E-A240-43ED-88B7-02D3580FA7F8}" destId="{1F4D1410-E5FF-41ED-A9CE-45A8F8DD24FE}" srcOrd="0" destOrd="0" presId="urn:microsoft.com/office/officeart/2005/8/layout/hList1"/>
    <dgm:cxn modelId="{349CE007-42F9-48EE-8FBE-FA4772A0331C}" type="presParOf" srcId="{6A4BD25E-A240-43ED-88B7-02D3580FA7F8}" destId="{419941C7-CAE0-4B9D-8208-473C34FDC8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F98C3-267B-43D5-A322-3C8BEFCAB7AA}">
      <dsp:nvSpPr>
        <dsp:cNvPr id="0" name=""/>
        <dsp:cNvSpPr/>
      </dsp:nvSpPr>
      <dsp:spPr>
        <a:xfrm>
          <a:off x="2571" y="239757"/>
          <a:ext cx="2507456" cy="4608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Subject attributes</a:t>
          </a:r>
        </a:p>
      </dsp:txBody>
      <dsp:txXfrm>
        <a:off x="2571" y="239757"/>
        <a:ext cx="2507456" cy="460800"/>
      </dsp:txXfrm>
    </dsp:sp>
    <dsp:sp modelId="{9328CBF0-3B3F-439C-BB56-F698E344C158}">
      <dsp:nvSpPr>
        <dsp:cNvPr id="0" name=""/>
        <dsp:cNvSpPr/>
      </dsp:nvSpPr>
      <dsp:spPr>
        <a:xfrm>
          <a:off x="2571" y="700557"/>
          <a:ext cx="2507456" cy="25803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A subject is an active entity that access resources or change the system state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Attributes define the identity and characteristics of the subject</a:t>
          </a:r>
        </a:p>
      </dsp:txBody>
      <dsp:txXfrm>
        <a:off x="2571" y="700557"/>
        <a:ext cx="2507456" cy="2580300"/>
      </dsp:txXfrm>
    </dsp:sp>
    <dsp:sp modelId="{CD5F4CF0-46F6-44E2-9C15-12DC10AB9203}">
      <dsp:nvSpPr>
        <dsp:cNvPr id="0" name=""/>
        <dsp:cNvSpPr/>
      </dsp:nvSpPr>
      <dsp:spPr>
        <a:xfrm>
          <a:off x="2861071" y="239757"/>
          <a:ext cx="2507456" cy="460800"/>
        </a:xfrm>
        <a:prstGeom prst="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hade val="51000"/>
                <a:satMod val="130000"/>
              </a:schemeClr>
            </a:gs>
            <a:gs pos="80000">
              <a:schemeClr val="accent3">
                <a:hueOff val="1355300"/>
                <a:satOff val="50000"/>
                <a:lumOff val="-7353"/>
                <a:alphaOff val="0"/>
                <a:shade val="93000"/>
                <a:satMod val="13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Resource attributes</a:t>
          </a:r>
        </a:p>
      </dsp:txBody>
      <dsp:txXfrm>
        <a:off x="2861071" y="239757"/>
        <a:ext cx="2507456" cy="460800"/>
      </dsp:txXfrm>
    </dsp:sp>
    <dsp:sp modelId="{6BA916AE-2E17-43EC-AA99-FC14A8DA5137}">
      <dsp:nvSpPr>
        <dsp:cNvPr id="0" name=""/>
        <dsp:cNvSpPr/>
      </dsp:nvSpPr>
      <dsp:spPr>
        <a:xfrm>
          <a:off x="2861071" y="700557"/>
          <a:ext cx="2507456" cy="2580300"/>
        </a:xfrm>
        <a:prstGeom prst="rect">
          <a:avLst/>
        </a:prstGeom>
        <a:solidFill>
          <a:schemeClr val="accent3">
            <a:tint val="40000"/>
            <a:alpha val="90000"/>
            <a:hueOff val="1014570"/>
            <a:satOff val="50000"/>
            <a:lumOff val="89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14570"/>
              <a:satOff val="50000"/>
              <a:lumOff val="8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A resource is the information asset to protect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Resource have attributes that can be used to make access control decisions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(e.g. student can only get their transcript and not other student transcripts)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861071" y="700557"/>
        <a:ext cx="2507456" cy="2580300"/>
      </dsp:txXfrm>
    </dsp:sp>
    <dsp:sp modelId="{1F4D1410-E5FF-41ED-A9CE-45A8F8DD24FE}">
      <dsp:nvSpPr>
        <dsp:cNvPr id="0" name=""/>
        <dsp:cNvSpPr/>
      </dsp:nvSpPr>
      <dsp:spPr>
        <a:xfrm>
          <a:off x="5719571" y="239757"/>
          <a:ext cx="2507456" cy="460800"/>
        </a:xfrm>
        <a:prstGeom prst="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hade val="51000"/>
                <a:satMod val="130000"/>
              </a:schemeClr>
            </a:gs>
            <a:gs pos="80000">
              <a:schemeClr val="accent3">
                <a:hueOff val="2710599"/>
                <a:satOff val="100000"/>
                <a:lumOff val="-14706"/>
                <a:alphaOff val="0"/>
                <a:shade val="93000"/>
                <a:satMod val="13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Environment attributes</a:t>
          </a:r>
        </a:p>
      </dsp:txBody>
      <dsp:txXfrm>
        <a:off x="5719571" y="239757"/>
        <a:ext cx="2507456" cy="460800"/>
      </dsp:txXfrm>
    </dsp:sp>
    <dsp:sp modelId="{419941C7-CAE0-4B9D-8208-473C34FDC8C9}">
      <dsp:nvSpPr>
        <dsp:cNvPr id="0" name=""/>
        <dsp:cNvSpPr/>
      </dsp:nvSpPr>
      <dsp:spPr>
        <a:xfrm>
          <a:off x="5719571" y="700557"/>
          <a:ext cx="2507456" cy="2580300"/>
        </a:xfrm>
        <a:prstGeom prst="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Describe the operational, technical, and environment or context in which the information access occurs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e.g., Time of access, place of access and device used </a:t>
          </a:r>
        </a:p>
      </dsp:txBody>
      <dsp:txXfrm>
        <a:off x="5719571" y="700557"/>
        <a:ext cx="2507456" cy="2580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917BE-5541-4911-AC87-EF48A5BE600B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13440-20C4-4D92-8E84-FA2E868B8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9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easy-rbac" TargetMode="External"/><Relationship Id="rId3" Type="http://schemas.openxmlformats.org/officeDocument/2006/relationships/hyperlink" Target="http://www.keepassx.org/" TargetMode="External"/><Relationship Id="rId7" Type="http://schemas.openxmlformats.org/officeDocument/2006/relationships/hyperlink" Target="https://jwt.io/" TargetMode="External"/><Relationship Id="rId12" Type="http://schemas.openxmlformats.org/officeDocument/2006/relationships/hyperlink" Target="https://www.npmjs.com/package/rbac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oauth.com/" TargetMode="External"/><Relationship Id="rId11" Type="http://schemas.openxmlformats.org/officeDocument/2006/relationships/hyperlink" Target="http://www.youtube.com/watch?v=YLHyeSuBspI" TargetMode="External"/><Relationship Id="rId5" Type="http://schemas.openxmlformats.org/officeDocument/2006/relationships/hyperlink" Target="https://csrc.nist.gov/publications/detail/sp/800-162/final" TargetMode="External"/><Relationship Id="rId10" Type="http://schemas.openxmlformats.org/officeDocument/2006/relationships/hyperlink" Target="https://www.youtube.com/watch?v=fxRXLbgX53A" TargetMode="External"/><Relationship Id="rId4" Type="http://schemas.openxmlformats.org/officeDocument/2006/relationships/hyperlink" Target="https://www.pcmag.com/article2/0,2817,2407168,00.asp" TargetMode="External"/><Relationship Id="rId9" Type="http://schemas.openxmlformats.org/officeDocument/2006/relationships/hyperlink" Target="https://www.youtube.com/watch?v=996OiexHze0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Risk-based conditional access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NIST https://auth0.com/blog/what-the-new-nist-guidelines-mean-for-authentication/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Who are you?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13440-20C4-4D92-8E84-FA2E868B8B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0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https://www.axiomatics.com/blog/the-state-of-the-union-of-authorization/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13440-20C4-4D92-8E84-FA2E868B8B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23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Can define authorizations that express conditions on properties of both the resource and the subject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 relatively recent development in access control technology is the attribute-based</a:t>
            </a:r>
          </a:p>
          <a:p>
            <a:r>
              <a:rPr lang="en-US" sz="14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access control (ABAC) model. An ABAC model can define authorizations that</a:t>
            </a:r>
          </a:p>
          <a:p>
            <a:r>
              <a:rPr lang="en-US" sz="14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express conditions on properties of both the resource and the subject. For example,</a:t>
            </a:r>
          </a:p>
          <a:p>
            <a:r>
              <a:rPr lang="en-US" sz="14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consider a configuration in which each resource has an attribute that identifies the</a:t>
            </a:r>
          </a:p>
          <a:p>
            <a:r>
              <a:rPr lang="en-US" sz="14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subject that created the resource. Then, a single access rule can specify the ownership</a:t>
            </a:r>
          </a:p>
          <a:p>
            <a:r>
              <a:rPr lang="en-US" sz="14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privilege for all the creators of every resource. The strength of the ABAC</a:t>
            </a:r>
          </a:p>
          <a:p>
            <a:r>
              <a:rPr lang="en-US" sz="14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approach is its flexibility and expressive power. [PLAT13] points out that the main</a:t>
            </a:r>
          </a:p>
          <a:p>
            <a:r>
              <a:rPr lang="en-US" sz="14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obstacle to its adoption in real systems has been concern about the performance</a:t>
            </a:r>
          </a:p>
          <a:p>
            <a:r>
              <a:rPr lang="en-US" sz="14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impact</a:t>
            </a:r>
          </a:p>
          <a:p>
            <a:r>
              <a:rPr lang="en-US" sz="14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evaluating predicates on both resource and user properties for each</a:t>
            </a:r>
          </a:p>
          <a:p>
            <a:r>
              <a:rPr lang="en-US" sz="14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access. However, for applications such as cooperating Web services and cloud computing,</a:t>
            </a:r>
          </a:p>
          <a:p>
            <a:r>
              <a:rPr lang="en-US" sz="14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increased performance cost is less noticeable because there is already a</a:t>
            </a:r>
          </a:p>
          <a:p>
            <a:r>
              <a:rPr lang="en-US" sz="14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relatively high performance cost for each access. Thus, Web services have been pioneering</a:t>
            </a:r>
          </a:p>
          <a:p>
            <a:r>
              <a:rPr lang="en-US" sz="14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technologies for implementing ABAC models, especially through the introduction</a:t>
            </a:r>
          </a:p>
          <a:p>
            <a:r>
              <a:rPr lang="en-US" sz="14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</a:t>
            </a:r>
            <a:r>
              <a:rPr lang="en-US" sz="140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eXtensible</a:t>
            </a:r>
            <a:r>
              <a:rPr lang="en-US" sz="14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Access Control Markup Language (XAMCL) [BEUC13],</a:t>
            </a:r>
          </a:p>
          <a:p>
            <a:r>
              <a:rPr lang="en-US" sz="14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there is considerable interest in applying the ABAC model to cloud services</a:t>
            </a:r>
          </a:p>
          <a:p>
            <a:r>
              <a:rPr lang="en-US" sz="14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[IQBA12, YANG12].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 subject is an active entity that causes information to flow among objects or changes the system state</a:t>
            </a:r>
          </a:p>
          <a:p>
            <a:endParaRPr lang="en-US" sz="140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4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There are three key elements to an ABAC model: attributes, which are defined</a:t>
            </a:r>
          </a:p>
          <a:p>
            <a:r>
              <a:rPr lang="en-US" sz="14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entities in a configuration; a policy model, which defines the ABAC policies; and</a:t>
            </a:r>
          </a:p>
          <a:p>
            <a:r>
              <a:rPr lang="en-US" sz="14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architecture model, which applies to policies that enforce access control. We</a:t>
            </a:r>
          </a:p>
          <a:p>
            <a:r>
              <a:rPr lang="en-US" sz="14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examine these elements in turn.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0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Attributes are characteristics that define specific aspects of the subject, object, environment</a:t>
            </a:r>
          </a:p>
          <a:p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conditions, and/or requested operations that are predefined and </a:t>
            </a:r>
            <a:r>
              <a:rPr lang="en-US" sz="130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preassigned</a:t>
            </a:r>
            <a:endParaRPr lang="en-US" sz="130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by an authority. Attributes contain information that indicates the class of information</a:t>
            </a:r>
          </a:p>
          <a:p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given by the attribute, a name, and a value (e.g., Class=</a:t>
            </a:r>
            <a:r>
              <a:rPr lang="en-US" sz="130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HospitalRecordsAccess</a:t>
            </a:r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</a:t>
            </a:r>
          </a:p>
          <a:p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Name=</a:t>
            </a:r>
            <a:r>
              <a:rPr lang="en-US" sz="130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PatientInformationAccess</a:t>
            </a:r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Value=</a:t>
            </a:r>
            <a:r>
              <a:rPr lang="en-US" sz="130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MFBusinessHoursOnly</a:t>
            </a:r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).</a:t>
            </a:r>
          </a:p>
          <a:p>
            <a:endParaRPr lang="en-US" sz="130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following are the three types of attributes in the ABAC model:</a:t>
            </a:r>
          </a:p>
          <a:p>
            <a:endParaRPr lang="en-US" sz="130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Subject attributes:  A subject is an active entity (e.g., a user, an application, a</a:t>
            </a:r>
          </a:p>
          <a:p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process, or a device) that causes information to flow among objects or changes</a:t>
            </a:r>
          </a:p>
          <a:p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system state. Each subject has associated attributes that define the identity</a:t>
            </a:r>
          </a:p>
          <a:p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characteristics of the subject. Such attributes may include the subject’s</a:t>
            </a:r>
          </a:p>
          <a:p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identifier, name, organization, job title, and so on. A subject’s role can also be</a:t>
            </a:r>
          </a:p>
          <a:p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viewed as an attribute.</a:t>
            </a:r>
          </a:p>
          <a:p>
            <a:endParaRPr lang="en-US" sz="130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Object attributes:  An object, also referred to as a resource , is a passive (in the</a:t>
            </a:r>
          </a:p>
          <a:p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context of the given request) information system-related entity (e.g., devices,</a:t>
            </a:r>
          </a:p>
          <a:p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files, records, tables, processes, programs, networks, domains) containing or</a:t>
            </a:r>
          </a:p>
          <a:p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receiving information. As with subjects, objects have attributes that can be</a:t>
            </a:r>
          </a:p>
          <a:p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leveraged to make access control decisions. A Microsoft Word document, for</a:t>
            </a:r>
          </a:p>
          <a:p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example, may have attributes such as title, subject, date, and author. Object</a:t>
            </a:r>
          </a:p>
          <a:p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attributes can often be extracted from the metadata of the object. In particular,</a:t>
            </a:r>
          </a:p>
          <a:p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variety of Web service metadata attributes may be relevant for access</a:t>
            </a:r>
          </a:p>
          <a:p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control purposes, such as ownership, service taxonomy, or even Quality of</a:t>
            </a:r>
          </a:p>
          <a:p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Service (</a:t>
            </a:r>
            <a:r>
              <a:rPr lang="en-US" sz="130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QoS</a:t>
            </a:r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 attributes.</a:t>
            </a:r>
          </a:p>
          <a:p>
            <a:endParaRPr lang="en-US" sz="130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Environment attributes:  These attributes have so far been largely ignored in</a:t>
            </a:r>
          </a:p>
          <a:p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most access control policies. They describe the operational, technical, and even</a:t>
            </a:r>
          </a:p>
          <a:p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situational environment or context in which the information access occurs. For</a:t>
            </a:r>
          </a:p>
          <a:p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example, attributes, such as current date and time, the current virus/hacker</a:t>
            </a:r>
          </a:p>
          <a:p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activities, and the network’s security level (e.g., Internet vs. intranet), are not</a:t>
            </a:r>
          </a:p>
          <a:p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associated with a particular subject nor a resource, but may nonetheless be</a:t>
            </a:r>
          </a:p>
          <a:p>
            <a:r>
              <a:rPr lang="en-US" sz="13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relevant in applying an access control policy.</a:t>
            </a:r>
          </a:p>
          <a:p>
            <a:endParaRPr lang="en-US" sz="130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457595-B4C5-7B46-9697-E8EB0D1691AF}" type="slidenum">
              <a:rPr lang="en-AU" smtClean="0">
                <a:solidFill>
                  <a:prstClr val="black"/>
                </a:solidFill>
              </a:rPr>
              <a:pPr/>
              <a:t>16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32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, and so could basically do anything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13440-20C4-4D92-8E84-FA2E868B8B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36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13440-20C4-4D92-8E84-FA2E868B8B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39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Risk-based login challenges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WebAuth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FIDO 2</a:t>
            </a:r>
          </a:p>
          <a:p>
            <a:pPr marL="171450" indent="-171450">
              <a:buFontTx/>
              <a:buChar char="-"/>
            </a:pPr>
            <a:r>
              <a:rPr lang="en-US" dirty="0"/>
              <a:t>U2F</a:t>
            </a:r>
          </a:p>
          <a:p>
            <a:endParaRPr lang="en-US" dirty="0"/>
          </a:p>
          <a:p>
            <a:r>
              <a:rPr lang="en-US" dirty="0"/>
              <a:t>https://auth0.com/blog/what-the-new-nist-guidelines-mean-for-authentication/</a:t>
            </a:r>
          </a:p>
          <a:p>
            <a:endParaRPr lang="en-US" dirty="0"/>
          </a:p>
          <a:p>
            <a:r>
              <a:rPr lang="en-US" dirty="0"/>
              <a:t>https://auth0.com/docs/multifactor-authentication</a:t>
            </a:r>
          </a:p>
          <a:p>
            <a:endParaRPr lang="en-US" dirty="0"/>
          </a:p>
          <a:p>
            <a:r>
              <a:rPr lang="en-US" dirty="0"/>
              <a:t>Open source password manager</a:t>
            </a:r>
          </a:p>
          <a:p>
            <a:pPr lvl="1"/>
            <a:r>
              <a:rPr lang="en-US" sz="2400" dirty="0">
                <a:hlinkClick r:id="rId3"/>
              </a:rPr>
              <a:t>http://www.keepassx.org/</a:t>
            </a:r>
            <a:endParaRPr lang="en-US" sz="2400" dirty="0"/>
          </a:p>
          <a:p>
            <a:r>
              <a:rPr lang="en-US" dirty="0"/>
              <a:t>Commercial password managers</a:t>
            </a:r>
          </a:p>
          <a:p>
            <a:pPr lvl="1"/>
            <a:r>
              <a:rPr lang="en-US" sz="2400" dirty="0">
                <a:hlinkClick r:id="rId4"/>
              </a:rPr>
              <a:t>https://www.pcmag.com/article2/0,2817,2407168,00.asp</a:t>
            </a:r>
            <a:r>
              <a:rPr lang="en-US" sz="2400" dirty="0"/>
              <a:t> </a:t>
            </a:r>
          </a:p>
          <a:p>
            <a:r>
              <a:rPr lang="en-US" dirty="0"/>
              <a:t>Guide to Attribute Based Access Control (ABAC) Definition and Considerations</a:t>
            </a:r>
          </a:p>
          <a:p>
            <a:pPr lvl="1"/>
            <a:r>
              <a:rPr lang="en-US" dirty="0">
                <a:hlinkClick r:id="rId5"/>
              </a:rPr>
              <a:t>https://csrc.nist.gov/publications/detail/sp/800-162/final</a:t>
            </a:r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OAuth 2</a:t>
            </a:r>
          </a:p>
          <a:p>
            <a:pPr marL="0" indent="0">
              <a:buNone/>
            </a:pPr>
            <a:r>
              <a:rPr lang="en-US" sz="3000" dirty="0">
                <a:hlinkClick r:id="rId6"/>
              </a:rPr>
              <a:t>https://www.oauth.com/</a:t>
            </a:r>
            <a:r>
              <a:rPr lang="en-US" sz="3000" dirty="0"/>
              <a:t> </a:t>
            </a:r>
          </a:p>
          <a:p>
            <a:pPr>
              <a:spcBef>
                <a:spcPts val="1800"/>
              </a:spcBef>
            </a:pPr>
            <a:r>
              <a:rPr lang="en-US" dirty="0"/>
              <a:t>Good resource to learn about JWT</a:t>
            </a:r>
          </a:p>
          <a:p>
            <a:pPr marL="0" indent="0">
              <a:buNone/>
            </a:pPr>
            <a:r>
              <a:rPr lang="en-US" sz="2600" dirty="0">
                <a:hlinkClick r:id="rId7"/>
              </a:rPr>
              <a:t>https://jwt.io/</a:t>
            </a:r>
            <a:endParaRPr lang="en-US" sz="2600" dirty="0"/>
          </a:p>
          <a:p>
            <a:pPr>
              <a:spcBef>
                <a:spcPts val="1800"/>
              </a:spcBef>
            </a:pPr>
            <a:r>
              <a:rPr lang="en-US" dirty="0"/>
              <a:t>RBAC</a:t>
            </a:r>
          </a:p>
          <a:p>
            <a:pPr marL="0" lvl="1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https://www.npmjs.com/package/easy-rbac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endParaRPr lang="en-CA" sz="1200" dirty="0">
              <a:solidFill>
                <a:srgbClr val="000000"/>
              </a:solidFill>
            </a:endParaRPr>
          </a:p>
          <a:p>
            <a:r>
              <a:rPr lang="en-US" dirty="0"/>
              <a:t>OAuth 2.0 and OpenID Connect (in plain English)</a:t>
            </a:r>
          </a:p>
          <a:p>
            <a:pPr marL="0" indent="0">
              <a:buNone/>
            </a:pPr>
            <a:r>
              <a:rPr lang="en-US" sz="1200" dirty="0">
                <a:hlinkClick r:id="rId9"/>
              </a:rPr>
              <a:t>https://www.youtube.com/watch?v=996OiexHze0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Google is using OAuth?</a:t>
            </a:r>
          </a:p>
          <a:p>
            <a:pPr marL="0" indent="0">
              <a:buNone/>
            </a:pPr>
            <a:r>
              <a:rPr lang="en-US" sz="1200" dirty="0">
                <a:hlinkClick r:id="rId10"/>
              </a:rPr>
              <a:t>https://www.youtube.com/watch?v=fxRXLbgX53A</a:t>
            </a:r>
            <a:r>
              <a:rPr lang="en-US" sz="1200" dirty="0"/>
              <a:t> </a:t>
            </a:r>
          </a:p>
          <a:p>
            <a:endParaRPr lang="en-CA" sz="1200" dirty="0">
              <a:solidFill>
                <a:srgbClr val="000000"/>
              </a:solidFill>
            </a:endParaRPr>
          </a:p>
          <a:p>
            <a:endParaRPr lang="en-CA" sz="1200" dirty="0">
              <a:solidFill>
                <a:srgbClr val="000000"/>
              </a:solidFill>
            </a:endParaRPr>
          </a:p>
          <a:p>
            <a:r>
              <a:rPr lang="en-CA" sz="1200" dirty="0">
                <a:solidFill>
                  <a:srgbClr val="000000"/>
                </a:solidFill>
              </a:rPr>
              <a:t>Talk by Ryan Boyd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linkClick r:id="rId11"/>
              </a:rPr>
              <a:t>http://www.youtube.com/watch?v=YLHyeSuBspI</a:t>
            </a:r>
            <a:endParaRPr lang="en-CA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CA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</a:rPr>
              <a:t>Good simple explanation</a:t>
            </a:r>
          </a:p>
          <a:p>
            <a:pPr marL="0" indent="0">
              <a:buNone/>
            </a:pPr>
            <a:r>
              <a:rPr lang="en-CA" sz="1100" dirty="0">
                <a:solidFill>
                  <a:srgbClr val="000000"/>
                </a:solidFill>
              </a:rPr>
              <a:t>https://support.okta.com/help/Documentation/Knowledge_Article/Technical_Documentation/OAuth-and-Open-ID</a:t>
            </a:r>
          </a:p>
          <a:p>
            <a:pPr marL="0" indent="0">
              <a:buNone/>
            </a:pPr>
            <a:r>
              <a:rPr lang="en-CA" sz="1100" dirty="0">
                <a:solidFill>
                  <a:srgbClr val="000000"/>
                </a:solidFill>
              </a:rPr>
              <a:t>Best https://www.youtube.com/watch?v=996OiexHze0 </a:t>
            </a:r>
          </a:p>
          <a:p>
            <a:pPr marL="0" indent="0">
              <a:buNone/>
            </a:pPr>
            <a:endParaRPr lang="en-CA" sz="1100" dirty="0">
              <a:solidFill>
                <a:srgbClr val="000000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  <a:hlinkClick r:id="rId12"/>
              </a:rPr>
              <a:t>https://www.npmjs.com/package/rbac 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11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CA" sz="1100" dirty="0">
              <a:solidFill>
                <a:srgbClr val="0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8AEBC-336F-BE46-B4F3-131ACFF6FA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2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lang="en-US" sz="2400" dirty="0"/>
              <a:t>Access control asserts  </a:t>
            </a:r>
            <a:r>
              <a:rPr lang="en-US" sz="2400" b="1" dirty="0">
                <a:solidFill>
                  <a:srgbClr val="FF0000"/>
                </a:solidFill>
              </a:rPr>
              <a:t>who</a:t>
            </a:r>
            <a:r>
              <a:rPr lang="en-US" sz="2400" dirty="0"/>
              <a:t> can access </a:t>
            </a:r>
            <a:r>
              <a:rPr lang="en-US" sz="2400" b="1" dirty="0">
                <a:solidFill>
                  <a:srgbClr val="FF0000"/>
                </a:solidFill>
              </a:rPr>
              <a:t>which resource</a:t>
            </a:r>
            <a:r>
              <a:rPr lang="en-US" sz="2400" dirty="0"/>
              <a:t> with </a:t>
            </a:r>
            <a:r>
              <a:rPr lang="en-US" sz="2400" b="1" dirty="0">
                <a:solidFill>
                  <a:srgbClr val="FF0000"/>
                </a:solidFill>
              </a:rPr>
              <a:t>what capability</a:t>
            </a:r>
            <a:r>
              <a:rPr lang="en-US" sz="2400" dirty="0"/>
              <a:t> under what condition</a:t>
            </a:r>
          </a:p>
          <a:p>
            <a:pPr lvl="0">
              <a:defRPr sz="1800"/>
            </a:pPr>
            <a:endParaRPr lang="en-US" sz="2400" dirty="0"/>
          </a:p>
          <a:p>
            <a:pPr lvl="0">
              <a:defRPr sz="1800"/>
            </a:pPr>
            <a:r>
              <a:rPr lang="en-US" sz="2400" dirty="0"/>
              <a:t>Privilege Authorization to access a certain resource or do a certain action.</a:t>
            </a:r>
          </a:p>
          <a:p>
            <a:pPr lvl="0">
              <a:defRPr sz="1800"/>
            </a:pPr>
            <a:r>
              <a:rPr lang="en-US" sz="2400" dirty="0"/>
              <a:t>Role A defined set of Privileges.</a:t>
            </a:r>
          </a:p>
          <a:p>
            <a:pPr lvl="0">
              <a:defRPr sz="1800"/>
            </a:pPr>
            <a:r>
              <a:rPr lang="en-US" sz="2400" dirty="0"/>
              <a:t>User A person or automated agent.</a:t>
            </a:r>
          </a:p>
          <a:p>
            <a:pPr lvl="0">
              <a:defRPr sz="1800"/>
            </a:pPr>
            <a:r>
              <a:rPr lang="en-US" sz="2400" dirty="0"/>
              <a:t>Group A defined set of Users.</a:t>
            </a:r>
          </a:p>
          <a:p>
            <a:pPr lvl="0">
              <a:defRPr sz="1800"/>
            </a:pPr>
            <a:endParaRPr lang="en-US" sz="2250" dirty="0"/>
          </a:p>
          <a:p>
            <a:pPr lvl="0">
              <a:defRPr sz="1800"/>
            </a:pPr>
            <a:r>
              <a:rPr lang="en-US" sz="2250" dirty="0"/>
              <a:t>Policy specifying how entities can interact with resources</a:t>
            </a:r>
          </a:p>
          <a:p>
            <a:pPr lvl="1">
              <a:defRPr sz="1800"/>
            </a:pPr>
            <a:r>
              <a:rPr lang="en-US" sz="2250" dirty="0"/>
              <a:t>i.e., </a:t>
            </a:r>
            <a:r>
              <a:rPr lang="en-US" sz="2250" i="1" dirty="0"/>
              <a:t>Who</a:t>
            </a:r>
            <a:r>
              <a:rPr lang="en-US" sz="2250" dirty="0"/>
              <a:t> can access </a:t>
            </a:r>
            <a:r>
              <a:rPr lang="en-US" sz="2250" i="1" dirty="0"/>
              <a:t>what</a:t>
            </a:r>
            <a:r>
              <a:rPr lang="en-US" sz="2250" dirty="0"/>
              <a:t>?</a:t>
            </a:r>
          </a:p>
          <a:p>
            <a:pPr lvl="1">
              <a:defRPr sz="1800"/>
            </a:pPr>
            <a:r>
              <a:rPr lang="en-US" sz="2250" dirty="0"/>
              <a:t>Requires authentication and authorization</a:t>
            </a:r>
          </a:p>
          <a:p>
            <a:pPr lvl="0">
              <a:defRPr sz="1800"/>
            </a:pPr>
            <a:endParaRPr lang="en-US" sz="2250" dirty="0"/>
          </a:p>
          <a:p>
            <a:pPr lvl="0">
              <a:defRPr sz="1800"/>
            </a:pPr>
            <a:r>
              <a:rPr lang="en-US" sz="2250" dirty="0"/>
              <a:t>Discretionary Access Control (DAC)</a:t>
            </a:r>
          </a:p>
          <a:p>
            <a:pPr lvl="1">
              <a:defRPr sz="1800"/>
            </a:pPr>
            <a:r>
              <a:rPr lang="en-US" sz="2250" dirty="0"/>
              <a:t>Owners of objects specify policy</a:t>
            </a:r>
          </a:p>
          <a:p>
            <a:pPr lvl="0">
              <a:defRPr sz="1800"/>
            </a:pPr>
            <a:r>
              <a:rPr lang="en-US" sz="2250" dirty="0"/>
              <a:t>Mandatory Access Control (MAC)</a:t>
            </a:r>
          </a:p>
          <a:p>
            <a:pPr lvl="1">
              <a:defRPr sz="1800"/>
            </a:pPr>
            <a:r>
              <a:rPr lang="en-US" sz="2250" dirty="0"/>
              <a:t>Policy based on sensitivity levels – e.g., clearance</a:t>
            </a:r>
          </a:p>
          <a:p>
            <a:pPr lvl="1">
              <a:defRPr sz="1800"/>
            </a:pPr>
            <a:r>
              <a:rPr lang="en-US" sz="2250" dirty="0"/>
              <a:t>Owners do not specify their own policies</a:t>
            </a:r>
          </a:p>
          <a:p>
            <a:pPr lvl="0">
              <a:defRPr sz="1800"/>
            </a:pPr>
            <a:r>
              <a:rPr lang="en-US" sz="2250" dirty="0"/>
              <a:t>Role-based Access Control (RBAC)</a:t>
            </a:r>
          </a:p>
          <a:p>
            <a:pPr lvl="1">
              <a:defRPr sz="1800"/>
            </a:pPr>
            <a:r>
              <a:rPr lang="en-US" sz="2250" dirty="0"/>
              <a:t>Central authority defines policy in terms of </a:t>
            </a:r>
            <a:r>
              <a:rPr lang="en-US" sz="2250" i="1" dirty="0"/>
              <a:t>roles</a:t>
            </a:r>
          </a:p>
          <a:p>
            <a:pPr lvl="1">
              <a:defRPr sz="1800"/>
            </a:pPr>
            <a:r>
              <a:rPr lang="en-US" sz="2250" dirty="0"/>
              <a:t>Roles ≈ permission sets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13440-20C4-4D92-8E84-FA2E868B8B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Objects ==</a:t>
            </a:r>
            <a:r>
              <a:rPr lang="en-US" baseline="0" dirty="0"/>
              <a:t> Rights == Permissions</a:t>
            </a:r>
            <a:endParaRPr lang="en-US" dirty="0"/>
          </a:p>
          <a:p>
            <a:r>
              <a:rPr lang="en-US" dirty="0"/>
              <a:t>Particular collection of users and permissions brought together</a:t>
            </a:r>
            <a:r>
              <a:rPr lang="en-US" baseline="0" dirty="0"/>
              <a:t> by a role is transitory. The role is more stable because it reflects organizations functions and activities that change less frequently [SCFY96]. One force behind RBAC model is examination of current organizations </a:t>
            </a:r>
            <a:r>
              <a:rPr lang="en-US" baseline="0" dirty="0">
                <a:sym typeface="Wingdings" pitchFamily="2" charset="2"/>
              </a:rPr>
              <a:t> need to formalize relationships between users and permissions. Another force – standardization (NIST); no standard products on the market.</a:t>
            </a:r>
          </a:p>
          <a:p>
            <a:r>
              <a:rPr lang="en-US" baseline="0" dirty="0">
                <a:sym typeface="Wingdings" pitchFamily="2" charset="2"/>
              </a:rPr>
              <a:t>Access control was implemented by many systems, but we need the same mechanism for applications.</a:t>
            </a:r>
          </a:p>
          <a:p>
            <a:r>
              <a:rPr lang="en-US" baseline="0" dirty="0">
                <a:sym typeface="Wingdings" pitchFamily="2" charset="2"/>
              </a:rPr>
              <a:t>Example: helpdesk/operators may add/remove users to roles, but should not be able to define new roles</a:t>
            </a:r>
          </a:p>
          <a:p>
            <a:endParaRPr lang="en-US" baseline="0" dirty="0">
              <a:sym typeface="Wingdings" pitchFamily="2" charset="2"/>
            </a:endParaRPr>
          </a:p>
          <a:p>
            <a:r>
              <a:rPr lang="en-US" baseline="0" dirty="0">
                <a:sym typeface="Wingdings" pitchFamily="2" charset="2"/>
              </a:rPr>
              <a:t>Many-to-many: scalability issues</a:t>
            </a:r>
          </a:p>
          <a:p>
            <a:endParaRPr lang="en-US" baseline="0" dirty="0">
              <a:sym typeface="Wingdings" pitchFamily="2" charset="2"/>
            </a:endParaRPr>
          </a:p>
          <a:p>
            <a:r>
              <a:rPr lang="en-US" baseline="0" dirty="0">
                <a:sym typeface="Wingdings" pitchFamily="2" charset="2"/>
              </a:rPr>
              <a:t>Difference between groups and roles: UNIX example – determining file permissions</a:t>
            </a:r>
          </a:p>
          <a:p>
            <a:endParaRPr lang="en-US" baseline="0" dirty="0">
              <a:sym typeface="Wingdings" pitchFamily="2" charset="2"/>
            </a:endParaRPr>
          </a:p>
          <a:p>
            <a:r>
              <a:rPr lang="en-US" i="1" dirty="0">
                <a:sym typeface="Wingdings" pitchFamily="2" charset="2"/>
              </a:rPr>
              <a:t>and/or</a:t>
            </a:r>
            <a:r>
              <a:rPr lang="en-US" dirty="0">
                <a:sym typeface="Wingdings" pitchFamily="2" charset="2"/>
              </a:rPr>
              <a:t> users, </a:t>
            </a:r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250B5-13BB-4F2D-9743-E2EAF5E9A2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77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Privileges can be assigned to multiple Roles.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User can have multiple Roles.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Group can have multiple Roles.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role can be assigned to multiple Users or Groups.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can be in multiple Groups.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13440-20C4-4D92-8E84-FA2E868B8B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16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Roles can be object </a:t>
            </a:r>
            <a:r>
              <a:rPr lang="en-US" dirty="0">
                <a:sym typeface="Wingdings" pitchFamily="2" charset="2"/>
              </a:rPr>
              <a:t> Role</a:t>
            </a:r>
            <a:r>
              <a:rPr lang="en-US" baseline="0" dirty="0">
                <a:sym typeface="Wingdings" pitchFamily="2" charset="2"/>
              </a:rPr>
              <a:t> hierarchies (discussed later)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- Similar to DAC ACM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250B5-13BB-4F2D-9743-E2EAF5E9A2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00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Session example: UAC in Windows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Session:</a:t>
            </a:r>
            <a:r>
              <a:rPr lang="en-US" sz="1200" dirty="0"/>
              <a:t> mapping between a user and a subset of roles</a:t>
            </a:r>
          </a:p>
          <a:p>
            <a:endParaRPr lang="en-US" dirty="0"/>
          </a:p>
          <a:p>
            <a:r>
              <a:rPr lang="en-US" sz="2800" dirty="0"/>
              <a:t>Same as RBAC</a:t>
            </a:r>
            <a:r>
              <a:rPr lang="en-US" sz="2800" baseline="-25000" dirty="0"/>
              <a:t>0</a:t>
            </a:r>
            <a:r>
              <a:rPr lang="en-US" sz="2800" dirty="0"/>
              <a:t> (users, roles, </a:t>
            </a:r>
            <a:r>
              <a:rPr lang="en-US" sz="2800" b="1" dirty="0"/>
              <a:t>permissions</a:t>
            </a:r>
            <a:r>
              <a:rPr lang="en-US" sz="2800" dirty="0"/>
              <a:t>, sessions)</a:t>
            </a:r>
          </a:p>
          <a:p>
            <a:pPr lvl="1"/>
            <a:r>
              <a:rPr lang="en-US" sz="2000" dirty="0"/>
              <a:t>Object: any resource</a:t>
            </a:r>
          </a:p>
          <a:p>
            <a:pPr lvl="1"/>
            <a:r>
              <a:rPr lang="en-US" sz="2000" dirty="0"/>
              <a:t>Operation: executable image of a program</a:t>
            </a:r>
          </a:p>
          <a:p>
            <a:pPr lvl="1"/>
            <a:r>
              <a:rPr lang="en-US" sz="2000" dirty="0"/>
              <a:t>Permission: approval to perform an </a:t>
            </a:r>
            <a:r>
              <a:rPr lang="en-US" sz="2000" i="1" dirty="0"/>
              <a:t>operation</a:t>
            </a:r>
            <a:r>
              <a:rPr lang="en-US" sz="2000" dirty="0"/>
              <a:t> on </a:t>
            </a:r>
            <a:r>
              <a:rPr lang="en-US" sz="2000" i="1" dirty="0"/>
              <a:t>object(s)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250B5-13BB-4F2D-9743-E2EAF5E9A2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0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Convention: senior</a:t>
            </a:r>
            <a:r>
              <a:rPr lang="en-US" baseline="0" dirty="0"/>
              <a:t> / more powerful roles are on top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Mathematically, partial order (reflexive, transitive, anti-symmetric)</a:t>
            </a:r>
          </a:p>
          <a:p>
            <a:endParaRPr lang="en-US" baseline="0" dirty="0"/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Limiting the scope of inheritance: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Role Hierarchy with </a:t>
            </a:r>
            <a:r>
              <a:rPr lang="en-US" sz="1200" i="1" dirty="0">
                <a:solidFill>
                  <a:schemeClr val="tx1"/>
                </a:solidFill>
              </a:rPr>
              <a:t>private roles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250B5-13BB-4F2D-9743-E2EAF5E9A2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6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Remember, no hierarchies in RBAC</a:t>
            </a:r>
            <a:r>
              <a:rPr lang="en-US" baseline="-25000" dirty="0">
                <a:sym typeface="Wingdings" pitchFamily="2" charset="2"/>
              </a:rPr>
              <a:t>2</a:t>
            </a:r>
            <a:endParaRPr lang="en-US" baseline="-25000" dirty="0"/>
          </a:p>
          <a:p>
            <a:endParaRPr lang="en-US" dirty="0"/>
          </a:p>
          <a:p>
            <a:r>
              <a:rPr lang="en-US" dirty="0"/>
              <a:t>Cardinality constraint on a set of roles</a:t>
            </a:r>
          </a:p>
          <a:p>
            <a:pPr lvl="1"/>
            <a:r>
              <a:rPr lang="en-US" dirty="0"/>
              <a:t>SSD := (</a:t>
            </a:r>
            <a:r>
              <a:rPr lang="en-US" i="1" dirty="0"/>
              <a:t>role set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) where no user is assigned to </a:t>
            </a:r>
            <a:r>
              <a:rPr lang="en-US" i="1" dirty="0"/>
              <a:t>n</a:t>
            </a:r>
            <a:r>
              <a:rPr lang="en-US" dirty="0"/>
              <a:t> or more roles from the </a:t>
            </a:r>
            <a:r>
              <a:rPr lang="en-US" i="1" dirty="0"/>
              <a:t>role set</a:t>
            </a:r>
          </a:p>
          <a:p>
            <a:r>
              <a:rPr lang="en-US" dirty="0"/>
              <a:t>Mutual exclusive roles as a special case:</a:t>
            </a:r>
          </a:p>
          <a:p>
            <a:pPr lvl="1"/>
            <a:r>
              <a:rPr lang="en-US" dirty="0"/>
              <a:t>SSD := ({</a:t>
            </a:r>
            <a:r>
              <a:rPr lang="en-US" i="1" dirty="0"/>
              <a:t>r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i="1" baseline="-25000" dirty="0"/>
              <a:t>2</a:t>
            </a:r>
            <a:r>
              <a:rPr lang="en-US" dirty="0"/>
              <a:t>}, 2)</a:t>
            </a:r>
            <a:br>
              <a:rPr lang="en-US" dirty="0"/>
            </a:br>
            <a:endParaRPr lang="en-US" sz="2400" dirty="0"/>
          </a:p>
          <a:p>
            <a:r>
              <a:rPr lang="en-US" sz="2200" b="1" dirty="0"/>
              <a:t>Administrative functions: </a:t>
            </a:r>
            <a:r>
              <a:rPr lang="en-US" sz="2200" dirty="0"/>
              <a:t>create/delete role sets, add/delete role members</a:t>
            </a:r>
          </a:p>
          <a:p>
            <a:r>
              <a:rPr lang="en-US" sz="2200" b="1" dirty="0"/>
              <a:t>Review functions: </a:t>
            </a:r>
            <a:r>
              <a:rPr lang="en-US" sz="2200" dirty="0"/>
              <a:t>view properties of SSD sets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13440-20C4-4D92-8E84-FA2E868B8B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42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  <a:r>
              <a:rPr lang="en-US" baseline="0" dirty="0"/>
              <a:t> are subsumed by roles hierarchies</a:t>
            </a:r>
          </a:p>
          <a:p>
            <a:endParaRPr lang="en-US" baseline="0" dirty="0"/>
          </a:p>
          <a:p>
            <a:r>
              <a:rPr lang="en-US" baseline="0" dirty="0"/>
              <a:t>Revisit role hierarchy example for mutual exclusion 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250B5-13BB-4F2D-9743-E2EAF5E9A2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1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7772400" cy="1470025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99374"/>
            <a:ext cx="381000" cy="250388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A2B2CBB-7E2A-453C-9354-A6EC8FFB4F28}" type="slidenum">
              <a:rPr lang="x-none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6" y="6499662"/>
            <a:ext cx="751164" cy="2503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FA6433-1394-42BA-B20E-DB6243BD6EE8}"/>
              </a:ext>
            </a:extLst>
          </p:cNvPr>
          <p:cNvSpPr/>
          <p:nvPr userDrawn="1"/>
        </p:nvSpPr>
        <p:spPr>
          <a:xfrm>
            <a:off x="0" y="3090388"/>
            <a:ext cx="9144000" cy="63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8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25056" indent="-312528"/>
            <a:lvl3pPr marL="937584" indent="-312528"/>
            <a:lvl4pPr marL="1250112" indent="-312528"/>
            <a:lvl5pPr marL="1562640" indent="-312528"/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238029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3927" y="6389906"/>
            <a:ext cx="2133600" cy="365125"/>
          </a:xfrm>
        </p:spPr>
        <p:txBody>
          <a:bodyPr/>
          <a:lstStyle>
            <a:lvl1pPr>
              <a:defRPr sz="900"/>
            </a:lvl1pPr>
          </a:lstStyle>
          <a:p>
            <a:fld id="{DD59B3D4-C00E-BD42-86D7-9F6D37C09D4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Image result for goback icon">
            <a:hlinkClick r:id="rId2" action="ppaction://hlinksldjump"/>
            <a:extLst>
              <a:ext uri="{FF2B5EF4-FFF2-40B4-BE49-F238E27FC236}">
                <a16:creationId xmlns:a16="http://schemas.microsoft.com/office/drawing/2014/main" id="{0D0FD93C-D43F-4B6E-9E97-0D6553447B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21896"/>
            <a:ext cx="663388" cy="66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010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549"/>
            <a:ext cx="8229600" cy="71885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1466"/>
            <a:ext cx="8229600" cy="5701552"/>
          </a:xfrm>
        </p:spPr>
        <p:txBody>
          <a:bodyPr/>
          <a:lstStyle>
            <a:lvl1pPr>
              <a:spcAft>
                <a:spcPts val="600"/>
              </a:spcAf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618914"/>
            <a:ext cx="887506" cy="239086"/>
          </a:xfrm>
        </p:spPr>
        <p:txBody>
          <a:bodyPr/>
          <a:lstStyle>
            <a:lvl1pPr>
              <a:defRPr sz="1000"/>
            </a:lvl1pPr>
          </a:lstStyle>
          <a:p>
            <a:fld id="{DD59B3D4-C00E-BD42-86D7-9F6D37C09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61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5759" y="6356350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DD59B3D4-C00E-BD42-86D7-9F6D37C09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18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977" y="1187644"/>
            <a:ext cx="8741309" cy="5377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XTSeminars.wmf">
            <a:extLst>
              <a:ext uri="{FF2B5EF4-FFF2-40B4-BE49-F238E27FC236}">
                <a16:creationId xmlns:a16="http://schemas.microsoft.com/office/drawing/2014/main" id="{1068FBBC-BEC5-4324-9DC3-7E7BEE8C06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748661" y="6464906"/>
            <a:ext cx="1320934" cy="28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7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4" y="433918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32984"/>
            <a:ext cx="8410575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Courier New"/>
              <a:buChar char="o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069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4" y="433918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32984"/>
            <a:ext cx="8410575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Courier New"/>
              <a:buChar char="o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218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 bwMode="gray">
          <a:xfrm flipH="1">
            <a:off x="8553450" y="6695329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2538087"/>
            <a:ext cx="6048376" cy="609398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4" y="3262838"/>
            <a:ext cx="6048375" cy="75035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/>
              <a:t>Divider 2 has black background</a:t>
            </a:r>
          </a:p>
        </p:txBody>
      </p:sp>
    </p:spTree>
    <p:extLst>
      <p:ext uri="{BB962C8B-B14F-4D97-AF65-F5344CB8AC3E}">
        <p14:creationId xmlns:p14="http://schemas.microsoft.com/office/powerpoint/2010/main" val="146738547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-60"/>
            <a:ext cx="9144000" cy="14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82700" y="347160"/>
            <a:ext cx="7578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0070C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782700" y="1560240"/>
            <a:ext cx="7578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5320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03B704F0-17F6-491B-8BAF-FD9D5A764F73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Topic: RBAC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52996B88-F5F6-4F44-BC43-943A7B7620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1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629400"/>
            <a:ext cx="381000" cy="220362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516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DF049D60-CAC7-4E74-B60E-0D7123C5ED25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Topic: RBAC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52996B88-F5F6-4F44-BC43-943A7B7620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76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44571467-D3CD-4A0B-AB10-ABA0289C80FF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Topic: RBAC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52996B88-F5F6-4F44-BC43-943A7B7620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87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7573BA0A-C0A8-4519-B71D-8A73F53CDDF0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Topic: RBAC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52996B88-F5F6-4F44-BC43-943A7B7620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871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DBE19236-C5B2-474D-804A-0025AF5235AB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Topic: RBAC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52996B88-F5F6-4F44-BC43-943A7B7620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875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CC5FBC5B-8D52-454E-9940-4C6A401931F4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Topic: RBAC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52996B88-F5F6-4F44-BC43-943A7B7620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315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FC9B0F3D-7BF2-4BCC-98FD-1E00BF6E1FD0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Topic: RBAC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52996B88-F5F6-4F44-BC43-943A7B7620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25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defRPr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0D93F2F2-8310-4AC6-8D7C-63E0B3400049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Topic: RBAC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52996B88-F5F6-4F44-BC43-943A7B7620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139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65568747-F0D3-43AA-9DED-7E0EE51C5B88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Topic: RBAC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52996B88-F5F6-4F44-BC43-943A7B7620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86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55760E63-30C4-4428-9052-728DF4A9E621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Topic: RBAC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52996B88-F5F6-4F44-BC43-943A7B7620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539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9DFA3E96-2F11-4F16-9192-BE258ADBF7D3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Topic: RBAC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52996B88-F5F6-4F44-BC43-943A7B7620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9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27C2A-9646-44EC-AE33-F23B184519AD}" type="slidenum">
              <a:rPr lang="x-none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535"/>
            <a:ext cx="8229600" cy="69924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089212"/>
            <a:ext cx="8363937" cy="5439335"/>
          </a:xfrm>
        </p:spPr>
        <p:txBody>
          <a:bodyPr/>
          <a:lstStyle>
            <a:lvl1pPr marL="457200" indent="-4572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34217" indent="-4572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96933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436909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768947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22994" y="6433827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6DA6421A-BBF0-4D95-B3C5-9AF28575A026}" type="slidenum">
              <a:rPr lang="x-none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1136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655"/>
            <a:ext cx="8229600" cy="807851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7694"/>
            <a:ext cx="4038600" cy="50084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7692"/>
            <a:ext cx="4038600" cy="5008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A6421A-BBF0-4D95-B3C5-9AF28575A026}" type="slidenum">
              <a:rPr lang="x-none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0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05" y="146891"/>
            <a:ext cx="8229600" cy="74061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33910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lang="en-US" dirty="0" smtClean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lang="en-US" dirty="0" smtClean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lang="en-US" dirty="0" smtClean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lang="en-US" dirty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/>
              <a:t>Edit Master text styles</a:t>
            </a:r>
          </a:p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457200" lvl="2" indent="-457200"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  <a:p>
            <a:pPr marL="457200" lvl="3" indent="-457200"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457200" lvl="4" indent="-457200">
              <a:buFont typeface="Wingdings" panose="05000000000000000000" pitchFamily="2" charset="2"/>
              <a:buChar char="§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6612" y="6392582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6DA6421A-BBF0-4D95-B3C5-9AF28575A026}" type="slidenum">
              <a:rPr lang="x-none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5764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29" y="1187620"/>
            <a:ext cx="8740142" cy="5377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513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9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4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4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fld id="{6DA6421A-BBF0-4D95-B3C5-9AF28575A026}" type="slidenum">
              <a:rPr lang="x-none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9" y="1601996"/>
            <a:ext cx="8761270" cy="4343400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>
              <a:spcBef>
                <a:spcPts val="450"/>
              </a:spcBef>
              <a:defRPr/>
            </a:lvl2pPr>
            <a:lvl3pPr>
              <a:spcBef>
                <a:spcPts val="450"/>
              </a:spcBef>
              <a:defRPr/>
            </a:lvl3pPr>
            <a:lvl4pPr>
              <a:spcBef>
                <a:spcPts val="450"/>
              </a:spcBef>
              <a:defRPr/>
            </a:lvl4pPr>
            <a:lvl5pPr>
              <a:spcBef>
                <a:spcPts val="45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083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A6421A-BBF0-4D95-B3C5-9AF28575A026}" type="slidenum">
              <a:rPr lang="x-none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4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654"/>
            <a:ext cx="8763000" cy="815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610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553200"/>
            <a:ext cx="381000" cy="29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DA6421A-BBF0-4D95-B3C5-9AF28575A026}" type="slidenum">
              <a:rPr lang="x-none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2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46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u="none">
          <a:solidFill>
            <a:srgbClr val="0070C0"/>
          </a:solidFill>
          <a:latin typeface="Calibri" panose="020F050202020403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anose="020B0604020202020204" pitchFamily="34" charset="0"/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Courier New" panose="02070309020205020404" pitchFamily="49" charset="0"/>
        <a:buChar char="o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9B3D4-C00E-BD42-86D7-9F6D37C0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5992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2D93F5F1-BA4C-4E74-BA58-B4B03DFDE0DF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Topic: RBAC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52996B88-F5F6-4F44-BC43-943A7B7620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9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nist.gov/800-63-3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XAC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828800"/>
            <a:ext cx="7772400" cy="1165225"/>
          </a:xfrm>
        </p:spPr>
        <p:txBody>
          <a:bodyPr/>
          <a:lstStyle/>
          <a:p>
            <a:r>
              <a:rPr lang="en-US" sz="5400" dirty="0"/>
              <a:t>Authorization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4FF85-D6AC-4390-92FB-F2CB72AC843C}"/>
              </a:ext>
            </a:extLst>
          </p:cNvPr>
          <p:cNvSpPr txBox="1"/>
          <p:nvPr/>
        </p:nvSpPr>
        <p:spPr>
          <a:xfrm>
            <a:off x="152400" y="6347816"/>
            <a:ext cx="685800" cy="4770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958D5E-19CA-49C6-B3C9-5F8EF0D9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2B2CBB-7E2A-453C-9354-A6EC8FFB4F28}" type="slidenum">
              <a:rPr lang="x-none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7A4618-D88A-407C-BBFE-205DB9613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217207"/>
            <a:ext cx="3124200" cy="251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79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008" y="74741"/>
            <a:ext cx="7886700" cy="132556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Role Hierarchy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799" y="6470949"/>
            <a:ext cx="116181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996B88-F5F6-4F44-BC43-943A7B76208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21936" y="4702762"/>
            <a:ext cx="2100128" cy="70521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Health-Care Provider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79417" y="3318308"/>
            <a:ext cx="2100128" cy="70521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Nurse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19988" y="3318308"/>
            <a:ext cx="2100128" cy="70521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Physician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69924" y="2017327"/>
            <a:ext cx="1833168" cy="53640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Primary-Care Physician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590270" y="1952369"/>
            <a:ext cx="1581665" cy="60136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Specialist Physician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72746" y="2369929"/>
            <a:ext cx="1516011" cy="55436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 Nurse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270944" y="2307711"/>
            <a:ext cx="1516011" cy="55436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ICU Nurse</a:t>
            </a:r>
          </a:p>
        </p:txBody>
      </p:sp>
      <p:cxnSp>
        <p:nvCxnSpPr>
          <p:cNvPr id="16" name="Straight Connector 15"/>
          <p:cNvCxnSpPr>
            <a:endCxn id="9" idx="2"/>
          </p:cNvCxnSpPr>
          <p:nvPr/>
        </p:nvCxnSpPr>
        <p:spPr>
          <a:xfrm flipV="1">
            <a:off x="4572000" y="4023519"/>
            <a:ext cx="1898052" cy="679243"/>
          </a:xfrm>
          <a:prstGeom prst="lin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endCxn id="8" idx="2"/>
          </p:cNvCxnSpPr>
          <p:nvPr/>
        </p:nvCxnSpPr>
        <p:spPr>
          <a:xfrm flipH="1" flipV="1">
            <a:off x="2129481" y="4023519"/>
            <a:ext cx="2442519" cy="679243"/>
          </a:xfrm>
          <a:prstGeom prst="lin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endCxn id="10" idx="2"/>
          </p:cNvCxnSpPr>
          <p:nvPr/>
        </p:nvCxnSpPr>
        <p:spPr>
          <a:xfrm flipH="1" flipV="1">
            <a:off x="5286508" y="2553731"/>
            <a:ext cx="1183546" cy="764578"/>
          </a:xfrm>
          <a:prstGeom prst="lin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2" name="Straight Connector 21"/>
          <p:cNvCxnSpPr>
            <a:endCxn id="11" idx="2"/>
          </p:cNvCxnSpPr>
          <p:nvPr/>
        </p:nvCxnSpPr>
        <p:spPr>
          <a:xfrm flipV="1">
            <a:off x="6470052" y="2553731"/>
            <a:ext cx="911051" cy="764578"/>
          </a:xfrm>
          <a:prstGeom prst="lin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8" idx="0"/>
            <a:endCxn id="14" idx="2"/>
          </p:cNvCxnSpPr>
          <p:nvPr/>
        </p:nvCxnSpPr>
        <p:spPr>
          <a:xfrm flipV="1">
            <a:off x="2129481" y="2862074"/>
            <a:ext cx="899469" cy="456234"/>
          </a:xfrm>
          <a:prstGeom prst="lin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8" idx="0"/>
            <a:endCxn id="12" idx="2"/>
          </p:cNvCxnSpPr>
          <p:nvPr/>
        </p:nvCxnSpPr>
        <p:spPr>
          <a:xfrm flipH="1" flipV="1">
            <a:off x="930752" y="2924292"/>
            <a:ext cx="1198729" cy="394016"/>
          </a:xfrm>
          <a:prstGeom prst="lin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6" name="Up Arrow 35"/>
          <p:cNvSpPr/>
          <p:nvPr/>
        </p:nvSpPr>
        <p:spPr>
          <a:xfrm>
            <a:off x="8086337" y="1276865"/>
            <a:ext cx="1013514" cy="4464908"/>
          </a:xfrm>
          <a:prstGeom prst="up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 rot="-5400000">
            <a:off x="6409157" y="3292536"/>
            <a:ext cx="440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More specialized (more permissions)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412C37-7720-4E58-B828-70B112A4171A}"/>
              </a:ext>
            </a:extLst>
          </p:cNvPr>
          <p:cNvSpPr/>
          <p:nvPr/>
        </p:nvSpPr>
        <p:spPr>
          <a:xfrm>
            <a:off x="304800" y="5784960"/>
            <a:ext cx="338804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ICU - Intensive Care Unit</a:t>
            </a:r>
          </a:p>
          <a:p>
            <a:r>
              <a:rPr lang="en-US" sz="2400" dirty="0">
                <a:solidFill>
                  <a:schemeClr val="tx1"/>
                </a:solidFill>
              </a:rPr>
              <a:t>ER - Emergency Room</a:t>
            </a:r>
          </a:p>
        </p:txBody>
      </p:sp>
    </p:spTree>
    <p:extLst>
      <p:ext uri="{BB962C8B-B14F-4D97-AF65-F5344CB8AC3E}">
        <p14:creationId xmlns:p14="http://schemas.microsoft.com/office/powerpoint/2010/main" val="348053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RBAC –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 organizational policies</a:t>
            </a:r>
          </a:p>
          <a:p>
            <a:r>
              <a:rPr lang="en-US" b="1" dirty="0"/>
              <a:t>Mutually exclusive roles: </a:t>
            </a:r>
            <a:r>
              <a:rPr lang="en-US" dirty="0"/>
              <a:t>no user is allowed to be a member of both roles (e.g., Expenses &amp; Expense Approvals, Hire &amp; Approve Hire)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Separation of Duty to p</a:t>
            </a:r>
            <a:r>
              <a:rPr lang="en-US" dirty="0"/>
              <a:t>revent conflict of interest</a:t>
            </a:r>
          </a:p>
          <a:p>
            <a:r>
              <a:rPr lang="en-US" b="1" dirty="0">
                <a:sym typeface="Wingdings" pitchFamily="2" charset="2"/>
              </a:rPr>
              <a:t>Cardinality</a:t>
            </a:r>
            <a:r>
              <a:rPr lang="en-US" dirty="0">
                <a:sym typeface="Wingdings" pitchFamily="2" charset="2"/>
              </a:rPr>
              <a:t> – maximum number with respect to role</a:t>
            </a:r>
          </a:p>
          <a:p>
            <a:r>
              <a:rPr lang="en-US" b="1" dirty="0">
                <a:sym typeface="Wingdings" pitchFamily="2" charset="2"/>
              </a:rPr>
              <a:t>Prerequisite</a:t>
            </a:r>
            <a:r>
              <a:rPr lang="en-US" dirty="0">
                <a:sym typeface="Wingdings" pitchFamily="2" charset="2"/>
              </a:rPr>
              <a:t> – can assign role only if already assigned prerequisite role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9BCDD-18B5-4CB4-8628-C970DE7D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0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RBAC – Consolidated Model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55697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3881-866E-44B7-8BC1-71C43D56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42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Roles are collections of permissions, users, and possibly other roles (many-to-many)</a:t>
            </a:r>
          </a:p>
          <a:p>
            <a:pPr>
              <a:spcAft>
                <a:spcPts val="1200"/>
              </a:spcAft>
            </a:pPr>
            <a:r>
              <a:rPr lang="en-US" dirty="0"/>
              <a:t>Role hierarchies simplify RBAC management and can be derived from org structure</a:t>
            </a:r>
          </a:p>
          <a:p>
            <a:pPr>
              <a:spcAft>
                <a:spcPts val="1200"/>
              </a:spcAft>
            </a:pPr>
            <a:r>
              <a:rPr lang="en-US" dirty="0"/>
              <a:t>Constraints prevent conflict of interest</a:t>
            </a:r>
          </a:p>
          <a:p>
            <a:pPr>
              <a:spcAft>
                <a:spcPts val="1200"/>
              </a:spcAft>
            </a:pPr>
            <a:r>
              <a:rPr lang="en-US" dirty="0"/>
              <a:t>RBAC implementations simplify access control but may require role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5D72C-0E83-4E28-AF04-08F31A60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1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BD072A-B841-437D-8042-BE001AD5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0"/>
            <a:ext cx="8229600" cy="1470025"/>
          </a:xfrm>
        </p:spPr>
        <p:txBody>
          <a:bodyPr/>
          <a:lstStyle/>
          <a:p>
            <a:r>
              <a:rPr lang="en-US" dirty="0"/>
              <a:t>Attribute-based Access Control (ABAC)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F3A85-3F23-4138-9CA2-8EAC3F17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2" descr="Image result for abac attribute based access control">
            <a:extLst>
              <a:ext uri="{FF2B5EF4-FFF2-40B4-BE49-F238E27FC236}">
                <a16:creationId xmlns:a16="http://schemas.microsoft.com/office/drawing/2014/main" id="{35C9217A-09F1-4593-90DF-4CA7FC09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394953"/>
            <a:ext cx="3276600" cy="261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073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F907-28D1-4C46-8A99-EF3B66E8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Attribute-Based Access Control (ABAC)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5AA0E-61DF-4486-A9F6-BF34C971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6" name="Picture 2" descr="Image result for abac attribute based access control">
            <a:extLst>
              <a:ext uri="{FF2B5EF4-FFF2-40B4-BE49-F238E27FC236}">
                <a16:creationId xmlns:a16="http://schemas.microsoft.com/office/drawing/2014/main" id="{7C55B388-09A0-4FE3-84F5-EE8E4BBBB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62200"/>
            <a:ext cx="5259123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CD3E58-6CBD-440D-B18F-39BFC232F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470" y="1060642"/>
            <a:ext cx="619130" cy="10572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CE9112-38CA-4E29-B67C-59C3BE970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1101525"/>
            <a:ext cx="676280" cy="1038233"/>
          </a:xfrm>
          <a:prstGeom prst="rect">
            <a:avLst/>
          </a:prstGeom>
        </p:spPr>
      </p:pic>
      <p:pic>
        <p:nvPicPr>
          <p:cNvPr id="1028" name="Picture 4" descr="D:\Users\ae\AppData\Local\Temp\SNAGHTML74226c4.PNG">
            <a:extLst>
              <a:ext uri="{FF2B5EF4-FFF2-40B4-BE49-F238E27FC236}">
                <a16:creationId xmlns:a16="http://schemas.microsoft.com/office/drawing/2014/main" id="{97929779-E50B-4A4A-930B-92DC5DCEE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05806"/>
            <a:ext cx="1828800" cy="11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011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FFFFFF"/>
                </a:solidFill>
              </a:rPr>
              <a:t>ABAC Model: Attributes</a:t>
            </a:r>
            <a:endParaRPr lang="en-US" sz="4778" dirty="0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086730"/>
              </p:ext>
            </p:extLst>
          </p:nvPr>
        </p:nvGraphicFramePr>
        <p:xfrm>
          <a:off x="381000" y="365584"/>
          <a:ext cx="8229600" cy="3520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96EA71-4BA5-45C5-AAB2-33DD4D68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C52B99-BAF3-4897-A313-52119776AC62}"/>
              </a:ext>
            </a:extLst>
          </p:cNvPr>
          <p:cNvSpPr/>
          <p:nvPr/>
        </p:nvSpPr>
        <p:spPr>
          <a:xfrm>
            <a:off x="381000" y="4159292"/>
            <a:ext cx="8686800" cy="2331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23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XACML</a:t>
            </a:r>
            <a:r>
              <a:rPr lang="en-US" sz="23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"</a:t>
            </a:r>
            <a:r>
              <a:rPr lang="en-US" sz="2300" b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eXtensible</a:t>
            </a:r>
            <a:r>
              <a:rPr lang="en-US" sz="23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Access Control Markup Language</a:t>
            </a:r>
            <a:r>
              <a:rPr lang="en-US" sz="23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is a standard that defines: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en-US" sz="23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3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declarative attribute-based access control policy </a:t>
            </a:r>
            <a:r>
              <a:rPr lang="en-US" sz="23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en-US" sz="23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23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r>
              <a:rPr lang="en-US" sz="23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enforce and manage the policies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en-US" sz="23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3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processing model </a:t>
            </a:r>
            <a:r>
              <a:rPr lang="en-US" sz="23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describing how to evaluate access requests according to the rules defined in policies.</a:t>
            </a:r>
          </a:p>
        </p:txBody>
      </p:sp>
    </p:spTree>
    <p:extLst>
      <p:ext uri="{BB962C8B-B14F-4D97-AF65-F5344CB8AC3E}">
        <p14:creationId xmlns:p14="http://schemas.microsoft.com/office/powerpoint/2010/main" val="133173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28BBAA-FE8A-49FB-BB20-1AB3C62B92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73F0DA-A42D-418D-9A39-020BDC9C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E06C5A12-F2D5-4BCF-ABBD-03951FD0D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470366"/>
            <a:ext cx="5139447" cy="395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3703094-8952-452A-A439-9A5168CB73A9}"/>
              </a:ext>
            </a:extLst>
          </p:cNvPr>
          <p:cNvSpPr txBox="1">
            <a:spLocks/>
          </p:cNvSpPr>
          <p:nvPr/>
        </p:nvSpPr>
        <p:spPr>
          <a:xfrm>
            <a:off x="8763000" y="6629400"/>
            <a:ext cx="381000" cy="2203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8F5A54C-6434-4C3B-9388-99B9EA1C42C7}" type="slidenum">
              <a:rPr lang="x-none" sz="10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17</a:t>
            </a:fld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A451DB-B8FE-49A8-88AD-DF44C619A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528138"/>
              </p:ext>
            </p:extLst>
          </p:nvPr>
        </p:nvGraphicFramePr>
        <p:xfrm>
          <a:off x="194553" y="1295400"/>
          <a:ext cx="3425757" cy="454352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506993">
                  <a:extLst>
                    <a:ext uri="{9D8B030D-6E8A-4147-A177-3AD203B41FA5}">
                      <a16:colId xmlns:a16="http://schemas.microsoft.com/office/drawing/2014/main" val="24337706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723113368"/>
                    </a:ext>
                  </a:extLst>
                </a:gridCol>
                <a:gridCol w="1623364">
                  <a:extLst>
                    <a:ext uri="{9D8B030D-6E8A-4147-A177-3AD203B41FA5}">
                      <a16:colId xmlns:a16="http://schemas.microsoft.com/office/drawing/2014/main" val="2510038863"/>
                    </a:ext>
                  </a:extLst>
                </a:gridCol>
              </a:tblGrid>
              <a:tr h="651061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PAP</a:t>
                      </a:r>
                    </a:p>
                  </a:txBody>
                  <a:tcPr marL="78288" marR="78288" marT="39144" marB="39144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Policy Administration Point</a:t>
                      </a:r>
                    </a:p>
                  </a:txBody>
                  <a:tcPr marL="78288" marR="78288" marT="39144" marB="39144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Point which manages access authorization policies</a:t>
                      </a:r>
                    </a:p>
                  </a:txBody>
                  <a:tcPr marL="78288" marR="78288" marT="39144" marB="39144" anchor="ctr"/>
                </a:tc>
                <a:extLst>
                  <a:ext uri="{0D108BD9-81ED-4DB2-BD59-A6C34878D82A}">
                    <a16:rowId xmlns:a16="http://schemas.microsoft.com/office/drawing/2014/main" val="2200970815"/>
                  </a:ext>
                </a:extLst>
              </a:tr>
              <a:tr h="491939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PDP</a:t>
                      </a:r>
                    </a:p>
                  </a:txBody>
                  <a:tcPr marL="78288" marR="78288" marT="39144" marB="39144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Policy Decision Point</a:t>
                      </a:r>
                    </a:p>
                  </a:txBody>
                  <a:tcPr marL="78288" marR="78288" marT="39144" marB="39144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Point which evaluates access requests against authorization policies before issuing access decisions</a:t>
                      </a:r>
                    </a:p>
                  </a:txBody>
                  <a:tcPr marL="78288" marR="78288" marT="39144" marB="39144" anchor="ctr"/>
                </a:tc>
                <a:extLst>
                  <a:ext uri="{0D108BD9-81ED-4DB2-BD59-A6C34878D82A}">
                    <a16:rowId xmlns:a16="http://schemas.microsoft.com/office/drawing/2014/main" val="187756067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</a:t>
                      </a:r>
                    </a:p>
                  </a:txBody>
                  <a:tcPr marL="78288" marR="78288" marT="39144" marB="39144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Policy Enforcement Point</a:t>
                      </a:r>
                    </a:p>
                  </a:txBody>
                  <a:tcPr marL="78288" marR="78288" marT="39144" marB="39144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Point which intercepts user's access request to a resource, makes a decision request to the PDP to obtain the access decision</a:t>
                      </a:r>
                      <a:b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(i.e. access to the resource is approved or rejected), and acts on the received decision</a:t>
                      </a:r>
                    </a:p>
                  </a:txBody>
                  <a:tcPr marL="78288" marR="78288" marT="39144" marB="39144" anchor="ctr"/>
                </a:tc>
                <a:extLst>
                  <a:ext uri="{0D108BD9-81ED-4DB2-BD59-A6C34878D82A}">
                    <a16:rowId xmlns:a16="http://schemas.microsoft.com/office/drawing/2014/main" val="782731350"/>
                  </a:ext>
                </a:extLst>
              </a:tr>
              <a:tr h="455112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PIP</a:t>
                      </a:r>
                    </a:p>
                  </a:txBody>
                  <a:tcPr marL="78288" marR="78288" marT="39144" marB="39144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Policy Information Point</a:t>
                      </a:r>
                    </a:p>
                  </a:txBody>
                  <a:tcPr marL="78288" marR="78288" marT="39144" marB="39144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system entity that acts as a source of attribute values (i.e. a resource, subject, environment)</a:t>
                      </a:r>
                    </a:p>
                  </a:txBody>
                  <a:tcPr marL="78288" marR="78288" marT="39144" marB="39144" anchor="ctr"/>
                </a:tc>
                <a:extLst>
                  <a:ext uri="{0D108BD9-81ED-4DB2-BD59-A6C34878D82A}">
                    <a16:rowId xmlns:a16="http://schemas.microsoft.com/office/drawing/2014/main" val="3354099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09121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ABAC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bool </a:t>
            </a:r>
            <a:r>
              <a:rPr lang="en-US" b="1" dirty="0" err="1">
                <a:solidFill>
                  <a:srgbClr val="C00000"/>
                </a:solidFill>
              </a:rPr>
              <a:t>IsActionAllowed</a:t>
            </a:r>
            <a:r>
              <a:rPr lang="en-US" dirty="0"/>
              <a:t>(subject, resource, action)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permit = true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for each rule in rules {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Examines the rule condition using the attributes of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subject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and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resource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as well as the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environment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If rule not meet then permit = false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return permit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70860-49CE-4D40-AF6D-29BD7D32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8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9CE64E-129F-4814-82B3-B6611C16C38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A2F627-4438-45BE-9776-D1A0C3C6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49A3B36-E2D8-4E90-92C4-41BC384AF508}"/>
              </a:ext>
            </a:extLst>
          </p:cNvPr>
          <p:cNvSpPr txBox="1">
            <a:spLocks/>
          </p:cNvSpPr>
          <p:nvPr/>
        </p:nvSpPr>
        <p:spPr>
          <a:xfrm>
            <a:off x="8763000" y="6629400"/>
            <a:ext cx="381000" cy="2203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8F5A54C-6434-4C3B-9388-99B9EA1C42C7}" type="slidenum">
              <a:rPr lang="x-none" sz="10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19</a:t>
            </a:fld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D:\Users\ae\AppData\Local\Temp\SNAGHTMLf1a9e20.PNG">
            <a:extLst>
              <a:ext uri="{FF2B5EF4-FFF2-40B4-BE49-F238E27FC236}">
                <a16:creationId xmlns:a16="http://schemas.microsoft.com/office/drawing/2014/main" id="{0708CDD5-2974-4853-8FF5-FC69C3569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38200"/>
            <a:ext cx="5989602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91537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2A83-2C0C-4720-A518-5C6E922C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EB084-808D-4D1B-8018-079F3AEA6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spcBef>
                <a:spcPts val="1800"/>
              </a:spcBef>
              <a:buFont typeface="+mj-lt"/>
              <a:buAutoNum type="arabicPeriod"/>
            </a:pPr>
            <a:r>
              <a:rPr lang="en-US" sz="3600" dirty="0">
                <a:hlinkClick r:id="rId2" action="ppaction://hlinksldjump"/>
              </a:rPr>
              <a:t>Role-based Access Control (RBAC)</a:t>
            </a:r>
            <a:endParaRPr lang="en-US" sz="3600" dirty="0"/>
          </a:p>
          <a:p>
            <a:pPr marL="742950" indent="-742950">
              <a:spcBef>
                <a:spcPts val="1800"/>
              </a:spcBef>
              <a:buFont typeface="+mj-lt"/>
              <a:buAutoNum type="arabicPeriod"/>
            </a:pPr>
            <a:r>
              <a:rPr lang="en-US" sz="3600" dirty="0">
                <a:hlinkClick r:id="rId3" action="ppaction://hlinksldjump"/>
              </a:rPr>
              <a:t>Attribute-based Access Control (ABAC)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0713B-503F-45CB-9E43-9DADB6D8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99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4B0407-4DBD-4836-914A-DF5F6641A02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29F51F-5AB1-4F0B-B6BC-67AFA559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</a:t>
            </a:r>
          </a:p>
        </p:txBody>
      </p:sp>
      <p:pic>
        <p:nvPicPr>
          <p:cNvPr id="5122" name="Picture 2" descr="Image result for abac attribute based access control">
            <a:extLst>
              <a:ext uri="{FF2B5EF4-FFF2-40B4-BE49-F238E27FC236}">
                <a16:creationId xmlns:a16="http://schemas.microsoft.com/office/drawing/2014/main" id="{015F0DD3-B2EE-47D0-BE05-7C16D9784B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0"/>
          <a:stretch/>
        </p:blipFill>
        <p:spPr bwMode="auto">
          <a:xfrm>
            <a:off x="260996" y="1341258"/>
            <a:ext cx="8730604" cy="9064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8F5AD5-08F0-437E-A892-438A85826C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846"/>
          <a:stretch/>
        </p:blipFill>
        <p:spPr>
          <a:xfrm>
            <a:off x="228600" y="3481683"/>
            <a:ext cx="856161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0307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22297-6F47-4C83-A465-003193259AE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62D425-4CC6-4D0F-A228-2914E6F1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</a:t>
            </a:r>
          </a:p>
        </p:txBody>
      </p:sp>
      <p:pic>
        <p:nvPicPr>
          <p:cNvPr id="6" name="Picture 4" descr="Image result for abac attribute based access control doctor">
            <a:extLst>
              <a:ext uri="{FF2B5EF4-FFF2-40B4-BE49-F238E27FC236}">
                <a16:creationId xmlns:a16="http://schemas.microsoft.com/office/drawing/2014/main" id="{8D9D025B-153A-4D40-A089-018F47374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t="15062"/>
          <a:stretch/>
        </p:blipFill>
        <p:spPr bwMode="auto">
          <a:xfrm>
            <a:off x="261026" y="1212213"/>
            <a:ext cx="8422415" cy="43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FE9707-195A-42A2-8491-416E52CC8B37}"/>
              </a:ext>
            </a:extLst>
          </p:cNvPr>
          <p:cNvSpPr txBox="1"/>
          <p:nvPr/>
        </p:nvSpPr>
        <p:spPr>
          <a:xfrm>
            <a:off x="8115994" y="4953000"/>
            <a:ext cx="533400" cy="4770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6081978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6FE0-A7E0-41AB-B93A-968126B1D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33"/>
            <a:ext cx="8229600" cy="514967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C6949-9064-4D6F-B91A-1847DFE2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685800"/>
            <a:ext cx="8610600" cy="6096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/>
              <a:t>NIST Digital Identity Guidelines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hlinkClick r:id="rId3"/>
              </a:rPr>
              <a:t>https://pages.nist.gov/800-63-3/</a:t>
            </a:r>
            <a:r>
              <a:rPr lang="en-US" dirty="0"/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/>
              <a:t>XAML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hlinkClick r:id="rId4"/>
              </a:rPr>
              <a:t>https://en.wikipedia.org/wiki/XACML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430F0-6E06-4756-AA99-CD145555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B3D4-C00E-BD42-86D7-9F6D37C09D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7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BD072A-B841-437D-8042-BE001AD59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Role-based Access Control (RBAC)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F3A85-3F23-4138-9CA2-8EAC3F17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1EA91D-D0A9-4F66-BF9E-B4097B25A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657600"/>
            <a:ext cx="2472044" cy="21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1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500" dirty="0"/>
              <a:t>Authorization</a:t>
            </a:r>
          </a:p>
        </p:txBody>
      </p:sp>
      <p:sp>
        <p:nvSpPr>
          <p:cNvPr id="87" name="Shape 87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2819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 dirty="0"/>
              <a:t>Authorization follows authentication</a:t>
            </a:r>
          </a:p>
          <a:p>
            <a:pPr lvl="1">
              <a:defRPr sz="1800"/>
            </a:pPr>
            <a:r>
              <a:rPr lang="en-US" sz="2400" dirty="0"/>
              <a:t>After establishing who the user is, the system needs to decide what they can do</a:t>
            </a:r>
          </a:p>
          <a:p>
            <a:pPr>
              <a:defRPr sz="1800"/>
            </a:pPr>
            <a:r>
              <a:rPr lang="en-US" sz="2800" dirty="0"/>
              <a:t>Authorization is u</a:t>
            </a:r>
            <a:r>
              <a:rPr sz="2800" dirty="0"/>
              <a:t>sually represented as a policy specification of what resources can be accessed by a given subject</a:t>
            </a:r>
            <a:r>
              <a:rPr lang="en-US" sz="2800" dirty="0"/>
              <a:t> (i.e., </a:t>
            </a:r>
            <a:r>
              <a:rPr lang="en-US" sz="2800" i="1" dirty="0"/>
              <a:t>Who</a:t>
            </a:r>
            <a:r>
              <a:rPr lang="en-US" sz="2800" dirty="0"/>
              <a:t> can access </a:t>
            </a:r>
            <a:r>
              <a:rPr lang="en-US" sz="2800" i="1" dirty="0"/>
              <a:t>what</a:t>
            </a:r>
            <a:r>
              <a:rPr lang="en-US" sz="2800" dirty="0"/>
              <a:t>?)</a:t>
            </a:r>
            <a:endParaRPr sz="2800" dirty="0"/>
          </a:p>
          <a:p>
            <a:pPr lvl="1">
              <a:defRPr sz="1800"/>
            </a:pPr>
            <a:r>
              <a:rPr sz="2400" dirty="0"/>
              <a:t>Can also include the nature of the access</a:t>
            </a:r>
            <a:r>
              <a:rPr lang="en-US" sz="2400" dirty="0"/>
              <a:t> (e.g., read, write)</a:t>
            </a:r>
            <a:endParaRPr sz="2400" dirty="0"/>
          </a:p>
        </p:txBody>
      </p:sp>
      <p:sp>
        <p:nvSpPr>
          <p:cNvPr id="88" name="Shape 8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984"/>
              <a:t>4</a:t>
            </a:fld>
            <a:endParaRPr sz="984"/>
          </a:p>
        </p:txBody>
      </p:sp>
      <p:graphicFrame>
        <p:nvGraphicFramePr>
          <p:cNvPr id="5" name="Table 80">
            <a:extLst>
              <a:ext uri="{FF2B5EF4-FFF2-40B4-BE49-F238E27FC236}">
                <a16:creationId xmlns:a16="http://schemas.microsoft.com/office/drawing/2014/main" id="{F4FD9C20-E45F-4827-BE1A-F6BF029C4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3010390"/>
              </p:ext>
            </p:extLst>
          </p:nvPr>
        </p:nvGraphicFramePr>
        <p:xfrm>
          <a:off x="1981200" y="4419600"/>
          <a:ext cx="5941814" cy="1971676"/>
        </p:xfrm>
        <a:graphic>
          <a:graphicData uri="http://schemas.openxmlformats.org/drawingml/2006/table">
            <a:tbl>
              <a:tblPr/>
              <a:tblGrid>
                <a:gridCol w="1245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6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1898"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sz="2000" b="1" dirty="0"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</a:rPr>
                        <a:t>Subject</a:t>
                      </a:r>
                      <a:endParaRPr lang="en-US" sz="2000" b="1" dirty="0">
                        <a:latin typeface="Calibri" panose="020F0502020204030204" pitchFamily="34" charset="0"/>
                        <a:ea typeface="Helvetica"/>
                        <a:cs typeface="Calibri" panose="020F0502020204030204" pitchFamily="34" charset="0"/>
                      </a:endParaRPr>
                    </a:p>
                    <a:p>
                      <a:pPr lvl="0" algn="r" defTabSz="914400">
                        <a:defRPr sz="1800"/>
                      </a:pPr>
                      <a:r>
                        <a:rPr lang="en-AU" sz="2000" b="1" dirty="0"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</a:rPr>
                        <a:t>or</a:t>
                      </a:r>
                    </a:p>
                    <a:p>
                      <a:pPr lvl="0" algn="r" defTabSz="914400">
                        <a:defRPr sz="1800"/>
                      </a:pPr>
                      <a:r>
                        <a:rPr lang="en-AU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</a:rPr>
                        <a:t>Principal</a:t>
                      </a:r>
                      <a:endParaRPr sz="20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Helvetica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Helvetica Light"/>
                        </a:rPr>
                        <a:t>Users of a system could a person or an automated agent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078"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lang="en-US" sz="2000" b="1" dirty="0"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</a:rPr>
                        <a:t>Resource </a:t>
                      </a:r>
                    </a:p>
                    <a:p>
                      <a:pPr lvl="0" algn="r" defTabSz="914400">
                        <a:defRPr sz="1800"/>
                      </a:pPr>
                      <a:r>
                        <a:rPr lang="en-US" sz="2000" b="1" dirty="0"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</a:rPr>
                        <a:t>or</a:t>
                      </a:r>
                    </a:p>
                    <a:p>
                      <a:pPr lvl="0" algn="r" defTabSz="914400">
                        <a:defRPr sz="1800"/>
                      </a:pPr>
                      <a:r>
                        <a:rPr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</a:rPr>
                        <a:t>Object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Helvetica Light"/>
                        </a:rPr>
                        <a:t>Resource acted upon by subjects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9924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RBAC vs. MAC/DAC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6096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Mandatory Access Control (MAC) and Discretionary Access Control (DAC)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Users, Groups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have</a:t>
            </a:r>
            <a:r>
              <a:rPr lang="en-US" dirty="0">
                <a:sym typeface="Wingdings" pitchFamily="2" charset="2"/>
              </a:rPr>
              <a:t> Permissions on objects (e.g., files)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Wingdings" pitchFamily="2" charset="2"/>
              </a:rPr>
              <a:t>DAC allows the owner of the object to determine who has access. In MAC however the access rights are determined by the administrator/policy</a:t>
            </a:r>
          </a:p>
          <a:p>
            <a:pPr>
              <a:lnSpc>
                <a:spcPct val="120000"/>
              </a:lnSpc>
            </a:pPr>
            <a:r>
              <a:rPr lang="en-US" dirty="0"/>
              <a:t>Role-based Access Control (RBAC)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Roles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have</a:t>
            </a:r>
            <a:r>
              <a:rPr lang="en-US" dirty="0">
                <a:sym typeface="Wingdings" pitchFamily="2" charset="2"/>
              </a:rPr>
              <a:t> Permissions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Wingdings" pitchFamily="2" charset="2"/>
              </a:rPr>
              <a:t>Users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have</a:t>
            </a:r>
            <a:r>
              <a:rPr lang="en-US" dirty="0">
                <a:sym typeface="Wingdings" pitchFamily="2" charset="2"/>
              </a:rPr>
              <a:t> Roles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Wingdings" pitchFamily="2" charset="2"/>
              </a:rPr>
              <a:t>Many-to-many relations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Wingdings" pitchFamily="2" charset="2"/>
              </a:rPr>
              <a:t>Simplifies </a:t>
            </a:r>
            <a:r>
              <a:rPr lang="en-US" dirty="0"/>
              <a:t>maintainability in systems with lots of users</a:t>
            </a:r>
            <a:endParaRPr lang="en-US" dirty="0">
              <a:sym typeface="Wingdings" pitchFamily="2" charset="2"/>
            </a:endParaRPr>
          </a:p>
          <a:p>
            <a:pPr>
              <a:lnSpc>
                <a:spcPct val="120000"/>
              </a:lnSpc>
            </a:pPr>
            <a:r>
              <a:rPr lang="en-US" dirty="0">
                <a:sym typeface="Wingdings" pitchFamily="2" charset="2"/>
              </a:rPr>
              <a:t>Difference between groups and roles?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Wingdings" pitchFamily="2" charset="2"/>
              </a:rPr>
              <a:t>Groups: collection of users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Wingdings" pitchFamily="2" charset="2"/>
              </a:rPr>
              <a:t>Roles: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ym typeface="Wingdings" pitchFamily="2" charset="2"/>
              </a:rPr>
              <a:t>collection of permissions and possibly other roles 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ym typeface="Wingdings" pitchFamily="2" charset="2"/>
              </a:rPr>
              <a:t>job function within an organization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20A1B-E69C-4F8F-A508-D2EA7D49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4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RBAC Illustrated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57400" y="5181600"/>
            <a:ext cx="24384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Assignment (UA)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638800" y="5263652"/>
            <a:ext cx="29718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Permission Assignment (PA)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A25F1-057D-419F-BE32-91B7DC15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8" name="Picture 4" descr="Image result for RBAC">
            <a:extLst>
              <a:ext uri="{FF2B5EF4-FFF2-40B4-BE49-F238E27FC236}">
                <a16:creationId xmlns:a16="http://schemas.microsoft.com/office/drawing/2014/main" id="{38534C7F-7C1D-4EA6-AC8C-02E04C659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68" y="1105011"/>
            <a:ext cx="6957464" cy="385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CE797C-2242-420B-A68E-387CE1FA3016}"/>
              </a:ext>
            </a:extLst>
          </p:cNvPr>
          <p:cNvSpPr/>
          <p:nvPr/>
        </p:nvSpPr>
        <p:spPr bwMode="auto">
          <a:xfrm>
            <a:off x="7620000" y="4038600"/>
            <a:ext cx="4572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0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Matrix Representation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87804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Role has permissions on resources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e.g., permission on blog posts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921181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Users are assigned to roles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7F790B-16AE-43FA-98BF-BB0565A0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050" name="Picture 2" descr="D:\Users\ae\AppData\Local\Temp\SNAGHTML4c5fda6.PNG">
            <a:extLst>
              <a:ext uri="{FF2B5EF4-FFF2-40B4-BE49-F238E27FC236}">
                <a16:creationId xmlns:a16="http://schemas.microsoft.com/office/drawing/2014/main" id="{D6A89FBA-E2BB-4224-8521-59F7FEF13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96" y="1924693"/>
            <a:ext cx="6400800" cy="171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697F39-C236-4F09-A83D-5AFE49EBD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693276"/>
              </p:ext>
            </p:extLst>
          </p:nvPr>
        </p:nvGraphicFramePr>
        <p:xfrm>
          <a:off x="758758" y="4572000"/>
          <a:ext cx="6096000" cy="14833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8294740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02765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1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Writer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32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Fatma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7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242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40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RBAC –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Users:</a:t>
            </a:r>
            <a:r>
              <a:rPr lang="en-US" sz="2400" dirty="0"/>
              <a:t> individuals with access to the system</a:t>
            </a:r>
          </a:p>
          <a:p>
            <a:r>
              <a:rPr lang="en-US" sz="2400" b="1" dirty="0"/>
              <a:t>Role:</a:t>
            </a:r>
            <a:r>
              <a:rPr lang="en-US" sz="2400" dirty="0"/>
              <a:t> named job function within the org</a:t>
            </a:r>
          </a:p>
          <a:p>
            <a:r>
              <a:rPr lang="en-US" sz="2400" b="1" dirty="0"/>
              <a:t>Permission:</a:t>
            </a:r>
            <a:r>
              <a:rPr lang="en-US" sz="2400" dirty="0"/>
              <a:t> approval of a particular mode of access to objects</a:t>
            </a:r>
          </a:p>
          <a:p>
            <a:r>
              <a:rPr lang="en-US" sz="2400" b="1" dirty="0"/>
              <a:t>Session:</a:t>
            </a:r>
            <a:r>
              <a:rPr lang="en-US" sz="2400" dirty="0"/>
              <a:t> mapping between a user and a subset of roles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14A8D-2BDC-4DCF-BAC9-A3CFC1DE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63A97823-B828-4560-BE67-5310499C7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1"/>
          <a:stretch/>
        </p:blipFill>
        <p:spPr bwMode="auto">
          <a:xfrm>
            <a:off x="914400" y="990600"/>
            <a:ext cx="692045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87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RBAC – Role Hierarchies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 hierarchical structure of roles in org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C9C2B-23E3-4E51-840E-A272E39E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7B451FB-69FD-424E-BBF9-B61711209F21}"/>
              </a:ext>
            </a:extLst>
          </p:cNvPr>
          <p:cNvSpPr txBox="1">
            <a:spLocks/>
          </p:cNvSpPr>
          <p:nvPr/>
        </p:nvSpPr>
        <p:spPr bwMode="auto">
          <a:xfrm>
            <a:off x="298315" y="5400585"/>
            <a:ext cx="8610600" cy="1204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/>
              <a:t>Manager role has all permissions of Writer role</a:t>
            </a:r>
          </a:p>
          <a:p>
            <a:r>
              <a:rPr lang="en-US" sz="2800" kern="0" dirty="0"/>
              <a:t>Writer roles has all permission of Guest role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DE7F1-D13A-4E05-A51C-35B9545B4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907604"/>
            <a:ext cx="2390765" cy="3042792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B0FBEB1-3D28-4635-A91C-92C98D463F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7980227"/>
              </p:ext>
            </p:extLst>
          </p:nvPr>
        </p:nvGraphicFramePr>
        <p:xfrm>
          <a:off x="1524000" y="1397000"/>
          <a:ext cx="3276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FC684B4-D9DA-4BAE-9BA1-21848A8EF942}"/>
              </a:ext>
            </a:extLst>
          </p:cNvPr>
          <p:cNvSpPr txBox="1"/>
          <p:nvPr/>
        </p:nvSpPr>
        <p:spPr>
          <a:xfrm>
            <a:off x="1981200" y="2043628"/>
            <a:ext cx="2133600" cy="477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74C216-5023-4116-9B7C-D873B04C6CBD}"/>
              </a:ext>
            </a:extLst>
          </p:cNvPr>
          <p:cNvSpPr txBox="1"/>
          <p:nvPr/>
        </p:nvSpPr>
        <p:spPr>
          <a:xfrm>
            <a:off x="1981200" y="3252563"/>
            <a:ext cx="2133600" cy="4770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07FD1B-0837-4A38-AB98-D16C63AF1991}"/>
              </a:ext>
            </a:extLst>
          </p:cNvPr>
          <p:cNvSpPr txBox="1"/>
          <p:nvPr/>
        </p:nvSpPr>
        <p:spPr>
          <a:xfrm>
            <a:off x="1966918" y="4475946"/>
            <a:ext cx="2133600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Manager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FED1E017-7EAB-4224-8A91-1BB1046198E3}"/>
              </a:ext>
            </a:extLst>
          </p:cNvPr>
          <p:cNvSpPr/>
          <p:nvPr/>
        </p:nvSpPr>
        <p:spPr bwMode="auto">
          <a:xfrm>
            <a:off x="3048000" y="2520682"/>
            <a:ext cx="228600" cy="731881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FE388986-72EE-4EF1-ADE8-A8E7A3952E9D}"/>
              </a:ext>
            </a:extLst>
          </p:cNvPr>
          <p:cNvSpPr/>
          <p:nvPr/>
        </p:nvSpPr>
        <p:spPr bwMode="auto">
          <a:xfrm>
            <a:off x="3048000" y="3736841"/>
            <a:ext cx="228600" cy="731881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7932"/>
      </p:ext>
    </p:extLst>
  </p:cSld>
  <p:clrMapOvr>
    <a:masterClrMapping/>
  </p:clrMapOvr>
</p:sld>
</file>

<file path=ppt/theme/theme1.xml><?xml version="1.0" encoding="utf-8"?>
<a:theme xmlns:a="http://schemas.openxmlformats.org/drawingml/2006/main" name="Socke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79C7A556E8BE4B98C2AB7ED8CA5E32" ma:contentTypeVersion="2" ma:contentTypeDescription="Create a new document." ma:contentTypeScope="" ma:versionID="bd8fdefa5f8b359d099d8e126c1253dc">
  <xsd:schema xmlns:xsd="http://www.w3.org/2001/XMLSchema" xmlns:xs="http://www.w3.org/2001/XMLSchema" xmlns:p="http://schemas.microsoft.com/office/2006/metadata/properties" xmlns:ns2="0b455ec8-03d2-4e15-bae3-5131de163823" targetNamespace="http://schemas.microsoft.com/office/2006/metadata/properties" ma:root="true" ma:fieldsID="55f4fe314d9da7930c60632063d2e29b" ns2:_="">
    <xsd:import namespace="0b455ec8-03d2-4e15-bae3-5131de1638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55ec8-03d2-4e15-bae3-5131de1638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E56D9B-CAD9-4D78-BE01-ED03E3E01208}"/>
</file>

<file path=customXml/itemProps2.xml><?xml version="1.0" encoding="utf-8"?>
<ds:datastoreItem xmlns:ds="http://schemas.openxmlformats.org/officeDocument/2006/customXml" ds:itemID="{1B51BF25-D48A-4C09-AEA9-DCC56B972C26}"/>
</file>

<file path=customXml/itemProps3.xml><?xml version="1.0" encoding="utf-8"?>
<ds:datastoreItem xmlns:ds="http://schemas.openxmlformats.org/officeDocument/2006/customXml" ds:itemID="{C2D6BDAB-C0E0-41AE-9E2B-1C9082A192CB}"/>
</file>

<file path=docProps/app.xml><?xml version="1.0" encoding="utf-8"?>
<Properties xmlns="http://schemas.openxmlformats.org/officeDocument/2006/extended-properties" xmlns:vt="http://schemas.openxmlformats.org/officeDocument/2006/docPropsVTypes">
  <Template>01 Intro to Security</Template>
  <TotalTime>4182</TotalTime>
  <Words>2131</Words>
  <Application>Microsoft Office PowerPoint</Application>
  <PresentationFormat>On-screen Show (4:3)</PresentationFormat>
  <Paragraphs>343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9" baseType="lpstr">
      <vt:lpstr>ＭＳ Ｐゴシック</vt:lpstr>
      <vt:lpstr>Arial</vt:lpstr>
      <vt:lpstr>Calibri</vt:lpstr>
      <vt:lpstr>Century Gothic</vt:lpstr>
      <vt:lpstr>Comic Sans MS</vt:lpstr>
      <vt:lpstr>Corbel</vt:lpstr>
      <vt:lpstr>Courier New</vt:lpstr>
      <vt:lpstr>Helvetica</vt:lpstr>
      <vt:lpstr>Helvetica Light</vt:lpstr>
      <vt:lpstr>Roboto</vt:lpstr>
      <vt:lpstr>Tahoma</vt:lpstr>
      <vt:lpstr>Times New Roman</vt:lpstr>
      <vt:lpstr>Verdana</vt:lpstr>
      <vt:lpstr>Wingdings</vt:lpstr>
      <vt:lpstr>Sockets</vt:lpstr>
      <vt:lpstr>1_Office Theme</vt:lpstr>
      <vt:lpstr>Office Theme</vt:lpstr>
      <vt:lpstr>Authorization</vt:lpstr>
      <vt:lpstr>Outline</vt:lpstr>
      <vt:lpstr>Role-based Access Control (RBAC)</vt:lpstr>
      <vt:lpstr>Authorization</vt:lpstr>
      <vt:lpstr>RBAC vs. MAC/DAC</vt:lpstr>
      <vt:lpstr>Basic RBAC Illustrated</vt:lpstr>
      <vt:lpstr>Access Matrix Representation</vt:lpstr>
      <vt:lpstr>RBAC – Base</vt:lpstr>
      <vt:lpstr>RBAC – Role Hierarchies</vt:lpstr>
      <vt:lpstr>Role Hierarchy Example</vt:lpstr>
      <vt:lpstr>RBAC – Constraints</vt:lpstr>
      <vt:lpstr>RBAC – Consolidated Model</vt:lpstr>
      <vt:lpstr>Key Points</vt:lpstr>
      <vt:lpstr>Attribute-based Access Control (ABAC)</vt:lpstr>
      <vt:lpstr>Attribute-Based Access Control (ABAC)</vt:lpstr>
      <vt:lpstr>ABAC Model: Attributes</vt:lpstr>
      <vt:lpstr>Architecture</vt:lpstr>
      <vt:lpstr>ABAC model</vt:lpstr>
      <vt:lpstr>Scenario 1</vt:lpstr>
      <vt:lpstr>Scenario 2</vt:lpstr>
      <vt:lpstr>Scenario 3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</dc:creator>
  <cp:lastModifiedBy>Abdelkarim Erradi</cp:lastModifiedBy>
  <cp:revision>234</cp:revision>
  <dcterms:created xsi:type="dcterms:W3CDTF">2014-04-02T06:25:14Z</dcterms:created>
  <dcterms:modified xsi:type="dcterms:W3CDTF">2018-11-17T17:41:28Z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0x0101008A79C7A556E8BE4B98C2AB7ED8CA5E32</vt:lpwstr>
  </property>
</Properties>
</file>