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4"/>
  </p:sldMasterIdLst>
  <p:notesMasterIdLst>
    <p:notesMasterId r:id="rId38"/>
  </p:notesMasterIdLst>
  <p:handoutMasterIdLst>
    <p:handoutMasterId r:id="rId39"/>
  </p:handoutMasterIdLst>
  <p:sldIdLst>
    <p:sldId id="401" r:id="rId5"/>
    <p:sldId id="390" r:id="rId6"/>
    <p:sldId id="359" r:id="rId7"/>
    <p:sldId id="392" r:id="rId8"/>
    <p:sldId id="393" r:id="rId9"/>
    <p:sldId id="364" r:id="rId10"/>
    <p:sldId id="403" r:id="rId11"/>
    <p:sldId id="405" r:id="rId12"/>
    <p:sldId id="404" r:id="rId13"/>
    <p:sldId id="406" r:id="rId14"/>
    <p:sldId id="382" r:id="rId15"/>
    <p:sldId id="383" r:id="rId16"/>
    <p:sldId id="384" r:id="rId17"/>
    <p:sldId id="385" r:id="rId18"/>
    <p:sldId id="256" r:id="rId19"/>
    <p:sldId id="257" r:id="rId20"/>
    <p:sldId id="258" r:id="rId21"/>
    <p:sldId id="259" r:id="rId22"/>
    <p:sldId id="260" r:id="rId23"/>
    <p:sldId id="261" r:id="rId24"/>
    <p:sldId id="262" r:id="rId25"/>
    <p:sldId id="263" r:id="rId26"/>
    <p:sldId id="264" r:id="rId27"/>
    <p:sldId id="267" r:id="rId28"/>
    <p:sldId id="266" r:id="rId29"/>
    <p:sldId id="268" r:id="rId30"/>
    <p:sldId id="269" r:id="rId31"/>
    <p:sldId id="270" r:id="rId32"/>
    <p:sldId id="271" r:id="rId33"/>
    <p:sldId id="272" r:id="rId34"/>
    <p:sldId id="273" r:id="rId35"/>
    <p:sldId id="274" r:id="rId36"/>
    <p:sldId id="402" r:id="rId37"/>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8552"/>
    <a:srgbClr val="FFB41B"/>
    <a:srgbClr val="FFA41F"/>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64"/>
    <p:restoredTop sz="81352"/>
  </p:normalViewPr>
  <p:slideViewPr>
    <p:cSldViewPr>
      <p:cViewPr varScale="1">
        <p:scale>
          <a:sx n="51" d="100"/>
          <a:sy n="51" d="100"/>
        </p:scale>
        <p:origin x="186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9" d="100"/>
          <a:sy n="119" d="100"/>
        </p:scale>
        <p:origin x="-2320"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34731C-F005-674A-BA10-F2D0638C0394}"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E09510D-0262-224D-8F22-11455F3A5B7D}">
      <dgm:prSet phldrT="[Text]"/>
      <dgm:spPr>
        <a:solidFill>
          <a:schemeClr val="tx1"/>
        </a:solidFill>
      </dgm:spPr>
      <dgm:t>
        <a:bodyPr/>
        <a:lstStyle/>
        <a:p>
          <a:r>
            <a:rPr lang="en-AU" b="1" dirty="0">
              <a:latin typeface="+mn-lt"/>
              <a:ea typeface="+mn-ea"/>
            </a:rPr>
            <a:t>Computers as targets</a:t>
          </a:r>
          <a:endParaRPr lang="en-US" b="1" dirty="0">
            <a:latin typeface="+mn-lt"/>
          </a:endParaRPr>
        </a:p>
      </dgm:t>
    </dgm:pt>
    <dgm:pt modelId="{88A74A8C-A64F-A346-9092-2A5845D7892F}" type="parTrans" cxnId="{A011DB5B-3C13-E547-835C-269EA8C86B15}">
      <dgm:prSet/>
      <dgm:spPr/>
      <dgm:t>
        <a:bodyPr/>
        <a:lstStyle/>
        <a:p>
          <a:endParaRPr lang="en-US"/>
        </a:p>
      </dgm:t>
    </dgm:pt>
    <dgm:pt modelId="{8B7709F4-6BDB-C24D-B5DB-6F672893D170}" type="sibTrans" cxnId="{A011DB5B-3C13-E547-835C-269EA8C86B15}">
      <dgm:prSet/>
      <dgm:spPr/>
      <dgm:t>
        <a:bodyPr/>
        <a:lstStyle/>
        <a:p>
          <a:endParaRPr lang="en-US"/>
        </a:p>
      </dgm:t>
    </dgm:pt>
    <dgm:pt modelId="{9F42375A-5320-094A-A640-A699CD782E17}">
      <dgm:prSet custT="1"/>
      <dgm:spPr>
        <a:solidFill>
          <a:schemeClr val="accent3">
            <a:lumMod val="75000"/>
          </a:schemeClr>
        </a:solidFill>
      </dgm:spPr>
      <dgm:t>
        <a:bodyPr/>
        <a:lstStyle/>
        <a:p>
          <a:r>
            <a:rPr lang="en-AU" sz="1400" b="1" dirty="0">
              <a:solidFill>
                <a:schemeClr val="bg1"/>
              </a:solidFill>
              <a:latin typeface="+mn-lt"/>
              <a:ea typeface="+mn-ea"/>
            </a:rPr>
            <a:t>Involves an attack on data integrity, system integrity, data confidentiality, privacy, or availability</a:t>
          </a:r>
        </a:p>
      </dgm:t>
    </dgm:pt>
    <dgm:pt modelId="{DD5EAC86-A7F3-034F-A07B-8129F9858D96}" type="parTrans" cxnId="{42E5365D-2CFD-BA42-8CE6-0323AD338E8C}">
      <dgm:prSet/>
      <dgm:spPr/>
      <dgm:t>
        <a:bodyPr/>
        <a:lstStyle/>
        <a:p>
          <a:endParaRPr lang="en-US"/>
        </a:p>
      </dgm:t>
    </dgm:pt>
    <dgm:pt modelId="{7EAD22CD-FFDA-F945-A2D1-5B91E7149E1C}" type="sibTrans" cxnId="{42E5365D-2CFD-BA42-8CE6-0323AD338E8C}">
      <dgm:prSet/>
      <dgm:spPr/>
      <dgm:t>
        <a:bodyPr/>
        <a:lstStyle/>
        <a:p>
          <a:endParaRPr lang="en-US"/>
        </a:p>
      </dgm:t>
    </dgm:pt>
    <dgm:pt modelId="{E1E3DE90-D6FE-9340-B1F8-30B0DB01B6BF}">
      <dgm:prSet/>
      <dgm:spPr>
        <a:solidFill>
          <a:schemeClr val="tx1"/>
        </a:solidFill>
      </dgm:spPr>
      <dgm:t>
        <a:bodyPr/>
        <a:lstStyle/>
        <a:p>
          <a:r>
            <a:rPr lang="en-AU" b="1" dirty="0">
              <a:latin typeface="+mn-lt"/>
              <a:ea typeface="+mn-ea"/>
            </a:rPr>
            <a:t>Computers as storage devices</a:t>
          </a:r>
        </a:p>
      </dgm:t>
    </dgm:pt>
    <dgm:pt modelId="{8156E39F-B1BB-E644-B585-C3FA37AB318F}" type="parTrans" cxnId="{43651987-9797-3C43-9D97-1E66DCCD6402}">
      <dgm:prSet/>
      <dgm:spPr/>
      <dgm:t>
        <a:bodyPr/>
        <a:lstStyle/>
        <a:p>
          <a:endParaRPr lang="en-US"/>
        </a:p>
      </dgm:t>
    </dgm:pt>
    <dgm:pt modelId="{23436C3E-2A21-D64A-9BA7-8DA115EBE84C}" type="sibTrans" cxnId="{43651987-9797-3C43-9D97-1E66DCCD6402}">
      <dgm:prSet/>
      <dgm:spPr/>
      <dgm:t>
        <a:bodyPr/>
        <a:lstStyle/>
        <a:p>
          <a:endParaRPr lang="en-US"/>
        </a:p>
      </dgm:t>
    </dgm:pt>
    <dgm:pt modelId="{1455CAFC-75BE-5743-A225-495E94182041}">
      <dgm:prSet/>
      <dgm:spPr>
        <a:solidFill>
          <a:schemeClr val="accent6">
            <a:lumMod val="75000"/>
          </a:schemeClr>
        </a:solidFill>
      </dgm:spPr>
      <dgm:t>
        <a:bodyPr/>
        <a:lstStyle/>
        <a:p>
          <a:r>
            <a:rPr lang="en-AU" b="1" dirty="0">
              <a:solidFill>
                <a:srgbClr val="000000"/>
              </a:solidFill>
              <a:latin typeface="+mn-lt"/>
              <a:ea typeface="+mn-ea"/>
            </a:rPr>
            <a:t>Using the computer to store stolen password lists, credit card or calling card numbers, proprietary corporate information, pornographic image files, or pirated commercial software</a:t>
          </a:r>
        </a:p>
      </dgm:t>
    </dgm:pt>
    <dgm:pt modelId="{0DA39F8D-681B-354E-B6EA-81ED3E6DE517}" type="parTrans" cxnId="{C7E13F30-264B-864E-819E-E9DE9B2BFDFC}">
      <dgm:prSet/>
      <dgm:spPr/>
      <dgm:t>
        <a:bodyPr/>
        <a:lstStyle/>
        <a:p>
          <a:endParaRPr lang="en-US"/>
        </a:p>
      </dgm:t>
    </dgm:pt>
    <dgm:pt modelId="{74845942-0630-E34B-BDD9-134E68A22941}" type="sibTrans" cxnId="{C7E13F30-264B-864E-819E-E9DE9B2BFDFC}">
      <dgm:prSet/>
      <dgm:spPr/>
      <dgm:t>
        <a:bodyPr/>
        <a:lstStyle/>
        <a:p>
          <a:endParaRPr lang="en-US"/>
        </a:p>
      </dgm:t>
    </dgm:pt>
    <dgm:pt modelId="{38B53426-DC34-4446-B4CB-E6716DFF9AF3}">
      <dgm:prSet/>
      <dgm:spPr>
        <a:solidFill>
          <a:schemeClr val="tx1"/>
        </a:solidFill>
      </dgm:spPr>
      <dgm:t>
        <a:bodyPr/>
        <a:lstStyle/>
        <a:p>
          <a:r>
            <a:rPr lang="en-AU" b="1" dirty="0">
              <a:latin typeface="+mn-lt"/>
              <a:ea typeface="+mn-ea"/>
            </a:rPr>
            <a:t>Computers as communications tools</a:t>
          </a:r>
        </a:p>
      </dgm:t>
    </dgm:pt>
    <dgm:pt modelId="{8EB3CF16-BDEC-0749-836C-4475B58E6DCD}" type="parTrans" cxnId="{AE9F3794-3C73-9A42-8D05-25097E2EE1DA}">
      <dgm:prSet/>
      <dgm:spPr/>
      <dgm:t>
        <a:bodyPr/>
        <a:lstStyle/>
        <a:p>
          <a:endParaRPr lang="en-US"/>
        </a:p>
      </dgm:t>
    </dgm:pt>
    <dgm:pt modelId="{C4617085-B2EA-494F-AFAE-D9ECD67409B5}" type="sibTrans" cxnId="{AE9F3794-3C73-9A42-8D05-25097E2EE1DA}">
      <dgm:prSet/>
      <dgm:spPr/>
      <dgm:t>
        <a:bodyPr/>
        <a:lstStyle/>
        <a:p>
          <a:endParaRPr lang="en-US"/>
        </a:p>
      </dgm:t>
    </dgm:pt>
    <dgm:pt modelId="{323A1022-FE6E-8741-920F-9FE763826367}">
      <dgm:prSet/>
      <dgm:spPr>
        <a:solidFill>
          <a:schemeClr val="accent5">
            <a:lumMod val="75000"/>
          </a:schemeClr>
        </a:solidFill>
      </dgm:spPr>
      <dgm:t>
        <a:bodyPr/>
        <a:lstStyle/>
        <a:p>
          <a:r>
            <a:rPr lang="en-AU" b="1" dirty="0">
              <a:solidFill>
                <a:srgbClr val="000000"/>
              </a:solidFill>
              <a:latin typeface="+mn-lt"/>
              <a:ea typeface="+mn-ea"/>
            </a:rPr>
            <a:t>Crimes that are committed online, such as fraud, gambling, child pornography, and the  illegal sale of prescription drugs, controlled substances, alcohol, or guns</a:t>
          </a:r>
        </a:p>
      </dgm:t>
    </dgm:pt>
    <dgm:pt modelId="{21D9A743-31B7-CD42-950A-4692FD22E37B}" type="parTrans" cxnId="{BA3DAB9C-2E1F-B445-AEDA-7B7626F011D2}">
      <dgm:prSet/>
      <dgm:spPr/>
      <dgm:t>
        <a:bodyPr/>
        <a:lstStyle/>
        <a:p>
          <a:endParaRPr lang="en-US"/>
        </a:p>
      </dgm:t>
    </dgm:pt>
    <dgm:pt modelId="{443343D3-63B2-5544-B83B-7ED9D54D602C}" type="sibTrans" cxnId="{BA3DAB9C-2E1F-B445-AEDA-7B7626F011D2}">
      <dgm:prSet/>
      <dgm:spPr/>
      <dgm:t>
        <a:bodyPr/>
        <a:lstStyle/>
        <a:p>
          <a:endParaRPr lang="en-US"/>
        </a:p>
      </dgm:t>
    </dgm:pt>
    <dgm:pt modelId="{4A4FE627-1C47-EC4A-8F07-2B937A0470D2}" type="pres">
      <dgm:prSet presAssocID="{2734731C-F005-674A-BA10-F2D0638C0394}" presName="theList" presStyleCnt="0">
        <dgm:presLayoutVars>
          <dgm:dir/>
          <dgm:animLvl val="lvl"/>
          <dgm:resizeHandles val="exact"/>
        </dgm:presLayoutVars>
      </dgm:prSet>
      <dgm:spPr/>
    </dgm:pt>
    <dgm:pt modelId="{724BC1D1-CC3D-624C-9C92-8D83F12C9210}" type="pres">
      <dgm:prSet presAssocID="{8E09510D-0262-224D-8F22-11455F3A5B7D}" presName="compNode" presStyleCnt="0"/>
      <dgm:spPr/>
    </dgm:pt>
    <dgm:pt modelId="{B9C642EB-0067-004D-B475-FD842CCA2E4C}" type="pres">
      <dgm:prSet presAssocID="{8E09510D-0262-224D-8F22-11455F3A5B7D}" presName="aNode" presStyleLbl="bgShp" presStyleIdx="0" presStyleCnt="3"/>
      <dgm:spPr/>
    </dgm:pt>
    <dgm:pt modelId="{5F2B7152-3F37-0C41-93B2-201853DB5948}" type="pres">
      <dgm:prSet presAssocID="{8E09510D-0262-224D-8F22-11455F3A5B7D}" presName="textNode" presStyleLbl="bgShp" presStyleIdx="0" presStyleCnt="3"/>
      <dgm:spPr/>
    </dgm:pt>
    <dgm:pt modelId="{AAB61FA4-CF9B-CE47-B2CA-39BD5D653946}" type="pres">
      <dgm:prSet presAssocID="{8E09510D-0262-224D-8F22-11455F3A5B7D}" presName="compChildNode" presStyleCnt="0"/>
      <dgm:spPr/>
    </dgm:pt>
    <dgm:pt modelId="{6EDD8B10-E4AB-7442-9ED2-14F45786B9A5}" type="pres">
      <dgm:prSet presAssocID="{8E09510D-0262-224D-8F22-11455F3A5B7D}" presName="theInnerList" presStyleCnt="0"/>
      <dgm:spPr/>
    </dgm:pt>
    <dgm:pt modelId="{BD834E4E-EADA-B345-AC38-6D16DE09043E}" type="pres">
      <dgm:prSet presAssocID="{9F42375A-5320-094A-A640-A699CD782E17}" presName="childNode" presStyleLbl="node1" presStyleIdx="0" presStyleCnt="3">
        <dgm:presLayoutVars>
          <dgm:bulletEnabled val="1"/>
        </dgm:presLayoutVars>
      </dgm:prSet>
      <dgm:spPr/>
    </dgm:pt>
    <dgm:pt modelId="{1761A284-B66E-FF48-8D80-3EBFB32F9094}" type="pres">
      <dgm:prSet presAssocID="{8E09510D-0262-224D-8F22-11455F3A5B7D}" presName="aSpace" presStyleCnt="0"/>
      <dgm:spPr/>
    </dgm:pt>
    <dgm:pt modelId="{5A10C440-8F51-CD4F-9F12-29BCCB404122}" type="pres">
      <dgm:prSet presAssocID="{E1E3DE90-D6FE-9340-B1F8-30B0DB01B6BF}" presName="compNode" presStyleCnt="0"/>
      <dgm:spPr/>
    </dgm:pt>
    <dgm:pt modelId="{28E872C3-1416-CA4A-AF6D-1A94F19905A0}" type="pres">
      <dgm:prSet presAssocID="{E1E3DE90-D6FE-9340-B1F8-30B0DB01B6BF}" presName="aNode" presStyleLbl="bgShp" presStyleIdx="1" presStyleCnt="3"/>
      <dgm:spPr/>
    </dgm:pt>
    <dgm:pt modelId="{ABEED7C0-C94D-2248-8E32-8FCC8D02CABC}" type="pres">
      <dgm:prSet presAssocID="{E1E3DE90-D6FE-9340-B1F8-30B0DB01B6BF}" presName="textNode" presStyleLbl="bgShp" presStyleIdx="1" presStyleCnt="3"/>
      <dgm:spPr/>
    </dgm:pt>
    <dgm:pt modelId="{9C480A0E-85EC-434A-9F85-0FE92E16C594}" type="pres">
      <dgm:prSet presAssocID="{E1E3DE90-D6FE-9340-B1F8-30B0DB01B6BF}" presName="compChildNode" presStyleCnt="0"/>
      <dgm:spPr/>
    </dgm:pt>
    <dgm:pt modelId="{B06A2500-7A12-9442-A12B-04992B655779}" type="pres">
      <dgm:prSet presAssocID="{E1E3DE90-D6FE-9340-B1F8-30B0DB01B6BF}" presName="theInnerList" presStyleCnt="0"/>
      <dgm:spPr/>
    </dgm:pt>
    <dgm:pt modelId="{CC2B11E9-5D42-874B-8580-25B4EBA9839D}" type="pres">
      <dgm:prSet presAssocID="{1455CAFC-75BE-5743-A225-495E94182041}" presName="childNode" presStyleLbl="node1" presStyleIdx="1" presStyleCnt="3">
        <dgm:presLayoutVars>
          <dgm:bulletEnabled val="1"/>
        </dgm:presLayoutVars>
      </dgm:prSet>
      <dgm:spPr/>
    </dgm:pt>
    <dgm:pt modelId="{FA5A9998-1CB2-D549-AEF2-C68DA0D6012A}" type="pres">
      <dgm:prSet presAssocID="{E1E3DE90-D6FE-9340-B1F8-30B0DB01B6BF}" presName="aSpace" presStyleCnt="0"/>
      <dgm:spPr/>
    </dgm:pt>
    <dgm:pt modelId="{BB8831AA-905C-384C-A96B-139AE7820991}" type="pres">
      <dgm:prSet presAssocID="{38B53426-DC34-4446-B4CB-E6716DFF9AF3}" presName="compNode" presStyleCnt="0"/>
      <dgm:spPr/>
    </dgm:pt>
    <dgm:pt modelId="{12848076-7062-8049-A654-DC33219028CD}" type="pres">
      <dgm:prSet presAssocID="{38B53426-DC34-4446-B4CB-E6716DFF9AF3}" presName="aNode" presStyleLbl="bgShp" presStyleIdx="2" presStyleCnt="3"/>
      <dgm:spPr/>
    </dgm:pt>
    <dgm:pt modelId="{C181ED04-A6C3-4A4C-A460-BB154DA88699}" type="pres">
      <dgm:prSet presAssocID="{38B53426-DC34-4446-B4CB-E6716DFF9AF3}" presName="textNode" presStyleLbl="bgShp" presStyleIdx="2" presStyleCnt="3"/>
      <dgm:spPr/>
    </dgm:pt>
    <dgm:pt modelId="{B7CFAA29-B34F-F846-9EE8-D0F8EE5F6E5F}" type="pres">
      <dgm:prSet presAssocID="{38B53426-DC34-4446-B4CB-E6716DFF9AF3}" presName="compChildNode" presStyleCnt="0"/>
      <dgm:spPr/>
    </dgm:pt>
    <dgm:pt modelId="{42CA5F17-52C0-DD46-9556-7FE3E47E5D9E}" type="pres">
      <dgm:prSet presAssocID="{38B53426-DC34-4446-B4CB-E6716DFF9AF3}" presName="theInnerList" presStyleCnt="0"/>
      <dgm:spPr/>
    </dgm:pt>
    <dgm:pt modelId="{BCB621A9-B1C9-BD48-AA11-D287835E0F6F}" type="pres">
      <dgm:prSet presAssocID="{323A1022-FE6E-8741-920F-9FE763826367}" presName="childNode" presStyleLbl="node1" presStyleIdx="2" presStyleCnt="3">
        <dgm:presLayoutVars>
          <dgm:bulletEnabled val="1"/>
        </dgm:presLayoutVars>
      </dgm:prSet>
      <dgm:spPr/>
    </dgm:pt>
  </dgm:ptLst>
  <dgm:cxnLst>
    <dgm:cxn modelId="{49AC6604-C93E-E54A-B9B5-6E4FB73F77EB}" type="presOf" srcId="{8E09510D-0262-224D-8F22-11455F3A5B7D}" destId="{5F2B7152-3F37-0C41-93B2-201853DB5948}" srcOrd="1" destOrd="0" presId="urn:microsoft.com/office/officeart/2005/8/layout/lProcess2"/>
    <dgm:cxn modelId="{FC9D8E23-BC35-FB44-9EED-265D4240BA65}" type="presOf" srcId="{38B53426-DC34-4446-B4CB-E6716DFF9AF3}" destId="{12848076-7062-8049-A654-DC33219028CD}" srcOrd="0" destOrd="0" presId="urn:microsoft.com/office/officeart/2005/8/layout/lProcess2"/>
    <dgm:cxn modelId="{C7E13F30-264B-864E-819E-E9DE9B2BFDFC}" srcId="{E1E3DE90-D6FE-9340-B1F8-30B0DB01B6BF}" destId="{1455CAFC-75BE-5743-A225-495E94182041}" srcOrd="0" destOrd="0" parTransId="{0DA39F8D-681B-354E-B6EA-81ED3E6DE517}" sibTransId="{74845942-0630-E34B-BDD9-134E68A22941}"/>
    <dgm:cxn modelId="{76270B34-2459-244D-82B9-7241EC938FA2}" type="presOf" srcId="{E1E3DE90-D6FE-9340-B1F8-30B0DB01B6BF}" destId="{ABEED7C0-C94D-2248-8E32-8FCC8D02CABC}" srcOrd="1" destOrd="0" presId="urn:microsoft.com/office/officeart/2005/8/layout/lProcess2"/>
    <dgm:cxn modelId="{EE0C1F39-90E2-4F49-9BF9-855E37B72418}" type="presOf" srcId="{1455CAFC-75BE-5743-A225-495E94182041}" destId="{CC2B11E9-5D42-874B-8580-25B4EBA9839D}" srcOrd="0" destOrd="0" presId="urn:microsoft.com/office/officeart/2005/8/layout/lProcess2"/>
    <dgm:cxn modelId="{A011DB5B-3C13-E547-835C-269EA8C86B15}" srcId="{2734731C-F005-674A-BA10-F2D0638C0394}" destId="{8E09510D-0262-224D-8F22-11455F3A5B7D}" srcOrd="0" destOrd="0" parTransId="{88A74A8C-A64F-A346-9092-2A5845D7892F}" sibTransId="{8B7709F4-6BDB-C24D-B5DB-6F672893D170}"/>
    <dgm:cxn modelId="{42E5365D-2CFD-BA42-8CE6-0323AD338E8C}" srcId="{8E09510D-0262-224D-8F22-11455F3A5B7D}" destId="{9F42375A-5320-094A-A640-A699CD782E17}" srcOrd="0" destOrd="0" parTransId="{DD5EAC86-A7F3-034F-A07B-8129F9858D96}" sibTransId="{7EAD22CD-FFDA-F945-A2D1-5B91E7149E1C}"/>
    <dgm:cxn modelId="{45D43081-5DB1-5041-837F-E862A3014DB6}" type="presOf" srcId="{2734731C-F005-674A-BA10-F2D0638C0394}" destId="{4A4FE627-1C47-EC4A-8F07-2B937A0470D2}" srcOrd="0" destOrd="0" presId="urn:microsoft.com/office/officeart/2005/8/layout/lProcess2"/>
    <dgm:cxn modelId="{43651987-9797-3C43-9D97-1E66DCCD6402}" srcId="{2734731C-F005-674A-BA10-F2D0638C0394}" destId="{E1E3DE90-D6FE-9340-B1F8-30B0DB01B6BF}" srcOrd="1" destOrd="0" parTransId="{8156E39F-B1BB-E644-B585-C3FA37AB318F}" sibTransId="{23436C3E-2A21-D64A-9BA7-8DA115EBE84C}"/>
    <dgm:cxn modelId="{AE9F3794-3C73-9A42-8D05-25097E2EE1DA}" srcId="{2734731C-F005-674A-BA10-F2D0638C0394}" destId="{38B53426-DC34-4446-B4CB-E6716DFF9AF3}" srcOrd="2" destOrd="0" parTransId="{8EB3CF16-BDEC-0749-836C-4475B58E6DCD}" sibTransId="{C4617085-B2EA-494F-AFAE-D9ECD67409B5}"/>
    <dgm:cxn modelId="{D4E84E95-D0A7-4540-869D-421E838252C1}" type="presOf" srcId="{323A1022-FE6E-8741-920F-9FE763826367}" destId="{BCB621A9-B1C9-BD48-AA11-D287835E0F6F}" srcOrd="0" destOrd="0" presId="urn:microsoft.com/office/officeart/2005/8/layout/lProcess2"/>
    <dgm:cxn modelId="{BA3DAB9C-2E1F-B445-AEDA-7B7626F011D2}" srcId="{38B53426-DC34-4446-B4CB-E6716DFF9AF3}" destId="{323A1022-FE6E-8741-920F-9FE763826367}" srcOrd="0" destOrd="0" parTransId="{21D9A743-31B7-CD42-950A-4692FD22E37B}" sibTransId="{443343D3-63B2-5544-B83B-7ED9D54D602C}"/>
    <dgm:cxn modelId="{215ED29F-AC00-294D-938B-FA83C694631B}" type="presOf" srcId="{8E09510D-0262-224D-8F22-11455F3A5B7D}" destId="{B9C642EB-0067-004D-B475-FD842CCA2E4C}" srcOrd="0" destOrd="0" presId="urn:microsoft.com/office/officeart/2005/8/layout/lProcess2"/>
    <dgm:cxn modelId="{5FAC58A7-A39E-C946-B6E0-1071BA88521C}" type="presOf" srcId="{E1E3DE90-D6FE-9340-B1F8-30B0DB01B6BF}" destId="{28E872C3-1416-CA4A-AF6D-1A94F19905A0}" srcOrd="0" destOrd="0" presId="urn:microsoft.com/office/officeart/2005/8/layout/lProcess2"/>
    <dgm:cxn modelId="{709CFEB9-443B-1847-A7FE-8F51B52CAB8F}" type="presOf" srcId="{38B53426-DC34-4446-B4CB-E6716DFF9AF3}" destId="{C181ED04-A6C3-4A4C-A460-BB154DA88699}" srcOrd="1" destOrd="0" presId="urn:microsoft.com/office/officeart/2005/8/layout/lProcess2"/>
    <dgm:cxn modelId="{2E982CC2-3E9C-014F-B55E-68CFAFD1E3FB}" type="presOf" srcId="{9F42375A-5320-094A-A640-A699CD782E17}" destId="{BD834E4E-EADA-B345-AC38-6D16DE09043E}" srcOrd="0" destOrd="0" presId="urn:microsoft.com/office/officeart/2005/8/layout/lProcess2"/>
    <dgm:cxn modelId="{AE8F2370-766F-724B-8C7E-1EF16E3B2C9E}" type="presParOf" srcId="{4A4FE627-1C47-EC4A-8F07-2B937A0470D2}" destId="{724BC1D1-CC3D-624C-9C92-8D83F12C9210}" srcOrd="0" destOrd="0" presId="urn:microsoft.com/office/officeart/2005/8/layout/lProcess2"/>
    <dgm:cxn modelId="{DE70DBD7-46AA-B448-871B-90DB034734EF}" type="presParOf" srcId="{724BC1D1-CC3D-624C-9C92-8D83F12C9210}" destId="{B9C642EB-0067-004D-B475-FD842CCA2E4C}" srcOrd="0" destOrd="0" presId="urn:microsoft.com/office/officeart/2005/8/layout/lProcess2"/>
    <dgm:cxn modelId="{58AE4DAA-6FCB-B345-A7B3-250796F1DE44}" type="presParOf" srcId="{724BC1D1-CC3D-624C-9C92-8D83F12C9210}" destId="{5F2B7152-3F37-0C41-93B2-201853DB5948}" srcOrd="1" destOrd="0" presId="urn:microsoft.com/office/officeart/2005/8/layout/lProcess2"/>
    <dgm:cxn modelId="{388E2B4E-0E80-0D44-8305-77271D45B610}" type="presParOf" srcId="{724BC1D1-CC3D-624C-9C92-8D83F12C9210}" destId="{AAB61FA4-CF9B-CE47-B2CA-39BD5D653946}" srcOrd="2" destOrd="0" presId="urn:microsoft.com/office/officeart/2005/8/layout/lProcess2"/>
    <dgm:cxn modelId="{14318FCC-4FEE-5147-AAB6-178759D5DDA7}" type="presParOf" srcId="{AAB61FA4-CF9B-CE47-B2CA-39BD5D653946}" destId="{6EDD8B10-E4AB-7442-9ED2-14F45786B9A5}" srcOrd="0" destOrd="0" presId="urn:microsoft.com/office/officeart/2005/8/layout/lProcess2"/>
    <dgm:cxn modelId="{519B022D-C2D2-374B-8397-146F6919E2D8}" type="presParOf" srcId="{6EDD8B10-E4AB-7442-9ED2-14F45786B9A5}" destId="{BD834E4E-EADA-B345-AC38-6D16DE09043E}" srcOrd="0" destOrd="0" presId="urn:microsoft.com/office/officeart/2005/8/layout/lProcess2"/>
    <dgm:cxn modelId="{304F393C-4795-A145-9B6C-EB80A31A382F}" type="presParOf" srcId="{4A4FE627-1C47-EC4A-8F07-2B937A0470D2}" destId="{1761A284-B66E-FF48-8D80-3EBFB32F9094}" srcOrd="1" destOrd="0" presId="urn:microsoft.com/office/officeart/2005/8/layout/lProcess2"/>
    <dgm:cxn modelId="{C1A43940-957D-8146-BA1E-243EB9932631}" type="presParOf" srcId="{4A4FE627-1C47-EC4A-8F07-2B937A0470D2}" destId="{5A10C440-8F51-CD4F-9F12-29BCCB404122}" srcOrd="2" destOrd="0" presId="urn:microsoft.com/office/officeart/2005/8/layout/lProcess2"/>
    <dgm:cxn modelId="{0A863522-5E03-874B-BECB-6A6A0AD4A45F}" type="presParOf" srcId="{5A10C440-8F51-CD4F-9F12-29BCCB404122}" destId="{28E872C3-1416-CA4A-AF6D-1A94F19905A0}" srcOrd="0" destOrd="0" presId="urn:microsoft.com/office/officeart/2005/8/layout/lProcess2"/>
    <dgm:cxn modelId="{AD7496B4-79DA-F047-88BC-9345968C25B6}" type="presParOf" srcId="{5A10C440-8F51-CD4F-9F12-29BCCB404122}" destId="{ABEED7C0-C94D-2248-8E32-8FCC8D02CABC}" srcOrd="1" destOrd="0" presId="urn:microsoft.com/office/officeart/2005/8/layout/lProcess2"/>
    <dgm:cxn modelId="{B8AD7663-54AB-2A47-A6D3-E89D2BB9E1D3}" type="presParOf" srcId="{5A10C440-8F51-CD4F-9F12-29BCCB404122}" destId="{9C480A0E-85EC-434A-9F85-0FE92E16C594}" srcOrd="2" destOrd="0" presId="urn:microsoft.com/office/officeart/2005/8/layout/lProcess2"/>
    <dgm:cxn modelId="{BA9B4E42-3D77-B940-A9AF-F8C82BCE611E}" type="presParOf" srcId="{9C480A0E-85EC-434A-9F85-0FE92E16C594}" destId="{B06A2500-7A12-9442-A12B-04992B655779}" srcOrd="0" destOrd="0" presId="urn:microsoft.com/office/officeart/2005/8/layout/lProcess2"/>
    <dgm:cxn modelId="{6C5406E4-1679-554E-936D-6FB8E59E97AE}" type="presParOf" srcId="{B06A2500-7A12-9442-A12B-04992B655779}" destId="{CC2B11E9-5D42-874B-8580-25B4EBA9839D}" srcOrd="0" destOrd="0" presId="urn:microsoft.com/office/officeart/2005/8/layout/lProcess2"/>
    <dgm:cxn modelId="{B2699B62-1BA3-DC41-BB91-181F7E810A9B}" type="presParOf" srcId="{4A4FE627-1C47-EC4A-8F07-2B937A0470D2}" destId="{FA5A9998-1CB2-D549-AEF2-C68DA0D6012A}" srcOrd="3" destOrd="0" presId="urn:microsoft.com/office/officeart/2005/8/layout/lProcess2"/>
    <dgm:cxn modelId="{445252EC-5730-5540-A6C2-F8FBB6090583}" type="presParOf" srcId="{4A4FE627-1C47-EC4A-8F07-2B937A0470D2}" destId="{BB8831AA-905C-384C-A96B-139AE7820991}" srcOrd="4" destOrd="0" presId="urn:microsoft.com/office/officeart/2005/8/layout/lProcess2"/>
    <dgm:cxn modelId="{A9218183-88EE-8B46-90BA-3BCAC417D143}" type="presParOf" srcId="{BB8831AA-905C-384C-A96B-139AE7820991}" destId="{12848076-7062-8049-A654-DC33219028CD}" srcOrd="0" destOrd="0" presId="urn:microsoft.com/office/officeart/2005/8/layout/lProcess2"/>
    <dgm:cxn modelId="{F7BFCBFC-5C04-5949-8067-7A8401139D12}" type="presParOf" srcId="{BB8831AA-905C-384C-A96B-139AE7820991}" destId="{C181ED04-A6C3-4A4C-A460-BB154DA88699}" srcOrd="1" destOrd="0" presId="urn:microsoft.com/office/officeart/2005/8/layout/lProcess2"/>
    <dgm:cxn modelId="{68F7465C-58E2-0145-AC8F-F6A081BE2D3E}" type="presParOf" srcId="{BB8831AA-905C-384C-A96B-139AE7820991}" destId="{B7CFAA29-B34F-F846-9EE8-D0F8EE5F6E5F}" srcOrd="2" destOrd="0" presId="urn:microsoft.com/office/officeart/2005/8/layout/lProcess2"/>
    <dgm:cxn modelId="{39D9207D-E51B-3549-A02C-05626412DCA4}" type="presParOf" srcId="{B7CFAA29-B34F-F846-9EE8-D0F8EE5F6E5F}" destId="{42CA5F17-52C0-DD46-9556-7FE3E47E5D9E}" srcOrd="0" destOrd="0" presId="urn:microsoft.com/office/officeart/2005/8/layout/lProcess2"/>
    <dgm:cxn modelId="{037FE114-18A1-8041-B075-F5F663E643FC}" type="presParOf" srcId="{42CA5F17-52C0-DD46-9556-7FE3E47E5D9E}" destId="{BCB621A9-B1C9-BD48-AA11-D287835E0F6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3EF79A-8C06-6745-B1C5-D109B715FC3E}"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7DE00DE2-2897-3F49-8952-536EE0E4D028}">
      <dgm:prSet custT="1"/>
      <dgm:spPr>
        <a:solidFill>
          <a:schemeClr val="accent3">
            <a:lumMod val="75000"/>
          </a:schemeClr>
        </a:solidFill>
      </dgm:spPr>
      <dgm:t>
        <a:bodyPr/>
        <a:lstStyle/>
        <a:p>
          <a:pPr rtl="0"/>
          <a:r>
            <a:rPr lang="en-US" sz="1600" b="1" dirty="0"/>
            <a:t>The lack of success in bringing them to justice has led to an increase in their numbers, boldness, and the global scale of their operations</a:t>
          </a:r>
        </a:p>
      </dgm:t>
    </dgm:pt>
    <dgm:pt modelId="{FC5E9920-7003-034A-B3C4-6062E347DB19}" type="parTrans" cxnId="{535155E8-9E18-9A41-9438-B29C12218F28}">
      <dgm:prSet/>
      <dgm:spPr/>
      <dgm:t>
        <a:bodyPr/>
        <a:lstStyle/>
        <a:p>
          <a:endParaRPr lang="en-US"/>
        </a:p>
      </dgm:t>
    </dgm:pt>
    <dgm:pt modelId="{B7D385D1-6EA9-034A-94F5-19A194BD9A21}" type="sibTrans" cxnId="{535155E8-9E18-9A41-9438-B29C12218F28}">
      <dgm:prSet/>
      <dgm:spPr/>
      <dgm:t>
        <a:bodyPr/>
        <a:lstStyle/>
        <a:p>
          <a:endParaRPr lang="en-US"/>
        </a:p>
      </dgm:t>
    </dgm:pt>
    <dgm:pt modelId="{834C9CC1-92EF-5F42-B97F-F407C9B4082B}">
      <dgm:prSet/>
      <dgm:spPr>
        <a:solidFill>
          <a:schemeClr val="accent5">
            <a:lumMod val="75000"/>
          </a:schemeClr>
        </a:solidFill>
      </dgm:spPr>
      <dgm:t>
        <a:bodyPr/>
        <a:lstStyle/>
        <a:p>
          <a:pPr rtl="0"/>
          <a:r>
            <a:rPr lang="en-US" b="1" dirty="0"/>
            <a:t>Are difficult to profile</a:t>
          </a:r>
        </a:p>
      </dgm:t>
    </dgm:pt>
    <dgm:pt modelId="{734EA794-BDC9-D94C-8A88-3B7D50B5A15B}" type="parTrans" cxnId="{17A9BFE6-4581-7F4B-94E4-3BADDA45BA09}">
      <dgm:prSet/>
      <dgm:spPr/>
      <dgm:t>
        <a:bodyPr/>
        <a:lstStyle/>
        <a:p>
          <a:endParaRPr lang="en-US"/>
        </a:p>
      </dgm:t>
    </dgm:pt>
    <dgm:pt modelId="{33589800-CCBC-2841-9379-75306C64D77F}" type="sibTrans" cxnId="{17A9BFE6-4581-7F4B-94E4-3BADDA45BA09}">
      <dgm:prSet/>
      <dgm:spPr/>
      <dgm:t>
        <a:bodyPr/>
        <a:lstStyle/>
        <a:p>
          <a:endParaRPr lang="en-US"/>
        </a:p>
      </dgm:t>
    </dgm:pt>
    <dgm:pt modelId="{2B5FBFA6-0B41-9643-9EB1-BF2BD75E7E49}">
      <dgm:prSet/>
      <dgm:spPr>
        <a:solidFill>
          <a:schemeClr val="accent3">
            <a:lumMod val="75000"/>
          </a:schemeClr>
        </a:solidFill>
      </dgm:spPr>
      <dgm:t>
        <a:bodyPr/>
        <a:lstStyle/>
        <a:p>
          <a:pPr rtl="0"/>
          <a:r>
            <a:rPr lang="en-US" b="1" dirty="0"/>
            <a:t>Tend to be young and very computer-savvy</a:t>
          </a:r>
        </a:p>
      </dgm:t>
    </dgm:pt>
    <dgm:pt modelId="{55D8E2D5-DA85-B645-B137-1B3A1B43AE51}" type="parTrans" cxnId="{2C18E298-3BFB-274C-B538-5EB392394480}">
      <dgm:prSet/>
      <dgm:spPr/>
      <dgm:t>
        <a:bodyPr/>
        <a:lstStyle/>
        <a:p>
          <a:endParaRPr lang="en-US"/>
        </a:p>
      </dgm:t>
    </dgm:pt>
    <dgm:pt modelId="{B7FCF693-3C72-034C-AFE4-FB94AD9535F3}" type="sibTrans" cxnId="{2C18E298-3BFB-274C-B538-5EB392394480}">
      <dgm:prSet/>
      <dgm:spPr/>
      <dgm:t>
        <a:bodyPr/>
        <a:lstStyle/>
        <a:p>
          <a:endParaRPr lang="en-US"/>
        </a:p>
      </dgm:t>
    </dgm:pt>
    <dgm:pt modelId="{7746E60B-C936-EC4E-98B7-71C3EEAEBBE2}">
      <dgm:prSet/>
      <dgm:spPr>
        <a:solidFill>
          <a:schemeClr val="accent5">
            <a:lumMod val="75000"/>
          </a:schemeClr>
        </a:solidFill>
      </dgm:spPr>
      <dgm:t>
        <a:bodyPr/>
        <a:lstStyle/>
        <a:p>
          <a:pPr rtl="0"/>
          <a:r>
            <a:rPr lang="en-US" b="1" dirty="0"/>
            <a:t>Range of behavioral characteristics is wide</a:t>
          </a:r>
        </a:p>
      </dgm:t>
    </dgm:pt>
    <dgm:pt modelId="{F2EB8461-AD8C-C249-8D18-C57741423E7B}" type="parTrans" cxnId="{88143899-04E1-EE49-9776-BABEC257F133}">
      <dgm:prSet/>
      <dgm:spPr/>
      <dgm:t>
        <a:bodyPr/>
        <a:lstStyle/>
        <a:p>
          <a:endParaRPr lang="en-US"/>
        </a:p>
      </dgm:t>
    </dgm:pt>
    <dgm:pt modelId="{2837E3BC-62CA-A545-A973-F86F96305358}" type="sibTrans" cxnId="{88143899-04E1-EE49-9776-BABEC257F133}">
      <dgm:prSet/>
      <dgm:spPr/>
      <dgm:t>
        <a:bodyPr/>
        <a:lstStyle/>
        <a:p>
          <a:endParaRPr lang="en-US"/>
        </a:p>
      </dgm:t>
    </dgm:pt>
    <dgm:pt modelId="{0A6763C8-BE77-4D4A-BF28-67792153022D}">
      <dgm:prSet/>
      <dgm:spPr>
        <a:solidFill>
          <a:schemeClr val="accent3">
            <a:lumMod val="75000"/>
          </a:schemeClr>
        </a:solidFill>
      </dgm:spPr>
      <dgm:t>
        <a:bodyPr/>
        <a:lstStyle/>
        <a:p>
          <a:pPr rtl="0"/>
          <a:r>
            <a:rPr lang="en-US" b="1" dirty="0"/>
            <a:t>No cybercriminal databases exist that can point to likely suspects</a:t>
          </a:r>
        </a:p>
      </dgm:t>
    </dgm:pt>
    <dgm:pt modelId="{57759729-9A56-DA42-99F8-7A1262F1DC7B}" type="parTrans" cxnId="{56D15581-F748-214A-86F1-747CD24D5492}">
      <dgm:prSet/>
      <dgm:spPr/>
      <dgm:t>
        <a:bodyPr/>
        <a:lstStyle/>
        <a:p>
          <a:endParaRPr lang="en-US"/>
        </a:p>
      </dgm:t>
    </dgm:pt>
    <dgm:pt modelId="{CB86F812-A70A-AC45-B591-31BAB8A026CB}" type="sibTrans" cxnId="{56D15581-F748-214A-86F1-747CD24D5492}">
      <dgm:prSet/>
      <dgm:spPr/>
      <dgm:t>
        <a:bodyPr/>
        <a:lstStyle/>
        <a:p>
          <a:endParaRPr lang="en-US"/>
        </a:p>
      </dgm:t>
    </dgm:pt>
    <dgm:pt modelId="{218B43E0-C7E9-284B-8138-C90615ABFFCC}" type="pres">
      <dgm:prSet presAssocID="{6A3EF79A-8C06-6745-B1C5-D109B715FC3E}" presName="rootnode" presStyleCnt="0">
        <dgm:presLayoutVars>
          <dgm:chMax/>
          <dgm:chPref/>
          <dgm:dir/>
          <dgm:animLvl val="lvl"/>
        </dgm:presLayoutVars>
      </dgm:prSet>
      <dgm:spPr/>
    </dgm:pt>
    <dgm:pt modelId="{400D50CB-D2E8-5643-96A9-D2BEC0A3016F}" type="pres">
      <dgm:prSet presAssocID="{7DE00DE2-2897-3F49-8952-536EE0E4D028}" presName="composite" presStyleCnt="0"/>
      <dgm:spPr/>
    </dgm:pt>
    <dgm:pt modelId="{AB69DB12-FB54-FB49-B817-7FA2F30B90A7}" type="pres">
      <dgm:prSet presAssocID="{7DE00DE2-2897-3F49-8952-536EE0E4D028}" presName="bentUpArrow1" presStyleLbl="alignImgPlace1" presStyleIdx="0" presStyleCnt="4"/>
      <dgm:spPr>
        <a:solidFill>
          <a:schemeClr val="accent6">
            <a:lumMod val="60000"/>
            <a:lumOff val="40000"/>
          </a:schemeClr>
        </a:solidFill>
      </dgm:spPr>
    </dgm:pt>
    <dgm:pt modelId="{A80E5A6D-3948-7848-89D4-B0D1271EA71F}" type="pres">
      <dgm:prSet presAssocID="{7DE00DE2-2897-3F49-8952-536EE0E4D028}" presName="ParentText" presStyleLbl="node1" presStyleIdx="0" presStyleCnt="5" custScaleX="188875" custLinFactNeighborX="53237" custLinFactNeighborY="8652">
        <dgm:presLayoutVars>
          <dgm:chMax val="1"/>
          <dgm:chPref val="1"/>
          <dgm:bulletEnabled val="1"/>
        </dgm:presLayoutVars>
      </dgm:prSet>
      <dgm:spPr/>
    </dgm:pt>
    <dgm:pt modelId="{A49AA935-E1EE-6B40-8780-6B816547D6F8}" type="pres">
      <dgm:prSet presAssocID="{7DE00DE2-2897-3F49-8952-536EE0E4D028}" presName="ChildText" presStyleLbl="revTx" presStyleIdx="0" presStyleCnt="4">
        <dgm:presLayoutVars>
          <dgm:chMax val="0"/>
          <dgm:chPref val="0"/>
          <dgm:bulletEnabled val="1"/>
        </dgm:presLayoutVars>
      </dgm:prSet>
      <dgm:spPr/>
    </dgm:pt>
    <dgm:pt modelId="{627A1D1E-C572-4D45-BA76-39005421D3D1}" type="pres">
      <dgm:prSet presAssocID="{B7D385D1-6EA9-034A-94F5-19A194BD9A21}" presName="sibTrans" presStyleCnt="0"/>
      <dgm:spPr/>
    </dgm:pt>
    <dgm:pt modelId="{4E844442-C2AF-DD4D-BEB4-38C5450F5841}" type="pres">
      <dgm:prSet presAssocID="{834C9CC1-92EF-5F42-B97F-F407C9B4082B}" presName="composite" presStyleCnt="0"/>
      <dgm:spPr/>
    </dgm:pt>
    <dgm:pt modelId="{BF70AAFE-9D6D-E34C-9FA7-75356568AD05}" type="pres">
      <dgm:prSet presAssocID="{834C9CC1-92EF-5F42-B97F-F407C9B4082B}" presName="bentUpArrow1" presStyleLbl="alignImgPlace1" presStyleIdx="1" presStyleCnt="4"/>
      <dgm:spPr>
        <a:solidFill>
          <a:schemeClr val="accent6">
            <a:lumMod val="60000"/>
            <a:lumOff val="40000"/>
          </a:schemeClr>
        </a:solidFill>
      </dgm:spPr>
    </dgm:pt>
    <dgm:pt modelId="{0EA7C682-6C44-6347-912A-FB955436F6A5}" type="pres">
      <dgm:prSet presAssocID="{834C9CC1-92EF-5F42-B97F-F407C9B4082B}" presName="ParentText" presStyleLbl="node1" presStyleIdx="1" presStyleCnt="5" custScaleX="145004" custLinFactNeighborX="26947" custLinFactNeighborY="5143">
        <dgm:presLayoutVars>
          <dgm:chMax val="1"/>
          <dgm:chPref val="1"/>
          <dgm:bulletEnabled val="1"/>
        </dgm:presLayoutVars>
      </dgm:prSet>
      <dgm:spPr/>
    </dgm:pt>
    <dgm:pt modelId="{5AB8E928-918B-0446-8633-17E2C177E740}" type="pres">
      <dgm:prSet presAssocID="{834C9CC1-92EF-5F42-B97F-F407C9B4082B}" presName="ChildText" presStyleLbl="revTx" presStyleIdx="1" presStyleCnt="4">
        <dgm:presLayoutVars>
          <dgm:chMax val="0"/>
          <dgm:chPref val="0"/>
          <dgm:bulletEnabled val="1"/>
        </dgm:presLayoutVars>
      </dgm:prSet>
      <dgm:spPr/>
    </dgm:pt>
    <dgm:pt modelId="{090BED38-0572-B148-87F9-8CF0199769D0}" type="pres">
      <dgm:prSet presAssocID="{33589800-CCBC-2841-9379-75306C64D77F}" presName="sibTrans" presStyleCnt="0"/>
      <dgm:spPr/>
    </dgm:pt>
    <dgm:pt modelId="{5CF02843-CCB3-5943-B66B-9F4540132842}" type="pres">
      <dgm:prSet presAssocID="{2B5FBFA6-0B41-9643-9EB1-BF2BD75E7E49}" presName="composite" presStyleCnt="0"/>
      <dgm:spPr/>
    </dgm:pt>
    <dgm:pt modelId="{F27F15A4-EE6A-D84B-81B6-D53D44B1BA02}" type="pres">
      <dgm:prSet presAssocID="{2B5FBFA6-0B41-9643-9EB1-BF2BD75E7E49}" presName="bentUpArrow1" presStyleLbl="alignImgPlace1" presStyleIdx="2" presStyleCnt="4"/>
      <dgm:spPr>
        <a:solidFill>
          <a:schemeClr val="accent6">
            <a:lumMod val="60000"/>
            <a:lumOff val="40000"/>
          </a:schemeClr>
        </a:solidFill>
      </dgm:spPr>
    </dgm:pt>
    <dgm:pt modelId="{7D25303F-2630-4E46-B78A-E92CC4AD461F}" type="pres">
      <dgm:prSet presAssocID="{2B5FBFA6-0B41-9643-9EB1-BF2BD75E7E49}" presName="ParentText" presStyleLbl="node1" presStyleIdx="2" presStyleCnt="5" custScaleX="139651">
        <dgm:presLayoutVars>
          <dgm:chMax val="1"/>
          <dgm:chPref val="1"/>
          <dgm:bulletEnabled val="1"/>
        </dgm:presLayoutVars>
      </dgm:prSet>
      <dgm:spPr/>
    </dgm:pt>
    <dgm:pt modelId="{8FFDBBBD-95C8-004E-A306-F03AF792E663}" type="pres">
      <dgm:prSet presAssocID="{2B5FBFA6-0B41-9643-9EB1-BF2BD75E7E49}" presName="ChildText" presStyleLbl="revTx" presStyleIdx="2" presStyleCnt="4">
        <dgm:presLayoutVars>
          <dgm:chMax val="0"/>
          <dgm:chPref val="0"/>
          <dgm:bulletEnabled val="1"/>
        </dgm:presLayoutVars>
      </dgm:prSet>
      <dgm:spPr/>
    </dgm:pt>
    <dgm:pt modelId="{6D2C55D1-E950-9C45-B5CA-FA27CEDF319D}" type="pres">
      <dgm:prSet presAssocID="{B7FCF693-3C72-034C-AFE4-FB94AD9535F3}" presName="sibTrans" presStyleCnt="0"/>
      <dgm:spPr/>
    </dgm:pt>
    <dgm:pt modelId="{9506671C-A894-5B44-8427-49E3E450A41D}" type="pres">
      <dgm:prSet presAssocID="{7746E60B-C936-EC4E-98B7-71C3EEAEBBE2}" presName="composite" presStyleCnt="0"/>
      <dgm:spPr/>
    </dgm:pt>
    <dgm:pt modelId="{7162CB47-8C6B-D84E-86E8-AE012B8ABBEE}" type="pres">
      <dgm:prSet presAssocID="{7746E60B-C936-EC4E-98B7-71C3EEAEBBE2}" presName="bentUpArrow1" presStyleLbl="alignImgPlace1" presStyleIdx="3" presStyleCnt="4"/>
      <dgm:spPr>
        <a:solidFill>
          <a:schemeClr val="accent6">
            <a:lumMod val="60000"/>
            <a:lumOff val="40000"/>
          </a:schemeClr>
        </a:solidFill>
      </dgm:spPr>
    </dgm:pt>
    <dgm:pt modelId="{9BA7AE85-C67D-E64A-AE6A-58AB165F3DCE}" type="pres">
      <dgm:prSet presAssocID="{7746E60B-C936-EC4E-98B7-71C3EEAEBBE2}" presName="ParentText" presStyleLbl="node1" presStyleIdx="3" presStyleCnt="5" custScaleX="142762">
        <dgm:presLayoutVars>
          <dgm:chMax val="1"/>
          <dgm:chPref val="1"/>
          <dgm:bulletEnabled val="1"/>
        </dgm:presLayoutVars>
      </dgm:prSet>
      <dgm:spPr/>
    </dgm:pt>
    <dgm:pt modelId="{F64894F3-6EDF-C047-8980-2D3CC1579F13}" type="pres">
      <dgm:prSet presAssocID="{7746E60B-C936-EC4E-98B7-71C3EEAEBBE2}" presName="ChildText" presStyleLbl="revTx" presStyleIdx="3" presStyleCnt="4">
        <dgm:presLayoutVars>
          <dgm:chMax val="0"/>
          <dgm:chPref val="0"/>
          <dgm:bulletEnabled val="1"/>
        </dgm:presLayoutVars>
      </dgm:prSet>
      <dgm:spPr/>
    </dgm:pt>
    <dgm:pt modelId="{267DF172-977B-1042-8F56-68F429FDBDE7}" type="pres">
      <dgm:prSet presAssocID="{2837E3BC-62CA-A545-A973-F86F96305358}" presName="sibTrans" presStyleCnt="0"/>
      <dgm:spPr/>
    </dgm:pt>
    <dgm:pt modelId="{01558D51-B6E8-6741-8462-EDB75BC4E554}" type="pres">
      <dgm:prSet presAssocID="{0A6763C8-BE77-4D4A-BF28-67792153022D}" presName="composite" presStyleCnt="0"/>
      <dgm:spPr/>
    </dgm:pt>
    <dgm:pt modelId="{D8841DC8-2D80-114B-8E46-94E63496AFDA}" type="pres">
      <dgm:prSet presAssocID="{0A6763C8-BE77-4D4A-BF28-67792153022D}" presName="ParentText" presStyleLbl="node1" presStyleIdx="4" presStyleCnt="5" custScaleX="137409">
        <dgm:presLayoutVars>
          <dgm:chMax val="1"/>
          <dgm:chPref val="1"/>
          <dgm:bulletEnabled val="1"/>
        </dgm:presLayoutVars>
      </dgm:prSet>
      <dgm:spPr/>
    </dgm:pt>
  </dgm:ptLst>
  <dgm:cxnLst>
    <dgm:cxn modelId="{49345E71-4685-BD41-B1AD-6B550907B41A}" type="presOf" srcId="{2B5FBFA6-0B41-9643-9EB1-BF2BD75E7E49}" destId="{7D25303F-2630-4E46-B78A-E92CC4AD461F}" srcOrd="0" destOrd="0" presId="urn:microsoft.com/office/officeart/2005/8/layout/StepDownProcess"/>
    <dgm:cxn modelId="{A998A378-F699-3B47-BF5D-B6AD370FB1ED}" type="presOf" srcId="{6A3EF79A-8C06-6745-B1C5-D109B715FC3E}" destId="{218B43E0-C7E9-284B-8138-C90615ABFFCC}" srcOrd="0" destOrd="0" presId="urn:microsoft.com/office/officeart/2005/8/layout/StepDownProcess"/>
    <dgm:cxn modelId="{56D15581-F748-214A-86F1-747CD24D5492}" srcId="{6A3EF79A-8C06-6745-B1C5-D109B715FC3E}" destId="{0A6763C8-BE77-4D4A-BF28-67792153022D}" srcOrd="4" destOrd="0" parTransId="{57759729-9A56-DA42-99F8-7A1262F1DC7B}" sibTransId="{CB86F812-A70A-AC45-B591-31BAB8A026CB}"/>
    <dgm:cxn modelId="{11FB578B-6089-DF4B-A03A-20AC3969FFD7}" type="presOf" srcId="{7DE00DE2-2897-3F49-8952-536EE0E4D028}" destId="{A80E5A6D-3948-7848-89D4-B0D1271EA71F}" srcOrd="0" destOrd="0" presId="urn:microsoft.com/office/officeart/2005/8/layout/StepDownProcess"/>
    <dgm:cxn modelId="{2C18E298-3BFB-274C-B538-5EB392394480}" srcId="{6A3EF79A-8C06-6745-B1C5-D109B715FC3E}" destId="{2B5FBFA6-0B41-9643-9EB1-BF2BD75E7E49}" srcOrd="2" destOrd="0" parTransId="{55D8E2D5-DA85-B645-B137-1B3A1B43AE51}" sibTransId="{B7FCF693-3C72-034C-AFE4-FB94AD9535F3}"/>
    <dgm:cxn modelId="{88143899-04E1-EE49-9776-BABEC257F133}" srcId="{6A3EF79A-8C06-6745-B1C5-D109B715FC3E}" destId="{7746E60B-C936-EC4E-98B7-71C3EEAEBBE2}" srcOrd="3" destOrd="0" parTransId="{F2EB8461-AD8C-C249-8D18-C57741423E7B}" sibTransId="{2837E3BC-62CA-A545-A973-F86F96305358}"/>
    <dgm:cxn modelId="{4ACD1AAF-DA30-7546-ACFC-F980EDA5B7D4}" type="presOf" srcId="{7746E60B-C936-EC4E-98B7-71C3EEAEBBE2}" destId="{9BA7AE85-C67D-E64A-AE6A-58AB165F3DCE}" srcOrd="0" destOrd="0" presId="urn:microsoft.com/office/officeart/2005/8/layout/StepDownProcess"/>
    <dgm:cxn modelId="{D7B029D1-61B9-7740-ACFD-A2AEDC050FE2}" type="presOf" srcId="{834C9CC1-92EF-5F42-B97F-F407C9B4082B}" destId="{0EA7C682-6C44-6347-912A-FB955436F6A5}" srcOrd="0" destOrd="0" presId="urn:microsoft.com/office/officeart/2005/8/layout/StepDownProcess"/>
    <dgm:cxn modelId="{7D9EA2D8-9A9B-1E47-8D89-A9243A3D72E5}" type="presOf" srcId="{0A6763C8-BE77-4D4A-BF28-67792153022D}" destId="{D8841DC8-2D80-114B-8E46-94E63496AFDA}" srcOrd="0" destOrd="0" presId="urn:microsoft.com/office/officeart/2005/8/layout/StepDownProcess"/>
    <dgm:cxn modelId="{17A9BFE6-4581-7F4B-94E4-3BADDA45BA09}" srcId="{6A3EF79A-8C06-6745-B1C5-D109B715FC3E}" destId="{834C9CC1-92EF-5F42-B97F-F407C9B4082B}" srcOrd="1" destOrd="0" parTransId="{734EA794-BDC9-D94C-8A88-3B7D50B5A15B}" sibTransId="{33589800-CCBC-2841-9379-75306C64D77F}"/>
    <dgm:cxn modelId="{535155E8-9E18-9A41-9438-B29C12218F28}" srcId="{6A3EF79A-8C06-6745-B1C5-D109B715FC3E}" destId="{7DE00DE2-2897-3F49-8952-536EE0E4D028}" srcOrd="0" destOrd="0" parTransId="{FC5E9920-7003-034A-B3C4-6062E347DB19}" sibTransId="{B7D385D1-6EA9-034A-94F5-19A194BD9A21}"/>
    <dgm:cxn modelId="{6DD206B5-01D0-7E43-B2AD-8A5E34A961C9}" type="presParOf" srcId="{218B43E0-C7E9-284B-8138-C90615ABFFCC}" destId="{400D50CB-D2E8-5643-96A9-D2BEC0A3016F}" srcOrd="0" destOrd="0" presId="urn:microsoft.com/office/officeart/2005/8/layout/StepDownProcess"/>
    <dgm:cxn modelId="{2EA9B407-3942-6A4C-952F-6C86620D3FE6}" type="presParOf" srcId="{400D50CB-D2E8-5643-96A9-D2BEC0A3016F}" destId="{AB69DB12-FB54-FB49-B817-7FA2F30B90A7}" srcOrd="0" destOrd="0" presId="urn:microsoft.com/office/officeart/2005/8/layout/StepDownProcess"/>
    <dgm:cxn modelId="{86040877-9259-444C-AB78-4D594B6F2735}" type="presParOf" srcId="{400D50CB-D2E8-5643-96A9-D2BEC0A3016F}" destId="{A80E5A6D-3948-7848-89D4-B0D1271EA71F}" srcOrd="1" destOrd="0" presId="urn:microsoft.com/office/officeart/2005/8/layout/StepDownProcess"/>
    <dgm:cxn modelId="{5CC5B707-B169-5D43-8B11-DD57D60D9F8D}" type="presParOf" srcId="{400D50CB-D2E8-5643-96A9-D2BEC0A3016F}" destId="{A49AA935-E1EE-6B40-8780-6B816547D6F8}" srcOrd="2" destOrd="0" presId="urn:microsoft.com/office/officeart/2005/8/layout/StepDownProcess"/>
    <dgm:cxn modelId="{F18EDB7D-B52B-D947-9492-B0FD1FBF0495}" type="presParOf" srcId="{218B43E0-C7E9-284B-8138-C90615ABFFCC}" destId="{627A1D1E-C572-4D45-BA76-39005421D3D1}" srcOrd="1" destOrd="0" presId="urn:microsoft.com/office/officeart/2005/8/layout/StepDownProcess"/>
    <dgm:cxn modelId="{34ACCECE-5570-1746-9753-6A2A7ADD24E5}" type="presParOf" srcId="{218B43E0-C7E9-284B-8138-C90615ABFFCC}" destId="{4E844442-C2AF-DD4D-BEB4-38C5450F5841}" srcOrd="2" destOrd="0" presId="urn:microsoft.com/office/officeart/2005/8/layout/StepDownProcess"/>
    <dgm:cxn modelId="{78AA301E-D583-2545-8E3C-927D8C7AB580}" type="presParOf" srcId="{4E844442-C2AF-DD4D-BEB4-38C5450F5841}" destId="{BF70AAFE-9D6D-E34C-9FA7-75356568AD05}" srcOrd="0" destOrd="0" presId="urn:microsoft.com/office/officeart/2005/8/layout/StepDownProcess"/>
    <dgm:cxn modelId="{A0217F82-D3D6-4040-9C91-E756CC74F7FA}" type="presParOf" srcId="{4E844442-C2AF-DD4D-BEB4-38C5450F5841}" destId="{0EA7C682-6C44-6347-912A-FB955436F6A5}" srcOrd="1" destOrd="0" presId="urn:microsoft.com/office/officeart/2005/8/layout/StepDownProcess"/>
    <dgm:cxn modelId="{4B5E63DD-1126-754A-A482-FE5F38252807}" type="presParOf" srcId="{4E844442-C2AF-DD4D-BEB4-38C5450F5841}" destId="{5AB8E928-918B-0446-8633-17E2C177E740}" srcOrd="2" destOrd="0" presId="urn:microsoft.com/office/officeart/2005/8/layout/StepDownProcess"/>
    <dgm:cxn modelId="{744E0673-C97F-5E44-9146-917F7034ED93}" type="presParOf" srcId="{218B43E0-C7E9-284B-8138-C90615ABFFCC}" destId="{090BED38-0572-B148-87F9-8CF0199769D0}" srcOrd="3" destOrd="0" presId="urn:microsoft.com/office/officeart/2005/8/layout/StepDownProcess"/>
    <dgm:cxn modelId="{9793A747-BF3C-7E45-9672-6AD43FD4EBED}" type="presParOf" srcId="{218B43E0-C7E9-284B-8138-C90615ABFFCC}" destId="{5CF02843-CCB3-5943-B66B-9F4540132842}" srcOrd="4" destOrd="0" presId="urn:microsoft.com/office/officeart/2005/8/layout/StepDownProcess"/>
    <dgm:cxn modelId="{89D127A9-EEC6-B145-BDCE-FE0C02BDB3F7}" type="presParOf" srcId="{5CF02843-CCB3-5943-B66B-9F4540132842}" destId="{F27F15A4-EE6A-D84B-81B6-D53D44B1BA02}" srcOrd="0" destOrd="0" presId="urn:microsoft.com/office/officeart/2005/8/layout/StepDownProcess"/>
    <dgm:cxn modelId="{7F019C67-870A-3648-B8F7-84BC8876E6A3}" type="presParOf" srcId="{5CF02843-CCB3-5943-B66B-9F4540132842}" destId="{7D25303F-2630-4E46-B78A-E92CC4AD461F}" srcOrd="1" destOrd="0" presId="urn:microsoft.com/office/officeart/2005/8/layout/StepDownProcess"/>
    <dgm:cxn modelId="{6ED7CE6E-7A08-464D-A4C9-07AFCF9BDCF2}" type="presParOf" srcId="{5CF02843-CCB3-5943-B66B-9F4540132842}" destId="{8FFDBBBD-95C8-004E-A306-F03AF792E663}" srcOrd="2" destOrd="0" presId="urn:microsoft.com/office/officeart/2005/8/layout/StepDownProcess"/>
    <dgm:cxn modelId="{819EDF0C-6A79-8D42-93D8-FA78AF2B059E}" type="presParOf" srcId="{218B43E0-C7E9-284B-8138-C90615ABFFCC}" destId="{6D2C55D1-E950-9C45-B5CA-FA27CEDF319D}" srcOrd="5" destOrd="0" presId="urn:microsoft.com/office/officeart/2005/8/layout/StepDownProcess"/>
    <dgm:cxn modelId="{87B72E48-F6BD-9243-9FEA-2FD1CAD0F5D6}" type="presParOf" srcId="{218B43E0-C7E9-284B-8138-C90615ABFFCC}" destId="{9506671C-A894-5B44-8427-49E3E450A41D}" srcOrd="6" destOrd="0" presId="urn:microsoft.com/office/officeart/2005/8/layout/StepDownProcess"/>
    <dgm:cxn modelId="{20E9E4F3-CF5C-A949-90D0-A15525FF89CF}" type="presParOf" srcId="{9506671C-A894-5B44-8427-49E3E450A41D}" destId="{7162CB47-8C6B-D84E-86E8-AE012B8ABBEE}" srcOrd="0" destOrd="0" presId="urn:microsoft.com/office/officeart/2005/8/layout/StepDownProcess"/>
    <dgm:cxn modelId="{DD8A04DB-2722-2048-BE0C-4B7D9B32D9C1}" type="presParOf" srcId="{9506671C-A894-5B44-8427-49E3E450A41D}" destId="{9BA7AE85-C67D-E64A-AE6A-58AB165F3DCE}" srcOrd="1" destOrd="0" presId="urn:microsoft.com/office/officeart/2005/8/layout/StepDownProcess"/>
    <dgm:cxn modelId="{8D5283D8-58F1-0045-8319-684026861D26}" type="presParOf" srcId="{9506671C-A894-5B44-8427-49E3E450A41D}" destId="{F64894F3-6EDF-C047-8980-2D3CC1579F13}" srcOrd="2" destOrd="0" presId="urn:microsoft.com/office/officeart/2005/8/layout/StepDownProcess"/>
    <dgm:cxn modelId="{B485495A-D808-BC4B-9FF5-D7C060FC1102}" type="presParOf" srcId="{218B43E0-C7E9-284B-8138-C90615ABFFCC}" destId="{267DF172-977B-1042-8F56-68F429FDBDE7}" srcOrd="7" destOrd="0" presId="urn:microsoft.com/office/officeart/2005/8/layout/StepDownProcess"/>
    <dgm:cxn modelId="{8EB8A076-C4B6-C64D-A086-86D45E16677F}" type="presParOf" srcId="{218B43E0-C7E9-284B-8138-C90615ABFFCC}" destId="{01558D51-B6E8-6741-8462-EDB75BC4E554}" srcOrd="8" destOrd="0" presId="urn:microsoft.com/office/officeart/2005/8/layout/StepDownProcess"/>
    <dgm:cxn modelId="{669C698B-3289-2346-9133-92BEA65119B7}" type="presParOf" srcId="{01558D51-B6E8-6741-8462-EDB75BC4E554}" destId="{D8841DC8-2D80-114B-8E46-94E63496AFDA}"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6DA447-5198-104A-8237-84FB217C95F8}" type="doc">
      <dgm:prSet loTypeId="urn:microsoft.com/office/officeart/2005/8/layout/bProcess2" loCatId="" qsTypeId="urn:microsoft.com/office/officeart/2005/8/quickstyle/simple4" qsCatId="simple" csTypeId="urn:microsoft.com/office/officeart/2005/8/colors/accent1_2" csCatId="accent1" phldr="1"/>
      <dgm:spPr/>
      <dgm:t>
        <a:bodyPr/>
        <a:lstStyle/>
        <a:p>
          <a:endParaRPr lang="en-US"/>
        </a:p>
      </dgm:t>
    </dgm:pt>
    <dgm:pt modelId="{D72DC5D2-3EB7-F041-9D9D-B8CDBE470CE8}">
      <dgm:prSet/>
      <dgm:spPr>
        <a:solidFill>
          <a:schemeClr val="accent3">
            <a:lumMod val="75000"/>
          </a:schemeClr>
        </a:solidFill>
      </dgm:spPr>
      <dgm:t>
        <a:bodyPr/>
        <a:lstStyle/>
        <a:p>
          <a:pPr rtl="0"/>
          <a:r>
            <a:rPr lang="en-US" b="1" dirty="0">
              <a:latin typeface="+mj-lt"/>
            </a:rPr>
            <a:t>Are influenced by the success of cybercriminals and the lack of success of law enforcement</a:t>
          </a:r>
        </a:p>
      </dgm:t>
    </dgm:pt>
    <dgm:pt modelId="{AD8F5A0F-DC53-3B48-82DB-AECE0217A8DC}" type="parTrans" cxnId="{1B7708F8-2EDA-F04F-9E41-F2EB77CCB8D9}">
      <dgm:prSet/>
      <dgm:spPr/>
      <dgm:t>
        <a:bodyPr/>
        <a:lstStyle/>
        <a:p>
          <a:endParaRPr lang="en-US"/>
        </a:p>
      </dgm:t>
    </dgm:pt>
    <dgm:pt modelId="{F76526B3-A477-1440-A571-7CEBC993BD8C}" type="sibTrans" cxnId="{1B7708F8-2EDA-F04F-9E41-F2EB77CCB8D9}">
      <dgm:prSet/>
      <dgm:spPr>
        <a:solidFill>
          <a:schemeClr val="tx1">
            <a:lumMod val="65000"/>
          </a:schemeClr>
        </a:solidFill>
      </dgm:spPr>
      <dgm:t>
        <a:bodyPr/>
        <a:lstStyle/>
        <a:p>
          <a:endParaRPr lang="en-US"/>
        </a:p>
      </dgm:t>
    </dgm:pt>
    <dgm:pt modelId="{A9912942-2EE6-294D-B6E4-048865A3079B}">
      <dgm:prSet custT="1"/>
      <dgm:spPr>
        <a:solidFill>
          <a:schemeClr val="accent6">
            <a:lumMod val="75000"/>
          </a:schemeClr>
        </a:solidFill>
      </dgm:spPr>
      <dgm:t>
        <a:bodyPr/>
        <a:lstStyle/>
        <a:p>
          <a:pPr rtl="0"/>
          <a:r>
            <a:rPr lang="en-US" sz="2000" b="1" dirty="0">
              <a:latin typeface="+mj-lt"/>
            </a:rPr>
            <a:t>Many of these organizations have not invested sufficiently in technical, physical, and human-factor resources to prevent attacks</a:t>
          </a:r>
        </a:p>
      </dgm:t>
    </dgm:pt>
    <dgm:pt modelId="{D3ECB742-7EB8-CA4B-BB3C-47901076D2D9}" type="parTrans" cxnId="{EBA85404-66B1-C44B-ACB4-5FA96D4A8FD8}">
      <dgm:prSet/>
      <dgm:spPr/>
      <dgm:t>
        <a:bodyPr/>
        <a:lstStyle/>
        <a:p>
          <a:endParaRPr lang="en-US"/>
        </a:p>
      </dgm:t>
    </dgm:pt>
    <dgm:pt modelId="{BA76A54B-1970-1844-8103-8110FEC9978F}" type="sibTrans" cxnId="{EBA85404-66B1-C44B-ACB4-5FA96D4A8FD8}">
      <dgm:prSet/>
      <dgm:spPr>
        <a:solidFill>
          <a:schemeClr val="tx1">
            <a:lumMod val="65000"/>
          </a:schemeClr>
        </a:solidFill>
      </dgm:spPr>
      <dgm:t>
        <a:bodyPr/>
        <a:lstStyle/>
        <a:p>
          <a:endParaRPr lang="en-US"/>
        </a:p>
      </dgm:t>
    </dgm:pt>
    <dgm:pt modelId="{5C83043C-BCBA-1844-8E3C-D47929E60976}">
      <dgm:prSet custT="1"/>
      <dgm:spPr>
        <a:solidFill>
          <a:schemeClr val="accent5">
            <a:lumMod val="75000"/>
          </a:schemeClr>
        </a:solidFill>
      </dgm:spPr>
      <dgm:t>
        <a:bodyPr/>
        <a:lstStyle/>
        <a:p>
          <a:pPr rtl="0"/>
          <a:r>
            <a:rPr lang="en-US" sz="2000" b="1" dirty="0">
              <a:latin typeface="+mj-lt"/>
            </a:rPr>
            <a:t>Reporting rates tend to be low because of a lack of confidence in law enforcement, concern about corporate reputation, and a concern about civil liability</a:t>
          </a:r>
        </a:p>
      </dgm:t>
    </dgm:pt>
    <dgm:pt modelId="{444A042E-EE41-224B-8BAE-B3779E519853}" type="parTrans" cxnId="{F64DAAFE-5385-5F46-92A3-DE373CCB02B9}">
      <dgm:prSet/>
      <dgm:spPr/>
      <dgm:t>
        <a:bodyPr/>
        <a:lstStyle/>
        <a:p>
          <a:endParaRPr lang="en-US"/>
        </a:p>
      </dgm:t>
    </dgm:pt>
    <dgm:pt modelId="{FD572A45-FD66-8B4A-A001-BD6983A3CE16}" type="sibTrans" cxnId="{F64DAAFE-5385-5F46-92A3-DE373CCB02B9}">
      <dgm:prSet/>
      <dgm:spPr/>
      <dgm:t>
        <a:bodyPr/>
        <a:lstStyle/>
        <a:p>
          <a:endParaRPr lang="en-US"/>
        </a:p>
      </dgm:t>
    </dgm:pt>
    <dgm:pt modelId="{4CC37ED1-7663-E14D-8357-9629D0C33CA6}" type="pres">
      <dgm:prSet presAssocID="{2B6DA447-5198-104A-8237-84FB217C95F8}" presName="diagram" presStyleCnt="0">
        <dgm:presLayoutVars>
          <dgm:dir/>
          <dgm:resizeHandles/>
        </dgm:presLayoutVars>
      </dgm:prSet>
      <dgm:spPr/>
    </dgm:pt>
    <dgm:pt modelId="{2AA0AD40-7970-2B4B-A374-C3EBFCA3E6D2}" type="pres">
      <dgm:prSet presAssocID="{D72DC5D2-3EB7-F041-9D9D-B8CDBE470CE8}" presName="firstNode" presStyleLbl="node1" presStyleIdx="0" presStyleCnt="3">
        <dgm:presLayoutVars>
          <dgm:bulletEnabled val="1"/>
        </dgm:presLayoutVars>
      </dgm:prSet>
      <dgm:spPr/>
    </dgm:pt>
    <dgm:pt modelId="{B444D23F-63AE-4F4E-B416-2E7C1FE535F4}" type="pres">
      <dgm:prSet presAssocID="{F76526B3-A477-1440-A571-7CEBC993BD8C}" presName="sibTrans" presStyleLbl="sibTrans2D1" presStyleIdx="0" presStyleCnt="2"/>
      <dgm:spPr/>
    </dgm:pt>
    <dgm:pt modelId="{7AF05D7C-32E5-2649-BCF6-EBF442C140BD}" type="pres">
      <dgm:prSet presAssocID="{A9912942-2EE6-294D-B6E4-048865A3079B}" presName="middleNode" presStyleCnt="0"/>
      <dgm:spPr/>
    </dgm:pt>
    <dgm:pt modelId="{0A17687C-992D-F448-A183-9D6E9D5A43BD}" type="pres">
      <dgm:prSet presAssocID="{A9912942-2EE6-294D-B6E4-048865A3079B}" presName="padding" presStyleLbl="node1" presStyleIdx="0" presStyleCnt="3"/>
      <dgm:spPr/>
    </dgm:pt>
    <dgm:pt modelId="{3E53E8D6-6548-E344-8B4E-F2C561C4255D}" type="pres">
      <dgm:prSet presAssocID="{A9912942-2EE6-294D-B6E4-048865A3079B}" presName="shape" presStyleLbl="node1" presStyleIdx="1" presStyleCnt="3" custScaleX="190373" custScaleY="147258">
        <dgm:presLayoutVars>
          <dgm:bulletEnabled val="1"/>
        </dgm:presLayoutVars>
      </dgm:prSet>
      <dgm:spPr/>
    </dgm:pt>
    <dgm:pt modelId="{7576C177-1ED3-4D4F-975D-5EDCC8B2E00E}" type="pres">
      <dgm:prSet presAssocID="{BA76A54B-1970-1844-8103-8110FEC9978F}" presName="sibTrans" presStyleLbl="sibTrans2D1" presStyleIdx="1" presStyleCnt="2"/>
      <dgm:spPr/>
    </dgm:pt>
    <dgm:pt modelId="{BD22E29C-3798-EA46-B56B-34DCF8F800BF}" type="pres">
      <dgm:prSet presAssocID="{5C83043C-BCBA-1844-8E3C-D47929E60976}" presName="lastNode" presStyleLbl="node1" presStyleIdx="2" presStyleCnt="3" custScaleX="138164" custScaleY="134031">
        <dgm:presLayoutVars>
          <dgm:bulletEnabled val="1"/>
        </dgm:presLayoutVars>
      </dgm:prSet>
      <dgm:spPr/>
    </dgm:pt>
  </dgm:ptLst>
  <dgm:cxnLst>
    <dgm:cxn modelId="{EBA85404-66B1-C44B-ACB4-5FA96D4A8FD8}" srcId="{2B6DA447-5198-104A-8237-84FB217C95F8}" destId="{A9912942-2EE6-294D-B6E4-048865A3079B}" srcOrd="1" destOrd="0" parTransId="{D3ECB742-7EB8-CA4B-BB3C-47901076D2D9}" sibTransId="{BA76A54B-1970-1844-8103-8110FEC9978F}"/>
    <dgm:cxn modelId="{3DE5C316-154F-CC4A-8188-51A48B642444}" type="presOf" srcId="{2B6DA447-5198-104A-8237-84FB217C95F8}" destId="{4CC37ED1-7663-E14D-8357-9629D0C33CA6}" srcOrd="0" destOrd="0" presId="urn:microsoft.com/office/officeart/2005/8/layout/bProcess2"/>
    <dgm:cxn modelId="{4A0F4334-96C4-1044-9A13-099B3E5617FA}" type="presOf" srcId="{D72DC5D2-3EB7-F041-9D9D-B8CDBE470CE8}" destId="{2AA0AD40-7970-2B4B-A374-C3EBFCA3E6D2}" srcOrd="0" destOrd="0" presId="urn:microsoft.com/office/officeart/2005/8/layout/bProcess2"/>
    <dgm:cxn modelId="{0D6E753D-A437-F645-B625-8621B4ADF980}" type="presOf" srcId="{BA76A54B-1970-1844-8103-8110FEC9978F}" destId="{7576C177-1ED3-4D4F-975D-5EDCC8B2E00E}" srcOrd="0" destOrd="0" presId="urn:microsoft.com/office/officeart/2005/8/layout/bProcess2"/>
    <dgm:cxn modelId="{17DEC44E-95EC-9F4F-BF62-8DE8C788F058}" type="presOf" srcId="{F76526B3-A477-1440-A571-7CEBC993BD8C}" destId="{B444D23F-63AE-4F4E-B416-2E7C1FE535F4}" srcOrd="0" destOrd="0" presId="urn:microsoft.com/office/officeart/2005/8/layout/bProcess2"/>
    <dgm:cxn modelId="{8EF72DCE-490A-3640-94F3-92591DFDE064}" type="presOf" srcId="{5C83043C-BCBA-1844-8E3C-D47929E60976}" destId="{BD22E29C-3798-EA46-B56B-34DCF8F800BF}" srcOrd="0" destOrd="0" presId="urn:microsoft.com/office/officeart/2005/8/layout/bProcess2"/>
    <dgm:cxn modelId="{27BBFCE9-4294-2A49-808E-A016EFDE520D}" type="presOf" srcId="{A9912942-2EE6-294D-B6E4-048865A3079B}" destId="{3E53E8D6-6548-E344-8B4E-F2C561C4255D}" srcOrd="0" destOrd="0" presId="urn:microsoft.com/office/officeart/2005/8/layout/bProcess2"/>
    <dgm:cxn modelId="{1B7708F8-2EDA-F04F-9E41-F2EB77CCB8D9}" srcId="{2B6DA447-5198-104A-8237-84FB217C95F8}" destId="{D72DC5D2-3EB7-F041-9D9D-B8CDBE470CE8}" srcOrd="0" destOrd="0" parTransId="{AD8F5A0F-DC53-3B48-82DB-AECE0217A8DC}" sibTransId="{F76526B3-A477-1440-A571-7CEBC993BD8C}"/>
    <dgm:cxn modelId="{F64DAAFE-5385-5F46-92A3-DE373CCB02B9}" srcId="{2B6DA447-5198-104A-8237-84FB217C95F8}" destId="{5C83043C-BCBA-1844-8E3C-D47929E60976}" srcOrd="2" destOrd="0" parTransId="{444A042E-EE41-224B-8BAE-B3779E519853}" sibTransId="{FD572A45-FD66-8B4A-A001-BD6983A3CE16}"/>
    <dgm:cxn modelId="{85FAE8D1-EA26-3C48-A613-8CF449B00E88}" type="presParOf" srcId="{4CC37ED1-7663-E14D-8357-9629D0C33CA6}" destId="{2AA0AD40-7970-2B4B-A374-C3EBFCA3E6D2}" srcOrd="0" destOrd="0" presId="urn:microsoft.com/office/officeart/2005/8/layout/bProcess2"/>
    <dgm:cxn modelId="{98DAEBD6-9FD1-0849-86FF-6BBF06FF946D}" type="presParOf" srcId="{4CC37ED1-7663-E14D-8357-9629D0C33CA6}" destId="{B444D23F-63AE-4F4E-B416-2E7C1FE535F4}" srcOrd="1" destOrd="0" presId="urn:microsoft.com/office/officeart/2005/8/layout/bProcess2"/>
    <dgm:cxn modelId="{4F6F91AF-F2C2-7F4E-B873-938083A9F6D2}" type="presParOf" srcId="{4CC37ED1-7663-E14D-8357-9629D0C33CA6}" destId="{7AF05D7C-32E5-2649-BCF6-EBF442C140BD}" srcOrd="2" destOrd="0" presId="urn:microsoft.com/office/officeart/2005/8/layout/bProcess2"/>
    <dgm:cxn modelId="{50414415-BBD6-E64C-AEBC-F63846F7DFAB}" type="presParOf" srcId="{7AF05D7C-32E5-2649-BCF6-EBF442C140BD}" destId="{0A17687C-992D-F448-A183-9D6E9D5A43BD}" srcOrd="0" destOrd="0" presId="urn:microsoft.com/office/officeart/2005/8/layout/bProcess2"/>
    <dgm:cxn modelId="{5AC8AB1D-CFC1-B14C-944A-C3ACA0888279}" type="presParOf" srcId="{7AF05D7C-32E5-2649-BCF6-EBF442C140BD}" destId="{3E53E8D6-6548-E344-8B4E-F2C561C4255D}" srcOrd="1" destOrd="0" presId="urn:microsoft.com/office/officeart/2005/8/layout/bProcess2"/>
    <dgm:cxn modelId="{D57B7820-36EB-444B-BA86-A07F54353E8B}" type="presParOf" srcId="{4CC37ED1-7663-E14D-8357-9629D0C33CA6}" destId="{7576C177-1ED3-4D4F-975D-5EDCC8B2E00E}" srcOrd="3" destOrd="0" presId="urn:microsoft.com/office/officeart/2005/8/layout/bProcess2"/>
    <dgm:cxn modelId="{9DB65A54-D5C8-924A-8EE0-06E2D6179AD4}" type="presParOf" srcId="{4CC37ED1-7663-E14D-8357-9629D0C33CA6}" destId="{BD22E29C-3798-EA46-B56B-34DCF8F800BF}" srcOrd="4"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1D2726-E11F-374B-B299-F5860F6C4494}"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1A75EEF5-8F5C-E44D-87E3-2C67C01A815A}">
      <dgm:prSet custT="1"/>
      <dgm:spPr>
        <a:solidFill>
          <a:schemeClr val="accent6">
            <a:lumMod val="75000"/>
          </a:schemeClr>
        </a:solidFill>
      </dgm:spPr>
      <dgm:t>
        <a:bodyPr/>
        <a:lstStyle/>
        <a:p>
          <a:pPr rtl="0"/>
          <a:r>
            <a:rPr lang="en-US" sz="2000" dirty="0">
              <a:solidFill>
                <a:srgbClr val="000000"/>
              </a:solidFill>
              <a:latin typeface="+mn-lt"/>
            </a:rPr>
            <a:t>Software</a:t>
          </a:r>
        </a:p>
      </dgm:t>
    </dgm:pt>
    <dgm:pt modelId="{3978EFFC-10CA-8847-AC48-B346340BA48B}" type="parTrans" cxnId="{1DAB1013-40C0-354B-B453-DC22C1279D39}">
      <dgm:prSet/>
      <dgm:spPr/>
      <dgm:t>
        <a:bodyPr/>
        <a:lstStyle/>
        <a:p>
          <a:endParaRPr lang="en-US"/>
        </a:p>
      </dgm:t>
    </dgm:pt>
    <dgm:pt modelId="{5D1F5682-0EC6-9345-A53D-9B3EC81AD3EB}" type="sibTrans" cxnId="{1DAB1013-40C0-354B-B453-DC22C1279D39}">
      <dgm:prSet/>
      <dgm:spPr/>
      <dgm:t>
        <a:bodyPr/>
        <a:lstStyle/>
        <a:p>
          <a:endParaRPr lang="en-US"/>
        </a:p>
      </dgm:t>
    </dgm:pt>
    <dgm:pt modelId="{BE9B4C31-64D7-0B4E-85D9-318318FC9A3F}">
      <dgm:prSet/>
      <dgm:spPr/>
      <dgm:t>
        <a:bodyPr/>
        <a:lstStyle/>
        <a:p>
          <a:pPr rtl="0"/>
          <a:r>
            <a:rPr lang="en-US" dirty="0">
              <a:latin typeface="+mn-lt"/>
            </a:rPr>
            <a:t>Programs produced by vendors of commercial software</a:t>
          </a:r>
        </a:p>
      </dgm:t>
    </dgm:pt>
    <dgm:pt modelId="{C2C6FE23-4337-FD4D-BBC7-3F87ABBF5B28}" type="parTrans" cxnId="{97E6FC09-8F23-534F-A5F9-210C79DD788D}">
      <dgm:prSet/>
      <dgm:spPr/>
      <dgm:t>
        <a:bodyPr/>
        <a:lstStyle/>
        <a:p>
          <a:endParaRPr lang="en-US"/>
        </a:p>
      </dgm:t>
    </dgm:pt>
    <dgm:pt modelId="{CD7514F1-4510-2A41-9C76-4612121B80B5}" type="sibTrans" cxnId="{97E6FC09-8F23-534F-A5F9-210C79DD788D}">
      <dgm:prSet/>
      <dgm:spPr/>
      <dgm:t>
        <a:bodyPr/>
        <a:lstStyle/>
        <a:p>
          <a:endParaRPr lang="en-US"/>
        </a:p>
      </dgm:t>
    </dgm:pt>
    <dgm:pt modelId="{003C29F8-11CC-7846-BFE9-CEA3F6B9A945}">
      <dgm:prSet/>
      <dgm:spPr/>
      <dgm:t>
        <a:bodyPr/>
        <a:lstStyle/>
        <a:p>
          <a:pPr rtl="0"/>
          <a:r>
            <a:rPr lang="en-US" dirty="0">
              <a:latin typeface="+mn-lt"/>
            </a:rPr>
            <a:t>Shareware</a:t>
          </a:r>
        </a:p>
      </dgm:t>
    </dgm:pt>
    <dgm:pt modelId="{7026DCE7-DDB9-B849-ADCC-2B56C6C971AC}" type="parTrans" cxnId="{1459BD80-021C-8542-8344-29430617F031}">
      <dgm:prSet/>
      <dgm:spPr/>
      <dgm:t>
        <a:bodyPr/>
        <a:lstStyle/>
        <a:p>
          <a:endParaRPr lang="en-US"/>
        </a:p>
      </dgm:t>
    </dgm:pt>
    <dgm:pt modelId="{958D2576-E6F9-474A-9FE8-603F318D635C}" type="sibTrans" cxnId="{1459BD80-021C-8542-8344-29430617F031}">
      <dgm:prSet/>
      <dgm:spPr/>
      <dgm:t>
        <a:bodyPr/>
        <a:lstStyle/>
        <a:p>
          <a:endParaRPr lang="en-US"/>
        </a:p>
      </dgm:t>
    </dgm:pt>
    <dgm:pt modelId="{2E9DB6EE-2A5F-994F-93EF-488B0BAC6BA0}">
      <dgm:prSet/>
      <dgm:spPr/>
      <dgm:t>
        <a:bodyPr/>
        <a:lstStyle/>
        <a:p>
          <a:pPr rtl="0"/>
          <a:r>
            <a:rPr lang="en-US" dirty="0">
              <a:latin typeface="+mn-lt"/>
            </a:rPr>
            <a:t>Proprietary software created by an organization for internal use</a:t>
          </a:r>
        </a:p>
      </dgm:t>
    </dgm:pt>
    <dgm:pt modelId="{B91B6AAA-BE27-6F4B-A054-E82BAF43E816}" type="parTrans" cxnId="{0BAB402F-655D-9A42-B9F8-BC3F58010C1F}">
      <dgm:prSet/>
      <dgm:spPr/>
      <dgm:t>
        <a:bodyPr/>
        <a:lstStyle/>
        <a:p>
          <a:endParaRPr lang="en-US"/>
        </a:p>
      </dgm:t>
    </dgm:pt>
    <dgm:pt modelId="{F88BD954-3AB9-BC46-80F6-6CD54B14966D}" type="sibTrans" cxnId="{0BAB402F-655D-9A42-B9F8-BC3F58010C1F}">
      <dgm:prSet/>
      <dgm:spPr/>
      <dgm:t>
        <a:bodyPr/>
        <a:lstStyle/>
        <a:p>
          <a:endParaRPr lang="en-US"/>
        </a:p>
      </dgm:t>
    </dgm:pt>
    <dgm:pt modelId="{8FE63B38-5B37-A24E-A236-03E51507B61F}">
      <dgm:prSet/>
      <dgm:spPr/>
      <dgm:t>
        <a:bodyPr/>
        <a:lstStyle/>
        <a:p>
          <a:pPr rtl="0"/>
          <a:r>
            <a:rPr lang="en-US">
              <a:latin typeface="+mn-lt"/>
            </a:rPr>
            <a:t>Software produced by individuals</a:t>
          </a:r>
          <a:endParaRPr lang="en-US" dirty="0">
            <a:latin typeface="+mn-lt"/>
          </a:endParaRPr>
        </a:p>
      </dgm:t>
    </dgm:pt>
    <dgm:pt modelId="{6F9A1B6C-93D5-E84A-8CAF-D50766F0F03F}" type="parTrans" cxnId="{E58ADDF4-8BB2-7F4A-89F8-56D77A18583C}">
      <dgm:prSet/>
      <dgm:spPr/>
      <dgm:t>
        <a:bodyPr/>
        <a:lstStyle/>
        <a:p>
          <a:endParaRPr lang="en-US"/>
        </a:p>
      </dgm:t>
    </dgm:pt>
    <dgm:pt modelId="{3D5901BD-0583-FC4D-B588-102B9DA9FF8A}" type="sibTrans" cxnId="{E58ADDF4-8BB2-7F4A-89F8-56D77A18583C}">
      <dgm:prSet/>
      <dgm:spPr/>
      <dgm:t>
        <a:bodyPr/>
        <a:lstStyle/>
        <a:p>
          <a:endParaRPr lang="en-US"/>
        </a:p>
      </dgm:t>
    </dgm:pt>
    <dgm:pt modelId="{D1C246E5-D6E8-5F46-AE91-7755B92FFB19}">
      <dgm:prSet custT="1"/>
      <dgm:spPr>
        <a:solidFill>
          <a:schemeClr val="accent6">
            <a:lumMod val="75000"/>
          </a:schemeClr>
        </a:solidFill>
      </dgm:spPr>
      <dgm:t>
        <a:bodyPr/>
        <a:lstStyle/>
        <a:p>
          <a:pPr rtl="0"/>
          <a:r>
            <a:rPr lang="en-US" sz="2000" dirty="0">
              <a:solidFill>
                <a:srgbClr val="000000"/>
              </a:solidFill>
              <a:latin typeface="+mn-lt"/>
            </a:rPr>
            <a:t>Databases</a:t>
          </a:r>
        </a:p>
      </dgm:t>
    </dgm:pt>
    <dgm:pt modelId="{CE35FB14-DEB6-7248-B88B-245B5BFADB50}" type="parTrans" cxnId="{10309518-8C06-1240-9C85-41D433B2568B}">
      <dgm:prSet/>
      <dgm:spPr/>
      <dgm:t>
        <a:bodyPr/>
        <a:lstStyle/>
        <a:p>
          <a:endParaRPr lang="en-US"/>
        </a:p>
      </dgm:t>
    </dgm:pt>
    <dgm:pt modelId="{C08B215C-C09B-9240-BABB-0AB9C99BA627}" type="sibTrans" cxnId="{10309518-8C06-1240-9C85-41D433B2568B}">
      <dgm:prSet/>
      <dgm:spPr/>
      <dgm:t>
        <a:bodyPr/>
        <a:lstStyle/>
        <a:p>
          <a:endParaRPr lang="en-US"/>
        </a:p>
      </dgm:t>
    </dgm:pt>
    <dgm:pt modelId="{DFAD4D63-01C3-9A42-BD4F-13D47A79CB35}">
      <dgm:prSet/>
      <dgm:spPr/>
      <dgm:t>
        <a:bodyPr/>
        <a:lstStyle/>
        <a:p>
          <a:pPr rtl="0"/>
          <a:r>
            <a:rPr lang="en-US" dirty="0">
              <a:latin typeface="+mn-lt"/>
            </a:rPr>
            <a:t>Data that is collected and organized in such a fashion that it has potential commercial value</a:t>
          </a:r>
        </a:p>
      </dgm:t>
    </dgm:pt>
    <dgm:pt modelId="{56DCF300-5D84-BD4E-A697-0614F5FF7E84}" type="parTrans" cxnId="{DA19658E-8381-6642-9730-FCF135878297}">
      <dgm:prSet/>
      <dgm:spPr/>
      <dgm:t>
        <a:bodyPr/>
        <a:lstStyle/>
        <a:p>
          <a:endParaRPr lang="en-US"/>
        </a:p>
      </dgm:t>
    </dgm:pt>
    <dgm:pt modelId="{751B4F79-6DBE-2947-98CE-CD75126486EB}" type="sibTrans" cxnId="{DA19658E-8381-6642-9730-FCF135878297}">
      <dgm:prSet/>
      <dgm:spPr/>
      <dgm:t>
        <a:bodyPr/>
        <a:lstStyle/>
        <a:p>
          <a:endParaRPr lang="en-US"/>
        </a:p>
      </dgm:t>
    </dgm:pt>
    <dgm:pt modelId="{FA46AE13-096E-6B48-A377-46923A4D1283}">
      <dgm:prSet custT="1"/>
      <dgm:spPr>
        <a:solidFill>
          <a:schemeClr val="accent6">
            <a:lumMod val="75000"/>
          </a:schemeClr>
        </a:solidFill>
      </dgm:spPr>
      <dgm:t>
        <a:bodyPr/>
        <a:lstStyle/>
        <a:p>
          <a:pPr rtl="0"/>
          <a:r>
            <a:rPr lang="en-US" sz="2000" dirty="0">
              <a:solidFill>
                <a:srgbClr val="000000"/>
              </a:solidFill>
              <a:latin typeface="+mn-lt"/>
            </a:rPr>
            <a:t>Digital content</a:t>
          </a:r>
        </a:p>
      </dgm:t>
    </dgm:pt>
    <dgm:pt modelId="{93C7263A-7E4A-8049-ADCF-5387535E0A6A}" type="parTrans" cxnId="{F4B6AE79-104E-C444-96CF-0C87C69E32AE}">
      <dgm:prSet/>
      <dgm:spPr/>
      <dgm:t>
        <a:bodyPr/>
        <a:lstStyle/>
        <a:p>
          <a:endParaRPr lang="en-US"/>
        </a:p>
      </dgm:t>
    </dgm:pt>
    <dgm:pt modelId="{310E2E35-AD9B-0346-94FA-9FD2EF62ECC9}" type="sibTrans" cxnId="{F4B6AE79-104E-C444-96CF-0C87C69E32AE}">
      <dgm:prSet/>
      <dgm:spPr/>
      <dgm:t>
        <a:bodyPr/>
        <a:lstStyle/>
        <a:p>
          <a:endParaRPr lang="en-US"/>
        </a:p>
      </dgm:t>
    </dgm:pt>
    <dgm:pt modelId="{92497B4B-B634-5449-A12B-7DCE9FBB3BC9}">
      <dgm:prSet/>
      <dgm:spPr/>
      <dgm:t>
        <a:bodyPr/>
        <a:lstStyle/>
        <a:p>
          <a:pPr rtl="0"/>
          <a:r>
            <a:rPr lang="en-US" dirty="0">
              <a:latin typeface="+mn-lt"/>
            </a:rPr>
            <a:t>Includes audio and video files, multimedia courseware, Web site content, and any other original digital work</a:t>
          </a:r>
        </a:p>
      </dgm:t>
    </dgm:pt>
    <dgm:pt modelId="{E920EC26-455D-2E47-80CD-A75C39F447A9}" type="parTrans" cxnId="{07FF3920-69E0-474C-A395-D8EF3EC44C23}">
      <dgm:prSet/>
      <dgm:spPr/>
      <dgm:t>
        <a:bodyPr/>
        <a:lstStyle/>
        <a:p>
          <a:endParaRPr lang="en-US"/>
        </a:p>
      </dgm:t>
    </dgm:pt>
    <dgm:pt modelId="{7B2F36DC-A297-594D-9A8F-15FFED44B226}" type="sibTrans" cxnId="{07FF3920-69E0-474C-A395-D8EF3EC44C23}">
      <dgm:prSet/>
      <dgm:spPr/>
      <dgm:t>
        <a:bodyPr/>
        <a:lstStyle/>
        <a:p>
          <a:endParaRPr lang="en-US"/>
        </a:p>
      </dgm:t>
    </dgm:pt>
    <dgm:pt modelId="{91F4AE7B-1606-C646-951F-4251FDB9A161}">
      <dgm:prSet custT="1"/>
      <dgm:spPr>
        <a:solidFill>
          <a:schemeClr val="accent6">
            <a:lumMod val="75000"/>
          </a:schemeClr>
        </a:solidFill>
      </dgm:spPr>
      <dgm:t>
        <a:bodyPr/>
        <a:lstStyle/>
        <a:p>
          <a:pPr rtl="0"/>
          <a:r>
            <a:rPr lang="en-US" sz="2000" dirty="0">
              <a:solidFill>
                <a:srgbClr val="000000"/>
              </a:solidFill>
              <a:latin typeface="+mn-lt"/>
            </a:rPr>
            <a:t>Algorithms</a:t>
          </a:r>
        </a:p>
      </dgm:t>
    </dgm:pt>
    <dgm:pt modelId="{7604E846-9EE2-E843-B3BB-8CB94EB6A985}" type="parTrans" cxnId="{297993D1-5CDC-DA43-BB96-90E62206B087}">
      <dgm:prSet/>
      <dgm:spPr/>
      <dgm:t>
        <a:bodyPr/>
        <a:lstStyle/>
        <a:p>
          <a:endParaRPr lang="en-US"/>
        </a:p>
      </dgm:t>
    </dgm:pt>
    <dgm:pt modelId="{CEF97A70-C078-8B4A-8395-7E7C32B44193}" type="sibTrans" cxnId="{297993D1-5CDC-DA43-BB96-90E62206B087}">
      <dgm:prSet/>
      <dgm:spPr/>
      <dgm:t>
        <a:bodyPr/>
        <a:lstStyle/>
        <a:p>
          <a:endParaRPr lang="en-US"/>
        </a:p>
      </dgm:t>
    </dgm:pt>
    <dgm:pt modelId="{3197D8D4-0E77-8B42-AD7D-A38D072F5292}">
      <dgm:prSet/>
      <dgm:spPr/>
      <dgm:t>
        <a:bodyPr/>
        <a:lstStyle/>
        <a:p>
          <a:pPr rtl="0"/>
          <a:r>
            <a:rPr lang="en-US" dirty="0">
              <a:latin typeface="+mn-lt"/>
            </a:rPr>
            <a:t>An example of a </a:t>
          </a:r>
          <a:r>
            <a:rPr lang="en-US" dirty="0">
              <a:solidFill>
                <a:srgbClr val="000000"/>
              </a:solidFill>
              <a:latin typeface="+mn-lt"/>
            </a:rPr>
            <a:t>patentable algorithm is the </a:t>
          </a:r>
          <a:r>
            <a:rPr lang="en-US" dirty="0">
              <a:latin typeface="+mn-lt"/>
            </a:rPr>
            <a:t>RSA public-key cryptosystem</a:t>
          </a:r>
        </a:p>
      </dgm:t>
    </dgm:pt>
    <dgm:pt modelId="{B22996A4-1B59-9A49-A42D-B1D297C13ED9}" type="parTrans" cxnId="{5D966202-71E0-714B-9478-AC02E4048B82}">
      <dgm:prSet/>
      <dgm:spPr/>
      <dgm:t>
        <a:bodyPr/>
        <a:lstStyle/>
        <a:p>
          <a:endParaRPr lang="en-US"/>
        </a:p>
      </dgm:t>
    </dgm:pt>
    <dgm:pt modelId="{A9922AE6-45DC-6547-BE28-5E5EA38930C9}" type="sibTrans" cxnId="{5D966202-71E0-714B-9478-AC02E4048B82}">
      <dgm:prSet/>
      <dgm:spPr/>
      <dgm:t>
        <a:bodyPr/>
        <a:lstStyle/>
        <a:p>
          <a:endParaRPr lang="en-US"/>
        </a:p>
      </dgm:t>
    </dgm:pt>
    <dgm:pt modelId="{5C5109B5-9C46-0641-8764-D0F2CFAF122B}" type="pres">
      <dgm:prSet presAssocID="{791D2726-E11F-374B-B299-F5860F6C4494}" presName="Name0" presStyleCnt="0">
        <dgm:presLayoutVars>
          <dgm:dir/>
          <dgm:animLvl val="lvl"/>
          <dgm:resizeHandles val="exact"/>
        </dgm:presLayoutVars>
      </dgm:prSet>
      <dgm:spPr/>
    </dgm:pt>
    <dgm:pt modelId="{A6BF4226-EB8D-2448-B904-367724FB316A}" type="pres">
      <dgm:prSet presAssocID="{1A75EEF5-8F5C-E44D-87E3-2C67C01A815A}" presName="composite" presStyleCnt="0"/>
      <dgm:spPr/>
    </dgm:pt>
    <dgm:pt modelId="{8BCD4220-0A2F-5045-AF7B-A1F385D72099}" type="pres">
      <dgm:prSet presAssocID="{1A75EEF5-8F5C-E44D-87E3-2C67C01A815A}" presName="parTx" presStyleLbl="alignNode1" presStyleIdx="0" presStyleCnt="4">
        <dgm:presLayoutVars>
          <dgm:chMax val="0"/>
          <dgm:chPref val="0"/>
          <dgm:bulletEnabled val="1"/>
        </dgm:presLayoutVars>
      </dgm:prSet>
      <dgm:spPr/>
    </dgm:pt>
    <dgm:pt modelId="{EBA80FB3-0DCD-2A49-8540-FE8D74DFF05E}" type="pres">
      <dgm:prSet presAssocID="{1A75EEF5-8F5C-E44D-87E3-2C67C01A815A}" presName="desTx" presStyleLbl="alignAccFollowNode1" presStyleIdx="0" presStyleCnt="4">
        <dgm:presLayoutVars>
          <dgm:bulletEnabled val="1"/>
        </dgm:presLayoutVars>
      </dgm:prSet>
      <dgm:spPr/>
    </dgm:pt>
    <dgm:pt modelId="{AF62ABC9-1AFA-8940-831F-63D52798203F}" type="pres">
      <dgm:prSet presAssocID="{5D1F5682-0EC6-9345-A53D-9B3EC81AD3EB}" presName="space" presStyleCnt="0"/>
      <dgm:spPr/>
    </dgm:pt>
    <dgm:pt modelId="{F4B94905-9200-1244-891D-9B450D5CDAF5}" type="pres">
      <dgm:prSet presAssocID="{D1C246E5-D6E8-5F46-AE91-7755B92FFB19}" presName="composite" presStyleCnt="0"/>
      <dgm:spPr/>
    </dgm:pt>
    <dgm:pt modelId="{BF5CA9B7-9C49-124D-9B84-F8A93EA4B2B7}" type="pres">
      <dgm:prSet presAssocID="{D1C246E5-D6E8-5F46-AE91-7755B92FFB19}" presName="parTx" presStyleLbl="alignNode1" presStyleIdx="1" presStyleCnt="4">
        <dgm:presLayoutVars>
          <dgm:chMax val="0"/>
          <dgm:chPref val="0"/>
          <dgm:bulletEnabled val="1"/>
        </dgm:presLayoutVars>
      </dgm:prSet>
      <dgm:spPr/>
    </dgm:pt>
    <dgm:pt modelId="{1221C254-2CFE-6049-A35C-784FC7ED9B16}" type="pres">
      <dgm:prSet presAssocID="{D1C246E5-D6E8-5F46-AE91-7755B92FFB19}" presName="desTx" presStyleLbl="alignAccFollowNode1" presStyleIdx="1" presStyleCnt="4">
        <dgm:presLayoutVars>
          <dgm:bulletEnabled val="1"/>
        </dgm:presLayoutVars>
      </dgm:prSet>
      <dgm:spPr/>
    </dgm:pt>
    <dgm:pt modelId="{E015D845-DFA0-E34A-8348-BC5BAB277F36}" type="pres">
      <dgm:prSet presAssocID="{C08B215C-C09B-9240-BABB-0AB9C99BA627}" presName="space" presStyleCnt="0"/>
      <dgm:spPr/>
    </dgm:pt>
    <dgm:pt modelId="{EE8D49EE-9DB5-0447-8301-D3C81824CEC6}" type="pres">
      <dgm:prSet presAssocID="{FA46AE13-096E-6B48-A377-46923A4D1283}" presName="composite" presStyleCnt="0"/>
      <dgm:spPr/>
    </dgm:pt>
    <dgm:pt modelId="{491EFFB2-06B5-C143-A311-63C4AE483B3E}" type="pres">
      <dgm:prSet presAssocID="{FA46AE13-096E-6B48-A377-46923A4D1283}" presName="parTx" presStyleLbl="alignNode1" presStyleIdx="2" presStyleCnt="4">
        <dgm:presLayoutVars>
          <dgm:chMax val="0"/>
          <dgm:chPref val="0"/>
          <dgm:bulletEnabled val="1"/>
        </dgm:presLayoutVars>
      </dgm:prSet>
      <dgm:spPr/>
    </dgm:pt>
    <dgm:pt modelId="{7E802D76-8BAF-614C-9255-6390C646DC4A}" type="pres">
      <dgm:prSet presAssocID="{FA46AE13-096E-6B48-A377-46923A4D1283}" presName="desTx" presStyleLbl="alignAccFollowNode1" presStyleIdx="2" presStyleCnt="4">
        <dgm:presLayoutVars>
          <dgm:bulletEnabled val="1"/>
        </dgm:presLayoutVars>
      </dgm:prSet>
      <dgm:spPr/>
    </dgm:pt>
    <dgm:pt modelId="{AE8C6E18-6664-8E48-A72C-05C8DD0CFFDF}" type="pres">
      <dgm:prSet presAssocID="{310E2E35-AD9B-0346-94FA-9FD2EF62ECC9}" presName="space" presStyleCnt="0"/>
      <dgm:spPr/>
    </dgm:pt>
    <dgm:pt modelId="{8DAA6E82-A74E-EA45-96BF-92EE3DFD8CAD}" type="pres">
      <dgm:prSet presAssocID="{91F4AE7B-1606-C646-951F-4251FDB9A161}" presName="composite" presStyleCnt="0"/>
      <dgm:spPr/>
    </dgm:pt>
    <dgm:pt modelId="{9823B984-2835-1443-BD7C-B3EE5B404DEA}" type="pres">
      <dgm:prSet presAssocID="{91F4AE7B-1606-C646-951F-4251FDB9A161}" presName="parTx" presStyleLbl="alignNode1" presStyleIdx="3" presStyleCnt="4">
        <dgm:presLayoutVars>
          <dgm:chMax val="0"/>
          <dgm:chPref val="0"/>
          <dgm:bulletEnabled val="1"/>
        </dgm:presLayoutVars>
      </dgm:prSet>
      <dgm:spPr/>
    </dgm:pt>
    <dgm:pt modelId="{ABD00117-655C-8340-947A-75ED1B49E292}" type="pres">
      <dgm:prSet presAssocID="{91F4AE7B-1606-C646-951F-4251FDB9A161}" presName="desTx" presStyleLbl="alignAccFollowNode1" presStyleIdx="3" presStyleCnt="4">
        <dgm:presLayoutVars>
          <dgm:bulletEnabled val="1"/>
        </dgm:presLayoutVars>
      </dgm:prSet>
      <dgm:spPr/>
    </dgm:pt>
  </dgm:ptLst>
  <dgm:cxnLst>
    <dgm:cxn modelId="{5D966202-71E0-714B-9478-AC02E4048B82}" srcId="{91F4AE7B-1606-C646-951F-4251FDB9A161}" destId="{3197D8D4-0E77-8B42-AD7D-A38D072F5292}" srcOrd="0" destOrd="0" parTransId="{B22996A4-1B59-9A49-A42D-B1D297C13ED9}" sibTransId="{A9922AE6-45DC-6547-BE28-5E5EA38930C9}"/>
    <dgm:cxn modelId="{97E6FC09-8F23-534F-A5F9-210C79DD788D}" srcId="{1A75EEF5-8F5C-E44D-87E3-2C67C01A815A}" destId="{BE9B4C31-64D7-0B4E-85D9-318318FC9A3F}" srcOrd="0" destOrd="0" parTransId="{C2C6FE23-4337-FD4D-BBC7-3F87ABBF5B28}" sibTransId="{CD7514F1-4510-2A41-9C76-4612121B80B5}"/>
    <dgm:cxn modelId="{D7DC1611-ECC1-AE49-99C6-9FFC7B7411C9}" type="presOf" srcId="{92497B4B-B634-5449-A12B-7DCE9FBB3BC9}" destId="{7E802D76-8BAF-614C-9255-6390C646DC4A}" srcOrd="0" destOrd="0" presId="urn:microsoft.com/office/officeart/2005/8/layout/hList1"/>
    <dgm:cxn modelId="{1DAB1013-40C0-354B-B453-DC22C1279D39}" srcId="{791D2726-E11F-374B-B299-F5860F6C4494}" destId="{1A75EEF5-8F5C-E44D-87E3-2C67C01A815A}" srcOrd="0" destOrd="0" parTransId="{3978EFFC-10CA-8847-AC48-B346340BA48B}" sibTransId="{5D1F5682-0EC6-9345-A53D-9B3EC81AD3EB}"/>
    <dgm:cxn modelId="{19D66F14-D24F-8A43-84D9-2CC257099BAD}" type="presOf" srcId="{1A75EEF5-8F5C-E44D-87E3-2C67C01A815A}" destId="{8BCD4220-0A2F-5045-AF7B-A1F385D72099}" srcOrd="0" destOrd="0" presId="urn:microsoft.com/office/officeart/2005/8/layout/hList1"/>
    <dgm:cxn modelId="{10309518-8C06-1240-9C85-41D433B2568B}" srcId="{791D2726-E11F-374B-B299-F5860F6C4494}" destId="{D1C246E5-D6E8-5F46-AE91-7755B92FFB19}" srcOrd="1" destOrd="0" parTransId="{CE35FB14-DEB6-7248-B88B-245B5BFADB50}" sibTransId="{C08B215C-C09B-9240-BABB-0AB9C99BA627}"/>
    <dgm:cxn modelId="{07FF3920-69E0-474C-A395-D8EF3EC44C23}" srcId="{FA46AE13-096E-6B48-A377-46923A4D1283}" destId="{92497B4B-B634-5449-A12B-7DCE9FBB3BC9}" srcOrd="0" destOrd="0" parTransId="{E920EC26-455D-2E47-80CD-A75C39F447A9}" sibTransId="{7B2F36DC-A297-594D-9A8F-15FFED44B226}"/>
    <dgm:cxn modelId="{0BAB402F-655D-9A42-B9F8-BC3F58010C1F}" srcId="{1A75EEF5-8F5C-E44D-87E3-2C67C01A815A}" destId="{2E9DB6EE-2A5F-994F-93EF-488B0BAC6BA0}" srcOrd="2" destOrd="0" parTransId="{B91B6AAA-BE27-6F4B-A054-E82BAF43E816}" sibTransId="{F88BD954-3AB9-BC46-80F6-6CD54B14966D}"/>
    <dgm:cxn modelId="{6F752D36-59E3-3044-8CED-2C0D2DEE023E}" type="presOf" srcId="{D1C246E5-D6E8-5F46-AE91-7755B92FFB19}" destId="{BF5CA9B7-9C49-124D-9B84-F8A93EA4B2B7}" srcOrd="0" destOrd="0" presId="urn:microsoft.com/office/officeart/2005/8/layout/hList1"/>
    <dgm:cxn modelId="{C29E766C-5067-2D41-BF22-7561819390E0}" type="presOf" srcId="{003C29F8-11CC-7846-BFE9-CEA3F6B9A945}" destId="{EBA80FB3-0DCD-2A49-8540-FE8D74DFF05E}" srcOrd="0" destOrd="1" presId="urn:microsoft.com/office/officeart/2005/8/layout/hList1"/>
    <dgm:cxn modelId="{BAA4C64E-ABBC-0A48-8627-6D01EEEC24F0}" type="presOf" srcId="{91F4AE7B-1606-C646-951F-4251FDB9A161}" destId="{9823B984-2835-1443-BD7C-B3EE5B404DEA}" srcOrd="0" destOrd="0" presId="urn:microsoft.com/office/officeart/2005/8/layout/hList1"/>
    <dgm:cxn modelId="{F4B6AE79-104E-C444-96CF-0C87C69E32AE}" srcId="{791D2726-E11F-374B-B299-F5860F6C4494}" destId="{FA46AE13-096E-6B48-A377-46923A4D1283}" srcOrd="2" destOrd="0" parTransId="{93C7263A-7E4A-8049-ADCF-5387535E0A6A}" sibTransId="{310E2E35-AD9B-0346-94FA-9FD2EF62ECC9}"/>
    <dgm:cxn modelId="{1459BD80-021C-8542-8344-29430617F031}" srcId="{1A75EEF5-8F5C-E44D-87E3-2C67C01A815A}" destId="{003C29F8-11CC-7846-BFE9-CEA3F6B9A945}" srcOrd="1" destOrd="0" parTransId="{7026DCE7-DDB9-B849-ADCC-2B56C6C971AC}" sibTransId="{958D2576-E6F9-474A-9FE8-603F318D635C}"/>
    <dgm:cxn modelId="{45686283-54D3-B04E-9CBA-FD7B4A2AA7F5}" type="presOf" srcId="{2E9DB6EE-2A5F-994F-93EF-488B0BAC6BA0}" destId="{EBA80FB3-0DCD-2A49-8540-FE8D74DFF05E}" srcOrd="0" destOrd="2" presId="urn:microsoft.com/office/officeart/2005/8/layout/hList1"/>
    <dgm:cxn modelId="{DA19658E-8381-6642-9730-FCF135878297}" srcId="{D1C246E5-D6E8-5F46-AE91-7755B92FFB19}" destId="{DFAD4D63-01C3-9A42-BD4F-13D47A79CB35}" srcOrd="0" destOrd="0" parTransId="{56DCF300-5D84-BD4E-A697-0614F5FF7E84}" sibTransId="{751B4F79-6DBE-2947-98CE-CD75126486EB}"/>
    <dgm:cxn modelId="{D42C1F96-C6E6-7C43-928F-AE71A576AE58}" type="presOf" srcId="{8FE63B38-5B37-A24E-A236-03E51507B61F}" destId="{EBA80FB3-0DCD-2A49-8540-FE8D74DFF05E}" srcOrd="0" destOrd="3" presId="urn:microsoft.com/office/officeart/2005/8/layout/hList1"/>
    <dgm:cxn modelId="{69DC17A6-CE99-F442-825E-2F9685528015}" type="presOf" srcId="{BE9B4C31-64D7-0B4E-85D9-318318FC9A3F}" destId="{EBA80FB3-0DCD-2A49-8540-FE8D74DFF05E}" srcOrd="0" destOrd="0" presId="urn:microsoft.com/office/officeart/2005/8/layout/hList1"/>
    <dgm:cxn modelId="{E5C904B0-3B02-A54B-BC34-3D6554EB4787}" type="presOf" srcId="{DFAD4D63-01C3-9A42-BD4F-13D47A79CB35}" destId="{1221C254-2CFE-6049-A35C-784FC7ED9B16}" srcOrd="0" destOrd="0" presId="urn:microsoft.com/office/officeart/2005/8/layout/hList1"/>
    <dgm:cxn modelId="{297993D1-5CDC-DA43-BB96-90E62206B087}" srcId="{791D2726-E11F-374B-B299-F5860F6C4494}" destId="{91F4AE7B-1606-C646-951F-4251FDB9A161}" srcOrd="3" destOrd="0" parTransId="{7604E846-9EE2-E843-B3BB-8CB94EB6A985}" sibTransId="{CEF97A70-C078-8B4A-8395-7E7C32B44193}"/>
    <dgm:cxn modelId="{4637B0DA-88FD-7249-828F-C533D7BF957D}" type="presOf" srcId="{791D2726-E11F-374B-B299-F5860F6C4494}" destId="{5C5109B5-9C46-0641-8764-D0F2CFAF122B}" srcOrd="0" destOrd="0" presId="urn:microsoft.com/office/officeart/2005/8/layout/hList1"/>
    <dgm:cxn modelId="{2CF013EC-5C42-8243-966F-76B64992FDF9}" type="presOf" srcId="{3197D8D4-0E77-8B42-AD7D-A38D072F5292}" destId="{ABD00117-655C-8340-947A-75ED1B49E292}" srcOrd="0" destOrd="0" presId="urn:microsoft.com/office/officeart/2005/8/layout/hList1"/>
    <dgm:cxn modelId="{7556C1EF-7CF4-5A40-9DA7-99E4D7F23DAF}" type="presOf" srcId="{FA46AE13-096E-6B48-A377-46923A4D1283}" destId="{491EFFB2-06B5-C143-A311-63C4AE483B3E}" srcOrd="0" destOrd="0" presId="urn:microsoft.com/office/officeart/2005/8/layout/hList1"/>
    <dgm:cxn modelId="{E58ADDF4-8BB2-7F4A-89F8-56D77A18583C}" srcId="{1A75EEF5-8F5C-E44D-87E3-2C67C01A815A}" destId="{8FE63B38-5B37-A24E-A236-03E51507B61F}" srcOrd="3" destOrd="0" parTransId="{6F9A1B6C-93D5-E84A-8CAF-D50766F0F03F}" sibTransId="{3D5901BD-0583-FC4D-B588-102B9DA9FF8A}"/>
    <dgm:cxn modelId="{63240785-F4C5-E444-96ED-76BFC3BAB5E6}" type="presParOf" srcId="{5C5109B5-9C46-0641-8764-D0F2CFAF122B}" destId="{A6BF4226-EB8D-2448-B904-367724FB316A}" srcOrd="0" destOrd="0" presId="urn:microsoft.com/office/officeart/2005/8/layout/hList1"/>
    <dgm:cxn modelId="{15DF8B7F-3C9A-1D43-92B0-4AB0BB2A068E}" type="presParOf" srcId="{A6BF4226-EB8D-2448-B904-367724FB316A}" destId="{8BCD4220-0A2F-5045-AF7B-A1F385D72099}" srcOrd="0" destOrd="0" presId="urn:microsoft.com/office/officeart/2005/8/layout/hList1"/>
    <dgm:cxn modelId="{8CA81442-5904-974D-AE03-D391B06C46CB}" type="presParOf" srcId="{A6BF4226-EB8D-2448-B904-367724FB316A}" destId="{EBA80FB3-0DCD-2A49-8540-FE8D74DFF05E}" srcOrd="1" destOrd="0" presId="urn:microsoft.com/office/officeart/2005/8/layout/hList1"/>
    <dgm:cxn modelId="{0955A4AF-FB84-5945-BAB9-E4D7871DA794}" type="presParOf" srcId="{5C5109B5-9C46-0641-8764-D0F2CFAF122B}" destId="{AF62ABC9-1AFA-8940-831F-63D52798203F}" srcOrd="1" destOrd="0" presId="urn:microsoft.com/office/officeart/2005/8/layout/hList1"/>
    <dgm:cxn modelId="{46EE187C-9411-0C47-9907-9912507327D7}" type="presParOf" srcId="{5C5109B5-9C46-0641-8764-D0F2CFAF122B}" destId="{F4B94905-9200-1244-891D-9B450D5CDAF5}" srcOrd="2" destOrd="0" presId="urn:microsoft.com/office/officeart/2005/8/layout/hList1"/>
    <dgm:cxn modelId="{D263D7AC-8508-BC44-8794-E2BCC1D51143}" type="presParOf" srcId="{F4B94905-9200-1244-891D-9B450D5CDAF5}" destId="{BF5CA9B7-9C49-124D-9B84-F8A93EA4B2B7}" srcOrd="0" destOrd="0" presId="urn:microsoft.com/office/officeart/2005/8/layout/hList1"/>
    <dgm:cxn modelId="{6D7132A6-6406-7B49-9D40-930F031F873D}" type="presParOf" srcId="{F4B94905-9200-1244-891D-9B450D5CDAF5}" destId="{1221C254-2CFE-6049-A35C-784FC7ED9B16}" srcOrd="1" destOrd="0" presId="urn:microsoft.com/office/officeart/2005/8/layout/hList1"/>
    <dgm:cxn modelId="{A1A1184F-4FAE-A44D-BFEF-D91EDF53A16A}" type="presParOf" srcId="{5C5109B5-9C46-0641-8764-D0F2CFAF122B}" destId="{E015D845-DFA0-E34A-8348-BC5BAB277F36}" srcOrd="3" destOrd="0" presId="urn:microsoft.com/office/officeart/2005/8/layout/hList1"/>
    <dgm:cxn modelId="{CC95A0D5-6064-894C-BE3A-F738B8AA9C9A}" type="presParOf" srcId="{5C5109B5-9C46-0641-8764-D0F2CFAF122B}" destId="{EE8D49EE-9DB5-0447-8301-D3C81824CEC6}" srcOrd="4" destOrd="0" presId="urn:microsoft.com/office/officeart/2005/8/layout/hList1"/>
    <dgm:cxn modelId="{B98E9169-7548-E14B-8FF4-8A1BCBFD18B6}" type="presParOf" srcId="{EE8D49EE-9DB5-0447-8301-D3C81824CEC6}" destId="{491EFFB2-06B5-C143-A311-63C4AE483B3E}" srcOrd="0" destOrd="0" presId="urn:microsoft.com/office/officeart/2005/8/layout/hList1"/>
    <dgm:cxn modelId="{690A0035-43DD-7A42-82AB-B2376B618C7E}" type="presParOf" srcId="{EE8D49EE-9DB5-0447-8301-D3C81824CEC6}" destId="{7E802D76-8BAF-614C-9255-6390C646DC4A}" srcOrd="1" destOrd="0" presId="urn:microsoft.com/office/officeart/2005/8/layout/hList1"/>
    <dgm:cxn modelId="{1684A9C8-02D2-3F4E-8435-D1D0F8AC153D}" type="presParOf" srcId="{5C5109B5-9C46-0641-8764-D0F2CFAF122B}" destId="{AE8C6E18-6664-8E48-A72C-05C8DD0CFFDF}" srcOrd="5" destOrd="0" presId="urn:microsoft.com/office/officeart/2005/8/layout/hList1"/>
    <dgm:cxn modelId="{384B6C1F-D7AD-4A4A-9C40-BA66DAA1AA01}" type="presParOf" srcId="{5C5109B5-9C46-0641-8764-D0F2CFAF122B}" destId="{8DAA6E82-A74E-EA45-96BF-92EE3DFD8CAD}" srcOrd="6" destOrd="0" presId="urn:microsoft.com/office/officeart/2005/8/layout/hList1"/>
    <dgm:cxn modelId="{6554673B-73B4-7B4F-800C-6E1E447C0B3D}" type="presParOf" srcId="{8DAA6E82-A74E-EA45-96BF-92EE3DFD8CAD}" destId="{9823B984-2835-1443-BD7C-B3EE5B404DEA}" srcOrd="0" destOrd="0" presId="urn:microsoft.com/office/officeart/2005/8/layout/hList1"/>
    <dgm:cxn modelId="{CDC42D47-9C67-9441-8760-17A48915F489}" type="presParOf" srcId="{8DAA6E82-A74E-EA45-96BF-92EE3DFD8CAD}" destId="{ABD00117-655C-8340-947A-75ED1B49E2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642EB-0067-004D-B475-FD842CCA2E4C}">
      <dsp:nvSpPr>
        <dsp:cNvPr id="0" name=""/>
        <dsp:cNvSpPr/>
      </dsp:nvSpPr>
      <dsp:spPr>
        <a:xfrm>
          <a:off x="1032" y="0"/>
          <a:ext cx="2684487" cy="3683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kern="1200" dirty="0">
              <a:latin typeface="+mn-lt"/>
              <a:ea typeface="+mn-ea"/>
            </a:rPr>
            <a:t>Computers as targets</a:t>
          </a:r>
          <a:endParaRPr lang="en-US" sz="2000" b="1" kern="1200" dirty="0">
            <a:latin typeface="+mn-lt"/>
          </a:endParaRPr>
        </a:p>
      </dsp:txBody>
      <dsp:txXfrm>
        <a:off x="1032" y="0"/>
        <a:ext cx="2684487" cy="1104900"/>
      </dsp:txXfrm>
    </dsp:sp>
    <dsp:sp modelId="{BD834E4E-EADA-B345-AC38-6D16DE09043E}">
      <dsp:nvSpPr>
        <dsp:cNvPr id="0" name=""/>
        <dsp:cNvSpPr/>
      </dsp:nvSpPr>
      <dsp:spPr>
        <a:xfrm>
          <a:off x="269481" y="1104900"/>
          <a:ext cx="2147589" cy="2393950"/>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AU" sz="1400" b="1" kern="1200" dirty="0">
              <a:solidFill>
                <a:schemeClr val="bg1"/>
              </a:solidFill>
              <a:latin typeface="+mn-lt"/>
              <a:ea typeface="+mn-ea"/>
            </a:rPr>
            <a:t>Involves an attack on data integrity, system integrity, data confidentiality, privacy, or availability</a:t>
          </a:r>
        </a:p>
      </dsp:txBody>
      <dsp:txXfrm>
        <a:off x="332382" y="1167801"/>
        <a:ext cx="2021787" cy="2268148"/>
      </dsp:txXfrm>
    </dsp:sp>
    <dsp:sp modelId="{28E872C3-1416-CA4A-AF6D-1A94F19905A0}">
      <dsp:nvSpPr>
        <dsp:cNvPr id="0" name=""/>
        <dsp:cNvSpPr/>
      </dsp:nvSpPr>
      <dsp:spPr>
        <a:xfrm>
          <a:off x="2886856" y="0"/>
          <a:ext cx="2684487" cy="3683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kern="1200" dirty="0">
              <a:latin typeface="+mn-lt"/>
              <a:ea typeface="+mn-ea"/>
            </a:rPr>
            <a:t>Computers as storage devices</a:t>
          </a:r>
        </a:p>
      </dsp:txBody>
      <dsp:txXfrm>
        <a:off x="2886856" y="0"/>
        <a:ext cx="2684487" cy="1104900"/>
      </dsp:txXfrm>
    </dsp:sp>
    <dsp:sp modelId="{CC2B11E9-5D42-874B-8580-25B4EBA9839D}">
      <dsp:nvSpPr>
        <dsp:cNvPr id="0" name=""/>
        <dsp:cNvSpPr/>
      </dsp:nvSpPr>
      <dsp:spPr>
        <a:xfrm>
          <a:off x="3155305" y="1104900"/>
          <a:ext cx="2147589" cy="2393950"/>
        </a:xfrm>
        <a:prstGeom prst="roundRect">
          <a:avLst>
            <a:gd name="adj" fmla="val 10000"/>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AU" sz="1500" b="1" kern="1200" dirty="0">
              <a:solidFill>
                <a:srgbClr val="000000"/>
              </a:solidFill>
              <a:latin typeface="+mn-lt"/>
              <a:ea typeface="+mn-ea"/>
            </a:rPr>
            <a:t>Using the computer to store stolen password lists, credit card or calling card numbers, proprietary corporate information, pornographic image files, or pirated commercial software</a:t>
          </a:r>
        </a:p>
      </dsp:txBody>
      <dsp:txXfrm>
        <a:off x="3218206" y="1167801"/>
        <a:ext cx="2021787" cy="2268148"/>
      </dsp:txXfrm>
    </dsp:sp>
    <dsp:sp modelId="{12848076-7062-8049-A654-DC33219028CD}">
      <dsp:nvSpPr>
        <dsp:cNvPr id="0" name=""/>
        <dsp:cNvSpPr/>
      </dsp:nvSpPr>
      <dsp:spPr>
        <a:xfrm>
          <a:off x="5772680" y="0"/>
          <a:ext cx="2684487" cy="3683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b="1" kern="1200" dirty="0">
              <a:latin typeface="+mn-lt"/>
              <a:ea typeface="+mn-ea"/>
            </a:rPr>
            <a:t>Computers as communications tools</a:t>
          </a:r>
        </a:p>
      </dsp:txBody>
      <dsp:txXfrm>
        <a:off x="5772680" y="0"/>
        <a:ext cx="2684487" cy="1104900"/>
      </dsp:txXfrm>
    </dsp:sp>
    <dsp:sp modelId="{BCB621A9-B1C9-BD48-AA11-D287835E0F6F}">
      <dsp:nvSpPr>
        <dsp:cNvPr id="0" name=""/>
        <dsp:cNvSpPr/>
      </dsp:nvSpPr>
      <dsp:spPr>
        <a:xfrm>
          <a:off x="6041128" y="1104900"/>
          <a:ext cx="2147589" cy="2393950"/>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AU" sz="1500" b="1" kern="1200" dirty="0">
              <a:solidFill>
                <a:srgbClr val="000000"/>
              </a:solidFill>
              <a:latin typeface="+mn-lt"/>
              <a:ea typeface="+mn-ea"/>
            </a:rPr>
            <a:t>Crimes that are committed online, such as fraud, gambling, child pornography, and the  illegal sale of prescription drugs, controlled substances, alcohol, or guns</a:t>
          </a:r>
        </a:p>
      </dsp:txBody>
      <dsp:txXfrm>
        <a:off x="6104029" y="1167801"/>
        <a:ext cx="2021787" cy="2268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9DB12-FB54-FB49-B817-7FA2F30B90A7}">
      <dsp:nvSpPr>
        <dsp:cNvPr id="0" name=""/>
        <dsp:cNvSpPr/>
      </dsp:nvSpPr>
      <dsp:spPr>
        <a:xfrm rot="5400000">
          <a:off x="1095943" y="1161446"/>
          <a:ext cx="1010789" cy="1150748"/>
        </a:xfrm>
        <a:prstGeom prst="bentUpArrow">
          <a:avLst>
            <a:gd name="adj1" fmla="val 32840"/>
            <a:gd name="adj2" fmla="val 25000"/>
            <a:gd name="adj3" fmla="val 35780"/>
          </a:avLst>
        </a:prstGeom>
        <a:solidFill>
          <a:schemeClr val="accent6">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80E5A6D-3948-7848-89D4-B0D1271EA71F}">
      <dsp:nvSpPr>
        <dsp:cNvPr id="0" name=""/>
        <dsp:cNvSpPr/>
      </dsp:nvSpPr>
      <dsp:spPr>
        <a:xfrm>
          <a:off x="977876" y="144015"/>
          <a:ext cx="3213849" cy="1191047"/>
        </a:xfrm>
        <a:prstGeom prst="roundRect">
          <a:avLst>
            <a:gd name="adj" fmla="val 1667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t>The lack of success in bringing them to justice has led to an increase in their numbers, boldness, and the global scale of their operations</a:t>
          </a:r>
        </a:p>
      </dsp:txBody>
      <dsp:txXfrm>
        <a:off x="1036029" y="202168"/>
        <a:ext cx="3097543" cy="1074741"/>
      </dsp:txXfrm>
    </dsp:sp>
    <dsp:sp modelId="{A49AA935-E1EE-6B40-8780-6B816547D6F8}">
      <dsp:nvSpPr>
        <dsp:cNvPr id="0" name=""/>
        <dsp:cNvSpPr/>
      </dsp:nvSpPr>
      <dsp:spPr>
        <a:xfrm>
          <a:off x="2529720" y="154559"/>
          <a:ext cx="1237563" cy="962656"/>
        </a:xfrm>
        <a:prstGeom prst="rect">
          <a:avLst/>
        </a:prstGeom>
        <a:noFill/>
        <a:ln>
          <a:noFill/>
        </a:ln>
        <a:effectLst/>
      </dsp:spPr>
      <dsp:style>
        <a:lnRef idx="0">
          <a:scrgbClr r="0" g="0" b="0"/>
        </a:lnRef>
        <a:fillRef idx="0">
          <a:scrgbClr r="0" g="0" b="0"/>
        </a:fillRef>
        <a:effectRef idx="0">
          <a:scrgbClr r="0" g="0" b="0"/>
        </a:effectRef>
        <a:fontRef idx="minor"/>
      </dsp:style>
    </dsp:sp>
    <dsp:sp modelId="{BF70AAFE-9D6D-E34C-9FA7-75356568AD05}">
      <dsp:nvSpPr>
        <dsp:cNvPr id="0" name=""/>
        <dsp:cNvSpPr/>
      </dsp:nvSpPr>
      <dsp:spPr>
        <a:xfrm rot="5400000">
          <a:off x="2496427" y="2499385"/>
          <a:ext cx="1010789" cy="1150748"/>
        </a:xfrm>
        <a:prstGeom prst="bentUpArrow">
          <a:avLst>
            <a:gd name="adj1" fmla="val 32840"/>
            <a:gd name="adj2" fmla="val 25000"/>
            <a:gd name="adj3" fmla="val 35780"/>
          </a:avLst>
        </a:prstGeom>
        <a:solidFill>
          <a:schemeClr val="accent6">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EA7C682-6C44-6347-912A-FB955436F6A5}">
      <dsp:nvSpPr>
        <dsp:cNvPr id="0" name=""/>
        <dsp:cNvSpPr/>
      </dsp:nvSpPr>
      <dsp:spPr>
        <a:xfrm>
          <a:off x="2304264" y="1440160"/>
          <a:ext cx="2467351" cy="1191047"/>
        </a:xfrm>
        <a:prstGeom prst="roundRect">
          <a:avLst>
            <a:gd name="adj" fmla="val 1667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t>Are difficult to profile</a:t>
          </a:r>
        </a:p>
      </dsp:txBody>
      <dsp:txXfrm>
        <a:off x="2362417" y="1498313"/>
        <a:ext cx="2351045" cy="1074741"/>
      </dsp:txXfrm>
    </dsp:sp>
    <dsp:sp modelId="{5AB8E928-918B-0446-8633-17E2C177E740}">
      <dsp:nvSpPr>
        <dsp:cNvPr id="0" name=""/>
        <dsp:cNvSpPr/>
      </dsp:nvSpPr>
      <dsp:spPr>
        <a:xfrm>
          <a:off x="3930204" y="1492498"/>
          <a:ext cx="1237563" cy="962656"/>
        </a:xfrm>
        <a:prstGeom prst="rect">
          <a:avLst/>
        </a:prstGeom>
        <a:noFill/>
        <a:ln>
          <a:noFill/>
        </a:ln>
        <a:effectLst/>
      </dsp:spPr>
      <dsp:style>
        <a:lnRef idx="0">
          <a:scrgbClr r="0" g="0" b="0"/>
        </a:lnRef>
        <a:fillRef idx="0">
          <a:scrgbClr r="0" g="0" b="0"/>
        </a:fillRef>
        <a:effectRef idx="0">
          <a:scrgbClr r="0" g="0" b="0"/>
        </a:effectRef>
        <a:fontRef idx="minor"/>
      </dsp:style>
    </dsp:sp>
    <dsp:sp modelId="{F27F15A4-EE6A-D84B-81B6-D53D44B1BA02}">
      <dsp:nvSpPr>
        <dsp:cNvPr id="0" name=""/>
        <dsp:cNvSpPr/>
      </dsp:nvSpPr>
      <dsp:spPr>
        <a:xfrm rot="5400000">
          <a:off x="4224617" y="3837325"/>
          <a:ext cx="1010789" cy="1150748"/>
        </a:xfrm>
        <a:prstGeom prst="bentUpArrow">
          <a:avLst>
            <a:gd name="adj1" fmla="val 32840"/>
            <a:gd name="adj2" fmla="val 25000"/>
            <a:gd name="adj3" fmla="val 35780"/>
          </a:avLst>
        </a:prstGeom>
        <a:solidFill>
          <a:schemeClr val="accent6">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7D25303F-2630-4E46-B78A-E92CC4AD461F}">
      <dsp:nvSpPr>
        <dsp:cNvPr id="0" name=""/>
        <dsp:cNvSpPr/>
      </dsp:nvSpPr>
      <dsp:spPr>
        <a:xfrm>
          <a:off x="3619473" y="2716844"/>
          <a:ext cx="2376266" cy="1191047"/>
        </a:xfrm>
        <a:prstGeom prst="roundRect">
          <a:avLst>
            <a:gd name="adj" fmla="val 1667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t>Tend to be young and very computer-savvy</a:t>
          </a:r>
        </a:p>
      </dsp:txBody>
      <dsp:txXfrm>
        <a:off x="3677626" y="2774997"/>
        <a:ext cx="2259960" cy="1074741"/>
      </dsp:txXfrm>
    </dsp:sp>
    <dsp:sp modelId="{8FFDBBBD-95C8-004E-A306-F03AF792E663}">
      <dsp:nvSpPr>
        <dsp:cNvPr id="0" name=""/>
        <dsp:cNvSpPr/>
      </dsp:nvSpPr>
      <dsp:spPr>
        <a:xfrm>
          <a:off x="5658394" y="2830437"/>
          <a:ext cx="1237563" cy="962656"/>
        </a:xfrm>
        <a:prstGeom prst="rect">
          <a:avLst/>
        </a:prstGeom>
        <a:noFill/>
        <a:ln>
          <a:noFill/>
        </a:ln>
        <a:effectLst/>
      </dsp:spPr>
      <dsp:style>
        <a:lnRef idx="0">
          <a:scrgbClr r="0" g="0" b="0"/>
        </a:lnRef>
        <a:fillRef idx="0">
          <a:scrgbClr r="0" g="0" b="0"/>
        </a:fillRef>
        <a:effectRef idx="0">
          <a:scrgbClr r="0" g="0" b="0"/>
        </a:effectRef>
        <a:fontRef idx="minor"/>
      </dsp:style>
    </dsp:sp>
    <dsp:sp modelId="{7162CB47-8C6B-D84E-86E8-AE012B8ABBEE}">
      <dsp:nvSpPr>
        <dsp:cNvPr id="0" name=""/>
        <dsp:cNvSpPr/>
      </dsp:nvSpPr>
      <dsp:spPr>
        <a:xfrm rot="5400000">
          <a:off x="6024817" y="5175264"/>
          <a:ext cx="1010789" cy="1150748"/>
        </a:xfrm>
        <a:prstGeom prst="bentUpArrow">
          <a:avLst>
            <a:gd name="adj1" fmla="val 32840"/>
            <a:gd name="adj2" fmla="val 25000"/>
            <a:gd name="adj3" fmla="val 35780"/>
          </a:avLst>
        </a:prstGeom>
        <a:solidFill>
          <a:schemeClr val="accent6">
            <a:lumMod val="60000"/>
            <a:lumOff val="4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BA7AE85-C67D-E64A-AE6A-58AB165F3DCE}">
      <dsp:nvSpPr>
        <dsp:cNvPr id="0" name=""/>
        <dsp:cNvSpPr/>
      </dsp:nvSpPr>
      <dsp:spPr>
        <a:xfrm>
          <a:off x="5393205" y="4054783"/>
          <a:ext cx="2429202" cy="1191047"/>
        </a:xfrm>
        <a:prstGeom prst="roundRect">
          <a:avLst>
            <a:gd name="adj" fmla="val 1667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t>Range of behavioral characteristics is wide</a:t>
          </a:r>
        </a:p>
      </dsp:txBody>
      <dsp:txXfrm>
        <a:off x="5451358" y="4112936"/>
        <a:ext cx="2312896" cy="1074741"/>
      </dsp:txXfrm>
    </dsp:sp>
    <dsp:sp modelId="{F64894F3-6EDF-C047-8980-2D3CC1579F13}">
      <dsp:nvSpPr>
        <dsp:cNvPr id="0" name=""/>
        <dsp:cNvSpPr/>
      </dsp:nvSpPr>
      <dsp:spPr>
        <a:xfrm>
          <a:off x="7458594" y="4168376"/>
          <a:ext cx="1237563" cy="962656"/>
        </a:xfrm>
        <a:prstGeom prst="rect">
          <a:avLst/>
        </a:prstGeom>
        <a:noFill/>
        <a:ln>
          <a:noFill/>
        </a:ln>
        <a:effectLst/>
      </dsp:spPr>
      <dsp:style>
        <a:lnRef idx="0">
          <a:scrgbClr r="0" g="0" b="0"/>
        </a:lnRef>
        <a:fillRef idx="0">
          <a:scrgbClr r="0" g="0" b="0"/>
        </a:fillRef>
        <a:effectRef idx="0">
          <a:scrgbClr r="0" g="0" b="0"/>
        </a:effectRef>
        <a:fontRef idx="minor"/>
      </dsp:style>
    </dsp:sp>
    <dsp:sp modelId="{D8841DC8-2D80-114B-8E46-94E63496AFDA}">
      <dsp:nvSpPr>
        <dsp:cNvPr id="0" name=""/>
        <dsp:cNvSpPr/>
      </dsp:nvSpPr>
      <dsp:spPr>
        <a:xfrm>
          <a:off x="7166938" y="5392722"/>
          <a:ext cx="2338117" cy="1191047"/>
        </a:xfrm>
        <a:prstGeom prst="roundRect">
          <a:avLst>
            <a:gd name="adj" fmla="val 1667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t>No cybercriminal databases exist that can point to likely suspects</a:t>
          </a:r>
        </a:p>
      </dsp:txBody>
      <dsp:txXfrm>
        <a:off x="7225091" y="5450875"/>
        <a:ext cx="2221811" cy="10747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0AD40-7970-2B4B-A374-C3EBFCA3E6D2}">
      <dsp:nvSpPr>
        <dsp:cNvPr id="0" name=""/>
        <dsp:cNvSpPr/>
      </dsp:nvSpPr>
      <dsp:spPr>
        <a:xfrm>
          <a:off x="732431" y="4586"/>
          <a:ext cx="2815133" cy="2815133"/>
        </a:xfrm>
        <a:prstGeom prst="ellipse">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0">
            <a:lnSpc>
              <a:spcPct val="90000"/>
            </a:lnSpc>
            <a:spcBef>
              <a:spcPct val="0"/>
            </a:spcBef>
            <a:spcAft>
              <a:spcPct val="35000"/>
            </a:spcAft>
            <a:buNone/>
          </a:pPr>
          <a:r>
            <a:rPr lang="en-US" sz="1900" b="1" kern="1200" dirty="0">
              <a:latin typeface="+mj-lt"/>
            </a:rPr>
            <a:t>Are influenced by the success of cybercriminals and the lack of success of law enforcement</a:t>
          </a:r>
        </a:p>
      </dsp:txBody>
      <dsp:txXfrm>
        <a:off x="1144698" y="416853"/>
        <a:ext cx="1990599" cy="1990599"/>
      </dsp:txXfrm>
    </dsp:sp>
    <dsp:sp modelId="{B444D23F-63AE-4F4E-B416-2E7C1FE535F4}">
      <dsp:nvSpPr>
        <dsp:cNvPr id="0" name=""/>
        <dsp:cNvSpPr/>
      </dsp:nvSpPr>
      <dsp:spPr>
        <a:xfrm rot="10800000">
          <a:off x="1647350" y="3072303"/>
          <a:ext cx="985296" cy="535478"/>
        </a:xfrm>
        <a:prstGeom prst="triangle">
          <a:avLst/>
        </a:prstGeom>
        <a:solidFill>
          <a:schemeClr val="tx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E53E8D6-6548-E344-8B4E-F2C561C4255D}">
      <dsp:nvSpPr>
        <dsp:cNvPr id="0" name=""/>
        <dsp:cNvSpPr/>
      </dsp:nvSpPr>
      <dsp:spPr>
        <a:xfrm>
          <a:off x="352687" y="3830055"/>
          <a:ext cx="3574621" cy="2765054"/>
        </a:xfrm>
        <a:prstGeom prst="ellipse">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b="1" kern="1200" dirty="0">
              <a:latin typeface="+mj-lt"/>
            </a:rPr>
            <a:t>Many of these organizations have not invested sufficiently in technical, physical, and human-factor resources to prevent attacks</a:t>
          </a:r>
        </a:p>
      </dsp:txBody>
      <dsp:txXfrm>
        <a:off x="876178" y="4234988"/>
        <a:ext cx="2527639" cy="1955188"/>
      </dsp:txXfrm>
    </dsp:sp>
    <dsp:sp modelId="{7576C177-1ED3-4D4F-975D-5EDCC8B2E00E}">
      <dsp:nvSpPr>
        <dsp:cNvPr id="0" name=""/>
        <dsp:cNvSpPr/>
      </dsp:nvSpPr>
      <dsp:spPr>
        <a:xfrm rot="5080528">
          <a:off x="4151573" y="4711452"/>
          <a:ext cx="985296" cy="535478"/>
        </a:xfrm>
        <a:prstGeom prst="triangle">
          <a:avLst/>
        </a:prstGeom>
        <a:solidFill>
          <a:schemeClr val="tx1">
            <a:lumMod val="6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22E29C-3798-EA46-B56B-34DCF8F800BF}">
      <dsp:nvSpPr>
        <dsp:cNvPr id="0" name=""/>
        <dsp:cNvSpPr/>
      </dsp:nvSpPr>
      <dsp:spPr>
        <a:xfrm>
          <a:off x="5334876" y="2846998"/>
          <a:ext cx="3889500" cy="3773151"/>
        </a:xfrm>
        <a:prstGeom prst="ellipse">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US" sz="2000" b="1" kern="1200" dirty="0">
              <a:latin typeface="+mj-lt"/>
            </a:rPr>
            <a:t>Reporting rates tend to be low because of a lack of confidence in law enforcement, concern about corporate reputation, and a concern about civil liability</a:t>
          </a:r>
        </a:p>
      </dsp:txBody>
      <dsp:txXfrm>
        <a:off x="5904480" y="3399563"/>
        <a:ext cx="2750292" cy="26680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D4220-0A2F-5045-AF7B-A1F385D72099}">
      <dsp:nvSpPr>
        <dsp:cNvPr id="0" name=""/>
        <dsp:cNvSpPr/>
      </dsp:nvSpPr>
      <dsp:spPr>
        <a:xfrm>
          <a:off x="3248" y="189367"/>
          <a:ext cx="1953498" cy="474112"/>
        </a:xfrm>
        <a:prstGeom prst="rect">
          <a:avLst/>
        </a:prstGeom>
        <a:solidFill>
          <a:schemeClr val="accent6">
            <a:lumMod val="7500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dirty="0">
              <a:solidFill>
                <a:srgbClr val="000000"/>
              </a:solidFill>
              <a:latin typeface="+mn-lt"/>
            </a:rPr>
            <a:t>Software</a:t>
          </a:r>
        </a:p>
      </dsp:txBody>
      <dsp:txXfrm>
        <a:off x="3248" y="189367"/>
        <a:ext cx="1953498" cy="474112"/>
      </dsp:txXfrm>
    </dsp:sp>
    <dsp:sp modelId="{EBA80FB3-0DCD-2A49-8540-FE8D74DFF05E}">
      <dsp:nvSpPr>
        <dsp:cNvPr id="0" name=""/>
        <dsp:cNvSpPr/>
      </dsp:nvSpPr>
      <dsp:spPr>
        <a:xfrm>
          <a:off x="3248" y="663480"/>
          <a:ext cx="1953498" cy="2459519"/>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mn-lt"/>
            </a:rPr>
            <a:t>Programs produced by vendors of commercial software</a:t>
          </a:r>
        </a:p>
        <a:p>
          <a:pPr marL="114300" lvl="1" indent="-114300" algn="l" defTabSz="622300" rtl="0">
            <a:lnSpc>
              <a:spcPct val="90000"/>
            </a:lnSpc>
            <a:spcBef>
              <a:spcPct val="0"/>
            </a:spcBef>
            <a:spcAft>
              <a:spcPct val="15000"/>
            </a:spcAft>
            <a:buChar char="•"/>
          </a:pPr>
          <a:r>
            <a:rPr lang="en-US" sz="1400" kern="1200" dirty="0">
              <a:latin typeface="+mn-lt"/>
            </a:rPr>
            <a:t>Shareware</a:t>
          </a:r>
        </a:p>
        <a:p>
          <a:pPr marL="114300" lvl="1" indent="-114300" algn="l" defTabSz="622300" rtl="0">
            <a:lnSpc>
              <a:spcPct val="90000"/>
            </a:lnSpc>
            <a:spcBef>
              <a:spcPct val="0"/>
            </a:spcBef>
            <a:spcAft>
              <a:spcPct val="15000"/>
            </a:spcAft>
            <a:buChar char="•"/>
          </a:pPr>
          <a:r>
            <a:rPr lang="en-US" sz="1400" kern="1200" dirty="0">
              <a:latin typeface="+mn-lt"/>
            </a:rPr>
            <a:t>Proprietary software created by an organization for internal use</a:t>
          </a:r>
        </a:p>
        <a:p>
          <a:pPr marL="114300" lvl="1" indent="-114300" algn="l" defTabSz="622300" rtl="0">
            <a:lnSpc>
              <a:spcPct val="90000"/>
            </a:lnSpc>
            <a:spcBef>
              <a:spcPct val="0"/>
            </a:spcBef>
            <a:spcAft>
              <a:spcPct val="15000"/>
            </a:spcAft>
            <a:buChar char="•"/>
          </a:pPr>
          <a:r>
            <a:rPr lang="en-US" sz="1400" kern="1200">
              <a:latin typeface="+mn-lt"/>
            </a:rPr>
            <a:t>Software produced by individuals</a:t>
          </a:r>
          <a:endParaRPr lang="en-US" sz="1400" kern="1200" dirty="0">
            <a:latin typeface="+mn-lt"/>
          </a:endParaRPr>
        </a:p>
      </dsp:txBody>
      <dsp:txXfrm>
        <a:off x="3248" y="663480"/>
        <a:ext cx="1953498" cy="2459519"/>
      </dsp:txXfrm>
    </dsp:sp>
    <dsp:sp modelId="{BF5CA9B7-9C49-124D-9B84-F8A93EA4B2B7}">
      <dsp:nvSpPr>
        <dsp:cNvPr id="0" name=""/>
        <dsp:cNvSpPr/>
      </dsp:nvSpPr>
      <dsp:spPr>
        <a:xfrm>
          <a:off x="2230236" y="189367"/>
          <a:ext cx="1953498" cy="474112"/>
        </a:xfrm>
        <a:prstGeom prst="rect">
          <a:avLst/>
        </a:prstGeom>
        <a:solidFill>
          <a:schemeClr val="accent6">
            <a:lumMod val="7500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dirty="0">
              <a:solidFill>
                <a:srgbClr val="000000"/>
              </a:solidFill>
              <a:latin typeface="+mn-lt"/>
            </a:rPr>
            <a:t>Databases</a:t>
          </a:r>
        </a:p>
      </dsp:txBody>
      <dsp:txXfrm>
        <a:off x="2230236" y="189367"/>
        <a:ext cx="1953498" cy="474112"/>
      </dsp:txXfrm>
    </dsp:sp>
    <dsp:sp modelId="{1221C254-2CFE-6049-A35C-784FC7ED9B16}">
      <dsp:nvSpPr>
        <dsp:cNvPr id="0" name=""/>
        <dsp:cNvSpPr/>
      </dsp:nvSpPr>
      <dsp:spPr>
        <a:xfrm>
          <a:off x="2230236" y="663480"/>
          <a:ext cx="1953498" cy="2459519"/>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mn-lt"/>
            </a:rPr>
            <a:t>Data that is collected and organized in such a fashion that it has potential commercial value</a:t>
          </a:r>
        </a:p>
      </dsp:txBody>
      <dsp:txXfrm>
        <a:off x="2230236" y="663480"/>
        <a:ext cx="1953498" cy="2459519"/>
      </dsp:txXfrm>
    </dsp:sp>
    <dsp:sp modelId="{491EFFB2-06B5-C143-A311-63C4AE483B3E}">
      <dsp:nvSpPr>
        <dsp:cNvPr id="0" name=""/>
        <dsp:cNvSpPr/>
      </dsp:nvSpPr>
      <dsp:spPr>
        <a:xfrm>
          <a:off x="4457224" y="189367"/>
          <a:ext cx="1953498" cy="474112"/>
        </a:xfrm>
        <a:prstGeom prst="rect">
          <a:avLst/>
        </a:prstGeom>
        <a:solidFill>
          <a:schemeClr val="accent6">
            <a:lumMod val="7500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dirty="0">
              <a:solidFill>
                <a:srgbClr val="000000"/>
              </a:solidFill>
              <a:latin typeface="+mn-lt"/>
            </a:rPr>
            <a:t>Digital content</a:t>
          </a:r>
        </a:p>
      </dsp:txBody>
      <dsp:txXfrm>
        <a:off x="4457224" y="189367"/>
        <a:ext cx="1953498" cy="474112"/>
      </dsp:txXfrm>
    </dsp:sp>
    <dsp:sp modelId="{7E802D76-8BAF-614C-9255-6390C646DC4A}">
      <dsp:nvSpPr>
        <dsp:cNvPr id="0" name=""/>
        <dsp:cNvSpPr/>
      </dsp:nvSpPr>
      <dsp:spPr>
        <a:xfrm>
          <a:off x="4457224" y="663480"/>
          <a:ext cx="1953498" cy="2459519"/>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mn-lt"/>
            </a:rPr>
            <a:t>Includes audio and video files, multimedia courseware, Web site content, and any other original digital work</a:t>
          </a:r>
        </a:p>
      </dsp:txBody>
      <dsp:txXfrm>
        <a:off x="4457224" y="663480"/>
        <a:ext cx="1953498" cy="2459519"/>
      </dsp:txXfrm>
    </dsp:sp>
    <dsp:sp modelId="{9823B984-2835-1443-BD7C-B3EE5B404DEA}">
      <dsp:nvSpPr>
        <dsp:cNvPr id="0" name=""/>
        <dsp:cNvSpPr/>
      </dsp:nvSpPr>
      <dsp:spPr>
        <a:xfrm>
          <a:off x="6684212" y="189367"/>
          <a:ext cx="1953498" cy="474112"/>
        </a:xfrm>
        <a:prstGeom prst="rect">
          <a:avLst/>
        </a:prstGeom>
        <a:solidFill>
          <a:schemeClr val="accent6">
            <a:lumMod val="7500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en-US" sz="2000" kern="1200" dirty="0">
              <a:solidFill>
                <a:srgbClr val="000000"/>
              </a:solidFill>
              <a:latin typeface="+mn-lt"/>
            </a:rPr>
            <a:t>Algorithms</a:t>
          </a:r>
        </a:p>
      </dsp:txBody>
      <dsp:txXfrm>
        <a:off x="6684212" y="189367"/>
        <a:ext cx="1953498" cy="474112"/>
      </dsp:txXfrm>
    </dsp:sp>
    <dsp:sp modelId="{ABD00117-655C-8340-947A-75ED1B49E292}">
      <dsp:nvSpPr>
        <dsp:cNvPr id="0" name=""/>
        <dsp:cNvSpPr/>
      </dsp:nvSpPr>
      <dsp:spPr>
        <a:xfrm>
          <a:off x="6684212" y="663480"/>
          <a:ext cx="1953498" cy="2459519"/>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latin typeface="+mn-lt"/>
            </a:rPr>
            <a:t>An example of a </a:t>
          </a:r>
          <a:r>
            <a:rPr lang="en-US" sz="1400" kern="1200" dirty="0">
              <a:solidFill>
                <a:srgbClr val="000000"/>
              </a:solidFill>
              <a:latin typeface="+mn-lt"/>
            </a:rPr>
            <a:t>patentable algorithm is the </a:t>
          </a:r>
          <a:r>
            <a:rPr lang="en-US" sz="1400" kern="1200" dirty="0">
              <a:latin typeface="+mn-lt"/>
            </a:rPr>
            <a:t>RSA public-key cryptosystem</a:t>
          </a:r>
        </a:p>
      </dsp:txBody>
      <dsp:txXfrm>
        <a:off x="6684212" y="663480"/>
        <a:ext cx="1953498" cy="245951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atin typeface="Arial" charset="0"/>
                <a:ea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atin typeface="Arial" charset="0"/>
                <a:ea typeface="ＭＳ Ｐゴシック" charset="-128"/>
              </a:defRPr>
            </a:lvl1pPr>
          </a:lstStyle>
          <a:p>
            <a:pPr>
              <a:defRPr/>
            </a:pPr>
            <a:fld id="{1EBC373E-7B38-4106-A9D9-F4E731C755E9}" type="datetimeFigureOut">
              <a:rPr lang="en-US"/>
              <a:pPr>
                <a:defRPr/>
              </a:pPr>
              <a:t>4/11/2022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atin typeface="Arial" charset="0"/>
                <a:ea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atin typeface="Arial" charset="0"/>
                <a:ea typeface="ＭＳ Ｐゴシック" charset="-128"/>
              </a:defRPr>
            </a:lvl1pPr>
          </a:lstStyle>
          <a:p>
            <a:pPr>
              <a:defRPr/>
            </a:pPr>
            <a:fld id="{EF88F530-CFC7-4502-863D-01E36413F68A}" type="slidenum">
              <a:rPr lang="en-US"/>
              <a:pPr>
                <a:defRPr/>
              </a:pPr>
              <a:t>‹#›</a:t>
            </a:fld>
            <a:endParaRPr lang="en-US"/>
          </a:p>
        </p:txBody>
      </p:sp>
    </p:spTree>
    <p:extLst>
      <p:ext uri="{BB962C8B-B14F-4D97-AF65-F5344CB8AC3E}">
        <p14:creationId xmlns:p14="http://schemas.microsoft.com/office/powerpoint/2010/main" val="3526797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10" charset="0"/>
                <a:ea typeface="+mn-ea"/>
                <a:cs typeface="+mn-cs"/>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10" charset="0"/>
                <a:ea typeface="+mn-ea"/>
                <a:cs typeface="+mn-cs"/>
              </a:defRPr>
            </a:lvl1pPr>
          </a:lstStyle>
          <a:p>
            <a:pPr>
              <a:defRPr/>
            </a:pPr>
            <a:endParaRPr lang="en-A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10" charset="0"/>
                <a:ea typeface="+mn-ea"/>
                <a:cs typeface="+mn-cs"/>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charset="0"/>
                <a:ea typeface="ＭＳ Ｐゴシック" charset="-128"/>
              </a:defRPr>
            </a:lvl1pPr>
          </a:lstStyle>
          <a:p>
            <a:pPr>
              <a:defRPr/>
            </a:pPr>
            <a:fld id="{79D7ACA3-C765-4ABD-8BED-B94A12A64272}" type="slidenum">
              <a:rPr lang="en-AU" altLang="x-none"/>
              <a:pPr>
                <a:defRPr/>
              </a:pPr>
              <a:t>‹#›</a:t>
            </a:fld>
            <a:endParaRPr lang="en-AU" altLang="x-none"/>
          </a:p>
        </p:txBody>
      </p:sp>
    </p:spTree>
    <p:extLst>
      <p:ext uri="{BB962C8B-B14F-4D97-AF65-F5344CB8AC3E}">
        <p14:creationId xmlns:p14="http://schemas.microsoft.com/office/powerpoint/2010/main" val="2157171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The legal and ethical aspects of computer security encompass a broad range of</a:t>
            </a:r>
          </a:p>
          <a:p>
            <a:pPr eaLnBrk="1" hangingPunct="1"/>
            <a:r>
              <a:rPr lang="en-US" altLang="en-US">
                <a:latin typeface="Times New Roman" panose="02020603050405020304" pitchFamily="18" charset="0"/>
                <a:ea typeface="ＭＳ Ｐゴシック" panose="020B0600070205080204" pitchFamily="34" charset="-128"/>
              </a:rPr>
              <a:t>topics, and a full discussion is well beyond the scope of this book. In this chapter, we</a:t>
            </a:r>
          </a:p>
          <a:p>
            <a:pPr eaLnBrk="1" hangingPunct="1"/>
            <a:r>
              <a:rPr lang="en-US" altLang="en-US">
                <a:latin typeface="Times New Roman" panose="02020603050405020304" pitchFamily="18" charset="0"/>
                <a:ea typeface="ＭＳ Ｐゴシック" panose="020B0600070205080204" pitchFamily="34" charset="-128"/>
              </a:rPr>
              <a:t>touch on a few important topics in this area.</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The bulk of this book examines technical approaches to the detection, prevention,</a:t>
            </a:r>
          </a:p>
          <a:p>
            <a:pPr eaLnBrk="1" hangingPunct="1"/>
            <a:r>
              <a:rPr lang="en-US" altLang="en-US">
                <a:latin typeface="Times New Roman" panose="02020603050405020304" pitchFamily="18" charset="0"/>
                <a:ea typeface="ＭＳ Ｐゴシック" panose="020B0600070205080204" pitchFamily="34" charset="-128"/>
              </a:rPr>
              <a:t>and recovery from computer and network attacks. Chapters 16 and 17 examine</a:t>
            </a:r>
          </a:p>
          <a:p>
            <a:pPr eaLnBrk="1" hangingPunct="1"/>
            <a:r>
              <a:rPr lang="en-US" altLang="en-US">
                <a:latin typeface="Times New Roman" panose="02020603050405020304" pitchFamily="18" charset="0"/>
                <a:ea typeface="ＭＳ Ｐゴシック" panose="020B0600070205080204" pitchFamily="34" charset="-128"/>
              </a:rPr>
              <a:t>physical and human-factor approaches, respectively, to strengthening computer</a:t>
            </a:r>
          </a:p>
          <a:p>
            <a:pPr eaLnBrk="1" hangingPunct="1"/>
            <a:r>
              <a:rPr lang="en-US" altLang="en-US">
                <a:latin typeface="Times New Roman" panose="02020603050405020304" pitchFamily="18" charset="0"/>
                <a:ea typeface="ＭＳ Ｐゴシック" panose="020B0600070205080204" pitchFamily="34" charset="-128"/>
              </a:rPr>
              <a:t>security. All of these measures can significantly enhance computer security but</a:t>
            </a:r>
          </a:p>
          <a:p>
            <a:pPr eaLnBrk="1" hangingPunct="1"/>
            <a:r>
              <a:rPr lang="en-US" altLang="en-US">
                <a:latin typeface="Times New Roman" panose="02020603050405020304" pitchFamily="18" charset="0"/>
                <a:ea typeface="ＭＳ Ｐゴシック" panose="020B0600070205080204" pitchFamily="34" charset="-128"/>
              </a:rPr>
              <a:t>cannot guarantee complete success in detection and prevention. One other tool is</a:t>
            </a:r>
          </a:p>
          <a:p>
            <a:pPr eaLnBrk="1" hangingPunct="1"/>
            <a:r>
              <a:rPr lang="en-US" altLang="en-US">
                <a:latin typeface="Times New Roman" panose="02020603050405020304" pitchFamily="18" charset="0"/>
                <a:ea typeface="ＭＳ Ｐゴシック" panose="020B0600070205080204" pitchFamily="34" charset="-128"/>
              </a:rPr>
              <a:t>the deterrent factor of law enforcement. Many types of computer attacks can be</a:t>
            </a:r>
          </a:p>
          <a:p>
            <a:pPr eaLnBrk="1" hangingPunct="1"/>
            <a:r>
              <a:rPr lang="en-US" altLang="en-US">
                <a:latin typeface="Times New Roman" panose="02020603050405020304" pitchFamily="18" charset="0"/>
                <a:ea typeface="ＭＳ Ｐゴシック" panose="020B0600070205080204" pitchFamily="34" charset="-128"/>
              </a:rPr>
              <a:t>considered crimes and, as such, carry criminal sanctions. This section begins with a</a:t>
            </a:r>
          </a:p>
          <a:p>
            <a:pPr eaLnBrk="1" hangingPunct="1"/>
            <a:r>
              <a:rPr lang="en-US" altLang="en-US">
                <a:latin typeface="Times New Roman" panose="02020603050405020304" pitchFamily="18" charset="0"/>
                <a:ea typeface="ＭＳ Ｐゴシック" panose="020B0600070205080204" pitchFamily="34" charset="-128"/>
              </a:rPr>
              <a:t>classification of types of computer crime and then looks at some of the unique law</a:t>
            </a:r>
          </a:p>
          <a:p>
            <a:pPr eaLnBrk="1" hangingPunct="1"/>
            <a:r>
              <a:rPr lang="en-US" altLang="en-US">
                <a:latin typeface="Times New Roman" panose="02020603050405020304" pitchFamily="18" charset="0"/>
                <a:ea typeface="ＭＳ Ｐゴシック" panose="020B0600070205080204" pitchFamily="34" charset="-128"/>
              </a:rPr>
              <a:t>enforcement challenges of dealing with computer crime.</a:t>
            </a:r>
          </a:p>
        </p:txBody>
      </p:sp>
      <p:sp>
        <p:nvSpPr>
          <p:cNvPr id="153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4F43171-CA3F-42F6-A545-13E9479F6FFD}" type="slidenum">
              <a:rPr lang="en-AU" altLang="en-US">
                <a:solidFill>
                  <a:srgbClr val="000000"/>
                </a:solidFill>
                <a:latin typeface="Arial" panose="020B0604020202020204" pitchFamily="34" charset="0"/>
              </a:rPr>
              <a:pPr>
                <a:spcBef>
                  <a:spcPct val="0"/>
                </a:spcBef>
              </a:pPr>
              <a:t>1</a:t>
            </a:fld>
            <a:endParaRPr lang="en-AU" altLang="en-US">
              <a:solidFill>
                <a:srgbClr val="000000"/>
              </a:solidFill>
              <a:latin typeface="Arial" panose="020B0604020202020204" pitchFamily="34" charset="0"/>
            </a:endParaRPr>
          </a:p>
        </p:txBody>
      </p:sp>
    </p:spTree>
    <p:extLst>
      <p:ext uri="{BB962C8B-B14F-4D97-AF65-F5344CB8AC3E}">
        <p14:creationId xmlns:p14="http://schemas.microsoft.com/office/powerpoint/2010/main" val="293210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A number of forms of intellectual property are relevant in the context of network</a:t>
            </a:r>
          </a:p>
          <a:p>
            <a:r>
              <a:rPr lang="en-US" altLang="en-US">
                <a:latin typeface="Times New Roman" panose="02020603050405020304" pitchFamily="18" charset="0"/>
                <a:ea typeface="ＭＳ Ｐゴシック" panose="020B0600070205080204" pitchFamily="34" charset="-128"/>
              </a:rPr>
              <a:t>and computer security. Here we mention some of the most prominent:</a:t>
            </a:r>
          </a:p>
          <a:p>
            <a:endParaRPr lang="en-US" altLang="en-US">
              <a:latin typeface="Times New Roman" panose="02020603050405020304" pitchFamily="18" charset="0"/>
              <a:ea typeface="ＭＳ Ｐゴシック" panose="020B0600070205080204" pitchFamily="34" charset="-128"/>
            </a:endParaRPr>
          </a:p>
          <a:p>
            <a:r>
              <a:rPr lang="en-US" altLang="en-US" b="1">
                <a:latin typeface="Times New Roman" panose="02020603050405020304" pitchFamily="18" charset="0"/>
                <a:ea typeface="ＭＳ Ｐゴシック" panose="020B0600070205080204" pitchFamily="34" charset="-128"/>
              </a:rPr>
              <a:t>• Software</a:t>
            </a:r>
            <a:r>
              <a:rPr lang="en-US" altLang="en-US">
                <a:latin typeface="Times New Roman" panose="02020603050405020304" pitchFamily="18" charset="0"/>
                <a:ea typeface="ＭＳ Ｐゴシック" panose="020B0600070205080204" pitchFamily="34" charset="-128"/>
              </a:rPr>
              <a:t>: This includes programs produced by vendors of commercial software</a:t>
            </a:r>
          </a:p>
          <a:p>
            <a:r>
              <a:rPr lang="en-US" altLang="en-US">
                <a:latin typeface="Times New Roman" panose="02020603050405020304" pitchFamily="18" charset="0"/>
                <a:ea typeface="ＭＳ Ｐゴシック" panose="020B0600070205080204" pitchFamily="34" charset="-128"/>
              </a:rPr>
              <a:t>(e.g., operating systems, utility programs, applications) as well as shareware,</a:t>
            </a:r>
          </a:p>
          <a:p>
            <a:r>
              <a:rPr lang="en-US" altLang="en-US">
                <a:latin typeface="Times New Roman" panose="02020603050405020304" pitchFamily="18" charset="0"/>
                <a:ea typeface="ＭＳ Ｐゴシック" panose="020B0600070205080204" pitchFamily="34" charset="-128"/>
              </a:rPr>
              <a:t>proprietary software created by an organization for internal use, and software</a:t>
            </a:r>
          </a:p>
          <a:p>
            <a:r>
              <a:rPr lang="en-US" altLang="en-US">
                <a:latin typeface="Times New Roman" panose="02020603050405020304" pitchFamily="18" charset="0"/>
                <a:ea typeface="ＭＳ Ｐゴシック" panose="020B0600070205080204" pitchFamily="34" charset="-128"/>
              </a:rPr>
              <a:t>produced by individuals. For all such software, copyright protection is available if</a:t>
            </a:r>
          </a:p>
          <a:p>
            <a:r>
              <a:rPr lang="en-US" altLang="en-US">
                <a:latin typeface="Times New Roman" panose="02020603050405020304" pitchFamily="18" charset="0"/>
                <a:ea typeface="ＭＳ Ｐゴシック" panose="020B0600070205080204" pitchFamily="34" charset="-128"/>
              </a:rPr>
              <a:t>desired. In some cases, a patent protection may also be appropriate.</a:t>
            </a:r>
          </a:p>
          <a:p>
            <a:endParaRPr lang="en-US" altLang="en-US">
              <a:latin typeface="Times New Roman" panose="02020603050405020304" pitchFamily="18" charset="0"/>
              <a:ea typeface="ＭＳ Ｐゴシック" panose="020B0600070205080204" pitchFamily="34" charset="-128"/>
            </a:endParaRPr>
          </a:p>
          <a:p>
            <a:r>
              <a:rPr lang="en-US" altLang="en-US" b="1">
                <a:latin typeface="Times New Roman" panose="02020603050405020304" pitchFamily="18" charset="0"/>
                <a:ea typeface="ＭＳ Ｐゴシック" panose="020B0600070205080204" pitchFamily="34" charset="-128"/>
              </a:rPr>
              <a:t>• Databases</a:t>
            </a:r>
            <a:r>
              <a:rPr lang="en-US" altLang="en-US">
                <a:latin typeface="Times New Roman" panose="02020603050405020304" pitchFamily="18" charset="0"/>
                <a:ea typeface="ＭＳ Ｐゴシック" panose="020B0600070205080204" pitchFamily="34" charset="-128"/>
              </a:rPr>
              <a:t>: A database may consist of data that is collected and organized in</a:t>
            </a:r>
          </a:p>
          <a:p>
            <a:r>
              <a:rPr lang="en-US" altLang="en-US">
                <a:latin typeface="Times New Roman" panose="02020603050405020304" pitchFamily="18" charset="0"/>
                <a:ea typeface="ＭＳ Ｐゴシック" panose="020B0600070205080204" pitchFamily="34" charset="-128"/>
              </a:rPr>
              <a:t>such a fashion that it has potential commercial value. An example is an economic</a:t>
            </a:r>
          </a:p>
          <a:p>
            <a:r>
              <a:rPr lang="en-US" altLang="en-US">
                <a:latin typeface="Times New Roman" panose="02020603050405020304" pitchFamily="18" charset="0"/>
                <a:ea typeface="ＭＳ Ｐゴシック" panose="020B0600070205080204" pitchFamily="34" charset="-128"/>
              </a:rPr>
              <a:t>forecasting database. Such databases may be protected by copyright.</a:t>
            </a:r>
          </a:p>
          <a:p>
            <a:endParaRPr lang="en-US" altLang="en-US">
              <a:latin typeface="Times New Roman" panose="02020603050405020304" pitchFamily="18" charset="0"/>
              <a:ea typeface="ＭＳ Ｐゴシック" panose="020B0600070205080204" pitchFamily="34" charset="-128"/>
            </a:endParaRPr>
          </a:p>
          <a:p>
            <a:r>
              <a:rPr lang="en-US" altLang="en-US" b="1">
                <a:latin typeface="Times New Roman" panose="02020603050405020304" pitchFamily="18" charset="0"/>
                <a:ea typeface="ＭＳ Ｐゴシック" panose="020B0600070205080204" pitchFamily="34" charset="-128"/>
              </a:rPr>
              <a:t>• Digital content: </a:t>
            </a:r>
            <a:r>
              <a:rPr lang="en-US" altLang="en-US">
                <a:latin typeface="Times New Roman" panose="02020603050405020304" pitchFamily="18" charset="0"/>
                <a:ea typeface="ＭＳ Ｐゴシック" panose="020B0600070205080204" pitchFamily="34" charset="-128"/>
              </a:rPr>
              <a:t>This category includes audio files, video files, multimedia,</a:t>
            </a:r>
          </a:p>
          <a:p>
            <a:r>
              <a:rPr lang="en-US" altLang="en-US">
                <a:latin typeface="Times New Roman" panose="02020603050405020304" pitchFamily="18" charset="0"/>
                <a:ea typeface="ＭＳ Ｐゴシック" panose="020B0600070205080204" pitchFamily="34" charset="-128"/>
              </a:rPr>
              <a:t>courseware, Web site content, and any other original digital work that can be</a:t>
            </a:r>
          </a:p>
          <a:p>
            <a:r>
              <a:rPr lang="en-US" altLang="en-US">
                <a:latin typeface="Times New Roman" panose="02020603050405020304" pitchFamily="18" charset="0"/>
                <a:ea typeface="ＭＳ Ｐゴシック" panose="020B0600070205080204" pitchFamily="34" charset="-128"/>
              </a:rPr>
              <a:t>presented in some fashion using computers or other digital devices.</a:t>
            </a:r>
          </a:p>
          <a:p>
            <a:endParaRPr lang="en-US" altLang="en-US">
              <a:latin typeface="Times New Roman" panose="02020603050405020304" pitchFamily="18" charset="0"/>
              <a:ea typeface="ＭＳ Ｐゴシック" panose="020B0600070205080204" pitchFamily="34" charset="-128"/>
            </a:endParaRPr>
          </a:p>
          <a:p>
            <a:r>
              <a:rPr lang="en-US" altLang="en-US" b="1">
                <a:latin typeface="Times New Roman" panose="02020603050405020304" pitchFamily="18" charset="0"/>
                <a:ea typeface="ＭＳ Ｐゴシック" panose="020B0600070205080204" pitchFamily="34" charset="-128"/>
              </a:rPr>
              <a:t>• Algorithms</a:t>
            </a:r>
            <a:r>
              <a:rPr lang="en-US" altLang="en-US">
                <a:latin typeface="Times New Roman" panose="02020603050405020304" pitchFamily="18" charset="0"/>
                <a:ea typeface="ＭＳ Ｐゴシック" panose="020B0600070205080204" pitchFamily="34" charset="-128"/>
              </a:rPr>
              <a:t>: An example of a patentable algorithm, previously cited, is the</a:t>
            </a:r>
          </a:p>
          <a:p>
            <a:r>
              <a:rPr lang="en-US" altLang="en-US">
                <a:latin typeface="Times New Roman" panose="02020603050405020304" pitchFamily="18" charset="0"/>
                <a:ea typeface="ＭＳ Ｐゴシック" panose="020B0600070205080204" pitchFamily="34" charset="-128"/>
              </a:rPr>
              <a:t>RSA public-key cryptosystem.</a:t>
            </a:r>
          </a:p>
          <a:p>
            <a:endParaRPr lang="en-US" altLang="en-US">
              <a:latin typeface="Times New Roman" panose="02020603050405020304" pitchFamily="18" charset="0"/>
              <a:ea typeface="ＭＳ Ｐゴシック" panose="020B0600070205080204" pitchFamily="34" charset="-128"/>
            </a:endParaRPr>
          </a:p>
          <a:p>
            <a:r>
              <a:rPr lang="en-US" altLang="en-US">
                <a:latin typeface="Times New Roman" panose="02020603050405020304" pitchFamily="18" charset="0"/>
                <a:ea typeface="ＭＳ Ｐゴシック" panose="020B0600070205080204" pitchFamily="34" charset="-128"/>
              </a:rPr>
              <a:t>The computer security techniques discussed in this book provide some protection</a:t>
            </a:r>
          </a:p>
          <a:p>
            <a:r>
              <a:rPr lang="en-US" altLang="en-US">
                <a:latin typeface="Times New Roman" panose="02020603050405020304" pitchFamily="18" charset="0"/>
                <a:ea typeface="ＭＳ Ｐゴシック" panose="020B0600070205080204" pitchFamily="34" charset="-128"/>
              </a:rPr>
              <a:t>in some of the categories mentioned above. For example, a statistical database</a:t>
            </a:r>
          </a:p>
          <a:p>
            <a:r>
              <a:rPr lang="en-US" altLang="en-US">
                <a:latin typeface="Times New Roman" panose="02020603050405020304" pitchFamily="18" charset="0"/>
                <a:ea typeface="ＭＳ Ｐゴシック" panose="020B0600070205080204" pitchFamily="34" charset="-128"/>
              </a:rPr>
              <a:t>is intended for use in such a way as to produce statistical results, without the user</a:t>
            </a:r>
          </a:p>
          <a:p>
            <a:r>
              <a:rPr lang="en-US" altLang="en-US">
                <a:latin typeface="Times New Roman" panose="02020603050405020304" pitchFamily="18" charset="0"/>
                <a:ea typeface="ＭＳ Ｐゴシック" panose="020B0600070205080204" pitchFamily="34" charset="-128"/>
              </a:rPr>
              <a:t>having access to the raw data. Various techniques for protecting the raw data are</a:t>
            </a:r>
          </a:p>
          <a:p>
            <a:r>
              <a:rPr lang="en-US" altLang="en-US">
                <a:latin typeface="Times New Roman" panose="02020603050405020304" pitchFamily="18" charset="0"/>
                <a:ea typeface="ＭＳ Ｐゴシック" panose="020B0600070205080204" pitchFamily="34" charset="-128"/>
              </a:rPr>
              <a:t>discussed in Chapter 5. On the other hand, if a user is given access to software, such</a:t>
            </a:r>
          </a:p>
          <a:p>
            <a:r>
              <a:rPr lang="en-US" altLang="en-US">
                <a:latin typeface="Times New Roman" panose="02020603050405020304" pitchFamily="18" charset="0"/>
                <a:ea typeface="ＭＳ Ｐゴシック" panose="020B0600070205080204" pitchFamily="34" charset="-128"/>
              </a:rPr>
              <a:t>as an operating system or an application, it is possible for the user to make copies</a:t>
            </a:r>
          </a:p>
          <a:p>
            <a:r>
              <a:rPr lang="en-US" altLang="en-US">
                <a:latin typeface="Times New Roman" panose="02020603050405020304" pitchFamily="18" charset="0"/>
                <a:ea typeface="ＭＳ Ｐゴシック" panose="020B0600070205080204" pitchFamily="34" charset="-128"/>
              </a:rPr>
              <a:t>of the object image and distribute the copies or use them on machines for which a</a:t>
            </a:r>
          </a:p>
          <a:p>
            <a:r>
              <a:rPr lang="en-US" altLang="en-US">
                <a:latin typeface="Times New Roman" panose="02020603050405020304" pitchFamily="18" charset="0"/>
                <a:ea typeface="ＭＳ Ｐゴシック" panose="020B0600070205080204" pitchFamily="34" charset="-128"/>
              </a:rPr>
              <a:t>license has not been obtained. In such cases, legal sanctions rather than technical</a:t>
            </a:r>
          </a:p>
          <a:p>
            <a:r>
              <a:rPr lang="en-US" altLang="en-US">
                <a:latin typeface="Times New Roman" panose="02020603050405020304" pitchFamily="18" charset="0"/>
                <a:ea typeface="ＭＳ Ｐゴシック" panose="020B0600070205080204" pitchFamily="34" charset="-128"/>
              </a:rPr>
              <a:t>computer security measures are the appropriate tool for protection.</a:t>
            </a:r>
          </a:p>
        </p:txBody>
      </p:sp>
      <p:sp>
        <p:nvSpPr>
          <p:cNvPr id="460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8AC8BD1-E460-4718-B20A-A457C8EA515E}" type="slidenum">
              <a:rPr lang="en-AU" altLang="en-US">
                <a:latin typeface="Arial" panose="020B0604020202020204" pitchFamily="34" charset="0"/>
              </a:rPr>
              <a:pPr>
                <a:spcBef>
                  <a:spcPct val="0"/>
                </a:spcBef>
              </a:pPr>
              <a:t>10</a:t>
            </a:fld>
            <a:endParaRPr lang="en-AU" altLang="en-US">
              <a:latin typeface="Arial" panose="020B0604020202020204" pitchFamily="34" charset="0"/>
            </a:endParaRPr>
          </a:p>
        </p:txBody>
      </p:sp>
    </p:spTree>
    <p:extLst>
      <p:ext uri="{BB962C8B-B14F-4D97-AF65-F5344CB8AC3E}">
        <p14:creationId xmlns:p14="http://schemas.microsoft.com/office/powerpoint/2010/main" val="355007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54CA5AA-DA9D-412F-8F7B-C98A533018C7}" type="slidenum">
              <a:rPr lang="en-AU" altLang="en-US">
                <a:latin typeface="Arial" panose="020B0604020202020204" pitchFamily="34" charset="0"/>
              </a:rPr>
              <a:pPr>
                <a:spcBef>
                  <a:spcPct val="0"/>
                </a:spcBef>
              </a:pPr>
              <a:t>11</a:t>
            </a:fld>
            <a:endParaRPr lang="en-AU" altLang="en-US">
              <a:latin typeface="Arial" panose="020B0604020202020204" pitchFamily="34" charset="0"/>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Because of the ubiquity and importance of information systems in organization of</a:t>
            </a:r>
          </a:p>
          <a:p>
            <a:pPr eaLnBrk="1" hangingPunct="1"/>
            <a:r>
              <a:rPr lang="en-US" altLang="en-US">
                <a:latin typeface="Times New Roman" panose="02020603050405020304" pitchFamily="18" charset="0"/>
                <a:ea typeface="ＭＳ Ｐゴシック" panose="020B0600070205080204" pitchFamily="34" charset="-128"/>
              </a:rPr>
              <a:t>all types, there are many potential misuses and abuses of information and electronic</a:t>
            </a:r>
          </a:p>
          <a:p>
            <a:pPr eaLnBrk="1" hangingPunct="1"/>
            <a:r>
              <a:rPr lang="en-US" altLang="en-US">
                <a:latin typeface="Times New Roman" panose="02020603050405020304" pitchFamily="18" charset="0"/>
                <a:ea typeface="ＭＳ Ｐゴシック" panose="020B0600070205080204" pitchFamily="34" charset="-128"/>
              </a:rPr>
              <a:t>communication that create privacy and security problems. In addition to questions</a:t>
            </a:r>
          </a:p>
          <a:p>
            <a:pPr eaLnBrk="1" hangingPunct="1"/>
            <a:r>
              <a:rPr lang="en-US" altLang="en-US">
                <a:latin typeface="Times New Roman" panose="02020603050405020304" pitchFamily="18" charset="0"/>
                <a:ea typeface="ＭＳ Ｐゴシック" panose="020B0600070205080204" pitchFamily="34" charset="-128"/>
              </a:rPr>
              <a:t>of legality, misuse and abuse raise concerns of ethics. Ethics refers to a system of</a:t>
            </a:r>
          </a:p>
          <a:p>
            <a:pPr eaLnBrk="1" hangingPunct="1"/>
            <a:r>
              <a:rPr lang="en-US" altLang="en-US">
                <a:latin typeface="Times New Roman" panose="02020603050405020304" pitchFamily="18" charset="0"/>
                <a:ea typeface="ＭＳ Ｐゴシック" panose="020B0600070205080204" pitchFamily="34" charset="-128"/>
              </a:rPr>
              <a:t>moral principles that relates to the benefits and harms of particular actions, and to</a:t>
            </a:r>
          </a:p>
          <a:p>
            <a:pPr eaLnBrk="1" hangingPunct="1"/>
            <a:r>
              <a:rPr lang="en-US" altLang="en-US">
                <a:latin typeface="Times New Roman" panose="02020603050405020304" pitchFamily="18" charset="0"/>
                <a:ea typeface="ＭＳ Ｐゴシック" panose="020B0600070205080204" pitchFamily="34" charset="-128"/>
              </a:rPr>
              <a:t>the rightness and wrongness of motives and ends of those actions. In this section,</a:t>
            </a:r>
          </a:p>
          <a:p>
            <a:pPr eaLnBrk="1" hangingPunct="1"/>
            <a:r>
              <a:rPr lang="en-US" altLang="en-US">
                <a:latin typeface="Times New Roman" panose="02020603050405020304" pitchFamily="18" charset="0"/>
                <a:ea typeface="ＭＳ Ｐゴシック" panose="020B0600070205080204" pitchFamily="34" charset="-128"/>
              </a:rPr>
              <a:t>we look at ethical issues as they relate to computer and information system security.</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To a certain extent, a characterization of what constitutes ethical behavior for</a:t>
            </a:r>
          </a:p>
          <a:p>
            <a:pPr eaLnBrk="1" hangingPunct="1"/>
            <a:r>
              <a:rPr lang="en-US" altLang="en-US">
                <a:latin typeface="Times New Roman" panose="02020603050405020304" pitchFamily="18" charset="0"/>
                <a:ea typeface="ＭＳ Ｐゴシック" panose="020B0600070205080204" pitchFamily="34" charset="-128"/>
              </a:rPr>
              <a:t>those who work with or have access to information systems is not unique to this</a:t>
            </a:r>
          </a:p>
          <a:p>
            <a:pPr eaLnBrk="1" hangingPunct="1"/>
            <a:r>
              <a:rPr lang="en-US" altLang="en-US">
                <a:latin typeface="Times New Roman" panose="02020603050405020304" pitchFamily="18" charset="0"/>
                <a:ea typeface="ＭＳ Ｐゴシック" panose="020B0600070205080204" pitchFamily="34" charset="-128"/>
              </a:rPr>
              <a:t>context. The basic ethical principles developed by civilizations apply. However,</a:t>
            </a:r>
          </a:p>
          <a:p>
            <a:pPr eaLnBrk="1" hangingPunct="1"/>
            <a:r>
              <a:rPr lang="en-US" altLang="en-US">
                <a:latin typeface="Times New Roman" panose="02020603050405020304" pitchFamily="18" charset="0"/>
                <a:ea typeface="ＭＳ Ｐゴシック" panose="020B0600070205080204" pitchFamily="34" charset="-128"/>
              </a:rPr>
              <a:t>there are some unique considerations surrounding computers and information</a:t>
            </a:r>
          </a:p>
          <a:p>
            <a:pPr eaLnBrk="1" hangingPunct="1"/>
            <a:r>
              <a:rPr lang="en-US" altLang="en-US">
                <a:latin typeface="Times New Roman" panose="02020603050405020304" pitchFamily="18" charset="0"/>
                <a:ea typeface="ＭＳ Ｐゴシック" panose="020B0600070205080204" pitchFamily="34" charset="-128"/>
              </a:rPr>
              <a:t>systems. First, computer technology makes possible a scale of activities not</a:t>
            </a:r>
          </a:p>
          <a:p>
            <a:pPr eaLnBrk="1" hangingPunct="1"/>
            <a:r>
              <a:rPr lang="en-US" altLang="en-US">
                <a:latin typeface="Times New Roman" panose="02020603050405020304" pitchFamily="18" charset="0"/>
                <a:ea typeface="ＭＳ Ｐゴシック" panose="020B0600070205080204" pitchFamily="34" charset="-128"/>
              </a:rPr>
              <a:t>possible before. This includes a larger scale of recordkeeping, particularly on individuals,</a:t>
            </a:r>
          </a:p>
          <a:p>
            <a:pPr eaLnBrk="1" hangingPunct="1"/>
            <a:r>
              <a:rPr lang="en-US" altLang="en-US">
                <a:latin typeface="Times New Roman" panose="02020603050405020304" pitchFamily="18" charset="0"/>
                <a:ea typeface="ＭＳ Ｐゴシック" panose="020B0600070205080204" pitchFamily="34" charset="-128"/>
              </a:rPr>
              <a:t>with the ability to develop finer-grained personal information collection</a:t>
            </a:r>
          </a:p>
          <a:p>
            <a:pPr eaLnBrk="1" hangingPunct="1"/>
            <a:r>
              <a:rPr lang="en-US" altLang="en-US">
                <a:latin typeface="Times New Roman" panose="02020603050405020304" pitchFamily="18" charset="0"/>
                <a:ea typeface="ＭＳ Ｐゴシック" panose="020B0600070205080204" pitchFamily="34" charset="-128"/>
              </a:rPr>
              <a:t>and more precise data mining and data matching. The expanded scale of communications</a:t>
            </a:r>
          </a:p>
          <a:p>
            <a:pPr eaLnBrk="1" hangingPunct="1"/>
            <a:r>
              <a:rPr lang="en-US" altLang="en-US">
                <a:latin typeface="Times New Roman" panose="02020603050405020304" pitchFamily="18" charset="0"/>
                <a:ea typeface="ＭＳ Ｐゴシック" panose="020B0600070205080204" pitchFamily="34" charset="-128"/>
              </a:rPr>
              <a:t>and the expanded scale of interconnection brought about by the Internet</a:t>
            </a:r>
          </a:p>
          <a:p>
            <a:pPr eaLnBrk="1" hangingPunct="1"/>
            <a:r>
              <a:rPr lang="en-US" altLang="en-US">
                <a:latin typeface="Times New Roman" panose="02020603050405020304" pitchFamily="18" charset="0"/>
                <a:ea typeface="ＭＳ Ｐゴシック" panose="020B0600070205080204" pitchFamily="34" charset="-128"/>
              </a:rPr>
              <a:t>magnify the power of an individual to do harm. Second, computer technology has</a:t>
            </a:r>
          </a:p>
          <a:p>
            <a:pPr eaLnBrk="1" hangingPunct="1"/>
            <a:r>
              <a:rPr lang="en-US" altLang="en-US">
                <a:latin typeface="Times New Roman" panose="02020603050405020304" pitchFamily="18" charset="0"/>
                <a:ea typeface="ＭＳ Ｐゴシック" panose="020B0600070205080204" pitchFamily="34" charset="-128"/>
              </a:rPr>
              <a:t>involved the creation of new types of entities for which no agreed ethical rules</a:t>
            </a:r>
          </a:p>
          <a:p>
            <a:pPr eaLnBrk="1" hangingPunct="1"/>
            <a:r>
              <a:rPr lang="en-US" altLang="en-US">
                <a:latin typeface="Times New Roman" panose="02020603050405020304" pitchFamily="18" charset="0"/>
                <a:ea typeface="ＭＳ Ｐゴシック" panose="020B0600070205080204" pitchFamily="34" charset="-128"/>
              </a:rPr>
              <a:t>have previously been formed, such as databases, Web browsers, chat rooms, cookies,</a:t>
            </a:r>
          </a:p>
          <a:p>
            <a:pPr eaLnBrk="1" hangingPunct="1"/>
            <a:r>
              <a:rPr lang="en-US" altLang="en-US">
                <a:latin typeface="Times New Roman" panose="02020603050405020304" pitchFamily="18" charset="0"/>
                <a:ea typeface="ＭＳ Ｐゴシック" panose="020B0600070205080204" pitchFamily="34" charset="-128"/>
              </a:rPr>
              <a:t>and so on.</a:t>
            </a:r>
          </a:p>
        </p:txBody>
      </p:sp>
    </p:spTree>
    <p:extLst>
      <p:ext uri="{BB962C8B-B14F-4D97-AF65-F5344CB8AC3E}">
        <p14:creationId xmlns:p14="http://schemas.microsoft.com/office/powerpoint/2010/main" val="1031103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ED4FAD2-B3CB-4692-A6E2-76C6A35F8C68}" type="slidenum">
              <a:rPr lang="en-AU" altLang="en-US">
                <a:latin typeface="Arial" panose="020B0604020202020204" pitchFamily="34" charset="0"/>
              </a:rPr>
              <a:pPr>
                <a:spcBef>
                  <a:spcPct val="0"/>
                </a:spcBef>
              </a:pPr>
              <a:t>12</a:t>
            </a:fld>
            <a:endParaRPr lang="en-AU" altLang="en-US">
              <a:latin typeface="Arial" panose="020B0604020202020204" pitchFamily="34" charset="0"/>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Further, it has always been the case that those with special knowledge or</a:t>
            </a:r>
          </a:p>
          <a:p>
            <a:pPr eaLnBrk="1" hangingPunct="1"/>
            <a:r>
              <a:rPr lang="en-US" altLang="en-US">
                <a:latin typeface="Times New Roman" panose="02020603050405020304" pitchFamily="18" charset="0"/>
                <a:ea typeface="ＭＳ Ｐゴシック" panose="020B0600070205080204" pitchFamily="34" charset="-128"/>
              </a:rPr>
              <a:t>special skills have additional ethical obligations beyond those common to all</a:t>
            </a:r>
          </a:p>
          <a:p>
            <a:pPr eaLnBrk="1" hangingPunct="1"/>
            <a:r>
              <a:rPr lang="en-US" altLang="en-US">
                <a:latin typeface="Times New Roman" panose="02020603050405020304" pitchFamily="18" charset="0"/>
                <a:ea typeface="ＭＳ Ｐゴシック" panose="020B0600070205080204" pitchFamily="34" charset="-128"/>
              </a:rPr>
              <a:t>humanity. We can illustrate this in terms of an ethical hierarchy ( Figure 19.5 ), based</a:t>
            </a:r>
          </a:p>
          <a:p>
            <a:pPr eaLnBrk="1" hangingPunct="1"/>
            <a:r>
              <a:rPr lang="en-US" altLang="en-US">
                <a:latin typeface="Times New Roman" panose="02020603050405020304" pitchFamily="18" charset="0"/>
                <a:ea typeface="ＭＳ Ｐゴシック" panose="020B0600070205080204" pitchFamily="34" charset="-128"/>
              </a:rPr>
              <a:t>on one discussed in [GOTT99]. At the top of the hierarchy are the ethical values</a:t>
            </a:r>
          </a:p>
          <a:p>
            <a:pPr eaLnBrk="1" hangingPunct="1"/>
            <a:r>
              <a:rPr lang="en-US" altLang="en-US">
                <a:latin typeface="Times New Roman" panose="02020603050405020304" pitchFamily="18" charset="0"/>
                <a:ea typeface="ＭＳ Ｐゴシック" panose="020B0600070205080204" pitchFamily="34" charset="-128"/>
              </a:rPr>
              <a:t>professionals share with all human beings, such as integrity, fairness, and justice.</a:t>
            </a:r>
          </a:p>
          <a:p>
            <a:pPr eaLnBrk="1" hangingPunct="1"/>
            <a:r>
              <a:rPr lang="en-US" altLang="en-US">
                <a:latin typeface="Times New Roman" panose="02020603050405020304" pitchFamily="18" charset="0"/>
                <a:ea typeface="ＭＳ Ｐゴシック" panose="020B0600070205080204" pitchFamily="34" charset="-128"/>
              </a:rPr>
              <a:t>Being a professional with special training imposes additional ethical obligations</a:t>
            </a:r>
          </a:p>
          <a:p>
            <a:pPr eaLnBrk="1" hangingPunct="1"/>
            <a:r>
              <a:rPr lang="en-US" altLang="en-US">
                <a:latin typeface="Times New Roman" panose="02020603050405020304" pitchFamily="18" charset="0"/>
                <a:ea typeface="ＭＳ Ｐゴシック" panose="020B0600070205080204" pitchFamily="34" charset="-128"/>
              </a:rPr>
              <a:t>with respect to those affected by his or her work. General principles applicable to</a:t>
            </a:r>
          </a:p>
          <a:p>
            <a:pPr eaLnBrk="1" hangingPunct="1"/>
            <a:r>
              <a:rPr lang="en-US" altLang="en-US">
                <a:latin typeface="Times New Roman" panose="02020603050405020304" pitchFamily="18" charset="0"/>
                <a:ea typeface="ＭＳ Ｐゴシック" panose="020B0600070205080204" pitchFamily="34" charset="-128"/>
              </a:rPr>
              <a:t>all professionals arise at this level. Finally, each profession has associated with it</a:t>
            </a:r>
          </a:p>
          <a:p>
            <a:pPr eaLnBrk="1" hangingPunct="1"/>
            <a:r>
              <a:rPr lang="en-US" altLang="en-US">
                <a:latin typeface="Times New Roman" panose="02020603050405020304" pitchFamily="18" charset="0"/>
                <a:ea typeface="ＭＳ Ｐゴシック" panose="020B0600070205080204" pitchFamily="34" charset="-128"/>
              </a:rPr>
              <a:t>specific ethical values and obligations related to the specific knowledge of those</a:t>
            </a:r>
          </a:p>
          <a:p>
            <a:pPr eaLnBrk="1" hangingPunct="1"/>
            <a:r>
              <a:rPr lang="en-US" altLang="en-US">
                <a:latin typeface="Times New Roman" panose="02020603050405020304" pitchFamily="18" charset="0"/>
                <a:ea typeface="ＭＳ Ｐゴシック" panose="020B0600070205080204" pitchFamily="34" charset="-128"/>
              </a:rPr>
              <a:t>in the profession and the powers that they have to affect others. Most professions</a:t>
            </a:r>
          </a:p>
          <a:p>
            <a:pPr eaLnBrk="1" hangingPunct="1"/>
            <a:r>
              <a:rPr lang="en-US" altLang="en-US">
                <a:latin typeface="Times New Roman" panose="02020603050405020304" pitchFamily="18" charset="0"/>
                <a:ea typeface="ＭＳ Ｐゴシック" panose="020B0600070205080204" pitchFamily="34" charset="-128"/>
              </a:rPr>
              <a:t>embody all of these levels in a professional code of conduct, a subject discussed</a:t>
            </a:r>
          </a:p>
          <a:p>
            <a:pPr eaLnBrk="1" hangingPunct="1"/>
            <a:r>
              <a:rPr lang="en-US" altLang="en-US">
                <a:latin typeface="Times New Roman" panose="02020603050405020304" pitchFamily="18" charset="0"/>
                <a:ea typeface="ＭＳ Ｐゴシック" panose="020B0600070205080204" pitchFamily="34" charset="-128"/>
              </a:rPr>
              <a:t>subsequently.</a:t>
            </a:r>
          </a:p>
        </p:txBody>
      </p:sp>
    </p:spTree>
    <p:extLst>
      <p:ext uri="{BB962C8B-B14F-4D97-AF65-F5344CB8AC3E}">
        <p14:creationId xmlns:p14="http://schemas.microsoft.com/office/powerpoint/2010/main" val="2787897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D43B1F0-80C5-4EF7-9CB7-9AD47A1F4A44}" type="slidenum">
              <a:rPr lang="en-AU" altLang="en-US">
                <a:latin typeface="Arial" panose="020B0604020202020204" pitchFamily="34" charset="0"/>
              </a:rPr>
              <a:pPr>
                <a:spcBef>
                  <a:spcPct val="0"/>
                </a:spcBef>
              </a:pPr>
              <a:t>13</a:t>
            </a:fld>
            <a:endParaRPr lang="en-AU" altLang="en-US">
              <a:latin typeface="Arial" panose="020B0604020202020204" pitchFamily="34" charset="0"/>
            </a:endParaRPr>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Let us turn now more specifically to the ethical issues that arise from computer</a:t>
            </a:r>
          </a:p>
          <a:p>
            <a:pPr eaLnBrk="1" hangingPunct="1"/>
            <a:r>
              <a:rPr lang="en-US" altLang="en-US">
                <a:latin typeface="Times New Roman" panose="02020603050405020304" pitchFamily="18" charset="0"/>
                <a:ea typeface="ＭＳ Ｐゴシック" panose="020B0600070205080204" pitchFamily="34" charset="-128"/>
              </a:rPr>
              <a:t>technology. Computers have become the primary repository of both personal information</a:t>
            </a:r>
          </a:p>
          <a:p>
            <a:pPr eaLnBrk="1" hangingPunct="1"/>
            <a:r>
              <a:rPr lang="en-US" altLang="en-US">
                <a:latin typeface="Times New Roman" panose="02020603050405020304" pitchFamily="18" charset="0"/>
                <a:ea typeface="ＭＳ Ｐゴシック" panose="020B0600070205080204" pitchFamily="34" charset="-128"/>
              </a:rPr>
              <a:t>and negotiable assets, such as bank records, securities records, and other</a:t>
            </a:r>
          </a:p>
          <a:p>
            <a:pPr eaLnBrk="1" hangingPunct="1"/>
            <a:r>
              <a:rPr lang="en-US" altLang="en-US">
                <a:latin typeface="Times New Roman" panose="02020603050405020304" pitchFamily="18" charset="0"/>
                <a:ea typeface="ＭＳ Ｐゴシック" panose="020B0600070205080204" pitchFamily="34" charset="-128"/>
              </a:rPr>
              <a:t>financial information. Other types of databases, both statistical and otherwise, are</a:t>
            </a:r>
          </a:p>
          <a:p>
            <a:pPr eaLnBrk="1" hangingPunct="1"/>
            <a:r>
              <a:rPr lang="en-US" altLang="en-US">
                <a:latin typeface="Times New Roman" panose="02020603050405020304" pitchFamily="18" charset="0"/>
                <a:ea typeface="ＭＳ Ｐゴシック" panose="020B0600070205080204" pitchFamily="34" charset="-128"/>
              </a:rPr>
              <a:t>assets with considerable value. These assets can only be viewed, created, and altered</a:t>
            </a:r>
          </a:p>
          <a:p>
            <a:pPr eaLnBrk="1" hangingPunct="1"/>
            <a:r>
              <a:rPr lang="en-US" altLang="en-US">
                <a:latin typeface="Times New Roman" panose="02020603050405020304" pitchFamily="18" charset="0"/>
                <a:ea typeface="ＭＳ Ｐゴシック" panose="020B0600070205080204" pitchFamily="34" charset="-128"/>
              </a:rPr>
              <a:t>by technical and automated means. Those who can understand and exploit the</a:t>
            </a:r>
          </a:p>
          <a:p>
            <a:pPr eaLnBrk="1" hangingPunct="1"/>
            <a:r>
              <a:rPr lang="en-US" altLang="en-US">
                <a:latin typeface="Times New Roman" panose="02020603050405020304" pitchFamily="18" charset="0"/>
                <a:ea typeface="ＭＳ Ｐゴシック" panose="020B0600070205080204" pitchFamily="34" charset="-128"/>
              </a:rPr>
              <a:t>technology, plus those who have obtained access permission, have power related to</a:t>
            </a:r>
          </a:p>
          <a:p>
            <a:pPr eaLnBrk="1" hangingPunct="1"/>
            <a:r>
              <a:rPr lang="en-US" altLang="en-US">
                <a:latin typeface="Times New Roman" panose="02020603050405020304" pitchFamily="18" charset="0"/>
                <a:ea typeface="ＭＳ Ｐゴシック" panose="020B0600070205080204" pitchFamily="34" charset="-128"/>
              </a:rPr>
              <a:t>those assets.</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A classic paper on computers and ethics [PARK88] points out that ethical</a:t>
            </a:r>
          </a:p>
          <a:p>
            <a:pPr eaLnBrk="1" hangingPunct="1"/>
            <a:r>
              <a:rPr lang="en-US" altLang="en-US">
                <a:latin typeface="Times New Roman" panose="02020603050405020304" pitchFamily="18" charset="0"/>
                <a:ea typeface="ＭＳ Ｐゴシック" panose="020B0600070205080204" pitchFamily="34" charset="-128"/>
              </a:rPr>
              <a:t>issues arise as the result of the roles of computers, such as the following:</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 </a:t>
            </a:r>
            <a:r>
              <a:rPr lang="en-US" altLang="en-US" b="1">
                <a:latin typeface="Times New Roman" panose="02020603050405020304" pitchFamily="18" charset="0"/>
                <a:ea typeface="ＭＳ Ｐゴシック" panose="020B0600070205080204" pitchFamily="34" charset="-128"/>
              </a:rPr>
              <a:t>Repositories and processors of information: </a:t>
            </a:r>
            <a:r>
              <a:rPr lang="en-US" altLang="en-US">
                <a:latin typeface="Times New Roman" panose="02020603050405020304" pitchFamily="18" charset="0"/>
                <a:ea typeface="ＭＳ Ｐゴシック" panose="020B0600070205080204" pitchFamily="34" charset="-128"/>
              </a:rPr>
              <a:t>Unauthorized use of otherwise</a:t>
            </a:r>
          </a:p>
          <a:p>
            <a:pPr eaLnBrk="1" hangingPunct="1"/>
            <a:r>
              <a:rPr lang="en-US" altLang="en-US">
                <a:latin typeface="Times New Roman" panose="02020603050405020304" pitchFamily="18" charset="0"/>
                <a:ea typeface="ＭＳ Ｐゴシック" panose="020B0600070205080204" pitchFamily="34" charset="-128"/>
              </a:rPr>
              <a:t>unused computer services or of information stored in computers raises questions</a:t>
            </a:r>
          </a:p>
          <a:p>
            <a:pPr eaLnBrk="1" hangingPunct="1"/>
            <a:r>
              <a:rPr lang="en-US" altLang="en-US">
                <a:latin typeface="Times New Roman" panose="02020603050405020304" pitchFamily="18" charset="0"/>
                <a:ea typeface="ＭＳ Ｐゴシック" panose="020B0600070205080204" pitchFamily="34" charset="-128"/>
              </a:rPr>
              <a:t>of appropriateness or fairness.</a:t>
            </a:r>
          </a:p>
          <a:p>
            <a:pPr eaLnBrk="1" hangingPunct="1"/>
            <a:endParaRPr lang="en-US" altLang="en-US" b="1">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Producers of new forms and types of assets: </a:t>
            </a:r>
            <a:r>
              <a:rPr lang="en-US" altLang="en-US">
                <a:latin typeface="Times New Roman" panose="02020603050405020304" pitchFamily="18" charset="0"/>
                <a:ea typeface="ＭＳ Ｐゴシック" panose="020B0600070205080204" pitchFamily="34" charset="-128"/>
              </a:rPr>
              <a:t>For example, computer programs</a:t>
            </a:r>
          </a:p>
          <a:p>
            <a:pPr eaLnBrk="1" hangingPunct="1"/>
            <a:r>
              <a:rPr lang="en-US" altLang="en-US">
                <a:latin typeface="Times New Roman" panose="02020603050405020304" pitchFamily="18" charset="0"/>
                <a:ea typeface="ＭＳ Ｐゴシック" panose="020B0600070205080204" pitchFamily="34" charset="-128"/>
              </a:rPr>
              <a:t>are entirely new types of assets, possibly not subject to the same concepts of</a:t>
            </a:r>
          </a:p>
          <a:p>
            <a:pPr eaLnBrk="1" hangingPunct="1"/>
            <a:r>
              <a:rPr lang="en-US" altLang="en-US">
                <a:latin typeface="Times New Roman" panose="02020603050405020304" pitchFamily="18" charset="0"/>
                <a:ea typeface="ＭＳ Ｐゴシック" panose="020B0600070205080204" pitchFamily="34" charset="-128"/>
              </a:rPr>
              <a:t>ownership as other assets.</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Instruments of acts: </a:t>
            </a:r>
            <a:r>
              <a:rPr lang="en-US" altLang="en-US">
                <a:latin typeface="Times New Roman" panose="02020603050405020304" pitchFamily="18" charset="0"/>
                <a:ea typeface="ＭＳ Ｐゴシック" panose="020B0600070205080204" pitchFamily="34" charset="-128"/>
              </a:rPr>
              <a:t>To what degree must computer services and users of computers,</a:t>
            </a:r>
          </a:p>
          <a:p>
            <a:pPr eaLnBrk="1" hangingPunct="1"/>
            <a:r>
              <a:rPr lang="en-US" altLang="en-US">
                <a:latin typeface="Times New Roman" panose="02020603050405020304" pitchFamily="18" charset="0"/>
                <a:ea typeface="ＭＳ Ｐゴシック" panose="020B0600070205080204" pitchFamily="34" charset="-128"/>
              </a:rPr>
              <a:t>data, and programs be responsible for the integrity and appropriateness</a:t>
            </a:r>
          </a:p>
          <a:p>
            <a:pPr eaLnBrk="1" hangingPunct="1"/>
            <a:r>
              <a:rPr lang="en-US" altLang="en-US">
                <a:latin typeface="Times New Roman" panose="02020603050405020304" pitchFamily="18" charset="0"/>
                <a:ea typeface="ＭＳ Ｐゴシック" panose="020B0600070205080204" pitchFamily="34" charset="-128"/>
              </a:rPr>
              <a:t>of computer output?</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Symbols of intimidation and deception: </a:t>
            </a:r>
            <a:r>
              <a:rPr lang="en-US" altLang="en-US">
                <a:latin typeface="Times New Roman" panose="02020603050405020304" pitchFamily="18" charset="0"/>
                <a:ea typeface="ＭＳ Ｐゴシック" panose="020B0600070205080204" pitchFamily="34" charset="-128"/>
              </a:rPr>
              <a:t>The images of computers as thinking</a:t>
            </a:r>
          </a:p>
          <a:p>
            <a:pPr eaLnBrk="1" hangingPunct="1"/>
            <a:r>
              <a:rPr lang="en-US" altLang="en-US">
                <a:latin typeface="Times New Roman" panose="02020603050405020304" pitchFamily="18" charset="0"/>
                <a:ea typeface="ＭＳ Ｐゴシック" panose="020B0600070205080204" pitchFamily="34" charset="-128"/>
              </a:rPr>
              <a:t>machines, absolute truth producers, infallible, subject to blame, and as anthropomorphic</a:t>
            </a:r>
          </a:p>
          <a:p>
            <a:pPr eaLnBrk="1" hangingPunct="1"/>
            <a:r>
              <a:rPr lang="en-US" altLang="en-US">
                <a:latin typeface="Times New Roman" panose="02020603050405020304" pitchFamily="18" charset="0"/>
                <a:ea typeface="ＭＳ Ｐゴシック" panose="020B0600070205080204" pitchFamily="34" charset="-128"/>
              </a:rPr>
              <a:t>replacements of humans who err should be carefully considered.</a:t>
            </a:r>
          </a:p>
        </p:txBody>
      </p:sp>
    </p:spTree>
    <p:extLst>
      <p:ext uri="{BB962C8B-B14F-4D97-AF65-F5344CB8AC3E}">
        <p14:creationId xmlns:p14="http://schemas.microsoft.com/office/powerpoint/2010/main" val="1558711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BE2357B-9935-40CC-92DD-807C01311A1A}" type="slidenum">
              <a:rPr lang="en-AU" altLang="en-US">
                <a:latin typeface="Arial" panose="020B0604020202020204" pitchFamily="34" charset="0"/>
              </a:rPr>
              <a:pPr>
                <a:spcBef>
                  <a:spcPct val="0"/>
                </a:spcBef>
              </a:pPr>
              <a:t>14</a:t>
            </a:fld>
            <a:endParaRPr lang="en-AU" altLang="en-US">
              <a:latin typeface="Arial" panose="020B0604020202020204" pitchFamily="34" charset="0"/>
            </a:endParaRPr>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 We are concerned with balancing professional responsibilities with ethical</a:t>
            </a:r>
          </a:p>
          <a:p>
            <a:r>
              <a:rPr lang="en-US" altLang="en-US">
                <a:latin typeface="Times New Roman" panose="02020603050405020304" pitchFamily="18" charset="0"/>
                <a:ea typeface="ＭＳ Ｐゴシック" panose="020B0600070205080204" pitchFamily="34" charset="-128"/>
              </a:rPr>
              <a:t>or moral responsibilities. We cite two areas here of the types of ethical questions</a:t>
            </a:r>
          </a:p>
          <a:p>
            <a:r>
              <a:rPr lang="en-US" altLang="en-US">
                <a:latin typeface="Times New Roman" panose="02020603050405020304" pitchFamily="18" charset="0"/>
                <a:ea typeface="ＭＳ Ｐゴシック" panose="020B0600070205080204" pitchFamily="34" charset="-128"/>
              </a:rPr>
              <a:t>that face a computing or IT professional. The first is that IT professionals may find</a:t>
            </a:r>
          </a:p>
          <a:p>
            <a:r>
              <a:rPr lang="en-US" altLang="en-US">
                <a:latin typeface="Times New Roman" panose="02020603050405020304" pitchFamily="18" charset="0"/>
                <a:ea typeface="ＭＳ Ｐゴシック" panose="020B0600070205080204" pitchFamily="34" charset="-128"/>
              </a:rPr>
              <a:t>themselves in situations where their ethical duty as professionals comes into conflict</a:t>
            </a:r>
          </a:p>
          <a:p>
            <a:r>
              <a:rPr lang="en-US" altLang="en-US">
                <a:latin typeface="Times New Roman" panose="02020603050405020304" pitchFamily="18" charset="0"/>
                <a:ea typeface="ＭＳ Ｐゴシック" panose="020B0600070205080204" pitchFamily="34" charset="-128"/>
              </a:rPr>
              <a:t>with loyalty to their employer. Such a conflict may give rise for an employee</a:t>
            </a:r>
          </a:p>
          <a:p>
            <a:r>
              <a:rPr lang="en-US" altLang="en-US">
                <a:latin typeface="Times New Roman" panose="02020603050405020304" pitchFamily="18" charset="0"/>
                <a:ea typeface="ＭＳ Ｐゴシック" panose="020B0600070205080204" pitchFamily="34" charset="-128"/>
              </a:rPr>
              <a:t>to consider “blowing the whistle,” or exposing a situation that can harm the public</a:t>
            </a:r>
          </a:p>
          <a:p>
            <a:r>
              <a:rPr lang="en-US" altLang="en-US">
                <a:latin typeface="Times New Roman" panose="02020603050405020304" pitchFamily="18" charset="0"/>
                <a:ea typeface="ＭＳ Ｐゴシック" panose="020B0600070205080204" pitchFamily="34" charset="-128"/>
              </a:rPr>
              <a:t>or a company’s customers. For example, a software developer may know that a</a:t>
            </a:r>
          </a:p>
          <a:p>
            <a:r>
              <a:rPr lang="en-US" altLang="en-US">
                <a:latin typeface="Times New Roman" panose="02020603050405020304" pitchFamily="18" charset="0"/>
                <a:ea typeface="ＭＳ Ｐゴシック" panose="020B0600070205080204" pitchFamily="34" charset="-128"/>
              </a:rPr>
              <a:t>product is scheduled to ship with inadequate testing to meet the employer’s deadlines.</a:t>
            </a:r>
          </a:p>
          <a:p>
            <a:r>
              <a:rPr lang="en-US" altLang="en-US">
                <a:latin typeface="Times New Roman" panose="02020603050405020304" pitchFamily="18" charset="0"/>
                <a:ea typeface="ＭＳ Ｐゴシック" panose="020B0600070205080204" pitchFamily="34" charset="-128"/>
              </a:rPr>
              <a:t>The decision of whether to blow the whistle is one of the most difficult that</a:t>
            </a:r>
          </a:p>
          <a:p>
            <a:r>
              <a:rPr lang="en-US" altLang="en-US">
                <a:latin typeface="Times New Roman" panose="02020603050405020304" pitchFamily="18" charset="0"/>
                <a:ea typeface="ＭＳ Ｐゴシック" panose="020B0600070205080204" pitchFamily="34" charset="-128"/>
              </a:rPr>
              <a:t>an IT professional can face. Organizations have a duty to provide alternative, less</a:t>
            </a:r>
          </a:p>
          <a:p>
            <a:r>
              <a:rPr lang="en-US" altLang="en-US">
                <a:latin typeface="Times New Roman" panose="02020603050405020304" pitchFamily="18" charset="0"/>
                <a:ea typeface="ＭＳ Ｐゴシック" panose="020B0600070205080204" pitchFamily="34" charset="-128"/>
              </a:rPr>
              <a:t>extreme opportunities for the employee, such as an in-house ombudsperson coupled</a:t>
            </a:r>
          </a:p>
          <a:p>
            <a:r>
              <a:rPr lang="en-US" altLang="en-US">
                <a:latin typeface="Times New Roman" panose="02020603050405020304" pitchFamily="18" charset="0"/>
                <a:ea typeface="ＭＳ Ｐゴシック" panose="020B0600070205080204" pitchFamily="34" charset="-128"/>
              </a:rPr>
              <a:t>with a commitment not to penalize employees for exposing problems in-house.</a:t>
            </a:r>
          </a:p>
          <a:p>
            <a:pPr eaLnBrk="1" hangingPunct="1"/>
            <a:r>
              <a:rPr lang="en-US" altLang="en-US">
                <a:latin typeface="Times New Roman" panose="02020603050405020304" pitchFamily="18" charset="0"/>
                <a:ea typeface="ＭＳ Ｐゴシック" panose="020B0600070205080204" pitchFamily="34" charset="-128"/>
              </a:rPr>
              <a:t>Additionally, professional societies should provide a mechanism whereby society</a:t>
            </a:r>
          </a:p>
          <a:p>
            <a:pPr eaLnBrk="1" hangingPunct="1"/>
            <a:r>
              <a:rPr lang="en-US" altLang="en-US">
                <a:latin typeface="Times New Roman" panose="02020603050405020304" pitchFamily="18" charset="0"/>
                <a:ea typeface="ＭＳ Ｐゴシック" panose="020B0600070205080204" pitchFamily="34" charset="-128"/>
              </a:rPr>
              <a:t>members can get advice on how to proceed.</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Another example of an ethical question concerns a potential conflict of interest.</a:t>
            </a:r>
          </a:p>
          <a:p>
            <a:pPr eaLnBrk="1" hangingPunct="1"/>
            <a:r>
              <a:rPr lang="en-US" altLang="en-US">
                <a:latin typeface="Times New Roman" panose="02020603050405020304" pitchFamily="18" charset="0"/>
                <a:ea typeface="ＭＳ Ｐゴシック" panose="020B0600070205080204" pitchFamily="34" charset="-128"/>
              </a:rPr>
              <a:t>For example, if a consultant has a financial interest in a certain vendor, this</a:t>
            </a:r>
          </a:p>
          <a:p>
            <a:pPr eaLnBrk="1" hangingPunct="1"/>
            <a:r>
              <a:rPr lang="en-US" altLang="en-US">
                <a:latin typeface="Times New Roman" panose="02020603050405020304" pitchFamily="18" charset="0"/>
                <a:ea typeface="ＭＳ Ｐゴシック" panose="020B0600070205080204" pitchFamily="34" charset="-128"/>
              </a:rPr>
              <a:t>should be revealed to any client if that vendor’s products or services might be recommended</a:t>
            </a:r>
          </a:p>
          <a:p>
            <a:pPr eaLnBrk="1" hangingPunct="1"/>
            <a:r>
              <a:rPr lang="en-US" altLang="en-US">
                <a:latin typeface="Times New Roman" panose="02020603050405020304" pitchFamily="18" charset="0"/>
                <a:ea typeface="ＭＳ Ｐゴシック" panose="020B0600070205080204" pitchFamily="34" charset="-128"/>
              </a:rPr>
              <a:t>by the consultant.</a:t>
            </a:r>
          </a:p>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39339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15</a:t>
            </a:fld>
            <a:endParaRPr lang="en-US"/>
          </a:p>
        </p:txBody>
      </p:sp>
    </p:spTree>
    <p:extLst>
      <p:ext uri="{BB962C8B-B14F-4D97-AF65-F5344CB8AC3E}">
        <p14:creationId xmlns:p14="http://schemas.microsoft.com/office/powerpoint/2010/main" val="31714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16</a:t>
            </a:fld>
            <a:endParaRPr lang="en-US"/>
          </a:p>
        </p:txBody>
      </p:sp>
    </p:spTree>
    <p:extLst>
      <p:ext uri="{BB962C8B-B14F-4D97-AF65-F5344CB8AC3E}">
        <p14:creationId xmlns:p14="http://schemas.microsoft.com/office/powerpoint/2010/main" val="473804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8E7C8C-9AB7-D745-893F-98EB918DCB6F}" type="slidenum">
              <a:rPr lang="en-US" smtClean="0"/>
              <a:t>17</a:t>
            </a:fld>
            <a:endParaRPr lang="en-US"/>
          </a:p>
        </p:txBody>
      </p:sp>
    </p:spTree>
    <p:extLst>
      <p:ext uri="{BB962C8B-B14F-4D97-AF65-F5344CB8AC3E}">
        <p14:creationId xmlns:p14="http://schemas.microsoft.com/office/powerpoint/2010/main" val="3328591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18</a:t>
            </a:fld>
            <a:endParaRPr lang="en-US"/>
          </a:p>
        </p:txBody>
      </p:sp>
    </p:spTree>
    <p:extLst>
      <p:ext uri="{BB962C8B-B14F-4D97-AF65-F5344CB8AC3E}">
        <p14:creationId xmlns:p14="http://schemas.microsoft.com/office/powerpoint/2010/main" val="3087480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19</a:t>
            </a:fld>
            <a:endParaRPr lang="en-US"/>
          </a:p>
        </p:txBody>
      </p:sp>
    </p:spTree>
    <p:extLst>
      <p:ext uri="{BB962C8B-B14F-4D97-AF65-F5344CB8AC3E}">
        <p14:creationId xmlns:p14="http://schemas.microsoft.com/office/powerpoint/2010/main" val="3674528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A04E7D2-E5D6-44AD-BC9A-CFAC4512E203}" type="slidenum">
              <a:rPr lang="en-AU" altLang="en-US">
                <a:latin typeface="Arial" panose="020B0604020202020204" pitchFamily="34" charset="0"/>
              </a:rPr>
              <a:pPr>
                <a:spcBef>
                  <a:spcPct val="0"/>
                </a:spcBef>
              </a:pPr>
              <a:t>2</a:t>
            </a:fld>
            <a:endParaRPr lang="en-AU" altLang="en-US">
              <a:latin typeface="Arial" panose="020B0604020202020204" pitchFamily="34"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latin typeface="Times New Roman" panose="02020603050405020304" pitchFamily="18" charset="0"/>
                <a:ea typeface="ＭＳ Ｐゴシック" panose="020B0600070205080204" pitchFamily="34" charset="-128"/>
              </a:rPr>
              <a:t>Computer crime</a:t>
            </a:r>
            <a:r>
              <a:rPr lang="en-US" altLang="en-US">
                <a:latin typeface="Times New Roman" panose="02020603050405020304" pitchFamily="18" charset="0"/>
                <a:ea typeface="ＭＳ Ｐゴシック" panose="020B0600070205080204" pitchFamily="34" charset="-128"/>
              </a:rPr>
              <a:t>, or </a:t>
            </a:r>
            <a:r>
              <a:rPr lang="en-US" altLang="en-US" b="1">
                <a:latin typeface="Times New Roman" panose="02020603050405020304" pitchFamily="18" charset="0"/>
                <a:ea typeface="ＭＳ Ｐゴシック" panose="020B0600070205080204" pitchFamily="34" charset="-128"/>
              </a:rPr>
              <a:t>cybercrime, </a:t>
            </a:r>
            <a:r>
              <a:rPr lang="en-US" altLang="en-US">
                <a:latin typeface="Times New Roman" panose="02020603050405020304" pitchFamily="18" charset="0"/>
                <a:ea typeface="ＭＳ Ｐゴシック" panose="020B0600070205080204" pitchFamily="34" charset="-128"/>
              </a:rPr>
              <a:t>is a term used broadly to describe criminal activity</a:t>
            </a:r>
          </a:p>
          <a:p>
            <a:pPr eaLnBrk="1" hangingPunct="1"/>
            <a:r>
              <a:rPr lang="en-US" altLang="en-US">
                <a:latin typeface="Times New Roman" panose="02020603050405020304" pitchFamily="18" charset="0"/>
                <a:ea typeface="ＭＳ Ｐゴシック" panose="020B0600070205080204" pitchFamily="34" charset="-128"/>
              </a:rPr>
              <a:t>in which computers or computer networks are a tool, a target, or a place of criminal</a:t>
            </a:r>
          </a:p>
          <a:p>
            <a:pPr eaLnBrk="1" hangingPunct="1"/>
            <a:r>
              <a:rPr lang="en-US" altLang="en-US">
                <a:latin typeface="Times New Roman" panose="02020603050405020304" pitchFamily="18" charset="0"/>
                <a:ea typeface="ＭＳ Ｐゴシック" panose="020B0600070205080204" pitchFamily="34" charset="-128"/>
              </a:rPr>
              <a:t>activity. These categories are not exclusive, and many activities can be characterized</a:t>
            </a:r>
          </a:p>
          <a:p>
            <a:pPr eaLnBrk="1" hangingPunct="1"/>
            <a:r>
              <a:rPr lang="en-US" altLang="en-US">
                <a:latin typeface="Times New Roman" panose="02020603050405020304" pitchFamily="18" charset="0"/>
                <a:ea typeface="ＭＳ Ｐゴシック" panose="020B0600070205080204" pitchFamily="34" charset="-128"/>
              </a:rPr>
              <a:t>as falling in one or more categories. The term </a:t>
            </a:r>
            <a:r>
              <a:rPr lang="en-US" altLang="en-US" i="1">
                <a:latin typeface="Times New Roman" panose="02020603050405020304" pitchFamily="18" charset="0"/>
                <a:ea typeface="ＭＳ Ｐゴシック" panose="020B0600070205080204" pitchFamily="34" charset="-128"/>
              </a:rPr>
              <a:t>cybercrime </a:t>
            </a:r>
            <a:r>
              <a:rPr lang="en-US" altLang="en-US">
                <a:latin typeface="Times New Roman" panose="02020603050405020304" pitchFamily="18" charset="0"/>
                <a:ea typeface="ＭＳ Ｐゴシック" panose="020B0600070205080204" pitchFamily="34" charset="-128"/>
              </a:rPr>
              <a:t>has a connotation of</a:t>
            </a:r>
          </a:p>
          <a:p>
            <a:pPr eaLnBrk="1" hangingPunct="1"/>
            <a:r>
              <a:rPr lang="en-US" altLang="en-US">
                <a:latin typeface="Times New Roman" panose="02020603050405020304" pitchFamily="18" charset="0"/>
                <a:ea typeface="ＭＳ Ｐゴシック" panose="020B0600070205080204" pitchFamily="34" charset="-128"/>
              </a:rPr>
              <a:t>the use of networks specifically, whereas </a:t>
            </a:r>
            <a:r>
              <a:rPr lang="en-US" altLang="en-US" i="1">
                <a:latin typeface="Times New Roman" panose="02020603050405020304" pitchFamily="18" charset="0"/>
                <a:ea typeface="ＭＳ Ｐゴシック" panose="020B0600070205080204" pitchFamily="34" charset="-128"/>
              </a:rPr>
              <a:t>computer crime </a:t>
            </a:r>
            <a:r>
              <a:rPr lang="en-US" altLang="en-US">
                <a:latin typeface="Times New Roman" panose="02020603050405020304" pitchFamily="18" charset="0"/>
                <a:ea typeface="ＭＳ Ｐゴシック" panose="020B0600070205080204" pitchFamily="34" charset="-128"/>
              </a:rPr>
              <a:t>may or may not involve</a:t>
            </a:r>
          </a:p>
          <a:p>
            <a:pPr eaLnBrk="1" hangingPunct="1"/>
            <a:r>
              <a:rPr lang="en-US" altLang="en-US">
                <a:latin typeface="Times New Roman" panose="02020603050405020304" pitchFamily="18" charset="0"/>
                <a:ea typeface="ＭＳ Ｐゴシック" panose="020B0600070205080204" pitchFamily="34" charset="-128"/>
              </a:rPr>
              <a:t>networks.</a:t>
            </a:r>
          </a:p>
        </p:txBody>
      </p:sp>
    </p:spTree>
    <p:extLst>
      <p:ext uri="{BB962C8B-B14F-4D97-AF65-F5344CB8AC3E}">
        <p14:creationId xmlns:p14="http://schemas.microsoft.com/office/powerpoint/2010/main" val="86353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20</a:t>
            </a:fld>
            <a:endParaRPr lang="en-US"/>
          </a:p>
        </p:txBody>
      </p:sp>
    </p:spTree>
    <p:extLst>
      <p:ext uri="{BB962C8B-B14F-4D97-AF65-F5344CB8AC3E}">
        <p14:creationId xmlns:p14="http://schemas.microsoft.com/office/powerpoint/2010/main" val="3684832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21</a:t>
            </a:fld>
            <a:endParaRPr lang="en-US"/>
          </a:p>
        </p:txBody>
      </p:sp>
    </p:spTree>
    <p:extLst>
      <p:ext uri="{BB962C8B-B14F-4D97-AF65-F5344CB8AC3E}">
        <p14:creationId xmlns:p14="http://schemas.microsoft.com/office/powerpoint/2010/main" val="3998567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22</a:t>
            </a:fld>
            <a:endParaRPr lang="en-US"/>
          </a:p>
        </p:txBody>
      </p:sp>
    </p:spTree>
    <p:extLst>
      <p:ext uri="{BB962C8B-B14F-4D97-AF65-F5344CB8AC3E}">
        <p14:creationId xmlns:p14="http://schemas.microsoft.com/office/powerpoint/2010/main" val="2657458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23</a:t>
            </a:fld>
            <a:endParaRPr lang="en-US"/>
          </a:p>
        </p:txBody>
      </p:sp>
    </p:spTree>
    <p:extLst>
      <p:ext uri="{BB962C8B-B14F-4D97-AF65-F5344CB8AC3E}">
        <p14:creationId xmlns:p14="http://schemas.microsoft.com/office/powerpoint/2010/main" val="2244342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24</a:t>
            </a:fld>
            <a:endParaRPr lang="en-US"/>
          </a:p>
        </p:txBody>
      </p:sp>
    </p:spTree>
    <p:extLst>
      <p:ext uri="{BB962C8B-B14F-4D97-AF65-F5344CB8AC3E}">
        <p14:creationId xmlns:p14="http://schemas.microsoft.com/office/powerpoint/2010/main" val="2373373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25</a:t>
            </a:fld>
            <a:endParaRPr lang="en-US"/>
          </a:p>
        </p:txBody>
      </p:sp>
    </p:spTree>
    <p:extLst>
      <p:ext uri="{BB962C8B-B14F-4D97-AF65-F5344CB8AC3E}">
        <p14:creationId xmlns:p14="http://schemas.microsoft.com/office/powerpoint/2010/main" val="2414295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26</a:t>
            </a:fld>
            <a:endParaRPr lang="en-US"/>
          </a:p>
        </p:txBody>
      </p:sp>
    </p:spTree>
    <p:extLst>
      <p:ext uri="{BB962C8B-B14F-4D97-AF65-F5344CB8AC3E}">
        <p14:creationId xmlns:p14="http://schemas.microsoft.com/office/powerpoint/2010/main" val="3912897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27</a:t>
            </a:fld>
            <a:endParaRPr lang="en-US"/>
          </a:p>
        </p:txBody>
      </p:sp>
    </p:spTree>
    <p:extLst>
      <p:ext uri="{BB962C8B-B14F-4D97-AF65-F5344CB8AC3E}">
        <p14:creationId xmlns:p14="http://schemas.microsoft.com/office/powerpoint/2010/main" val="630256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28</a:t>
            </a:fld>
            <a:endParaRPr lang="en-US"/>
          </a:p>
        </p:txBody>
      </p:sp>
    </p:spTree>
    <p:extLst>
      <p:ext uri="{BB962C8B-B14F-4D97-AF65-F5344CB8AC3E}">
        <p14:creationId xmlns:p14="http://schemas.microsoft.com/office/powerpoint/2010/main" val="37965257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29</a:t>
            </a:fld>
            <a:endParaRPr lang="en-US"/>
          </a:p>
        </p:txBody>
      </p:sp>
    </p:spTree>
    <p:extLst>
      <p:ext uri="{BB962C8B-B14F-4D97-AF65-F5344CB8AC3E}">
        <p14:creationId xmlns:p14="http://schemas.microsoft.com/office/powerpoint/2010/main" val="424786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D2B4EA6-4598-4FEF-84B0-1D8F22073657}" type="slidenum">
              <a:rPr lang="en-AU" altLang="en-US">
                <a:latin typeface="Arial" panose="020B0604020202020204" pitchFamily="34" charset="0"/>
              </a:rPr>
              <a:pPr>
                <a:spcBef>
                  <a:spcPct val="0"/>
                </a:spcBef>
              </a:pPr>
              <a:t>3</a:t>
            </a:fld>
            <a:endParaRPr lang="en-AU" altLang="en-US">
              <a:latin typeface="Arial" panose="020B0604020202020204" pitchFamily="34"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The U.S. Department of Justice [DOJ00] categorizes computer crime based</a:t>
            </a:r>
          </a:p>
          <a:p>
            <a:pPr eaLnBrk="1" hangingPunct="1"/>
            <a:r>
              <a:rPr lang="en-US" altLang="en-US">
                <a:latin typeface="Times New Roman" panose="02020603050405020304" pitchFamily="18" charset="0"/>
                <a:ea typeface="ＭＳ Ｐゴシック" panose="020B0600070205080204" pitchFamily="34" charset="-128"/>
              </a:rPr>
              <a:t>on the role that the computer plays in the criminal activity, as follows:</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Computers as targets: </a:t>
            </a:r>
            <a:r>
              <a:rPr lang="en-US" altLang="en-US">
                <a:latin typeface="Times New Roman" panose="02020603050405020304" pitchFamily="18" charset="0"/>
                <a:ea typeface="ＭＳ Ｐゴシック" panose="020B0600070205080204" pitchFamily="34" charset="-128"/>
              </a:rPr>
              <a:t>This form of crime targets a computer system, to</a:t>
            </a:r>
          </a:p>
          <a:p>
            <a:pPr eaLnBrk="1" hangingPunct="1"/>
            <a:r>
              <a:rPr lang="en-US" altLang="en-US">
                <a:latin typeface="Times New Roman" panose="02020603050405020304" pitchFamily="18" charset="0"/>
                <a:ea typeface="ＭＳ Ｐゴシック" panose="020B0600070205080204" pitchFamily="34" charset="-128"/>
              </a:rPr>
              <a:t>acquire information stored on that computer system, to control the target</a:t>
            </a:r>
          </a:p>
          <a:p>
            <a:pPr eaLnBrk="1" hangingPunct="1"/>
            <a:r>
              <a:rPr lang="en-US" altLang="en-US">
                <a:latin typeface="Times New Roman" panose="02020603050405020304" pitchFamily="18" charset="0"/>
                <a:ea typeface="ＭＳ Ｐゴシック" panose="020B0600070205080204" pitchFamily="34" charset="-128"/>
              </a:rPr>
              <a:t>system without authorization or payment (theft of service), or to alter the</a:t>
            </a:r>
          </a:p>
          <a:p>
            <a:pPr eaLnBrk="1" hangingPunct="1"/>
            <a:r>
              <a:rPr lang="en-US" altLang="en-US">
                <a:latin typeface="Times New Roman" panose="02020603050405020304" pitchFamily="18" charset="0"/>
                <a:ea typeface="ＭＳ Ｐゴシック" panose="020B0600070205080204" pitchFamily="34" charset="-128"/>
              </a:rPr>
              <a:t>integrity of data or interfere with the availability of the computer or server.</a:t>
            </a:r>
          </a:p>
          <a:p>
            <a:pPr eaLnBrk="1" hangingPunct="1"/>
            <a:r>
              <a:rPr lang="en-US" altLang="en-US">
                <a:latin typeface="Times New Roman" panose="02020603050405020304" pitchFamily="18" charset="0"/>
                <a:ea typeface="ＭＳ Ｐゴシック" panose="020B0600070205080204" pitchFamily="34" charset="-128"/>
              </a:rPr>
              <a:t>Using the terminology of Chapter 1 , this form of crime involves an attack on</a:t>
            </a:r>
          </a:p>
          <a:p>
            <a:pPr eaLnBrk="1" hangingPunct="1"/>
            <a:r>
              <a:rPr lang="en-US" altLang="en-US">
                <a:latin typeface="Times New Roman" panose="02020603050405020304" pitchFamily="18" charset="0"/>
                <a:ea typeface="ＭＳ Ｐゴシック" panose="020B0600070205080204" pitchFamily="34" charset="-128"/>
              </a:rPr>
              <a:t>data integrity, system integrity, data confidentiality, privacy, or availability.</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Computers as storage devices: </a:t>
            </a:r>
            <a:r>
              <a:rPr lang="en-US" altLang="en-US">
                <a:latin typeface="Times New Roman" panose="02020603050405020304" pitchFamily="18" charset="0"/>
                <a:ea typeface="ＭＳ Ｐゴシック" panose="020B0600070205080204" pitchFamily="34" charset="-128"/>
              </a:rPr>
              <a:t>Computers can be used to further unlawful</a:t>
            </a:r>
          </a:p>
          <a:p>
            <a:pPr eaLnBrk="1" hangingPunct="1"/>
            <a:r>
              <a:rPr lang="en-US" altLang="en-US">
                <a:latin typeface="Times New Roman" panose="02020603050405020304" pitchFamily="18" charset="0"/>
                <a:ea typeface="ＭＳ Ｐゴシック" panose="020B0600070205080204" pitchFamily="34" charset="-128"/>
              </a:rPr>
              <a:t>activity by using a computer or a computer device as a passive storage medium.</a:t>
            </a:r>
          </a:p>
          <a:p>
            <a:pPr eaLnBrk="1" hangingPunct="1"/>
            <a:r>
              <a:rPr lang="en-US" altLang="en-US">
                <a:latin typeface="Times New Roman" panose="02020603050405020304" pitchFamily="18" charset="0"/>
                <a:ea typeface="ＭＳ Ｐゴシック" panose="020B0600070205080204" pitchFamily="34" charset="-128"/>
              </a:rPr>
              <a:t>For example, the computer can be used to store stolen password lists, credit</a:t>
            </a:r>
          </a:p>
          <a:p>
            <a:pPr eaLnBrk="1" hangingPunct="1"/>
            <a:r>
              <a:rPr lang="en-US" altLang="en-US">
                <a:latin typeface="Times New Roman" panose="02020603050405020304" pitchFamily="18" charset="0"/>
                <a:ea typeface="ＭＳ Ｐゴシック" panose="020B0600070205080204" pitchFamily="34" charset="-128"/>
              </a:rPr>
              <a:t>card or calling card numbers, proprietary corporate information, pornographic</a:t>
            </a:r>
          </a:p>
          <a:p>
            <a:pPr eaLnBrk="1" hangingPunct="1"/>
            <a:r>
              <a:rPr lang="en-US" altLang="en-US">
                <a:latin typeface="Times New Roman" panose="02020603050405020304" pitchFamily="18" charset="0"/>
                <a:ea typeface="ＭＳ Ｐゴシック" panose="020B0600070205080204" pitchFamily="34" charset="-128"/>
              </a:rPr>
              <a:t>image files, or “</a:t>
            </a:r>
            <a:r>
              <a:rPr lang="en-US" altLang="ja-JP">
                <a:latin typeface="Times New Roman" panose="02020603050405020304" pitchFamily="18" charset="0"/>
                <a:ea typeface="ＭＳ Ｐゴシック" panose="020B0600070205080204" pitchFamily="34" charset="-128"/>
              </a:rPr>
              <a:t>warez</a:t>
            </a:r>
            <a:r>
              <a:rPr lang="en-US" altLang="en-US">
                <a:latin typeface="Times New Roman" panose="02020603050405020304" pitchFamily="18" charset="0"/>
                <a:ea typeface="ＭＳ Ｐゴシック" panose="020B0600070205080204" pitchFamily="34" charset="-128"/>
              </a:rPr>
              <a:t>”</a:t>
            </a:r>
            <a:r>
              <a:rPr lang="en-US" altLang="ja-JP">
                <a:latin typeface="Times New Roman" panose="02020603050405020304" pitchFamily="18" charset="0"/>
                <a:ea typeface="ＭＳ Ｐゴシック" panose="020B0600070205080204" pitchFamily="34" charset="-128"/>
              </a:rPr>
              <a:t> (pirated commercial software).</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b="1">
                <a:latin typeface="Times New Roman" panose="02020603050405020304" pitchFamily="18" charset="0"/>
                <a:ea typeface="ＭＳ Ｐゴシック" panose="020B0600070205080204" pitchFamily="34" charset="-128"/>
              </a:rPr>
              <a:t>• Computers as communications tools: </a:t>
            </a:r>
            <a:r>
              <a:rPr lang="en-US" altLang="en-US">
                <a:latin typeface="Times New Roman" panose="02020603050405020304" pitchFamily="18" charset="0"/>
                <a:ea typeface="ＭＳ Ｐゴシック" panose="020B0600070205080204" pitchFamily="34" charset="-128"/>
              </a:rPr>
              <a:t>Many of the crimes falling within this</a:t>
            </a:r>
          </a:p>
          <a:p>
            <a:pPr eaLnBrk="1" hangingPunct="1"/>
            <a:r>
              <a:rPr lang="en-US" altLang="en-US">
                <a:latin typeface="Times New Roman" panose="02020603050405020304" pitchFamily="18" charset="0"/>
                <a:ea typeface="ＭＳ Ｐゴシック" panose="020B0600070205080204" pitchFamily="34" charset="-128"/>
              </a:rPr>
              <a:t>category are simply traditional crimes that are committed online. Examples</a:t>
            </a:r>
          </a:p>
          <a:p>
            <a:pPr eaLnBrk="1" hangingPunct="1"/>
            <a:r>
              <a:rPr lang="en-US" altLang="en-US">
                <a:latin typeface="Times New Roman" panose="02020603050405020304" pitchFamily="18" charset="0"/>
                <a:ea typeface="ＭＳ Ｐゴシック" panose="020B0600070205080204" pitchFamily="34" charset="-128"/>
              </a:rPr>
              <a:t>include the illegal sale of prescription drugs, controlled substances, alcohol,</a:t>
            </a:r>
          </a:p>
          <a:p>
            <a:pPr eaLnBrk="1" hangingPunct="1"/>
            <a:r>
              <a:rPr lang="en-US" altLang="en-US">
                <a:latin typeface="Times New Roman" panose="02020603050405020304" pitchFamily="18" charset="0"/>
                <a:ea typeface="ＭＳ Ｐゴシック" panose="020B0600070205080204" pitchFamily="34" charset="-128"/>
              </a:rPr>
              <a:t>and guns; fraud; gambling; and child pornography.</a:t>
            </a:r>
          </a:p>
        </p:txBody>
      </p:sp>
    </p:spTree>
    <p:extLst>
      <p:ext uri="{BB962C8B-B14F-4D97-AF65-F5344CB8AC3E}">
        <p14:creationId xmlns:p14="http://schemas.microsoft.com/office/powerpoint/2010/main" val="3247156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30</a:t>
            </a:fld>
            <a:endParaRPr lang="en-US"/>
          </a:p>
        </p:txBody>
      </p:sp>
    </p:spTree>
    <p:extLst>
      <p:ext uri="{BB962C8B-B14F-4D97-AF65-F5344CB8AC3E}">
        <p14:creationId xmlns:p14="http://schemas.microsoft.com/office/powerpoint/2010/main" val="1772027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31</a:t>
            </a:fld>
            <a:endParaRPr lang="en-US"/>
          </a:p>
        </p:txBody>
      </p:sp>
    </p:spTree>
    <p:extLst>
      <p:ext uri="{BB962C8B-B14F-4D97-AF65-F5344CB8AC3E}">
        <p14:creationId xmlns:p14="http://schemas.microsoft.com/office/powerpoint/2010/main" val="4135447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8E7C8C-9AB7-D745-893F-98EB918DCB6F}" type="slidenum">
              <a:rPr lang="en-US" smtClean="0"/>
              <a:t>32</a:t>
            </a:fld>
            <a:endParaRPr lang="en-US"/>
          </a:p>
        </p:txBody>
      </p:sp>
    </p:spTree>
    <p:extLst>
      <p:ext uri="{BB962C8B-B14F-4D97-AF65-F5344CB8AC3E}">
        <p14:creationId xmlns:p14="http://schemas.microsoft.com/office/powerpoint/2010/main" val="2772157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E3F97AC-2737-46D5-882B-8D3953496824}" type="slidenum">
              <a:rPr lang="en-AU" altLang="en-US">
                <a:solidFill>
                  <a:srgbClr val="000000"/>
                </a:solidFill>
                <a:latin typeface="Arial" panose="020B0604020202020204" pitchFamily="34" charset="0"/>
              </a:rPr>
              <a:pPr>
                <a:spcBef>
                  <a:spcPct val="0"/>
                </a:spcBef>
              </a:pPr>
              <a:t>33</a:t>
            </a:fld>
            <a:endParaRPr lang="en-AU" altLang="en-US">
              <a:solidFill>
                <a:srgbClr val="000000"/>
              </a:solidFill>
              <a:latin typeface="Arial" panose="020B0604020202020204" pitchFamily="34" charset="0"/>
            </a:endParaRPr>
          </a:p>
        </p:txBody>
      </p:sp>
      <p:sp>
        <p:nvSpPr>
          <p:cNvPr id="95234" name="Rectangle 4"/>
          <p:cNvSpPr>
            <a:spLocks noGrp="1" noRot="1" noChangeAspect="1" noChangeArrowheads="1" noTextEdit="1"/>
          </p:cNvSpPr>
          <p:nvPr>
            <p:ph type="sldImg"/>
          </p:nvPr>
        </p:nvSpPr>
        <p:spPr>
          <a:ln/>
        </p:spPr>
      </p:sp>
      <p:sp>
        <p:nvSpPr>
          <p:cNvPr id="9523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Chapter 19 summary.</a:t>
            </a:r>
          </a:p>
        </p:txBody>
      </p:sp>
    </p:spTree>
    <p:extLst>
      <p:ext uri="{BB962C8B-B14F-4D97-AF65-F5344CB8AC3E}">
        <p14:creationId xmlns:p14="http://schemas.microsoft.com/office/powerpoint/2010/main" val="158076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A more specific list of crimes, shown in Table 19.1 , is defined in the</a:t>
            </a:r>
          </a:p>
          <a:p>
            <a:pPr eaLnBrk="1" hangingPunct="1"/>
            <a:r>
              <a:rPr lang="en-US" altLang="en-US">
                <a:latin typeface="Times New Roman" panose="02020603050405020304" pitchFamily="18" charset="0"/>
                <a:ea typeface="ＭＳ Ｐゴシック" panose="020B0600070205080204" pitchFamily="34" charset="-128"/>
              </a:rPr>
              <a:t>international Convention on Cybercrime. This is a useful list because it represents</a:t>
            </a:r>
          </a:p>
          <a:p>
            <a:pPr eaLnBrk="1" hangingPunct="1"/>
            <a:r>
              <a:rPr lang="en-US" altLang="en-US">
                <a:latin typeface="Times New Roman" panose="02020603050405020304" pitchFamily="18" charset="0"/>
                <a:ea typeface="ＭＳ Ｐゴシック" panose="020B0600070205080204" pitchFamily="34" charset="-128"/>
              </a:rPr>
              <a:t>an international consensus on what constitutes computer crime, or cybercrime, and</a:t>
            </a:r>
          </a:p>
          <a:p>
            <a:pPr eaLnBrk="1" hangingPunct="1"/>
            <a:r>
              <a:rPr lang="en-US" altLang="en-US">
                <a:latin typeface="Times New Roman" panose="02020603050405020304" pitchFamily="18" charset="0"/>
                <a:ea typeface="ＭＳ Ｐゴシック" panose="020B0600070205080204" pitchFamily="34" charset="-128"/>
              </a:rPr>
              <a:t>what crimes are considered important.</a:t>
            </a:r>
          </a:p>
        </p:txBody>
      </p:sp>
      <p:sp>
        <p:nvSpPr>
          <p:cNvPr id="215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C84ED8D-7CEF-4029-B579-EA5C8D1A4E4E}" type="slidenum">
              <a:rPr lang="en-AU" altLang="en-US">
                <a:latin typeface="Arial" panose="020B0604020202020204" pitchFamily="34" charset="0"/>
              </a:rPr>
              <a:pPr>
                <a:spcBef>
                  <a:spcPct val="0"/>
                </a:spcBef>
              </a:pPr>
              <a:t>4</a:t>
            </a:fld>
            <a:endParaRPr lang="en-AU" altLang="en-US">
              <a:latin typeface="Arial" panose="020B0604020202020204" pitchFamily="34" charset="0"/>
            </a:endParaRPr>
          </a:p>
        </p:txBody>
      </p:sp>
    </p:spTree>
    <p:extLst>
      <p:ext uri="{BB962C8B-B14F-4D97-AF65-F5344CB8AC3E}">
        <p14:creationId xmlns:p14="http://schemas.microsoft.com/office/powerpoint/2010/main" val="930300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Table 19.1 Cybercrimes Cited in the Convention on Cybercrime.  Page 2  of 2.</a:t>
            </a:r>
          </a:p>
        </p:txBody>
      </p:sp>
      <p:sp>
        <p:nvSpPr>
          <p:cNvPr id="235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8A6FFB9-1BEE-48CF-94E2-E7ADAA74324F}" type="slidenum">
              <a:rPr lang="en-AU" altLang="en-US">
                <a:latin typeface="Arial" panose="020B0604020202020204" pitchFamily="34" charset="0"/>
              </a:rPr>
              <a:pPr>
                <a:spcBef>
                  <a:spcPct val="0"/>
                </a:spcBef>
              </a:pPr>
              <a:t>5</a:t>
            </a:fld>
            <a:endParaRPr lang="en-AU" altLang="en-US">
              <a:latin typeface="Arial" panose="020B0604020202020204" pitchFamily="34" charset="0"/>
            </a:endParaRPr>
          </a:p>
        </p:txBody>
      </p:sp>
    </p:spTree>
    <p:extLst>
      <p:ext uri="{BB962C8B-B14F-4D97-AF65-F5344CB8AC3E}">
        <p14:creationId xmlns:p14="http://schemas.microsoft.com/office/powerpoint/2010/main" val="1730906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BDD20E8-CB78-4A55-B1F5-CAF538A09CA2}" type="slidenum">
              <a:rPr lang="en-AU" altLang="en-US">
                <a:latin typeface="Arial" panose="020B0604020202020204" pitchFamily="34" charset="0"/>
              </a:rPr>
              <a:pPr>
                <a:spcBef>
                  <a:spcPct val="0"/>
                </a:spcBef>
              </a:pPr>
              <a:t>6</a:t>
            </a:fld>
            <a:endParaRPr lang="en-AU" altLang="en-US">
              <a:latin typeface="Arial" panose="020B0604020202020204" pitchFamily="34"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The deterrent effect of law enforcement on computer and network attacks correlates</a:t>
            </a:r>
          </a:p>
          <a:p>
            <a:pPr eaLnBrk="1" hangingPunct="1"/>
            <a:r>
              <a:rPr lang="en-US" altLang="en-US">
                <a:latin typeface="Times New Roman" panose="02020603050405020304" pitchFamily="18" charset="0"/>
                <a:ea typeface="ＭＳ Ｐゴシック" panose="020B0600070205080204" pitchFamily="34" charset="-128"/>
              </a:rPr>
              <a:t>with the success rate of criminal arrest and prosecution. The nature of cybercrime</a:t>
            </a:r>
          </a:p>
          <a:p>
            <a:pPr eaLnBrk="1" hangingPunct="1"/>
            <a:r>
              <a:rPr lang="en-US" altLang="en-US">
                <a:latin typeface="Times New Roman" panose="02020603050405020304" pitchFamily="18" charset="0"/>
                <a:ea typeface="ＭＳ Ｐゴシック" panose="020B0600070205080204" pitchFamily="34" charset="-128"/>
              </a:rPr>
              <a:t>is such that consistent success is extraordinarily difficult. To see this, consider what</a:t>
            </a:r>
          </a:p>
          <a:p>
            <a:pPr eaLnBrk="1" hangingPunct="1"/>
            <a:r>
              <a:rPr lang="en-US" altLang="en-US">
                <a:latin typeface="Times New Roman" panose="02020603050405020304" pitchFamily="18" charset="0"/>
                <a:ea typeface="ＭＳ Ｐゴシック" panose="020B0600070205080204" pitchFamily="34" charset="-128"/>
              </a:rPr>
              <a:t>[KSHE06] refers to as the vicious cycle of cybercrime, involving law enforcement</a:t>
            </a:r>
          </a:p>
          <a:p>
            <a:pPr eaLnBrk="1" hangingPunct="1"/>
            <a:r>
              <a:rPr lang="en-US" altLang="en-US">
                <a:latin typeface="Times New Roman" panose="02020603050405020304" pitchFamily="18" charset="0"/>
                <a:ea typeface="ＭＳ Ｐゴシック" panose="020B0600070205080204" pitchFamily="34" charset="-128"/>
              </a:rPr>
              <a:t>agencies, cybercriminals, and cybercrime victims.</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For </a:t>
            </a:r>
            <a:r>
              <a:rPr lang="en-US" altLang="en-US" b="1">
                <a:latin typeface="Times New Roman" panose="02020603050405020304" pitchFamily="18" charset="0"/>
                <a:ea typeface="ＭＳ Ｐゴシック" panose="020B0600070205080204" pitchFamily="34" charset="-128"/>
              </a:rPr>
              <a:t>law enforcement agencies</a:t>
            </a:r>
            <a:r>
              <a:rPr lang="en-US" altLang="en-US">
                <a:latin typeface="Times New Roman" panose="02020603050405020304" pitchFamily="18" charset="0"/>
                <a:ea typeface="ＭＳ Ｐゴシック" panose="020B0600070205080204" pitchFamily="34" charset="-128"/>
              </a:rPr>
              <a:t>, cybercrime presents some unique difficulties.</a:t>
            </a:r>
          </a:p>
          <a:p>
            <a:pPr eaLnBrk="1" hangingPunct="1"/>
            <a:r>
              <a:rPr lang="en-US" altLang="en-US">
                <a:latin typeface="Times New Roman" panose="02020603050405020304" pitchFamily="18" charset="0"/>
                <a:ea typeface="ＭＳ Ｐゴシック" panose="020B0600070205080204" pitchFamily="34" charset="-128"/>
              </a:rPr>
              <a:t>Proper investigation requires a fairly sophisticated grasp of the technology.</a:t>
            </a:r>
          </a:p>
          <a:p>
            <a:pPr eaLnBrk="1" hangingPunct="1"/>
            <a:r>
              <a:rPr lang="en-US" altLang="en-US">
                <a:latin typeface="Times New Roman" panose="02020603050405020304" pitchFamily="18" charset="0"/>
                <a:ea typeface="ＭＳ Ｐゴシック" panose="020B0600070205080204" pitchFamily="34" charset="-128"/>
              </a:rPr>
              <a:t>Although some agencies, particularly larger agencies, are catching up in this</a:t>
            </a:r>
          </a:p>
          <a:p>
            <a:pPr eaLnBrk="1" hangingPunct="1"/>
            <a:r>
              <a:rPr lang="en-US" altLang="en-US">
                <a:latin typeface="Times New Roman" panose="02020603050405020304" pitchFamily="18" charset="0"/>
                <a:ea typeface="ＭＳ Ｐゴシック" panose="020B0600070205080204" pitchFamily="34" charset="-128"/>
              </a:rPr>
              <a:t>area, many jurisdictions lack investigators knowledgeable and experienced in</a:t>
            </a:r>
          </a:p>
          <a:p>
            <a:pPr eaLnBrk="1" hangingPunct="1"/>
            <a:r>
              <a:rPr lang="en-US" altLang="en-US">
                <a:latin typeface="Times New Roman" panose="02020603050405020304" pitchFamily="18" charset="0"/>
                <a:ea typeface="ＭＳ Ｐゴシック" panose="020B0600070205080204" pitchFamily="34" charset="-128"/>
              </a:rPr>
              <a:t>dealing with this kind of crime. Lack of resources represents another handicap.</a:t>
            </a:r>
          </a:p>
          <a:p>
            <a:pPr eaLnBrk="1" hangingPunct="1"/>
            <a:r>
              <a:rPr lang="en-US" altLang="en-US">
                <a:latin typeface="Times New Roman" panose="02020603050405020304" pitchFamily="18" charset="0"/>
                <a:ea typeface="ＭＳ Ｐゴシック" panose="020B0600070205080204" pitchFamily="34" charset="-128"/>
              </a:rPr>
              <a:t>Some cybercrime investigations require considerable computer processing</a:t>
            </a:r>
          </a:p>
          <a:p>
            <a:pPr eaLnBrk="1" hangingPunct="1"/>
            <a:r>
              <a:rPr lang="en-US" altLang="en-US">
                <a:latin typeface="Times New Roman" panose="02020603050405020304" pitchFamily="18" charset="0"/>
                <a:ea typeface="ＭＳ Ｐゴシック" panose="020B0600070205080204" pitchFamily="34" charset="-128"/>
              </a:rPr>
              <a:t>power, communications capacity, and storage capacity, which may be beyond the</a:t>
            </a:r>
          </a:p>
          <a:p>
            <a:pPr eaLnBrk="1" hangingPunct="1"/>
            <a:r>
              <a:rPr lang="en-US" altLang="en-US">
                <a:latin typeface="Times New Roman" panose="02020603050405020304" pitchFamily="18" charset="0"/>
                <a:ea typeface="ＭＳ Ｐゴシック" panose="020B0600070205080204" pitchFamily="34" charset="-128"/>
              </a:rPr>
              <a:t>budget of individual jurisdictions. The global nature of cybercrime is an additional</a:t>
            </a:r>
          </a:p>
          <a:p>
            <a:pPr eaLnBrk="1" hangingPunct="1"/>
            <a:r>
              <a:rPr lang="en-US" altLang="en-US">
                <a:latin typeface="Times New Roman" panose="02020603050405020304" pitchFamily="18" charset="0"/>
                <a:ea typeface="ＭＳ Ｐゴシック" panose="020B0600070205080204" pitchFamily="34" charset="-128"/>
              </a:rPr>
              <a:t>obstacle: Many crimes will involve perpetrators who are remote from the target</a:t>
            </a:r>
          </a:p>
          <a:p>
            <a:pPr eaLnBrk="1" hangingPunct="1"/>
            <a:r>
              <a:rPr lang="en-US" altLang="en-US">
                <a:latin typeface="Times New Roman" panose="02020603050405020304" pitchFamily="18" charset="0"/>
                <a:ea typeface="ＭＳ Ｐゴシック" panose="020B0600070205080204" pitchFamily="34" charset="-128"/>
              </a:rPr>
              <a:t>system, in another jurisdiction or even another country. A lack of collaboration and</a:t>
            </a:r>
          </a:p>
          <a:p>
            <a:pPr eaLnBrk="1" hangingPunct="1"/>
            <a:r>
              <a:rPr lang="en-US" altLang="en-US">
                <a:latin typeface="Times New Roman" panose="02020603050405020304" pitchFamily="18" charset="0"/>
                <a:ea typeface="ＭＳ Ｐゴシック" panose="020B0600070205080204" pitchFamily="34" charset="-128"/>
              </a:rPr>
              <a:t>cooperation with remote law enforcement agencies can greatly hinder an investigation.</a:t>
            </a:r>
          </a:p>
          <a:p>
            <a:pPr eaLnBrk="1" hangingPunct="1"/>
            <a:r>
              <a:rPr lang="en-US" altLang="en-US">
                <a:latin typeface="Times New Roman" panose="02020603050405020304" pitchFamily="18" charset="0"/>
                <a:ea typeface="ＭＳ Ｐゴシック" panose="020B0600070205080204" pitchFamily="34" charset="-128"/>
              </a:rPr>
              <a:t>Initiatives such as international Convention on Cybercrime are a promising</a:t>
            </a:r>
          </a:p>
          <a:p>
            <a:pPr eaLnBrk="1" hangingPunct="1"/>
            <a:r>
              <a:rPr lang="en-US" altLang="en-US">
                <a:latin typeface="Times New Roman" panose="02020603050405020304" pitchFamily="18" charset="0"/>
                <a:ea typeface="ＭＳ Ｐゴシック" panose="020B0600070205080204" pitchFamily="34" charset="-128"/>
              </a:rPr>
              <a:t>sign. The Convention at least introduces a common terminology for crimes and a</a:t>
            </a:r>
          </a:p>
          <a:p>
            <a:pPr eaLnBrk="1" hangingPunct="1"/>
            <a:r>
              <a:rPr lang="en-US" altLang="en-US">
                <a:latin typeface="Times New Roman" panose="02020603050405020304" pitchFamily="18" charset="0"/>
                <a:ea typeface="ＭＳ Ｐゴシック" panose="020B0600070205080204" pitchFamily="34" charset="-128"/>
              </a:rPr>
              <a:t>framework for harmonizing laws globally.</a:t>
            </a:r>
          </a:p>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61981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The relative lack of success in bringing </a:t>
            </a:r>
            <a:r>
              <a:rPr lang="en-US" altLang="en-US" b="1">
                <a:latin typeface="Times New Roman" panose="02020603050405020304" pitchFamily="18" charset="0"/>
                <a:ea typeface="ＭＳ Ｐゴシック" panose="020B0600070205080204" pitchFamily="34" charset="-128"/>
              </a:rPr>
              <a:t>cybercriminals</a:t>
            </a:r>
            <a:r>
              <a:rPr lang="en-US" altLang="en-US">
                <a:latin typeface="Times New Roman" panose="02020603050405020304" pitchFamily="18" charset="0"/>
                <a:ea typeface="ＭＳ Ｐゴシック" panose="020B0600070205080204" pitchFamily="34" charset="-128"/>
              </a:rPr>
              <a:t> to justice has led to an</a:t>
            </a:r>
          </a:p>
          <a:p>
            <a:pPr eaLnBrk="1" hangingPunct="1"/>
            <a:r>
              <a:rPr lang="en-US" altLang="en-US">
                <a:latin typeface="Times New Roman" panose="02020603050405020304" pitchFamily="18" charset="0"/>
                <a:ea typeface="ＭＳ Ｐゴシック" panose="020B0600070205080204" pitchFamily="34" charset="-128"/>
              </a:rPr>
              <a:t>increase in their numbers, boldness, and the global scale of their operations. It is</a:t>
            </a:r>
          </a:p>
          <a:p>
            <a:pPr eaLnBrk="1" hangingPunct="1"/>
            <a:r>
              <a:rPr lang="en-US" altLang="en-US">
                <a:latin typeface="Times New Roman" panose="02020603050405020304" pitchFamily="18" charset="0"/>
                <a:ea typeface="ＭＳ Ｐゴシック" panose="020B0600070205080204" pitchFamily="34" charset="-128"/>
              </a:rPr>
              <a:t>difficult to profile cybercriminals in the way that is often done with other types of</a:t>
            </a:r>
          </a:p>
          <a:p>
            <a:pPr eaLnBrk="1" hangingPunct="1"/>
            <a:r>
              <a:rPr lang="en-US" altLang="en-US">
                <a:latin typeface="Times New Roman" panose="02020603050405020304" pitchFamily="18" charset="0"/>
                <a:ea typeface="ＭＳ Ｐゴシック" panose="020B0600070205080204" pitchFamily="34" charset="-128"/>
              </a:rPr>
              <a:t>repeat offenders. The cybercriminal tends to be young and very computer-savvy,</a:t>
            </a:r>
          </a:p>
          <a:p>
            <a:pPr eaLnBrk="1" hangingPunct="1"/>
            <a:r>
              <a:rPr lang="en-US" altLang="en-US">
                <a:latin typeface="Times New Roman" panose="02020603050405020304" pitchFamily="18" charset="0"/>
                <a:ea typeface="ＭＳ Ｐゴシック" panose="020B0600070205080204" pitchFamily="34" charset="-128"/>
              </a:rPr>
              <a:t>but the range of behavioral characteristics is wide. Further, there exist no cybercriminal</a:t>
            </a:r>
          </a:p>
          <a:p>
            <a:pPr eaLnBrk="1" hangingPunct="1"/>
            <a:r>
              <a:rPr lang="en-US" altLang="en-US">
                <a:latin typeface="Times New Roman" panose="02020603050405020304" pitchFamily="18" charset="0"/>
                <a:ea typeface="ＭＳ Ｐゴシック" panose="020B0600070205080204" pitchFamily="34" charset="-128"/>
              </a:rPr>
              <a:t>databases that can point investigators to likely suspects.</a:t>
            </a:r>
          </a:p>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E14407E-B3F7-4F08-A0F3-D241EA9DEBE8}" type="slidenum">
              <a:rPr lang="en-AU" altLang="en-US">
                <a:latin typeface="Arial" panose="020B0604020202020204" pitchFamily="34" charset="0"/>
              </a:rPr>
              <a:pPr>
                <a:spcBef>
                  <a:spcPct val="0"/>
                </a:spcBef>
              </a:pPr>
              <a:t>7</a:t>
            </a:fld>
            <a:endParaRPr lang="en-AU" altLang="en-US">
              <a:latin typeface="Arial" panose="020B0604020202020204" pitchFamily="34" charset="0"/>
            </a:endParaRPr>
          </a:p>
        </p:txBody>
      </p:sp>
    </p:spTree>
    <p:extLst>
      <p:ext uri="{BB962C8B-B14F-4D97-AF65-F5344CB8AC3E}">
        <p14:creationId xmlns:p14="http://schemas.microsoft.com/office/powerpoint/2010/main" val="124550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a:ln/>
        </p:spPr>
      </p:sp>
      <p:sp>
        <p:nvSpPr>
          <p:cNvPr id="31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The success of cybercriminals, and the relative lack of success of law enforcement,</a:t>
            </a:r>
          </a:p>
          <a:p>
            <a:pPr eaLnBrk="1" hangingPunct="1"/>
            <a:r>
              <a:rPr lang="en-US" altLang="en-US">
                <a:latin typeface="Times New Roman" panose="02020603050405020304" pitchFamily="18" charset="0"/>
                <a:ea typeface="ＭＳ Ｐゴシック" panose="020B0600070205080204" pitchFamily="34" charset="-128"/>
              </a:rPr>
              <a:t>influence the behavior of </a:t>
            </a:r>
            <a:r>
              <a:rPr lang="en-US" altLang="en-US" b="1">
                <a:latin typeface="Times New Roman" panose="02020603050405020304" pitchFamily="18" charset="0"/>
                <a:ea typeface="ＭＳ Ｐゴシック" panose="020B0600070205080204" pitchFamily="34" charset="-128"/>
              </a:rPr>
              <a:t>cybercrime victims</a:t>
            </a:r>
            <a:r>
              <a:rPr lang="en-US" altLang="en-US">
                <a:latin typeface="Times New Roman" panose="02020603050405020304" pitchFamily="18" charset="0"/>
                <a:ea typeface="ＭＳ Ｐゴシック" panose="020B0600070205080204" pitchFamily="34" charset="-128"/>
              </a:rPr>
              <a:t>. As with law enforcement, many</a:t>
            </a:r>
          </a:p>
          <a:p>
            <a:pPr eaLnBrk="1" hangingPunct="1"/>
            <a:r>
              <a:rPr lang="en-US" altLang="en-US">
                <a:latin typeface="Times New Roman" panose="02020603050405020304" pitchFamily="18" charset="0"/>
                <a:ea typeface="ＭＳ Ｐゴシック" panose="020B0600070205080204" pitchFamily="34" charset="-128"/>
              </a:rPr>
              <a:t>organizations that may be the target of attack have not invested sufficiently in technical,</a:t>
            </a:r>
          </a:p>
          <a:p>
            <a:pPr eaLnBrk="1" hangingPunct="1"/>
            <a:r>
              <a:rPr lang="en-US" altLang="en-US">
                <a:latin typeface="Times New Roman" panose="02020603050405020304" pitchFamily="18" charset="0"/>
                <a:ea typeface="ＭＳ Ｐゴシック" panose="020B0600070205080204" pitchFamily="34" charset="-128"/>
              </a:rPr>
              <a:t>physical, and human-factor resources to prevent attacks. Reporting rates tend to</a:t>
            </a:r>
          </a:p>
          <a:p>
            <a:pPr eaLnBrk="1" hangingPunct="1"/>
            <a:r>
              <a:rPr lang="en-US" altLang="en-US">
                <a:latin typeface="Times New Roman" panose="02020603050405020304" pitchFamily="18" charset="0"/>
                <a:ea typeface="ＭＳ Ｐゴシック" panose="020B0600070205080204" pitchFamily="34" charset="-128"/>
              </a:rPr>
              <a:t>be low because of a lack of confidence in law enforcement, a concern about corporate</a:t>
            </a:r>
          </a:p>
          <a:p>
            <a:pPr eaLnBrk="1" hangingPunct="1"/>
            <a:r>
              <a:rPr lang="en-US" altLang="en-US">
                <a:latin typeface="Times New Roman" panose="02020603050405020304" pitchFamily="18" charset="0"/>
                <a:ea typeface="ＭＳ Ｐゴシック" panose="020B0600070205080204" pitchFamily="34" charset="-128"/>
              </a:rPr>
              <a:t>reputation, and a concern about civil liability. The low reporting rates and the</a:t>
            </a:r>
          </a:p>
          <a:p>
            <a:pPr eaLnBrk="1" hangingPunct="1"/>
            <a:r>
              <a:rPr lang="en-US" altLang="en-US">
                <a:latin typeface="Times New Roman" panose="02020603050405020304" pitchFamily="18" charset="0"/>
                <a:ea typeface="ＭＳ Ｐゴシック" panose="020B0600070205080204" pitchFamily="34" charset="-128"/>
              </a:rPr>
              <a:t>reluctance to work with law enforcement on the part of victims feeds into the handicaps</a:t>
            </a:r>
          </a:p>
          <a:p>
            <a:pPr eaLnBrk="1" hangingPunct="1"/>
            <a:r>
              <a:rPr lang="en-US" altLang="en-US">
                <a:latin typeface="Times New Roman" panose="02020603050405020304" pitchFamily="18" charset="0"/>
                <a:ea typeface="ＭＳ Ｐゴシック" panose="020B0600070205080204" pitchFamily="34" charset="-128"/>
              </a:rPr>
              <a:t>under which law enforcement works, completing the vicious cycle.</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Executive management and security administrators need to look upon law enforcement</a:t>
            </a:r>
          </a:p>
          <a:p>
            <a:pPr eaLnBrk="1" hangingPunct="1"/>
            <a:r>
              <a:rPr lang="en-US" altLang="en-US">
                <a:latin typeface="Times New Roman" panose="02020603050405020304" pitchFamily="18" charset="0"/>
                <a:ea typeface="ＭＳ Ｐゴシック" panose="020B0600070205080204" pitchFamily="34" charset="-128"/>
              </a:rPr>
              <a:t>as another resource and tool, alongside technical, physical, and human-factor</a:t>
            </a:r>
          </a:p>
          <a:p>
            <a:pPr eaLnBrk="1" hangingPunct="1"/>
            <a:r>
              <a:rPr lang="en-US" altLang="en-US">
                <a:latin typeface="Times New Roman" panose="02020603050405020304" pitchFamily="18" charset="0"/>
                <a:ea typeface="ＭＳ Ｐゴシック" panose="020B0600070205080204" pitchFamily="34" charset="-128"/>
              </a:rPr>
              <a:t>resources. The successful use of law enforcement depends much more on people</a:t>
            </a:r>
          </a:p>
          <a:p>
            <a:pPr eaLnBrk="1" hangingPunct="1"/>
            <a:r>
              <a:rPr lang="en-US" altLang="en-US">
                <a:latin typeface="Times New Roman" panose="02020603050405020304" pitchFamily="18" charset="0"/>
                <a:ea typeface="ＭＳ Ｐゴシック" panose="020B0600070205080204" pitchFamily="34" charset="-128"/>
              </a:rPr>
              <a:t>skills than technical skills. Management needs to understand the criminal investigation</a:t>
            </a:r>
          </a:p>
          <a:p>
            <a:pPr eaLnBrk="1" hangingPunct="1"/>
            <a:r>
              <a:rPr lang="en-US" altLang="en-US">
                <a:latin typeface="Times New Roman" panose="02020603050405020304" pitchFamily="18" charset="0"/>
                <a:ea typeface="ＭＳ Ｐゴシック" panose="020B0600070205080204" pitchFamily="34" charset="-128"/>
              </a:rPr>
              <a:t>process, the inputs that investigators need, and the ways in which the victim can</a:t>
            </a:r>
          </a:p>
          <a:p>
            <a:pPr eaLnBrk="1" hangingPunct="1"/>
            <a:r>
              <a:rPr lang="en-US" altLang="en-US">
                <a:latin typeface="Times New Roman" panose="02020603050405020304" pitchFamily="18" charset="0"/>
                <a:ea typeface="ＭＳ Ｐゴシック" panose="020B0600070205080204" pitchFamily="34" charset="-128"/>
              </a:rPr>
              <a:t>contribute positively to the investigation.</a:t>
            </a:r>
          </a:p>
          <a:p>
            <a:pPr eaLnBrk="1" hangingPunct="1"/>
            <a:endParaRPr lang="en-US" altLang="en-US">
              <a:latin typeface="Times New Roman" panose="02020603050405020304" pitchFamily="18" charset="0"/>
              <a:ea typeface="ＭＳ Ｐゴシック" panose="020B0600070205080204" pitchFamily="34" charset="-128"/>
            </a:endParaRPr>
          </a:p>
          <a:p>
            <a:endParaRPr lang="en-US" altLang="en-US">
              <a:latin typeface="Times New Roman" panose="02020603050405020304" pitchFamily="18" charset="0"/>
              <a:ea typeface="ＭＳ Ｐゴシック" panose="020B0600070205080204" pitchFamily="34" charset="-128"/>
            </a:endParaRPr>
          </a:p>
          <a:p>
            <a:endParaRPr lang="en-US" altLang="en-US">
              <a:latin typeface="Times New Roman" panose="02020603050405020304" pitchFamily="18" charset="0"/>
              <a:ea typeface="ＭＳ Ｐゴシック" panose="020B0600070205080204" pitchFamily="34" charset="-128"/>
            </a:endParaRPr>
          </a:p>
        </p:txBody>
      </p:sp>
      <p:sp>
        <p:nvSpPr>
          <p:cNvPr id="317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0537ADA-8511-4BAA-A1C4-72A6BF0DD594}" type="slidenum">
              <a:rPr lang="en-AU" altLang="en-US">
                <a:latin typeface="Arial" panose="020B0604020202020204" pitchFamily="34" charset="0"/>
              </a:rPr>
              <a:pPr>
                <a:spcBef>
                  <a:spcPct val="0"/>
                </a:spcBef>
              </a:pPr>
              <a:t>8</a:t>
            </a:fld>
            <a:endParaRPr lang="en-AU" altLang="en-US">
              <a:latin typeface="Arial" panose="020B0604020202020204" pitchFamily="34" charset="0"/>
            </a:endParaRPr>
          </a:p>
        </p:txBody>
      </p:sp>
    </p:spTree>
    <p:extLst>
      <p:ext uri="{BB962C8B-B14F-4D97-AF65-F5344CB8AC3E}">
        <p14:creationId xmlns:p14="http://schemas.microsoft.com/office/powerpoint/2010/main" val="896983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ＭＳ Ｐゴシック" panose="020B0600070205080204" pitchFamily="34" charset="-128"/>
              </a:rPr>
              <a:t> Executive management and security administrators need to look upon law enforcement</a:t>
            </a:r>
          </a:p>
          <a:p>
            <a:r>
              <a:rPr lang="en-US" altLang="en-US">
                <a:latin typeface="Times New Roman" panose="02020603050405020304" pitchFamily="18" charset="0"/>
                <a:ea typeface="ＭＳ Ｐゴシック" panose="020B0600070205080204" pitchFamily="34" charset="-128"/>
              </a:rPr>
              <a:t>as another resource and tool, alongside technical, physical, and human-factor</a:t>
            </a:r>
          </a:p>
          <a:p>
            <a:r>
              <a:rPr lang="en-US" altLang="en-US">
                <a:latin typeface="Times New Roman" panose="02020603050405020304" pitchFamily="18" charset="0"/>
                <a:ea typeface="ＭＳ Ｐゴシック" panose="020B0600070205080204" pitchFamily="34" charset="-128"/>
              </a:rPr>
              <a:t>resources. The successful use of law enforcement depends much more on people</a:t>
            </a:r>
          </a:p>
          <a:p>
            <a:r>
              <a:rPr lang="en-US" altLang="en-US">
                <a:latin typeface="Times New Roman" panose="02020603050405020304" pitchFamily="18" charset="0"/>
                <a:ea typeface="ＭＳ Ｐゴシック" panose="020B0600070205080204" pitchFamily="34" charset="-128"/>
              </a:rPr>
              <a:t>skills than technical skills. Management needs to understand the criminal investigation</a:t>
            </a:r>
          </a:p>
          <a:p>
            <a:r>
              <a:rPr lang="en-US" altLang="en-US">
                <a:latin typeface="Times New Roman" panose="02020603050405020304" pitchFamily="18" charset="0"/>
                <a:ea typeface="ＭＳ Ｐゴシック" panose="020B0600070205080204" pitchFamily="34" charset="-128"/>
              </a:rPr>
              <a:t>process, the inputs that investigators need, and the ways in which the victim can</a:t>
            </a:r>
          </a:p>
          <a:p>
            <a:r>
              <a:rPr lang="en-US" altLang="en-US">
                <a:latin typeface="Times New Roman" panose="02020603050405020304" pitchFamily="18" charset="0"/>
                <a:ea typeface="ＭＳ Ｐゴシック" panose="020B0600070205080204" pitchFamily="34" charset="-128"/>
              </a:rPr>
              <a:t>contribute positively to the investigation.</a:t>
            </a:r>
          </a:p>
        </p:txBody>
      </p:sp>
      <p:sp>
        <p:nvSpPr>
          <p:cNvPr id="337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E06C58B-495F-4D0B-8463-C385B7419E75}" type="slidenum">
              <a:rPr lang="en-AU" altLang="en-US">
                <a:latin typeface="Arial" panose="020B0604020202020204" pitchFamily="34" charset="0"/>
              </a:rPr>
              <a:pPr>
                <a:spcBef>
                  <a:spcPct val="0"/>
                </a:spcBef>
              </a:pPr>
              <a:t>9</a:t>
            </a:fld>
            <a:endParaRPr lang="en-AU" altLang="en-US">
              <a:latin typeface="Arial" panose="020B0604020202020204" pitchFamily="34" charset="0"/>
            </a:endParaRPr>
          </a:p>
        </p:txBody>
      </p:sp>
    </p:spTree>
    <p:extLst>
      <p:ext uri="{BB962C8B-B14F-4D97-AF65-F5344CB8AC3E}">
        <p14:creationId xmlns:p14="http://schemas.microsoft.com/office/powerpoint/2010/main" val="401289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6"/>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5" name="Slide Number Placeholder 7"/>
          <p:cNvSpPr>
            <a:spLocks noGrp="1"/>
          </p:cNvSpPr>
          <p:nvPr>
            <p:ph type="sldNum" sz="quarter" idx="11"/>
          </p:nvPr>
        </p:nvSpPr>
        <p:spPr/>
        <p:txBody>
          <a:bodyPr/>
          <a:lstStyle>
            <a:lvl1pPr>
              <a:defRPr smtClean="0"/>
            </a:lvl1pPr>
          </a:lstStyle>
          <a:p>
            <a:pPr>
              <a:defRPr/>
            </a:pPr>
            <a:fld id="{1F3DEF6F-D2A4-4E03-8BBB-2D01E54B5DB5}" type="slidenum">
              <a:rPr lang="en-US" altLang="x-none"/>
              <a:pPr>
                <a:defRPr/>
              </a:pPr>
              <a:t>‹#›</a:t>
            </a:fld>
            <a:endParaRPr lang="en-US" altLang="x-none"/>
          </a:p>
        </p:txBody>
      </p:sp>
      <p:sp>
        <p:nvSpPr>
          <p:cNvPr id="6" name="Footer Placeholder 8"/>
          <p:cNvSpPr>
            <a:spLocks noGrp="1"/>
          </p:cNvSpPr>
          <p:nvPr>
            <p:ph type="ftr" sz="quarter" idx="12"/>
          </p:nvPr>
        </p:nvSpPr>
        <p:spPr/>
        <p:txBody>
          <a:bodyPr/>
          <a:lstStyle>
            <a:lvl1pPr>
              <a:defRPr>
                <a:ea typeface="ＭＳ Ｐゴシック" charset="0"/>
                <a:cs typeface="ＭＳ Ｐゴシック" charset="0"/>
              </a:defRPr>
            </a:lvl1pPr>
          </a:lstStyle>
          <a:p>
            <a:pPr>
              <a:defRPr/>
            </a:pPr>
            <a:endParaRPr lang="en-US"/>
          </a:p>
        </p:txBody>
      </p:sp>
    </p:spTree>
    <p:extLst>
      <p:ext uri="{BB962C8B-B14F-4D97-AF65-F5344CB8AC3E}">
        <p14:creationId xmlns:p14="http://schemas.microsoft.com/office/powerpoint/2010/main" val="393858808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92B76EFC-D79B-4F72-8361-2FA2BFA6AA92}" type="slidenum">
              <a:rPr lang="en-US" altLang="x-none"/>
              <a:pPr>
                <a:defRPr/>
              </a:pPr>
              <a:t>‹#›</a:t>
            </a:fld>
            <a:endParaRPr lang="en-US" altLang="x-none"/>
          </a:p>
        </p:txBody>
      </p:sp>
    </p:spTree>
    <p:extLst>
      <p:ext uri="{BB962C8B-B14F-4D97-AF65-F5344CB8AC3E}">
        <p14:creationId xmlns:p14="http://schemas.microsoft.com/office/powerpoint/2010/main" val="1436181141"/>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6184FDE1-2481-40F7-BFB0-F83574B741EE}" type="slidenum">
              <a:rPr lang="en-US" altLang="x-none"/>
              <a:pPr>
                <a:defRPr/>
              </a:pPr>
              <a:t>‹#›</a:t>
            </a:fld>
            <a:endParaRPr lang="en-US" altLang="x-none"/>
          </a:p>
        </p:txBody>
      </p:sp>
    </p:spTree>
    <p:extLst>
      <p:ext uri="{BB962C8B-B14F-4D97-AF65-F5344CB8AC3E}">
        <p14:creationId xmlns:p14="http://schemas.microsoft.com/office/powerpoint/2010/main" val="29244904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30DC2320-5300-444F-B0B3-9A8489DC952D}" type="slidenum">
              <a:rPr lang="en-US" altLang="x-none"/>
              <a:pPr>
                <a:defRPr/>
              </a:pPr>
              <a:t>‹#›</a:t>
            </a:fld>
            <a:endParaRPr lang="en-US" altLang="x-none"/>
          </a:p>
        </p:txBody>
      </p:sp>
    </p:spTree>
    <p:extLst>
      <p:ext uri="{BB962C8B-B14F-4D97-AF65-F5344CB8AC3E}">
        <p14:creationId xmlns:p14="http://schemas.microsoft.com/office/powerpoint/2010/main" val="3843438378"/>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Oval 3"/>
          <p:cNvSpPr/>
          <p:nvPr/>
        </p:nvSpPr>
        <p:spPr>
          <a:xfrm>
            <a:off x="4495800"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5" name="Oval 4"/>
          <p:cNvSpPr/>
          <p:nvPr/>
        </p:nvSpPr>
        <p:spPr>
          <a:xfrm>
            <a:off x="4695825" y="3924300"/>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6" name="Oval 5"/>
          <p:cNvSpPr/>
          <p:nvPr/>
        </p:nvSpPr>
        <p:spPr>
          <a:xfrm>
            <a:off x="4297363" y="3924300"/>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2" name="Title 1"/>
          <p:cNvSpPr>
            <a:spLocks noGrp="1"/>
          </p:cNvSpPr>
          <p:nvPr>
            <p:ph type="title"/>
          </p:nvPr>
        </p:nvSpPr>
        <p:spPr>
          <a:xfrm>
            <a:off x="722313" y="1371600"/>
            <a:ext cx="7772400" cy="2505075"/>
          </a:xfrm>
        </p:spPr>
        <p:txBody>
          <a:bodyPr/>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8" name="Footer Placeholder 4"/>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9" name="Slide Number Placeholder 5"/>
          <p:cNvSpPr>
            <a:spLocks noGrp="1"/>
          </p:cNvSpPr>
          <p:nvPr>
            <p:ph type="sldNum" sz="quarter" idx="12"/>
          </p:nvPr>
        </p:nvSpPr>
        <p:spPr/>
        <p:txBody>
          <a:bodyPr/>
          <a:lstStyle>
            <a:lvl1pPr>
              <a:defRPr smtClean="0"/>
            </a:lvl1pPr>
          </a:lstStyle>
          <a:p>
            <a:pPr>
              <a:defRPr/>
            </a:pPr>
            <a:fld id="{DBF9CAC8-4BAE-4B25-9B14-F61A333B4C74}" type="slidenum">
              <a:rPr lang="en-US" altLang="x-none"/>
              <a:pPr>
                <a:defRPr/>
              </a:pPr>
              <a:t>‹#›</a:t>
            </a:fld>
            <a:endParaRPr lang="en-US" altLang="x-none"/>
          </a:p>
        </p:txBody>
      </p:sp>
    </p:spTree>
    <p:extLst>
      <p:ext uri="{BB962C8B-B14F-4D97-AF65-F5344CB8AC3E}">
        <p14:creationId xmlns:p14="http://schemas.microsoft.com/office/powerpoint/2010/main" val="3088088252"/>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4"/>
          </p:nvPr>
        </p:nvSpPr>
        <p:spPr/>
        <p:txBody>
          <a:bodyPr/>
          <a:lstStyle>
            <a:lvl1pPr>
              <a:defRPr>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5"/>
          </p:nvPr>
        </p:nvSpPr>
        <p:spPr/>
        <p:txBody>
          <a:bodyPr/>
          <a:lstStyle>
            <a:lvl1pPr>
              <a:defRPr>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6"/>
          </p:nvPr>
        </p:nvSpPr>
        <p:spPr/>
        <p:txBody>
          <a:bodyPr/>
          <a:lstStyle>
            <a:lvl1pPr>
              <a:defRPr smtClean="0"/>
            </a:lvl1pPr>
          </a:lstStyle>
          <a:p>
            <a:pPr>
              <a:defRPr/>
            </a:pPr>
            <a:fld id="{86CE11B1-34C7-4D04-96F7-5C3E38ED90D2}" type="slidenum">
              <a:rPr lang="en-US" altLang="x-none"/>
              <a:pPr>
                <a:defRPr/>
              </a:pPr>
              <a:t>‹#›</a:t>
            </a:fld>
            <a:endParaRPr lang="en-US" altLang="x-none"/>
          </a:p>
        </p:txBody>
      </p:sp>
    </p:spTree>
    <p:extLst>
      <p:ext uri="{BB962C8B-B14F-4D97-AF65-F5344CB8AC3E}">
        <p14:creationId xmlns:p14="http://schemas.microsoft.com/office/powerpoint/2010/main" val="193020701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5"/>
          </p:nvPr>
        </p:nvSpPr>
        <p:spPr/>
        <p:txBody>
          <a:bodyPr/>
          <a:lstStyle>
            <a:lvl1pPr>
              <a:defRPr>
                <a:ea typeface="ＭＳ Ｐゴシック" charset="0"/>
                <a:cs typeface="ＭＳ Ｐゴシック" charset="0"/>
              </a:defRPr>
            </a:lvl1pPr>
          </a:lstStyle>
          <a:p>
            <a:pPr>
              <a:defRPr/>
            </a:pPr>
            <a:endParaRPr lang="en-US"/>
          </a:p>
        </p:txBody>
      </p:sp>
      <p:sp>
        <p:nvSpPr>
          <p:cNvPr id="8" name="Footer Placeholder 7"/>
          <p:cNvSpPr>
            <a:spLocks noGrp="1"/>
          </p:cNvSpPr>
          <p:nvPr>
            <p:ph type="ftr" sz="quarter" idx="16"/>
          </p:nvPr>
        </p:nvSpPr>
        <p:spPr/>
        <p:txBody>
          <a:bodyPr/>
          <a:lstStyle>
            <a:lvl1pPr>
              <a:defRPr>
                <a:ea typeface="ＭＳ Ｐゴシック" charset="0"/>
                <a:cs typeface="ＭＳ Ｐゴシック" charset="0"/>
              </a:defRPr>
            </a:lvl1pPr>
          </a:lstStyle>
          <a:p>
            <a:pPr>
              <a:defRPr/>
            </a:pPr>
            <a:endParaRPr lang="en-US"/>
          </a:p>
        </p:txBody>
      </p:sp>
      <p:sp>
        <p:nvSpPr>
          <p:cNvPr id="9" name="Slide Number Placeholder 8"/>
          <p:cNvSpPr>
            <a:spLocks noGrp="1"/>
          </p:cNvSpPr>
          <p:nvPr>
            <p:ph type="sldNum" sz="quarter" idx="17"/>
          </p:nvPr>
        </p:nvSpPr>
        <p:spPr/>
        <p:txBody>
          <a:bodyPr/>
          <a:lstStyle>
            <a:lvl1pPr>
              <a:defRPr smtClean="0"/>
            </a:lvl1pPr>
          </a:lstStyle>
          <a:p>
            <a:pPr>
              <a:defRPr/>
            </a:pPr>
            <a:fld id="{4CE387FD-565B-4C9D-B77F-5CD37E69450A}" type="slidenum">
              <a:rPr lang="en-US" altLang="x-none"/>
              <a:pPr>
                <a:defRPr/>
              </a:pPr>
              <a:t>‹#›</a:t>
            </a:fld>
            <a:endParaRPr lang="en-US" altLang="x-none"/>
          </a:p>
        </p:txBody>
      </p:sp>
    </p:spTree>
    <p:extLst>
      <p:ext uri="{BB962C8B-B14F-4D97-AF65-F5344CB8AC3E}">
        <p14:creationId xmlns:p14="http://schemas.microsoft.com/office/powerpoint/2010/main" val="363378587"/>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4" name="Footer Placeholder 3"/>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12"/>
          </p:nvPr>
        </p:nvSpPr>
        <p:spPr/>
        <p:txBody>
          <a:bodyPr/>
          <a:lstStyle>
            <a:lvl1pPr>
              <a:defRPr smtClean="0"/>
            </a:lvl1pPr>
          </a:lstStyle>
          <a:p>
            <a:pPr>
              <a:defRPr/>
            </a:pPr>
            <a:fld id="{15FAB4A5-82CB-40F4-AA30-4D67F1DA6CD4}" type="slidenum">
              <a:rPr lang="en-US" altLang="x-none"/>
              <a:pPr>
                <a:defRPr/>
              </a:pPr>
              <a:t>‹#›</a:t>
            </a:fld>
            <a:endParaRPr lang="en-US" altLang="x-none"/>
          </a:p>
        </p:txBody>
      </p:sp>
    </p:spTree>
    <p:extLst>
      <p:ext uri="{BB962C8B-B14F-4D97-AF65-F5344CB8AC3E}">
        <p14:creationId xmlns:p14="http://schemas.microsoft.com/office/powerpoint/2010/main" val="158029727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3" name="Footer Placeholder 2"/>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lvl1pPr>
          </a:lstStyle>
          <a:p>
            <a:pPr>
              <a:defRPr/>
            </a:pPr>
            <a:fld id="{A6C211E2-5480-4E04-BDDA-E4FD926F6420}" type="slidenum">
              <a:rPr lang="en-US" altLang="x-none"/>
              <a:pPr>
                <a:defRPr/>
              </a:pPr>
              <a:t>‹#›</a:t>
            </a:fld>
            <a:endParaRPr lang="en-US" altLang="x-none"/>
          </a:p>
        </p:txBody>
      </p:sp>
    </p:spTree>
    <p:extLst>
      <p:ext uri="{BB962C8B-B14F-4D97-AF65-F5344CB8AC3E}">
        <p14:creationId xmlns:p14="http://schemas.microsoft.com/office/powerpoint/2010/main" val="1235153290"/>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9B9C284F-1D75-4EBA-90BD-D239A9A0A212}" type="slidenum">
              <a:rPr lang="en-US" altLang="x-none"/>
              <a:pPr>
                <a:defRPr/>
              </a:pPr>
              <a:t>‹#›</a:t>
            </a:fld>
            <a:endParaRPr lang="en-US" altLang="x-none"/>
          </a:p>
        </p:txBody>
      </p:sp>
    </p:spTree>
    <p:extLst>
      <p:ext uri="{BB962C8B-B14F-4D97-AF65-F5344CB8AC3E}">
        <p14:creationId xmlns:p14="http://schemas.microsoft.com/office/powerpoint/2010/main" val="816967981"/>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ea typeface="ＭＳ Ｐゴシック" charset="0"/>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a:defRPr>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B48C3A54-3009-4C77-90ED-4A78BD78789B}" type="slidenum">
              <a:rPr lang="en-US" altLang="x-none"/>
              <a:pPr>
                <a:defRPr/>
              </a:pPr>
              <a:t>‹#›</a:t>
            </a:fld>
            <a:endParaRPr lang="en-US" altLang="x-none"/>
          </a:p>
        </p:txBody>
      </p:sp>
    </p:spTree>
    <p:extLst>
      <p:ext uri="{BB962C8B-B14F-4D97-AF65-F5344CB8AC3E}">
        <p14:creationId xmlns:p14="http://schemas.microsoft.com/office/powerpoint/2010/main" val="3943545788"/>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B506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362700" y="6356350"/>
            <a:ext cx="2085975" cy="365125"/>
          </a:xfrm>
          <a:prstGeom prst="rect">
            <a:avLst/>
          </a:prstGeom>
        </p:spPr>
        <p:txBody>
          <a:bodyPr vert="horz" lIns="91440" tIns="45720" rIns="45720" bIns="45720" rtlCol="0" anchor="ctr"/>
          <a:lstStyle>
            <a:lvl1pPr algn="r" eaLnBrk="1" hangingPunct="1">
              <a:defRPr sz="1200">
                <a:solidFill>
                  <a:prstClr val="white">
                    <a:lumMod val="65000"/>
                    <a:lumOff val="35000"/>
                  </a:prstClr>
                </a:solidFill>
                <a:latin typeface="Century Gothic" pitchFamily="34" charset="0"/>
                <a:ea typeface="+mn-ea"/>
                <a:cs typeface="+mn-cs"/>
              </a:defRPr>
            </a:lvl1pPr>
          </a:lstStyle>
          <a:p>
            <a:pPr>
              <a:defRPr/>
            </a:pPr>
            <a:endParaRPr lang="en-US"/>
          </a:p>
        </p:txBody>
      </p:sp>
      <p:sp>
        <p:nvSpPr>
          <p:cNvPr id="5" name="Footer Placeholder 4"/>
          <p:cNvSpPr>
            <a:spLocks noGrp="1"/>
          </p:cNvSpPr>
          <p:nvPr>
            <p:ph type="ftr" sz="quarter" idx="3"/>
          </p:nvPr>
        </p:nvSpPr>
        <p:spPr>
          <a:xfrm>
            <a:off x="658813" y="6356350"/>
            <a:ext cx="2847975" cy="365125"/>
          </a:xfrm>
          <a:prstGeom prst="rect">
            <a:avLst/>
          </a:prstGeom>
        </p:spPr>
        <p:txBody>
          <a:bodyPr vert="horz" lIns="45720" tIns="45720" rIns="91440" bIns="45720" rtlCol="0" anchor="ctr"/>
          <a:lstStyle>
            <a:lvl1pPr algn="l" eaLnBrk="1" hangingPunct="1">
              <a:defRPr sz="1200">
                <a:solidFill>
                  <a:prstClr val="white">
                    <a:lumMod val="65000"/>
                    <a:lumOff val="35000"/>
                  </a:prstClr>
                </a:solidFill>
                <a:latin typeface="Century Gothic" pitchFamily="34"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8543925" y="6356350"/>
            <a:ext cx="561975" cy="365125"/>
          </a:xfrm>
          <a:prstGeom prst="rect">
            <a:avLst/>
          </a:prstGeom>
        </p:spPr>
        <p:txBody>
          <a:bodyPr vert="horz" wrap="square" lIns="27432" tIns="45720" rIns="45720" bIns="45720" numCol="1" anchor="ctr" anchorCtr="0" compatLnSpc="1">
            <a:prstTxWarp prst="textNoShape">
              <a:avLst/>
            </a:prstTxWarp>
          </a:bodyPr>
          <a:lstStyle>
            <a:lvl1pPr eaLnBrk="1" hangingPunct="1">
              <a:defRPr sz="1200" smtClean="0">
                <a:solidFill>
                  <a:srgbClr val="FFFFFF"/>
                </a:solidFill>
                <a:latin typeface="Century Gothic" charset="0"/>
                <a:ea typeface="ＭＳ Ｐゴシック" charset="-128"/>
              </a:defRPr>
            </a:lvl1pPr>
          </a:lstStyle>
          <a:p>
            <a:pPr>
              <a:defRPr/>
            </a:pPr>
            <a:fld id="{5244194B-42CF-4076-838A-10A78507BC70}" type="slidenum">
              <a:rPr lang="en-US" altLang="x-none"/>
              <a:pPr>
                <a:defRPr/>
              </a:pPr>
              <a:t>‹#›</a:t>
            </a:fld>
            <a:endParaRPr lang="en-US" altLang="x-none"/>
          </a:p>
        </p:txBody>
      </p:sp>
      <p:sp>
        <p:nvSpPr>
          <p:cNvPr id="7" name="Oval 6"/>
          <p:cNvSpPr/>
          <p:nvPr/>
        </p:nvSpPr>
        <p:spPr>
          <a:xfrm>
            <a:off x="8458200" y="6499225"/>
            <a:ext cx="84138"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8" name="Oval 7"/>
          <p:cNvSpPr/>
          <p:nvPr/>
        </p:nvSpPr>
        <p:spPr>
          <a:xfrm>
            <a:off x="569913" y="6499225"/>
            <a:ext cx="84137" cy="84138"/>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Tree>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spd="slow"/>
  <p:txStyles>
    <p:titleStyle>
      <a:lvl1pPr algn="ctr" rtl="0" eaLnBrk="0" fontAlgn="base" hangingPunct="0">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mn-lt"/>
          <a:ea typeface="ＭＳ Ｐゴシック" charset="0"/>
          <a:cs typeface="ＭＳ Ｐゴシック" charset="0"/>
        </a:defRPr>
      </a:lvl1pPr>
      <a:lvl2pPr algn="ctr" rtl="0" eaLnBrk="0" fontAlgn="base" hangingPunct="0">
        <a:lnSpc>
          <a:spcPts val="5800"/>
        </a:lnSpc>
        <a:spcBef>
          <a:spcPct val="0"/>
        </a:spcBef>
        <a:spcAft>
          <a:spcPct val="0"/>
        </a:spcAft>
        <a:defRPr sz="5400">
          <a:solidFill>
            <a:schemeClr val="tx2"/>
          </a:solidFill>
          <a:latin typeface="Palatino Linotype" charset="0"/>
          <a:ea typeface="ＭＳ Ｐゴシック" charset="0"/>
          <a:cs typeface="ＭＳ Ｐゴシック" charset="0"/>
        </a:defRPr>
      </a:lvl2pPr>
      <a:lvl3pPr algn="ctr" rtl="0" eaLnBrk="0" fontAlgn="base" hangingPunct="0">
        <a:lnSpc>
          <a:spcPts val="5800"/>
        </a:lnSpc>
        <a:spcBef>
          <a:spcPct val="0"/>
        </a:spcBef>
        <a:spcAft>
          <a:spcPct val="0"/>
        </a:spcAft>
        <a:defRPr sz="5400">
          <a:solidFill>
            <a:schemeClr val="tx2"/>
          </a:solidFill>
          <a:latin typeface="Palatino Linotype" charset="0"/>
          <a:ea typeface="ＭＳ Ｐゴシック" charset="0"/>
          <a:cs typeface="ＭＳ Ｐゴシック" charset="0"/>
        </a:defRPr>
      </a:lvl3pPr>
      <a:lvl4pPr algn="ctr" rtl="0" eaLnBrk="0" fontAlgn="base" hangingPunct="0">
        <a:lnSpc>
          <a:spcPts val="5800"/>
        </a:lnSpc>
        <a:spcBef>
          <a:spcPct val="0"/>
        </a:spcBef>
        <a:spcAft>
          <a:spcPct val="0"/>
        </a:spcAft>
        <a:defRPr sz="5400">
          <a:solidFill>
            <a:schemeClr val="tx2"/>
          </a:solidFill>
          <a:latin typeface="Palatino Linotype" charset="0"/>
          <a:ea typeface="ＭＳ Ｐゴシック" charset="0"/>
          <a:cs typeface="ＭＳ Ｐゴシック" charset="0"/>
        </a:defRPr>
      </a:lvl4pPr>
      <a:lvl5pPr algn="ctr" rtl="0" eaLnBrk="0" fontAlgn="base" hangingPunct="0">
        <a:lnSpc>
          <a:spcPts val="5800"/>
        </a:lnSpc>
        <a:spcBef>
          <a:spcPct val="0"/>
        </a:spcBef>
        <a:spcAft>
          <a:spcPct val="0"/>
        </a:spcAft>
        <a:defRPr sz="5400">
          <a:solidFill>
            <a:schemeClr val="tx2"/>
          </a:solidFill>
          <a:latin typeface="Palatino Linotype" charset="0"/>
          <a:ea typeface="ＭＳ Ｐゴシック" charset="0"/>
          <a:cs typeface="ＭＳ Ｐゴシック" charset="0"/>
        </a:defRPr>
      </a:lvl5pPr>
      <a:lvl6pPr marL="457200" algn="ctr" rtl="0" fontAlgn="base">
        <a:lnSpc>
          <a:spcPts val="5800"/>
        </a:lnSpc>
        <a:spcBef>
          <a:spcPct val="0"/>
        </a:spcBef>
        <a:spcAft>
          <a:spcPct val="0"/>
        </a:spcAft>
        <a:defRPr sz="5400">
          <a:solidFill>
            <a:schemeClr val="tx2"/>
          </a:solidFill>
          <a:latin typeface="Palatino Linotype" charset="0"/>
          <a:ea typeface="ＭＳ Ｐゴシック" charset="0"/>
          <a:cs typeface="ＭＳ Ｐゴシック" charset="0"/>
        </a:defRPr>
      </a:lvl6pPr>
      <a:lvl7pPr marL="914400" algn="ctr" rtl="0" fontAlgn="base">
        <a:lnSpc>
          <a:spcPts val="5800"/>
        </a:lnSpc>
        <a:spcBef>
          <a:spcPct val="0"/>
        </a:spcBef>
        <a:spcAft>
          <a:spcPct val="0"/>
        </a:spcAft>
        <a:defRPr sz="5400">
          <a:solidFill>
            <a:schemeClr val="tx2"/>
          </a:solidFill>
          <a:latin typeface="Palatino Linotype" charset="0"/>
          <a:ea typeface="ＭＳ Ｐゴシック" charset="0"/>
          <a:cs typeface="ＭＳ Ｐゴシック" charset="0"/>
        </a:defRPr>
      </a:lvl7pPr>
      <a:lvl8pPr marL="1371600" algn="ctr" rtl="0" fontAlgn="base">
        <a:lnSpc>
          <a:spcPts val="5800"/>
        </a:lnSpc>
        <a:spcBef>
          <a:spcPct val="0"/>
        </a:spcBef>
        <a:spcAft>
          <a:spcPct val="0"/>
        </a:spcAft>
        <a:defRPr sz="5400">
          <a:solidFill>
            <a:schemeClr val="tx2"/>
          </a:solidFill>
          <a:latin typeface="Palatino Linotype" charset="0"/>
          <a:ea typeface="ＭＳ Ｐゴシック" charset="0"/>
          <a:cs typeface="ＭＳ Ｐゴシック" charset="0"/>
        </a:defRPr>
      </a:lvl8pPr>
      <a:lvl9pPr marL="1828800" algn="ctr" rtl="0" fontAlgn="base">
        <a:lnSpc>
          <a:spcPts val="5800"/>
        </a:lnSpc>
        <a:spcBef>
          <a:spcPct val="0"/>
        </a:spcBef>
        <a:spcAft>
          <a:spcPct val="0"/>
        </a:spcAft>
        <a:defRPr sz="5400">
          <a:solidFill>
            <a:schemeClr val="tx2"/>
          </a:solidFill>
          <a:latin typeface="Palatino Linotype"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FFFFFF"/>
          </a:solidFill>
          <a:latin typeface="+mj-lt"/>
          <a:ea typeface="ＭＳ Ｐゴシック" charset="0"/>
          <a:cs typeface="ＭＳ Ｐゴシック" charset="0"/>
        </a:defRPr>
      </a:lvl1pPr>
      <a:lvl2pPr marL="742950" indent="-285750" algn="l" rtl="0" eaLnBrk="0" fontAlgn="base" hangingPunct="0">
        <a:spcBef>
          <a:spcPct val="20000"/>
        </a:spcBef>
        <a:spcAft>
          <a:spcPct val="0"/>
        </a:spcAft>
        <a:buFont typeface="Courier New" panose="02070309020205020404" pitchFamily="49" charset="0"/>
        <a:buChar char="o"/>
        <a:defRPr sz="1600" kern="1200">
          <a:solidFill>
            <a:srgbClr val="FFFFFF"/>
          </a:solidFill>
          <a:latin typeface="+mj-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rgbClr val="FFFFFF"/>
          </a:solidFill>
          <a:latin typeface="+mj-lt"/>
          <a:ea typeface="ＭＳ Ｐゴシック" charset="0"/>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kern="1200">
          <a:solidFill>
            <a:srgbClr val="FFFFFF"/>
          </a:solidFill>
          <a:latin typeface="+mj-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rgbClr val="FFFFFF"/>
          </a:solidFill>
          <a:latin typeface="+mj-lt"/>
          <a:ea typeface="ＭＳ Ｐゴシック" charset="0"/>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package" Target="../embeddings/Microsoft_Word_Document.docx"/></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package" Target="../embeddings/Microsoft_Word_Document1.docx"/></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609600"/>
            <a:ext cx="7772400" cy="4267200"/>
          </a:xfrm>
        </p:spPr>
        <p:txBody>
          <a:bodyPr wrap="square" numCol="1" anchorCtr="0" compatLnSpc="1">
            <a:prstTxWarp prst="textNoShape">
              <a:avLst/>
            </a:prstTxWarp>
          </a:bodyPr>
          <a:lstStyle/>
          <a:p>
            <a:pPr eaLnBrk="1" hangingPunct="1">
              <a:defRPr/>
            </a:pPr>
            <a:r>
              <a:rPr lang="en-US" sz="8000" dirty="0">
                <a:ea typeface="+mn-ea"/>
                <a:cs typeface="+mn-cs"/>
              </a:rPr>
              <a:t>Legal and Ethical Aspects</a:t>
            </a:r>
            <a:br>
              <a:rPr lang="en-US" sz="8000" dirty="0">
                <a:ea typeface="+mn-ea"/>
                <a:cs typeface="+mn-cs"/>
              </a:rPr>
            </a:br>
            <a:r>
              <a:rPr lang="en-US" sz="8000" dirty="0">
                <a:ea typeface="+mn-ea"/>
                <a:cs typeface="+mn-cs"/>
              </a:rPr>
              <a:t>of Computer Security</a:t>
            </a:r>
            <a:endParaRPr lang="en-US" altLang="x-none" dirty="0">
              <a:effectLst>
                <a:outerShdw blurRad="38100" dist="38100" dir="2700000" algn="tl">
                  <a:srgbClr val="000000"/>
                </a:outerShdw>
              </a:effectLst>
              <a:ea typeface="ＭＳ Ｐゴシック" charset="-128"/>
            </a:endParaRPr>
          </a:p>
        </p:txBody>
      </p:sp>
      <p:sp>
        <p:nvSpPr>
          <p:cNvPr id="13" name="Subtitle 12"/>
          <p:cNvSpPr>
            <a:spLocks noGrp="1"/>
          </p:cNvSpPr>
          <p:nvPr>
            <p:ph type="subTitle" idx="1"/>
          </p:nvPr>
        </p:nvSpPr>
        <p:spPr/>
        <p:txBody>
          <a:bodyPr rtlCol="0"/>
          <a:lstStyle/>
          <a:p>
            <a:pPr eaLnBrk="1" fontAlgn="auto" hangingPunct="1">
              <a:spcAft>
                <a:spcPts val="0"/>
              </a:spcAft>
              <a:defRPr/>
            </a:pPr>
            <a:endParaRPr lang="en-US" dirty="0">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p:cNvSpPr>
          <p:nvPr>
            <p:ph type="title"/>
          </p:nvPr>
        </p:nvSpPr>
        <p:spPr bwMode="auto">
          <a:xfrm>
            <a:off x="0" y="-315913"/>
            <a:ext cx="9144000" cy="1800226"/>
          </a:xfrm>
        </p:spPr>
        <p:txBody>
          <a:bodyPr wrap="square" numCol="1" anchorCtr="0" compatLnSpc="1">
            <a:prstTxWarp prst="textNoShape">
              <a:avLst/>
            </a:prstTxWarp>
          </a:bodyPr>
          <a:lstStyle/>
          <a:p>
            <a:pPr eaLnBrk="1" hangingPunct="1">
              <a:lnSpc>
                <a:spcPts val="4900"/>
              </a:lnSpc>
              <a:defRPr/>
            </a:pPr>
            <a:r>
              <a:rPr lang="en-US" altLang="x-none" sz="4000" dirty="0">
                <a:solidFill>
                  <a:schemeClr val="accent6">
                    <a:lumMod val="40000"/>
                    <a:lumOff val="60000"/>
                  </a:schemeClr>
                </a:solidFill>
                <a:effectLst/>
                <a:ea typeface="ＭＳ Ｐゴシック" charset="-128"/>
              </a:rPr>
              <a:t>Intellectual Property Relevant to Network and Computer Security</a:t>
            </a:r>
          </a:p>
        </p:txBody>
      </p:sp>
      <p:sp>
        <p:nvSpPr>
          <p:cNvPr id="48130" name="Content Placeholder 5"/>
          <p:cNvSpPr>
            <a:spLocks noGrp="1"/>
          </p:cNvSpPr>
          <p:nvPr>
            <p:ph idx="1"/>
          </p:nvPr>
        </p:nvSpPr>
        <p:spPr>
          <a:xfrm>
            <a:off x="457200" y="1844675"/>
            <a:ext cx="8229600" cy="4281488"/>
          </a:xfrm>
        </p:spPr>
        <p:txBody>
          <a:bodyPr/>
          <a:lstStyle/>
          <a:p>
            <a:pPr eaLnBrk="1" hangingPunct="1">
              <a:lnSpc>
                <a:spcPct val="90000"/>
              </a:lnSpc>
              <a:spcAft>
                <a:spcPts val="600"/>
              </a:spcAft>
              <a:buClr>
                <a:schemeClr val="accent6">
                  <a:lumMod val="60000"/>
                  <a:lumOff val="40000"/>
                </a:schemeClr>
              </a:buClr>
              <a:buSzPct val="140000"/>
              <a:buFont typeface="Arial" charset="0"/>
              <a:buChar char="•"/>
              <a:defRPr/>
            </a:pPr>
            <a:r>
              <a:rPr lang="en-US" altLang="x-none" dirty="0">
                <a:latin typeface="+mn-lt"/>
                <a:ea typeface="ＭＳ Ｐゴシック" charset="-128"/>
              </a:rPr>
              <a:t>A number of forms of intellectual property are relevant in the context of network and computer security</a:t>
            </a:r>
          </a:p>
          <a:p>
            <a:pPr eaLnBrk="1" hangingPunct="1">
              <a:lnSpc>
                <a:spcPct val="90000"/>
              </a:lnSpc>
              <a:spcAft>
                <a:spcPts val="600"/>
              </a:spcAft>
              <a:buClr>
                <a:schemeClr val="accent6">
                  <a:lumMod val="60000"/>
                  <a:lumOff val="40000"/>
                </a:schemeClr>
              </a:buClr>
              <a:buSzPct val="140000"/>
              <a:buFont typeface="Arial" charset="0"/>
              <a:buChar char="•"/>
              <a:defRPr/>
            </a:pPr>
            <a:r>
              <a:rPr lang="en-US" altLang="x-none" dirty="0">
                <a:latin typeface="+mn-lt"/>
                <a:ea typeface="ＭＳ Ｐゴシック" charset="-128"/>
              </a:rPr>
              <a:t>Examples of some of the most prominent:</a:t>
            </a:r>
          </a:p>
        </p:txBody>
      </p:sp>
      <p:graphicFrame>
        <p:nvGraphicFramePr>
          <p:cNvPr id="8" name="Diagram 7"/>
          <p:cNvGraphicFramePr/>
          <p:nvPr/>
        </p:nvGraphicFramePr>
        <p:xfrm>
          <a:off x="251520" y="3429000"/>
          <a:ext cx="8640960"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bwMode="auto">
          <a:xfrm>
            <a:off x="323850" y="260350"/>
            <a:ext cx="3754438" cy="1162050"/>
          </a:xfrm>
        </p:spPr>
        <p:txBody>
          <a:bodyPr wrap="square" numCol="1" anchorCtr="0" compatLnSpc="1">
            <a:prstTxWarp prst="textNoShape">
              <a:avLst/>
            </a:prstTxWarp>
          </a:bodyPr>
          <a:lstStyle/>
          <a:p>
            <a:pPr eaLnBrk="1" hangingPunct="1">
              <a:defRPr/>
            </a:pPr>
            <a:r>
              <a:rPr lang="en-US" altLang="x-none" sz="4500" dirty="0">
                <a:solidFill>
                  <a:schemeClr val="accent6">
                    <a:lumMod val="40000"/>
                    <a:lumOff val="60000"/>
                  </a:schemeClr>
                </a:solidFill>
                <a:effectLst/>
                <a:ea typeface="ＭＳ Ｐゴシック" charset="-128"/>
              </a:rPr>
              <a:t>Ethical Issues</a:t>
            </a:r>
          </a:p>
        </p:txBody>
      </p:sp>
      <p:sp>
        <p:nvSpPr>
          <p:cNvPr id="8" name="Content Placeholder 7"/>
          <p:cNvSpPr>
            <a:spLocks noGrp="1"/>
          </p:cNvSpPr>
          <p:nvPr>
            <p:ph idx="1"/>
          </p:nvPr>
        </p:nvSpPr>
        <p:spPr>
          <a:xfrm>
            <a:off x="4473575" y="273050"/>
            <a:ext cx="4205288" cy="6356350"/>
          </a:xfrm>
        </p:spPr>
        <p:txBody>
          <a:bodyPr rtlCol="0">
            <a:normAutofit/>
          </a:bodyPr>
          <a:lstStyle/>
          <a:p>
            <a:pPr eaLnBrk="1" fontAlgn="auto" hangingPunct="1">
              <a:lnSpc>
                <a:spcPct val="90000"/>
              </a:lnSpc>
              <a:spcAft>
                <a:spcPts val="600"/>
              </a:spcAft>
              <a:buClr>
                <a:schemeClr val="accent6">
                  <a:lumMod val="60000"/>
                  <a:lumOff val="40000"/>
                </a:schemeClr>
              </a:buClr>
              <a:buSzPct val="140000"/>
              <a:buFont typeface="Arial" charset="0"/>
              <a:buChar char="•"/>
              <a:defRPr/>
            </a:pPr>
            <a:r>
              <a:rPr lang="en-US" sz="2400" dirty="0">
                <a:solidFill>
                  <a:schemeClr val="tx1">
                    <a:lumMod val="50000"/>
                    <a:lumOff val="50000"/>
                  </a:schemeClr>
                </a:solidFill>
                <a:latin typeface="+mn-lt"/>
              </a:rPr>
              <a:t>Many potential misuses and abuses of information and electronic communication that create privacy and security problems</a:t>
            </a:r>
          </a:p>
          <a:p>
            <a:pPr eaLnBrk="1" fontAlgn="auto" hangingPunct="1">
              <a:lnSpc>
                <a:spcPct val="90000"/>
              </a:lnSpc>
              <a:spcAft>
                <a:spcPts val="600"/>
              </a:spcAft>
              <a:buClr>
                <a:schemeClr val="accent6">
                  <a:lumMod val="60000"/>
                  <a:lumOff val="40000"/>
                </a:schemeClr>
              </a:buClr>
              <a:buSzPct val="140000"/>
              <a:buFont typeface="Arial" charset="0"/>
              <a:buChar char="•"/>
              <a:defRPr/>
            </a:pPr>
            <a:r>
              <a:rPr lang="en-US" sz="2400" dirty="0">
                <a:solidFill>
                  <a:schemeClr val="tx1">
                    <a:lumMod val="50000"/>
                    <a:lumOff val="50000"/>
                  </a:schemeClr>
                </a:solidFill>
                <a:latin typeface="+mn-lt"/>
              </a:rPr>
              <a:t>Basic ethical principles developed by civilizations apply</a:t>
            </a:r>
          </a:p>
          <a:p>
            <a:pPr lvl="1" eaLnBrk="1" fontAlgn="auto" hangingPunct="1">
              <a:spcBef>
                <a:spcPts val="1075"/>
              </a:spcBef>
              <a:spcAft>
                <a:spcPts val="0"/>
              </a:spcAft>
              <a:buClr>
                <a:schemeClr val="accent6">
                  <a:lumMod val="60000"/>
                  <a:lumOff val="40000"/>
                </a:schemeClr>
              </a:buClr>
              <a:buSzPct val="140000"/>
              <a:buFont typeface="Arial" charset="0"/>
              <a:buChar char="•"/>
              <a:defRPr/>
            </a:pPr>
            <a:r>
              <a:rPr lang="en-US" sz="1800" dirty="0">
                <a:latin typeface="+mn-lt"/>
              </a:rPr>
              <a:t>Unique considerations surrounding computers and information systems</a:t>
            </a:r>
          </a:p>
          <a:p>
            <a:pPr lvl="1" eaLnBrk="1" fontAlgn="auto" hangingPunct="1">
              <a:spcAft>
                <a:spcPts val="0"/>
              </a:spcAft>
              <a:buClr>
                <a:schemeClr val="accent6">
                  <a:lumMod val="60000"/>
                  <a:lumOff val="40000"/>
                </a:schemeClr>
              </a:buClr>
              <a:buSzPct val="140000"/>
              <a:buFont typeface="Arial" charset="0"/>
              <a:buChar char="•"/>
              <a:defRPr/>
            </a:pPr>
            <a:r>
              <a:rPr lang="en-US" sz="1800" dirty="0">
                <a:latin typeface="+mn-lt"/>
              </a:rPr>
              <a:t>Scale of activities not possible before</a:t>
            </a:r>
          </a:p>
          <a:p>
            <a:pPr lvl="1" eaLnBrk="1" fontAlgn="auto" hangingPunct="1">
              <a:spcAft>
                <a:spcPts val="0"/>
              </a:spcAft>
              <a:buClr>
                <a:schemeClr val="accent6">
                  <a:lumMod val="60000"/>
                  <a:lumOff val="40000"/>
                </a:schemeClr>
              </a:buClr>
              <a:buSzPct val="140000"/>
              <a:buFont typeface="Arial" charset="0"/>
              <a:buChar char="•"/>
              <a:defRPr/>
            </a:pPr>
            <a:r>
              <a:rPr lang="en-US" sz="1800" dirty="0">
                <a:latin typeface="+mn-lt"/>
              </a:rPr>
              <a:t>Creation of new types of entities for which no agreed ethical rules have previously been formed</a:t>
            </a:r>
          </a:p>
        </p:txBody>
      </p:sp>
      <p:sp>
        <p:nvSpPr>
          <p:cNvPr id="74755" name="Rectangle 3"/>
          <p:cNvSpPr>
            <a:spLocks noGrp="1" noChangeArrowheads="1"/>
          </p:cNvSpPr>
          <p:nvPr>
            <p:ph type="body" sz="half" idx="2"/>
          </p:nvPr>
        </p:nvSpPr>
        <p:spPr>
          <a:xfrm>
            <a:off x="468313" y="1804988"/>
            <a:ext cx="3168650" cy="4824412"/>
          </a:xfrm>
        </p:spPr>
        <p:txBody>
          <a:bodyPr/>
          <a:lstStyle/>
          <a:p>
            <a:pPr marL="457200" indent="-457200" algn="l" eaLnBrk="1" hangingPunct="1">
              <a:lnSpc>
                <a:spcPct val="90000"/>
              </a:lnSpc>
              <a:spcAft>
                <a:spcPts val="600"/>
              </a:spcAft>
              <a:buClr>
                <a:schemeClr val="accent6">
                  <a:lumMod val="60000"/>
                  <a:lumOff val="40000"/>
                </a:schemeClr>
              </a:buClr>
              <a:buSzPct val="140000"/>
              <a:buFont typeface="Arial" charset="0"/>
              <a:buChar char="•"/>
              <a:defRPr/>
            </a:pPr>
            <a:r>
              <a:rPr lang="en-US" altLang="x-none" sz="2400" dirty="0">
                <a:latin typeface="+mn-lt"/>
                <a:ea typeface="ＭＳ Ｐゴシック" charset="-128"/>
              </a:rPr>
              <a:t>Ethics:</a:t>
            </a:r>
          </a:p>
          <a:p>
            <a:pPr marL="0" lvl="1" eaLnBrk="1" hangingPunct="1">
              <a:lnSpc>
                <a:spcPct val="90000"/>
              </a:lnSpc>
              <a:spcAft>
                <a:spcPts val="600"/>
              </a:spcAft>
              <a:buClr>
                <a:schemeClr val="accent6">
                  <a:lumMod val="60000"/>
                  <a:lumOff val="40000"/>
                </a:schemeClr>
              </a:buClr>
              <a:buSzPct val="140000"/>
              <a:buFont typeface="Courier New" charset="0"/>
              <a:buNone/>
              <a:defRPr/>
            </a:pPr>
            <a:r>
              <a:rPr lang="en-US" altLang="en-US" sz="2400" dirty="0">
                <a:latin typeface="+mn-lt"/>
                <a:ea typeface="ＭＳ Ｐゴシック" charset="-128"/>
              </a:rPr>
              <a:t>“</a:t>
            </a:r>
            <a:r>
              <a:rPr lang="en-US" altLang="x-none" sz="2400" dirty="0">
                <a:latin typeface="+mn-lt"/>
                <a:ea typeface="ＭＳ Ｐゴシック" charset="-128"/>
              </a:rPr>
              <a:t>A system of moral principles that relates to the benefits and harms of particular actions, and to the rightness and wrongness of motives and ends of those actions.</a:t>
            </a:r>
            <a:r>
              <a:rPr lang="en-US" altLang="en-US" sz="2400" dirty="0">
                <a:latin typeface="+mn-lt"/>
                <a:ea typeface="ＭＳ Ｐゴシック" charset="-128"/>
              </a:rPr>
              <a:t>”</a:t>
            </a:r>
            <a:endParaRPr lang="en-US" altLang="x-none" sz="2400" dirty="0">
              <a:latin typeface="+mn-lt"/>
              <a:ea typeface="ＭＳ Ｐゴシック" charset="-128"/>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29" name="Picture 1" descr="f5.pdf"/>
          <p:cNvPicPr>
            <a:picLocks noChangeAspect="1"/>
          </p:cNvPicPr>
          <p:nvPr/>
        </p:nvPicPr>
        <p:blipFill>
          <a:blip r:embed="rId3">
            <a:extLst>
              <a:ext uri="{28A0092B-C50C-407E-A947-70E740481C1C}">
                <a14:useLocalDpi xmlns:a14="http://schemas.microsoft.com/office/drawing/2010/main" val="0"/>
              </a:ext>
            </a:extLst>
          </a:blip>
          <a:srcRect t="13081" b="8092"/>
          <a:stretch>
            <a:fillRect/>
          </a:stretch>
        </p:blipFill>
        <p:spPr bwMode="auto">
          <a:xfrm>
            <a:off x="1476375" y="260350"/>
            <a:ext cx="6292850" cy="6419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bwMode="auto">
          <a:xfrm>
            <a:off x="0" y="333375"/>
            <a:ext cx="9144000" cy="1417638"/>
          </a:xfrm>
        </p:spPr>
        <p:txBody>
          <a:bodyPr wrap="square" numCol="1" anchorCtr="0" compatLnSpc="1">
            <a:prstTxWarp prst="textNoShape">
              <a:avLst/>
            </a:prstTxWarp>
          </a:bodyPr>
          <a:lstStyle/>
          <a:p>
            <a:pPr eaLnBrk="1" hangingPunct="1">
              <a:defRPr/>
            </a:pPr>
            <a:r>
              <a:rPr lang="en-US" altLang="x-none" sz="4300" dirty="0">
                <a:solidFill>
                  <a:schemeClr val="accent6">
                    <a:lumMod val="40000"/>
                    <a:lumOff val="60000"/>
                  </a:schemeClr>
                </a:solidFill>
                <a:effectLst/>
                <a:ea typeface="ＭＳ Ｐゴシック" charset="-128"/>
              </a:rPr>
              <a:t>Ethical Issues Related to Computers and Information Systems </a:t>
            </a:r>
          </a:p>
        </p:txBody>
      </p:sp>
      <p:sp>
        <p:nvSpPr>
          <p:cNvPr id="78850" name="Rectangle 3"/>
          <p:cNvSpPr>
            <a:spLocks noGrp="1" noChangeArrowheads="1"/>
          </p:cNvSpPr>
          <p:nvPr>
            <p:ph idx="1"/>
          </p:nvPr>
        </p:nvSpPr>
        <p:spPr>
          <a:xfrm>
            <a:off x="457200" y="2057400"/>
            <a:ext cx="7499350" cy="4611688"/>
          </a:xfrm>
        </p:spPr>
        <p:txBody>
          <a:bodyPr/>
          <a:lstStyle/>
          <a:p>
            <a:pPr eaLnBrk="1" hangingPunct="1">
              <a:buClr>
                <a:schemeClr val="accent6">
                  <a:lumMod val="60000"/>
                  <a:lumOff val="40000"/>
                </a:schemeClr>
              </a:buClr>
              <a:buSzPct val="140000"/>
              <a:buFont typeface="Arial" charset="0"/>
              <a:buChar char="•"/>
              <a:defRPr/>
            </a:pPr>
            <a:r>
              <a:rPr lang="en-US" altLang="x-none" sz="2800" dirty="0">
                <a:latin typeface="+mn-lt"/>
                <a:ea typeface="ＭＳ Ｐゴシック" charset="-128"/>
              </a:rPr>
              <a:t>Some ethical issues from computer use:</a:t>
            </a:r>
          </a:p>
          <a:p>
            <a:pPr lvl="1" eaLnBrk="1" hangingPunct="1">
              <a:buClr>
                <a:schemeClr val="accent6">
                  <a:lumMod val="60000"/>
                  <a:lumOff val="40000"/>
                </a:schemeClr>
              </a:buClr>
              <a:buSzPct val="140000"/>
              <a:buFont typeface="Arial" charset="0"/>
              <a:buChar char="•"/>
              <a:defRPr/>
            </a:pPr>
            <a:r>
              <a:rPr lang="en-US" altLang="x-none" sz="2000" dirty="0">
                <a:latin typeface="+mn-lt"/>
                <a:ea typeface="ＭＳ Ｐゴシック" charset="-128"/>
              </a:rPr>
              <a:t>Repositories and processors of information</a:t>
            </a:r>
          </a:p>
          <a:p>
            <a:pPr lvl="1" eaLnBrk="1" hangingPunct="1">
              <a:buClr>
                <a:schemeClr val="accent6">
                  <a:lumMod val="60000"/>
                  <a:lumOff val="40000"/>
                </a:schemeClr>
              </a:buClr>
              <a:buSzPct val="140000"/>
              <a:buFont typeface="Arial" charset="0"/>
              <a:buChar char="•"/>
              <a:defRPr/>
            </a:pPr>
            <a:r>
              <a:rPr lang="en-US" altLang="x-none" sz="2000" dirty="0">
                <a:latin typeface="+mn-lt"/>
                <a:ea typeface="ＭＳ Ｐゴシック" charset="-128"/>
              </a:rPr>
              <a:t>Producers of new forms and types of assets</a:t>
            </a:r>
          </a:p>
          <a:p>
            <a:pPr lvl="1" eaLnBrk="1" hangingPunct="1">
              <a:buClr>
                <a:schemeClr val="accent6">
                  <a:lumMod val="60000"/>
                  <a:lumOff val="40000"/>
                </a:schemeClr>
              </a:buClr>
              <a:buSzPct val="140000"/>
              <a:buFont typeface="Arial" charset="0"/>
              <a:buChar char="•"/>
              <a:defRPr/>
            </a:pPr>
            <a:r>
              <a:rPr lang="en-US" altLang="x-none" sz="2000" dirty="0">
                <a:latin typeface="+mn-lt"/>
                <a:ea typeface="ＭＳ Ｐゴシック" charset="-128"/>
              </a:rPr>
              <a:t>Instruments of acts</a:t>
            </a:r>
          </a:p>
          <a:p>
            <a:pPr lvl="1" eaLnBrk="1" hangingPunct="1">
              <a:buClr>
                <a:schemeClr val="accent6">
                  <a:lumMod val="60000"/>
                  <a:lumOff val="40000"/>
                </a:schemeClr>
              </a:buClr>
              <a:buSzPct val="140000"/>
              <a:buFont typeface="Arial" charset="0"/>
              <a:buChar char="•"/>
              <a:defRPr/>
            </a:pPr>
            <a:r>
              <a:rPr lang="en-US" altLang="x-none" sz="2000" dirty="0">
                <a:latin typeface="+mn-lt"/>
                <a:ea typeface="ＭＳ Ｐゴシック" charset="-128"/>
              </a:rPr>
              <a:t>Symbols of intimidation and deception</a:t>
            </a:r>
          </a:p>
          <a:p>
            <a:pPr eaLnBrk="1" hangingPunct="1">
              <a:spcBef>
                <a:spcPts val="1875"/>
              </a:spcBef>
              <a:spcAft>
                <a:spcPts val="600"/>
              </a:spcAft>
              <a:buClr>
                <a:schemeClr val="accent6">
                  <a:lumMod val="60000"/>
                  <a:lumOff val="40000"/>
                </a:schemeClr>
              </a:buClr>
              <a:buSzPct val="140000"/>
              <a:buFont typeface="Arial" charset="0"/>
              <a:buChar char="•"/>
              <a:defRPr/>
            </a:pPr>
            <a:r>
              <a:rPr lang="en-US" altLang="x-none" sz="2800" dirty="0">
                <a:latin typeface="+mn-lt"/>
                <a:ea typeface="ＭＳ Ｐゴシック" charset="-128"/>
              </a:rPr>
              <a:t>Those who understand, exploit technology, and have access permission, have power over these</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idx="1"/>
          </p:nvPr>
        </p:nvSpPr>
        <p:spPr>
          <a:xfrm>
            <a:off x="457200" y="1844675"/>
            <a:ext cx="8229600" cy="5013325"/>
          </a:xfrm>
        </p:spPr>
        <p:txBody>
          <a:bodyPr>
            <a:normAutofit/>
          </a:bodyPr>
          <a:lstStyle/>
          <a:p>
            <a:pPr eaLnBrk="1" hangingPunct="1">
              <a:lnSpc>
                <a:spcPct val="90000"/>
              </a:lnSpc>
              <a:buClr>
                <a:schemeClr val="accent6">
                  <a:lumMod val="60000"/>
                  <a:lumOff val="40000"/>
                </a:schemeClr>
              </a:buClr>
              <a:buSzPct val="140000"/>
              <a:buFont typeface="Arial" charset="0"/>
              <a:buChar char="•"/>
              <a:defRPr/>
            </a:pPr>
            <a:r>
              <a:rPr lang="en-US" altLang="x-none" dirty="0">
                <a:effectLst>
                  <a:outerShdw blurRad="38100" dist="38100" dir="2700000" algn="tl">
                    <a:srgbClr val="000000"/>
                  </a:outerShdw>
                </a:effectLst>
                <a:ea typeface="ＭＳ Ｐゴシック" charset="-128"/>
              </a:rPr>
              <a:t>Concern with balancing professional responsibilities with ethical or moral responsibilities</a:t>
            </a:r>
          </a:p>
          <a:p>
            <a:pPr eaLnBrk="1" hangingPunct="1">
              <a:lnSpc>
                <a:spcPct val="90000"/>
              </a:lnSpc>
              <a:buClr>
                <a:schemeClr val="accent6">
                  <a:lumMod val="60000"/>
                  <a:lumOff val="40000"/>
                </a:schemeClr>
              </a:buClr>
              <a:buSzPct val="140000"/>
              <a:buFont typeface="Arial" charset="0"/>
              <a:buChar char="•"/>
              <a:defRPr/>
            </a:pPr>
            <a:r>
              <a:rPr lang="en-US" altLang="x-none" dirty="0">
                <a:effectLst>
                  <a:outerShdw blurRad="38100" dist="38100" dir="2700000" algn="tl">
                    <a:srgbClr val="000000"/>
                  </a:outerShdw>
                </a:effectLst>
                <a:ea typeface="ＭＳ Ｐゴシック" charset="-128"/>
              </a:rPr>
              <a:t>Types of ethical areas a computing or IT professional may face:</a:t>
            </a:r>
          </a:p>
          <a:p>
            <a:pPr lvl="1" eaLnBrk="1" hangingPunct="1">
              <a:lnSpc>
                <a:spcPct val="90000"/>
              </a:lnSpc>
              <a:buClr>
                <a:schemeClr val="accent6">
                  <a:lumMod val="60000"/>
                  <a:lumOff val="40000"/>
                </a:schemeClr>
              </a:buClr>
              <a:buSzPct val="140000"/>
              <a:buFont typeface="Arial" charset="0"/>
              <a:buChar char="•"/>
              <a:defRPr/>
            </a:pPr>
            <a:r>
              <a:rPr lang="en-US" altLang="x-none" sz="1500" dirty="0">
                <a:effectLst>
                  <a:outerShdw blurRad="38100" dist="38100" dir="2700000" algn="tl">
                    <a:srgbClr val="000000"/>
                  </a:outerShdw>
                </a:effectLst>
                <a:ea typeface="ＭＳ Ｐゴシック" charset="-128"/>
              </a:rPr>
              <a:t>Ethical duty as a professional may come into conflict with loyalty to employer</a:t>
            </a:r>
          </a:p>
          <a:p>
            <a:pPr lvl="1" eaLnBrk="1" hangingPunct="1">
              <a:lnSpc>
                <a:spcPct val="90000"/>
              </a:lnSpc>
              <a:buClr>
                <a:schemeClr val="accent6">
                  <a:lumMod val="60000"/>
                  <a:lumOff val="40000"/>
                </a:schemeClr>
              </a:buClr>
              <a:buSzPct val="140000"/>
              <a:buFont typeface="Arial" charset="0"/>
              <a:buChar char="•"/>
              <a:defRPr/>
            </a:pPr>
            <a:r>
              <a:rPr lang="en-US" altLang="en-US" sz="1500" dirty="0">
                <a:effectLst>
                  <a:outerShdw blurRad="38100" dist="38100" dir="2700000" algn="tl">
                    <a:srgbClr val="000000"/>
                  </a:outerShdw>
                </a:effectLst>
                <a:ea typeface="ＭＳ Ｐゴシック" charset="-128"/>
              </a:rPr>
              <a:t>“</a:t>
            </a:r>
            <a:r>
              <a:rPr lang="en-US" altLang="ja-JP" sz="1500" dirty="0">
                <a:effectLst>
                  <a:outerShdw blurRad="38100" dist="38100" dir="2700000" algn="tl">
                    <a:srgbClr val="000000"/>
                  </a:outerShdw>
                </a:effectLst>
                <a:ea typeface="ＭＳ Ｐゴシック" charset="-128"/>
              </a:rPr>
              <a:t>Blowing the whistle</a:t>
            </a:r>
            <a:r>
              <a:rPr lang="en-US" altLang="en-US" sz="1500" dirty="0">
                <a:effectLst>
                  <a:outerShdw blurRad="38100" dist="38100" dir="2700000" algn="tl">
                    <a:srgbClr val="000000"/>
                  </a:outerShdw>
                </a:effectLst>
                <a:ea typeface="ＭＳ Ｐゴシック" charset="-128"/>
              </a:rPr>
              <a:t>”</a:t>
            </a:r>
            <a:endParaRPr lang="en-US" altLang="ja-JP" sz="1500" dirty="0">
              <a:effectLst>
                <a:outerShdw blurRad="38100" dist="38100" dir="2700000" algn="tl">
                  <a:srgbClr val="000000"/>
                </a:outerShdw>
              </a:effectLst>
              <a:ea typeface="ＭＳ Ｐゴシック" charset="-128"/>
            </a:endParaRPr>
          </a:p>
          <a:p>
            <a:pPr lvl="1" eaLnBrk="1" hangingPunct="1">
              <a:lnSpc>
                <a:spcPct val="90000"/>
              </a:lnSpc>
              <a:buClr>
                <a:schemeClr val="accent6">
                  <a:lumMod val="60000"/>
                  <a:lumOff val="40000"/>
                </a:schemeClr>
              </a:buClr>
              <a:buSzPct val="140000"/>
              <a:buFont typeface="Arial" charset="0"/>
              <a:buChar char="•"/>
              <a:defRPr/>
            </a:pPr>
            <a:r>
              <a:rPr lang="en-US" altLang="x-none" sz="1500" dirty="0">
                <a:effectLst>
                  <a:outerShdw blurRad="38100" dist="38100" dir="2700000" algn="tl">
                    <a:srgbClr val="000000"/>
                  </a:outerShdw>
                </a:effectLst>
                <a:ea typeface="ＭＳ Ｐゴシック" charset="-128"/>
              </a:rPr>
              <a:t>Expose a situation that can harm the public or a company</a:t>
            </a:r>
            <a:r>
              <a:rPr lang="en-US" altLang="en-US" sz="1500" dirty="0">
                <a:effectLst>
                  <a:outerShdw blurRad="38100" dist="38100" dir="2700000" algn="tl">
                    <a:srgbClr val="000000"/>
                  </a:outerShdw>
                </a:effectLst>
                <a:ea typeface="ＭＳ Ｐゴシック" charset="-128"/>
              </a:rPr>
              <a:t>’</a:t>
            </a:r>
            <a:r>
              <a:rPr lang="en-US" altLang="x-none" sz="1500" dirty="0">
                <a:effectLst>
                  <a:outerShdw blurRad="38100" dist="38100" dir="2700000" algn="tl">
                    <a:srgbClr val="000000"/>
                  </a:outerShdw>
                </a:effectLst>
                <a:ea typeface="ＭＳ Ｐゴシック" charset="-128"/>
              </a:rPr>
              <a:t>s customers</a:t>
            </a:r>
          </a:p>
          <a:p>
            <a:pPr lvl="1" eaLnBrk="1" hangingPunct="1">
              <a:lnSpc>
                <a:spcPct val="90000"/>
              </a:lnSpc>
              <a:buClr>
                <a:schemeClr val="accent6">
                  <a:lumMod val="60000"/>
                  <a:lumOff val="40000"/>
                </a:schemeClr>
              </a:buClr>
              <a:buSzPct val="140000"/>
              <a:buFont typeface="Arial" charset="0"/>
              <a:buChar char="•"/>
              <a:defRPr/>
            </a:pPr>
            <a:r>
              <a:rPr lang="en-US" altLang="x-none" sz="1500" dirty="0">
                <a:effectLst>
                  <a:outerShdw blurRad="38100" dist="38100" dir="2700000" algn="tl">
                    <a:srgbClr val="000000"/>
                  </a:outerShdw>
                </a:effectLst>
                <a:ea typeface="ＭＳ Ｐゴシック" charset="-128"/>
              </a:rPr>
              <a:t>Potential conflict of interest</a:t>
            </a:r>
            <a:endParaRPr lang="en-US" altLang="x-none" dirty="0">
              <a:effectLst>
                <a:outerShdw blurRad="38100" dist="38100" dir="2700000" algn="tl">
                  <a:srgbClr val="000000"/>
                </a:outerShdw>
              </a:effectLst>
              <a:ea typeface="ＭＳ Ｐゴシック" charset="-128"/>
            </a:endParaRPr>
          </a:p>
          <a:p>
            <a:pPr eaLnBrk="1" hangingPunct="1">
              <a:lnSpc>
                <a:spcPct val="90000"/>
              </a:lnSpc>
              <a:buClr>
                <a:schemeClr val="accent6">
                  <a:lumMod val="60000"/>
                  <a:lumOff val="40000"/>
                </a:schemeClr>
              </a:buClr>
              <a:buSzPct val="140000"/>
              <a:buFont typeface="Arial" charset="0"/>
              <a:buChar char="•"/>
              <a:defRPr/>
            </a:pPr>
            <a:r>
              <a:rPr lang="en-US" altLang="x-none" dirty="0">
                <a:effectLst>
                  <a:outerShdw blurRad="38100" dist="38100" dir="2700000" algn="tl">
                    <a:srgbClr val="000000"/>
                  </a:outerShdw>
                </a:effectLst>
                <a:ea typeface="ＭＳ Ｐゴシック" charset="-128"/>
              </a:rPr>
              <a:t>Organizations have a duty to provide alternative, less extreme opportunities for the employee</a:t>
            </a:r>
          </a:p>
          <a:p>
            <a:pPr marL="742950" lvl="2" indent="-342900" eaLnBrk="1" hangingPunct="1">
              <a:lnSpc>
                <a:spcPct val="90000"/>
              </a:lnSpc>
              <a:buClr>
                <a:schemeClr val="accent6">
                  <a:lumMod val="60000"/>
                  <a:lumOff val="40000"/>
                </a:schemeClr>
              </a:buClr>
              <a:buSzPct val="140000"/>
              <a:buFont typeface="Arial" charset="0"/>
              <a:buChar char="•"/>
              <a:defRPr/>
            </a:pPr>
            <a:r>
              <a:rPr lang="en-US" altLang="x-none" sz="1400" dirty="0">
                <a:effectLst>
                  <a:outerShdw blurRad="38100" dist="38100" dir="2700000" algn="tl">
                    <a:srgbClr val="000000"/>
                  </a:outerShdw>
                </a:effectLst>
                <a:ea typeface="ＭＳ Ｐゴシック" charset="-128"/>
              </a:rPr>
              <a:t>In-house ombudsperson coupled with a commitment not to penalize employees for exposing problems</a:t>
            </a:r>
            <a:endParaRPr lang="en-US" altLang="x-none" dirty="0">
              <a:effectLst>
                <a:outerShdw blurRad="38100" dist="38100" dir="2700000" algn="tl">
                  <a:srgbClr val="000000"/>
                </a:outerShdw>
              </a:effectLst>
              <a:ea typeface="ＭＳ Ｐゴシック" charset="-128"/>
            </a:endParaRPr>
          </a:p>
          <a:p>
            <a:pPr eaLnBrk="1" hangingPunct="1">
              <a:lnSpc>
                <a:spcPct val="90000"/>
              </a:lnSpc>
              <a:buClr>
                <a:schemeClr val="accent6">
                  <a:lumMod val="60000"/>
                  <a:lumOff val="40000"/>
                </a:schemeClr>
              </a:buClr>
              <a:buSzPct val="140000"/>
              <a:buFont typeface="Arial" charset="0"/>
              <a:buChar char="•"/>
              <a:defRPr/>
            </a:pPr>
            <a:r>
              <a:rPr lang="en-US" altLang="x-none" dirty="0">
                <a:effectLst>
                  <a:outerShdw blurRad="38100" dist="38100" dir="2700000" algn="tl">
                    <a:srgbClr val="000000"/>
                  </a:outerShdw>
                </a:effectLst>
                <a:ea typeface="ＭＳ Ｐゴシック" charset="-128"/>
              </a:rPr>
              <a:t>Professional societies should provide a mechanism whereby society members can get advice on how to proceed</a:t>
            </a:r>
          </a:p>
        </p:txBody>
      </p:sp>
      <p:sp>
        <p:nvSpPr>
          <p:cNvPr id="80899" name="Rectangle 2"/>
          <p:cNvSpPr>
            <a:spLocks noGrp="1" noChangeArrowheads="1"/>
          </p:cNvSpPr>
          <p:nvPr>
            <p:ph type="title"/>
          </p:nvPr>
        </p:nvSpPr>
        <p:spPr bwMode="auto">
          <a:xfrm>
            <a:off x="0" y="188913"/>
            <a:ext cx="9144000" cy="1557337"/>
          </a:xfrm>
        </p:spPr>
        <p:txBody>
          <a:bodyPr wrap="square" numCol="1" anchorCtr="0" compatLnSpc="1">
            <a:prstTxWarp prst="textNoShape">
              <a:avLst/>
            </a:prstTxWarp>
          </a:bodyPr>
          <a:lstStyle/>
          <a:p>
            <a:pPr eaLnBrk="1" hangingPunct="1">
              <a:defRPr/>
            </a:pPr>
            <a:r>
              <a:rPr lang="en-US" altLang="x-none" dirty="0">
                <a:solidFill>
                  <a:schemeClr val="accent6">
                    <a:lumMod val="40000"/>
                    <a:lumOff val="60000"/>
                  </a:schemeClr>
                </a:solidFill>
                <a:effectLst/>
                <a:ea typeface="ＭＳ Ｐゴシック" charset="-128"/>
              </a:rPr>
              <a:t>Professional/Ethical Responsibilities</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1EEA-E9A7-A54D-9901-80F7A2292EBE}"/>
              </a:ext>
            </a:extLst>
          </p:cNvPr>
          <p:cNvSpPr>
            <a:spLocks noGrp="1"/>
          </p:cNvSpPr>
          <p:nvPr>
            <p:ph type="ctrTitle"/>
          </p:nvPr>
        </p:nvSpPr>
        <p:spPr>
          <a:xfrm>
            <a:off x="899592" y="1412776"/>
            <a:ext cx="7560840" cy="3456384"/>
          </a:xfrm>
          <a:ln>
            <a:solidFill>
              <a:schemeClr val="tx1"/>
            </a:solidFill>
          </a:ln>
        </p:spPr>
        <p:txBody>
          <a:bodyPr>
            <a:noAutofit/>
          </a:bodyPr>
          <a:lstStyle/>
          <a:p>
            <a:br>
              <a:rPr lang="en-AU" sz="4000" dirty="0"/>
            </a:br>
            <a:br>
              <a:rPr lang="en-AU" sz="4000" dirty="0"/>
            </a:br>
            <a:br>
              <a:rPr lang="en-AU" sz="4000" dirty="0"/>
            </a:br>
            <a:br>
              <a:rPr lang="en-AU" sz="4000" dirty="0"/>
            </a:br>
            <a:br>
              <a:rPr lang="en-AU" sz="4000" dirty="0"/>
            </a:br>
            <a:br>
              <a:rPr lang="en-AU" sz="4000" dirty="0"/>
            </a:br>
            <a:br>
              <a:rPr lang="en-AU" sz="4000" dirty="0"/>
            </a:br>
            <a:br>
              <a:rPr lang="en-AU" sz="4000" dirty="0"/>
            </a:br>
            <a:br>
              <a:rPr lang="en-AU" sz="4000" dirty="0"/>
            </a:br>
            <a:br>
              <a:rPr lang="en-AU" sz="4000" dirty="0"/>
            </a:br>
            <a:br>
              <a:rPr lang="en-AU" sz="4000" dirty="0"/>
            </a:br>
            <a:r>
              <a:rPr lang="en-AU" sz="4000" dirty="0"/>
              <a:t>The Cybercrime Prevention Law </a:t>
            </a:r>
            <a:br>
              <a:rPr lang="en-AU" sz="4000" dirty="0"/>
            </a:br>
            <a:r>
              <a:rPr lang="en-AU" sz="4000" dirty="0"/>
              <a:t>in </a:t>
            </a:r>
            <a:br>
              <a:rPr lang="en-AU" sz="4000" dirty="0"/>
            </a:br>
            <a:r>
              <a:rPr lang="en-AU" sz="4000" dirty="0"/>
              <a:t>Qatar</a:t>
            </a:r>
            <a:br>
              <a:rPr lang="en-AU" sz="4000" dirty="0"/>
            </a:br>
            <a:endParaRPr lang="en-US" sz="4000" dirty="0"/>
          </a:p>
        </p:txBody>
      </p:sp>
    </p:spTree>
    <p:extLst>
      <p:ext uri="{BB962C8B-B14F-4D97-AF65-F5344CB8AC3E}">
        <p14:creationId xmlns:p14="http://schemas.microsoft.com/office/powerpoint/2010/main" val="78611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B07CA-FADB-F44C-87AE-2CEE1F825BEB}"/>
              </a:ext>
            </a:extLst>
          </p:cNvPr>
          <p:cNvSpPr>
            <a:spLocks noGrp="1"/>
          </p:cNvSpPr>
          <p:nvPr>
            <p:ph type="title"/>
          </p:nvPr>
        </p:nvSpPr>
        <p:spPr>
          <a:xfrm>
            <a:off x="628650" y="383120"/>
            <a:ext cx="7886700" cy="741624"/>
          </a:xfrm>
        </p:spPr>
        <p:txBody>
          <a:bodyPr>
            <a:noAutofit/>
          </a:bodyPr>
          <a:lstStyle/>
          <a:p>
            <a:pPr algn="ctr">
              <a:lnSpc>
                <a:spcPct val="100000"/>
              </a:lnSpc>
            </a:pPr>
            <a:br>
              <a:rPr lang="en-AU" sz="2400" dirty="0">
                <a:latin typeface="Arial" panose="020B0604020202020204" pitchFamily="34" charset="0"/>
                <a:cs typeface="Arial" panose="020B0604020202020204" pitchFamily="34" charset="0"/>
              </a:rPr>
            </a:br>
            <a:r>
              <a:rPr lang="en-AU" sz="2400" dirty="0">
                <a:latin typeface="Arial" panose="020B0604020202020204" pitchFamily="34" charset="0"/>
                <a:cs typeface="Arial" panose="020B0604020202020204" pitchFamily="34" charset="0"/>
              </a:rPr>
              <a:t>Article(2) </a:t>
            </a:r>
            <a:br>
              <a:rPr lang="en-AU" sz="2400" dirty="0">
                <a:latin typeface="Arial" panose="020B0604020202020204" pitchFamily="34" charset="0"/>
                <a:cs typeface="Arial" panose="020B0604020202020204" pitchFamily="34" charset="0"/>
              </a:rPr>
            </a:br>
            <a:r>
              <a:rPr lang="en-AU" sz="2400" dirty="0">
                <a:latin typeface="Arial" panose="020B0604020202020204" pitchFamily="34" charset="0"/>
                <a:cs typeface="Arial" panose="020B0604020202020204" pitchFamily="34" charset="0"/>
              </a:rPr>
              <a:t>Crimes Pertaining to Hacking Information Systems</a:t>
            </a:r>
            <a:endParaRPr lang="en-US"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76A013F-2390-EF4C-A651-A6F68829F0A4}"/>
              </a:ext>
            </a:extLst>
          </p:cNvPr>
          <p:cNvSpPr>
            <a:spLocks noGrp="1"/>
          </p:cNvSpPr>
          <p:nvPr>
            <p:ph idx="1"/>
          </p:nvPr>
        </p:nvSpPr>
        <p:spPr>
          <a:xfrm>
            <a:off x="323528" y="1268760"/>
            <a:ext cx="8424935" cy="4968552"/>
          </a:xfrm>
        </p:spPr>
        <p:txBody>
          <a:bodyPr>
            <a:noAutofit/>
          </a:bodyPr>
          <a:lstStyle/>
          <a:p>
            <a:pPr>
              <a:spcBef>
                <a:spcPts val="0"/>
              </a:spcBef>
            </a:pPr>
            <a:r>
              <a:rPr lang="en-AU" sz="1700" dirty="0">
                <a:latin typeface="+mn-lt"/>
                <a:cs typeface="Arial" panose="020B0604020202020204" pitchFamily="34" charset="0"/>
              </a:rPr>
              <a:t>A person who manages through an Information Network or any information technology technique </a:t>
            </a:r>
            <a:r>
              <a:rPr lang="en-AU" sz="1700" u="sng" dirty="0">
                <a:latin typeface="+mn-lt"/>
                <a:cs typeface="Arial" panose="020B0604020202020204" pitchFamily="34" charset="0"/>
              </a:rPr>
              <a:t>to have an unlawful access to a web</a:t>
            </a:r>
            <a:r>
              <a:rPr lang="en-AU" sz="1700" dirty="0">
                <a:latin typeface="+mn-lt"/>
                <a:cs typeface="Arial" panose="020B0604020202020204" pitchFamily="34" charset="0"/>
              </a:rPr>
              <a:t>site or an information system belonging to a state authority, body or entity or any affiliated corporation shall be punished by imprisonment for a period not exceeding three (3) years and a fine of not more than QR500,000. </a:t>
            </a:r>
          </a:p>
          <a:p>
            <a:pPr>
              <a:spcBef>
                <a:spcPts val="0"/>
              </a:spcBef>
            </a:pPr>
            <a:r>
              <a:rPr lang="en-AU" sz="1700" dirty="0">
                <a:latin typeface="+mn-lt"/>
                <a:cs typeface="Arial" panose="020B0604020202020204" pitchFamily="34" charset="0"/>
              </a:rPr>
              <a:t>The punishment mentioned in the preceding paragraph shall be doubled if such access results in: </a:t>
            </a:r>
          </a:p>
          <a:p>
            <a:pPr marL="685800" lvl="1" indent="-342900">
              <a:spcBef>
                <a:spcPts val="0"/>
              </a:spcBef>
              <a:buFont typeface="+mj-lt"/>
              <a:buAutoNum type="arabicParenR"/>
            </a:pPr>
            <a:r>
              <a:rPr lang="en-AU" sz="1700" dirty="0">
                <a:latin typeface="+mn-lt"/>
                <a:cs typeface="Arial" panose="020B0604020202020204" pitchFamily="34" charset="0"/>
              </a:rPr>
              <a:t>acquiring any electronic data or information: </a:t>
            </a:r>
          </a:p>
          <a:p>
            <a:pPr marL="685800" lvl="1" indent="-342900">
              <a:spcBef>
                <a:spcPts val="0"/>
              </a:spcBef>
              <a:buFont typeface="+mj-lt"/>
              <a:buAutoNum type="arabicParenR"/>
            </a:pPr>
            <a:r>
              <a:rPr lang="en-AU" sz="1700" dirty="0">
                <a:latin typeface="+mn-lt"/>
                <a:cs typeface="Arial" panose="020B0604020202020204" pitchFamily="34" charset="0"/>
              </a:rPr>
              <a:t>acquiring any information or data pertaining to the State’s domestic or foreign security </a:t>
            </a:r>
          </a:p>
          <a:p>
            <a:pPr marL="685800" lvl="1" indent="-342900">
              <a:spcBef>
                <a:spcPts val="0"/>
              </a:spcBef>
              <a:buFont typeface="+mj-lt"/>
              <a:buAutoNum type="arabicParenR"/>
            </a:pPr>
            <a:r>
              <a:rPr lang="en-AU" sz="1700" dirty="0">
                <a:latin typeface="+mn-lt"/>
                <a:cs typeface="Arial" panose="020B0604020202020204" pitchFamily="34" charset="0"/>
              </a:rPr>
              <a:t>or its national economy; </a:t>
            </a:r>
          </a:p>
          <a:p>
            <a:pPr marL="685800" lvl="1" indent="-342900">
              <a:spcBef>
                <a:spcPts val="0"/>
              </a:spcBef>
              <a:buFont typeface="+mj-lt"/>
              <a:buAutoNum type="arabicParenR"/>
            </a:pPr>
            <a:r>
              <a:rPr lang="en-AU" sz="1700" dirty="0">
                <a:latin typeface="+mn-lt"/>
                <a:cs typeface="Arial" panose="020B0604020202020204" pitchFamily="34" charset="0"/>
              </a:rPr>
              <a:t>acquiring any government information which are deemed confidential by nature or by </a:t>
            </a:r>
          </a:p>
          <a:p>
            <a:pPr marL="342900" lvl="1" indent="0">
              <a:spcBef>
                <a:spcPts val="0"/>
              </a:spcBef>
              <a:buNone/>
            </a:pPr>
            <a:r>
              <a:rPr lang="en-AU" sz="1700" dirty="0">
                <a:latin typeface="+mn-lt"/>
                <a:cs typeface="Arial" panose="020B0604020202020204" pitchFamily="34" charset="0"/>
              </a:rPr>
              <a:t>         way of specific instructions; </a:t>
            </a:r>
          </a:p>
          <a:p>
            <a:pPr marL="685800" lvl="1" indent="-342900">
              <a:spcBef>
                <a:spcPts val="0"/>
              </a:spcBef>
              <a:buFont typeface="+mj-lt"/>
              <a:buAutoNum type="arabicParenR"/>
            </a:pPr>
            <a:r>
              <a:rPr lang="en-AU" sz="1700" dirty="0">
                <a:latin typeface="+mn-lt"/>
                <a:cs typeface="Arial" panose="020B0604020202020204" pitchFamily="34" charset="0"/>
              </a:rPr>
              <a:t>cancelling, destroying, damaging or publishing such electronic information or data; </a:t>
            </a:r>
          </a:p>
          <a:p>
            <a:pPr marL="685800" lvl="1" indent="-342900">
              <a:spcBef>
                <a:spcPts val="0"/>
              </a:spcBef>
              <a:buFont typeface="+mj-lt"/>
              <a:buAutoNum type="arabicParenR"/>
            </a:pPr>
            <a:r>
              <a:rPr lang="en-AU" sz="1700" dirty="0">
                <a:latin typeface="+mn-lt"/>
                <a:cs typeface="Arial" panose="020B0604020202020204" pitchFamily="34" charset="0"/>
              </a:rPr>
              <a:t>inflicting damage on any beneficiaries or users; or </a:t>
            </a:r>
          </a:p>
          <a:p>
            <a:pPr marL="685800" lvl="1" indent="-342900">
              <a:spcBef>
                <a:spcPts val="0"/>
              </a:spcBef>
              <a:buFont typeface="+mj-lt"/>
              <a:buAutoNum type="arabicParenR"/>
            </a:pPr>
            <a:r>
              <a:rPr lang="en-AU" sz="1700" dirty="0">
                <a:latin typeface="+mn-lt"/>
                <a:cs typeface="Arial" panose="020B0604020202020204" pitchFamily="34" charset="0"/>
              </a:rPr>
              <a:t>acquiring undeserved money, services or benefits. </a:t>
            </a:r>
          </a:p>
          <a:p>
            <a:pPr>
              <a:spcBef>
                <a:spcPts val="0"/>
              </a:spcBef>
            </a:pPr>
            <a:endParaRPr lang="en-US" sz="1700" dirty="0">
              <a:latin typeface="+mn-lt"/>
              <a:cs typeface="Arial" panose="020B0604020202020204" pitchFamily="34" charset="0"/>
            </a:endParaRPr>
          </a:p>
        </p:txBody>
      </p:sp>
    </p:spTree>
    <p:extLst>
      <p:ext uri="{BB962C8B-B14F-4D97-AF65-F5344CB8AC3E}">
        <p14:creationId xmlns:p14="http://schemas.microsoft.com/office/powerpoint/2010/main" val="278029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1878-CCB3-A446-965E-66D0A9EF1B34}"/>
              </a:ext>
            </a:extLst>
          </p:cNvPr>
          <p:cNvSpPr>
            <a:spLocks noGrp="1"/>
          </p:cNvSpPr>
          <p:nvPr>
            <p:ph type="title"/>
          </p:nvPr>
        </p:nvSpPr>
        <p:spPr>
          <a:xfrm>
            <a:off x="539552" y="404664"/>
            <a:ext cx="7886700" cy="450056"/>
          </a:xfrm>
        </p:spPr>
        <p:txBody>
          <a:bodyPr>
            <a:normAutofit fontScale="90000"/>
          </a:bodyPr>
          <a:lstStyle/>
          <a:p>
            <a:r>
              <a:rPr lang="en-US" dirty="0"/>
              <a:t>Article (3)</a:t>
            </a:r>
          </a:p>
        </p:txBody>
      </p:sp>
      <p:sp>
        <p:nvSpPr>
          <p:cNvPr id="3" name="Content Placeholder 2">
            <a:extLst>
              <a:ext uri="{FF2B5EF4-FFF2-40B4-BE49-F238E27FC236}">
                <a16:creationId xmlns:a16="http://schemas.microsoft.com/office/drawing/2014/main" id="{2EA0EC77-0CDD-1247-8727-ED64DA78BF46}"/>
              </a:ext>
            </a:extLst>
          </p:cNvPr>
          <p:cNvSpPr>
            <a:spLocks noGrp="1"/>
          </p:cNvSpPr>
          <p:nvPr>
            <p:ph idx="1"/>
          </p:nvPr>
        </p:nvSpPr>
        <p:spPr>
          <a:xfrm>
            <a:off x="358576" y="980728"/>
            <a:ext cx="8389888" cy="5256584"/>
          </a:xfrm>
        </p:spPr>
        <p:txBody>
          <a:bodyPr>
            <a:noAutofit/>
          </a:bodyPr>
          <a:lstStyle/>
          <a:p>
            <a:pPr>
              <a:spcBef>
                <a:spcPts val="0"/>
              </a:spcBef>
            </a:pPr>
            <a:r>
              <a:rPr lang="en-AU" sz="1800" dirty="0">
                <a:latin typeface="+mn-lt"/>
              </a:rPr>
              <a:t>A sentence of not more than three years in prison and a fine of not more than QR 500,000, or either of these penalties, shall be imposed on any person who </a:t>
            </a:r>
          </a:p>
          <a:p>
            <a:pPr marL="1128713" lvl="2" indent="-385763">
              <a:spcBef>
                <a:spcPts val="0"/>
              </a:spcBef>
              <a:buFont typeface="+mj-lt"/>
              <a:buAutoNum type="romanUcPeriod"/>
            </a:pPr>
            <a:r>
              <a:rPr lang="en-AU" dirty="0">
                <a:latin typeface="+mn-lt"/>
              </a:rPr>
              <a:t>intentionally and illegally accesses in any way a website, an information system, an information network or an information technology technique or a part thereof; </a:t>
            </a:r>
          </a:p>
          <a:p>
            <a:pPr marL="1128713" lvl="2" indent="-385763">
              <a:spcBef>
                <a:spcPts val="0"/>
              </a:spcBef>
              <a:buFont typeface="+mj-lt"/>
              <a:buAutoNum type="romanUcPeriod"/>
            </a:pPr>
            <a:r>
              <a:rPr lang="en-AU" dirty="0">
                <a:latin typeface="+mn-lt"/>
              </a:rPr>
              <a:t>exceeds authorized access; or </a:t>
            </a:r>
          </a:p>
          <a:p>
            <a:pPr marL="1128713" lvl="2" indent="-385763">
              <a:spcBef>
                <a:spcPts val="0"/>
              </a:spcBef>
              <a:buFont typeface="+mj-lt"/>
              <a:buAutoNum type="romanUcPeriod"/>
            </a:pPr>
            <a:r>
              <a:rPr lang="en-AU" dirty="0">
                <a:latin typeface="+mn-lt"/>
              </a:rPr>
              <a:t>knowingly continues his visit or access thereof. </a:t>
            </a:r>
          </a:p>
          <a:p>
            <a:pPr>
              <a:spcBef>
                <a:spcPts val="0"/>
              </a:spcBef>
            </a:pPr>
            <a:r>
              <a:rPr lang="en-AU" sz="1800" dirty="0">
                <a:latin typeface="+mn-lt"/>
              </a:rPr>
              <a:t>The punishment mentioned in the preceding paragraph shall be doubled if such access results in: </a:t>
            </a:r>
          </a:p>
          <a:p>
            <a:pPr marL="785813" lvl="1" indent="-385763">
              <a:spcBef>
                <a:spcPts val="0"/>
              </a:spcBef>
              <a:buFont typeface="+mj-lt"/>
              <a:buAutoNum type="arabicParenR"/>
            </a:pPr>
            <a:r>
              <a:rPr lang="en-AU" sz="1800" dirty="0">
                <a:latin typeface="+mn-lt"/>
              </a:rPr>
              <a:t>cancelling, deleting, adding, disclosing, destroying, changing, transferring, capturing, copying, publishing or republishing electronic data or information stored in an information system; </a:t>
            </a:r>
            <a:endParaRPr lang="en-AU" sz="1800" dirty="0">
              <a:effectLst/>
              <a:latin typeface="+mn-lt"/>
            </a:endParaRPr>
          </a:p>
          <a:p>
            <a:pPr marL="785813" lvl="1" indent="-385763">
              <a:spcBef>
                <a:spcPts val="0"/>
              </a:spcBef>
              <a:buFont typeface="+mj-lt"/>
              <a:buAutoNum type="arabicParenR"/>
            </a:pPr>
            <a:r>
              <a:rPr lang="en-AU" sz="1800" dirty="0">
                <a:latin typeface="+mn-lt"/>
              </a:rPr>
              <a:t>inflicting damage upon beneficiaries or users; </a:t>
            </a:r>
            <a:endParaRPr lang="en-AU" sz="1800" dirty="0">
              <a:effectLst/>
              <a:latin typeface="+mn-lt"/>
            </a:endParaRPr>
          </a:p>
          <a:p>
            <a:pPr marL="785813" lvl="1" indent="-385763">
              <a:spcBef>
                <a:spcPts val="0"/>
              </a:spcBef>
              <a:buFont typeface="+mj-lt"/>
              <a:buAutoNum type="arabicParenR"/>
            </a:pPr>
            <a:r>
              <a:rPr lang="en-AU" sz="1800" dirty="0">
                <a:latin typeface="+mn-lt"/>
              </a:rPr>
              <a:t>destroying, stopping or suspending a website, an information system or an information network; or </a:t>
            </a:r>
          </a:p>
          <a:p>
            <a:pPr marL="785813" lvl="1" indent="-385763">
              <a:spcBef>
                <a:spcPts val="0"/>
              </a:spcBef>
              <a:buFont typeface="+mj-lt"/>
              <a:buAutoNum type="arabicParenR"/>
            </a:pPr>
            <a:r>
              <a:rPr lang="en-AU" sz="1800" dirty="0">
                <a:latin typeface="+mn-lt"/>
              </a:rPr>
              <a:t>changing or deleting a website or changing its content, design or way of use or impersonating its owner or administrator. </a:t>
            </a:r>
            <a:endParaRPr lang="en-AU" sz="1800" dirty="0">
              <a:effectLst/>
              <a:latin typeface="+mn-lt"/>
            </a:endParaRPr>
          </a:p>
          <a:p>
            <a:pPr>
              <a:spcBef>
                <a:spcPts val="0"/>
              </a:spcBef>
            </a:pPr>
            <a:endParaRPr lang="en-US" sz="1800" dirty="0">
              <a:latin typeface="+mn-lt"/>
            </a:endParaRPr>
          </a:p>
        </p:txBody>
      </p:sp>
    </p:spTree>
    <p:extLst>
      <p:ext uri="{BB962C8B-B14F-4D97-AF65-F5344CB8AC3E}">
        <p14:creationId xmlns:p14="http://schemas.microsoft.com/office/powerpoint/2010/main" val="644758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B7E1-081A-274B-AFA0-91A76D21E879}"/>
              </a:ext>
            </a:extLst>
          </p:cNvPr>
          <p:cNvSpPr>
            <a:spLocks noGrp="1"/>
          </p:cNvSpPr>
          <p:nvPr>
            <p:ph type="title"/>
          </p:nvPr>
        </p:nvSpPr>
        <p:spPr>
          <a:xfrm>
            <a:off x="628650" y="1131094"/>
            <a:ext cx="7886700" cy="640556"/>
          </a:xfrm>
        </p:spPr>
        <p:txBody>
          <a:bodyPr>
            <a:normAutofit fontScale="90000"/>
          </a:bodyPr>
          <a:lstStyle/>
          <a:p>
            <a:r>
              <a:rPr lang="en-AU" dirty="0"/>
              <a:t>Article (4) </a:t>
            </a:r>
            <a:br>
              <a:rPr lang="en-AU" dirty="0"/>
            </a:br>
            <a:endParaRPr lang="en-US" dirty="0"/>
          </a:p>
        </p:txBody>
      </p:sp>
      <p:sp>
        <p:nvSpPr>
          <p:cNvPr id="3" name="Content Placeholder 2">
            <a:extLst>
              <a:ext uri="{FF2B5EF4-FFF2-40B4-BE49-F238E27FC236}">
                <a16:creationId xmlns:a16="http://schemas.microsoft.com/office/drawing/2014/main" id="{251B52B4-EF82-E644-ABFC-F60697EDE3E2}"/>
              </a:ext>
            </a:extLst>
          </p:cNvPr>
          <p:cNvSpPr>
            <a:spLocks noGrp="1"/>
          </p:cNvSpPr>
          <p:nvPr>
            <p:ph idx="1"/>
          </p:nvPr>
        </p:nvSpPr>
        <p:spPr>
          <a:xfrm>
            <a:off x="628650" y="1771651"/>
            <a:ext cx="7886700" cy="3718322"/>
          </a:xfrm>
        </p:spPr>
        <p:txBody>
          <a:bodyPr/>
          <a:lstStyle/>
          <a:p>
            <a:r>
              <a:rPr lang="en-AU" dirty="0"/>
              <a:t>A sentence of not more than two years in prison and a fine of not more than QR100,000, or either of these penalties, shall be imposed on any person who </a:t>
            </a:r>
          </a:p>
          <a:p>
            <a:pPr lvl="1"/>
            <a:r>
              <a:rPr lang="en-AU" dirty="0"/>
              <a:t>unlawfully captures</a:t>
            </a:r>
          </a:p>
          <a:p>
            <a:pPr lvl="1"/>
            <a:r>
              <a:rPr lang="en-AU" dirty="0"/>
              <a:t>intercepts or intentionally spies on any traffic data or any data being transmitted through an information network, or </a:t>
            </a:r>
          </a:p>
          <a:p>
            <a:pPr lvl="1"/>
            <a:r>
              <a:rPr lang="en-AU" dirty="0"/>
              <a:t>any information technology technique. </a:t>
            </a:r>
          </a:p>
          <a:p>
            <a:endParaRPr lang="en-US" dirty="0"/>
          </a:p>
        </p:txBody>
      </p:sp>
    </p:spTree>
    <p:extLst>
      <p:ext uri="{BB962C8B-B14F-4D97-AF65-F5344CB8AC3E}">
        <p14:creationId xmlns:p14="http://schemas.microsoft.com/office/powerpoint/2010/main" val="348817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2058-37D7-4249-82C7-B4F848A82339}"/>
              </a:ext>
            </a:extLst>
          </p:cNvPr>
          <p:cNvSpPr>
            <a:spLocks noGrp="1"/>
          </p:cNvSpPr>
          <p:nvPr>
            <p:ph type="title"/>
          </p:nvPr>
        </p:nvSpPr>
        <p:spPr>
          <a:xfrm>
            <a:off x="628650" y="1172124"/>
            <a:ext cx="7886700" cy="662152"/>
          </a:xfrm>
        </p:spPr>
        <p:txBody>
          <a:bodyPr>
            <a:normAutofit fontScale="90000"/>
          </a:bodyPr>
          <a:lstStyle/>
          <a:p>
            <a:r>
              <a:rPr lang="en-US" dirty="0"/>
              <a:t>Article (5)</a:t>
            </a:r>
            <a:br>
              <a:rPr lang="en-US" dirty="0"/>
            </a:br>
            <a:endParaRPr lang="en-US" dirty="0"/>
          </a:p>
        </p:txBody>
      </p:sp>
      <p:sp>
        <p:nvSpPr>
          <p:cNvPr id="3" name="Content Placeholder 2">
            <a:extLst>
              <a:ext uri="{FF2B5EF4-FFF2-40B4-BE49-F238E27FC236}">
                <a16:creationId xmlns:a16="http://schemas.microsoft.com/office/drawing/2014/main" id="{BAFDA0BD-42ED-7940-A0CF-0C71E93DE818}"/>
              </a:ext>
            </a:extLst>
          </p:cNvPr>
          <p:cNvSpPr>
            <a:spLocks noGrp="1"/>
          </p:cNvSpPr>
          <p:nvPr>
            <p:ph idx="1"/>
          </p:nvPr>
        </p:nvSpPr>
        <p:spPr>
          <a:xfrm>
            <a:off x="628650" y="1412776"/>
            <a:ext cx="7886700" cy="4273100"/>
          </a:xfrm>
        </p:spPr>
        <p:txBody>
          <a:bodyPr/>
          <a:lstStyle/>
          <a:p>
            <a:pPr marL="0" indent="0">
              <a:buNone/>
            </a:pPr>
            <a:r>
              <a:rPr lang="en-AU" sz="2000" dirty="0"/>
              <a:t>A sentence of not more than three years in prison and a fine of not more than QR 500,000 shall be imposed on any person who </a:t>
            </a:r>
          </a:p>
          <a:p>
            <a:r>
              <a:rPr lang="en-AU" sz="2000" dirty="0"/>
              <a:t>through an information network or an information technology technique sets up or runs a website for a terrorist group or organization, </a:t>
            </a:r>
          </a:p>
          <a:p>
            <a:r>
              <a:rPr lang="en-AU" sz="2000" dirty="0"/>
              <a:t>facilitates communication with leaders and members of such group or organization, promotes its thoughts, </a:t>
            </a:r>
          </a:p>
          <a:p>
            <a:r>
              <a:rPr lang="en-AU" sz="2000" dirty="0"/>
              <a:t>secures financing thereto or publishes information relating to manufacturing explosives or incendiary devices or any device that can be used in a terrorist act. </a:t>
            </a:r>
          </a:p>
          <a:p>
            <a:endParaRPr lang="en-US" sz="2000" dirty="0"/>
          </a:p>
        </p:txBody>
      </p:sp>
    </p:spTree>
    <p:extLst>
      <p:ext uri="{BB962C8B-B14F-4D97-AF65-F5344CB8AC3E}">
        <p14:creationId xmlns:p14="http://schemas.microsoft.com/office/powerpoint/2010/main" val="105767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idx="1"/>
          </p:nvPr>
        </p:nvSpPr>
        <p:spPr>
          <a:xfrm>
            <a:off x="457200" y="620713"/>
            <a:ext cx="8229600" cy="5505450"/>
          </a:xfrm>
        </p:spPr>
        <p:txBody>
          <a:bodyPr>
            <a:normAutofit/>
          </a:bodyPr>
          <a:lstStyle/>
          <a:p>
            <a:pPr indent="3175" eaLnBrk="1" hangingPunct="1">
              <a:lnSpc>
                <a:spcPct val="80000"/>
              </a:lnSpc>
              <a:buFont typeface="Wingdings" charset="2"/>
              <a:buNone/>
              <a:defRPr/>
            </a:pPr>
            <a:r>
              <a:rPr lang="en-US" altLang="en-US" sz="4700" dirty="0">
                <a:solidFill>
                  <a:schemeClr val="tx2"/>
                </a:solidFill>
                <a:effectLst>
                  <a:outerShdw blurRad="38100" dist="38100" dir="2700000" algn="tl">
                    <a:srgbClr val="000000"/>
                  </a:outerShdw>
                </a:effectLst>
                <a:latin typeface="Palatino Linotype" charset="0"/>
                <a:ea typeface="ＭＳ Ｐゴシック" charset="-128"/>
              </a:rPr>
              <a:t>“</a:t>
            </a:r>
            <a:r>
              <a:rPr lang="en-US" altLang="x-none" sz="4700" dirty="0">
                <a:solidFill>
                  <a:schemeClr val="tx2"/>
                </a:solidFill>
                <a:effectLst>
                  <a:outerShdw blurRad="38100" dist="38100" dir="2700000" algn="tl">
                    <a:srgbClr val="000000"/>
                  </a:outerShdw>
                </a:effectLst>
                <a:latin typeface="Palatino Linotype" charset="0"/>
                <a:ea typeface="ＭＳ Ｐゴシック" charset="-128"/>
              </a:rPr>
              <a:t>Computer crime, or cybercrime, is a term used broadly to describe criminal activity in which computers or computer networks are a tool, a target, or a place of criminal activity.</a:t>
            </a:r>
            <a:r>
              <a:rPr lang="en-US" altLang="en-US" sz="4700" dirty="0">
                <a:solidFill>
                  <a:schemeClr val="tx2"/>
                </a:solidFill>
                <a:effectLst>
                  <a:outerShdw blurRad="38100" dist="38100" dir="2700000" algn="tl">
                    <a:srgbClr val="000000"/>
                  </a:outerShdw>
                </a:effectLst>
                <a:latin typeface="Palatino Linotype" charset="0"/>
                <a:ea typeface="ＭＳ Ｐゴシック" charset="-128"/>
              </a:rPr>
              <a:t>”</a:t>
            </a:r>
            <a:r>
              <a:rPr lang="en-US" altLang="x-none" sz="4700" dirty="0">
                <a:solidFill>
                  <a:schemeClr val="tx2"/>
                </a:solidFill>
                <a:effectLst>
                  <a:outerShdw blurRad="38100" dist="38100" dir="2700000" algn="tl">
                    <a:srgbClr val="000000"/>
                  </a:outerShdw>
                </a:effectLst>
                <a:latin typeface="Palatino Linotype" charset="0"/>
                <a:ea typeface="ＭＳ Ｐゴシック" charset="-128"/>
              </a:rPr>
              <a:t> </a:t>
            </a:r>
          </a:p>
          <a:p>
            <a:pPr indent="3175" eaLnBrk="1" hangingPunct="1">
              <a:lnSpc>
                <a:spcPct val="80000"/>
              </a:lnSpc>
              <a:buFont typeface="Wingdings" charset="2"/>
              <a:buNone/>
              <a:defRPr/>
            </a:pPr>
            <a:endParaRPr lang="en-US" altLang="x-none" sz="1500" i="1" dirty="0">
              <a:effectLst>
                <a:outerShdw blurRad="38100" dist="38100" dir="2700000" algn="tl">
                  <a:srgbClr val="000000"/>
                </a:outerShdw>
              </a:effectLst>
              <a:ea typeface="ＭＳ Ｐゴシック" charset="-128"/>
            </a:endParaRPr>
          </a:p>
          <a:p>
            <a:pPr indent="3175" eaLnBrk="1" hangingPunct="1">
              <a:lnSpc>
                <a:spcPct val="80000"/>
              </a:lnSpc>
              <a:buFont typeface="Wingdings" charset="2"/>
              <a:buNone/>
              <a:defRPr/>
            </a:pPr>
            <a:r>
              <a:rPr lang="en-US" altLang="x-none" sz="1500" i="1" dirty="0">
                <a:effectLst>
                  <a:outerShdw blurRad="38100" dist="38100" dir="2700000" algn="tl">
                    <a:srgbClr val="000000"/>
                  </a:outerShdw>
                </a:effectLst>
                <a:ea typeface="ＭＳ Ｐゴシック" charset="-128"/>
              </a:rPr>
              <a:t>			</a:t>
            </a:r>
          </a:p>
          <a:p>
            <a:pPr indent="3175" eaLnBrk="1" hangingPunct="1">
              <a:lnSpc>
                <a:spcPct val="80000"/>
              </a:lnSpc>
              <a:buFont typeface="Wingdings" charset="2"/>
              <a:buNone/>
              <a:defRPr/>
            </a:pPr>
            <a:r>
              <a:rPr lang="en-US" altLang="x-none" sz="1500" i="1" dirty="0">
                <a:effectLst>
                  <a:outerShdw blurRad="38100" dist="38100" dir="2700000" algn="tl">
                    <a:srgbClr val="000000"/>
                  </a:outerShdw>
                </a:effectLst>
                <a:ea typeface="ＭＳ Ｐゴシック" charset="-128"/>
              </a:rPr>
              <a:t>--</a:t>
            </a:r>
            <a:r>
              <a:rPr lang="en-US" altLang="x-none" sz="2000" i="1" dirty="0">
                <a:effectLst>
                  <a:outerShdw blurRad="38100" dist="38100" dir="2700000" algn="tl">
                    <a:srgbClr val="000000"/>
                  </a:outerShdw>
                </a:effectLst>
                <a:ea typeface="ＭＳ Ｐゴシック" charset="-128"/>
              </a:rPr>
              <a:t>From the New York Law School Course on</a:t>
            </a:r>
          </a:p>
          <a:p>
            <a:pPr indent="3175" eaLnBrk="1" hangingPunct="1">
              <a:lnSpc>
                <a:spcPct val="80000"/>
              </a:lnSpc>
              <a:buFont typeface="Wingdings" charset="2"/>
              <a:buNone/>
              <a:defRPr/>
            </a:pPr>
            <a:r>
              <a:rPr lang="en-US" altLang="x-none" sz="2000" i="1" dirty="0">
                <a:effectLst>
                  <a:outerShdw blurRad="38100" dist="38100" dir="2700000" algn="tl">
                    <a:srgbClr val="000000"/>
                  </a:outerShdw>
                </a:effectLst>
                <a:ea typeface="ＭＳ Ｐゴシック" charset="-128"/>
              </a:rPr>
              <a:t> Cybercrime,  Cyberterrorism, and Digital </a:t>
            </a:r>
          </a:p>
          <a:p>
            <a:pPr indent="3175" eaLnBrk="1" hangingPunct="1">
              <a:lnSpc>
                <a:spcPct val="80000"/>
              </a:lnSpc>
              <a:buFont typeface="Wingdings" charset="2"/>
              <a:buNone/>
              <a:defRPr/>
            </a:pPr>
            <a:r>
              <a:rPr lang="en-US" altLang="x-none" sz="2000" i="1" dirty="0">
                <a:effectLst>
                  <a:outerShdw blurRad="38100" dist="38100" dir="2700000" algn="tl">
                    <a:srgbClr val="000000"/>
                  </a:outerShdw>
                </a:effectLst>
                <a:ea typeface="ＭＳ Ｐゴシック" charset="-128"/>
              </a:rPr>
              <a:t> Law Enforcement</a:t>
            </a:r>
          </a:p>
          <a:p>
            <a:pPr indent="3175" eaLnBrk="1" hangingPunct="1">
              <a:lnSpc>
                <a:spcPct val="80000"/>
              </a:lnSpc>
              <a:buFont typeface="Wingdings" charset="2"/>
              <a:buNone/>
              <a:defRPr/>
            </a:pPr>
            <a:endParaRPr lang="en-AU" altLang="x-none" sz="1500" dirty="0">
              <a:effectLst>
                <a:outerShdw blurRad="38100" dist="38100" dir="2700000" algn="tl">
                  <a:srgbClr val="000000"/>
                </a:outerShdw>
              </a:effectLst>
              <a:ea typeface="ＭＳ Ｐゴシック"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BB15-4305-CA46-9D35-BB36BC4715F1}"/>
              </a:ext>
            </a:extLst>
          </p:cNvPr>
          <p:cNvSpPr>
            <a:spLocks noGrp="1"/>
          </p:cNvSpPr>
          <p:nvPr>
            <p:ph type="title"/>
          </p:nvPr>
        </p:nvSpPr>
        <p:spPr>
          <a:xfrm>
            <a:off x="457200" y="0"/>
            <a:ext cx="8229600" cy="836712"/>
          </a:xfrm>
        </p:spPr>
        <p:txBody>
          <a:bodyPr/>
          <a:lstStyle/>
          <a:p>
            <a:r>
              <a:rPr lang="en-US" dirty="0"/>
              <a:t>Article (6)</a:t>
            </a:r>
          </a:p>
        </p:txBody>
      </p:sp>
      <p:sp>
        <p:nvSpPr>
          <p:cNvPr id="3" name="Content Placeholder 2">
            <a:extLst>
              <a:ext uri="{FF2B5EF4-FFF2-40B4-BE49-F238E27FC236}">
                <a16:creationId xmlns:a16="http://schemas.microsoft.com/office/drawing/2014/main" id="{396022FF-7F25-804C-955D-909A1C8C4780}"/>
              </a:ext>
            </a:extLst>
          </p:cNvPr>
          <p:cNvSpPr>
            <a:spLocks noGrp="1"/>
          </p:cNvSpPr>
          <p:nvPr>
            <p:ph idx="1"/>
          </p:nvPr>
        </p:nvSpPr>
        <p:spPr>
          <a:xfrm>
            <a:off x="457200" y="980728"/>
            <a:ext cx="8229600" cy="4525963"/>
          </a:xfrm>
        </p:spPr>
        <p:txBody>
          <a:bodyPr>
            <a:normAutofit/>
          </a:bodyPr>
          <a:lstStyle/>
          <a:p>
            <a:r>
              <a:rPr lang="en-AU" dirty="0"/>
              <a:t>A sentence of not more than three years and a fine of not more than QR500,000, or either of these penalties, shall be imposed on any person who </a:t>
            </a:r>
          </a:p>
          <a:p>
            <a:pPr marL="0" indent="0">
              <a:buNone/>
            </a:pPr>
            <a:endParaRPr lang="en-AU" dirty="0"/>
          </a:p>
          <a:p>
            <a:pPr lvl="1"/>
            <a:r>
              <a:rPr lang="en-AU" sz="1800" dirty="0"/>
              <a:t>through an information network or an information technology technique sets up or runs a website to publish false news to threaten the safety and security of the State or its public order or domestic and foreign security. </a:t>
            </a:r>
          </a:p>
          <a:p>
            <a:pPr lvl="1"/>
            <a:r>
              <a:rPr lang="en-AU" sz="1800" dirty="0"/>
              <a:t>A sentence of not more than a year in a prison and a fine of not more than QR250,000, or either of these penalties, shall be imposed on any person who promotes, disseminates or publishes in any way such false news for the same purpose. </a:t>
            </a:r>
          </a:p>
          <a:p>
            <a:endParaRPr lang="en-US" dirty="0"/>
          </a:p>
        </p:txBody>
      </p:sp>
    </p:spTree>
    <p:extLst>
      <p:ext uri="{BB962C8B-B14F-4D97-AF65-F5344CB8AC3E}">
        <p14:creationId xmlns:p14="http://schemas.microsoft.com/office/powerpoint/2010/main" val="3596584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99AC-EFBF-194D-81D8-8D9AFF7B41E2}"/>
              </a:ext>
            </a:extLst>
          </p:cNvPr>
          <p:cNvSpPr>
            <a:spLocks noGrp="1"/>
          </p:cNvSpPr>
          <p:nvPr>
            <p:ph type="title"/>
          </p:nvPr>
        </p:nvSpPr>
        <p:spPr>
          <a:xfrm>
            <a:off x="457200" y="260648"/>
            <a:ext cx="8229600" cy="720080"/>
          </a:xfrm>
        </p:spPr>
        <p:txBody>
          <a:bodyPr/>
          <a:lstStyle/>
          <a:p>
            <a:r>
              <a:rPr lang="en-US" dirty="0"/>
              <a:t>Article (10) </a:t>
            </a:r>
          </a:p>
        </p:txBody>
      </p:sp>
      <p:sp>
        <p:nvSpPr>
          <p:cNvPr id="3" name="Content Placeholder 2">
            <a:extLst>
              <a:ext uri="{FF2B5EF4-FFF2-40B4-BE49-F238E27FC236}">
                <a16:creationId xmlns:a16="http://schemas.microsoft.com/office/drawing/2014/main" id="{9CE0DBFE-2590-7346-90F5-E75FBDAF50B3}"/>
              </a:ext>
            </a:extLst>
          </p:cNvPr>
          <p:cNvSpPr>
            <a:spLocks noGrp="1"/>
          </p:cNvSpPr>
          <p:nvPr>
            <p:ph idx="1"/>
          </p:nvPr>
        </p:nvSpPr>
        <p:spPr>
          <a:xfrm>
            <a:off x="457200" y="1268760"/>
            <a:ext cx="8229600" cy="4525963"/>
          </a:xfrm>
        </p:spPr>
        <p:txBody>
          <a:bodyPr/>
          <a:lstStyle/>
          <a:p>
            <a:r>
              <a:rPr lang="en-AU" sz="2000" dirty="0"/>
              <a:t>A sentence of not more than 10 years and a fine of not more than QR200,000 shall be imposed on any person who</a:t>
            </a:r>
          </a:p>
          <a:p>
            <a:pPr marL="0" indent="0">
              <a:buNone/>
            </a:pPr>
            <a:r>
              <a:rPr lang="en-AU" sz="2000" dirty="0"/>
              <a:t> </a:t>
            </a:r>
          </a:p>
          <a:p>
            <a:pPr lvl="1"/>
            <a:r>
              <a:rPr lang="en-AU" sz="2000" dirty="0"/>
              <a:t>forges an official electronic document or knowingly uses the same. </a:t>
            </a:r>
          </a:p>
          <a:p>
            <a:r>
              <a:rPr lang="en-AU" sz="2000" dirty="0"/>
              <a:t>A sentence of not more than three years in prison and a fine of not more than QR100,000, or either of these penalties, shall be imposed on any person </a:t>
            </a:r>
          </a:p>
          <a:p>
            <a:pPr marL="0" indent="0">
              <a:buNone/>
            </a:pPr>
            <a:endParaRPr lang="en-AU" sz="2000" dirty="0"/>
          </a:p>
          <a:p>
            <a:pPr lvl="1"/>
            <a:r>
              <a:rPr lang="en-AU" sz="2000" dirty="0"/>
              <a:t>forging an unofficial electronic document or knowingly using the same. </a:t>
            </a:r>
          </a:p>
          <a:p>
            <a:endParaRPr lang="en-US" sz="2000" dirty="0"/>
          </a:p>
        </p:txBody>
      </p:sp>
    </p:spTree>
    <p:extLst>
      <p:ext uri="{BB962C8B-B14F-4D97-AF65-F5344CB8AC3E}">
        <p14:creationId xmlns:p14="http://schemas.microsoft.com/office/powerpoint/2010/main" val="116148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3FA2-319F-EF4B-93BA-EFEEABF45CBA}"/>
              </a:ext>
            </a:extLst>
          </p:cNvPr>
          <p:cNvSpPr>
            <a:spLocks noGrp="1"/>
          </p:cNvSpPr>
          <p:nvPr>
            <p:ph type="title"/>
          </p:nvPr>
        </p:nvSpPr>
        <p:spPr>
          <a:xfrm>
            <a:off x="628650" y="1131095"/>
            <a:ext cx="7886700" cy="236934"/>
          </a:xfrm>
        </p:spPr>
        <p:txBody>
          <a:bodyPr>
            <a:normAutofit fontScale="90000"/>
          </a:bodyPr>
          <a:lstStyle/>
          <a:p>
            <a:r>
              <a:rPr lang="en-US" dirty="0"/>
              <a:t>Article (11)</a:t>
            </a:r>
          </a:p>
        </p:txBody>
      </p:sp>
      <p:sp>
        <p:nvSpPr>
          <p:cNvPr id="3" name="Content Placeholder 2">
            <a:extLst>
              <a:ext uri="{FF2B5EF4-FFF2-40B4-BE49-F238E27FC236}">
                <a16:creationId xmlns:a16="http://schemas.microsoft.com/office/drawing/2014/main" id="{9C922716-F2F4-8044-9EFB-7979B22B6C20}"/>
              </a:ext>
            </a:extLst>
          </p:cNvPr>
          <p:cNvSpPr>
            <a:spLocks noGrp="1"/>
          </p:cNvSpPr>
          <p:nvPr>
            <p:ph idx="1"/>
          </p:nvPr>
        </p:nvSpPr>
        <p:spPr>
          <a:xfrm>
            <a:off x="628650" y="1593850"/>
            <a:ext cx="8172450" cy="4499446"/>
          </a:xfrm>
        </p:spPr>
        <p:txBody>
          <a:bodyPr/>
          <a:lstStyle/>
          <a:p>
            <a:pPr>
              <a:spcBef>
                <a:spcPts val="0"/>
              </a:spcBef>
            </a:pPr>
            <a:r>
              <a:rPr lang="en-AU" sz="2000" dirty="0"/>
              <a:t>A sentence of not more than three years in prison and a fine of not more than QR100,000, or either of these penalties, shall be imposed on any person doing any of the following actions:</a:t>
            </a:r>
          </a:p>
          <a:p>
            <a:pPr>
              <a:spcBef>
                <a:spcPts val="0"/>
              </a:spcBef>
            </a:pPr>
            <a:r>
              <a:rPr lang="en-AU" sz="2000" dirty="0"/>
              <a:t> </a:t>
            </a:r>
          </a:p>
          <a:p>
            <a:pPr lvl="1">
              <a:spcBef>
                <a:spcPts val="0"/>
              </a:spcBef>
            </a:pPr>
            <a:r>
              <a:rPr lang="en-AU" sz="2000" dirty="0"/>
              <a:t>Uses an information network or information technology technique to impersonate a legal or natural person; or </a:t>
            </a:r>
          </a:p>
          <a:p>
            <a:pPr marL="457200" lvl="1" indent="0">
              <a:spcBef>
                <a:spcPts val="0"/>
              </a:spcBef>
              <a:buNone/>
            </a:pPr>
            <a:endParaRPr lang="en-AU" sz="2000" dirty="0"/>
          </a:p>
          <a:p>
            <a:pPr lvl="1">
              <a:spcBef>
                <a:spcPts val="0"/>
              </a:spcBef>
            </a:pPr>
            <a:r>
              <a:rPr lang="en-AU" sz="2000" dirty="0"/>
              <a:t>Manages, through an information network or information technology technique, to seize, for himself or for another person, any movable or document, or secures signature of such document, by acting fraudulently, using a false name or impersonating someone. </a:t>
            </a:r>
          </a:p>
          <a:p>
            <a:pPr>
              <a:spcBef>
                <a:spcPts val="0"/>
              </a:spcBef>
            </a:pPr>
            <a:endParaRPr lang="en-US" sz="2000" dirty="0"/>
          </a:p>
        </p:txBody>
      </p:sp>
    </p:spTree>
    <p:extLst>
      <p:ext uri="{BB962C8B-B14F-4D97-AF65-F5344CB8AC3E}">
        <p14:creationId xmlns:p14="http://schemas.microsoft.com/office/powerpoint/2010/main" val="475084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05277-43B6-D34A-81A5-660A0C0B568B}"/>
              </a:ext>
            </a:extLst>
          </p:cNvPr>
          <p:cNvSpPr>
            <a:spLocks noGrp="1"/>
          </p:cNvSpPr>
          <p:nvPr>
            <p:ph type="title"/>
          </p:nvPr>
        </p:nvSpPr>
        <p:spPr>
          <a:xfrm>
            <a:off x="638792" y="476672"/>
            <a:ext cx="7886700" cy="867555"/>
          </a:xfrm>
        </p:spPr>
        <p:txBody>
          <a:bodyPr>
            <a:normAutofit fontScale="90000"/>
          </a:bodyPr>
          <a:lstStyle/>
          <a:p>
            <a:br>
              <a:rPr lang="en-AU" dirty="0"/>
            </a:br>
            <a:br>
              <a:rPr lang="en-AU" dirty="0"/>
            </a:br>
            <a:br>
              <a:rPr lang="en-AU" dirty="0"/>
            </a:br>
            <a:br>
              <a:rPr lang="en-AU" dirty="0"/>
            </a:br>
            <a:br>
              <a:rPr lang="en-AU" dirty="0"/>
            </a:br>
            <a:br>
              <a:rPr lang="en-AU" dirty="0"/>
            </a:br>
            <a:br>
              <a:rPr lang="en-AU" dirty="0">
                <a:effectLst/>
              </a:rPr>
            </a:br>
            <a:br>
              <a:rPr lang="en-AU" dirty="0">
                <a:effectLst/>
              </a:rPr>
            </a:br>
            <a:r>
              <a:rPr lang="en-AU" dirty="0"/>
              <a:t>Article (12)</a:t>
            </a:r>
            <a:endParaRPr lang="en-US" dirty="0"/>
          </a:p>
        </p:txBody>
      </p:sp>
      <p:sp>
        <p:nvSpPr>
          <p:cNvPr id="3" name="Content Placeholder 2">
            <a:extLst>
              <a:ext uri="{FF2B5EF4-FFF2-40B4-BE49-F238E27FC236}">
                <a16:creationId xmlns:a16="http://schemas.microsoft.com/office/drawing/2014/main" id="{B2C54831-47A6-9442-84F3-B1F3029C59E7}"/>
              </a:ext>
            </a:extLst>
          </p:cNvPr>
          <p:cNvSpPr>
            <a:spLocks noGrp="1"/>
          </p:cNvSpPr>
          <p:nvPr>
            <p:ph idx="1"/>
          </p:nvPr>
        </p:nvSpPr>
        <p:spPr>
          <a:xfrm>
            <a:off x="628650" y="1556792"/>
            <a:ext cx="7886700" cy="4608512"/>
          </a:xfrm>
        </p:spPr>
        <p:txBody>
          <a:bodyPr>
            <a:normAutofit/>
          </a:bodyPr>
          <a:lstStyle/>
          <a:p>
            <a:r>
              <a:rPr lang="en-AU" dirty="0"/>
              <a:t>A sentence of not more than three years in prison and a fine of not more than QR200,000, or either of these penalties, shall be imposed on any person who: </a:t>
            </a:r>
          </a:p>
          <a:p>
            <a:pPr lvl="1"/>
            <a:r>
              <a:rPr lang="en-AU" dirty="0"/>
              <a:t>Unlawfully uses, accesses or gives access to numbers and data of an electronic transaction card through an information network or an information technology technique; </a:t>
            </a:r>
          </a:p>
          <a:p>
            <a:pPr lvl="1"/>
            <a:r>
              <a:rPr lang="en-AU" dirty="0"/>
              <a:t>Forges an electronic transaction card in any way whatsoever; </a:t>
            </a:r>
          </a:p>
          <a:p>
            <a:pPr lvl="1"/>
            <a:r>
              <a:rPr lang="en-AU" dirty="0"/>
              <a:t>Produces or possess, without a license, devices or material that may be used in issuing </a:t>
            </a:r>
          </a:p>
          <a:p>
            <a:pPr lvl="1"/>
            <a:r>
              <a:rPr lang="en-AU" dirty="0"/>
              <a:t>forging an electronic transaction card; </a:t>
            </a:r>
          </a:p>
          <a:p>
            <a:pPr lvl="1"/>
            <a:r>
              <a:rPr lang="en-AU" dirty="0"/>
              <a:t>Knowingly uses or facilities the use of a forged electronic transaction card; or </a:t>
            </a:r>
          </a:p>
          <a:p>
            <a:pPr lvl="1"/>
            <a:r>
              <a:rPr lang="en-AU" dirty="0"/>
              <a:t>Knowingly accepts an invalid, forged or stolen electronic transaction card </a:t>
            </a:r>
          </a:p>
          <a:p>
            <a:endParaRPr lang="en-US" dirty="0"/>
          </a:p>
        </p:txBody>
      </p:sp>
    </p:spTree>
    <p:extLst>
      <p:ext uri="{BB962C8B-B14F-4D97-AF65-F5344CB8AC3E}">
        <p14:creationId xmlns:p14="http://schemas.microsoft.com/office/powerpoint/2010/main" val="329980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45FD-DC08-CF4F-A695-6DD058ACC5B6}"/>
              </a:ext>
            </a:extLst>
          </p:cNvPr>
          <p:cNvSpPr>
            <a:spLocks noGrp="1"/>
          </p:cNvSpPr>
          <p:nvPr>
            <p:ph type="title"/>
          </p:nvPr>
        </p:nvSpPr>
        <p:spPr>
          <a:xfrm>
            <a:off x="628650" y="2220967"/>
            <a:ext cx="7886700" cy="1559678"/>
          </a:xfrm>
          <a:ln>
            <a:solidFill>
              <a:schemeClr val="tx1"/>
            </a:solidFill>
          </a:ln>
        </p:spPr>
        <p:txBody>
          <a:bodyPr>
            <a:normAutofit fontScale="90000"/>
          </a:bodyPr>
          <a:lstStyle/>
          <a:p>
            <a:pPr algn="ctr"/>
            <a:r>
              <a:rPr lang="en-US" altLang="en-US" dirty="0">
                <a:latin typeface="NeoSansArabic"/>
              </a:rPr>
              <a:t>Law No. (13) of 2016 </a:t>
            </a:r>
            <a:br>
              <a:rPr lang="en-US" altLang="en-US" dirty="0">
                <a:latin typeface="NeoSansArabic"/>
              </a:rPr>
            </a:br>
            <a:r>
              <a:rPr lang="en-US" altLang="en-US" dirty="0">
                <a:latin typeface="NeoSansArabic"/>
              </a:rPr>
              <a:t>on </a:t>
            </a:r>
            <a:br>
              <a:rPr lang="en-US" altLang="en-US" dirty="0">
                <a:latin typeface="NeoSansArabic"/>
              </a:rPr>
            </a:br>
            <a:r>
              <a:rPr lang="en-US" altLang="en-US" dirty="0">
                <a:latin typeface="NeoSansArabic"/>
              </a:rPr>
              <a:t>Protecting Personal Data Privacy</a:t>
            </a:r>
            <a:endParaRPr lang="en-US" dirty="0"/>
          </a:p>
        </p:txBody>
      </p:sp>
    </p:spTree>
    <p:extLst>
      <p:ext uri="{BB962C8B-B14F-4D97-AF65-F5344CB8AC3E}">
        <p14:creationId xmlns:p14="http://schemas.microsoft.com/office/powerpoint/2010/main" val="2618237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8175-9BE6-7343-A1DD-288E760FDB14}"/>
              </a:ext>
            </a:extLst>
          </p:cNvPr>
          <p:cNvSpPr>
            <a:spLocks noGrp="1"/>
          </p:cNvSpPr>
          <p:nvPr>
            <p:ph type="title"/>
          </p:nvPr>
        </p:nvSpPr>
        <p:spPr/>
        <p:txBody>
          <a:bodyPr>
            <a:normAutofit fontScale="90000"/>
          </a:bodyPr>
          <a:lstStyle/>
          <a:p>
            <a:r>
              <a:rPr lang="en-AU" dirty="0"/>
              <a:t>Article (3) </a:t>
            </a:r>
            <a:br>
              <a:rPr lang="en-AU" dirty="0"/>
            </a:br>
            <a:r>
              <a:rPr lang="en-US" altLang="en-US" dirty="0">
                <a:latin typeface="NeoSansArabic"/>
              </a:rPr>
              <a:t> </a:t>
            </a:r>
            <a:br>
              <a:rPr lang="en-US" altLang="en-US" sz="4050" dirty="0">
                <a:solidFill>
                  <a:schemeClr val="tx1"/>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98102E2-3657-7C48-97F5-2D5EC2CC450B}"/>
              </a:ext>
            </a:extLst>
          </p:cNvPr>
          <p:cNvSpPr>
            <a:spLocks noGrp="1"/>
          </p:cNvSpPr>
          <p:nvPr>
            <p:ph idx="1"/>
          </p:nvPr>
        </p:nvSpPr>
        <p:spPr/>
        <p:txBody>
          <a:bodyPr/>
          <a:lstStyle/>
          <a:p>
            <a:r>
              <a:rPr lang="en-AU" dirty="0"/>
              <a:t>Each Individual has the right to the protection of the Personal Data thereof that shall be processed only within the framework of transparency, honesty, and respect of human dignity, and acceptable practices according to provisions hereof. </a:t>
            </a:r>
          </a:p>
          <a:p>
            <a:endParaRPr lang="en-US" dirty="0"/>
          </a:p>
        </p:txBody>
      </p:sp>
    </p:spTree>
    <p:extLst>
      <p:ext uri="{BB962C8B-B14F-4D97-AF65-F5344CB8AC3E}">
        <p14:creationId xmlns:p14="http://schemas.microsoft.com/office/powerpoint/2010/main" val="2606109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252B-B3F7-AE4F-BDDA-55A47954DEB1}"/>
              </a:ext>
            </a:extLst>
          </p:cNvPr>
          <p:cNvSpPr>
            <a:spLocks noGrp="1"/>
          </p:cNvSpPr>
          <p:nvPr>
            <p:ph type="title"/>
          </p:nvPr>
        </p:nvSpPr>
        <p:spPr>
          <a:xfrm>
            <a:off x="539552" y="404664"/>
            <a:ext cx="7886700" cy="584269"/>
          </a:xfrm>
        </p:spPr>
        <p:txBody>
          <a:bodyPr/>
          <a:lstStyle/>
          <a:p>
            <a:r>
              <a:rPr lang="en-US" dirty="0"/>
              <a:t>Article (5)</a:t>
            </a:r>
          </a:p>
        </p:txBody>
      </p:sp>
      <p:sp>
        <p:nvSpPr>
          <p:cNvPr id="3" name="Content Placeholder 2">
            <a:extLst>
              <a:ext uri="{FF2B5EF4-FFF2-40B4-BE49-F238E27FC236}">
                <a16:creationId xmlns:a16="http://schemas.microsoft.com/office/drawing/2014/main" id="{819A0A7B-D14C-724A-B0D7-BC3005840B57}"/>
              </a:ext>
            </a:extLst>
          </p:cNvPr>
          <p:cNvSpPr>
            <a:spLocks noGrp="1"/>
          </p:cNvSpPr>
          <p:nvPr>
            <p:ph idx="1"/>
          </p:nvPr>
        </p:nvSpPr>
        <p:spPr>
          <a:xfrm>
            <a:off x="323528" y="1016722"/>
            <a:ext cx="8496944" cy="4896544"/>
          </a:xfrm>
        </p:spPr>
        <p:txBody>
          <a:bodyPr>
            <a:noAutofit/>
          </a:bodyPr>
          <a:lstStyle/>
          <a:p>
            <a:pPr marL="0" indent="0">
              <a:buNone/>
            </a:pPr>
            <a:r>
              <a:rPr lang="en-AU" sz="2000" dirty="0"/>
              <a:t>An individual may, at any time:</a:t>
            </a:r>
          </a:p>
          <a:p>
            <a:r>
              <a:rPr lang="en-AU" sz="2000" dirty="0"/>
              <a:t>Withdraw the prior consent thereof for Personal Data Processing. </a:t>
            </a:r>
          </a:p>
          <a:p>
            <a:r>
              <a:rPr lang="en-AU" sz="2000" dirty="0"/>
              <a:t>Object to processing the Personal Data thereof if such processing is </a:t>
            </a:r>
          </a:p>
          <a:p>
            <a:pPr lvl="1"/>
            <a:r>
              <a:rPr lang="en-AU" sz="2000" dirty="0"/>
              <a:t>not necessary to achieve the purposes for which such Personal Data have been collected or where such collected Personal Data are beyond the extent required, discriminatory, unfair or illegal.</a:t>
            </a:r>
          </a:p>
          <a:p>
            <a:r>
              <a:rPr lang="en-AU" sz="2000" dirty="0"/>
              <a:t>Request omission or erasure of the Personal Data thereof in any of the cases referred to in the preceding two items , upon cessation of the purpose for which the processing has been conducted, or where all justifications for maintaining such Personal Data by the Controller cease to exist.</a:t>
            </a:r>
          </a:p>
          <a:p>
            <a:r>
              <a:rPr lang="en-AU" sz="2000" dirty="0"/>
              <a:t>Request corrections to the Personal Data thereof. A request so made shall be accompanied with proof of the accuracy of such request. </a:t>
            </a:r>
          </a:p>
          <a:p>
            <a:endParaRPr lang="en-US" sz="2000" dirty="0"/>
          </a:p>
        </p:txBody>
      </p:sp>
    </p:spTree>
    <p:extLst>
      <p:ext uri="{BB962C8B-B14F-4D97-AF65-F5344CB8AC3E}">
        <p14:creationId xmlns:p14="http://schemas.microsoft.com/office/powerpoint/2010/main" val="3902703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1917-BCAB-A749-8AFF-5C2760D0312D}"/>
              </a:ext>
            </a:extLst>
          </p:cNvPr>
          <p:cNvSpPr>
            <a:spLocks noGrp="1"/>
          </p:cNvSpPr>
          <p:nvPr>
            <p:ph type="title"/>
          </p:nvPr>
        </p:nvSpPr>
        <p:spPr>
          <a:xfrm>
            <a:off x="518291" y="404664"/>
            <a:ext cx="7886700" cy="467135"/>
          </a:xfrm>
        </p:spPr>
        <p:txBody>
          <a:bodyPr>
            <a:normAutofit fontScale="90000"/>
          </a:bodyPr>
          <a:lstStyle/>
          <a:p>
            <a:r>
              <a:rPr lang="en-US" dirty="0"/>
              <a:t>Article (6)</a:t>
            </a:r>
          </a:p>
        </p:txBody>
      </p:sp>
      <p:sp>
        <p:nvSpPr>
          <p:cNvPr id="3" name="Content Placeholder 2">
            <a:extLst>
              <a:ext uri="{FF2B5EF4-FFF2-40B4-BE49-F238E27FC236}">
                <a16:creationId xmlns:a16="http://schemas.microsoft.com/office/drawing/2014/main" id="{A269C189-4A4E-A641-8618-E719D734BD17}"/>
              </a:ext>
            </a:extLst>
          </p:cNvPr>
          <p:cNvSpPr>
            <a:spLocks noGrp="1"/>
          </p:cNvSpPr>
          <p:nvPr>
            <p:ph idx="1"/>
          </p:nvPr>
        </p:nvSpPr>
        <p:spPr>
          <a:xfrm>
            <a:off x="518291" y="1124744"/>
            <a:ext cx="7886700" cy="3936008"/>
          </a:xfrm>
        </p:spPr>
        <p:txBody>
          <a:bodyPr/>
          <a:lstStyle/>
          <a:p>
            <a:pPr>
              <a:lnSpc>
                <a:spcPct val="100000"/>
              </a:lnSpc>
            </a:pPr>
            <a:r>
              <a:rPr lang="en-AU" dirty="0"/>
              <a:t>An Individual may, at any time, access the Personal Data thereof and apply to review the same, in facing any Controller, and an Individual has, in particular, the right to: </a:t>
            </a:r>
          </a:p>
          <a:p>
            <a:pPr>
              <a:lnSpc>
                <a:spcPct val="100000"/>
              </a:lnSpc>
            </a:pPr>
            <a:endParaRPr lang="en-AU" dirty="0"/>
          </a:p>
          <a:p>
            <a:pPr marL="728663" lvl="1" indent="-385763">
              <a:buFont typeface="+mj-lt"/>
              <a:buAutoNum type="arabicPeriod"/>
            </a:pPr>
            <a:r>
              <a:rPr lang="en-AU" sz="1800" dirty="0"/>
              <a:t>Be notified of processing the Personal Data thereof and the purposes for which such processing is conducted </a:t>
            </a:r>
          </a:p>
          <a:p>
            <a:pPr marL="728663" lvl="1" indent="-385763">
              <a:buFont typeface="+mj-lt"/>
              <a:buAutoNum type="arabicPeriod"/>
            </a:pPr>
            <a:r>
              <a:rPr lang="en-AU" sz="1800" dirty="0"/>
              <a:t>Be notified of any disclosure of inaccurate Personal Data. </a:t>
            </a:r>
          </a:p>
          <a:p>
            <a:pPr marL="728663" lvl="1" indent="-385763">
              <a:buFont typeface="+mj-lt"/>
              <a:buAutoNum type="arabicPeriod"/>
            </a:pPr>
            <a:r>
              <a:rPr lang="en-AU" sz="1800" dirty="0"/>
              <a:t>Obtain a copy of the Personal Data thereof after paying an amount that shall not exceed the service charge. </a:t>
            </a:r>
          </a:p>
          <a:p>
            <a:pPr marL="728663" lvl="1" indent="-385763">
              <a:buFont typeface="+mj-lt"/>
              <a:buAutoNum type="arabicPeriod"/>
            </a:pPr>
            <a:endParaRPr lang="en-AU" dirty="0"/>
          </a:p>
          <a:p>
            <a:pPr>
              <a:lnSpc>
                <a:spcPct val="100000"/>
              </a:lnSpc>
            </a:pPr>
            <a:endParaRPr lang="en-US" dirty="0"/>
          </a:p>
        </p:txBody>
      </p:sp>
    </p:spTree>
    <p:extLst>
      <p:ext uri="{BB962C8B-B14F-4D97-AF65-F5344CB8AC3E}">
        <p14:creationId xmlns:p14="http://schemas.microsoft.com/office/powerpoint/2010/main" val="1610631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0AE1-1861-D142-B07C-4EFAF860DA0F}"/>
              </a:ext>
            </a:extLst>
          </p:cNvPr>
          <p:cNvSpPr>
            <a:spLocks noGrp="1"/>
          </p:cNvSpPr>
          <p:nvPr>
            <p:ph type="title"/>
          </p:nvPr>
        </p:nvSpPr>
        <p:spPr>
          <a:xfrm>
            <a:off x="539552" y="548680"/>
            <a:ext cx="7886700" cy="396191"/>
          </a:xfrm>
        </p:spPr>
        <p:txBody>
          <a:bodyPr>
            <a:normAutofit fontScale="90000"/>
          </a:bodyPr>
          <a:lstStyle/>
          <a:p>
            <a:r>
              <a:rPr lang="en-US" dirty="0"/>
              <a:t>Article (8)</a:t>
            </a:r>
          </a:p>
        </p:txBody>
      </p:sp>
      <p:sp>
        <p:nvSpPr>
          <p:cNvPr id="3" name="Content Placeholder 2">
            <a:extLst>
              <a:ext uri="{FF2B5EF4-FFF2-40B4-BE49-F238E27FC236}">
                <a16:creationId xmlns:a16="http://schemas.microsoft.com/office/drawing/2014/main" id="{DE2DA583-36AF-FF4E-AF67-9729BF630563}"/>
              </a:ext>
            </a:extLst>
          </p:cNvPr>
          <p:cNvSpPr>
            <a:spLocks noGrp="1"/>
          </p:cNvSpPr>
          <p:nvPr>
            <p:ph idx="1"/>
          </p:nvPr>
        </p:nvSpPr>
        <p:spPr>
          <a:xfrm>
            <a:off x="628650" y="1196752"/>
            <a:ext cx="8047806" cy="4536504"/>
          </a:xfrm>
        </p:spPr>
        <p:txBody>
          <a:bodyPr>
            <a:normAutofit fontScale="92500" lnSpcReduction="10000"/>
          </a:bodyPr>
          <a:lstStyle/>
          <a:p>
            <a:pPr marL="0" indent="0">
              <a:lnSpc>
                <a:spcPct val="110000"/>
              </a:lnSpc>
              <a:buNone/>
            </a:pPr>
            <a:r>
              <a:rPr lang="en-AU" dirty="0"/>
              <a:t>The Controller shall abide by the following: </a:t>
            </a:r>
          </a:p>
          <a:p>
            <a:pPr marL="385763" indent="-385763">
              <a:lnSpc>
                <a:spcPct val="110000"/>
              </a:lnSpc>
              <a:buFont typeface="+mj-lt"/>
              <a:buAutoNum type="arabicPeriod"/>
            </a:pPr>
            <a:r>
              <a:rPr lang="en-AU" dirty="0"/>
              <a:t>Processing Personal Data honestly and legitimately. </a:t>
            </a:r>
          </a:p>
          <a:p>
            <a:pPr marL="385763" indent="-385763">
              <a:lnSpc>
                <a:spcPct val="110000"/>
              </a:lnSpc>
              <a:buFont typeface="+mj-lt"/>
              <a:buAutoNum type="arabicPeriod"/>
            </a:pPr>
            <a:r>
              <a:rPr lang="en-AU" dirty="0"/>
              <a:t>Consider the controls related to designing, changing or developing products, systems and services pertinent to Personal Data Processing.</a:t>
            </a:r>
          </a:p>
          <a:p>
            <a:pPr marL="385763" indent="-385763">
              <a:lnSpc>
                <a:spcPct val="110000"/>
              </a:lnSpc>
              <a:buFont typeface="+mj-lt"/>
              <a:buAutoNum type="arabicPeriod"/>
            </a:pPr>
            <a:r>
              <a:rPr lang="en-AU" dirty="0"/>
              <a:t>Taking appropriate administrative, technical and financial precautions to protect Personal Data, in accordance with what is determined by the Competent Department.</a:t>
            </a:r>
          </a:p>
          <a:p>
            <a:pPr marL="385763" indent="-385763">
              <a:lnSpc>
                <a:spcPct val="110000"/>
              </a:lnSpc>
              <a:buFont typeface="+mj-lt"/>
              <a:buAutoNum type="arabicPeriod"/>
            </a:pPr>
            <a:r>
              <a:rPr lang="en-AU" dirty="0"/>
              <a:t>The privacy protecting policies developed by the Competent Department, and a decision thereon shall be issued by the Min </a:t>
            </a:r>
          </a:p>
          <a:p>
            <a:pPr>
              <a:lnSpc>
                <a:spcPct val="110000"/>
              </a:lnSpc>
            </a:pPr>
            <a:endParaRPr lang="en-US" dirty="0"/>
          </a:p>
        </p:txBody>
      </p:sp>
    </p:spTree>
    <p:extLst>
      <p:ext uri="{BB962C8B-B14F-4D97-AF65-F5344CB8AC3E}">
        <p14:creationId xmlns:p14="http://schemas.microsoft.com/office/powerpoint/2010/main" val="2776475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8054-85E0-9240-B743-0D4E1FF487ED}"/>
              </a:ext>
            </a:extLst>
          </p:cNvPr>
          <p:cNvSpPr>
            <a:spLocks noGrp="1"/>
          </p:cNvSpPr>
          <p:nvPr>
            <p:ph type="title"/>
          </p:nvPr>
        </p:nvSpPr>
        <p:spPr>
          <a:xfrm>
            <a:off x="564723" y="476672"/>
            <a:ext cx="7886700" cy="309481"/>
          </a:xfrm>
        </p:spPr>
        <p:txBody>
          <a:bodyPr>
            <a:normAutofit fontScale="90000"/>
          </a:bodyPr>
          <a:lstStyle/>
          <a:p>
            <a:r>
              <a:rPr lang="en-US" dirty="0"/>
              <a:t>Article (9)</a:t>
            </a:r>
          </a:p>
        </p:txBody>
      </p:sp>
      <p:sp>
        <p:nvSpPr>
          <p:cNvPr id="3" name="Content Placeholder 2">
            <a:extLst>
              <a:ext uri="{FF2B5EF4-FFF2-40B4-BE49-F238E27FC236}">
                <a16:creationId xmlns:a16="http://schemas.microsoft.com/office/drawing/2014/main" id="{73B5B1C4-1B25-CC47-81C6-2131AC1CC3F6}"/>
              </a:ext>
            </a:extLst>
          </p:cNvPr>
          <p:cNvSpPr>
            <a:spLocks noGrp="1"/>
          </p:cNvSpPr>
          <p:nvPr>
            <p:ph idx="1"/>
          </p:nvPr>
        </p:nvSpPr>
        <p:spPr>
          <a:xfrm>
            <a:off x="557705" y="908720"/>
            <a:ext cx="7886700" cy="5184576"/>
          </a:xfrm>
        </p:spPr>
        <p:txBody>
          <a:bodyPr>
            <a:normAutofit fontScale="92500" lnSpcReduction="20000"/>
          </a:bodyPr>
          <a:lstStyle/>
          <a:p>
            <a:pPr marL="0" indent="0">
              <a:lnSpc>
                <a:spcPct val="120000"/>
              </a:lnSpc>
              <a:buNone/>
            </a:pPr>
            <a:r>
              <a:rPr lang="en-AU" dirty="0"/>
              <a:t>The Controller shall, prior to starting </a:t>
            </a:r>
            <a:r>
              <a:rPr lang="en-AU" u="sng" dirty="0"/>
              <a:t>processing any Personal Data</a:t>
            </a:r>
            <a:r>
              <a:rPr lang="en-AU" dirty="0"/>
              <a:t>, inform the Individual with the following: </a:t>
            </a:r>
          </a:p>
          <a:p>
            <a:pPr marL="385763" indent="-385763">
              <a:lnSpc>
                <a:spcPct val="120000"/>
              </a:lnSpc>
              <a:buFont typeface="+mj-lt"/>
              <a:buAutoNum type="arabicPeriod"/>
            </a:pPr>
            <a:r>
              <a:rPr lang="en-AU" dirty="0"/>
              <a:t>The Controller’s details or any other party conducting the processing for the Controller or to be used thereby.</a:t>
            </a:r>
          </a:p>
          <a:p>
            <a:pPr marL="385763" indent="-385763">
              <a:lnSpc>
                <a:spcPct val="120000"/>
              </a:lnSpc>
              <a:buFont typeface="+mj-lt"/>
              <a:buAutoNum type="arabicPeriod"/>
            </a:pPr>
            <a:r>
              <a:rPr lang="en-AU" dirty="0"/>
              <a:t>The Lawful Purposes that the Controller or any other party wants to process the Personal Data therefor. </a:t>
            </a:r>
          </a:p>
          <a:p>
            <a:pPr marL="385763" indent="-385763">
              <a:lnSpc>
                <a:spcPct val="120000"/>
              </a:lnSpc>
              <a:buFont typeface="+mj-lt"/>
              <a:buAutoNum type="arabicPeriod"/>
            </a:pPr>
            <a:r>
              <a:rPr lang="en-AU" dirty="0"/>
              <a:t>Comprehensive and accurate description of the processing activities and the levels of disclosure of such Personal Data for the Lawful Purposes, and if the Controller fails to do so, the Controller shall provide the Individual with a general description thereof. </a:t>
            </a:r>
          </a:p>
          <a:p>
            <a:pPr marL="385763" indent="-385763">
              <a:lnSpc>
                <a:spcPct val="120000"/>
              </a:lnSpc>
              <a:buFont typeface="+mj-lt"/>
              <a:buAutoNum type="arabicPeriod"/>
            </a:pPr>
            <a:r>
              <a:rPr lang="en-AU" dirty="0"/>
              <a:t>Any other information that is necessary and required for fulfilling conditions of Personal Data Processing. </a:t>
            </a:r>
          </a:p>
          <a:p>
            <a:pPr>
              <a:lnSpc>
                <a:spcPct val="120000"/>
              </a:lnSpc>
            </a:pPr>
            <a:endParaRPr lang="en-US" dirty="0"/>
          </a:p>
        </p:txBody>
      </p:sp>
    </p:spTree>
    <p:extLst>
      <p:ext uri="{BB962C8B-B14F-4D97-AF65-F5344CB8AC3E}">
        <p14:creationId xmlns:p14="http://schemas.microsoft.com/office/powerpoint/2010/main" val="73572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68313" y="-242888"/>
            <a:ext cx="8229600" cy="1600201"/>
          </a:xfrm>
        </p:spPr>
        <p:txBody>
          <a:bodyPr wrap="square" numCol="1" anchorCtr="0" compatLnSpc="1">
            <a:prstTxWarp prst="textNoShape">
              <a:avLst/>
            </a:prstTxWarp>
          </a:bodyPr>
          <a:lstStyle/>
          <a:p>
            <a:pPr eaLnBrk="1" fontAlgn="auto" hangingPunct="1">
              <a:spcAft>
                <a:spcPts val="0"/>
              </a:spcAft>
              <a:defRPr/>
            </a:pPr>
            <a:r>
              <a:rPr kumimoji="1" lang="en-GB" dirty="0">
                <a:solidFill>
                  <a:schemeClr val="accent6">
                    <a:lumMod val="40000"/>
                    <a:lumOff val="60000"/>
                  </a:schemeClr>
                </a:solidFill>
                <a:effectLst/>
              </a:rPr>
              <a:t>Types of Computer Crime</a:t>
            </a:r>
            <a:endParaRPr kumimoji="1" lang="en-AU" sz="3600" dirty="0">
              <a:solidFill>
                <a:schemeClr val="accent6">
                  <a:lumMod val="40000"/>
                  <a:lumOff val="60000"/>
                </a:schemeClr>
              </a:solidFill>
              <a:effectLst/>
            </a:endParaRPr>
          </a:p>
        </p:txBody>
      </p:sp>
      <p:sp>
        <p:nvSpPr>
          <p:cNvPr id="21506" name="Rectangle 3"/>
          <p:cNvSpPr>
            <a:spLocks noGrp="1" noChangeArrowheads="1"/>
          </p:cNvSpPr>
          <p:nvPr>
            <p:ph idx="1"/>
          </p:nvPr>
        </p:nvSpPr>
        <p:spPr>
          <a:xfrm>
            <a:off x="250825" y="1484313"/>
            <a:ext cx="8229600" cy="1676400"/>
          </a:xfrm>
        </p:spPr>
        <p:txBody>
          <a:bodyPr/>
          <a:lstStyle/>
          <a:p>
            <a:pPr eaLnBrk="1" hangingPunct="1">
              <a:buClr>
                <a:schemeClr val="accent6">
                  <a:lumMod val="60000"/>
                  <a:lumOff val="40000"/>
                </a:schemeClr>
              </a:buClr>
              <a:buSzPct val="140000"/>
              <a:buFont typeface="Arial" charset="0"/>
              <a:buChar char="•"/>
              <a:defRPr/>
            </a:pPr>
            <a:r>
              <a:rPr lang="en-AU" altLang="x-none" dirty="0">
                <a:latin typeface="+mn-lt"/>
                <a:ea typeface="ＭＳ Ｐゴシック" charset="-128"/>
              </a:rPr>
              <a:t>The U.S. Department of Justice categorizes computer crime based on the role that the computer plays in the criminal activity:</a:t>
            </a:r>
          </a:p>
        </p:txBody>
      </p:sp>
      <p:graphicFrame>
        <p:nvGraphicFramePr>
          <p:cNvPr id="4" name="Diagram 3"/>
          <p:cNvGraphicFramePr/>
          <p:nvPr/>
        </p:nvGraphicFramePr>
        <p:xfrm>
          <a:off x="381000" y="2971800"/>
          <a:ext cx="8458200" cy="368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436" name="TextBox 1"/>
          <p:cNvSpPr txBox="1">
            <a:spLocks noChangeArrowheads="1"/>
          </p:cNvSpPr>
          <p:nvPr/>
        </p:nvSpPr>
        <p:spPr bwMode="auto">
          <a:xfrm>
            <a:off x="5118100" y="71501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8437" name="TextBox 2"/>
          <p:cNvSpPr txBox="1">
            <a:spLocks noChangeArrowheads="1"/>
          </p:cNvSpPr>
          <p:nvPr/>
        </p:nvSpPr>
        <p:spPr bwMode="auto">
          <a:xfrm>
            <a:off x="5118100" y="7721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57CF-228D-8C4E-8C3C-C9694334553F}"/>
              </a:ext>
            </a:extLst>
          </p:cNvPr>
          <p:cNvSpPr>
            <a:spLocks noGrp="1"/>
          </p:cNvSpPr>
          <p:nvPr>
            <p:ph type="title"/>
          </p:nvPr>
        </p:nvSpPr>
        <p:spPr>
          <a:xfrm>
            <a:off x="532003" y="404664"/>
            <a:ext cx="7886700" cy="459253"/>
          </a:xfrm>
        </p:spPr>
        <p:txBody>
          <a:bodyPr>
            <a:normAutofit fontScale="90000"/>
          </a:bodyPr>
          <a:lstStyle/>
          <a:p>
            <a:r>
              <a:rPr lang="en-US" dirty="0"/>
              <a:t>Article (13)</a:t>
            </a:r>
          </a:p>
        </p:txBody>
      </p:sp>
      <p:sp>
        <p:nvSpPr>
          <p:cNvPr id="3" name="Content Placeholder 2">
            <a:extLst>
              <a:ext uri="{FF2B5EF4-FFF2-40B4-BE49-F238E27FC236}">
                <a16:creationId xmlns:a16="http://schemas.microsoft.com/office/drawing/2014/main" id="{71B36DB7-95A0-764B-A0E3-9465F8B13FA6}"/>
              </a:ext>
            </a:extLst>
          </p:cNvPr>
          <p:cNvSpPr>
            <a:spLocks noGrp="1"/>
          </p:cNvSpPr>
          <p:nvPr>
            <p:ph idx="1"/>
          </p:nvPr>
        </p:nvSpPr>
        <p:spPr>
          <a:xfrm>
            <a:off x="518291" y="1196752"/>
            <a:ext cx="7886700" cy="4680520"/>
          </a:xfrm>
        </p:spPr>
        <p:txBody>
          <a:bodyPr>
            <a:normAutofit/>
          </a:bodyPr>
          <a:lstStyle/>
          <a:p>
            <a:r>
              <a:rPr lang="en-AU" sz="2000" dirty="0"/>
              <a:t>Each of the Controller and the Processor shall take the precautions necessary to </a:t>
            </a:r>
            <a:r>
              <a:rPr lang="en-AU" sz="2000" u="sng" dirty="0"/>
              <a:t>protect Personal Data </a:t>
            </a:r>
            <a:r>
              <a:rPr lang="en-AU" sz="2000" dirty="0"/>
              <a:t>against </a:t>
            </a:r>
          </a:p>
          <a:p>
            <a:r>
              <a:rPr lang="en-AU" sz="2000" dirty="0"/>
              <a:t>Loss</a:t>
            </a:r>
          </a:p>
          <a:p>
            <a:r>
              <a:rPr lang="en-AU" sz="2000" dirty="0"/>
              <a:t>Damage</a:t>
            </a:r>
          </a:p>
          <a:p>
            <a:r>
              <a:rPr lang="en-AU" sz="2000" dirty="0"/>
              <a:t>Change</a:t>
            </a:r>
          </a:p>
          <a:p>
            <a:r>
              <a:rPr lang="en-AU" sz="2000" dirty="0"/>
              <a:t>Disclosure</a:t>
            </a:r>
          </a:p>
          <a:p>
            <a:r>
              <a:rPr lang="en-AU" sz="2000" dirty="0"/>
              <a:t>access thereto, or </a:t>
            </a:r>
          </a:p>
          <a:p>
            <a:pPr lvl="1"/>
            <a:r>
              <a:rPr lang="en-AU" sz="2000" dirty="0"/>
              <a:t>the inadvertent or illegal use thereof. </a:t>
            </a:r>
          </a:p>
          <a:p>
            <a:pPr marL="0" indent="0">
              <a:buNone/>
            </a:pPr>
            <a:endParaRPr lang="en-US" sz="2000" dirty="0"/>
          </a:p>
        </p:txBody>
      </p:sp>
    </p:spTree>
    <p:extLst>
      <p:ext uri="{BB962C8B-B14F-4D97-AF65-F5344CB8AC3E}">
        <p14:creationId xmlns:p14="http://schemas.microsoft.com/office/powerpoint/2010/main" val="3369526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F638-90CE-2243-9B87-DFB8B30CC6E1}"/>
              </a:ext>
            </a:extLst>
          </p:cNvPr>
          <p:cNvSpPr>
            <a:spLocks noGrp="1"/>
          </p:cNvSpPr>
          <p:nvPr>
            <p:ph type="title"/>
          </p:nvPr>
        </p:nvSpPr>
        <p:spPr>
          <a:xfrm>
            <a:off x="614289" y="548680"/>
            <a:ext cx="7886700" cy="388308"/>
          </a:xfrm>
        </p:spPr>
        <p:txBody>
          <a:bodyPr>
            <a:normAutofit fontScale="90000"/>
          </a:bodyPr>
          <a:lstStyle/>
          <a:p>
            <a:r>
              <a:rPr lang="en-US" dirty="0"/>
              <a:t>Article (16)</a:t>
            </a:r>
          </a:p>
        </p:txBody>
      </p:sp>
      <p:sp>
        <p:nvSpPr>
          <p:cNvPr id="3" name="Content Placeholder 2">
            <a:extLst>
              <a:ext uri="{FF2B5EF4-FFF2-40B4-BE49-F238E27FC236}">
                <a16:creationId xmlns:a16="http://schemas.microsoft.com/office/drawing/2014/main" id="{7C36E613-D64F-3945-9838-1E3FA653035C}"/>
              </a:ext>
            </a:extLst>
          </p:cNvPr>
          <p:cNvSpPr>
            <a:spLocks noGrp="1"/>
          </p:cNvSpPr>
          <p:nvPr>
            <p:ph idx="1"/>
          </p:nvPr>
        </p:nvSpPr>
        <p:spPr>
          <a:xfrm>
            <a:off x="628650" y="1690441"/>
            <a:ext cx="7886700" cy="3263504"/>
          </a:xfrm>
        </p:spPr>
        <p:txBody>
          <a:bodyPr/>
          <a:lstStyle/>
          <a:p>
            <a:r>
              <a:rPr lang="en-AU" dirty="0"/>
              <a:t>The Personal data, related to ethnic origin, children, health, physical or psychological condition, religious creeds, marital relations, and criminal offenses, shall be regarded as </a:t>
            </a:r>
            <a:r>
              <a:rPr lang="en-AU" u="sng" dirty="0"/>
              <a:t>Personal data </a:t>
            </a:r>
            <a:r>
              <a:rPr lang="en-AU" dirty="0"/>
              <a:t>with special nature. </a:t>
            </a:r>
          </a:p>
          <a:p>
            <a:pPr marL="0" indent="0">
              <a:buNone/>
            </a:pPr>
            <a:endParaRPr lang="en-US" dirty="0"/>
          </a:p>
        </p:txBody>
      </p:sp>
    </p:spTree>
    <p:extLst>
      <p:ext uri="{BB962C8B-B14F-4D97-AF65-F5344CB8AC3E}">
        <p14:creationId xmlns:p14="http://schemas.microsoft.com/office/powerpoint/2010/main" val="780820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157D-455F-C147-B012-689001EA4184}"/>
              </a:ext>
            </a:extLst>
          </p:cNvPr>
          <p:cNvSpPr>
            <a:spLocks noGrp="1"/>
          </p:cNvSpPr>
          <p:nvPr>
            <p:ph type="title"/>
          </p:nvPr>
        </p:nvSpPr>
        <p:spPr>
          <a:xfrm>
            <a:off x="628650" y="548680"/>
            <a:ext cx="7886700" cy="348894"/>
          </a:xfrm>
        </p:spPr>
        <p:txBody>
          <a:bodyPr>
            <a:normAutofit fontScale="90000"/>
          </a:bodyPr>
          <a:lstStyle/>
          <a:p>
            <a:r>
              <a:rPr lang="en-US" dirty="0"/>
              <a:t>Article (17)</a:t>
            </a:r>
          </a:p>
        </p:txBody>
      </p:sp>
      <p:sp>
        <p:nvSpPr>
          <p:cNvPr id="3" name="Content Placeholder 2">
            <a:extLst>
              <a:ext uri="{FF2B5EF4-FFF2-40B4-BE49-F238E27FC236}">
                <a16:creationId xmlns:a16="http://schemas.microsoft.com/office/drawing/2014/main" id="{B0FF86AF-717A-2E4A-91FB-918A1FCF0521}"/>
              </a:ext>
            </a:extLst>
          </p:cNvPr>
          <p:cNvSpPr>
            <a:spLocks noGrp="1"/>
          </p:cNvSpPr>
          <p:nvPr>
            <p:ph idx="1"/>
          </p:nvPr>
        </p:nvSpPr>
        <p:spPr>
          <a:xfrm>
            <a:off x="439464" y="1124744"/>
            <a:ext cx="8285436" cy="5184576"/>
          </a:xfrm>
        </p:spPr>
        <p:txBody>
          <a:bodyPr>
            <a:normAutofit fontScale="70000" lnSpcReduction="20000"/>
          </a:bodyPr>
          <a:lstStyle/>
          <a:p>
            <a:pPr marL="0" indent="0">
              <a:lnSpc>
                <a:spcPct val="120000"/>
              </a:lnSpc>
              <a:buNone/>
            </a:pPr>
            <a:r>
              <a:rPr lang="en-AU" dirty="0"/>
              <a:t>Taking into consideration the liabilities provided for hereto, an owner or operator of any </a:t>
            </a:r>
            <a:r>
              <a:rPr lang="en-AU" u="sng" dirty="0"/>
              <a:t>website addressing children</a:t>
            </a:r>
            <a:r>
              <a:rPr lang="en-AU" dirty="0"/>
              <a:t> shall take into account the following: </a:t>
            </a:r>
          </a:p>
          <a:p>
            <a:pPr marL="385763" indent="-385763">
              <a:lnSpc>
                <a:spcPct val="120000"/>
              </a:lnSpc>
              <a:buFont typeface="+mj-lt"/>
              <a:buAutoNum type="arabicPeriod"/>
            </a:pPr>
            <a:r>
              <a:rPr lang="en-AU" dirty="0"/>
              <a:t>Posting a notification on the website as to what child data is, the way of its use, and the policies followed in the disclosure thereof</a:t>
            </a:r>
          </a:p>
          <a:p>
            <a:pPr marL="385763" indent="-385763">
              <a:lnSpc>
                <a:spcPct val="120000"/>
              </a:lnSpc>
              <a:buFont typeface="+mj-lt"/>
              <a:buAutoNum type="arabicPeriod"/>
            </a:pPr>
            <a:r>
              <a:rPr lang="en-AU" dirty="0"/>
              <a:t>Obtaining, either electronically or through any other appropriate means, an explicit consent from the guardian of the child whose Personal Data is processed. </a:t>
            </a:r>
          </a:p>
          <a:p>
            <a:pPr marL="385763" indent="-385763">
              <a:lnSpc>
                <a:spcPct val="120000"/>
              </a:lnSpc>
              <a:buFont typeface="+mj-lt"/>
              <a:buAutoNum type="arabicPeriod"/>
            </a:pPr>
            <a:r>
              <a:rPr lang="en-AU" dirty="0"/>
              <a:t>Providing a child's guardian, upon the request thereof, and after verifying the identity thereof, with a description of the type of the Personal Data processed, along with stating the purpose of the process together with a copy of the data processed or gathered about the child.</a:t>
            </a:r>
          </a:p>
          <a:p>
            <a:pPr marL="385763" indent="-385763">
              <a:lnSpc>
                <a:spcPct val="120000"/>
              </a:lnSpc>
              <a:buFont typeface="+mj-lt"/>
              <a:buAutoNum type="arabicPeriod"/>
            </a:pPr>
            <a:r>
              <a:rPr lang="en-AU" dirty="0"/>
              <a:t>Deleting, removing or suspending processing any Personal Data that has been gathered from or about a child, if such is requested by child's guardian. </a:t>
            </a:r>
          </a:p>
          <a:p>
            <a:pPr marL="385763" indent="-385763">
              <a:lnSpc>
                <a:spcPct val="120000"/>
              </a:lnSpc>
              <a:buFont typeface="+mj-lt"/>
              <a:buAutoNum type="arabicPeriod"/>
            </a:pPr>
            <a:r>
              <a:rPr lang="en-AU" dirty="0"/>
              <a:t>A child’s participation in a game, promotional award or any other activity shall not be conditional on the child’s provision of Personal Data in excess of the necessary for the participation in such activity </a:t>
            </a:r>
          </a:p>
          <a:p>
            <a:pPr>
              <a:lnSpc>
                <a:spcPct val="120000"/>
              </a:lnSpc>
            </a:pPr>
            <a:endParaRPr lang="en-US" dirty="0"/>
          </a:p>
        </p:txBody>
      </p:sp>
    </p:spTree>
    <p:extLst>
      <p:ext uri="{BB962C8B-B14F-4D97-AF65-F5344CB8AC3E}">
        <p14:creationId xmlns:p14="http://schemas.microsoft.com/office/powerpoint/2010/main" val="971406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950" y="-315913"/>
            <a:ext cx="8928100" cy="1368426"/>
          </a:xfrm>
        </p:spPr>
        <p:txBody>
          <a:bodyPr/>
          <a:lstStyle/>
          <a:p>
            <a:pPr eaLnBrk="1" fontAlgn="auto" hangingPunct="1">
              <a:spcAft>
                <a:spcPts val="0"/>
              </a:spcAft>
              <a:defRPr/>
            </a:pPr>
            <a:r>
              <a:rPr lang="en-US" dirty="0">
                <a:solidFill>
                  <a:schemeClr val="accent6">
                    <a:lumMod val="60000"/>
                    <a:lumOff val="40000"/>
                  </a:schemeClr>
                </a:solidFill>
                <a:ea typeface="+mj-ea"/>
                <a:cs typeface="+mj-cs"/>
              </a:rPr>
              <a:t>Summary</a:t>
            </a:r>
            <a:endParaRPr lang="en-AU" dirty="0">
              <a:solidFill>
                <a:schemeClr val="accent6">
                  <a:lumMod val="60000"/>
                  <a:lumOff val="40000"/>
                </a:schemeClr>
              </a:solidFill>
              <a:ea typeface="+mj-ea"/>
              <a:cs typeface="+mj-cs"/>
            </a:endParaRPr>
          </a:p>
        </p:txBody>
      </p:sp>
      <p:sp>
        <p:nvSpPr>
          <p:cNvPr id="11" name="Content Placeholder 10"/>
          <p:cNvSpPr>
            <a:spLocks noGrp="1"/>
          </p:cNvSpPr>
          <p:nvPr>
            <p:ph sz="half" idx="2"/>
          </p:nvPr>
        </p:nvSpPr>
        <p:spPr>
          <a:xfrm>
            <a:off x="5076825" y="1484313"/>
            <a:ext cx="3816350" cy="4824412"/>
          </a:xfrm>
        </p:spPr>
        <p:txBody>
          <a:bodyPr rtlCol="0">
            <a:normAutofit/>
          </a:bodyPr>
          <a:lstStyle/>
          <a:p>
            <a:pPr marL="342900" lvl="1" indent="-342900" eaLnBrk="1" fontAlgn="auto" hangingPunct="1">
              <a:spcAft>
                <a:spcPts val="0"/>
              </a:spcAft>
              <a:buClr>
                <a:schemeClr val="accent6">
                  <a:lumMod val="60000"/>
                  <a:lumOff val="40000"/>
                </a:schemeClr>
              </a:buClr>
              <a:buSzPct val="140000"/>
              <a:buFont typeface="Arial" charset="0"/>
              <a:buChar char="•"/>
              <a:defRPr/>
            </a:pPr>
            <a:r>
              <a:rPr lang="en-AU" sz="2400" dirty="0">
                <a:solidFill>
                  <a:schemeClr val="tx1">
                    <a:lumMod val="50000"/>
                    <a:lumOff val="50000"/>
                  </a:schemeClr>
                </a:solidFill>
                <a:latin typeface="+mn-lt"/>
                <a:ea typeface="+mn-ea"/>
              </a:rPr>
              <a:t>Ethical issues</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Ethics and the IT professions</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Ethical issues related to computers and information systems</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Codes of conduct</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The rules</a:t>
            </a:r>
          </a:p>
          <a:p>
            <a:pPr marL="342900" lvl="1" indent="-342900" eaLnBrk="1" fontAlgn="auto" hangingPunct="1">
              <a:spcAft>
                <a:spcPts val="0"/>
              </a:spcAft>
              <a:buClr>
                <a:schemeClr val="accent6">
                  <a:lumMod val="60000"/>
                  <a:lumOff val="40000"/>
                </a:schemeClr>
              </a:buClr>
              <a:buSzPct val="140000"/>
              <a:buFont typeface="Arial" charset="0"/>
              <a:buChar char="•"/>
              <a:defRPr/>
            </a:pPr>
            <a:r>
              <a:rPr lang="en-AU" dirty="0">
                <a:solidFill>
                  <a:schemeClr val="tx1">
                    <a:lumMod val="50000"/>
                    <a:lumOff val="50000"/>
                  </a:schemeClr>
                </a:solidFill>
                <a:latin typeface="+mn-lt"/>
                <a:ea typeface="+mn-ea"/>
              </a:rPr>
              <a:t>Cybercrime prevention laws in Qatar</a:t>
            </a:r>
          </a:p>
        </p:txBody>
      </p:sp>
      <p:sp>
        <p:nvSpPr>
          <p:cNvPr id="2" name="Content Placeholder 1"/>
          <p:cNvSpPr>
            <a:spLocks noGrp="1"/>
          </p:cNvSpPr>
          <p:nvPr>
            <p:ph sz="quarter" idx="13"/>
          </p:nvPr>
        </p:nvSpPr>
        <p:spPr>
          <a:xfrm>
            <a:off x="468313" y="1484313"/>
            <a:ext cx="4032250" cy="5589587"/>
          </a:xfrm>
        </p:spPr>
        <p:txBody>
          <a:bodyPr rtlCol="0">
            <a:normAutofit/>
          </a:bodyPr>
          <a:lstStyle/>
          <a:p>
            <a:pPr marL="342900" lvl="1" indent="-342900" eaLnBrk="1" fontAlgn="auto" hangingPunct="1">
              <a:spcAft>
                <a:spcPts val="0"/>
              </a:spcAft>
              <a:buClr>
                <a:schemeClr val="accent6">
                  <a:lumMod val="60000"/>
                  <a:lumOff val="40000"/>
                </a:schemeClr>
              </a:buClr>
              <a:buSzPct val="140000"/>
              <a:buFont typeface="Arial" charset="0"/>
              <a:buChar char="•"/>
              <a:defRPr/>
            </a:pPr>
            <a:r>
              <a:rPr lang="en-US" sz="2400" dirty="0">
                <a:solidFill>
                  <a:schemeClr val="tx1">
                    <a:lumMod val="50000"/>
                    <a:lumOff val="50000"/>
                  </a:schemeClr>
                </a:solidFill>
                <a:latin typeface="+mn-lt"/>
                <a:ea typeface="+mn-ea"/>
              </a:rPr>
              <a:t>Cybercrime and computer crime</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Types of computer crime</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Law enforcement challenges</a:t>
            </a:r>
          </a:p>
          <a:p>
            <a:pPr marL="742950" lvl="2" indent="-342900" eaLnBrk="1" fontAlgn="auto" hangingPunct="1">
              <a:spcAft>
                <a:spcPts val="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rPr>
              <a:t>Working with law enforcement</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40425" y="188913"/>
            <a:ext cx="2895600" cy="6354762"/>
          </a:xfrm>
        </p:spPr>
        <p:txBody>
          <a:bodyPr wrap="square" numCol="1" anchorCtr="0" compatLnSpc="1">
            <a:prstTxWarp prst="textNoShape">
              <a:avLst/>
            </a:prstTxWarp>
          </a:bodyPr>
          <a:lstStyle/>
          <a:p>
            <a:pPr eaLnBrk="1" fontAlgn="auto" hangingPunct="1">
              <a:lnSpc>
                <a:spcPct val="100000"/>
              </a:lnSpc>
              <a:spcAft>
                <a:spcPts val="0"/>
              </a:spcAft>
              <a:defRPr/>
            </a:pPr>
            <a:r>
              <a:rPr lang="en-US" sz="3600" dirty="0">
                <a:solidFill>
                  <a:schemeClr val="accent6">
                    <a:lumMod val="40000"/>
                    <a:lumOff val="60000"/>
                  </a:schemeClr>
                </a:solidFill>
                <a:ea typeface="+mj-ea"/>
                <a:cs typeface="+mj-cs"/>
              </a:rPr>
              <a:t>Table 19.1</a:t>
            </a:r>
            <a:br>
              <a:rPr lang="en-US" sz="3600" dirty="0">
                <a:solidFill>
                  <a:schemeClr val="accent6">
                    <a:lumMod val="40000"/>
                    <a:lumOff val="60000"/>
                  </a:schemeClr>
                </a:solidFill>
                <a:ea typeface="+mj-ea"/>
                <a:cs typeface="+mj-cs"/>
              </a:rPr>
            </a:br>
            <a:br>
              <a:rPr lang="en-US" sz="3600" dirty="0">
                <a:solidFill>
                  <a:schemeClr val="accent6">
                    <a:lumMod val="40000"/>
                    <a:lumOff val="60000"/>
                  </a:schemeClr>
                </a:solidFill>
                <a:ea typeface="+mj-ea"/>
                <a:cs typeface="+mj-cs"/>
              </a:rPr>
            </a:br>
            <a:r>
              <a:rPr lang="en-US" sz="3600" dirty="0">
                <a:solidFill>
                  <a:schemeClr val="accent6">
                    <a:lumMod val="40000"/>
                    <a:lumOff val="60000"/>
                  </a:schemeClr>
                </a:solidFill>
                <a:ea typeface="+mj-ea"/>
                <a:cs typeface="+mj-cs"/>
              </a:rPr>
              <a:t>Cybercrimes Cited </a:t>
            </a:r>
            <a:br>
              <a:rPr lang="en-US" sz="3600" dirty="0">
                <a:solidFill>
                  <a:schemeClr val="accent6">
                    <a:lumMod val="40000"/>
                    <a:lumOff val="60000"/>
                  </a:schemeClr>
                </a:solidFill>
                <a:ea typeface="+mj-ea"/>
                <a:cs typeface="+mj-cs"/>
              </a:rPr>
            </a:br>
            <a:r>
              <a:rPr lang="en-US" sz="3600" dirty="0">
                <a:solidFill>
                  <a:schemeClr val="accent6">
                    <a:lumMod val="40000"/>
                    <a:lumOff val="60000"/>
                  </a:schemeClr>
                </a:solidFill>
                <a:ea typeface="+mj-ea"/>
                <a:cs typeface="+mj-cs"/>
              </a:rPr>
              <a:t>in the Convention on Cybercrime</a:t>
            </a:r>
            <a:br>
              <a:rPr lang="en-US" sz="3600" dirty="0">
                <a:solidFill>
                  <a:schemeClr val="accent6">
                    <a:lumMod val="40000"/>
                    <a:lumOff val="60000"/>
                  </a:schemeClr>
                </a:solidFill>
                <a:ea typeface="+mj-ea"/>
                <a:cs typeface="+mj-cs"/>
              </a:rPr>
            </a:br>
            <a:br>
              <a:rPr lang="en-US" sz="4300" dirty="0">
                <a:solidFill>
                  <a:srgbClr val="FFB91D"/>
                </a:solidFill>
                <a:effectLst>
                  <a:outerShdw blurRad="38100" dist="38100" dir="2700000" algn="tl">
                    <a:srgbClr val="FFFFFF"/>
                  </a:outerShdw>
                </a:effectLst>
                <a:latin typeface="Corbel" charset="0"/>
              </a:rPr>
            </a:br>
            <a:r>
              <a:rPr lang="en-US" sz="1800" dirty="0">
                <a:effectLst/>
              </a:rPr>
              <a:t>(page 1 of 2)</a:t>
            </a:r>
          </a:p>
        </p:txBody>
      </p:sp>
      <p:graphicFrame>
        <p:nvGraphicFramePr>
          <p:cNvPr id="20482" name="Object 4"/>
          <p:cNvGraphicFramePr>
            <a:graphicFrameLocks noChangeAspect="1"/>
          </p:cNvGraphicFramePr>
          <p:nvPr/>
        </p:nvGraphicFramePr>
        <p:xfrm>
          <a:off x="107950" y="-28575"/>
          <a:ext cx="5457825" cy="6875463"/>
        </p:xfrm>
        <a:graphic>
          <a:graphicData uri="http://schemas.openxmlformats.org/presentationml/2006/ole">
            <mc:AlternateContent xmlns:mc="http://schemas.openxmlformats.org/markup-compatibility/2006">
              <mc:Choice xmlns:v="urn:schemas-microsoft-com:vml" Requires="v">
                <p:oleObj spid="_x0000_s20485" name="Document" r:id="rId4" imgW="6108475" imgH="7695917" progId="Word.Document.12">
                  <p:embed/>
                </p:oleObj>
              </mc:Choice>
              <mc:Fallback>
                <p:oleObj name="Document" r:id="rId4" imgW="6108475" imgH="7695917"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28575"/>
                        <a:ext cx="5457825" cy="687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144000" cy="1828800"/>
          </a:xfrm>
        </p:spPr>
        <p:txBody>
          <a:bodyPr wrap="square" numCol="1" anchorCtr="0" compatLnSpc="1">
            <a:prstTxWarp prst="textNoShape">
              <a:avLst/>
            </a:prstTxWarp>
          </a:bodyPr>
          <a:lstStyle/>
          <a:p>
            <a:pPr eaLnBrk="1" fontAlgn="auto" hangingPunct="1">
              <a:lnSpc>
                <a:spcPct val="100000"/>
              </a:lnSpc>
              <a:spcAft>
                <a:spcPts val="0"/>
              </a:spcAft>
              <a:defRPr/>
            </a:pPr>
            <a:r>
              <a:rPr lang="en-US" sz="3600" dirty="0">
                <a:solidFill>
                  <a:schemeClr val="accent6">
                    <a:lumMod val="40000"/>
                    <a:lumOff val="60000"/>
                  </a:schemeClr>
                </a:solidFill>
                <a:ea typeface="+mj-ea"/>
                <a:cs typeface="+mj-cs"/>
              </a:rPr>
              <a:t>Table 19.1 </a:t>
            </a:r>
            <a:br>
              <a:rPr lang="en-US" sz="3600" dirty="0">
                <a:solidFill>
                  <a:schemeClr val="accent6">
                    <a:lumMod val="40000"/>
                    <a:lumOff val="60000"/>
                  </a:schemeClr>
                </a:solidFill>
                <a:ea typeface="+mj-ea"/>
                <a:cs typeface="+mj-cs"/>
              </a:rPr>
            </a:br>
            <a:r>
              <a:rPr lang="en-US" sz="3600" dirty="0">
                <a:solidFill>
                  <a:schemeClr val="accent6">
                    <a:lumMod val="40000"/>
                    <a:lumOff val="60000"/>
                  </a:schemeClr>
                </a:solidFill>
                <a:ea typeface="+mj-ea"/>
                <a:cs typeface="+mj-cs"/>
              </a:rPr>
              <a:t>Cybercrimes Cited in the Convention on Cybercrime </a:t>
            </a:r>
            <a:r>
              <a:rPr lang="en-US" sz="1800" dirty="0">
                <a:solidFill>
                  <a:schemeClr val="accent6">
                    <a:lumMod val="40000"/>
                    <a:lumOff val="60000"/>
                  </a:schemeClr>
                </a:solidFill>
                <a:effectLst/>
              </a:rPr>
              <a:t>(page 2 of 2)</a:t>
            </a:r>
          </a:p>
        </p:txBody>
      </p:sp>
      <p:graphicFrame>
        <p:nvGraphicFramePr>
          <p:cNvPr id="22530" name="Object 3"/>
          <p:cNvGraphicFramePr>
            <a:graphicFrameLocks noChangeAspect="1"/>
          </p:cNvGraphicFramePr>
          <p:nvPr/>
        </p:nvGraphicFramePr>
        <p:xfrm>
          <a:off x="239713" y="1989138"/>
          <a:ext cx="8664575" cy="4664075"/>
        </p:xfrm>
        <a:graphic>
          <a:graphicData uri="http://schemas.openxmlformats.org/presentationml/2006/ole">
            <mc:AlternateContent xmlns:mc="http://schemas.openxmlformats.org/markup-compatibility/2006">
              <mc:Choice xmlns:v="urn:schemas-microsoft-com:vml" Requires="v">
                <p:oleObj spid="_x0000_s22533" name="Document" r:id="rId4" imgW="6108475" imgH="3289179" progId="Word.Document.12">
                  <p:embed/>
                </p:oleObj>
              </mc:Choice>
              <mc:Fallback>
                <p:oleObj name="Document" r:id="rId4" imgW="6108475" imgH="3289179"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13" y="1989138"/>
                        <a:ext cx="8664575" cy="466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15888"/>
            <a:ext cx="8229600" cy="1600200"/>
          </a:xfrm>
        </p:spPr>
        <p:txBody>
          <a:bodyPr wrap="square" numCol="1" anchorCtr="0" compatLnSpc="1">
            <a:prstTxWarp prst="textNoShape">
              <a:avLst/>
            </a:prstTxWarp>
          </a:bodyPr>
          <a:lstStyle/>
          <a:p>
            <a:pPr eaLnBrk="1" hangingPunct="1">
              <a:defRPr/>
            </a:pPr>
            <a:r>
              <a:rPr lang="en-US" altLang="x-none" dirty="0">
                <a:solidFill>
                  <a:schemeClr val="accent6">
                    <a:lumMod val="40000"/>
                    <a:lumOff val="60000"/>
                  </a:schemeClr>
                </a:solidFill>
                <a:effectLst>
                  <a:outerShdw blurRad="38100" dist="38100" dir="2700000" algn="tl">
                    <a:srgbClr val="000000"/>
                  </a:outerShdw>
                </a:effectLst>
                <a:ea typeface="ＭＳ Ｐゴシック" charset="-128"/>
              </a:rPr>
              <a:t>Law Enforcement Challenges</a:t>
            </a:r>
          </a:p>
        </p:txBody>
      </p:sp>
      <p:sp>
        <p:nvSpPr>
          <p:cNvPr id="3" name="Content Placeholder 2"/>
          <p:cNvSpPr>
            <a:spLocks noGrp="1"/>
          </p:cNvSpPr>
          <p:nvPr>
            <p:ph idx="1"/>
          </p:nvPr>
        </p:nvSpPr>
        <p:spPr>
          <a:xfrm>
            <a:off x="611188" y="1941513"/>
            <a:ext cx="8229600" cy="4924425"/>
          </a:xfrm>
        </p:spPr>
        <p:txBody>
          <a:bodyPr rtlCol="0">
            <a:noAutofit/>
          </a:bodyPr>
          <a:lstStyle/>
          <a:p>
            <a:pPr eaLnBrk="1" fontAlgn="auto" hangingPunct="1">
              <a:spcAft>
                <a:spcPts val="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cs typeface="+mn-cs"/>
              </a:rPr>
              <a:t>The deterrent effect of law enforcement on computer and network attacks correlates with the success rate of criminal arrest and prosecution</a:t>
            </a:r>
          </a:p>
          <a:p>
            <a:pPr eaLnBrk="1" fontAlgn="auto" hangingPunct="1">
              <a:spcAft>
                <a:spcPts val="0"/>
              </a:spcAft>
              <a:buClr>
                <a:schemeClr val="accent6">
                  <a:lumMod val="60000"/>
                  <a:lumOff val="40000"/>
                </a:schemeClr>
              </a:buClr>
              <a:buSzPct val="140000"/>
              <a:buFont typeface="Arial" charset="0"/>
              <a:buChar char="•"/>
              <a:defRPr/>
            </a:pPr>
            <a:r>
              <a:rPr lang="en-US" dirty="0">
                <a:solidFill>
                  <a:schemeClr val="tx1">
                    <a:lumMod val="50000"/>
                    <a:lumOff val="50000"/>
                  </a:schemeClr>
                </a:solidFill>
                <a:latin typeface="+mn-lt"/>
                <a:ea typeface="+mn-ea"/>
                <a:cs typeface="+mn-cs"/>
              </a:rPr>
              <a:t>Law enforcement agency difficulties:</a:t>
            </a:r>
          </a:p>
          <a:p>
            <a:pPr lvl="1" eaLnBrk="1" fontAlgn="auto" hangingPunct="1">
              <a:spcAft>
                <a:spcPts val="0"/>
              </a:spcAft>
              <a:buClr>
                <a:schemeClr val="accent6">
                  <a:lumMod val="60000"/>
                  <a:lumOff val="40000"/>
                </a:schemeClr>
              </a:buClr>
              <a:buSzPct val="140000"/>
              <a:buFont typeface="Arial" charset="0"/>
              <a:buChar char="•"/>
              <a:defRPr/>
            </a:pPr>
            <a:r>
              <a:rPr lang="en-US" sz="1800" dirty="0">
                <a:solidFill>
                  <a:schemeClr val="tx1">
                    <a:lumMod val="50000"/>
                    <a:lumOff val="50000"/>
                  </a:schemeClr>
                </a:solidFill>
                <a:latin typeface="+mn-lt"/>
                <a:ea typeface="+mn-ea"/>
              </a:rPr>
              <a:t>Lack of investigators knowledgeable and experienced in dealing with this kind of crime</a:t>
            </a:r>
          </a:p>
          <a:p>
            <a:pPr lvl="1" eaLnBrk="1" fontAlgn="auto" hangingPunct="1">
              <a:spcAft>
                <a:spcPts val="0"/>
              </a:spcAft>
              <a:buClr>
                <a:schemeClr val="accent6">
                  <a:lumMod val="60000"/>
                  <a:lumOff val="40000"/>
                </a:schemeClr>
              </a:buClr>
              <a:buSzPct val="140000"/>
              <a:buFont typeface="Arial" charset="0"/>
              <a:buChar char="•"/>
              <a:defRPr/>
            </a:pPr>
            <a:r>
              <a:rPr lang="en-US" sz="1800" dirty="0">
                <a:solidFill>
                  <a:schemeClr val="tx1">
                    <a:lumMod val="50000"/>
                    <a:lumOff val="50000"/>
                  </a:schemeClr>
                </a:solidFill>
                <a:latin typeface="+mn-lt"/>
                <a:ea typeface="+mn-ea"/>
              </a:rPr>
              <a:t>Required technology may be beyond their budget</a:t>
            </a:r>
          </a:p>
          <a:p>
            <a:pPr lvl="1" eaLnBrk="1" fontAlgn="auto" hangingPunct="1">
              <a:spcAft>
                <a:spcPts val="0"/>
              </a:spcAft>
              <a:buClr>
                <a:schemeClr val="accent6">
                  <a:lumMod val="60000"/>
                  <a:lumOff val="40000"/>
                </a:schemeClr>
              </a:buClr>
              <a:buSzPct val="140000"/>
              <a:buFont typeface="Arial" charset="0"/>
              <a:buChar char="•"/>
              <a:defRPr/>
            </a:pPr>
            <a:r>
              <a:rPr lang="en-US" sz="1800" dirty="0">
                <a:solidFill>
                  <a:schemeClr val="tx1">
                    <a:lumMod val="50000"/>
                    <a:lumOff val="50000"/>
                  </a:schemeClr>
                </a:solidFill>
                <a:latin typeface="+mn-lt"/>
                <a:ea typeface="+mn-ea"/>
              </a:rPr>
              <a:t>The global nature of cybercrime</a:t>
            </a:r>
          </a:p>
          <a:p>
            <a:pPr lvl="1" eaLnBrk="1" fontAlgn="auto" hangingPunct="1">
              <a:spcAft>
                <a:spcPts val="0"/>
              </a:spcAft>
              <a:buClr>
                <a:schemeClr val="accent6">
                  <a:lumMod val="60000"/>
                  <a:lumOff val="40000"/>
                </a:schemeClr>
              </a:buClr>
              <a:buSzPct val="140000"/>
              <a:buFont typeface="Arial" charset="0"/>
              <a:buChar char="•"/>
              <a:defRPr/>
            </a:pPr>
            <a:r>
              <a:rPr lang="en-US" sz="1800" dirty="0">
                <a:solidFill>
                  <a:schemeClr val="tx1">
                    <a:lumMod val="50000"/>
                    <a:lumOff val="50000"/>
                  </a:schemeClr>
                </a:solidFill>
                <a:latin typeface="+mn-lt"/>
                <a:ea typeface="+mn-ea"/>
              </a:rPr>
              <a:t>Lack of collaboration and cooperation with remote law enforcement agencies</a:t>
            </a:r>
          </a:p>
          <a:p>
            <a:pPr marL="342900" lvl="1" indent="-342900" eaLnBrk="1" fontAlgn="auto" hangingPunct="1">
              <a:spcAft>
                <a:spcPts val="0"/>
              </a:spcAft>
              <a:buClr>
                <a:schemeClr val="accent6">
                  <a:lumMod val="60000"/>
                  <a:lumOff val="40000"/>
                </a:schemeClr>
              </a:buClr>
              <a:buSzPct val="140000"/>
              <a:buFont typeface="Arial" charset="0"/>
              <a:buChar char="•"/>
              <a:defRPr/>
            </a:pPr>
            <a:r>
              <a:rPr lang="en-US" sz="2400" dirty="0">
                <a:solidFill>
                  <a:schemeClr val="tx1">
                    <a:lumMod val="50000"/>
                    <a:lumOff val="50000"/>
                  </a:schemeClr>
                </a:solidFill>
                <a:latin typeface="+mn-lt"/>
                <a:ea typeface="+mn-ea"/>
              </a:rPr>
              <a:t>Convention on Cybercrime introduces a common terminology for crimes and a framework for harmonizing laws globally</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363" y="549275"/>
            <a:ext cx="3754437" cy="1600200"/>
          </a:xfrm>
        </p:spPr>
        <p:txBody>
          <a:bodyPr wrap="square" numCol="1" anchorCtr="0" compatLnSpc="1">
            <a:prstTxWarp prst="textNoShape">
              <a:avLst/>
            </a:prstTxWarp>
          </a:bodyPr>
          <a:lstStyle/>
          <a:p>
            <a:pPr eaLnBrk="1" hangingPunct="1">
              <a:defRPr/>
            </a:pPr>
            <a:r>
              <a:rPr lang="en-US" altLang="x-none" sz="4000" dirty="0">
                <a:solidFill>
                  <a:schemeClr val="accent6">
                    <a:lumMod val="60000"/>
                    <a:lumOff val="40000"/>
                  </a:schemeClr>
                </a:solidFill>
                <a:effectLst>
                  <a:outerShdw blurRad="38100" dist="38100" dir="2700000" algn="tl">
                    <a:srgbClr val="000000"/>
                  </a:outerShdw>
                </a:effectLst>
                <a:ea typeface="ＭＳ Ｐゴシック" charset="-128"/>
              </a:rPr>
              <a:t>Cybercriminals</a:t>
            </a:r>
          </a:p>
        </p:txBody>
      </p:sp>
      <p:graphicFrame>
        <p:nvGraphicFramePr>
          <p:cNvPr id="5" name="Content Placeholder 4"/>
          <p:cNvGraphicFramePr>
            <a:graphicFrameLocks noGrp="1"/>
          </p:cNvGraphicFramePr>
          <p:nvPr>
            <p:ph idx="1"/>
          </p:nvPr>
        </p:nvGraphicFramePr>
        <p:xfrm>
          <a:off x="-684584" y="116632"/>
          <a:ext cx="9577064" cy="66247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475" y="981075"/>
            <a:ext cx="5565775" cy="1600200"/>
          </a:xfrm>
        </p:spPr>
        <p:txBody>
          <a:bodyPr wrap="square" numCol="1" anchorCtr="0" compatLnSpc="1">
            <a:prstTxWarp prst="textNoShape">
              <a:avLst/>
            </a:prstTxWarp>
          </a:bodyPr>
          <a:lstStyle/>
          <a:p>
            <a:pPr eaLnBrk="1" hangingPunct="1">
              <a:defRPr/>
            </a:pPr>
            <a:r>
              <a:rPr lang="en-US" altLang="x-none">
                <a:effectLst>
                  <a:outerShdw blurRad="38100" dist="38100" dir="2700000" algn="tl">
                    <a:srgbClr val="000000"/>
                  </a:outerShdw>
                </a:effectLst>
                <a:ea typeface="ＭＳ Ｐゴシック" charset="-128"/>
              </a:rPr>
              <a:t>Cybercrime Victims</a:t>
            </a:r>
          </a:p>
        </p:txBody>
      </p:sp>
      <p:graphicFrame>
        <p:nvGraphicFramePr>
          <p:cNvPr id="9" name="Content Placeholder 8"/>
          <p:cNvGraphicFramePr>
            <a:graphicFrameLocks noGrp="1"/>
          </p:cNvGraphicFramePr>
          <p:nvPr>
            <p:ph idx="1"/>
          </p:nvPr>
        </p:nvGraphicFramePr>
        <p:xfrm>
          <a:off x="-252536" y="233264"/>
          <a:ext cx="9577064" cy="66247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333375"/>
            <a:ext cx="8229600" cy="1600200"/>
          </a:xfrm>
        </p:spPr>
        <p:txBody>
          <a:bodyPr/>
          <a:lstStyle/>
          <a:p>
            <a:pPr eaLnBrk="1" fontAlgn="auto" hangingPunct="1">
              <a:spcAft>
                <a:spcPts val="0"/>
              </a:spcAft>
              <a:defRPr/>
            </a:pPr>
            <a:r>
              <a:rPr lang="en-US" dirty="0">
                <a:solidFill>
                  <a:schemeClr val="accent6">
                    <a:lumMod val="40000"/>
                    <a:lumOff val="60000"/>
                  </a:schemeClr>
                </a:solidFill>
              </a:rPr>
              <a:t>Working with Law Enforcement</a:t>
            </a:r>
          </a:p>
        </p:txBody>
      </p:sp>
      <p:sp>
        <p:nvSpPr>
          <p:cNvPr id="35842" name="Content Placeholder 2"/>
          <p:cNvSpPr>
            <a:spLocks noGrp="1"/>
          </p:cNvSpPr>
          <p:nvPr>
            <p:ph idx="1"/>
          </p:nvPr>
        </p:nvSpPr>
        <p:spPr>
          <a:xfrm>
            <a:off x="468313" y="2403475"/>
            <a:ext cx="8229600" cy="4525963"/>
          </a:xfrm>
        </p:spPr>
        <p:txBody>
          <a:bodyPr/>
          <a:lstStyle/>
          <a:p>
            <a:pPr eaLnBrk="1" hangingPunct="1">
              <a:buClr>
                <a:schemeClr val="accent6">
                  <a:lumMod val="60000"/>
                  <a:lumOff val="40000"/>
                </a:schemeClr>
              </a:buClr>
              <a:buSzPct val="140000"/>
              <a:buFont typeface="Arial" charset="0"/>
              <a:buChar char="•"/>
              <a:defRPr/>
            </a:pPr>
            <a:r>
              <a:rPr lang="en-US" altLang="x-none" sz="2800" dirty="0">
                <a:latin typeface="+mn-lt"/>
                <a:ea typeface="ＭＳ Ｐゴシック" charset="-128"/>
              </a:rPr>
              <a:t>Executive management and security administrators need to look upon law enforcement as a resource and tool</a:t>
            </a:r>
          </a:p>
          <a:p>
            <a:pPr eaLnBrk="1" hangingPunct="1">
              <a:spcBef>
                <a:spcPts val="1875"/>
              </a:spcBef>
              <a:spcAft>
                <a:spcPts val="600"/>
              </a:spcAft>
              <a:buClr>
                <a:schemeClr val="accent6">
                  <a:lumMod val="60000"/>
                  <a:lumOff val="40000"/>
                </a:schemeClr>
              </a:buClr>
              <a:buSzPct val="140000"/>
              <a:buFont typeface="Arial" charset="0"/>
              <a:buChar char="•"/>
              <a:defRPr/>
            </a:pPr>
            <a:r>
              <a:rPr lang="en-US" altLang="x-none" sz="2800" dirty="0">
                <a:latin typeface="+mn-lt"/>
                <a:ea typeface="ＭＳ Ｐゴシック" charset="-128"/>
              </a:rPr>
              <a:t>Management needs to:</a:t>
            </a:r>
          </a:p>
          <a:p>
            <a:pPr lvl="1" eaLnBrk="1" hangingPunct="1">
              <a:buClr>
                <a:schemeClr val="accent6">
                  <a:lumMod val="60000"/>
                  <a:lumOff val="40000"/>
                </a:schemeClr>
              </a:buClr>
              <a:buSzPct val="140000"/>
              <a:buFont typeface="Arial" charset="0"/>
              <a:buChar char="•"/>
              <a:defRPr/>
            </a:pPr>
            <a:r>
              <a:rPr lang="en-US" altLang="x-none" sz="2000" dirty="0">
                <a:latin typeface="+mn-lt"/>
                <a:ea typeface="ＭＳ Ｐゴシック" charset="-128"/>
              </a:rPr>
              <a:t>Understand the criminal investigation process</a:t>
            </a:r>
          </a:p>
          <a:p>
            <a:pPr lvl="1" eaLnBrk="1" hangingPunct="1">
              <a:buClr>
                <a:schemeClr val="accent6">
                  <a:lumMod val="60000"/>
                  <a:lumOff val="40000"/>
                </a:schemeClr>
              </a:buClr>
              <a:buSzPct val="140000"/>
              <a:buFont typeface="Arial" charset="0"/>
              <a:buChar char="•"/>
              <a:defRPr/>
            </a:pPr>
            <a:r>
              <a:rPr lang="en-US" altLang="x-none" sz="2000" dirty="0">
                <a:latin typeface="+mn-lt"/>
                <a:ea typeface="ＭＳ Ｐゴシック" charset="-128"/>
              </a:rPr>
              <a:t>Understand the inputs that investigators need</a:t>
            </a:r>
          </a:p>
          <a:p>
            <a:pPr lvl="1" eaLnBrk="1" hangingPunct="1">
              <a:buClr>
                <a:schemeClr val="accent6">
                  <a:lumMod val="60000"/>
                  <a:lumOff val="40000"/>
                </a:schemeClr>
              </a:buClr>
              <a:buSzPct val="140000"/>
              <a:buFont typeface="Arial" charset="0"/>
              <a:buChar char="•"/>
              <a:defRPr/>
            </a:pPr>
            <a:r>
              <a:rPr lang="en-US" altLang="x-none" sz="2000" dirty="0">
                <a:latin typeface="+mn-lt"/>
                <a:ea typeface="ＭＳ Ｐゴシック" charset="-128"/>
              </a:rPr>
              <a:t>Understand the ways in which the victim can                 contribute positively to the investigation</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A79C7A556E8BE4B98C2AB7ED8CA5E32" ma:contentTypeVersion="2" ma:contentTypeDescription="Create a new document." ma:contentTypeScope="" ma:versionID="bd8fdefa5f8b359d099d8e126c1253dc">
  <xsd:schema xmlns:xsd="http://www.w3.org/2001/XMLSchema" xmlns:xs="http://www.w3.org/2001/XMLSchema" xmlns:p="http://schemas.microsoft.com/office/2006/metadata/properties" xmlns:ns2="0b455ec8-03d2-4e15-bae3-5131de163823" targetNamespace="http://schemas.microsoft.com/office/2006/metadata/properties" ma:root="true" ma:fieldsID="55f4fe314d9da7930c60632063d2e29b" ns2:_="">
    <xsd:import namespace="0b455ec8-03d2-4e15-bae3-5131de16382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455ec8-03d2-4e15-bae3-5131de1638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BBE93B-254D-45BC-9B20-44E5B0B5B757}">
  <ds:schemaRefs>
    <ds:schemaRef ds:uri="http://schemas.microsoft.com/sharepoint/v3/contenttype/forms"/>
  </ds:schemaRefs>
</ds:datastoreItem>
</file>

<file path=customXml/itemProps2.xml><?xml version="1.0" encoding="utf-8"?>
<ds:datastoreItem xmlns:ds="http://schemas.openxmlformats.org/officeDocument/2006/customXml" ds:itemID="{65FF6C3F-9F70-490B-9634-CE6C3060C2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455ec8-03d2-4e15-bae3-5131de1638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AF7BF6-031A-43D5-89BE-433E0A2F26A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10214</TotalTime>
  <Words>4942</Words>
  <Application>Microsoft Office PowerPoint</Application>
  <PresentationFormat>On-screen Show (4:3)</PresentationFormat>
  <Paragraphs>428</Paragraphs>
  <Slides>33</Slides>
  <Notes>33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Arial</vt:lpstr>
      <vt:lpstr>Century Gothic</vt:lpstr>
      <vt:lpstr>Corbel</vt:lpstr>
      <vt:lpstr>Courier New</vt:lpstr>
      <vt:lpstr>NeoSansArabic</vt:lpstr>
      <vt:lpstr>Palatino Linotype</vt:lpstr>
      <vt:lpstr>Times New Roman</vt:lpstr>
      <vt:lpstr>Wingdings</vt:lpstr>
      <vt:lpstr>Executive</vt:lpstr>
      <vt:lpstr>Document</vt:lpstr>
      <vt:lpstr>Legal and Ethical Aspects of Computer Security</vt:lpstr>
      <vt:lpstr>PowerPoint Presentation</vt:lpstr>
      <vt:lpstr>Types of Computer Crime</vt:lpstr>
      <vt:lpstr>Table 19.1  Cybercrimes Cited  in the Convention on Cybercrime  (page 1 of 2)</vt:lpstr>
      <vt:lpstr>Table 19.1  Cybercrimes Cited in the Convention on Cybercrime (page 2 of 2)</vt:lpstr>
      <vt:lpstr>Law Enforcement Challenges</vt:lpstr>
      <vt:lpstr>Cybercriminals</vt:lpstr>
      <vt:lpstr>Cybercrime Victims</vt:lpstr>
      <vt:lpstr>Working with Law Enforcement</vt:lpstr>
      <vt:lpstr>Intellectual Property Relevant to Network and Computer Security</vt:lpstr>
      <vt:lpstr>Ethical Issues</vt:lpstr>
      <vt:lpstr>PowerPoint Presentation</vt:lpstr>
      <vt:lpstr>Ethical Issues Related to Computers and Information Systems </vt:lpstr>
      <vt:lpstr>Professional/Ethical Responsibilities</vt:lpstr>
      <vt:lpstr>           The Cybercrime Prevention Law  in  Qatar </vt:lpstr>
      <vt:lpstr> Article(2)  Crimes Pertaining to Hacking Information Systems</vt:lpstr>
      <vt:lpstr>Article (3)</vt:lpstr>
      <vt:lpstr>Article (4)  </vt:lpstr>
      <vt:lpstr>Article (5) </vt:lpstr>
      <vt:lpstr>Article (6)</vt:lpstr>
      <vt:lpstr>Article (10) </vt:lpstr>
      <vt:lpstr>Article (11)</vt:lpstr>
      <vt:lpstr>        Article (12)</vt:lpstr>
      <vt:lpstr>Law No. (13) of 2016  on  Protecting Personal Data Privacy</vt:lpstr>
      <vt:lpstr>Article (3)    </vt:lpstr>
      <vt:lpstr>Article (5)</vt:lpstr>
      <vt:lpstr>Article (6)</vt:lpstr>
      <vt:lpstr>Article (8)</vt:lpstr>
      <vt:lpstr>Article (9)</vt:lpstr>
      <vt:lpstr>Article (13)</vt:lpstr>
      <vt:lpstr>Article (16)</vt:lpstr>
      <vt:lpstr>Article (17)</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18 Lecture Overheads</dc:subject>
  <dc:creator>Dr Lawrie Brown</dc:creator>
  <cp:keywords/>
  <dc:description/>
  <cp:lastModifiedBy>Devrim Unal</cp:lastModifiedBy>
  <cp:revision>144</cp:revision>
  <cp:lastPrinted>2007-07-18T04:45:50Z</cp:lastPrinted>
  <dcterms:created xsi:type="dcterms:W3CDTF">2012-04-23T17:07:56Z</dcterms:created>
  <dcterms:modified xsi:type="dcterms:W3CDTF">2022-04-10T22:56:26Z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0x0101008A79C7A556E8BE4B98C2AB7ED8CA5E32</vt:lpwstr>
  </property>
</Properties>
</file>