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Layouts/slideLayout7.xml" ContentType="application/vnd.openxmlformats-officedocument.presentationml.slideLayout+xml"/>
  <Override PartName="/ppt/notesSlides/notesSlide20.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Slides/notesSlide21.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 id="2147483819" r:id="rId2"/>
  </p:sldMasterIdLst>
  <p:notesMasterIdLst>
    <p:notesMasterId r:id="rId36"/>
  </p:notesMasterIdLst>
  <p:sldIdLst>
    <p:sldId id="256" r:id="rId3"/>
    <p:sldId id="803" r:id="rId4"/>
    <p:sldId id="817" r:id="rId5"/>
    <p:sldId id="828" r:id="rId6"/>
    <p:sldId id="829" r:id="rId7"/>
    <p:sldId id="830" r:id="rId8"/>
    <p:sldId id="831" r:id="rId9"/>
    <p:sldId id="839" r:id="rId10"/>
    <p:sldId id="842" r:id="rId11"/>
    <p:sldId id="841" r:id="rId12"/>
    <p:sldId id="834" r:id="rId13"/>
    <p:sldId id="845" r:id="rId14"/>
    <p:sldId id="846" r:id="rId15"/>
    <p:sldId id="847" r:id="rId16"/>
    <p:sldId id="284" r:id="rId17"/>
    <p:sldId id="454" r:id="rId18"/>
    <p:sldId id="457" r:id="rId19"/>
    <p:sldId id="287" r:id="rId20"/>
    <p:sldId id="297" r:id="rId21"/>
    <p:sldId id="459" r:id="rId22"/>
    <p:sldId id="318" r:id="rId23"/>
    <p:sldId id="848" r:id="rId24"/>
    <p:sldId id="840" r:id="rId25"/>
    <p:sldId id="460" r:id="rId26"/>
    <p:sldId id="463" r:id="rId27"/>
    <p:sldId id="462" r:id="rId28"/>
    <p:sldId id="844" r:id="rId29"/>
    <p:sldId id="467" r:id="rId30"/>
    <p:sldId id="838" r:id="rId31"/>
    <p:sldId id="826" r:id="rId32"/>
    <p:sldId id="843" r:id="rId33"/>
    <p:sldId id="833" r:id="rId34"/>
    <p:sldId id="458" r:id="rId35"/>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elkarim Erradi" initials="AE" lastIdx="1" clrIdx="0">
    <p:extLst>
      <p:ext uri="{19B8F6BF-5375-455C-9EA6-DF929625EA0E}">
        <p15:presenceInfo xmlns:p15="http://schemas.microsoft.com/office/powerpoint/2012/main" userId="S-1-5-21-193565782-724644236-3023842483-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0" autoAdjust="0"/>
    <p:restoredTop sz="81519" autoAdjust="0"/>
  </p:normalViewPr>
  <p:slideViewPr>
    <p:cSldViewPr>
      <p:cViewPr varScale="1">
        <p:scale>
          <a:sx n="104" d="100"/>
          <a:sy n="104" d="100"/>
        </p:scale>
        <p:origin x="210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t>25-Oct-18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t>‹#›</a:t>
            </a:fld>
            <a:endParaRPr lang="en-US"/>
          </a:p>
        </p:txBody>
      </p:sp>
    </p:spTree>
    <p:extLst>
      <p:ext uri="{BB962C8B-B14F-4D97-AF65-F5344CB8AC3E}">
        <p14:creationId xmlns:p14="http://schemas.microsoft.com/office/powerpoint/2010/main"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kathrynneugent.com/d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Very good explanation:</a:t>
            </a:r>
          </a:p>
          <a:p>
            <a:r>
              <a:rPr lang="en-US" sz="1200" b="0" i="0" u="none" strike="noStrike" kern="1200" baseline="0" dirty="0">
                <a:solidFill>
                  <a:schemeClr val="tx1"/>
                </a:solidFill>
                <a:latin typeface="+mn-lt"/>
                <a:ea typeface="+mn-ea"/>
                <a:cs typeface="+mn-cs"/>
              </a:rPr>
              <a:t>http://www.moserware.com/2009/09/stick-figure-guide-to-advanced.html</a:t>
            </a:r>
          </a:p>
          <a:p>
            <a:r>
              <a:rPr lang="en-US" sz="1200" b="0" i="0" u="none" strike="noStrike" kern="1200" baseline="0" dirty="0">
                <a:solidFill>
                  <a:schemeClr val="tx1"/>
                </a:solidFill>
                <a:latin typeface="+mn-lt"/>
                <a:ea typeface="+mn-ea"/>
                <a:cs typeface="+mn-cs"/>
              </a:rPr>
              <a:t>http://samiam.org/galois.html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plaintext is </a:t>
            </a:r>
            <a:r>
              <a:rPr lang="en-US" sz="1200" b="1" i="0" u="none" strike="noStrike" kern="1200" baseline="0" dirty="0">
                <a:solidFill>
                  <a:schemeClr val="tx1"/>
                </a:solidFill>
                <a:latin typeface="+mn-lt"/>
                <a:ea typeface="+mn-ea"/>
                <a:cs typeface="+mn-cs"/>
              </a:rPr>
              <a:t>64 bits in length </a:t>
            </a:r>
            <a:r>
              <a:rPr lang="en-US" sz="1200" b="0" i="0" u="none" strike="noStrike" kern="1200" baseline="0" dirty="0">
                <a:solidFill>
                  <a:schemeClr val="tx1"/>
                </a:solidFill>
                <a:latin typeface="+mn-lt"/>
                <a:ea typeface="+mn-ea"/>
                <a:cs typeface="+mn-cs"/>
              </a:rPr>
              <a:t>and the key is </a:t>
            </a:r>
            <a:r>
              <a:rPr lang="en-US" sz="1200" b="1" i="0" u="none" strike="noStrike" kern="1200" baseline="0" dirty="0">
                <a:solidFill>
                  <a:schemeClr val="tx1"/>
                </a:solidFill>
                <a:latin typeface="+mn-lt"/>
                <a:ea typeface="+mn-ea"/>
                <a:cs typeface="+mn-cs"/>
              </a:rPr>
              <a:t>56 bits in length</a:t>
            </a:r>
            <a:r>
              <a:rPr lang="en-US" sz="1200" b="0" i="0" u="none" strike="noStrike" kern="1200" baseline="0" dirty="0">
                <a:solidFill>
                  <a:schemeClr val="tx1"/>
                </a:solidFill>
                <a:latin typeface="+mn-lt"/>
                <a:ea typeface="+mn-ea"/>
                <a:cs typeface="+mn-cs"/>
              </a:rPr>
              <a:t>; longer plaintext amounts are processed in 64-bit blocks. The DES structure is a minor variation of the Feistel network. There are </a:t>
            </a:r>
            <a:r>
              <a:rPr lang="en-US" sz="1200" b="1" i="0" u="none" strike="noStrike" kern="1200" baseline="0" dirty="0">
                <a:solidFill>
                  <a:schemeClr val="tx1"/>
                </a:solidFill>
                <a:latin typeface="+mn-lt"/>
                <a:ea typeface="+mn-ea"/>
                <a:cs typeface="+mn-cs"/>
              </a:rPr>
              <a:t>16 rounds </a:t>
            </a:r>
            <a:r>
              <a:rPr lang="en-US" sz="1200" b="0" i="0" u="none" strike="noStrike" kern="1200" baseline="0" dirty="0">
                <a:solidFill>
                  <a:schemeClr val="tx1"/>
                </a:solidFill>
                <a:latin typeface="+mn-lt"/>
                <a:ea typeface="+mn-ea"/>
                <a:cs typeface="+mn-cs"/>
              </a:rPr>
              <a:t>of processing. From the original </a:t>
            </a:r>
            <a:r>
              <a:rPr lang="en-US" sz="1200" b="1" i="0" u="none" strike="noStrike" kern="1200" baseline="0" dirty="0">
                <a:solidFill>
                  <a:schemeClr val="tx1"/>
                </a:solidFill>
                <a:latin typeface="+mn-lt"/>
                <a:ea typeface="+mn-ea"/>
                <a:cs typeface="+mn-cs"/>
              </a:rPr>
              <a:t>56-bit key</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16 subkeys are generated</a:t>
            </a:r>
            <a:r>
              <a:rPr lang="en-US" sz="1200" b="0" i="0" u="none" strike="noStrike" kern="1200" baseline="0" dirty="0">
                <a:solidFill>
                  <a:schemeClr val="tx1"/>
                </a:solidFill>
                <a:latin typeface="+mn-lt"/>
                <a:ea typeface="+mn-ea"/>
                <a:cs typeface="+mn-cs"/>
              </a:rPr>
              <a:t>, one of which is used for each round.</a:t>
            </a:r>
          </a:p>
          <a:p>
            <a:r>
              <a:rPr lang="en-US" sz="1200" b="0" i="0" u="none" strike="noStrike" kern="1200" baseline="0" dirty="0">
                <a:solidFill>
                  <a:schemeClr val="tx1"/>
                </a:solidFill>
                <a:latin typeface="+mn-lt"/>
                <a:ea typeface="+mn-ea"/>
                <a:cs typeface="+mn-cs"/>
              </a:rPr>
              <a:t>The process of decryption with DES is essentially the same as the encryption process. The rule is as follows: Use the ciphertext as input to the DES algorithm, but use the subkeys Ki in reverse order. That is, use K16 on the first iteration, K15 on the second iteration, and so on until K1 is used on the 16th and last iteration.</a:t>
            </a: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DES Slides updated. Please go through and deepen your understanding using:</a:t>
            </a:r>
          </a:p>
          <a:p>
            <a:pPr lvl="0"/>
            <a:r>
              <a:rPr lang="en-US" sz="1200" kern="1200" dirty="0">
                <a:solidFill>
                  <a:schemeClr val="tx1"/>
                </a:solidFill>
                <a:effectLst/>
                <a:latin typeface="+mn-lt"/>
                <a:ea typeface="+mn-ea"/>
                <a:cs typeface="+mn-cs"/>
              </a:rPr>
              <a:t>DES Animation - </a:t>
            </a:r>
            <a:r>
              <a:rPr lang="en-US" sz="1200" u="sng" kern="1200" dirty="0">
                <a:solidFill>
                  <a:schemeClr val="tx1"/>
                </a:solidFill>
                <a:effectLst/>
                <a:latin typeface="+mn-lt"/>
                <a:ea typeface="+mn-ea"/>
                <a:cs typeface="+mn-cs"/>
                <a:hlinkClick r:id="rId3"/>
              </a:rPr>
              <a:t>http://kathrynneugent.com/des.html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Walkthrough examples posted: </a:t>
            </a:r>
            <a:r>
              <a:rPr lang="en-US" sz="1200" i="1" kern="1200" dirty="0">
                <a:solidFill>
                  <a:schemeClr val="tx1"/>
                </a:solidFill>
                <a:effectLst/>
                <a:latin typeface="+mn-lt"/>
                <a:ea typeface="+mn-ea"/>
                <a:cs typeface="+mn-cs"/>
              </a:rPr>
              <a:t>04.1 DES-Walkthrough-Example.pdf</a:t>
            </a:r>
            <a:r>
              <a:rPr lang="en-US" sz="1200" kern="1200" dirty="0">
                <a:solidFill>
                  <a:schemeClr val="tx1"/>
                </a:solidFill>
                <a:effectLst/>
                <a:latin typeface="+mn-lt"/>
                <a:ea typeface="+mn-ea"/>
                <a:cs typeface="+mn-cs"/>
              </a:rPr>
              <a:t> &amp; </a:t>
            </a:r>
            <a:r>
              <a:rPr lang="en-US" sz="1200" i="1" kern="1200" dirty="0">
                <a:solidFill>
                  <a:schemeClr val="tx1"/>
                </a:solidFill>
                <a:effectLst/>
                <a:latin typeface="+mn-lt"/>
                <a:ea typeface="+mn-ea"/>
                <a:cs typeface="+mn-cs"/>
              </a:rPr>
              <a:t>04.2 DES-Example.xlsx</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a:t>
            </a:fld>
            <a:endParaRPr lang="en-US"/>
          </a:p>
        </p:txBody>
      </p:sp>
    </p:spTree>
    <p:extLst>
      <p:ext uri="{BB962C8B-B14F-4D97-AF65-F5344CB8AC3E}">
        <p14:creationId xmlns:p14="http://schemas.microsoft.com/office/powerpoint/2010/main" val="161753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a:ln>
                  <a:noFill/>
                </a:ln>
                <a:solidFill>
                  <a:schemeClr val="tx1"/>
                </a:solidFill>
                <a:effectLst/>
                <a:latin typeface="Arial" charset="0"/>
              </a:rPr>
              <a:t>During encryption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12</a:t>
            </a:fld>
            <a:endParaRPr lang="en-US"/>
          </a:p>
        </p:txBody>
      </p:sp>
    </p:spTree>
    <p:extLst>
      <p:ext uri="{BB962C8B-B14F-4D97-AF65-F5344CB8AC3E}">
        <p14:creationId xmlns:p14="http://schemas.microsoft.com/office/powerpoint/2010/main" val="43288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Rationale = </a:t>
            </a:r>
            <a:r>
              <a:rPr lang="en-US" dirty="0">
                <a:ea typeface="+mn-ea"/>
                <a:cs typeface="+mn-cs"/>
              </a:rPr>
              <a:t>Transformation ensures that the 4 bytes of one column are spread out to four different columns</a:t>
            </a:r>
            <a:endParaRPr lang="en-AU" dirty="0">
              <a:ea typeface="+mn-ea"/>
              <a:cs typeface="+mn-cs"/>
            </a:endParaRPr>
          </a:p>
          <a:p>
            <a:r>
              <a:rPr lang="en-US" dirty="0"/>
              <a:t>This is not a bit wise shift. </a:t>
            </a:r>
          </a:p>
          <a:p>
            <a:endParaRPr lang="en-US" dirty="0"/>
          </a:p>
          <a:p>
            <a:r>
              <a:rPr lang="en-US" dirty="0"/>
              <a:t>A byte that was in the second position may end up in the third position after the shift.</a:t>
            </a:r>
          </a:p>
          <a:p>
            <a:r>
              <a:rPr lang="en-US" dirty="0"/>
              <a:t>The circular part of it specifies that the byte in the last position shifted one space will end up in the first position in the same row.</a:t>
            </a:r>
          </a:p>
          <a:p>
            <a:endParaRPr lang="en-US" dirty="0"/>
          </a:p>
          <a:p>
            <a:pPr marL="0" indent="0">
              <a:buFontTx/>
              <a:buNone/>
            </a:pPr>
            <a:r>
              <a:rPr lang="de-DE" altLang="en-US" dirty="0"/>
              <a:t>The Diffusion layer consists of two sublayers:</a:t>
            </a:r>
          </a:p>
          <a:p>
            <a:pPr marL="342900" lvl="1" indent="-342900">
              <a:buSzPct val="80000"/>
            </a:pPr>
            <a:r>
              <a:rPr lang="de-DE" altLang="en-US" b="1" dirty="0"/>
              <a:t>ShiftRows Sublayer</a:t>
            </a:r>
            <a:r>
              <a:rPr lang="de-DE" altLang="en-US" dirty="0"/>
              <a:t>: Permutation of the data on a byte level</a:t>
            </a:r>
          </a:p>
          <a:p>
            <a:pPr marL="342900" lvl="1" indent="-342900">
              <a:buSzPct val="80000"/>
            </a:pPr>
            <a:r>
              <a:rPr lang="de-DE" altLang="en-US" b="1" dirty="0"/>
              <a:t>MixColumn Sublayer</a:t>
            </a:r>
            <a:r>
              <a:rPr lang="de-DE" altLang="en-US" dirty="0"/>
              <a:t>: Matrix operation which combines (</a:t>
            </a:r>
            <a:r>
              <a:rPr lang="en-US" altLang="en-US" dirty="0"/>
              <a:t>“mixes”)</a:t>
            </a:r>
            <a:r>
              <a:rPr lang="de-DE" altLang="en-US" dirty="0"/>
              <a:t> blocks of four bytes</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13</a:t>
            </a:fld>
            <a:endParaRPr lang="en-US"/>
          </a:p>
        </p:txBody>
      </p:sp>
    </p:spTree>
    <p:extLst>
      <p:ext uri="{BB962C8B-B14F-4D97-AF65-F5344CB8AC3E}">
        <p14:creationId xmlns:p14="http://schemas.microsoft.com/office/powerpoint/2010/main" val="227502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dirty="0"/>
              <a:t>How to:</a:t>
            </a:r>
          </a:p>
          <a:p>
            <a:r>
              <a:rPr lang="de-DE" altLang="en-US" dirty="0"/>
              <a:t>http://www.moserware.com/2009/09/stick-figure-guide-to-advanced.html</a:t>
            </a:r>
          </a:p>
          <a:p>
            <a:br>
              <a:rPr lang="de-DE" altLang="en-US" dirty="0"/>
            </a:br>
            <a:endParaRPr lang="de-DE" altLang="en-US" dirty="0"/>
          </a:p>
          <a:p>
            <a:r>
              <a:rPr lang="de-DE" altLang="en-US" dirty="0"/>
              <a:t>https://en.wikipedia.org/wiki/Rijndael_MixColumns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Galois field   (https://en.wikipedia.org/wiki/Finite_field_arithmetic#Rijndael's_finite_field )</a:t>
            </a:r>
            <a:endParaRPr lang="de-DE" altLang="en-US" dirty="0"/>
          </a:p>
          <a:p>
            <a:r>
              <a:rPr lang="de-DE" altLang="en-US" dirty="0"/>
              <a:t>where 01, 02 and 03 are given in hexadecimal notation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14</a:t>
            </a:fld>
            <a:endParaRPr lang="en-US"/>
          </a:p>
        </p:txBody>
      </p:sp>
    </p:spTree>
    <p:extLst>
      <p:ext uri="{BB962C8B-B14F-4D97-AF65-F5344CB8AC3E}">
        <p14:creationId xmlns:p14="http://schemas.microsoft.com/office/powerpoint/2010/main" val="290944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0F0C609-2B32-1C4A-A5ED-01AA5B9BF2F1}" type="slidenum">
              <a:rPr lang="en-AU">
                <a:latin typeface="Arial" pitchFamily="-84" charset="0"/>
              </a:rPr>
              <a:pPr/>
              <a:t>15</a:t>
            </a:fld>
            <a:endParaRPr lang="en-AU">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Rationale = </a:t>
            </a:r>
            <a:r>
              <a:rPr lang="en-US" dirty="0"/>
              <a:t>The mix column transformation combined with the shift row transformation ensures that after a few rounds </a:t>
            </a:r>
            <a:r>
              <a:rPr lang="en-US" b="1" dirty="0"/>
              <a:t>all output bits depend on all input bits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84" charset="0"/>
              <a:ea typeface="ＭＳ Ｐゴシック" pitchFamily="-84" charset="-128"/>
              <a:cs typeface="ＭＳ Ｐゴシック" pitchFamily="-8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84" charset="0"/>
              <a:ea typeface="ＭＳ Ｐゴシック" pitchFamily="-84" charset="-128"/>
              <a:cs typeface="ＭＳ Ｐゴシック" pitchFamily="-8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a:t>
            </a:r>
            <a:r>
              <a:rPr lang="en-US" sz="1200" dirty="0">
                <a:solidFill>
                  <a:schemeClr val="tx1"/>
                </a:solidFill>
                <a:latin typeface="+mn-lt"/>
              </a:rPr>
              <a:t>AES Row and Column Operations</a:t>
            </a:r>
          </a:p>
          <a:p>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XOR state with 128-bits of the </a:t>
            </a:r>
            <a:r>
              <a:rPr lang="en-US" altLang="en-US" sz="1200" b="1" dirty="0"/>
              <a:t>round key</a:t>
            </a:r>
            <a:endParaRPr lang="en-US" altLang="en-US" sz="1200"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16</a:t>
            </a:fld>
            <a:endParaRPr lang="en-US"/>
          </a:p>
        </p:txBody>
      </p:sp>
    </p:spTree>
    <p:extLst>
      <p:ext uri="{BB962C8B-B14F-4D97-AF65-F5344CB8AC3E}">
        <p14:creationId xmlns:p14="http://schemas.microsoft.com/office/powerpoint/2010/main" val="2260361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Takes 128-bit (16-byte) key and expands into array of 32-bit words</a:t>
            </a:r>
          </a:p>
          <a:p>
            <a:r>
              <a:rPr lang="en-US" altLang="en-US" dirty="0"/>
              <a:t>Start by copying key into first 4 words</a:t>
            </a:r>
          </a:p>
          <a:p>
            <a:r>
              <a:rPr lang="en-US" altLang="en-US" dirty="0"/>
              <a:t>Then loop creating words that depend on values in previous &amp; 4 places back</a:t>
            </a:r>
          </a:p>
          <a:p>
            <a:r>
              <a:rPr lang="en-US" altLang="en-US" dirty="0"/>
              <a:t>in 3 of 4 cases just XOR these together</a:t>
            </a:r>
          </a:p>
          <a:p>
            <a:r>
              <a:rPr lang="en-US" altLang="en-US" dirty="0"/>
              <a:t>1</a:t>
            </a:r>
            <a:r>
              <a:rPr lang="en-US" altLang="en-US" baseline="30000" dirty="0"/>
              <a:t>st</a:t>
            </a:r>
            <a:r>
              <a:rPr lang="en-US" altLang="en-US" dirty="0"/>
              <a:t> word in 4 has rotate + S-box + XOR round constant on previous, before XOR 4</a:t>
            </a:r>
            <a:r>
              <a:rPr lang="en-US" altLang="en-US" baseline="30000" dirty="0"/>
              <a:t>th</a:t>
            </a:r>
            <a:r>
              <a:rPr lang="en-US" altLang="en-US" dirty="0"/>
              <a:t> back </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17</a:t>
            </a:fld>
            <a:endParaRPr lang="en-US"/>
          </a:p>
        </p:txBody>
      </p:sp>
    </p:spTree>
    <p:extLst>
      <p:ext uri="{BB962C8B-B14F-4D97-AF65-F5344CB8AC3E}">
        <p14:creationId xmlns:p14="http://schemas.microsoft.com/office/powerpoint/2010/main" val="48756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83E3F9E3-4E39-436F-8C1C-33B1721EA9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99B4FEA-E21C-4704-8806-1A1C16CB3E6A}" type="slidenum">
              <a:rPr lang="en-AU" altLang="en-US" sz="1200"/>
              <a:pPr eaLnBrk="1" hangingPunct="1"/>
              <a:t>18</a:t>
            </a:fld>
            <a:endParaRPr lang="en-AU" altLang="en-US" sz="1200"/>
          </a:p>
        </p:txBody>
      </p:sp>
      <p:sp>
        <p:nvSpPr>
          <p:cNvPr id="66563" name="Rectangle 2">
            <a:extLst>
              <a:ext uri="{FF2B5EF4-FFF2-40B4-BE49-F238E27FC236}">
                <a16:creationId xmlns:a16="http://schemas.microsoft.com/office/drawing/2014/main" id="{BAACC044-E801-4C80-B38E-C0091AC30522}"/>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E5133382-F62F-4AF1-841E-1BA679EBB7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Roman" charset="0"/>
                <a:ea typeface="ＭＳ Ｐゴシック" panose="020B0600070205080204" pitchFamily="34" charset="-128"/>
              </a:rPr>
              <a:t>The AES key expansion algorithm takes as input a 4-word (16-byte) key and produces a linear array of words, providing a 4-word round key for the initial </a:t>
            </a:r>
            <a:r>
              <a:rPr lang="en-US" altLang="en-US" dirty="0" err="1">
                <a:latin typeface="Times-Roman" charset="0"/>
                <a:ea typeface="ＭＳ Ｐゴシック" panose="020B0600070205080204" pitchFamily="34" charset="-128"/>
              </a:rPr>
              <a:t>AddRoundKey</a:t>
            </a:r>
            <a:r>
              <a:rPr lang="en-US" altLang="en-US" dirty="0">
                <a:latin typeface="Times-Roman" charset="0"/>
                <a:ea typeface="ＭＳ Ｐゴシック" panose="020B0600070205080204" pitchFamily="34" charset="-128"/>
              </a:rPr>
              <a:t> stage and each of the 10/12/14 rounds of the cipher</a:t>
            </a:r>
            <a:r>
              <a:rPr lang="en-US" altLang="en-US" dirty="0">
                <a:latin typeface="Arial" panose="020B0604020202020204" pitchFamily="34" charset="0"/>
                <a:ea typeface="ＭＳ Ｐゴシック" panose="020B0600070205080204" pitchFamily="34" charset="-128"/>
              </a:rPr>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a:t>
            </a:r>
            <a:r>
              <a:rPr lang="en-US" altLang="en-US" dirty="0" err="1">
                <a:latin typeface="Arial" panose="020B0604020202020204" pitchFamily="34" charset="0"/>
                <a:ea typeface="ＭＳ Ｐゴシック" panose="020B0600070205080204" pitchFamily="34" charset="-128"/>
              </a:rPr>
              <a:t>XOR’ing</a:t>
            </a:r>
            <a:r>
              <a:rPr lang="en-US" altLang="en-US" dirty="0">
                <a:latin typeface="Arial" panose="020B0604020202020204" pitchFamily="34" charset="0"/>
                <a:ea typeface="ＭＳ Ｐゴシック" panose="020B0600070205080204" pitchFamily="34" charset="-128"/>
              </a:rPr>
              <a:t> the one from 4 back. In the 256-bit key/14 round version, there’s also an extra step on the middle word.</a:t>
            </a:r>
          </a:p>
          <a:p>
            <a:pPr eaLnBrk="1" hangingPunct="1"/>
            <a:endParaRPr lang="en-US" altLang="en-US" dirty="0">
              <a:latin typeface="Arial" panose="020B0604020202020204" pitchFamily="34" charset="0"/>
              <a:ea typeface="ＭＳ Ｐゴシック" panose="020B0600070205080204" pitchFamily="34" charset="-128"/>
            </a:endParaRPr>
          </a:p>
          <a:p>
            <a:pPr marL="195263" indent="-195263">
              <a:lnSpc>
                <a:spcPct val="125000"/>
              </a:lnSpc>
              <a:spcBef>
                <a:spcPct val="25000"/>
              </a:spcBef>
              <a:buClr>
                <a:srgbClr val="007AC2"/>
              </a:buClr>
              <a:buSzPct val="120000"/>
              <a:buFont typeface="Arial" pitchFamily="34" charset="0"/>
              <a:buChar char="•"/>
              <a:defRPr/>
            </a:pPr>
            <a:r>
              <a:rPr lang="en-US" sz="1200" kern="0" dirty="0">
                <a:solidFill>
                  <a:schemeClr val="tx1"/>
                </a:solidFill>
                <a:latin typeface="+mn-lt"/>
              </a:rPr>
              <a:t>Word-oriented</a:t>
            </a:r>
            <a:r>
              <a:rPr lang="de-DE" sz="1200" kern="0" dirty="0">
                <a:solidFill>
                  <a:schemeClr val="tx1"/>
                </a:solidFill>
                <a:latin typeface="+mn-lt"/>
              </a:rPr>
              <a:t>: 1 </a:t>
            </a:r>
            <a:r>
              <a:rPr lang="en-US" sz="1200" kern="0" dirty="0">
                <a:solidFill>
                  <a:schemeClr val="tx1"/>
                </a:solidFill>
                <a:latin typeface="+mn-lt"/>
              </a:rPr>
              <a:t>word</a:t>
            </a:r>
            <a:r>
              <a:rPr lang="de-DE" sz="1200" kern="0" dirty="0">
                <a:solidFill>
                  <a:schemeClr val="tx1"/>
                </a:solidFill>
                <a:latin typeface="+mn-lt"/>
              </a:rPr>
              <a:t> = 32 bits</a:t>
            </a:r>
          </a:p>
          <a:p>
            <a:pPr marL="195263" indent="-195263">
              <a:lnSpc>
                <a:spcPct val="125000"/>
              </a:lnSpc>
              <a:spcBef>
                <a:spcPct val="25000"/>
              </a:spcBef>
              <a:buClr>
                <a:srgbClr val="007AC2"/>
              </a:buClr>
              <a:buSzPct val="120000"/>
              <a:buFont typeface="Arial" pitchFamily="34" charset="0"/>
              <a:buChar char="•"/>
              <a:defRPr/>
            </a:pPr>
            <a:endParaRPr lang="de-DE" sz="1200"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r>
              <a:rPr lang="de-DE" sz="1200" kern="0" dirty="0">
                <a:solidFill>
                  <a:schemeClr val="tx1"/>
                </a:solidFill>
                <a:latin typeface="+mn-lt"/>
              </a:rPr>
              <a:t>11 </a:t>
            </a:r>
            <a:r>
              <a:rPr lang="en-US" sz="1200" kern="0" dirty="0">
                <a:solidFill>
                  <a:schemeClr val="tx1"/>
                </a:solidFill>
                <a:latin typeface="+mn-lt"/>
              </a:rPr>
              <a:t>subkeys</a:t>
            </a:r>
            <a:r>
              <a:rPr lang="de-DE" sz="1200" kern="0" dirty="0">
                <a:solidFill>
                  <a:schemeClr val="tx1"/>
                </a:solidFill>
                <a:latin typeface="+mn-lt"/>
              </a:rPr>
              <a:t> are </a:t>
            </a:r>
            <a:r>
              <a:rPr lang="en-US" sz="1200" kern="0" dirty="0">
                <a:solidFill>
                  <a:schemeClr val="tx1"/>
                </a:solidFill>
                <a:latin typeface="+mn-lt"/>
              </a:rPr>
              <a:t>stored</a:t>
            </a:r>
            <a:r>
              <a:rPr lang="de-DE" sz="1200" kern="0" dirty="0">
                <a:solidFill>
                  <a:schemeClr val="tx1"/>
                </a:solidFill>
                <a:latin typeface="+mn-lt"/>
              </a:rPr>
              <a:t> in </a:t>
            </a:r>
            <a:r>
              <a:rPr lang="de-DE" sz="1200" i="1" kern="0" dirty="0">
                <a:solidFill>
                  <a:schemeClr val="tx1"/>
                </a:solidFill>
                <a:latin typeface="+mn-lt"/>
              </a:rPr>
              <a:t>W[0]…W[3], W[4]…W[7], … , W[40]…W[43]</a:t>
            </a:r>
            <a:endParaRPr lang="de-DE" sz="1200"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endParaRPr lang="de-DE" sz="1200" i="1"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r>
              <a:rPr lang="de-DE" sz="1200" kern="0" dirty="0">
                <a:solidFill>
                  <a:schemeClr val="tx1"/>
                </a:solidFill>
                <a:latin typeface="+mn-lt"/>
              </a:rPr>
              <a:t>First </a:t>
            </a:r>
            <a:r>
              <a:rPr lang="en-US" sz="1200" kern="0" dirty="0">
                <a:solidFill>
                  <a:schemeClr val="tx1"/>
                </a:solidFill>
                <a:latin typeface="+mn-lt"/>
              </a:rPr>
              <a:t>subkey</a:t>
            </a:r>
            <a:r>
              <a:rPr lang="de-DE" sz="1200" kern="0" dirty="0">
                <a:solidFill>
                  <a:schemeClr val="tx1"/>
                </a:solidFill>
                <a:latin typeface="+mn-lt"/>
              </a:rPr>
              <a:t> </a:t>
            </a:r>
            <a:r>
              <a:rPr lang="de-DE" sz="1200" i="1" kern="0" dirty="0">
                <a:solidFill>
                  <a:schemeClr val="tx1"/>
                </a:solidFill>
                <a:latin typeface="+mn-lt"/>
              </a:rPr>
              <a:t>W[0]</a:t>
            </a:r>
            <a:r>
              <a:rPr lang="de-DE" sz="1200" kern="0" dirty="0">
                <a:solidFill>
                  <a:schemeClr val="tx1"/>
                </a:solidFill>
                <a:latin typeface="+mn-lt"/>
              </a:rPr>
              <a:t>…</a:t>
            </a:r>
            <a:r>
              <a:rPr lang="de-DE" sz="1200" i="1" kern="0" dirty="0">
                <a:solidFill>
                  <a:schemeClr val="tx1"/>
                </a:solidFill>
                <a:latin typeface="+mn-lt"/>
              </a:rPr>
              <a:t>W[3]</a:t>
            </a:r>
            <a:r>
              <a:rPr lang="de-DE" sz="1200" kern="0" dirty="0">
                <a:solidFill>
                  <a:schemeClr val="tx1"/>
                </a:solidFill>
                <a:latin typeface="+mn-lt"/>
              </a:rPr>
              <a:t> is the original AES key</a:t>
            </a:r>
          </a:p>
          <a:p>
            <a:pPr eaLnBrk="1" hangingPunct="1"/>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4CFE621-EEF9-6041-BC1C-8ABF6C760EE6}" type="slidenum">
              <a:rPr lang="en-AU">
                <a:latin typeface="Arial" pitchFamily="-84" charset="0"/>
              </a:rPr>
              <a:pPr/>
              <a:t>19</a:t>
            </a:fld>
            <a:endParaRPr lang="en-AU">
              <a:latin typeface="Arial" pitchFamily="-84" charset="0"/>
            </a:endParaRPr>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b="1" dirty="0" err="1">
                <a:solidFill>
                  <a:srgbClr val="595959"/>
                </a:solidFill>
                <a:ea typeface="ＭＳ Ｐゴシック" panose="020B0600070205080204" pitchFamily="34" charset="-128"/>
                <a:cs typeface="Courier New" panose="02070309020205020404" pitchFamily="49" charset="0"/>
              </a:rPr>
              <a:t>RotWord</a:t>
            </a:r>
            <a:r>
              <a:rPr lang="en-US" altLang="en-US" sz="1200" dirty="0">
                <a:solidFill>
                  <a:srgbClr val="595959"/>
                </a:solidFill>
                <a:ea typeface="ＭＳ Ｐゴシック" panose="020B0600070205080204" pitchFamily="34" charset="-128"/>
                <a:cs typeface="Courier New" panose="02070309020205020404" pitchFamily="49" charset="0"/>
              </a:rPr>
              <a:t> </a:t>
            </a:r>
            <a:r>
              <a:rPr lang="en-US" altLang="en-US" sz="1200" dirty="0">
                <a:solidFill>
                  <a:srgbClr val="595959"/>
                </a:solidFill>
                <a:ea typeface="ＭＳ Ｐゴシック" panose="020B0600070205080204" pitchFamily="34" charset="-128"/>
              </a:rPr>
              <a:t>performs a one byte circular left shift on a word For example:</a:t>
            </a:r>
          </a:p>
          <a:p>
            <a:pPr eaLnBrk="1" hangingPunct="1">
              <a:buFontTx/>
              <a:buNone/>
            </a:pPr>
            <a:endParaRPr lang="en-US" altLang="en-US" sz="800" dirty="0">
              <a:solidFill>
                <a:srgbClr val="595959"/>
              </a:solidFill>
              <a:ea typeface="ＭＳ Ｐゴシック" panose="020B0600070205080204" pitchFamily="34" charset="-128"/>
            </a:endParaRPr>
          </a:p>
          <a:p>
            <a:pPr eaLnBrk="1" hangingPunct="1">
              <a:buFontTx/>
              <a:buNone/>
            </a:pPr>
            <a:r>
              <a:rPr lang="en-US" altLang="en-US" sz="1200" dirty="0">
                <a:solidFill>
                  <a:srgbClr val="595959"/>
                </a:solidFill>
                <a:ea typeface="ＭＳ Ｐゴシック" panose="020B0600070205080204" pitchFamily="34" charset="-128"/>
                <a:cs typeface="Courier New" panose="02070309020205020404" pitchFamily="49" charset="0"/>
              </a:rPr>
              <a:t>		</a:t>
            </a:r>
            <a:r>
              <a:rPr lang="en-US" altLang="en-US" sz="1200" b="1" dirty="0" err="1">
                <a:solidFill>
                  <a:srgbClr val="595959"/>
                </a:solidFill>
                <a:ea typeface="ＭＳ Ｐゴシック" panose="020B0600070205080204" pitchFamily="34" charset="-128"/>
                <a:cs typeface="Courier New" panose="02070309020205020404" pitchFamily="49" charset="0"/>
              </a:rPr>
              <a:t>RotWord</a:t>
            </a:r>
            <a:r>
              <a:rPr lang="en-US" altLang="en-US" sz="1200" b="1" dirty="0">
                <a:solidFill>
                  <a:srgbClr val="595959"/>
                </a:solidFill>
                <a:ea typeface="ＭＳ Ｐゴシック" panose="020B0600070205080204" pitchFamily="34" charset="-128"/>
                <a:cs typeface="Courier New" panose="02070309020205020404" pitchFamily="49" charset="0"/>
              </a:rPr>
              <a:t>[b0,b1,b2,b3] = [b1,b2,b3,b0]</a:t>
            </a:r>
          </a:p>
          <a:p>
            <a:pPr eaLnBrk="1" hangingPunct="1">
              <a:buFontTx/>
              <a:buNone/>
            </a:pPr>
            <a:endParaRPr lang="en-US" altLang="en-US" sz="1200" b="1" dirty="0">
              <a:solidFill>
                <a:srgbClr val="595959"/>
              </a:solidFill>
              <a:ea typeface="ＭＳ Ｐゴシック" panose="020B0600070205080204" pitchFamily="34" charset="-128"/>
              <a:cs typeface="Courier New" panose="02070309020205020404" pitchFamily="49" charset="0"/>
            </a:endParaRPr>
          </a:p>
          <a:p>
            <a:pPr eaLnBrk="1" hangingPunct="1"/>
            <a:r>
              <a:rPr lang="en-US" altLang="en-US" sz="1200" b="1" dirty="0" err="1">
                <a:solidFill>
                  <a:srgbClr val="595959"/>
                </a:solidFill>
                <a:ea typeface="ＭＳ Ｐゴシック" panose="020B0600070205080204" pitchFamily="34" charset="-128"/>
                <a:cs typeface="Courier New" panose="02070309020205020404" pitchFamily="49" charset="0"/>
              </a:rPr>
              <a:t>SubWord</a:t>
            </a:r>
            <a:r>
              <a:rPr lang="en-US" altLang="en-US" sz="1200" dirty="0">
                <a:solidFill>
                  <a:srgbClr val="595959"/>
                </a:solidFill>
                <a:ea typeface="ＭＳ Ｐゴシック" panose="020B0600070205080204" pitchFamily="34" charset="-128"/>
                <a:cs typeface="Courier New" panose="02070309020205020404" pitchFamily="49" charset="0"/>
              </a:rPr>
              <a:t> </a:t>
            </a:r>
            <a:r>
              <a:rPr lang="en-US" altLang="en-US" sz="1200" dirty="0">
                <a:solidFill>
                  <a:srgbClr val="595959"/>
                </a:solidFill>
                <a:ea typeface="ＭＳ Ｐゴシック" panose="020B0600070205080204" pitchFamily="34" charset="-128"/>
              </a:rPr>
              <a:t>performs a byte substitution on each byte of input word using the S-box</a:t>
            </a:r>
          </a:p>
          <a:p>
            <a:pPr eaLnBrk="1" hangingPunct="1"/>
            <a:endParaRPr lang="en-US" altLang="en-US" sz="1200" dirty="0">
              <a:solidFill>
                <a:srgbClr val="595959"/>
              </a:solidFill>
              <a:ea typeface="ＭＳ Ｐゴシック" panose="020B0600070205080204" pitchFamily="34" charset="-128"/>
            </a:endParaRPr>
          </a:p>
          <a:p>
            <a:pPr eaLnBrk="1" hangingPunct="1"/>
            <a:r>
              <a:rPr lang="en-US" altLang="en-US" sz="1200" b="1" dirty="0" err="1">
                <a:solidFill>
                  <a:srgbClr val="595959"/>
                </a:solidFill>
                <a:ea typeface="ＭＳ Ｐゴシック" panose="020B0600070205080204" pitchFamily="34" charset="-128"/>
                <a:cs typeface="Courier New" panose="02070309020205020404" pitchFamily="49" charset="0"/>
              </a:rPr>
              <a:t>SubWord</a:t>
            </a:r>
            <a:r>
              <a:rPr lang="en-US" altLang="en-US" sz="1200" b="1" dirty="0">
                <a:solidFill>
                  <a:srgbClr val="595959"/>
                </a:solidFill>
                <a:ea typeface="ＭＳ Ｐゴシック" panose="020B0600070205080204" pitchFamily="34" charset="-128"/>
                <a:cs typeface="Courier New" panose="02070309020205020404" pitchFamily="49" charset="0"/>
              </a:rPr>
              <a:t>(</a:t>
            </a:r>
            <a:r>
              <a:rPr lang="en-US" altLang="en-US" sz="1200" b="1" dirty="0" err="1">
                <a:solidFill>
                  <a:srgbClr val="595959"/>
                </a:solidFill>
                <a:ea typeface="ＭＳ Ｐゴシック" panose="020B0600070205080204" pitchFamily="34" charset="-128"/>
                <a:cs typeface="Courier New" panose="02070309020205020404" pitchFamily="49" charset="0"/>
              </a:rPr>
              <a:t>RotWord</a:t>
            </a:r>
            <a:r>
              <a:rPr lang="en-US" altLang="en-US" sz="1200" b="1" dirty="0">
                <a:solidFill>
                  <a:srgbClr val="595959"/>
                </a:solidFill>
                <a:ea typeface="ＭＳ Ｐゴシック" panose="020B0600070205080204" pitchFamily="34" charset="-128"/>
                <a:cs typeface="Courier New" panose="02070309020205020404" pitchFamily="49" charset="0"/>
              </a:rPr>
              <a:t>(temp))</a:t>
            </a:r>
            <a:r>
              <a:rPr lang="en-US" altLang="en-US" sz="1200" dirty="0">
                <a:solidFill>
                  <a:srgbClr val="595959"/>
                </a:solidFill>
                <a:ea typeface="ＭＳ Ｐゴシック" panose="020B0600070205080204" pitchFamily="34" charset="-128"/>
              </a:rPr>
              <a:t> is XORed with </a:t>
            </a:r>
            <a:r>
              <a:rPr lang="en-US" altLang="en-US" sz="1200" dirty="0" err="1">
                <a:solidFill>
                  <a:srgbClr val="595959"/>
                </a:solidFill>
                <a:ea typeface="ＭＳ Ｐゴシック" panose="020B0600070205080204" pitchFamily="34" charset="-128"/>
              </a:rPr>
              <a:t>RCon</a:t>
            </a:r>
            <a:r>
              <a:rPr lang="en-US" altLang="en-US" sz="1200" dirty="0">
                <a:solidFill>
                  <a:srgbClr val="595959"/>
                </a:solidFill>
                <a:ea typeface="ＭＳ Ｐゴシック" panose="020B0600070205080204" pitchFamily="34" charset="-128"/>
              </a:rPr>
              <a:t>[j] – the round constant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Key used for encryption is of 128 bits arranged as four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ym typeface="Symbol" panose="05050102010706020507" pitchFamily="18" charset="2"/>
              </a:rPr>
              <a:t>  nonlinearity</a:t>
            </a:r>
            <a:endParaRPr lang="de-DE"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i="1" dirty="0"/>
              <a:t>x</a:t>
            </a:r>
            <a:r>
              <a:rPr lang="de-DE" altLang="en-US" sz="1000" i="1" baseline="30000" dirty="0"/>
              <a:t>i</a:t>
            </a:r>
            <a:r>
              <a:rPr lang="de-DE" altLang="en-US" sz="1200" dirty="0"/>
              <a:t> represents an element in a Galois field </a:t>
            </a:r>
            <a:br>
              <a:rPr lang="de-DE" altLang="en-US" sz="1200" dirty="0"/>
            </a:br>
            <a:r>
              <a:rPr lang="de-DE" altLang="en-US" sz="1200" dirty="0"/>
              <a:t>(again, cf. Chapter 4.3 of </a:t>
            </a:r>
            <a:r>
              <a:rPr lang="de-DE" altLang="en-US" sz="1200" i="1" dirty="0"/>
              <a:t>Understanding Cryptography</a:t>
            </a:r>
            <a:r>
              <a:rPr lang="de-DE"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en-US" sz="1200" dirty="0"/>
          </a:p>
          <a:p>
            <a:pPr marL="285750" indent="-285750"/>
            <a:r>
              <a:rPr lang="de-DE" altLang="en-US" sz="1200" dirty="0"/>
              <a:t>The round coefficient </a:t>
            </a:r>
            <a:r>
              <a:rPr lang="de-DE" altLang="en-US" sz="1200" i="1" dirty="0"/>
              <a:t>RC </a:t>
            </a:r>
            <a:r>
              <a:rPr lang="de-DE" altLang="en-US" sz="1200" dirty="0"/>
              <a:t>is only added to </a:t>
            </a:r>
          </a:p>
          <a:p>
            <a:pPr marL="285750" indent="-285750">
              <a:buNone/>
            </a:pPr>
            <a:r>
              <a:rPr lang="de-DE" altLang="en-US" sz="1200" dirty="0"/>
              <a:t>the </a:t>
            </a:r>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20</a:t>
            </a:fld>
            <a:endParaRPr lang="en-US"/>
          </a:p>
        </p:txBody>
      </p:sp>
    </p:spTree>
    <p:extLst>
      <p:ext uri="{BB962C8B-B14F-4D97-AF65-F5344CB8AC3E}">
        <p14:creationId xmlns:p14="http://schemas.microsoft.com/office/powerpoint/2010/main" val="2424287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21</a:t>
            </a:fld>
            <a:endParaRPr lang="en-US"/>
          </a:p>
        </p:txBody>
      </p:sp>
    </p:spTree>
    <p:extLst>
      <p:ext uri="{BB962C8B-B14F-4D97-AF65-F5344CB8AC3E}">
        <p14:creationId xmlns:p14="http://schemas.microsoft.com/office/powerpoint/2010/main" val="395903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Decryption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a:t>
            </a:fld>
            <a:endParaRPr lang="en-US"/>
          </a:p>
        </p:txBody>
      </p:sp>
    </p:spTree>
    <p:extLst>
      <p:ext uri="{BB962C8B-B14F-4D97-AF65-F5344CB8AC3E}">
        <p14:creationId xmlns:p14="http://schemas.microsoft.com/office/powerpoint/2010/main" val="2293769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sz="2400" b="1" dirty="0"/>
              <a:t>Inv Byte Substitution layer</a:t>
            </a:r>
            <a:r>
              <a:rPr lang="de-DE" altLang="en-US" sz="2400" dirty="0"/>
              <a:t>:</a:t>
            </a:r>
          </a:p>
          <a:p>
            <a:pPr lvl="1"/>
            <a:r>
              <a:rPr lang="de-DE" altLang="en-US" sz="2400" dirty="0"/>
              <a:t>Since the S-Box is bijective, it is possible to construct an inverse, such that</a:t>
            </a:r>
          </a:p>
          <a:p>
            <a:pPr lvl="1">
              <a:buFontTx/>
              <a:buNone/>
            </a:pPr>
            <a:r>
              <a:rPr lang="de-DE" altLang="en-US" sz="2400" dirty="0"/>
              <a:t>				</a:t>
            </a:r>
            <a:r>
              <a:rPr lang="de-DE" altLang="en-US" sz="2400" i="1" dirty="0"/>
              <a:t>A</a:t>
            </a:r>
            <a:r>
              <a:rPr lang="de-DE" altLang="en-US" sz="1600" i="1" baseline="-25000" dirty="0"/>
              <a:t>i</a:t>
            </a:r>
            <a:r>
              <a:rPr lang="de-DE" altLang="en-US" sz="2400" dirty="0"/>
              <a:t> = </a:t>
            </a:r>
            <a:r>
              <a:rPr lang="de-DE" altLang="en-US" sz="2400" i="1" dirty="0"/>
              <a:t>S</a:t>
            </a:r>
            <a:r>
              <a:rPr lang="de-DE" altLang="en-US" sz="1600" baseline="30000" dirty="0"/>
              <a:t>-1</a:t>
            </a:r>
            <a:r>
              <a:rPr lang="de-DE" altLang="en-US" sz="2400" dirty="0"/>
              <a:t>(</a:t>
            </a:r>
            <a:r>
              <a:rPr lang="de-DE" altLang="en-US" sz="2400" i="1" dirty="0"/>
              <a:t>B</a:t>
            </a:r>
            <a:r>
              <a:rPr lang="de-DE" altLang="en-US" sz="1600" i="1" baseline="-25000" dirty="0"/>
              <a:t>i</a:t>
            </a:r>
            <a:r>
              <a:rPr lang="de-DE" altLang="en-US" sz="2400" dirty="0"/>
              <a:t>) = </a:t>
            </a:r>
            <a:r>
              <a:rPr lang="de-DE" altLang="en-US" sz="2400" i="1" dirty="0"/>
              <a:t>S</a:t>
            </a:r>
            <a:r>
              <a:rPr lang="de-DE" altLang="en-US" sz="1600" baseline="30000" dirty="0"/>
              <a:t>-1</a:t>
            </a:r>
            <a:r>
              <a:rPr lang="de-DE" altLang="en-US" sz="2400" dirty="0"/>
              <a:t>(</a:t>
            </a:r>
            <a:r>
              <a:rPr lang="de-DE" altLang="en-US" sz="2400" i="1" dirty="0"/>
              <a:t>S</a:t>
            </a:r>
            <a:r>
              <a:rPr lang="de-DE" altLang="en-US" sz="2400" dirty="0"/>
              <a:t>(</a:t>
            </a:r>
            <a:r>
              <a:rPr lang="de-DE" altLang="en-US" sz="2400" i="1" dirty="0"/>
              <a:t>A</a:t>
            </a:r>
            <a:r>
              <a:rPr lang="de-DE" altLang="en-US" sz="1600" i="1" baseline="-25000" dirty="0"/>
              <a:t>i</a:t>
            </a:r>
            <a:r>
              <a:rPr lang="de-DE" altLang="en-US" sz="2400" dirty="0"/>
              <a:t>))</a:t>
            </a:r>
          </a:p>
          <a:p>
            <a:pPr lvl="1">
              <a:buFontTx/>
              <a:buNone/>
            </a:pPr>
            <a:r>
              <a:rPr lang="en-US" altLang="en-US" sz="2400" dirty="0">
                <a:sym typeface="Symbol" panose="05050102010706020507" pitchFamily="18" charset="2"/>
              </a:rPr>
              <a:t>	 The inverse S-Box is used for decryption. It is usually realized as a lookup table</a:t>
            </a:r>
          </a:p>
          <a:p>
            <a:endParaRPr lang="de-DE" altLang="en-US" sz="2400" b="1" dirty="0"/>
          </a:p>
          <a:p>
            <a:r>
              <a:rPr lang="de-DE" altLang="en-US" sz="2400" b="1" dirty="0"/>
              <a:t>Implementation:</a:t>
            </a:r>
          </a:p>
          <a:p>
            <a:r>
              <a:rPr lang="de-DE" altLang="en-US" sz="2400" dirty="0"/>
              <a:t>One requirement of AES was the possibility of an efficient software implementation</a:t>
            </a:r>
          </a:p>
          <a:p>
            <a:endParaRPr lang="de-DE" altLang="en-US" sz="2400" dirty="0"/>
          </a:p>
          <a:p>
            <a:r>
              <a:rPr lang="de-DE" altLang="en-US" sz="2400" dirty="0"/>
              <a:t>Straightforward implementation is well suited for 8-bit processors (e.g., smart cards), but inefficient on 32-bit or 64-bit processors</a:t>
            </a:r>
          </a:p>
          <a:p>
            <a:pPr lvl="1"/>
            <a:endParaRPr lang="de-DE" altLang="en-US" sz="2400" dirty="0"/>
          </a:p>
          <a:p>
            <a:r>
              <a:rPr lang="de-DE" altLang="en-US" sz="2400" dirty="0"/>
              <a:t>A more sophisticated approach: Merge all round functions (except the key addition) into one table look-up</a:t>
            </a:r>
          </a:p>
          <a:p>
            <a:pPr lvl="1"/>
            <a:r>
              <a:rPr lang="de-DE" altLang="en-US" sz="2400" dirty="0"/>
              <a:t>This results in four tables with 256 entries, where each entry is 32 bits wide</a:t>
            </a:r>
          </a:p>
          <a:p>
            <a:pPr lvl="1"/>
            <a:r>
              <a:rPr lang="de-DE" altLang="en-US" sz="2400" dirty="0"/>
              <a:t>One round can be computed with 16 table look-ups</a:t>
            </a:r>
          </a:p>
          <a:p>
            <a:pPr lvl="1"/>
            <a:endParaRPr lang="de-DE" altLang="en-US" sz="2400" dirty="0"/>
          </a:p>
          <a:p>
            <a:r>
              <a:rPr lang="de-DE" altLang="en-US" sz="2400" dirty="0"/>
              <a:t>Typical SW speeds are more than 1.6 Gbit/s on modern 64-bit processors</a:t>
            </a:r>
          </a:p>
          <a:p>
            <a:endParaRPr lang="en-US"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25</a:t>
            </a:fld>
            <a:endParaRPr lang="en-US"/>
          </a:p>
        </p:txBody>
      </p:sp>
    </p:spTree>
    <p:extLst>
      <p:ext uri="{BB962C8B-B14F-4D97-AF65-F5344CB8AC3E}">
        <p14:creationId xmlns:p14="http://schemas.microsoft.com/office/powerpoint/2010/main" val="3239928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https://en.wikipedia.org/wiki/Rijndael_MixColumns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Again, all arithmetic is done in the Galois field </a:t>
            </a:r>
            <a:r>
              <a:rPr lang="de-DE" altLang="en-US" i="1" dirty="0"/>
              <a:t>GF</a:t>
            </a:r>
            <a:r>
              <a:rPr lang="de-DE" altLang="en-US" dirty="0"/>
              <a:t>(2</a:t>
            </a:r>
            <a:r>
              <a:rPr lang="de-DE" altLang="en-US" sz="1100" baseline="30000" dirty="0"/>
              <a:t>8</a:t>
            </a:r>
            <a:r>
              <a:rPr lang="de-DE" altLang="en-US" dirty="0"/>
              <a:t>) (</a:t>
            </a:r>
            <a:r>
              <a:rPr lang="en-US" altLang="en-US" dirty="0"/>
              <a:t>for more information see Chapter 4.3 in </a:t>
            </a:r>
            <a:r>
              <a:rPr lang="en-US" altLang="en-US" i="1" dirty="0"/>
              <a:t>Understanding Cryptography</a:t>
            </a:r>
            <a:r>
              <a:rPr lang="en-US" altLang="en-US" dirty="0"/>
              <a:t>)</a:t>
            </a:r>
            <a:endParaRPr lang="de-DE"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To reverse the MixColumn operation, each column of the state matrix </a:t>
            </a:r>
            <a:r>
              <a:rPr lang="de-DE" altLang="en-US" i="1" dirty="0"/>
              <a:t>C</a:t>
            </a:r>
            <a:r>
              <a:rPr lang="de-DE" altLang="en-US" dirty="0"/>
              <a:t> must be multiplied with the </a:t>
            </a:r>
            <a:r>
              <a:rPr lang="de-DE" altLang="en-US" b="1" dirty="0"/>
              <a:t>inverse of the 4x4 matrix</a:t>
            </a:r>
            <a:r>
              <a:rPr lang="de-DE" altLang="en-US" dirty="0"/>
              <a:t>, e.g.,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To reverse the MixColumn operation, each column of the state matrix </a:t>
            </a:r>
            <a:r>
              <a:rPr lang="de-DE" altLang="en-US" i="1" dirty="0"/>
              <a:t>C</a:t>
            </a:r>
            <a:r>
              <a:rPr lang="de-DE" altLang="en-US" dirty="0"/>
              <a:t> must be multiplied with the </a:t>
            </a:r>
            <a:r>
              <a:rPr lang="de-DE" altLang="en-US" b="1" dirty="0"/>
              <a:t>inverse of the 4x4 matrix</a:t>
            </a:r>
            <a:r>
              <a:rPr lang="de-DE" altLang="en-US" dirty="0"/>
              <a:t>, e.g.,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dirty="0"/>
              <a:t>	 where 09, 0</a:t>
            </a:r>
            <a:r>
              <a:rPr lang="de-DE" altLang="en-US" i="1" dirty="0"/>
              <a:t>B, 0D</a:t>
            </a:r>
            <a:r>
              <a:rPr lang="de-DE" altLang="en-US" dirty="0"/>
              <a:t> and 0</a:t>
            </a:r>
            <a:r>
              <a:rPr lang="de-DE" altLang="en-US" i="1" dirty="0"/>
              <a:t>E</a:t>
            </a:r>
            <a:r>
              <a:rPr lang="de-DE" altLang="en-US" dirty="0"/>
              <a:t> are given in hexadecimal notation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26</a:t>
            </a:fld>
            <a:endParaRPr lang="en-US"/>
          </a:p>
        </p:txBody>
      </p:sp>
    </p:spTree>
    <p:extLst>
      <p:ext uri="{BB962C8B-B14F-4D97-AF65-F5344CB8AC3E}">
        <p14:creationId xmlns:p14="http://schemas.microsoft.com/office/powerpoint/2010/main" val="3108636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b="1" dirty="0"/>
              <a:t>Inv MixColumn layer</a:t>
            </a:r>
            <a:r>
              <a:rPr lang="de-DE" altLang="en-US" dirty="0"/>
              <a:t>:</a:t>
            </a:r>
          </a:p>
          <a:p>
            <a:pPr lvl="1"/>
            <a:r>
              <a:rPr lang="de-DE" altLang="en-US" dirty="0"/>
              <a:t>To reverse the MixColumn operation, each column of the state matrix </a:t>
            </a:r>
            <a:r>
              <a:rPr lang="de-DE" altLang="en-US" i="1" dirty="0"/>
              <a:t>C</a:t>
            </a:r>
            <a:r>
              <a:rPr lang="de-DE" altLang="en-US" dirty="0"/>
              <a:t> must be multiplied with the </a:t>
            </a:r>
            <a:r>
              <a:rPr lang="de-DE" altLang="en-US" b="1" dirty="0"/>
              <a:t>inverse of the 4x4 matrix</a:t>
            </a:r>
            <a:r>
              <a:rPr lang="de-DE" altLang="en-US" dirty="0"/>
              <a:t>, e.g.,</a:t>
            </a:r>
          </a:p>
          <a:p>
            <a:pPr lvl="1"/>
            <a:r>
              <a:rPr lang="de-DE" altLang="en-US" dirty="0"/>
              <a:t>where 09, 0</a:t>
            </a:r>
            <a:r>
              <a:rPr lang="de-DE" altLang="en-US" i="1" dirty="0"/>
              <a:t>B, 0D</a:t>
            </a:r>
            <a:r>
              <a:rPr lang="de-DE" altLang="en-US" dirty="0"/>
              <a:t> and 0</a:t>
            </a:r>
            <a:r>
              <a:rPr lang="de-DE" altLang="en-US" i="1" dirty="0"/>
              <a:t>E</a:t>
            </a:r>
            <a:r>
              <a:rPr lang="de-DE" altLang="en-US" dirty="0"/>
              <a:t> are given in hexadecimal notation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27</a:t>
            </a:fld>
            <a:endParaRPr lang="en-US"/>
          </a:p>
        </p:txBody>
      </p:sp>
    </p:spTree>
    <p:extLst>
      <p:ext uri="{BB962C8B-B14F-4D97-AF65-F5344CB8AC3E}">
        <p14:creationId xmlns:p14="http://schemas.microsoft.com/office/powerpoint/2010/main" val="245736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E1ABE82-18E6-4789-9131-9A7003DD34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0248528F-4172-43A3-A07C-BBEC8322C7EA}" type="slidenum">
              <a:rPr lang="de-DE" altLang="en-US">
                <a:latin typeface="Times New Roman" panose="02020603050405020304" pitchFamily="18" charset="0"/>
              </a:rPr>
              <a:pPr/>
              <a:t>29</a:t>
            </a:fld>
            <a:endParaRPr lang="de-DE"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9147D655-943A-4D16-95A9-1BA1502CB217}"/>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E20DBC9-D8D9-4B24-8AD7-2A50B75BDE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1.</a:t>
            </a:r>
          </a:p>
          <a:p>
            <a:r>
              <a:rPr lang="en-US" sz="1200" b="0" i="0" u="none" strike="noStrike" kern="1200" baseline="0" dirty="0">
                <a:solidFill>
                  <a:schemeClr val="tx1"/>
                </a:solidFill>
                <a:latin typeface="+mn-lt"/>
                <a:ea typeface="+mn-ea"/>
                <a:cs typeface="+mn-cs"/>
              </a:rPr>
              <a:t>AES encrypts 128 bit blocks with 128</a:t>
            </a:r>
          </a:p>
          <a:p>
            <a:r>
              <a:rPr lang="en-US" sz="1200" b="0" i="0" u="none" strike="noStrike" kern="1200" baseline="0" dirty="0">
                <a:solidFill>
                  <a:schemeClr val="tx1"/>
                </a:solidFill>
                <a:latin typeface="+mn-lt"/>
                <a:ea typeface="+mn-ea"/>
                <a:cs typeface="+mn-cs"/>
              </a:rPr>
              <a:t>128-bit, 192 192-bit or 256 256-bit</a:t>
            </a:r>
          </a:p>
          <a:p>
            <a:r>
              <a:rPr lang="en-US" sz="1200" b="0" i="0" u="none" strike="noStrike" kern="1200" baseline="0" dirty="0">
                <a:solidFill>
                  <a:schemeClr val="tx1"/>
                </a:solidFill>
                <a:latin typeface="+mn-lt"/>
                <a:ea typeface="+mn-ea"/>
                <a:cs typeface="+mn-cs"/>
              </a:rPr>
              <a:t>keys using 10, 12, or 14 rounds, respectively.</a:t>
            </a:r>
          </a:p>
          <a:p>
            <a:r>
              <a:rPr lang="en-US" sz="1200" b="0" i="0" u="none" strike="noStrike" kern="1200" baseline="0" dirty="0">
                <a:solidFill>
                  <a:schemeClr val="tx1"/>
                </a:solidFill>
                <a:latin typeface="+mn-lt"/>
                <a:ea typeface="+mn-ea"/>
                <a:cs typeface="+mn-cs"/>
              </a:rPr>
              <a:t>2.</a:t>
            </a:r>
          </a:p>
          <a:p>
            <a:r>
              <a:rPr lang="en-US" sz="1200" b="0" i="0" u="none" strike="noStrike" kern="1200" baseline="0" dirty="0">
                <a:solidFill>
                  <a:schemeClr val="tx1"/>
                </a:solidFill>
                <a:latin typeface="+mn-lt"/>
                <a:ea typeface="+mn-ea"/>
                <a:cs typeface="+mn-cs"/>
              </a:rPr>
              <a:t>Is not a</a:t>
            </a:r>
          </a:p>
          <a:p>
            <a:r>
              <a:rPr lang="en-US" sz="1200" b="0" i="0" u="none" strike="noStrike" kern="1200" baseline="0" dirty="0">
                <a:solidFill>
                  <a:schemeClr val="tx1"/>
                </a:solidFill>
                <a:latin typeface="+mn-lt"/>
                <a:ea typeface="+mn-ea"/>
                <a:cs typeface="+mn-cs"/>
              </a:rPr>
              <a:t>Feistel cipher All 128 bits are encrypted</a:t>
            </a:r>
          </a:p>
          <a:p>
            <a:r>
              <a:rPr lang="en-US" sz="1200" b="0" i="0" u="none" strike="noStrike" kern="1200" baseline="0" dirty="0">
                <a:solidFill>
                  <a:schemeClr val="tx1"/>
                </a:solidFill>
                <a:latin typeface="+mn-lt"/>
                <a:ea typeface="+mn-ea"/>
                <a:cs typeface="+mn-cs"/>
              </a:rPr>
              <a:t>3.</a:t>
            </a:r>
          </a:p>
          <a:p>
            <a:r>
              <a:rPr lang="en-US" sz="1200" b="0" i="0" u="none" strike="noStrike" kern="1200" baseline="0" dirty="0">
                <a:solidFill>
                  <a:schemeClr val="tx1"/>
                </a:solidFill>
                <a:latin typeface="+mn-lt"/>
                <a:ea typeface="+mn-ea"/>
                <a:cs typeface="+mn-cs"/>
              </a:rPr>
              <a:t>Each round = 4 steps of</a:t>
            </a:r>
          </a:p>
          <a:p>
            <a:r>
              <a:rPr lang="en-US" sz="1200" b="0" i="0" u="none" strike="noStrike" kern="1200" baseline="0" dirty="0" err="1">
                <a:solidFill>
                  <a:schemeClr val="tx1"/>
                </a:solidFill>
                <a:latin typeface="+mn-lt"/>
                <a:ea typeface="+mn-ea"/>
                <a:cs typeface="+mn-cs"/>
              </a:rPr>
              <a:t>SubBytes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SubBytes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ShiftRows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ShiftRows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MixColumns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MixColumns</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and </a:t>
            </a:r>
            <a:r>
              <a:rPr lang="en-US" sz="1200" b="0" i="0" u="none" strike="noStrike" kern="1200" baseline="0" dirty="0" err="1">
                <a:solidFill>
                  <a:schemeClr val="tx1"/>
                </a:solidFill>
                <a:latin typeface="+mn-lt"/>
                <a:ea typeface="+mn-ea"/>
                <a:cs typeface="+mn-cs"/>
              </a:rPr>
              <a:t>AddRoundKey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AddRoundKey</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4.</a:t>
            </a:r>
          </a:p>
          <a:p>
            <a:r>
              <a:rPr lang="en-US" sz="1200" b="0" i="0" u="none" strike="noStrike" kern="1200" baseline="0" dirty="0">
                <a:solidFill>
                  <a:schemeClr val="tx1"/>
                </a:solidFill>
                <a:latin typeface="+mn-lt"/>
                <a:ea typeface="+mn-ea"/>
                <a:cs typeface="+mn-cs"/>
              </a:rPr>
              <a:t>Last round has only 3 steps. No</a:t>
            </a:r>
          </a:p>
          <a:p>
            <a:r>
              <a:rPr lang="en-US" sz="1200" b="0" i="0" u="none" strike="noStrike" kern="1200" baseline="0" dirty="0" err="1">
                <a:solidFill>
                  <a:schemeClr val="tx1"/>
                </a:solidFill>
                <a:latin typeface="+mn-lt"/>
                <a:ea typeface="+mn-ea"/>
                <a:cs typeface="+mn-cs"/>
              </a:rPr>
              <a:t>MixColumns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MixColumns</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5.</a:t>
            </a:r>
          </a:p>
          <a:p>
            <a:r>
              <a:rPr lang="en-US" sz="1200" b="0" i="0" u="none" strike="noStrike" kern="1200" baseline="0" dirty="0">
                <a:solidFill>
                  <a:schemeClr val="tx1"/>
                </a:solidFill>
                <a:latin typeface="+mn-lt"/>
                <a:ea typeface="+mn-ea"/>
                <a:cs typeface="+mn-cs"/>
              </a:rPr>
              <a:t>Decryption is not the same as encryption (as in DES).</a:t>
            </a:r>
          </a:p>
          <a:p>
            <a:r>
              <a:rPr lang="en-US" sz="1200" b="0" i="0" u="none" strike="noStrike" kern="1200" baseline="0" dirty="0">
                <a:solidFill>
                  <a:schemeClr val="tx1"/>
                </a:solidFill>
                <a:latin typeface="+mn-lt"/>
                <a:ea typeface="+mn-ea"/>
                <a:cs typeface="+mn-cs"/>
              </a:rPr>
              <a:t>Decryption consists of inverse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AES is part of numerous open standards such as IPsec or TLS, in addition to being the mandatory encryption algorithm for US government applications. </a:t>
            </a:r>
          </a:p>
          <a:p>
            <a:endParaRPr lang="de-DE"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AES Animation http://www.formaestudio.com/rijndaelinspector/archivos/rijndaelanimation.html</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30</a:t>
            </a:fld>
            <a:endParaRPr lang="en-US"/>
          </a:p>
        </p:txBody>
      </p:sp>
    </p:spTree>
    <p:extLst>
      <p:ext uri="{BB962C8B-B14F-4D97-AF65-F5344CB8AC3E}">
        <p14:creationId xmlns:p14="http://schemas.microsoft.com/office/powerpoint/2010/main" val="3312552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33</a:t>
            </a:fld>
            <a:endParaRPr lang="en-US"/>
          </a:p>
        </p:txBody>
      </p:sp>
    </p:spTree>
    <p:extLst>
      <p:ext uri="{BB962C8B-B14F-4D97-AF65-F5344CB8AC3E}">
        <p14:creationId xmlns:p14="http://schemas.microsoft.com/office/powerpoint/2010/main" val="353058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example - https://captanu.wordpress.com/tag/aes/</a:t>
            </a:r>
          </a:p>
        </p:txBody>
      </p:sp>
      <p:sp>
        <p:nvSpPr>
          <p:cNvPr id="4" name="Slide Number Placeholder 3"/>
          <p:cNvSpPr>
            <a:spLocks noGrp="1"/>
          </p:cNvSpPr>
          <p:nvPr>
            <p:ph type="sldNum" sz="quarter" idx="5"/>
          </p:nvPr>
        </p:nvSpPr>
        <p:spPr/>
        <p:txBody>
          <a:bodyPr/>
          <a:lstStyle/>
          <a:p>
            <a:fld id="{69DC3881-FBD9-417F-9DF4-14F9A587E379}" type="slidenum">
              <a:rPr lang="en-US" smtClean="0"/>
              <a:t>3</a:t>
            </a:fld>
            <a:endParaRPr lang="en-US"/>
          </a:p>
        </p:txBody>
      </p:sp>
    </p:spTree>
    <p:extLst>
      <p:ext uri="{BB962C8B-B14F-4D97-AF65-F5344CB8AC3E}">
        <p14:creationId xmlns:p14="http://schemas.microsoft.com/office/powerpoint/2010/main" val="340179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AFEF457-2476-4F8A-ACBE-954D7B901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5A921D49-3090-4578-9EFC-111185598E91}" type="slidenum">
              <a:rPr lang="de-DE" altLang="en-US">
                <a:latin typeface="Times New Roman" panose="02020603050405020304" pitchFamily="18" charset="0"/>
              </a:rPr>
              <a:pPr/>
              <a:t>4</a:t>
            </a:fld>
            <a:endParaRPr lang="de-DE" altLang="en-US">
              <a:latin typeface="Times New Roman" panose="02020603050405020304" pitchFamily="18" charset="0"/>
            </a:endParaRPr>
          </a:p>
        </p:txBody>
      </p:sp>
      <p:sp>
        <p:nvSpPr>
          <p:cNvPr id="48131" name="Rectangle 2">
            <a:extLst>
              <a:ext uri="{FF2B5EF4-FFF2-40B4-BE49-F238E27FC236}">
                <a16:creationId xmlns:a16="http://schemas.microsoft.com/office/drawing/2014/main" id="{48E125C4-0064-4410-AD81-98E5DED03C0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1302B47D-B9C6-4347-AE43-D31A1E045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11D82A2-B6DB-4329-835D-00EE301620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185344A3-0973-458A-9098-B7EDD3DB83C5}" type="slidenum">
              <a:rPr lang="de-DE" altLang="en-US">
                <a:latin typeface="Times New Roman" panose="02020603050405020304" pitchFamily="18" charset="0"/>
              </a:rPr>
              <a:pPr/>
              <a:t>5</a:t>
            </a:fld>
            <a:endParaRPr lang="de-DE" altLang="en-US">
              <a:latin typeface="Times New Roman" panose="02020603050405020304" pitchFamily="18" charset="0"/>
            </a:endParaRPr>
          </a:p>
        </p:txBody>
      </p:sp>
      <p:sp>
        <p:nvSpPr>
          <p:cNvPr id="49155" name="Rectangle 2">
            <a:extLst>
              <a:ext uri="{FF2B5EF4-FFF2-40B4-BE49-F238E27FC236}">
                <a16:creationId xmlns:a16="http://schemas.microsoft.com/office/drawing/2014/main" id="{100E54AD-63F9-42A1-B118-A3000B2B999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EF8AA742-5D12-42D8-9FA5-1E3BB2CD58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6</a:t>
            </a:fld>
            <a:endParaRPr lang="en-US"/>
          </a:p>
        </p:txBody>
      </p:sp>
    </p:spTree>
    <p:extLst>
      <p:ext uri="{BB962C8B-B14F-4D97-AF65-F5344CB8AC3E}">
        <p14:creationId xmlns:p14="http://schemas.microsoft.com/office/powerpoint/2010/main" val="1049396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Processes data as block of 4 columns of 4 bytes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Has 128/192/256 bit keys, 128 bit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latin typeface="Calibri" panose="020F0502020204030204" pitchFamily="34" charset="0"/>
              </a:rPr>
              <a:t>•It uses 10, 12, or 14 rounds. The key size, which can be 128, 192, or 256 bits, depends on the number of rounds.</a:t>
            </a:r>
          </a:p>
          <a:p>
            <a:endParaRPr lang="en-US" dirty="0"/>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400" dirty="0">
                <a:solidFill>
                  <a:schemeClr val="tx1"/>
                </a:solidFill>
                <a:latin typeface="Calibri" panose="020F0502020204030204" pitchFamily="34" charset="0"/>
              </a:rPr>
              <a:t>Designed to have:</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resistance against known attacks</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speed and code compactness on many CPUs</a:t>
            </a:r>
          </a:p>
          <a:p>
            <a:pPr marL="914400" lvl="1" indent="-457200" eaLnBrk="0" hangingPunct="0">
              <a:spcBef>
                <a:spcPts val="0"/>
              </a:spcBef>
              <a:spcAft>
                <a:spcPts val="600"/>
              </a:spcAft>
              <a:buClr>
                <a:srgbClr val="007AC2"/>
              </a:buClr>
              <a:buSzPct val="100000"/>
              <a:buFont typeface="Calibri" panose="020F0502020204030204" pitchFamily="34" charset="0"/>
              <a:buChar char="-"/>
            </a:pPr>
            <a:r>
              <a:rPr lang="en-US" altLang="en-US" sz="2400" dirty="0">
                <a:solidFill>
                  <a:schemeClr val="tx1"/>
                </a:solidFill>
                <a:latin typeface="Calibri" panose="020F0502020204030204" pitchFamily="34" charset="0"/>
              </a:rPr>
              <a:t>design simplicity </a:t>
            </a:r>
          </a:p>
          <a:p>
            <a:endParaRPr lang="en-US"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State: Defines the current condition (state) of the block. That is the </a:t>
            </a:r>
            <a:r>
              <a:rPr lang="en-US" sz="1200" b="1" i="0" u="sng" strike="noStrike" kern="1200" baseline="0" dirty="0">
                <a:solidFill>
                  <a:schemeClr val="tx1"/>
                </a:solidFill>
                <a:latin typeface="+mn-lt"/>
                <a:ea typeface="+mn-ea"/>
                <a:cs typeface="+mn-cs"/>
              </a:rPr>
              <a:t>block of bytes that are currently being worked on</a:t>
            </a:r>
            <a:r>
              <a:rPr lang="en-US" sz="1200" b="0" i="0" u="none" strike="noStrike" kern="1200" baseline="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7</a:t>
            </a:fld>
            <a:endParaRPr lang="en-US"/>
          </a:p>
        </p:txBody>
      </p:sp>
    </p:spTree>
    <p:extLst>
      <p:ext uri="{BB962C8B-B14F-4D97-AF65-F5344CB8AC3E}">
        <p14:creationId xmlns:p14="http://schemas.microsoft.com/office/powerpoint/2010/main" val="1149450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9</a:t>
            </a:fld>
            <a:endParaRPr lang="en-US"/>
          </a:p>
        </p:txBody>
      </p:sp>
    </p:spTree>
    <p:extLst>
      <p:ext uri="{BB962C8B-B14F-4D97-AF65-F5344CB8AC3E}">
        <p14:creationId xmlns:p14="http://schemas.microsoft.com/office/powerpoint/2010/main" val="429320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de-DE" altLang="en-US" dirty="0"/>
              <a:t>The Byte Substitution layer consists of </a:t>
            </a:r>
          </a:p>
          <a:p>
            <a:pPr marL="0" indent="0">
              <a:spcBef>
                <a:spcPts val="0"/>
              </a:spcBef>
              <a:buNone/>
            </a:pPr>
            <a:r>
              <a:rPr lang="de-DE" altLang="en-US" dirty="0"/>
              <a:t>16 </a:t>
            </a:r>
            <a:r>
              <a:rPr lang="de-DE" altLang="en-US" b="1" dirty="0"/>
              <a:t>S-Boxes</a:t>
            </a:r>
            <a:r>
              <a:rPr lang="de-DE" altLang="en-US" dirty="0"/>
              <a:t> with the following properties:</a:t>
            </a:r>
          </a:p>
          <a:p>
            <a:pPr lvl="1">
              <a:buFontTx/>
              <a:buNone/>
            </a:pPr>
            <a:r>
              <a:rPr lang="de-DE" altLang="en-US" dirty="0"/>
              <a:t>The S-Boxes are</a:t>
            </a:r>
          </a:p>
          <a:p>
            <a:pPr lvl="1"/>
            <a:r>
              <a:rPr lang="de-DE" altLang="en-US" b="1" dirty="0"/>
              <a:t>identical</a:t>
            </a:r>
          </a:p>
          <a:p>
            <a:pPr lvl="1"/>
            <a:r>
              <a:rPr lang="de-DE" altLang="en-US" dirty="0"/>
              <a:t>the only </a:t>
            </a:r>
            <a:r>
              <a:rPr lang="de-DE" altLang="en-US" b="1" dirty="0"/>
              <a:t>nonlinear</a:t>
            </a:r>
            <a:r>
              <a:rPr lang="de-DE" altLang="en-US" dirty="0"/>
              <a:t> elements of AES, i.e.,</a:t>
            </a:r>
            <a:br>
              <a:rPr lang="de-DE" altLang="en-US" dirty="0"/>
            </a:br>
            <a:r>
              <a:rPr lang="de-DE" altLang="en-US" dirty="0"/>
              <a:t>ByteSub(</a:t>
            </a:r>
            <a:r>
              <a:rPr lang="de-DE" altLang="en-US" i="1" dirty="0"/>
              <a:t>A</a:t>
            </a:r>
            <a:r>
              <a:rPr lang="de-DE" altLang="en-US" sz="1800" i="1" baseline="-25000" dirty="0"/>
              <a:t>i</a:t>
            </a:r>
            <a:r>
              <a:rPr lang="de-DE" altLang="en-US" dirty="0"/>
              <a:t>) + ByteSub(</a:t>
            </a:r>
            <a:r>
              <a:rPr lang="de-DE" altLang="en-US" i="1" dirty="0"/>
              <a:t>A</a:t>
            </a:r>
            <a:r>
              <a:rPr lang="de-DE" altLang="en-US" sz="1800" i="1" baseline="-25000" dirty="0"/>
              <a:t>j</a:t>
            </a:r>
            <a:r>
              <a:rPr lang="de-DE" altLang="en-US" dirty="0"/>
              <a:t>) ≠ ByteSub(</a:t>
            </a:r>
            <a:r>
              <a:rPr lang="de-DE" altLang="en-US" i="1" dirty="0"/>
              <a:t>A</a:t>
            </a:r>
            <a:r>
              <a:rPr lang="de-DE" altLang="en-US" sz="1800" i="1" baseline="-25000" dirty="0"/>
              <a:t>i</a:t>
            </a:r>
            <a:r>
              <a:rPr lang="de-DE" altLang="en-US" dirty="0"/>
              <a:t> + </a:t>
            </a:r>
            <a:r>
              <a:rPr lang="de-DE" altLang="en-US" i="1" dirty="0"/>
              <a:t>A</a:t>
            </a:r>
            <a:r>
              <a:rPr lang="de-DE" altLang="en-US" sz="1800" i="1" baseline="-25000" dirty="0"/>
              <a:t>j</a:t>
            </a:r>
            <a:r>
              <a:rPr lang="de-DE" altLang="en-US" dirty="0"/>
              <a:t>), for </a:t>
            </a:r>
            <a:r>
              <a:rPr lang="de-DE" altLang="en-US" i="1" dirty="0"/>
              <a:t>i,j </a:t>
            </a:r>
            <a:r>
              <a:rPr lang="de-DE" altLang="en-US" dirty="0"/>
              <a:t>= 0,…,15</a:t>
            </a:r>
          </a:p>
          <a:p>
            <a:pPr lvl="1"/>
            <a:r>
              <a:rPr lang="de-DE" altLang="en-US" b="1" dirty="0"/>
              <a:t>bijective</a:t>
            </a:r>
            <a:r>
              <a:rPr lang="de-DE" altLang="en-US" dirty="0"/>
              <a:t>, i.e., there exists a one-to-one mapping of input and output bytes</a:t>
            </a:r>
            <a:br>
              <a:rPr lang="de-DE" altLang="en-US" dirty="0"/>
            </a:br>
            <a:r>
              <a:rPr lang="en-US" altLang="en-US" dirty="0">
                <a:solidFill>
                  <a:srgbClr val="FF0000"/>
                </a:solidFill>
                <a:sym typeface="Symbol" panose="05050102010706020507" pitchFamily="18" charset="2"/>
              </a:rPr>
              <a:t> </a:t>
            </a:r>
            <a:r>
              <a:rPr lang="en-US" altLang="en-US" dirty="0">
                <a:sym typeface="Symbol" panose="05050102010706020507" pitchFamily="18" charset="2"/>
              </a:rPr>
              <a:t></a:t>
            </a:r>
            <a:r>
              <a:rPr lang="de-DE" altLang="en-US" dirty="0"/>
              <a:t> S-Box can be uniquely reversed</a:t>
            </a:r>
          </a:p>
          <a:p>
            <a:r>
              <a:rPr lang="de-DE" altLang="en-US" dirty="0"/>
              <a:t>In software implementations, the S-Box is usually realized as a lookup table</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t>11</a:t>
            </a:fld>
            <a:endParaRPr lang="en-US"/>
          </a:p>
        </p:txBody>
      </p:sp>
    </p:spTree>
    <p:extLst>
      <p:ext uri="{BB962C8B-B14F-4D97-AF65-F5344CB8AC3E}">
        <p14:creationId xmlns:p14="http://schemas.microsoft.com/office/powerpoint/2010/main" val="2441424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a16="http://schemas.microsoft.com/office/drawing/2014/main" id="{6DC620EB-1D4E-45FE-9916-D3E650ADC4F1}"/>
              </a:ext>
            </a:extLst>
          </p:cNvPr>
          <p:cNvSpPr/>
          <p:nvPr userDrawn="1"/>
        </p:nvSpPr>
        <p:spPr>
          <a:xfrm>
            <a:off x="0" y="3694587"/>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20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extLst>
      <p:ext uri="{BB962C8B-B14F-4D97-AF65-F5344CB8AC3E}">
        <p14:creationId xmlns:p14="http://schemas.microsoft.com/office/powerpoint/2010/main" val="8791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pPr>
              <a:defRPr/>
            </a:pPr>
            <a:r>
              <a:rPr lang="en-US" dirty="0"/>
              <a:t> </a:t>
            </a:r>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extLst>
      <p:ext uri="{BB962C8B-B14F-4D97-AF65-F5344CB8AC3E}">
        <p14:creationId xmlns:p14="http://schemas.microsoft.com/office/powerpoint/2010/main" val="389275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654"/>
            <a:ext cx="8763000" cy="66314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04800" y="838200"/>
            <a:ext cx="8610600" cy="5867400"/>
          </a:xfrm>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39200" y="6629400"/>
            <a:ext cx="3048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173370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88FE06-4ECF-4709-9FAA-D61ABFA80AC2}"/>
              </a:ext>
            </a:extLst>
          </p:cNvPr>
          <p:cNvSpPr>
            <a:spLocks noGrp="1"/>
          </p:cNvSpPr>
          <p:nvPr>
            <p:ph type="sldNum" sz="quarter" idx="10"/>
          </p:nvPr>
        </p:nvSpPr>
        <p:spPr>
          <a:xfrm>
            <a:off x="8763000" y="6629400"/>
            <a:ext cx="381000" cy="220362"/>
          </a:xfrm>
        </p:spPr>
        <p:txBody>
          <a:bodyPr/>
          <a:lstStyle>
            <a:lvl1pPr algn="r">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180761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ctr">
              <a:defRPr/>
            </a:lvl1pPr>
          </a:lstStyle>
          <a:p>
            <a:r>
              <a:rPr lang="de-DE" dirty="0"/>
              <a:t>Titelmasterformat durch Klicken bearbeiten</a:t>
            </a:r>
          </a:p>
        </p:txBody>
      </p:sp>
      <p:sp>
        <p:nvSpPr>
          <p:cNvPr id="4" name="Rectangle 6">
            <a:extLst>
              <a:ext uri="{FF2B5EF4-FFF2-40B4-BE49-F238E27FC236}">
                <a16:creationId xmlns:a16="http://schemas.microsoft.com/office/drawing/2014/main" id="{47BEE5D4-D3CC-41EE-9259-7B0310B11BDB}"/>
              </a:ext>
            </a:extLst>
          </p:cNvPr>
          <p:cNvSpPr>
            <a:spLocks noGrp="1" noChangeArrowheads="1"/>
          </p:cNvSpPr>
          <p:nvPr>
            <p:ph type="sldNum" sz="quarter" idx="10"/>
          </p:nvPr>
        </p:nvSpPr>
        <p:spPr>
          <a:xfrm>
            <a:off x="8535987" y="6629400"/>
            <a:ext cx="504825" cy="171742"/>
          </a:xfrm>
        </p:spPr>
        <p:txBody>
          <a:bodyPr/>
          <a:lstStyle>
            <a:lvl1pPr>
              <a:defRPr sz="800"/>
            </a:lvl1pPr>
          </a:lstStyle>
          <a:p>
            <a:pPr algn="r"/>
            <a:fld id="{9CB9A419-D0DF-4F1C-8F5A-87FB31A3BFB6}" type="slidenum">
              <a:rPr lang="de-DE" altLang="en-US" smtClean="0"/>
              <a:pPr algn="r"/>
              <a:t>‹#›</a:t>
            </a:fld>
            <a:endParaRPr lang="de-DE" altLang="en-US" dirty="0"/>
          </a:p>
        </p:txBody>
      </p:sp>
      <p:sp>
        <p:nvSpPr>
          <p:cNvPr id="5" name="Rectangle 550">
            <a:extLst>
              <a:ext uri="{FF2B5EF4-FFF2-40B4-BE49-F238E27FC236}">
                <a16:creationId xmlns:a16="http://schemas.microsoft.com/office/drawing/2014/main" id="{0B280C3C-DF62-4F21-80B1-54B8BD4328D0}"/>
              </a:ext>
            </a:extLst>
          </p:cNvPr>
          <p:cNvSpPr>
            <a:spLocks noGrp="1" noChangeArrowheads="1"/>
          </p:cNvSpPr>
          <p:nvPr>
            <p:ph type="ftr" sz="quarter" idx="11"/>
          </p:nvPr>
        </p:nvSpPr>
        <p:spPr>
          <a:xfrm>
            <a:off x="2443431" y="6655790"/>
            <a:ext cx="4321175" cy="126010"/>
          </a:xfrm>
        </p:spPr>
        <p:txBody>
          <a:bodyPr/>
          <a:lstStyle>
            <a:lvl1pPr>
              <a:defRPr sz="800">
                <a:solidFill>
                  <a:schemeClr val="accent3">
                    <a:lumMod val="75000"/>
                  </a:schemeClr>
                </a:solidFill>
              </a:defRPr>
            </a:lvl1pPr>
          </a:lstStyle>
          <a:p>
            <a:pPr>
              <a:defRPr/>
            </a:pPr>
            <a:r>
              <a:rPr lang="de-DE" dirty="0"/>
              <a:t>Chapter 3 of </a:t>
            </a:r>
            <a:r>
              <a:rPr lang="de-DE" i="1" dirty="0"/>
              <a:t>Understanding Cryptography</a:t>
            </a:r>
            <a:r>
              <a:rPr lang="de-DE" dirty="0"/>
              <a:t> by Christof Paar and Jan Pelzl</a:t>
            </a:r>
          </a:p>
        </p:txBody>
      </p:sp>
      <p:sp>
        <p:nvSpPr>
          <p:cNvPr id="6" name="Rectangle 3">
            <a:extLst>
              <a:ext uri="{FF2B5EF4-FFF2-40B4-BE49-F238E27FC236}">
                <a16:creationId xmlns:a16="http://schemas.microsoft.com/office/drawing/2014/main" id="{4413A915-BCDD-44D1-AFF3-A2C60B9A36B7}"/>
              </a:ext>
            </a:extLst>
          </p:cNvPr>
          <p:cNvSpPr>
            <a:spLocks noGrp="1" noChangeArrowheads="1"/>
          </p:cNvSpPr>
          <p:nvPr>
            <p:ph idx="1"/>
          </p:nvPr>
        </p:nvSpPr>
        <p:spPr bwMode="auto">
          <a:xfrm>
            <a:off x="216439" y="762000"/>
            <a:ext cx="8775161"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600200" lvl="3" indent="-228600" eaLnBrk="1" hangingPunct="1">
              <a:spcBef>
                <a:spcPct val="20000"/>
              </a:spcBef>
              <a:spcAft>
                <a:spcPts val="600"/>
              </a:spcAft>
              <a:buChar char="–"/>
            </a:pPr>
            <a:r>
              <a:rPr lang="de-DE" altLang="en-US" dirty="0"/>
              <a:t>Vierte Ebene</a:t>
            </a:r>
          </a:p>
        </p:txBody>
      </p:sp>
    </p:spTree>
    <p:extLst>
      <p:ext uri="{BB962C8B-B14F-4D97-AF65-F5344CB8AC3E}">
        <p14:creationId xmlns:p14="http://schemas.microsoft.com/office/powerpoint/2010/main" val="386237792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236012" y="152400"/>
            <a:ext cx="8736012" cy="685800"/>
          </a:xfrm>
        </p:spPr>
        <p:txBody>
          <a:bodyPr/>
          <a:lstStyle>
            <a:lvl1pPr algn="ctr">
              <a:defRPr/>
            </a:lvl1pPr>
          </a:lstStyle>
          <a:p>
            <a:r>
              <a:rPr lang="de-DE" dirty="0"/>
              <a:t>Titelmasterformat durch Klicken bearbeiten</a:t>
            </a:r>
          </a:p>
        </p:txBody>
      </p:sp>
      <p:sp>
        <p:nvSpPr>
          <p:cNvPr id="4" name="Rectangle 6">
            <a:extLst>
              <a:ext uri="{FF2B5EF4-FFF2-40B4-BE49-F238E27FC236}">
                <a16:creationId xmlns:a16="http://schemas.microsoft.com/office/drawing/2014/main" id="{A379FB1B-B777-42D2-83E5-5DC52ABCE08C}"/>
              </a:ext>
            </a:extLst>
          </p:cNvPr>
          <p:cNvSpPr>
            <a:spLocks noGrp="1" noChangeArrowheads="1"/>
          </p:cNvSpPr>
          <p:nvPr>
            <p:ph type="sldNum" sz="quarter" idx="10"/>
          </p:nvPr>
        </p:nvSpPr>
        <p:spPr>
          <a:xfrm>
            <a:off x="8534400" y="6629400"/>
            <a:ext cx="504825" cy="184150"/>
          </a:xfrm>
        </p:spPr>
        <p:txBody>
          <a:bodyPr/>
          <a:lstStyle>
            <a:lvl1pPr>
              <a:defRPr sz="800"/>
            </a:lvl1pPr>
          </a:lstStyle>
          <a:p>
            <a:pPr algn="r"/>
            <a:fld id="{8545D7EF-4003-4E3E-8123-4073921C5F7F}" type="slidenum">
              <a:rPr lang="de-DE" altLang="en-US" smtClean="0"/>
              <a:pPr algn="r"/>
              <a:t>‹#›</a:t>
            </a:fld>
            <a:endParaRPr lang="de-DE" altLang="en-US" dirty="0"/>
          </a:p>
        </p:txBody>
      </p:sp>
      <p:sp>
        <p:nvSpPr>
          <p:cNvPr id="5" name="Rectangle 550">
            <a:extLst>
              <a:ext uri="{FF2B5EF4-FFF2-40B4-BE49-F238E27FC236}">
                <a16:creationId xmlns:a16="http://schemas.microsoft.com/office/drawing/2014/main" id="{C8E03116-0747-44F3-8B19-977FF8A400A7}"/>
              </a:ext>
            </a:extLst>
          </p:cNvPr>
          <p:cNvSpPr>
            <a:spLocks noGrp="1" noChangeArrowheads="1"/>
          </p:cNvSpPr>
          <p:nvPr>
            <p:ph type="ftr" sz="quarter" idx="11"/>
          </p:nvPr>
        </p:nvSpPr>
        <p:spPr>
          <a:xfrm>
            <a:off x="2443431" y="6615710"/>
            <a:ext cx="4321175" cy="215900"/>
          </a:xfrm>
        </p:spPr>
        <p:txBody>
          <a:bodyPr/>
          <a:lstStyle>
            <a:lvl1pPr>
              <a:defRPr sz="800">
                <a:solidFill>
                  <a:schemeClr val="accent3">
                    <a:lumMod val="75000"/>
                  </a:schemeClr>
                </a:solidFill>
              </a:defRPr>
            </a:lvl1pPr>
          </a:lstStyle>
          <a:p>
            <a:pPr>
              <a:defRPr/>
            </a:pPr>
            <a:r>
              <a:rPr lang="de-DE"/>
              <a:t>Chapter 3 of </a:t>
            </a:r>
            <a:r>
              <a:rPr lang="de-DE" i="1"/>
              <a:t>Understanding Cryptography</a:t>
            </a:r>
            <a:r>
              <a:rPr lang="de-DE"/>
              <a:t> by Christof Paar and Jan Pelzl</a:t>
            </a:r>
            <a:endParaRPr lang="de-DE" dirty="0"/>
          </a:p>
        </p:txBody>
      </p:sp>
      <p:sp>
        <p:nvSpPr>
          <p:cNvPr id="6" name="Rectangle 3">
            <a:extLst>
              <a:ext uri="{FF2B5EF4-FFF2-40B4-BE49-F238E27FC236}">
                <a16:creationId xmlns:a16="http://schemas.microsoft.com/office/drawing/2014/main" id="{20788CA3-B464-4D80-94CF-62FA8810D491}"/>
              </a:ext>
            </a:extLst>
          </p:cNvPr>
          <p:cNvSpPr>
            <a:spLocks noGrp="1" noChangeArrowheads="1"/>
          </p:cNvSpPr>
          <p:nvPr>
            <p:ph idx="1"/>
          </p:nvPr>
        </p:nvSpPr>
        <p:spPr bwMode="auto">
          <a:xfrm>
            <a:off x="216439" y="914400"/>
            <a:ext cx="8775161"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143000" lvl="2" indent="-228600" eaLnBrk="1" hangingPunct="1">
              <a:spcBef>
                <a:spcPct val="20000"/>
              </a:spcBef>
              <a:spcAft>
                <a:spcPts val="600"/>
              </a:spcAft>
            </a:pPr>
            <a:r>
              <a:rPr lang="de-DE" altLang="en-US" dirty="0"/>
              <a:t>Dritte Ebene</a:t>
            </a:r>
          </a:p>
          <a:p>
            <a:pPr marL="1600200" lvl="3" indent="-228600" eaLnBrk="1" hangingPunct="1">
              <a:spcBef>
                <a:spcPct val="20000"/>
              </a:spcBef>
              <a:spcAft>
                <a:spcPts val="600"/>
              </a:spcAft>
              <a:buChar char="–"/>
            </a:pPr>
            <a:r>
              <a:rPr lang="de-DE" altLang="en-US" dirty="0"/>
              <a:t>Vierte Ebene</a:t>
            </a:r>
          </a:p>
          <a:p>
            <a:pPr marL="2057400" lvl="4" indent="-228600" eaLnBrk="1" hangingPunct="1">
              <a:spcBef>
                <a:spcPct val="20000"/>
              </a:spcBef>
              <a:spcAft>
                <a:spcPts val="600"/>
              </a:spcAft>
              <a:buChar char="»"/>
            </a:pPr>
            <a:r>
              <a:rPr lang="de-DE" altLang="en-US" dirty="0"/>
              <a:t>Fünfte Ebene</a:t>
            </a:r>
          </a:p>
        </p:txBody>
      </p:sp>
    </p:spTree>
    <p:extLst>
      <p:ext uri="{BB962C8B-B14F-4D97-AF65-F5344CB8AC3E}">
        <p14:creationId xmlns:p14="http://schemas.microsoft.com/office/powerpoint/2010/main" val="355499778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Textplatzhalter 2"/>
          <p:cNvSpPr>
            <a:spLocks noGrp="1"/>
          </p:cNvSpPr>
          <p:nvPr>
            <p:ph type="body" sz="half" idx="1"/>
          </p:nvPr>
        </p:nvSpPr>
        <p:spPr>
          <a:xfrm>
            <a:off x="849313" y="1130300"/>
            <a:ext cx="2965450"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3967163" y="1130300"/>
            <a:ext cx="2967037" cy="8128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3967163" y="2095500"/>
            <a:ext cx="2967037" cy="8143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6">
            <a:extLst>
              <a:ext uri="{FF2B5EF4-FFF2-40B4-BE49-F238E27FC236}">
                <a16:creationId xmlns:a16="http://schemas.microsoft.com/office/drawing/2014/main" id="{DF599CFD-936E-455D-B99F-CBE2B42232F0}"/>
              </a:ext>
            </a:extLst>
          </p:cNvPr>
          <p:cNvSpPr>
            <a:spLocks noGrp="1" noChangeArrowheads="1"/>
          </p:cNvSpPr>
          <p:nvPr>
            <p:ph type="sldNum" sz="quarter" idx="10"/>
          </p:nvPr>
        </p:nvSpPr>
        <p:spPr/>
        <p:txBody>
          <a:bodyPr/>
          <a:lstStyle>
            <a:lvl1pPr>
              <a:defRPr/>
            </a:lvl1pPr>
          </a:lstStyle>
          <a:p>
            <a:pPr algn="r"/>
            <a:fld id="{550EDFBB-58A9-4CF1-9A31-BBAE9B445D48}" type="slidenum">
              <a:rPr lang="de-DE" altLang="en-US" smtClean="0"/>
              <a:pPr algn="r"/>
              <a:t>‹#›</a:t>
            </a:fld>
            <a:endParaRPr lang="de-DE" altLang="en-US" dirty="0"/>
          </a:p>
        </p:txBody>
      </p:sp>
      <p:sp>
        <p:nvSpPr>
          <p:cNvPr id="7" name="Rectangle 550">
            <a:extLst>
              <a:ext uri="{FF2B5EF4-FFF2-40B4-BE49-F238E27FC236}">
                <a16:creationId xmlns:a16="http://schemas.microsoft.com/office/drawing/2014/main" id="{D0062292-C544-40D9-882D-10A3A49E39E8}"/>
              </a:ext>
            </a:extLst>
          </p:cNvPr>
          <p:cNvSpPr>
            <a:spLocks noGrp="1" noChangeArrowheads="1"/>
          </p:cNvSpPr>
          <p:nvPr>
            <p:ph type="ftr" sz="quarter" idx="11"/>
          </p:nvPr>
        </p:nvSpPr>
        <p:spPr/>
        <p:txBody>
          <a:bodyPr/>
          <a:lstStyle>
            <a:lvl1pPr>
              <a:defRPr/>
            </a:lvl1pPr>
          </a:lstStyle>
          <a:p>
            <a:pPr>
              <a:defRPr/>
            </a:pPr>
            <a:r>
              <a:rPr lang="de-DE"/>
              <a:t>Chapter 3 of </a:t>
            </a:r>
            <a:r>
              <a:rPr lang="de-DE" i="1"/>
              <a:t>Understanding Cryptography</a:t>
            </a:r>
            <a:r>
              <a:rPr lang="de-DE"/>
              <a:t> by Christof Paar and Jan Pelzl</a:t>
            </a:r>
          </a:p>
        </p:txBody>
      </p:sp>
    </p:spTree>
    <p:extLst>
      <p:ext uri="{BB962C8B-B14F-4D97-AF65-F5344CB8AC3E}">
        <p14:creationId xmlns:p14="http://schemas.microsoft.com/office/powerpoint/2010/main" val="138718013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Textplatzhalter 2"/>
          <p:cNvSpPr>
            <a:spLocks noGrp="1"/>
          </p:cNvSpPr>
          <p:nvPr>
            <p:ph type="body" sz="half" idx="1"/>
          </p:nvPr>
        </p:nvSpPr>
        <p:spPr>
          <a:xfrm>
            <a:off x="849313" y="1130300"/>
            <a:ext cx="2965450"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967163" y="1130300"/>
            <a:ext cx="2967037"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236661A7-9755-4820-A997-AAB391AF2140}"/>
              </a:ext>
            </a:extLst>
          </p:cNvPr>
          <p:cNvSpPr>
            <a:spLocks noGrp="1" noChangeArrowheads="1"/>
          </p:cNvSpPr>
          <p:nvPr>
            <p:ph type="sldNum" sz="quarter" idx="10"/>
          </p:nvPr>
        </p:nvSpPr>
        <p:spPr/>
        <p:txBody>
          <a:bodyPr/>
          <a:lstStyle>
            <a:lvl1pPr>
              <a:defRPr/>
            </a:lvl1pPr>
          </a:lstStyle>
          <a:p>
            <a:pPr algn="r"/>
            <a:fld id="{F197D3E7-5A7D-4C89-BB63-4CF694E84D9F}" type="slidenum">
              <a:rPr lang="de-DE" altLang="en-US" smtClean="0"/>
              <a:pPr algn="r"/>
              <a:t>‹#›</a:t>
            </a:fld>
            <a:endParaRPr lang="de-DE" altLang="en-US" dirty="0"/>
          </a:p>
        </p:txBody>
      </p:sp>
      <p:sp>
        <p:nvSpPr>
          <p:cNvPr id="6" name="Rectangle 550">
            <a:extLst>
              <a:ext uri="{FF2B5EF4-FFF2-40B4-BE49-F238E27FC236}">
                <a16:creationId xmlns:a16="http://schemas.microsoft.com/office/drawing/2014/main" id="{5F7CDA8C-D02F-4EC1-9273-28E33C1F9CEF}"/>
              </a:ext>
            </a:extLst>
          </p:cNvPr>
          <p:cNvSpPr>
            <a:spLocks noGrp="1" noChangeArrowheads="1"/>
          </p:cNvSpPr>
          <p:nvPr>
            <p:ph type="ftr" sz="quarter" idx="11"/>
          </p:nvPr>
        </p:nvSpPr>
        <p:spPr>
          <a:xfrm>
            <a:off x="2443431" y="6615710"/>
            <a:ext cx="4321175" cy="215900"/>
          </a:xfrm>
        </p:spPr>
        <p:txBody>
          <a:bodyPr/>
          <a:lstStyle>
            <a:lvl1pPr>
              <a:defRPr>
                <a:solidFill>
                  <a:schemeClr val="accent3">
                    <a:lumMod val="50000"/>
                  </a:schemeClr>
                </a:solidFill>
              </a:defRPr>
            </a:lvl1pPr>
          </a:lstStyle>
          <a:p>
            <a:pPr>
              <a:defRPr/>
            </a:pPr>
            <a:r>
              <a:rPr lang="de-DE"/>
              <a:t>Chapter 3 of </a:t>
            </a:r>
            <a:r>
              <a:rPr lang="de-DE" i="1"/>
              <a:t>Understanding Cryptography</a:t>
            </a:r>
            <a:r>
              <a:rPr lang="de-DE"/>
              <a:t> by Christof Paar and Jan Pelzl</a:t>
            </a:r>
            <a:endParaRPr lang="de-DE" dirty="0"/>
          </a:p>
        </p:txBody>
      </p:sp>
    </p:spTree>
    <p:extLst>
      <p:ext uri="{BB962C8B-B14F-4D97-AF65-F5344CB8AC3E}">
        <p14:creationId xmlns:p14="http://schemas.microsoft.com/office/powerpoint/2010/main" val="227367107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el, Inhal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Inhaltsplatzhalter 2"/>
          <p:cNvSpPr>
            <a:spLocks noGrp="1"/>
          </p:cNvSpPr>
          <p:nvPr>
            <p:ph sz="half" idx="1"/>
          </p:nvPr>
        </p:nvSpPr>
        <p:spPr>
          <a:xfrm>
            <a:off x="849313" y="1130300"/>
            <a:ext cx="2965450" cy="1779588"/>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quarter" idx="2"/>
          </p:nvPr>
        </p:nvSpPr>
        <p:spPr>
          <a:xfrm>
            <a:off x="3967163" y="1130300"/>
            <a:ext cx="2967037" cy="8128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3967163" y="2095500"/>
            <a:ext cx="2967037" cy="814388"/>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Rectangle 6">
            <a:extLst>
              <a:ext uri="{FF2B5EF4-FFF2-40B4-BE49-F238E27FC236}">
                <a16:creationId xmlns:a16="http://schemas.microsoft.com/office/drawing/2014/main" id="{C20ACDD0-1106-4977-94A4-34843D29D461}"/>
              </a:ext>
            </a:extLst>
          </p:cNvPr>
          <p:cNvSpPr>
            <a:spLocks noGrp="1" noChangeArrowheads="1"/>
          </p:cNvSpPr>
          <p:nvPr>
            <p:ph type="sldNum" sz="quarter" idx="10"/>
          </p:nvPr>
        </p:nvSpPr>
        <p:spPr/>
        <p:txBody>
          <a:bodyPr/>
          <a:lstStyle>
            <a:lvl1pPr>
              <a:defRPr/>
            </a:lvl1pPr>
          </a:lstStyle>
          <a:p>
            <a:pPr algn="l"/>
            <a:fld id="{CA9A454F-D5FC-4907-852F-AE0A1AAF125F}" type="slidenum">
              <a:rPr lang="de-DE" altLang="en-US" smtClean="0"/>
              <a:pPr algn="l"/>
              <a:t>‹#›</a:t>
            </a:fld>
            <a:endParaRPr lang="de-DE" altLang="en-US" dirty="0"/>
          </a:p>
        </p:txBody>
      </p:sp>
      <p:sp>
        <p:nvSpPr>
          <p:cNvPr id="7" name="Rectangle 550">
            <a:extLst>
              <a:ext uri="{FF2B5EF4-FFF2-40B4-BE49-F238E27FC236}">
                <a16:creationId xmlns:a16="http://schemas.microsoft.com/office/drawing/2014/main" id="{93BEC94D-302A-43B3-AAC6-A773118AC776}"/>
              </a:ext>
            </a:extLst>
          </p:cNvPr>
          <p:cNvSpPr>
            <a:spLocks noGrp="1" noChangeArrowheads="1"/>
          </p:cNvSpPr>
          <p:nvPr>
            <p:ph type="ftr" sz="quarter" idx="11"/>
          </p:nvPr>
        </p:nvSpPr>
        <p:spPr/>
        <p:txBody>
          <a:bodyPr/>
          <a:lstStyle>
            <a:lvl1pPr>
              <a:defRPr/>
            </a:lvl1pPr>
          </a:lstStyle>
          <a:p>
            <a:pPr>
              <a:defRPr/>
            </a:pPr>
            <a:r>
              <a:rPr lang="de-DE"/>
              <a:t>Chapter 3 of </a:t>
            </a:r>
            <a:r>
              <a:rPr lang="de-DE" i="1"/>
              <a:t>Understanding Cryptography</a:t>
            </a:r>
            <a:r>
              <a:rPr lang="de-DE"/>
              <a:t> by Christof Paar and Jan Pelzl</a:t>
            </a:r>
          </a:p>
        </p:txBody>
      </p:sp>
    </p:spTree>
    <p:extLst>
      <p:ext uri="{BB962C8B-B14F-4D97-AF65-F5344CB8AC3E}">
        <p14:creationId xmlns:p14="http://schemas.microsoft.com/office/powerpoint/2010/main" val="542902498"/>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a16="http://schemas.microsoft.com/office/drawing/2014/main" id="{6DC620EB-1D4E-45FE-9916-D3E650ADC4F1}"/>
              </a:ext>
            </a:extLst>
          </p:cNvPr>
          <p:cNvSpPr/>
          <p:nvPr userDrawn="1"/>
        </p:nvSpPr>
        <p:spPr>
          <a:xfrm>
            <a:off x="0" y="3694587"/>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403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7393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28600" y="838200"/>
            <a:ext cx="8686800" cy="586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B9A70B7E-CFCA-459A-9561-9CAF0193F10D}"/>
              </a:ext>
            </a:extLst>
          </p:cNvPr>
          <p:cNvSpPr>
            <a:spLocks noGrp="1"/>
          </p:cNvSpPr>
          <p:nvPr>
            <p:ph type="sldNum" sz="quarter" idx="4"/>
          </p:nvPr>
        </p:nvSpPr>
        <p:spPr>
          <a:xfrm>
            <a:off x="8915400" y="6629400"/>
            <a:ext cx="2286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val="85844816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Lst>
  <p:hf hdr="0" ftr="0" dt="0"/>
  <p:txStyles>
    <p:title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ts val="60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ts val="60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1E6B15C-D92D-402C-9C28-6ED308805717}"/>
              </a:ext>
            </a:extLst>
          </p:cNvPr>
          <p:cNvSpPr>
            <a:spLocks noGrp="1" noChangeArrowheads="1"/>
          </p:cNvSpPr>
          <p:nvPr>
            <p:ph type="title"/>
          </p:nvPr>
        </p:nvSpPr>
        <p:spPr bwMode="auto">
          <a:xfrm>
            <a:off x="228600" y="152400"/>
            <a:ext cx="8812212" cy="5159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eaLnBrk="1" hangingPunct="1">
              <a:spcBef>
                <a:spcPct val="0"/>
              </a:spcBef>
            </a:pPr>
            <a:r>
              <a:rPr lang="de-DE" altLang="en-US" dirty="0"/>
              <a:t>Mastertitelformat bearbeiten</a:t>
            </a:r>
          </a:p>
        </p:txBody>
      </p:sp>
      <p:sp>
        <p:nvSpPr>
          <p:cNvPr id="1027" name="Rectangle 3">
            <a:extLst>
              <a:ext uri="{FF2B5EF4-FFF2-40B4-BE49-F238E27FC236}">
                <a16:creationId xmlns:a16="http://schemas.microsoft.com/office/drawing/2014/main" id="{77E78FC2-4AE9-411D-AE5E-438FD8EE2600}"/>
              </a:ext>
            </a:extLst>
          </p:cNvPr>
          <p:cNvSpPr>
            <a:spLocks noGrp="1" noChangeArrowheads="1"/>
          </p:cNvSpPr>
          <p:nvPr>
            <p:ph type="body" idx="1"/>
          </p:nvPr>
        </p:nvSpPr>
        <p:spPr bwMode="auto">
          <a:xfrm>
            <a:off x="216439" y="762000"/>
            <a:ext cx="8775161"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600200" lvl="3" indent="-228600" eaLnBrk="1" hangingPunct="1">
              <a:spcBef>
                <a:spcPct val="20000"/>
              </a:spcBef>
              <a:spcAft>
                <a:spcPts val="600"/>
              </a:spcAft>
              <a:buChar char="–"/>
            </a:pPr>
            <a:r>
              <a:rPr lang="de-DE" altLang="en-US" dirty="0"/>
              <a:t>Vierte Ebene</a:t>
            </a:r>
          </a:p>
        </p:txBody>
      </p:sp>
      <p:sp>
        <p:nvSpPr>
          <p:cNvPr id="1030" name="Rectangle 6">
            <a:extLst>
              <a:ext uri="{FF2B5EF4-FFF2-40B4-BE49-F238E27FC236}">
                <a16:creationId xmlns:a16="http://schemas.microsoft.com/office/drawing/2014/main" id="{21BEC7FB-A604-41CC-BF77-B76899085BBB}"/>
              </a:ext>
            </a:extLst>
          </p:cNvPr>
          <p:cNvSpPr>
            <a:spLocks noGrp="1" noChangeArrowheads="1"/>
          </p:cNvSpPr>
          <p:nvPr>
            <p:ph type="sldNum" sz="quarter" idx="4"/>
          </p:nvPr>
        </p:nvSpPr>
        <p:spPr bwMode="auto">
          <a:xfrm>
            <a:off x="8535987" y="6546850"/>
            <a:ext cx="504825"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40597B94-1E18-4EAB-9BCB-293D7CF1822A}" type="slidenum">
              <a:rPr lang="de-DE" altLang="en-US" smtClean="0"/>
              <a:pPr/>
              <a:t>‹#›</a:t>
            </a:fld>
            <a:endParaRPr lang="de-DE" altLang="en-US" dirty="0"/>
          </a:p>
        </p:txBody>
      </p:sp>
      <p:sp>
        <p:nvSpPr>
          <p:cNvPr id="1574" name="Rectangle 550">
            <a:extLst>
              <a:ext uri="{FF2B5EF4-FFF2-40B4-BE49-F238E27FC236}">
                <a16:creationId xmlns:a16="http://schemas.microsoft.com/office/drawing/2014/main" id="{42BDF6E9-F397-44C8-BE94-50522CE7AC40}"/>
              </a:ext>
            </a:extLst>
          </p:cNvPr>
          <p:cNvSpPr>
            <a:spLocks noGrp="1" noChangeArrowheads="1"/>
          </p:cNvSpPr>
          <p:nvPr>
            <p:ph type="ftr" sz="quarter" idx="3"/>
          </p:nvPr>
        </p:nvSpPr>
        <p:spPr bwMode="auto">
          <a:xfrm>
            <a:off x="2443431" y="6571260"/>
            <a:ext cx="432117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lnSpc>
                <a:spcPct val="120000"/>
              </a:lnSpc>
              <a:defRPr sz="900">
                <a:solidFill>
                  <a:schemeClr val="accent3">
                    <a:lumMod val="50000"/>
                  </a:schemeClr>
                </a:solidFill>
                <a:latin typeface="Arial" charset="0"/>
                <a:ea typeface="+mn-ea"/>
              </a:defRPr>
            </a:lvl1pPr>
          </a:lstStyle>
          <a:p>
            <a:pPr>
              <a:defRPr/>
            </a:pPr>
            <a:r>
              <a:rPr lang="de-DE"/>
              <a:t>Chapter 3 of </a:t>
            </a:r>
            <a:r>
              <a:rPr lang="de-DE" i="1"/>
              <a:t>Understanding Cryptography</a:t>
            </a:r>
            <a:r>
              <a:rPr lang="de-DE"/>
              <a:t> by Christof Paar and Jan Pelzl</a:t>
            </a:r>
            <a:endParaRPr lang="de-DE" dirty="0"/>
          </a:p>
        </p:txBody>
      </p:sp>
    </p:spTree>
    <p:extLst>
      <p:ext uri="{BB962C8B-B14F-4D97-AF65-F5344CB8AC3E}">
        <p14:creationId xmlns:p14="http://schemas.microsoft.com/office/powerpoint/2010/main" val="3061636543"/>
      </p:ext>
    </p:extLst>
  </p:cSld>
  <p:clrMap bg1="lt1" tx1="dk1" bg2="lt2" tx2="dk2" accent1="accent1" accent2="accent2" accent3="accent3" accent4="accent4" accent5="accent5" accent6="accent6" hlink="hlink" folHlink="folHlink"/>
  <p:sldLayoutIdLst>
    <p:sldLayoutId id="2147483821" r:id="rId1"/>
    <p:sldLayoutId id="2147483831" r:id="rId2"/>
    <p:sldLayoutId id="2147483832" r:id="rId3"/>
    <p:sldLayoutId id="2147483833" r:id="rId4"/>
    <p:sldLayoutId id="2147483834" r:id="rId5"/>
    <p:sldLayoutId id="2147483835" r:id="rId6"/>
    <p:sldLayoutId id="2147483836" r:id="rId7"/>
    <p:sldLayoutId id="2147483837" r:id="rId8"/>
  </p:sldLayoutIdLst>
  <p:transition spd="slow"/>
  <p:hf hdr="0" dt="0"/>
  <p:txStyles>
    <p:titleStyle>
      <a:lvl1pPr marL="0" indent="0" algn="l" rtl="0" eaLnBrk="0" fontAlgn="base" hangingPunct="0">
        <a:spcBef>
          <a:spcPct val="20000"/>
        </a:spcBef>
        <a:spcAft>
          <a:spcPct val="0"/>
        </a:spcAft>
        <a:buClr>
          <a:srgbClr val="007AC2"/>
        </a:buClr>
        <a:buSzPct val="120000"/>
        <a:buFontTx/>
        <a:buNone/>
        <a:defRPr lang="de-DE" altLang="en-US" sz="3400" b="1" u="none" smtClean="0">
          <a:solidFill>
            <a:srgbClr val="0070C0"/>
          </a:solidFill>
          <a:latin typeface="Calibri" panose="020F0502020204030204" pitchFamily="34" charset="0"/>
          <a:ea typeface="Tahoma" panose="020B0604030504040204" pitchFamily="34" charset="0"/>
          <a:cs typeface="Tahoma" panose="020B0604030504040204" pitchFamily="34" charset="0"/>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457200" indent="-457200" algn="l" rtl="0" eaLnBrk="0" fontAlgn="base" hangingPunct="0">
        <a:lnSpc>
          <a:spcPct val="100000"/>
        </a:lnSpc>
        <a:spcBef>
          <a:spcPct val="25000"/>
        </a:spcBef>
        <a:spcAft>
          <a:spcPts val="0"/>
        </a:spcAft>
        <a:buClr>
          <a:srgbClr val="007AC2"/>
        </a:buClr>
        <a:buSzPct val="120000"/>
        <a:buFont typeface="Arial" panose="020B0604020202020204" pitchFamily="34" charset="0"/>
        <a:buChar char="•"/>
        <a:defRPr lang="de-DE" altLang="en-US" sz="2800" smtClean="0">
          <a:solidFill>
            <a:schemeClr val="tx1"/>
          </a:solidFill>
          <a:latin typeface="Calibri" panose="020F0502020204030204" pitchFamily="34" charset="0"/>
          <a:ea typeface="+mn-ea"/>
          <a:cs typeface="+mn-cs"/>
        </a:defRPr>
      </a:lvl1pPr>
      <a:lvl2pPr marL="574675" indent="-188913" algn="l" rtl="0" eaLnBrk="0" fontAlgn="base" hangingPunct="0">
        <a:lnSpc>
          <a:spcPct val="100000"/>
        </a:lnSpc>
        <a:spcBef>
          <a:spcPts val="0"/>
        </a:spcBef>
        <a:spcAft>
          <a:spcPct val="0"/>
        </a:spcAft>
        <a:buClr>
          <a:srgbClr val="007AC2"/>
        </a:buClr>
        <a:buSzPct val="120000"/>
        <a:buChar char="•"/>
        <a:defRPr lang="de-DE" altLang="en-US" sz="2800" smtClean="0">
          <a:solidFill>
            <a:schemeClr val="tx1"/>
          </a:solidFill>
          <a:latin typeface="Calibri" panose="020F0502020204030204" pitchFamily="34" charset="0"/>
          <a:ea typeface="ＭＳ Ｐゴシック" charset="0"/>
        </a:defRPr>
      </a:lvl2pPr>
      <a:lvl3pPr marL="1257300" indent="-342900" algn="l" rtl="0" eaLnBrk="0" fontAlgn="base" hangingPunct="0">
        <a:lnSpc>
          <a:spcPct val="100000"/>
        </a:lnSpc>
        <a:spcBef>
          <a:spcPct val="25000"/>
        </a:spcBef>
        <a:spcAft>
          <a:spcPct val="0"/>
        </a:spcAft>
        <a:buClr>
          <a:srgbClr val="007AC2"/>
        </a:buClr>
        <a:buSzPct val="120000"/>
        <a:buFont typeface="Arial" panose="020B0604020202020204" pitchFamily="34" charset="0"/>
        <a:buChar char="•"/>
        <a:defRPr lang="de-DE" altLang="en-US" sz="2400" smtClean="0">
          <a:solidFill>
            <a:schemeClr val="tx1"/>
          </a:solidFill>
          <a:latin typeface="Calibri" panose="020F0502020204030204" pitchFamily="34" charset="0"/>
          <a:ea typeface="ＭＳ Ｐゴシック" charset="0"/>
        </a:defRPr>
      </a:lvl3pPr>
      <a:lvl4pPr marL="1325563" indent="-182563" algn="l" rtl="0" eaLnBrk="0" fontAlgn="base" hangingPunct="0">
        <a:lnSpc>
          <a:spcPct val="100000"/>
        </a:lnSpc>
        <a:spcBef>
          <a:spcPct val="25000"/>
        </a:spcBef>
        <a:spcAft>
          <a:spcPct val="0"/>
        </a:spcAft>
        <a:buClr>
          <a:srgbClr val="007AC2"/>
        </a:buClr>
        <a:buSzPct val="120000"/>
        <a:buChar char="•"/>
        <a:defRPr lang="de-DE" altLang="en-US" sz="2400" smtClean="0">
          <a:solidFill>
            <a:schemeClr val="tx1"/>
          </a:solidFill>
          <a:latin typeface="Calibri" panose="020F0502020204030204" pitchFamily="34" charset="0"/>
          <a:ea typeface="ＭＳ Ｐゴシック" charset="0"/>
        </a:defRPr>
      </a:lvl4pPr>
      <a:lvl5pPr marL="1698625" indent="-182563" algn="l" rtl="0" eaLnBrk="0" fontAlgn="base" hangingPunct="0">
        <a:lnSpc>
          <a:spcPct val="100000"/>
        </a:lnSpc>
        <a:spcBef>
          <a:spcPct val="25000"/>
        </a:spcBef>
        <a:spcAft>
          <a:spcPct val="0"/>
        </a:spcAft>
        <a:buClr>
          <a:srgbClr val="007AC2"/>
        </a:buClr>
        <a:buSzPct val="120000"/>
        <a:buChar char="•"/>
        <a:defRPr lang="de-DE" altLang="en-US" sz="2400" smtClean="0">
          <a:solidFill>
            <a:schemeClr val="tx1"/>
          </a:solidFill>
          <a:latin typeface="Calibri" panose="020F0502020204030204" pitchFamily="34" charset="0"/>
          <a:ea typeface="ＭＳ Ｐゴシック" charset="0"/>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cryptool.org/en/cryptool2"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en.wikipedia.org/wiki/Advanced_Encryption_Standard"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819400"/>
            <a:ext cx="8763000" cy="860425"/>
          </a:xfrm>
        </p:spPr>
        <p:txBody>
          <a:bodyPr/>
          <a:lstStyle/>
          <a:p>
            <a:r>
              <a:rPr lang="en-US" sz="4400" dirty="0"/>
              <a:t>Advanced Encryption Standard (AES)</a:t>
            </a:r>
            <a:endParaRPr lang="en-US" sz="5400" dirty="0"/>
          </a:p>
        </p:txBody>
      </p:sp>
      <p:sp>
        <p:nvSpPr>
          <p:cNvPr id="4" name="TextBox 3">
            <a:extLst>
              <a:ext uri="{FF2B5EF4-FFF2-40B4-BE49-F238E27FC236}">
                <a16:creationId xmlns:a16="http://schemas.microsoft.com/office/drawing/2014/main" id="{CBC306E7-6CC1-402A-91BA-390DB4F1F3E8}"/>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pic>
        <p:nvPicPr>
          <p:cNvPr id="1026" name="Picture 2" descr="Related image">
            <a:extLst>
              <a:ext uri="{FF2B5EF4-FFF2-40B4-BE49-F238E27FC236}">
                <a16:creationId xmlns:a16="http://schemas.microsoft.com/office/drawing/2014/main" id="{C02DD821-0920-44C3-93C0-032C89971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844724"/>
            <a:ext cx="23050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8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104B76-5840-4F0D-9063-4DCAE8090F44}"/>
              </a:ext>
            </a:extLst>
          </p:cNvPr>
          <p:cNvSpPr>
            <a:spLocks noGrp="1"/>
          </p:cNvSpPr>
          <p:nvPr>
            <p:ph type="title"/>
          </p:nvPr>
        </p:nvSpPr>
        <p:spPr/>
        <p:txBody>
          <a:bodyPr/>
          <a:lstStyle/>
          <a:p>
            <a:r>
              <a:rPr lang="en-US" dirty="0"/>
              <a:t>Block to state - example</a:t>
            </a:r>
          </a:p>
        </p:txBody>
      </p:sp>
      <p:sp>
        <p:nvSpPr>
          <p:cNvPr id="4" name="Slide Number Placeholder 3">
            <a:extLst>
              <a:ext uri="{FF2B5EF4-FFF2-40B4-BE49-F238E27FC236}">
                <a16:creationId xmlns:a16="http://schemas.microsoft.com/office/drawing/2014/main" id="{6C02096B-9240-4898-8CAC-4C8ECCBF1516}"/>
              </a:ext>
            </a:extLst>
          </p:cNvPr>
          <p:cNvSpPr>
            <a:spLocks noGrp="1"/>
          </p:cNvSpPr>
          <p:nvPr>
            <p:ph type="sldNum" sz="quarter" idx="10"/>
          </p:nvPr>
        </p:nvSpPr>
        <p:spPr/>
        <p:txBody>
          <a:bodyPr/>
          <a:lstStyle/>
          <a:p>
            <a:pPr>
              <a:defRPr/>
            </a:pPr>
            <a:fld id="{4A2B2CBB-7E2A-453C-9354-A6EC8FFB4F28}" type="slidenum">
              <a:rPr lang="x-none" smtClean="0"/>
              <a:pPr>
                <a:defRPr/>
              </a:pPr>
              <a:t>10</a:t>
            </a:fld>
            <a:endParaRPr lang="en-US"/>
          </a:p>
        </p:txBody>
      </p:sp>
      <p:pic>
        <p:nvPicPr>
          <p:cNvPr id="8" name="Picture 14">
            <a:extLst>
              <a:ext uri="{FF2B5EF4-FFF2-40B4-BE49-F238E27FC236}">
                <a16:creationId xmlns:a16="http://schemas.microsoft.com/office/drawing/2014/main" id="{78B6028F-078D-4E70-B996-62AF7F02B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12" y="2362200"/>
            <a:ext cx="8308975"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3399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a:extLst>
              <a:ext uri="{FF2B5EF4-FFF2-40B4-BE49-F238E27FC236}">
                <a16:creationId xmlns:a16="http://schemas.microsoft.com/office/drawing/2014/main" id="{7C85AE9F-CB47-4572-BE4B-1868F8187E01}"/>
              </a:ext>
            </a:extLst>
          </p:cNvPr>
          <p:cNvSpPr>
            <a:spLocks noGrp="1"/>
          </p:cNvSpPr>
          <p:nvPr>
            <p:ph type="title"/>
          </p:nvPr>
        </p:nvSpPr>
        <p:spPr>
          <a:xfrm>
            <a:off x="225972" y="126124"/>
            <a:ext cx="8812212" cy="515937"/>
          </a:xfrm>
        </p:spPr>
        <p:txBody>
          <a:bodyPr/>
          <a:lstStyle/>
          <a:p>
            <a:r>
              <a:rPr lang="de-DE" altLang="en-US" dirty="0"/>
              <a:t>SubBytes = Byte Substitution</a:t>
            </a:r>
          </a:p>
        </p:txBody>
      </p:sp>
      <p:sp>
        <p:nvSpPr>
          <p:cNvPr id="27651" name="Inhaltsplatzhalter 2">
            <a:extLst>
              <a:ext uri="{FF2B5EF4-FFF2-40B4-BE49-F238E27FC236}">
                <a16:creationId xmlns:a16="http://schemas.microsoft.com/office/drawing/2014/main" id="{43CDA06D-C6D4-46C8-B993-5EC154D19BA7}"/>
              </a:ext>
            </a:extLst>
          </p:cNvPr>
          <p:cNvSpPr>
            <a:spLocks noGrp="1"/>
          </p:cNvSpPr>
          <p:nvPr>
            <p:ph idx="1"/>
          </p:nvPr>
        </p:nvSpPr>
        <p:spPr>
          <a:xfrm>
            <a:off x="-216" y="771245"/>
            <a:ext cx="9038400" cy="5227917"/>
          </a:xfrm>
        </p:spPr>
        <p:txBody>
          <a:bodyPr/>
          <a:lstStyle/>
          <a:p>
            <a:r>
              <a:rPr lang="en-US" altLang="en-US" dirty="0"/>
              <a:t>Each value of the state is replaced with the corresponding S-Box value =&gt; </a:t>
            </a:r>
            <a:r>
              <a:rPr lang="de-DE" altLang="en-US" dirty="0">
                <a:solidFill>
                  <a:srgbClr val="C00000"/>
                </a:solidFill>
              </a:rPr>
              <a:t>bytewise</a:t>
            </a:r>
            <a:r>
              <a:rPr lang="de-DE" altLang="en-US" dirty="0"/>
              <a:t> S-Box substitution</a:t>
            </a:r>
            <a:endParaRPr lang="en-US" altLang="en-US" dirty="0"/>
          </a:p>
          <a:p>
            <a:r>
              <a:rPr lang="en-US" altLang="en-US" dirty="0"/>
              <a:t>E.g. HEX 14 would get replaced with HEX FA </a:t>
            </a:r>
          </a:p>
          <a:p>
            <a:pPr>
              <a:spcBef>
                <a:spcPts val="0"/>
              </a:spcBef>
            </a:pPr>
            <a:endParaRPr lang="de-DE" altLang="en-US" dirty="0"/>
          </a:p>
          <a:p>
            <a:pPr lvl="1"/>
            <a:endParaRPr lang="de-DE" altLang="en-US" dirty="0"/>
          </a:p>
          <a:p>
            <a:endParaRPr lang="de-DE" altLang="en-US" dirty="0"/>
          </a:p>
          <a:p>
            <a:endParaRPr lang="de-DE" altLang="en-US" dirty="0"/>
          </a:p>
        </p:txBody>
      </p:sp>
      <p:sp>
        <p:nvSpPr>
          <p:cNvPr id="27656" name="Foliennummernplatzhalter 9">
            <a:extLst>
              <a:ext uri="{FF2B5EF4-FFF2-40B4-BE49-F238E27FC236}">
                <a16:creationId xmlns:a16="http://schemas.microsoft.com/office/drawing/2014/main" id="{513CD9FC-94B7-47DF-803E-706AAC1812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4E759F-C45C-48A9-B91C-A7460C04FFF9}" type="slidenum">
              <a:rPr lang="de-DE" altLang="en-US" smtClean="0">
                <a:solidFill>
                  <a:srgbClr val="394073"/>
                </a:solidFill>
              </a:rPr>
              <a:pPr/>
              <a:t>11</a:t>
            </a:fld>
            <a:endParaRPr lang="de-DE" altLang="en-US" dirty="0">
              <a:solidFill>
                <a:srgbClr val="394073"/>
              </a:solidFill>
            </a:endParaRPr>
          </a:p>
        </p:txBody>
      </p:sp>
      <p:pic>
        <p:nvPicPr>
          <p:cNvPr id="9" name="Picture 4" descr="https://captanu.files.wordpress.com/2015/04/aes_sbox.jpg">
            <a:extLst>
              <a:ext uri="{FF2B5EF4-FFF2-40B4-BE49-F238E27FC236}">
                <a16:creationId xmlns:a16="http://schemas.microsoft.com/office/drawing/2014/main" id="{957ABAF2-FA03-4528-A952-8D85E1C6E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13558"/>
            <a:ext cx="5562600" cy="36156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Untitled Diagram">
            <a:extLst>
              <a:ext uri="{FF2B5EF4-FFF2-40B4-BE49-F238E27FC236}">
                <a16:creationId xmlns:a16="http://schemas.microsoft.com/office/drawing/2014/main" id="{B2EFA93F-B33A-43C6-B47C-9BA231739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362200"/>
            <a:ext cx="2628900" cy="622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2361-6171-419E-8828-40D57A2F14CA}"/>
              </a:ext>
            </a:extLst>
          </p:cNvPr>
          <p:cNvSpPr>
            <a:spLocks noGrp="1"/>
          </p:cNvSpPr>
          <p:nvPr>
            <p:ph type="title"/>
          </p:nvPr>
        </p:nvSpPr>
        <p:spPr/>
        <p:txBody>
          <a:bodyPr/>
          <a:lstStyle/>
          <a:p>
            <a:r>
              <a:rPr lang="en-US" dirty="0" err="1"/>
              <a:t>SubBytes</a:t>
            </a:r>
            <a:r>
              <a:rPr lang="en-US" dirty="0"/>
              <a:t> Example</a:t>
            </a:r>
          </a:p>
        </p:txBody>
      </p:sp>
      <p:sp>
        <p:nvSpPr>
          <p:cNvPr id="3" name="Slide Number Placeholder 2">
            <a:extLst>
              <a:ext uri="{FF2B5EF4-FFF2-40B4-BE49-F238E27FC236}">
                <a16:creationId xmlns:a16="http://schemas.microsoft.com/office/drawing/2014/main" id="{D107C75D-5F74-4DE3-9254-26DB8C576C42}"/>
              </a:ext>
            </a:extLst>
          </p:cNvPr>
          <p:cNvSpPr>
            <a:spLocks noGrp="1"/>
          </p:cNvSpPr>
          <p:nvPr>
            <p:ph type="sldNum" sz="quarter" idx="10"/>
          </p:nvPr>
        </p:nvSpPr>
        <p:spPr/>
        <p:txBody>
          <a:bodyPr/>
          <a:lstStyle/>
          <a:p>
            <a:pPr algn="r"/>
            <a:fld id="{8545D7EF-4003-4E3E-8123-4073921C5F7F}" type="slidenum">
              <a:rPr lang="de-DE" altLang="en-US" smtClean="0"/>
              <a:pPr algn="r"/>
              <a:t>12</a:t>
            </a:fld>
            <a:endParaRPr lang="de-DE" altLang="en-US" dirty="0"/>
          </a:p>
        </p:txBody>
      </p:sp>
      <p:pic>
        <p:nvPicPr>
          <p:cNvPr id="6" name="Picture 5">
            <a:extLst>
              <a:ext uri="{FF2B5EF4-FFF2-40B4-BE49-F238E27FC236}">
                <a16:creationId xmlns:a16="http://schemas.microsoft.com/office/drawing/2014/main" id="{83658596-2E4F-4077-B823-47582EFFC63F}"/>
              </a:ext>
            </a:extLst>
          </p:cNvPr>
          <p:cNvPicPr>
            <a:picLocks noChangeAspect="1"/>
          </p:cNvPicPr>
          <p:nvPr/>
        </p:nvPicPr>
        <p:blipFill rotWithShape="1">
          <a:blip r:embed="rId3"/>
          <a:srcRect b="23787"/>
          <a:stretch/>
        </p:blipFill>
        <p:spPr>
          <a:xfrm>
            <a:off x="85988" y="1739840"/>
            <a:ext cx="8972024" cy="1993959"/>
          </a:xfrm>
          <a:prstGeom prst="rect">
            <a:avLst/>
          </a:prstGeom>
        </p:spPr>
      </p:pic>
    </p:spTree>
    <p:extLst>
      <p:ext uri="{BB962C8B-B14F-4D97-AF65-F5344CB8AC3E}">
        <p14:creationId xmlns:p14="http://schemas.microsoft.com/office/powerpoint/2010/main" val="228511492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12">
            <a:extLst>
              <a:ext uri="{FF2B5EF4-FFF2-40B4-BE49-F238E27FC236}">
                <a16:creationId xmlns:a16="http://schemas.microsoft.com/office/drawing/2014/main" id="{7DFBDC5B-B6DA-44EA-A199-CAD4445202EA}"/>
              </a:ext>
            </a:extLst>
          </p:cNvPr>
          <p:cNvSpPr txBox="1">
            <a:spLocks noChangeArrowheads="1"/>
          </p:cNvSpPr>
          <p:nvPr/>
        </p:nvSpPr>
        <p:spPr bwMode="auto">
          <a:xfrm>
            <a:off x="4953000" y="4527548"/>
            <a:ext cx="320833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1600" dirty="0"/>
              <a:t>	no shift</a:t>
            </a:r>
          </a:p>
          <a:p>
            <a:endParaRPr lang="de-DE" altLang="en-US" sz="600" dirty="0"/>
          </a:p>
          <a:p>
            <a:r>
              <a:rPr lang="de-DE" altLang="en-US" sz="1600" dirty="0"/>
              <a:t>           ← 	one position left shift</a:t>
            </a:r>
          </a:p>
          <a:p>
            <a:endParaRPr lang="de-DE" altLang="en-US" sz="600" dirty="0"/>
          </a:p>
          <a:p>
            <a:r>
              <a:rPr lang="de-DE" altLang="en-US" sz="1600" dirty="0"/>
              <a:t>           ← 	two positions left shift</a:t>
            </a:r>
          </a:p>
          <a:p>
            <a:endParaRPr lang="de-DE" altLang="en-US" sz="600" dirty="0"/>
          </a:p>
          <a:p>
            <a:r>
              <a:rPr lang="de-DE" altLang="en-US" sz="1600" dirty="0"/>
              <a:t>           ← 	three positions left shift</a:t>
            </a:r>
          </a:p>
        </p:txBody>
      </p:sp>
      <p:sp>
        <p:nvSpPr>
          <p:cNvPr id="2" name="Title 1">
            <a:extLst>
              <a:ext uri="{FF2B5EF4-FFF2-40B4-BE49-F238E27FC236}">
                <a16:creationId xmlns:a16="http://schemas.microsoft.com/office/drawing/2014/main" id="{FEB6A0B0-65C5-4DF7-8EF2-B3F1B7F1E6EF}"/>
              </a:ext>
            </a:extLst>
          </p:cNvPr>
          <p:cNvSpPr>
            <a:spLocks noGrp="1"/>
          </p:cNvSpPr>
          <p:nvPr>
            <p:ph type="title"/>
          </p:nvPr>
        </p:nvSpPr>
        <p:spPr/>
        <p:txBody>
          <a:bodyPr/>
          <a:lstStyle/>
          <a:p>
            <a:r>
              <a:rPr lang="en-US" dirty="0"/>
              <a:t>Shift Rows</a:t>
            </a:r>
          </a:p>
        </p:txBody>
      </p:sp>
      <p:sp>
        <p:nvSpPr>
          <p:cNvPr id="3" name="Slide Number Placeholder 2">
            <a:extLst>
              <a:ext uri="{FF2B5EF4-FFF2-40B4-BE49-F238E27FC236}">
                <a16:creationId xmlns:a16="http://schemas.microsoft.com/office/drawing/2014/main" id="{B81B194B-0E72-43C9-9379-A11E93C3ABEC}"/>
              </a:ext>
            </a:extLst>
          </p:cNvPr>
          <p:cNvSpPr>
            <a:spLocks noGrp="1"/>
          </p:cNvSpPr>
          <p:nvPr>
            <p:ph type="sldNum" sz="quarter" idx="10"/>
          </p:nvPr>
        </p:nvSpPr>
        <p:spPr/>
        <p:txBody>
          <a:bodyPr/>
          <a:lstStyle/>
          <a:p>
            <a:pPr algn="r"/>
            <a:fld id="{8545D7EF-4003-4E3E-8123-4073921C5F7F}" type="slidenum">
              <a:rPr lang="de-DE" altLang="en-US" smtClean="0"/>
              <a:pPr algn="r"/>
              <a:t>13</a:t>
            </a:fld>
            <a:endParaRPr lang="de-DE" altLang="en-US" dirty="0"/>
          </a:p>
        </p:txBody>
      </p:sp>
      <p:sp>
        <p:nvSpPr>
          <p:cNvPr id="4" name="Footer Placeholder 3">
            <a:extLst>
              <a:ext uri="{FF2B5EF4-FFF2-40B4-BE49-F238E27FC236}">
                <a16:creationId xmlns:a16="http://schemas.microsoft.com/office/drawing/2014/main" id="{5BE881F3-A303-4DF8-9C62-F4F9210B8158}"/>
              </a:ext>
            </a:extLst>
          </p:cNvPr>
          <p:cNvSpPr>
            <a:spLocks noGrp="1"/>
          </p:cNvSpPr>
          <p:nvPr>
            <p:ph type="ftr" sz="quarter" idx="11"/>
          </p:nvPr>
        </p:nvSpPr>
        <p:spPr/>
        <p:txBody>
          <a:bodyPr/>
          <a:lstStyle/>
          <a:p>
            <a:pPr>
              <a:defRPr/>
            </a:pPr>
            <a:r>
              <a:rPr lang="de-DE"/>
              <a:t>Chapter 3 of </a:t>
            </a:r>
            <a:r>
              <a:rPr lang="de-DE" i="1"/>
              <a:t>Understanding Cryptography</a:t>
            </a:r>
            <a:r>
              <a:rPr lang="de-DE"/>
              <a:t> by Christof Paar and Jan Pelzl</a:t>
            </a:r>
            <a:endParaRPr lang="de-DE" dirty="0"/>
          </a:p>
        </p:txBody>
      </p:sp>
      <p:sp>
        <p:nvSpPr>
          <p:cNvPr id="5" name="Content Placeholder 4">
            <a:extLst>
              <a:ext uri="{FF2B5EF4-FFF2-40B4-BE49-F238E27FC236}">
                <a16:creationId xmlns:a16="http://schemas.microsoft.com/office/drawing/2014/main" id="{5E1D7644-B11B-4E16-8D18-D1C81881D08B}"/>
              </a:ext>
            </a:extLst>
          </p:cNvPr>
          <p:cNvSpPr>
            <a:spLocks noGrp="1"/>
          </p:cNvSpPr>
          <p:nvPr>
            <p:ph idx="1"/>
          </p:nvPr>
        </p:nvSpPr>
        <p:spPr>
          <a:xfrm>
            <a:off x="216439" y="914400"/>
            <a:ext cx="8775161" cy="1524000"/>
          </a:xfrm>
        </p:spPr>
        <p:txBody>
          <a:bodyPr/>
          <a:lstStyle/>
          <a:p>
            <a:r>
              <a:rPr lang="en-US" dirty="0"/>
              <a:t>Performs </a:t>
            </a:r>
            <a:r>
              <a:rPr lang="en-US" b="1" dirty="0">
                <a:solidFill>
                  <a:srgbClr val="C00000"/>
                </a:solidFill>
              </a:rPr>
              <a:t>Left Circular Shift </a:t>
            </a:r>
            <a:r>
              <a:rPr lang="en-US" dirty="0"/>
              <a:t>of the state matrix row:</a:t>
            </a:r>
          </a:p>
          <a:p>
            <a:pPr lvl="1">
              <a:buFont typeface="Calibri" panose="020F0502020204030204" pitchFamily="34" charset="0"/>
              <a:buChar char="-"/>
            </a:pPr>
            <a:r>
              <a:rPr lang="en-US" dirty="0"/>
              <a:t>The circular shift just moves each byte one space over</a:t>
            </a:r>
          </a:p>
        </p:txBody>
      </p:sp>
      <p:graphicFrame>
        <p:nvGraphicFramePr>
          <p:cNvPr id="6" name="Tabelle 10">
            <a:extLst>
              <a:ext uri="{FF2B5EF4-FFF2-40B4-BE49-F238E27FC236}">
                <a16:creationId xmlns:a16="http://schemas.microsoft.com/office/drawing/2014/main" id="{43DB1F5E-5079-4129-A01F-5AC47214FD18}"/>
              </a:ext>
            </a:extLst>
          </p:cNvPr>
          <p:cNvGraphicFramePr>
            <a:graphicFrameLocks noGrp="1"/>
          </p:cNvGraphicFramePr>
          <p:nvPr>
            <p:extLst>
              <p:ext uri="{D42A27DB-BD31-4B8C-83A1-F6EECF244321}">
                <p14:modId xmlns:p14="http://schemas.microsoft.com/office/powerpoint/2010/main" val="2707196869"/>
              </p:ext>
            </p:extLst>
          </p:nvPr>
        </p:nvGraphicFramePr>
        <p:xfrm>
          <a:off x="3571875" y="2711450"/>
          <a:ext cx="2000252" cy="1341436"/>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59">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a16="http://schemas.microsoft.com/office/drawing/2014/main" val="10000"/>
                  </a:ext>
                </a:extLst>
              </a:tr>
              <a:tr h="335359">
                <a:tc>
                  <a:txBody>
                    <a:bodyPr/>
                    <a:lstStyle/>
                    <a:p>
                      <a:pPr algn="l"/>
                      <a:r>
                        <a:rPr lang="de-DE" sz="1600" i="1" dirty="0"/>
                        <a:t>B</a:t>
                      </a:r>
                      <a:r>
                        <a:rPr lang="de-DE" sz="1800" baseline="-25000" dirty="0"/>
                        <a:t>1</a:t>
                      </a:r>
                      <a:endParaRPr lang="de-DE" sz="1600" baseline="-25000" dirty="0"/>
                    </a:p>
                  </a:txBody>
                  <a:tcPr marL="91439" marR="91439" marT="45731" marB="45731" anchor="ctr"/>
                </a:tc>
                <a:tc>
                  <a:txBody>
                    <a:bodyPr/>
                    <a:lstStyle/>
                    <a:p>
                      <a:pPr algn="l"/>
                      <a:r>
                        <a:rPr lang="de-DE" sz="1600" i="1" dirty="0"/>
                        <a:t>B</a:t>
                      </a:r>
                      <a:r>
                        <a:rPr lang="de-DE" sz="1800" baseline="-25000" dirty="0"/>
                        <a:t>5</a:t>
                      </a:r>
                      <a:endParaRPr lang="de-DE" sz="1600" baseline="-25000" dirty="0"/>
                    </a:p>
                  </a:txBody>
                  <a:tcPr marL="91439" marR="91439" marT="45731" marB="45731" anchor="ctr"/>
                </a:tc>
                <a:tc>
                  <a:txBody>
                    <a:bodyPr/>
                    <a:lstStyle/>
                    <a:p>
                      <a:pPr algn="l"/>
                      <a:r>
                        <a:rPr lang="de-DE" sz="1600" i="1" dirty="0"/>
                        <a:t>B</a:t>
                      </a:r>
                      <a:r>
                        <a:rPr lang="de-DE" sz="1800" baseline="-25000" dirty="0"/>
                        <a:t>9</a:t>
                      </a:r>
                      <a:endParaRPr lang="de-DE" sz="1600" baseline="-25000" dirty="0"/>
                    </a:p>
                  </a:txBody>
                  <a:tcPr marL="91439" marR="91439" marT="45731" marB="45731" anchor="ctr"/>
                </a:tc>
                <a:tc>
                  <a:txBody>
                    <a:bodyPr/>
                    <a:lstStyle/>
                    <a:p>
                      <a:pPr algn="l"/>
                      <a:r>
                        <a:rPr lang="de-DE" sz="1600" i="1" dirty="0"/>
                        <a:t>B</a:t>
                      </a:r>
                      <a:r>
                        <a:rPr lang="de-DE" sz="1800" baseline="-25000" dirty="0"/>
                        <a:t>13</a:t>
                      </a:r>
                      <a:endParaRPr lang="de-DE" sz="1600" baseline="-25000" dirty="0"/>
                    </a:p>
                  </a:txBody>
                  <a:tcPr marL="91439" marR="91439" marT="45731" marB="45731" anchor="ctr"/>
                </a:tc>
                <a:extLst>
                  <a:ext uri="{0D108BD9-81ED-4DB2-BD59-A6C34878D82A}">
                    <a16:rowId xmlns:a16="http://schemas.microsoft.com/office/drawing/2014/main" val="10001"/>
                  </a:ext>
                </a:extLst>
              </a:tr>
              <a:tr h="335359">
                <a:tc>
                  <a:txBody>
                    <a:bodyPr/>
                    <a:lstStyle/>
                    <a:p>
                      <a:pPr algn="l"/>
                      <a:r>
                        <a:rPr lang="de-DE" sz="1600" i="1" dirty="0"/>
                        <a:t>B</a:t>
                      </a:r>
                      <a:r>
                        <a:rPr lang="de-DE" sz="1800" baseline="-25000" dirty="0"/>
                        <a:t>2</a:t>
                      </a:r>
                      <a:endParaRPr lang="de-DE" sz="1600" baseline="-25000" dirty="0"/>
                    </a:p>
                  </a:txBody>
                  <a:tcPr marL="91439" marR="91439" marT="45731" marB="45731" anchor="ctr"/>
                </a:tc>
                <a:tc>
                  <a:txBody>
                    <a:bodyPr/>
                    <a:lstStyle/>
                    <a:p>
                      <a:pPr algn="l"/>
                      <a:r>
                        <a:rPr lang="de-DE" sz="1600" i="1" dirty="0"/>
                        <a:t>B</a:t>
                      </a:r>
                      <a:r>
                        <a:rPr lang="de-DE" sz="1800" baseline="-25000" dirty="0"/>
                        <a:t>6</a:t>
                      </a:r>
                      <a:endParaRPr lang="de-DE" sz="1600" baseline="-25000" dirty="0"/>
                    </a:p>
                  </a:txBody>
                  <a:tcPr marL="91439" marR="91439" marT="45731" marB="45731" anchor="ctr"/>
                </a:tc>
                <a:tc>
                  <a:txBody>
                    <a:bodyPr/>
                    <a:lstStyle/>
                    <a:p>
                      <a:pPr algn="l"/>
                      <a:r>
                        <a:rPr lang="de-DE" sz="1600" i="1" dirty="0"/>
                        <a:t>B</a:t>
                      </a:r>
                      <a:r>
                        <a:rPr lang="de-DE" sz="1800" baseline="-25000" dirty="0"/>
                        <a:t>10</a:t>
                      </a:r>
                    </a:p>
                  </a:txBody>
                  <a:tcPr marL="91439" marR="91439" marT="45731" marB="45731" anchor="ctr"/>
                </a:tc>
                <a:tc>
                  <a:txBody>
                    <a:bodyPr/>
                    <a:lstStyle/>
                    <a:p>
                      <a:pPr algn="l"/>
                      <a:r>
                        <a:rPr lang="de-DE" sz="1600" i="1" dirty="0"/>
                        <a:t>B</a:t>
                      </a:r>
                      <a:r>
                        <a:rPr lang="de-DE" sz="1800" baseline="-25000" dirty="0"/>
                        <a:t>14</a:t>
                      </a:r>
                    </a:p>
                  </a:txBody>
                  <a:tcPr marL="91439" marR="91439" marT="45731" marB="45731" anchor="ctr"/>
                </a:tc>
                <a:extLst>
                  <a:ext uri="{0D108BD9-81ED-4DB2-BD59-A6C34878D82A}">
                    <a16:rowId xmlns:a16="http://schemas.microsoft.com/office/drawing/2014/main" val="10002"/>
                  </a:ext>
                </a:extLst>
              </a:tr>
              <a:tr h="335359">
                <a:tc>
                  <a:txBody>
                    <a:bodyPr/>
                    <a:lstStyle/>
                    <a:p>
                      <a:pPr algn="l"/>
                      <a:r>
                        <a:rPr lang="de-DE" sz="1600" i="1" dirty="0"/>
                        <a:t>B</a:t>
                      </a:r>
                      <a:r>
                        <a:rPr lang="de-DE" sz="1800" baseline="-25000" dirty="0"/>
                        <a:t>3</a:t>
                      </a:r>
                      <a:endParaRPr lang="de-DE" sz="1600" baseline="-25000" dirty="0"/>
                    </a:p>
                  </a:txBody>
                  <a:tcPr marL="91439" marR="91439" marT="45731" marB="45731" anchor="ctr"/>
                </a:tc>
                <a:tc>
                  <a:txBody>
                    <a:bodyPr/>
                    <a:lstStyle/>
                    <a:p>
                      <a:pPr algn="l"/>
                      <a:r>
                        <a:rPr lang="de-DE" sz="1600" i="1" dirty="0"/>
                        <a:t>B</a:t>
                      </a:r>
                      <a:r>
                        <a:rPr lang="de-DE" sz="1800" baseline="-25000" dirty="0"/>
                        <a:t>7</a:t>
                      </a:r>
                      <a:endParaRPr lang="de-DE" sz="1600" baseline="-25000" dirty="0"/>
                    </a:p>
                  </a:txBody>
                  <a:tcPr marL="91439" marR="91439" marT="45731" marB="45731" anchor="ctr"/>
                </a:tc>
                <a:tc>
                  <a:txBody>
                    <a:bodyPr/>
                    <a:lstStyle/>
                    <a:p>
                      <a:pPr algn="l"/>
                      <a:r>
                        <a:rPr lang="de-DE" sz="1600" i="1" dirty="0"/>
                        <a:t>B</a:t>
                      </a:r>
                      <a:r>
                        <a:rPr lang="de-DE" sz="1800" baseline="-25000" dirty="0"/>
                        <a:t>11</a:t>
                      </a:r>
                      <a:endParaRPr lang="de-DE" sz="1600" baseline="-25000" dirty="0"/>
                    </a:p>
                  </a:txBody>
                  <a:tcPr marL="91439" marR="91439" marT="45731" marB="45731" anchor="ctr"/>
                </a:tc>
                <a:tc>
                  <a:txBody>
                    <a:bodyPr/>
                    <a:lstStyle/>
                    <a:p>
                      <a:pPr algn="l"/>
                      <a:r>
                        <a:rPr lang="de-DE" sz="1600" i="1" dirty="0"/>
                        <a:t>B</a:t>
                      </a:r>
                      <a:r>
                        <a:rPr lang="de-DE" sz="1800" baseline="-25000" dirty="0"/>
                        <a:t>15</a:t>
                      </a:r>
                      <a:endParaRPr lang="de-DE" sz="1600" baseline="-25000" dirty="0"/>
                    </a:p>
                  </a:txBody>
                  <a:tcPr marL="91439" marR="91439" marT="45731" marB="45731" anchor="ctr"/>
                </a:tc>
                <a:extLst>
                  <a:ext uri="{0D108BD9-81ED-4DB2-BD59-A6C34878D82A}">
                    <a16:rowId xmlns:a16="http://schemas.microsoft.com/office/drawing/2014/main" val="10003"/>
                  </a:ext>
                </a:extLst>
              </a:tr>
            </a:tbl>
          </a:graphicData>
        </a:graphic>
      </p:graphicFrame>
      <p:graphicFrame>
        <p:nvGraphicFramePr>
          <p:cNvPr id="7" name="Tabelle 11">
            <a:extLst>
              <a:ext uri="{FF2B5EF4-FFF2-40B4-BE49-F238E27FC236}">
                <a16:creationId xmlns:a16="http://schemas.microsoft.com/office/drawing/2014/main" id="{C7DC26E0-F284-4DE7-B7BF-87F7F13F31BC}"/>
              </a:ext>
            </a:extLst>
          </p:cNvPr>
          <p:cNvGraphicFramePr>
            <a:graphicFrameLocks noGrp="1"/>
          </p:cNvGraphicFramePr>
          <p:nvPr>
            <p:extLst>
              <p:ext uri="{D42A27DB-BD31-4B8C-83A1-F6EECF244321}">
                <p14:modId xmlns:p14="http://schemas.microsoft.com/office/powerpoint/2010/main" val="510363851"/>
              </p:ext>
            </p:extLst>
          </p:nvPr>
        </p:nvGraphicFramePr>
        <p:xfrm>
          <a:off x="3571875" y="4572000"/>
          <a:ext cx="2000252" cy="1341436"/>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59">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a16="http://schemas.microsoft.com/office/drawing/2014/main" val="10000"/>
                  </a:ext>
                </a:extLst>
              </a:tr>
              <a:tr h="335359">
                <a:tc>
                  <a:txBody>
                    <a:bodyPr/>
                    <a:lstStyle/>
                    <a:p>
                      <a:pPr algn="l"/>
                      <a:r>
                        <a:rPr lang="de-DE" sz="1600" i="1" dirty="0">
                          <a:highlight>
                            <a:srgbClr val="FFFF00"/>
                          </a:highlight>
                        </a:rPr>
                        <a:t>B</a:t>
                      </a:r>
                      <a:r>
                        <a:rPr lang="de-DE" sz="1800" i="1" baseline="-25000" dirty="0">
                          <a:highlight>
                            <a:srgbClr val="FFFF00"/>
                          </a:highlight>
                        </a:rPr>
                        <a:t>5</a:t>
                      </a:r>
                      <a:endParaRPr lang="de-DE" sz="1600" baseline="-25000" dirty="0">
                        <a:highlight>
                          <a:srgbClr val="FFFF00"/>
                        </a:highlight>
                      </a:endParaRPr>
                    </a:p>
                  </a:txBody>
                  <a:tcPr marL="91439" marR="91439" marT="45731" marB="45731" anchor="ctr"/>
                </a:tc>
                <a:tc>
                  <a:txBody>
                    <a:bodyPr/>
                    <a:lstStyle/>
                    <a:p>
                      <a:pPr algn="l"/>
                      <a:r>
                        <a:rPr lang="de-DE" sz="1600" i="1" dirty="0"/>
                        <a:t>B</a:t>
                      </a:r>
                      <a:r>
                        <a:rPr lang="de-DE" sz="1800" i="1" baseline="-25000" dirty="0"/>
                        <a:t>9</a:t>
                      </a:r>
                      <a:endParaRPr lang="de-DE" sz="1600" baseline="-25000" dirty="0"/>
                    </a:p>
                  </a:txBody>
                  <a:tcPr marL="91439" marR="91439" marT="45731" marB="45731" anchor="ctr"/>
                </a:tc>
                <a:tc>
                  <a:txBody>
                    <a:bodyPr/>
                    <a:lstStyle/>
                    <a:p>
                      <a:pPr algn="l"/>
                      <a:r>
                        <a:rPr lang="de-DE" sz="1600" i="1" dirty="0"/>
                        <a:t>B</a:t>
                      </a:r>
                      <a:r>
                        <a:rPr lang="de-DE" sz="1800" i="1" baseline="-25000" dirty="0"/>
                        <a:t>13</a:t>
                      </a:r>
                      <a:endParaRPr lang="de-DE" sz="1600" baseline="-25000" dirty="0"/>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1</a:t>
                      </a:r>
                      <a:endParaRPr lang="de-DE" sz="1600" baseline="-25000" dirty="0">
                        <a:highlight>
                          <a:srgbClr val="00FFFF"/>
                        </a:highlight>
                      </a:endParaRPr>
                    </a:p>
                  </a:txBody>
                  <a:tcPr marL="91439" marR="91439" marT="45731" marB="45731" anchor="ctr"/>
                </a:tc>
                <a:extLst>
                  <a:ext uri="{0D108BD9-81ED-4DB2-BD59-A6C34878D82A}">
                    <a16:rowId xmlns:a16="http://schemas.microsoft.com/office/drawing/2014/main" val="10001"/>
                  </a:ext>
                </a:extLst>
              </a:tr>
              <a:tr h="335359">
                <a:tc>
                  <a:txBody>
                    <a:bodyPr/>
                    <a:lstStyle/>
                    <a:p>
                      <a:pPr algn="l"/>
                      <a:r>
                        <a:rPr lang="de-DE" sz="1600" i="1" dirty="0">
                          <a:solidFill>
                            <a:schemeClr val="tx1"/>
                          </a:solidFill>
                          <a:highlight>
                            <a:srgbClr val="FFFF00"/>
                          </a:highlight>
                        </a:rPr>
                        <a:t>B</a:t>
                      </a:r>
                      <a:r>
                        <a:rPr lang="de-DE" sz="1800" i="1" baseline="-25000" dirty="0">
                          <a:solidFill>
                            <a:schemeClr val="tx1"/>
                          </a:solidFill>
                          <a:highlight>
                            <a:srgbClr val="FFFF00"/>
                          </a:highlight>
                        </a:rPr>
                        <a:t>10</a:t>
                      </a:r>
                      <a:endParaRPr lang="de-DE" sz="1600" baseline="-25000" dirty="0">
                        <a:solidFill>
                          <a:schemeClr val="tx1"/>
                        </a:solidFill>
                        <a:highlight>
                          <a:srgbClr val="FFFF00"/>
                        </a:highlight>
                      </a:endParaRPr>
                    </a:p>
                  </a:txBody>
                  <a:tcPr marL="91439" marR="91439" marT="45731" marB="45731" anchor="ctr"/>
                </a:tc>
                <a:tc>
                  <a:txBody>
                    <a:bodyPr/>
                    <a:lstStyle/>
                    <a:p>
                      <a:pPr algn="l"/>
                      <a:r>
                        <a:rPr lang="de-DE" sz="1600" i="1" dirty="0">
                          <a:solidFill>
                            <a:schemeClr val="tx1"/>
                          </a:solidFill>
                          <a:highlight>
                            <a:srgbClr val="FFFF00"/>
                          </a:highlight>
                        </a:rPr>
                        <a:t>B</a:t>
                      </a:r>
                      <a:r>
                        <a:rPr lang="de-DE" sz="1800" i="1" baseline="-25000" dirty="0">
                          <a:solidFill>
                            <a:schemeClr val="tx1"/>
                          </a:solidFill>
                          <a:highlight>
                            <a:srgbClr val="FFFF00"/>
                          </a:highlight>
                        </a:rPr>
                        <a:t>14</a:t>
                      </a:r>
                      <a:endParaRPr lang="de-DE" sz="1600" baseline="-25000" dirty="0">
                        <a:solidFill>
                          <a:schemeClr val="tx1"/>
                        </a:solidFill>
                        <a:highlight>
                          <a:srgbClr val="FFFF00"/>
                        </a:highlight>
                      </a:endParaRPr>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2</a:t>
                      </a:r>
                      <a:endParaRPr lang="de-DE" sz="1800" baseline="-25000" dirty="0">
                        <a:highlight>
                          <a:srgbClr val="00FFFF"/>
                        </a:highlight>
                      </a:endParaRPr>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6</a:t>
                      </a:r>
                      <a:endParaRPr lang="de-DE" sz="1800" baseline="-25000" dirty="0">
                        <a:highlight>
                          <a:srgbClr val="00FFFF"/>
                        </a:highlight>
                      </a:endParaRPr>
                    </a:p>
                  </a:txBody>
                  <a:tcPr marL="91439" marR="91439" marT="45731" marB="45731" anchor="ctr"/>
                </a:tc>
                <a:extLst>
                  <a:ext uri="{0D108BD9-81ED-4DB2-BD59-A6C34878D82A}">
                    <a16:rowId xmlns:a16="http://schemas.microsoft.com/office/drawing/2014/main" val="10002"/>
                  </a:ext>
                </a:extLst>
              </a:tr>
              <a:tr h="335359">
                <a:tc>
                  <a:txBody>
                    <a:bodyPr/>
                    <a:lstStyle/>
                    <a:p>
                      <a:pPr algn="l"/>
                      <a:r>
                        <a:rPr lang="de-DE" sz="1600" i="1" dirty="0">
                          <a:highlight>
                            <a:srgbClr val="FFFF00"/>
                          </a:highlight>
                        </a:rPr>
                        <a:t>B</a:t>
                      </a:r>
                      <a:r>
                        <a:rPr lang="de-DE" sz="1800" i="1" baseline="-25000" dirty="0">
                          <a:highlight>
                            <a:srgbClr val="FFFF00"/>
                          </a:highlight>
                        </a:rPr>
                        <a:t>15</a:t>
                      </a:r>
                      <a:endParaRPr lang="de-DE" sz="1600" baseline="-25000" dirty="0">
                        <a:highlight>
                          <a:srgbClr val="FFFF00"/>
                        </a:highlight>
                      </a:endParaRPr>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3</a:t>
                      </a:r>
                      <a:endParaRPr lang="de-DE" sz="1600" baseline="-25000" dirty="0">
                        <a:highlight>
                          <a:srgbClr val="00FFFF"/>
                        </a:highlight>
                      </a:endParaRPr>
                    </a:p>
                  </a:txBody>
                  <a:tcPr marL="91439" marR="91439" marT="45731" marB="45731" anchor="ctr"/>
                </a:tc>
                <a:tc>
                  <a:txBody>
                    <a:bodyPr/>
                    <a:lstStyle/>
                    <a:p>
                      <a:pPr algn="l"/>
                      <a:r>
                        <a:rPr lang="de-DE" sz="1600" i="1" dirty="0">
                          <a:highlight>
                            <a:srgbClr val="00FFFF"/>
                          </a:highlight>
                        </a:rPr>
                        <a:t>B</a:t>
                      </a:r>
                      <a:r>
                        <a:rPr lang="de-DE" sz="1800" i="1" baseline="-25000" dirty="0">
                          <a:highlight>
                            <a:srgbClr val="00FFFF"/>
                          </a:highlight>
                        </a:rPr>
                        <a:t>7</a:t>
                      </a:r>
                      <a:endParaRPr lang="de-DE" sz="1600" baseline="-25000" dirty="0">
                        <a:highlight>
                          <a:srgbClr val="00FFFF"/>
                        </a:highlight>
                      </a:endParaRPr>
                    </a:p>
                  </a:txBody>
                  <a:tcPr marL="91439" marR="91439" marT="45731" marB="45731" anchor="ctr"/>
                </a:tc>
                <a:tc>
                  <a:txBody>
                    <a:bodyPr/>
                    <a:lstStyle/>
                    <a:p>
                      <a:pPr algn="l"/>
                      <a:r>
                        <a:rPr lang="de-DE" sz="1600" i="1" dirty="0">
                          <a:highlight>
                            <a:srgbClr val="00FFFF"/>
                          </a:highlight>
                        </a:rPr>
                        <a:t>B</a:t>
                      </a:r>
                      <a:r>
                        <a:rPr lang="de-DE" sz="1800" baseline="-25000" dirty="0">
                          <a:highlight>
                            <a:srgbClr val="00FFFF"/>
                          </a:highlight>
                        </a:rPr>
                        <a:t>11</a:t>
                      </a:r>
                      <a:endParaRPr lang="de-DE" sz="1600" baseline="-25000" dirty="0">
                        <a:highlight>
                          <a:srgbClr val="00FFFF"/>
                        </a:highlight>
                      </a:endParaRPr>
                    </a:p>
                  </a:txBody>
                  <a:tcPr marL="91439" marR="91439" marT="45731" marB="45731" anchor="ctr"/>
                </a:tc>
                <a:extLst>
                  <a:ext uri="{0D108BD9-81ED-4DB2-BD59-A6C34878D82A}">
                    <a16:rowId xmlns:a16="http://schemas.microsoft.com/office/drawing/2014/main" val="10003"/>
                  </a:ext>
                </a:extLst>
              </a:tr>
            </a:tbl>
          </a:graphicData>
        </a:graphic>
      </p:graphicFrame>
      <p:sp>
        <p:nvSpPr>
          <p:cNvPr id="9" name="Rectangle 8">
            <a:extLst>
              <a:ext uri="{FF2B5EF4-FFF2-40B4-BE49-F238E27FC236}">
                <a16:creationId xmlns:a16="http://schemas.microsoft.com/office/drawing/2014/main" id="{E2D3AC13-BC34-4B7F-ABAC-2ECEB61C31AD}"/>
              </a:ext>
            </a:extLst>
          </p:cNvPr>
          <p:cNvSpPr/>
          <p:nvPr/>
        </p:nvSpPr>
        <p:spPr>
          <a:xfrm>
            <a:off x="1347612" y="2972967"/>
            <a:ext cx="1968008" cy="477054"/>
          </a:xfrm>
          <a:prstGeom prst="rect">
            <a:avLst/>
          </a:prstGeom>
        </p:spPr>
        <p:txBody>
          <a:bodyPr wrap="square">
            <a:spAutoFit/>
          </a:bodyPr>
          <a:lstStyle/>
          <a:p>
            <a:r>
              <a:rPr lang="de-DE" altLang="en-US" dirty="0">
                <a:solidFill>
                  <a:schemeClr val="tx1"/>
                </a:solidFill>
                <a:latin typeface="Calibri" panose="020F0502020204030204" pitchFamily="34" charset="0"/>
                <a:cs typeface="Calibri" panose="020F0502020204030204" pitchFamily="34" charset="0"/>
              </a:rPr>
              <a:t>Input matrix </a:t>
            </a:r>
            <a:endParaRPr lang="en-US" dirty="0">
              <a:solidFill>
                <a:schemeClr val="tx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5B0AF2CD-6609-4569-8765-3EC37AFCA446}"/>
              </a:ext>
            </a:extLst>
          </p:cNvPr>
          <p:cNvSpPr/>
          <p:nvPr/>
        </p:nvSpPr>
        <p:spPr>
          <a:xfrm>
            <a:off x="1347611" y="4815753"/>
            <a:ext cx="2068195" cy="477054"/>
          </a:xfrm>
          <a:prstGeom prst="rect">
            <a:avLst/>
          </a:prstGeom>
        </p:spPr>
        <p:txBody>
          <a:bodyPr wrap="none">
            <a:spAutoFit/>
          </a:bodyPr>
          <a:lstStyle/>
          <a:p>
            <a:r>
              <a:rPr lang="de-DE" altLang="en-US" dirty="0">
                <a:solidFill>
                  <a:schemeClr val="tx1"/>
                </a:solidFill>
                <a:latin typeface="Calibri" panose="020F0502020204030204" pitchFamily="34" charset="0"/>
                <a:cs typeface="Calibri" panose="020F0502020204030204" pitchFamily="34" charset="0"/>
              </a:rPr>
              <a:t>Output matrix</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05096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A647-79F9-4486-9D26-EDF6F54EAEA5}"/>
              </a:ext>
            </a:extLst>
          </p:cNvPr>
          <p:cNvSpPr>
            <a:spLocks noGrp="1"/>
          </p:cNvSpPr>
          <p:nvPr>
            <p:ph type="title"/>
          </p:nvPr>
        </p:nvSpPr>
        <p:spPr/>
        <p:txBody>
          <a:bodyPr/>
          <a:lstStyle/>
          <a:p>
            <a:r>
              <a:rPr lang="en-US" dirty="0" err="1"/>
              <a:t>MixColumns</a:t>
            </a:r>
            <a:endParaRPr lang="en-US" dirty="0"/>
          </a:p>
        </p:txBody>
      </p:sp>
      <p:sp>
        <p:nvSpPr>
          <p:cNvPr id="3" name="Slide Number Placeholder 2">
            <a:extLst>
              <a:ext uri="{FF2B5EF4-FFF2-40B4-BE49-F238E27FC236}">
                <a16:creationId xmlns:a16="http://schemas.microsoft.com/office/drawing/2014/main" id="{4599323C-7441-43A9-8079-CB6569739504}"/>
              </a:ext>
            </a:extLst>
          </p:cNvPr>
          <p:cNvSpPr>
            <a:spLocks noGrp="1"/>
          </p:cNvSpPr>
          <p:nvPr>
            <p:ph type="sldNum" sz="quarter" idx="10"/>
          </p:nvPr>
        </p:nvSpPr>
        <p:spPr/>
        <p:txBody>
          <a:bodyPr/>
          <a:lstStyle/>
          <a:p>
            <a:pPr algn="r"/>
            <a:fld id="{8545D7EF-4003-4E3E-8123-4073921C5F7F}" type="slidenum">
              <a:rPr lang="de-DE" altLang="en-US" smtClean="0"/>
              <a:pPr algn="r"/>
              <a:t>14</a:t>
            </a:fld>
            <a:endParaRPr lang="de-DE" altLang="en-US" dirty="0"/>
          </a:p>
        </p:txBody>
      </p:sp>
      <p:sp>
        <p:nvSpPr>
          <p:cNvPr id="4" name="Footer Placeholder 3">
            <a:extLst>
              <a:ext uri="{FF2B5EF4-FFF2-40B4-BE49-F238E27FC236}">
                <a16:creationId xmlns:a16="http://schemas.microsoft.com/office/drawing/2014/main" id="{B7F24315-FB3F-4563-9A3B-F6AFED716D6E}"/>
              </a:ext>
            </a:extLst>
          </p:cNvPr>
          <p:cNvSpPr>
            <a:spLocks noGrp="1"/>
          </p:cNvSpPr>
          <p:nvPr>
            <p:ph type="ftr" sz="quarter" idx="11"/>
          </p:nvPr>
        </p:nvSpPr>
        <p:spPr/>
        <p:txBody>
          <a:bodyPr/>
          <a:lstStyle/>
          <a:p>
            <a:pPr>
              <a:defRPr/>
            </a:pPr>
            <a:r>
              <a:rPr lang="de-DE"/>
              <a:t>Chapter 3 of </a:t>
            </a:r>
            <a:r>
              <a:rPr lang="de-DE" i="1"/>
              <a:t>Understanding Cryptography</a:t>
            </a:r>
            <a:r>
              <a:rPr lang="de-DE"/>
              <a:t> by Christof Paar and Jan Pelzl</a:t>
            </a:r>
            <a:endParaRPr lang="de-DE" dirty="0"/>
          </a:p>
        </p:txBody>
      </p:sp>
      <p:sp>
        <p:nvSpPr>
          <p:cNvPr id="5" name="Content Placeholder 4">
            <a:extLst>
              <a:ext uri="{FF2B5EF4-FFF2-40B4-BE49-F238E27FC236}">
                <a16:creationId xmlns:a16="http://schemas.microsoft.com/office/drawing/2014/main" id="{B2AFDD76-016C-446E-B92F-C33746C8318F}"/>
              </a:ext>
            </a:extLst>
          </p:cNvPr>
          <p:cNvSpPr>
            <a:spLocks noGrp="1"/>
          </p:cNvSpPr>
          <p:nvPr>
            <p:ph idx="1"/>
          </p:nvPr>
        </p:nvSpPr>
        <p:spPr>
          <a:xfrm>
            <a:off x="152400" y="874986"/>
            <a:ext cx="8775161" cy="2935014"/>
          </a:xfrm>
        </p:spPr>
        <p:txBody>
          <a:bodyPr/>
          <a:lstStyle/>
          <a:p>
            <a:pPr>
              <a:spcAft>
                <a:spcPts val="600"/>
              </a:spcAft>
            </a:pPr>
            <a:r>
              <a:rPr lang="en-US" dirty="0"/>
              <a:t>The </a:t>
            </a:r>
            <a:r>
              <a:rPr lang="en-US" dirty="0" err="1"/>
              <a:t>MixColumns</a:t>
            </a:r>
            <a:r>
              <a:rPr lang="en-US" dirty="0"/>
              <a:t> transformation operates at the column level. It transforms each column of the state to a new column in the next state</a:t>
            </a:r>
          </a:p>
          <a:p>
            <a:pPr>
              <a:spcAft>
                <a:spcPts val="600"/>
              </a:spcAft>
            </a:pPr>
            <a:r>
              <a:rPr lang="de-DE" altLang="en-US" dirty="0"/>
              <a:t>Each 4-byte column is considered as a vector and multiplied by a fixed 4x4 matrix, e.g.,</a:t>
            </a:r>
          </a:p>
          <a:p>
            <a:pPr>
              <a:spcAft>
                <a:spcPts val="600"/>
              </a:spcAft>
            </a:pPr>
            <a:endParaRPr lang="de-DE" altLang="en-US" dirty="0"/>
          </a:p>
          <a:p>
            <a:pPr>
              <a:spcAft>
                <a:spcPts val="600"/>
              </a:spcAft>
            </a:pPr>
            <a:endParaRPr lang="de-DE" altLang="en-US" dirty="0"/>
          </a:p>
          <a:p>
            <a:pPr>
              <a:spcAft>
                <a:spcPts val="600"/>
              </a:spcAft>
            </a:pPr>
            <a:endParaRPr lang="de-DE" altLang="en-US" dirty="0"/>
          </a:p>
          <a:p>
            <a:pPr>
              <a:spcAft>
                <a:spcPts val="600"/>
              </a:spcAft>
            </a:pPr>
            <a:endParaRPr lang="de-DE" altLang="en-US" dirty="0"/>
          </a:p>
          <a:p>
            <a:pPr>
              <a:spcAft>
                <a:spcPts val="600"/>
              </a:spcAft>
              <a:buFontTx/>
              <a:buNone/>
            </a:pPr>
            <a:r>
              <a:rPr lang="de-DE" altLang="en-US" dirty="0"/>
              <a:t>	</a:t>
            </a:r>
          </a:p>
          <a:p>
            <a:pPr>
              <a:spcAft>
                <a:spcPts val="600"/>
              </a:spcAft>
            </a:pPr>
            <a:endParaRPr lang="en-US" dirty="0"/>
          </a:p>
        </p:txBody>
      </p:sp>
      <p:pic>
        <p:nvPicPr>
          <p:cNvPr id="7" name="Picture 6">
            <a:extLst>
              <a:ext uri="{FF2B5EF4-FFF2-40B4-BE49-F238E27FC236}">
                <a16:creationId xmlns:a16="http://schemas.microsoft.com/office/drawing/2014/main" id="{7DF07E7E-762B-4450-BCF8-F2C43CB10951}"/>
              </a:ext>
            </a:extLst>
          </p:cNvPr>
          <p:cNvPicPr>
            <a:picLocks noChangeAspect="1"/>
          </p:cNvPicPr>
          <p:nvPr/>
        </p:nvPicPr>
        <p:blipFill>
          <a:blip r:embed="rId3"/>
          <a:stretch>
            <a:fillRect/>
          </a:stretch>
        </p:blipFill>
        <p:spPr>
          <a:xfrm>
            <a:off x="264110" y="3847537"/>
            <a:ext cx="4358641" cy="1981200"/>
          </a:xfrm>
          <a:prstGeom prst="rect">
            <a:avLst/>
          </a:prstGeom>
        </p:spPr>
      </p:pic>
      <p:pic>
        <p:nvPicPr>
          <p:cNvPr id="8" name="Picture 7">
            <a:extLst>
              <a:ext uri="{FF2B5EF4-FFF2-40B4-BE49-F238E27FC236}">
                <a16:creationId xmlns:a16="http://schemas.microsoft.com/office/drawing/2014/main" id="{F33C3748-6072-4F05-BBBC-71FFA6F85B1A}"/>
              </a:ext>
            </a:extLst>
          </p:cNvPr>
          <p:cNvPicPr>
            <a:picLocks noChangeAspect="1"/>
          </p:cNvPicPr>
          <p:nvPr/>
        </p:nvPicPr>
        <p:blipFill>
          <a:blip r:embed="rId4"/>
          <a:stretch>
            <a:fillRect/>
          </a:stretch>
        </p:blipFill>
        <p:spPr>
          <a:xfrm>
            <a:off x="5020201" y="4010319"/>
            <a:ext cx="4019024" cy="1499853"/>
          </a:xfrm>
          <a:prstGeom prst="rect">
            <a:avLst/>
          </a:prstGeom>
        </p:spPr>
      </p:pic>
    </p:spTree>
    <p:extLst>
      <p:ext uri="{BB962C8B-B14F-4D97-AF65-F5344CB8AC3E}">
        <p14:creationId xmlns:p14="http://schemas.microsoft.com/office/powerpoint/2010/main" val="75516830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39689"/>
            <a:ext cx="9144000" cy="722312"/>
          </a:xfrm>
        </p:spPr>
        <p:txBody>
          <a:bodyPr/>
          <a:lstStyle/>
          <a:p>
            <a:pPr algn="ctr"/>
            <a:r>
              <a:rPr lang="en-AU" dirty="0" err="1"/>
              <a:t>MixColumns</a:t>
            </a:r>
            <a:r>
              <a:rPr lang="en-AU" dirty="0"/>
              <a:t> Transformation</a:t>
            </a:r>
          </a:p>
        </p:txBody>
      </p:sp>
      <p:pic>
        <p:nvPicPr>
          <p:cNvPr id="65539" name="Picture 5" descr="f7.pdf"/>
          <p:cNvPicPr>
            <a:picLocks noChangeAspect="1"/>
          </p:cNvPicPr>
          <p:nvPr/>
        </p:nvPicPr>
        <p:blipFill rotWithShape="1">
          <a:blip r:embed="rId3"/>
          <a:srcRect t="39999" b="25235"/>
          <a:stretch/>
        </p:blipFill>
        <p:spPr bwMode="auto">
          <a:xfrm>
            <a:off x="0" y="914400"/>
            <a:ext cx="9144000" cy="392541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ED48F9B-91BA-5241-927F-DFD69C82FCF7}" type="slidenum">
              <a:rPr lang="en-US" smtClean="0"/>
              <a:pPr>
                <a:defRPr/>
              </a:pPr>
              <a:t>15</a:t>
            </a:fld>
            <a:endParaRPr lang="en-US" dirty="0"/>
          </a:p>
        </p:txBody>
      </p:sp>
      <p:cxnSp>
        <p:nvCxnSpPr>
          <p:cNvPr id="4" name="Straight Connector 3"/>
          <p:cNvCxnSpPr/>
          <p:nvPr/>
        </p:nvCxnSpPr>
        <p:spPr>
          <a:xfrm>
            <a:off x="3779912" y="1675656"/>
            <a:ext cx="936104" cy="0"/>
          </a:xfrm>
          <a:prstGeom prst="line">
            <a:avLst/>
          </a:prstGeom>
          <a:ln w="57150">
            <a:solidFill>
              <a:srgbClr val="FF0000">
                <a:alpha val="50000"/>
              </a:srgbClr>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716016" y="1675656"/>
            <a:ext cx="0" cy="360040"/>
          </a:xfrm>
          <a:prstGeom prst="straightConnector1">
            <a:avLst/>
          </a:prstGeom>
          <a:ln w="57150">
            <a:solidFill>
              <a:srgbClr val="FF0000">
                <a:alpha val="50000"/>
              </a:srgb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48064" y="1675656"/>
            <a:ext cx="936104"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5148064" y="1675656"/>
            <a:ext cx="0" cy="360040"/>
          </a:xfrm>
          <a:prstGeom prst="straightConnector1">
            <a:avLst/>
          </a:prstGeom>
          <a:ln w="57150">
            <a:headEnd type="arrow"/>
            <a:tailEnd type="non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295400" y="767786"/>
                <a:ext cx="6644383" cy="5544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rgbClr val="C00000"/>
                              </a:solidFill>
                              <a:latin typeface="Cambria Math" panose="02040503050406030204" pitchFamily="18" charset="0"/>
                            </a:rPr>
                          </m:ctrlPr>
                        </m:sSubSupPr>
                        <m:e>
                          <m:r>
                            <a:rPr lang="en-US" sz="2800" b="1" i="1" smtClean="0">
                              <a:solidFill>
                                <a:srgbClr val="C00000"/>
                              </a:solidFill>
                              <a:latin typeface="Cambria Math"/>
                            </a:rPr>
                            <m:t>𝒔</m:t>
                          </m:r>
                        </m:e>
                        <m:sub>
                          <m:r>
                            <a:rPr lang="en-US" sz="2800" b="1" i="1" smtClean="0">
                              <a:solidFill>
                                <a:srgbClr val="C00000"/>
                              </a:solidFill>
                              <a:latin typeface="Cambria Math"/>
                            </a:rPr>
                            <m:t>𝟎</m:t>
                          </m:r>
                          <m:r>
                            <a:rPr lang="en-US" sz="2800" b="1" i="1" smtClean="0">
                              <a:solidFill>
                                <a:srgbClr val="C00000"/>
                              </a:solidFill>
                              <a:latin typeface="Cambria Math"/>
                            </a:rPr>
                            <m:t>,</m:t>
                          </m:r>
                          <m:r>
                            <a:rPr lang="en-US" sz="2800" b="1" i="1" smtClean="0">
                              <a:solidFill>
                                <a:srgbClr val="C00000"/>
                              </a:solidFill>
                              <a:latin typeface="Cambria Math"/>
                            </a:rPr>
                            <m:t>𝟎</m:t>
                          </m:r>
                        </m:sub>
                        <m:sup>
                          <m:r>
                            <a:rPr lang="en-US" sz="2800" b="1" i="1" smtClean="0">
                              <a:solidFill>
                                <a:srgbClr val="C00000"/>
                              </a:solidFill>
                              <a:latin typeface="Cambria Math"/>
                            </a:rPr>
                            <m:t>′</m:t>
                          </m:r>
                        </m:sup>
                      </m:sSubSup>
                      <m:r>
                        <a:rPr lang="en-US" sz="2800" b="1" i="1" smtClean="0">
                          <a:solidFill>
                            <a:srgbClr val="C00000"/>
                          </a:solidFill>
                          <a:latin typeface="Cambria Math"/>
                        </a:rPr>
                        <m:t>=</m:t>
                      </m:r>
                      <m:r>
                        <a:rPr lang="en-US" sz="2800" b="1" i="1" smtClean="0">
                          <a:solidFill>
                            <a:srgbClr val="C00000"/>
                          </a:solidFill>
                          <a:latin typeface="Cambria Math"/>
                        </a:rPr>
                        <m:t>𝟐</m:t>
                      </m:r>
                      <m:r>
                        <a:rPr lang="en-US" sz="2800" b="1" i="1" smtClean="0">
                          <a:solidFill>
                            <a:srgbClr val="C00000"/>
                          </a:solidFill>
                          <a:latin typeface="Cambria Math"/>
                          <a:ea typeface="Cambria Math"/>
                        </a:rPr>
                        <m:t>∙</m:t>
                      </m:r>
                      <m:sSub>
                        <m:sSubPr>
                          <m:ctrlPr>
                            <a:rPr lang="en-US" sz="2800" b="1" i="1" smtClean="0">
                              <a:solidFill>
                                <a:srgbClr val="C00000"/>
                              </a:solidFill>
                              <a:latin typeface="Cambria Math" panose="02040503050406030204" pitchFamily="18" charset="0"/>
                            </a:rPr>
                          </m:ctrlPr>
                        </m:sSubPr>
                        <m:e>
                          <m:r>
                            <a:rPr lang="en-US" sz="2800" b="1" i="1" smtClean="0">
                              <a:solidFill>
                                <a:srgbClr val="C00000"/>
                              </a:solidFill>
                              <a:latin typeface="Cambria Math"/>
                            </a:rPr>
                            <m:t>𝒔</m:t>
                          </m:r>
                        </m:e>
                        <m:sub>
                          <m:r>
                            <a:rPr lang="en-US" sz="2800" b="1" i="1" smtClean="0">
                              <a:solidFill>
                                <a:srgbClr val="C00000"/>
                              </a:solidFill>
                              <a:latin typeface="Cambria Math"/>
                            </a:rPr>
                            <m:t>𝟎</m:t>
                          </m:r>
                          <m:r>
                            <a:rPr lang="en-US" sz="2800" b="1" i="1" smtClean="0">
                              <a:solidFill>
                                <a:srgbClr val="C00000"/>
                              </a:solidFill>
                              <a:latin typeface="Cambria Math"/>
                            </a:rPr>
                            <m:t>,</m:t>
                          </m:r>
                          <m:r>
                            <a:rPr lang="en-US" sz="2800" b="1" i="1" smtClean="0">
                              <a:solidFill>
                                <a:srgbClr val="C00000"/>
                              </a:solidFill>
                              <a:latin typeface="Cambria Math"/>
                            </a:rPr>
                            <m:t>𝟎</m:t>
                          </m:r>
                        </m:sub>
                      </m:sSub>
                      <m:r>
                        <a:rPr lang="en-US" sz="2800" b="1" i="0" smtClean="0">
                          <a:solidFill>
                            <a:srgbClr val="C00000"/>
                          </a:solidFill>
                          <a:latin typeface="Cambria Math"/>
                        </a:rPr>
                        <m:t>+</m:t>
                      </m:r>
                      <m:r>
                        <a:rPr lang="en-US" sz="2800" b="1" i="1" dirty="0" smtClean="0">
                          <a:solidFill>
                            <a:srgbClr val="C00000"/>
                          </a:solidFill>
                          <a:latin typeface="Cambria Math"/>
                        </a:rPr>
                        <m:t>𝟑</m:t>
                      </m:r>
                      <m:r>
                        <a:rPr lang="en-US" sz="2800" b="1" i="1" dirty="0" smtClean="0">
                          <a:solidFill>
                            <a:srgbClr val="C00000"/>
                          </a:solidFill>
                          <a:latin typeface="Cambria Math"/>
                          <a:ea typeface="Cambria Math"/>
                        </a:rPr>
                        <m:t>∙</m:t>
                      </m:r>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a:rPr>
                            <m:t>𝒔</m:t>
                          </m:r>
                        </m:e>
                        <m:sub>
                          <m:r>
                            <a:rPr lang="en-US" sz="2800" b="1" i="1" smtClean="0">
                              <a:solidFill>
                                <a:srgbClr val="C00000"/>
                              </a:solidFill>
                              <a:latin typeface="Cambria Math"/>
                            </a:rPr>
                            <m:t>𝟏</m:t>
                          </m:r>
                          <m:r>
                            <a:rPr lang="en-US" sz="2800" b="1" i="1" smtClean="0">
                              <a:solidFill>
                                <a:srgbClr val="C00000"/>
                              </a:solidFill>
                              <a:latin typeface="Cambria Math"/>
                            </a:rPr>
                            <m:t>,</m:t>
                          </m:r>
                          <m:r>
                            <a:rPr lang="en-US" sz="2800" b="1" i="1">
                              <a:solidFill>
                                <a:srgbClr val="C00000"/>
                              </a:solidFill>
                              <a:latin typeface="Cambria Math"/>
                            </a:rPr>
                            <m:t>𝟎</m:t>
                          </m:r>
                        </m:sub>
                      </m:sSub>
                      <m:r>
                        <a:rPr lang="en-US" sz="2800" b="1" i="0" smtClean="0">
                          <a:solidFill>
                            <a:srgbClr val="C00000"/>
                          </a:solidFill>
                          <a:latin typeface="Cambria Math"/>
                        </a:rPr>
                        <m:t>+</m:t>
                      </m:r>
                      <m:r>
                        <a:rPr lang="en-US" sz="2800" b="1" i="0" smtClean="0">
                          <a:solidFill>
                            <a:srgbClr val="C00000"/>
                          </a:solidFill>
                          <a:latin typeface="Cambria Math"/>
                        </a:rPr>
                        <m:t>𝟏</m:t>
                      </m:r>
                      <m:sSub>
                        <m:sSubPr>
                          <m:ctrlPr>
                            <a:rPr lang="en-US" sz="2800" b="1" i="1">
                              <a:solidFill>
                                <a:srgbClr val="C00000"/>
                              </a:solidFill>
                              <a:latin typeface="Cambria Math" panose="02040503050406030204" pitchFamily="18" charset="0"/>
                            </a:rPr>
                          </m:ctrlPr>
                        </m:sSubPr>
                        <m:e>
                          <m:r>
                            <a:rPr lang="en-US" sz="2800" b="1" i="1" smtClean="0">
                              <a:solidFill>
                                <a:srgbClr val="C00000"/>
                              </a:solidFill>
                              <a:latin typeface="Cambria Math"/>
                              <a:ea typeface="Cambria Math"/>
                            </a:rPr>
                            <m:t>∙</m:t>
                          </m:r>
                          <m:r>
                            <a:rPr lang="en-US" sz="2800" b="1" i="1">
                              <a:solidFill>
                                <a:srgbClr val="C00000"/>
                              </a:solidFill>
                              <a:latin typeface="Cambria Math"/>
                            </a:rPr>
                            <m:t>𝒔</m:t>
                          </m:r>
                        </m:e>
                        <m:sub>
                          <m:r>
                            <a:rPr lang="en-US" sz="2800" b="1" i="1" smtClean="0">
                              <a:solidFill>
                                <a:srgbClr val="C00000"/>
                              </a:solidFill>
                              <a:latin typeface="Cambria Math"/>
                            </a:rPr>
                            <m:t>𝟐</m:t>
                          </m:r>
                          <m:r>
                            <a:rPr lang="en-US" sz="2800" b="1" i="1" smtClean="0">
                              <a:solidFill>
                                <a:srgbClr val="C00000"/>
                              </a:solidFill>
                              <a:latin typeface="Cambria Math"/>
                            </a:rPr>
                            <m:t>,</m:t>
                          </m:r>
                          <m:r>
                            <a:rPr lang="en-US" sz="2800" b="1" i="1">
                              <a:solidFill>
                                <a:srgbClr val="C00000"/>
                              </a:solidFill>
                              <a:latin typeface="Cambria Math"/>
                            </a:rPr>
                            <m:t>𝟎</m:t>
                          </m:r>
                        </m:sub>
                      </m:sSub>
                      <m:r>
                        <a:rPr lang="en-US" sz="2800" b="1" i="0" smtClean="0">
                          <a:solidFill>
                            <a:srgbClr val="C00000"/>
                          </a:solidFill>
                          <a:latin typeface="Cambria Math"/>
                        </a:rPr>
                        <m:t>+</m:t>
                      </m:r>
                      <m:r>
                        <a:rPr lang="en-US" sz="2800" b="1" i="1" smtClean="0">
                          <a:solidFill>
                            <a:srgbClr val="C00000"/>
                          </a:solidFill>
                          <a:latin typeface="Cambria Math"/>
                        </a:rPr>
                        <m:t>𝟏</m:t>
                      </m:r>
                      <m:r>
                        <a:rPr lang="en-US" sz="2800" b="1" i="1" smtClean="0">
                          <a:solidFill>
                            <a:srgbClr val="C00000"/>
                          </a:solidFill>
                          <a:latin typeface="Cambria Math"/>
                          <a:ea typeface="Cambria Math"/>
                        </a:rPr>
                        <m:t>∙</m:t>
                      </m:r>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a:rPr>
                            <m:t>𝒔</m:t>
                          </m:r>
                        </m:e>
                        <m:sub>
                          <m:r>
                            <a:rPr lang="en-US" sz="2800" b="1" i="1" smtClean="0">
                              <a:solidFill>
                                <a:srgbClr val="C00000"/>
                              </a:solidFill>
                              <a:latin typeface="Cambria Math"/>
                            </a:rPr>
                            <m:t>𝟑</m:t>
                          </m:r>
                          <m:r>
                            <a:rPr lang="en-US" sz="2800" b="1" i="1" smtClean="0">
                              <a:solidFill>
                                <a:srgbClr val="C00000"/>
                              </a:solidFill>
                              <a:latin typeface="Cambria Math"/>
                            </a:rPr>
                            <m:t>,</m:t>
                          </m:r>
                          <m:r>
                            <a:rPr lang="en-US" sz="2800" b="1" i="1">
                              <a:solidFill>
                                <a:srgbClr val="C00000"/>
                              </a:solidFill>
                              <a:latin typeface="Cambria Math"/>
                            </a:rPr>
                            <m:t>𝟎</m:t>
                          </m:r>
                        </m:sub>
                      </m:sSub>
                    </m:oMath>
                  </m:oMathPara>
                </a14:m>
                <a:endParaRPr lang="en-US" sz="2800" b="1" dirty="0">
                  <a:solidFill>
                    <a:srgbClr val="C0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295400" y="767786"/>
                <a:ext cx="6644383" cy="554447"/>
              </a:xfrm>
              <a:prstGeom prst="rect">
                <a:avLst/>
              </a:prstGeom>
              <a:blipFill>
                <a:blip r:embed="rId4"/>
                <a:stretch>
                  <a:fillRect/>
                </a:stretch>
              </a:blipFill>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FD6F414D-3785-452D-8ABD-5B2C23A6E69B}"/>
              </a:ext>
            </a:extLst>
          </p:cNvPr>
          <p:cNvSpPr>
            <a:spLocks noGrp="1"/>
          </p:cNvSpPr>
          <p:nvPr>
            <p:ph idx="1"/>
          </p:nvPr>
        </p:nvSpPr>
        <p:spPr>
          <a:xfrm>
            <a:off x="103188" y="4889539"/>
            <a:ext cx="8775161" cy="1792014"/>
          </a:xfrm>
        </p:spPr>
        <p:txBody>
          <a:bodyPr/>
          <a:lstStyle/>
          <a:p>
            <a:r>
              <a:rPr lang="en-US" sz="2400" dirty="0"/>
              <a:t>The </a:t>
            </a:r>
            <a:r>
              <a:rPr lang="en-US" sz="2400" dirty="0" err="1"/>
              <a:t>MixColumns</a:t>
            </a:r>
            <a:r>
              <a:rPr lang="en-US" sz="2400" dirty="0"/>
              <a:t> transformation operates at the column level. It transforms each column of the state to a new column.</a:t>
            </a:r>
          </a:p>
          <a:p>
            <a:r>
              <a:rPr lang="de-DE" altLang="en-US" sz="2400" dirty="0"/>
              <a:t>Each 4-byte column is considered as a vector and multiplied by a fixed 4x4 matrix.</a:t>
            </a:r>
            <a:endParaRPr lang="en-US" sz="2400" dirty="0"/>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el 1">
            <a:extLst>
              <a:ext uri="{FF2B5EF4-FFF2-40B4-BE49-F238E27FC236}">
                <a16:creationId xmlns:a16="http://schemas.microsoft.com/office/drawing/2014/main" id="{2A494673-C90C-41E0-94A4-830F1E8BBA20}"/>
              </a:ext>
            </a:extLst>
          </p:cNvPr>
          <p:cNvSpPr>
            <a:spLocks noGrp="1"/>
          </p:cNvSpPr>
          <p:nvPr>
            <p:ph type="title"/>
          </p:nvPr>
        </p:nvSpPr>
        <p:spPr/>
        <p:txBody>
          <a:bodyPr/>
          <a:lstStyle/>
          <a:p>
            <a:r>
              <a:rPr lang="de-DE" altLang="en-US" sz="4800" dirty="0"/>
              <a:t>Add Round Key</a:t>
            </a:r>
          </a:p>
        </p:txBody>
      </p:sp>
      <p:sp>
        <p:nvSpPr>
          <p:cNvPr id="30723" name="Inhaltsplatzhalter 2">
            <a:extLst>
              <a:ext uri="{FF2B5EF4-FFF2-40B4-BE49-F238E27FC236}">
                <a16:creationId xmlns:a16="http://schemas.microsoft.com/office/drawing/2014/main" id="{30475AF9-F630-4934-B717-DD70F8D60FDF}"/>
              </a:ext>
            </a:extLst>
          </p:cNvPr>
          <p:cNvSpPr>
            <a:spLocks noGrp="1"/>
          </p:cNvSpPr>
          <p:nvPr>
            <p:ph idx="1"/>
          </p:nvPr>
        </p:nvSpPr>
        <p:spPr>
          <a:xfrm>
            <a:off x="403225" y="980140"/>
            <a:ext cx="8462961" cy="2478087"/>
          </a:xfrm>
        </p:spPr>
        <p:txBody>
          <a:bodyPr/>
          <a:lstStyle/>
          <a:p>
            <a:r>
              <a:rPr lang="en-US" altLang="en-US" sz="3200" b="1" dirty="0">
                <a:solidFill>
                  <a:srgbClr val="FF0000"/>
                </a:solidFill>
                <a:highlight>
                  <a:srgbClr val="FFFF00"/>
                </a:highlight>
                <a:cs typeface="Calibri" panose="020F0502020204030204" pitchFamily="34" charset="0"/>
              </a:rPr>
              <a:t>State matrix </a:t>
            </a:r>
            <a:r>
              <a:rPr lang="en-US" sz="3200" b="1" dirty="0">
                <a:solidFill>
                  <a:srgbClr val="0070C0"/>
                </a:solidFill>
                <a:highlight>
                  <a:srgbClr val="FFFF00"/>
                </a:highlight>
              </a:rPr>
              <a:t>⊕</a:t>
            </a:r>
            <a:r>
              <a:rPr lang="en-US" altLang="en-US" sz="3200" b="1" dirty="0">
                <a:highlight>
                  <a:srgbClr val="FFFF00"/>
                </a:highlight>
                <a:cs typeface="Calibri" panose="020F0502020204030204" pitchFamily="34" charset="0"/>
              </a:rPr>
              <a:t> </a:t>
            </a:r>
            <a:r>
              <a:rPr lang="en-US" altLang="en-US" sz="3200" b="1" dirty="0">
                <a:solidFill>
                  <a:srgbClr val="FF0000"/>
                </a:solidFill>
                <a:highlight>
                  <a:srgbClr val="FFFF00"/>
                </a:highlight>
                <a:cs typeface="Calibri" panose="020F0502020204030204" pitchFamily="34" charset="0"/>
              </a:rPr>
              <a:t>Round key </a:t>
            </a:r>
            <a:r>
              <a:rPr lang="en-US" sz="3200" dirty="0">
                <a:solidFill>
                  <a:srgbClr val="C00000"/>
                </a:solidFill>
                <a:highlight>
                  <a:srgbClr val="FFFF00"/>
                </a:highlight>
              </a:rPr>
              <a:t>🔑 </a:t>
            </a:r>
            <a:r>
              <a:rPr lang="en-US" altLang="en-US" sz="3200" b="1" dirty="0">
                <a:solidFill>
                  <a:srgbClr val="FF0000"/>
                </a:solidFill>
                <a:highlight>
                  <a:srgbClr val="FFFF00"/>
                </a:highlight>
                <a:cs typeface="Calibri" panose="020F0502020204030204" pitchFamily="34" charset="0"/>
              </a:rPr>
              <a:t>matrix</a:t>
            </a:r>
          </a:p>
          <a:p>
            <a:endParaRPr lang="de-DE" altLang="en-US" sz="3200" dirty="0"/>
          </a:p>
          <a:p>
            <a:r>
              <a:rPr lang="de-DE" altLang="en-US" sz="3200" dirty="0"/>
              <a:t>Inputs: </a:t>
            </a:r>
          </a:p>
          <a:p>
            <a:pPr lvl="1">
              <a:buFont typeface="Calibri" panose="020F0502020204030204" pitchFamily="34" charset="0"/>
              <a:buChar char="-"/>
            </a:pPr>
            <a:r>
              <a:rPr lang="de-DE" altLang="en-US" sz="3200" dirty="0"/>
              <a:t>16-byte state matrix </a:t>
            </a:r>
            <a:r>
              <a:rPr lang="de-DE" altLang="en-US" sz="3200" i="1" dirty="0"/>
              <a:t>C</a:t>
            </a:r>
          </a:p>
          <a:p>
            <a:pPr lvl="1">
              <a:buFont typeface="Calibri" panose="020F0502020204030204" pitchFamily="34" charset="0"/>
              <a:buChar char="-"/>
            </a:pPr>
            <a:r>
              <a:rPr lang="de-DE" altLang="en-US" sz="3200" dirty="0"/>
              <a:t>16-byte subkey </a:t>
            </a:r>
            <a:r>
              <a:rPr lang="de-DE" altLang="en-US" sz="3200" i="1" dirty="0"/>
              <a:t>k</a:t>
            </a:r>
            <a:r>
              <a:rPr lang="de-DE" altLang="en-US" sz="2000" i="1" baseline="-25000" dirty="0"/>
              <a:t>i</a:t>
            </a:r>
          </a:p>
          <a:p>
            <a:endParaRPr lang="de-DE" altLang="en-US" sz="3200" dirty="0"/>
          </a:p>
          <a:p>
            <a:r>
              <a:rPr lang="de-DE" altLang="en-US" sz="3200" dirty="0"/>
              <a:t>Output:</a:t>
            </a:r>
            <a:r>
              <a:rPr lang="de-DE" altLang="en-US" sz="4000" b="1" dirty="0">
                <a:solidFill>
                  <a:srgbClr val="0070C0"/>
                </a:solidFill>
              </a:rPr>
              <a:t> </a:t>
            </a:r>
            <a:r>
              <a:rPr lang="de-DE" altLang="en-US" sz="4000" b="1" i="1" dirty="0">
                <a:solidFill>
                  <a:srgbClr val="0070C0"/>
                </a:solidFill>
              </a:rPr>
              <a:t>C </a:t>
            </a:r>
            <a:r>
              <a:rPr lang="de-DE" altLang="en-US" sz="4000" b="1" dirty="0">
                <a:solidFill>
                  <a:srgbClr val="0070C0"/>
                </a:solidFill>
                <a:sym typeface="Symbol" panose="05050102010706020507" pitchFamily="18" charset="2"/>
              </a:rPr>
              <a:t> </a:t>
            </a:r>
            <a:r>
              <a:rPr lang="de-DE" altLang="en-US" sz="4000" b="1" i="1" dirty="0">
                <a:solidFill>
                  <a:srgbClr val="0070C0"/>
                </a:solidFill>
                <a:sym typeface="Symbol" panose="05050102010706020507" pitchFamily="18" charset="2"/>
              </a:rPr>
              <a:t>k</a:t>
            </a:r>
            <a:r>
              <a:rPr lang="de-DE" altLang="en-US" b="1" i="1" baseline="-25000" dirty="0">
                <a:solidFill>
                  <a:srgbClr val="0070C0"/>
                </a:solidFill>
                <a:sym typeface="Symbol" panose="05050102010706020507" pitchFamily="18" charset="2"/>
              </a:rPr>
              <a:t>i</a:t>
            </a:r>
            <a:r>
              <a:rPr lang="de-DE" altLang="en-US" sz="2000" b="1" dirty="0">
                <a:solidFill>
                  <a:srgbClr val="0070C0"/>
                </a:solidFill>
                <a:sym typeface="Symbol" panose="05050102010706020507" pitchFamily="18" charset="2"/>
              </a:rPr>
              <a:t> </a:t>
            </a:r>
            <a:endParaRPr lang="de-DE" altLang="en-US" sz="3200" b="1" dirty="0">
              <a:solidFill>
                <a:srgbClr val="0070C0"/>
              </a:solidFill>
              <a:sym typeface="Symbol" panose="05050102010706020507" pitchFamily="18" charset="2"/>
            </a:endParaRPr>
          </a:p>
          <a:p>
            <a:endParaRPr lang="de-DE" altLang="en-US" sz="1600" i="1" dirty="0">
              <a:sym typeface="Symbol" panose="05050102010706020507" pitchFamily="18" charset="2"/>
            </a:endParaRPr>
          </a:p>
          <a:p>
            <a:r>
              <a:rPr lang="de-DE" altLang="en-US" sz="3200" dirty="0"/>
              <a:t>The round keys are generated by the key schedule</a:t>
            </a:r>
          </a:p>
        </p:txBody>
      </p:sp>
      <p:sp>
        <p:nvSpPr>
          <p:cNvPr id="30724" name="Fußzeilenplatzhalter 4">
            <a:extLst>
              <a:ext uri="{FF2B5EF4-FFF2-40B4-BE49-F238E27FC236}">
                <a16:creationId xmlns:a16="http://schemas.microsoft.com/office/drawing/2014/main" id="{E0A6C6C8-83E6-4097-B7E3-36EABA29D8A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dirty="0">
                <a:solidFill>
                  <a:schemeClr val="accent3">
                    <a:lumMod val="75000"/>
                  </a:schemeClr>
                </a:solidFill>
              </a:rPr>
              <a:t>Chapter 4 of </a:t>
            </a:r>
            <a:r>
              <a:rPr lang="de-DE" altLang="en-US" i="1" dirty="0">
                <a:solidFill>
                  <a:schemeClr val="accent3">
                    <a:lumMod val="75000"/>
                  </a:schemeClr>
                </a:solidFill>
              </a:rPr>
              <a:t>Understanding Cryptography</a:t>
            </a:r>
            <a:r>
              <a:rPr lang="de-DE" altLang="en-US" dirty="0">
                <a:solidFill>
                  <a:schemeClr val="accent3">
                    <a:lumMod val="75000"/>
                  </a:schemeClr>
                </a:solidFill>
              </a:rPr>
              <a:t> by Christof Paar and Jan Pelzl</a:t>
            </a:r>
          </a:p>
        </p:txBody>
      </p:sp>
      <p:sp>
        <p:nvSpPr>
          <p:cNvPr id="30727" name="Foliennummernplatzhalter 8">
            <a:extLst>
              <a:ext uri="{FF2B5EF4-FFF2-40B4-BE49-F238E27FC236}">
                <a16:creationId xmlns:a16="http://schemas.microsoft.com/office/drawing/2014/main" id="{7F7381F8-8325-460B-8026-C4C207A0B5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474B3E-F077-421C-981F-98A414FC7FF5}" type="slidenum">
              <a:rPr lang="de-DE" altLang="en-US" smtClean="0">
                <a:solidFill>
                  <a:srgbClr val="394073"/>
                </a:solidFill>
              </a:rPr>
              <a:pPr/>
              <a:t>16</a:t>
            </a:fld>
            <a:endParaRPr lang="de-DE" altLang="en-US" dirty="0">
              <a:solidFill>
                <a:srgbClr val="394073"/>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a:extLst>
              <a:ext uri="{FF2B5EF4-FFF2-40B4-BE49-F238E27FC236}">
                <a16:creationId xmlns:a16="http://schemas.microsoft.com/office/drawing/2014/main" id="{4FCA3C26-1D06-4A6A-861B-E12E94139AFF}"/>
              </a:ext>
            </a:extLst>
          </p:cNvPr>
          <p:cNvSpPr>
            <a:spLocks noGrp="1"/>
          </p:cNvSpPr>
          <p:nvPr>
            <p:ph type="title"/>
          </p:nvPr>
        </p:nvSpPr>
        <p:spPr/>
        <p:txBody>
          <a:bodyPr/>
          <a:lstStyle/>
          <a:p>
            <a:r>
              <a:rPr lang="en-US" altLang="en-US" sz="3600" dirty="0">
                <a:ea typeface="ＭＳ Ｐゴシック" panose="020B0600070205080204" pitchFamily="34" charset="-128"/>
              </a:rPr>
              <a:t>AES Key Scheduling</a:t>
            </a:r>
            <a:endParaRPr lang="de-DE" altLang="en-US" sz="3600" dirty="0"/>
          </a:p>
        </p:txBody>
      </p:sp>
      <p:sp>
        <p:nvSpPr>
          <p:cNvPr id="31747" name="Inhaltsplatzhalter 2">
            <a:extLst>
              <a:ext uri="{FF2B5EF4-FFF2-40B4-BE49-F238E27FC236}">
                <a16:creationId xmlns:a16="http://schemas.microsoft.com/office/drawing/2014/main" id="{5F628A56-2AC0-428F-B43B-32A78D32D1A0}"/>
              </a:ext>
            </a:extLst>
          </p:cNvPr>
          <p:cNvSpPr>
            <a:spLocks noGrp="1"/>
          </p:cNvSpPr>
          <p:nvPr>
            <p:ph idx="1"/>
          </p:nvPr>
        </p:nvSpPr>
        <p:spPr>
          <a:xfrm>
            <a:off x="849313" y="1130300"/>
            <a:ext cx="7151687" cy="5416550"/>
          </a:xfrm>
        </p:spPr>
        <p:txBody>
          <a:bodyPr/>
          <a:lstStyle/>
          <a:p>
            <a:r>
              <a:rPr lang="de-DE" altLang="en-US"/>
              <a:t>Subkeys are derived recursively from the original 128/192/256-bit input key</a:t>
            </a:r>
          </a:p>
          <a:p>
            <a:endParaRPr lang="de-DE" altLang="en-US"/>
          </a:p>
          <a:p>
            <a:r>
              <a:rPr lang="de-DE" altLang="en-US"/>
              <a:t>Each round has 1 subkey, plus 1 subkey at the beginning of AES</a:t>
            </a:r>
          </a:p>
          <a:p>
            <a:endParaRPr lang="de-DE" altLang="en-US"/>
          </a:p>
          <a:p>
            <a:endParaRPr lang="de-DE" altLang="en-US"/>
          </a:p>
          <a:p>
            <a:endParaRPr lang="de-DE" altLang="en-US"/>
          </a:p>
          <a:p>
            <a:endParaRPr lang="de-DE" altLang="en-US"/>
          </a:p>
          <a:p>
            <a:endParaRPr lang="de-DE" altLang="en-US"/>
          </a:p>
          <a:p>
            <a:pPr>
              <a:buFontTx/>
              <a:buNone/>
            </a:pPr>
            <a:endParaRPr lang="de-DE" altLang="en-US"/>
          </a:p>
          <a:p>
            <a:pPr>
              <a:buFontTx/>
              <a:buNone/>
            </a:pPr>
            <a:endParaRPr lang="de-DE" altLang="en-US"/>
          </a:p>
          <a:p>
            <a:r>
              <a:rPr lang="de-DE" altLang="en-US"/>
              <a:t>Key whitening: Subkey is used both at the input and output of AES</a:t>
            </a:r>
            <a:br>
              <a:rPr lang="de-DE" altLang="en-US"/>
            </a:br>
            <a:r>
              <a:rPr lang="en-US" altLang="en-US">
                <a:sym typeface="Symbol" panose="05050102010706020507" pitchFamily="18" charset="2"/>
              </a:rPr>
              <a:t> </a:t>
            </a:r>
            <a:r>
              <a:rPr lang="de-DE" altLang="en-US"/>
              <a:t> # subkeys = # rounds + 1 </a:t>
            </a:r>
          </a:p>
          <a:p>
            <a:endParaRPr lang="de-DE" altLang="en-US"/>
          </a:p>
          <a:p>
            <a:r>
              <a:rPr lang="de-DE" altLang="en-US"/>
              <a:t>There are different key schedules for the different key sizes</a:t>
            </a:r>
          </a:p>
          <a:p>
            <a:pPr>
              <a:buFontTx/>
              <a:buNone/>
            </a:pPr>
            <a:endParaRPr lang="de-DE" altLang="en-US"/>
          </a:p>
        </p:txBody>
      </p:sp>
      <p:sp>
        <p:nvSpPr>
          <p:cNvPr id="31748" name="Fußzeilenplatzhalter 4">
            <a:extLst>
              <a:ext uri="{FF2B5EF4-FFF2-40B4-BE49-F238E27FC236}">
                <a16:creationId xmlns:a16="http://schemas.microsoft.com/office/drawing/2014/main" id="{B81573BD-D9EE-44DB-B1DD-3BD62B60D1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dirty="0">
                <a:solidFill>
                  <a:schemeClr val="accent3">
                    <a:lumMod val="75000"/>
                  </a:schemeClr>
                </a:solidFill>
              </a:rPr>
              <a:t>Chapter 4 of </a:t>
            </a:r>
            <a:r>
              <a:rPr lang="de-DE" altLang="en-US" i="1" dirty="0">
                <a:solidFill>
                  <a:schemeClr val="accent3">
                    <a:lumMod val="75000"/>
                  </a:schemeClr>
                </a:solidFill>
              </a:rPr>
              <a:t>Understanding Cryptography</a:t>
            </a:r>
            <a:r>
              <a:rPr lang="de-DE" altLang="en-US" dirty="0">
                <a:solidFill>
                  <a:schemeClr val="accent3">
                    <a:lumMod val="75000"/>
                  </a:schemeClr>
                </a:solidFill>
              </a:rPr>
              <a:t> by Christof Paar and Jan Pelzl</a:t>
            </a:r>
          </a:p>
        </p:txBody>
      </p:sp>
      <p:graphicFrame>
        <p:nvGraphicFramePr>
          <p:cNvPr id="7" name="Tabelle 6">
            <a:extLst>
              <a:ext uri="{FF2B5EF4-FFF2-40B4-BE49-F238E27FC236}">
                <a16:creationId xmlns:a16="http://schemas.microsoft.com/office/drawing/2014/main" id="{9419EBE5-A57B-4B26-B8FA-8E425216D415}"/>
              </a:ext>
            </a:extLst>
          </p:cNvPr>
          <p:cNvGraphicFramePr>
            <a:graphicFrameLocks noGrp="1"/>
          </p:cNvGraphicFramePr>
          <p:nvPr>
            <p:extLst>
              <p:ext uri="{D42A27DB-BD31-4B8C-83A1-F6EECF244321}">
                <p14:modId xmlns:p14="http://schemas.microsoft.com/office/powerpoint/2010/main" val="2758004550"/>
              </p:ext>
            </p:extLst>
          </p:nvPr>
        </p:nvGraphicFramePr>
        <p:xfrm>
          <a:off x="1905000" y="4038600"/>
          <a:ext cx="5486400" cy="1482724"/>
        </p:xfrm>
        <a:graphic>
          <a:graphicData uri="http://schemas.openxmlformats.org/drawingml/2006/table">
            <a:tbl>
              <a:tblPr firstRow="1" bandRow="1">
                <a:tableStyleId>{9DCAF9ED-07DC-4A11-8D7F-57B35C25682E}</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370681">
                <a:tc>
                  <a:txBody>
                    <a:bodyPr/>
                    <a:lstStyle/>
                    <a:p>
                      <a:pPr algn="ctr"/>
                      <a:r>
                        <a:rPr lang="de-DE" sz="1600" dirty="0"/>
                        <a:t>Key </a:t>
                      </a:r>
                      <a:r>
                        <a:rPr lang="en-US" sz="1600" noProof="0" dirty="0"/>
                        <a:t>length</a:t>
                      </a:r>
                      <a:r>
                        <a:rPr lang="de-DE" sz="1600" baseline="0" dirty="0"/>
                        <a:t> (bits)</a:t>
                      </a:r>
                      <a:endParaRPr lang="de-DE" sz="1600" dirty="0"/>
                    </a:p>
                  </a:txBody>
                  <a:tcPr marT="45700" marB="45700"/>
                </a:tc>
                <a:tc>
                  <a:txBody>
                    <a:bodyPr/>
                    <a:lstStyle/>
                    <a:p>
                      <a:pPr algn="ctr"/>
                      <a:r>
                        <a:rPr lang="en-US" sz="1600" noProof="0" dirty="0"/>
                        <a:t>Number</a:t>
                      </a:r>
                      <a:r>
                        <a:rPr lang="de-DE" sz="1600" baseline="0" dirty="0"/>
                        <a:t> of subkeys</a:t>
                      </a:r>
                      <a:endParaRPr lang="de-DE" sz="1600" dirty="0"/>
                    </a:p>
                  </a:txBody>
                  <a:tcPr marT="45700" marB="45700"/>
                </a:tc>
                <a:extLst>
                  <a:ext uri="{0D108BD9-81ED-4DB2-BD59-A6C34878D82A}">
                    <a16:rowId xmlns:a16="http://schemas.microsoft.com/office/drawing/2014/main" val="10000"/>
                  </a:ext>
                </a:extLst>
              </a:tr>
              <a:tr h="370681">
                <a:tc>
                  <a:txBody>
                    <a:bodyPr/>
                    <a:lstStyle/>
                    <a:p>
                      <a:pPr algn="ctr"/>
                      <a:r>
                        <a:rPr lang="de-DE" sz="1600" dirty="0"/>
                        <a:t>128</a:t>
                      </a:r>
                    </a:p>
                  </a:txBody>
                  <a:tcPr marT="45700" marB="45700"/>
                </a:tc>
                <a:tc>
                  <a:txBody>
                    <a:bodyPr/>
                    <a:lstStyle/>
                    <a:p>
                      <a:pPr algn="ctr"/>
                      <a:r>
                        <a:rPr lang="de-DE" sz="1600" dirty="0"/>
                        <a:t>11</a:t>
                      </a:r>
                    </a:p>
                  </a:txBody>
                  <a:tcPr marT="45700" marB="45700"/>
                </a:tc>
                <a:extLst>
                  <a:ext uri="{0D108BD9-81ED-4DB2-BD59-A6C34878D82A}">
                    <a16:rowId xmlns:a16="http://schemas.microsoft.com/office/drawing/2014/main" val="10001"/>
                  </a:ext>
                </a:extLst>
              </a:tr>
              <a:tr h="370681">
                <a:tc>
                  <a:txBody>
                    <a:bodyPr/>
                    <a:lstStyle/>
                    <a:p>
                      <a:pPr algn="ctr"/>
                      <a:r>
                        <a:rPr lang="de-DE" sz="1600" dirty="0"/>
                        <a:t>192</a:t>
                      </a:r>
                    </a:p>
                  </a:txBody>
                  <a:tcPr marT="45700" marB="45700"/>
                </a:tc>
                <a:tc>
                  <a:txBody>
                    <a:bodyPr/>
                    <a:lstStyle/>
                    <a:p>
                      <a:pPr algn="ctr"/>
                      <a:r>
                        <a:rPr lang="de-DE" sz="1600" dirty="0"/>
                        <a:t>13</a:t>
                      </a:r>
                    </a:p>
                  </a:txBody>
                  <a:tcPr marT="45700" marB="45700"/>
                </a:tc>
                <a:extLst>
                  <a:ext uri="{0D108BD9-81ED-4DB2-BD59-A6C34878D82A}">
                    <a16:rowId xmlns:a16="http://schemas.microsoft.com/office/drawing/2014/main" val="10002"/>
                  </a:ext>
                </a:extLst>
              </a:tr>
              <a:tr h="370681">
                <a:tc>
                  <a:txBody>
                    <a:bodyPr/>
                    <a:lstStyle/>
                    <a:p>
                      <a:pPr algn="ctr"/>
                      <a:r>
                        <a:rPr lang="de-DE" sz="1600" dirty="0"/>
                        <a:t>256</a:t>
                      </a:r>
                    </a:p>
                  </a:txBody>
                  <a:tcPr marT="45700" marB="45700"/>
                </a:tc>
                <a:tc>
                  <a:txBody>
                    <a:bodyPr/>
                    <a:lstStyle/>
                    <a:p>
                      <a:pPr algn="ctr"/>
                      <a:r>
                        <a:rPr lang="de-DE" sz="1600" dirty="0"/>
                        <a:t>15</a:t>
                      </a:r>
                    </a:p>
                  </a:txBody>
                  <a:tcPr marT="45700" marB="45700"/>
                </a:tc>
                <a:extLst>
                  <a:ext uri="{0D108BD9-81ED-4DB2-BD59-A6C34878D82A}">
                    <a16:rowId xmlns:a16="http://schemas.microsoft.com/office/drawing/2014/main" val="10003"/>
                  </a:ext>
                </a:extLst>
              </a:tr>
            </a:tbl>
          </a:graphicData>
        </a:graphic>
      </p:graphicFrame>
      <p:sp>
        <p:nvSpPr>
          <p:cNvPr id="31766" name="Foliennummernplatzhalter 8">
            <a:extLst>
              <a:ext uri="{FF2B5EF4-FFF2-40B4-BE49-F238E27FC236}">
                <a16:creationId xmlns:a16="http://schemas.microsoft.com/office/drawing/2014/main" id="{784F5131-89D2-41C2-ADF5-E723F70577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3A7678-AD22-4D9D-9147-69DBD5CD3D2B}" type="slidenum">
              <a:rPr lang="de-DE" altLang="en-US" smtClean="0">
                <a:solidFill>
                  <a:srgbClr val="394073"/>
                </a:solidFill>
              </a:rPr>
              <a:pPr/>
              <a:t>17</a:t>
            </a:fld>
            <a:endParaRPr lang="de-DE" altLang="en-US" dirty="0">
              <a:solidFill>
                <a:srgbClr val="394073"/>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AFF8BAE-BB90-4C56-B4DA-E51A0E644CC4}"/>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AES Key Scheduling</a:t>
            </a:r>
            <a:endParaRPr lang="en-AU" altLang="en-US" dirty="0">
              <a:ea typeface="ＭＳ Ｐゴシック" panose="020B0600070205080204" pitchFamily="34" charset="-128"/>
            </a:endParaRPr>
          </a:p>
        </p:txBody>
      </p:sp>
      <p:sp>
        <p:nvSpPr>
          <p:cNvPr id="65539" name="Rectangle 3">
            <a:extLst>
              <a:ext uri="{FF2B5EF4-FFF2-40B4-BE49-F238E27FC236}">
                <a16:creationId xmlns:a16="http://schemas.microsoft.com/office/drawing/2014/main" id="{41F7DC5B-57BD-45E2-A0C0-F66EBF17F459}"/>
              </a:ext>
            </a:extLst>
          </p:cNvPr>
          <p:cNvSpPr>
            <a:spLocks noGrp="1" noChangeArrowheads="1"/>
          </p:cNvSpPr>
          <p:nvPr>
            <p:ph idx="1"/>
          </p:nvPr>
        </p:nvSpPr>
        <p:spPr/>
        <p:txBody>
          <a:bodyPr/>
          <a:lstStyle/>
          <a:p>
            <a:pPr eaLnBrk="1" hangingPunct="1"/>
            <a:r>
              <a:rPr lang="en-US" altLang="en-US" dirty="0">
                <a:ea typeface="ＭＳ Ｐゴシック" panose="020B0600070205080204" pitchFamily="34" charset="-128"/>
              </a:rPr>
              <a:t>Takes 128-bits (16-bytes) key and </a:t>
            </a:r>
            <a:r>
              <a:rPr lang="en-US" altLang="en-US" b="1" dirty="0">
                <a:ea typeface="ＭＳ Ｐゴシック" panose="020B0600070205080204" pitchFamily="34" charset="-128"/>
              </a:rPr>
              <a:t>expands</a:t>
            </a:r>
            <a:r>
              <a:rPr lang="en-US" altLang="en-US" dirty="0">
                <a:ea typeface="ＭＳ Ｐゴシック" panose="020B0600070205080204" pitchFamily="34" charset="-128"/>
              </a:rPr>
              <a:t> into array of 44 32-bit words</a:t>
            </a:r>
          </a:p>
          <a:p>
            <a:pPr eaLnBrk="1" hangingPunct="1"/>
            <a:r>
              <a:rPr lang="de-DE" altLang="en-US" dirty="0">
                <a:ea typeface="ＭＳ Ｐゴシック" panose="020B0600070205080204" pitchFamily="34" charset="-128"/>
              </a:rPr>
              <a:t>11 </a:t>
            </a:r>
            <a:r>
              <a:rPr lang="en-US" altLang="en-US" dirty="0">
                <a:ea typeface="ＭＳ Ｐゴシック" panose="020B0600070205080204" pitchFamily="34" charset="-128"/>
              </a:rPr>
              <a:t>subkeys</a:t>
            </a:r>
            <a:r>
              <a:rPr lang="de-DE" altLang="en-US" dirty="0">
                <a:ea typeface="ＭＳ Ｐゴシック" panose="020B0600070205080204" pitchFamily="34" charset="-128"/>
              </a:rPr>
              <a:t> are </a:t>
            </a:r>
            <a:r>
              <a:rPr lang="en-US" altLang="en-US" dirty="0">
                <a:ea typeface="ＭＳ Ｐゴシック" panose="020B0600070205080204" pitchFamily="34" charset="-128"/>
              </a:rPr>
              <a:t>stored</a:t>
            </a:r>
            <a:r>
              <a:rPr lang="de-DE" altLang="en-US" dirty="0">
                <a:ea typeface="ＭＳ Ｐゴシック" panose="020B0600070205080204" pitchFamily="34" charset="-128"/>
              </a:rPr>
              <a:t> in W[0]…W[3], W[4]…W[7], … , W[40]…W[43]</a:t>
            </a:r>
          </a:p>
          <a:p>
            <a:pPr eaLnBrk="1" hangingPunct="1"/>
            <a:endParaRPr lang="en-US" altLang="en-US" dirty="0">
              <a:solidFill>
                <a:srgbClr val="595959"/>
              </a:solidFill>
              <a:ea typeface="ＭＳ Ｐゴシック" panose="020B0600070205080204" pitchFamily="34" charset="-128"/>
            </a:endParaRPr>
          </a:p>
        </p:txBody>
      </p:sp>
      <p:pic>
        <p:nvPicPr>
          <p:cNvPr id="65540" name="Picture 5">
            <a:extLst>
              <a:ext uri="{FF2B5EF4-FFF2-40B4-BE49-F238E27FC236}">
                <a16:creationId xmlns:a16="http://schemas.microsoft.com/office/drawing/2014/main" id="{34389EB6-0975-434D-8ABC-000DD6CA5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35300"/>
            <a:ext cx="7874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liennummernplatzhalter 8">
            <a:extLst>
              <a:ext uri="{FF2B5EF4-FFF2-40B4-BE49-F238E27FC236}">
                <a16:creationId xmlns:a16="http://schemas.microsoft.com/office/drawing/2014/main" id="{47564989-D260-4D34-AE05-688461F6A7F9}"/>
              </a:ext>
            </a:extLst>
          </p:cNvPr>
          <p:cNvSpPr>
            <a:spLocks noGrp="1"/>
          </p:cNvSpPr>
          <p:nvPr>
            <p:ph type="sldNum" sz="quarter" idx="10"/>
          </p:nvPr>
        </p:nvSpPr>
        <p:spPr>
          <a:xfrm>
            <a:off x="8535987" y="6629400"/>
            <a:ext cx="504825" cy="1717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3A7678-AD22-4D9D-9147-69DBD5CD3D2B}" type="slidenum">
              <a:rPr lang="de-DE" altLang="en-US" smtClean="0">
                <a:solidFill>
                  <a:srgbClr val="394073"/>
                </a:solidFill>
              </a:rPr>
              <a:pPr/>
              <a:t>18</a:t>
            </a:fld>
            <a:endParaRPr lang="de-DE" altLang="en-US" dirty="0">
              <a:solidFill>
                <a:srgbClr val="394073"/>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447309" y="18431"/>
            <a:ext cx="4114800" cy="685800"/>
          </a:xfrm>
        </p:spPr>
        <p:txBody>
          <a:bodyPr/>
          <a:lstStyle/>
          <a:p>
            <a:r>
              <a:rPr lang="en-US" sz="3600" dirty="0"/>
              <a:t>AES Key Expansion</a:t>
            </a:r>
            <a:endParaRPr lang="en-AU" sz="3600" dirty="0"/>
          </a:p>
        </p:txBody>
      </p:sp>
      <p:sp>
        <p:nvSpPr>
          <p:cNvPr id="2" name="Slide Number Placeholder 1"/>
          <p:cNvSpPr>
            <a:spLocks noGrp="1"/>
          </p:cNvSpPr>
          <p:nvPr>
            <p:ph type="sldNum" sz="quarter" idx="10"/>
          </p:nvPr>
        </p:nvSpPr>
        <p:spPr/>
        <p:txBody>
          <a:bodyPr/>
          <a:lstStyle/>
          <a:p>
            <a:pPr>
              <a:defRPr/>
            </a:pPr>
            <a:fld id="{7A0671E9-418D-2440-8FFC-982A85567CAA}" type="slidenum">
              <a:rPr lang="en-US" smtClean="0"/>
              <a:pPr>
                <a:defRPr/>
              </a:pPr>
              <a:t>19</a:t>
            </a:fld>
            <a:endParaRPr lang="en-US" dirty="0"/>
          </a:p>
        </p:txBody>
      </p:sp>
      <p:pic>
        <p:nvPicPr>
          <p:cNvPr id="75779" name="Picture 6" descr="f9.pdf"/>
          <p:cNvPicPr>
            <a:picLocks noChangeAspect="1"/>
          </p:cNvPicPr>
          <p:nvPr/>
        </p:nvPicPr>
        <p:blipFill rotWithShape="1">
          <a:blip r:embed="rId3"/>
          <a:srcRect t="2728" b="14064"/>
          <a:stretch/>
        </p:blipFill>
        <p:spPr bwMode="auto">
          <a:xfrm>
            <a:off x="3650870" y="598605"/>
            <a:ext cx="5315049" cy="5660790"/>
          </a:xfrm>
          <a:prstGeom prst="rect">
            <a:avLst/>
          </a:prstGeom>
          <a:noFill/>
          <a:ln w="9525">
            <a:noFill/>
            <a:miter lim="800000"/>
            <a:headEnd/>
            <a:tailEnd/>
          </a:ln>
        </p:spPr>
      </p:pic>
      <p:sp>
        <p:nvSpPr>
          <p:cNvPr id="7" name="Inhaltsplatzhalter 2">
            <a:extLst>
              <a:ext uri="{FF2B5EF4-FFF2-40B4-BE49-F238E27FC236}">
                <a16:creationId xmlns:a16="http://schemas.microsoft.com/office/drawing/2014/main" id="{D27F2343-D4F3-4AD3-B225-F618F8851527}"/>
              </a:ext>
            </a:extLst>
          </p:cNvPr>
          <p:cNvSpPr txBox="1">
            <a:spLocks/>
          </p:cNvSpPr>
          <p:nvPr/>
        </p:nvSpPr>
        <p:spPr bwMode="auto">
          <a:xfrm>
            <a:off x="104775" y="152400"/>
            <a:ext cx="3781425" cy="6971845"/>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buClr>
                <a:srgbClr val="007AC2"/>
              </a:buClr>
              <a:buSzPct val="120000"/>
              <a:buFont typeface="Arial" pitchFamily="34" charset="0"/>
              <a:buChar char="•"/>
              <a:defRPr/>
            </a:pPr>
            <a:r>
              <a:rPr lang="de-DE" sz="2100" kern="0" dirty="0">
                <a:solidFill>
                  <a:schemeClr val="tx1"/>
                </a:solidFill>
                <a:latin typeface="Calibri" panose="020F0502020204030204" pitchFamily="34" charset="0"/>
                <a:cs typeface="Calibri" panose="020F0502020204030204" pitchFamily="34" charset="0"/>
              </a:rPr>
              <a:t>First </a:t>
            </a:r>
            <a:r>
              <a:rPr lang="en-US" sz="2100" kern="0" dirty="0">
                <a:solidFill>
                  <a:schemeClr val="tx1"/>
                </a:solidFill>
                <a:latin typeface="Calibri" panose="020F0502020204030204" pitchFamily="34" charset="0"/>
                <a:cs typeface="Calibri" panose="020F0502020204030204" pitchFamily="34" charset="0"/>
              </a:rPr>
              <a:t>subkey</a:t>
            </a:r>
            <a:r>
              <a:rPr lang="de-DE" sz="2100" kern="0" dirty="0">
                <a:solidFill>
                  <a:schemeClr val="tx1"/>
                </a:solidFill>
                <a:latin typeface="Calibri" panose="020F0502020204030204" pitchFamily="34" charset="0"/>
                <a:cs typeface="Calibri" panose="020F0502020204030204" pitchFamily="34" charset="0"/>
              </a:rPr>
              <a:t> </a:t>
            </a:r>
            <a:r>
              <a:rPr lang="de-DE" sz="2100" i="1" kern="0" dirty="0">
                <a:solidFill>
                  <a:schemeClr val="tx1"/>
                </a:solidFill>
                <a:latin typeface="Calibri" panose="020F0502020204030204" pitchFamily="34" charset="0"/>
                <a:cs typeface="Calibri" panose="020F0502020204030204" pitchFamily="34" charset="0"/>
              </a:rPr>
              <a:t>W[0]</a:t>
            </a:r>
            <a:r>
              <a:rPr lang="de-DE" sz="2100" kern="0" dirty="0">
                <a:solidFill>
                  <a:schemeClr val="tx1"/>
                </a:solidFill>
                <a:latin typeface="Calibri" panose="020F0502020204030204" pitchFamily="34" charset="0"/>
                <a:cs typeface="Calibri" panose="020F0502020204030204" pitchFamily="34" charset="0"/>
              </a:rPr>
              <a:t>…</a:t>
            </a:r>
            <a:r>
              <a:rPr lang="de-DE" sz="2100" i="1" kern="0" dirty="0">
                <a:solidFill>
                  <a:schemeClr val="tx1"/>
                </a:solidFill>
                <a:latin typeface="Calibri" panose="020F0502020204030204" pitchFamily="34" charset="0"/>
                <a:cs typeface="Calibri" panose="020F0502020204030204" pitchFamily="34" charset="0"/>
              </a:rPr>
              <a:t>W[3]</a:t>
            </a:r>
            <a:r>
              <a:rPr lang="de-DE" sz="2100" kern="0" dirty="0">
                <a:solidFill>
                  <a:schemeClr val="tx1"/>
                </a:solidFill>
                <a:latin typeface="Calibri" panose="020F0502020204030204" pitchFamily="34" charset="0"/>
                <a:cs typeface="Calibri" panose="020F0502020204030204" pitchFamily="34" charset="0"/>
              </a:rPr>
              <a:t> is the original AES key</a:t>
            </a:r>
          </a:p>
          <a:p>
            <a:pPr marL="195263" indent="-195263">
              <a:lnSpc>
                <a:spcPct val="125000"/>
              </a:lnSpc>
              <a:spcBef>
                <a:spcPct val="25000"/>
              </a:spcBef>
              <a:buClr>
                <a:srgbClr val="007AC2"/>
              </a:buClr>
              <a:buSzPct val="120000"/>
              <a:buFont typeface="Arial" pitchFamily="34" charset="0"/>
              <a:buChar char="•"/>
              <a:defRPr/>
            </a:pPr>
            <a:r>
              <a:rPr lang="en-US" altLang="en-US" sz="2100" kern="0" dirty="0">
                <a:solidFill>
                  <a:schemeClr val="tx1"/>
                </a:solidFill>
                <a:latin typeface="Calibri" panose="020F0502020204030204" pitchFamily="34" charset="0"/>
                <a:cs typeface="Calibri" panose="020F0502020204030204" pitchFamily="34" charset="0"/>
              </a:rPr>
              <a:t>Constructing subsequent groups of 4 words based on the </a:t>
            </a:r>
            <a:r>
              <a:rPr lang="en-US" altLang="en-US" sz="2100" i="1" kern="0" dirty="0">
                <a:solidFill>
                  <a:schemeClr val="tx1"/>
                </a:solidFill>
                <a:latin typeface="Calibri" panose="020F0502020204030204" pitchFamily="34" charset="0"/>
                <a:cs typeface="Calibri" panose="020F0502020204030204" pitchFamily="34" charset="0"/>
              </a:rPr>
              <a:t>Previous Word (</a:t>
            </a:r>
            <a:r>
              <a:rPr lang="en-US" altLang="en-US" sz="2000" kern="0" dirty="0">
                <a:solidFill>
                  <a:srgbClr val="FF0000"/>
                </a:solidFill>
                <a:latin typeface="Calibri" panose="020F0502020204030204" pitchFamily="34" charset="0"/>
                <a:cs typeface="Calibri" panose="020F0502020204030204" pitchFamily="34" charset="0"/>
              </a:rPr>
              <a:t>W</a:t>
            </a:r>
            <a:r>
              <a:rPr lang="en-US" altLang="en-US" sz="2000" kern="0" baseline="-25000" dirty="0">
                <a:solidFill>
                  <a:srgbClr val="FF0000"/>
                </a:solidFill>
                <a:latin typeface="Calibri" panose="020F0502020204030204" pitchFamily="34" charset="0"/>
                <a:cs typeface="Calibri" panose="020F0502020204030204" pitchFamily="34" charset="0"/>
              </a:rPr>
              <a:t>i-1</a:t>
            </a:r>
            <a:r>
              <a:rPr lang="en-US" altLang="en-US" sz="2100" kern="0" dirty="0">
                <a:solidFill>
                  <a:schemeClr val="tx1"/>
                </a:solidFill>
                <a:latin typeface="Calibri" panose="020F0502020204030204" pitchFamily="34" charset="0"/>
                <a:cs typeface="Calibri" panose="020F0502020204030204" pitchFamily="34" charset="0"/>
              </a:rPr>
              <a:t>)</a:t>
            </a:r>
            <a:r>
              <a:rPr lang="en-US" altLang="en-US" sz="2100" i="1" kern="0" dirty="0">
                <a:solidFill>
                  <a:schemeClr val="tx1"/>
                </a:solidFill>
                <a:latin typeface="Calibri" panose="020F0502020204030204" pitchFamily="34" charset="0"/>
                <a:cs typeface="Calibri" panose="020F0502020204030204" pitchFamily="34" charset="0"/>
              </a:rPr>
              <a:t> </a:t>
            </a:r>
            <a:r>
              <a:rPr lang="en-US" altLang="en-US" sz="2100" kern="0" dirty="0">
                <a:solidFill>
                  <a:schemeClr val="tx1"/>
                </a:solidFill>
                <a:latin typeface="Calibri" panose="020F0502020204030204" pitchFamily="34" charset="0"/>
                <a:cs typeface="Calibri" panose="020F0502020204030204" pitchFamily="34" charset="0"/>
              </a:rPr>
              <a:t>&amp; </a:t>
            </a:r>
            <a:r>
              <a:rPr lang="en-US" altLang="en-US" sz="2100" i="1" kern="0" dirty="0">
                <a:solidFill>
                  <a:schemeClr val="tx1"/>
                </a:solidFill>
                <a:latin typeface="Calibri" panose="020F0502020204030204" pitchFamily="34" charset="0"/>
                <a:cs typeface="Calibri" panose="020F0502020204030204" pitchFamily="34" charset="0"/>
              </a:rPr>
              <a:t>4</a:t>
            </a:r>
            <a:r>
              <a:rPr lang="en-US" altLang="en-US" sz="2100" i="1" kern="0" baseline="30000" dirty="0">
                <a:solidFill>
                  <a:schemeClr val="tx1"/>
                </a:solidFill>
                <a:latin typeface="Calibri" panose="020F0502020204030204" pitchFamily="34" charset="0"/>
                <a:cs typeface="Calibri" panose="020F0502020204030204" pitchFamily="34" charset="0"/>
              </a:rPr>
              <a:t>th</a:t>
            </a:r>
            <a:r>
              <a:rPr lang="en-US" altLang="en-US" sz="2100" i="1" kern="0" dirty="0">
                <a:solidFill>
                  <a:schemeClr val="tx1"/>
                </a:solidFill>
                <a:latin typeface="Calibri" panose="020F0502020204030204" pitchFamily="34" charset="0"/>
                <a:cs typeface="Calibri" panose="020F0502020204030204" pitchFamily="34" charset="0"/>
              </a:rPr>
              <a:t> back Word</a:t>
            </a:r>
            <a:r>
              <a:rPr lang="en-US" altLang="en-US" sz="2800" i="1" kern="0" dirty="0">
                <a:solidFill>
                  <a:schemeClr val="tx1"/>
                </a:solidFill>
                <a:latin typeface="Calibri" panose="020F0502020204030204" pitchFamily="34" charset="0"/>
                <a:cs typeface="Calibri" panose="020F0502020204030204" pitchFamily="34" charset="0"/>
              </a:rPr>
              <a:t> </a:t>
            </a:r>
            <a:r>
              <a:rPr lang="en-US" altLang="en-US" sz="2400" i="1" kern="0" dirty="0">
                <a:solidFill>
                  <a:schemeClr val="tx1"/>
                </a:solidFill>
                <a:latin typeface="Calibri" panose="020F0502020204030204" pitchFamily="34" charset="0"/>
                <a:cs typeface="Calibri" panose="020F0502020204030204" pitchFamily="34" charset="0"/>
              </a:rPr>
              <a:t>(</a:t>
            </a:r>
            <a:r>
              <a:rPr lang="en-US" altLang="en-US" sz="2000" kern="0" dirty="0">
                <a:solidFill>
                  <a:srgbClr val="FF0000"/>
                </a:solidFill>
                <a:latin typeface="Calibri" panose="020F0502020204030204" pitchFamily="34" charset="0"/>
                <a:cs typeface="Calibri" panose="020F0502020204030204" pitchFamily="34" charset="0"/>
              </a:rPr>
              <a:t>W</a:t>
            </a:r>
            <a:r>
              <a:rPr lang="en-US" altLang="en-US" sz="2000" kern="0" baseline="-25000" dirty="0">
                <a:solidFill>
                  <a:srgbClr val="FF0000"/>
                </a:solidFill>
                <a:latin typeface="Calibri" panose="020F0502020204030204" pitchFamily="34" charset="0"/>
                <a:cs typeface="Calibri" panose="020F0502020204030204" pitchFamily="34" charset="0"/>
              </a:rPr>
              <a:t>i-4</a:t>
            </a:r>
            <a:r>
              <a:rPr lang="en-US" altLang="en-US" sz="2400" kern="0" dirty="0">
                <a:solidFill>
                  <a:schemeClr val="tx1"/>
                </a:solidFill>
                <a:latin typeface="Calibri" panose="020F0502020204030204" pitchFamily="34" charset="0"/>
                <a:cs typeface="Calibri" panose="020F0502020204030204" pitchFamily="34" charset="0"/>
              </a:rPr>
              <a:t>)</a:t>
            </a:r>
            <a:r>
              <a:rPr lang="en-US" altLang="en-US" sz="2000" i="1" kern="0" dirty="0">
                <a:solidFill>
                  <a:schemeClr val="tx1"/>
                </a:solidFill>
                <a:latin typeface="Calibri" panose="020F0502020204030204" pitchFamily="34" charset="0"/>
                <a:cs typeface="Calibri" panose="020F0502020204030204" pitchFamily="34" charset="0"/>
              </a:rPr>
              <a:t> </a:t>
            </a:r>
          </a:p>
          <a:p>
            <a:pPr algn="ctr">
              <a:lnSpc>
                <a:spcPct val="125000"/>
              </a:lnSpc>
              <a:spcBef>
                <a:spcPct val="25000"/>
              </a:spcBef>
              <a:buClr>
                <a:srgbClr val="007AC2"/>
              </a:buClr>
              <a:buSzPct val="120000"/>
              <a:defRPr/>
            </a:pP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 </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i-1</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r>
              <a:rPr lang="en-US" b="1" dirty="0">
                <a:solidFill>
                  <a:srgbClr val="0070C0"/>
                </a:solidFill>
                <a:highlight>
                  <a:srgbClr val="FFFF00"/>
                </a:highlight>
              </a:rPr>
              <a:t>⊕</a:t>
            </a:r>
            <a:r>
              <a:rPr lang="en-US" altLang="en-US" sz="2400" b="1" kern="0" dirty="0">
                <a:solidFill>
                  <a:schemeClr val="tx1"/>
                </a:solidFill>
                <a:highlight>
                  <a:srgbClr val="FFFF00"/>
                </a:highlight>
                <a:latin typeface="Calibri" panose="020F0502020204030204" pitchFamily="34" charset="0"/>
                <a:cs typeface="Calibri" panose="020F0502020204030204" pitchFamily="34" charset="0"/>
              </a:rPr>
              <a:t> </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i-4</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p>
          <a:p>
            <a:pPr>
              <a:lnSpc>
                <a:spcPct val="125000"/>
              </a:lnSpc>
              <a:spcBef>
                <a:spcPct val="25000"/>
              </a:spcBef>
              <a:buClr>
                <a:srgbClr val="007AC2"/>
              </a:buClr>
              <a:buSzPct val="120000"/>
              <a:defRPr/>
            </a:pPr>
            <a:r>
              <a:rPr lang="en-US" sz="2100" kern="0" dirty="0">
                <a:solidFill>
                  <a:schemeClr val="tx1"/>
                </a:solidFill>
                <a:latin typeface="Calibri" panose="020F0502020204030204" pitchFamily="34" charset="0"/>
                <a:cs typeface="Calibri" panose="020F0502020204030204" pitchFamily="34" charset="0"/>
              </a:rPr>
              <a:t>For all values of i that are not multiples of 4. </a:t>
            </a:r>
            <a:endParaRPr lang="en-AU" sz="2100" kern="0" dirty="0">
              <a:solidFill>
                <a:schemeClr val="tx1"/>
              </a:solidFill>
              <a:latin typeface="Calibri" panose="020F0502020204030204" pitchFamily="34" charset="0"/>
              <a:cs typeface="Calibri" panose="020F0502020204030204" pitchFamily="34" charset="0"/>
            </a:endParaRPr>
          </a:p>
          <a:p>
            <a:pPr marL="195263" indent="-195263">
              <a:lnSpc>
                <a:spcPct val="125000"/>
              </a:lnSpc>
              <a:spcBef>
                <a:spcPct val="25000"/>
              </a:spcBef>
              <a:buClr>
                <a:srgbClr val="007AC2"/>
              </a:buClr>
              <a:buSzPct val="120000"/>
              <a:buFont typeface="Arial" pitchFamily="34" charset="0"/>
              <a:buChar char="•"/>
              <a:defRPr/>
            </a:pPr>
            <a:r>
              <a:rPr lang="en-US" altLang="en-US" sz="2100" b="1" kern="0" dirty="0">
                <a:solidFill>
                  <a:srgbClr val="0070C0"/>
                </a:solidFill>
                <a:latin typeface="Calibri" panose="020F0502020204030204" pitchFamily="34" charset="0"/>
                <a:cs typeface="Calibri" panose="020F0502020204030204" pitchFamily="34" charset="0"/>
              </a:rPr>
              <a:t>1</a:t>
            </a:r>
            <a:r>
              <a:rPr lang="en-US" altLang="en-US" sz="2100" b="1" kern="0" baseline="30000" dirty="0">
                <a:solidFill>
                  <a:srgbClr val="0070C0"/>
                </a:solidFill>
                <a:latin typeface="Calibri" panose="020F0502020204030204" pitchFamily="34" charset="0"/>
                <a:cs typeface="Calibri" panose="020F0502020204030204" pitchFamily="34" charset="0"/>
              </a:rPr>
              <a:t>st</a:t>
            </a:r>
            <a:r>
              <a:rPr lang="en-US" altLang="en-US" sz="2100" b="1" kern="0" dirty="0">
                <a:solidFill>
                  <a:srgbClr val="0070C0"/>
                </a:solidFill>
                <a:latin typeface="Calibri" panose="020F0502020204030204" pitchFamily="34" charset="0"/>
                <a:cs typeface="Calibri" panose="020F0502020204030204" pitchFamily="34" charset="0"/>
              </a:rPr>
              <a:t> word </a:t>
            </a:r>
            <a:r>
              <a:rPr lang="en-US" altLang="en-US" sz="2100" kern="0" dirty="0">
                <a:solidFill>
                  <a:schemeClr val="tx1"/>
                </a:solidFill>
                <a:latin typeface="Calibri" panose="020F0502020204030204" pitchFamily="34" charset="0"/>
                <a:cs typeface="Calibri" panose="020F0502020204030204" pitchFamily="34" charset="0"/>
              </a:rPr>
              <a:t>in each group gets a “special treatment” using function </a:t>
            </a:r>
            <a:r>
              <a:rPr lang="en-US" altLang="en-US" sz="2400" b="1" kern="0" dirty="0">
                <a:solidFill>
                  <a:schemeClr val="tx1"/>
                </a:solidFill>
                <a:latin typeface="Calibri" panose="020F0502020204030204" pitchFamily="34" charset="0"/>
                <a:cs typeface="Calibri" panose="020F0502020204030204" pitchFamily="34" charset="0"/>
              </a:rPr>
              <a:t>g</a:t>
            </a:r>
            <a:r>
              <a:rPr lang="en-US" altLang="en-US" sz="2100" kern="0" dirty="0">
                <a:solidFill>
                  <a:schemeClr val="tx1"/>
                </a:solidFill>
                <a:latin typeface="Calibri" panose="020F0502020204030204" pitchFamily="34" charset="0"/>
                <a:cs typeface="Calibri" panose="020F0502020204030204" pitchFamily="34" charset="0"/>
              </a:rPr>
              <a:t> before </a:t>
            </a:r>
            <a:r>
              <a:rPr lang="en-US" altLang="en-US" sz="2100" kern="0" dirty="0" err="1">
                <a:solidFill>
                  <a:schemeClr val="tx1"/>
                </a:solidFill>
                <a:latin typeface="Calibri" panose="020F0502020204030204" pitchFamily="34" charset="0"/>
                <a:cs typeface="Calibri" panose="020F0502020204030204" pitchFamily="34" charset="0"/>
              </a:rPr>
              <a:t>XOR’ing</a:t>
            </a:r>
            <a:r>
              <a:rPr lang="en-US" altLang="en-US" sz="2100" kern="0" dirty="0">
                <a:solidFill>
                  <a:schemeClr val="tx1"/>
                </a:solidFill>
                <a:latin typeface="Calibri" panose="020F0502020204030204" pitchFamily="34" charset="0"/>
                <a:cs typeface="Calibri" panose="020F0502020204030204" pitchFamily="34" charset="0"/>
              </a:rPr>
              <a:t> the </a:t>
            </a:r>
            <a:r>
              <a:rPr lang="en-US" altLang="en-US" sz="2100" i="1" kern="0" dirty="0">
                <a:solidFill>
                  <a:schemeClr val="tx1"/>
                </a:solidFill>
                <a:latin typeface="Calibri" panose="020F0502020204030204" pitchFamily="34" charset="0"/>
                <a:cs typeface="Calibri" panose="020F0502020204030204" pitchFamily="34" charset="0"/>
              </a:rPr>
              <a:t>4</a:t>
            </a:r>
            <a:r>
              <a:rPr lang="en-US" altLang="en-US" sz="2100" i="1" kern="0" baseline="30000" dirty="0">
                <a:solidFill>
                  <a:schemeClr val="tx1"/>
                </a:solidFill>
                <a:latin typeface="Calibri" panose="020F0502020204030204" pitchFamily="34" charset="0"/>
                <a:cs typeface="Calibri" panose="020F0502020204030204" pitchFamily="34" charset="0"/>
              </a:rPr>
              <a:t>th</a:t>
            </a:r>
            <a:r>
              <a:rPr lang="en-US" altLang="en-US" sz="2100" i="1" kern="0" dirty="0">
                <a:solidFill>
                  <a:schemeClr val="tx1"/>
                </a:solidFill>
                <a:latin typeface="Calibri" panose="020F0502020204030204" pitchFamily="34" charset="0"/>
                <a:cs typeface="Calibri" panose="020F0502020204030204" pitchFamily="34" charset="0"/>
              </a:rPr>
              <a:t> back Word</a:t>
            </a:r>
            <a:r>
              <a:rPr lang="en-US" altLang="en-US" sz="2800" i="1" kern="0" dirty="0">
                <a:solidFill>
                  <a:schemeClr val="tx1"/>
                </a:solidFill>
                <a:latin typeface="Calibri" panose="020F0502020204030204" pitchFamily="34" charset="0"/>
                <a:cs typeface="Calibri" panose="020F0502020204030204" pitchFamily="34" charset="0"/>
              </a:rPr>
              <a:t> </a:t>
            </a:r>
            <a:r>
              <a:rPr lang="en-US" altLang="en-US" sz="2400" i="1" kern="0" dirty="0">
                <a:solidFill>
                  <a:schemeClr val="tx1"/>
                </a:solidFill>
                <a:latin typeface="Calibri" panose="020F0502020204030204" pitchFamily="34" charset="0"/>
                <a:cs typeface="Calibri" panose="020F0502020204030204" pitchFamily="34" charset="0"/>
              </a:rPr>
              <a:t>(</a:t>
            </a:r>
            <a:r>
              <a:rPr lang="en-US" altLang="en-US" sz="2000" kern="0" dirty="0">
                <a:solidFill>
                  <a:srgbClr val="FF0000"/>
                </a:solidFill>
                <a:latin typeface="Calibri" panose="020F0502020204030204" pitchFamily="34" charset="0"/>
                <a:cs typeface="Calibri" panose="020F0502020204030204" pitchFamily="34" charset="0"/>
              </a:rPr>
              <a:t>W</a:t>
            </a:r>
            <a:r>
              <a:rPr lang="en-US" altLang="en-US" sz="2000" kern="0" baseline="-25000" dirty="0">
                <a:solidFill>
                  <a:srgbClr val="FF0000"/>
                </a:solidFill>
                <a:latin typeface="Calibri" panose="020F0502020204030204" pitchFamily="34" charset="0"/>
                <a:cs typeface="Calibri" panose="020F0502020204030204" pitchFamily="34" charset="0"/>
              </a:rPr>
              <a:t>i-4</a:t>
            </a:r>
            <a:r>
              <a:rPr lang="en-US" altLang="en-US" sz="2400" kern="0" dirty="0">
                <a:solidFill>
                  <a:schemeClr val="tx1"/>
                </a:solidFill>
                <a:latin typeface="Calibri" panose="020F0502020204030204" pitchFamily="34" charset="0"/>
                <a:cs typeface="Calibri" panose="020F0502020204030204" pitchFamily="34" charset="0"/>
              </a:rPr>
              <a:t>)</a:t>
            </a:r>
            <a:r>
              <a:rPr lang="en-US" altLang="en-US" sz="2000" i="1" kern="0" dirty="0">
                <a:solidFill>
                  <a:schemeClr val="tx1"/>
                </a:solidFill>
                <a:latin typeface="Calibri" panose="020F0502020204030204" pitchFamily="34" charset="0"/>
                <a:cs typeface="Calibri" panose="020F0502020204030204" pitchFamily="34" charset="0"/>
              </a:rPr>
              <a:t> </a:t>
            </a:r>
          </a:p>
          <a:p>
            <a:pPr algn="ctr">
              <a:lnSpc>
                <a:spcPct val="125000"/>
              </a:lnSpc>
              <a:spcBef>
                <a:spcPct val="25000"/>
              </a:spcBef>
              <a:buClr>
                <a:srgbClr val="007AC2"/>
              </a:buClr>
              <a:buSzPct val="120000"/>
              <a:defRPr/>
            </a:pP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 </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r>
              <a:rPr lang="en-US" altLang="en-US" sz="2400" b="1" kern="0" dirty="0">
                <a:solidFill>
                  <a:schemeClr val="tx1"/>
                </a:solidFill>
                <a:highlight>
                  <a:srgbClr val="FFFF00"/>
                </a:highlight>
                <a:latin typeface="Calibri" panose="020F0502020204030204" pitchFamily="34" charset="0"/>
                <a:cs typeface="Calibri" panose="020F0502020204030204" pitchFamily="34" charset="0"/>
              </a:rPr>
              <a:t>g(</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i-1</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r>
              <a:rPr lang="en-US" altLang="en-US" sz="2400" b="1" kern="0" dirty="0">
                <a:solidFill>
                  <a:schemeClr val="tx1"/>
                </a:solidFill>
                <a:highlight>
                  <a:srgbClr val="FFFF00"/>
                </a:highlight>
                <a:latin typeface="Calibri" panose="020F0502020204030204" pitchFamily="34" charset="0"/>
                <a:cs typeface="Calibri" panose="020F0502020204030204" pitchFamily="34" charset="0"/>
              </a:rPr>
              <a:t>) </a:t>
            </a:r>
            <a:r>
              <a:rPr lang="en-US" sz="2400" b="1" dirty="0">
                <a:solidFill>
                  <a:srgbClr val="0070C0"/>
                </a:solidFill>
                <a:highlight>
                  <a:srgbClr val="FFFF00"/>
                </a:highlight>
              </a:rPr>
              <a:t>⊕</a:t>
            </a:r>
            <a:r>
              <a:rPr lang="en-US" altLang="en-US" sz="2400" b="1" kern="0" dirty="0">
                <a:solidFill>
                  <a:schemeClr val="tx1"/>
                </a:solidFill>
                <a:highlight>
                  <a:srgbClr val="FFFF00"/>
                </a:highlight>
                <a:latin typeface="Calibri" panose="020F0502020204030204" pitchFamily="34" charset="0"/>
                <a:cs typeface="Calibri" panose="020F0502020204030204" pitchFamily="34" charset="0"/>
              </a:rPr>
              <a:t> </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W</a:t>
            </a:r>
            <a:r>
              <a:rPr lang="en-US" altLang="en-US" sz="2400" b="1" kern="0" baseline="-25000" dirty="0">
                <a:solidFill>
                  <a:srgbClr val="FF0000"/>
                </a:solidFill>
                <a:highlight>
                  <a:srgbClr val="FFFF00"/>
                </a:highlight>
                <a:latin typeface="Calibri" panose="020F0502020204030204" pitchFamily="34" charset="0"/>
                <a:cs typeface="Calibri" panose="020F0502020204030204" pitchFamily="34" charset="0"/>
              </a:rPr>
              <a:t>i-4</a:t>
            </a:r>
            <a:r>
              <a:rPr lang="en-US" altLang="en-US" sz="2400" b="1" kern="0" dirty="0">
                <a:solidFill>
                  <a:srgbClr val="FF0000"/>
                </a:solidFill>
                <a:highlight>
                  <a:srgbClr val="FFFF00"/>
                </a:highlight>
                <a:latin typeface="Calibri" panose="020F0502020204030204" pitchFamily="34" charset="0"/>
                <a:cs typeface="Calibri" panose="020F0502020204030204" pitchFamily="34" charset="0"/>
              </a:rPr>
              <a:t> </a:t>
            </a:r>
            <a:endParaRPr lang="en-US" altLang="en-US" sz="2400" b="1" kern="0" dirty="0">
              <a:solidFill>
                <a:schemeClr val="tx1"/>
              </a:solidFill>
              <a:highlight>
                <a:srgbClr val="FFFF00"/>
              </a:highlight>
              <a:latin typeface="Calibri" panose="020F0502020204030204" pitchFamily="34" charset="0"/>
              <a:cs typeface="Calibri" panose="020F0502020204030204" pitchFamily="34" charset="0"/>
            </a:endParaRPr>
          </a:p>
          <a:p>
            <a:pPr>
              <a:lnSpc>
                <a:spcPct val="125000"/>
              </a:lnSpc>
              <a:spcBef>
                <a:spcPct val="25000"/>
              </a:spcBef>
              <a:buClr>
                <a:srgbClr val="007AC2"/>
              </a:buClr>
              <a:buSzPct val="120000"/>
              <a:defRPr/>
            </a:pPr>
            <a:endParaRPr lang="de-DE" sz="2000" kern="0" dirty="0">
              <a:solidFill>
                <a:schemeClr val="tx1"/>
              </a:solidFill>
              <a:latin typeface="+mn-lt"/>
            </a:endParaRPr>
          </a:p>
        </p:txBody>
      </p:sp>
      <p:pic>
        <p:nvPicPr>
          <p:cNvPr id="5" name="Picture 4">
            <a:extLst>
              <a:ext uri="{FF2B5EF4-FFF2-40B4-BE49-F238E27FC236}">
                <a16:creationId xmlns:a16="http://schemas.microsoft.com/office/drawing/2014/main" id="{C0A5FAED-1C37-428C-B4E1-C1EB674D474E}"/>
              </a:ext>
            </a:extLst>
          </p:cNvPr>
          <p:cNvPicPr>
            <a:picLocks noChangeAspect="1"/>
          </p:cNvPicPr>
          <p:nvPr/>
        </p:nvPicPr>
        <p:blipFill>
          <a:blip r:embed="rId4"/>
          <a:stretch>
            <a:fillRect/>
          </a:stretch>
        </p:blipFill>
        <p:spPr>
          <a:xfrm>
            <a:off x="609600" y="7062691"/>
            <a:ext cx="7772400" cy="644477"/>
          </a:xfrm>
          <a:prstGeom prst="rect">
            <a:avLst/>
          </a:prstGeom>
        </p:spPr>
      </p:pic>
      <p:sp>
        <p:nvSpPr>
          <p:cNvPr id="4" name="Rectangle 3">
            <a:extLst>
              <a:ext uri="{FF2B5EF4-FFF2-40B4-BE49-F238E27FC236}">
                <a16:creationId xmlns:a16="http://schemas.microsoft.com/office/drawing/2014/main" id="{3A8E0013-CE2B-429A-A99F-FC4AE895D810}"/>
              </a:ext>
            </a:extLst>
          </p:cNvPr>
          <p:cNvSpPr/>
          <p:nvPr/>
        </p:nvSpPr>
        <p:spPr>
          <a:xfrm>
            <a:off x="6232824" y="5562600"/>
            <a:ext cx="2840502" cy="954107"/>
          </a:xfrm>
          <a:prstGeom prst="rect">
            <a:avLst/>
          </a:prstGeom>
        </p:spPr>
        <p:txBody>
          <a:bodyPr wrap="square">
            <a:spAutoFit/>
          </a:bodyPr>
          <a:lstStyle/>
          <a:p>
            <a:r>
              <a:rPr lang="en-US" altLang="en-US" sz="2800" kern="0" dirty="0">
                <a:solidFill>
                  <a:srgbClr val="0070C0"/>
                </a:solidFill>
                <a:latin typeface="Calibri" panose="020F0502020204030204" pitchFamily="34" charset="0"/>
                <a:cs typeface="Calibri" panose="020F0502020204030204" pitchFamily="34" charset="0"/>
              </a:rPr>
              <a:t>Rotate</a:t>
            </a:r>
            <a:r>
              <a:rPr lang="en-US" altLang="en-US" sz="2800" kern="0" dirty="0">
                <a:solidFill>
                  <a:schemeClr val="tx1"/>
                </a:solidFill>
                <a:latin typeface="Calibri" panose="020F0502020204030204" pitchFamily="34" charset="0"/>
                <a:cs typeface="Calibri" panose="020F0502020204030204" pitchFamily="34" charset="0"/>
              </a:rPr>
              <a:t> -&gt; </a:t>
            </a:r>
            <a:r>
              <a:rPr lang="en-US" altLang="en-US" sz="2800" kern="0" dirty="0">
                <a:solidFill>
                  <a:srgbClr val="0070C0"/>
                </a:solidFill>
                <a:latin typeface="Calibri" panose="020F0502020204030204" pitchFamily="34" charset="0"/>
                <a:cs typeface="Calibri" panose="020F0502020204030204" pitchFamily="34" charset="0"/>
              </a:rPr>
              <a:t>S-box</a:t>
            </a:r>
            <a:r>
              <a:rPr lang="en-US" altLang="en-US" sz="2800" kern="0" dirty="0">
                <a:solidFill>
                  <a:schemeClr val="tx1"/>
                </a:solidFill>
                <a:latin typeface="Calibri" panose="020F0502020204030204" pitchFamily="34" charset="0"/>
                <a:cs typeface="Calibri" panose="020F0502020204030204" pitchFamily="34" charset="0"/>
              </a:rPr>
              <a:t> -&gt; </a:t>
            </a:r>
            <a:r>
              <a:rPr lang="en-US" altLang="en-US" sz="2800" kern="0" dirty="0">
                <a:solidFill>
                  <a:srgbClr val="0070C0"/>
                </a:solidFill>
                <a:latin typeface="Calibri" panose="020F0502020204030204" pitchFamily="34" charset="0"/>
                <a:cs typeface="Calibri" panose="020F0502020204030204" pitchFamily="34" charset="0"/>
              </a:rPr>
              <a:t>XOR a constant </a:t>
            </a:r>
            <a:endParaRPr lang="en-US" dirty="0">
              <a:solidFill>
                <a:srgbClr val="0070C0"/>
              </a:solidFill>
            </a:endParaRPr>
          </a:p>
        </p:txBody>
      </p:sp>
      <p:pic>
        <p:nvPicPr>
          <p:cNvPr id="6" name="Picture 5">
            <a:extLst>
              <a:ext uri="{FF2B5EF4-FFF2-40B4-BE49-F238E27FC236}">
                <a16:creationId xmlns:a16="http://schemas.microsoft.com/office/drawing/2014/main" id="{B8C60E3D-44DE-4768-B58F-D40DDD1CFDB3}"/>
              </a:ext>
            </a:extLst>
          </p:cNvPr>
          <p:cNvPicPr>
            <a:picLocks noChangeAspect="1"/>
          </p:cNvPicPr>
          <p:nvPr/>
        </p:nvPicPr>
        <p:blipFill>
          <a:blip r:embed="rId5"/>
          <a:stretch>
            <a:fillRect/>
          </a:stretch>
        </p:blipFill>
        <p:spPr>
          <a:xfrm>
            <a:off x="5917431" y="762979"/>
            <a:ext cx="3155895" cy="4397973"/>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de-DE" altLang="en-US" sz="3600" dirty="0"/>
              <a:t>Overview of the AES algorithm</a:t>
            </a:r>
          </a:p>
          <a:p>
            <a:r>
              <a:rPr lang="de-DE" altLang="en-US" sz="3600" dirty="0"/>
              <a:t>Internal structure of AES</a:t>
            </a:r>
          </a:p>
          <a:p>
            <a:pPr marL="720725" lvl="1" indent="-342900"/>
            <a:r>
              <a:rPr lang="de-DE" altLang="en-US" sz="3200" dirty="0"/>
              <a:t>Byte Substitution</a:t>
            </a:r>
          </a:p>
          <a:p>
            <a:pPr marL="720725" lvl="1" indent="-342900"/>
            <a:r>
              <a:rPr lang="de-DE" altLang="en-US" sz="3200" dirty="0"/>
              <a:t>Shift Rows</a:t>
            </a:r>
          </a:p>
          <a:p>
            <a:pPr marL="720725" lvl="1" indent="-342900"/>
            <a:r>
              <a:rPr lang="de-DE" altLang="en-US" sz="3200" dirty="0"/>
              <a:t>Mix Columns</a:t>
            </a:r>
          </a:p>
          <a:p>
            <a:pPr marL="720725" lvl="1" indent="-342900"/>
            <a:r>
              <a:rPr lang="de-DE" altLang="en-US" sz="3200" dirty="0"/>
              <a:t>Add Round Key</a:t>
            </a:r>
          </a:p>
          <a:p>
            <a:pPr marL="720725" lvl="1" indent="-342900"/>
            <a:r>
              <a:rPr lang="de-DE" altLang="en-US" sz="3200" dirty="0"/>
              <a:t>Key schedule</a:t>
            </a:r>
          </a:p>
          <a:p>
            <a:r>
              <a:rPr lang="de-DE" altLang="en-US" sz="3600" dirty="0"/>
              <a:t>Decryption</a:t>
            </a:r>
          </a:p>
          <a:p>
            <a:pPr marL="742950" indent="-742950">
              <a:buFont typeface="+mj-lt"/>
              <a:buAutoNum type="arabicPeriod"/>
            </a:pPr>
            <a:endParaRPr lang="en-US" sz="3600" dirty="0"/>
          </a:p>
        </p:txBody>
      </p:sp>
      <p:sp>
        <p:nvSpPr>
          <p:cNvPr id="5" name="Slide Number Placeholder 4">
            <a:extLst>
              <a:ext uri="{FF2B5EF4-FFF2-40B4-BE49-F238E27FC236}">
                <a16:creationId xmlns:a16="http://schemas.microsoft.com/office/drawing/2014/main" id="{A0EB9015-417B-44ED-9088-8E8CF511E724}"/>
              </a:ext>
            </a:extLst>
          </p:cNvPr>
          <p:cNvSpPr>
            <a:spLocks noGrp="1"/>
          </p:cNvSpPr>
          <p:nvPr>
            <p:ph type="sldNum" sz="quarter" idx="12"/>
          </p:nvPr>
        </p:nvSpPr>
        <p:spPr/>
        <p:txBody>
          <a:bodyPr/>
          <a:lstStyle/>
          <a:p>
            <a:pPr>
              <a:defRPr/>
            </a:pPr>
            <a:fld id="{B8F5A54C-6434-4C3B-9388-99B9EA1C42C7}" type="slidenum">
              <a:rPr lang="x-none" smtClean="0"/>
              <a:pPr>
                <a:defRPr/>
              </a:pPr>
              <a:t>2</a:t>
            </a:fld>
            <a:endParaRPr lang="en-US"/>
          </a:p>
        </p:txBody>
      </p:sp>
    </p:spTree>
    <p:extLst>
      <p:ext uri="{BB962C8B-B14F-4D97-AF65-F5344CB8AC3E}">
        <p14:creationId xmlns:p14="http://schemas.microsoft.com/office/powerpoint/2010/main" val="237734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a:extLst>
              <a:ext uri="{FF2B5EF4-FFF2-40B4-BE49-F238E27FC236}">
                <a16:creationId xmlns:a16="http://schemas.microsoft.com/office/drawing/2014/main" id="{F59EAADF-1590-4EA7-9D5D-AF1611DB029A}"/>
              </a:ext>
            </a:extLst>
          </p:cNvPr>
          <p:cNvSpPr>
            <a:spLocks noGrp="1"/>
          </p:cNvSpPr>
          <p:nvPr>
            <p:ph type="title"/>
          </p:nvPr>
        </p:nvSpPr>
        <p:spPr/>
        <p:txBody>
          <a:bodyPr/>
          <a:lstStyle/>
          <a:p>
            <a:r>
              <a:rPr lang="en-US" altLang="en-US" dirty="0">
                <a:ea typeface="ＭＳ Ｐゴシック" panose="020B0600070205080204" pitchFamily="34" charset="-128"/>
              </a:rPr>
              <a:t>Key Expansion - </a:t>
            </a:r>
            <a:r>
              <a:rPr lang="de-DE" altLang="en-US" dirty="0"/>
              <a:t>1</a:t>
            </a:r>
            <a:r>
              <a:rPr lang="de-DE" altLang="en-US" baseline="30000" dirty="0"/>
              <a:t>st</a:t>
            </a:r>
            <a:r>
              <a:rPr lang="de-DE" altLang="en-US" dirty="0"/>
              <a:t>  Word “special treatment” </a:t>
            </a:r>
          </a:p>
        </p:txBody>
      </p:sp>
      <p:sp>
        <p:nvSpPr>
          <p:cNvPr id="33795" name="Inhaltsplatzhalter 2">
            <a:extLst>
              <a:ext uri="{FF2B5EF4-FFF2-40B4-BE49-F238E27FC236}">
                <a16:creationId xmlns:a16="http://schemas.microsoft.com/office/drawing/2014/main" id="{75C44135-C07B-4EA8-B6E5-1B6C7F8706A4}"/>
              </a:ext>
            </a:extLst>
          </p:cNvPr>
          <p:cNvSpPr>
            <a:spLocks noGrp="1"/>
          </p:cNvSpPr>
          <p:nvPr>
            <p:ph idx="1"/>
          </p:nvPr>
        </p:nvSpPr>
        <p:spPr>
          <a:xfrm>
            <a:off x="132658" y="914400"/>
            <a:ext cx="4972742" cy="2405639"/>
          </a:xfrm>
        </p:spPr>
        <p:txBody>
          <a:bodyPr/>
          <a:lstStyle/>
          <a:p>
            <a:pPr marL="285750" indent="-285750"/>
            <a:r>
              <a:rPr lang="de-DE" altLang="en-US" dirty="0"/>
              <a:t>Function </a:t>
            </a:r>
            <a:r>
              <a:rPr lang="de-DE" altLang="en-US" i="1" dirty="0"/>
              <a:t>g</a:t>
            </a:r>
            <a:r>
              <a:rPr lang="de-DE" altLang="en-US" dirty="0"/>
              <a:t> rotates its four input bytes and performs a </a:t>
            </a:r>
            <a:r>
              <a:rPr lang="de-DE" altLang="en-US" b="1" dirty="0">
                <a:solidFill>
                  <a:srgbClr val="C00000"/>
                </a:solidFill>
              </a:rPr>
              <a:t>bytewise</a:t>
            </a:r>
            <a:r>
              <a:rPr lang="de-DE" altLang="en-US" dirty="0"/>
              <a:t> S-Box substitution</a:t>
            </a:r>
            <a:br>
              <a:rPr lang="de-DE" altLang="en-US" dirty="0"/>
            </a:br>
            <a:endParaRPr lang="de-DE" altLang="en-US" dirty="0"/>
          </a:p>
          <a:p>
            <a:pPr marL="285750" indent="-285750"/>
            <a:r>
              <a:rPr lang="de-DE" altLang="en-US" dirty="0"/>
              <a:t>Leftmost byte is XORed with a </a:t>
            </a:r>
            <a:r>
              <a:rPr lang="de-DE" altLang="en-US" b="1" dirty="0"/>
              <a:t>Round Constant </a:t>
            </a:r>
            <a:r>
              <a:rPr lang="de-DE" altLang="en-US" dirty="0"/>
              <a:t>(RC):</a:t>
            </a:r>
            <a:br>
              <a:rPr lang="de-DE" altLang="en-US" sz="2400" dirty="0"/>
            </a:br>
            <a:endParaRPr lang="de-DE" altLang="en-US" sz="1600" baseline="-25000" dirty="0"/>
          </a:p>
        </p:txBody>
      </p:sp>
      <p:sp>
        <p:nvSpPr>
          <p:cNvPr id="33798" name="Foliennummernplatzhalter 7">
            <a:extLst>
              <a:ext uri="{FF2B5EF4-FFF2-40B4-BE49-F238E27FC236}">
                <a16:creationId xmlns:a16="http://schemas.microsoft.com/office/drawing/2014/main" id="{A2897F05-212D-4FB9-9A70-3B3C793BDC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A7A2A8-24EF-4CDF-82D3-3FD4DB999BE2}" type="slidenum">
              <a:rPr lang="de-DE" altLang="en-US" smtClean="0">
                <a:solidFill>
                  <a:srgbClr val="394073"/>
                </a:solidFill>
              </a:rPr>
              <a:pPr/>
              <a:t>20</a:t>
            </a:fld>
            <a:endParaRPr lang="de-DE" altLang="en-US" dirty="0">
              <a:solidFill>
                <a:srgbClr val="394073"/>
              </a:solidFill>
            </a:endParaRPr>
          </a:p>
        </p:txBody>
      </p:sp>
      <p:pic>
        <p:nvPicPr>
          <p:cNvPr id="13314" name="Picture 2" descr="https://captanu.files.wordpress.com/2015/04/rcon.jpg">
            <a:extLst>
              <a:ext uri="{FF2B5EF4-FFF2-40B4-BE49-F238E27FC236}">
                <a16:creationId xmlns:a16="http://schemas.microsoft.com/office/drawing/2014/main" id="{03E80E5B-20FF-438B-B984-F4A7F271A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86200"/>
            <a:ext cx="4267892" cy="22047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6946767-95FF-4CD5-9301-DE9E540E8246}"/>
              </a:ext>
            </a:extLst>
          </p:cNvPr>
          <p:cNvPicPr>
            <a:picLocks noChangeAspect="1"/>
          </p:cNvPicPr>
          <p:nvPr/>
        </p:nvPicPr>
        <p:blipFill>
          <a:blip r:embed="rId4"/>
          <a:stretch>
            <a:fillRect/>
          </a:stretch>
        </p:blipFill>
        <p:spPr>
          <a:xfrm>
            <a:off x="4958517" y="668337"/>
            <a:ext cx="4163591" cy="5802273"/>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8FDF132-DBC6-4A56-8440-A050AA1C71D0}"/>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Key Expansion Scheme – Another View</a:t>
            </a:r>
          </a:p>
        </p:txBody>
      </p:sp>
      <p:pic>
        <p:nvPicPr>
          <p:cNvPr id="67587" name="Picture 13">
            <a:extLst>
              <a:ext uri="{FF2B5EF4-FFF2-40B4-BE49-F238E27FC236}">
                <a16:creationId xmlns:a16="http://schemas.microsoft.com/office/drawing/2014/main" id="{541AD5EF-F41B-42D1-A23A-E69957C74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05" y="832330"/>
            <a:ext cx="7944201" cy="581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liennummernplatzhalter 8">
            <a:extLst>
              <a:ext uri="{FF2B5EF4-FFF2-40B4-BE49-F238E27FC236}">
                <a16:creationId xmlns:a16="http://schemas.microsoft.com/office/drawing/2014/main" id="{A43A7269-30E6-4429-94A3-BC07F32E7912}"/>
              </a:ext>
            </a:extLst>
          </p:cNvPr>
          <p:cNvSpPr>
            <a:spLocks noGrp="1"/>
          </p:cNvSpPr>
          <p:nvPr>
            <p:ph type="sldNum" sz="quarter" idx="10"/>
          </p:nvPr>
        </p:nvSpPr>
        <p:spPr>
          <a:xfrm>
            <a:off x="8535987" y="6629400"/>
            <a:ext cx="504825" cy="1717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3A7678-AD22-4D9D-9147-69DBD5CD3D2B}" type="slidenum">
              <a:rPr lang="de-DE" altLang="en-US" smtClean="0">
                <a:solidFill>
                  <a:srgbClr val="394073"/>
                </a:solidFill>
              </a:rPr>
              <a:pPr/>
              <a:t>21</a:t>
            </a:fld>
            <a:endParaRPr lang="de-DE" altLang="en-US" dirty="0">
              <a:solidFill>
                <a:srgbClr val="394073"/>
              </a:solidFill>
            </a:endParaRPr>
          </a:p>
        </p:txBody>
      </p:sp>
      <p:sp>
        <p:nvSpPr>
          <p:cNvPr id="2" name="TextBox 1">
            <a:extLst>
              <a:ext uri="{FF2B5EF4-FFF2-40B4-BE49-F238E27FC236}">
                <a16:creationId xmlns:a16="http://schemas.microsoft.com/office/drawing/2014/main" id="{00AD2ECD-BB78-4E60-A9BC-6B51EE9C38F2}"/>
              </a:ext>
            </a:extLst>
          </p:cNvPr>
          <p:cNvSpPr txBox="1"/>
          <p:nvPr/>
        </p:nvSpPr>
        <p:spPr>
          <a:xfrm>
            <a:off x="838200" y="5440895"/>
            <a:ext cx="1632328" cy="584775"/>
          </a:xfrm>
          <a:prstGeom prst="rect">
            <a:avLst/>
          </a:prstGeom>
          <a:noFill/>
        </p:spPr>
        <p:txBody>
          <a:bodyPr wrap="square" rtlCol="0">
            <a:spAutoFit/>
          </a:bodyPr>
          <a:lstStyle/>
          <a:p>
            <a:r>
              <a:rPr lang="en-US" sz="3200" b="1" dirty="0">
                <a:solidFill>
                  <a:srgbClr val="C00000"/>
                </a:solidFill>
                <a:latin typeface="Consolas" panose="020B0609020204030204" pitchFamily="49" charset="0"/>
              </a:rPr>
              <a:t>g(i) =</a:t>
            </a:r>
          </a:p>
        </p:txBody>
      </p:sp>
      <p:sp>
        <p:nvSpPr>
          <p:cNvPr id="3" name="TextBox 2">
            <a:extLst>
              <a:ext uri="{FF2B5EF4-FFF2-40B4-BE49-F238E27FC236}">
                <a16:creationId xmlns:a16="http://schemas.microsoft.com/office/drawing/2014/main" id="{A65BE32A-4415-4CD2-BDA4-C94E755B30D2}"/>
              </a:ext>
            </a:extLst>
          </p:cNvPr>
          <p:cNvSpPr txBox="1"/>
          <p:nvPr/>
        </p:nvSpPr>
        <p:spPr>
          <a:xfrm>
            <a:off x="5867400" y="5257800"/>
            <a:ext cx="882274" cy="338554"/>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latin typeface="Consolas" panose="020B0609020204030204" pitchFamily="49" charset="0"/>
              </a:rPr>
              <a:t>RC[i]</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135C-6FB7-4C61-B7D8-CF7FBA4E3851}"/>
              </a:ext>
            </a:extLst>
          </p:cNvPr>
          <p:cNvSpPr>
            <a:spLocks noGrp="1"/>
          </p:cNvSpPr>
          <p:nvPr>
            <p:ph type="title"/>
          </p:nvPr>
        </p:nvSpPr>
        <p:spPr/>
        <p:txBody>
          <a:bodyPr/>
          <a:lstStyle/>
          <a:p>
            <a:r>
              <a:rPr lang="en-US" dirty="0"/>
              <a:t>Example - First </a:t>
            </a:r>
            <a:r>
              <a:rPr lang="en-US" dirty="0" err="1"/>
              <a:t>Roundkey</a:t>
            </a:r>
            <a:endParaRPr lang="en-US" dirty="0"/>
          </a:p>
        </p:txBody>
      </p:sp>
      <p:sp>
        <p:nvSpPr>
          <p:cNvPr id="3" name="Slide Number Placeholder 2">
            <a:extLst>
              <a:ext uri="{FF2B5EF4-FFF2-40B4-BE49-F238E27FC236}">
                <a16:creationId xmlns:a16="http://schemas.microsoft.com/office/drawing/2014/main" id="{21EAAEBF-8D13-4674-A7A9-DA01C1F9D513}"/>
              </a:ext>
            </a:extLst>
          </p:cNvPr>
          <p:cNvSpPr>
            <a:spLocks noGrp="1"/>
          </p:cNvSpPr>
          <p:nvPr>
            <p:ph type="sldNum" sz="quarter" idx="10"/>
          </p:nvPr>
        </p:nvSpPr>
        <p:spPr/>
        <p:txBody>
          <a:bodyPr/>
          <a:lstStyle/>
          <a:p>
            <a:pPr algn="r"/>
            <a:fld id="{8545D7EF-4003-4E3E-8123-4073921C5F7F}" type="slidenum">
              <a:rPr lang="de-DE" altLang="en-US" smtClean="0"/>
              <a:pPr algn="r"/>
              <a:t>22</a:t>
            </a:fld>
            <a:endParaRPr lang="de-DE" altLang="en-US" dirty="0"/>
          </a:p>
        </p:txBody>
      </p:sp>
      <p:pic>
        <p:nvPicPr>
          <p:cNvPr id="6" name="Picture 5">
            <a:extLst>
              <a:ext uri="{FF2B5EF4-FFF2-40B4-BE49-F238E27FC236}">
                <a16:creationId xmlns:a16="http://schemas.microsoft.com/office/drawing/2014/main" id="{ADE27021-96F5-4293-A56E-1E3A19D2C847}"/>
              </a:ext>
            </a:extLst>
          </p:cNvPr>
          <p:cNvPicPr>
            <a:picLocks noChangeAspect="1"/>
          </p:cNvPicPr>
          <p:nvPr/>
        </p:nvPicPr>
        <p:blipFill>
          <a:blip r:embed="rId2"/>
          <a:stretch>
            <a:fillRect/>
          </a:stretch>
        </p:blipFill>
        <p:spPr>
          <a:xfrm>
            <a:off x="0" y="1017562"/>
            <a:ext cx="9144000" cy="5450158"/>
          </a:xfrm>
          <a:prstGeom prst="rect">
            <a:avLst/>
          </a:prstGeom>
        </p:spPr>
      </p:pic>
    </p:spTree>
    <p:extLst>
      <p:ext uri="{BB962C8B-B14F-4D97-AF65-F5344CB8AC3E}">
        <p14:creationId xmlns:p14="http://schemas.microsoft.com/office/powerpoint/2010/main" val="190884621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68A229-4834-4AE2-BC19-47B49688EEF1}"/>
              </a:ext>
            </a:extLst>
          </p:cNvPr>
          <p:cNvSpPr>
            <a:spLocks noGrp="1"/>
          </p:cNvSpPr>
          <p:nvPr>
            <p:ph type="ctrTitle"/>
          </p:nvPr>
        </p:nvSpPr>
        <p:spPr>
          <a:xfrm>
            <a:off x="685800" y="2514600"/>
            <a:ext cx="7772400" cy="1085850"/>
          </a:xfrm>
        </p:spPr>
        <p:txBody>
          <a:bodyPr/>
          <a:lstStyle/>
          <a:p>
            <a:pPr algn="ctr"/>
            <a:r>
              <a:rPr lang="en-US" sz="4400" dirty="0"/>
              <a:t>Decryption</a:t>
            </a:r>
          </a:p>
        </p:txBody>
      </p:sp>
      <p:sp>
        <p:nvSpPr>
          <p:cNvPr id="2" name="Slide Number Placeholder 1">
            <a:extLst>
              <a:ext uri="{FF2B5EF4-FFF2-40B4-BE49-F238E27FC236}">
                <a16:creationId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23</a:t>
            </a:fld>
            <a:endParaRPr lang="en-US"/>
          </a:p>
        </p:txBody>
      </p:sp>
    </p:spTree>
    <p:extLst>
      <p:ext uri="{BB962C8B-B14F-4D97-AF65-F5344CB8AC3E}">
        <p14:creationId xmlns:p14="http://schemas.microsoft.com/office/powerpoint/2010/main" val="366978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a:extLst>
              <a:ext uri="{FF2B5EF4-FFF2-40B4-BE49-F238E27FC236}">
                <a16:creationId xmlns:a16="http://schemas.microsoft.com/office/drawing/2014/main" id="{FF0D9B0C-8486-480E-BDFA-05389F18EB11}"/>
              </a:ext>
            </a:extLst>
          </p:cNvPr>
          <p:cNvSpPr>
            <a:spLocks noGrp="1"/>
          </p:cNvSpPr>
          <p:nvPr>
            <p:ph type="title"/>
          </p:nvPr>
        </p:nvSpPr>
        <p:spPr>
          <a:xfrm>
            <a:off x="3048000" y="95984"/>
            <a:ext cx="5992812" cy="572354"/>
          </a:xfrm>
        </p:spPr>
        <p:txBody>
          <a:bodyPr/>
          <a:lstStyle/>
          <a:p>
            <a:r>
              <a:rPr lang="de-DE" altLang="en-US"/>
              <a:t>Decryption</a:t>
            </a:r>
            <a:endParaRPr lang="de-DE" altLang="en-US" dirty="0"/>
          </a:p>
        </p:txBody>
      </p:sp>
      <p:sp>
        <p:nvSpPr>
          <p:cNvPr id="35843" name="Inhaltsplatzhalter 2">
            <a:extLst>
              <a:ext uri="{FF2B5EF4-FFF2-40B4-BE49-F238E27FC236}">
                <a16:creationId xmlns:a16="http://schemas.microsoft.com/office/drawing/2014/main" id="{A7ABFA04-81DA-4D1C-980F-22B3EA7AEF72}"/>
              </a:ext>
            </a:extLst>
          </p:cNvPr>
          <p:cNvSpPr>
            <a:spLocks noGrp="1"/>
          </p:cNvSpPr>
          <p:nvPr>
            <p:ph idx="1"/>
          </p:nvPr>
        </p:nvSpPr>
        <p:spPr>
          <a:xfrm>
            <a:off x="3733800" y="668338"/>
            <a:ext cx="5343380" cy="6265862"/>
          </a:xfrm>
        </p:spPr>
        <p:txBody>
          <a:bodyPr/>
          <a:lstStyle/>
          <a:p>
            <a:r>
              <a:rPr lang="de-DE" altLang="en-US" sz="2600" dirty="0"/>
              <a:t>AES is not based on a Feistel network</a:t>
            </a:r>
          </a:p>
          <a:p>
            <a:pPr>
              <a:spcAft>
                <a:spcPts val="600"/>
              </a:spcAft>
              <a:buFontTx/>
              <a:buNone/>
            </a:pPr>
            <a:r>
              <a:rPr lang="en-US" altLang="en-US" sz="2600" dirty="0">
                <a:sym typeface="Symbol" panose="05050102010706020507" pitchFamily="18" charset="2"/>
              </a:rPr>
              <a:t>  AES decryption is not identical to encryption. But each step </a:t>
            </a:r>
            <a:r>
              <a:rPr lang="de-DE" altLang="en-US" sz="2600" dirty="0"/>
              <a:t>must be inverted for decryption:</a:t>
            </a:r>
          </a:p>
          <a:p>
            <a:pPr lvl="1">
              <a:spcAft>
                <a:spcPts val="1200"/>
              </a:spcAft>
              <a:buFont typeface="Calibri" panose="020F0502020204030204" pitchFamily="34" charset="0"/>
              <a:buChar char="-"/>
            </a:pPr>
            <a:r>
              <a:rPr lang="de-DE" altLang="en-US" sz="2600" dirty="0"/>
              <a:t>ShiftRows → </a:t>
            </a:r>
            <a:r>
              <a:rPr lang="de-DE" altLang="en-US" sz="2600" b="1" dirty="0"/>
              <a:t>Inv ShiftRows</a:t>
            </a:r>
            <a:endParaRPr lang="de-DE" altLang="en-US" sz="2600" dirty="0"/>
          </a:p>
          <a:p>
            <a:pPr lvl="1">
              <a:spcAft>
                <a:spcPts val="1200"/>
              </a:spcAft>
              <a:buFont typeface="Calibri" panose="020F0502020204030204" pitchFamily="34" charset="0"/>
              <a:buChar char="-"/>
            </a:pPr>
            <a:r>
              <a:rPr lang="de-DE" altLang="en-US" sz="2600" dirty="0"/>
              <a:t>MixColumn → </a:t>
            </a:r>
            <a:r>
              <a:rPr lang="de-DE" altLang="en-US" sz="2600" b="1" dirty="0"/>
              <a:t>Inv MixColumn</a:t>
            </a:r>
          </a:p>
          <a:p>
            <a:pPr lvl="1">
              <a:spcAft>
                <a:spcPts val="1200"/>
              </a:spcAft>
              <a:buFont typeface="Calibri" panose="020F0502020204030204" pitchFamily="34" charset="0"/>
              <a:buChar char="-"/>
            </a:pPr>
            <a:r>
              <a:rPr lang="de-DE" altLang="en-US" sz="2600" dirty="0"/>
              <a:t>Byte Substitution → </a:t>
            </a:r>
            <a:r>
              <a:rPr lang="de-DE" altLang="en-US" sz="2600" b="1" dirty="0"/>
              <a:t>Inv Byte Substitution</a:t>
            </a:r>
          </a:p>
          <a:p>
            <a:pPr lvl="1">
              <a:spcAft>
                <a:spcPts val="1200"/>
              </a:spcAft>
              <a:buFont typeface="Calibri" panose="020F0502020204030204" pitchFamily="34" charset="0"/>
              <a:buChar char="-"/>
            </a:pPr>
            <a:r>
              <a:rPr lang="de-DE" altLang="en-US" sz="2600" dirty="0"/>
              <a:t>Key Addition uses XOR</a:t>
            </a:r>
          </a:p>
          <a:p>
            <a:pPr lvl="1">
              <a:spcAft>
                <a:spcPts val="1200"/>
              </a:spcAft>
              <a:buFont typeface="Calibri" panose="020F0502020204030204" pitchFamily="34" charset="0"/>
              <a:buChar char="-"/>
            </a:pPr>
            <a:r>
              <a:rPr lang="en-US" altLang="en-US" sz="2600" dirty="0">
                <a:sym typeface="Symbol" panose="05050102010706020507" pitchFamily="18" charset="2"/>
              </a:rPr>
              <a:t>Subkeys are needed in reversed order</a:t>
            </a:r>
            <a:endParaRPr lang="de-DE" altLang="en-US" sz="2600" dirty="0"/>
          </a:p>
        </p:txBody>
      </p:sp>
      <p:sp>
        <p:nvSpPr>
          <p:cNvPr id="35844" name="Fußzeilenplatzhalter 4">
            <a:extLst>
              <a:ext uri="{FF2B5EF4-FFF2-40B4-BE49-F238E27FC236}">
                <a16:creationId xmlns:a16="http://schemas.microsoft.com/office/drawing/2014/main" id="{B4A27061-8F55-420E-81CC-8F870C583414}"/>
              </a:ext>
            </a:extLst>
          </p:cNvPr>
          <p:cNvSpPr>
            <a:spLocks noGrp="1"/>
          </p:cNvSpPr>
          <p:nvPr>
            <p:ph type="ftr" sz="quarter" idx="11"/>
          </p:nvPr>
        </p:nvSpPr>
        <p:spPr>
          <a:xfrm>
            <a:off x="2443431" y="6655790"/>
            <a:ext cx="4321175" cy="1260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solidFill>
                  <a:schemeClr val="accent3">
                    <a:lumMod val="75000"/>
                  </a:schemeClr>
                </a:solidFill>
              </a:rPr>
              <a:t>Chapter 4 of </a:t>
            </a:r>
            <a:r>
              <a:rPr lang="de-DE" altLang="en-US" i="1">
                <a:solidFill>
                  <a:schemeClr val="accent3">
                    <a:lumMod val="75000"/>
                  </a:schemeClr>
                </a:solidFill>
              </a:rPr>
              <a:t>Understanding Cryptography</a:t>
            </a:r>
            <a:r>
              <a:rPr lang="de-DE" altLang="en-US">
                <a:solidFill>
                  <a:schemeClr val="accent3">
                    <a:lumMod val="75000"/>
                  </a:schemeClr>
                </a:solidFill>
              </a:rPr>
              <a:t> by Christof Paar and Jan Pelzl</a:t>
            </a:r>
            <a:endParaRPr lang="de-DE" altLang="en-US" dirty="0">
              <a:solidFill>
                <a:schemeClr val="accent3">
                  <a:lumMod val="75000"/>
                </a:schemeClr>
              </a:solidFill>
            </a:endParaRPr>
          </a:p>
        </p:txBody>
      </p:sp>
      <p:sp>
        <p:nvSpPr>
          <p:cNvPr id="35846" name="Foliennummernplatzhalter 7">
            <a:extLst>
              <a:ext uri="{FF2B5EF4-FFF2-40B4-BE49-F238E27FC236}">
                <a16:creationId xmlns:a16="http://schemas.microsoft.com/office/drawing/2014/main" id="{377F562D-9CCE-4F27-9B02-C9A556ED19C3}"/>
              </a:ext>
            </a:extLst>
          </p:cNvPr>
          <p:cNvSpPr>
            <a:spLocks noGrp="1"/>
          </p:cNvSpPr>
          <p:nvPr>
            <p:ph type="sldNum" sz="quarter" idx="10"/>
          </p:nvPr>
        </p:nvSpPr>
        <p:spPr>
          <a:xfrm>
            <a:off x="8535987" y="6629400"/>
            <a:ext cx="504825" cy="1717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651638-DA9B-4BB5-91CA-3404388FD5C5}" type="slidenum">
              <a:rPr lang="de-DE" altLang="en-US" smtClean="0">
                <a:solidFill>
                  <a:srgbClr val="394073"/>
                </a:solidFill>
              </a:rPr>
              <a:pPr/>
              <a:t>24</a:t>
            </a:fld>
            <a:endParaRPr lang="de-DE" altLang="en-US" dirty="0">
              <a:solidFill>
                <a:srgbClr val="394073"/>
              </a:solidFill>
            </a:endParaRPr>
          </a:p>
        </p:txBody>
      </p:sp>
      <p:pic>
        <p:nvPicPr>
          <p:cNvPr id="7" name="Picture 6" descr="f10.pdf">
            <a:extLst>
              <a:ext uri="{FF2B5EF4-FFF2-40B4-BE49-F238E27FC236}">
                <a16:creationId xmlns:a16="http://schemas.microsoft.com/office/drawing/2014/main" id="{682E8B03-2A12-45D6-BDA1-A0239AA96B43}"/>
              </a:ext>
            </a:extLst>
          </p:cNvPr>
          <p:cNvPicPr>
            <a:picLocks noChangeAspect="1"/>
          </p:cNvPicPr>
          <p:nvPr/>
        </p:nvPicPr>
        <p:blipFill rotWithShape="1">
          <a:blip r:embed="rId2"/>
          <a:srcRect l="10514" t="7727" r="26986" b="20574"/>
          <a:stretch/>
        </p:blipFill>
        <p:spPr>
          <a:xfrm>
            <a:off x="0" y="547537"/>
            <a:ext cx="3810000" cy="5656262"/>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a:extLst>
              <a:ext uri="{FF2B5EF4-FFF2-40B4-BE49-F238E27FC236}">
                <a16:creationId xmlns:a16="http://schemas.microsoft.com/office/drawing/2014/main" id="{AEAC2314-B736-4870-98A8-A9966ABF178E}"/>
              </a:ext>
            </a:extLst>
          </p:cNvPr>
          <p:cNvSpPr>
            <a:spLocks noGrp="1"/>
          </p:cNvSpPr>
          <p:nvPr>
            <p:ph type="title"/>
          </p:nvPr>
        </p:nvSpPr>
        <p:spPr/>
        <p:txBody>
          <a:bodyPr/>
          <a:lstStyle/>
          <a:p>
            <a:r>
              <a:rPr lang="de-DE" altLang="en-US" dirty="0"/>
              <a:t>Inv ShiftRows </a:t>
            </a:r>
          </a:p>
        </p:txBody>
      </p:sp>
      <p:sp>
        <p:nvSpPr>
          <p:cNvPr id="36867" name="Inhaltsplatzhalter 2">
            <a:extLst>
              <a:ext uri="{FF2B5EF4-FFF2-40B4-BE49-F238E27FC236}">
                <a16:creationId xmlns:a16="http://schemas.microsoft.com/office/drawing/2014/main" id="{82C6FD36-D034-4A43-933C-7C38BA09D1BC}"/>
              </a:ext>
            </a:extLst>
          </p:cNvPr>
          <p:cNvSpPr>
            <a:spLocks noGrp="1"/>
          </p:cNvSpPr>
          <p:nvPr>
            <p:ph idx="1"/>
          </p:nvPr>
        </p:nvSpPr>
        <p:spPr>
          <a:xfrm>
            <a:off x="152400" y="801545"/>
            <a:ext cx="7437437" cy="3262313"/>
          </a:xfrm>
        </p:spPr>
        <p:txBody>
          <a:bodyPr/>
          <a:lstStyle/>
          <a:p>
            <a:r>
              <a:rPr lang="de-DE" altLang="en-US" dirty="0"/>
              <a:t>All rows of the state matrix </a:t>
            </a:r>
            <a:r>
              <a:rPr lang="de-DE" altLang="en-US" i="1" dirty="0"/>
              <a:t>B</a:t>
            </a:r>
            <a:r>
              <a:rPr lang="de-DE" altLang="en-US" dirty="0"/>
              <a:t> are shifted to the opposite direction:</a:t>
            </a:r>
          </a:p>
          <a:p>
            <a:pPr lvl="1"/>
            <a:endParaRPr lang="de-DE" altLang="en-US" dirty="0"/>
          </a:p>
          <a:p>
            <a:pPr lvl="1">
              <a:buFontTx/>
              <a:buNone/>
            </a:pPr>
            <a:r>
              <a:rPr lang="de-DE" altLang="en-US" dirty="0"/>
              <a:t>		Input matrix</a:t>
            </a:r>
          </a:p>
          <a:p>
            <a:pPr lvl="1">
              <a:buFontTx/>
              <a:buNone/>
            </a:pPr>
            <a:endParaRPr lang="de-DE" altLang="en-US" dirty="0"/>
          </a:p>
          <a:p>
            <a:pPr lvl="1">
              <a:buFontTx/>
              <a:buNone/>
            </a:pPr>
            <a:endParaRPr lang="de-DE" altLang="en-US" dirty="0"/>
          </a:p>
          <a:p>
            <a:pPr lvl="1">
              <a:buFontTx/>
              <a:buNone/>
            </a:pPr>
            <a:endParaRPr lang="de-DE" altLang="en-US" dirty="0"/>
          </a:p>
          <a:p>
            <a:pPr lvl="1">
              <a:buFontTx/>
              <a:buNone/>
            </a:pPr>
            <a:endParaRPr lang="de-DE" altLang="en-US" dirty="0"/>
          </a:p>
          <a:p>
            <a:pPr lvl="1">
              <a:buFontTx/>
              <a:buNone/>
            </a:pPr>
            <a:r>
              <a:rPr lang="de-DE" altLang="en-US" dirty="0"/>
              <a:t>		Output matrix</a:t>
            </a:r>
          </a:p>
        </p:txBody>
      </p:sp>
      <p:sp>
        <p:nvSpPr>
          <p:cNvPr id="36868" name="Fußzeilenplatzhalter 4">
            <a:extLst>
              <a:ext uri="{FF2B5EF4-FFF2-40B4-BE49-F238E27FC236}">
                <a16:creationId xmlns:a16="http://schemas.microsoft.com/office/drawing/2014/main" id="{FA556D49-D4F6-4F9B-AD08-5EC1B011B0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dirty="0">
                <a:solidFill>
                  <a:schemeClr val="bg1">
                    <a:lumMod val="65000"/>
                  </a:schemeClr>
                </a:solidFill>
              </a:rPr>
              <a:t>Chapter 4 of </a:t>
            </a:r>
            <a:r>
              <a:rPr lang="de-DE" altLang="en-US" i="1" dirty="0">
                <a:solidFill>
                  <a:schemeClr val="bg1">
                    <a:lumMod val="65000"/>
                  </a:schemeClr>
                </a:solidFill>
              </a:rPr>
              <a:t>Understanding Cryptography</a:t>
            </a:r>
            <a:r>
              <a:rPr lang="de-DE" altLang="en-US" dirty="0">
                <a:solidFill>
                  <a:schemeClr val="bg1">
                    <a:lumMod val="65000"/>
                  </a:schemeClr>
                </a:solidFill>
              </a:rPr>
              <a:t> by Christof Paar and Jan Pelzl</a:t>
            </a:r>
          </a:p>
        </p:txBody>
      </p:sp>
      <p:graphicFrame>
        <p:nvGraphicFramePr>
          <p:cNvPr id="6" name="Tabelle 5">
            <a:extLst>
              <a:ext uri="{FF2B5EF4-FFF2-40B4-BE49-F238E27FC236}">
                <a16:creationId xmlns:a16="http://schemas.microsoft.com/office/drawing/2014/main" id="{1A95FD65-3C47-4638-A22A-6749158F8308}"/>
              </a:ext>
            </a:extLst>
          </p:cNvPr>
          <p:cNvGraphicFramePr>
            <a:graphicFrameLocks noGrp="1"/>
          </p:cNvGraphicFramePr>
          <p:nvPr/>
        </p:nvGraphicFramePr>
        <p:xfrm>
          <a:off x="3571875" y="2168525"/>
          <a:ext cx="2000252" cy="1341440"/>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60">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a16="http://schemas.microsoft.com/office/drawing/2014/main" val="10000"/>
                  </a:ext>
                </a:extLst>
              </a:tr>
              <a:tr h="335360">
                <a:tc>
                  <a:txBody>
                    <a:bodyPr/>
                    <a:lstStyle/>
                    <a:p>
                      <a:pPr algn="l"/>
                      <a:r>
                        <a:rPr lang="de-DE" sz="1600" i="1" dirty="0"/>
                        <a:t>B</a:t>
                      </a:r>
                      <a:r>
                        <a:rPr lang="de-DE" sz="1800" baseline="-25000" dirty="0"/>
                        <a:t>1</a:t>
                      </a:r>
                      <a:endParaRPr lang="de-DE" sz="1600" baseline="-25000" dirty="0"/>
                    </a:p>
                  </a:txBody>
                  <a:tcPr marL="91439" marR="91439" marT="45731" marB="45731" anchor="ctr"/>
                </a:tc>
                <a:tc>
                  <a:txBody>
                    <a:bodyPr/>
                    <a:lstStyle/>
                    <a:p>
                      <a:pPr algn="l"/>
                      <a:r>
                        <a:rPr lang="de-DE" sz="1600" i="1" dirty="0"/>
                        <a:t>B</a:t>
                      </a:r>
                      <a:r>
                        <a:rPr lang="de-DE" sz="1800" baseline="-25000" dirty="0"/>
                        <a:t>5</a:t>
                      </a:r>
                      <a:endParaRPr lang="de-DE" sz="1600" baseline="-25000" dirty="0"/>
                    </a:p>
                  </a:txBody>
                  <a:tcPr marL="91439" marR="91439" marT="45731" marB="45731" anchor="ctr"/>
                </a:tc>
                <a:tc>
                  <a:txBody>
                    <a:bodyPr/>
                    <a:lstStyle/>
                    <a:p>
                      <a:pPr algn="l"/>
                      <a:r>
                        <a:rPr lang="de-DE" sz="1600" i="1" dirty="0"/>
                        <a:t>B</a:t>
                      </a:r>
                      <a:r>
                        <a:rPr lang="de-DE" sz="1800" baseline="-25000" dirty="0"/>
                        <a:t>9</a:t>
                      </a:r>
                      <a:endParaRPr lang="de-DE" sz="1600" baseline="-25000" dirty="0"/>
                    </a:p>
                  </a:txBody>
                  <a:tcPr marL="91439" marR="91439" marT="45731" marB="45731" anchor="ctr"/>
                </a:tc>
                <a:tc>
                  <a:txBody>
                    <a:bodyPr/>
                    <a:lstStyle/>
                    <a:p>
                      <a:pPr algn="l"/>
                      <a:r>
                        <a:rPr lang="de-DE" sz="1600" i="1" dirty="0"/>
                        <a:t>B</a:t>
                      </a:r>
                      <a:r>
                        <a:rPr lang="de-DE" sz="1800" baseline="-25000" dirty="0"/>
                        <a:t>13</a:t>
                      </a:r>
                      <a:endParaRPr lang="de-DE" sz="1600" baseline="-25000" dirty="0"/>
                    </a:p>
                  </a:txBody>
                  <a:tcPr marL="91439" marR="91439" marT="45731" marB="45731" anchor="ctr"/>
                </a:tc>
                <a:extLst>
                  <a:ext uri="{0D108BD9-81ED-4DB2-BD59-A6C34878D82A}">
                    <a16:rowId xmlns:a16="http://schemas.microsoft.com/office/drawing/2014/main" val="10001"/>
                  </a:ext>
                </a:extLst>
              </a:tr>
              <a:tr h="335360">
                <a:tc>
                  <a:txBody>
                    <a:bodyPr/>
                    <a:lstStyle/>
                    <a:p>
                      <a:pPr algn="l"/>
                      <a:r>
                        <a:rPr lang="de-DE" sz="1600" i="1" dirty="0"/>
                        <a:t>B</a:t>
                      </a:r>
                      <a:r>
                        <a:rPr lang="de-DE" sz="1800" baseline="-25000" dirty="0"/>
                        <a:t>2</a:t>
                      </a:r>
                      <a:endParaRPr lang="de-DE" sz="1600" baseline="-25000" dirty="0"/>
                    </a:p>
                  </a:txBody>
                  <a:tcPr marL="91439" marR="91439" marT="45731" marB="45731" anchor="ctr"/>
                </a:tc>
                <a:tc>
                  <a:txBody>
                    <a:bodyPr/>
                    <a:lstStyle/>
                    <a:p>
                      <a:pPr algn="l"/>
                      <a:r>
                        <a:rPr lang="de-DE" sz="1600" i="1" dirty="0"/>
                        <a:t>B</a:t>
                      </a:r>
                      <a:r>
                        <a:rPr lang="de-DE" sz="1800" baseline="-25000" dirty="0"/>
                        <a:t>6</a:t>
                      </a:r>
                      <a:endParaRPr lang="de-DE" sz="1600" baseline="-25000" dirty="0"/>
                    </a:p>
                  </a:txBody>
                  <a:tcPr marL="91439" marR="91439" marT="45731" marB="45731" anchor="ctr"/>
                </a:tc>
                <a:tc>
                  <a:txBody>
                    <a:bodyPr/>
                    <a:lstStyle/>
                    <a:p>
                      <a:pPr algn="l"/>
                      <a:r>
                        <a:rPr lang="de-DE" sz="1600" i="1" dirty="0"/>
                        <a:t>B</a:t>
                      </a:r>
                      <a:r>
                        <a:rPr lang="de-DE" sz="1800" baseline="-25000" dirty="0"/>
                        <a:t>10</a:t>
                      </a:r>
                    </a:p>
                  </a:txBody>
                  <a:tcPr marL="91439" marR="91439" marT="45731" marB="45731" anchor="ctr"/>
                </a:tc>
                <a:tc>
                  <a:txBody>
                    <a:bodyPr/>
                    <a:lstStyle/>
                    <a:p>
                      <a:pPr algn="l"/>
                      <a:r>
                        <a:rPr lang="de-DE" sz="1600" i="1" dirty="0"/>
                        <a:t>B</a:t>
                      </a:r>
                      <a:r>
                        <a:rPr lang="de-DE" sz="1800" baseline="-25000" dirty="0"/>
                        <a:t>14</a:t>
                      </a:r>
                    </a:p>
                  </a:txBody>
                  <a:tcPr marL="91439" marR="91439" marT="45731" marB="45731" anchor="ctr"/>
                </a:tc>
                <a:extLst>
                  <a:ext uri="{0D108BD9-81ED-4DB2-BD59-A6C34878D82A}">
                    <a16:rowId xmlns:a16="http://schemas.microsoft.com/office/drawing/2014/main" val="10002"/>
                  </a:ext>
                </a:extLst>
              </a:tr>
              <a:tr h="335360">
                <a:tc>
                  <a:txBody>
                    <a:bodyPr/>
                    <a:lstStyle/>
                    <a:p>
                      <a:pPr algn="l"/>
                      <a:r>
                        <a:rPr lang="de-DE" sz="1600" i="1" dirty="0"/>
                        <a:t>B</a:t>
                      </a:r>
                      <a:r>
                        <a:rPr lang="de-DE" sz="1800" baseline="-25000" dirty="0"/>
                        <a:t>3</a:t>
                      </a:r>
                      <a:endParaRPr lang="de-DE" sz="1600" baseline="-25000" dirty="0"/>
                    </a:p>
                  </a:txBody>
                  <a:tcPr marL="91439" marR="91439" marT="45731" marB="45731" anchor="ctr"/>
                </a:tc>
                <a:tc>
                  <a:txBody>
                    <a:bodyPr/>
                    <a:lstStyle/>
                    <a:p>
                      <a:pPr algn="l"/>
                      <a:r>
                        <a:rPr lang="de-DE" sz="1600" i="1" dirty="0"/>
                        <a:t>B</a:t>
                      </a:r>
                      <a:r>
                        <a:rPr lang="de-DE" sz="1800" baseline="-25000" dirty="0"/>
                        <a:t>7</a:t>
                      </a:r>
                      <a:endParaRPr lang="de-DE" sz="1600" baseline="-25000" dirty="0"/>
                    </a:p>
                  </a:txBody>
                  <a:tcPr marL="91439" marR="91439" marT="45731" marB="45731" anchor="ctr"/>
                </a:tc>
                <a:tc>
                  <a:txBody>
                    <a:bodyPr/>
                    <a:lstStyle/>
                    <a:p>
                      <a:pPr algn="l"/>
                      <a:r>
                        <a:rPr lang="de-DE" sz="1600" i="1" dirty="0"/>
                        <a:t>B</a:t>
                      </a:r>
                      <a:r>
                        <a:rPr lang="de-DE" sz="1800" baseline="-25000" dirty="0"/>
                        <a:t>11</a:t>
                      </a:r>
                      <a:endParaRPr lang="de-DE" sz="1600" baseline="-25000" dirty="0"/>
                    </a:p>
                  </a:txBody>
                  <a:tcPr marL="91439" marR="91439" marT="45731" marB="45731" anchor="ctr"/>
                </a:tc>
                <a:tc>
                  <a:txBody>
                    <a:bodyPr/>
                    <a:lstStyle/>
                    <a:p>
                      <a:pPr algn="l"/>
                      <a:r>
                        <a:rPr lang="de-DE" sz="1600" i="1" dirty="0"/>
                        <a:t>B</a:t>
                      </a:r>
                      <a:r>
                        <a:rPr lang="de-DE" sz="1800" baseline="-25000" dirty="0"/>
                        <a:t>15</a:t>
                      </a:r>
                      <a:endParaRPr lang="de-DE" sz="1600" baseline="-25000" dirty="0"/>
                    </a:p>
                  </a:txBody>
                  <a:tcPr marL="91439" marR="91439" marT="45731" marB="45731" anchor="ctr"/>
                </a:tc>
                <a:extLst>
                  <a:ext uri="{0D108BD9-81ED-4DB2-BD59-A6C34878D82A}">
                    <a16:rowId xmlns:a16="http://schemas.microsoft.com/office/drawing/2014/main" val="10003"/>
                  </a:ext>
                </a:extLst>
              </a:tr>
            </a:tbl>
          </a:graphicData>
        </a:graphic>
      </p:graphicFrame>
      <p:graphicFrame>
        <p:nvGraphicFramePr>
          <p:cNvPr id="7" name="Tabelle 6">
            <a:extLst>
              <a:ext uri="{FF2B5EF4-FFF2-40B4-BE49-F238E27FC236}">
                <a16:creationId xmlns:a16="http://schemas.microsoft.com/office/drawing/2014/main" id="{82B04541-2D30-4ADE-8D36-A9FC6129A7A3}"/>
              </a:ext>
            </a:extLst>
          </p:cNvPr>
          <p:cNvGraphicFramePr>
            <a:graphicFrameLocks noGrp="1"/>
          </p:cNvGraphicFramePr>
          <p:nvPr/>
        </p:nvGraphicFramePr>
        <p:xfrm>
          <a:off x="3571875" y="4041775"/>
          <a:ext cx="2000252" cy="1341440"/>
        </p:xfrm>
        <a:graphic>
          <a:graphicData uri="http://schemas.openxmlformats.org/drawingml/2006/table">
            <a:tbl>
              <a:tblPr firstRow="1" bandRow="1">
                <a:effectLst/>
                <a:tableStyleId>{5940675A-B579-460E-94D1-54222C63F5DA}</a:tableStyleId>
              </a:tblPr>
              <a:tblGrid>
                <a:gridCol w="500063">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500063">
                  <a:extLst>
                    <a:ext uri="{9D8B030D-6E8A-4147-A177-3AD203B41FA5}">
                      <a16:colId xmlns:a16="http://schemas.microsoft.com/office/drawing/2014/main" val="20003"/>
                    </a:ext>
                  </a:extLst>
                </a:gridCol>
              </a:tblGrid>
              <a:tr h="335360">
                <a:tc>
                  <a:txBody>
                    <a:bodyPr/>
                    <a:lstStyle/>
                    <a:p>
                      <a:pPr algn="l"/>
                      <a:r>
                        <a:rPr lang="de-DE" sz="1600" i="1" dirty="0"/>
                        <a:t>B</a:t>
                      </a:r>
                      <a:r>
                        <a:rPr lang="de-DE" sz="1800" baseline="-25000" dirty="0"/>
                        <a:t>0</a:t>
                      </a:r>
                      <a:endParaRPr lang="de-DE" sz="1600" baseline="-25000" dirty="0"/>
                    </a:p>
                  </a:txBody>
                  <a:tcPr marL="91439" marR="91439" marT="45731" marB="45731" anchor="ctr"/>
                </a:tc>
                <a:tc>
                  <a:txBody>
                    <a:bodyPr/>
                    <a:lstStyle/>
                    <a:p>
                      <a:pPr algn="l"/>
                      <a:r>
                        <a:rPr lang="de-DE" sz="1600" i="1" dirty="0"/>
                        <a:t>B</a:t>
                      </a:r>
                      <a:r>
                        <a:rPr lang="de-DE" sz="1800" baseline="-25000" dirty="0"/>
                        <a:t>4</a:t>
                      </a:r>
                      <a:endParaRPr lang="de-DE" sz="1600" baseline="-25000" dirty="0"/>
                    </a:p>
                  </a:txBody>
                  <a:tcPr marL="91439" marR="91439" marT="45731" marB="45731" anchor="ctr"/>
                </a:tc>
                <a:tc>
                  <a:txBody>
                    <a:bodyPr/>
                    <a:lstStyle/>
                    <a:p>
                      <a:pPr algn="l"/>
                      <a:r>
                        <a:rPr lang="de-DE" sz="1600" i="1" dirty="0"/>
                        <a:t>B</a:t>
                      </a:r>
                      <a:r>
                        <a:rPr lang="de-DE" sz="1800" baseline="-25000" dirty="0"/>
                        <a:t>8</a:t>
                      </a:r>
                      <a:endParaRPr lang="de-DE" sz="1600" baseline="-25000" dirty="0"/>
                    </a:p>
                  </a:txBody>
                  <a:tcPr marL="91439" marR="91439" marT="45731" marB="45731" anchor="ctr"/>
                </a:tc>
                <a:tc>
                  <a:txBody>
                    <a:bodyPr/>
                    <a:lstStyle/>
                    <a:p>
                      <a:pPr algn="l"/>
                      <a:r>
                        <a:rPr lang="de-DE" sz="1600" i="1" dirty="0"/>
                        <a:t>B</a:t>
                      </a:r>
                      <a:r>
                        <a:rPr lang="de-DE" sz="1800" baseline="-25000" dirty="0"/>
                        <a:t>12</a:t>
                      </a:r>
                      <a:endParaRPr lang="de-DE" sz="1600" baseline="-25000" dirty="0"/>
                    </a:p>
                  </a:txBody>
                  <a:tcPr marL="91439" marR="91439" marT="45731" marB="45731" anchor="ctr"/>
                </a:tc>
                <a:extLst>
                  <a:ext uri="{0D108BD9-81ED-4DB2-BD59-A6C34878D82A}">
                    <a16:rowId xmlns:a16="http://schemas.microsoft.com/office/drawing/2014/main" val="10000"/>
                  </a:ext>
                </a:extLst>
              </a:tr>
              <a:tr h="335360">
                <a:tc>
                  <a:txBody>
                    <a:bodyPr/>
                    <a:lstStyle/>
                    <a:p>
                      <a:pPr algn="l"/>
                      <a:r>
                        <a:rPr lang="de-DE" sz="1600" i="1" dirty="0"/>
                        <a:t>B</a:t>
                      </a:r>
                      <a:r>
                        <a:rPr lang="de-DE" sz="1800" i="1" baseline="-25000" dirty="0"/>
                        <a:t>13</a:t>
                      </a:r>
                      <a:endParaRPr lang="de-DE" sz="1600" baseline="-25000" dirty="0"/>
                    </a:p>
                  </a:txBody>
                  <a:tcPr marL="91439" marR="91439" marT="45731" marB="45731" anchor="ctr"/>
                </a:tc>
                <a:tc>
                  <a:txBody>
                    <a:bodyPr/>
                    <a:lstStyle/>
                    <a:p>
                      <a:pPr algn="l"/>
                      <a:r>
                        <a:rPr lang="de-DE" sz="1600" i="1" dirty="0"/>
                        <a:t>B</a:t>
                      </a:r>
                      <a:r>
                        <a:rPr lang="de-DE" sz="1800" i="1" baseline="-25000" dirty="0"/>
                        <a:t>1</a:t>
                      </a:r>
                      <a:endParaRPr lang="de-DE" sz="1600" baseline="-25000" dirty="0"/>
                    </a:p>
                  </a:txBody>
                  <a:tcPr marL="91439" marR="91439" marT="45731" marB="45731" anchor="ctr"/>
                </a:tc>
                <a:tc>
                  <a:txBody>
                    <a:bodyPr/>
                    <a:lstStyle/>
                    <a:p>
                      <a:pPr algn="l"/>
                      <a:r>
                        <a:rPr lang="de-DE" sz="1600" i="1" dirty="0"/>
                        <a:t>B</a:t>
                      </a:r>
                      <a:r>
                        <a:rPr lang="de-DE" sz="1800" i="1" baseline="-25000" dirty="0"/>
                        <a:t>5</a:t>
                      </a:r>
                      <a:endParaRPr lang="de-DE" sz="1600" baseline="-25000" dirty="0"/>
                    </a:p>
                  </a:txBody>
                  <a:tcPr marL="91439" marR="91439" marT="45731" marB="45731" anchor="ctr"/>
                </a:tc>
                <a:tc>
                  <a:txBody>
                    <a:bodyPr/>
                    <a:lstStyle/>
                    <a:p>
                      <a:pPr algn="l"/>
                      <a:r>
                        <a:rPr lang="de-DE" sz="1600" i="1" dirty="0"/>
                        <a:t>B</a:t>
                      </a:r>
                      <a:r>
                        <a:rPr lang="de-DE" sz="1800" i="1" baseline="-25000" dirty="0"/>
                        <a:t>9</a:t>
                      </a:r>
                      <a:endParaRPr lang="de-DE" sz="1600" baseline="-25000" dirty="0"/>
                    </a:p>
                  </a:txBody>
                  <a:tcPr marL="91439" marR="91439" marT="45731" marB="45731" anchor="ctr"/>
                </a:tc>
                <a:extLst>
                  <a:ext uri="{0D108BD9-81ED-4DB2-BD59-A6C34878D82A}">
                    <a16:rowId xmlns:a16="http://schemas.microsoft.com/office/drawing/2014/main" val="10001"/>
                  </a:ext>
                </a:extLst>
              </a:tr>
              <a:tr h="335360">
                <a:tc>
                  <a:txBody>
                    <a:bodyPr/>
                    <a:lstStyle/>
                    <a:p>
                      <a:pPr algn="l"/>
                      <a:r>
                        <a:rPr lang="de-DE" sz="1600" i="1" dirty="0"/>
                        <a:t>B</a:t>
                      </a:r>
                      <a:r>
                        <a:rPr lang="de-DE" sz="1800" i="1" baseline="-25000" dirty="0"/>
                        <a:t>10</a:t>
                      </a:r>
                      <a:endParaRPr lang="de-DE" sz="1600" baseline="-25000" dirty="0"/>
                    </a:p>
                  </a:txBody>
                  <a:tcPr marL="91439" marR="91439" marT="45731" marB="45731" anchor="ctr"/>
                </a:tc>
                <a:tc>
                  <a:txBody>
                    <a:bodyPr/>
                    <a:lstStyle/>
                    <a:p>
                      <a:pPr algn="l"/>
                      <a:r>
                        <a:rPr lang="de-DE" sz="1600" i="1" dirty="0"/>
                        <a:t>B</a:t>
                      </a:r>
                      <a:r>
                        <a:rPr lang="de-DE" sz="1800" i="1" baseline="-25000" dirty="0"/>
                        <a:t>14</a:t>
                      </a:r>
                      <a:endParaRPr lang="de-DE" sz="1600" baseline="-25000" dirty="0"/>
                    </a:p>
                  </a:txBody>
                  <a:tcPr marL="91439" marR="91439" marT="45731" marB="45731" anchor="ctr"/>
                </a:tc>
                <a:tc>
                  <a:txBody>
                    <a:bodyPr/>
                    <a:lstStyle/>
                    <a:p>
                      <a:pPr algn="l"/>
                      <a:r>
                        <a:rPr lang="de-DE" sz="1600" i="1" dirty="0"/>
                        <a:t>B</a:t>
                      </a:r>
                      <a:r>
                        <a:rPr lang="de-DE" sz="1800" i="1" baseline="-25000" dirty="0"/>
                        <a:t>2</a:t>
                      </a:r>
                      <a:endParaRPr lang="de-DE" sz="1800" baseline="-25000" dirty="0"/>
                    </a:p>
                  </a:txBody>
                  <a:tcPr marL="91439" marR="91439" marT="45731" marB="45731" anchor="ctr"/>
                </a:tc>
                <a:tc>
                  <a:txBody>
                    <a:bodyPr/>
                    <a:lstStyle/>
                    <a:p>
                      <a:pPr algn="l"/>
                      <a:r>
                        <a:rPr lang="de-DE" sz="1600" i="1" dirty="0"/>
                        <a:t>B</a:t>
                      </a:r>
                      <a:r>
                        <a:rPr lang="de-DE" sz="1800" i="1" baseline="-25000" dirty="0"/>
                        <a:t>6</a:t>
                      </a:r>
                      <a:endParaRPr lang="de-DE" sz="1800" baseline="-25000" dirty="0"/>
                    </a:p>
                  </a:txBody>
                  <a:tcPr marL="91439" marR="91439" marT="45731" marB="45731" anchor="ctr"/>
                </a:tc>
                <a:extLst>
                  <a:ext uri="{0D108BD9-81ED-4DB2-BD59-A6C34878D82A}">
                    <a16:rowId xmlns:a16="http://schemas.microsoft.com/office/drawing/2014/main" val="10002"/>
                  </a:ext>
                </a:extLst>
              </a:tr>
              <a:tr h="335360">
                <a:tc>
                  <a:txBody>
                    <a:bodyPr/>
                    <a:lstStyle/>
                    <a:p>
                      <a:pPr algn="l"/>
                      <a:r>
                        <a:rPr lang="de-DE" sz="1600" i="1" dirty="0"/>
                        <a:t>B</a:t>
                      </a:r>
                      <a:r>
                        <a:rPr lang="de-DE" sz="1800" i="1" baseline="-25000" dirty="0"/>
                        <a:t>7</a:t>
                      </a:r>
                      <a:endParaRPr lang="de-DE" sz="1600" baseline="-25000" dirty="0"/>
                    </a:p>
                  </a:txBody>
                  <a:tcPr marL="91439" marR="91439" marT="45731" marB="45731" anchor="ctr"/>
                </a:tc>
                <a:tc>
                  <a:txBody>
                    <a:bodyPr/>
                    <a:lstStyle/>
                    <a:p>
                      <a:pPr algn="l"/>
                      <a:r>
                        <a:rPr lang="de-DE" sz="1600" i="1" dirty="0"/>
                        <a:t>B</a:t>
                      </a:r>
                      <a:r>
                        <a:rPr lang="de-DE" sz="1800" i="1" baseline="-25000" dirty="0"/>
                        <a:t>11</a:t>
                      </a:r>
                      <a:endParaRPr lang="de-DE" sz="1600" baseline="-25000" dirty="0"/>
                    </a:p>
                  </a:txBody>
                  <a:tcPr marL="91439" marR="91439" marT="45731" marB="45731" anchor="ctr"/>
                </a:tc>
                <a:tc>
                  <a:txBody>
                    <a:bodyPr/>
                    <a:lstStyle/>
                    <a:p>
                      <a:pPr algn="l"/>
                      <a:r>
                        <a:rPr lang="de-DE" sz="1600" i="1" dirty="0"/>
                        <a:t>B</a:t>
                      </a:r>
                      <a:r>
                        <a:rPr lang="de-DE" sz="1800" i="1" baseline="-25000" dirty="0"/>
                        <a:t>15</a:t>
                      </a:r>
                      <a:endParaRPr lang="de-DE" sz="1600" baseline="-25000" dirty="0"/>
                    </a:p>
                  </a:txBody>
                  <a:tcPr marL="91439" marR="91439" marT="45731" marB="45731" anchor="ctr"/>
                </a:tc>
                <a:tc>
                  <a:txBody>
                    <a:bodyPr/>
                    <a:lstStyle/>
                    <a:p>
                      <a:pPr algn="l"/>
                      <a:r>
                        <a:rPr lang="de-DE" sz="1600" i="1" dirty="0"/>
                        <a:t>B</a:t>
                      </a:r>
                      <a:r>
                        <a:rPr lang="de-DE" sz="1800" baseline="-25000" dirty="0"/>
                        <a:t>3</a:t>
                      </a:r>
                      <a:endParaRPr lang="de-DE" sz="1600" baseline="-25000" dirty="0"/>
                    </a:p>
                  </a:txBody>
                  <a:tcPr marL="91439" marR="91439" marT="45731" marB="45731" anchor="ctr"/>
                </a:tc>
                <a:extLst>
                  <a:ext uri="{0D108BD9-81ED-4DB2-BD59-A6C34878D82A}">
                    <a16:rowId xmlns:a16="http://schemas.microsoft.com/office/drawing/2014/main" val="10003"/>
                  </a:ext>
                </a:extLst>
              </a:tr>
            </a:tbl>
          </a:graphicData>
        </a:graphic>
      </p:graphicFrame>
      <p:sp>
        <p:nvSpPr>
          <p:cNvPr id="36923" name="Textfeld 12">
            <a:extLst>
              <a:ext uri="{FF2B5EF4-FFF2-40B4-BE49-F238E27FC236}">
                <a16:creationId xmlns:a16="http://schemas.microsoft.com/office/drawing/2014/main" id="{BFD6A5B0-CC0F-49C6-9E00-770C7036AA62}"/>
              </a:ext>
            </a:extLst>
          </p:cNvPr>
          <p:cNvSpPr txBox="1">
            <a:spLocks noChangeArrowheads="1"/>
          </p:cNvSpPr>
          <p:nvPr/>
        </p:nvSpPr>
        <p:spPr bwMode="auto">
          <a:xfrm>
            <a:off x="5006975" y="4043363"/>
            <a:ext cx="333375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1600"/>
              <a:t>	no shift</a:t>
            </a:r>
          </a:p>
          <a:p>
            <a:endParaRPr lang="de-DE" altLang="en-US" sz="600"/>
          </a:p>
          <a:p>
            <a:r>
              <a:rPr lang="de-DE" altLang="en-US" sz="1600"/>
              <a:t>           → 	one position right shift</a:t>
            </a:r>
          </a:p>
          <a:p>
            <a:endParaRPr lang="de-DE" altLang="en-US" sz="600"/>
          </a:p>
          <a:p>
            <a:r>
              <a:rPr lang="de-DE" altLang="en-US" sz="1600"/>
              <a:t>           → 	two positions right shift</a:t>
            </a:r>
          </a:p>
          <a:p>
            <a:endParaRPr lang="de-DE" altLang="en-US" sz="600"/>
          </a:p>
          <a:p>
            <a:r>
              <a:rPr lang="de-DE" altLang="en-US" sz="1600"/>
              <a:t>           → 	three positions right shift</a:t>
            </a:r>
          </a:p>
        </p:txBody>
      </p:sp>
      <p:sp>
        <p:nvSpPr>
          <p:cNvPr id="36924" name="Foliennummernplatzhalter 9">
            <a:extLst>
              <a:ext uri="{FF2B5EF4-FFF2-40B4-BE49-F238E27FC236}">
                <a16:creationId xmlns:a16="http://schemas.microsoft.com/office/drawing/2014/main" id="{0C8B8B4D-4CBF-4351-BDA8-52DA43CC1F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04C092-5898-4110-844F-5AEFE3316F97}" type="slidenum">
              <a:rPr lang="de-DE" altLang="en-US" smtClean="0">
                <a:solidFill>
                  <a:srgbClr val="394073"/>
                </a:solidFill>
              </a:rPr>
              <a:pPr/>
              <a:t>25</a:t>
            </a:fld>
            <a:endParaRPr lang="de-DE" altLang="en-US" dirty="0">
              <a:solidFill>
                <a:srgbClr val="394073"/>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el 1">
            <a:extLst>
              <a:ext uri="{FF2B5EF4-FFF2-40B4-BE49-F238E27FC236}">
                <a16:creationId xmlns:a16="http://schemas.microsoft.com/office/drawing/2014/main" id="{DA66B00D-5B28-4BE8-A93A-2BC0C4B3B0D9}"/>
              </a:ext>
            </a:extLst>
          </p:cNvPr>
          <p:cNvSpPr>
            <a:spLocks noGrp="1"/>
          </p:cNvSpPr>
          <p:nvPr>
            <p:ph type="title"/>
          </p:nvPr>
        </p:nvSpPr>
        <p:spPr/>
        <p:txBody>
          <a:bodyPr/>
          <a:lstStyle/>
          <a:p>
            <a:r>
              <a:rPr lang="de-DE" altLang="en-US" dirty="0"/>
              <a:t>Inv MixColumn</a:t>
            </a:r>
          </a:p>
        </p:txBody>
      </p:sp>
      <p:sp>
        <p:nvSpPr>
          <p:cNvPr id="2052" name="Inhaltsplatzhalter 2">
            <a:extLst>
              <a:ext uri="{FF2B5EF4-FFF2-40B4-BE49-F238E27FC236}">
                <a16:creationId xmlns:a16="http://schemas.microsoft.com/office/drawing/2014/main" id="{E92CB16A-FE26-453B-9FE0-16F8F2060ECE}"/>
              </a:ext>
            </a:extLst>
          </p:cNvPr>
          <p:cNvSpPr>
            <a:spLocks noGrp="1"/>
          </p:cNvSpPr>
          <p:nvPr>
            <p:ph idx="1"/>
          </p:nvPr>
        </p:nvSpPr>
        <p:spPr>
          <a:xfrm>
            <a:off x="457200" y="762001"/>
            <a:ext cx="8001000" cy="914400"/>
          </a:xfrm>
        </p:spPr>
        <p:txBody>
          <a:bodyPr/>
          <a:lstStyle/>
          <a:p>
            <a:r>
              <a:rPr lang="en-US" altLang="en-US" dirty="0"/>
              <a:t>The </a:t>
            </a:r>
            <a:r>
              <a:rPr lang="en-US" altLang="en-US" dirty="0" err="1"/>
              <a:t>MixColumns</a:t>
            </a:r>
            <a:r>
              <a:rPr lang="en-US" altLang="en-US" dirty="0"/>
              <a:t> operation has the following inverse (numbers are decimal):</a:t>
            </a:r>
            <a:endParaRPr lang="de-DE" altLang="en-US" dirty="0"/>
          </a:p>
          <a:p>
            <a:pPr lvl="1"/>
            <a:endParaRPr lang="de-DE" altLang="en-US" dirty="0"/>
          </a:p>
          <a:p>
            <a:pPr lvl="1"/>
            <a:endParaRPr lang="de-DE" altLang="en-US" dirty="0"/>
          </a:p>
          <a:p>
            <a:pPr lvl="1"/>
            <a:endParaRPr lang="de-DE" altLang="en-US" dirty="0"/>
          </a:p>
          <a:p>
            <a:pPr lvl="1"/>
            <a:endParaRPr lang="de-DE" altLang="en-US" dirty="0"/>
          </a:p>
          <a:p>
            <a:pPr lvl="1"/>
            <a:endParaRPr lang="de-DE" altLang="en-US" dirty="0"/>
          </a:p>
          <a:p>
            <a:pPr lvl="1"/>
            <a:endParaRPr lang="de-DE" altLang="en-US" dirty="0"/>
          </a:p>
          <a:p>
            <a:pPr lvl="1"/>
            <a:endParaRPr lang="de-DE" altLang="en-US" dirty="0"/>
          </a:p>
          <a:p>
            <a:pPr lvl="1">
              <a:buFontTx/>
              <a:buNone/>
            </a:pPr>
            <a:endParaRPr lang="de-DE" altLang="en-US" dirty="0"/>
          </a:p>
        </p:txBody>
      </p:sp>
      <p:sp>
        <p:nvSpPr>
          <p:cNvPr id="2053" name="Fußzeilenplatzhalter 4">
            <a:extLst>
              <a:ext uri="{FF2B5EF4-FFF2-40B4-BE49-F238E27FC236}">
                <a16:creationId xmlns:a16="http://schemas.microsoft.com/office/drawing/2014/main" id="{3CD68C64-D81B-4BDF-93BE-43571A1238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solidFill>
                  <a:schemeClr val="bg1">
                    <a:lumMod val="65000"/>
                  </a:schemeClr>
                </a:solidFill>
              </a:rPr>
              <a:t>Chapter 4 of </a:t>
            </a:r>
            <a:r>
              <a:rPr lang="de-DE" altLang="en-US" i="1">
                <a:solidFill>
                  <a:schemeClr val="bg1">
                    <a:lumMod val="65000"/>
                  </a:schemeClr>
                </a:solidFill>
              </a:rPr>
              <a:t>Understanding Cryptography</a:t>
            </a:r>
            <a:r>
              <a:rPr lang="de-DE" altLang="en-US">
                <a:solidFill>
                  <a:schemeClr val="bg1">
                    <a:lumMod val="65000"/>
                  </a:schemeClr>
                </a:solidFill>
              </a:rPr>
              <a:t> by Christof Paar and Jan Pelzl</a:t>
            </a:r>
          </a:p>
        </p:txBody>
      </p:sp>
      <p:sp>
        <p:nvSpPr>
          <p:cNvPr id="2054" name="Foliennummernplatzhalter 7">
            <a:extLst>
              <a:ext uri="{FF2B5EF4-FFF2-40B4-BE49-F238E27FC236}">
                <a16:creationId xmlns:a16="http://schemas.microsoft.com/office/drawing/2014/main" id="{BD15C732-B02B-4BA8-8CA0-9EE7EC373B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0A25D0-A8E0-4305-8AAE-C9B8CCF77138}" type="slidenum">
              <a:rPr lang="de-DE" altLang="en-US" smtClean="0">
                <a:solidFill>
                  <a:srgbClr val="394073"/>
                </a:solidFill>
              </a:rPr>
              <a:pPr/>
              <a:t>26</a:t>
            </a:fld>
            <a:endParaRPr lang="de-DE" altLang="en-US" dirty="0">
              <a:solidFill>
                <a:srgbClr val="394073"/>
              </a:solidFill>
            </a:endParaRPr>
          </a:p>
        </p:txBody>
      </p:sp>
      <p:pic>
        <p:nvPicPr>
          <p:cNvPr id="9" name="Picture 8">
            <a:extLst>
              <a:ext uri="{FF2B5EF4-FFF2-40B4-BE49-F238E27FC236}">
                <a16:creationId xmlns:a16="http://schemas.microsoft.com/office/drawing/2014/main" id="{B347D250-9AE0-4372-8C8F-292E8BAB77FC}"/>
              </a:ext>
            </a:extLst>
          </p:cNvPr>
          <p:cNvPicPr>
            <a:picLocks noChangeAspect="1"/>
          </p:cNvPicPr>
          <p:nvPr/>
        </p:nvPicPr>
        <p:blipFill>
          <a:blip r:embed="rId3"/>
          <a:stretch>
            <a:fillRect/>
          </a:stretch>
        </p:blipFill>
        <p:spPr>
          <a:xfrm>
            <a:off x="1066800" y="1905000"/>
            <a:ext cx="6400800" cy="4600575"/>
          </a:xfrm>
          <a:prstGeom prst="rect">
            <a:avLst/>
          </a:prstGeom>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2A67-8970-4F32-B3FF-7897E5B9982B}"/>
              </a:ext>
            </a:extLst>
          </p:cNvPr>
          <p:cNvSpPr>
            <a:spLocks noGrp="1"/>
          </p:cNvSpPr>
          <p:nvPr>
            <p:ph type="title"/>
          </p:nvPr>
        </p:nvSpPr>
        <p:spPr/>
        <p:txBody>
          <a:bodyPr/>
          <a:lstStyle/>
          <a:p>
            <a:r>
              <a:rPr lang="en-US" dirty="0" err="1"/>
              <a:t>InvSubByte</a:t>
            </a:r>
            <a:endParaRPr lang="en-US" dirty="0"/>
          </a:p>
        </p:txBody>
      </p:sp>
      <p:sp>
        <p:nvSpPr>
          <p:cNvPr id="3" name="Slide Number Placeholder 2">
            <a:extLst>
              <a:ext uri="{FF2B5EF4-FFF2-40B4-BE49-F238E27FC236}">
                <a16:creationId xmlns:a16="http://schemas.microsoft.com/office/drawing/2014/main" id="{CC164511-1596-468C-ABE9-5719B743E2E7}"/>
              </a:ext>
            </a:extLst>
          </p:cNvPr>
          <p:cNvSpPr>
            <a:spLocks noGrp="1"/>
          </p:cNvSpPr>
          <p:nvPr>
            <p:ph type="sldNum" sz="quarter" idx="10"/>
          </p:nvPr>
        </p:nvSpPr>
        <p:spPr/>
        <p:txBody>
          <a:bodyPr/>
          <a:lstStyle/>
          <a:p>
            <a:pPr algn="r"/>
            <a:fld id="{8545D7EF-4003-4E3E-8123-4073921C5F7F}" type="slidenum">
              <a:rPr lang="de-DE" altLang="en-US" smtClean="0"/>
              <a:pPr algn="r"/>
              <a:t>27</a:t>
            </a:fld>
            <a:endParaRPr lang="de-DE" altLang="en-US" dirty="0"/>
          </a:p>
        </p:txBody>
      </p:sp>
      <p:sp>
        <p:nvSpPr>
          <p:cNvPr id="5" name="Content Placeholder 4">
            <a:extLst>
              <a:ext uri="{FF2B5EF4-FFF2-40B4-BE49-F238E27FC236}">
                <a16:creationId xmlns:a16="http://schemas.microsoft.com/office/drawing/2014/main" id="{FFC8DCF3-C934-47E8-A94C-B60FB1D70CB4}"/>
              </a:ext>
            </a:extLst>
          </p:cNvPr>
          <p:cNvSpPr>
            <a:spLocks noGrp="1"/>
          </p:cNvSpPr>
          <p:nvPr>
            <p:ph idx="1"/>
          </p:nvPr>
        </p:nvSpPr>
        <p:spPr>
          <a:xfrm>
            <a:off x="216439" y="914400"/>
            <a:ext cx="8775161" cy="1752600"/>
          </a:xfrm>
        </p:spPr>
        <p:txBody>
          <a:bodyPr/>
          <a:lstStyle/>
          <a:p>
            <a:r>
              <a:rPr lang="en-US" altLang="en-US" dirty="0"/>
              <a:t>During decryption each value in the state is replaced with the corresponding inverse of the S-Box</a:t>
            </a:r>
          </a:p>
          <a:p>
            <a:r>
              <a:rPr lang="en-US" altLang="en-US" dirty="0"/>
              <a:t>For example HEX D4 would get replaced with HEX 19 </a:t>
            </a:r>
          </a:p>
        </p:txBody>
      </p:sp>
      <p:pic>
        <p:nvPicPr>
          <p:cNvPr id="10242" name="Picture 2" descr="Image result for InvSubByte">
            <a:extLst>
              <a:ext uri="{FF2B5EF4-FFF2-40B4-BE49-F238E27FC236}">
                <a16:creationId xmlns:a16="http://schemas.microsoft.com/office/drawing/2014/main" id="{6D574A39-EEFC-44CA-88B9-195BA7BD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70" y="2590800"/>
            <a:ext cx="7827460" cy="3972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8132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633CE574-D306-4CF1-A8A3-203A627BE8D8}"/>
              </a:ext>
            </a:extLst>
          </p:cNvPr>
          <p:cNvSpPr>
            <a:spLocks noGrp="1"/>
          </p:cNvSpPr>
          <p:nvPr>
            <p:ph type="title"/>
          </p:nvPr>
        </p:nvSpPr>
        <p:spPr/>
        <p:txBody>
          <a:bodyPr/>
          <a:lstStyle/>
          <a:p>
            <a:r>
              <a:rPr lang="en-US" altLang="en-US" dirty="0"/>
              <a:t>AES Security</a:t>
            </a:r>
          </a:p>
        </p:txBody>
      </p:sp>
      <p:sp>
        <p:nvSpPr>
          <p:cNvPr id="3" name="Inhaltsplatzhalter 2">
            <a:extLst>
              <a:ext uri="{FF2B5EF4-FFF2-40B4-BE49-F238E27FC236}">
                <a16:creationId xmlns:a16="http://schemas.microsoft.com/office/drawing/2014/main" id="{C611963C-FFA3-4841-9A7A-4024F5693E37}"/>
              </a:ext>
            </a:extLst>
          </p:cNvPr>
          <p:cNvSpPr>
            <a:spLocks noGrp="1"/>
          </p:cNvSpPr>
          <p:nvPr>
            <p:ph idx="1"/>
          </p:nvPr>
        </p:nvSpPr>
        <p:spPr>
          <a:xfrm>
            <a:off x="533400" y="990600"/>
            <a:ext cx="8077200" cy="5486400"/>
          </a:xfrm>
        </p:spPr>
        <p:txBody>
          <a:bodyPr/>
          <a:lstStyle/>
          <a:p>
            <a:pPr marL="304800" indent="-304800">
              <a:spcBef>
                <a:spcPts val="0"/>
              </a:spcBef>
              <a:spcAft>
                <a:spcPts val="1200"/>
              </a:spcAft>
              <a:defRPr/>
            </a:pPr>
            <a:r>
              <a:rPr lang="en-US" b="1" dirty="0"/>
              <a:t>Brute-force</a:t>
            </a:r>
            <a:r>
              <a:rPr lang="de-DE" b="1" dirty="0"/>
              <a:t> </a:t>
            </a:r>
            <a:r>
              <a:rPr lang="en-US" b="1" dirty="0"/>
              <a:t>attack</a:t>
            </a:r>
            <a:r>
              <a:rPr lang="de-DE" b="1" dirty="0"/>
              <a:t>:</a:t>
            </a:r>
            <a:r>
              <a:rPr lang="de-DE" dirty="0"/>
              <a:t> Due to the key length of 128, 192 or 256 bits, a brute-force attack is not possible</a:t>
            </a:r>
          </a:p>
          <a:p>
            <a:pPr marL="304800" indent="-304800">
              <a:spcBef>
                <a:spcPts val="0"/>
              </a:spcBef>
              <a:spcAft>
                <a:spcPts val="1200"/>
              </a:spcAft>
              <a:defRPr/>
            </a:pPr>
            <a:r>
              <a:rPr lang="de-DE" b="1" dirty="0"/>
              <a:t>Analytical attacks: </a:t>
            </a:r>
            <a:r>
              <a:rPr lang="de-DE" dirty="0"/>
              <a:t>There is no known analytical attack.</a:t>
            </a:r>
          </a:p>
          <a:p>
            <a:pPr marL="304800" indent="-304800">
              <a:spcBef>
                <a:spcPts val="0"/>
              </a:spcBef>
              <a:spcAft>
                <a:spcPts val="1200"/>
              </a:spcAft>
              <a:defRPr/>
            </a:pPr>
            <a:r>
              <a:rPr lang="de-DE" b="1" dirty="0"/>
              <a:t>Side-channel attacks: </a:t>
            </a:r>
            <a:endParaRPr lang="de-DE" dirty="0"/>
          </a:p>
          <a:p>
            <a:pPr marL="914400" lvl="1" indent="-457200">
              <a:spcAft>
                <a:spcPts val="1200"/>
              </a:spcAft>
              <a:buFont typeface="Calibri" panose="020F0502020204030204" pitchFamily="34" charset="0"/>
              <a:buChar char="-"/>
              <a:defRPr/>
            </a:pPr>
            <a:r>
              <a:rPr lang="en-US" dirty="0"/>
              <a:t>Several</a:t>
            </a:r>
            <a:r>
              <a:rPr lang="de-DE" dirty="0"/>
              <a:t> side-channel attacks have been published</a:t>
            </a:r>
          </a:p>
          <a:p>
            <a:pPr marL="914400" lvl="1" indent="-457200">
              <a:spcAft>
                <a:spcPts val="1200"/>
              </a:spcAft>
              <a:buFont typeface="Calibri" panose="020F0502020204030204" pitchFamily="34" charset="0"/>
              <a:buChar char="-"/>
              <a:defRPr/>
            </a:pPr>
            <a:r>
              <a:rPr lang="de-DE" dirty="0"/>
              <a:t>Note </a:t>
            </a:r>
            <a:r>
              <a:rPr lang="en-US" dirty="0"/>
              <a:t>that</a:t>
            </a:r>
            <a:r>
              <a:rPr lang="de-DE" dirty="0"/>
              <a:t> </a:t>
            </a:r>
            <a:r>
              <a:rPr lang="en-US" dirty="0"/>
              <a:t>side-channel</a:t>
            </a:r>
            <a:r>
              <a:rPr lang="de-DE" dirty="0"/>
              <a:t> attacks do not attack the underlying algorithm but its implementation</a:t>
            </a:r>
          </a:p>
          <a:p>
            <a:pPr>
              <a:spcBef>
                <a:spcPts val="0"/>
              </a:spcBef>
              <a:spcAft>
                <a:spcPts val="1200"/>
              </a:spcAft>
              <a:defRPr/>
            </a:pPr>
            <a:endParaRPr lang="en-US" dirty="0"/>
          </a:p>
        </p:txBody>
      </p:sp>
      <p:sp>
        <p:nvSpPr>
          <p:cNvPr id="40964" name="Fußzeilenplatzhalter 4">
            <a:extLst>
              <a:ext uri="{FF2B5EF4-FFF2-40B4-BE49-F238E27FC236}">
                <a16:creationId xmlns:a16="http://schemas.microsoft.com/office/drawing/2014/main" id="{8DFF55E6-AA6D-4AA2-8BB8-6278EE05DE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solidFill>
                  <a:schemeClr val="accent3">
                    <a:lumMod val="75000"/>
                  </a:schemeClr>
                </a:solidFill>
              </a:rPr>
              <a:t>Chapter 4 of </a:t>
            </a:r>
            <a:r>
              <a:rPr lang="de-DE" altLang="en-US" i="1">
                <a:solidFill>
                  <a:schemeClr val="accent3">
                    <a:lumMod val="75000"/>
                  </a:schemeClr>
                </a:solidFill>
              </a:rPr>
              <a:t>Understanding Cryptography</a:t>
            </a:r>
            <a:r>
              <a:rPr lang="de-DE" altLang="en-US">
                <a:solidFill>
                  <a:schemeClr val="accent3">
                    <a:lumMod val="75000"/>
                  </a:schemeClr>
                </a:solidFill>
              </a:rPr>
              <a:t> by Christof Paar and Jan Pelzl</a:t>
            </a:r>
          </a:p>
        </p:txBody>
      </p:sp>
      <p:sp>
        <p:nvSpPr>
          <p:cNvPr id="40965" name="Foliennummernplatzhalter 6">
            <a:extLst>
              <a:ext uri="{FF2B5EF4-FFF2-40B4-BE49-F238E27FC236}">
                <a16:creationId xmlns:a16="http://schemas.microsoft.com/office/drawing/2014/main" id="{67C0BB63-9257-4FA9-9429-E12000AE48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E44CE1-D6F9-4A51-A118-A395468AADE3}" type="slidenum">
              <a:rPr lang="de-DE" altLang="en-US" smtClean="0">
                <a:solidFill>
                  <a:srgbClr val="394073"/>
                </a:solidFill>
              </a:rPr>
              <a:pPr/>
              <a:t>28</a:t>
            </a:fld>
            <a:endParaRPr lang="de-DE" altLang="en-US" dirty="0">
              <a:solidFill>
                <a:srgbClr val="394073"/>
              </a:solidFill>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4">
            <a:extLst>
              <a:ext uri="{FF2B5EF4-FFF2-40B4-BE49-F238E27FC236}">
                <a16:creationId xmlns:a16="http://schemas.microsoft.com/office/drawing/2014/main" id="{FACAAC97-E072-4D74-B282-535D39BEE9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accent3">
                    <a:lumMod val="75000"/>
                  </a:schemeClr>
                </a:solidFill>
              </a:rPr>
              <a:t>Chapter 4 of </a:t>
            </a:r>
            <a:r>
              <a:rPr lang="en-US" altLang="en-US" i="1" dirty="0">
                <a:solidFill>
                  <a:schemeClr val="accent3">
                    <a:lumMod val="75000"/>
                  </a:schemeClr>
                </a:solidFill>
              </a:rPr>
              <a:t>Understanding Cryptography </a:t>
            </a:r>
            <a:r>
              <a:rPr lang="en-US" altLang="en-US" dirty="0">
                <a:solidFill>
                  <a:schemeClr val="accent3">
                    <a:lumMod val="75000"/>
                  </a:schemeClr>
                </a:solidFill>
              </a:rPr>
              <a:t>by Christof </a:t>
            </a:r>
            <a:r>
              <a:rPr lang="en-US" altLang="en-US" dirty="0" err="1">
                <a:solidFill>
                  <a:schemeClr val="accent3">
                    <a:lumMod val="75000"/>
                  </a:schemeClr>
                </a:solidFill>
              </a:rPr>
              <a:t>Paar</a:t>
            </a:r>
            <a:r>
              <a:rPr lang="en-US" altLang="en-US" dirty="0">
                <a:solidFill>
                  <a:schemeClr val="accent3">
                    <a:lumMod val="75000"/>
                  </a:schemeClr>
                </a:solidFill>
              </a:rPr>
              <a:t> and Jan Pelzl</a:t>
            </a:r>
            <a:endParaRPr lang="de-DE" altLang="en-US" dirty="0">
              <a:solidFill>
                <a:schemeClr val="accent3">
                  <a:lumMod val="75000"/>
                </a:schemeClr>
              </a:solidFill>
            </a:endParaRPr>
          </a:p>
        </p:txBody>
      </p:sp>
      <p:sp>
        <p:nvSpPr>
          <p:cNvPr id="41987" name="Rectangle 2">
            <a:extLst>
              <a:ext uri="{FF2B5EF4-FFF2-40B4-BE49-F238E27FC236}">
                <a16:creationId xmlns:a16="http://schemas.microsoft.com/office/drawing/2014/main" id="{88C837C5-FE69-4607-84CD-A1EE282DA1DD}"/>
              </a:ext>
            </a:extLst>
          </p:cNvPr>
          <p:cNvSpPr>
            <a:spLocks noGrp="1" noChangeArrowheads="1"/>
          </p:cNvSpPr>
          <p:nvPr>
            <p:ph type="title"/>
          </p:nvPr>
        </p:nvSpPr>
        <p:spPr/>
        <p:txBody>
          <a:bodyPr/>
          <a:lstStyle/>
          <a:p>
            <a:r>
              <a:rPr lang="de-DE" altLang="en-US" dirty="0"/>
              <a:t>Summary</a:t>
            </a:r>
          </a:p>
        </p:txBody>
      </p:sp>
      <p:sp>
        <p:nvSpPr>
          <p:cNvPr id="41988" name="Rectangle 3">
            <a:extLst>
              <a:ext uri="{FF2B5EF4-FFF2-40B4-BE49-F238E27FC236}">
                <a16:creationId xmlns:a16="http://schemas.microsoft.com/office/drawing/2014/main" id="{FB0DBB51-8FE3-4CAA-B9DB-A0715667F795}"/>
              </a:ext>
            </a:extLst>
          </p:cNvPr>
          <p:cNvSpPr>
            <a:spLocks noGrp="1" noChangeArrowheads="1"/>
          </p:cNvSpPr>
          <p:nvPr>
            <p:ph type="body" idx="1"/>
          </p:nvPr>
        </p:nvSpPr>
        <p:spPr>
          <a:xfrm>
            <a:off x="226868" y="1524000"/>
            <a:ext cx="8497888" cy="4114800"/>
          </a:xfrm>
        </p:spPr>
        <p:txBody>
          <a:bodyPr anchor="ctr"/>
          <a:lstStyle/>
          <a:p>
            <a:r>
              <a:rPr lang="en-US" altLang="en-US" sz="2600" dirty="0"/>
              <a:t>AES is a modern block cipher which supports three key lengths of 128, 192 and 256 bit. It provides excellent long-term security against brute-force attacks.</a:t>
            </a:r>
          </a:p>
          <a:p>
            <a:r>
              <a:rPr lang="en-US" altLang="en-US" sz="2600" dirty="0"/>
              <a:t>AES has been studied intensively since the late 1990s and no attacks have been found.</a:t>
            </a:r>
          </a:p>
          <a:p>
            <a:r>
              <a:rPr lang="en-US" altLang="en-US" sz="2600" dirty="0"/>
              <a:t>AES is not based on Feistel networks. It is an iterative cipher. Each round = 4 steps of </a:t>
            </a:r>
            <a:r>
              <a:rPr lang="en-US" altLang="en-US" sz="2600" kern="1200" dirty="0" err="1"/>
              <a:t>SubBytes</a:t>
            </a:r>
            <a:r>
              <a:rPr lang="en-US" altLang="en-US" sz="2600" kern="1200" dirty="0"/>
              <a:t>, </a:t>
            </a:r>
            <a:r>
              <a:rPr lang="en-US" altLang="en-US" sz="2600" kern="1200" dirty="0" err="1"/>
              <a:t>ShiftRows</a:t>
            </a:r>
            <a:r>
              <a:rPr lang="en-US" altLang="en-US" sz="2600" kern="1200" dirty="0"/>
              <a:t>, </a:t>
            </a:r>
            <a:r>
              <a:rPr lang="en-US" altLang="en-US" sz="2600" kern="1200" dirty="0" err="1"/>
              <a:t>MixColumns</a:t>
            </a:r>
            <a:r>
              <a:rPr lang="en-US" altLang="en-US" sz="2600" kern="1200" dirty="0"/>
              <a:t>, and </a:t>
            </a:r>
            <a:r>
              <a:rPr lang="en-US" altLang="en-US" sz="2600" kern="1200" dirty="0" err="1"/>
              <a:t>AddRoundKey</a:t>
            </a:r>
            <a:r>
              <a:rPr lang="en-US" altLang="en-US" sz="2600" kern="1200" dirty="0"/>
              <a:t> </a:t>
            </a:r>
            <a:r>
              <a:rPr lang="en-US" altLang="en-US" sz="2400" kern="1200" dirty="0"/>
              <a:t>(last round no </a:t>
            </a:r>
            <a:r>
              <a:rPr lang="en-US" altLang="en-US" sz="2400" kern="1200" dirty="0" err="1"/>
              <a:t>MixColumns</a:t>
            </a:r>
            <a:r>
              <a:rPr lang="en-US" altLang="en-US" sz="2400" kern="1200" dirty="0"/>
              <a:t>)</a:t>
            </a:r>
            <a:endParaRPr lang="en-US" altLang="en-US" sz="2600" dirty="0"/>
          </a:p>
          <a:p>
            <a:r>
              <a:rPr lang="en-US" altLang="en-US" sz="2600" dirty="0"/>
              <a:t>Decryption is not the same as encryption (as in DES). Decryption consists of inverse steps.</a:t>
            </a:r>
          </a:p>
          <a:p>
            <a:r>
              <a:rPr lang="en-US" altLang="en-US" sz="2600" dirty="0"/>
              <a:t>AES is efficient in software and hardware.</a:t>
            </a:r>
          </a:p>
          <a:p>
            <a:r>
              <a:rPr lang="en-US" altLang="en-US" sz="2600" dirty="0"/>
              <a:t>It seems likely that the cipher will be the dominant encryption algorithm for many </a:t>
            </a:r>
            <a:r>
              <a:rPr lang="de-DE" altLang="en-US" sz="2600" dirty="0"/>
              <a:t>years to come.</a:t>
            </a:r>
          </a:p>
        </p:txBody>
      </p:sp>
      <p:sp>
        <p:nvSpPr>
          <p:cNvPr id="41989" name="Foliennummernplatzhalter 6">
            <a:extLst>
              <a:ext uri="{FF2B5EF4-FFF2-40B4-BE49-F238E27FC236}">
                <a16:creationId xmlns:a16="http://schemas.microsoft.com/office/drawing/2014/main" id="{A6E188AA-2CC0-4046-81E3-DAFAE4AB28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D4A50C-CA14-4F12-B8E9-F0F8EC5EE118}" type="slidenum">
              <a:rPr lang="de-DE" altLang="en-US" smtClean="0">
                <a:solidFill>
                  <a:srgbClr val="394073"/>
                </a:solidFill>
              </a:rPr>
              <a:pPr/>
              <a:t>29</a:t>
            </a:fld>
            <a:endParaRPr lang="de-DE" altLang="en-US" dirty="0">
              <a:solidFill>
                <a:srgbClr val="394073"/>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68A229-4834-4AE2-BC19-47B49688EEF1}"/>
              </a:ext>
            </a:extLst>
          </p:cNvPr>
          <p:cNvSpPr>
            <a:spLocks noGrp="1"/>
          </p:cNvSpPr>
          <p:nvPr>
            <p:ph type="ctrTitle"/>
          </p:nvPr>
        </p:nvSpPr>
        <p:spPr>
          <a:xfrm>
            <a:off x="685800" y="2514600"/>
            <a:ext cx="7772400" cy="1085850"/>
          </a:xfrm>
        </p:spPr>
        <p:txBody>
          <a:bodyPr/>
          <a:lstStyle/>
          <a:p>
            <a:r>
              <a:rPr lang="en-US" sz="4400" dirty="0"/>
              <a:t>Overview of the AES algorithm</a:t>
            </a:r>
          </a:p>
        </p:txBody>
      </p:sp>
      <p:sp>
        <p:nvSpPr>
          <p:cNvPr id="2" name="Slide Number Placeholder 1">
            <a:extLst>
              <a:ext uri="{FF2B5EF4-FFF2-40B4-BE49-F238E27FC236}">
                <a16:creationId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3</a:t>
            </a:fld>
            <a:endParaRPr lang="en-US"/>
          </a:p>
        </p:txBody>
      </p:sp>
    </p:spTree>
    <p:extLst>
      <p:ext uri="{BB962C8B-B14F-4D97-AF65-F5344CB8AC3E}">
        <p14:creationId xmlns:p14="http://schemas.microsoft.com/office/powerpoint/2010/main" val="412487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6C6C-5F88-4A73-8F9A-AB285EE217E4}"/>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1142883F-9E17-4602-948F-0EA872671557}"/>
              </a:ext>
            </a:extLst>
          </p:cNvPr>
          <p:cNvSpPr>
            <a:spLocks noGrp="1"/>
          </p:cNvSpPr>
          <p:nvPr>
            <p:ph type="sldNum" sz="quarter" idx="10"/>
          </p:nvPr>
        </p:nvSpPr>
        <p:spPr/>
        <p:txBody>
          <a:bodyPr/>
          <a:lstStyle/>
          <a:p>
            <a:pPr algn="r"/>
            <a:fld id="{8545D7EF-4003-4E3E-8123-4073921C5F7F}" type="slidenum">
              <a:rPr lang="de-DE" altLang="en-US" smtClean="0"/>
              <a:pPr algn="r"/>
              <a:t>30</a:t>
            </a:fld>
            <a:endParaRPr lang="de-DE" altLang="en-US" dirty="0"/>
          </a:p>
        </p:txBody>
      </p:sp>
      <p:sp>
        <p:nvSpPr>
          <p:cNvPr id="5" name="Content Placeholder 4">
            <a:extLst>
              <a:ext uri="{FF2B5EF4-FFF2-40B4-BE49-F238E27FC236}">
                <a16:creationId xmlns:a16="http://schemas.microsoft.com/office/drawing/2014/main" id="{D0A9DEA2-15EB-411A-92D9-36192663049E}"/>
              </a:ext>
            </a:extLst>
          </p:cNvPr>
          <p:cNvSpPr>
            <a:spLocks noGrp="1"/>
          </p:cNvSpPr>
          <p:nvPr>
            <p:ph idx="1"/>
          </p:nvPr>
        </p:nvSpPr>
        <p:spPr>
          <a:xfrm>
            <a:off x="216439" y="914400"/>
            <a:ext cx="8822786" cy="5486400"/>
          </a:xfrm>
        </p:spPr>
        <p:txBody>
          <a:bodyPr/>
          <a:lstStyle/>
          <a:p>
            <a:r>
              <a:rPr lang="en-US" sz="3200" dirty="0"/>
              <a:t>Crypto Tool 2</a:t>
            </a:r>
          </a:p>
          <a:p>
            <a:pPr marL="0" indent="0">
              <a:buNone/>
            </a:pPr>
            <a:r>
              <a:rPr lang="en-US" dirty="0">
                <a:hlinkClick r:id="rId3"/>
              </a:rPr>
              <a:t>https://www.cryptool.org/en/cryptool2</a:t>
            </a:r>
            <a:r>
              <a:rPr lang="en-US" dirty="0"/>
              <a:t> </a:t>
            </a:r>
          </a:p>
          <a:p>
            <a:pPr marL="0" indent="0">
              <a:buNone/>
            </a:pPr>
            <a:endParaRPr lang="en-US" dirty="0"/>
          </a:p>
          <a:p>
            <a:r>
              <a:rPr lang="en-US" sz="3200" dirty="0"/>
              <a:t>AES Wikipedia page</a:t>
            </a:r>
          </a:p>
          <a:p>
            <a:pPr marL="0" indent="0">
              <a:buNone/>
            </a:pPr>
            <a:r>
              <a:rPr lang="en-US" sz="2600" dirty="0">
                <a:hlinkClick r:id="rId4"/>
              </a:rPr>
              <a:t>https://en.wikipedia.org/wiki/Advanced_Encryption_Standard</a:t>
            </a:r>
            <a:r>
              <a:rPr lang="en-US" sz="2600" dirty="0"/>
              <a:t> </a:t>
            </a:r>
          </a:p>
        </p:txBody>
      </p:sp>
    </p:spTree>
    <p:extLst>
      <p:ext uri="{BB962C8B-B14F-4D97-AF65-F5344CB8AC3E}">
        <p14:creationId xmlns:p14="http://schemas.microsoft.com/office/powerpoint/2010/main" val="363127720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4ED6-1276-4716-87C1-BAB67EF727F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2190698-D15A-48E1-A868-530C71C8053E}"/>
              </a:ext>
            </a:extLst>
          </p:cNvPr>
          <p:cNvSpPr>
            <a:spLocks noGrp="1"/>
          </p:cNvSpPr>
          <p:nvPr>
            <p:ph type="sldNum" sz="quarter" idx="10"/>
          </p:nvPr>
        </p:nvSpPr>
        <p:spPr/>
        <p:txBody>
          <a:bodyPr/>
          <a:lstStyle/>
          <a:p>
            <a:pPr algn="r"/>
            <a:fld id="{8545D7EF-4003-4E3E-8123-4073921C5F7F}" type="slidenum">
              <a:rPr lang="de-DE" altLang="en-US" smtClean="0"/>
              <a:pPr algn="r"/>
              <a:t>31</a:t>
            </a:fld>
            <a:endParaRPr lang="de-DE" altLang="en-US" dirty="0"/>
          </a:p>
        </p:txBody>
      </p:sp>
      <p:sp>
        <p:nvSpPr>
          <p:cNvPr id="4" name="Footer Placeholder 3">
            <a:extLst>
              <a:ext uri="{FF2B5EF4-FFF2-40B4-BE49-F238E27FC236}">
                <a16:creationId xmlns:a16="http://schemas.microsoft.com/office/drawing/2014/main" id="{38F66A86-0196-44CB-8A89-99091912C9DF}"/>
              </a:ext>
            </a:extLst>
          </p:cNvPr>
          <p:cNvSpPr>
            <a:spLocks noGrp="1"/>
          </p:cNvSpPr>
          <p:nvPr>
            <p:ph type="ftr" sz="quarter" idx="11"/>
          </p:nvPr>
        </p:nvSpPr>
        <p:spPr/>
        <p:txBody>
          <a:bodyPr/>
          <a:lstStyle/>
          <a:p>
            <a:pPr>
              <a:defRPr/>
            </a:pPr>
            <a:r>
              <a:rPr lang="de-DE"/>
              <a:t>Chapter 3 of </a:t>
            </a:r>
            <a:r>
              <a:rPr lang="de-DE" i="1"/>
              <a:t>Understanding Cryptography</a:t>
            </a:r>
            <a:r>
              <a:rPr lang="de-DE"/>
              <a:t> by Christof Paar and Jan Pelzl</a:t>
            </a:r>
            <a:endParaRPr lang="de-DE" dirty="0"/>
          </a:p>
        </p:txBody>
      </p:sp>
      <p:sp>
        <p:nvSpPr>
          <p:cNvPr id="5" name="Content Placeholder 4">
            <a:extLst>
              <a:ext uri="{FF2B5EF4-FFF2-40B4-BE49-F238E27FC236}">
                <a16:creationId xmlns:a16="http://schemas.microsoft.com/office/drawing/2014/main" id="{51B0E878-4A65-46CA-A3D0-E1AF7E204AC7}"/>
              </a:ext>
            </a:extLst>
          </p:cNvPr>
          <p:cNvSpPr>
            <a:spLocks noGrp="1"/>
          </p:cNvSpPr>
          <p:nvPr>
            <p:ph idx="1"/>
          </p:nvPr>
        </p:nvSpPr>
        <p:spPr/>
        <p:txBody>
          <a:bodyPr/>
          <a:lstStyle/>
          <a:p>
            <a:endParaRPr lang="en-US"/>
          </a:p>
        </p:txBody>
      </p:sp>
      <p:pic>
        <p:nvPicPr>
          <p:cNvPr id="6" name="Inhaltsplatzhalter 5" descr="rijndael_flow.png">
            <a:extLst>
              <a:ext uri="{FF2B5EF4-FFF2-40B4-BE49-F238E27FC236}">
                <a16:creationId xmlns:a16="http://schemas.microsoft.com/office/drawing/2014/main" id="{E1AD9250-B24E-470B-B91F-9B53138D46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0602" y="79938"/>
            <a:ext cx="4497386" cy="6549462"/>
          </a:xfrm>
          <a:prstGeom prst="rect">
            <a:avLst/>
          </a:prstGeom>
          <a:noFill/>
          <a:ln w="9525">
            <a:noFill/>
            <a:miter lim="800000"/>
            <a:headEnd/>
            <a:tailEnd/>
          </a:ln>
          <a:effectLst/>
        </p:spPr>
      </p:pic>
      <p:pic>
        <p:nvPicPr>
          <p:cNvPr id="7" name="Picture 6" descr="E:\Uni\Cryptobook\grundlagen_krypto\graphics\rijndael_invflow.png">
            <a:extLst>
              <a:ext uri="{FF2B5EF4-FFF2-40B4-BE49-F238E27FC236}">
                <a16:creationId xmlns:a16="http://schemas.microsoft.com/office/drawing/2014/main" id="{4D473678-3663-47C5-A010-4B04DB8CB4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0"/>
            <a:ext cx="4125912" cy="56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29813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016AAFB9-9EDD-4151-B73F-16723166FE8E}"/>
              </a:ext>
            </a:extLst>
          </p:cNvPr>
          <p:cNvSpPr>
            <a:spLocks noGrp="1"/>
          </p:cNvSpPr>
          <p:nvPr>
            <p:ph type="title"/>
          </p:nvPr>
        </p:nvSpPr>
        <p:spPr/>
        <p:txBody>
          <a:bodyPr/>
          <a:lstStyle/>
          <a:p>
            <a:r>
              <a:rPr lang="de-DE" altLang="en-US"/>
              <a:t>Internal Structure of AES</a:t>
            </a:r>
          </a:p>
        </p:txBody>
      </p:sp>
      <p:pic>
        <p:nvPicPr>
          <p:cNvPr id="26627" name="Inhaltsplatzhalter 5" descr="aes_round.png">
            <a:extLst>
              <a:ext uri="{FF2B5EF4-FFF2-40B4-BE49-F238E27FC236}">
                <a16:creationId xmlns:a16="http://schemas.microsoft.com/office/drawing/2014/main" id="{59A3E07B-3737-4A5F-B05D-944C1E45FE2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412189"/>
            <a:ext cx="5943600" cy="4975891"/>
          </a:xfrm>
        </p:spPr>
      </p:pic>
      <p:sp>
        <p:nvSpPr>
          <p:cNvPr id="26628" name="Fußzeilenplatzhalter 4">
            <a:extLst>
              <a:ext uri="{FF2B5EF4-FFF2-40B4-BE49-F238E27FC236}">
                <a16:creationId xmlns:a16="http://schemas.microsoft.com/office/drawing/2014/main" id="{E9EBF6C4-8F2E-4981-8275-C6C3289314A5}"/>
              </a:ext>
            </a:extLst>
          </p:cNvPr>
          <p:cNvSpPr>
            <a:spLocks noGrp="1"/>
          </p:cNvSpPr>
          <p:nvPr>
            <p:ph type="ftr" sz="quarter" idx="11"/>
          </p:nvPr>
        </p:nvSpPr>
        <p:spPr>
          <a:xfrm>
            <a:off x="2443431" y="6655790"/>
            <a:ext cx="4321175" cy="1260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solidFill>
                  <a:schemeClr val="accent3">
                    <a:lumMod val="75000"/>
                  </a:schemeClr>
                </a:solidFill>
              </a:rPr>
              <a:t>Chapter 4 of </a:t>
            </a:r>
            <a:r>
              <a:rPr lang="de-DE" altLang="en-US" i="1">
                <a:solidFill>
                  <a:schemeClr val="accent3">
                    <a:lumMod val="75000"/>
                  </a:schemeClr>
                </a:solidFill>
              </a:rPr>
              <a:t>Understanding Cryptography</a:t>
            </a:r>
            <a:r>
              <a:rPr lang="de-DE" altLang="en-US">
                <a:solidFill>
                  <a:schemeClr val="accent3">
                    <a:lumMod val="75000"/>
                  </a:schemeClr>
                </a:solidFill>
              </a:rPr>
              <a:t> by Christof Paar and Jan Pelzl</a:t>
            </a:r>
          </a:p>
        </p:txBody>
      </p:sp>
      <p:sp>
        <p:nvSpPr>
          <p:cNvPr id="8" name="Inhaltsplatzhalter 5">
            <a:extLst>
              <a:ext uri="{FF2B5EF4-FFF2-40B4-BE49-F238E27FC236}">
                <a16:creationId xmlns:a16="http://schemas.microsoft.com/office/drawing/2014/main" id="{EEEFBD91-09B2-4965-B562-276767854A20}"/>
              </a:ext>
            </a:extLst>
          </p:cNvPr>
          <p:cNvSpPr txBox="1">
            <a:spLocks/>
          </p:cNvSpPr>
          <p:nvPr/>
        </p:nvSpPr>
        <p:spPr bwMode="auto">
          <a:xfrm>
            <a:off x="381000" y="889997"/>
            <a:ext cx="7508875" cy="289118"/>
          </a:xfrm>
          <a:prstGeom prst="rect">
            <a:avLst/>
          </a:prstGeom>
          <a:noFill/>
          <a:ln w="9525">
            <a:noFill/>
            <a:miter lim="800000"/>
            <a:headEnd/>
            <a:tailEnd/>
          </a:ln>
        </p:spPr>
        <p:txBody>
          <a:bodyPr lIns="0" tIns="0" rIns="0" bIns="0">
            <a:spAutoFit/>
          </a:bodyPr>
          <a:lstStyle/>
          <a:p>
            <a:pPr marL="195263" indent="-195263">
              <a:lnSpc>
                <a:spcPct val="125000"/>
              </a:lnSpc>
              <a:spcBef>
                <a:spcPct val="25000"/>
              </a:spcBef>
              <a:buClr>
                <a:srgbClr val="007AC2"/>
              </a:buClr>
              <a:buSzPct val="120000"/>
              <a:buFont typeface="Arial" pitchFamily="34" charset="0"/>
              <a:buChar char="•"/>
              <a:defRPr/>
            </a:pPr>
            <a:r>
              <a:rPr lang="de-DE" sz="1600" kern="0" dirty="0">
                <a:solidFill>
                  <a:schemeClr val="tx1"/>
                </a:solidFill>
                <a:latin typeface="+mn-lt"/>
              </a:rPr>
              <a:t>Round function for rounds 1,2,…,</a:t>
            </a:r>
            <a:r>
              <a:rPr lang="de-DE" sz="1600" i="1" kern="0" dirty="0">
                <a:solidFill>
                  <a:schemeClr val="tx1"/>
                </a:solidFill>
                <a:latin typeface="+mn-lt"/>
              </a:rPr>
              <a:t>n</a:t>
            </a:r>
            <a:r>
              <a:rPr lang="de-DE" i="1" kern="0" baseline="-25000" dirty="0">
                <a:solidFill>
                  <a:schemeClr val="tx1"/>
                </a:solidFill>
                <a:latin typeface="+mn-lt"/>
              </a:rPr>
              <a:t>r</a:t>
            </a:r>
            <a:r>
              <a:rPr lang="de-DE" kern="0" baseline="-25000" dirty="0">
                <a:solidFill>
                  <a:schemeClr val="tx1"/>
                </a:solidFill>
                <a:latin typeface="+mn-lt"/>
              </a:rPr>
              <a:t>-1</a:t>
            </a:r>
            <a:r>
              <a:rPr lang="de-DE" sz="1600" kern="0" dirty="0">
                <a:solidFill>
                  <a:schemeClr val="tx1"/>
                </a:solidFill>
                <a:latin typeface="+mn-lt"/>
              </a:rPr>
              <a:t>:</a:t>
            </a:r>
          </a:p>
        </p:txBody>
      </p:sp>
      <p:sp>
        <p:nvSpPr>
          <p:cNvPr id="26630" name="Foliennummernplatzhalter 8">
            <a:extLst>
              <a:ext uri="{FF2B5EF4-FFF2-40B4-BE49-F238E27FC236}">
                <a16:creationId xmlns:a16="http://schemas.microsoft.com/office/drawing/2014/main" id="{4661A083-DF5A-4CA3-83B0-16D2699D69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EF1C29-5BE7-457C-9A89-211FD7BA3A1C}" type="slidenum">
              <a:rPr lang="de-DE" altLang="en-US" smtClean="0">
                <a:solidFill>
                  <a:srgbClr val="394073"/>
                </a:solidFill>
              </a:rPr>
              <a:pPr/>
              <a:t>32</a:t>
            </a:fld>
            <a:endParaRPr lang="de-DE" altLang="en-US" dirty="0">
              <a:solidFill>
                <a:srgbClr val="394073"/>
              </a:solidFill>
            </a:endParaRPr>
          </a:p>
        </p:txBody>
      </p:sp>
    </p:spTree>
    <p:extLst>
      <p:ext uri="{BB962C8B-B14F-4D97-AF65-F5344CB8AC3E}">
        <p14:creationId xmlns:p14="http://schemas.microsoft.com/office/powerpoint/2010/main" val="294821215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el 1">
            <a:extLst>
              <a:ext uri="{FF2B5EF4-FFF2-40B4-BE49-F238E27FC236}">
                <a16:creationId xmlns:a16="http://schemas.microsoft.com/office/drawing/2014/main" id="{335988AB-F88F-4A6C-8749-31C4FF7652FE}"/>
              </a:ext>
            </a:extLst>
          </p:cNvPr>
          <p:cNvSpPr>
            <a:spLocks noGrp="1"/>
          </p:cNvSpPr>
          <p:nvPr>
            <p:ph type="title"/>
          </p:nvPr>
        </p:nvSpPr>
        <p:spPr>
          <a:xfrm>
            <a:off x="165894" y="76200"/>
            <a:ext cx="8812212" cy="515937"/>
          </a:xfrm>
        </p:spPr>
        <p:txBody>
          <a:bodyPr/>
          <a:lstStyle/>
          <a:p>
            <a:r>
              <a:rPr lang="de-DE" altLang="en-US" dirty="0"/>
              <a:t>Key Schedule</a:t>
            </a:r>
          </a:p>
        </p:txBody>
      </p:sp>
      <p:sp>
        <p:nvSpPr>
          <p:cNvPr id="32771" name="Inhaltsplatzhalter 2">
            <a:extLst>
              <a:ext uri="{FF2B5EF4-FFF2-40B4-BE49-F238E27FC236}">
                <a16:creationId xmlns:a16="http://schemas.microsoft.com/office/drawing/2014/main" id="{9AF32757-6A1C-4A9C-838D-1FC8A40F5128}"/>
              </a:ext>
            </a:extLst>
          </p:cNvPr>
          <p:cNvSpPr>
            <a:spLocks noGrp="1"/>
          </p:cNvSpPr>
          <p:nvPr>
            <p:ph idx="1"/>
          </p:nvPr>
        </p:nvSpPr>
        <p:spPr>
          <a:xfrm>
            <a:off x="244366" y="668337"/>
            <a:ext cx="8153400" cy="277813"/>
          </a:xfrm>
        </p:spPr>
        <p:txBody>
          <a:bodyPr/>
          <a:lstStyle/>
          <a:p>
            <a:pPr>
              <a:buFontTx/>
              <a:buNone/>
            </a:pPr>
            <a:r>
              <a:rPr lang="de-DE" altLang="en-US" dirty="0"/>
              <a:t>Example: Key schedule for 128-bit key AES</a:t>
            </a:r>
          </a:p>
        </p:txBody>
      </p:sp>
      <p:sp>
        <p:nvSpPr>
          <p:cNvPr id="32772" name="Fußzeilenplatzhalter 4">
            <a:extLst>
              <a:ext uri="{FF2B5EF4-FFF2-40B4-BE49-F238E27FC236}">
                <a16:creationId xmlns:a16="http://schemas.microsoft.com/office/drawing/2014/main" id="{1D8689F7-965C-48F8-AA5A-6629E470A12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dirty="0">
                <a:solidFill>
                  <a:schemeClr val="accent3">
                    <a:lumMod val="75000"/>
                  </a:schemeClr>
                </a:solidFill>
              </a:rPr>
              <a:t>Chapter 4 of </a:t>
            </a:r>
            <a:r>
              <a:rPr lang="de-DE" altLang="en-US" i="1" dirty="0">
                <a:solidFill>
                  <a:schemeClr val="accent3">
                    <a:lumMod val="75000"/>
                  </a:schemeClr>
                </a:solidFill>
              </a:rPr>
              <a:t>Understanding Cryptography</a:t>
            </a:r>
            <a:r>
              <a:rPr lang="de-DE" altLang="en-US" dirty="0">
                <a:solidFill>
                  <a:schemeClr val="accent3">
                    <a:lumMod val="75000"/>
                  </a:schemeClr>
                </a:solidFill>
              </a:rPr>
              <a:t> by Christof Paar and Jan Pelzl</a:t>
            </a:r>
          </a:p>
        </p:txBody>
      </p:sp>
      <p:pic>
        <p:nvPicPr>
          <p:cNvPr id="32773" name="Picture 4" descr="E:\Uni\Cryptobook\grundlagen_krypto\graphics\aes_keyschedule_without_g.png">
            <a:extLst>
              <a:ext uri="{FF2B5EF4-FFF2-40B4-BE49-F238E27FC236}">
                <a16:creationId xmlns:a16="http://schemas.microsoft.com/office/drawing/2014/main" id="{4C05F28D-B621-4980-9748-3345B81E7C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336104"/>
            <a:ext cx="3309938" cy="507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Inhaltsplatzhalter 2">
            <a:extLst>
              <a:ext uri="{FF2B5EF4-FFF2-40B4-BE49-F238E27FC236}">
                <a16:creationId xmlns:a16="http://schemas.microsoft.com/office/drawing/2014/main" id="{6EA93A7B-FBA4-4298-8E84-68A6FF6C0C15}"/>
              </a:ext>
            </a:extLst>
          </p:cNvPr>
          <p:cNvSpPr txBox="1">
            <a:spLocks/>
          </p:cNvSpPr>
          <p:nvPr/>
        </p:nvSpPr>
        <p:spPr bwMode="auto">
          <a:xfrm>
            <a:off x="4648200" y="1676400"/>
            <a:ext cx="4076700" cy="3347776"/>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buClr>
                <a:srgbClr val="007AC2"/>
              </a:buClr>
              <a:buSzPct val="120000"/>
              <a:buFont typeface="Arial" pitchFamily="34" charset="0"/>
              <a:buChar char="•"/>
              <a:defRPr/>
            </a:pPr>
            <a:r>
              <a:rPr lang="en-US" sz="2000" kern="0" dirty="0">
                <a:solidFill>
                  <a:schemeClr val="tx1"/>
                </a:solidFill>
                <a:latin typeface="+mn-lt"/>
              </a:rPr>
              <a:t>Word-oriented</a:t>
            </a:r>
            <a:r>
              <a:rPr lang="de-DE" sz="2000" kern="0" dirty="0">
                <a:solidFill>
                  <a:schemeClr val="tx1"/>
                </a:solidFill>
                <a:latin typeface="+mn-lt"/>
              </a:rPr>
              <a:t>: 1 </a:t>
            </a:r>
            <a:r>
              <a:rPr lang="en-US" sz="2000" kern="0" dirty="0">
                <a:solidFill>
                  <a:schemeClr val="tx1"/>
                </a:solidFill>
                <a:latin typeface="+mn-lt"/>
              </a:rPr>
              <a:t>word</a:t>
            </a:r>
            <a:r>
              <a:rPr lang="de-DE" sz="2000" kern="0" dirty="0">
                <a:solidFill>
                  <a:schemeClr val="tx1"/>
                </a:solidFill>
                <a:latin typeface="+mn-lt"/>
              </a:rPr>
              <a:t> = 32 bits</a:t>
            </a:r>
          </a:p>
          <a:p>
            <a:pPr marL="195263" indent="-195263">
              <a:lnSpc>
                <a:spcPct val="125000"/>
              </a:lnSpc>
              <a:spcBef>
                <a:spcPct val="25000"/>
              </a:spcBef>
              <a:buClr>
                <a:srgbClr val="007AC2"/>
              </a:buClr>
              <a:buSzPct val="120000"/>
              <a:buFont typeface="Arial" pitchFamily="34" charset="0"/>
              <a:buChar char="•"/>
              <a:defRPr/>
            </a:pPr>
            <a:endParaRPr lang="de-DE" sz="2000"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r>
              <a:rPr lang="de-DE" sz="2000" kern="0" dirty="0">
                <a:solidFill>
                  <a:schemeClr val="tx1"/>
                </a:solidFill>
                <a:latin typeface="+mn-lt"/>
              </a:rPr>
              <a:t>11 </a:t>
            </a:r>
            <a:r>
              <a:rPr lang="en-US" sz="2000" kern="0" dirty="0">
                <a:solidFill>
                  <a:schemeClr val="tx1"/>
                </a:solidFill>
                <a:latin typeface="+mn-lt"/>
              </a:rPr>
              <a:t>subkeys</a:t>
            </a:r>
            <a:r>
              <a:rPr lang="de-DE" sz="2000" kern="0" dirty="0">
                <a:solidFill>
                  <a:schemeClr val="tx1"/>
                </a:solidFill>
                <a:latin typeface="+mn-lt"/>
              </a:rPr>
              <a:t> are </a:t>
            </a:r>
            <a:r>
              <a:rPr lang="en-US" sz="2000" kern="0" dirty="0">
                <a:solidFill>
                  <a:schemeClr val="tx1"/>
                </a:solidFill>
                <a:latin typeface="+mn-lt"/>
              </a:rPr>
              <a:t>stored</a:t>
            </a:r>
            <a:r>
              <a:rPr lang="de-DE" sz="2000" kern="0" dirty="0">
                <a:solidFill>
                  <a:schemeClr val="tx1"/>
                </a:solidFill>
                <a:latin typeface="+mn-lt"/>
              </a:rPr>
              <a:t> in </a:t>
            </a:r>
            <a:r>
              <a:rPr lang="de-DE" sz="2000" i="1" kern="0" dirty="0">
                <a:solidFill>
                  <a:schemeClr val="tx1"/>
                </a:solidFill>
                <a:latin typeface="+mn-lt"/>
              </a:rPr>
              <a:t>W[0]…W[3], W[4]…W[7], … , W[40]…W[43]</a:t>
            </a:r>
            <a:endParaRPr lang="de-DE" sz="2000"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endParaRPr lang="de-DE" sz="2000" i="1" kern="0" dirty="0">
              <a:solidFill>
                <a:schemeClr val="tx1"/>
              </a:solidFill>
              <a:latin typeface="+mn-lt"/>
            </a:endParaRPr>
          </a:p>
          <a:p>
            <a:pPr marL="195263" indent="-195263">
              <a:lnSpc>
                <a:spcPct val="125000"/>
              </a:lnSpc>
              <a:spcBef>
                <a:spcPct val="25000"/>
              </a:spcBef>
              <a:buClr>
                <a:srgbClr val="007AC2"/>
              </a:buClr>
              <a:buSzPct val="120000"/>
              <a:buFont typeface="Arial" pitchFamily="34" charset="0"/>
              <a:buChar char="•"/>
              <a:defRPr/>
            </a:pPr>
            <a:r>
              <a:rPr lang="de-DE" sz="2000" kern="0" dirty="0">
                <a:solidFill>
                  <a:schemeClr val="tx1"/>
                </a:solidFill>
                <a:latin typeface="+mn-lt"/>
              </a:rPr>
              <a:t>First </a:t>
            </a:r>
            <a:r>
              <a:rPr lang="en-US" sz="2000" kern="0" dirty="0">
                <a:solidFill>
                  <a:schemeClr val="tx1"/>
                </a:solidFill>
                <a:latin typeface="+mn-lt"/>
              </a:rPr>
              <a:t>subkey</a:t>
            </a:r>
            <a:r>
              <a:rPr lang="de-DE" sz="2000" kern="0" dirty="0">
                <a:solidFill>
                  <a:schemeClr val="tx1"/>
                </a:solidFill>
                <a:latin typeface="+mn-lt"/>
              </a:rPr>
              <a:t> </a:t>
            </a:r>
            <a:r>
              <a:rPr lang="de-DE" sz="2000" i="1" kern="0" dirty="0">
                <a:solidFill>
                  <a:schemeClr val="tx1"/>
                </a:solidFill>
                <a:latin typeface="+mn-lt"/>
              </a:rPr>
              <a:t>W[0]</a:t>
            </a:r>
            <a:r>
              <a:rPr lang="de-DE" sz="2000" kern="0" dirty="0">
                <a:solidFill>
                  <a:schemeClr val="tx1"/>
                </a:solidFill>
                <a:latin typeface="+mn-lt"/>
              </a:rPr>
              <a:t>…</a:t>
            </a:r>
            <a:r>
              <a:rPr lang="de-DE" sz="2000" i="1" kern="0" dirty="0">
                <a:solidFill>
                  <a:schemeClr val="tx1"/>
                </a:solidFill>
                <a:latin typeface="+mn-lt"/>
              </a:rPr>
              <a:t>W[3]</a:t>
            </a:r>
            <a:r>
              <a:rPr lang="de-DE" sz="2000" kern="0" dirty="0">
                <a:solidFill>
                  <a:schemeClr val="tx1"/>
                </a:solidFill>
                <a:latin typeface="+mn-lt"/>
              </a:rPr>
              <a:t> is the original AES key</a:t>
            </a:r>
          </a:p>
        </p:txBody>
      </p:sp>
      <p:sp>
        <p:nvSpPr>
          <p:cNvPr id="32775" name="Foliennummernplatzhalter 8">
            <a:extLst>
              <a:ext uri="{FF2B5EF4-FFF2-40B4-BE49-F238E27FC236}">
                <a16:creationId xmlns:a16="http://schemas.microsoft.com/office/drawing/2014/main" id="{26442AFD-4593-4ED6-AE9D-E38D4405FB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787200-4A79-46DC-8029-57F43417B8C6}" type="slidenum">
              <a:rPr lang="de-DE" altLang="en-US" smtClean="0">
                <a:solidFill>
                  <a:srgbClr val="394073"/>
                </a:solidFill>
              </a:rPr>
              <a:pPr/>
              <a:t>33</a:t>
            </a:fld>
            <a:endParaRPr lang="de-DE" altLang="en-US" dirty="0">
              <a:solidFill>
                <a:srgbClr val="394073"/>
              </a:solidFill>
            </a:endParaRPr>
          </a:p>
        </p:txBody>
      </p:sp>
    </p:spTree>
    <p:extLst>
      <p:ext uri="{BB962C8B-B14F-4D97-AF65-F5344CB8AC3E}">
        <p14:creationId xmlns:p14="http://schemas.microsoft.com/office/powerpoint/2010/main" val="230487371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4">
            <a:extLst>
              <a:ext uri="{FF2B5EF4-FFF2-40B4-BE49-F238E27FC236}">
                <a16:creationId xmlns:a16="http://schemas.microsoft.com/office/drawing/2014/main" id="{99AB991D-9E6F-4308-90BD-2840ABA20B29}"/>
              </a:ext>
            </a:extLst>
          </p:cNvPr>
          <p:cNvSpPr>
            <a:spLocks noGrp="1"/>
          </p:cNvSpPr>
          <p:nvPr>
            <p:ph type="ftr" sz="quarter" idx="11"/>
          </p:nvPr>
        </p:nvSpPr>
        <p:spPr>
          <a:xfrm>
            <a:off x="2443430" y="6573521"/>
            <a:ext cx="432117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accent3">
                    <a:lumMod val="75000"/>
                  </a:schemeClr>
                </a:solidFill>
              </a:rPr>
              <a:t>Chapter 4 of </a:t>
            </a:r>
            <a:r>
              <a:rPr lang="en-US" altLang="en-US" i="1" dirty="0">
                <a:solidFill>
                  <a:schemeClr val="accent3">
                    <a:lumMod val="75000"/>
                  </a:schemeClr>
                </a:solidFill>
              </a:rPr>
              <a:t>Understanding Cryptography </a:t>
            </a:r>
            <a:r>
              <a:rPr lang="en-US" altLang="en-US" dirty="0">
                <a:solidFill>
                  <a:schemeClr val="accent3">
                    <a:lumMod val="75000"/>
                  </a:schemeClr>
                </a:solidFill>
              </a:rPr>
              <a:t>by Christof </a:t>
            </a:r>
            <a:r>
              <a:rPr lang="en-US" altLang="en-US" dirty="0" err="1">
                <a:solidFill>
                  <a:schemeClr val="accent3">
                    <a:lumMod val="75000"/>
                  </a:schemeClr>
                </a:solidFill>
              </a:rPr>
              <a:t>Paar</a:t>
            </a:r>
            <a:r>
              <a:rPr lang="en-US" altLang="en-US" dirty="0">
                <a:solidFill>
                  <a:schemeClr val="accent3">
                    <a:lumMod val="75000"/>
                  </a:schemeClr>
                </a:solidFill>
              </a:rPr>
              <a:t> and Jan Pelzl</a:t>
            </a:r>
            <a:endParaRPr lang="de-DE" altLang="en-US" dirty="0">
              <a:solidFill>
                <a:schemeClr val="accent3">
                  <a:lumMod val="75000"/>
                </a:schemeClr>
              </a:solidFill>
            </a:endParaRPr>
          </a:p>
        </p:txBody>
      </p:sp>
      <p:sp>
        <p:nvSpPr>
          <p:cNvPr id="20483" name="Rectangle 2">
            <a:extLst>
              <a:ext uri="{FF2B5EF4-FFF2-40B4-BE49-F238E27FC236}">
                <a16:creationId xmlns:a16="http://schemas.microsoft.com/office/drawing/2014/main" id="{E6343AF7-46C0-4EA4-B013-75CA06D6E87F}"/>
              </a:ext>
            </a:extLst>
          </p:cNvPr>
          <p:cNvSpPr>
            <a:spLocks noGrp="1" noChangeArrowheads="1"/>
          </p:cNvSpPr>
          <p:nvPr>
            <p:ph type="title"/>
          </p:nvPr>
        </p:nvSpPr>
        <p:spPr>
          <a:xfrm>
            <a:off x="236012" y="59978"/>
            <a:ext cx="8736012" cy="685800"/>
          </a:xfrm>
        </p:spPr>
        <p:txBody>
          <a:bodyPr/>
          <a:lstStyle/>
          <a:p>
            <a:r>
              <a:rPr lang="de-DE" altLang="en-US" dirty="0"/>
              <a:t>Some Basic Facts</a:t>
            </a:r>
          </a:p>
        </p:txBody>
      </p:sp>
      <p:sp>
        <p:nvSpPr>
          <p:cNvPr id="46" name="Rectangle 5">
            <a:extLst>
              <a:ext uri="{FF2B5EF4-FFF2-40B4-BE49-F238E27FC236}">
                <a16:creationId xmlns:a16="http://schemas.microsoft.com/office/drawing/2014/main" id="{A09E0B1F-43BA-4AAE-AB79-2C2F4767D56C}"/>
              </a:ext>
            </a:extLst>
          </p:cNvPr>
          <p:cNvSpPr txBox="1">
            <a:spLocks noChangeArrowheads="1"/>
          </p:cNvSpPr>
          <p:nvPr/>
        </p:nvSpPr>
        <p:spPr bwMode="auto">
          <a:xfrm>
            <a:off x="363661" y="838200"/>
            <a:ext cx="8480714" cy="6040115"/>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spcAft>
                <a:spcPts val="600"/>
              </a:spcAft>
              <a:buClr>
                <a:srgbClr val="007AC2"/>
              </a:buClr>
              <a:buSzPct val="120000"/>
              <a:buFontTx/>
              <a:buChar char="•"/>
              <a:defRPr/>
            </a:pPr>
            <a:r>
              <a:rPr lang="en-US" sz="2600" kern="0" dirty="0">
                <a:solidFill>
                  <a:schemeClr val="tx1"/>
                </a:solidFill>
                <a:latin typeface="Calibri" panose="020F0502020204030204" pitchFamily="34" charset="0"/>
                <a:cs typeface="Calibri" panose="020F0502020204030204" pitchFamily="34" charset="0"/>
              </a:rPr>
              <a:t>AES is the most widely used symmetric cipher today</a:t>
            </a:r>
          </a:p>
          <a:p>
            <a:pPr marL="195263" indent="-195263">
              <a:lnSpc>
                <a:spcPct val="125000"/>
              </a:lnSpc>
              <a:spcBef>
                <a:spcPct val="25000"/>
              </a:spcBef>
              <a:spcAft>
                <a:spcPts val="600"/>
              </a:spcAft>
              <a:buClr>
                <a:srgbClr val="007AC2"/>
              </a:buClr>
              <a:buSzPct val="120000"/>
              <a:buFontTx/>
              <a:buChar char="•"/>
              <a:defRPr/>
            </a:pPr>
            <a:r>
              <a:rPr lang="en-US" sz="2600" kern="0" dirty="0">
                <a:solidFill>
                  <a:schemeClr val="tx1"/>
                </a:solidFill>
                <a:latin typeface="Calibri" panose="020F0502020204030204" pitchFamily="34" charset="0"/>
                <a:cs typeface="Calibri" panose="020F0502020204030204" pitchFamily="34" charset="0"/>
              </a:rPr>
              <a:t> The algorithm for AES was chosen by the US </a:t>
            </a:r>
            <a:r>
              <a:rPr lang="en-US" sz="2600" i="1" kern="0" dirty="0">
                <a:solidFill>
                  <a:schemeClr val="tx1"/>
                </a:solidFill>
                <a:latin typeface="Calibri" panose="020F0502020204030204" pitchFamily="34" charset="0"/>
                <a:cs typeface="Calibri" panose="020F0502020204030204" pitchFamily="34" charset="0"/>
              </a:rPr>
              <a:t>National Institute of Standards and Technology</a:t>
            </a:r>
            <a:r>
              <a:rPr lang="en-US" sz="2600" kern="0" dirty="0">
                <a:solidFill>
                  <a:schemeClr val="tx1"/>
                </a:solidFill>
                <a:latin typeface="Calibri" panose="020F0502020204030204" pitchFamily="34" charset="0"/>
                <a:cs typeface="Calibri" panose="020F0502020204030204" pitchFamily="34" charset="0"/>
              </a:rPr>
              <a:t> (NIST) in a multi-year selection process</a:t>
            </a:r>
          </a:p>
          <a:p>
            <a:pPr marL="195263" indent="-195263">
              <a:lnSpc>
                <a:spcPct val="125000"/>
              </a:lnSpc>
              <a:spcBef>
                <a:spcPct val="25000"/>
              </a:spcBef>
              <a:spcAft>
                <a:spcPts val="600"/>
              </a:spcAft>
              <a:buClr>
                <a:srgbClr val="007AC2"/>
              </a:buClr>
              <a:buSzPct val="120000"/>
              <a:buFontTx/>
              <a:buChar char="•"/>
              <a:defRPr/>
            </a:pPr>
            <a:r>
              <a:rPr lang="en-US" sz="2600" kern="0" dirty="0">
                <a:solidFill>
                  <a:schemeClr val="tx1"/>
                </a:solidFill>
                <a:latin typeface="Calibri" panose="020F0502020204030204" pitchFamily="34" charset="0"/>
                <a:cs typeface="Calibri" panose="020F0502020204030204" pitchFamily="34" charset="0"/>
              </a:rPr>
              <a:t>The requirements for all AES candidate submissions were:</a:t>
            </a:r>
          </a:p>
          <a:p>
            <a:pPr marL="800100" lvl="1" indent="-342900">
              <a:lnSpc>
                <a:spcPct val="125000"/>
              </a:lnSpc>
              <a:spcBef>
                <a:spcPct val="25000"/>
              </a:spcBef>
              <a:spcAft>
                <a:spcPts val="600"/>
              </a:spcAft>
              <a:buClr>
                <a:srgbClr val="007AC2"/>
              </a:buClr>
              <a:buSzPct val="120000"/>
              <a:buFont typeface="Arial" panose="020B0604020202020204" pitchFamily="34" charset="0"/>
              <a:buChar char="-"/>
              <a:defRPr/>
            </a:pPr>
            <a:r>
              <a:rPr lang="en-US" sz="2600" kern="0" dirty="0">
                <a:solidFill>
                  <a:schemeClr val="tx1"/>
                </a:solidFill>
                <a:latin typeface="Calibri" panose="020F0502020204030204" pitchFamily="34" charset="0"/>
                <a:cs typeface="Calibri" panose="020F0502020204030204" pitchFamily="34" charset="0"/>
              </a:rPr>
              <a:t>Block cipher with </a:t>
            </a:r>
            <a:r>
              <a:rPr lang="en-US" sz="2600" b="1" kern="0" dirty="0">
                <a:solidFill>
                  <a:schemeClr val="tx1"/>
                </a:solidFill>
                <a:latin typeface="Calibri" panose="020F0502020204030204" pitchFamily="34" charset="0"/>
                <a:cs typeface="Calibri" panose="020F0502020204030204" pitchFamily="34" charset="0"/>
              </a:rPr>
              <a:t>128-bit block size</a:t>
            </a:r>
          </a:p>
          <a:p>
            <a:pPr marL="800100" lvl="1" indent="-342900">
              <a:lnSpc>
                <a:spcPct val="125000"/>
              </a:lnSpc>
              <a:spcBef>
                <a:spcPct val="25000"/>
              </a:spcBef>
              <a:spcAft>
                <a:spcPts val="600"/>
              </a:spcAft>
              <a:buClr>
                <a:srgbClr val="007AC2"/>
              </a:buClr>
              <a:buSzPct val="120000"/>
              <a:buFont typeface="Arial" panose="020B0604020202020204" pitchFamily="34" charset="0"/>
              <a:buChar char="-"/>
              <a:defRPr/>
            </a:pPr>
            <a:r>
              <a:rPr lang="en-US" sz="2600" b="1" kern="0" dirty="0">
                <a:solidFill>
                  <a:schemeClr val="tx1"/>
                </a:solidFill>
                <a:latin typeface="Calibri" panose="020F0502020204030204" pitchFamily="34" charset="0"/>
                <a:cs typeface="Calibri" panose="020F0502020204030204" pitchFamily="34" charset="0"/>
              </a:rPr>
              <a:t>Three supported key lengths</a:t>
            </a:r>
            <a:r>
              <a:rPr lang="en-US" sz="2600" kern="0" dirty="0">
                <a:solidFill>
                  <a:schemeClr val="tx1"/>
                </a:solidFill>
                <a:latin typeface="Calibri" panose="020F0502020204030204" pitchFamily="34" charset="0"/>
                <a:cs typeface="Calibri" panose="020F0502020204030204" pitchFamily="34" charset="0"/>
              </a:rPr>
              <a:t>:</a:t>
            </a:r>
            <a:r>
              <a:rPr lang="en-US" sz="2600" b="1" kern="0" dirty="0">
                <a:solidFill>
                  <a:schemeClr val="tx1"/>
                </a:solidFill>
                <a:latin typeface="Calibri" panose="020F0502020204030204" pitchFamily="34" charset="0"/>
                <a:cs typeface="Calibri" panose="020F0502020204030204" pitchFamily="34" charset="0"/>
              </a:rPr>
              <a:t> </a:t>
            </a:r>
            <a:r>
              <a:rPr lang="en-US" sz="2600" kern="0" dirty="0">
                <a:solidFill>
                  <a:schemeClr val="tx1"/>
                </a:solidFill>
                <a:latin typeface="Calibri" panose="020F0502020204030204" pitchFamily="34" charset="0"/>
                <a:cs typeface="Calibri" panose="020F0502020204030204" pitchFamily="34" charset="0"/>
              </a:rPr>
              <a:t>128, 192 and 256 bit</a:t>
            </a:r>
          </a:p>
          <a:p>
            <a:pPr marL="800100" lvl="1" indent="-342900">
              <a:lnSpc>
                <a:spcPct val="125000"/>
              </a:lnSpc>
              <a:spcBef>
                <a:spcPct val="25000"/>
              </a:spcBef>
              <a:spcAft>
                <a:spcPts val="600"/>
              </a:spcAft>
              <a:buClr>
                <a:srgbClr val="007AC2"/>
              </a:buClr>
              <a:buSzPct val="120000"/>
              <a:buFont typeface="Arial" panose="020B0604020202020204" pitchFamily="34" charset="0"/>
              <a:buChar char="-"/>
              <a:defRPr/>
            </a:pPr>
            <a:r>
              <a:rPr lang="en-US" sz="2600" kern="0" dirty="0">
                <a:solidFill>
                  <a:schemeClr val="tx1"/>
                </a:solidFill>
                <a:latin typeface="Calibri" panose="020F0502020204030204" pitchFamily="34" charset="0"/>
                <a:cs typeface="Calibri" panose="020F0502020204030204" pitchFamily="34" charset="0"/>
              </a:rPr>
              <a:t>Security relative to other submitted algorithms</a:t>
            </a:r>
          </a:p>
          <a:p>
            <a:pPr marL="800100" lvl="1" indent="-342900">
              <a:lnSpc>
                <a:spcPct val="125000"/>
              </a:lnSpc>
              <a:spcBef>
                <a:spcPct val="25000"/>
              </a:spcBef>
              <a:spcAft>
                <a:spcPts val="600"/>
              </a:spcAft>
              <a:buClr>
                <a:srgbClr val="007AC2"/>
              </a:buClr>
              <a:buSzPct val="120000"/>
              <a:buFont typeface="Arial" panose="020B0604020202020204" pitchFamily="34" charset="0"/>
              <a:buChar char="-"/>
              <a:defRPr/>
            </a:pPr>
            <a:r>
              <a:rPr lang="en-US" sz="2600" b="1" kern="0" dirty="0">
                <a:solidFill>
                  <a:schemeClr val="tx1"/>
                </a:solidFill>
                <a:latin typeface="Calibri" panose="020F0502020204030204" pitchFamily="34" charset="0"/>
                <a:cs typeface="Calibri" panose="020F0502020204030204" pitchFamily="34" charset="0"/>
              </a:rPr>
              <a:t>Efficiency</a:t>
            </a:r>
            <a:r>
              <a:rPr lang="en-US" sz="2600" kern="0" dirty="0">
                <a:solidFill>
                  <a:schemeClr val="tx1"/>
                </a:solidFill>
                <a:latin typeface="Calibri" panose="020F0502020204030204" pitchFamily="34" charset="0"/>
                <a:cs typeface="Calibri" panose="020F0502020204030204" pitchFamily="34" charset="0"/>
              </a:rPr>
              <a:t> in software and hardware implementation</a:t>
            </a:r>
          </a:p>
          <a:p>
            <a:pPr>
              <a:spcAft>
                <a:spcPts val="600"/>
              </a:spcAft>
              <a:defRPr/>
            </a:pPr>
            <a:endParaRPr lang="en-US" sz="2600" i="1" kern="0" dirty="0">
              <a:latin typeface="Calibri" panose="020F0502020204030204" pitchFamily="34" charset="0"/>
              <a:cs typeface="Calibri" panose="020F0502020204030204" pitchFamily="34" charset="0"/>
            </a:endParaRPr>
          </a:p>
        </p:txBody>
      </p:sp>
      <p:sp>
        <p:nvSpPr>
          <p:cNvPr id="20485" name="Foliennummernplatzhalter 5">
            <a:extLst>
              <a:ext uri="{FF2B5EF4-FFF2-40B4-BE49-F238E27FC236}">
                <a16:creationId xmlns:a16="http://schemas.microsoft.com/office/drawing/2014/main" id="{B2C8F64C-82CC-4B16-8262-36D615C9CB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A6465C-95B0-4E47-84E7-298F85E36189}" type="slidenum">
              <a:rPr lang="de-DE" altLang="en-US" smtClean="0">
                <a:solidFill>
                  <a:srgbClr val="394073"/>
                </a:solidFill>
              </a:rPr>
              <a:pPr/>
              <a:t>4</a:t>
            </a:fld>
            <a:endParaRPr lang="de-DE" altLang="en-US" dirty="0">
              <a:solidFill>
                <a:srgbClr val="394073"/>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4">
            <a:extLst>
              <a:ext uri="{FF2B5EF4-FFF2-40B4-BE49-F238E27FC236}">
                <a16:creationId xmlns:a16="http://schemas.microsoft.com/office/drawing/2014/main" id="{6376E81A-FA70-4AFF-8845-59053AED01D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accent3">
                    <a:lumMod val="75000"/>
                  </a:schemeClr>
                </a:solidFill>
              </a:rPr>
              <a:t>Chapter 4 of </a:t>
            </a:r>
            <a:r>
              <a:rPr lang="en-US" altLang="en-US" i="1" dirty="0">
                <a:solidFill>
                  <a:schemeClr val="accent3">
                    <a:lumMod val="75000"/>
                  </a:schemeClr>
                </a:solidFill>
              </a:rPr>
              <a:t>Understanding Cryptography </a:t>
            </a:r>
            <a:r>
              <a:rPr lang="en-US" altLang="en-US" dirty="0">
                <a:solidFill>
                  <a:schemeClr val="accent3">
                    <a:lumMod val="75000"/>
                  </a:schemeClr>
                </a:solidFill>
              </a:rPr>
              <a:t>by Christof </a:t>
            </a:r>
            <a:r>
              <a:rPr lang="en-US" altLang="en-US" dirty="0" err="1">
                <a:solidFill>
                  <a:schemeClr val="accent3">
                    <a:lumMod val="75000"/>
                  </a:schemeClr>
                </a:solidFill>
              </a:rPr>
              <a:t>Paar</a:t>
            </a:r>
            <a:r>
              <a:rPr lang="en-US" altLang="en-US" dirty="0">
                <a:solidFill>
                  <a:schemeClr val="accent3">
                    <a:lumMod val="75000"/>
                  </a:schemeClr>
                </a:solidFill>
              </a:rPr>
              <a:t> and Jan Pelzl</a:t>
            </a:r>
            <a:endParaRPr lang="de-DE" altLang="en-US" dirty="0">
              <a:solidFill>
                <a:schemeClr val="accent3">
                  <a:lumMod val="75000"/>
                </a:schemeClr>
              </a:solidFill>
            </a:endParaRPr>
          </a:p>
        </p:txBody>
      </p:sp>
      <p:sp>
        <p:nvSpPr>
          <p:cNvPr id="21507" name="Rectangle 4">
            <a:extLst>
              <a:ext uri="{FF2B5EF4-FFF2-40B4-BE49-F238E27FC236}">
                <a16:creationId xmlns:a16="http://schemas.microsoft.com/office/drawing/2014/main" id="{8433223E-28AD-42C8-B2C6-650CC9947FC5}"/>
              </a:ext>
            </a:extLst>
          </p:cNvPr>
          <p:cNvSpPr>
            <a:spLocks noGrp="1" noChangeArrowheads="1"/>
          </p:cNvSpPr>
          <p:nvPr>
            <p:ph type="title"/>
          </p:nvPr>
        </p:nvSpPr>
        <p:spPr>
          <a:xfrm>
            <a:off x="228600" y="76200"/>
            <a:ext cx="8812212" cy="515937"/>
          </a:xfrm>
        </p:spPr>
        <p:txBody>
          <a:bodyPr/>
          <a:lstStyle/>
          <a:p>
            <a:r>
              <a:rPr lang="de-DE" altLang="en-US" dirty="0"/>
              <a:t>Chronology of the AES Selection</a:t>
            </a:r>
          </a:p>
        </p:txBody>
      </p:sp>
      <p:sp>
        <p:nvSpPr>
          <p:cNvPr id="21508" name="Inhaltsplatzhalter 5">
            <a:extLst>
              <a:ext uri="{FF2B5EF4-FFF2-40B4-BE49-F238E27FC236}">
                <a16:creationId xmlns:a16="http://schemas.microsoft.com/office/drawing/2014/main" id="{8A606550-B11A-4C7D-B041-29F00FB16714}"/>
              </a:ext>
            </a:extLst>
          </p:cNvPr>
          <p:cNvSpPr>
            <a:spLocks noGrp="1"/>
          </p:cNvSpPr>
          <p:nvPr>
            <p:ph idx="1"/>
          </p:nvPr>
        </p:nvSpPr>
        <p:spPr>
          <a:xfrm>
            <a:off x="304800" y="914400"/>
            <a:ext cx="8382000" cy="4554538"/>
          </a:xfrm>
        </p:spPr>
        <p:txBody>
          <a:bodyPr/>
          <a:lstStyle/>
          <a:p>
            <a:pPr>
              <a:spcBef>
                <a:spcPts val="0"/>
              </a:spcBef>
              <a:spcAft>
                <a:spcPts val="600"/>
              </a:spcAft>
              <a:buSzPct val="100000"/>
            </a:pPr>
            <a:r>
              <a:rPr lang="de-DE" altLang="en-US" dirty="0"/>
              <a:t>The need for a new block cipher announced by NIST in January, 1997</a:t>
            </a:r>
          </a:p>
          <a:p>
            <a:pPr>
              <a:spcBef>
                <a:spcPts val="0"/>
              </a:spcBef>
              <a:spcAft>
                <a:spcPts val="600"/>
              </a:spcAft>
              <a:buSzPct val="100000"/>
            </a:pPr>
            <a:r>
              <a:rPr lang="de-DE" altLang="en-US" dirty="0"/>
              <a:t>15 candidates algorithms accepted in August, 1998</a:t>
            </a:r>
          </a:p>
          <a:p>
            <a:pPr>
              <a:spcBef>
                <a:spcPts val="0"/>
              </a:spcBef>
              <a:spcAft>
                <a:spcPts val="600"/>
              </a:spcAft>
              <a:buSzPct val="100000"/>
            </a:pPr>
            <a:r>
              <a:rPr lang="de-DE" altLang="en-US" dirty="0"/>
              <a:t>5 finalists announced in August, 1999:</a:t>
            </a:r>
          </a:p>
          <a:p>
            <a:pPr marL="628650" lvl="1" indent="-242888">
              <a:spcAft>
                <a:spcPts val="600"/>
              </a:spcAft>
              <a:buFont typeface="Calibri" panose="020F0502020204030204" pitchFamily="34" charset="0"/>
              <a:buChar char="-"/>
            </a:pPr>
            <a:r>
              <a:rPr lang="de-DE" altLang="en-US" sz="2400" i="1" dirty="0"/>
              <a:t>Mars</a:t>
            </a:r>
            <a:r>
              <a:rPr lang="de-DE" altLang="en-US" sz="2400" dirty="0"/>
              <a:t> – IBM Corporation</a:t>
            </a:r>
          </a:p>
          <a:p>
            <a:pPr marL="628650" lvl="1" indent="-242888">
              <a:spcAft>
                <a:spcPts val="600"/>
              </a:spcAft>
              <a:buFont typeface="Calibri" panose="020F0502020204030204" pitchFamily="34" charset="0"/>
              <a:buChar char="-"/>
            </a:pPr>
            <a:r>
              <a:rPr lang="de-DE" altLang="en-US" sz="2400" i="1" dirty="0"/>
              <a:t>RC6 </a:t>
            </a:r>
            <a:r>
              <a:rPr lang="de-DE" altLang="en-US" sz="2400" dirty="0"/>
              <a:t>– </a:t>
            </a:r>
            <a:r>
              <a:rPr lang="de-DE" altLang="en-US" sz="2400" i="1" dirty="0"/>
              <a:t>RSA</a:t>
            </a:r>
            <a:r>
              <a:rPr lang="de-DE" altLang="en-US" sz="2400" dirty="0"/>
              <a:t> Laboratories</a:t>
            </a:r>
          </a:p>
          <a:p>
            <a:pPr marL="628650" lvl="1" indent="-242888">
              <a:spcAft>
                <a:spcPts val="600"/>
              </a:spcAft>
              <a:buFont typeface="Calibri" panose="020F0502020204030204" pitchFamily="34" charset="0"/>
              <a:buChar char="-"/>
            </a:pPr>
            <a:r>
              <a:rPr lang="de-DE" altLang="en-US" sz="2400" i="1" dirty="0"/>
              <a:t>Rijndael </a:t>
            </a:r>
            <a:r>
              <a:rPr lang="de-DE" altLang="en-US" sz="2400" dirty="0"/>
              <a:t>– J. Daemen &amp; V. Rijmen</a:t>
            </a:r>
          </a:p>
          <a:p>
            <a:pPr marL="628650" lvl="1" indent="-242888">
              <a:spcAft>
                <a:spcPts val="600"/>
              </a:spcAft>
              <a:buFont typeface="Calibri" panose="020F0502020204030204" pitchFamily="34" charset="0"/>
              <a:buChar char="-"/>
            </a:pPr>
            <a:r>
              <a:rPr lang="de-DE" altLang="en-US" sz="2400" i="1" dirty="0"/>
              <a:t>Serpent </a:t>
            </a:r>
            <a:r>
              <a:rPr lang="de-DE" altLang="en-US" sz="2400" dirty="0"/>
              <a:t>– Eli Biham et al.</a:t>
            </a:r>
          </a:p>
          <a:p>
            <a:pPr marL="628650" lvl="1" indent="-242888">
              <a:spcAft>
                <a:spcPts val="600"/>
              </a:spcAft>
              <a:buFont typeface="Calibri" panose="020F0502020204030204" pitchFamily="34" charset="0"/>
              <a:buChar char="-"/>
            </a:pPr>
            <a:r>
              <a:rPr lang="de-DE" altLang="en-US" sz="2400" i="1" dirty="0"/>
              <a:t>Twofish </a:t>
            </a:r>
            <a:r>
              <a:rPr lang="de-DE" altLang="en-US" sz="2400" dirty="0"/>
              <a:t>– B. Schneier et al.</a:t>
            </a:r>
          </a:p>
          <a:p>
            <a:pPr>
              <a:spcBef>
                <a:spcPts val="0"/>
              </a:spcBef>
              <a:spcAft>
                <a:spcPts val="600"/>
              </a:spcAft>
              <a:buSzPct val="100000"/>
            </a:pPr>
            <a:r>
              <a:rPr lang="de-DE" altLang="en-US" dirty="0"/>
              <a:t>In October 2000, </a:t>
            </a:r>
            <a:r>
              <a:rPr lang="de-DE" altLang="en-US" i="1" dirty="0"/>
              <a:t>Rijndael</a:t>
            </a:r>
            <a:r>
              <a:rPr lang="de-DE" altLang="en-US" dirty="0"/>
              <a:t> was chosen as the AES</a:t>
            </a:r>
          </a:p>
          <a:p>
            <a:pPr>
              <a:spcBef>
                <a:spcPts val="0"/>
              </a:spcBef>
              <a:spcAft>
                <a:spcPts val="600"/>
              </a:spcAft>
              <a:buSzPct val="100000"/>
            </a:pPr>
            <a:r>
              <a:rPr lang="de-DE" altLang="en-US" dirty="0"/>
              <a:t>AES was formally approved as a US federal standard in November 2001</a:t>
            </a:r>
          </a:p>
        </p:txBody>
      </p:sp>
      <p:sp>
        <p:nvSpPr>
          <p:cNvPr id="21509" name="Foliennummernplatzhalter 6">
            <a:extLst>
              <a:ext uri="{FF2B5EF4-FFF2-40B4-BE49-F238E27FC236}">
                <a16:creationId xmlns:a16="http://schemas.microsoft.com/office/drawing/2014/main" id="{9CB42386-B941-4886-A0CB-8AC5706939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87C6B5-7B18-45A9-8383-718E48EDC784}" type="slidenum">
              <a:rPr lang="de-DE" altLang="en-US" smtClean="0">
                <a:solidFill>
                  <a:srgbClr val="394073"/>
                </a:solidFill>
              </a:rPr>
              <a:pPr/>
              <a:t>5</a:t>
            </a:fld>
            <a:endParaRPr lang="de-DE" altLang="en-US" dirty="0">
              <a:solidFill>
                <a:srgbClr val="394073"/>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a:extLst>
              <a:ext uri="{FF2B5EF4-FFF2-40B4-BE49-F238E27FC236}">
                <a16:creationId xmlns:a16="http://schemas.microsoft.com/office/drawing/2014/main" id="{8F8DBC2D-FA45-4C06-95E7-1C376A86AF39}"/>
              </a:ext>
            </a:extLst>
          </p:cNvPr>
          <p:cNvSpPr>
            <a:spLocks noGrp="1"/>
          </p:cNvSpPr>
          <p:nvPr>
            <p:ph type="title"/>
          </p:nvPr>
        </p:nvSpPr>
        <p:spPr/>
        <p:txBody>
          <a:bodyPr/>
          <a:lstStyle/>
          <a:p>
            <a:r>
              <a:rPr lang="de-DE" altLang="en-US" dirty="0"/>
              <a:t>AES Overview</a:t>
            </a:r>
          </a:p>
        </p:txBody>
      </p:sp>
      <p:sp>
        <p:nvSpPr>
          <p:cNvPr id="22531" name="Inhaltsplatzhalter 2">
            <a:extLst>
              <a:ext uri="{FF2B5EF4-FFF2-40B4-BE49-F238E27FC236}">
                <a16:creationId xmlns:a16="http://schemas.microsoft.com/office/drawing/2014/main" id="{A0E3CF41-A870-457B-A295-83BAB05C41C6}"/>
              </a:ext>
            </a:extLst>
          </p:cNvPr>
          <p:cNvSpPr>
            <a:spLocks noGrp="1"/>
          </p:cNvSpPr>
          <p:nvPr>
            <p:ph idx="1"/>
          </p:nvPr>
        </p:nvSpPr>
        <p:spPr>
          <a:xfrm>
            <a:off x="117078" y="4154485"/>
            <a:ext cx="8909844" cy="533400"/>
          </a:xfrm>
        </p:spPr>
        <p:txBody>
          <a:bodyPr/>
          <a:lstStyle/>
          <a:p>
            <a:pPr>
              <a:buFontTx/>
              <a:buNone/>
            </a:pPr>
            <a:r>
              <a:rPr lang="de-DE" altLang="en-US" dirty="0"/>
              <a:t>The number of rounds depends on the chosen key length:</a:t>
            </a:r>
          </a:p>
        </p:txBody>
      </p:sp>
      <p:sp>
        <p:nvSpPr>
          <p:cNvPr id="22532" name="Fußzeilenplatzhalter 4">
            <a:extLst>
              <a:ext uri="{FF2B5EF4-FFF2-40B4-BE49-F238E27FC236}">
                <a16:creationId xmlns:a16="http://schemas.microsoft.com/office/drawing/2014/main" id="{2CFC0534-ECB4-4DC6-8AC1-6722039B0F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accent3">
                    <a:lumMod val="75000"/>
                  </a:schemeClr>
                </a:solidFill>
              </a:rPr>
              <a:t>Chapter 4 of </a:t>
            </a:r>
            <a:r>
              <a:rPr lang="en-US" altLang="en-US" i="1" dirty="0">
                <a:solidFill>
                  <a:schemeClr val="accent3">
                    <a:lumMod val="75000"/>
                  </a:schemeClr>
                </a:solidFill>
              </a:rPr>
              <a:t>Understanding Cryptography </a:t>
            </a:r>
            <a:r>
              <a:rPr lang="en-US" altLang="en-US" dirty="0">
                <a:solidFill>
                  <a:schemeClr val="accent3">
                    <a:lumMod val="75000"/>
                  </a:schemeClr>
                </a:solidFill>
              </a:rPr>
              <a:t>by Christof </a:t>
            </a:r>
            <a:r>
              <a:rPr lang="en-US" altLang="en-US" dirty="0" err="1">
                <a:solidFill>
                  <a:schemeClr val="accent3">
                    <a:lumMod val="75000"/>
                  </a:schemeClr>
                </a:solidFill>
              </a:rPr>
              <a:t>Paar</a:t>
            </a:r>
            <a:r>
              <a:rPr lang="en-US" altLang="en-US" dirty="0">
                <a:solidFill>
                  <a:schemeClr val="accent3">
                    <a:lumMod val="75000"/>
                  </a:schemeClr>
                </a:solidFill>
              </a:rPr>
              <a:t> and Jan Pelzl</a:t>
            </a:r>
            <a:endParaRPr lang="de-DE" altLang="en-US" dirty="0">
              <a:solidFill>
                <a:schemeClr val="accent3">
                  <a:lumMod val="75000"/>
                </a:schemeClr>
              </a:solidFill>
            </a:endParaRPr>
          </a:p>
        </p:txBody>
      </p:sp>
      <p:pic>
        <p:nvPicPr>
          <p:cNvPr id="22533" name="Picture 2" descr="E:\Uni\Cryptobook\grundlagen_krypto\graphics\rijndael_princ.png">
            <a:extLst>
              <a:ext uri="{FF2B5EF4-FFF2-40B4-BE49-F238E27FC236}">
                <a16:creationId xmlns:a16="http://schemas.microsoft.com/office/drawing/2014/main" id="{27D47134-A3D9-4671-937A-64C2D27938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9289" y="1110516"/>
            <a:ext cx="3241511" cy="269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elle 6">
            <a:extLst>
              <a:ext uri="{FF2B5EF4-FFF2-40B4-BE49-F238E27FC236}">
                <a16:creationId xmlns:a16="http://schemas.microsoft.com/office/drawing/2014/main" id="{4812BFEC-A024-4BB5-8CA0-2E36864D9231}"/>
              </a:ext>
            </a:extLst>
          </p:cNvPr>
          <p:cNvGraphicFramePr>
            <a:graphicFrameLocks noGrp="1"/>
          </p:cNvGraphicFramePr>
          <p:nvPr>
            <p:extLst>
              <p:ext uri="{D42A27DB-BD31-4B8C-83A1-F6EECF244321}">
                <p14:modId xmlns:p14="http://schemas.microsoft.com/office/powerpoint/2010/main" val="873289443"/>
              </p:ext>
            </p:extLst>
          </p:nvPr>
        </p:nvGraphicFramePr>
        <p:xfrm>
          <a:off x="2679247" y="4800600"/>
          <a:ext cx="4114800" cy="1482724"/>
        </p:xfrm>
        <a:graphic>
          <a:graphicData uri="http://schemas.openxmlformats.org/drawingml/2006/table">
            <a:tbl>
              <a:tblPr firstRow="1" bandRow="1">
                <a:tableStyleId>{21E4AEA4-8DFA-4A89-87EB-49C32662AFE0}</a:tableStyleId>
              </a:tblPr>
              <a:tblGrid>
                <a:gridCol w="2025748">
                  <a:extLst>
                    <a:ext uri="{9D8B030D-6E8A-4147-A177-3AD203B41FA5}">
                      <a16:colId xmlns:a16="http://schemas.microsoft.com/office/drawing/2014/main" val="20000"/>
                    </a:ext>
                  </a:extLst>
                </a:gridCol>
                <a:gridCol w="2089052">
                  <a:extLst>
                    <a:ext uri="{9D8B030D-6E8A-4147-A177-3AD203B41FA5}">
                      <a16:colId xmlns:a16="http://schemas.microsoft.com/office/drawing/2014/main" val="20001"/>
                    </a:ext>
                  </a:extLst>
                </a:gridCol>
              </a:tblGrid>
              <a:tr h="370681">
                <a:tc>
                  <a:txBody>
                    <a:bodyPr/>
                    <a:lstStyle/>
                    <a:p>
                      <a:pPr algn="ctr"/>
                      <a:r>
                        <a:rPr lang="de-DE" sz="1600" dirty="0"/>
                        <a:t>Key </a:t>
                      </a:r>
                      <a:r>
                        <a:rPr lang="en-US" sz="1600" noProof="0" dirty="0"/>
                        <a:t>length</a:t>
                      </a:r>
                      <a:r>
                        <a:rPr lang="de-DE" sz="1600" baseline="0" dirty="0"/>
                        <a:t> (bits)</a:t>
                      </a:r>
                      <a:endParaRPr lang="de-DE" sz="1600" dirty="0"/>
                    </a:p>
                  </a:txBody>
                  <a:tcPr marT="45700" marB="45700"/>
                </a:tc>
                <a:tc>
                  <a:txBody>
                    <a:bodyPr/>
                    <a:lstStyle/>
                    <a:p>
                      <a:pPr algn="ctr"/>
                      <a:r>
                        <a:rPr lang="en-US" sz="1600" noProof="0" dirty="0"/>
                        <a:t>Number</a:t>
                      </a:r>
                      <a:r>
                        <a:rPr lang="de-DE" sz="1600" baseline="0" dirty="0"/>
                        <a:t> of rounds</a:t>
                      </a:r>
                      <a:endParaRPr lang="de-DE" sz="1600" dirty="0"/>
                    </a:p>
                  </a:txBody>
                  <a:tcPr marT="45700" marB="45700"/>
                </a:tc>
                <a:extLst>
                  <a:ext uri="{0D108BD9-81ED-4DB2-BD59-A6C34878D82A}">
                    <a16:rowId xmlns:a16="http://schemas.microsoft.com/office/drawing/2014/main" val="10000"/>
                  </a:ext>
                </a:extLst>
              </a:tr>
              <a:tr h="370681">
                <a:tc>
                  <a:txBody>
                    <a:bodyPr/>
                    <a:lstStyle/>
                    <a:p>
                      <a:pPr algn="ctr"/>
                      <a:r>
                        <a:rPr lang="de-DE" sz="1600" dirty="0"/>
                        <a:t>128</a:t>
                      </a:r>
                    </a:p>
                  </a:txBody>
                  <a:tcPr marT="45700" marB="45700"/>
                </a:tc>
                <a:tc>
                  <a:txBody>
                    <a:bodyPr/>
                    <a:lstStyle/>
                    <a:p>
                      <a:pPr algn="ctr"/>
                      <a:r>
                        <a:rPr lang="de-DE" sz="1600" dirty="0"/>
                        <a:t>10</a:t>
                      </a:r>
                    </a:p>
                  </a:txBody>
                  <a:tcPr marT="45700" marB="45700"/>
                </a:tc>
                <a:extLst>
                  <a:ext uri="{0D108BD9-81ED-4DB2-BD59-A6C34878D82A}">
                    <a16:rowId xmlns:a16="http://schemas.microsoft.com/office/drawing/2014/main" val="10001"/>
                  </a:ext>
                </a:extLst>
              </a:tr>
              <a:tr h="370681">
                <a:tc>
                  <a:txBody>
                    <a:bodyPr/>
                    <a:lstStyle/>
                    <a:p>
                      <a:pPr algn="ctr"/>
                      <a:r>
                        <a:rPr lang="de-DE" sz="1600" dirty="0"/>
                        <a:t>192</a:t>
                      </a:r>
                    </a:p>
                  </a:txBody>
                  <a:tcPr marT="45700" marB="45700"/>
                </a:tc>
                <a:tc>
                  <a:txBody>
                    <a:bodyPr/>
                    <a:lstStyle/>
                    <a:p>
                      <a:pPr algn="ctr"/>
                      <a:r>
                        <a:rPr lang="de-DE" sz="1600" dirty="0"/>
                        <a:t>12</a:t>
                      </a:r>
                    </a:p>
                  </a:txBody>
                  <a:tcPr marT="45700" marB="45700"/>
                </a:tc>
                <a:extLst>
                  <a:ext uri="{0D108BD9-81ED-4DB2-BD59-A6C34878D82A}">
                    <a16:rowId xmlns:a16="http://schemas.microsoft.com/office/drawing/2014/main" val="10002"/>
                  </a:ext>
                </a:extLst>
              </a:tr>
              <a:tr h="370681">
                <a:tc>
                  <a:txBody>
                    <a:bodyPr/>
                    <a:lstStyle/>
                    <a:p>
                      <a:pPr algn="ctr"/>
                      <a:r>
                        <a:rPr lang="de-DE" sz="1600" dirty="0"/>
                        <a:t>256</a:t>
                      </a:r>
                    </a:p>
                  </a:txBody>
                  <a:tcPr marT="45700" marB="45700"/>
                </a:tc>
                <a:tc>
                  <a:txBody>
                    <a:bodyPr/>
                    <a:lstStyle/>
                    <a:p>
                      <a:pPr algn="ctr"/>
                      <a:r>
                        <a:rPr lang="de-DE" sz="1600" dirty="0"/>
                        <a:t>14</a:t>
                      </a:r>
                    </a:p>
                  </a:txBody>
                  <a:tcPr marT="45700" marB="45700"/>
                </a:tc>
                <a:extLst>
                  <a:ext uri="{0D108BD9-81ED-4DB2-BD59-A6C34878D82A}">
                    <a16:rowId xmlns:a16="http://schemas.microsoft.com/office/drawing/2014/main" val="10003"/>
                  </a:ext>
                </a:extLst>
              </a:tr>
            </a:tbl>
          </a:graphicData>
        </a:graphic>
      </p:graphicFrame>
      <p:sp>
        <p:nvSpPr>
          <p:cNvPr id="22551" name="Foliennummernplatzhalter 8">
            <a:extLst>
              <a:ext uri="{FF2B5EF4-FFF2-40B4-BE49-F238E27FC236}">
                <a16:creationId xmlns:a16="http://schemas.microsoft.com/office/drawing/2014/main" id="{69C49153-2624-4FFD-92C4-7A3D8AF159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6D4037-342B-469A-A23E-E1436C92280B}" type="slidenum">
              <a:rPr lang="de-DE" altLang="en-US" smtClean="0">
                <a:solidFill>
                  <a:srgbClr val="394073"/>
                </a:solidFill>
              </a:rPr>
              <a:pPr/>
              <a:t>6</a:t>
            </a:fld>
            <a:endParaRPr lang="de-DE" altLang="en-US" dirty="0">
              <a:solidFill>
                <a:srgbClr val="394073"/>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img1.daumcdn.net/thumb/R1920x0/?fname=http%3A%2F%2Fcfile7.uf.tistory.com%2Fimage%2F164AB3594DF0DC970DF254">
            <a:extLst>
              <a:ext uri="{FF2B5EF4-FFF2-40B4-BE49-F238E27FC236}">
                <a16:creationId xmlns:a16="http://schemas.microsoft.com/office/drawing/2014/main" id="{07E085BE-D59B-424E-8B1C-DEC7D1908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6645"/>
            <a:ext cx="3558688" cy="6704550"/>
          </a:xfrm>
          <a:prstGeom prst="rect">
            <a:avLst/>
          </a:prstGeom>
          <a:noFill/>
          <a:extLst>
            <a:ext uri="{909E8E84-426E-40DD-AFC4-6F175D3DCCD1}">
              <a14:hiddenFill xmlns:a14="http://schemas.microsoft.com/office/drawing/2010/main">
                <a:solidFill>
                  <a:srgbClr val="FFFFFF"/>
                </a:solidFill>
              </a14:hiddenFill>
            </a:ext>
          </a:extLst>
        </p:spPr>
      </p:pic>
      <p:sp>
        <p:nvSpPr>
          <p:cNvPr id="23554" name="Titel 1">
            <a:extLst>
              <a:ext uri="{FF2B5EF4-FFF2-40B4-BE49-F238E27FC236}">
                <a16:creationId xmlns:a16="http://schemas.microsoft.com/office/drawing/2014/main" id="{E846FAA7-2995-4CBD-A12E-5305273BDB54}"/>
              </a:ext>
            </a:extLst>
          </p:cNvPr>
          <p:cNvSpPr>
            <a:spLocks noGrp="1"/>
          </p:cNvSpPr>
          <p:nvPr>
            <p:ph type="title"/>
          </p:nvPr>
        </p:nvSpPr>
        <p:spPr>
          <a:xfrm>
            <a:off x="228600" y="152400"/>
            <a:ext cx="3429000" cy="515937"/>
          </a:xfrm>
        </p:spPr>
        <p:txBody>
          <a:bodyPr/>
          <a:lstStyle/>
          <a:p>
            <a:r>
              <a:rPr lang="de-DE" altLang="en-US" dirty="0"/>
              <a:t>AES Overview</a:t>
            </a:r>
          </a:p>
        </p:txBody>
      </p:sp>
      <p:sp>
        <p:nvSpPr>
          <p:cNvPr id="6" name="Inhaltsplatzhalter 5">
            <a:extLst>
              <a:ext uri="{FF2B5EF4-FFF2-40B4-BE49-F238E27FC236}">
                <a16:creationId xmlns:a16="http://schemas.microsoft.com/office/drawing/2014/main" id="{D5D7EB91-EF86-4ADF-B4FF-88E50F67C85D}"/>
              </a:ext>
            </a:extLst>
          </p:cNvPr>
          <p:cNvSpPr txBox="1">
            <a:spLocks/>
          </p:cNvSpPr>
          <p:nvPr/>
        </p:nvSpPr>
        <p:spPr bwMode="auto">
          <a:xfrm>
            <a:off x="211756" y="843764"/>
            <a:ext cx="4820806" cy="6417141"/>
          </a:xfrm>
          <a:prstGeom prst="rect">
            <a:avLst/>
          </a:prstGeom>
          <a:noFill/>
          <a:ln w="9525">
            <a:noFill/>
            <a:miter lim="800000"/>
            <a:headEnd/>
            <a:tailEnd/>
          </a:ln>
        </p:spPr>
        <p:txBody>
          <a:bodyPr wrap="square" lIns="0" tIns="0" rIns="0" bIns="0">
            <a:spAutoFit/>
          </a:bodyPr>
          <a:lstStyle/>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800" dirty="0">
                <a:solidFill>
                  <a:schemeClr val="tx1"/>
                </a:solidFill>
                <a:latin typeface="Calibri" panose="020F0502020204030204" pitchFamily="34" charset="0"/>
              </a:rPr>
              <a:t>An </a:t>
            </a:r>
            <a:r>
              <a:rPr lang="en-US" altLang="en-US" sz="2800" b="1" dirty="0">
                <a:solidFill>
                  <a:srgbClr val="C00000"/>
                </a:solidFill>
                <a:latin typeface="Calibri" panose="020F0502020204030204" pitchFamily="34" charset="0"/>
              </a:rPr>
              <a:t>iterative</a:t>
            </a:r>
            <a:r>
              <a:rPr lang="en-US" altLang="en-US" sz="2800" dirty="0">
                <a:solidFill>
                  <a:schemeClr val="tx1"/>
                </a:solidFill>
                <a:latin typeface="Calibri" panose="020F0502020204030204" pitchFamily="34" charset="0"/>
              </a:rPr>
              <a:t> substitution-permutation rather than </a:t>
            </a:r>
            <a:r>
              <a:rPr lang="en-US" altLang="en-US" sz="2800" i="1" dirty="0">
                <a:solidFill>
                  <a:schemeClr val="tx1"/>
                </a:solidFill>
                <a:latin typeface="Calibri" panose="020F0502020204030204" pitchFamily="34" charset="0"/>
              </a:rPr>
              <a:t>Feistel cipher</a:t>
            </a:r>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800" dirty="0">
                <a:solidFill>
                  <a:schemeClr val="tx1"/>
                </a:solidFill>
                <a:latin typeface="Calibri" panose="020F0502020204030204" pitchFamily="34" charset="0"/>
              </a:rPr>
              <a:t>Operates on entire data block in every round</a:t>
            </a:r>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800" dirty="0">
                <a:solidFill>
                  <a:schemeClr val="tx1"/>
                </a:solidFill>
                <a:latin typeface="Calibri" panose="020F0502020204030204" pitchFamily="34" charset="0"/>
              </a:rPr>
              <a:t>10/12/14 rounds depending on the key size.</a:t>
            </a:r>
          </a:p>
          <a:p>
            <a:pPr marL="457200" indent="-457200" eaLnBrk="0" hangingPunct="0">
              <a:spcBef>
                <a:spcPts val="0"/>
              </a:spcBef>
              <a:spcAft>
                <a:spcPts val="600"/>
              </a:spcAft>
              <a:buClr>
                <a:srgbClr val="007AC2"/>
              </a:buClr>
              <a:buSzPct val="100000"/>
              <a:buFont typeface="Arial" panose="020B0604020202020204" pitchFamily="34" charset="0"/>
              <a:buChar char="•"/>
            </a:pPr>
            <a:r>
              <a:rPr lang="en-US" altLang="en-US" sz="2800" dirty="0">
                <a:solidFill>
                  <a:schemeClr val="tx1"/>
                </a:solidFill>
                <a:latin typeface="Calibri" panose="020F0502020204030204" pitchFamily="34" charset="0"/>
              </a:rPr>
              <a:t>Each round consists of Confusion and Diffusion operations</a:t>
            </a:r>
          </a:p>
          <a:p>
            <a:pPr marL="457200" indent="-457200" eaLnBrk="0" hangingPunct="0">
              <a:spcBef>
                <a:spcPts val="0"/>
              </a:spcBef>
              <a:spcAft>
                <a:spcPts val="600"/>
              </a:spcAft>
              <a:buClr>
                <a:srgbClr val="007AC2"/>
              </a:buClr>
              <a:buSzPct val="100000"/>
              <a:buFont typeface="Arial" panose="020B0604020202020204" pitchFamily="34" charset="0"/>
              <a:buChar char="•"/>
            </a:pPr>
            <a:r>
              <a:rPr lang="de-DE" sz="2800" dirty="0">
                <a:solidFill>
                  <a:schemeClr val="tx1"/>
                </a:solidFill>
                <a:latin typeface="Calibri" panose="020F0502020204030204" pitchFamily="34" charset="0"/>
              </a:rPr>
              <a:t>Note: In the last round, the MixColumns tansformation is omitted</a:t>
            </a:r>
          </a:p>
          <a:p>
            <a:pPr marL="457200" indent="-457200" eaLnBrk="0" hangingPunct="0">
              <a:spcBef>
                <a:spcPts val="0"/>
              </a:spcBef>
              <a:spcAft>
                <a:spcPts val="600"/>
              </a:spcAft>
              <a:buClr>
                <a:srgbClr val="007AC2"/>
              </a:buClr>
              <a:buSzPct val="100000"/>
              <a:buFont typeface="Arial" panose="020B0604020202020204" pitchFamily="34" charset="0"/>
              <a:buChar char="•"/>
            </a:pPr>
            <a:endParaRPr lang="en-US" altLang="en-US" sz="2800" dirty="0">
              <a:solidFill>
                <a:schemeClr val="tx1"/>
              </a:solidFill>
              <a:latin typeface="Calibri" panose="020F0502020204030204" pitchFamily="34" charset="0"/>
            </a:endParaRPr>
          </a:p>
        </p:txBody>
      </p:sp>
      <p:sp>
        <p:nvSpPr>
          <p:cNvPr id="23558" name="Foliennummernplatzhalter 7">
            <a:extLst>
              <a:ext uri="{FF2B5EF4-FFF2-40B4-BE49-F238E27FC236}">
                <a16:creationId xmlns:a16="http://schemas.microsoft.com/office/drawing/2014/main" id="{025E8ECB-0E16-4048-B90A-99BDD767B655}"/>
              </a:ext>
            </a:extLst>
          </p:cNvPr>
          <p:cNvSpPr>
            <a:spLocks noGrp="1"/>
          </p:cNvSpPr>
          <p:nvPr>
            <p:ph type="sldNum" sz="quarter" idx="10"/>
          </p:nvPr>
        </p:nvSpPr>
        <p:spPr>
          <a:xfrm>
            <a:off x="8763000" y="6629400"/>
            <a:ext cx="504825" cy="1717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BECB83-3B83-4651-861D-9D36586B21DC}" type="slidenum">
              <a:rPr lang="de-DE" altLang="en-US" sz="700" smtClean="0">
                <a:solidFill>
                  <a:srgbClr val="394073"/>
                </a:solidFill>
              </a:rPr>
              <a:pPr/>
              <a:t>7</a:t>
            </a:fld>
            <a:endParaRPr lang="de-DE" altLang="en-US" sz="700" dirty="0">
              <a:solidFill>
                <a:srgbClr val="394073"/>
              </a:solidFill>
            </a:endParaRPr>
          </a:p>
        </p:txBody>
      </p:sp>
      <p:sp>
        <p:nvSpPr>
          <p:cNvPr id="3" name="Rectangle 2">
            <a:extLst>
              <a:ext uri="{FF2B5EF4-FFF2-40B4-BE49-F238E27FC236}">
                <a16:creationId xmlns:a16="http://schemas.microsoft.com/office/drawing/2014/main" id="{4A4D3071-3E38-4391-8C1C-4DDD25D2B59E}"/>
              </a:ext>
            </a:extLst>
          </p:cNvPr>
          <p:cNvSpPr/>
          <p:nvPr/>
        </p:nvSpPr>
        <p:spPr>
          <a:xfrm>
            <a:off x="8244370" y="752073"/>
            <a:ext cx="889987" cy="477054"/>
          </a:xfrm>
          <a:prstGeom prst="rect">
            <a:avLst/>
          </a:prstGeom>
        </p:spPr>
        <p:txBody>
          <a:bodyPr wrap="none">
            <a:spAutoFit/>
          </a:bodyPr>
          <a:lstStyle/>
          <a:p>
            <a:r>
              <a:rPr lang="en-US" dirty="0">
                <a:solidFill>
                  <a:srgbClr val="C00000"/>
                </a:solidFill>
              </a:rPr>
              <a:t>🔑k</a:t>
            </a:r>
            <a:r>
              <a:rPr lang="en-US" baseline="-25000" dirty="0">
                <a:solidFill>
                  <a:srgbClr val="C00000"/>
                </a:solidFill>
              </a:rPr>
              <a:t>0</a:t>
            </a:r>
          </a:p>
        </p:txBody>
      </p:sp>
      <p:cxnSp>
        <p:nvCxnSpPr>
          <p:cNvPr id="5" name="Straight Arrow Connector 4">
            <a:extLst>
              <a:ext uri="{FF2B5EF4-FFF2-40B4-BE49-F238E27FC236}">
                <a16:creationId xmlns:a16="http://schemas.microsoft.com/office/drawing/2014/main" id="{DA391DC4-E946-48C8-A074-E85A91019A5F}"/>
              </a:ext>
            </a:extLst>
          </p:cNvPr>
          <p:cNvCxnSpPr>
            <a:cxnSpLocks/>
          </p:cNvCxnSpPr>
          <p:nvPr/>
        </p:nvCxnSpPr>
        <p:spPr bwMode="auto">
          <a:xfrm flipH="1">
            <a:off x="7915986" y="1066800"/>
            <a:ext cx="533400" cy="0"/>
          </a:xfrm>
          <a:prstGeom prst="straightConnector1">
            <a:avLst/>
          </a:prstGeom>
          <a:noFill/>
          <a:ln w="9525" cap="flat" cmpd="sng" algn="ctr">
            <a:solidFill>
              <a:srgbClr val="C00000"/>
            </a:solidFill>
            <a:prstDash val="solid"/>
            <a:round/>
            <a:headEnd type="none" w="med" len="med"/>
            <a:tailEnd type="triangle"/>
          </a:ln>
          <a:effectLst/>
        </p:spPr>
      </p:cxnSp>
      <p:sp>
        <p:nvSpPr>
          <p:cNvPr id="14" name="Rectangle 13">
            <a:extLst>
              <a:ext uri="{FF2B5EF4-FFF2-40B4-BE49-F238E27FC236}">
                <a16:creationId xmlns:a16="http://schemas.microsoft.com/office/drawing/2014/main" id="{CC96476D-F4A5-4E81-9658-798B1F08BB64}"/>
              </a:ext>
            </a:extLst>
          </p:cNvPr>
          <p:cNvSpPr/>
          <p:nvPr/>
        </p:nvSpPr>
        <p:spPr>
          <a:xfrm>
            <a:off x="8210682" y="3279992"/>
            <a:ext cx="854721" cy="477054"/>
          </a:xfrm>
          <a:prstGeom prst="rect">
            <a:avLst/>
          </a:prstGeom>
        </p:spPr>
        <p:txBody>
          <a:bodyPr wrap="none">
            <a:spAutoFit/>
          </a:bodyPr>
          <a:lstStyle/>
          <a:p>
            <a:r>
              <a:rPr lang="en-US" dirty="0">
                <a:solidFill>
                  <a:srgbClr val="C00000"/>
                </a:solidFill>
              </a:rPr>
              <a:t>🔑</a:t>
            </a:r>
            <a:r>
              <a:rPr lang="en-US" dirty="0" err="1">
                <a:solidFill>
                  <a:srgbClr val="C00000"/>
                </a:solidFill>
              </a:rPr>
              <a:t>k</a:t>
            </a:r>
            <a:r>
              <a:rPr lang="en-US" baseline="-25000" dirty="0" err="1">
                <a:solidFill>
                  <a:srgbClr val="C00000"/>
                </a:solidFill>
              </a:rPr>
              <a:t>i</a:t>
            </a:r>
            <a:endParaRPr lang="en-US" baseline="-25000" dirty="0">
              <a:solidFill>
                <a:srgbClr val="C00000"/>
              </a:solidFill>
            </a:endParaRPr>
          </a:p>
        </p:txBody>
      </p:sp>
      <p:cxnSp>
        <p:nvCxnSpPr>
          <p:cNvPr id="15" name="Straight Arrow Connector 14">
            <a:extLst>
              <a:ext uri="{FF2B5EF4-FFF2-40B4-BE49-F238E27FC236}">
                <a16:creationId xmlns:a16="http://schemas.microsoft.com/office/drawing/2014/main" id="{5ED6D48C-33CA-4770-8BE4-9BF2F9A78B75}"/>
              </a:ext>
            </a:extLst>
          </p:cNvPr>
          <p:cNvCxnSpPr>
            <a:cxnSpLocks/>
          </p:cNvCxnSpPr>
          <p:nvPr/>
        </p:nvCxnSpPr>
        <p:spPr bwMode="auto">
          <a:xfrm flipH="1">
            <a:off x="7839786" y="3578008"/>
            <a:ext cx="533400" cy="0"/>
          </a:xfrm>
          <a:prstGeom prst="straightConnector1">
            <a:avLst/>
          </a:prstGeom>
          <a:noFill/>
          <a:ln w="9525" cap="flat" cmpd="sng" algn="ctr">
            <a:solidFill>
              <a:srgbClr val="C00000"/>
            </a:solidFill>
            <a:prstDash val="solid"/>
            <a:round/>
            <a:headEnd type="none" w="med" len="med"/>
            <a:tailEnd type="triangle"/>
          </a:ln>
          <a:effectLst/>
        </p:spPr>
      </p:cxnSp>
      <p:sp>
        <p:nvSpPr>
          <p:cNvPr id="16" name="Rectangle 15">
            <a:extLst>
              <a:ext uri="{FF2B5EF4-FFF2-40B4-BE49-F238E27FC236}">
                <a16:creationId xmlns:a16="http://schemas.microsoft.com/office/drawing/2014/main" id="{CA73071A-BBC6-419B-836C-4C38F265C96C}"/>
              </a:ext>
            </a:extLst>
          </p:cNvPr>
          <p:cNvSpPr/>
          <p:nvPr/>
        </p:nvSpPr>
        <p:spPr>
          <a:xfrm>
            <a:off x="8204265" y="5410200"/>
            <a:ext cx="1002197" cy="477054"/>
          </a:xfrm>
          <a:prstGeom prst="rect">
            <a:avLst/>
          </a:prstGeom>
        </p:spPr>
        <p:txBody>
          <a:bodyPr wrap="none">
            <a:spAutoFit/>
          </a:bodyPr>
          <a:lstStyle/>
          <a:p>
            <a:r>
              <a:rPr lang="en-US" dirty="0">
                <a:solidFill>
                  <a:srgbClr val="C00000"/>
                </a:solidFill>
              </a:rPr>
              <a:t>🔑</a:t>
            </a:r>
            <a:r>
              <a:rPr lang="en-US" dirty="0" err="1">
                <a:solidFill>
                  <a:srgbClr val="C00000"/>
                </a:solidFill>
              </a:rPr>
              <a:t>k</a:t>
            </a:r>
            <a:r>
              <a:rPr lang="en-US" baseline="-25000" dirty="0" err="1">
                <a:solidFill>
                  <a:srgbClr val="C00000"/>
                </a:solidFill>
              </a:rPr>
              <a:t>Nr</a:t>
            </a:r>
            <a:endParaRPr lang="en-US" baseline="-25000" dirty="0">
              <a:solidFill>
                <a:srgbClr val="C00000"/>
              </a:solidFill>
            </a:endParaRPr>
          </a:p>
        </p:txBody>
      </p:sp>
      <p:cxnSp>
        <p:nvCxnSpPr>
          <p:cNvPr id="17" name="Straight Arrow Connector 16">
            <a:extLst>
              <a:ext uri="{FF2B5EF4-FFF2-40B4-BE49-F238E27FC236}">
                <a16:creationId xmlns:a16="http://schemas.microsoft.com/office/drawing/2014/main" id="{F6BA4C69-D8B2-4746-97E3-5494BDC565EC}"/>
              </a:ext>
            </a:extLst>
          </p:cNvPr>
          <p:cNvCxnSpPr>
            <a:cxnSpLocks/>
          </p:cNvCxnSpPr>
          <p:nvPr/>
        </p:nvCxnSpPr>
        <p:spPr bwMode="auto">
          <a:xfrm flipH="1">
            <a:off x="7839786" y="5731660"/>
            <a:ext cx="533400" cy="0"/>
          </a:xfrm>
          <a:prstGeom prst="straightConnector1">
            <a:avLst/>
          </a:prstGeom>
          <a:noFill/>
          <a:ln w="9525" cap="flat" cmpd="sng" algn="ctr">
            <a:solidFill>
              <a:srgbClr val="C00000"/>
            </a:solidFill>
            <a:prstDash val="solid"/>
            <a:round/>
            <a:headEnd type="none" w="med" len="med"/>
            <a:tailEnd type="triangle"/>
          </a:ln>
          <a:effectLst/>
        </p:spPr>
      </p:cxn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68A229-4834-4AE2-BC19-47B49688EEF1}"/>
              </a:ext>
            </a:extLst>
          </p:cNvPr>
          <p:cNvSpPr>
            <a:spLocks noGrp="1"/>
          </p:cNvSpPr>
          <p:nvPr>
            <p:ph type="ctrTitle"/>
          </p:nvPr>
        </p:nvSpPr>
        <p:spPr>
          <a:xfrm>
            <a:off x="685800" y="2514600"/>
            <a:ext cx="7772400" cy="1085850"/>
          </a:xfrm>
        </p:spPr>
        <p:txBody>
          <a:bodyPr/>
          <a:lstStyle/>
          <a:p>
            <a:pPr algn="ctr"/>
            <a:r>
              <a:rPr lang="en-US" sz="4400" dirty="0"/>
              <a:t>Internal structure of AES</a:t>
            </a:r>
          </a:p>
        </p:txBody>
      </p:sp>
      <p:sp>
        <p:nvSpPr>
          <p:cNvPr id="2" name="Slide Number Placeholder 1">
            <a:extLst>
              <a:ext uri="{FF2B5EF4-FFF2-40B4-BE49-F238E27FC236}">
                <a16:creationId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8</a:t>
            </a:fld>
            <a:endParaRPr lang="en-US"/>
          </a:p>
        </p:txBody>
      </p:sp>
    </p:spTree>
    <p:extLst>
      <p:ext uri="{BB962C8B-B14F-4D97-AF65-F5344CB8AC3E}">
        <p14:creationId xmlns:p14="http://schemas.microsoft.com/office/powerpoint/2010/main" val="374882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C5FEDE-4301-4D40-BDD1-6B5BF16FE3D4}"/>
              </a:ext>
            </a:extLst>
          </p:cNvPr>
          <p:cNvSpPr>
            <a:spLocks noGrp="1"/>
          </p:cNvSpPr>
          <p:nvPr>
            <p:ph type="title"/>
          </p:nvPr>
        </p:nvSpPr>
        <p:spPr/>
        <p:txBody>
          <a:bodyPr/>
          <a:lstStyle/>
          <a:p>
            <a:r>
              <a:rPr lang="en-US" dirty="0"/>
              <a:t>Block to state</a:t>
            </a:r>
          </a:p>
        </p:txBody>
      </p:sp>
      <p:sp>
        <p:nvSpPr>
          <p:cNvPr id="4" name="Slide Number Placeholder 3">
            <a:extLst>
              <a:ext uri="{FF2B5EF4-FFF2-40B4-BE49-F238E27FC236}">
                <a16:creationId xmlns:a16="http://schemas.microsoft.com/office/drawing/2014/main" id="{A5647496-1B7B-4757-A97E-F46CE49DB4EE}"/>
              </a:ext>
            </a:extLst>
          </p:cNvPr>
          <p:cNvSpPr>
            <a:spLocks noGrp="1"/>
          </p:cNvSpPr>
          <p:nvPr>
            <p:ph type="sldNum" sz="quarter" idx="10"/>
          </p:nvPr>
        </p:nvSpPr>
        <p:spPr/>
        <p:txBody>
          <a:bodyPr/>
          <a:lstStyle/>
          <a:p>
            <a:pPr>
              <a:defRPr/>
            </a:pPr>
            <a:fld id="{4A2B2CBB-7E2A-453C-9354-A6EC8FFB4F28}" type="slidenum">
              <a:rPr lang="x-none" smtClean="0"/>
              <a:pPr>
                <a:defRPr/>
              </a:pPr>
              <a:t>9</a:t>
            </a:fld>
            <a:endParaRPr lang="en-US"/>
          </a:p>
        </p:txBody>
      </p:sp>
      <p:sp>
        <p:nvSpPr>
          <p:cNvPr id="6" name="Content Placeholder 5">
            <a:extLst>
              <a:ext uri="{FF2B5EF4-FFF2-40B4-BE49-F238E27FC236}">
                <a16:creationId xmlns:a16="http://schemas.microsoft.com/office/drawing/2014/main" id="{4B8F71F4-AD25-47D8-8F7F-39CAA1AFEFD2}"/>
              </a:ext>
            </a:extLst>
          </p:cNvPr>
          <p:cNvSpPr>
            <a:spLocks noGrp="1"/>
          </p:cNvSpPr>
          <p:nvPr>
            <p:ph idx="1"/>
          </p:nvPr>
        </p:nvSpPr>
        <p:spPr>
          <a:xfrm>
            <a:off x="170925" y="761999"/>
            <a:ext cx="8927561" cy="1557191"/>
          </a:xfrm>
        </p:spPr>
        <p:txBody>
          <a:bodyPr/>
          <a:lstStyle/>
          <a:p>
            <a:r>
              <a:rPr lang="de-DE" altLang="en-US" dirty="0"/>
              <a:t>AES is a byte-oriented cipher</a:t>
            </a:r>
          </a:p>
          <a:p>
            <a:r>
              <a:rPr lang="en-US" dirty="0"/>
              <a:t>State = </a:t>
            </a:r>
            <a:r>
              <a:rPr lang="en-US" altLang="en-US" kern="1200" dirty="0"/>
              <a:t>Block of bytes that are currently being worked on</a:t>
            </a:r>
          </a:p>
          <a:p>
            <a:r>
              <a:rPr lang="en-US" altLang="en-US" kern="1200" dirty="0"/>
              <a:t>Arranged in 4 x 4 Matrix of </a:t>
            </a:r>
            <a:r>
              <a:rPr lang="en-US" altLang="en-US" b="1" kern="1200" dirty="0">
                <a:solidFill>
                  <a:srgbClr val="C00000"/>
                </a:solidFill>
              </a:rPr>
              <a:t>bytes</a:t>
            </a:r>
          </a:p>
          <a:p>
            <a:endParaRPr lang="en-US" dirty="0"/>
          </a:p>
        </p:txBody>
      </p:sp>
      <p:pic>
        <p:nvPicPr>
          <p:cNvPr id="4098" name="Picture 2" descr="D:\Users\ae\AppData\Local\Temp\SNAGHTMLd0e9c0.PNG">
            <a:extLst>
              <a:ext uri="{FF2B5EF4-FFF2-40B4-BE49-F238E27FC236}">
                <a16:creationId xmlns:a16="http://schemas.microsoft.com/office/drawing/2014/main" id="{0B5412C1-FC11-4104-A7B0-72C7220CCF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154" y="2640232"/>
            <a:ext cx="8927561" cy="269376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7EDA67B-1907-427C-9880-FEAAC7436B21}"/>
              </a:ext>
            </a:extLst>
          </p:cNvPr>
          <p:cNvSpPr/>
          <p:nvPr/>
        </p:nvSpPr>
        <p:spPr>
          <a:xfrm>
            <a:off x="170924" y="5655041"/>
            <a:ext cx="8287275" cy="861774"/>
          </a:xfrm>
          <a:prstGeom prst="rect">
            <a:avLst/>
          </a:prstGeom>
        </p:spPr>
        <p:txBody>
          <a:bodyPr wrap="square">
            <a:spAutoFit/>
          </a:bodyPr>
          <a:lstStyle/>
          <a:p>
            <a:r>
              <a:rPr lang="de-DE" altLang="en-US" dirty="0">
                <a:solidFill>
                  <a:schemeClr val="tx1"/>
                </a:solidFill>
              </a:rPr>
              <a:t>with </a:t>
            </a:r>
            <a:r>
              <a:rPr lang="de-DE" altLang="en-US" i="1" dirty="0">
                <a:solidFill>
                  <a:schemeClr val="tx1"/>
                </a:solidFill>
              </a:rPr>
              <a:t>b</a:t>
            </a:r>
            <a:r>
              <a:rPr lang="de-DE" altLang="en-US" sz="1600" baseline="-25000" dirty="0">
                <a:solidFill>
                  <a:schemeClr val="tx1"/>
                </a:solidFill>
              </a:rPr>
              <a:t>0</a:t>
            </a:r>
            <a:r>
              <a:rPr lang="de-DE" altLang="en-US" i="1" dirty="0">
                <a:solidFill>
                  <a:schemeClr val="tx1"/>
                </a:solidFill>
              </a:rPr>
              <a:t>,…, b</a:t>
            </a:r>
            <a:r>
              <a:rPr lang="de-DE" altLang="en-US" sz="1600" i="1" baseline="-25000" dirty="0">
                <a:solidFill>
                  <a:schemeClr val="tx1"/>
                </a:solidFill>
              </a:rPr>
              <a:t>15</a:t>
            </a:r>
            <a:r>
              <a:rPr lang="de-DE" altLang="en-US" i="1" dirty="0">
                <a:solidFill>
                  <a:schemeClr val="tx1"/>
                </a:solidFill>
              </a:rPr>
              <a:t> </a:t>
            </a:r>
            <a:r>
              <a:rPr lang="de-DE" altLang="en-US" dirty="0">
                <a:solidFill>
                  <a:schemeClr val="tx1"/>
                </a:solidFill>
              </a:rPr>
              <a:t>denoting the </a:t>
            </a:r>
            <a:r>
              <a:rPr lang="de-DE" altLang="en-US" b="1" dirty="0">
                <a:solidFill>
                  <a:schemeClr val="tx1"/>
                </a:solidFill>
              </a:rPr>
              <a:t>16-byte</a:t>
            </a:r>
            <a:r>
              <a:rPr lang="de-DE" altLang="en-US" dirty="0">
                <a:solidFill>
                  <a:schemeClr val="tx1"/>
                </a:solidFill>
              </a:rPr>
              <a:t> input of AES   </a:t>
            </a:r>
            <a:r>
              <a:rPr lang="en-US" altLang="en-US" dirty="0">
                <a:solidFill>
                  <a:schemeClr val="tx1"/>
                </a:solidFill>
              </a:rPr>
              <a:t>arranged in a 4x4 matrix</a:t>
            </a:r>
            <a:endParaRPr lang="en-US" dirty="0">
              <a:solidFill>
                <a:schemeClr val="tx1"/>
              </a:solidFill>
            </a:endParaRPr>
          </a:p>
        </p:txBody>
      </p:sp>
    </p:spTree>
    <p:extLst>
      <p:ext uri="{BB962C8B-B14F-4D97-AF65-F5344CB8AC3E}">
        <p14:creationId xmlns:p14="http://schemas.microsoft.com/office/powerpoint/2010/main" val="1650825539"/>
      </p:ext>
    </p:extLst>
  </p:cSld>
  <p:clrMapOvr>
    <a:masterClrMapping/>
  </p:clrMapOvr>
  <p:transition spd="slow"/>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vorlag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79C7A556E8BE4B98C2AB7ED8CA5E32" ma:contentTypeVersion="2" ma:contentTypeDescription="Create a new document." ma:contentTypeScope="" ma:versionID="bd8fdefa5f8b359d099d8e126c1253dc">
  <xsd:schema xmlns:xsd="http://www.w3.org/2001/XMLSchema" xmlns:xs="http://www.w3.org/2001/XMLSchema" xmlns:p="http://schemas.microsoft.com/office/2006/metadata/properties" xmlns:ns2="0b455ec8-03d2-4e15-bae3-5131de163823" targetNamespace="http://schemas.microsoft.com/office/2006/metadata/properties" ma:root="true" ma:fieldsID="55f4fe314d9da7930c60632063d2e29b" ns2:_="">
    <xsd:import namespace="0b455ec8-03d2-4e15-bae3-5131de1638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55ec8-03d2-4e15-bae3-5131de1638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25CBFC-C123-44E1-844E-60C321E348A3}"/>
</file>

<file path=customXml/itemProps2.xml><?xml version="1.0" encoding="utf-8"?>
<ds:datastoreItem xmlns:ds="http://schemas.openxmlformats.org/officeDocument/2006/customXml" ds:itemID="{A7638084-178C-448E-9D8A-55C6B0DD393E}"/>
</file>

<file path=customXml/itemProps3.xml><?xml version="1.0" encoding="utf-8"?>
<ds:datastoreItem xmlns:ds="http://schemas.openxmlformats.org/officeDocument/2006/customXml" ds:itemID="{33892915-769B-4D7F-9395-055BEC88516B}"/>
</file>

<file path=docProps/app.xml><?xml version="1.0" encoding="utf-8"?>
<Properties xmlns="http://schemas.openxmlformats.org/officeDocument/2006/extended-properties" xmlns:vt="http://schemas.openxmlformats.org/officeDocument/2006/docPropsVTypes">
  <Template/>
  <TotalTime>10274</TotalTime>
  <Words>2492</Words>
  <Application>Microsoft Office PowerPoint</Application>
  <PresentationFormat>On-screen Show (4:3)</PresentationFormat>
  <Paragraphs>461</Paragraphs>
  <Slides>33</Slides>
  <Notes>25</Notes>
  <HiddenSlides>3</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33</vt:i4>
      </vt:variant>
    </vt:vector>
  </HeadingPairs>
  <TitlesOfParts>
    <vt:vector size="48" baseType="lpstr">
      <vt:lpstr>ＭＳ Ｐゴシック</vt:lpstr>
      <vt:lpstr>Arial</vt:lpstr>
      <vt:lpstr>Calibri</vt:lpstr>
      <vt:lpstr>Cambria Math</vt:lpstr>
      <vt:lpstr>Comic Sans MS</vt:lpstr>
      <vt:lpstr>Consolas</vt:lpstr>
      <vt:lpstr>Corbel</vt:lpstr>
      <vt:lpstr>Courier New</vt:lpstr>
      <vt:lpstr>Symbol</vt:lpstr>
      <vt:lpstr>Tahoma</vt:lpstr>
      <vt:lpstr>Times New Roman</vt:lpstr>
      <vt:lpstr>Times-Roman</vt:lpstr>
      <vt:lpstr>Webdings</vt:lpstr>
      <vt:lpstr>Sockets</vt:lpstr>
      <vt:lpstr>Folienvorlage2</vt:lpstr>
      <vt:lpstr>Advanced Encryption Standard (AES)</vt:lpstr>
      <vt:lpstr>Outline</vt:lpstr>
      <vt:lpstr>Overview of the AES algorithm</vt:lpstr>
      <vt:lpstr>Some Basic Facts</vt:lpstr>
      <vt:lpstr>Chronology of the AES Selection</vt:lpstr>
      <vt:lpstr>AES Overview</vt:lpstr>
      <vt:lpstr>AES Overview</vt:lpstr>
      <vt:lpstr>Internal structure of AES</vt:lpstr>
      <vt:lpstr>Block to state</vt:lpstr>
      <vt:lpstr>Block to state - example</vt:lpstr>
      <vt:lpstr>SubBytes = Byte Substitution</vt:lpstr>
      <vt:lpstr>SubBytes Example</vt:lpstr>
      <vt:lpstr>Shift Rows</vt:lpstr>
      <vt:lpstr>MixColumns</vt:lpstr>
      <vt:lpstr>MixColumns Transformation</vt:lpstr>
      <vt:lpstr>Add Round Key</vt:lpstr>
      <vt:lpstr>AES Key Scheduling</vt:lpstr>
      <vt:lpstr>AES Key Scheduling</vt:lpstr>
      <vt:lpstr>AES Key Expansion</vt:lpstr>
      <vt:lpstr>Key Expansion - 1st  Word “special treatment” </vt:lpstr>
      <vt:lpstr>Key Expansion Scheme – Another View</vt:lpstr>
      <vt:lpstr>Example - First Roundkey</vt:lpstr>
      <vt:lpstr>Decryption</vt:lpstr>
      <vt:lpstr>Decryption</vt:lpstr>
      <vt:lpstr>Inv ShiftRows </vt:lpstr>
      <vt:lpstr>Inv MixColumn</vt:lpstr>
      <vt:lpstr>InvSubByte</vt:lpstr>
      <vt:lpstr>AES Security</vt:lpstr>
      <vt:lpstr>Summary</vt:lpstr>
      <vt:lpstr>Resources</vt:lpstr>
      <vt:lpstr>PowerPoint Presentation</vt:lpstr>
      <vt:lpstr>Internal Structure of AES</vt:lpstr>
      <vt:lpstr>Key Schedule</vt:lpstr>
    </vt:vector>
  </TitlesOfParts>
  <Manager>AES</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creator>ae</dc:creator>
  <cp:lastModifiedBy>Abdelkarim Erradi</cp:lastModifiedBy>
  <cp:revision>332</cp:revision>
  <dcterms:created xsi:type="dcterms:W3CDTF">2014-02-06T10:48:13Z</dcterms:created>
  <dcterms:modified xsi:type="dcterms:W3CDTF">2018-10-26T17:19:12Z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0x0101008A79C7A556E8BE4B98C2AB7ED8CA5E32</vt:lpwstr>
  </property>
</Properties>
</file>