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0.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5" r:id="rId1"/>
    <p:sldMasterId id="2147483826" r:id="rId2"/>
  </p:sldMasterIdLst>
  <p:notesMasterIdLst>
    <p:notesMasterId r:id="rId17"/>
  </p:notesMasterIdLst>
  <p:sldIdLst>
    <p:sldId id="755" r:id="rId3"/>
    <p:sldId id="724" r:id="rId4"/>
    <p:sldId id="756" r:id="rId5"/>
    <p:sldId id="729" r:id="rId6"/>
    <p:sldId id="735" r:id="rId7"/>
    <p:sldId id="752" r:id="rId8"/>
    <p:sldId id="738" r:id="rId9"/>
    <p:sldId id="757" r:id="rId10"/>
    <p:sldId id="748" r:id="rId11"/>
    <p:sldId id="759" r:id="rId12"/>
    <p:sldId id="760" r:id="rId13"/>
    <p:sldId id="507" r:id="rId14"/>
    <p:sldId id="761" r:id="rId15"/>
    <p:sldId id="754" r:id="rId16"/>
  </p:sldIdLst>
  <p:sldSz cx="9144000" cy="6858000" type="screen4x3"/>
  <p:notesSz cx="7315200" cy="96012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elkarim Erradi" initials="AE" lastIdx="1" clrIdx="0">
    <p:extLst>
      <p:ext uri="{19B8F6BF-5375-455C-9EA6-DF929625EA0E}">
        <p15:presenceInfo xmlns:p15="http://schemas.microsoft.com/office/powerpoint/2012/main" userId="S-1-5-21-193565782-724644236-3023842483-1003" providerId="AD"/>
      </p:ext>
    </p:extLst>
  </p:cmAuthor>
  <p:cmAuthor id="2" name="Abdelkarim Erradi" initials="AE [2]" lastIdx="0" clrIdx="1">
    <p:extLst>
      <p:ext uri="{19B8F6BF-5375-455C-9EA6-DF929625EA0E}">
        <p15:presenceInfo xmlns:p15="http://schemas.microsoft.com/office/powerpoint/2012/main" userId="Abdelkarim Erra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0" autoAdjust="0"/>
    <p:restoredTop sz="90095" autoAdjust="0"/>
  </p:normalViewPr>
  <p:slideViewPr>
    <p:cSldViewPr>
      <p:cViewPr varScale="1">
        <p:scale>
          <a:sx n="60" d="100"/>
          <a:sy n="60" d="100"/>
        </p:scale>
        <p:origin x="164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2490140-632C-462B-ACA7-07693EDF2C2D}" type="datetimeFigureOut">
              <a:rPr lang="en-US" smtClean="0"/>
              <a:t>9/27/2021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9DC3881-FBD9-417F-9DF4-14F9A587E379}" type="slidenum">
              <a:rPr lang="en-US" smtClean="0"/>
              <a:t>‹#›</a:t>
            </a:fld>
            <a:endParaRPr lang="en-US"/>
          </a:p>
        </p:txBody>
      </p:sp>
    </p:spTree>
    <p:extLst>
      <p:ext uri="{BB962C8B-B14F-4D97-AF65-F5344CB8AC3E}">
        <p14:creationId xmlns:p14="http://schemas.microsoft.com/office/powerpoint/2010/main" val="25762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lobalsign.com/en/"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Certificate_authority" TargetMode="External"/><Relationship Id="rId4" Type="http://schemas.openxmlformats.org/officeDocument/2006/relationships/hyperlink" Target="https://en.wikipedia.org/wiki/Certificate_signing_reque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upport.apple.com/en-ie/HT207189"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ocial.technet.microsoft.com/wiki/contents/articles/31634.microsoft-trusted-root-certificate-program-participants.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2</a:t>
            </a:fld>
            <a:endParaRPr lang="en-US"/>
          </a:p>
        </p:txBody>
      </p:sp>
    </p:spTree>
    <p:extLst>
      <p:ext uri="{BB962C8B-B14F-4D97-AF65-F5344CB8AC3E}">
        <p14:creationId xmlns:p14="http://schemas.microsoft.com/office/powerpoint/2010/main" val="3448985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Cloudflare</a:t>
            </a:r>
          </a:p>
          <a:p>
            <a:endParaRPr lang="en-US" dirty="0"/>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14</a:t>
            </a:fld>
            <a:endParaRPr lang="en-US"/>
          </a:p>
        </p:txBody>
      </p:sp>
    </p:spTree>
    <p:extLst>
      <p:ext uri="{BB962C8B-B14F-4D97-AF65-F5344CB8AC3E}">
        <p14:creationId xmlns:p14="http://schemas.microsoft.com/office/powerpoint/2010/main" val="19907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ltLang="it-IT" dirty="0"/>
              <a:t>A PKI specifies protocols, policies, and technical mechanisms needed to support exchange of public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entire system that is formed by CAs together with the necessary support mechanisms is called a public-key infrastructure (PKI).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manage public-key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ltLang="it-IT" i="1" dirty="0"/>
              <a:t>Directory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ltLang="it-IT" dirty="0"/>
              <a:t>Relation among CAs, and with end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distribute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ltLang="it-IT" dirty="0"/>
              <a:t>Policies for issuing and REVOKING (!!) certificates</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3</a:t>
            </a:fld>
            <a:endParaRPr lang="en-US"/>
          </a:p>
        </p:txBody>
      </p:sp>
    </p:spTree>
    <p:extLst>
      <p:ext uri="{BB962C8B-B14F-4D97-AF65-F5344CB8AC3E}">
        <p14:creationId xmlns:p14="http://schemas.microsoft.com/office/powerpoint/2010/main" val="274226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640894F-3B37-49BF-97A6-35330A8C940C}"/>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3DA8AAB2-45E7-4D56-BEED-F7E6A8567DC4}" type="slidenum">
              <a:rPr lang="it-IT" altLang="it-IT" sz="1800">
                <a:latin typeface="Arial Narrow" panose="020B0606020202030204" pitchFamily="34" charset="0"/>
              </a:rPr>
              <a:pPr eaLnBrk="1" hangingPunct="1">
                <a:spcBef>
                  <a:spcPct val="0"/>
                </a:spcBef>
              </a:pPr>
              <a:t>4</a:t>
            </a:fld>
            <a:endParaRPr lang="it-IT" altLang="it-IT" sz="1800">
              <a:latin typeface="Arial Narrow" panose="020B0606020202030204" pitchFamily="34" charset="0"/>
            </a:endParaRPr>
          </a:p>
        </p:txBody>
      </p:sp>
      <p:sp>
        <p:nvSpPr>
          <p:cNvPr id="44035" name="Rectangle 2">
            <a:extLst>
              <a:ext uri="{FF2B5EF4-FFF2-40B4-BE49-F238E27FC236}">
                <a16:creationId xmlns:a16="http://schemas.microsoft.com/office/drawing/2014/main" id="{A6204E2C-5C52-4CBD-845D-A2B4BF8CF850}"/>
              </a:ext>
            </a:extLst>
          </p:cNvPr>
          <p:cNvSpPr>
            <a:spLocks noGrp="1" noChangeArrowheads="1"/>
          </p:cNvSpPr>
          <p:nvPr>
            <p:ph type="body" idx="1"/>
          </p:nvPr>
        </p:nvSpPr>
        <p:spPr>
          <a:xfrm>
            <a:off x="468313" y="4560888"/>
            <a:ext cx="6378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altLang="it-IT" sz="2000" dirty="0">
                <a:latin typeface="Calibri" panose="020F0502020204030204" pitchFamily="34" charset="0"/>
                <a:cs typeface="Calibri" panose="020F0502020204030204" pitchFamily="34" charset="0"/>
                <a:sym typeface="Wingdings" panose="05000000000000000000" pitchFamily="2" charset="2"/>
              </a:rPr>
              <a:t>Carl uses Bob’s public key to authenticate Adam’s key</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it-IT" altLang="it-IT" sz="2000" dirty="0">
              <a:latin typeface="Calibri" panose="020F0502020204030204" pitchFamily="34" charset="0"/>
              <a:cs typeface="Calibri" panose="020F0502020204030204" pitchFamily="34"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it-IT" altLang="it-IT" sz="2000" dirty="0">
                <a:latin typeface="Calibri" panose="020F0502020204030204" pitchFamily="34" charset="0"/>
                <a:cs typeface="Calibri" panose="020F0502020204030204" pitchFamily="34" charset="0"/>
                <a:sym typeface="Wingdings" panose="05000000000000000000" pitchFamily="2" charset="2"/>
              </a:rPr>
              <a:t>e.g., CA </a:t>
            </a:r>
            <a:r>
              <a:rPr lang="it-IT" altLang="it-IT" sz="2000" dirty="0">
                <a:latin typeface="Calibri" panose="020F0502020204030204" pitchFamily="34" charset="0"/>
                <a:cs typeface="Calibri" panose="020F0502020204030204" pitchFamily="34" charset="0"/>
                <a:sym typeface="Wingdings" panose="05000000000000000000" pitchFamily="2" charset="2"/>
                <a:hlinkClick r:id="rId3">
                  <a:extLst>
                    <a:ext uri="{A12FA001-AC4F-418D-AE19-62706E023703}">
                      <ahyp:hlinkClr xmlns:ahyp="http://schemas.microsoft.com/office/drawing/2018/hyperlinkcolor" val="tx"/>
                    </a:ext>
                  </a:extLst>
                </a:hlinkClick>
              </a:rPr>
              <a:t>https://www.globalsign.com/en/</a:t>
            </a:r>
            <a:r>
              <a:rPr lang="it-IT" altLang="it-IT" sz="2000" dirty="0">
                <a:latin typeface="Calibri" panose="020F0502020204030204" pitchFamily="34" charset="0"/>
                <a:cs typeface="Calibri" panose="020F0502020204030204" pitchFamily="34" charset="0"/>
                <a:sym typeface="Wingdings" panose="05000000000000000000" pitchFamily="2" charset="2"/>
              </a:rPr>
              <a:t> </a:t>
            </a:r>
          </a:p>
          <a:p>
            <a:pPr>
              <a:spcAft>
                <a:spcPts val="300"/>
              </a:spcAft>
            </a:pPr>
            <a:endParaRPr lang="en-US" sz="2000" kern="1200" dirty="0"/>
          </a:p>
          <a:p>
            <a:pPr>
              <a:spcAft>
                <a:spcPts val="300"/>
              </a:spcAft>
            </a:pPr>
            <a:r>
              <a:rPr lang="en-US" sz="2000" kern="1200" dirty="0"/>
              <a:t>An X.509 certificate is a document used to prove ownership of a public key. </a:t>
            </a:r>
          </a:p>
          <a:p>
            <a:pPr>
              <a:spcAft>
                <a:spcPts val="300"/>
              </a:spcAft>
            </a:pPr>
            <a:r>
              <a:rPr lang="en-US" sz="2000" kern="1200" dirty="0"/>
              <a:t>To make a new X.509 certificate you need to create a Certificate Signing Request (CSR) and sent it to a Certificate Authority (CA). </a:t>
            </a:r>
          </a:p>
          <a:p>
            <a:pPr lvl="1">
              <a:spcAft>
                <a:spcPts val="300"/>
              </a:spcAft>
            </a:pPr>
            <a:r>
              <a:rPr lang="en-US" sz="1600" kern="1200" dirty="0"/>
              <a:t>CSR is a digital document that contains your public key and other identifying information</a:t>
            </a:r>
          </a:p>
          <a:p>
            <a:pPr>
              <a:spcAft>
                <a:spcPts val="300"/>
              </a:spcAft>
            </a:pPr>
            <a:r>
              <a:rPr lang="en-US" sz="2000" kern="1200" dirty="0"/>
              <a:t>Once your identity has been verified (e.g., ownership of the domain mentioned in CSR), the CA creates a certificate and signs it with a private key. </a:t>
            </a:r>
          </a:p>
          <a:p>
            <a:pPr lvl="1">
              <a:spcAft>
                <a:spcPts val="300"/>
              </a:spcAft>
            </a:pPr>
            <a:r>
              <a:rPr lang="en-US" sz="1600" kern="1200" dirty="0"/>
              <a:t>Anyone can now validate your certificate by checking its digital signature with the CA’s public key</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it-IT" altLang="it-IT" sz="1200" dirty="0">
              <a:solidFill>
                <a:srgbClr val="0070C0"/>
              </a:solidFill>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it-IT" altLang="it-IT" sz="1200" dirty="0">
              <a:solidFill>
                <a:srgbClr val="0070C0"/>
              </a:solidFill>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it-IT" altLang="it-IT" sz="1200" dirty="0">
                <a:solidFill>
                  <a:srgbClr val="0070C0"/>
                </a:solidFill>
                <a:latin typeface="Calibri" panose="020F0502020204030204" pitchFamily="34" charset="0"/>
                <a:cs typeface="Calibri" panose="020F0502020204030204" pitchFamily="34" charset="0"/>
              </a:rPr>
              <a:t>The binding Alice </a:t>
            </a:r>
            <a:r>
              <a:rPr lang="it-IT" altLang="it-IT" sz="1200" dirty="0">
                <a:solidFill>
                  <a:srgbClr val="0070C0"/>
                </a:solidFill>
                <a:latin typeface="Calibri" panose="020F0502020204030204" pitchFamily="34" charset="0"/>
                <a:cs typeface="Calibri" panose="020F0502020204030204" pitchFamily="34" charset="0"/>
                <a:sym typeface="Wingdings" panose="05000000000000000000" pitchFamily="2" charset="2"/>
              </a:rPr>
              <a:t>with PK=876543 is ‘guaranteed’ by the Certificate Authority (CA)</a:t>
            </a:r>
          </a:p>
          <a:p>
            <a:endParaRPr lang="it-IT" alt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solidFill>
                  <a:schemeClr val="tx1"/>
                </a:solidFill>
                <a:latin typeface="Calibri" panose="020F0502020204030204" pitchFamily="34" charset="0"/>
                <a:cs typeface="Calibri" panose="020F0502020204030204" pitchFamily="34" charset="0"/>
              </a:rPr>
              <a:t>I’m Alice, </a:t>
            </a:r>
            <a:r>
              <a:rPr lang="en-US" sz="1200" dirty="0">
                <a:solidFill>
                  <a:schemeClr val="tx1"/>
                </a:solidFill>
                <a:latin typeface="Calibri" panose="020F0502020204030204" pitchFamily="34" charset="0"/>
                <a:cs typeface="Calibri" panose="020F0502020204030204" pitchFamily="34" charset="0"/>
              </a:rPr>
              <a:t>my</a:t>
            </a:r>
            <a:r>
              <a:rPr lang="it-IT" sz="1200" dirty="0">
                <a:solidFill>
                  <a:schemeClr val="tx1"/>
                </a:solidFill>
                <a:latin typeface="Calibri" panose="020F0502020204030204" pitchFamily="34" charset="0"/>
                <a:cs typeface="Calibri" panose="020F0502020204030204" pitchFamily="34" charset="0"/>
              </a:rPr>
              <a:t> public key is 876543</a:t>
            </a:r>
            <a:endParaRPr lang="it-IT" dirty="0">
              <a:solidFill>
                <a:schemeClr val="tx1"/>
              </a:solidFill>
              <a:latin typeface="Calibri" panose="020F0502020204030204" pitchFamily="34" charset="0"/>
              <a:cs typeface="Calibri" panose="020F0502020204030204" pitchFamily="34" charset="0"/>
            </a:endParaRPr>
          </a:p>
          <a:p>
            <a:r>
              <a:rPr lang="en-US" sz="1200" dirty="0"/>
              <a:t>Alice need a Cert from </a:t>
            </a:r>
            <a:r>
              <a:rPr lang="it-IT" sz="1200" dirty="0"/>
              <a:t>a TRUSTED </a:t>
            </a:r>
            <a:r>
              <a:rPr lang="en-US" sz="1200" dirty="0"/>
              <a:t>third</a:t>
            </a:r>
            <a:r>
              <a:rPr lang="it-IT" sz="1200" dirty="0"/>
              <a:t> party!</a:t>
            </a:r>
          </a:p>
          <a:p>
            <a:endParaRPr lang="it-IT" altLang="it-IT" sz="1200" dirty="0"/>
          </a:p>
          <a:p>
            <a:r>
              <a:rPr lang="en-US" sz="1200" b="1" i="0" kern="1200" dirty="0">
                <a:solidFill>
                  <a:schemeClr val="tx1"/>
                </a:solidFill>
                <a:effectLst/>
                <a:latin typeface="+mn-lt"/>
                <a:ea typeface="+mn-ea"/>
                <a:cs typeface="+mn-cs"/>
              </a:rPr>
              <a:t>Create an Identity</a:t>
            </a:r>
          </a:p>
          <a:p>
            <a:r>
              <a:rPr lang="en-US" sz="1200" b="0" i="0" kern="1200" dirty="0">
                <a:solidFill>
                  <a:schemeClr val="tx1"/>
                </a:solidFill>
                <a:effectLst/>
                <a:latin typeface="+mn-lt"/>
                <a:ea typeface="+mn-ea"/>
                <a:cs typeface="+mn-cs"/>
              </a:rPr>
              <a:t>An X.509 certificate is a document that is used to prove ownership of a public key. To make a new X.509 certificate you need to create a </a:t>
            </a:r>
            <a:r>
              <a:rPr lang="en-US" sz="1200" b="0" i="0" u="none" strike="noStrike" kern="1200" dirty="0">
                <a:solidFill>
                  <a:schemeClr val="tx1"/>
                </a:solidFill>
                <a:effectLst/>
                <a:latin typeface="+mn-lt"/>
                <a:ea typeface="+mn-ea"/>
                <a:cs typeface="+mn-cs"/>
                <a:hlinkClick r:id="rId4"/>
              </a:rPr>
              <a:t>Certificate Signing Request </a:t>
            </a:r>
            <a:r>
              <a:rPr lang="en-US" sz="1200" b="0" i="0" kern="1200" dirty="0">
                <a:solidFill>
                  <a:schemeClr val="tx1"/>
                </a:solidFill>
                <a:effectLst/>
                <a:latin typeface="+mn-lt"/>
                <a:ea typeface="+mn-ea"/>
                <a:cs typeface="+mn-cs"/>
              </a:rPr>
              <a:t>(CSR) and give it to a </a:t>
            </a:r>
            <a:r>
              <a:rPr lang="en-US" sz="1200" b="0" i="0" u="sng" kern="1200" dirty="0">
                <a:solidFill>
                  <a:schemeClr val="tx1"/>
                </a:solidFill>
                <a:effectLst/>
                <a:latin typeface="+mn-lt"/>
                <a:ea typeface="+mn-ea"/>
                <a:cs typeface="+mn-cs"/>
                <a:hlinkClick r:id="rId5"/>
              </a:rPr>
              <a:t>Certificate Authority</a:t>
            </a:r>
            <a:r>
              <a:rPr lang="en-US" sz="1200" b="0" i="0" kern="1200" dirty="0">
                <a:solidFill>
                  <a:schemeClr val="tx1"/>
                </a:solidFill>
                <a:effectLst/>
                <a:latin typeface="+mn-lt"/>
                <a:ea typeface="+mn-ea"/>
                <a:cs typeface="+mn-cs"/>
              </a:rPr>
              <a:t> (CA). The CSR is a digital document that contains your public key and other identifying information. When you send a CSR to a CA it first validates that the identifying information you’ve supplied is correct, for example you may be asked to prove ownership of a domain by responding to an email. Once your identity has been verified, the CA creates a certificate and signs it with a private key. Anyone can now validate your certificate by checking its digital signature with the CA’s public key.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posted </a:t>
            </a:r>
            <a:r>
              <a:rPr lang="en-US" dirty="0" err="1"/>
              <a:t>openssl</a:t>
            </a:r>
            <a:r>
              <a:rPr lang="en-US" dirty="0"/>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CA first validates that the identifying information you’ve supplied is correct, e.g., you may be asked to prove ownership of the domain. </a:t>
            </a:r>
          </a:p>
          <a:p>
            <a:endParaRPr lang="it-IT" altLang="it-IT" dirty="0"/>
          </a:p>
        </p:txBody>
      </p:sp>
      <p:sp>
        <p:nvSpPr>
          <p:cNvPr id="44036" name="Rectangle 3">
            <a:extLst>
              <a:ext uri="{FF2B5EF4-FFF2-40B4-BE49-F238E27FC236}">
                <a16:creationId xmlns:a16="http://schemas.microsoft.com/office/drawing/2014/main" id="{1FD65A09-288C-4572-A5E3-240FAAC1DFB7}"/>
              </a:ext>
            </a:extLst>
          </p:cNvPr>
          <p:cNvSpPr>
            <a:spLocks noGrp="1" noRot="1" noChangeAspect="1" noChangeArrowheads="1" noTextEdit="1"/>
          </p:cNvSpPr>
          <p:nvPr>
            <p:ph type="sldImg"/>
          </p:nvPr>
        </p:nvSpPr>
        <p:spPr>
          <a:xfrm>
            <a:off x="1412875" y="836613"/>
            <a:ext cx="4491038" cy="3367087"/>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25000"/>
              </a:lnSpc>
              <a:spcBef>
                <a:spcPct val="25000"/>
              </a:spcBef>
              <a:spcAft>
                <a:spcPct val="0"/>
              </a:spcAft>
              <a:buClr>
                <a:srgbClr val="007AC2"/>
              </a:buClr>
              <a:buSzPct val="120000"/>
              <a:buFont typeface="Arial" panose="020B0604020202020204" pitchFamily="34" charset="0"/>
              <a:buChar char="•"/>
              <a:tabLst/>
              <a:defRPr/>
            </a:pPr>
            <a:r>
              <a:rPr kumimoji="0" lang="de-DE"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 order to </a:t>
            </a:r>
            <a:r>
              <a:rPr kumimoji="0" lang="en-US" sz="1200" b="0" i="0" u="none" strike="noStrike" kern="1200" cap="none" spc="0" normalizeH="0" baseline="0" dirty="0">
                <a:ln>
                  <a:noFill/>
                </a:ln>
                <a:solidFill>
                  <a:srgbClr val="000000"/>
                </a:solidFill>
                <a:effectLst/>
                <a:uLnTx/>
                <a:uFillTx/>
                <a:latin typeface="Calibri" panose="020F0502020204030204" pitchFamily="34" charset="0"/>
                <a:cs typeface="Calibri" panose="020F0502020204030204" pitchFamily="34" charset="0"/>
              </a:rPr>
              <a:t>authenticate</a:t>
            </a:r>
            <a:r>
              <a:rPr kumimoji="0" lang="de-DE"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en-US" sz="1200" b="0" i="0" u="none" strike="noStrike" kern="1200" cap="none" spc="0" normalizeH="0" baseline="0" dirty="0">
                <a:ln>
                  <a:noFill/>
                </a:ln>
                <a:solidFill>
                  <a:srgbClr val="000000"/>
                </a:solidFill>
                <a:effectLst/>
                <a:uLnTx/>
                <a:uFillTx/>
                <a:latin typeface="Calibri" panose="020F0502020204030204" pitchFamily="34" charset="0"/>
                <a:cs typeface="Calibri" panose="020F0502020204030204" pitchFamily="34" charset="0"/>
              </a:rPr>
              <a:t>public</a:t>
            </a:r>
            <a:r>
              <a:rPr kumimoji="0" lang="de-DE"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keys (and thus, prevent the Man in the Middle attack), all public keys are digitally signed by a central trusted authority</a:t>
            </a: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a:p>
            <a:pPr marL="285750" marR="0" lvl="0" indent="-285750" algn="l" defTabSz="914400" rtl="0" eaLnBrk="0" fontAlgn="base" latinLnBrk="0" hangingPunct="0">
              <a:lnSpc>
                <a:spcPct val="125000"/>
              </a:lnSpc>
              <a:spcBef>
                <a:spcPct val="25000"/>
              </a:spcBef>
              <a:spcAft>
                <a:spcPct val="0"/>
              </a:spcAft>
              <a:buClr>
                <a:srgbClr val="007AC2"/>
              </a:buClr>
              <a:buSzPct val="120000"/>
              <a:buFont typeface="Arial" panose="020B0604020202020204" pitchFamily="34" charset="0"/>
              <a:buChar char="•"/>
              <a:tabLst/>
              <a:defRPr/>
            </a:pP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Such a </a:t>
            </a:r>
            <a:r>
              <a:rPr kumimoji="0" lang="en-US" sz="1200" b="0" i="0" u="none" strike="noStrike" kern="0" cap="none" spc="0" normalizeH="0" baseline="0" dirty="0">
                <a:ln>
                  <a:noFill/>
                </a:ln>
                <a:solidFill>
                  <a:srgbClr val="000000"/>
                </a:solidFill>
                <a:effectLst/>
                <a:uLnTx/>
                <a:uFillTx/>
                <a:latin typeface="Calibri" panose="020F0502020204030204" pitchFamily="34" charset="0"/>
                <a:cs typeface="Calibri" panose="020F0502020204030204" pitchFamily="34" charset="0"/>
              </a:rPr>
              <a:t>construction</a:t>
            </a: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is </a:t>
            </a:r>
            <a:r>
              <a:rPr kumimoji="0" lang="en-US" sz="1200" b="0" i="0" u="none" strike="noStrike" kern="0" cap="none" spc="0" normalizeH="0" baseline="0" dirty="0">
                <a:ln>
                  <a:noFill/>
                </a:ln>
                <a:solidFill>
                  <a:srgbClr val="000000"/>
                </a:solidFill>
                <a:effectLst/>
                <a:uLnTx/>
                <a:uFillTx/>
                <a:latin typeface="Calibri" panose="020F0502020204030204" pitchFamily="34" charset="0"/>
                <a:cs typeface="Calibri" panose="020F0502020204030204" pitchFamily="34" charset="0"/>
              </a:rPr>
              <a:t>called</a:t>
            </a: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de-DE"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certificate</a:t>
            </a:r>
          </a:p>
          <a:p>
            <a:pPr marR="0" lvl="0" algn="ctr" defTabSz="914400" rtl="0" eaLnBrk="0" fontAlgn="base" latinLnBrk="0" hangingPunct="0">
              <a:lnSpc>
                <a:spcPct val="125000"/>
              </a:lnSpc>
              <a:spcBef>
                <a:spcPct val="25000"/>
              </a:spcBef>
              <a:spcAft>
                <a:spcPct val="0"/>
              </a:spcAft>
              <a:buClr>
                <a:srgbClr val="007AC2"/>
              </a:buClr>
              <a:buSzPct val="120000"/>
              <a:tabLst/>
              <a:defRPr/>
            </a:pPr>
            <a:r>
              <a:rPr kumimoji="0" lang="en-US" sz="1200" b="1" i="0" u="none" strike="noStrike" kern="0" cap="none" spc="0" normalizeH="0" baseline="0" dirty="0">
                <a:ln>
                  <a:noFill/>
                </a:ln>
                <a:solidFill>
                  <a:srgbClr val="000000"/>
                </a:solidFill>
                <a:effectLst/>
                <a:uLnTx/>
                <a:uFillTx/>
                <a:latin typeface="Calibri" panose="020F0502020204030204" pitchFamily="34" charset="0"/>
                <a:cs typeface="Calibri" panose="020F0502020204030204" pitchFamily="34" charset="0"/>
              </a:rPr>
              <a:t>certificate</a:t>
            </a:r>
            <a:r>
              <a:rPr kumimoji="0" lang="de-DE"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 public key + ID(user) + CA digital signature of Cert</a:t>
            </a:r>
          </a:p>
          <a:p>
            <a:pPr marL="285750" marR="0" lvl="0" indent="-285750" algn="l" defTabSz="914400" rtl="0" eaLnBrk="0" fontAlgn="base" latinLnBrk="0" hangingPunct="0">
              <a:lnSpc>
                <a:spcPct val="125000"/>
              </a:lnSpc>
              <a:spcBef>
                <a:spcPct val="25000"/>
              </a:spcBef>
              <a:spcAft>
                <a:spcPct val="0"/>
              </a:spcAft>
              <a:buClr>
                <a:srgbClr val="007AC2"/>
              </a:buClr>
              <a:buSzPct val="1200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a:t>
            </a: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certificate for the key </a:t>
            </a:r>
            <a:r>
              <a:rPr kumimoji="0" lang="de-DE"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a:t>
            </a:r>
            <a:r>
              <a:rPr kumimoji="0" lang="de-DE" sz="1200" b="0" i="1" u="none" strike="noStrike" kern="0" cap="none" spc="0" normalizeH="0" baseline="-25000" noProof="0" dirty="0">
                <a:ln>
                  <a:noFill/>
                </a:ln>
                <a:solidFill>
                  <a:srgbClr val="000000"/>
                </a:solidFill>
                <a:effectLst/>
                <a:uLnTx/>
                <a:uFillTx/>
                <a:latin typeface="Calibri" panose="020F0502020204030204" pitchFamily="34" charset="0"/>
                <a:cs typeface="Calibri" panose="020F0502020204030204" pitchFamily="34" charset="0"/>
              </a:rPr>
              <a:t>pub</a:t>
            </a: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of user Alice is:</a:t>
            </a:r>
          </a:p>
          <a:p>
            <a:pPr marR="0" lvl="0" algn="ctr" defTabSz="914400" rtl="0" eaLnBrk="0" fontAlgn="base" latinLnBrk="0" hangingPunct="0">
              <a:lnSpc>
                <a:spcPct val="125000"/>
              </a:lnSpc>
              <a:spcBef>
                <a:spcPct val="25000"/>
              </a:spcBef>
              <a:spcAft>
                <a:spcPct val="0"/>
              </a:spcAft>
              <a:buClr>
                <a:srgbClr val="007AC2"/>
              </a:buClr>
              <a:buSzPct val="120000"/>
              <a:tabLst/>
              <a:defRPr/>
            </a:pPr>
            <a:r>
              <a:rPr kumimoji="0" lang="de-DE"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Cert(Alice) = (</a:t>
            </a:r>
            <a:r>
              <a:rPr kumimoji="0" lang="de-DE" sz="1200" b="1"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a:t>
            </a:r>
            <a:r>
              <a:rPr kumimoji="0" lang="de-DE" sz="1200" b="1" i="1" u="none" strike="noStrike" kern="0" cap="none" spc="0" normalizeH="0" baseline="-25000" noProof="0" dirty="0">
                <a:ln>
                  <a:noFill/>
                </a:ln>
                <a:solidFill>
                  <a:srgbClr val="000000"/>
                </a:solidFill>
                <a:effectLst/>
                <a:uLnTx/>
                <a:uFillTx/>
                <a:latin typeface="Calibri" panose="020F0502020204030204" pitchFamily="34" charset="0"/>
                <a:cs typeface="Calibri" panose="020F0502020204030204" pitchFamily="34" charset="0"/>
              </a:rPr>
              <a:t>pub</a:t>
            </a:r>
            <a:r>
              <a:rPr kumimoji="0" lang="en-US" sz="1200" b="1"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ID(Alice), </a:t>
            </a:r>
            <a:r>
              <a:rPr kumimoji="0" lang="en-US" sz="1200" b="1" i="1"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sig</a:t>
            </a:r>
            <a:r>
              <a:rPr kumimoji="0" lang="en-US" sz="1200" b="1" i="1" u="none" strike="noStrike" kern="0" cap="none" spc="0" normalizeH="0" baseline="-25000" noProof="0" dirty="0" err="1">
                <a:ln>
                  <a:noFill/>
                </a:ln>
                <a:solidFill>
                  <a:srgbClr val="000000"/>
                </a:solidFill>
                <a:effectLst/>
                <a:uLnTx/>
                <a:uFillTx/>
                <a:latin typeface="Calibri" panose="020F0502020204030204" pitchFamily="34" charset="0"/>
                <a:cs typeface="Calibri" panose="020F0502020204030204" pitchFamily="34" charset="0"/>
              </a:rPr>
              <a:t>K</a:t>
            </a:r>
            <a:r>
              <a:rPr kumimoji="0" lang="en-US" sz="1200" b="1" i="1" u="none" strike="noStrike" kern="0" cap="none" spc="0" normalizeH="0" baseline="-36000" noProof="0" dirty="0" err="1">
                <a:ln>
                  <a:noFill/>
                </a:ln>
                <a:solidFill>
                  <a:srgbClr val="000000"/>
                </a:solidFill>
                <a:effectLst/>
                <a:uLnTx/>
                <a:uFillTx/>
                <a:latin typeface="Calibri" panose="020F0502020204030204" pitchFamily="34" charset="0"/>
                <a:cs typeface="Calibri" panose="020F0502020204030204" pitchFamily="34" charset="0"/>
              </a:rPr>
              <a:t>CA</a:t>
            </a:r>
            <a:r>
              <a:rPr kumimoji="0" lang="de-DE"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r>
              <a:rPr kumimoji="0" lang="de-DE" sz="1200" b="1"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a:t>
            </a:r>
            <a:r>
              <a:rPr kumimoji="0" lang="de-DE" sz="1200" b="1" i="1" u="none" strike="noStrike" kern="0" cap="none" spc="0" normalizeH="0" baseline="-25000" noProof="0" dirty="0">
                <a:ln>
                  <a:noFill/>
                </a:ln>
                <a:solidFill>
                  <a:srgbClr val="000000"/>
                </a:solidFill>
                <a:effectLst/>
                <a:uLnTx/>
                <a:uFillTx/>
                <a:latin typeface="Calibri" panose="020F0502020204030204" pitchFamily="34" charset="0"/>
                <a:cs typeface="Calibri" panose="020F0502020204030204" pitchFamily="34" charset="0"/>
              </a:rPr>
              <a:t>pub</a:t>
            </a:r>
            <a:r>
              <a:rPr kumimoji="0" lang="de-DE"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,ID(Alice) )</a:t>
            </a:r>
          </a:p>
          <a:p>
            <a:pPr marL="285750" marR="0" lvl="0" indent="-285750" algn="l" defTabSz="914400" rtl="0" eaLnBrk="0" fontAlgn="base" latinLnBrk="0" hangingPunct="0">
              <a:lnSpc>
                <a:spcPct val="125000"/>
              </a:lnSpc>
              <a:spcBef>
                <a:spcPct val="25000"/>
              </a:spcBef>
              <a:spcAft>
                <a:spcPct val="0"/>
              </a:spcAft>
              <a:buClr>
                <a:srgbClr val="007AC2"/>
              </a:buClr>
              <a:buSzPct val="120000"/>
              <a:buFont typeface="Arial" panose="020B0604020202020204" pitchFamily="34" charset="0"/>
              <a:buChar char="•"/>
              <a:tabLst/>
              <a:defRPr/>
            </a:pP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Certificates bind the identity of user to her public key</a:t>
            </a:r>
          </a:p>
          <a:p>
            <a:pPr marL="285750" marR="0" lvl="0" indent="-285750" algn="l" defTabSz="914400" rtl="0" eaLnBrk="0" fontAlgn="base" latinLnBrk="0" hangingPunct="0">
              <a:lnSpc>
                <a:spcPct val="125000"/>
              </a:lnSpc>
              <a:spcBef>
                <a:spcPct val="25000"/>
              </a:spcBef>
              <a:spcAft>
                <a:spcPct val="0"/>
              </a:spcAft>
              <a:buClr>
                <a:srgbClr val="007AC2"/>
              </a:buClr>
              <a:buSzPct val="120000"/>
              <a:buFont typeface="Arial" panose="020B0604020202020204" pitchFamily="34" charset="0"/>
              <a:buChar char="•"/>
              <a:tabLst/>
              <a:defRPr/>
            </a:pP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a:t>
            </a:r>
            <a:r>
              <a:rPr kumimoji="0" lang="en-US" sz="1200" b="0" i="0" u="none" strike="noStrike" kern="0" cap="none" spc="0" normalizeH="0" baseline="0" dirty="0">
                <a:ln>
                  <a:noFill/>
                </a:ln>
                <a:solidFill>
                  <a:srgbClr val="000000"/>
                </a:solidFill>
                <a:effectLst/>
                <a:uLnTx/>
                <a:uFillTx/>
                <a:latin typeface="Calibri" panose="020F0502020204030204" pitchFamily="34" charset="0"/>
                <a:cs typeface="Calibri" panose="020F0502020204030204" pitchFamily="34" charset="0"/>
              </a:rPr>
              <a:t>trusted</a:t>
            </a: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authority that issues the certificate is referred to as </a:t>
            </a:r>
            <a:r>
              <a:rPr kumimoji="0" lang="de-DE" sz="1200" b="1"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certificate authority (CA)</a:t>
            </a:r>
          </a:p>
          <a:p>
            <a:pPr marL="285750" marR="0" lvl="0" indent="-285750" algn="l" defTabSz="914400" rtl="0" eaLnBrk="0" fontAlgn="base" latinLnBrk="0" hangingPunct="0">
              <a:lnSpc>
                <a:spcPct val="125000"/>
              </a:lnSpc>
              <a:spcBef>
                <a:spcPct val="25000"/>
              </a:spcBef>
              <a:spcAft>
                <a:spcPct val="0"/>
              </a:spcAft>
              <a:buClr>
                <a:srgbClr val="007AC2"/>
              </a:buClr>
              <a:buSzPct val="120000"/>
              <a:buFont typeface="Arial" panose="020B0604020202020204" pitchFamily="34" charset="0"/>
              <a:buChar char="•"/>
              <a:tabLst/>
              <a:defRPr/>
            </a:pP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“Issuing certificates“ means in particular that the CA computes the signature </a:t>
            </a:r>
            <a:r>
              <a:rPr kumimoji="0" lang="en-US" sz="1200" b="0" i="1"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sig</a:t>
            </a:r>
            <a:r>
              <a:rPr kumimoji="0" lang="en-US" sz="1200" b="0" i="1" u="none" strike="noStrike" kern="0" cap="none" spc="0" normalizeH="0" baseline="-25000" noProof="0" dirty="0" err="1">
                <a:ln>
                  <a:noFill/>
                </a:ln>
                <a:solidFill>
                  <a:srgbClr val="000000"/>
                </a:solidFill>
                <a:effectLst/>
                <a:uLnTx/>
                <a:uFillTx/>
                <a:latin typeface="Calibri" panose="020F0502020204030204" pitchFamily="34" charset="0"/>
                <a:cs typeface="Calibri" panose="020F0502020204030204" pitchFamily="34" charset="0"/>
              </a:rPr>
              <a:t>K</a:t>
            </a:r>
            <a:r>
              <a:rPr kumimoji="0" lang="en-US" sz="1200" b="0" i="1" u="none" strike="noStrike" kern="0" cap="none" spc="0" normalizeH="0" baseline="-36000" noProof="0" dirty="0" err="1">
                <a:ln>
                  <a:noFill/>
                </a:ln>
                <a:solidFill>
                  <a:srgbClr val="000000"/>
                </a:solidFill>
                <a:effectLst/>
                <a:uLnTx/>
                <a:uFillTx/>
                <a:latin typeface="Calibri" panose="020F0502020204030204" pitchFamily="34" charset="0"/>
                <a:cs typeface="Calibri" panose="020F0502020204030204" pitchFamily="34" charset="0"/>
              </a:rPr>
              <a:t>CA</a:t>
            </a: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r>
              <a:rPr kumimoji="0" lang="de-DE"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a:t>
            </a:r>
            <a:r>
              <a:rPr kumimoji="0" lang="de-DE" sz="1200" b="0" i="1" u="none" strike="noStrike" kern="0" cap="none" spc="0" normalizeH="0" baseline="-25000" noProof="0" dirty="0">
                <a:ln>
                  <a:noFill/>
                </a:ln>
                <a:solidFill>
                  <a:srgbClr val="000000"/>
                </a:solidFill>
                <a:effectLst/>
                <a:uLnTx/>
                <a:uFillTx/>
                <a:latin typeface="Calibri" panose="020F0502020204030204" pitchFamily="34" charset="0"/>
                <a:cs typeface="Calibri" panose="020F0502020204030204" pitchFamily="34" charset="0"/>
              </a:rPr>
              <a:t>pub</a:t>
            </a: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r>
              <a:rPr kumimoji="0" lang="de-DE"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en-US" sz="1200" b="0" i="0" u="none" strike="noStrike" kern="0" cap="none" spc="0" normalizeH="0" baseline="0" dirty="0">
                <a:ln>
                  <a:noFill/>
                </a:ln>
                <a:solidFill>
                  <a:srgbClr val="000000"/>
                </a:solidFill>
                <a:effectLst/>
                <a:uLnTx/>
                <a:uFillTx/>
                <a:latin typeface="Calibri" panose="020F0502020204030204" pitchFamily="34" charset="0"/>
                <a:cs typeface="Calibri" panose="020F0502020204030204" pitchFamily="34" charset="0"/>
              </a:rPr>
              <a:t>using its (super secret!) private key </a:t>
            </a:r>
            <a:r>
              <a:rPr kumimoji="0" lang="en-US" sz="1200" b="0" i="1" u="none" strike="noStrike" kern="0" cap="none" spc="0" normalizeH="0" baseline="0" dirty="0" err="1">
                <a:ln>
                  <a:noFill/>
                </a:ln>
                <a:solidFill>
                  <a:srgbClr val="000000"/>
                </a:solidFill>
                <a:effectLst/>
                <a:uLnTx/>
                <a:uFillTx/>
                <a:latin typeface="Calibri" panose="020F0502020204030204" pitchFamily="34" charset="0"/>
                <a:cs typeface="Calibri" panose="020F0502020204030204" pitchFamily="34" charset="0"/>
              </a:rPr>
              <a:t>k</a:t>
            </a:r>
            <a:r>
              <a:rPr kumimoji="0" lang="en-US" sz="1200" b="0" i="1" u="none" strike="noStrike" kern="0" cap="none" spc="0" normalizeH="0" baseline="-25000" dirty="0" err="1">
                <a:ln>
                  <a:noFill/>
                </a:ln>
                <a:solidFill>
                  <a:srgbClr val="000000"/>
                </a:solidFill>
                <a:effectLst/>
                <a:uLnTx/>
                <a:uFillTx/>
                <a:latin typeface="Calibri" panose="020F0502020204030204" pitchFamily="34" charset="0"/>
                <a:cs typeface="Calibri" panose="020F0502020204030204" pitchFamily="34" charset="0"/>
              </a:rPr>
              <a:t>CA</a:t>
            </a:r>
            <a:endParaRPr kumimoji="0" lang="en-US" sz="1200" b="0" i="0" u="none" strike="noStrike" kern="0" cap="none" spc="0" normalizeH="0" baseline="0" dirty="0">
              <a:ln>
                <a:noFill/>
              </a:ln>
              <a:solidFill>
                <a:srgbClr val="000000"/>
              </a:solidFill>
              <a:effectLst/>
              <a:uLnTx/>
              <a:uFillTx/>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25000"/>
              </a:lnSpc>
              <a:spcBef>
                <a:spcPct val="25000"/>
              </a:spcBef>
              <a:spcAft>
                <a:spcPct val="0"/>
              </a:spcAft>
              <a:buClr>
                <a:srgbClr val="007AC2"/>
              </a:buClr>
              <a:buSzPct val="120000"/>
              <a:buFont typeface="Arial" panose="020B0604020202020204" pitchFamily="34" charset="0"/>
              <a:buChar char="•"/>
              <a:tabLst/>
              <a:defRPr/>
            </a:pPr>
            <a:r>
              <a:rPr kumimoji="0" lang="de-DE"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party who receives a certificate, e.g., Bob, verifies Alice‘s public key using the public key of the CA</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endParaRPr lang="de-DE" altLang="en-US" dirty="0"/>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endParaRPr lang="de-DE" altLang="en-US" dirty="0"/>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de-DE" altLang="en-US" dirty="0"/>
              <a:t>Identifier -&gt; means the algorithm and parameters that were used to sign this certificate</a:t>
            </a:r>
          </a:p>
          <a:p>
            <a:pPr marL="0" indent="0">
              <a:buFont typeface="Wingdings" charset="2"/>
              <a:buNone/>
              <a:defRPr/>
            </a:pPr>
            <a:endParaRPr lang="en-US" sz="1200" dirty="0">
              <a:cs typeface="Calibri" panose="020F0502020204030204" pitchFamily="34" charset="0"/>
            </a:endParaRPr>
          </a:p>
          <a:p>
            <a:pPr marL="0" indent="0">
              <a:buFont typeface="Wingdings" charset="2"/>
              <a:buNone/>
              <a:defRPr/>
            </a:pPr>
            <a:r>
              <a:rPr lang="en-US" sz="1200" dirty="0">
                <a:cs typeface="Calibri" panose="020F0502020204030204" pitchFamily="34" charset="0"/>
              </a:rPr>
              <a:t>CA issues a certificate for Alice </a:t>
            </a:r>
            <a:r>
              <a:rPr lang="en-US" sz="1200" dirty="0" err="1">
                <a:cs typeface="Calibri" panose="020F0502020204030204" pitchFamily="34" charset="0"/>
              </a:rPr>
              <a:t>CERT</a:t>
            </a:r>
            <a:r>
              <a:rPr lang="en-US" sz="1200" baseline="-25000" dirty="0" err="1">
                <a:cs typeface="Calibri" panose="020F0502020204030204" pitchFamily="34" charset="0"/>
              </a:rPr>
              <a:t>alice</a:t>
            </a:r>
            <a:endParaRPr lang="en-US" sz="1200" baseline="-25000" dirty="0">
              <a:cs typeface="Calibri" panose="020F0502020204030204" pitchFamily="34" charset="0"/>
            </a:endParaRPr>
          </a:p>
          <a:p>
            <a:pPr marL="0" indent="0">
              <a:buFont typeface="Wingdings" charset="2"/>
              <a:buNone/>
              <a:defRPr/>
            </a:pPr>
            <a:r>
              <a:rPr lang="en-US" sz="1200" dirty="0" err="1">
                <a:cs typeface="Calibri" panose="020F0502020204030204" pitchFamily="34" charset="0"/>
              </a:rPr>
              <a:t>CERT</a:t>
            </a:r>
            <a:r>
              <a:rPr lang="en-US" sz="1200" baseline="-25000" dirty="0" err="1">
                <a:cs typeface="Calibri" panose="020F0502020204030204" pitchFamily="34" charset="0"/>
              </a:rPr>
              <a:t>alice</a:t>
            </a:r>
            <a:r>
              <a:rPr lang="en-US" sz="1200" dirty="0">
                <a:cs typeface="Calibri" panose="020F0502020204030204" pitchFamily="34" charset="0"/>
              </a:rPr>
              <a:t> contains:</a:t>
            </a:r>
          </a:p>
          <a:p>
            <a:pPr marL="0" indent="0">
              <a:buFont typeface="Wingdings" charset="2"/>
              <a:buNone/>
              <a:defRPr/>
            </a:pPr>
            <a:r>
              <a:rPr lang="en-US" sz="1200" dirty="0">
                <a:cs typeface="Calibri" panose="020F0502020204030204" pitchFamily="34" charset="0"/>
              </a:rPr>
              <a:t>	1) Alice name, </a:t>
            </a:r>
            <a:r>
              <a:rPr lang="en-US" sz="1200" dirty="0" err="1">
                <a:cs typeface="Calibri" panose="020F0502020204030204" pitchFamily="34" charset="0"/>
              </a:rPr>
              <a:t>Pub</a:t>
            </a:r>
            <a:r>
              <a:rPr lang="en-US" sz="1200" baseline="-25000" dirty="0" err="1">
                <a:cs typeface="Calibri" panose="020F0502020204030204" pitchFamily="34" charset="0"/>
              </a:rPr>
              <a:t>alice</a:t>
            </a:r>
            <a:endParaRPr lang="en-US" sz="1200" baseline="-25000" dirty="0">
              <a:cs typeface="Calibri" panose="020F0502020204030204" pitchFamily="34" charset="0"/>
            </a:endParaRPr>
          </a:p>
          <a:p>
            <a:pPr marL="0" indent="0">
              <a:buFont typeface="Wingdings" charset="2"/>
              <a:buNone/>
              <a:defRPr/>
            </a:pPr>
            <a:r>
              <a:rPr lang="en-US" sz="1200" dirty="0">
                <a:cs typeface="Calibri" panose="020F0502020204030204" pitchFamily="34" charset="0"/>
              </a:rPr>
              <a:t>	2) CA identity </a:t>
            </a:r>
            <a:r>
              <a:rPr lang="en-US" sz="1200" dirty="0" err="1">
                <a:cs typeface="Calibri" panose="020F0502020204030204" pitchFamily="34" charset="0"/>
              </a:rPr>
              <a:t>CA</a:t>
            </a:r>
            <a:r>
              <a:rPr lang="en-US" sz="1200" baseline="-25000" dirty="0" err="1">
                <a:cs typeface="Calibri" panose="020F0502020204030204" pitchFamily="34" charset="0"/>
              </a:rPr>
              <a:t>id</a:t>
            </a:r>
            <a:endParaRPr lang="en-US" sz="1200" baseline="-25000" dirty="0">
              <a:cs typeface="Calibri" panose="020F0502020204030204" pitchFamily="34" charset="0"/>
            </a:endParaRPr>
          </a:p>
          <a:p>
            <a:pPr marL="0" indent="0">
              <a:buFont typeface="Wingdings" charset="2"/>
              <a:buNone/>
              <a:defRPr/>
            </a:pPr>
            <a:r>
              <a:rPr lang="en-US" sz="1200" dirty="0">
                <a:cs typeface="Calibri" panose="020F0502020204030204" pitchFamily="34" charset="0"/>
              </a:rPr>
              <a:t>	3) CA signature of </a:t>
            </a:r>
            <a:r>
              <a:rPr lang="en-US" sz="1200" dirty="0" err="1">
                <a:cs typeface="Calibri" panose="020F0502020204030204" pitchFamily="34" charset="0"/>
              </a:rPr>
              <a:t>CERT</a:t>
            </a:r>
            <a:r>
              <a:rPr lang="en-US" sz="1200" baseline="-25000" dirty="0" err="1">
                <a:cs typeface="Calibri" panose="020F0502020204030204" pitchFamily="34" charset="0"/>
              </a:rPr>
              <a:t>alice</a:t>
            </a:r>
            <a:endParaRPr lang="en-US" sz="1200" baseline="-25000" dirty="0">
              <a:cs typeface="Calibri" panose="020F0502020204030204" pitchFamily="34" charset="0"/>
            </a:endParaRPr>
          </a:p>
          <a:p>
            <a:pPr marL="0" indent="0">
              <a:buFont typeface="Wingdings" charset="2"/>
              <a:buNone/>
              <a:defRPr/>
            </a:pPr>
            <a:endParaRPr lang="en-US" sz="1100" dirty="0">
              <a:cs typeface="Calibri" panose="020F0502020204030204" pitchFamily="34" charset="0"/>
            </a:endParaRPr>
          </a:p>
          <a:p>
            <a:pPr marL="0" indent="0">
              <a:buFont typeface="Wingdings" charset="2"/>
              <a:buNone/>
              <a:defRPr/>
            </a:pPr>
            <a:endParaRPr lang="en-US" sz="1100" dirty="0">
              <a:cs typeface="Calibri" panose="020F0502020204030204" pitchFamily="34" charset="0"/>
            </a:endParaRPr>
          </a:p>
          <a:p>
            <a:pPr marL="0" indent="0">
              <a:buFont typeface="Wingdings" charset="2"/>
              <a:buNone/>
              <a:defRPr/>
            </a:pPr>
            <a:r>
              <a:rPr lang="en-US" sz="1100" dirty="0">
                <a:solidFill>
                  <a:srgbClr val="0070C0"/>
                </a:solidFill>
                <a:cs typeface="Calibri" panose="020F0502020204030204" pitchFamily="34" charset="0"/>
              </a:rPr>
              <a:t>NOTE: Once I have the authentic </a:t>
            </a:r>
            <a:r>
              <a:rPr lang="en-US" sz="1100" dirty="0" err="1">
                <a:solidFill>
                  <a:srgbClr val="0070C0"/>
                </a:solidFill>
                <a:cs typeface="Calibri" panose="020F0502020204030204" pitchFamily="34" charset="0"/>
              </a:rPr>
              <a:t>Pub</a:t>
            </a:r>
            <a:r>
              <a:rPr lang="en-US" sz="1100" baseline="-25000" dirty="0" err="1">
                <a:solidFill>
                  <a:srgbClr val="0070C0"/>
                </a:solidFill>
                <a:cs typeface="Calibri" panose="020F0502020204030204" pitchFamily="34" charset="0"/>
              </a:rPr>
              <a:t>alice</a:t>
            </a:r>
            <a:r>
              <a:rPr lang="en-US" sz="1100" dirty="0">
                <a:solidFill>
                  <a:srgbClr val="0070C0"/>
                </a:solidFill>
                <a:cs typeface="Calibri" panose="020F0502020204030204" pitchFamily="34" charset="0"/>
              </a:rPr>
              <a:t>, I STILL need to verify </a:t>
            </a:r>
          </a:p>
          <a:p>
            <a:pPr marL="0" indent="0">
              <a:buFont typeface="Wingdings" charset="2"/>
              <a:buNone/>
              <a:defRPr/>
            </a:pPr>
            <a:r>
              <a:rPr lang="en-US" sz="1100" dirty="0">
                <a:solidFill>
                  <a:srgbClr val="0070C0"/>
                </a:solidFill>
                <a:cs typeface="Calibri" panose="020F0502020204030204" pitchFamily="34" charset="0"/>
              </a:rPr>
              <a:t>that the party I’m communicating with is actually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cs typeface="Calibri" panose="020F0502020204030204" pitchFamily="34" charset="0"/>
              </a:rPr>
              <a:t>This is the actual AUTHENTICATION procedure</a:t>
            </a:r>
            <a:r>
              <a:rPr lang="en-US" sz="1200" dirty="0">
                <a:solidFill>
                  <a:srgbClr val="FF0000"/>
                </a:solidFill>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cs typeface="Calibri" panose="020F0502020204030204" pitchFamily="34" charset="0"/>
              </a:rPr>
              <a:t> </a:t>
            </a:r>
            <a:r>
              <a:rPr lang="en-US" sz="1200" dirty="0">
                <a:cs typeface="Calibri" panose="020F0502020204030204" pitchFamily="34" charset="0"/>
              </a:rPr>
              <a:t>(and therefore the related private key)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 (i.e.: it has the private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cs typeface="Calibri" panose="020F0502020204030204" pitchFamily="34" charset="0"/>
              </a:rPr>
              <a:t>certificate alone is NOT sufficient!! More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alibri" panose="020F0502020204030204" pitchFamily="34" charset="0"/>
              </a:rPr>
              <a:t>https://hyperledger-fabric.readthedocs.io/en/release-1.2/identity/identity.html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5</a:t>
            </a:fld>
            <a:endParaRPr lang="en-US"/>
          </a:p>
        </p:txBody>
      </p:sp>
    </p:spTree>
    <p:extLst>
      <p:ext uri="{BB962C8B-B14F-4D97-AF65-F5344CB8AC3E}">
        <p14:creationId xmlns:p14="http://schemas.microsoft.com/office/powerpoint/2010/main" val="97040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rgbClr val="002060"/>
                </a:solidFill>
              </a:rPr>
              <a:t>X.509 certificates: a real example - Facebook</a:t>
            </a:r>
            <a:endParaRPr lang="en-US" dirty="0">
              <a:solidFill>
                <a:srgbClr val="002060"/>
              </a:solidFill>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7</a:t>
            </a:fld>
            <a:endParaRPr lang="en-US"/>
          </a:p>
        </p:txBody>
      </p:sp>
    </p:spTree>
    <p:extLst>
      <p:ext uri="{BB962C8B-B14F-4D97-AF65-F5344CB8AC3E}">
        <p14:creationId xmlns:p14="http://schemas.microsoft.com/office/powerpoint/2010/main" val="830581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this point you may be wondering why you should trust the CA and how you know the public key it gave you is genuine. The CA makes it easy to prove the ownership of its public key by publishing it in an X.509 certificate. The CA’s certificate is itself signed by another CA. This sets up a chain of trust where one CA vouches for another. This chain goes back until a self-signed root certificate is reached.</a:t>
            </a:r>
          </a:p>
          <a:p>
            <a:r>
              <a:rPr lang="en-US" sz="1200" b="0" i="0" kern="1200" dirty="0">
                <a:solidFill>
                  <a:schemeClr val="tx1"/>
                </a:solidFill>
                <a:effectLst/>
                <a:latin typeface="+mn-lt"/>
                <a:ea typeface="+mn-ea"/>
                <a:cs typeface="+mn-cs"/>
              </a:rPr>
              <a:t>There are a small number of well-known root certificates. For example you can find lists of certificates that are installed in </a:t>
            </a:r>
            <a:r>
              <a:rPr lang="en-US" sz="1200" b="0" i="0" u="none" strike="noStrike" kern="1200" dirty="0">
                <a:solidFill>
                  <a:schemeClr val="tx1"/>
                </a:solidFill>
                <a:effectLst/>
                <a:latin typeface="+mn-lt"/>
                <a:ea typeface="+mn-ea"/>
                <a:cs typeface="+mn-cs"/>
                <a:hlinkClick r:id="rId3"/>
              </a:rPr>
              <a:t>MacOS Sierra</a:t>
            </a:r>
            <a:r>
              <a:rPr lang="en-US" sz="1200" b="0" i="0" kern="1200" dirty="0">
                <a:solidFill>
                  <a:schemeClr val="tx1"/>
                </a:solidFill>
                <a:effectLst/>
                <a:latin typeface="+mn-lt"/>
                <a:ea typeface="+mn-ea"/>
                <a:cs typeface="+mn-cs"/>
              </a:rPr>
              <a:t> or available to Windows computers as part of the </a:t>
            </a:r>
            <a:r>
              <a:rPr lang="en-US" sz="1200" b="0" i="0" u="none" strike="noStrike" kern="1200" dirty="0">
                <a:solidFill>
                  <a:schemeClr val="tx1"/>
                </a:solidFill>
                <a:effectLst/>
                <a:latin typeface="+mn-lt"/>
                <a:ea typeface="+mn-ea"/>
                <a:cs typeface="+mn-cs"/>
                <a:hlinkClick r:id="rId4"/>
              </a:rPr>
              <a:t>Microsoft Trusted Root Certification Program</a:t>
            </a:r>
            <a:r>
              <a:rPr lang="en-US" sz="1200" b="0" i="0" kern="1200" dirty="0">
                <a:solidFill>
                  <a:schemeClr val="tx1"/>
                </a:solidFill>
                <a:effectLst/>
                <a:latin typeface="+mn-lt"/>
                <a:ea typeface="+mn-ea"/>
                <a:cs typeface="+mn-cs"/>
              </a:rPr>
              <a:t> (free TechNet account needed to view). The chain of trust allows anyone to check the authenticity of any certificate by examining it all the way to a well-known, trusted root certificate:</a:t>
            </a:r>
          </a:p>
          <a:p>
            <a:endParaRPr lang="en-US" dirty="0"/>
          </a:p>
          <a:p>
            <a:r>
              <a:rPr lang="en-US" dirty="0"/>
              <a:t>Microsoft Root Certificates:</a:t>
            </a:r>
          </a:p>
          <a:p>
            <a:r>
              <a:rPr lang="en-US" dirty="0"/>
              <a:t>https://social.technet.microsoft.com/wiki/contents/articles/51151.microsoft-trusted-root-certificate-program-participants-as-of-january-30-2018.aspx</a:t>
            </a:r>
          </a:p>
          <a:p>
            <a:endParaRPr lang="en-US" dirty="0"/>
          </a:p>
          <a:p>
            <a:r>
              <a:rPr lang="en-US" dirty="0"/>
              <a:t>MS Windows Certificate Tools:</a:t>
            </a:r>
          </a:p>
          <a:p>
            <a:r>
              <a:rPr lang="en-US" dirty="0"/>
              <a:t>https://docs.microsoft.com/en-us/windows/desktop/seccrypto/tools-to-create-view-and-manage-certificates</a:t>
            </a:r>
          </a:p>
          <a:p>
            <a:endParaRPr lang="en-US" dirty="0"/>
          </a:p>
          <a:p>
            <a:r>
              <a:rPr lang="en-US" dirty="0"/>
              <a:t>https://www.digicert.com/util/</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8</a:t>
            </a:fld>
            <a:endParaRPr lang="en-US"/>
          </a:p>
        </p:txBody>
      </p:sp>
    </p:spTree>
    <p:extLst>
      <p:ext uri="{BB962C8B-B14F-4D97-AF65-F5344CB8AC3E}">
        <p14:creationId xmlns:p14="http://schemas.microsoft.com/office/powerpoint/2010/main" val="245348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kern="1200" dirty="0">
                <a:solidFill>
                  <a:schemeClr val="tx1"/>
                </a:solidFill>
                <a:effectLst/>
                <a:latin typeface="+mn-lt"/>
                <a:ea typeface="+mn-ea"/>
                <a:cs typeface="+mn-cs"/>
              </a:rPr>
              <a:t>Online Certificate Status Protocol (OCSP)</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OCSP - Real-time verification but not widely used</a:t>
            </a:r>
          </a:p>
          <a:p>
            <a:endParaRPr lang="en-US" sz="2400" dirty="0"/>
          </a:p>
          <a:p>
            <a:r>
              <a:rPr lang="en-US" sz="2400" dirty="0"/>
              <a:t>Revocation</a:t>
            </a:r>
            <a:r>
              <a:rPr lang="it-IT" sz="2400" dirty="0"/>
              <a:t> </a:t>
            </a:r>
            <a:r>
              <a:rPr lang="en-US" sz="2400" dirty="0"/>
              <a:t>Approach</a:t>
            </a:r>
            <a:r>
              <a:rPr lang="it-IT" sz="2400" dirty="0"/>
              <a:t>: </a:t>
            </a:r>
            <a:r>
              <a:rPr lang="it-IT" sz="2400" i="1" dirty="0"/>
              <a:t>Certificate Revocation List </a:t>
            </a:r>
            <a:r>
              <a:rPr lang="it-IT" sz="2400" dirty="0"/>
              <a:t>(CRL):</a:t>
            </a:r>
            <a:endParaRPr lang="it-IT" altLang="it-IT" sz="2400" dirty="0"/>
          </a:p>
          <a:p>
            <a:r>
              <a:rPr lang="it-IT" altLang="it-IT" sz="2400" dirty="0"/>
              <a:t>Every CA must regularly publish a list of certificates the CA has revoked</a:t>
            </a:r>
          </a:p>
          <a:p>
            <a:r>
              <a:rPr lang="it-IT" altLang="it-IT" sz="2400" dirty="0"/>
              <a:t>List format: must include</a:t>
            </a:r>
          </a:p>
          <a:p>
            <a:pPr lvl="1"/>
            <a:r>
              <a:rPr lang="it-IT" altLang="it-IT" sz="2400" dirty="0"/>
              <a:t>Issuer, Last update date, Next update date</a:t>
            </a:r>
          </a:p>
          <a:p>
            <a:pPr lvl="1"/>
            <a:r>
              <a:rPr lang="it-IT" altLang="it-IT" sz="2400" dirty="0"/>
              <a:t>List of serial numbers revoked, along with revocation date</a:t>
            </a:r>
          </a:p>
          <a:p>
            <a:pPr lvl="1"/>
            <a:r>
              <a:rPr lang="it-IT" altLang="it-IT" sz="2400" dirty="0"/>
              <a:t>CA digital signature</a:t>
            </a:r>
          </a:p>
          <a:p>
            <a:r>
              <a:rPr lang="it-IT" altLang="it-IT" sz="2400" dirty="0"/>
              <a:t>In principle, you SHOULD verify that the certificate of the site you are accessing has NOT been revoked</a:t>
            </a:r>
          </a:p>
          <a:p>
            <a:pPr lvl="1"/>
            <a:r>
              <a:rPr lang="it-IT" altLang="it-IT" sz="2400" dirty="0"/>
              <a:t>Overhead: </a:t>
            </a:r>
          </a:p>
          <a:p>
            <a:pPr lvl="2"/>
            <a:r>
              <a:rPr lang="it-IT" altLang="it-IT" sz="1800" dirty="0"/>
              <a:t>Online access, or offline periodic download of CRL</a:t>
            </a:r>
          </a:p>
          <a:p>
            <a:pPr lvl="1"/>
            <a:r>
              <a:rPr lang="it-IT" altLang="it-IT" sz="2400" dirty="0"/>
              <a:t>In practice… frequently overlooked by non critical applications</a:t>
            </a:r>
          </a:p>
          <a:p>
            <a:pPr lvl="2"/>
            <a:r>
              <a:rPr lang="it-IT" altLang="it-IT" sz="1800" dirty="0"/>
              <a:t>But remember, whenever you are involved in a security critical application! </a:t>
            </a:r>
            <a:endParaRPr lang="it-IT" altLang="it-IT" sz="2400" dirty="0"/>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9</a:t>
            </a:fld>
            <a:endParaRPr lang="en-US"/>
          </a:p>
        </p:txBody>
      </p:sp>
    </p:spTree>
    <p:extLst>
      <p:ext uri="{BB962C8B-B14F-4D97-AF65-F5344CB8AC3E}">
        <p14:creationId xmlns:p14="http://schemas.microsoft.com/office/powerpoint/2010/main" val="300625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Revocation information is important because at any time after a certificate has been issued, it may no longer be appropriate to trust it. For instance, maybe the CA that issued the certificate realizes it put incorrect information on it. Maybe the website operators lose control of their private key, or it gets stolen. More benignly, maybe the domain was transferred to a new owner.</a:t>
            </a:r>
            <a:br>
              <a:rPr lang="en-US" dirty="0"/>
            </a:br>
            <a:r>
              <a:rPr lang="en-US" sz="1200" b="0" i="0" kern="1200" dirty="0">
                <a:solidFill>
                  <a:schemeClr val="tx1"/>
                </a:solidFill>
                <a:effectLst/>
                <a:latin typeface="+mn-lt"/>
                <a:ea typeface="+mn-ea"/>
                <a:cs typeface="+mn-cs"/>
              </a:rPr>
              <a:t>The Online Certificate Status Protocol (OCSP) is one method for obtaining certificate revocation information. When presented with a certificate, the browser asks the issuing CA if there are any problems with it. If the certificate is fine, the CA can respond with a signed assertion that the certificate is still valid. If it has been revoked, however, the CA can say so by the same mechanism.</a:t>
            </a:r>
          </a:p>
          <a:p>
            <a:endParaRPr lang="en-US" sz="1200" b="0" i="0" kern="1200" dirty="0">
              <a:solidFill>
                <a:schemeClr val="tx1"/>
              </a:solidFill>
              <a:effectLst/>
              <a:latin typeface="+mn-lt"/>
              <a:ea typeface="+mn-ea"/>
              <a:cs typeface="+mn-cs"/>
            </a:endParaRPr>
          </a:p>
          <a:p>
            <a:r>
              <a:rPr lang="en-US" dirty="0"/>
              <a:t>https://blog.mozilla.org/security/2013/07/29/ocsp-stapling-in-firefox/ </a:t>
            </a:r>
          </a:p>
        </p:txBody>
      </p:sp>
      <p:sp>
        <p:nvSpPr>
          <p:cNvPr id="4" name="Slide Number Placeholder 3"/>
          <p:cNvSpPr>
            <a:spLocks noGrp="1"/>
          </p:cNvSpPr>
          <p:nvPr>
            <p:ph type="sldNum" sz="quarter" idx="10"/>
          </p:nvPr>
        </p:nvSpPr>
        <p:spPr/>
        <p:txBody>
          <a:bodyPr/>
          <a:lstStyle/>
          <a:p>
            <a:fld id="{69DC3881-FBD9-417F-9DF4-14F9A587E379}" type="slidenum">
              <a:rPr lang="en-US" smtClean="0"/>
              <a:t>10</a:t>
            </a:fld>
            <a:endParaRPr lang="en-US"/>
          </a:p>
        </p:txBody>
      </p:sp>
    </p:spTree>
    <p:extLst>
      <p:ext uri="{BB962C8B-B14F-4D97-AF65-F5344CB8AC3E}">
        <p14:creationId xmlns:p14="http://schemas.microsoft.com/office/powerpoint/2010/main" val="53841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https://security.stackexchange.com/questions/29686/how-does-ocsp-stapling-work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Obvious advantages are that the Entity is no longer required to download the whole list of revoked certificates and the information is more accurate at the time of evaluation compared to CRLs. This comes at the cost of being more prone to availability attacks (such as DDoS) because the service is completely used on-demand.</a:t>
            </a:r>
          </a:p>
          <a:p>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CRLs will grow in size as time goes on, requiring a larger infrastructure over time.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Clients will only periodically sync CRLs which may cause a client to allow a certificate which is already revoked.</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CRLs are prone to the availability problem, if an entity cannot request the CRL it cannot determine the status of a certificate.</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t>11</a:t>
            </a:fld>
            <a:endParaRPr lang="en-US"/>
          </a:p>
        </p:txBody>
      </p:sp>
    </p:spTree>
    <p:extLst>
      <p:ext uri="{BB962C8B-B14F-4D97-AF65-F5344CB8AC3E}">
        <p14:creationId xmlns:p14="http://schemas.microsoft.com/office/powerpoint/2010/main" val="4074575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772400" cy="1470025"/>
          </a:xfrm>
        </p:spPr>
        <p:txBody>
          <a:bodyPr/>
          <a:lstStyle>
            <a:lvl1pPr>
              <a:defRPr sz="4800" b="1"/>
            </a:lvl1pPr>
          </a:lstStyle>
          <a:p>
            <a:r>
              <a:rPr lang="en-US" dirty="0"/>
              <a:t>Click to edit Master title style</a:t>
            </a:r>
          </a:p>
        </p:txBody>
      </p:sp>
      <p:sp>
        <p:nvSpPr>
          <p:cNvPr id="3" name="Subtitle 2"/>
          <p:cNvSpPr>
            <a:spLocks noGrp="1"/>
          </p:cNvSpPr>
          <p:nvPr>
            <p:ph type="subTitle" idx="1"/>
          </p:nvPr>
        </p:nvSpPr>
        <p:spPr>
          <a:xfrm>
            <a:off x="1295400" y="285115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763000" y="6553200"/>
            <a:ext cx="381000" cy="296562"/>
          </a:xfrm>
          <a:prstGeom prst="rect">
            <a:avLst/>
          </a:prstGeom>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a16="http://schemas.microsoft.com/office/drawing/2014/main" id="{6DC620EB-1D4E-45FE-9916-D3E650ADC4F1}"/>
              </a:ext>
            </a:extLst>
          </p:cNvPr>
          <p:cNvSpPr/>
          <p:nvPr userDrawn="1"/>
        </p:nvSpPr>
        <p:spPr>
          <a:xfrm>
            <a:off x="6417" y="2590800"/>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20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654"/>
            <a:ext cx="8763000" cy="663146"/>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304800" y="838200"/>
            <a:ext cx="8610600" cy="5867400"/>
          </a:xfrm>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39200" y="6629400"/>
            <a:ext cx="3048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173370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88FE06-4ECF-4709-9FAA-D61ABFA80AC2}"/>
              </a:ext>
            </a:extLst>
          </p:cNvPr>
          <p:cNvSpPr>
            <a:spLocks noGrp="1"/>
          </p:cNvSpPr>
          <p:nvPr>
            <p:ph type="sldNum" sz="quarter" idx="10"/>
          </p:nvPr>
        </p:nvSpPr>
        <p:spPr>
          <a:xfrm>
            <a:off x="8763000" y="6629400"/>
            <a:ext cx="381000" cy="220362"/>
          </a:xfrm>
        </p:spPr>
        <p:txBody>
          <a:bodyPr/>
          <a:lstStyle>
            <a:lvl1pPr algn="r">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180761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a:t>Click to edit Master title style</a:t>
            </a:r>
            <a:endParaRPr lang="en-US" dirty="0"/>
          </a:p>
        </p:txBody>
      </p:sp>
      <p:sp>
        <p:nvSpPr>
          <p:cNvPr id="11" name="Text Placeholder 3"/>
          <p:cNvSpPr>
            <a:spLocks noGrp="1"/>
          </p:cNvSpPr>
          <p:nvPr>
            <p:ph type="body" sz="half" idx="2"/>
          </p:nvPr>
        </p:nvSpPr>
        <p:spPr>
          <a:xfrm>
            <a:off x="519169" y="5486400"/>
            <a:ext cx="8032638"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p:nvPr/>
        </p:nvSpPr>
        <p:spPr bwMode="white">
          <a:xfrm>
            <a:off x="-7937" y="6248400"/>
            <a:ext cx="9151937" cy="617539"/>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Copyright" descr="Pearson: Copyright 2015, 2012, 2009"/>
          <p:cNvSpPr txBox="1">
            <a:spLocks noChangeArrowheads="1"/>
          </p:cNvSpPr>
          <p:nvPr/>
        </p:nvSpPr>
        <p:spPr bwMode="auto">
          <a:xfrm>
            <a:off x="1524000" y="6398426"/>
            <a:ext cx="7012763" cy="347987"/>
          </a:xfrm>
          <a:prstGeom prst="rect">
            <a:avLst/>
          </a:prstGeom>
          <a:solidFill>
            <a:srgbClr val="845951"/>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indent="0" algn="ctr">
              <a:buNone/>
              <a:defRPr/>
            </a:pPr>
            <a:r>
              <a:rPr lang="en-US" sz="1200" dirty="0">
                <a:solidFill>
                  <a:schemeClr val="bg1"/>
                </a:solidFill>
              </a:rPr>
              <a:t>© 2019 Cengage. All rights reserved.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7074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Tree>
    <p:extLst>
      <p:ext uri="{BB962C8B-B14F-4D97-AF65-F5344CB8AC3E}">
        <p14:creationId xmlns:p14="http://schemas.microsoft.com/office/powerpoint/2010/main" val="211677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3" name="Picture 11" descr="Paar_Pelz_only Titlepage">
            <a:extLst>
              <a:ext uri="{FF2B5EF4-FFF2-40B4-BE49-F238E27FC236}">
                <a16:creationId xmlns:a16="http://schemas.microsoft.com/office/drawing/2014/main" id="{7220C626-BB4B-4071-B1F1-76FC257E1244}"/>
              </a:ext>
            </a:extLst>
          </p:cNvPr>
          <p:cNvPicPr>
            <a:picLocks noChangeAspect="1" noChangeArrowheads="1"/>
          </p:cNvPicPr>
          <p:nvPr userDrawn="1"/>
        </p:nvPicPr>
        <p:blipFill>
          <a:blip r:embed="rId2">
            <a:lum bright="22000"/>
            <a:extLst>
              <a:ext uri="{28A0092B-C50C-407E-A947-70E740481C1C}">
                <a14:useLocalDpi xmlns:a14="http://schemas.microsoft.com/office/drawing/2010/main" val="0"/>
              </a:ext>
            </a:extLst>
          </a:blip>
          <a:srcRect/>
          <a:stretch>
            <a:fillRect/>
          </a:stretch>
        </p:blipFill>
        <p:spPr bwMode="auto">
          <a:xfrm rot="20700000">
            <a:off x="1116013" y="1700213"/>
            <a:ext cx="2541587"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a:extLst>
              <a:ext uri="{FF2B5EF4-FFF2-40B4-BE49-F238E27FC236}">
                <a16:creationId xmlns:a16="http://schemas.microsoft.com/office/drawing/2014/main" id="{7FC4B7F5-9811-49D9-8464-5F7BBCB176C1}"/>
              </a:ext>
            </a:extLst>
          </p:cNvPr>
          <p:cNvSpPr txBox="1">
            <a:spLocks noChangeArrowheads="1"/>
          </p:cNvSpPr>
          <p:nvPr userDrawn="1"/>
        </p:nvSpPr>
        <p:spPr bwMode="auto">
          <a:xfrm>
            <a:off x="0" y="714375"/>
            <a:ext cx="9144000" cy="1735138"/>
          </a:xfrm>
          <a:prstGeom prst="rect">
            <a:avLst/>
          </a:prstGeom>
          <a:noFill/>
          <a:ln w="9525">
            <a:noFill/>
            <a:miter lim="800000"/>
            <a:headEnd/>
            <a:tailEnd/>
          </a:ln>
        </p:spPr>
        <p:txBody>
          <a:bodyPr lIns="0" tIns="0" rIns="0" bIns="0"/>
          <a:lstStyle/>
          <a:p>
            <a:pPr marL="381000" indent="-381000" algn="ctr">
              <a:spcBef>
                <a:spcPct val="20000"/>
              </a:spcBef>
              <a:buClr>
                <a:srgbClr val="007AC2"/>
              </a:buClr>
              <a:buSzPct val="120000"/>
              <a:buFont typeface="Webdings" pitchFamily="18" charset="2"/>
              <a:buNone/>
              <a:defRPr/>
            </a:pPr>
            <a:r>
              <a:rPr lang="de-DE" sz="3200" b="1" kern="0" dirty="0">
                <a:solidFill>
                  <a:schemeClr val="tx2"/>
                </a:solidFill>
                <a:latin typeface="+mj-lt"/>
                <a:ea typeface="+mj-ea"/>
                <a:cs typeface="+mj-cs"/>
              </a:rPr>
              <a:t>  Understanding </a:t>
            </a:r>
            <a:r>
              <a:rPr lang="de-DE" sz="3200" b="1" kern="0" dirty="0" err="1">
                <a:solidFill>
                  <a:schemeClr val="tx2"/>
                </a:solidFill>
                <a:latin typeface="+mj-lt"/>
                <a:ea typeface="+mj-ea"/>
                <a:cs typeface="+mj-cs"/>
              </a:rPr>
              <a:t>Cryptography</a:t>
            </a:r>
            <a:br>
              <a:rPr lang="de-DE" sz="3200" b="1" kern="0" dirty="0">
                <a:solidFill>
                  <a:schemeClr val="tx2"/>
                </a:solidFill>
                <a:latin typeface="+mj-lt"/>
                <a:ea typeface="+mj-ea"/>
                <a:cs typeface="+mj-cs"/>
              </a:rPr>
            </a:br>
            <a:r>
              <a:rPr lang="de-DE" sz="1600" b="1" kern="0" dirty="0" err="1">
                <a:solidFill>
                  <a:schemeClr val="tx2"/>
                </a:solidFill>
                <a:latin typeface="+mj-lt"/>
                <a:ea typeface="+mj-ea"/>
                <a:cs typeface="+mj-cs"/>
              </a:rPr>
              <a:t>by</a:t>
            </a:r>
            <a:r>
              <a:rPr lang="de-DE" sz="1600" b="1" kern="0" dirty="0">
                <a:solidFill>
                  <a:schemeClr val="tx2"/>
                </a:solidFill>
                <a:latin typeface="+mj-lt"/>
                <a:ea typeface="+mj-ea"/>
                <a:cs typeface="+mj-cs"/>
              </a:rPr>
              <a:t> Christof Paar </a:t>
            </a:r>
            <a:r>
              <a:rPr lang="de-DE" sz="1600" b="1" kern="0" dirty="0" err="1">
                <a:solidFill>
                  <a:schemeClr val="tx2"/>
                </a:solidFill>
                <a:latin typeface="+mj-lt"/>
                <a:ea typeface="+mj-ea"/>
                <a:cs typeface="+mj-cs"/>
              </a:rPr>
              <a:t>and</a:t>
            </a:r>
            <a:r>
              <a:rPr lang="de-DE" sz="1600" b="1" kern="0" dirty="0">
                <a:solidFill>
                  <a:schemeClr val="tx2"/>
                </a:solidFill>
                <a:latin typeface="+mj-lt"/>
                <a:ea typeface="+mj-ea"/>
                <a:cs typeface="+mj-cs"/>
              </a:rPr>
              <a:t> Jan Pelzl</a:t>
            </a:r>
            <a:br>
              <a:rPr lang="de-DE" sz="1600" b="1" kern="0" dirty="0">
                <a:solidFill>
                  <a:schemeClr val="tx2"/>
                </a:solidFill>
                <a:latin typeface="+mj-lt"/>
                <a:ea typeface="+mj-ea"/>
                <a:cs typeface="+mj-cs"/>
              </a:rPr>
            </a:br>
            <a:br>
              <a:rPr lang="de-DE" sz="1600" b="1" kern="0" dirty="0">
                <a:solidFill>
                  <a:schemeClr val="tx2"/>
                </a:solidFill>
                <a:latin typeface="+mj-lt"/>
                <a:ea typeface="+mj-ea"/>
                <a:cs typeface="+mj-cs"/>
              </a:rPr>
            </a:br>
            <a:r>
              <a:rPr lang="de-DE" sz="1600" b="1" kern="0" dirty="0">
                <a:solidFill>
                  <a:schemeClr val="tx2"/>
                </a:solidFill>
                <a:latin typeface="+mj-lt"/>
                <a:ea typeface="+mj-ea"/>
                <a:cs typeface="+mj-cs"/>
              </a:rPr>
              <a:t>www.crypto-textbook.com</a:t>
            </a:r>
            <a:br>
              <a:rPr lang="de-DE" sz="1600" b="1" kern="0" dirty="0">
                <a:solidFill>
                  <a:schemeClr val="tx2"/>
                </a:solidFill>
                <a:latin typeface="+mj-lt"/>
                <a:ea typeface="+mj-ea"/>
                <a:cs typeface="+mj-cs"/>
              </a:rPr>
            </a:br>
            <a:endParaRPr lang="de-DE" sz="3200" b="1" kern="0" dirty="0">
              <a:solidFill>
                <a:schemeClr val="tx2"/>
              </a:solidFill>
              <a:latin typeface="+mj-lt"/>
              <a:ea typeface="+mj-ea"/>
              <a:cs typeface="+mj-cs"/>
            </a:endParaRPr>
          </a:p>
        </p:txBody>
      </p:sp>
      <p:sp>
        <p:nvSpPr>
          <p:cNvPr id="224259" name="Rectangle 3"/>
          <p:cNvSpPr>
            <a:spLocks noGrp="1" noChangeArrowheads="1"/>
          </p:cNvSpPr>
          <p:nvPr>
            <p:ph type="subTitle" idx="1"/>
          </p:nvPr>
        </p:nvSpPr>
        <p:spPr>
          <a:xfrm>
            <a:off x="500034" y="3214686"/>
            <a:ext cx="8215370" cy="1231106"/>
          </a:xfrm>
        </p:spPr>
        <p:txBody>
          <a:bodyPr/>
          <a:lstStyle>
            <a:lvl1pPr marL="0" indent="0" algn="ctr">
              <a:buFontTx/>
              <a:buNone/>
              <a:defRPr kumimoji="0" lang="de-DE" sz="3200" b="1" i="0" u="none" strike="noStrike" kern="0" cap="none" spc="0" normalizeH="0" baseline="0" noProof="0">
                <a:ln>
                  <a:noFill/>
                </a:ln>
                <a:solidFill>
                  <a:schemeClr val="tx2"/>
                </a:solidFill>
                <a:effectLst/>
                <a:uLnTx/>
                <a:uFillTx/>
                <a:latin typeface="+mj-lt"/>
                <a:ea typeface="+mj-ea"/>
                <a:cs typeface="+mj-cs"/>
              </a:defRPr>
            </a:lvl1pPr>
          </a:lstStyle>
          <a:p>
            <a:r>
              <a:rPr lang="de-DE" dirty="0"/>
              <a:t>Klicken Sie, um das Format des Untertitelmasters zu bearbeiten</a:t>
            </a:r>
          </a:p>
        </p:txBody>
      </p:sp>
    </p:spTree>
    <p:extLst>
      <p:ext uri="{BB962C8B-B14F-4D97-AF65-F5344CB8AC3E}">
        <p14:creationId xmlns:p14="http://schemas.microsoft.com/office/powerpoint/2010/main" val="373971156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00034" y="1071546"/>
            <a:ext cx="8215370" cy="1677382"/>
          </a:xfrm>
        </p:spPr>
        <p:txBody>
          <a:bodyPr/>
          <a:lstStyle>
            <a:lvl1pPr>
              <a:buFont typeface="Wingdings" pitchFamily="2" charset="2"/>
              <a:buChar char="§"/>
              <a:defRPr sz="1800"/>
            </a:lvl1pPr>
            <a:lvl3pPr>
              <a:buFont typeface="Symbol" pitchFamily="18" charset="2"/>
              <a:buChar char="-"/>
              <a:defRPr/>
            </a:lvl3pPr>
            <a:lvl4pPr>
              <a:defRPr sz="1200"/>
            </a:lvl4pPr>
            <a:lvl5pPr>
              <a:defRPr sz="12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p:cNvSpPr>
            <a:spLocks noGrp="1"/>
          </p:cNvSpPr>
          <p:nvPr>
            <p:ph type="title"/>
          </p:nvPr>
        </p:nvSpPr>
        <p:spPr/>
        <p:txBody>
          <a:bodyPr/>
          <a:lstStyle/>
          <a:p>
            <a:r>
              <a:rPr lang="de-DE"/>
              <a:t>Titelmasterformat durch Klicken bearbeiten</a:t>
            </a:r>
          </a:p>
        </p:txBody>
      </p:sp>
      <p:sp>
        <p:nvSpPr>
          <p:cNvPr id="4" name="Foliennummernplatzhalter 3">
            <a:extLst>
              <a:ext uri="{FF2B5EF4-FFF2-40B4-BE49-F238E27FC236}">
                <a16:creationId xmlns:a16="http://schemas.microsoft.com/office/drawing/2014/main" id="{DA493F9B-501B-4F61-B95C-C2A62D32FD6A}"/>
              </a:ext>
            </a:extLst>
          </p:cNvPr>
          <p:cNvSpPr>
            <a:spLocks noGrp="1"/>
          </p:cNvSpPr>
          <p:nvPr>
            <p:ph type="sldNum" sz="quarter" idx="10"/>
          </p:nvPr>
        </p:nvSpPr>
        <p:spPr>
          <a:xfrm>
            <a:off x="179388" y="6570663"/>
            <a:ext cx="504825" cy="215900"/>
          </a:xfrm>
        </p:spPr>
        <p:txBody>
          <a:bodyPr/>
          <a:lstStyle>
            <a:lvl1pPr>
              <a:defRPr/>
            </a:lvl1pPr>
          </a:lstStyle>
          <a:p>
            <a:fld id="{7E3A71EB-8BF3-4FC9-88E4-884A0B27018E}" type="slidenum">
              <a:rPr lang="de-DE" altLang="en-US"/>
              <a:pPr/>
              <a:t>‹#›</a:t>
            </a:fld>
            <a:r>
              <a:rPr lang="de-DE" altLang="en-US"/>
              <a:t>/27</a:t>
            </a:r>
          </a:p>
        </p:txBody>
      </p:sp>
      <p:sp>
        <p:nvSpPr>
          <p:cNvPr id="5" name="Fußzeilenplatzhalter 4">
            <a:extLst>
              <a:ext uri="{FF2B5EF4-FFF2-40B4-BE49-F238E27FC236}">
                <a16:creationId xmlns:a16="http://schemas.microsoft.com/office/drawing/2014/main" id="{843DB0ED-5B7B-48BA-9DAF-28C094E1D60E}"/>
              </a:ext>
            </a:extLst>
          </p:cNvPr>
          <p:cNvSpPr>
            <a:spLocks noGrp="1"/>
          </p:cNvSpPr>
          <p:nvPr>
            <p:ph type="ftr" sz="quarter" idx="11"/>
          </p:nvPr>
        </p:nvSpPr>
        <p:spPr>
          <a:xfrm>
            <a:off x="2411413" y="6572250"/>
            <a:ext cx="4321175" cy="260350"/>
          </a:xfrm>
        </p:spPr>
        <p:txBody>
          <a:bodyPr/>
          <a:lstStyle>
            <a:lvl1pPr>
              <a:defRPr/>
            </a:lvl1pPr>
          </a:lstStyle>
          <a:p>
            <a:pPr>
              <a:defRPr/>
            </a:pPr>
            <a:r>
              <a:rPr lang="en-US"/>
              <a:t>Chapter 13 of </a:t>
            </a:r>
            <a:r>
              <a:rPr lang="en-US" i="1"/>
              <a:t>Understanding Cryptography</a:t>
            </a:r>
            <a:r>
              <a:rPr lang="en-US"/>
              <a:t> by Christof Paar and Jan Pelzl</a:t>
            </a:r>
            <a:endParaRPr lang="de-DE"/>
          </a:p>
        </p:txBody>
      </p:sp>
    </p:spTree>
    <p:extLst>
      <p:ext uri="{BB962C8B-B14F-4D97-AF65-F5344CB8AC3E}">
        <p14:creationId xmlns:p14="http://schemas.microsoft.com/office/powerpoint/2010/main" val="330094748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8243916" cy="606407"/>
          </a:xfrm>
        </p:spPr>
        <p:txBody>
          <a:bodyPr/>
          <a:lstStyle/>
          <a:p>
            <a:r>
              <a:rPr lang="de-DE" dirty="0"/>
              <a:t>Titelmasterformat durch Klicken bearbeiten</a:t>
            </a:r>
          </a:p>
        </p:txBody>
      </p:sp>
      <p:sp>
        <p:nvSpPr>
          <p:cNvPr id="3" name="SmartArt-Platzhalter 2"/>
          <p:cNvSpPr>
            <a:spLocks noGrp="1"/>
          </p:cNvSpPr>
          <p:nvPr>
            <p:ph type="dgm" idx="1"/>
          </p:nvPr>
        </p:nvSpPr>
        <p:spPr>
          <a:xfrm>
            <a:off x="849313" y="1130300"/>
            <a:ext cx="6084887" cy="1779588"/>
          </a:xfrm>
        </p:spPr>
        <p:txBody>
          <a:bodyPr/>
          <a:lstStyle/>
          <a:p>
            <a:pPr lvl="0"/>
            <a:endParaRPr lang="de-DE" noProof="0"/>
          </a:p>
        </p:txBody>
      </p:sp>
      <p:sp>
        <p:nvSpPr>
          <p:cNvPr id="4" name="Foliennummernplatzhalter 3">
            <a:extLst>
              <a:ext uri="{FF2B5EF4-FFF2-40B4-BE49-F238E27FC236}">
                <a16:creationId xmlns:a16="http://schemas.microsoft.com/office/drawing/2014/main" id="{C13D18C2-0286-42C4-9334-369D7AF885E0}"/>
              </a:ext>
            </a:extLst>
          </p:cNvPr>
          <p:cNvSpPr>
            <a:spLocks noGrp="1"/>
          </p:cNvSpPr>
          <p:nvPr>
            <p:ph type="sldNum" sz="quarter" idx="10"/>
          </p:nvPr>
        </p:nvSpPr>
        <p:spPr/>
        <p:txBody>
          <a:bodyPr/>
          <a:lstStyle>
            <a:lvl1pPr>
              <a:defRPr/>
            </a:lvl1pPr>
          </a:lstStyle>
          <a:p>
            <a:fld id="{AC85A002-9465-4071-8897-193B25DD5A87}" type="slidenum">
              <a:rPr lang="de-DE" altLang="en-US"/>
              <a:pPr/>
              <a:t>‹#›</a:t>
            </a:fld>
            <a:r>
              <a:rPr lang="de-DE" altLang="en-US"/>
              <a:t>/27</a:t>
            </a:r>
          </a:p>
        </p:txBody>
      </p:sp>
      <p:sp>
        <p:nvSpPr>
          <p:cNvPr id="5" name="Fußzeilenplatzhalter 4">
            <a:extLst>
              <a:ext uri="{FF2B5EF4-FFF2-40B4-BE49-F238E27FC236}">
                <a16:creationId xmlns:a16="http://schemas.microsoft.com/office/drawing/2014/main" id="{0E56EAE8-732B-4672-BA06-4B9DA4B9DA7F}"/>
              </a:ext>
            </a:extLst>
          </p:cNvPr>
          <p:cNvSpPr>
            <a:spLocks noGrp="1"/>
          </p:cNvSpPr>
          <p:nvPr>
            <p:ph type="ftr" sz="quarter" idx="11"/>
          </p:nvPr>
        </p:nvSpPr>
        <p:spPr/>
        <p:txBody>
          <a:bodyPr/>
          <a:lstStyle>
            <a:lvl1pPr>
              <a:defRPr/>
            </a:lvl1pPr>
          </a:lstStyle>
          <a:p>
            <a:pPr>
              <a:defRPr/>
            </a:pPr>
            <a:r>
              <a:rPr lang="en-US"/>
              <a:t>Chapter 13 of </a:t>
            </a:r>
            <a:r>
              <a:rPr lang="en-US" i="1"/>
              <a:t>Understanding Cryptography</a:t>
            </a:r>
            <a:r>
              <a:rPr lang="en-US"/>
              <a:t> by Christof Paar and Jan Pelzl</a:t>
            </a:r>
            <a:endParaRPr lang="de-DE"/>
          </a:p>
        </p:txBody>
      </p:sp>
    </p:spTree>
    <p:extLst>
      <p:ext uri="{BB962C8B-B14F-4D97-AF65-F5344CB8AC3E}">
        <p14:creationId xmlns:p14="http://schemas.microsoft.com/office/powerpoint/2010/main" val="2220084825"/>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6713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8600" y="762000"/>
            <a:ext cx="8763000" cy="594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A70B7E-CFCA-459A-9561-9CAF0193F10D}"/>
              </a:ext>
            </a:extLst>
          </p:cNvPr>
          <p:cNvSpPr>
            <a:spLocks noGrp="1"/>
          </p:cNvSpPr>
          <p:nvPr>
            <p:ph type="sldNum" sz="quarter" idx="4"/>
          </p:nvPr>
        </p:nvSpPr>
        <p:spPr>
          <a:xfrm>
            <a:off x="8915400" y="6629400"/>
            <a:ext cx="2286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85844816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24" r:id="rId4"/>
    <p:sldLayoutId id="2147483825" r:id="rId5"/>
  </p:sldLayoutIdLst>
  <p:hf hdr="0" ftr="0" dt="0"/>
  <p:txStyles>
    <p:titleStyle>
      <a:lvl1pPr algn="ctr" rtl="0" eaLnBrk="1" fontAlgn="base" hangingPunct="1">
        <a:spcBef>
          <a:spcPct val="0"/>
        </a:spcBef>
        <a:spcAft>
          <a:spcPct val="0"/>
        </a:spcAft>
        <a:defRPr sz="40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ts val="600"/>
        </a:spcAft>
        <a:buClr>
          <a:schemeClr val="accent2"/>
        </a:buClr>
        <a:buSzPct val="85000"/>
        <a:buFont typeface="Arial" panose="020B0604020202020204" pitchFamily="34" charset="0"/>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ts val="600"/>
        </a:spcAft>
        <a:buClr>
          <a:schemeClr val="accent2"/>
        </a:buClr>
        <a:buSzPct val="75000"/>
        <a:buFont typeface="Courier New" panose="02070309020205020404" pitchFamily="49" charset="0"/>
        <a:buChar char="o"/>
        <a:defRPr sz="2800">
          <a:solidFill>
            <a:schemeClr val="tx1"/>
          </a:solidFill>
          <a:latin typeface="Calibri" panose="020F0502020204030204" pitchFamily="34" charset="0"/>
        </a:defRPr>
      </a:lvl2pPr>
      <a:lvl3pPr marL="11430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08725F-DC04-4E72-96C4-40A638C90F0B}"/>
              </a:ext>
            </a:extLst>
          </p:cNvPr>
          <p:cNvSpPr>
            <a:spLocks noGrp="1" noChangeArrowheads="1"/>
          </p:cNvSpPr>
          <p:nvPr>
            <p:ph type="title"/>
          </p:nvPr>
        </p:nvSpPr>
        <p:spPr bwMode="auto">
          <a:xfrm>
            <a:off x="471488" y="322263"/>
            <a:ext cx="824388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br>
              <a:rPr lang="de-DE" altLang="en-US"/>
            </a:br>
            <a:endParaRPr lang="de-DE" altLang="en-US"/>
          </a:p>
        </p:txBody>
      </p:sp>
      <p:sp>
        <p:nvSpPr>
          <p:cNvPr id="1027" name="Rectangle 3">
            <a:extLst>
              <a:ext uri="{FF2B5EF4-FFF2-40B4-BE49-F238E27FC236}">
                <a16:creationId xmlns:a16="http://schemas.microsoft.com/office/drawing/2014/main" id="{43E537BF-6CCE-4A49-9DE2-88DB315DE4BC}"/>
              </a:ext>
            </a:extLst>
          </p:cNvPr>
          <p:cNvSpPr>
            <a:spLocks noGrp="1" noChangeArrowheads="1"/>
          </p:cNvSpPr>
          <p:nvPr>
            <p:ph type="body" idx="1"/>
          </p:nvPr>
        </p:nvSpPr>
        <p:spPr bwMode="auto">
          <a:xfrm>
            <a:off x="500063" y="1071563"/>
            <a:ext cx="821531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altLang="en-US"/>
              <a:t>Mastertextformat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30" name="Rectangle 6">
            <a:extLst>
              <a:ext uri="{FF2B5EF4-FFF2-40B4-BE49-F238E27FC236}">
                <a16:creationId xmlns:a16="http://schemas.microsoft.com/office/drawing/2014/main" id="{19F9FA8C-E6F7-4322-9255-9AB73424166B}"/>
              </a:ext>
            </a:extLst>
          </p:cNvPr>
          <p:cNvSpPr>
            <a:spLocks noGrp="1" noChangeArrowheads="1"/>
          </p:cNvSpPr>
          <p:nvPr>
            <p:ph type="sldNum" sz="quarter" idx="4"/>
          </p:nvPr>
        </p:nvSpPr>
        <p:spPr bwMode="auto">
          <a:xfrm>
            <a:off x="179388" y="6597650"/>
            <a:ext cx="504825"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EA3D33E5-DBAB-4B9D-8AF7-85B8EF2DD24E}" type="slidenum">
              <a:rPr lang="de-DE" altLang="en-US"/>
              <a:pPr/>
              <a:t>‹#›</a:t>
            </a:fld>
            <a:r>
              <a:rPr lang="de-DE" altLang="en-US"/>
              <a:t>/27</a:t>
            </a:r>
          </a:p>
        </p:txBody>
      </p:sp>
      <p:sp>
        <p:nvSpPr>
          <p:cNvPr id="1574" name="Rectangle 550">
            <a:extLst>
              <a:ext uri="{FF2B5EF4-FFF2-40B4-BE49-F238E27FC236}">
                <a16:creationId xmlns:a16="http://schemas.microsoft.com/office/drawing/2014/main" id="{98BAC31C-E437-4D23-A12F-0AA809838D50}"/>
              </a:ext>
            </a:extLst>
          </p:cNvPr>
          <p:cNvSpPr>
            <a:spLocks noGrp="1" noChangeArrowheads="1"/>
          </p:cNvSpPr>
          <p:nvPr>
            <p:ph type="ftr" sz="quarter" idx="3"/>
          </p:nvPr>
        </p:nvSpPr>
        <p:spPr bwMode="auto">
          <a:xfrm>
            <a:off x="2411413" y="6597650"/>
            <a:ext cx="432117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20000"/>
              </a:lnSpc>
              <a:defRPr sz="1000">
                <a:latin typeface="Arial" charset="0"/>
              </a:defRPr>
            </a:lvl1pPr>
          </a:lstStyle>
          <a:p>
            <a:pPr>
              <a:defRPr/>
            </a:pPr>
            <a:r>
              <a:rPr lang="en-US"/>
              <a:t>Chapter 13 of </a:t>
            </a:r>
            <a:r>
              <a:rPr lang="en-US" i="1"/>
              <a:t>Understanding Cryptography </a:t>
            </a:r>
            <a:r>
              <a:rPr lang="en-US"/>
              <a:t>by Christof Paar and Jan Pelzl</a:t>
            </a:r>
            <a:endParaRPr lang="de-DE"/>
          </a:p>
        </p:txBody>
      </p:sp>
    </p:spTree>
    <p:extLst>
      <p:ext uri="{BB962C8B-B14F-4D97-AF65-F5344CB8AC3E}">
        <p14:creationId xmlns:p14="http://schemas.microsoft.com/office/powerpoint/2010/main" val="2664084411"/>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Lst>
  <p:transition spd="slow"/>
  <p:hf hdr="0" dt="0"/>
  <p:txStyles>
    <p:titleStyle>
      <a:lvl1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Font typeface="Wingdings" panose="05000000000000000000" pitchFamily="2" charset="2"/>
        <a:buChar char="§"/>
        <a:defRPr>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Font typeface="Symbol" panose="05050102010706020507" pitchFamily="18" charset="2"/>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Font typeface="Symbol" panose="05050102010706020507" pitchFamily="18" charset="2"/>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2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2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www.maikel.pro/blog/current-state-certificate-revocation-crls-ocs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ublic_key_certificat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letsencrypt.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gif"/><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F79960-7CA0-4A5C-90C4-9268C98A2064}"/>
              </a:ext>
            </a:extLst>
          </p:cNvPr>
          <p:cNvSpPr>
            <a:spLocks noGrp="1"/>
          </p:cNvSpPr>
          <p:nvPr>
            <p:ph type="sldNum" sz="quarter" idx="12"/>
          </p:nvPr>
        </p:nvSpPr>
        <p:spPr/>
        <p:txBody>
          <a:bodyPr/>
          <a:lstStyle/>
          <a:p>
            <a:pPr>
              <a:defRPr/>
            </a:pPr>
            <a:fld id="{B8F5A54C-6434-4C3B-9388-99B9EA1C42C7}" type="slidenum">
              <a:rPr lang="x-none" smtClean="0"/>
              <a:pPr>
                <a:defRPr/>
              </a:pPr>
              <a:t>1</a:t>
            </a:fld>
            <a:endParaRPr lang="en-US" dirty="0"/>
          </a:p>
        </p:txBody>
      </p:sp>
      <p:sp>
        <p:nvSpPr>
          <p:cNvPr id="7" name="Title 1">
            <a:extLst>
              <a:ext uri="{FF2B5EF4-FFF2-40B4-BE49-F238E27FC236}">
                <a16:creationId xmlns:a16="http://schemas.microsoft.com/office/drawing/2014/main" id="{5350DF8C-6DB4-469F-81C3-398124F0D8D3}"/>
              </a:ext>
            </a:extLst>
          </p:cNvPr>
          <p:cNvSpPr txBox="1">
            <a:spLocks/>
          </p:cNvSpPr>
          <p:nvPr/>
        </p:nvSpPr>
        <p:spPr bwMode="auto">
          <a:xfrm>
            <a:off x="190500" y="1676400"/>
            <a:ext cx="8763000" cy="8604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a:lstStyle>
          <a:p>
            <a:r>
              <a:rPr lang="en-US" sz="4400" kern="0"/>
              <a:t>Public Key Infrastructure (PKI)</a:t>
            </a:r>
            <a:endParaRPr lang="en-US" sz="5400" kern="0" dirty="0"/>
          </a:p>
        </p:txBody>
      </p:sp>
      <p:pic>
        <p:nvPicPr>
          <p:cNvPr id="8" name="Picture 7">
            <a:extLst>
              <a:ext uri="{FF2B5EF4-FFF2-40B4-BE49-F238E27FC236}">
                <a16:creationId xmlns:a16="http://schemas.microsoft.com/office/drawing/2014/main" id="{41E9422F-FA38-452B-9A5C-4410621AFC9F}"/>
              </a:ext>
            </a:extLst>
          </p:cNvPr>
          <p:cNvPicPr>
            <a:picLocks noChangeAspect="1"/>
          </p:cNvPicPr>
          <p:nvPr/>
        </p:nvPicPr>
        <p:blipFill>
          <a:blip r:embed="rId2"/>
          <a:stretch>
            <a:fillRect/>
          </a:stretch>
        </p:blipFill>
        <p:spPr>
          <a:xfrm>
            <a:off x="3276600" y="3375561"/>
            <a:ext cx="2452691" cy="1891230"/>
          </a:xfrm>
          <a:prstGeom prst="rect">
            <a:avLst/>
          </a:prstGeom>
        </p:spPr>
      </p:pic>
      <p:sp>
        <p:nvSpPr>
          <p:cNvPr id="9" name="TextBox 8">
            <a:extLst>
              <a:ext uri="{FF2B5EF4-FFF2-40B4-BE49-F238E27FC236}">
                <a16:creationId xmlns:a16="http://schemas.microsoft.com/office/drawing/2014/main" id="{D326B764-F024-4534-A97C-272D602A6A1B}"/>
              </a:ext>
            </a:extLst>
          </p:cNvPr>
          <p:cNvSpPr txBox="1"/>
          <p:nvPr/>
        </p:nvSpPr>
        <p:spPr>
          <a:xfrm>
            <a:off x="38100" y="6314673"/>
            <a:ext cx="1295400" cy="4770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40391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7603-6E60-496B-872B-85EE7F62ED0E}"/>
              </a:ext>
            </a:extLst>
          </p:cNvPr>
          <p:cNvSpPr>
            <a:spLocks noGrp="1"/>
          </p:cNvSpPr>
          <p:nvPr>
            <p:ph type="title"/>
          </p:nvPr>
        </p:nvSpPr>
        <p:spPr/>
        <p:txBody>
          <a:bodyPr/>
          <a:lstStyle/>
          <a:p>
            <a:r>
              <a:rPr lang="it-IT" sz="3600" dirty="0"/>
              <a:t>Online Certificate Status Protocol (OCSP)</a:t>
            </a:r>
            <a:endParaRPr lang="en-US" sz="3600" dirty="0"/>
          </a:p>
        </p:txBody>
      </p:sp>
      <p:sp>
        <p:nvSpPr>
          <p:cNvPr id="3" name="Content Placeholder 2">
            <a:extLst>
              <a:ext uri="{FF2B5EF4-FFF2-40B4-BE49-F238E27FC236}">
                <a16:creationId xmlns:a16="http://schemas.microsoft.com/office/drawing/2014/main" id="{313DC6EF-8AB5-4CAD-A7A4-E95C956EEF25}"/>
              </a:ext>
            </a:extLst>
          </p:cNvPr>
          <p:cNvSpPr>
            <a:spLocks noGrp="1"/>
          </p:cNvSpPr>
          <p:nvPr>
            <p:ph idx="1"/>
          </p:nvPr>
        </p:nvSpPr>
        <p:spPr>
          <a:xfrm>
            <a:off x="152400" y="838200"/>
            <a:ext cx="8915400" cy="1219200"/>
          </a:xfrm>
        </p:spPr>
        <p:txBody>
          <a:bodyPr/>
          <a:lstStyle/>
          <a:p>
            <a:r>
              <a:rPr lang="en-US" sz="2800" dirty="0"/>
              <a:t>OCSP enables real-time verification of the certificate status (alternative to CRLs)</a:t>
            </a:r>
          </a:p>
          <a:p>
            <a:pPr lvl="1"/>
            <a:r>
              <a:rPr lang="en-US" sz="2400" kern="1200" dirty="0"/>
              <a:t>If the certificate is fine, the CA can respond with a signed assertion that the certificate is still valid. Otherwise it will state that it is revoked.</a:t>
            </a:r>
          </a:p>
          <a:p>
            <a:pPr lvl="1"/>
            <a:endParaRPr lang="en-US" dirty="0"/>
          </a:p>
        </p:txBody>
      </p:sp>
      <p:sp>
        <p:nvSpPr>
          <p:cNvPr id="4" name="Slide Number Placeholder 3">
            <a:extLst>
              <a:ext uri="{FF2B5EF4-FFF2-40B4-BE49-F238E27FC236}">
                <a16:creationId xmlns:a16="http://schemas.microsoft.com/office/drawing/2014/main" id="{E31FB4A8-A74F-4CC8-8540-71A01B0AE52E}"/>
              </a:ext>
            </a:extLst>
          </p:cNvPr>
          <p:cNvSpPr>
            <a:spLocks noGrp="1"/>
          </p:cNvSpPr>
          <p:nvPr>
            <p:ph type="sldNum" sz="quarter" idx="12"/>
          </p:nvPr>
        </p:nvSpPr>
        <p:spPr/>
        <p:txBody>
          <a:bodyPr/>
          <a:lstStyle/>
          <a:p>
            <a:pPr>
              <a:defRPr/>
            </a:pPr>
            <a:fld id="{B8F5A54C-6434-4C3B-9388-99B9EA1C42C7}" type="slidenum">
              <a:rPr lang="x-none" smtClean="0"/>
              <a:pPr>
                <a:defRPr/>
              </a:pPr>
              <a:t>10</a:t>
            </a:fld>
            <a:endParaRPr lang="en-US" dirty="0"/>
          </a:p>
        </p:txBody>
      </p:sp>
      <p:pic>
        <p:nvPicPr>
          <p:cNvPr id="2050" name="Picture 2" descr="site asks CA for certificate status">
            <a:extLst>
              <a:ext uri="{FF2B5EF4-FFF2-40B4-BE49-F238E27FC236}">
                <a16:creationId xmlns:a16="http://schemas.microsoft.com/office/drawing/2014/main" id="{3B3ECFA7-F28E-4EF1-B9E7-7D92A06387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95"/>
          <a:stretch/>
        </p:blipFill>
        <p:spPr bwMode="auto">
          <a:xfrm>
            <a:off x="3204830" y="3062011"/>
            <a:ext cx="3810694" cy="2214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EDD973D-9797-4C08-9DA3-8BF0C4FDA967}"/>
              </a:ext>
            </a:extLst>
          </p:cNvPr>
          <p:cNvPicPr>
            <a:picLocks noChangeAspect="1"/>
          </p:cNvPicPr>
          <p:nvPr/>
        </p:nvPicPr>
        <p:blipFill rotWithShape="1">
          <a:blip r:embed="rId4"/>
          <a:srcRect t="49504"/>
          <a:stretch/>
        </p:blipFill>
        <p:spPr>
          <a:xfrm>
            <a:off x="3204830" y="5757219"/>
            <a:ext cx="3945372" cy="1024581"/>
          </a:xfrm>
          <a:prstGeom prst="rect">
            <a:avLst/>
          </a:prstGeom>
        </p:spPr>
      </p:pic>
      <p:sp>
        <p:nvSpPr>
          <p:cNvPr id="7" name="TextBox 6">
            <a:extLst>
              <a:ext uri="{FF2B5EF4-FFF2-40B4-BE49-F238E27FC236}">
                <a16:creationId xmlns:a16="http://schemas.microsoft.com/office/drawing/2014/main" id="{82897D50-1737-4F4B-9E1F-A5F9B9CEE075}"/>
              </a:ext>
            </a:extLst>
          </p:cNvPr>
          <p:cNvSpPr txBox="1"/>
          <p:nvPr/>
        </p:nvSpPr>
        <p:spPr>
          <a:xfrm>
            <a:off x="2971800" y="5356366"/>
            <a:ext cx="1447800" cy="477054"/>
          </a:xfrm>
          <a:prstGeom prst="rect">
            <a:avLst/>
          </a:prstGeom>
          <a:noFill/>
        </p:spPr>
        <p:txBody>
          <a:bodyPr wrap="square" rtlCol="0">
            <a:spAutoFit/>
          </a:bodyPr>
          <a:lstStyle/>
          <a:p>
            <a:r>
              <a:rPr lang="en-US" b="1" dirty="0">
                <a:solidFill>
                  <a:srgbClr val="C00000"/>
                </a:solidFill>
              </a:rPr>
              <a:t>Or</a:t>
            </a:r>
          </a:p>
        </p:txBody>
      </p:sp>
    </p:spTree>
    <p:extLst>
      <p:ext uri="{BB962C8B-B14F-4D97-AF65-F5344CB8AC3E}">
        <p14:creationId xmlns:p14="http://schemas.microsoft.com/office/powerpoint/2010/main" val="8741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BCB1-FA28-459D-90C2-D7FE330B7AFB}"/>
              </a:ext>
            </a:extLst>
          </p:cNvPr>
          <p:cNvSpPr>
            <a:spLocks noGrp="1"/>
          </p:cNvSpPr>
          <p:nvPr>
            <p:ph type="title"/>
          </p:nvPr>
        </p:nvSpPr>
        <p:spPr/>
        <p:txBody>
          <a:bodyPr/>
          <a:lstStyle/>
          <a:p>
            <a:r>
              <a:rPr lang="en-US" dirty="0"/>
              <a:t>Difference between OSCP and CRL</a:t>
            </a:r>
          </a:p>
        </p:txBody>
      </p:sp>
      <p:sp>
        <p:nvSpPr>
          <p:cNvPr id="3" name="Content Placeholder 2">
            <a:extLst>
              <a:ext uri="{FF2B5EF4-FFF2-40B4-BE49-F238E27FC236}">
                <a16:creationId xmlns:a16="http://schemas.microsoft.com/office/drawing/2014/main" id="{16938C6D-11A1-416B-9783-6F6E899D2FAB}"/>
              </a:ext>
            </a:extLst>
          </p:cNvPr>
          <p:cNvSpPr>
            <a:spLocks noGrp="1"/>
          </p:cNvSpPr>
          <p:nvPr>
            <p:ph idx="1"/>
          </p:nvPr>
        </p:nvSpPr>
        <p:spPr>
          <a:xfrm>
            <a:off x="304800" y="6172200"/>
            <a:ext cx="8610600" cy="533400"/>
          </a:xfrm>
        </p:spPr>
        <p:txBody>
          <a:bodyPr/>
          <a:lstStyle/>
          <a:p>
            <a:pPr marL="0" indent="0">
              <a:buNone/>
            </a:pPr>
            <a:r>
              <a:rPr lang="en-US" sz="1800" dirty="0"/>
              <a:t>Source: </a:t>
            </a:r>
            <a:r>
              <a:rPr lang="en-US" sz="1800" dirty="0">
                <a:hlinkClick r:id="rId3"/>
              </a:rPr>
              <a:t>https://www.maikel.pro/blog/current-state-certificate-revocation-crls-ocsp/</a:t>
            </a:r>
            <a:r>
              <a:rPr lang="en-US" sz="1800" dirty="0"/>
              <a:t> </a:t>
            </a:r>
          </a:p>
        </p:txBody>
      </p:sp>
      <p:sp>
        <p:nvSpPr>
          <p:cNvPr id="4" name="Slide Number Placeholder 3">
            <a:extLst>
              <a:ext uri="{FF2B5EF4-FFF2-40B4-BE49-F238E27FC236}">
                <a16:creationId xmlns:a16="http://schemas.microsoft.com/office/drawing/2014/main" id="{24E27B8A-08D1-42B8-8FBE-DD87ECA93883}"/>
              </a:ext>
            </a:extLst>
          </p:cNvPr>
          <p:cNvSpPr>
            <a:spLocks noGrp="1"/>
          </p:cNvSpPr>
          <p:nvPr>
            <p:ph type="sldNum" sz="quarter" idx="12"/>
          </p:nvPr>
        </p:nvSpPr>
        <p:spPr/>
        <p:txBody>
          <a:bodyPr/>
          <a:lstStyle/>
          <a:p>
            <a:pPr>
              <a:defRPr/>
            </a:pPr>
            <a:fld id="{B8F5A54C-6434-4C3B-9388-99B9EA1C42C7}" type="slidenum">
              <a:rPr lang="x-none" smtClean="0"/>
              <a:pPr>
                <a:defRPr/>
              </a:pPr>
              <a:t>11</a:t>
            </a:fld>
            <a:endParaRPr lang="en-US" dirty="0"/>
          </a:p>
        </p:txBody>
      </p:sp>
      <p:pic>
        <p:nvPicPr>
          <p:cNvPr id="3074" name="Picture 2" descr="Figure 1- Basic difference between OSCP and CRLs">
            <a:extLst>
              <a:ext uri="{FF2B5EF4-FFF2-40B4-BE49-F238E27FC236}">
                <a16:creationId xmlns:a16="http://schemas.microsoft.com/office/drawing/2014/main" id="{7B74D129-7877-470C-95C4-4DF1428AFD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857"/>
          <a:stretch/>
        </p:blipFill>
        <p:spPr bwMode="auto">
          <a:xfrm>
            <a:off x="3886200" y="990600"/>
            <a:ext cx="5181600" cy="46131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D35DC45-A6D3-492D-8E02-EFFFD2B55AD1}"/>
              </a:ext>
            </a:extLst>
          </p:cNvPr>
          <p:cNvSpPr/>
          <p:nvPr/>
        </p:nvSpPr>
        <p:spPr>
          <a:xfrm>
            <a:off x="228600" y="804204"/>
            <a:ext cx="3581400" cy="4985980"/>
          </a:xfrm>
          <a:prstGeom prst="rect">
            <a:avLst/>
          </a:prstGeom>
        </p:spPr>
        <p:txBody>
          <a:bodyPr wrap="square">
            <a:spAutoFit/>
          </a:bodyPr>
          <a:lstStyle/>
          <a:p>
            <a:pPr marL="342900" indent="-342900">
              <a:spcBef>
                <a:spcPct val="20000"/>
              </a:spcBef>
              <a:spcAft>
                <a:spcPts val="600"/>
              </a:spcAft>
              <a:buClr>
                <a:schemeClr val="accent2"/>
              </a:buClr>
              <a:buSzPct val="85000"/>
              <a:buFont typeface="Arial" panose="020B0604020202020204" pitchFamily="34" charset="0"/>
              <a:buChar char="•"/>
            </a:pPr>
            <a:r>
              <a:rPr lang="en-US" sz="2000" dirty="0">
                <a:solidFill>
                  <a:schemeClr val="tx1"/>
                </a:solidFill>
                <a:latin typeface="Calibri" panose="020F0502020204030204" pitchFamily="34" charset="0"/>
              </a:rPr>
              <a:t>OSCP allows direct and on demand check if a certificate is revoked.</a:t>
            </a:r>
          </a:p>
          <a:p>
            <a:pPr marL="342900" indent="-342900">
              <a:spcBef>
                <a:spcPct val="20000"/>
              </a:spcBef>
              <a:spcAft>
                <a:spcPts val="600"/>
              </a:spcAft>
              <a:buClr>
                <a:schemeClr val="accent2"/>
              </a:buClr>
              <a:buSzPct val="85000"/>
              <a:buFont typeface="Arial" panose="020B0604020202020204" pitchFamily="34" charset="0"/>
              <a:buChar char="•"/>
            </a:pPr>
            <a:r>
              <a:rPr lang="en-US" sz="2000" dirty="0">
                <a:solidFill>
                  <a:schemeClr val="tx1"/>
                </a:solidFill>
                <a:latin typeface="Calibri" panose="020F0502020204030204" pitchFamily="34" charset="0"/>
              </a:rPr>
              <a:t>CRLs are downloaded periodically, then locally check if a certificate is revoked.</a:t>
            </a:r>
          </a:p>
          <a:p>
            <a:pPr marL="342900" indent="-342900">
              <a:spcBef>
                <a:spcPct val="20000"/>
              </a:spcBef>
              <a:spcAft>
                <a:spcPts val="600"/>
              </a:spcAft>
              <a:buClr>
                <a:schemeClr val="accent2"/>
              </a:buClr>
              <a:buSzPct val="85000"/>
              <a:buFont typeface="Arial" panose="020B0604020202020204" pitchFamily="34" charset="0"/>
              <a:buChar char="•"/>
            </a:pPr>
            <a:r>
              <a:rPr lang="en-US" sz="2000" dirty="0">
                <a:solidFill>
                  <a:schemeClr val="tx1"/>
                </a:solidFill>
                <a:latin typeface="Calibri" panose="020F0502020204030204" pitchFamily="34" charset="0"/>
              </a:rPr>
              <a:t>OSCP no longer required to download CRLs and the information is more accurate. This comes at the cost of being more prone to availability attacks (such as DDoS) as the service is completely used on-demand.</a:t>
            </a:r>
          </a:p>
        </p:txBody>
      </p:sp>
    </p:spTree>
    <p:extLst>
      <p:ext uri="{BB962C8B-B14F-4D97-AF65-F5344CB8AC3E}">
        <p14:creationId xmlns:p14="http://schemas.microsoft.com/office/powerpoint/2010/main" val="38103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Digital Certificate in </a:t>
            </a:r>
            <a:r>
              <a:rPr lang="en-US" sz="3600" dirty="0" err="1"/>
              <a:t>TSL</a:t>
            </a:r>
            <a:r>
              <a:rPr lang="en-US" sz="3600" dirty="0"/>
              <a:t> Handshake (HTTPS)</a:t>
            </a:r>
          </a:p>
        </p:txBody>
      </p:sp>
      <p:pic>
        <p:nvPicPr>
          <p:cNvPr id="6" name="Picture 5" descr="An illustration depicts how digital certificates work. Step one with text that reads “Client: Hello” is sent from client to server. Step two with text that reads “Server: Hello. Here is my certificate and your encryption key” is sent from server to client. Step three with text that reads “Client: Thanks. I’m using it now to send data” is sent from client to server. Step four with text that reads “Server: Go ahead” is sent from server to client. Step five with text that reads “Encrypted Data” is exchanged between client and server. "/>
          <p:cNvPicPr>
            <a:picLocks noChangeAspect="1"/>
          </p:cNvPicPr>
          <p:nvPr/>
        </p:nvPicPr>
        <p:blipFill>
          <a:blip r:embed="rId2" cstate="print"/>
          <a:stretch>
            <a:fillRect/>
          </a:stretch>
        </p:blipFill>
        <p:spPr>
          <a:xfrm>
            <a:off x="1986297" y="990600"/>
            <a:ext cx="5171406" cy="5099205"/>
          </a:xfrm>
          <a:prstGeom prst="rect">
            <a:avLst/>
          </a:prstGeom>
        </p:spPr>
      </p:pic>
      <p:sp>
        <p:nvSpPr>
          <p:cNvPr id="2" name="Slide Number Placeholder 1">
            <a:extLst>
              <a:ext uri="{FF2B5EF4-FFF2-40B4-BE49-F238E27FC236}">
                <a16:creationId xmlns:a16="http://schemas.microsoft.com/office/drawing/2014/main" id="{DE979F8E-BAA5-49DA-9169-48E42A2A4908}"/>
              </a:ext>
            </a:extLst>
          </p:cNvPr>
          <p:cNvSpPr>
            <a:spLocks noGrp="1"/>
          </p:cNvSpPr>
          <p:nvPr>
            <p:ph type="sldNum" sz="quarter" idx="12"/>
          </p:nvPr>
        </p:nvSpPr>
        <p:spPr/>
        <p:txBody>
          <a:bodyPr/>
          <a:lstStyle/>
          <a:p>
            <a:pPr>
              <a:defRPr/>
            </a:pPr>
            <a:fld id="{B8F5A54C-6434-4C3B-9388-99B9EA1C42C7}" type="slidenum">
              <a:rPr lang="x-none" smtClean="0"/>
              <a:pPr>
                <a:defRPr/>
              </a:pPr>
              <a:t>12</a:t>
            </a:fld>
            <a:endParaRPr lang="en-US" dirty="0"/>
          </a:p>
        </p:txBody>
      </p:sp>
    </p:spTree>
    <p:extLst>
      <p:ext uri="{BB962C8B-B14F-4D97-AF65-F5344CB8AC3E}">
        <p14:creationId xmlns:p14="http://schemas.microsoft.com/office/powerpoint/2010/main" val="221910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EFBE-99B4-4471-A604-3673AC90B3D8}"/>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9F7543DF-0F5D-4CC5-9748-2CC502514C1D}"/>
              </a:ext>
            </a:extLst>
          </p:cNvPr>
          <p:cNvSpPr>
            <a:spLocks noGrp="1"/>
          </p:cNvSpPr>
          <p:nvPr>
            <p:ph type="sldNum" sz="quarter" idx="12"/>
          </p:nvPr>
        </p:nvSpPr>
        <p:spPr/>
        <p:txBody>
          <a:bodyPr/>
          <a:lstStyle/>
          <a:p>
            <a:pPr>
              <a:defRPr/>
            </a:pPr>
            <a:fld id="{B8F5A54C-6434-4C3B-9388-99B9EA1C42C7}" type="slidenum">
              <a:rPr lang="x-none" smtClean="0"/>
              <a:pPr>
                <a:defRPr/>
              </a:pPr>
              <a:t>13</a:t>
            </a:fld>
            <a:endParaRPr lang="en-US" dirty="0"/>
          </a:p>
        </p:txBody>
      </p:sp>
      <p:pic>
        <p:nvPicPr>
          <p:cNvPr id="6" name="Picture 5">
            <a:extLst>
              <a:ext uri="{FF2B5EF4-FFF2-40B4-BE49-F238E27FC236}">
                <a16:creationId xmlns:a16="http://schemas.microsoft.com/office/drawing/2014/main" id="{75A47E7A-412D-49CF-BAD9-D14AFE777AF7}"/>
              </a:ext>
            </a:extLst>
          </p:cNvPr>
          <p:cNvPicPr>
            <a:picLocks noChangeAspect="1"/>
          </p:cNvPicPr>
          <p:nvPr/>
        </p:nvPicPr>
        <p:blipFill>
          <a:blip r:embed="rId2"/>
          <a:stretch>
            <a:fillRect/>
          </a:stretch>
        </p:blipFill>
        <p:spPr>
          <a:xfrm>
            <a:off x="0" y="1143000"/>
            <a:ext cx="9144000" cy="4572000"/>
          </a:xfrm>
          <a:prstGeom prst="rect">
            <a:avLst/>
          </a:prstGeom>
        </p:spPr>
      </p:pic>
    </p:spTree>
    <p:extLst>
      <p:ext uri="{BB962C8B-B14F-4D97-AF65-F5344CB8AC3E}">
        <p14:creationId xmlns:p14="http://schemas.microsoft.com/office/powerpoint/2010/main" val="149947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B899-71F2-4DE1-B808-3217404CB69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A018A6E3-5B10-440A-A47C-A6397090E203}"/>
              </a:ext>
            </a:extLst>
          </p:cNvPr>
          <p:cNvSpPr>
            <a:spLocks noGrp="1"/>
          </p:cNvSpPr>
          <p:nvPr>
            <p:ph idx="1"/>
          </p:nvPr>
        </p:nvSpPr>
        <p:spPr/>
        <p:txBody>
          <a:bodyPr/>
          <a:lstStyle/>
          <a:p>
            <a:r>
              <a:rPr lang="en-US" dirty="0"/>
              <a:t>Digital Certificate</a:t>
            </a:r>
          </a:p>
          <a:p>
            <a:pPr marL="0" indent="0">
              <a:buNone/>
            </a:pPr>
            <a:r>
              <a:rPr lang="en-US" sz="3000" dirty="0">
                <a:hlinkClick r:id="rId3"/>
              </a:rPr>
              <a:t>https://en.wikipedia.org/wiki/Public_key_certificate</a:t>
            </a:r>
            <a:endParaRPr lang="en-US" sz="3000" dirty="0"/>
          </a:p>
          <a:p>
            <a:pPr marL="0" indent="0">
              <a:buNone/>
            </a:pPr>
            <a:endParaRPr lang="en-US" dirty="0"/>
          </a:p>
          <a:p>
            <a:r>
              <a:rPr lang="en-US" dirty="0"/>
              <a:t>Free Certificate (an alternative to Cert from CA)</a:t>
            </a:r>
          </a:p>
          <a:p>
            <a:pPr marL="0" indent="0">
              <a:buNone/>
            </a:pPr>
            <a:r>
              <a:rPr lang="en-US" dirty="0">
                <a:hlinkClick r:id="rId4"/>
              </a:rPr>
              <a:t>https://letsencrypt.org/</a:t>
            </a:r>
            <a:endParaRPr lang="en-US" dirty="0"/>
          </a:p>
          <a:p>
            <a:endParaRPr lang="en-US" dirty="0"/>
          </a:p>
        </p:txBody>
      </p:sp>
      <p:sp>
        <p:nvSpPr>
          <p:cNvPr id="4" name="Slide Number Placeholder 3">
            <a:extLst>
              <a:ext uri="{FF2B5EF4-FFF2-40B4-BE49-F238E27FC236}">
                <a16:creationId xmlns:a16="http://schemas.microsoft.com/office/drawing/2014/main" id="{1A1223AF-0F7D-4E14-937D-7B33DFACFAF1}"/>
              </a:ext>
            </a:extLst>
          </p:cNvPr>
          <p:cNvSpPr>
            <a:spLocks noGrp="1"/>
          </p:cNvSpPr>
          <p:nvPr>
            <p:ph type="sldNum" sz="quarter" idx="12"/>
          </p:nvPr>
        </p:nvSpPr>
        <p:spPr/>
        <p:txBody>
          <a:bodyPr/>
          <a:lstStyle/>
          <a:p>
            <a:pPr>
              <a:defRPr/>
            </a:pPr>
            <a:fld id="{B8F5A54C-6434-4C3B-9388-99B9EA1C42C7}" type="slidenum">
              <a:rPr lang="x-none" smtClean="0"/>
              <a:pPr>
                <a:defRPr/>
              </a:pPr>
              <a:t>14</a:t>
            </a:fld>
            <a:endParaRPr lang="en-US" dirty="0"/>
          </a:p>
        </p:txBody>
      </p:sp>
    </p:spTree>
    <p:extLst>
      <p:ext uri="{BB962C8B-B14F-4D97-AF65-F5344CB8AC3E}">
        <p14:creationId xmlns:p14="http://schemas.microsoft.com/office/powerpoint/2010/main" val="143898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3B3FF781-8BED-4CA8-BF8D-844A21D8D522}"/>
              </a:ext>
            </a:extLst>
          </p:cNvPr>
          <p:cNvSpPr txBox="1">
            <a:spLocks/>
          </p:cNvSpPr>
          <p:nvPr/>
        </p:nvSpPr>
        <p:spPr bwMode="auto">
          <a:xfrm>
            <a:off x="457200" y="2819400"/>
            <a:ext cx="8229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lstStyle>
            <a:lvl1pPr marL="455613" indent="-455613"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855663" indent="-455613"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855663" indent="-455613"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buClr>
                <a:srgbClr val="7F7F7F"/>
              </a:buClr>
              <a:buFont typeface="Bookman Old Style" panose="02050604050505020204" pitchFamily="18" charset="0"/>
              <a:buAutoNum type="arabicPeriod"/>
            </a:pPr>
            <a:endParaRPr lang="en-US" altLang="it-IT" sz="3000" b="0" dirty="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AB7672F-D25C-477F-951D-F5E0B6A74677}"/>
              </a:ext>
            </a:extLst>
          </p:cNvPr>
          <p:cNvSpPr>
            <a:spLocks noGrp="1"/>
          </p:cNvSpPr>
          <p:nvPr>
            <p:ph type="title"/>
          </p:nvPr>
        </p:nvSpPr>
        <p:spPr>
          <a:xfrm>
            <a:off x="228600" y="22654"/>
            <a:ext cx="8763000" cy="739346"/>
          </a:xfrm>
        </p:spPr>
        <p:txBody>
          <a:bodyPr/>
          <a:lstStyle/>
          <a:p>
            <a:r>
              <a:rPr lang="en-US" dirty="0">
                <a:cs typeface="Calibri" panose="020F0502020204030204" pitchFamily="34" charset="0"/>
              </a:rPr>
              <a:t>What do we need to establish trust?</a:t>
            </a:r>
          </a:p>
        </p:txBody>
      </p:sp>
      <p:sp>
        <p:nvSpPr>
          <p:cNvPr id="4" name="Content Placeholder 2">
            <a:extLst>
              <a:ext uri="{FF2B5EF4-FFF2-40B4-BE49-F238E27FC236}">
                <a16:creationId xmlns:a16="http://schemas.microsoft.com/office/drawing/2014/main" id="{80ADC81A-DBF9-48DB-896F-8CC39B754942}"/>
              </a:ext>
            </a:extLst>
          </p:cNvPr>
          <p:cNvSpPr>
            <a:spLocks noGrp="1"/>
          </p:cNvSpPr>
          <p:nvPr>
            <p:ph idx="1"/>
          </p:nvPr>
        </p:nvSpPr>
        <p:spPr>
          <a:xfrm>
            <a:off x="152400" y="838200"/>
            <a:ext cx="8610600" cy="5997146"/>
          </a:xfrm>
        </p:spPr>
        <p:txBody>
          <a:bodyPr/>
          <a:lstStyle/>
          <a:p>
            <a:pPr algn="ctr"/>
            <a:r>
              <a:rPr lang="en-US" altLang="it-IT" sz="3000" dirty="0">
                <a:cs typeface="Calibri" panose="020F0502020204030204" pitchFamily="34" charset="0"/>
              </a:rPr>
              <a:t>We need a way to </a:t>
            </a:r>
            <a:r>
              <a:rPr lang="en-US" altLang="it-IT" sz="3000" b="1" dirty="0">
                <a:solidFill>
                  <a:srgbClr val="C00000"/>
                </a:solidFill>
                <a:cs typeface="Calibri" panose="020F0502020204030204" pitchFamily="34" charset="0"/>
              </a:rPr>
              <a:t>bind a public key to an identity</a:t>
            </a:r>
            <a:r>
              <a:rPr lang="en-US" altLang="it-IT" sz="3000" dirty="0">
                <a:cs typeface="Calibri" panose="020F0502020204030204" pitchFamily="34" charset="0"/>
              </a:rPr>
              <a:t>! </a:t>
            </a:r>
          </a:p>
          <a:p>
            <a:pPr marL="0" indent="0">
              <a:buNone/>
            </a:pPr>
            <a:r>
              <a:rPr lang="en-US" altLang="it-IT" sz="3000" dirty="0">
                <a:cs typeface="Calibri" panose="020F0502020204030204" pitchFamily="34" charset="0"/>
              </a:rPr>
              <a:t>This requires:</a:t>
            </a:r>
          </a:p>
          <a:p>
            <a:pPr>
              <a:buClr>
                <a:srgbClr val="7F7F7F"/>
              </a:buClr>
              <a:buFont typeface="Bookman Old Style" panose="02050604050505020204" pitchFamily="18" charset="0"/>
              <a:buAutoNum type="arabicPeriod"/>
            </a:pPr>
            <a:r>
              <a:rPr lang="en-US" altLang="it-IT" sz="3000" dirty="0">
                <a:cs typeface="Calibri" panose="020F0502020204030204" pitchFamily="34" charset="0"/>
              </a:rPr>
              <a:t>A set of mechanisms, format and infrastructure to “manage digital identities”</a:t>
            </a:r>
          </a:p>
          <a:p>
            <a:pPr marL="457200" lvl="1" indent="0">
              <a:buClr>
                <a:srgbClr val="7F7F7F"/>
              </a:buClr>
              <a:buNone/>
            </a:pPr>
            <a:r>
              <a:rPr lang="en-US" altLang="it-IT" sz="3000" dirty="0">
                <a:solidFill>
                  <a:srgbClr val="0070C0"/>
                </a:solidFill>
                <a:cs typeface="Calibri" panose="020F0502020204030204" pitchFamily="34" charset="0"/>
              </a:rPr>
              <a:t>=&gt; </a:t>
            </a:r>
            <a:r>
              <a:rPr lang="en-US" altLang="it-IT" sz="3000" dirty="0">
                <a:solidFill>
                  <a:srgbClr val="FF0000"/>
                </a:solidFill>
                <a:cs typeface="Calibri" panose="020F0502020204030204" pitchFamily="34" charset="0"/>
              </a:rPr>
              <a:t>Public Key Infrastructure (PKI) to issue and manage Digital Certificates (Cert)</a:t>
            </a:r>
          </a:p>
          <a:p>
            <a:pPr>
              <a:buClr>
                <a:srgbClr val="7F7F7F"/>
              </a:buClr>
              <a:buFont typeface="Bookman Old Style" panose="02050604050505020204" pitchFamily="18" charset="0"/>
              <a:buAutoNum type="arabicPeriod"/>
            </a:pPr>
            <a:endParaRPr lang="en-US" altLang="it-IT" sz="3000" dirty="0">
              <a:cs typeface="Calibri" panose="020F0502020204030204" pitchFamily="34" charset="0"/>
            </a:endParaRPr>
          </a:p>
          <a:p>
            <a:pPr>
              <a:buClr>
                <a:srgbClr val="7F7F7F"/>
              </a:buClr>
              <a:buFont typeface="Bookman Old Style" panose="02050604050505020204" pitchFamily="18" charset="0"/>
              <a:buAutoNum type="arabicPeriod"/>
            </a:pPr>
            <a:r>
              <a:rPr lang="en-US" altLang="it-IT" sz="3000" dirty="0">
                <a:cs typeface="Calibri" panose="020F0502020204030204" pitchFamily="34" charset="0"/>
              </a:rPr>
              <a:t>A crypto tool to authenticate certificate?</a:t>
            </a:r>
          </a:p>
          <a:p>
            <a:pPr marL="914400" lvl="2" indent="0">
              <a:buClr>
                <a:srgbClr val="7F7F7F"/>
              </a:buClr>
              <a:buNone/>
            </a:pPr>
            <a:r>
              <a:rPr lang="en-US" altLang="it-IT" sz="3000" dirty="0">
                <a:solidFill>
                  <a:srgbClr val="0070C0"/>
                </a:solidFill>
                <a:cs typeface="Calibri" panose="020F0502020204030204" pitchFamily="34" charset="0"/>
              </a:rPr>
              <a:t>=&gt; </a:t>
            </a:r>
            <a:r>
              <a:rPr lang="en-US" altLang="it-IT" sz="3000" dirty="0">
                <a:solidFill>
                  <a:srgbClr val="FF0000"/>
                </a:solidFill>
                <a:cs typeface="Calibri" panose="020F0502020204030204" pitchFamily="34" charset="0"/>
              </a:rPr>
              <a:t>Digital Signature of Cert</a:t>
            </a:r>
          </a:p>
          <a:p>
            <a:pPr marL="0" indent="0">
              <a:buNone/>
            </a:pPr>
            <a:r>
              <a:rPr lang="en-US" altLang="it-IT" sz="3000" b="1" dirty="0">
                <a:solidFill>
                  <a:srgbClr val="0070C0"/>
                </a:solidFill>
                <a:cs typeface="Calibri" panose="020F0502020204030204" pitchFamily="34" charset="0"/>
              </a:rPr>
              <a:t>Ensures that the public key is protected in transit</a:t>
            </a:r>
          </a:p>
        </p:txBody>
      </p:sp>
      <p:pic>
        <p:nvPicPr>
          <p:cNvPr id="6" name="Picture 5">
            <a:extLst>
              <a:ext uri="{FF2B5EF4-FFF2-40B4-BE49-F238E27FC236}">
                <a16:creationId xmlns:a16="http://schemas.microsoft.com/office/drawing/2014/main" id="{1E9943F7-C3B7-4EEB-AE57-AA0169C66A55}"/>
              </a:ext>
            </a:extLst>
          </p:cNvPr>
          <p:cNvPicPr>
            <a:picLocks noChangeAspect="1"/>
          </p:cNvPicPr>
          <p:nvPr/>
        </p:nvPicPr>
        <p:blipFill>
          <a:blip r:embed="rId3"/>
          <a:stretch>
            <a:fillRect/>
          </a:stretch>
        </p:blipFill>
        <p:spPr>
          <a:xfrm>
            <a:off x="533400" y="5467344"/>
            <a:ext cx="435827" cy="552456"/>
          </a:xfrm>
          <a:prstGeom prst="rect">
            <a:avLst/>
          </a:prstGeom>
        </p:spPr>
      </p:pic>
      <p:sp>
        <p:nvSpPr>
          <p:cNvPr id="3" name="Slide Number Placeholder 2">
            <a:extLst>
              <a:ext uri="{FF2B5EF4-FFF2-40B4-BE49-F238E27FC236}">
                <a16:creationId xmlns:a16="http://schemas.microsoft.com/office/drawing/2014/main" id="{8821B15F-22F5-4C92-8472-871B4EA024F0}"/>
              </a:ext>
            </a:extLst>
          </p:cNvPr>
          <p:cNvSpPr>
            <a:spLocks noGrp="1"/>
          </p:cNvSpPr>
          <p:nvPr>
            <p:ph type="sldNum" sz="quarter" idx="12"/>
          </p:nvPr>
        </p:nvSpPr>
        <p:spPr/>
        <p:txBody>
          <a:bodyPr/>
          <a:lstStyle/>
          <a:p>
            <a:pPr>
              <a:defRPr/>
            </a:pPr>
            <a:fld id="{B8F5A54C-6434-4C3B-9388-99B9EA1C42C7}" type="slidenum">
              <a:rPr lang="x-none" smtClean="0"/>
              <a:pPr>
                <a:defRPr/>
              </a:pPr>
              <a:t>2</a:t>
            </a:fld>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1B87-E939-4C28-9C58-3E70FC0510BC}"/>
              </a:ext>
            </a:extLst>
          </p:cNvPr>
          <p:cNvSpPr>
            <a:spLocks noGrp="1"/>
          </p:cNvSpPr>
          <p:nvPr>
            <p:ph type="title"/>
          </p:nvPr>
        </p:nvSpPr>
        <p:spPr/>
        <p:txBody>
          <a:bodyPr/>
          <a:lstStyle/>
          <a:p>
            <a:r>
              <a:rPr lang="en-US" dirty="0"/>
              <a:t>PKI</a:t>
            </a:r>
          </a:p>
        </p:txBody>
      </p:sp>
      <p:sp>
        <p:nvSpPr>
          <p:cNvPr id="3" name="Content Placeholder 2">
            <a:extLst>
              <a:ext uri="{FF2B5EF4-FFF2-40B4-BE49-F238E27FC236}">
                <a16:creationId xmlns:a16="http://schemas.microsoft.com/office/drawing/2014/main" id="{A79D08AB-7FCC-4D82-AB42-FB1274ECD09C}"/>
              </a:ext>
            </a:extLst>
          </p:cNvPr>
          <p:cNvSpPr>
            <a:spLocks noGrp="1"/>
          </p:cNvSpPr>
          <p:nvPr>
            <p:ph idx="1"/>
          </p:nvPr>
        </p:nvSpPr>
        <p:spPr>
          <a:xfrm>
            <a:off x="304800" y="740465"/>
            <a:ext cx="8610600" cy="5867400"/>
          </a:xfrm>
        </p:spPr>
        <p:txBody>
          <a:bodyPr/>
          <a:lstStyle/>
          <a:p>
            <a:r>
              <a:rPr lang="en-US" dirty="0"/>
              <a:t>Public Key Infrastructure (PKI) is a set of components, policies, and protocols needed to:</a:t>
            </a:r>
          </a:p>
          <a:p>
            <a:pPr lvl="1"/>
            <a:r>
              <a:rPr lang="en-US" dirty="0"/>
              <a:t>Issue, validate and revoke </a:t>
            </a:r>
            <a:r>
              <a:rPr lang="en-US" b="1" dirty="0"/>
              <a:t>digital certificates </a:t>
            </a:r>
          </a:p>
          <a:p>
            <a:pPr lvl="1"/>
            <a:r>
              <a:rPr lang="it-IT" altLang="it-IT"/>
              <a:t>Support secure exchange of public </a:t>
            </a:r>
            <a:r>
              <a:rPr lang="it-IT" altLang="it-IT" dirty="0"/>
              <a:t>keys to </a:t>
            </a:r>
            <a:r>
              <a:rPr lang="it-IT" altLang="it-IT" b="1" dirty="0">
                <a:solidFill>
                  <a:srgbClr val="C00000"/>
                </a:solidFill>
              </a:rPr>
              <a:t>establish trust</a:t>
            </a:r>
          </a:p>
          <a:p>
            <a:pPr lvl="1">
              <a:lnSpc>
                <a:spcPct val="90000"/>
              </a:lnSpc>
            </a:pPr>
            <a:r>
              <a:rPr lang="it-IT" altLang="it-IT" dirty="0"/>
              <a:t>Define standard format for certificates (</a:t>
            </a:r>
            <a:r>
              <a:rPr lang="en-US" altLang="it-IT" dirty="0"/>
              <a:t>X.509 format)</a:t>
            </a:r>
            <a:endParaRPr lang="it-IT" altLang="it-IT" dirty="0"/>
          </a:p>
          <a:p>
            <a:pPr>
              <a:spcBef>
                <a:spcPts val="1800"/>
              </a:spcBef>
            </a:pPr>
            <a:r>
              <a:rPr lang="en-US" dirty="0"/>
              <a:t>The biggest PKI usage is secured websites using HTTPS</a:t>
            </a:r>
          </a:p>
        </p:txBody>
      </p:sp>
      <p:sp>
        <p:nvSpPr>
          <p:cNvPr id="4" name="Slide Number Placeholder 3">
            <a:extLst>
              <a:ext uri="{FF2B5EF4-FFF2-40B4-BE49-F238E27FC236}">
                <a16:creationId xmlns:a16="http://schemas.microsoft.com/office/drawing/2014/main" id="{11256B9A-E961-4594-B9CB-FAAC2879BB86}"/>
              </a:ext>
            </a:extLst>
          </p:cNvPr>
          <p:cNvSpPr>
            <a:spLocks noGrp="1"/>
          </p:cNvSpPr>
          <p:nvPr>
            <p:ph type="sldNum" sz="quarter" idx="12"/>
          </p:nvPr>
        </p:nvSpPr>
        <p:spPr/>
        <p:txBody>
          <a:bodyPr/>
          <a:lstStyle/>
          <a:p>
            <a:pPr>
              <a:defRPr/>
            </a:pPr>
            <a:fld id="{B8F5A54C-6434-4C3B-9388-99B9EA1C42C7}" type="slidenum">
              <a:rPr lang="x-none" smtClean="0"/>
              <a:pPr>
                <a:defRPr/>
              </a:pPr>
              <a:t>3</a:t>
            </a:fld>
            <a:endParaRPr lang="en-US" dirty="0"/>
          </a:p>
        </p:txBody>
      </p:sp>
    </p:spTree>
    <p:extLst>
      <p:ext uri="{BB962C8B-B14F-4D97-AF65-F5344CB8AC3E}">
        <p14:creationId xmlns:p14="http://schemas.microsoft.com/office/powerpoint/2010/main" val="313459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7" name="Rectangle 57">
            <a:extLst>
              <a:ext uri="{FF2B5EF4-FFF2-40B4-BE49-F238E27FC236}">
                <a16:creationId xmlns:a16="http://schemas.microsoft.com/office/drawing/2014/main" id="{248B9855-43C9-439B-BB87-424A6779D573}"/>
              </a:ext>
            </a:extLst>
          </p:cNvPr>
          <p:cNvSpPr>
            <a:spLocks noGrp="1" noChangeArrowheads="1"/>
          </p:cNvSpPr>
          <p:nvPr>
            <p:ph type="title"/>
          </p:nvPr>
        </p:nvSpPr>
        <p:spPr>
          <a:xfrm>
            <a:off x="236306" y="141082"/>
            <a:ext cx="8763000" cy="663146"/>
          </a:xfrm>
        </p:spPr>
        <p:txBody>
          <a:bodyPr/>
          <a:lstStyle/>
          <a:p>
            <a:pPr>
              <a:defRPr/>
            </a:pPr>
            <a:r>
              <a:rPr lang="it-IT" sz="3600" dirty="0"/>
              <a:t>Obtaining a Digital Certificate</a:t>
            </a:r>
          </a:p>
        </p:txBody>
      </p:sp>
      <p:cxnSp>
        <p:nvCxnSpPr>
          <p:cNvPr id="60" name="Straight Arrow Connector 12">
            <a:extLst>
              <a:ext uri="{FF2B5EF4-FFF2-40B4-BE49-F238E27FC236}">
                <a16:creationId xmlns:a16="http://schemas.microsoft.com/office/drawing/2014/main" id="{17E295B4-C7D3-4335-9BEC-7D9B630BBEDD}"/>
              </a:ext>
            </a:extLst>
          </p:cNvPr>
          <p:cNvCxnSpPr/>
          <p:nvPr/>
        </p:nvCxnSpPr>
        <p:spPr>
          <a:xfrm>
            <a:off x="2983556" y="2892118"/>
            <a:ext cx="3605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441" name="CasellaDiTesto 1">
            <a:extLst>
              <a:ext uri="{FF2B5EF4-FFF2-40B4-BE49-F238E27FC236}">
                <a16:creationId xmlns:a16="http://schemas.microsoft.com/office/drawing/2014/main" id="{5DA83150-8616-475B-A1C4-EFF83C420517}"/>
              </a:ext>
            </a:extLst>
          </p:cNvPr>
          <p:cNvSpPr txBox="1">
            <a:spLocks noChangeArrowheads="1"/>
          </p:cNvSpPr>
          <p:nvPr/>
        </p:nvSpPr>
        <p:spPr bwMode="auto">
          <a:xfrm>
            <a:off x="33876" y="4707034"/>
            <a:ext cx="9136628" cy="21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marL="457200" indent="-457200" eaLnBrk="1" hangingPunct="1">
              <a:spcAft>
                <a:spcPts val="600"/>
              </a:spcAft>
              <a:buClr>
                <a:schemeClr val="accent2"/>
              </a:buClr>
              <a:buSzPct val="85000"/>
              <a:buFont typeface="Arial" panose="020B0604020202020204" pitchFamily="34" charset="0"/>
              <a:buChar char="•"/>
            </a:pPr>
            <a:r>
              <a:rPr lang="en-US" sz="2000" b="0" dirty="0">
                <a:latin typeface="Calibri" panose="020F0502020204030204" pitchFamily="34" charset="0"/>
                <a:cs typeface="Calibri" panose="020F0502020204030204" pitchFamily="34" charset="0"/>
              </a:rPr>
              <a:t>To obtain a certificate you need to create a Certificate Signing Request (CSR) and sent it to a Certificate Authority (CA)</a:t>
            </a:r>
          </a:p>
          <a:p>
            <a:pPr lvl="1">
              <a:spcAft>
                <a:spcPts val="300"/>
              </a:spcAft>
              <a:buClr>
                <a:schemeClr val="accent2"/>
              </a:buClr>
              <a:buFont typeface="Calibri" panose="020F0502020204030204" pitchFamily="34" charset="0"/>
              <a:buChar char="-"/>
            </a:pPr>
            <a:r>
              <a:rPr lang="en-US" sz="1600" dirty="0">
                <a:latin typeface="Calibri" panose="020F0502020204030204" pitchFamily="34" charset="0"/>
                <a:cs typeface="Calibri" panose="020F0502020204030204" pitchFamily="34" charset="0"/>
              </a:rPr>
              <a:t>CSR is a digital document that contains your public key and other identifying information</a:t>
            </a:r>
          </a:p>
          <a:p>
            <a:pPr marL="457200" indent="-457200" eaLnBrk="1" hangingPunct="1">
              <a:spcAft>
                <a:spcPts val="600"/>
              </a:spcAft>
              <a:buClr>
                <a:schemeClr val="accent2"/>
              </a:buClr>
              <a:buSzPct val="85000"/>
              <a:buFont typeface="Arial" panose="020B0604020202020204" pitchFamily="34" charset="0"/>
              <a:buChar char="•"/>
            </a:pPr>
            <a:r>
              <a:rPr lang="en-US" sz="1800" b="0" dirty="0">
                <a:latin typeface="Calibri" panose="020F0502020204030204" pitchFamily="34" charset="0"/>
                <a:cs typeface="Calibri" panose="020F0502020204030204" pitchFamily="34" charset="0"/>
              </a:rPr>
              <a:t>Once the requester identity has been verified (e.g., ownership of the domain mentioned in CSR), the CA creates a certificate and signs it with the CA private key</a:t>
            </a:r>
          </a:p>
          <a:p>
            <a:pPr lvl="1">
              <a:spcAft>
                <a:spcPts val="300"/>
              </a:spcAft>
              <a:buClr>
                <a:schemeClr val="accent2"/>
              </a:buClr>
              <a:buFont typeface="Calibri" panose="020F0502020204030204" pitchFamily="34" charset="0"/>
              <a:buChar char="-"/>
            </a:pPr>
            <a:r>
              <a:rPr lang="en-US" sz="1600" dirty="0">
                <a:latin typeface="Calibri" panose="020F0502020204030204" pitchFamily="34" charset="0"/>
                <a:cs typeface="Calibri" panose="020F0502020204030204" pitchFamily="34" charset="0"/>
              </a:rPr>
              <a:t>Anyone can now validate the certificate by checking its digital signature with the CA’s public key</a:t>
            </a:r>
          </a:p>
        </p:txBody>
      </p:sp>
      <p:sp>
        <p:nvSpPr>
          <p:cNvPr id="4" name="Slide Number Placeholder 3">
            <a:extLst>
              <a:ext uri="{FF2B5EF4-FFF2-40B4-BE49-F238E27FC236}">
                <a16:creationId xmlns:a16="http://schemas.microsoft.com/office/drawing/2014/main" id="{C5757A5B-E198-49DC-BD60-26B97B92341E}"/>
              </a:ext>
            </a:extLst>
          </p:cNvPr>
          <p:cNvSpPr>
            <a:spLocks noGrp="1"/>
          </p:cNvSpPr>
          <p:nvPr>
            <p:ph type="sldNum" sz="quarter" idx="12"/>
          </p:nvPr>
        </p:nvSpPr>
        <p:spPr/>
        <p:txBody>
          <a:bodyPr/>
          <a:lstStyle/>
          <a:p>
            <a:pPr>
              <a:defRPr/>
            </a:pPr>
            <a:fld id="{B8F5A54C-6434-4C3B-9388-99B9EA1C42C7}" type="slidenum">
              <a:rPr lang="x-none" smtClean="0"/>
              <a:pPr>
                <a:defRPr/>
              </a:pPr>
              <a:t>4</a:t>
            </a:fld>
            <a:endParaRPr lang="en-US" dirty="0"/>
          </a:p>
        </p:txBody>
      </p:sp>
      <p:pic>
        <p:nvPicPr>
          <p:cNvPr id="3" name="Picture 2">
            <a:extLst>
              <a:ext uri="{FF2B5EF4-FFF2-40B4-BE49-F238E27FC236}">
                <a16:creationId xmlns:a16="http://schemas.microsoft.com/office/drawing/2014/main" id="{E7953546-0636-4EC5-BAAF-F9250FA93D39}"/>
              </a:ext>
            </a:extLst>
          </p:cNvPr>
          <p:cNvPicPr>
            <a:picLocks noChangeAspect="1"/>
          </p:cNvPicPr>
          <p:nvPr/>
        </p:nvPicPr>
        <p:blipFill>
          <a:blip r:embed="rId3"/>
          <a:stretch>
            <a:fillRect/>
          </a:stretch>
        </p:blipFill>
        <p:spPr>
          <a:xfrm>
            <a:off x="4937138" y="826151"/>
            <a:ext cx="701981" cy="971294"/>
          </a:xfrm>
          <a:prstGeom prst="rect">
            <a:avLst/>
          </a:prstGeom>
        </p:spPr>
      </p:pic>
      <p:pic>
        <p:nvPicPr>
          <p:cNvPr id="1026" name="Picture 2" descr="This diagram shows the process of requesting a digital certificate from a certificate authority (CA). You send your public key to the CA, which confirms your identity then builds and returns your signer certificate.">
            <a:extLst>
              <a:ext uri="{FF2B5EF4-FFF2-40B4-BE49-F238E27FC236}">
                <a16:creationId xmlns:a16="http://schemas.microsoft.com/office/drawing/2014/main" id="{CEB8CA7F-7943-4FF6-A099-758C02502E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321"/>
          <a:stretch/>
        </p:blipFill>
        <p:spPr bwMode="auto">
          <a:xfrm>
            <a:off x="309301" y="1866555"/>
            <a:ext cx="8072699" cy="26497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22">
            <a:extLst>
              <a:ext uri="{FF2B5EF4-FFF2-40B4-BE49-F238E27FC236}">
                <a16:creationId xmlns:a16="http://schemas.microsoft.com/office/drawing/2014/main" id="{84BDF901-FF08-4DD7-8381-66AE2273568A}"/>
              </a:ext>
            </a:extLst>
          </p:cNvPr>
          <p:cNvSpPr txBox="1">
            <a:spLocks noChangeArrowheads="1"/>
          </p:cNvSpPr>
          <p:nvPr/>
        </p:nvSpPr>
        <p:spPr bwMode="auto">
          <a:xfrm>
            <a:off x="1219200" y="1397335"/>
            <a:ext cx="1123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2000" i="1" dirty="0">
                <a:latin typeface="Calibri" panose="020F0502020204030204" pitchFamily="34" charset="0"/>
                <a:cs typeface="Calibri" panose="020F0502020204030204" pitchFamily="34" charset="0"/>
              </a:rPr>
              <a:t>Alice</a:t>
            </a:r>
          </a:p>
        </p:txBody>
      </p:sp>
      <p:pic>
        <p:nvPicPr>
          <p:cNvPr id="17" name="Picture 16">
            <a:extLst>
              <a:ext uri="{FF2B5EF4-FFF2-40B4-BE49-F238E27FC236}">
                <a16:creationId xmlns:a16="http://schemas.microsoft.com/office/drawing/2014/main" id="{6AD628D8-B9C6-4844-893A-6714086B89A5}"/>
              </a:ext>
            </a:extLst>
          </p:cNvPr>
          <p:cNvPicPr>
            <a:picLocks noChangeAspect="1"/>
          </p:cNvPicPr>
          <p:nvPr/>
        </p:nvPicPr>
        <p:blipFill>
          <a:blip r:embed="rId5"/>
          <a:stretch>
            <a:fillRect/>
          </a:stretch>
        </p:blipFill>
        <p:spPr>
          <a:xfrm>
            <a:off x="1295400" y="840756"/>
            <a:ext cx="556807" cy="598566"/>
          </a:xfrm>
          <a:prstGeom prst="rect">
            <a:avLst/>
          </a:prstGeom>
        </p:spPr>
      </p:pic>
      <p:pic>
        <p:nvPicPr>
          <p:cNvPr id="1028" name="Picture 4" descr="D:\Users\ae\AppData\Local\Temp\SNAGHTML5c0c55b.PNG">
            <a:extLst>
              <a:ext uri="{FF2B5EF4-FFF2-40B4-BE49-F238E27FC236}">
                <a16:creationId xmlns:a16="http://schemas.microsoft.com/office/drawing/2014/main" id="{0D611C51-1831-4CEB-BC66-96FEDBCC36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0" y="1025678"/>
            <a:ext cx="516601" cy="1001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434217-6286-4FDB-8E00-301BC9A37FF7}"/>
              </a:ext>
            </a:extLst>
          </p:cNvPr>
          <p:cNvSpPr txBox="1"/>
          <p:nvPr/>
        </p:nvSpPr>
        <p:spPr>
          <a:xfrm>
            <a:off x="4114800" y="3999294"/>
            <a:ext cx="3495671" cy="338554"/>
          </a:xfrm>
          <a:prstGeom prst="rect">
            <a:avLst/>
          </a:prstGeom>
          <a:solidFill>
            <a:schemeClr val="bg1"/>
          </a:solidFill>
        </p:spPr>
        <p:txBody>
          <a:bodyPr wrap="square" rtlCol="0">
            <a:spAutoFit/>
          </a:bodyPr>
          <a:lstStyle/>
          <a:p>
            <a:r>
              <a:rPr lang="en-US" sz="1600" dirty="0">
                <a:solidFill>
                  <a:srgbClr val="0070C0"/>
                </a:solidFill>
                <a:latin typeface="Calibri" panose="020F0502020204030204" pitchFamily="34" charset="0"/>
                <a:cs typeface="Calibri" panose="020F0502020204030204" pitchFamily="34" charset="0"/>
              </a:rPr>
              <a:t>Return Cert signed using CA Private key</a:t>
            </a:r>
          </a:p>
        </p:txBody>
      </p:sp>
      <p:pic>
        <p:nvPicPr>
          <p:cNvPr id="18" name="Picture 17">
            <a:extLst>
              <a:ext uri="{FF2B5EF4-FFF2-40B4-BE49-F238E27FC236}">
                <a16:creationId xmlns:a16="http://schemas.microsoft.com/office/drawing/2014/main" id="{E0F2CA14-EE46-4D87-995E-48DCB9639259}"/>
              </a:ext>
            </a:extLst>
          </p:cNvPr>
          <p:cNvPicPr>
            <a:picLocks noChangeAspect="1"/>
          </p:cNvPicPr>
          <p:nvPr/>
        </p:nvPicPr>
        <p:blipFill>
          <a:blip r:embed="rId7"/>
          <a:stretch>
            <a:fillRect/>
          </a:stretch>
        </p:blipFill>
        <p:spPr>
          <a:xfrm>
            <a:off x="7604042" y="1526418"/>
            <a:ext cx="295271" cy="374287"/>
          </a:xfrm>
          <a:prstGeom prst="rect">
            <a:avLst/>
          </a:prstGeom>
        </p:spPr>
      </p:pic>
      <p:pic>
        <p:nvPicPr>
          <p:cNvPr id="19" name="Picture 18">
            <a:extLst>
              <a:ext uri="{FF2B5EF4-FFF2-40B4-BE49-F238E27FC236}">
                <a16:creationId xmlns:a16="http://schemas.microsoft.com/office/drawing/2014/main" id="{281C0069-3293-483B-BB29-7B978DF150E4}"/>
              </a:ext>
            </a:extLst>
          </p:cNvPr>
          <p:cNvPicPr>
            <a:picLocks noChangeAspect="1"/>
          </p:cNvPicPr>
          <p:nvPr/>
        </p:nvPicPr>
        <p:blipFill>
          <a:blip r:embed="rId8"/>
          <a:stretch>
            <a:fillRect/>
          </a:stretch>
        </p:blipFill>
        <p:spPr>
          <a:xfrm>
            <a:off x="3343271" y="4019818"/>
            <a:ext cx="742944" cy="572872"/>
          </a:xfrm>
          <a:prstGeom prst="rect">
            <a:avLst/>
          </a:prstGeom>
        </p:spPr>
      </p:pic>
      <p:pic>
        <p:nvPicPr>
          <p:cNvPr id="5" name="Picture 4">
            <a:extLst>
              <a:ext uri="{FF2B5EF4-FFF2-40B4-BE49-F238E27FC236}">
                <a16:creationId xmlns:a16="http://schemas.microsoft.com/office/drawing/2014/main" id="{45BEC160-55AE-49B7-B364-0608ED373E20}"/>
              </a:ext>
            </a:extLst>
          </p:cNvPr>
          <p:cNvPicPr>
            <a:picLocks noChangeAspect="1"/>
          </p:cNvPicPr>
          <p:nvPr/>
        </p:nvPicPr>
        <p:blipFill>
          <a:blip r:embed="rId9"/>
          <a:stretch>
            <a:fillRect/>
          </a:stretch>
        </p:blipFill>
        <p:spPr>
          <a:xfrm>
            <a:off x="7937612" y="1675811"/>
            <a:ext cx="407978" cy="243267"/>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
            <a:extLst>
              <a:ext uri="{FF2B5EF4-FFF2-40B4-BE49-F238E27FC236}">
                <a16:creationId xmlns:a16="http://schemas.microsoft.com/office/drawing/2014/main" id="{69A3A0A6-D070-46B9-B3D0-978F8107C7EA}"/>
              </a:ext>
            </a:extLst>
          </p:cNvPr>
          <p:cNvSpPr>
            <a:spLocks noGrp="1" noChangeArrowheads="1"/>
          </p:cNvSpPr>
          <p:nvPr>
            <p:ph type="title"/>
          </p:nvPr>
        </p:nvSpPr>
        <p:spPr/>
        <p:txBody>
          <a:bodyPr>
            <a:normAutofit fontScale="90000"/>
          </a:bodyPr>
          <a:lstStyle/>
          <a:p>
            <a:pPr>
              <a:defRPr/>
            </a:pPr>
            <a:r>
              <a:rPr lang="en-US" sz="5000" dirty="0"/>
              <a:t>Digital Certificate</a:t>
            </a:r>
          </a:p>
        </p:txBody>
      </p:sp>
      <p:sp>
        <p:nvSpPr>
          <p:cNvPr id="384003" name="Rectangle 3">
            <a:extLst>
              <a:ext uri="{FF2B5EF4-FFF2-40B4-BE49-F238E27FC236}">
                <a16:creationId xmlns:a16="http://schemas.microsoft.com/office/drawing/2014/main" id="{8709698E-74EF-4D8C-A3F4-9884387BD8AD}"/>
              </a:ext>
            </a:extLst>
          </p:cNvPr>
          <p:cNvSpPr>
            <a:spLocks noGrp="1" noChangeArrowheads="1"/>
          </p:cNvSpPr>
          <p:nvPr>
            <p:ph idx="1"/>
          </p:nvPr>
        </p:nvSpPr>
        <p:spPr>
          <a:xfrm>
            <a:off x="304800" y="838200"/>
            <a:ext cx="8686800" cy="5997146"/>
          </a:xfrm>
        </p:spPr>
        <p:txBody>
          <a:bodyPr>
            <a:normAutofit fontScale="92500"/>
          </a:bodyPr>
          <a:lstStyle/>
          <a:p>
            <a:pPr>
              <a:spcBef>
                <a:spcPts val="1200"/>
              </a:spcBef>
              <a:defRPr/>
            </a:pPr>
            <a:r>
              <a:rPr lang="en-US" sz="2800" dirty="0">
                <a:cs typeface="Calibri" panose="020F0502020204030204" pitchFamily="34" charset="0"/>
              </a:rPr>
              <a:t>A digital certificate is a document that binds a </a:t>
            </a:r>
            <a:r>
              <a:rPr lang="en-US" sz="2800" b="1" dirty="0">
                <a:cs typeface="Calibri" panose="020F0502020204030204" pitchFamily="34" charset="0"/>
              </a:rPr>
              <a:t>public key </a:t>
            </a:r>
            <a:r>
              <a:rPr lang="en-US" sz="2800" dirty="0">
                <a:cs typeface="Calibri" panose="020F0502020204030204" pitchFamily="34" charset="0"/>
              </a:rPr>
              <a:t>to the identity of the legitimate owner </a:t>
            </a:r>
          </a:p>
          <a:p>
            <a:pPr marL="0" indent="0">
              <a:spcBef>
                <a:spcPts val="1200"/>
              </a:spcBef>
              <a:buNone/>
              <a:defRPr/>
            </a:pPr>
            <a:r>
              <a:rPr lang="en-US" sz="2500" dirty="0">
                <a:cs typeface="Calibri" panose="020F0502020204030204" pitchFamily="34" charset="0"/>
                <a:sym typeface="Wingdings"/>
              </a:rPr>
              <a:t> Cert = {Owner(ID), Owner(</a:t>
            </a:r>
            <a:r>
              <a:rPr lang="en-US" sz="2500" dirty="0" err="1">
                <a:cs typeface="Calibri" panose="020F0502020204030204" pitchFamily="34" charset="0"/>
                <a:sym typeface="Wingdings"/>
              </a:rPr>
              <a:t>Pub</a:t>
            </a:r>
            <a:r>
              <a:rPr lang="en-US" sz="2500" baseline="-25000" dirty="0" err="1">
                <a:cs typeface="Calibri" panose="020F0502020204030204" pitchFamily="34" charset="0"/>
                <a:sym typeface="Wingdings"/>
              </a:rPr>
              <a:t>key</a:t>
            </a:r>
            <a:r>
              <a:rPr lang="en-US" sz="2500" dirty="0">
                <a:cs typeface="Calibri" panose="020F0502020204030204" pitchFamily="34" charset="0"/>
                <a:sym typeface="Wingdings"/>
              </a:rPr>
              <a:t>), </a:t>
            </a:r>
            <a:r>
              <a:rPr lang="de-DE" sz="2500" dirty="0">
                <a:solidFill>
                  <a:srgbClr val="000000"/>
                </a:solidFill>
                <a:cs typeface="Calibri" panose="020F0502020204030204" pitchFamily="34" charset="0"/>
              </a:rPr>
              <a:t>CA digital signature of Cert</a:t>
            </a:r>
            <a:r>
              <a:rPr lang="de-DE" sz="2500" b="1" dirty="0">
                <a:solidFill>
                  <a:srgbClr val="000000"/>
                </a:solidFill>
                <a:cs typeface="Calibri" panose="020F0502020204030204" pitchFamily="34" charset="0"/>
              </a:rPr>
              <a:t>}</a:t>
            </a:r>
            <a:endParaRPr lang="en-US" sz="2500" dirty="0">
              <a:cs typeface="Calibri" panose="020F0502020204030204" pitchFamily="34" charset="0"/>
            </a:endParaRPr>
          </a:p>
          <a:p>
            <a:pPr>
              <a:spcBef>
                <a:spcPts val="1200"/>
              </a:spcBef>
              <a:defRPr/>
            </a:pPr>
            <a:r>
              <a:rPr lang="en-US" sz="2800" dirty="0">
                <a:cs typeface="Calibri" panose="020F0502020204030204" pitchFamily="34" charset="0"/>
              </a:rPr>
              <a:t>The binding between </a:t>
            </a:r>
            <a:r>
              <a:rPr lang="en-US" sz="2800" dirty="0">
                <a:cs typeface="Calibri" panose="020F0502020204030204" pitchFamily="34" charset="0"/>
                <a:sym typeface="Wingdings"/>
              </a:rPr>
              <a:t>{ID, </a:t>
            </a:r>
            <a:r>
              <a:rPr lang="en-US" sz="2800" dirty="0" err="1">
                <a:cs typeface="Calibri" panose="020F0502020204030204" pitchFamily="34" charset="0"/>
                <a:sym typeface="Wingdings"/>
              </a:rPr>
              <a:t>Pub</a:t>
            </a:r>
            <a:r>
              <a:rPr lang="en-US" sz="2800" baseline="-25000" dirty="0" err="1">
                <a:cs typeface="Calibri" panose="020F0502020204030204" pitchFamily="34" charset="0"/>
                <a:sym typeface="Wingdings"/>
              </a:rPr>
              <a:t>key</a:t>
            </a:r>
            <a:r>
              <a:rPr lang="en-US" sz="2800" dirty="0">
                <a:cs typeface="Calibri" panose="020F0502020204030204" pitchFamily="34" charset="0"/>
                <a:sym typeface="Wingdings"/>
              </a:rPr>
              <a:t>} is granted by a trusted Certification Authority (CA) that signs Cert</a:t>
            </a:r>
            <a:endParaRPr lang="en-US" sz="2800" baseline="-25000" dirty="0">
              <a:cs typeface="Calibri" panose="020F0502020204030204" pitchFamily="34" charset="0"/>
            </a:endParaRPr>
          </a:p>
          <a:p>
            <a:pPr>
              <a:spcBef>
                <a:spcPts val="1200"/>
              </a:spcBef>
              <a:defRPr/>
            </a:pPr>
            <a:r>
              <a:rPr lang="en-US" sz="2800" dirty="0">
                <a:cs typeface="Calibri" panose="020F0502020204030204" pitchFamily="34" charset="0"/>
              </a:rPr>
              <a:t>Provided that we have the CA’s public key, we can verify the CA signature and therefore verify the Cert authenticity</a:t>
            </a:r>
          </a:p>
          <a:p>
            <a:pPr lvl="1">
              <a:spcBef>
                <a:spcPts val="1200"/>
              </a:spcBef>
              <a:buClrTx/>
            </a:pPr>
            <a:r>
              <a:rPr lang="en-US" altLang="it-IT" sz="2400" dirty="0">
                <a:cs typeface="Calibri" panose="020F0502020204030204" pitchFamily="34" charset="0"/>
              </a:rPr>
              <a:t>We trust CA and we have CA’s public key </a:t>
            </a:r>
            <a:r>
              <a:rPr lang="en-US" altLang="it-IT" sz="2200" dirty="0">
                <a:cs typeface="Calibri" panose="020F0502020204030204" pitchFamily="34" charset="0"/>
              </a:rPr>
              <a:t>(e.g., </a:t>
            </a:r>
            <a:r>
              <a:rPr lang="en-US" sz="2200" dirty="0"/>
              <a:t>In Windows use </a:t>
            </a:r>
            <a:r>
              <a:rPr lang="en-US" sz="2200" b="1" dirty="0" err="1">
                <a:solidFill>
                  <a:srgbClr val="C00000"/>
                </a:solidFill>
              </a:rPr>
              <a:t>CertMgr</a:t>
            </a:r>
            <a:r>
              <a:rPr lang="en-US" sz="2200" dirty="0"/>
              <a:t> tool to see the installed Root Certificates)</a:t>
            </a:r>
            <a:endParaRPr lang="en-US" altLang="it-IT" sz="2200" dirty="0">
              <a:cs typeface="Calibri" panose="020F0502020204030204" pitchFamily="34" charset="0"/>
            </a:endParaRPr>
          </a:p>
          <a:p>
            <a:pPr lvl="1">
              <a:spcBef>
                <a:spcPts val="1200"/>
              </a:spcBef>
              <a:buClrTx/>
            </a:pPr>
            <a:r>
              <a:rPr lang="en-US" altLang="it-IT" sz="2400" dirty="0">
                <a:cs typeface="Calibri" panose="020F0502020204030204" pitchFamily="34" charset="0"/>
              </a:rPr>
              <a:t>Verify CA signature on the Cert. If O</a:t>
            </a:r>
            <a:r>
              <a:rPr lang="en-US" altLang="it-IT" sz="2400" dirty="0">
                <a:cs typeface="Calibri" panose="020F0502020204030204" pitchFamily="34" charset="0"/>
                <a:sym typeface="Wingdings" panose="05000000000000000000" pitchFamily="2" charset="2"/>
              </a:rPr>
              <a:t>K! then the Cert is </a:t>
            </a:r>
            <a:r>
              <a:rPr lang="en-US" altLang="it-IT" sz="2400" dirty="0">
                <a:cs typeface="Calibri" panose="020F0502020204030204" pitchFamily="34" charset="0"/>
              </a:rPr>
              <a:t>authentic</a:t>
            </a:r>
          </a:p>
          <a:p>
            <a:pPr lvl="1">
              <a:spcBef>
                <a:spcPts val="1200"/>
              </a:spcBef>
              <a:buClrTx/>
            </a:pPr>
            <a:r>
              <a:rPr lang="it-IT" altLang="it-IT" sz="2400" dirty="0"/>
              <a:t>Also check the certificate validity period to ensure it is NOT expired</a:t>
            </a:r>
          </a:p>
          <a:p>
            <a:pPr lvl="1">
              <a:spcBef>
                <a:spcPts val="1200"/>
              </a:spcBef>
              <a:buClrTx/>
            </a:pPr>
            <a:endParaRPr lang="en-US" altLang="it-IT" sz="2400" dirty="0">
              <a:cs typeface="Calibri" panose="020F0502020204030204" pitchFamily="34" charset="0"/>
            </a:endParaRPr>
          </a:p>
          <a:p>
            <a:pPr>
              <a:spcBef>
                <a:spcPts val="1200"/>
              </a:spcBef>
              <a:defRPr/>
            </a:pPr>
            <a:endParaRPr lang="en-US" sz="2800" dirty="0">
              <a:solidFill>
                <a:srgbClr val="0070C0"/>
              </a:solidFill>
              <a:cs typeface="Calibri" panose="020F0502020204030204" pitchFamily="34" charset="0"/>
            </a:endParaRPr>
          </a:p>
        </p:txBody>
      </p:sp>
      <p:sp>
        <p:nvSpPr>
          <p:cNvPr id="2" name="Slide Number Placeholder 1">
            <a:extLst>
              <a:ext uri="{FF2B5EF4-FFF2-40B4-BE49-F238E27FC236}">
                <a16:creationId xmlns:a16="http://schemas.microsoft.com/office/drawing/2014/main" id="{F4DA0B3B-FDC9-4553-906D-968F87DA00B0}"/>
              </a:ext>
            </a:extLst>
          </p:cNvPr>
          <p:cNvSpPr>
            <a:spLocks noGrp="1"/>
          </p:cNvSpPr>
          <p:nvPr>
            <p:ph type="sldNum" sz="quarter" idx="12"/>
          </p:nvPr>
        </p:nvSpPr>
        <p:spPr/>
        <p:txBody>
          <a:bodyPr/>
          <a:lstStyle/>
          <a:p>
            <a:pPr>
              <a:defRPr/>
            </a:pPr>
            <a:fld id="{B8F5A54C-6434-4C3B-9388-99B9EA1C42C7}" type="slidenum">
              <a:rPr lang="x-none" smtClean="0"/>
              <a:pPr>
                <a:defRPr/>
              </a:pPr>
              <a:t>5</a:t>
            </a:fld>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2F95-3F92-4D49-BE5F-034FB28768D6}"/>
              </a:ext>
            </a:extLst>
          </p:cNvPr>
          <p:cNvSpPr>
            <a:spLocks noGrp="1"/>
          </p:cNvSpPr>
          <p:nvPr>
            <p:ph type="title"/>
          </p:nvPr>
        </p:nvSpPr>
        <p:spPr/>
        <p:txBody>
          <a:bodyPr/>
          <a:lstStyle/>
          <a:p>
            <a:r>
              <a:rPr lang="en-US" dirty="0"/>
              <a:t>Anatomy of a Certificate</a:t>
            </a:r>
          </a:p>
        </p:txBody>
      </p:sp>
      <p:sp>
        <p:nvSpPr>
          <p:cNvPr id="4" name="Slide Number Placeholder 3">
            <a:extLst>
              <a:ext uri="{FF2B5EF4-FFF2-40B4-BE49-F238E27FC236}">
                <a16:creationId xmlns:a16="http://schemas.microsoft.com/office/drawing/2014/main" id="{53346A20-9BED-4571-B29D-135C0B03123B}"/>
              </a:ext>
            </a:extLst>
          </p:cNvPr>
          <p:cNvSpPr>
            <a:spLocks noGrp="1"/>
          </p:cNvSpPr>
          <p:nvPr>
            <p:ph type="sldNum" sz="quarter" idx="12"/>
          </p:nvPr>
        </p:nvSpPr>
        <p:spPr/>
        <p:txBody>
          <a:bodyPr/>
          <a:lstStyle/>
          <a:p>
            <a:pPr>
              <a:defRPr/>
            </a:pPr>
            <a:fld id="{B8F5A54C-6434-4C3B-9388-99B9EA1C42C7}" type="slidenum">
              <a:rPr lang="x-none" smtClean="0"/>
              <a:pPr>
                <a:defRPr/>
              </a:pPr>
              <a:t>6</a:t>
            </a:fld>
            <a:endParaRPr lang="en-US" dirty="0"/>
          </a:p>
        </p:txBody>
      </p:sp>
      <p:pic>
        <p:nvPicPr>
          <p:cNvPr id="2050" name="Picture 2" descr="Image result for digital certificate">
            <a:extLst>
              <a:ext uri="{FF2B5EF4-FFF2-40B4-BE49-F238E27FC236}">
                <a16:creationId xmlns:a16="http://schemas.microsoft.com/office/drawing/2014/main" id="{031F0BAE-083C-4874-AFA9-3D103B4CC9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45" b="15294"/>
          <a:stretch/>
        </p:blipFill>
        <p:spPr bwMode="auto">
          <a:xfrm>
            <a:off x="609600" y="1066800"/>
            <a:ext cx="7620000" cy="50091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86019E-C797-4458-B7AA-1B91BDFD9A9F}"/>
              </a:ext>
            </a:extLst>
          </p:cNvPr>
          <p:cNvSpPr txBox="1"/>
          <p:nvPr/>
        </p:nvSpPr>
        <p:spPr>
          <a:xfrm>
            <a:off x="3695700" y="3962400"/>
            <a:ext cx="1447800" cy="2769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a:latin typeface="Arial" panose="020B0604020202020204" pitchFamily="34" charset="0"/>
                <a:cs typeface="Arial" panose="020B0604020202020204" pitchFamily="34" charset="0"/>
              </a:rPr>
              <a:t>Digital Certificate</a:t>
            </a:r>
          </a:p>
        </p:txBody>
      </p:sp>
    </p:spTree>
    <p:extLst>
      <p:ext uri="{BB962C8B-B14F-4D97-AF65-F5344CB8AC3E}">
        <p14:creationId xmlns:p14="http://schemas.microsoft.com/office/powerpoint/2010/main" val="173823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F67FF3-146B-429B-A008-580CE757B50E}"/>
              </a:ext>
            </a:extLst>
          </p:cNvPr>
          <p:cNvSpPr>
            <a:spLocks noGrp="1"/>
          </p:cNvSpPr>
          <p:nvPr>
            <p:ph type="sldNum" sz="quarter" idx="12"/>
          </p:nvPr>
        </p:nvSpPr>
        <p:spPr/>
        <p:txBody>
          <a:bodyPr/>
          <a:lstStyle/>
          <a:p>
            <a:pPr>
              <a:defRPr/>
            </a:pPr>
            <a:fld id="{B8F5A54C-6434-4C3B-9388-99B9EA1C42C7}" type="slidenum">
              <a:rPr lang="x-none" smtClean="0"/>
              <a:pPr>
                <a:defRPr/>
              </a:pPr>
              <a:t>7</a:t>
            </a:fld>
            <a:endParaRPr lang="en-US" dirty="0"/>
          </a:p>
        </p:txBody>
      </p:sp>
      <p:pic>
        <p:nvPicPr>
          <p:cNvPr id="5124" name="Picture 4" descr="Related image">
            <a:extLst>
              <a:ext uri="{FF2B5EF4-FFF2-40B4-BE49-F238E27FC236}">
                <a16:creationId xmlns:a16="http://schemas.microsoft.com/office/drawing/2014/main" id="{06C9D6C1-042F-4FA3-BCE3-8678C08D5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105" y="551874"/>
            <a:ext cx="4845684" cy="5754251"/>
          </a:xfrm>
          <a:prstGeom prst="rect">
            <a:avLst/>
          </a:prstGeom>
          <a:noFill/>
          <a:extLst>
            <a:ext uri="{909E8E84-426E-40DD-AFC4-6F175D3DCCD1}">
              <a14:hiddenFill xmlns:a14="http://schemas.microsoft.com/office/drawing/2010/main">
                <a:solidFill>
                  <a:srgbClr val="FFFFFF"/>
                </a:solidFill>
              </a14:hiddenFill>
            </a:ext>
          </a:extLst>
        </p:spPr>
      </p:pic>
      <p:sp>
        <p:nvSpPr>
          <p:cNvPr id="386050" name="Rectangle 2">
            <a:extLst>
              <a:ext uri="{FF2B5EF4-FFF2-40B4-BE49-F238E27FC236}">
                <a16:creationId xmlns:a16="http://schemas.microsoft.com/office/drawing/2014/main" id="{B818A399-BD48-4030-8CFE-2B3C80A875FD}"/>
              </a:ext>
            </a:extLst>
          </p:cNvPr>
          <p:cNvSpPr>
            <a:spLocks noGrp="1" noChangeArrowheads="1"/>
          </p:cNvSpPr>
          <p:nvPr>
            <p:ph type="title"/>
          </p:nvPr>
        </p:nvSpPr>
        <p:spPr>
          <a:xfrm>
            <a:off x="0" y="148358"/>
            <a:ext cx="5334000" cy="663146"/>
          </a:xfrm>
        </p:spPr>
        <p:txBody>
          <a:bodyPr/>
          <a:lstStyle/>
          <a:p>
            <a:pPr>
              <a:defRPr/>
            </a:pPr>
            <a:r>
              <a:rPr lang="it-IT" sz="3600" dirty="0"/>
              <a:t>X.509 </a:t>
            </a:r>
            <a:r>
              <a:rPr lang="en-US" sz="3600" dirty="0"/>
              <a:t>Certificate Format</a:t>
            </a:r>
            <a:endParaRPr lang="it-IT" sz="3600" dirty="0"/>
          </a:p>
        </p:txBody>
      </p:sp>
      <p:sp>
        <p:nvSpPr>
          <p:cNvPr id="5" name="Rectangle 4">
            <a:extLst>
              <a:ext uri="{FF2B5EF4-FFF2-40B4-BE49-F238E27FC236}">
                <a16:creationId xmlns:a16="http://schemas.microsoft.com/office/drawing/2014/main" id="{C6B18642-FDFF-41B7-BF3F-03E9BC117215}"/>
              </a:ext>
            </a:extLst>
          </p:cNvPr>
          <p:cNvSpPr/>
          <p:nvPr/>
        </p:nvSpPr>
        <p:spPr>
          <a:xfrm>
            <a:off x="138211" y="1371600"/>
            <a:ext cx="3900389" cy="3607141"/>
          </a:xfrm>
          <a:prstGeom prst="rect">
            <a:avLst/>
          </a:prstGeom>
        </p:spPr>
        <p:txBody>
          <a:bodyPr wrap="square">
            <a:spAutoFit/>
          </a:bodyPr>
          <a:lstStyle/>
          <a:p>
            <a:pPr marL="342900" indent="-342900">
              <a:lnSpc>
                <a:spcPct val="90000"/>
              </a:lnSpc>
              <a:spcBef>
                <a:spcPct val="20000"/>
              </a:spcBef>
              <a:spcAft>
                <a:spcPts val="600"/>
              </a:spcAft>
              <a:buClr>
                <a:schemeClr val="accent2"/>
              </a:buClr>
              <a:buSzPct val="85000"/>
              <a:buFont typeface="Arial" panose="020B0604020202020204" pitchFamily="34" charset="0"/>
              <a:buChar char="•"/>
            </a:pPr>
            <a:r>
              <a:rPr lang="de-DE" altLang="en-US" sz="2600" dirty="0">
                <a:solidFill>
                  <a:schemeClr val="tx1"/>
                </a:solidFill>
                <a:latin typeface="Calibri" panose="020F0502020204030204" pitchFamily="34" charset="0"/>
              </a:rPr>
              <a:t>X509 is a popular Cert standard that define the attributes of a certificate</a:t>
            </a:r>
          </a:p>
          <a:p>
            <a:pPr marL="342900" indent="-342900">
              <a:lnSpc>
                <a:spcPct val="90000"/>
              </a:lnSpc>
              <a:spcBef>
                <a:spcPct val="20000"/>
              </a:spcBef>
              <a:spcAft>
                <a:spcPts val="600"/>
              </a:spcAft>
              <a:buClr>
                <a:schemeClr val="accent2"/>
              </a:buClr>
              <a:buSzPct val="85000"/>
              <a:buFont typeface="Arial" panose="020B0604020202020204" pitchFamily="34" charset="0"/>
              <a:buChar char="•"/>
            </a:pPr>
            <a:r>
              <a:rPr lang="de-DE" altLang="en-US" sz="2600" dirty="0">
                <a:solidFill>
                  <a:schemeClr val="tx1"/>
                </a:solidFill>
                <a:latin typeface="Calibri" panose="020F0502020204030204" pitchFamily="34" charset="0"/>
              </a:rPr>
              <a:t>CA signature is computed over all other attrributes in the certifcate (after hashing them)</a:t>
            </a:r>
          </a:p>
          <a:p>
            <a:pPr marL="457200" indent="-457200">
              <a:buFont typeface="Arial" panose="020B0604020202020204" pitchFamily="34" charset="0"/>
              <a:buChar char="•"/>
            </a:pPr>
            <a:endParaRPr lang="de-DE" altLang="en-US" sz="26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Users\ae\AppData\Local\Temp\SNAGHTML6a9c1e3.PNG">
            <a:extLst>
              <a:ext uri="{FF2B5EF4-FFF2-40B4-BE49-F238E27FC236}">
                <a16:creationId xmlns:a16="http://schemas.microsoft.com/office/drawing/2014/main" id="{FB6918B3-B6D3-4E65-9733-5B34103C63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399" y="609600"/>
            <a:ext cx="5247795" cy="29837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CB420E-D528-4BF3-885D-6074BF6EF875}"/>
              </a:ext>
            </a:extLst>
          </p:cNvPr>
          <p:cNvSpPr>
            <a:spLocks noGrp="1"/>
          </p:cNvSpPr>
          <p:nvPr>
            <p:ph type="title"/>
          </p:nvPr>
        </p:nvSpPr>
        <p:spPr>
          <a:xfrm>
            <a:off x="228600" y="22654"/>
            <a:ext cx="8763000" cy="586946"/>
          </a:xfrm>
        </p:spPr>
        <p:txBody>
          <a:bodyPr/>
          <a:lstStyle/>
          <a:p>
            <a:r>
              <a:rPr lang="en-US" sz="3600" dirty="0"/>
              <a:t>Trust Chain</a:t>
            </a:r>
          </a:p>
        </p:txBody>
      </p:sp>
      <p:sp>
        <p:nvSpPr>
          <p:cNvPr id="4" name="Slide Number Placeholder 3">
            <a:extLst>
              <a:ext uri="{FF2B5EF4-FFF2-40B4-BE49-F238E27FC236}">
                <a16:creationId xmlns:a16="http://schemas.microsoft.com/office/drawing/2014/main" id="{9B66C75F-46E3-4E38-B330-E828E1C98A92}"/>
              </a:ext>
            </a:extLst>
          </p:cNvPr>
          <p:cNvSpPr>
            <a:spLocks noGrp="1"/>
          </p:cNvSpPr>
          <p:nvPr>
            <p:ph type="sldNum" sz="quarter" idx="12"/>
          </p:nvPr>
        </p:nvSpPr>
        <p:spPr/>
        <p:txBody>
          <a:bodyPr/>
          <a:lstStyle/>
          <a:p>
            <a:pPr>
              <a:defRPr/>
            </a:pPr>
            <a:fld id="{B8F5A54C-6434-4C3B-9388-99B9EA1C42C7}" type="slidenum">
              <a:rPr lang="x-none" smtClean="0"/>
              <a:pPr>
                <a:defRPr/>
              </a:pPr>
              <a:t>8</a:t>
            </a:fld>
            <a:endParaRPr lang="en-US" dirty="0"/>
          </a:p>
        </p:txBody>
      </p:sp>
      <p:sp>
        <p:nvSpPr>
          <p:cNvPr id="3" name="Rectangle 2">
            <a:extLst>
              <a:ext uri="{FF2B5EF4-FFF2-40B4-BE49-F238E27FC236}">
                <a16:creationId xmlns:a16="http://schemas.microsoft.com/office/drawing/2014/main" id="{93B58244-328A-49A7-9B10-BBEC267ED21B}"/>
              </a:ext>
            </a:extLst>
          </p:cNvPr>
          <p:cNvSpPr/>
          <p:nvPr/>
        </p:nvSpPr>
        <p:spPr>
          <a:xfrm>
            <a:off x="76200" y="838200"/>
            <a:ext cx="3657600" cy="41217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14300" indent="-114300">
              <a:spcBef>
                <a:spcPct val="20000"/>
              </a:spcBef>
              <a:spcAft>
                <a:spcPts val="600"/>
              </a:spcAft>
              <a:buClr>
                <a:schemeClr val="accent2"/>
              </a:buClr>
              <a:buSzPct val="85000"/>
              <a:buFontTx/>
              <a:buChar char="-"/>
            </a:pPr>
            <a:r>
              <a:rPr lang="en-US" sz="1600" dirty="0">
                <a:solidFill>
                  <a:schemeClr val="tx1"/>
                </a:solidFill>
                <a:latin typeface="Calibri" panose="020F0502020204030204" pitchFamily="34" charset="0"/>
              </a:rPr>
              <a:t>Certificate of Root CA is </a:t>
            </a:r>
            <a:r>
              <a:rPr lang="en-US" sz="1600" b="1" dirty="0">
                <a:solidFill>
                  <a:schemeClr val="tx1"/>
                </a:solidFill>
                <a:latin typeface="Calibri" panose="020F0502020204030204" pitchFamily="34" charset="0"/>
              </a:rPr>
              <a:t>self-signed</a:t>
            </a:r>
            <a:r>
              <a:rPr lang="en-US" sz="1600" dirty="0">
                <a:solidFill>
                  <a:schemeClr val="tx1"/>
                </a:solidFill>
                <a:latin typeface="Calibri" panose="020F0502020204030204" pitchFamily="34" charset="0"/>
              </a:rPr>
              <a:t> with the Root CA private key</a:t>
            </a:r>
          </a:p>
          <a:p>
            <a:pPr marL="114300" indent="-114300">
              <a:spcBef>
                <a:spcPct val="20000"/>
              </a:spcBef>
              <a:spcAft>
                <a:spcPts val="600"/>
              </a:spcAft>
              <a:buClr>
                <a:schemeClr val="accent2"/>
              </a:buClr>
              <a:buSzPct val="85000"/>
              <a:buFontTx/>
              <a:buChar char="-"/>
            </a:pPr>
            <a:endParaRPr lang="en-US" sz="1600" dirty="0">
              <a:solidFill>
                <a:schemeClr val="tx1"/>
              </a:solidFill>
              <a:latin typeface="Calibri" panose="020F0502020204030204" pitchFamily="34" charset="0"/>
            </a:endParaRPr>
          </a:p>
          <a:p>
            <a:pPr marL="114300" indent="-114300">
              <a:spcBef>
                <a:spcPct val="20000"/>
              </a:spcBef>
              <a:spcAft>
                <a:spcPts val="600"/>
              </a:spcAft>
              <a:buClr>
                <a:schemeClr val="accent2"/>
              </a:buClr>
              <a:buSzPct val="85000"/>
              <a:buFontTx/>
              <a:buChar char="-"/>
            </a:pPr>
            <a:r>
              <a:rPr lang="en-US" sz="1600" dirty="0">
                <a:solidFill>
                  <a:schemeClr val="tx1"/>
                </a:solidFill>
                <a:latin typeface="Calibri" panose="020F0502020204030204" pitchFamily="34" charset="0"/>
              </a:rPr>
              <a:t>Certificate of Intermediate CA is signed with the Root CA private key</a:t>
            </a:r>
          </a:p>
          <a:p>
            <a:pPr marL="114300" indent="-114300">
              <a:spcBef>
                <a:spcPct val="20000"/>
              </a:spcBef>
              <a:spcAft>
                <a:spcPts val="600"/>
              </a:spcAft>
              <a:buClr>
                <a:schemeClr val="accent2"/>
              </a:buClr>
              <a:buSzPct val="85000"/>
              <a:buFontTx/>
              <a:buChar char="-"/>
            </a:pPr>
            <a:endParaRPr lang="en-US" sz="1600" dirty="0">
              <a:solidFill>
                <a:schemeClr val="tx1"/>
              </a:solidFill>
              <a:latin typeface="Calibri" panose="020F0502020204030204" pitchFamily="34" charset="0"/>
            </a:endParaRPr>
          </a:p>
          <a:p>
            <a:pPr marL="114300" indent="-114300">
              <a:spcBef>
                <a:spcPts val="0"/>
              </a:spcBef>
              <a:spcAft>
                <a:spcPts val="0"/>
              </a:spcAft>
              <a:buClr>
                <a:schemeClr val="accent2"/>
              </a:buClr>
              <a:buSzPct val="85000"/>
              <a:buFontTx/>
              <a:buChar char="-"/>
            </a:pPr>
            <a:r>
              <a:rPr lang="en-US" sz="1600" dirty="0">
                <a:solidFill>
                  <a:schemeClr val="tx1"/>
                </a:solidFill>
                <a:latin typeface="Calibri" panose="020F0502020204030204" pitchFamily="34" charset="0"/>
              </a:rPr>
              <a:t>Issued certificates </a:t>
            </a:r>
          </a:p>
          <a:p>
            <a:pPr marL="114300" indent="-114300">
              <a:spcBef>
                <a:spcPts val="0"/>
              </a:spcBef>
              <a:spcAft>
                <a:spcPts val="0"/>
              </a:spcAft>
              <a:buClr>
                <a:schemeClr val="accent2"/>
              </a:buClr>
              <a:buSzPct val="85000"/>
            </a:pPr>
            <a:r>
              <a:rPr lang="en-US" sz="1600" dirty="0">
                <a:solidFill>
                  <a:schemeClr val="tx1"/>
                </a:solidFill>
                <a:latin typeface="Calibri" panose="020F0502020204030204" pitchFamily="34" charset="0"/>
              </a:rPr>
              <a:t>are signed with the private key</a:t>
            </a:r>
          </a:p>
          <a:p>
            <a:pPr marL="114300" indent="-114300">
              <a:spcBef>
                <a:spcPts val="0"/>
              </a:spcBef>
              <a:spcAft>
                <a:spcPts val="0"/>
              </a:spcAft>
              <a:buClr>
                <a:schemeClr val="accent2"/>
              </a:buClr>
              <a:buSzPct val="85000"/>
            </a:pPr>
            <a:r>
              <a:rPr lang="en-US" sz="1600" dirty="0">
                <a:solidFill>
                  <a:schemeClr val="tx1"/>
                </a:solidFill>
                <a:latin typeface="Calibri" panose="020F0502020204030204" pitchFamily="34" charset="0"/>
              </a:rPr>
              <a:t>of Issuing Intermediate CA</a:t>
            </a:r>
            <a:endParaRPr lang="en-US" sz="1800" dirty="0">
              <a:solidFill>
                <a:schemeClr val="tx1"/>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429F443-8594-4CA1-9AA9-FB2F4CD2C5E8}"/>
              </a:ext>
            </a:extLst>
          </p:cNvPr>
          <p:cNvSpPr/>
          <p:nvPr/>
        </p:nvSpPr>
        <p:spPr>
          <a:xfrm>
            <a:off x="533400" y="4495800"/>
            <a:ext cx="8382000" cy="182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spcAft>
                <a:spcPts val="600"/>
              </a:spcAft>
              <a:buClr>
                <a:schemeClr val="accent2"/>
              </a:buClr>
              <a:buSzPct val="85000"/>
              <a:buFont typeface="Arial" panose="020B0604020202020204" pitchFamily="34" charset="0"/>
              <a:buChar char="•"/>
            </a:pPr>
            <a:r>
              <a:rPr lang="en-US" sz="1800" dirty="0">
                <a:solidFill>
                  <a:srgbClr val="0070C0"/>
                </a:solidFill>
                <a:latin typeface="Calibri" panose="020F0502020204030204" pitchFamily="34" charset="0"/>
              </a:rPr>
              <a:t>The </a:t>
            </a:r>
            <a:r>
              <a:rPr lang="en-US" sz="1800" b="1" dirty="0">
                <a:solidFill>
                  <a:srgbClr val="0070C0"/>
                </a:solidFill>
                <a:latin typeface="Calibri" panose="020F0502020204030204" pitchFamily="34" charset="0"/>
              </a:rPr>
              <a:t>Trust Chain </a:t>
            </a:r>
            <a:r>
              <a:rPr lang="en-US" sz="1800" dirty="0">
                <a:solidFill>
                  <a:srgbClr val="0070C0"/>
                </a:solidFill>
                <a:latin typeface="Calibri" panose="020F0502020204030204" pitchFamily="34" charset="0"/>
              </a:rPr>
              <a:t>allows anyone to check the authenticity of any certificate by examining it all the way to a well-known, trusted root certificate</a:t>
            </a:r>
          </a:p>
          <a:p>
            <a:pPr marL="342900" indent="-342900">
              <a:spcBef>
                <a:spcPct val="20000"/>
              </a:spcBef>
              <a:spcAft>
                <a:spcPts val="600"/>
              </a:spcAft>
              <a:buClr>
                <a:schemeClr val="accent2"/>
              </a:buClr>
              <a:buSzPct val="85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Trust Chain allows a distributed trust model by enabling the ability to have multiple intermediary Cas with one master root CA</a:t>
            </a:r>
          </a:p>
          <a:p>
            <a:pPr marL="342900" indent="-342900">
              <a:spcBef>
                <a:spcPct val="20000"/>
              </a:spcBef>
              <a:spcAft>
                <a:spcPts val="600"/>
              </a:spcAft>
              <a:buClr>
                <a:schemeClr val="accent2"/>
              </a:buClr>
              <a:buSzPct val="85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This allow more scalable solution and limits the risk if one CS is compromised</a:t>
            </a:r>
          </a:p>
          <a:p>
            <a:pPr marL="342900" indent="-342900">
              <a:spcBef>
                <a:spcPct val="20000"/>
              </a:spcBef>
              <a:spcAft>
                <a:spcPts val="600"/>
              </a:spcAft>
              <a:buClr>
                <a:schemeClr val="accent2"/>
              </a:buClr>
              <a:buSzPct val="85000"/>
              <a:buFont typeface="Arial" panose="020B0604020202020204" pitchFamily="34" charset="0"/>
              <a:buChar char="•"/>
            </a:pPr>
            <a:endParaRPr lang="en-US" sz="1800" dirty="0">
              <a:solidFill>
                <a:schemeClr val="tx1"/>
              </a:solidFill>
              <a:latin typeface="Calibri" panose="020F0502020204030204" pitchFamily="34" charset="0"/>
            </a:endParaRPr>
          </a:p>
          <a:p>
            <a:pPr marL="800100" lvl="1" indent="-342900">
              <a:spcBef>
                <a:spcPct val="20000"/>
              </a:spcBef>
              <a:spcAft>
                <a:spcPts val="600"/>
              </a:spcAft>
              <a:buClr>
                <a:schemeClr val="accent2"/>
              </a:buClr>
              <a:buSzPct val="85000"/>
              <a:buFontTx/>
              <a:buChar char="-"/>
            </a:pPr>
            <a:endParaRPr lang="en-US" sz="1800" dirty="0">
              <a:solidFill>
                <a:schemeClr val="tx1"/>
              </a:solidFill>
              <a:latin typeface="Calibri" panose="020F0502020204030204" pitchFamily="34" charset="0"/>
            </a:endParaRPr>
          </a:p>
          <a:p>
            <a:pPr marL="342900" indent="-342900">
              <a:spcBef>
                <a:spcPct val="20000"/>
              </a:spcBef>
              <a:spcAft>
                <a:spcPts val="600"/>
              </a:spcAft>
              <a:buClr>
                <a:schemeClr val="accent2"/>
              </a:buClr>
              <a:buSzPct val="85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p:txBody>
      </p:sp>
      <p:pic>
        <p:nvPicPr>
          <p:cNvPr id="8" name="Picture 2" descr="Image result for certificate authority">
            <a:extLst>
              <a:ext uri="{FF2B5EF4-FFF2-40B4-BE49-F238E27FC236}">
                <a16:creationId xmlns:a16="http://schemas.microsoft.com/office/drawing/2014/main" id="{48876EC6-14B8-4C8C-A3E7-E2D51E4A6E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6" t="3271" r="80232" b="10058"/>
          <a:stretch/>
        </p:blipFill>
        <p:spPr bwMode="auto">
          <a:xfrm>
            <a:off x="8146569" y="685800"/>
            <a:ext cx="942262" cy="332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10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3BFC40F4-C658-4AC5-AFD5-3B721011118B}"/>
              </a:ext>
            </a:extLst>
          </p:cNvPr>
          <p:cNvSpPr>
            <a:spLocks noGrp="1" noChangeArrowheads="1"/>
          </p:cNvSpPr>
          <p:nvPr>
            <p:ph type="title"/>
          </p:nvPr>
        </p:nvSpPr>
        <p:spPr/>
        <p:txBody>
          <a:bodyPr/>
          <a:lstStyle/>
          <a:p>
            <a:pPr>
              <a:defRPr/>
            </a:pPr>
            <a:r>
              <a:rPr lang="it-IT" dirty="0"/>
              <a:t>Certificate </a:t>
            </a:r>
            <a:r>
              <a:rPr lang="en-US" dirty="0"/>
              <a:t>Revocation</a:t>
            </a:r>
          </a:p>
        </p:txBody>
      </p:sp>
      <p:sp>
        <p:nvSpPr>
          <p:cNvPr id="29699" name="Rectangle 3">
            <a:extLst>
              <a:ext uri="{FF2B5EF4-FFF2-40B4-BE49-F238E27FC236}">
                <a16:creationId xmlns:a16="http://schemas.microsoft.com/office/drawing/2014/main" id="{61FC88B2-D86C-48F5-AFFA-1E47B5707959}"/>
              </a:ext>
            </a:extLst>
          </p:cNvPr>
          <p:cNvSpPr>
            <a:spLocks noGrp="1" noChangeArrowheads="1"/>
          </p:cNvSpPr>
          <p:nvPr>
            <p:ph idx="1"/>
          </p:nvPr>
        </p:nvSpPr>
        <p:spPr>
          <a:xfrm>
            <a:off x="258726" y="710608"/>
            <a:ext cx="8809074" cy="3556591"/>
          </a:xfrm>
        </p:spPr>
        <p:txBody>
          <a:bodyPr/>
          <a:lstStyle/>
          <a:p>
            <a:r>
              <a:rPr lang="it-IT" altLang="it-IT" sz="2000" dirty="0"/>
              <a:t>A PKI MUST include mechanisms for revoking certificates! In case:</a:t>
            </a:r>
          </a:p>
          <a:p>
            <a:pPr lvl="1"/>
            <a:r>
              <a:rPr lang="it-IT" altLang="it-IT" sz="1800" dirty="0"/>
              <a:t>Public keys whose private keys have been compronised or lost</a:t>
            </a:r>
          </a:p>
          <a:p>
            <a:pPr lvl="1"/>
            <a:r>
              <a:rPr lang="en-US" altLang="it-IT" sz="1800" dirty="0"/>
              <a:t>The domain was transferred to a new owner</a:t>
            </a:r>
          </a:p>
          <a:p>
            <a:pPr lvl="1"/>
            <a:r>
              <a:rPr lang="it-IT" altLang="it-IT" sz="1800" dirty="0"/>
              <a:t>Analogy: a credit card cancellation when lost or stolen</a:t>
            </a:r>
          </a:p>
          <a:p>
            <a:r>
              <a:rPr lang="it-IT" altLang="it-IT" sz="2000" dirty="0"/>
              <a:t>Explicit revocation is used. CA maintains and publishes a </a:t>
            </a:r>
            <a:r>
              <a:rPr lang="it-IT" altLang="it-IT" sz="2000" b="1" dirty="0"/>
              <a:t>Certificate Revocation List</a:t>
            </a:r>
            <a:r>
              <a:rPr lang="it-IT" altLang="it-IT" sz="2000" dirty="0"/>
              <a:t> (</a:t>
            </a:r>
            <a:r>
              <a:rPr lang="it-IT" altLang="it-IT" sz="2000" b="1" dirty="0">
                <a:solidFill>
                  <a:srgbClr val="C00000"/>
                </a:solidFill>
              </a:rPr>
              <a:t>CRL</a:t>
            </a:r>
            <a:r>
              <a:rPr lang="it-IT" altLang="it-IT" sz="2000" dirty="0"/>
              <a:t>) </a:t>
            </a:r>
            <a:r>
              <a:rPr lang="en-US" altLang="it-IT" sz="2000" dirty="0"/>
              <a:t>to inform client about certificates that have been revoked (i.e., no longer valid)</a:t>
            </a:r>
            <a:endParaRPr lang="it-IT" altLang="it-IT" sz="2000" dirty="0"/>
          </a:p>
          <a:p>
            <a:r>
              <a:rPr lang="it-IT" altLang="it-IT" sz="2000" dirty="0"/>
              <a:t>Client can download and </a:t>
            </a:r>
            <a:r>
              <a:rPr lang="en-US" altLang="it-IT" sz="2000" dirty="0"/>
              <a:t>periodically sync</a:t>
            </a:r>
            <a:r>
              <a:rPr lang="it-IT" altLang="it-IT" sz="2000" dirty="0"/>
              <a:t> the CRL from the CA to verify whether a particular Cert is revoked. </a:t>
            </a:r>
            <a:endParaRPr lang="it-IT" altLang="it-IT" sz="2400" dirty="0"/>
          </a:p>
        </p:txBody>
      </p:sp>
      <p:sp>
        <p:nvSpPr>
          <p:cNvPr id="2" name="Slide Number Placeholder 1">
            <a:extLst>
              <a:ext uri="{FF2B5EF4-FFF2-40B4-BE49-F238E27FC236}">
                <a16:creationId xmlns:a16="http://schemas.microsoft.com/office/drawing/2014/main" id="{6C7318CF-7EC0-4A8B-83EA-7E1FA202A923}"/>
              </a:ext>
            </a:extLst>
          </p:cNvPr>
          <p:cNvSpPr>
            <a:spLocks noGrp="1"/>
          </p:cNvSpPr>
          <p:nvPr>
            <p:ph type="sldNum" sz="quarter" idx="12"/>
          </p:nvPr>
        </p:nvSpPr>
        <p:spPr/>
        <p:txBody>
          <a:bodyPr/>
          <a:lstStyle/>
          <a:p>
            <a:pPr>
              <a:defRPr/>
            </a:pPr>
            <a:fld id="{B8F5A54C-6434-4C3B-9388-99B9EA1C42C7}" type="slidenum">
              <a:rPr lang="x-none" smtClean="0"/>
              <a:pPr>
                <a:defRPr/>
              </a:pPr>
              <a:t>9</a:t>
            </a:fld>
            <a:endParaRPr lang="en-US" dirty="0"/>
          </a:p>
        </p:txBody>
      </p:sp>
      <p:pic>
        <p:nvPicPr>
          <p:cNvPr id="1026" name="Picture 2" descr="D:\Users\ae\AppData\Local\Temp\SNAGHTML1d8eab13.PNG">
            <a:extLst>
              <a:ext uri="{FF2B5EF4-FFF2-40B4-BE49-F238E27FC236}">
                <a16:creationId xmlns:a16="http://schemas.microsoft.com/office/drawing/2014/main" id="{04DDFF2D-040B-4977-AF05-D4B0DEFC8B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4481353"/>
            <a:ext cx="4343400" cy="2249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0C7CC7-8E0E-4291-80A3-D956D268C1E3}"/>
              </a:ext>
            </a:extLst>
          </p:cNvPr>
          <p:cNvSpPr txBox="1"/>
          <p:nvPr/>
        </p:nvSpPr>
        <p:spPr>
          <a:xfrm>
            <a:off x="6400800" y="4481353"/>
            <a:ext cx="990600" cy="307777"/>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b="1" dirty="0">
                <a:solidFill>
                  <a:schemeClr val="tx1"/>
                </a:solidFill>
                <a:latin typeface="Arial" panose="020B0604020202020204" pitchFamily="34" charset="0"/>
                <a:cs typeface="Arial" panose="020B0604020202020204" pitchFamily="34" charset="0"/>
              </a:rPr>
              <a:t>Client</a:t>
            </a:r>
          </a:p>
        </p:txBody>
      </p:sp>
    </p:spTree>
  </p:cSld>
  <p:clrMapOvr>
    <a:masterClrMapping/>
  </p:clrMapOvr>
  <p:transition spd="slow"/>
</p:sld>
</file>

<file path=ppt/theme/theme1.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olienvorlage2">
  <a:themeElements>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79C7A556E8BE4B98C2AB7ED8CA5E32" ma:contentTypeVersion="2" ma:contentTypeDescription="Create a new document." ma:contentTypeScope="" ma:versionID="bd8fdefa5f8b359d099d8e126c1253dc">
  <xsd:schema xmlns:xsd="http://www.w3.org/2001/XMLSchema" xmlns:xs="http://www.w3.org/2001/XMLSchema" xmlns:p="http://schemas.microsoft.com/office/2006/metadata/properties" xmlns:ns2="0b455ec8-03d2-4e15-bae3-5131de163823" targetNamespace="http://schemas.microsoft.com/office/2006/metadata/properties" ma:root="true" ma:fieldsID="55f4fe314d9da7930c60632063d2e29b" ns2:_="">
    <xsd:import namespace="0b455ec8-03d2-4e15-bae3-5131de1638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55ec8-03d2-4e15-bae3-5131de1638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C7CB89-F8D0-4536-8B1C-2F17EF1BDD29}"/>
</file>

<file path=customXml/itemProps2.xml><?xml version="1.0" encoding="utf-8"?>
<ds:datastoreItem xmlns:ds="http://schemas.openxmlformats.org/officeDocument/2006/customXml" ds:itemID="{4CA51BF6-162E-458A-8224-11BBC2639093}"/>
</file>

<file path=customXml/itemProps3.xml><?xml version="1.0" encoding="utf-8"?>
<ds:datastoreItem xmlns:ds="http://schemas.openxmlformats.org/officeDocument/2006/customXml" ds:itemID="{9507345D-9B98-433C-9998-FDDE4F5A7D0E}"/>
</file>

<file path=docProps/app.xml><?xml version="1.0" encoding="utf-8"?>
<Properties xmlns="http://schemas.openxmlformats.org/officeDocument/2006/extended-properties" xmlns:vt="http://schemas.openxmlformats.org/officeDocument/2006/docPropsVTypes">
  <Template/>
  <TotalTime>14962</TotalTime>
  <Words>2130</Words>
  <Application>Microsoft Office PowerPoint</Application>
  <PresentationFormat>On-screen Show (4:3)</PresentationFormat>
  <Paragraphs>191</Paragraphs>
  <Slides>14</Slides>
  <Notes>10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14</vt:i4>
      </vt:variant>
    </vt:vector>
  </HeadingPairs>
  <TitlesOfParts>
    <vt:vector size="27" baseType="lpstr">
      <vt:lpstr>Arial</vt:lpstr>
      <vt:lpstr>Arial Narrow</vt:lpstr>
      <vt:lpstr>Bookman Old Style</vt:lpstr>
      <vt:lpstr>Calibri</vt:lpstr>
      <vt:lpstr>Comic Sans MS</vt:lpstr>
      <vt:lpstr>Corbel</vt:lpstr>
      <vt:lpstr>Courier New</vt:lpstr>
      <vt:lpstr>Symbol</vt:lpstr>
      <vt:lpstr>Times New Roman</vt:lpstr>
      <vt:lpstr>Webdings</vt:lpstr>
      <vt:lpstr>Wingdings</vt:lpstr>
      <vt:lpstr>Sockets</vt:lpstr>
      <vt:lpstr>1_Folienvorlage2</vt:lpstr>
      <vt:lpstr>PowerPoint Presentation</vt:lpstr>
      <vt:lpstr>What do we need to establish trust?</vt:lpstr>
      <vt:lpstr>PKI</vt:lpstr>
      <vt:lpstr>Obtaining a Digital Certificate</vt:lpstr>
      <vt:lpstr>Digital Certificate</vt:lpstr>
      <vt:lpstr>Anatomy of a Certificate</vt:lpstr>
      <vt:lpstr>X.509 Certificate Format</vt:lpstr>
      <vt:lpstr>Trust Chain</vt:lpstr>
      <vt:lpstr>Certificate Revocation</vt:lpstr>
      <vt:lpstr>Online Certificate Status Protocol (OCSP)</vt:lpstr>
      <vt:lpstr>Difference between OSCP and CRL</vt:lpstr>
      <vt:lpstr>Digital Certificate in TSL Handshake (HTTPS)</vt:lpstr>
      <vt:lpstr>PowerPoint Presentation</vt:lpstr>
      <vt:lpstr>Resources</vt:lpstr>
    </vt:vector>
  </TitlesOfParts>
  <Manager>ae</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Certificates</dc:title>
  <dc:creator>ae</dc:creator>
  <cp:lastModifiedBy>Devrim Unal</cp:lastModifiedBy>
  <cp:revision>733</cp:revision>
  <dcterms:created xsi:type="dcterms:W3CDTF">2014-02-06T10:48:13Z</dcterms:created>
  <dcterms:modified xsi:type="dcterms:W3CDTF">2021-09-27T04:23:17Z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0x0101008A79C7A556E8BE4B98C2AB7ED8CA5E32</vt:lpwstr>
  </property>
</Properties>
</file>