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gif" ContentType="image/gif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5" r:id="rId1"/>
    <p:sldMasterId id="2147483825" r:id="rId2"/>
  </p:sldMasterIdLst>
  <p:notesMasterIdLst>
    <p:notesMasterId r:id="rId50"/>
  </p:notesMasterIdLst>
  <p:sldIdLst>
    <p:sldId id="256" r:id="rId3"/>
    <p:sldId id="633" r:id="rId4"/>
    <p:sldId id="632" r:id="rId5"/>
    <p:sldId id="637" r:id="rId6"/>
    <p:sldId id="257" r:id="rId7"/>
    <p:sldId id="259" r:id="rId8"/>
    <p:sldId id="635" r:id="rId9"/>
    <p:sldId id="636" r:id="rId10"/>
    <p:sldId id="418" r:id="rId11"/>
    <p:sldId id="282" r:id="rId12"/>
    <p:sldId id="629" r:id="rId13"/>
    <p:sldId id="422" r:id="rId14"/>
    <p:sldId id="601" r:id="rId15"/>
    <p:sldId id="630" r:id="rId16"/>
    <p:sldId id="399" r:id="rId17"/>
    <p:sldId id="429" r:id="rId18"/>
    <p:sldId id="430" r:id="rId19"/>
    <p:sldId id="431" r:id="rId20"/>
    <p:sldId id="437" r:id="rId21"/>
    <p:sldId id="438" r:id="rId22"/>
    <p:sldId id="433" r:id="rId23"/>
    <p:sldId id="634" r:id="rId24"/>
    <p:sldId id="260" r:id="rId25"/>
    <p:sldId id="598" r:id="rId26"/>
    <p:sldId id="556" r:id="rId27"/>
    <p:sldId id="557" r:id="rId28"/>
    <p:sldId id="262" r:id="rId29"/>
    <p:sldId id="264" r:id="rId30"/>
    <p:sldId id="263" r:id="rId31"/>
    <p:sldId id="265" r:id="rId32"/>
    <p:sldId id="266" r:id="rId33"/>
    <p:sldId id="638" r:id="rId34"/>
    <p:sldId id="267" r:id="rId35"/>
    <p:sldId id="274" r:id="rId36"/>
    <p:sldId id="269" r:id="rId37"/>
    <p:sldId id="270" r:id="rId38"/>
    <p:sldId id="272" r:id="rId39"/>
    <p:sldId id="428" r:id="rId40"/>
    <p:sldId id="273" r:id="rId41"/>
    <p:sldId id="275" r:id="rId42"/>
    <p:sldId id="639" r:id="rId43"/>
    <p:sldId id="276" r:id="rId44"/>
    <p:sldId id="277" r:id="rId45"/>
    <p:sldId id="628" r:id="rId46"/>
    <p:sldId id="279" r:id="rId47"/>
    <p:sldId id="278" r:id="rId48"/>
    <p:sldId id="283" r:id="rId4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92" autoAdjust="0"/>
    <p:restoredTop sz="78947" autoAdjust="0"/>
  </p:normalViewPr>
  <p:slideViewPr>
    <p:cSldViewPr>
      <p:cViewPr varScale="1">
        <p:scale>
          <a:sx n="69" d="100"/>
          <a:sy n="69" d="100"/>
        </p:scale>
        <p:origin x="-181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90140-632C-462B-ACA7-07693EDF2C2D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C3881-FBD9-417F-9DF4-14F9A587E3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6210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pi.math.cornell.edu/~mec/2003-2004/cryptography/subs/frequencies.html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https://en.wikipedia.org/wiki/Authenticated_encryption</a:t>
            </a:r>
          </a:p>
          <a:p>
            <a:endParaRPr lang="en-US" dirty="0"/>
          </a:p>
          <a:p>
            <a:r>
              <a:rPr lang="en-US" dirty="0"/>
              <a:t>https://unicode-table.com/en/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C3881-FBD9-417F-9DF4-14F9A587E37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879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de-DE" sz="120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(assuming brute-force as best possible attack)</a:t>
            </a:r>
          </a:p>
          <a:p>
            <a:r>
              <a:rPr kumimoji="0" lang="de-DE" sz="120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might never exist</a:t>
            </a:r>
          </a:p>
          <a:p>
            <a:endParaRPr kumimoji="0" lang="de-DE" sz="120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dirty="0"/>
              <a:t>Important: An adversary only needs to succeed with </a:t>
            </a:r>
            <a:r>
              <a:rPr lang="de-DE" altLang="en-US" sz="1200" b="1" dirty="0"/>
              <a:t>one</a:t>
            </a:r>
            <a:r>
              <a:rPr lang="de-DE" altLang="en-US" sz="1200" dirty="0"/>
              <a:t> attack. Thus, a long key space does not help if other attacks (e.g., social engineering) are possible..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C3881-FBD9-417F-9DF4-14F9A587E37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7360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xmlns="" id="{066BCF1F-53AB-468F-895E-3A8F176999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3D42D5-3892-4C3A-AF9E-017C70A52E08}" type="slidenum">
              <a:rPr lang="de-DE" altLang="en-US">
                <a:latin typeface="Times New Roman" panose="02020603050405020304" pitchFamily="18" charset="0"/>
              </a:rPr>
              <a:pPr/>
              <a:t>15</a:t>
            </a:fld>
            <a:endParaRPr lang="de-DE" altLang="en-US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xmlns="" id="{71490C5D-E82D-42B1-9039-4824B03D02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xmlns="" id="{D3782400-B5C8-481A-8AB4-28F9D656E4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xmlns="" id="{5AC72B45-1A77-45B8-9519-7D51AFFCB3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BEB6E7-7697-4FD1-9723-F6D987C0DF12}" type="slidenum">
              <a:rPr lang="de-DE" altLang="en-US">
                <a:latin typeface="Times New Roman" panose="02020603050405020304" pitchFamily="18" charset="0"/>
              </a:rPr>
              <a:pPr/>
              <a:t>16</a:t>
            </a:fld>
            <a:endParaRPr lang="de-DE" altLang="en-US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xmlns="" id="{40C4917F-44FA-406B-9726-80A90626D4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xmlns="" id="{65643A72-B4A4-428F-A6E4-F96308930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xmlns="" id="{20DE50FC-0645-4945-9F97-C80BC0394F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5E8448-3C8A-4CF7-8052-C77101F9E1F3}" type="slidenum">
              <a:rPr lang="de-DE" altLang="en-US">
                <a:latin typeface="Times New Roman" panose="02020603050405020304" pitchFamily="18" charset="0"/>
              </a:rPr>
              <a:pPr/>
              <a:t>17</a:t>
            </a:fld>
            <a:endParaRPr lang="de-DE" altLang="en-US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xmlns="" id="{4D6A90FF-549A-4D9A-BD5E-7933D7A342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xmlns="" id="{2F3E44D2-E20D-444E-BF2E-E4EE8296D5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xmlns="" id="{7FDCF32E-AD08-4A7A-9F07-A5D3334002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B3E2A9-88A4-48F7-8762-872E3205FE17}" type="slidenum">
              <a:rPr lang="de-DE" altLang="en-US">
                <a:latin typeface="Times New Roman" panose="02020603050405020304" pitchFamily="18" charset="0"/>
              </a:rPr>
              <a:pPr/>
              <a:t>18</a:t>
            </a:fld>
            <a:endParaRPr lang="de-DE" altLang="en-US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xmlns="" id="{637B88E4-0036-496C-B4D6-CD68A6912A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xmlns="" id="{CA9125A0-0EE6-47CE-B451-4C375D1E9B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xmlns="" id="{7286BC32-D333-476D-A002-6BC78EA869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468F1C-D14E-47A0-9464-8D1F04F3E972}" type="slidenum">
              <a:rPr lang="de-DE" altLang="en-US">
                <a:latin typeface="Times New Roman" panose="02020603050405020304" pitchFamily="18" charset="0"/>
              </a:rPr>
              <a:pPr/>
              <a:t>19</a:t>
            </a:fld>
            <a:endParaRPr lang="de-DE" alt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xmlns="" id="{0928A2C4-EF0A-4BEB-87E3-8FF0969A4D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xmlns="" id="{3F850FF8-3398-4769-BE84-25353AF39D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xmlns="" id="{C3D7D782-7375-4036-A737-CEC8C747C7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5ABBE4-CCB6-46D6-960C-DCF589150D70}" type="slidenum">
              <a:rPr lang="de-DE" altLang="en-US">
                <a:latin typeface="Times New Roman" panose="02020603050405020304" pitchFamily="18" charset="0"/>
              </a:rPr>
              <a:pPr/>
              <a:t>20</a:t>
            </a:fld>
            <a:endParaRPr lang="de-DE" altLang="en-US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xmlns="" id="{F5436E6E-DBDD-4F4A-84D9-BC7925C0CF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xmlns="" id="{C33FA56E-D208-46C9-A4C1-55B601D5E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xmlns="" id="{D8E3EE9C-D349-40CA-80B7-46C9F5B161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5A1F94-B9F7-462E-9107-531914F31DFB}" type="slidenum">
              <a:rPr lang="de-DE" altLang="en-US">
                <a:latin typeface="Times New Roman" panose="02020603050405020304" pitchFamily="18" charset="0"/>
              </a:rPr>
              <a:pPr/>
              <a:t>21</a:t>
            </a:fld>
            <a:endParaRPr lang="de-DE" altLang="en-US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xmlns="" id="{7CCF2BEC-7B07-493A-8F3B-BE5EDA5DB0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xmlns="" id="{0759B796-B78D-4AB6-81E2-D6761727E7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C3881-FBD9-417F-9DF4-14F9A587E37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860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Greeks</a:t>
            </a:r>
            <a:r>
              <a:rPr lang="en-US" baseline="0" dirty="0"/>
              <a:t> </a:t>
            </a:r>
            <a:r>
              <a:rPr lang="en-US" dirty="0"/>
              <a:t>were also the originators of cryptography. Cryptography</a:t>
            </a:r>
            <a:r>
              <a:rPr lang="en-US" baseline="0" dirty="0"/>
              <a:t> – </a:t>
            </a:r>
            <a:r>
              <a:rPr lang="en-US" baseline="0" dirty="0" err="1"/>
              <a:t>kryptos</a:t>
            </a:r>
            <a:r>
              <a:rPr lang="en-US" baseline="0" dirty="0"/>
              <a:t> (secret) + </a:t>
            </a:r>
            <a:r>
              <a:rPr lang="en-US" baseline="0" dirty="0" err="1"/>
              <a:t>graphein</a:t>
            </a:r>
            <a:r>
              <a:rPr lang="en-US" baseline="0" dirty="0"/>
              <a:t> (writing) – means secret writing. </a:t>
            </a:r>
          </a:p>
          <a:p>
            <a:endParaRPr lang="en-US" baseline="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F62A6-155B-461C-BE33-88E459FCD77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8818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en-US" b="1" dirty="0"/>
              <a:t>Overview on the field of cryptology</a:t>
            </a:r>
          </a:p>
          <a:p>
            <a:r>
              <a:rPr lang="de-DE" altLang="en-US" dirty="0"/>
              <a:t>Basics of symmetric cryptography</a:t>
            </a:r>
          </a:p>
          <a:p>
            <a:r>
              <a:rPr lang="de-DE" altLang="en-US" dirty="0"/>
              <a:t>Cryptanalysis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C3881-FBD9-417F-9DF4-14F9A587E3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8396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C3881-FBD9-417F-9DF4-14F9A587E37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5999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DWWDFN</a:t>
            </a:r>
            <a:r>
              <a:rPr lang="en-US" dirty="0"/>
              <a:t> </a:t>
            </a:r>
            <a:r>
              <a:rPr lang="en-US" dirty="0" err="1"/>
              <a:t>DW</a:t>
            </a:r>
            <a:r>
              <a:rPr lang="en-US" dirty="0"/>
              <a:t> </a:t>
            </a:r>
            <a:r>
              <a:rPr lang="en-US" dirty="0" err="1"/>
              <a:t>GDZQ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C3881-FBD9-417F-9DF4-14F9A587E37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66106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C3881-FBD9-417F-9DF4-14F9A587E37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KDDKMU</a:t>
            </a:r>
            <a:r>
              <a:rPr lang="en-US" dirty="0"/>
              <a:t> </a:t>
            </a:r>
            <a:r>
              <a:rPr lang="en-US" dirty="0" err="1"/>
              <a:t>KD</a:t>
            </a:r>
            <a:r>
              <a:rPr lang="en-US" dirty="0"/>
              <a:t> </a:t>
            </a:r>
            <a:r>
              <a:rPr lang="en-US" dirty="0" err="1"/>
              <a:t>NKGX</a:t>
            </a:r>
            <a:endParaRPr lang="en-US" dirty="0"/>
          </a:p>
          <a:p>
            <a:endParaRPr lang="en-US" dirty="0"/>
          </a:p>
          <a:p>
            <a:r>
              <a:rPr lang="en-US" dirty="0"/>
              <a:t>Just wrap around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C3881-FBD9-417F-9DF4-14F9A587E37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84157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QYYQAV</a:t>
            </a:r>
            <a:r>
              <a:rPr lang="en-US" dirty="0"/>
              <a:t> </a:t>
            </a:r>
            <a:r>
              <a:rPr lang="en-US" dirty="0" err="1"/>
              <a:t>QY</a:t>
            </a:r>
            <a:r>
              <a:rPr lang="en-US" dirty="0"/>
              <a:t> </a:t>
            </a:r>
            <a:r>
              <a:rPr lang="en-US" dirty="0" err="1"/>
              <a:t>WQID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C3881-FBD9-417F-9DF4-14F9A587E37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40783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secret is no more the offset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Given an arbitrary long cyphertext, the secret key requests the following number of guesses 26!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C3881-FBD9-417F-9DF4-14F9A587E37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71321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hlinkClick r:id="rId3"/>
              </a:rPr>
              <a:t>http://pi.math.cornell.edu/~mec/2003-2004/cryptography/subs/frequencies.html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</a:rPr>
              <a:t>A cryptanalysis technique discovered by Al-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</a:rPr>
              <a:t>Kindi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</a:rPr>
              <a:t> in Iraq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dirty="0"/>
              <a:t>In practice, not only frequencies of individual letters can be used for an attack, but also the frequency of letter pairs (i.e., “th“ is very common in English), letter triples,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C3881-FBD9-417F-9DF4-14F9A587E37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07773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xmlns="" id="{2857CBF1-16D7-4CC2-B7FD-D024B391A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493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CB8645-AD26-4674-9B19-A79A4BC6CB80}" type="slidenum">
              <a:rPr kumimoji="0" lang="de-DE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493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de-DE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xmlns="" id="{51052A0E-0150-420E-B506-AE45051064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xmlns="" id="{310DA82B-564C-45D0-A213-CD38AB4A4E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C3881-FBD9-417F-9DF4-14F9A587E37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28871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Cryptography is a type of mathematics dedicated to secret codes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Vigenère</a:t>
            </a:r>
            <a:r>
              <a:rPr lang="en-US" dirty="0"/>
              <a:t> Cipher</a:t>
            </a:r>
          </a:p>
          <a:p>
            <a:pPr lvl="1"/>
            <a:r>
              <a:rPr lang="en-US" sz="2600" dirty="0"/>
              <a:t>64 bit: insecure except for data with extremely short-term value</a:t>
            </a:r>
          </a:p>
          <a:p>
            <a:pPr lvl="1"/>
            <a:r>
              <a:rPr lang="en-US" sz="2600" dirty="0"/>
              <a:t>128 bit: long-term security of several decades, unless quantum computers become available </a:t>
            </a:r>
          </a:p>
          <a:p>
            <a:pPr lvl="1"/>
            <a:r>
              <a:rPr lang="en-US" sz="2600" dirty="0"/>
              <a:t>256 bit: as above, but probably secure against attacks by quantum computers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C3881-FBD9-417F-9DF4-14F9A587E37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3641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Has so many other applications, though!</a:t>
            </a:r>
          </a:p>
          <a:p>
            <a:pPr lvl="1"/>
            <a:r>
              <a:rPr lang="en-US" sz="2400" dirty="0"/>
              <a:t>Message sent via </a:t>
            </a:r>
            <a:r>
              <a:rPr lang="de-DE" sz="2400" b="1" dirty="0"/>
              <a:t>u</a:t>
            </a:r>
            <a:r>
              <a:rPr lang="de-DE" altLang="en-US" sz="2400" b="1" dirty="0"/>
              <a:t>nsecure channel </a:t>
            </a:r>
            <a:r>
              <a:rPr lang="de-DE" altLang="en-US" sz="2400" dirty="0"/>
              <a:t>(e.g. Internet)</a:t>
            </a:r>
          </a:p>
          <a:p>
            <a:pPr lvl="1"/>
            <a:r>
              <a:rPr lang="de-DE" altLang="en-US" sz="2400" dirty="0"/>
              <a:t>A malicious third party has channel access but should not be able to understand the exchanged messages</a:t>
            </a:r>
            <a:endParaRPr lang="en-US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chemeClr val="accent3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accent3"/>
                </a:solidFill>
              </a:rPr>
              <a:t>Secure communication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Unsecure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(e.g. Internet)</a:t>
            </a:r>
            <a:endParaRPr lang="en-US" sz="1400" dirty="0">
              <a:solidFill>
                <a:schemeClr val="accent3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C3881-FBD9-417F-9DF4-14F9A587E3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4025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xmlns="" id="{B72FB6F7-234A-466B-A914-E5C923DC8B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493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186DC4-7FC7-4600-A227-1A58EBD206F6}" type="slidenum">
              <a:rPr kumimoji="0" lang="de-DE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493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xmlns="" id="{8664A0D3-1071-4958-80F1-77C2BF74C8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xmlns="" id="{253151F0-8DD1-44EA-89B4-A121135C59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xmlns="" id="{9CE332D4-2B01-4CB3-A1BD-ABC926856E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493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1D2005-A772-49F9-8951-744B0C7C7BEB}" type="slidenum">
              <a:rPr kumimoji="0" lang="de-DE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493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xmlns="" id="{EB8B8292-ED4E-45FD-A621-32E6861DC2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xmlns="" id="{219E2902-B07C-4FB8-86EC-A5FC281C5C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Key Generator</a:t>
            </a:r>
          </a:p>
          <a:p>
            <a:endParaRPr lang="de-DE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xmlns="" id="{754F785D-50A4-40C5-BCBF-AD562EFA1E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493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7D6476-D380-4B63-B56E-938A8E8620B2}" type="slidenum">
              <a:rPr kumimoji="0" lang="de-DE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493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xmlns="" id="{BBC05AC1-DA49-47F8-91B5-7DE2D31422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xmlns="" id="{4331430B-BFE2-4038-9A36-15B605F610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200" dirty="0">
                <a:solidFill>
                  <a:srgbClr val="000000"/>
                </a:solidFill>
              </a:rPr>
              <a:t>by manually installing the key for the Wi-Fi Protected Access (</a:t>
            </a:r>
            <a:r>
              <a:rPr lang="en-US" altLang="en-US" sz="1200" dirty="0" err="1">
                <a:solidFill>
                  <a:srgbClr val="000000"/>
                </a:solidFill>
              </a:rPr>
              <a:t>WPA</a:t>
            </a:r>
            <a:r>
              <a:rPr lang="en-US" altLang="en-US" sz="1200" dirty="0">
                <a:solidFill>
                  <a:srgbClr val="000000"/>
                </a:solidFill>
              </a:rPr>
              <a:t>) protocol</a:t>
            </a:r>
            <a:endParaRPr lang="de-DE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C3881-FBD9-417F-9DF4-14F9A587E37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5347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xmlns="" id="{E9DACF9E-3975-46AB-9C6C-07261C262D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493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52E9C9-AA11-4F23-96B8-BC5AEDA3D35E}" type="slidenum">
              <a:rPr kumimoji="0" lang="de-DE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493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xmlns="" id="{1CED906A-A5A6-4CD0-9E0D-9AD2831485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xmlns="" id="{C97BECFF-6E05-4695-8E67-A49CE1BE6A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de-DE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Understanding Cryptography</a:t>
            </a:r>
            <a:r>
              <a:rPr kumimoji="0" lang="de-DE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only treats such ciphers)</a:t>
            </a:r>
          </a:p>
          <a:p>
            <a:r>
              <a:rPr lang="en-US" dirty="0"/>
              <a:t>There is no mathematical proof of security for any practical cipher</a:t>
            </a:r>
          </a:p>
          <a:p>
            <a:r>
              <a:rPr lang="en-US" dirty="0"/>
              <a:t>The only way to have assurance that a cipher is secure is to try to break it (and fail) !</a:t>
            </a:r>
          </a:p>
          <a:p>
            <a:endParaRPr lang="de-DE" altLang="en-US" dirty="0"/>
          </a:p>
          <a:p>
            <a:endParaRPr lang="de-DE" altLang="en-US" dirty="0"/>
          </a:p>
          <a:p>
            <a:r>
              <a:rPr lang="de-DE" altLang="en-US" b="1" dirty="0"/>
              <a:t>Classical Attacks</a:t>
            </a:r>
          </a:p>
          <a:p>
            <a:pPr lvl="1"/>
            <a:r>
              <a:rPr lang="de-DE" altLang="en-US" dirty="0"/>
              <a:t>Mathematical Analysis</a:t>
            </a:r>
          </a:p>
          <a:p>
            <a:pPr lvl="1"/>
            <a:r>
              <a:rPr lang="de-DE" altLang="en-US" dirty="0"/>
              <a:t>Brute-Force Attack</a:t>
            </a:r>
          </a:p>
          <a:p>
            <a:r>
              <a:rPr lang="de-DE" altLang="en-US" b="1" dirty="0"/>
              <a:t>Implementation Attack</a:t>
            </a:r>
            <a:r>
              <a:rPr lang="de-DE" altLang="en-US" dirty="0"/>
              <a:t>: Try to extract key through reverese engineering or power measurement, e.g., for a banking smart card.</a:t>
            </a:r>
          </a:p>
          <a:p>
            <a:r>
              <a:rPr lang="de-DE" altLang="en-US" b="1" dirty="0"/>
              <a:t>Social Engineering</a:t>
            </a:r>
            <a:r>
              <a:rPr lang="de-DE" altLang="en-US" dirty="0"/>
              <a:t>: E.g., trick a user into giving up her password</a:t>
            </a:r>
          </a:p>
          <a:p>
            <a:endParaRPr lang="de-DE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2: algorithm is public, key is secret!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AF62A6-155B-461C-BE33-88E459FCD7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3610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A2B2CBB-7E2A-453C-9354-A6EC8FFB4F28}" type="slidenum">
              <a:rPr lang="x-none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236" y="6499662"/>
            <a:ext cx="751164" cy="250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DC620EB-1D4E-45FE-9916-D3E650ADC4F1}"/>
              </a:ext>
            </a:extLst>
          </p:cNvPr>
          <p:cNvSpPr/>
          <p:nvPr userDrawn="1"/>
        </p:nvSpPr>
        <p:spPr>
          <a:xfrm>
            <a:off x="0" y="3694587"/>
            <a:ext cx="9144000" cy="63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300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3075" y="322263"/>
            <a:ext cx="6769100" cy="744537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Klicken Sie, um das Titelformat zu bearbeiten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8838" y="1108075"/>
            <a:ext cx="6303962" cy="1752600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r>
              <a:rPr lang="de-DE"/>
              <a:t>Klicken Sie, um das Format des Untertitelmasters zu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7FA86505-FB81-4A6A-8E61-85EDC5CA7E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01013" y="6453188"/>
            <a:ext cx="812800" cy="2159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B7A9F2E2-9651-42EF-B60A-CC003F3E527D}" type="datetime1">
              <a:rPr lang="de-DE"/>
              <a:pPr>
                <a:defRPr/>
              </a:pPr>
              <a:t>22.08.2021</a:t>
            </a:fld>
            <a:endParaRPr lang="de-DE"/>
          </a:p>
          <a:p>
            <a:pPr>
              <a:defRPr/>
            </a:pPr>
            <a:r>
              <a:rPr lang="de-DE"/>
              <a:t>6. Sept. 2005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7C9CD41-299B-450E-8E1E-79A98C69BE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34925" y="6623050"/>
            <a:ext cx="720725" cy="33496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36B9EC-6E41-48FF-9CB2-AB951DC9B3CC}" type="slidenum">
              <a:rPr lang="de-DE" altLang="en-US"/>
              <a:pPr/>
              <a:t>‹#›</a:t>
            </a:fld>
            <a:r>
              <a:rPr lang="de-DE" altLang="en-US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xmlns="" val="974445380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B3C7998E-8A20-41BC-AED9-63681AF70BA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383F6F-2EA3-4236-905D-655090EF894D}" type="slidenum">
              <a:rPr lang="de-DE" altLang="en-US"/>
              <a:pPr/>
              <a:t>‹#›</a:t>
            </a:fld>
            <a:r>
              <a:rPr lang="de-DE" altLang="en-US"/>
              <a:t>/34</a:t>
            </a:r>
          </a:p>
        </p:txBody>
      </p:sp>
      <p:sp>
        <p:nvSpPr>
          <p:cNvPr id="5" name="Rectangle 550">
            <a:extLst>
              <a:ext uri="{FF2B5EF4-FFF2-40B4-BE49-F238E27FC236}">
                <a16:creationId xmlns:a16="http://schemas.microsoft.com/office/drawing/2014/main" xmlns="" id="{1E3666C2-6EA4-4110-9AC6-269E015C6C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Chapter 1 of </a:t>
            </a:r>
            <a:r>
              <a:rPr lang="de-DE" i="1"/>
              <a:t>Understanding Cryptography</a:t>
            </a:r>
            <a:r>
              <a:rPr lang="de-DE"/>
              <a:t> by Christof Paar and Jan Pelzl</a:t>
            </a:r>
          </a:p>
        </p:txBody>
      </p:sp>
    </p:spTree>
    <p:extLst>
      <p:ext uri="{BB962C8B-B14F-4D97-AF65-F5344CB8AC3E}">
        <p14:creationId xmlns:p14="http://schemas.microsoft.com/office/powerpoint/2010/main" xmlns="" val="919971904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0B395D63-CA94-41A6-A15C-CACAB6587D9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5776C1-B2F0-40A0-B8E4-C72821D8D9CB}" type="slidenum">
              <a:rPr lang="de-DE" altLang="en-US"/>
              <a:pPr/>
              <a:t>‹#›</a:t>
            </a:fld>
            <a:r>
              <a:rPr lang="de-DE" altLang="en-US"/>
              <a:t>/34</a:t>
            </a:r>
          </a:p>
        </p:txBody>
      </p:sp>
      <p:sp>
        <p:nvSpPr>
          <p:cNvPr id="5" name="Rectangle 550">
            <a:extLst>
              <a:ext uri="{FF2B5EF4-FFF2-40B4-BE49-F238E27FC236}">
                <a16:creationId xmlns:a16="http://schemas.microsoft.com/office/drawing/2014/main" xmlns="" id="{FDD687F2-144C-439D-B760-0857BD6FE2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Chapter 1 of </a:t>
            </a:r>
            <a:r>
              <a:rPr lang="de-DE" i="1"/>
              <a:t>Understanding Cryptography</a:t>
            </a:r>
            <a:r>
              <a:rPr lang="de-DE"/>
              <a:t> by Christof Paar and Jan Pelzl</a:t>
            </a:r>
          </a:p>
        </p:txBody>
      </p:sp>
    </p:spTree>
    <p:extLst>
      <p:ext uri="{BB962C8B-B14F-4D97-AF65-F5344CB8AC3E}">
        <p14:creationId xmlns:p14="http://schemas.microsoft.com/office/powerpoint/2010/main" xmlns="" val="233073435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49313" y="1130300"/>
            <a:ext cx="2965450" cy="177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967163" y="1130300"/>
            <a:ext cx="2967037" cy="177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75A46E61-6089-4C25-8373-1D91844F42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BAE438-9906-48B3-9432-8DFBAEB91E6A}" type="slidenum">
              <a:rPr lang="de-DE" altLang="en-US"/>
              <a:pPr/>
              <a:t>‹#›</a:t>
            </a:fld>
            <a:r>
              <a:rPr lang="de-DE" altLang="en-US"/>
              <a:t>/34</a:t>
            </a:r>
          </a:p>
        </p:txBody>
      </p:sp>
      <p:sp>
        <p:nvSpPr>
          <p:cNvPr id="6" name="Rectangle 550">
            <a:extLst>
              <a:ext uri="{FF2B5EF4-FFF2-40B4-BE49-F238E27FC236}">
                <a16:creationId xmlns:a16="http://schemas.microsoft.com/office/drawing/2014/main" xmlns="" id="{DC45BFFB-C56F-4320-9A18-B9AEA28DF9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Chapter 1 of </a:t>
            </a:r>
            <a:r>
              <a:rPr lang="de-DE" i="1"/>
              <a:t>Understanding Cryptography</a:t>
            </a:r>
            <a:r>
              <a:rPr lang="de-DE"/>
              <a:t> by Christof Paar and Jan Pelzl</a:t>
            </a:r>
          </a:p>
        </p:txBody>
      </p:sp>
    </p:spTree>
    <p:extLst>
      <p:ext uri="{BB962C8B-B14F-4D97-AF65-F5344CB8AC3E}">
        <p14:creationId xmlns:p14="http://schemas.microsoft.com/office/powerpoint/2010/main" xmlns="" val="13326346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0BC6CCA-5E30-418B-804C-1CEE3953E7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8905A1-52FC-41E2-B5D9-2EF5CADBA8C8}" type="slidenum">
              <a:rPr lang="de-DE" altLang="en-US"/>
              <a:pPr/>
              <a:t>‹#›</a:t>
            </a:fld>
            <a:r>
              <a:rPr lang="de-DE" altLang="en-US"/>
              <a:t>/34</a:t>
            </a:r>
          </a:p>
        </p:txBody>
      </p:sp>
      <p:sp>
        <p:nvSpPr>
          <p:cNvPr id="8" name="Rectangle 550">
            <a:extLst>
              <a:ext uri="{FF2B5EF4-FFF2-40B4-BE49-F238E27FC236}">
                <a16:creationId xmlns:a16="http://schemas.microsoft.com/office/drawing/2014/main" xmlns="" id="{352EBC9A-2F2A-4C35-8CEF-D370591A1A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Chapter 1 of </a:t>
            </a:r>
            <a:r>
              <a:rPr lang="de-DE" i="1"/>
              <a:t>Understanding Cryptography</a:t>
            </a:r>
            <a:r>
              <a:rPr lang="de-DE"/>
              <a:t> by Christof Paar and Jan Pelzl</a:t>
            </a:r>
          </a:p>
        </p:txBody>
      </p:sp>
    </p:spTree>
    <p:extLst>
      <p:ext uri="{BB962C8B-B14F-4D97-AF65-F5344CB8AC3E}">
        <p14:creationId xmlns:p14="http://schemas.microsoft.com/office/powerpoint/2010/main" xmlns="" val="1426813625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xmlns="" id="{7D2345F6-6739-44BF-846D-1A3248A7D75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F9B288-5EE8-42CA-97B8-935CF1F2398C}" type="slidenum">
              <a:rPr lang="de-DE" altLang="en-US"/>
              <a:pPr/>
              <a:t>‹#›</a:t>
            </a:fld>
            <a:r>
              <a:rPr lang="de-DE" altLang="en-US"/>
              <a:t>/34</a:t>
            </a:r>
          </a:p>
        </p:txBody>
      </p:sp>
      <p:sp>
        <p:nvSpPr>
          <p:cNvPr id="4" name="Rectangle 550">
            <a:extLst>
              <a:ext uri="{FF2B5EF4-FFF2-40B4-BE49-F238E27FC236}">
                <a16:creationId xmlns:a16="http://schemas.microsoft.com/office/drawing/2014/main" xmlns="" id="{2515D0BC-2B56-494A-B3E9-C1B6A131AA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Chapter 1 of </a:t>
            </a:r>
            <a:r>
              <a:rPr lang="de-DE" i="1"/>
              <a:t>Understanding Cryptography</a:t>
            </a:r>
            <a:r>
              <a:rPr lang="de-DE"/>
              <a:t> by Christof Paar and Jan Pelzl</a:t>
            </a:r>
          </a:p>
        </p:txBody>
      </p:sp>
    </p:spTree>
    <p:extLst>
      <p:ext uri="{BB962C8B-B14F-4D97-AF65-F5344CB8AC3E}">
        <p14:creationId xmlns:p14="http://schemas.microsoft.com/office/powerpoint/2010/main" xmlns="" val="1361323518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xmlns="" id="{4D0619CE-F412-4E55-B081-D81B96279F7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AB113B-E8CD-42AA-A2E3-B4A5E661E1E5}" type="slidenum">
              <a:rPr lang="de-DE" altLang="en-US"/>
              <a:pPr/>
              <a:t>‹#›</a:t>
            </a:fld>
            <a:r>
              <a:rPr lang="de-DE" altLang="en-US"/>
              <a:t>/34</a:t>
            </a:r>
          </a:p>
        </p:txBody>
      </p:sp>
      <p:sp>
        <p:nvSpPr>
          <p:cNvPr id="3" name="Rectangle 550">
            <a:extLst>
              <a:ext uri="{FF2B5EF4-FFF2-40B4-BE49-F238E27FC236}">
                <a16:creationId xmlns:a16="http://schemas.microsoft.com/office/drawing/2014/main" xmlns="" id="{9548C833-0312-4976-AB9C-BF8B3225F7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Chapter 1 of </a:t>
            </a:r>
            <a:r>
              <a:rPr lang="de-DE" i="1"/>
              <a:t>Understanding Cryptography</a:t>
            </a:r>
            <a:r>
              <a:rPr lang="de-DE"/>
              <a:t> by Christof Paar and Jan Pelzl</a:t>
            </a:r>
          </a:p>
        </p:txBody>
      </p:sp>
    </p:spTree>
    <p:extLst>
      <p:ext uri="{BB962C8B-B14F-4D97-AF65-F5344CB8AC3E}">
        <p14:creationId xmlns:p14="http://schemas.microsoft.com/office/powerpoint/2010/main" xmlns="" val="2546182059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5128D028-AB65-43B8-8035-366900DF45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210457-552A-4777-A026-768A4374715F}" type="slidenum">
              <a:rPr lang="de-DE" altLang="en-US"/>
              <a:pPr/>
              <a:t>‹#›</a:t>
            </a:fld>
            <a:r>
              <a:rPr lang="de-DE" altLang="en-US"/>
              <a:t>/34</a:t>
            </a:r>
          </a:p>
        </p:txBody>
      </p:sp>
      <p:sp>
        <p:nvSpPr>
          <p:cNvPr id="6" name="Rectangle 550">
            <a:extLst>
              <a:ext uri="{FF2B5EF4-FFF2-40B4-BE49-F238E27FC236}">
                <a16:creationId xmlns:a16="http://schemas.microsoft.com/office/drawing/2014/main" xmlns="" id="{9C305CE3-7E2D-4638-9C2E-95F511A42A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Chapter 1 of </a:t>
            </a:r>
            <a:r>
              <a:rPr lang="de-DE" i="1"/>
              <a:t>Understanding Cryptography</a:t>
            </a:r>
            <a:r>
              <a:rPr lang="de-DE"/>
              <a:t> by Christof Paar and Jan Pelzl</a:t>
            </a:r>
          </a:p>
        </p:txBody>
      </p:sp>
    </p:spTree>
    <p:extLst>
      <p:ext uri="{BB962C8B-B14F-4D97-AF65-F5344CB8AC3E}">
        <p14:creationId xmlns:p14="http://schemas.microsoft.com/office/powerpoint/2010/main" xmlns="" val="2945455866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1E38D762-A1B5-456C-A2B8-E3BD936423D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AE17A7-BF21-487C-8FCE-EB24CE86CA86}" type="slidenum">
              <a:rPr lang="de-DE" altLang="en-US"/>
              <a:pPr/>
              <a:t>‹#›</a:t>
            </a:fld>
            <a:r>
              <a:rPr lang="de-DE" altLang="en-US"/>
              <a:t>/34</a:t>
            </a:r>
          </a:p>
        </p:txBody>
      </p:sp>
      <p:sp>
        <p:nvSpPr>
          <p:cNvPr id="6" name="Rectangle 550">
            <a:extLst>
              <a:ext uri="{FF2B5EF4-FFF2-40B4-BE49-F238E27FC236}">
                <a16:creationId xmlns:a16="http://schemas.microsoft.com/office/drawing/2014/main" xmlns="" id="{56ABA85A-4649-4691-B8BC-8341C494F6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Chapter 1 of </a:t>
            </a:r>
            <a:r>
              <a:rPr lang="de-DE" i="1"/>
              <a:t>Understanding Cryptography</a:t>
            </a:r>
            <a:r>
              <a:rPr lang="de-DE"/>
              <a:t> by Christof Paar and Jan Pelzl</a:t>
            </a:r>
          </a:p>
        </p:txBody>
      </p:sp>
    </p:spTree>
    <p:extLst>
      <p:ext uri="{BB962C8B-B14F-4D97-AF65-F5344CB8AC3E}">
        <p14:creationId xmlns:p14="http://schemas.microsoft.com/office/powerpoint/2010/main" xmlns="" val="2454144301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F2B534F8-25EE-4C7F-A130-BA5E82F998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5C97EE-8989-461C-90B4-4C247FFE257F}" type="slidenum">
              <a:rPr lang="de-DE" altLang="en-US"/>
              <a:pPr/>
              <a:t>‹#›</a:t>
            </a:fld>
            <a:r>
              <a:rPr lang="de-DE" altLang="en-US"/>
              <a:t>/34</a:t>
            </a:r>
          </a:p>
        </p:txBody>
      </p:sp>
      <p:sp>
        <p:nvSpPr>
          <p:cNvPr id="5" name="Rectangle 550">
            <a:extLst>
              <a:ext uri="{FF2B5EF4-FFF2-40B4-BE49-F238E27FC236}">
                <a16:creationId xmlns:a16="http://schemas.microsoft.com/office/drawing/2014/main" xmlns="" id="{5C1FAD57-C778-4548-91E6-086F859FF9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Chapter 1 of </a:t>
            </a:r>
            <a:r>
              <a:rPr lang="de-DE" i="1"/>
              <a:t>Understanding Cryptography</a:t>
            </a:r>
            <a:r>
              <a:rPr lang="de-DE"/>
              <a:t> by Christof Paar and Jan Pelzl</a:t>
            </a:r>
          </a:p>
        </p:txBody>
      </p:sp>
    </p:spTree>
    <p:extLst>
      <p:ext uri="{BB962C8B-B14F-4D97-AF65-F5344CB8AC3E}">
        <p14:creationId xmlns:p14="http://schemas.microsoft.com/office/powerpoint/2010/main" xmlns="" val="260747663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629400"/>
            <a:ext cx="381000" cy="2203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2433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319713" y="322263"/>
            <a:ext cx="1614487" cy="25876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71488" y="322263"/>
            <a:ext cx="4695825" cy="25876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F1FA0AEF-F614-44FC-B250-5D870582A3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A7D21A-2E5D-4045-8B57-AAE46789317C}" type="slidenum">
              <a:rPr lang="de-DE" altLang="en-US"/>
              <a:pPr/>
              <a:t>‹#›</a:t>
            </a:fld>
            <a:r>
              <a:rPr lang="de-DE" altLang="en-US"/>
              <a:t>/34</a:t>
            </a:r>
          </a:p>
        </p:txBody>
      </p:sp>
      <p:sp>
        <p:nvSpPr>
          <p:cNvPr id="5" name="Rectangle 550">
            <a:extLst>
              <a:ext uri="{FF2B5EF4-FFF2-40B4-BE49-F238E27FC236}">
                <a16:creationId xmlns:a16="http://schemas.microsoft.com/office/drawing/2014/main" xmlns="" id="{60743DE9-5E43-49CA-BDA0-62C513CD10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Chapter 1 of </a:t>
            </a:r>
            <a:r>
              <a:rPr lang="de-DE" i="1"/>
              <a:t>Understanding Cryptography</a:t>
            </a:r>
            <a:r>
              <a:rPr lang="de-DE"/>
              <a:t> by Christof Paar and Jan Pelzl</a:t>
            </a:r>
          </a:p>
        </p:txBody>
      </p:sp>
    </p:spTree>
    <p:extLst>
      <p:ext uri="{BB962C8B-B14F-4D97-AF65-F5344CB8AC3E}">
        <p14:creationId xmlns:p14="http://schemas.microsoft.com/office/powerpoint/2010/main" xmlns="" val="2122901690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322263"/>
            <a:ext cx="6462712" cy="5159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849313" y="1130300"/>
            <a:ext cx="6084887" cy="1779588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91A336AC-D810-42C7-9599-D5A4BD8DED2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D6A00A-6F28-4D92-AE40-784CEC8D3871}" type="slidenum">
              <a:rPr lang="de-DE" altLang="en-US"/>
              <a:pPr/>
              <a:t>‹#›</a:t>
            </a:fld>
            <a:r>
              <a:rPr lang="de-DE" altLang="en-US"/>
              <a:t>/34</a:t>
            </a:r>
          </a:p>
        </p:txBody>
      </p:sp>
      <p:sp>
        <p:nvSpPr>
          <p:cNvPr id="5" name="Rectangle 550">
            <a:extLst>
              <a:ext uri="{FF2B5EF4-FFF2-40B4-BE49-F238E27FC236}">
                <a16:creationId xmlns:a16="http://schemas.microsoft.com/office/drawing/2014/main" xmlns="" id="{EFDEEE65-8FD3-42D3-A85B-5147E2787F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Chapter 1 of </a:t>
            </a:r>
            <a:r>
              <a:rPr lang="de-DE" i="1"/>
              <a:t>Understanding Cryptography</a:t>
            </a:r>
            <a:r>
              <a:rPr lang="de-DE"/>
              <a:t> by Christof Paar and Jan Pelzl</a:t>
            </a:r>
          </a:p>
        </p:txBody>
      </p:sp>
    </p:spTree>
    <p:extLst>
      <p:ext uri="{BB962C8B-B14F-4D97-AF65-F5344CB8AC3E}">
        <p14:creationId xmlns:p14="http://schemas.microsoft.com/office/powerpoint/2010/main" xmlns="" val="1593101320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27C2A-9646-44EC-AE33-F23B184519AD}" type="slidenum">
              <a:rPr lang="x-none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883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535"/>
            <a:ext cx="8229600" cy="699247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089212"/>
            <a:ext cx="8363937" cy="5439335"/>
          </a:xfrm>
        </p:spPr>
        <p:txBody>
          <a:bodyPr/>
          <a:lstStyle>
            <a:lvl1pPr marL="457200" indent="-4572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34217" indent="-4572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96933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436909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768947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22994" y="6433827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6DA6421A-BBF0-4D95-B3C5-9AF28575A026}" type="slidenum">
              <a:rPr lang="x-none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845284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655"/>
            <a:ext cx="8229600" cy="807851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7694"/>
            <a:ext cx="4038600" cy="50084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7692"/>
            <a:ext cx="4038600" cy="5008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A6421A-BBF0-4D95-B3C5-9AF28575A026}" type="slidenum">
              <a:rPr lang="x-none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748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05" y="146891"/>
            <a:ext cx="8229600" cy="74061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33910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lang="en-US" dirty="0" smtClean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lang="en-US" dirty="0" smtClean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lang="en-US" dirty="0" smtClean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lang="en-US" dirty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/>
              <a:t>Edit Master text styles</a:t>
            </a:r>
          </a:p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457200" lvl="2" indent="-457200">
              <a:buFont typeface="Wingdings" panose="05000000000000000000" pitchFamily="2" charset="2"/>
              <a:buChar char="§"/>
            </a:pPr>
            <a:r>
              <a:rPr lang="en-US"/>
              <a:t>Third level</a:t>
            </a:r>
          </a:p>
          <a:p>
            <a:pPr marL="457200" lvl="3" indent="-457200">
              <a:buFont typeface="Wingdings" panose="05000000000000000000" pitchFamily="2" charset="2"/>
              <a:buChar char="§"/>
            </a:pPr>
            <a:r>
              <a:rPr lang="en-US"/>
              <a:t>Fourth level</a:t>
            </a:r>
          </a:p>
          <a:p>
            <a:pPr marL="457200" lvl="4" indent="-457200">
              <a:buFont typeface="Wingdings" panose="05000000000000000000" pitchFamily="2" charset="2"/>
              <a:buChar char="§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6612" y="6392582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6DA6421A-BBF0-4D95-B3C5-9AF28575A026}" type="slidenum">
              <a:rPr lang="x-none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974523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29" y="1187620"/>
            <a:ext cx="8740142" cy="53777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75295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9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4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rgbClr val="A6A6A6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4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6A6A6"/>
                </a:solidFill>
              </a:defRPr>
            </a:lvl1pPr>
          </a:lstStyle>
          <a:p>
            <a:pPr>
              <a:defRPr/>
            </a:pPr>
            <a:fld id="{6DA6421A-BBF0-4D95-B3C5-9AF28575A026}" type="slidenum">
              <a:rPr lang="x-none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9" y="1601996"/>
            <a:ext cx="8761270" cy="4343400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>
              <a:spcBef>
                <a:spcPts val="450"/>
              </a:spcBef>
              <a:defRPr/>
            </a:lvl2pPr>
            <a:lvl3pPr>
              <a:spcBef>
                <a:spcPts val="450"/>
              </a:spcBef>
              <a:defRPr/>
            </a:lvl3pPr>
            <a:lvl4pPr>
              <a:spcBef>
                <a:spcPts val="450"/>
              </a:spcBef>
              <a:defRPr/>
            </a:lvl4pPr>
            <a:lvl5pPr>
              <a:spcBef>
                <a:spcPts val="45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81131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A6421A-BBF0-4D95-B3C5-9AF28575A026}" type="slidenum">
              <a:rPr lang="x-none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075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654"/>
            <a:ext cx="8763000" cy="815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6106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553200"/>
            <a:ext cx="381000" cy="29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DA6421A-BBF0-4D95-B3C5-9AF28575A026}" type="slidenum">
              <a:rPr lang="x-none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558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u="none">
          <a:solidFill>
            <a:srgbClr val="0070C0"/>
          </a:solidFill>
          <a:latin typeface="Calibri" panose="020F050202020403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panose="020B0604020202020204" pitchFamily="34" charset="0"/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Courier New" panose="02070309020205020404" pitchFamily="49" charset="0"/>
        <a:buChar char="o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101B323B-0185-45A8-A0BE-9DA1D1C388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71488" y="322263"/>
            <a:ext cx="646271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Mastertitelformat bearbeiten</a:t>
            </a:r>
            <a:br>
              <a:rPr lang="de-DE" altLang="en-US"/>
            </a:br>
            <a:endParaRPr lang="de-DE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xmlns="" id="{FABF62D7-2D73-401B-84F0-2FB9D60BF4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49313" y="1130300"/>
            <a:ext cx="6084887" cy="177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en-US"/>
              <a:t>Mastertextformat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E523FC61-8479-469E-B8EF-E5D8C0CCCD4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9388" y="6597650"/>
            <a:ext cx="5048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394073"/>
                </a:solidFill>
              </a:defRPr>
            </a:lvl1pPr>
          </a:lstStyle>
          <a:p>
            <a:fld id="{31AE1C3F-86C1-438D-AA2B-58E3C33693C4}" type="slidenum">
              <a:rPr lang="de-DE" altLang="en-US"/>
              <a:pPr/>
              <a:t>‹#›</a:t>
            </a:fld>
            <a:r>
              <a:rPr lang="de-DE" altLang="en-US"/>
              <a:t>/34</a:t>
            </a:r>
          </a:p>
        </p:txBody>
      </p:sp>
      <p:sp>
        <p:nvSpPr>
          <p:cNvPr id="1574" name="Rectangle 550">
            <a:extLst>
              <a:ext uri="{FF2B5EF4-FFF2-40B4-BE49-F238E27FC236}">
                <a16:creationId xmlns:a16="http://schemas.microsoft.com/office/drawing/2014/main" xmlns="" id="{E8A3F879-4843-4B21-97D5-CA3E54B637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524625"/>
            <a:ext cx="43211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20000"/>
              </a:lnSpc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Chapter 1 of </a:t>
            </a:r>
            <a:r>
              <a:rPr lang="de-DE" i="1"/>
              <a:t>Understanding Cryptography</a:t>
            </a:r>
            <a:r>
              <a:rPr lang="de-DE"/>
              <a:t> by Christof Paar and Jan Pelzl</a:t>
            </a:r>
          </a:p>
        </p:txBody>
      </p:sp>
    </p:spTree>
    <p:extLst>
      <p:ext uri="{BB962C8B-B14F-4D97-AF65-F5344CB8AC3E}">
        <p14:creationId xmlns:p14="http://schemas.microsoft.com/office/powerpoint/2010/main" xmlns="" val="56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</p:sldLayoutIdLst>
  <p:transition spd="slow"/>
  <p:hf hdr="0" dt="0"/>
  <p:txStyles>
    <p:titleStyle>
      <a:lvl1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anose="05030102010509060703" pitchFamily="18" charset="2"/>
        <a:buChar char="&lt;"/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anose="05030102010509060703" pitchFamily="18" charset="2"/>
        <a:buChar char="&lt;"/>
        <a:defRPr sz="1900" b="1">
          <a:solidFill>
            <a:schemeClr val="tx2"/>
          </a:solidFill>
          <a:latin typeface="Arial" charset="0"/>
        </a:defRPr>
      </a:lvl2pPr>
      <a:lvl3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anose="05030102010509060703" pitchFamily="18" charset="2"/>
        <a:buChar char="&lt;"/>
        <a:defRPr sz="1900" b="1">
          <a:solidFill>
            <a:schemeClr val="tx2"/>
          </a:solidFill>
          <a:latin typeface="Arial" charset="0"/>
        </a:defRPr>
      </a:lvl3pPr>
      <a:lvl4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anose="05030102010509060703" pitchFamily="18" charset="2"/>
        <a:buChar char="&lt;"/>
        <a:defRPr sz="1900" b="1">
          <a:solidFill>
            <a:schemeClr val="tx2"/>
          </a:solidFill>
          <a:latin typeface="Arial" charset="0"/>
        </a:defRPr>
      </a:lvl4pPr>
      <a:lvl5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anose="05030102010509060703" pitchFamily="18" charset="2"/>
        <a:buChar char="&lt;"/>
        <a:defRPr sz="1900" b="1">
          <a:solidFill>
            <a:schemeClr val="tx2"/>
          </a:solidFill>
          <a:latin typeface="Arial" charset="0"/>
        </a:defRPr>
      </a:lvl5pPr>
      <a:lvl6pPr marL="8382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Arial" charset="0"/>
        </a:defRPr>
      </a:lvl6pPr>
      <a:lvl7pPr marL="12954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Arial" charset="0"/>
        </a:defRPr>
      </a:lvl7pPr>
      <a:lvl8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Arial" charset="0"/>
        </a:defRPr>
      </a:lvl8pPr>
      <a:lvl9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Arial" charset="0"/>
        </a:defRPr>
      </a:lvl9pPr>
    </p:titleStyle>
    <p:bodyStyle>
      <a:lvl1pPr marL="195263" indent="-1952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8891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2pPr>
      <a:lvl3pPr marL="952500" indent="-187325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3pPr>
      <a:lvl4pPr marL="1325563" indent="-1825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4pPr>
      <a:lvl5pPr marL="1698625" indent="-1825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5pPr>
      <a:lvl6pPr marL="2155825" indent="-1825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6pPr>
      <a:lvl7pPr marL="2613025" indent="-1825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7pPr>
      <a:lvl8pPr marL="3070225" indent="-1825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8pPr>
      <a:lvl9pPr marL="3527425" indent="-1825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security.info/" TargetMode="External"/><Relationship Id="rId2" Type="http://schemas.openxmlformats.org/officeDocument/2006/relationships/hyperlink" Target="http://crypto-textboo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1.xml"/><Relationship Id="rId5" Type="http://schemas.openxmlformats.org/officeDocument/2006/relationships/slide" Target="slide32.xml"/><Relationship Id="rId4" Type="http://schemas.openxmlformats.org/officeDocument/2006/relationships/slide" Target="slide2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704skq5q_8" TargetMode="External"/><Relationship Id="rId2" Type="http://schemas.openxmlformats.org/officeDocument/2006/relationships/hyperlink" Target="https://www.cryptool.org/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acr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Cryptography</a:t>
            </a:r>
            <a:br>
              <a:rPr lang="en-US" dirty="0"/>
            </a:br>
            <a:r>
              <a:rPr lang="en-US" dirty="0"/>
              <a:t>(Algorithms and Protocols)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68DF309-4E51-4944-8ED8-257BFA15025A}"/>
              </a:ext>
            </a:extLst>
          </p:cNvPr>
          <p:cNvSpPr txBox="1"/>
          <p:nvPr/>
        </p:nvSpPr>
        <p:spPr>
          <a:xfrm>
            <a:off x="38100" y="6314673"/>
            <a:ext cx="1295400" cy="4770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 descr="chp_lock_binary.jpg">
            <a:extLst>
              <a:ext uri="{FF2B5EF4-FFF2-40B4-BE49-F238E27FC236}">
                <a16:creationId xmlns:a16="http://schemas.microsoft.com/office/drawing/2014/main" xmlns="" id="{3B47A5C6-4C22-495B-91C9-754A94BABF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419600"/>
            <a:ext cx="2705100" cy="194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15987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041059-86EB-46B2-BF5F-FF690A74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152400"/>
            <a:ext cx="8763000" cy="815546"/>
          </a:xfrm>
        </p:spPr>
        <p:txBody>
          <a:bodyPr/>
          <a:lstStyle/>
          <a:p>
            <a:r>
              <a:rPr lang="de-DE" altLang="en-US" sz="4000" dirty="0">
                <a:cs typeface="Calibri" panose="020F0502020204030204" pitchFamily="34" charset="0"/>
              </a:rPr>
              <a:t>Symmetric Cryptography - Summary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3F9BDD7-0555-4834-B5B5-EC9B0949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F5A54C-6434-4C3B-9388-99B9EA1C42C7}" type="slidenum">
              <a:rPr kumimoji="0" lang="x-non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BEBC858-8F0F-4BEC-B0EC-5E9E38C3B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65" y="1318478"/>
            <a:ext cx="8924470" cy="483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8011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A8888F-0A3B-4D92-AF09-DA086DDB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Classification of the Field of Cryptology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893D387-C41F-4F1C-A265-06002F54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AD5CC25-AB02-48E7-85AF-1999E22A3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86" y="979254"/>
            <a:ext cx="8460614" cy="41824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02193E9-37FD-47ED-9A72-2BD5864680FC}"/>
              </a:ext>
            </a:extLst>
          </p:cNvPr>
          <p:cNvSpPr/>
          <p:nvPr/>
        </p:nvSpPr>
        <p:spPr>
          <a:xfrm>
            <a:off x="419100" y="5636567"/>
            <a:ext cx="8382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tx1"/>
                </a:solidFill>
              </a:rPr>
              <a:t>Cryptanalysis </a:t>
            </a:r>
            <a:r>
              <a:rPr lang="en-US" sz="2200" dirty="0">
                <a:solidFill>
                  <a:schemeClr val="tx1"/>
                </a:solidFill>
              </a:rPr>
              <a:t>= Trying to break the key and read </a:t>
            </a:r>
            <a:r>
              <a:rPr lang="en-US" sz="2200" dirty="0" err="1">
                <a:solidFill>
                  <a:schemeClr val="tx1"/>
                </a:solidFill>
              </a:rPr>
              <a:t>enrypted</a:t>
            </a:r>
            <a:r>
              <a:rPr lang="en-US" sz="2200" dirty="0">
                <a:solidFill>
                  <a:schemeClr val="tx1"/>
                </a:solidFill>
              </a:rPr>
              <a:t> messages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xmlns="" id="{E8CDE543-671A-4333-995B-C2F677EA2D90}"/>
              </a:ext>
            </a:extLst>
          </p:cNvPr>
          <p:cNvSpPr txBox="1">
            <a:spLocks/>
          </p:cNvSpPr>
          <p:nvPr/>
        </p:nvSpPr>
        <p:spPr>
          <a:xfrm>
            <a:off x="1905000" y="6545763"/>
            <a:ext cx="5105400" cy="2979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de-DE" altLang="en-US" sz="105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Chapter 1 of </a:t>
            </a:r>
            <a:r>
              <a:rPr lang="de-DE" altLang="en-US" sz="105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Understanding Cryptography</a:t>
            </a:r>
            <a:r>
              <a:rPr lang="de-DE" altLang="en-US" sz="105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by Christof Paar and Jan Pelzl</a:t>
            </a:r>
          </a:p>
        </p:txBody>
      </p:sp>
    </p:spTree>
    <p:extLst>
      <p:ext uri="{BB962C8B-B14F-4D97-AF65-F5344CB8AC3E}">
        <p14:creationId xmlns:p14="http://schemas.microsoft.com/office/powerpoint/2010/main" xmlns="" val="269306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>
            <a:extLst>
              <a:ext uri="{FF2B5EF4-FFF2-40B4-BE49-F238E27FC236}">
                <a16:creationId xmlns:a16="http://schemas.microsoft.com/office/drawing/2014/main" xmlns="" id="{A7189B8C-954A-4DC3-92B0-367E343F6E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800" y="73025"/>
            <a:ext cx="8443912" cy="515937"/>
          </a:xfrm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de-DE" altLang="en-US" sz="4000" dirty="0">
                <a:solidFill>
                  <a:srgbClr val="0070C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Why do we need Cryptanalysis?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xmlns="" id="{256AB0E0-568E-4B5E-BF8C-8B248403B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825645"/>
            <a:ext cx="8763000" cy="2185214"/>
          </a:xfrm>
        </p:spPr>
        <p:txBody>
          <a:bodyPr/>
          <a:lstStyle/>
          <a:p>
            <a:r>
              <a:rPr lang="de-DE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There is no </a:t>
            </a:r>
            <a:r>
              <a:rPr lang="de-DE" alt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mathematical proof of security</a:t>
            </a:r>
            <a:r>
              <a:rPr lang="de-DE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for any practial cipher</a:t>
            </a:r>
          </a:p>
          <a:p>
            <a:r>
              <a:rPr lang="de-DE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only way to have assurance that a cipher is secure is to try to </a:t>
            </a:r>
            <a:r>
              <a:rPr lang="de-DE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break </a:t>
            </a:r>
            <a:r>
              <a:rPr lang="de-DE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it (and fail) !</a:t>
            </a:r>
          </a:p>
          <a:p>
            <a:pPr lvl="1"/>
            <a:r>
              <a:rPr lang="en-US" sz="1400" dirty="0"/>
              <a:t>We let lots of really smart </a:t>
            </a:r>
            <a:r>
              <a:rPr lang="en-US" sz="1400" dirty="0" smtClean="0"/>
              <a:t>people</a:t>
            </a:r>
            <a:r>
              <a:rPr lang="en-US" sz="1400" b="1" dirty="0" smtClean="0"/>
              <a:t>(hackers)</a:t>
            </a:r>
            <a:r>
              <a:rPr lang="en-US" sz="1400" dirty="0" smtClean="0"/>
              <a:t> </a:t>
            </a:r>
            <a:r>
              <a:rPr lang="en-US" sz="1400" dirty="0"/>
              <a:t>try to break it </a:t>
            </a:r>
            <a:r>
              <a:rPr lang="en-US" sz="1400" b="1" dirty="0"/>
              <a:t>(cryptanalysis</a:t>
            </a:r>
            <a:r>
              <a:rPr lang="en-US" sz="1400" dirty="0"/>
              <a:t>). If they can’t, we assume it is secure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But</a:t>
            </a:r>
            <a:r>
              <a:rPr lang="en-US" sz="1400" dirty="0"/>
              <a:t>… We might be wrong</a:t>
            </a:r>
          </a:p>
          <a:p>
            <a:pPr lvl="1"/>
            <a:endParaRPr lang="de-DE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654" name="Rectangle 4">
            <a:extLst>
              <a:ext uri="{FF2B5EF4-FFF2-40B4-BE49-F238E27FC236}">
                <a16:creationId xmlns:a16="http://schemas.microsoft.com/office/drawing/2014/main" xmlns="" id="{BF8C01ED-788B-43EB-B8EF-C9C44138D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040897"/>
            <a:ext cx="6769100" cy="61555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 cryptosystem should be secure even if the attacker knows all details about the system,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with the exception of the secret key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de-DE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655" name="Text Box 5">
            <a:extLst>
              <a:ext uri="{FF2B5EF4-FFF2-40B4-BE49-F238E27FC236}">
                <a16:creationId xmlns:a16="http://schemas.microsoft.com/office/drawing/2014/main" xmlns="" id="{F942F996-4EAF-47D7-8C6C-05460C0F6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599620"/>
            <a:ext cx="60839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Kerckhoff Principle</a:t>
            </a:r>
            <a:r>
              <a:rPr kumimoji="0" lang="de-DE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is paramount in modern cryptography:</a:t>
            </a:r>
          </a:p>
        </p:txBody>
      </p:sp>
      <p:sp>
        <p:nvSpPr>
          <p:cNvPr id="27656" name="Rectangle 6">
            <a:extLst>
              <a:ext uri="{FF2B5EF4-FFF2-40B4-BE49-F238E27FC236}">
                <a16:creationId xmlns:a16="http://schemas.microsoft.com/office/drawing/2014/main" xmlns="" id="{0622C01B-A6A3-4C14-8475-C18779784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8233"/>
            <a:ext cx="836295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Char char="•"/>
              <a:tabLst/>
              <a:defRPr/>
            </a:pPr>
            <a:r>
              <a:rPr kumimoji="0" lang="de-DE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In order to achieve Kerckhoff‘s Principle in practice:</a:t>
            </a:r>
            <a:br>
              <a:rPr kumimoji="0" lang="de-DE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de-DE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Only use widely known ciphers that have been cryptanalyzed for several years by good cryptographers! </a:t>
            </a: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Char char="•"/>
              <a:tabLst/>
              <a:defRPr/>
            </a:pPr>
            <a:r>
              <a:rPr kumimoji="0" lang="de-DE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Remark: </a:t>
            </a:r>
            <a:r>
              <a:rPr kumimoji="0" lang="de-DE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It is tempting to assume that a cipher is “more secure“ if its details are kept </a:t>
            </a:r>
            <a:r>
              <a:rPr kumimoji="0" lang="de-DE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secret</a:t>
            </a:r>
            <a:r>
              <a:rPr kumimoji="0" lang="de-DE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. However, history has shown time and again that secret ciphers can almost always </a:t>
            </a:r>
            <a:r>
              <a:rPr kumimoji="0" lang="de-DE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be </a:t>
            </a:r>
            <a:r>
              <a:rPr kumimoji="0" lang="de-DE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broken once they have been reversed engineered. (</a:t>
            </a:r>
            <a:r>
              <a:rPr lang="de-DE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</a:t>
            </a:r>
            <a:r>
              <a:rPr kumimoji="0" lang="de-DE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Content Scrambling System (CSS) for 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DVD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content protection.)</a:t>
            </a:r>
            <a:endParaRPr kumimoji="0" lang="de-DE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xmlns="" id="{BA05EC57-4F26-4A59-A4B1-1BACF596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5876" y="6569075"/>
            <a:ext cx="4321175" cy="260350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de-DE" altLang="en-US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Chapter 1 of Understanding Cryptography by Christof Paar and Jan Pelzl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xmlns="" id="{D6B2DA72-6473-46E7-81DC-02D65E0DA60D}"/>
              </a:ext>
            </a:extLst>
          </p:cNvPr>
          <p:cNvSpPr txBox="1">
            <a:spLocks/>
          </p:cNvSpPr>
          <p:nvPr/>
        </p:nvSpPr>
        <p:spPr>
          <a:xfrm>
            <a:off x="8763000" y="6614984"/>
            <a:ext cx="381000" cy="2203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8F5A54C-6434-4C3B-9388-99B9EA1C42C7}" type="slidenum">
              <a:rPr lang="x-none" sz="10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12</a:t>
            </a:fld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308BDC0-CB38-4833-8623-2FA30A720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2907397"/>
            <a:ext cx="628985" cy="86184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Kerckhoff’s</a:t>
            </a:r>
            <a:r>
              <a:rPr lang="en-US" b="1" dirty="0"/>
              <a:t> Principle</a:t>
            </a:r>
            <a:endParaRPr lang="en-CA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05200" y="1020460"/>
            <a:ext cx="1295400" cy="177497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318655" y="3340957"/>
            <a:ext cx="8686800" cy="1752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Security of a Cryptographic Algorithm should rely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ONLY on the </a:t>
            </a: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secrecy of the KEYS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 and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NOT on the secrecy of the METHOD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used.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58536" y="5640812"/>
            <a:ext cx="8001000" cy="685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“Do not rely on security through obscurity”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83C9C8BB-E1F8-4F95-829D-8A6CF9EF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6629400"/>
            <a:ext cx="381000" cy="220362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F5A54C-6434-4C3B-9388-99B9EA1C42C7}" type="slidenum">
              <a:rPr kumimoji="0" lang="x-none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592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02CE38-0DB9-489C-AEE7-E4E921E64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654"/>
            <a:ext cx="8763000" cy="1348946"/>
          </a:xfrm>
        </p:spPr>
        <p:txBody>
          <a:bodyPr/>
          <a:lstStyle/>
          <a:p>
            <a:r>
              <a:rPr lang="en-US" sz="3200" dirty="0"/>
              <a:t>Brute-Force Attack (or Exhaustive Key Search) against Symmetric Ciphers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401641-E702-4870-B93D-80E5B2F03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2209800"/>
          </a:xfrm>
        </p:spPr>
        <p:txBody>
          <a:bodyPr/>
          <a:lstStyle/>
          <a:p>
            <a:r>
              <a:rPr lang="en-US" dirty="0"/>
              <a:t>Treats the cipher as a black box</a:t>
            </a:r>
          </a:p>
          <a:p>
            <a:r>
              <a:rPr lang="en-US" sz="3000" dirty="0"/>
              <a:t>Requires (at least) 1 plaintext-ciphertext pair (P</a:t>
            </a:r>
            <a:r>
              <a:rPr lang="en-US" sz="3000" baseline="-25000" dirty="0"/>
              <a:t>0</a:t>
            </a:r>
            <a:r>
              <a:rPr lang="en-US" sz="3000" dirty="0"/>
              <a:t>, C</a:t>
            </a:r>
            <a:r>
              <a:rPr lang="en-US" sz="3000" baseline="-25000" dirty="0"/>
              <a:t>0</a:t>
            </a:r>
            <a:r>
              <a:rPr lang="en-US" sz="3000" dirty="0"/>
              <a:t>)</a:t>
            </a:r>
          </a:p>
          <a:p>
            <a:r>
              <a:rPr lang="en-US" dirty="0"/>
              <a:t>Check all possible keys until condition is fulfilled:</a:t>
            </a:r>
          </a:p>
          <a:p>
            <a:pPr marL="114300" indent="0" algn="ctr">
              <a:buNone/>
            </a:pPr>
            <a:r>
              <a:rPr lang="en-US" sz="4400" dirty="0"/>
              <a:t>d</a:t>
            </a:r>
            <a:r>
              <a:rPr lang="en-US" sz="4400" baseline="-25000" dirty="0"/>
              <a:t>k</a:t>
            </a:r>
            <a:r>
              <a:rPr lang="en-US" sz="4400" dirty="0"/>
              <a:t>(C</a:t>
            </a:r>
            <a:r>
              <a:rPr lang="en-US" sz="4400" baseline="-25000" dirty="0"/>
              <a:t>0</a:t>
            </a:r>
            <a:r>
              <a:rPr lang="en-US" sz="4400" dirty="0"/>
              <a:t>) = P</a:t>
            </a:r>
            <a:r>
              <a:rPr lang="en-US" sz="4400" baseline="-25000" dirty="0"/>
              <a:t>0</a:t>
            </a:r>
            <a:endParaRPr lang="en-US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5F3C480-45D0-4523-964B-732DA05C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F5A54C-6434-4C3B-9388-99B9EA1C42C7}" type="slidenum">
              <a:rPr kumimoji="0" lang="x-non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6" name="Group 259">
            <a:extLst>
              <a:ext uri="{FF2B5EF4-FFF2-40B4-BE49-F238E27FC236}">
                <a16:creationId xmlns:a16="http://schemas.microsoft.com/office/drawing/2014/main" xmlns="" id="{37B333DF-D7E8-43D2-A76D-E1B9F2045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46622177"/>
              </p:ext>
            </p:extLst>
          </p:nvPr>
        </p:nvGraphicFramePr>
        <p:xfrm>
          <a:off x="239713" y="4038600"/>
          <a:ext cx="8675687" cy="239954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06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990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29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length in bit</a:t>
                      </a:r>
                      <a:endParaRPr kumimoji="0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7751" marB="4775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space</a:t>
                      </a:r>
                      <a:endParaRPr kumimoji="0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7751" marB="4775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Security life time</a:t>
                      </a:r>
                      <a:endParaRPr kumimoji="0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7751" marB="47751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4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70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</a:t>
                      </a:r>
                      <a:endParaRPr kumimoji="0" lang="de-DE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7751" marB="4775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70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0" lang="de-DE" sz="1700" u="none" strike="noStrike" cap="none" normalizeH="0" baseline="3000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</a:t>
                      </a:r>
                      <a:endParaRPr kumimoji="0" lang="de-DE" sz="17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7751" marB="4775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70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Short term (few days or less)</a:t>
                      </a:r>
                      <a:endParaRPr kumimoji="0" lang="de-DE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7751" marB="47751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83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70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</a:t>
                      </a:r>
                      <a:endParaRPr kumimoji="0" lang="de-DE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7751" marB="4775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70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0" lang="de-DE" sz="1700" u="none" strike="noStrike" cap="none" normalizeH="0" baseline="3000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</a:t>
                      </a:r>
                      <a:endParaRPr kumimoji="0" lang="de-DE" sz="17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7751" marB="4775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Long-term (several decades in the absence of quantum computers)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7751" marB="47751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66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70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256</a:t>
                      </a:r>
                      <a:endParaRPr kumimoji="0" lang="de-DE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7751" marB="4775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70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0" lang="de-DE" sz="1700" u="none" strike="noStrike" cap="none" normalizeH="0" baseline="3000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256</a:t>
                      </a:r>
                      <a:endParaRPr kumimoji="0" lang="de-DE" sz="17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7751" marB="4775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Long-term (also resistant against quantum computers – note that QC do not exist at the moment)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7751" marB="47751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36712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liennummernplatzhalter 3">
            <a:extLst>
              <a:ext uri="{FF2B5EF4-FFF2-40B4-BE49-F238E27FC236}">
                <a16:creationId xmlns:a16="http://schemas.microsoft.com/office/drawing/2014/main" xmlns="" id="{CFA39831-BE5C-4B14-B18C-8835F1FFD5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179388" y="6597650"/>
            <a:ext cx="5048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39407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7A8D23C-D46D-4716-9B23-DA3AD6B69C72}" type="slidenum">
              <a:rPr lang="de-DE" altLang="en-US" smtClean="0"/>
              <a:pPr/>
              <a:t>15</a:t>
            </a:fld>
            <a:r>
              <a:rPr lang="de-DE" altLang="en-US"/>
              <a:t>/34</a:t>
            </a:r>
            <a:endParaRPr lang="de-DE" altLang="en-US">
              <a:solidFill>
                <a:srgbClr val="394073"/>
              </a:solidFill>
            </a:endParaRPr>
          </a:p>
        </p:txBody>
      </p:sp>
      <p:sp>
        <p:nvSpPr>
          <p:cNvPr id="36867" name="Fußzeilenplatzhalter 4">
            <a:extLst>
              <a:ext uri="{FF2B5EF4-FFF2-40B4-BE49-F238E27FC236}">
                <a16:creationId xmlns:a16="http://schemas.microsoft.com/office/drawing/2014/main" xmlns="" id="{ECF9D964-E697-4A6C-91AE-8C7B8E71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411413" y="6524625"/>
            <a:ext cx="43211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de-DE"/>
              <a:t>Chapter 1 of </a:t>
            </a:r>
            <a:r>
              <a:rPr lang="de-DE" i="1"/>
              <a:t>Understanding Cryptography</a:t>
            </a:r>
            <a:r>
              <a:rPr lang="de-DE"/>
              <a:t> by Christof Paar and Jan Pelzl</a:t>
            </a:r>
            <a:endParaRPr lang="de-DE" altLang="en-US"/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xmlns="" id="{3494DE73-9567-4143-9949-F6262E1548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" y="457200"/>
            <a:ext cx="8763000" cy="815546"/>
          </a:xfrm>
        </p:spPr>
        <p:txBody>
          <a:bodyPr/>
          <a:lstStyle/>
          <a:p>
            <a:r>
              <a:rPr lang="de-DE" altLang="en-US" dirty="0"/>
              <a:t>Short </a:t>
            </a:r>
            <a:r>
              <a:rPr lang="de-DE" altLang="en-US" dirty="0" err="1"/>
              <a:t>Introduction</a:t>
            </a:r>
            <a:r>
              <a:rPr lang="de-DE" altLang="en-US" dirty="0"/>
              <a:t> </a:t>
            </a:r>
            <a:r>
              <a:rPr lang="de-DE" altLang="en-US" dirty="0" err="1"/>
              <a:t>to</a:t>
            </a:r>
            <a:r>
              <a:rPr lang="de-DE" altLang="en-US" dirty="0"/>
              <a:t> Modular </a:t>
            </a:r>
            <a:r>
              <a:rPr lang="de-DE" altLang="en-US" dirty="0" err="1"/>
              <a:t>Arithmetic</a:t>
            </a:r>
            <a:endParaRPr lang="de-DE" altLang="en-US" dirty="0"/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xmlns="" id="{CC6F66ED-88E2-4505-9167-19E9D0224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8137525" cy="1349375"/>
          </a:xfrm>
        </p:spPr>
        <p:txBody>
          <a:bodyPr/>
          <a:lstStyle/>
          <a:p>
            <a:pPr>
              <a:buFontTx/>
              <a:buNone/>
            </a:pPr>
            <a:r>
              <a:rPr lang="de-DE" altLang="en-US" b="1" dirty="0"/>
              <a:t>Why do we need to study modular arithmetic? </a:t>
            </a:r>
            <a:endParaRPr lang="de-DE" altLang="en-US" dirty="0"/>
          </a:p>
          <a:p>
            <a:pPr lvl="1"/>
            <a:r>
              <a:rPr lang="de-DE" altLang="en-US" dirty="0"/>
              <a:t>Extremely important for </a:t>
            </a:r>
            <a:r>
              <a:rPr lang="de-DE" altLang="en-US" b="1" dirty="0"/>
              <a:t>asymmetric cryptography</a:t>
            </a:r>
            <a:r>
              <a:rPr lang="de-DE" altLang="en-US" dirty="0"/>
              <a:t> (RSA, elliptic curves etc.)</a:t>
            </a:r>
          </a:p>
          <a:p>
            <a:pPr lvl="1"/>
            <a:r>
              <a:rPr lang="de-DE" altLang="en-US" dirty="0"/>
              <a:t>Some </a:t>
            </a:r>
            <a:r>
              <a:rPr lang="de-DE" altLang="en-US" b="1" dirty="0"/>
              <a:t>historical ciphers </a:t>
            </a:r>
            <a:r>
              <a:rPr lang="de-DE" altLang="en-US" dirty="0"/>
              <a:t>can be elegantly described with modular arithmetic (cf. Caesar and affine cipher later on).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liennummernplatzhalter 3">
            <a:extLst>
              <a:ext uri="{FF2B5EF4-FFF2-40B4-BE49-F238E27FC236}">
                <a16:creationId xmlns:a16="http://schemas.microsoft.com/office/drawing/2014/main" xmlns="" id="{A32C6199-51F1-465B-AECF-81687DB491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179388" y="6597650"/>
            <a:ext cx="5048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39407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7A8D23C-D46D-4716-9B23-DA3AD6B69C72}" type="slidenum">
              <a:rPr lang="de-DE" altLang="en-US" smtClean="0"/>
              <a:pPr/>
              <a:t>16</a:t>
            </a:fld>
            <a:r>
              <a:rPr lang="de-DE" altLang="en-US"/>
              <a:t>/34</a:t>
            </a:r>
            <a:endParaRPr lang="de-DE" altLang="en-US">
              <a:solidFill>
                <a:srgbClr val="394073"/>
              </a:solidFill>
            </a:endParaRPr>
          </a:p>
        </p:txBody>
      </p:sp>
      <p:sp>
        <p:nvSpPr>
          <p:cNvPr id="37891" name="Fußzeilenplatzhalter 4">
            <a:extLst>
              <a:ext uri="{FF2B5EF4-FFF2-40B4-BE49-F238E27FC236}">
                <a16:creationId xmlns:a16="http://schemas.microsoft.com/office/drawing/2014/main" xmlns="" id="{61A56B58-82CD-48FC-BD8D-4A8EE01C3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411413" y="6524625"/>
            <a:ext cx="43211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de-DE"/>
              <a:t>Chapter 1 of </a:t>
            </a:r>
            <a:r>
              <a:rPr lang="de-DE" i="1"/>
              <a:t>Understanding Cryptography</a:t>
            </a:r>
            <a:r>
              <a:rPr lang="de-DE"/>
              <a:t> by Christof Paar and Jan Pelzl</a:t>
            </a:r>
            <a:endParaRPr lang="de-DE" altLang="en-US"/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xmlns="" id="{79B75E24-883C-43FE-BD50-C2D39B9D7A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3600" dirty="0"/>
              <a:t>Short </a:t>
            </a:r>
            <a:r>
              <a:rPr lang="de-DE" altLang="en-US" sz="3600" dirty="0" err="1"/>
              <a:t>Introduction</a:t>
            </a:r>
            <a:r>
              <a:rPr lang="de-DE" altLang="en-US" sz="3600" dirty="0"/>
              <a:t> </a:t>
            </a:r>
            <a:r>
              <a:rPr lang="de-DE" altLang="en-US" sz="3600" dirty="0" err="1"/>
              <a:t>to</a:t>
            </a:r>
            <a:r>
              <a:rPr lang="de-DE" altLang="en-US" sz="3600" dirty="0"/>
              <a:t> Modular </a:t>
            </a:r>
            <a:r>
              <a:rPr lang="de-DE" altLang="en-US" sz="3600" dirty="0" err="1"/>
              <a:t>Arithmetic</a:t>
            </a:r>
            <a:endParaRPr lang="de-DE" altLang="en-US" sz="3600" dirty="0"/>
          </a:p>
        </p:txBody>
      </p:sp>
      <p:sp>
        <p:nvSpPr>
          <p:cNvPr id="37893" name="Oval 4">
            <a:extLst>
              <a:ext uri="{FF2B5EF4-FFF2-40B4-BE49-F238E27FC236}">
                <a16:creationId xmlns:a16="http://schemas.microsoft.com/office/drawing/2014/main" xmlns="" id="{8973E963-0B0E-456B-8643-AFFFCE8CD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2997200"/>
            <a:ext cx="1871662" cy="1873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e-DE" altLang="en-US"/>
          </a:p>
        </p:txBody>
      </p:sp>
      <p:sp>
        <p:nvSpPr>
          <p:cNvPr id="37894" name="Text Box 5">
            <a:extLst>
              <a:ext uri="{FF2B5EF4-FFF2-40B4-BE49-F238E27FC236}">
                <a16:creationId xmlns:a16="http://schemas.microsoft.com/office/drawing/2014/main" xmlns="" id="{18CC9A09-E25B-4CD8-9C42-2E18AEF2E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2708275"/>
            <a:ext cx="25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/>
              <a:t>12</a:t>
            </a:r>
          </a:p>
        </p:txBody>
      </p:sp>
      <p:sp>
        <p:nvSpPr>
          <p:cNvPr id="37895" name="Text Box 6">
            <a:extLst>
              <a:ext uri="{FF2B5EF4-FFF2-40B4-BE49-F238E27FC236}">
                <a16:creationId xmlns:a16="http://schemas.microsoft.com/office/drawing/2014/main" xmlns="" id="{23F8D9E4-1DCB-4DCA-9C08-3BDF0F7DE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28527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/>
              <a:t>1</a:t>
            </a:r>
          </a:p>
        </p:txBody>
      </p:sp>
      <p:sp>
        <p:nvSpPr>
          <p:cNvPr id="37896" name="Text Box 7">
            <a:extLst>
              <a:ext uri="{FF2B5EF4-FFF2-40B4-BE49-F238E27FC236}">
                <a16:creationId xmlns:a16="http://schemas.microsoft.com/office/drawing/2014/main" xmlns="" id="{B274A008-EC99-4F01-A1EE-C2E246620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321310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/>
              <a:t>2</a:t>
            </a:r>
          </a:p>
        </p:txBody>
      </p:sp>
      <p:sp>
        <p:nvSpPr>
          <p:cNvPr id="37897" name="Text Box 8">
            <a:extLst>
              <a:ext uri="{FF2B5EF4-FFF2-40B4-BE49-F238E27FC236}">
                <a16:creationId xmlns:a16="http://schemas.microsoft.com/office/drawing/2014/main" xmlns="" id="{F8544B65-D01F-4853-BBDF-FDC316F56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7163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/>
              <a:t>3</a:t>
            </a:r>
          </a:p>
        </p:txBody>
      </p:sp>
      <p:sp>
        <p:nvSpPr>
          <p:cNvPr id="37898" name="Text Box 9">
            <a:extLst>
              <a:ext uri="{FF2B5EF4-FFF2-40B4-BE49-F238E27FC236}">
                <a16:creationId xmlns:a16="http://schemas.microsoft.com/office/drawing/2014/main" xmlns="" id="{D8D6C3CF-1AE8-4D16-AC37-D9BE6552C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429260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/>
              <a:t>4</a:t>
            </a:r>
          </a:p>
        </p:txBody>
      </p:sp>
      <p:sp>
        <p:nvSpPr>
          <p:cNvPr id="37899" name="Text Box 10">
            <a:extLst>
              <a:ext uri="{FF2B5EF4-FFF2-40B4-BE49-F238E27FC236}">
                <a16:creationId xmlns:a16="http://schemas.microsoft.com/office/drawing/2014/main" xmlns="" id="{0B67F7A6-BF57-4E8D-A525-EA0F41177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472598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/>
              <a:t>5</a:t>
            </a:r>
          </a:p>
        </p:txBody>
      </p:sp>
      <p:sp>
        <p:nvSpPr>
          <p:cNvPr id="37900" name="Text Box 11">
            <a:extLst>
              <a:ext uri="{FF2B5EF4-FFF2-40B4-BE49-F238E27FC236}">
                <a16:creationId xmlns:a16="http://schemas.microsoft.com/office/drawing/2014/main" xmlns="" id="{35CD4530-E77E-4E1A-937B-4B65CB507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4868863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/>
              <a:t>6</a:t>
            </a:r>
          </a:p>
        </p:txBody>
      </p:sp>
      <p:sp>
        <p:nvSpPr>
          <p:cNvPr id="37901" name="Text Box 12">
            <a:extLst>
              <a:ext uri="{FF2B5EF4-FFF2-40B4-BE49-F238E27FC236}">
                <a16:creationId xmlns:a16="http://schemas.microsoft.com/office/drawing/2014/main" xmlns="" id="{313D273F-C699-4816-B5FD-AF2F217F6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472598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/>
              <a:t>7</a:t>
            </a:r>
          </a:p>
        </p:txBody>
      </p:sp>
      <p:sp>
        <p:nvSpPr>
          <p:cNvPr id="37902" name="Text Box 13">
            <a:extLst>
              <a:ext uri="{FF2B5EF4-FFF2-40B4-BE49-F238E27FC236}">
                <a16:creationId xmlns:a16="http://schemas.microsoft.com/office/drawing/2014/main" xmlns="" id="{0737E368-18AF-42DA-BF3B-39B4B38B9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436562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 dirty="0"/>
              <a:t>8</a:t>
            </a:r>
          </a:p>
        </p:txBody>
      </p:sp>
      <p:sp>
        <p:nvSpPr>
          <p:cNvPr id="37903" name="Text Box 14">
            <a:extLst>
              <a:ext uri="{FF2B5EF4-FFF2-40B4-BE49-F238E27FC236}">
                <a16:creationId xmlns:a16="http://schemas.microsoft.com/office/drawing/2014/main" xmlns="" id="{B5590A9C-FA6E-401C-99C8-49BEB69D7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3789363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/>
              <a:t>9</a:t>
            </a:r>
          </a:p>
        </p:txBody>
      </p:sp>
      <p:sp>
        <p:nvSpPr>
          <p:cNvPr id="37904" name="Text Box 15">
            <a:extLst>
              <a:ext uri="{FF2B5EF4-FFF2-40B4-BE49-F238E27FC236}">
                <a16:creationId xmlns:a16="http://schemas.microsoft.com/office/drawing/2014/main" xmlns="" id="{230FB720-3BAB-44C7-BF44-06B1215E2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3213100"/>
            <a:ext cx="25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/>
              <a:t>10</a:t>
            </a:r>
          </a:p>
        </p:txBody>
      </p:sp>
      <p:sp>
        <p:nvSpPr>
          <p:cNvPr id="37905" name="Text Box 16">
            <a:extLst>
              <a:ext uri="{FF2B5EF4-FFF2-40B4-BE49-F238E27FC236}">
                <a16:creationId xmlns:a16="http://schemas.microsoft.com/office/drawing/2014/main" xmlns="" id="{9CA3BADA-D601-413E-AA85-88A344B9E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2852738"/>
            <a:ext cx="25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/>
              <a:t>11</a:t>
            </a:r>
          </a:p>
        </p:txBody>
      </p:sp>
      <p:sp>
        <p:nvSpPr>
          <p:cNvPr id="37906" name="Line 17">
            <a:extLst>
              <a:ext uri="{FF2B5EF4-FFF2-40B4-BE49-F238E27FC236}">
                <a16:creationId xmlns:a16="http://schemas.microsoft.com/office/drawing/2014/main" xmlns="" id="{D390F93B-1EB5-443E-A1BC-509C1D2C9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29257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37907" name="Line 18">
            <a:extLst>
              <a:ext uri="{FF2B5EF4-FFF2-40B4-BE49-F238E27FC236}">
                <a16:creationId xmlns:a16="http://schemas.microsoft.com/office/drawing/2014/main" xmlns="" id="{3AF59DA0-16DF-44FF-9370-6E0B959D1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479742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37908" name="Line 19">
            <a:extLst>
              <a:ext uri="{FF2B5EF4-FFF2-40B4-BE49-F238E27FC236}">
                <a16:creationId xmlns:a16="http://schemas.microsoft.com/office/drawing/2014/main" xmlns="" id="{6D02F4C6-805F-4FB8-825C-648396C9C8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3860800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37909" name="Line 20">
            <a:extLst>
              <a:ext uri="{FF2B5EF4-FFF2-40B4-BE49-F238E27FC236}">
                <a16:creationId xmlns:a16="http://schemas.microsoft.com/office/drawing/2014/main" xmlns="" id="{D3ACD1BE-2066-4E95-83B3-C76A3D7CE6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0" y="3933825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37910" name="AutoShape 21">
            <a:extLst>
              <a:ext uri="{FF2B5EF4-FFF2-40B4-BE49-F238E27FC236}">
                <a16:creationId xmlns:a16="http://schemas.microsoft.com/office/drawing/2014/main" xmlns="" id="{601DCC81-0A6E-45FD-BCDE-0A250996ECC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032250" y="3609976"/>
            <a:ext cx="1584325" cy="647700"/>
          </a:xfrm>
          <a:prstGeom prst="curvedDownArrow">
            <a:avLst>
              <a:gd name="adj1" fmla="val 48922"/>
              <a:gd name="adj2" fmla="val 97843"/>
              <a:gd name="adj3" fmla="val 33333"/>
            </a:avLst>
          </a:prstGeom>
          <a:solidFill>
            <a:srgbClr val="FF0000">
              <a:alpha val="30196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e-DE" altLang="en-US"/>
          </a:p>
        </p:txBody>
      </p:sp>
      <p:sp>
        <p:nvSpPr>
          <p:cNvPr id="37911" name="Rectangle 22">
            <a:extLst>
              <a:ext uri="{FF2B5EF4-FFF2-40B4-BE49-F238E27FC236}">
                <a16:creationId xmlns:a16="http://schemas.microsoft.com/office/drawing/2014/main" xmlns="" id="{0C9A8216-9E91-405F-B32B-76A65F6A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765175"/>
            <a:ext cx="8388350" cy="1177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de-DE" altLang="en-US" sz="1800" dirty="0"/>
              <a:t>Generally </a:t>
            </a:r>
            <a:r>
              <a:rPr lang="de-DE" altLang="en-US" sz="1800" dirty="0" err="1"/>
              <a:t>speaking</a:t>
            </a:r>
            <a:r>
              <a:rPr lang="de-DE" altLang="en-US" sz="1800" dirty="0"/>
              <a:t>, </a:t>
            </a:r>
            <a:r>
              <a:rPr lang="de-DE" altLang="en-US" sz="1800" dirty="0" err="1"/>
              <a:t>most</a:t>
            </a:r>
            <a:r>
              <a:rPr lang="de-DE" altLang="en-US" sz="1800" dirty="0"/>
              <a:t> </a:t>
            </a:r>
            <a:r>
              <a:rPr lang="de-DE" altLang="en-US" sz="1800" dirty="0" err="1"/>
              <a:t>cryptosytems</a:t>
            </a:r>
            <a:r>
              <a:rPr lang="de-DE" altLang="en-US" sz="1800" dirty="0"/>
              <a:t> </a:t>
            </a:r>
            <a:r>
              <a:rPr lang="de-DE" altLang="en-US" sz="1800" dirty="0" err="1"/>
              <a:t>are</a:t>
            </a:r>
            <a:r>
              <a:rPr lang="de-DE" altLang="en-US" sz="1800" dirty="0"/>
              <a:t> </a:t>
            </a:r>
            <a:r>
              <a:rPr lang="de-DE" altLang="en-US" sz="1800" dirty="0" err="1"/>
              <a:t>based</a:t>
            </a:r>
            <a:r>
              <a:rPr lang="de-DE" altLang="en-US" sz="1800" dirty="0"/>
              <a:t> on </a:t>
            </a:r>
            <a:r>
              <a:rPr lang="de-DE" altLang="en-US" sz="1800" b="1" dirty="0" err="1"/>
              <a:t>sets</a:t>
            </a:r>
            <a:r>
              <a:rPr lang="de-DE" altLang="en-US" sz="1800" b="1" dirty="0"/>
              <a:t> of </a:t>
            </a:r>
            <a:r>
              <a:rPr lang="de-DE" altLang="en-US" sz="1800" b="1" dirty="0" err="1"/>
              <a:t>numbers</a:t>
            </a:r>
            <a:r>
              <a:rPr lang="de-DE" altLang="en-US" sz="1800" dirty="0"/>
              <a:t> </a:t>
            </a:r>
            <a:r>
              <a:rPr lang="de-DE" altLang="en-US" sz="1800" dirty="0" err="1"/>
              <a:t>that</a:t>
            </a:r>
            <a:r>
              <a:rPr lang="de-DE" altLang="en-US" sz="1800" dirty="0"/>
              <a:t> </a:t>
            </a:r>
            <a:r>
              <a:rPr lang="de-DE" altLang="en-US" sz="1800" dirty="0" err="1"/>
              <a:t>are</a:t>
            </a:r>
            <a:endParaRPr lang="de-DE" altLang="en-US" sz="1800" dirty="0"/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AutoNum type="arabicPeriod"/>
            </a:pPr>
            <a:r>
              <a:rPr lang="de-DE" altLang="en-US" sz="1800" b="1" dirty="0" err="1"/>
              <a:t>discrete</a:t>
            </a:r>
            <a:r>
              <a:rPr lang="de-DE" altLang="en-US" sz="1800" dirty="0"/>
              <a:t> (</a:t>
            </a:r>
            <a:r>
              <a:rPr lang="de-DE" altLang="en-US" sz="1800" dirty="0" err="1"/>
              <a:t>sets</a:t>
            </a:r>
            <a:r>
              <a:rPr lang="de-DE" altLang="en-US" sz="1800" dirty="0"/>
              <a:t> </a:t>
            </a:r>
            <a:r>
              <a:rPr lang="de-DE" altLang="en-US" sz="1800" dirty="0" err="1"/>
              <a:t>with</a:t>
            </a:r>
            <a:r>
              <a:rPr lang="de-DE" altLang="en-US" sz="1800" dirty="0"/>
              <a:t> </a:t>
            </a:r>
            <a:r>
              <a:rPr lang="de-DE" altLang="en-US" sz="1800" dirty="0" err="1"/>
              <a:t>integers</a:t>
            </a:r>
            <a:r>
              <a:rPr lang="de-DE" altLang="en-US" sz="1800" dirty="0"/>
              <a:t> </a:t>
            </a:r>
            <a:r>
              <a:rPr lang="de-DE" altLang="en-US" sz="1800" dirty="0" err="1"/>
              <a:t>are</a:t>
            </a:r>
            <a:r>
              <a:rPr lang="de-DE" altLang="en-US" sz="1800" dirty="0"/>
              <a:t> </a:t>
            </a:r>
            <a:r>
              <a:rPr lang="de-DE" altLang="en-US" sz="1800" dirty="0" err="1"/>
              <a:t>particularly</a:t>
            </a:r>
            <a:r>
              <a:rPr lang="de-DE" altLang="en-US" sz="1800" dirty="0"/>
              <a:t> </a:t>
            </a:r>
            <a:r>
              <a:rPr lang="de-DE" altLang="en-US" sz="1800" dirty="0" err="1"/>
              <a:t>useful</a:t>
            </a:r>
            <a:r>
              <a:rPr lang="de-DE" altLang="en-US" sz="1800" dirty="0"/>
              <a:t>)</a:t>
            </a: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AutoNum type="arabicPeriod"/>
            </a:pPr>
            <a:r>
              <a:rPr lang="de-DE" altLang="en-US" sz="1800" b="1" dirty="0"/>
              <a:t>finite</a:t>
            </a:r>
            <a:r>
              <a:rPr lang="de-DE" altLang="en-US" sz="1800" dirty="0"/>
              <a:t> (i.e., if we only compute with a finiely many numbers</a:t>
            </a:r>
            <a:r>
              <a:rPr lang="de-DE" altLang="en-US" sz="1800" dirty="0" smtClean="0"/>
              <a:t>)</a:t>
            </a:r>
            <a:endParaRPr lang="de-DE" altLang="en-US" sz="1800" dirty="0"/>
          </a:p>
        </p:txBody>
      </p:sp>
      <p:sp>
        <p:nvSpPr>
          <p:cNvPr id="37912" name="Rectangle 24">
            <a:extLst>
              <a:ext uri="{FF2B5EF4-FFF2-40B4-BE49-F238E27FC236}">
                <a16:creationId xmlns:a16="http://schemas.microsoft.com/office/drawing/2014/main" xmlns="" id="{AF0E960F-B489-4C38-AE28-7264760B8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05038"/>
            <a:ext cx="8537575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de-DE" altLang="en-US" sz="1800" dirty="0"/>
              <a:t>Seems too abstract?  ---  Let‘s look at a finite set with discrete numbers we are quite familiar with: a </a:t>
            </a:r>
            <a:r>
              <a:rPr lang="de-DE" altLang="en-US" sz="1800" b="1" dirty="0"/>
              <a:t>clock</a:t>
            </a:r>
            <a:r>
              <a:rPr lang="de-DE" altLang="en-US" sz="1800" dirty="0" smtClean="0"/>
              <a:t>.</a:t>
            </a:r>
            <a:endParaRPr lang="de-DE" altLang="en-US" sz="1800" dirty="0"/>
          </a:p>
        </p:txBody>
      </p:sp>
      <p:sp>
        <p:nvSpPr>
          <p:cNvPr id="37913" name="Rectangle 25">
            <a:extLst>
              <a:ext uri="{FF2B5EF4-FFF2-40B4-BE49-F238E27FC236}">
                <a16:creationId xmlns:a16="http://schemas.microsoft.com/office/drawing/2014/main" xmlns="" id="{3666CF63-3EBD-4F0D-8543-7C422ECA4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" y="5229225"/>
            <a:ext cx="838835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de-DE" altLang="en-US" sz="1800" dirty="0"/>
              <a:t>Interestingly, even though the numbers are incremented every hour we never leave the set of integers:</a:t>
            </a:r>
          </a:p>
          <a:p>
            <a:pPr algn="ctr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de-DE" altLang="en-US" sz="1800" dirty="0"/>
              <a:t>	1, 2, 3,  … 11, 12, 1, 2, 3,  … 11, 12, 1, 2, 3,  </a:t>
            </a:r>
            <a:r>
              <a:rPr lang="de-DE" altLang="en-US" sz="1800" dirty="0" smtClean="0"/>
              <a:t>…:</a:t>
            </a:r>
            <a:endParaRPr lang="de-DE" altLang="en-US" sz="1800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liennummernplatzhalter 3">
            <a:extLst>
              <a:ext uri="{FF2B5EF4-FFF2-40B4-BE49-F238E27FC236}">
                <a16:creationId xmlns:a16="http://schemas.microsoft.com/office/drawing/2014/main" xmlns="" id="{4E886D42-381D-4462-960C-403CD6769A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179388" y="6597650"/>
            <a:ext cx="5048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39407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7A8D23C-D46D-4716-9B23-DA3AD6B69C72}" type="slidenum">
              <a:rPr lang="de-DE" altLang="en-US" smtClean="0"/>
              <a:pPr/>
              <a:t>17</a:t>
            </a:fld>
            <a:r>
              <a:rPr lang="de-DE" altLang="en-US"/>
              <a:t>/34</a:t>
            </a:r>
            <a:endParaRPr lang="de-DE" altLang="en-US">
              <a:solidFill>
                <a:srgbClr val="394073"/>
              </a:solidFill>
            </a:endParaRPr>
          </a:p>
        </p:txBody>
      </p:sp>
      <p:sp>
        <p:nvSpPr>
          <p:cNvPr id="38915" name="Fußzeilenplatzhalter 4">
            <a:extLst>
              <a:ext uri="{FF2B5EF4-FFF2-40B4-BE49-F238E27FC236}">
                <a16:creationId xmlns:a16="http://schemas.microsoft.com/office/drawing/2014/main" xmlns="" id="{6AB96229-7B6E-45CC-B20A-B40DD7642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411413" y="6524625"/>
            <a:ext cx="43211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de-DE"/>
              <a:t>Chapter 1 of </a:t>
            </a:r>
            <a:r>
              <a:rPr lang="de-DE" i="1"/>
              <a:t>Understanding Cryptography</a:t>
            </a:r>
            <a:r>
              <a:rPr lang="de-DE"/>
              <a:t> by Christof Paar and Jan Pelzl</a:t>
            </a:r>
            <a:endParaRPr lang="de-DE" altLang="en-US"/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xmlns="" id="{4C31D4E3-8D77-4649-981B-A70DD75F1A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3600" dirty="0"/>
              <a:t>Short </a:t>
            </a:r>
            <a:r>
              <a:rPr lang="de-DE" altLang="en-US" sz="3600" dirty="0" err="1"/>
              <a:t>Introduction</a:t>
            </a:r>
            <a:r>
              <a:rPr lang="de-DE" altLang="en-US" sz="3600" dirty="0"/>
              <a:t> </a:t>
            </a:r>
            <a:r>
              <a:rPr lang="de-DE" altLang="en-US" sz="3600" dirty="0" err="1"/>
              <a:t>to</a:t>
            </a:r>
            <a:r>
              <a:rPr lang="de-DE" altLang="en-US" sz="3600" dirty="0"/>
              <a:t> Modular </a:t>
            </a:r>
            <a:r>
              <a:rPr lang="de-DE" altLang="en-US" sz="3600" dirty="0" err="1"/>
              <a:t>Arithmetic</a:t>
            </a:r>
            <a:endParaRPr lang="de-DE" altLang="en-US" sz="3600" dirty="0"/>
          </a:p>
        </p:txBody>
      </p:sp>
      <p:sp>
        <p:nvSpPr>
          <p:cNvPr id="38917" name="Rectangle 21">
            <a:extLst>
              <a:ext uri="{FF2B5EF4-FFF2-40B4-BE49-F238E27FC236}">
                <a16:creationId xmlns:a16="http://schemas.microsoft.com/office/drawing/2014/main" xmlns="" id="{A8A05AEA-A7B1-4258-91E7-C062E87C7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" y="692150"/>
            <a:ext cx="8388350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55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de-DE" altLang="en-US" sz="1600" dirty="0"/>
              <a:t>We develop now an </a:t>
            </a:r>
            <a:r>
              <a:rPr lang="de-DE" altLang="en-US" sz="1600" b="1" dirty="0"/>
              <a:t>arithmetic system </a:t>
            </a:r>
            <a:r>
              <a:rPr lang="de-DE" altLang="en-US" sz="1600" dirty="0"/>
              <a:t>which allows us to </a:t>
            </a:r>
            <a:r>
              <a:rPr lang="de-DE" altLang="en-US" sz="1600" b="1" dirty="0"/>
              <a:t>compute</a:t>
            </a:r>
            <a:r>
              <a:rPr lang="de-DE" altLang="en-US" sz="1600" dirty="0"/>
              <a:t> in finite sets of integers like the 12 integers we find on a clock (1,2,3,  … ,12).</a:t>
            </a: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de-DE" altLang="en-US" sz="1600" dirty="0"/>
              <a:t>It is crucial to have an operation </a:t>
            </a:r>
            <a:r>
              <a:rPr lang="de-DE" altLang="en-US" sz="1600" dirty="0" smtClean="0"/>
              <a:t>which “keeps </a:t>
            </a:r>
            <a:r>
              <a:rPr lang="de-DE" altLang="en-US" sz="1600" dirty="0"/>
              <a:t>the numbers </a:t>
            </a:r>
            <a:r>
              <a:rPr lang="de-DE" altLang="en-US" sz="1600" b="1" dirty="0"/>
              <a:t>within limits</a:t>
            </a:r>
            <a:r>
              <a:rPr lang="de-DE" altLang="en-US" sz="1600" dirty="0"/>
              <a:t>“, i.e., after </a:t>
            </a:r>
            <a:r>
              <a:rPr lang="de-DE" altLang="en-US" sz="1600" i="1" dirty="0"/>
              <a:t>addition</a:t>
            </a:r>
            <a:r>
              <a:rPr lang="de-DE" altLang="en-US" sz="1600" dirty="0"/>
              <a:t> and </a:t>
            </a:r>
            <a:r>
              <a:rPr lang="de-DE" altLang="en-US" sz="1600" i="1" dirty="0"/>
              <a:t>multiplicatio</a:t>
            </a:r>
            <a:r>
              <a:rPr lang="de-DE" altLang="en-US" sz="1600" dirty="0"/>
              <a:t>n they should never leave the set (i.e., never larger than 12).</a:t>
            </a:r>
          </a:p>
        </p:txBody>
      </p:sp>
      <p:sp>
        <p:nvSpPr>
          <p:cNvPr id="38918" name="Rectangle 23">
            <a:extLst>
              <a:ext uri="{FF2B5EF4-FFF2-40B4-BE49-F238E27FC236}">
                <a16:creationId xmlns:a16="http://schemas.microsoft.com/office/drawing/2014/main" xmlns="" id="{7C06FF51-5862-428B-8E3C-23EF4CEAD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4449763"/>
            <a:ext cx="8388350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55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de-DE" altLang="en-US" sz="1600"/>
              <a:t>Examples for modular reduction.</a:t>
            </a: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de-DE" altLang="en-US" sz="1600"/>
              <a:t>Let a= 12 and  m= 9 :	12 </a:t>
            </a:r>
            <a:r>
              <a:rPr lang="de-DE" altLang="en-US" sz="1600" i="1">
                <a:cs typeface="Arial" panose="020B0604020202020204" pitchFamily="34" charset="0"/>
              </a:rPr>
              <a:t>≡ </a:t>
            </a:r>
            <a:r>
              <a:rPr lang="de-DE" altLang="en-US" sz="1600">
                <a:cs typeface="Arial" panose="020B0604020202020204" pitchFamily="34" charset="0"/>
              </a:rPr>
              <a:t>3 mod</a:t>
            </a:r>
            <a:r>
              <a:rPr lang="de-DE" altLang="en-US" sz="1600" i="1">
                <a:cs typeface="Arial" panose="020B0604020202020204" pitchFamily="34" charset="0"/>
              </a:rPr>
              <a:t> </a:t>
            </a:r>
            <a:r>
              <a:rPr lang="de-DE" altLang="en-US" sz="1600">
                <a:cs typeface="Arial" panose="020B0604020202020204" pitchFamily="34" charset="0"/>
              </a:rPr>
              <a:t>9</a:t>
            </a: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de-DE" altLang="en-US" sz="1600">
                <a:cs typeface="Arial" panose="020B0604020202020204" pitchFamily="34" charset="0"/>
              </a:rPr>
              <a:t>Let a= 37 and m= 9:	</a:t>
            </a:r>
            <a:r>
              <a:rPr lang="de-DE" altLang="en-US" sz="1600"/>
              <a:t>34 </a:t>
            </a:r>
            <a:r>
              <a:rPr lang="de-DE" altLang="en-US" sz="1600" i="1">
                <a:cs typeface="Arial" panose="020B0604020202020204" pitchFamily="34" charset="0"/>
              </a:rPr>
              <a:t>≡ </a:t>
            </a:r>
            <a:r>
              <a:rPr lang="de-DE" altLang="en-US" sz="1600">
                <a:cs typeface="Arial" panose="020B0604020202020204" pitchFamily="34" charset="0"/>
              </a:rPr>
              <a:t>7 mod</a:t>
            </a:r>
            <a:r>
              <a:rPr lang="de-DE" altLang="en-US" sz="1600" i="1">
                <a:cs typeface="Arial" panose="020B0604020202020204" pitchFamily="34" charset="0"/>
              </a:rPr>
              <a:t> </a:t>
            </a:r>
            <a:r>
              <a:rPr lang="de-DE" altLang="en-US" sz="1600">
                <a:cs typeface="Arial" panose="020B0604020202020204" pitchFamily="34" charset="0"/>
              </a:rPr>
              <a:t>9</a:t>
            </a: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de-DE" altLang="en-US" sz="1600">
                <a:cs typeface="Arial" panose="020B0604020202020204" pitchFamily="34" charset="0"/>
              </a:rPr>
              <a:t>Let a= -7 and m= 9: 	</a:t>
            </a:r>
            <a:r>
              <a:rPr lang="de-DE" altLang="en-US" sz="1600"/>
              <a:t>-7 </a:t>
            </a:r>
            <a:r>
              <a:rPr lang="de-DE" altLang="en-US" sz="1600" i="1">
                <a:cs typeface="Arial" panose="020B0604020202020204" pitchFamily="34" charset="0"/>
              </a:rPr>
              <a:t>≡ 2</a:t>
            </a:r>
            <a:r>
              <a:rPr lang="de-DE" altLang="en-US" sz="1600">
                <a:cs typeface="Arial" panose="020B0604020202020204" pitchFamily="34" charset="0"/>
              </a:rPr>
              <a:t> mod</a:t>
            </a:r>
            <a:r>
              <a:rPr lang="de-DE" altLang="en-US" sz="1600" i="1">
                <a:cs typeface="Arial" panose="020B0604020202020204" pitchFamily="34" charset="0"/>
              </a:rPr>
              <a:t> </a:t>
            </a:r>
            <a:r>
              <a:rPr lang="de-DE" altLang="en-US" sz="1600">
                <a:cs typeface="Arial" panose="020B0604020202020204" pitchFamily="34" charset="0"/>
              </a:rPr>
              <a:t>9</a:t>
            </a: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de-DE" altLang="en-US" sz="1600">
                <a:cs typeface="Arial" panose="020B0604020202020204" pitchFamily="34" charset="0"/>
              </a:rPr>
              <a:t>(you should check whether the condition „</a:t>
            </a:r>
            <a:r>
              <a:rPr lang="de-DE" altLang="en-US" sz="1600" i="1">
                <a:cs typeface="Arial" panose="020B0604020202020204" pitchFamily="34" charset="0"/>
              </a:rPr>
              <a:t>m</a:t>
            </a:r>
            <a:r>
              <a:rPr lang="de-DE" altLang="en-US" sz="1600">
                <a:cs typeface="Arial" panose="020B0604020202020204" pitchFamily="34" charset="0"/>
              </a:rPr>
              <a:t> divides (</a:t>
            </a:r>
            <a:r>
              <a:rPr lang="de-DE" altLang="en-US" sz="1600" i="1">
                <a:cs typeface="Arial" panose="020B0604020202020204" pitchFamily="34" charset="0"/>
              </a:rPr>
              <a:t>r-a</a:t>
            </a:r>
            <a:r>
              <a:rPr lang="de-DE" altLang="en-US" sz="1600">
                <a:cs typeface="Arial" panose="020B0604020202020204" pitchFamily="34" charset="0"/>
              </a:rPr>
              <a:t>)“holds in each of the 3 cases) </a:t>
            </a: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endParaRPr lang="de-DE" altLang="en-US" sz="1600">
              <a:cs typeface="Arial" panose="020B0604020202020204" pitchFamily="34" charset="0"/>
            </a:endParaRPr>
          </a:p>
        </p:txBody>
      </p:sp>
      <p:sp>
        <p:nvSpPr>
          <p:cNvPr id="38919" name="Rectangle 24">
            <a:extLst>
              <a:ext uri="{FF2B5EF4-FFF2-40B4-BE49-F238E27FC236}">
                <a16:creationId xmlns:a16="http://schemas.microsoft.com/office/drawing/2014/main" xmlns="" id="{4538C239-25CE-4251-B0AB-D78947763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057400"/>
            <a:ext cx="5148263" cy="217328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de-DE" altLang="en-US" sz="1600" b="1" dirty="0"/>
              <a:t> Definition: Modulus Operation</a:t>
            </a: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de-DE" altLang="en-US" sz="1600" dirty="0"/>
              <a:t>	Let </a:t>
            </a:r>
            <a:r>
              <a:rPr lang="de-DE" altLang="en-US" sz="1600" i="1" dirty="0"/>
              <a:t>a, r, m</a:t>
            </a:r>
            <a:r>
              <a:rPr lang="de-DE" altLang="en-US" sz="1600" dirty="0"/>
              <a:t> be integers and </a:t>
            </a:r>
            <a:r>
              <a:rPr lang="de-DE" altLang="en-US" sz="1600" i="1" dirty="0"/>
              <a:t>m &gt; </a:t>
            </a:r>
            <a:r>
              <a:rPr lang="de-DE" altLang="en-US" sz="1600" dirty="0"/>
              <a:t>0. We write </a:t>
            </a: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de-DE" altLang="en-US" sz="1600" dirty="0"/>
              <a:t>			</a:t>
            </a:r>
            <a:r>
              <a:rPr lang="de-DE" altLang="en-US" sz="1600" i="1" dirty="0"/>
              <a:t>a </a:t>
            </a:r>
            <a:r>
              <a:rPr lang="de-DE" altLang="en-US" sz="1600" i="1" dirty="0">
                <a:cs typeface="Arial" panose="020B0604020202020204" pitchFamily="34" charset="0"/>
              </a:rPr>
              <a:t>≡ r </a:t>
            </a:r>
            <a:r>
              <a:rPr lang="de-DE" altLang="en-US" sz="1600" dirty="0">
                <a:cs typeface="Arial" panose="020B0604020202020204" pitchFamily="34" charset="0"/>
              </a:rPr>
              <a:t>mod</a:t>
            </a:r>
            <a:r>
              <a:rPr lang="de-DE" altLang="en-US" sz="1600" i="1" dirty="0">
                <a:cs typeface="Arial" panose="020B0604020202020204" pitchFamily="34" charset="0"/>
              </a:rPr>
              <a:t> m</a:t>
            </a: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de-DE" altLang="en-US" sz="1600" i="1" dirty="0">
                <a:cs typeface="Arial" panose="020B0604020202020204" pitchFamily="34" charset="0"/>
              </a:rPr>
              <a:t>	</a:t>
            </a:r>
            <a:r>
              <a:rPr lang="de-DE" altLang="en-US" sz="1600" dirty="0">
                <a:cs typeface="Arial" panose="020B0604020202020204" pitchFamily="34" charset="0"/>
              </a:rPr>
              <a:t>if (</a:t>
            </a:r>
            <a:r>
              <a:rPr lang="de-DE" altLang="en-US" sz="1600" i="1" dirty="0">
                <a:cs typeface="Arial" panose="020B0604020202020204" pitchFamily="34" charset="0"/>
              </a:rPr>
              <a:t>r-a) is divisable by m.</a:t>
            </a:r>
            <a:endParaRPr lang="de-DE" altLang="en-US" sz="1600" dirty="0"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de-DE" altLang="en-US" sz="1600" dirty="0">
                <a:cs typeface="Arial" panose="020B0604020202020204" pitchFamily="34" charset="0"/>
              </a:rPr>
              <a:t>“</a:t>
            </a:r>
            <a:r>
              <a:rPr lang="de-DE" altLang="en-US" sz="1600" i="1" dirty="0">
                <a:cs typeface="Arial" panose="020B0604020202020204" pitchFamily="34" charset="0"/>
              </a:rPr>
              <a:t>m</a:t>
            </a:r>
            <a:r>
              <a:rPr lang="de-DE" altLang="en-US" sz="1600" dirty="0">
                <a:cs typeface="Arial" panose="020B0604020202020204" pitchFamily="34" charset="0"/>
              </a:rPr>
              <a:t>” is called the </a:t>
            </a:r>
            <a:r>
              <a:rPr lang="de-DE" altLang="en-US" sz="1600" b="1" dirty="0">
                <a:cs typeface="Arial" panose="020B0604020202020204" pitchFamily="34" charset="0"/>
              </a:rPr>
              <a:t>modulus</a:t>
            </a:r>
            <a:endParaRPr lang="de-DE" altLang="en-US" sz="1600" dirty="0"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de-DE" altLang="en-US" sz="1600" dirty="0">
                <a:cs typeface="Arial" panose="020B0604020202020204" pitchFamily="34" charset="0"/>
              </a:rPr>
              <a:t>“</a:t>
            </a:r>
            <a:r>
              <a:rPr lang="de-DE" altLang="en-US" sz="1600" i="1" dirty="0">
                <a:cs typeface="Arial" panose="020B0604020202020204" pitchFamily="34" charset="0"/>
              </a:rPr>
              <a:t>r</a:t>
            </a:r>
            <a:r>
              <a:rPr lang="de-DE" altLang="en-US" sz="1600" dirty="0">
                <a:cs typeface="Arial" panose="020B0604020202020204" pitchFamily="34" charset="0"/>
              </a:rPr>
              <a:t>” is called the </a:t>
            </a:r>
            <a:r>
              <a:rPr lang="de-DE" altLang="en-US" sz="1600" b="1" dirty="0">
                <a:cs typeface="Arial" panose="020B0604020202020204" pitchFamily="34" charset="0"/>
              </a:rPr>
              <a:t>remainder</a:t>
            </a:r>
            <a:endParaRPr lang="de-DE" altLang="en-US" sz="16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liennummernplatzhalter 3">
            <a:extLst>
              <a:ext uri="{FF2B5EF4-FFF2-40B4-BE49-F238E27FC236}">
                <a16:creationId xmlns:a16="http://schemas.microsoft.com/office/drawing/2014/main" xmlns="" id="{BC987B6B-A018-47D6-9606-B59FDAA99C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179388" y="6597650"/>
            <a:ext cx="5048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39407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7A8D23C-D46D-4716-9B23-DA3AD6B69C72}" type="slidenum">
              <a:rPr lang="de-DE" altLang="en-US" smtClean="0"/>
              <a:pPr/>
              <a:t>18</a:t>
            </a:fld>
            <a:r>
              <a:rPr lang="de-DE" altLang="en-US"/>
              <a:t>/34</a:t>
            </a:r>
            <a:endParaRPr lang="de-DE" altLang="en-US">
              <a:solidFill>
                <a:srgbClr val="394073"/>
              </a:solidFill>
            </a:endParaRPr>
          </a:p>
        </p:txBody>
      </p:sp>
      <p:sp>
        <p:nvSpPr>
          <p:cNvPr id="39939" name="Fußzeilenplatzhalter 4">
            <a:extLst>
              <a:ext uri="{FF2B5EF4-FFF2-40B4-BE49-F238E27FC236}">
                <a16:creationId xmlns:a16="http://schemas.microsoft.com/office/drawing/2014/main" xmlns="" id="{44B924B5-F265-49CD-BE3F-DC9ED178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411413" y="6524625"/>
            <a:ext cx="43211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de-DE"/>
              <a:t>Chapter 1 of </a:t>
            </a:r>
            <a:r>
              <a:rPr lang="de-DE" i="1"/>
              <a:t>Understanding Cryptography</a:t>
            </a:r>
            <a:r>
              <a:rPr lang="de-DE"/>
              <a:t> by Christof Paar and Jan Pelzl</a:t>
            </a:r>
            <a:endParaRPr lang="de-DE" altLang="en-US"/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xmlns="" id="{C28E1405-192E-43E7-8B7C-A6F84B2221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Properties of Modular Arithmetic (1)</a:t>
            </a:r>
          </a:p>
        </p:txBody>
      </p:sp>
      <p:sp>
        <p:nvSpPr>
          <p:cNvPr id="39941" name="Rectangle 4">
            <a:extLst>
              <a:ext uri="{FF2B5EF4-FFF2-40B4-BE49-F238E27FC236}">
                <a16:creationId xmlns:a16="http://schemas.microsoft.com/office/drawing/2014/main" xmlns="" id="{DED33036-E3C3-4040-85A7-3AC1E1DEB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" y="1341438"/>
            <a:ext cx="8388350" cy="239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0738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en-US" altLang="en-US" sz="1600" b="1" dirty="0"/>
              <a:t>   The remainder is not unique</a:t>
            </a: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dirty="0"/>
              <a:t>It is somewhat surprising that for every given modulus </a:t>
            </a:r>
            <a:r>
              <a:rPr lang="en-US" altLang="en-US" sz="1600" i="1" dirty="0"/>
              <a:t>m</a:t>
            </a:r>
            <a:r>
              <a:rPr lang="en-US" altLang="en-US" sz="1600" dirty="0"/>
              <a:t> and number </a:t>
            </a:r>
            <a:r>
              <a:rPr lang="en-US" altLang="en-US" sz="1600" i="1" dirty="0"/>
              <a:t>a</a:t>
            </a:r>
            <a:r>
              <a:rPr lang="en-US" altLang="en-US" sz="1600" dirty="0"/>
              <a:t>, there are (infinitely) many valid remainders.</a:t>
            </a:r>
            <a:br>
              <a:rPr lang="en-US" altLang="en-US" sz="1600" dirty="0"/>
            </a:br>
            <a:r>
              <a:rPr lang="en-US" altLang="en-US" sz="1600" dirty="0"/>
              <a:t>Example: </a:t>
            </a:r>
            <a:endParaRPr lang="de-DE" altLang="en-US" sz="1600"/>
          </a:p>
          <a:p>
            <a:pPr lvl="1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de-DE" altLang="en-US" sz="1600"/>
              <a:t>12 </a:t>
            </a:r>
            <a:r>
              <a:rPr lang="de-DE" altLang="en-US" sz="1600" i="1">
                <a:cs typeface="Arial" panose="020B0604020202020204" pitchFamily="34" charset="0"/>
              </a:rPr>
              <a:t>≡ </a:t>
            </a:r>
            <a:r>
              <a:rPr lang="de-DE" altLang="en-US" sz="1600"/>
              <a:t>3 mod 9	</a:t>
            </a:r>
            <a:r>
              <a:rPr lang="de-DE" altLang="en-US" sz="1600">
                <a:cs typeface="Arial" panose="020B0604020202020204" pitchFamily="34" charset="0"/>
              </a:rPr>
              <a:t>→ </a:t>
            </a:r>
            <a:r>
              <a:rPr lang="de-DE" altLang="en-US" sz="1600"/>
              <a:t>3 is a valid remainder since 9 divides (3-12)</a:t>
            </a:r>
          </a:p>
          <a:p>
            <a:pPr lvl="1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de-DE" altLang="en-US" sz="1600"/>
              <a:t>12 </a:t>
            </a:r>
            <a:r>
              <a:rPr lang="de-DE" altLang="en-US" sz="1600" i="1">
                <a:cs typeface="Arial" panose="020B0604020202020204" pitchFamily="34" charset="0"/>
              </a:rPr>
              <a:t>≡ </a:t>
            </a:r>
            <a:r>
              <a:rPr lang="de-DE" altLang="en-US" sz="1600"/>
              <a:t>21 mod 9	</a:t>
            </a:r>
            <a:r>
              <a:rPr lang="de-DE" altLang="en-US" sz="1600">
                <a:cs typeface="Arial" panose="020B0604020202020204" pitchFamily="34" charset="0"/>
              </a:rPr>
              <a:t>→ </a:t>
            </a:r>
            <a:r>
              <a:rPr lang="de-DE" altLang="en-US" sz="1600"/>
              <a:t>21 is a valid remainder since 9 divides (21-12)</a:t>
            </a:r>
          </a:p>
          <a:p>
            <a:pPr lvl="1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de-DE" altLang="en-US" sz="1600"/>
              <a:t>12 </a:t>
            </a:r>
            <a:r>
              <a:rPr lang="de-DE" altLang="en-US" sz="1600" i="1">
                <a:cs typeface="Arial" panose="020B0604020202020204" pitchFamily="34" charset="0"/>
              </a:rPr>
              <a:t>≡ </a:t>
            </a:r>
            <a:r>
              <a:rPr lang="de-DE" altLang="en-US" sz="1600"/>
              <a:t>-6 mod 9</a:t>
            </a:r>
            <a:r>
              <a:rPr lang="de-DE" altLang="en-US" sz="1600">
                <a:cs typeface="Arial" panose="020B0604020202020204" pitchFamily="34" charset="0"/>
              </a:rPr>
              <a:t> </a:t>
            </a:r>
            <a:r>
              <a:rPr lang="de-DE" altLang="en-US" sz="1600"/>
              <a:t>	</a:t>
            </a:r>
            <a:r>
              <a:rPr lang="de-DE" altLang="en-US" sz="1600">
                <a:cs typeface="Arial" panose="020B0604020202020204" pitchFamily="34" charset="0"/>
              </a:rPr>
              <a:t>→ </a:t>
            </a:r>
            <a:r>
              <a:rPr lang="de-DE" altLang="en-US" sz="1600"/>
              <a:t>-6 is a valid remainder since 9 divides (-6-12)</a:t>
            </a:r>
            <a:endParaRPr lang="de-DE" altLang="en-US" sz="160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liennummernplatzhalter 3">
            <a:extLst>
              <a:ext uri="{FF2B5EF4-FFF2-40B4-BE49-F238E27FC236}">
                <a16:creationId xmlns:a16="http://schemas.microsoft.com/office/drawing/2014/main" xmlns="" id="{414665B8-7AA8-43BE-9F34-3219F65CA6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179388" y="6597650"/>
            <a:ext cx="5048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39407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7A8D23C-D46D-4716-9B23-DA3AD6B69C72}" type="slidenum">
              <a:rPr lang="de-DE" altLang="en-US" smtClean="0"/>
              <a:pPr/>
              <a:t>19</a:t>
            </a:fld>
            <a:r>
              <a:rPr lang="de-DE" altLang="en-US"/>
              <a:t>/34</a:t>
            </a:r>
            <a:endParaRPr lang="de-DE" altLang="en-US">
              <a:solidFill>
                <a:srgbClr val="394073"/>
              </a:solidFill>
            </a:endParaRPr>
          </a:p>
        </p:txBody>
      </p:sp>
      <p:sp>
        <p:nvSpPr>
          <p:cNvPr id="40963" name="Fußzeilenplatzhalter 4">
            <a:extLst>
              <a:ext uri="{FF2B5EF4-FFF2-40B4-BE49-F238E27FC236}">
                <a16:creationId xmlns:a16="http://schemas.microsoft.com/office/drawing/2014/main" xmlns="" id="{C052DEF6-B3AC-45F7-8893-AEE4F1DC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411413" y="6524625"/>
            <a:ext cx="43211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de-DE"/>
              <a:t>Chapter 1 of </a:t>
            </a:r>
            <a:r>
              <a:rPr lang="de-DE" i="1"/>
              <a:t>Understanding Cryptography</a:t>
            </a:r>
            <a:r>
              <a:rPr lang="de-DE"/>
              <a:t> by Christof Paar and Jan Pelzl</a:t>
            </a:r>
            <a:endParaRPr lang="de-DE" altLang="en-US"/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xmlns="" id="{E4650E18-ADF2-4BB4-8367-88B081896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68413"/>
            <a:ext cx="8388350" cy="349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0738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en-US" altLang="en-US" sz="1600" b="1" dirty="0"/>
              <a:t>   Which remainder do we choose?</a:t>
            </a: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dirty="0"/>
              <a:t>By convention, we usually agree on the </a:t>
            </a:r>
            <a:r>
              <a:rPr lang="en-US" altLang="en-US" sz="1600" b="1" dirty="0"/>
              <a:t>smallest positive integer </a:t>
            </a:r>
            <a:r>
              <a:rPr lang="en-US" altLang="en-US" sz="1600" b="1" i="1" dirty="0"/>
              <a:t>r</a:t>
            </a:r>
            <a:r>
              <a:rPr lang="en-US" altLang="en-US" sz="1600" dirty="0"/>
              <a:t> as remainder. This integer can be computed as</a:t>
            </a: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endParaRPr lang="en-US" altLang="en-US" sz="1600" dirty="0"/>
          </a:p>
          <a:p>
            <a:pPr algn="ctr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pt-BR" altLang="en-US" sz="1600"/>
              <a:t> </a:t>
            </a:r>
            <a:r>
              <a:rPr lang="pt-BR" altLang="en-US" sz="1600" i="1"/>
              <a:t>a = q  m + r</a:t>
            </a:r>
            <a:r>
              <a:rPr lang="pt-BR" altLang="en-US" sz="1600"/>
              <a:t>  	where </a:t>
            </a:r>
            <a:r>
              <a:rPr lang="pt-BR" altLang="en-US" sz="1600" i="1"/>
              <a:t>0 </a:t>
            </a:r>
            <a:r>
              <a:rPr lang="pt-BR" altLang="en-US" sz="1600" i="1">
                <a:cs typeface="Arial" panose="020B0604020202020204" pitchFamily="34" charset="0"/>
              </a:rPr>
              <a:t>≤ </a:t>
            </a:r>
            <a:r>
              <a:rPr lang="pt-BR" altLang="en-US" sz="1600" i="1"/>
              <a:t>r </a:t>
            </a:r>
            <a:r>
              <a:rPr lang="pt-BR" altLang="en-US" sz="1600" i="1">
                <a:cs typeface="Arial" panose="020B0604020202020204" pitchFamily="34" charset="0"/>
              </a:rPr>
              <a:t>≤</a:t>
            </a:r>
            <a:r>
              <a:rPr lang="pt-BR" altLang="en-US" sz="1600" i="1"/>
              <a:t> m-1</a:t>
            </a:r>
            <a:endParaRPr lang="en-US" altLang="en-US" sz="1600" i="1" dirty="0"/>
          </a:p>
          <a:p>
            <a:pPr lvl="1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de-DE" altLang="en-US" sz="1600"/>
              <a:t>Example: </a:t>
            </a:r>
            <a:r>
              <a:rPr lang="de-DE" altLang="en-US" sz="1600" i="1"/>
              <a:t>a=12</a:t>
            </a:r>
            <a:r>
              <a:rPr lang="de-DE" altLang="en-US" sz="1600"/>
              <a:t> and  </a:t>
            </a:r>
            <a:r>
              <a:rPr lang="de-DE" altLang="en-US" sz="1600" i="1"/>
              <a:t>m= 9</a:t>
            </a:r>
            <a:r>
              <a:rPr lang="de-DE" altLang="en-US" sz="1600"/>
              <a:t> </a:t>
            </a:r>
            <a:endParaRPr lang="de-DE" altLang="en-US" sz="1600" i="1"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de-DE" altLang="en-US" sz="1600"/>
              <a:t> 		          12 = 1 x 9 + 3 	</a:t>
            </a:r>
            <a:r>
              <a:rPr lang="de-DE" altLang="en-US" sz="1600">
                <a:cs typeface="Arial" panose="020B0604020202020204" pitchFamily="34" charset="0"/>
              </a:rPr>
              <a:t>→  </a:t>
            </a:r>
            <a:r>
              <a:rPr lang="de-DE" altLang="en-US" sz="1600"/>
              <a:t>r = 3</a:t>
            </a: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endParaRPr lang="de-DE" altLang="en-US" sz="1600"/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de-DE" altLang="en-US" sz="1600"/>
              <a:t>Remark: This is just a convention. Algorithmically we are free to choose any other valid remainder to compute our crypto functions.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xmlns="" id="{0A85FA64-31BA-44A4-B0F0-EF636A1BB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Properties of Modular Arithmetic (2)</a:t>
            </a:r>
          </a:p>
        </p:txBody>
      </p:sp>
      <p:sp>
        <p:nvSpPr>
          <p:cNvPr id="40966" name="AutoShape 5">
            <a:extLst>
              <a:ext uri="{FF2B5EF4-FFF2-40B4-BE49-F238E27FC236}">
                <a16:creationId xmlns:a16="http://schemas.microsoft.com/office/drawing/2014/main" xmlns="" id="{A34A6626-CF88-460F-A03E-7DB2B2F62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2349500"/>
            <a:ext cx="935037" cy="287338"/>
          </a:xfrm>
          <a:prstGeom prst="wedgeRoundRectCallout">
            <a:avLst>
              <a:gd name="adj1" fmla="val -102463"/>
              <a:gd name="adj2" fmla="val 93093"/>
              <a:gd name="adj3" fmla="val 16667"/>
            </a:avLst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en-US" sz="1400"/>
              <a:t>remainder</a:t>
            </a:r>
          </a:p>
        </p:txBody>
      </p:sp>
      <p:sp>
        <p:nvSpPr>
          <p:cNvPr id="40967" name="AutoShape 6">
            <a:extLst>
              <a:ext uri="{FF2B5EF4-FFF2-40B4-BE49-F238E27FC236}">
                <a16:creationId xmlns:a16="http://schemas.microsoft.com/office/drawing/2014/main" xmlns="" id="{88157C7A-8131-4838-8048-C5D5FC55F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349500"/>
            <a:ext cx="792163" cy="287338"/>
          </a:xfrm>
          <a:prstGeom prst="wedgeRoundRectCallout">
            <a:avLst>
              <a:gd name="adj1" fmla="val -57213"/>
              <a:gd name="adj2" fmla="val 93093"/>
              <a:gd name="adj3" fmla="val 16667"/>
            </a:avLst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en-US" sz="1400"/>
              <a:t>quotient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D2C53E-91A4-4292-89FB-AC5B4469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FB14B0-562C-4E9E-8C55-C58465FB8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7010400" cy="5715000"/>
          </a:xfrm>
        </p:spPr>
        <p:txBody>
          <a:bodyPr/>
          <a:lstStyle/>
          <a:p>
            <a:r>
              <a:rPr lang="en-US" dirty="0"/>
              <a:t>These slides are based on the following resources (but modified):</a:t>
            </a:r>
          </a:p>
          <a:p>
            <a:pPr lvl="1">
              <a:spcBef>
                <a:spcPts val="0"/>
              </a:spcBef>
            </a:pPr>
            <a:r>
              <a:rPr lang="en-US" dirty="0"/>
              <a:t>Slides accompanying the textbook ‘</a:t>
            </a:r>
            <a:r>
              <a:rPr lang="en-US" i="1" dirty="0"/>
              <a:t>Understanding Cryptography</a:t>
            </a:r>
            <a:r>
              <a:rPr lang="en-US" dirty="0"/>
              <a:t>’ by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    Christof </a:t>
            </a:r>
            <a:r>
              <a:rPr lang="en-US" dirty="0" err="1"/>
              <a:t>Paar</a:t>
            </a:r>
            <a:r>
              <a:rPr lang="en-US" dirty="0"/>
              <a:t> and Jan Pelzl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http://crypto-textbook.com/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Slides from Dr. Ryan Riley</a:t>
            </a:r>
          </a:p>
          <a:p>
            <a:pPr marL="914400" lvl="2" indent="0">
              <a:buNone/>
            </a:pPr>
            <a:r>
              <a:rPr lang="en-US" dirty="0">
                <a:hlinkClick r:id="rId3"/>
              </a:rPr>
              <a:t>https://vsecurity.info/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D38ADC4-CEDD-4F16-BC4F-82D98820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5" name="Picture 11" descr="Paar_Pelz_only Titlepage">
            <a:extLst>
              <a:ext uri="{FF2B5EF4-FFF2-40B4-BE49-F238E27FC236}">
                <a16:creationId xmlns:a16="http://schemas.microsoft.com/office/drawing/2014/main" xmlns="" id="{6F4A3B99-C1FD-4025-874D-226E63D07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22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74665" y="1663297"/>
            <a:ext cx="1641832" cy="2557608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57838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liennummernplatzhalter 3">
            <a:extLst>
              <a:ext uri="{FF2B5EF4-FFF2-40B4-BE49-F238E27FC236}">
                <a16:creationId xmlns:a16="http://schemas.microsoft.com/office/drawing/2014/main" xmlns="" id="{06596258-A05E-4064-8C99-011F2E03A9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179388" y="6597650"/>
            <a:ext cx="5048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39407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7A8D23C-D46D-4716-9B23-DA3AD6B69C72}" type="slidenum">
              <a:rPr lang="de-DE" altLang="en-US" smtClean="0"/>
              <a:pPr/>
              <a:t>20</a:t>
            </a:fld>
            <a:r>
              <a:rPr lang="de-DE" altLang="en-US"/>
              <a:t>/34</a:t>
            </a:r>
            <a:endParaRPr lang="de-DE" altLang="en-US">
              <a:solidFill>
                <a:srgbClr val="394073"/>
              </a:solidFill>
            </a:endParaRPr>
          </a:p>
        </p:txBody>
      </p:sp>
      <p:sp>
        <p:nvSpPr>
          <p:cNvPr id="41987" name="Fußzeilenplatzhalter 4">
            <a:extLst>
              <a:ext uri="{FF2B5EF4-FFF2-40B4-BE49-F238E27FC236}">
                <a16:creationId xmlns:a16="http://schemas.microsoft.com/office/drawing/2014/main" xmlns="" id="{06C68063-F221-42FC-97DF-89074842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411413" y="6524625"/>
            <a:ext cx="43211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de-DE"/>
              <a:t>Chapter 1 of </a:t>
            </a:r>
            <a:r>
              <a:rPr lang="de-DE" i="1"/>
              <a:t>Understanding Cryptography</a:t>
            </a:r>
            <a:r>
              <a:rPr lang="de-DE"/>
              <a:t> by Christof Paar and Jan Pelzl</a:t>
            </a:r>
            <a:endParaRPr lang="de-DE" altLang="en-US"/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xmlns="" id="{08651B02-4A73-4562-853F-9580D8AC1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836613"/>
            <a:ext cx="8388350" cy="288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55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en-US" altLang="en-US" sz="1600" b="1" dirty="0"/>
              <a:t>   How do we perform modular division?</a:t>
            </a: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dirty="0"/>
              <a:t>First, note that rather than performing a division, we prefer to multiply by the inverse. Ex:</a:t>
            </a:r>
          </a:p>
          <a:p>
            <a:pPr algn="ctr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i="1" dirty="0"/>
              <a:t>b / a</a:t>
            </a:r>
            <a:r>
              <a:rPr lang="en-US" altLang="en-US" sz="1600" i="1" dirty="0">
                <a:cs typeface="Arial" panose="020B0604020202020204" pitchFamily="34" charset="0"/>
              </a:rPr>
              <a:t>≡</a:t>
            </a:r>
            <a:r>
              <a:rPr lang="en-US" altLang="en-US" sz="1600" i="1" dirty="0"/>
              <a:t> b x a</a:t>
            </a:r>
            <a:r>
              <a:rPr lang="en-US" altLang="en-US" sz="1600" i="1" baseline="30000" dirty="0"/>
              <a:t>-1</a:t>
            </a:r>
            <a:r>
              <a:rPr lang="en-US" altLang="en-US" sz="1600" i="1" dirty="0"/>
              <a:t> mod m</a:t>
            </a: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dirty="0"/>
              <a:t>The inverse </a:t>
            </a:r>
            <a:r>
              <a:rPr lang="en-US" altLang="en-US" sz="1600" i="1" dirty="0"/>
              <a:t>a</a:t>
            </a:r>
            <a:r>
              <a:rPr lang="en-US" altLang="en-US" sz="1600" i="1" baseline="30000" dirty="0"/>
              <a:t>-1</a:t>
            </a:r>
            <a:r>
              <a:rPr lang="en-US" altLang="en-US" sz="1600" dirty="0"/>
              <a:t> of a number </a:t>
            </a:r>
            <a:r>
              <a:rPr lang="en-US" altLang="en-US" sz="1600" i="1" dirty="0"/>
              <a:t>a</a:t>
            </a:r>
            <a:r>
              <a:rPr lang="en-US" altLang="en-US" sz="1600" dirty="0"/>
              <a:t> is defined such that:</a:t>
            </a:r>
          </a:p>
          <a:p>
            <a:pPr algn="ctr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i="1" dirty="0"/>
              <a:t>a </a:t>
            </a:r>
            <a:r>
              <a:rPr lang="en-US" altLang="en-US" sz="1600" i="1" dirty="0" err="1"/>
              <a:t>a</a:t>
            </a:r>
            <a:r>
              <a:rPr lang="en-US" altLang="en-US" sz="1600" i="1" baseline="30000" dirty="0"/>
              <a:t>-1 </a:t>
            </a:r>
            <a:r>
              <a:rPr lang="en-US" altLang="en-US" sz="1600" i="1" dirty="0">
                <a:cs typeface="Arial" panose="020B0604020202020204" pitchFamily="34" charset="0"/>
              </a:rPr>
              <a:t>≡</a:t>
            </a:r>
            <a:r>
              <a:rPr lang="en-US" altLang="en-US" sz="1600" i="1" dirty="0"/>
              <a:t> 1 mod m</a:t>
            </a:r>
            <a:endParaRPr lang="en-US" altLang="en-US" sz="1600" dirty="0"/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dirty="0"/>
              <a:t>Ex:	What is </a:t>
            </a:r>
            <a:r>
              <a:rPr lang="en-US" altLang="en-US" sz="1600" i="1" dirty="0"/>
              <a:t>5 / 7 mod 9</a:t>
            </a:r>
            <a:r>
              <a:rPr lang="en-US" altLang="en-US" sz="1600" dirty="0"/>
              <a:t> ?</a:t>
            </a: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dirty="0"/>
              <a:t>	The inverse of </a:t>
            </a:r>
            <a:r>
              <a:rPr lang="en-US" altLang="en-US" sz="1600" i="1" dirty="0"/>
              <a:t>7 mod 9</a:t>
            </a:r>
            <a:r>
              <a:rPr lang="en-US" altLang="en-US" sz="1600" dirty="0"/>
              <a:t> is</a:t>
            </a:r>
            <a:r>
              <a:rPr lang="en-US" altLang="en-US" sz="1600" i="1" dirty="0"/>
              <a:t> 4</a:t>
            </a:r>
            <a:r>
              <a:rPr lang="en-US" altLang="en-US" sz="1600" dirty="0"/>
              <a:t> since </a:t>
            </a:r>
            <a:r>
              <a:rPr lang="en-US" altLang="en-US" sz="1600" i="1" dirty="0"/>
              <a:t>7 x 4 </a:t>
            </a:r>
            <a:r>
              <a:rPr lang="en-US" altLang="en-US" sz="1600" i="1" dirty="0">
                <a:cs typeface="Arial" panose="020B0604020202020204" pitchFamily="34" charset="0"/>
              </a:rPr>
              <a:t>≡</a:t>
            </a:r>
            <a:r>
              <a:rPr lang="en-US" altLang="en-US" sz="1600" i="1" dirty="0"/>
              <a:t> 28 </a:t>
            </a:r>
            <a:r>
              <a:rPr lang="en-US" altLang="en-US" sz="1600" i="1" dirty="0">
                <a:cs typeface="Arial" panose="020B0604020202020204" pitchFamily="34" charset="0"/>
              </a:rPr>
              <a:t>≡</a:t>
            </a:r>
            <a:r>
              <a:rPr lang="en-US" altLang="en-US" sz="1600" i="1" dirty="0"/>
              <a:t> 1 mod 9, </a:t>
            </a:r>
            <a:r>
              <a:rPr lang="en-US" altLang="en-US" sz="1600" dirty="0"/>
              <a:t>hence:</a:t>
            </a:r>
          </a:p>
          <a:p>
            <a:pPr algn="ctr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dirty="0"/>
              <a:t>5 / 7 </a:t>
            </a:r>
            <a:r>
              <a:rPr lang="en-US" altLang="en-US" sz="1600" i="1" dirty="0">
                <a:cs typeface="Arial" panose="020B0604020202020204" pitchFamily="34" charset="0"/>
              </a:rPr>
              <a:t>≡</a:t>
            </a:r>
            <a:r>
              <a:rPr lang="en-US" altLang="en-US" sz="1600" i="1" dirty="0"/>
              <a:t> 5 x 4 </a:t>
            </a:r>
            <a:r>
              <a:rPr lang="en-US" altLang="en-US" sz="1600" i="1" dirty="0">
                <a:cs typeface="Arial" panose="020B0604020202020204" pitchFamily="34" charset="0"/>
              </a:rPr>
              <a:t>= 20 ≡</a:t>
            </a:r>
            <a:r>
              <a:rPr lang="en-US" altLang="en-US" sz="1600" i="1" dirty="0"/>
              <a:t> 2 mod 9</a:t>
            </a:r>
            <a:endParaRPr lang="de-DE" altLang="en-US" sz="1600" i="1" dirty="0"/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xmlns="" id="{BE0DC50D-969C-440F-8D61-0D5F3B68ED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Properties of Modular Arithmetic (3)</a:t>
            </a:r>
          </a:p>
        </p:txBody>
      </p:sp>
      <p:sp>
        <p:nvSpPr>
          <p:cNvPr id="41990" name="Rectangle 7">
            <a:extLst>
              <a:ext uri="{FF2B5EF4-FFF2-40B4-BE49-F238E27FC236}">
                <a16:creationId xmlns:a16="http://schemas.microsoft.com/office/drawing/2014/main" xmlns="" id="{FCF8EDAE-A526-487F-86D4-39CC90093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000500"/>
            <a:ext cx="8388350" cy="239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55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en-US" altLang="en-US" sz="1600" b="1" dirty="0"/>
              <a:t>   How is the inverse compute?</a:t>
            </a: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dirty="0"/>
              <a:t>The inverse of a number </a:t>
            </a:r>
            <a:r>
              <a:rPr lang="en-US" altLang="en-US" sz="1600" i="1" dirty="0"/>
              <a:t>a mod m</a:t>
            </a:r>
            <a:r>
              <a:rPr lang="en-US" altLang="en-US" sz="1600" dirty="0"/>
              <a:t> only exists if and only if:</a:t>
            </a:r>
          </a:p>
          <a:p>
            <a:pPr algn="ctr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dirty="0" err="1"/>
              <a:t>gcd</a:t>
            </a:r>
            <a:r>
              <a:rPr lang="en-US" altLang="en-US" sz="1600" i="1" dirty="0"/>
              <a:t> (a, m) = </a:t>
            </a:r>
            <a:r>
              <a:rPr lang="en-US" altLang="en-US" sz="1600" i="1" dirty="0" smtClean="0"/>
              <a:t>1</a:t>
            </a:r>
            <a:endParaRPr lang="en-US" altLang="en-US" sz="1600" i="1" dirty="0"/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dirty="0"/>
              <a:t>(note that in the example above </a:t>
            </a:r>
            <a:r>
              <a:rPr lang="en-US" altLang="en-US" sz="1600" dirty="0" err="1"/>
              <a:t>gcd</a:t>
            </a:r>
            <a:r>
              <a:rPr lang="en-US" altLang="en-US" sz="1600" dirty="0"/>
              <a:t>(5, 9) = 1, so that the inverse of 5 </a:t>
            </a:r>
            <a:r>
              <a:rPr lang="en-US" altLang="en-US" sz="1600" dirty="0" smtClean="0"/>
              <a:t>exists </a:t>
            </a:r>
            <a:r>
              <a:rPr lang="en-US" altLang="en-US" sz="1600" dirty="0"/>
              <a:t>modulo 9)</a:t>
            </a: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dirty="0"/>
              <a:t>For now, the best way of computing the inverse is to use exhaustive search. In </a:t>
            </a:r>
            <a:r>
              <a:rPr lang="en-US" altLang="en-US" sz="1600" b="1" dirty="0"/>
              <a:t>Chapter 6</a:t>
            </a:r>
            <a:r>
              <a:rPr lang="en-US" altLang="en-US" sz="1600" dirty="0"/>
              <a:t> of </a:t>
            </a:r>
            <a:r>
              <a:rPr lang="en-US" altLang="en-US" sz="1600" i="1" dirty="0"/>
              <a:t>Understanding Cryptography</a:t>
            </a:r>
            <a:r>
              <a:rPr lang="en-US" altLang="en-US" sz="1600" dirty="0"/>
              <a:t> we will learn the powerful </a:t>
            </a:r>
            <a:r>
              <a:rPr lang="en-US" altLang="en-US" sz="1600" b="1" dirty="0"/>
              <a:t>Euclidean Algorithm </a:t>
            </a:r>
            <a:r>
              <a:rPr lang="en-US" altLang="en-US" sz="1600" dirty="0"/>
              <a:t>which actually computes an inverse for a given number and modulus.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4648200"/>
            <a:ext cx="3691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[</a:t>
            </a:r>
            <a:r>
              <a:rPr lang="en-US" sz="2000" dirty="0" err="1" smtClean="0">
                <a:solidFill>
                  <a:srgbClr val="FF0000"/>
                </a:solidFill>
              </a:rPr>
              <a:t>gcd</a:t>
            </a:r>
            <a:r>
              <a:rPr lang="en-US" sz="2000" dirty="0" smtClean="0">
                <a:solidFill>
                  <a:srgbClr val="FF0000"/>
                </a:solidFill>
              </a:rPr>
              <a:t> = Greatest Common Divisor]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liennummernplatzhalter 3">
            <a:extLst>
              <a:ext uri="{FF2B5EF4-FFF2-40B4-BE49-F238E27FC236}">
                <a16:creationId xmlns:a16="http://schemas.microsoft.com/office/drawing/2014/main" xmlns="" id="{7220DFE4-670A-4AF9-8BA2-1D289209EF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179388" y="6597650"/>
            <a:ext cx="5048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39407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7A8D23C-D46D-4716-9B23-DA3AD6B69C72}" type="slidenum">
              <a:rPr lang="de-DE" altLang="en-US" smtClean="0"/>
              <a:pPr/>
              <a:t>21</a:t>
            </a:fld>
            <a:r>
              <a:rPr lang="de-DE" altLang="en-US"/>
              <a:t>/34</a:t>
            </a:r>
            <a:endParaRPr lang="de-DE" altLang="en-US">
              <a:solidFill>
                <a:srgbClr val="394073"/>
              </a:solidFill>
            </a:endParaRPr>
          </a:p>
        </p:txBody>
      </p:sp>
      <p:sp>
        <p:nvSpPr>
          <p:cNvPr id="43011" name="Fußzeilenplatzhalter 4">
            <a:extLst>
              <a:ext uri="{FF2B5EF4-FFF2-40B4-BE49-F238E27FC236}">
                <a16:creationId xmlns:a16="http://schemas.microsoft.com/office/drawing/2014/main" xmlns="" id="{827613BA-FEB8-4A5E-89DF-E99DE74D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411413" y="6524625"/>
            <a:ext cx="43211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de-DE"/>
              <a:t>Chapter 1 of </a:t>
            </a:r>
            <a:r>
              <a:rPr lang="de-DE" i="1"/>
              <a:t>Understanding Cryptography</a:t>
            </a:r>
            <a:r>
              <a:rPr lang="de-DE"/>
              <a:t> by Christof Paar and Jan Pelzl</a:t>
            </a:r>
            <a:endParaRPr lang="de-DE" altLang="en-US"/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xmlns="" id="{1162FD9E-78C8-459D-9DEB-C11656B163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1488" y="188913"/>
            <a:ext cx="8388350" cy="515937"/>
          </a:xfrm>
        </p:spPr>
        <p:txBody>
          <a:bodyPr/>
          <a:lstStyle/>
          <a:p>
            <a:r>
              <a:rPr lang="de-DE" altLang="en-US" sz="3600" dirty="0"/>
              <a:t>Properties of Modular </a:t>
            </a:r>
            <a:r>
              <a:rPr lang="de-DE" altLang="en-US" sz="3600" dirty="0" err="1"/>
              <a:t>Arithmetic</a:t>
            </a:r>
            <a:r>
              <a:rPr lang="de-DE" altLang="en-US" sz="3600" dirty="0"/>
              <a:t> (4)</a:t>
            </a:r>
          </a:p>
        </p:txBody>
      </p:sp>
      <p:sp>
        <p:nvSpPr>
          <p:cNvPr id="43013" name="Rectangle 4">
            <a:extLst>
              <a:ext uri="{FF2B5EF4-FFF2-40B4-BE49-F238E27FC236}">
                <a16:creationId xmlns:a16="http://schemas.microsoft.com/office/drawing/2014/main" xmlns="" id="{C768536F-CFFD-4EC2-8768-57894EE12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92150"/>
            <a:ext cx="8388350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en-US" altLang="en-US" sz="1600" b="1" dirty="0"/>
              <a:t>   Modular reduction can be performed at any point during a calculation</a:t>
            </a: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dirty="0"/>
              <a:t>Let’s look first at an example. We want to compute </a:t>
            </a:r>
            <a:r>
              <a:rPr lang="en-US" altLang="en-US" sz="1600" i="1" dirty="0"/>
              <a:t>3</a:t>
            </a:r>
            <a:r>
              <a:rPr lang="en-US" altLang="en-US" sz="1600" i="1" baseline="30000" dirty="0"/>
              <a:t>8 </a:t>
            </a:r>
            <a:r>
              <a:rPr lang="en-US" altLang="en-US" sz="1600" i="1" dirty="0"/>
              <a:t>mod 7</a:t>
            </a:r>
            <a:r>
              <a:rPr lang="en-US" altLang="en-US" sz="1600" dirty="0"/>
              <a:t> (note that exponentiation is extremely important in public-key cryptography).</a:t>
            </a: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b="1" dirty="0"/>
              <a:t>1. Approach: Exponentiation followed by modular reduction</a:t>
            </a:r>
          </a:p>
          <a:p>
            <a:pPr algn="ctr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i="1" dirty="0"/>
              <a:t>3</a:t>
            </a:r>
            <a:r>
              <a:rPr lang="en-US" altLang="en-US" sz="1600" i="1" baseline="30000" dirty="0"/>
              <a:t>8</a:t>
            </a:r>
            <a:r>
              <a:rPr lang="en-US" altLang="en-US" sz="1600" i="1" dirty="0"/>
              <a:t> = 6561</a:t>
            </a:r>
            <a:r>
              <a:rPr lang="en-US" altLang="en-US" sz="1600" i="1" dirty="0">
                <a:sym typeface="Symbol" panose="05050102010706020507" pitchFamily="18" charset="2"/>
              </a:rPr>
              <a:t></a:t>
            </a:r>
            <a:r>
              <a:rPr lang="en-US" alt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≡ </a:t>
            </a:r>
            <a:r>
              <a:rPr lang="en-US" altLang="en-US" sz="1600" b="1" i="1" dirty="0"/>
              <a:t>2</a:t>
            </a:r>
            <a:r>
              <a:rPr lang="en-US" altLang="en-US" sz="1600" i="1" dirty="0"/>
              <a:t> mod 7</a:t>
            </a: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dirty="0"/>
              <a:t>Note that we have the intermediate result 6561 even though we know that the final result can’t be larger than 6.</a:t>
            </a: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b="1" dirty="0"/>
              <a:t>2. Approach: Exponentiation with intermediate modular reduction</a:t>
            </a:r>
          </a:p>
          <a:p>
            <a:pPr algn="ctr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i="1" dirty="0"/>
              <a:t>3</a:t>
            </a:r>
            <a:r>
              <a:rPr lang="en-US" altLang="en-US" sz="1600" i="1" baseline="30000" dirty="0"/>
              <a:t>8</a:t>
            </a:r>
            <a:r>
              <a:rPr lang="en-US" altLang="en-US" sz="1600" i="1" dirty="0"/>
              <a:t> = 3</a:t>
            </a:r>
            <a:r>
              <a:rPr lang="en-US" altLang="en-US" sz="1600" i="1" baseline="30000" dirty="0"/>
              <a:t>4 </a:t>
            </a:r>
            <a:r>
              <a:rPr lang="en-US" altLang="en-US" sz="1600" i="1" dirty="0"/>
              <a:t>3</a:t>
            </a:r>
            <a:r>
              <a:rPr lang="en-US" altLang="en-US" sz="1600" i="1" baseline="30000" dirty="0"/>
              <a:t>4</a:t>
            </a:r>
            <a:r>
              <a:rPr lang="en-US" altLang="en-US" sz="1600" i="1" dirty="0"/>
              <a:t> = 81 x 81</a:t>
            </a: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dirty="0"/>
              <a:t>At this point we reduce the intermediate results 81 modulo 7:</a:t>
            </a:r>
          </a:p>
          <a:p>
            <a:pPr algn="ctr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i="1" dirty="0"/>
              <a:t>3</a:t>
            </a:r>
            <a:r>
              <a:rPr lang="en-US" altLang="en-US" sz="1600" i="1" baseline="30000" dirty="0"/>
              <a:t>8</a:t>
            </a:r>
            <a:r>
              <a:rPr lang="en-US" altLang="en-US" sz="1600" i="1" dirty="0"/>
              <a:t> = 81 x 81 </a:t>
            </a:r>
            <a:r>
              <a:rPr lang="en-US" altLang="en-US" sz="1600" i="1" dirty="0">
                <a:cs typeface="Arial" panose="020B0604020202020204" pitchFamily="34" charset="0"/>
              </a:rPr>
              <a:t>≡</a:t>
            </a:r>
            <a:r>
              <a:rPr lang="en-US" altLang="en-US" sz="1600" i="1" dirty="0"/>
              <a:t> 4 x 4 mod 7</a:t>
            </a:r>
          </a:p>
          <a:p>
            <a:pPr algn="ctr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i="1" dirty="0"/>
              <a:t>4 x 4 = 16 </a:t>
            </a:r>
            <a:r>
              <a:rPr lang="en-US" altLang="en-US" sz="1600" i="1" dirty="0">
                <a:cs typeface="Arial" panose="020B0604020202020204" pitchFamily="34" charset="0"/>
              </a:rPr>
              <a:t>≡ </a:t>
            </a:r>
            <a:r>
              <a:rPr lang="en-US" altLang="en-US" sz="1600" b="1" i="1" dirty="0">
                <a:cs typeface="Arial" panose="020B0604020202020204" pitchFamily="34" charset="0"/>
              </a:rPr>
              <a:t>2 </a:t>
            </a:r>
            <a:r>
              <a:rPr lang="en-US" altLang="en-US" sz="1600" i="1" dirty="0">
                <a:cs typeface="Arial" panose="020B0604020202020204" pitchFamily="34" charset="0"/>
              </a:rPr>
              <a:t>mod 7</a:t>
            </a:r>
            <a:endParaRPr lang="en-US" altLang="en-US" sz="1600" i="1" dirty="0"/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dirty="0"/>
              <a:t>Note that we can perform all these multiplications without pocket calculator, whereas mentally computing 3</a:t>
            </a:r>
            <a:r>
              <a:rPr lang="en-US" altLang="en-US" sz="1600" baseline="30000" dirty="0"/>
              <a:t>8</a:t>
            </a:r>
            <a:r>
              <a:rPr lang="en-US" altLang="en-US" sz="1600" dirty="0"/>
              <a:t> = 6561 is a bit challenging for most of us.</a:t>
            </a:r>
          </a:p>
        </p:txBody>
      </p:sp>
      <p:sp>
        <p:nvSpPr>
          <p:cNvPr id="43014" name="Rectangle 7">
            <a:extLst>
              <a:ext uri="{FF2B5EF4-FFF2-40B4-BE49-F238E27FC236}">
                <a16:creationId xmlns:a16="http://schemas.microsoft.com/office/drawing/2014/main" xmlns="" id="{A5BC6ECC-68DB-4155-81BA-BA35FB6B6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805488"/>
            <a:ext cx="7235825" cy="6381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b="1"/>
              <a:t>General rule: For most algorithms it is advantageous to reduce intermediate results as soon as possible. </a:t>
            </a:r>
            <a:endParaRPr lang="en-US" altLang="en-US" sz="160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CA4CB144-E647-427F-80A8-00A58C6D56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Caesar Cipher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90AD3F3-9514-433B-8AE8-C8B1A6F0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7" name="圖片 5">
            <a:extLst>
              <a:ext uri="{FF2B5EF4-FFF2-40B4-BE49-F238E27FC236}">
                <a16:creationId xmlns:a16="http://schemas.microsoft.com/office/drawing/2014/main" xmlns="" id="{82F50599-7D25-4649-817A-883894971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3953003"/>
            <a:ext cx="2667000" cy="250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432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Ciphers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3733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Originally, cryptography was performed by hand</a:t>
            </a:r>
          </a:p>
          <a:p>
            <a:pPr>
              <a:spcAft>
                <a:spcPts val="1200"/>
              </a:spcAft>
            </a:pPr>
            <a:r>
              <a:rPr lang="en-US" dirty="0"/>
              <a:t>Goal was to protect messages sent by couriers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From people who might intercept the courier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From the courier himself</a:t>
            </a:r>
          </a:p>
          <a:p>
            <a:pPr>
              <a:spcAft>
                <a:spcPts val="1200"/>
              </a:spcAft>
            </a:pPr>
            <a:r>
              <a:rPr lang="en-US" dirty="0"/>
              <a:t>War was a popular time to use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30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815546"/>
          </a:xfrm>
        </p:spPr>
        <p:txBody>
          <a:bodyPr>
            <a:normAutofit/>
          </a:bodyPr>
          <a:lstStyle/>
          <a:p>
            <a:r>
              <a:rPr lang="en-US" sz="4000" dirty="0"/>
              <a:t>Caesar Cipher</a:t>
            </a:r>
            <a:endParaRPr lang="en-CA" sz="4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0501" y="1143000"/>
            <a:ext cx="1924050" cy="238125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132701" y="2902883"/>
            <a:ext cx="2438400" cy="158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51701" y="2142470"/>
            <a:ext cx="3191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DWWDFN DW GDZQ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9402" y="3676650"/>
            <a:ext cx="3191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ATTACK AT DAWN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99701" y="3676650"/>
            <a:ext cx="3191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ATTACK AT DAWN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323701" y="3295650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169402" y="4265927"/>
            <a:ext cx="579120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Encrypt the message!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5816702" y="4243688"/>
            <a:ext cx="3420499" cy="685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Decrypt the ciphertext!</a:t>
            </a:r>
          </a:p>
        </p:txBody>
      </p:sp>
      <p:pic>
        <p:nvPicPr>
          <p:cNvPr id="1026" name="Picture 2" descr="Image result for eavesdropper">
            <a:extLst>
              <a:ext uri="{FF2B5EF4-FFF2-40B4-BE49-F238E27FC236}">
                <a16:creationId xmlns:a16="http://schemas.microsoft.com/office/drawing/2014/main" xmlns="" id="{D7498EEB-B038-4112-9486-5025D1C79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97519" y="2822647"/>
            <a:ext cx="1182920" cy="125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8DAD8E8D-7084-4F3B-9C60-9A5F17810F0A}"/>
              </a:ext>
            </a:extLst>
          </p:cNvPr>
          <p:cNvSpPr txBox="1">
            <a:spLocks/>
          </p:cNvSpPr>
          <p:nvPr/>
        </p:nvSpPr>
        <p:spPr>
          <a:xfrm>
            <a:off x="694301" y="5041750"/>
            <a:ext cx="7924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sender and receiver must know something that the adversary doesn’t.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This is called a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cryptographic key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914257-6BAC-4487-A3D2-2067586C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427C2A-9646-44EC-AE33-F23B184519AD}" type="slidenum">
              <a:rPr lang="x-none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C098A0BF-9327-4760-A6DF-AD4B0BF78554}"/>
              </a:ext>
            </a:extLst>
          </p:cNvPr>
          <p:cNvSpPr txBox="1">
            <a:spLocks/>
          </p:cNvSpPr>
          <p:nvPr/>
        </p:nvSpPr>
        <p:spPr bwMode="auto">
          <a:xfrm>
            <a:off x="8763000" y="6629400"/>
            <a:ext cx="381000" cy="22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8F5A54C-6434-4C3B-9388-99B9EA1C42C7}" type="slidenum">
              <a:rPr lang="x-none" sz="1050" smtClean="0">
                <a:solidFill>
                  <a:schemeClr val="tx1"/>
                </a:solidFill>
              </a:rPr>
              <a:pPr>
                <a:defRPr/>
              </a:pPr>
              <a:t>24</a:t>
            </a:fld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xmlns="" id="{67A15434-4508-4348-8F8B-E4B0974C5B9C}"/>
              </a:ext>
            </a:extLst>
          </p:cNvPr>
          <p:cNvSpPr txBox="1">
            <a:spLocks/>
          </p:cNvSpPr>
          <p:nvPr/>
        </p:nvSpPr>
        <p:spPr>
          <a:xfrm>
            <a:off x="465701" y="843278"/>
            <a:ext cx="26670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None/>
              <a:defRPr sz="20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Julius </a:t>
            </a:r>
            <a:r>
              <a:rPr lang="en-US" sz="1400" i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Ceasar</a:t>
            </a:r>
            <a:r>
              <a:rPr lang="en-US" sz="1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(100-44 BC)</a:t>
            </a:r>
          </a:p>
        </p:txBody>
      </p:sp>
      <p:pic>
        <p:nvPicPr>
          <p:cNvPr id="21" name="Picture 2" descr="Related image">
            <a:extLst>
              <a:ext uri="{FF2B5EF4-FFF2-40B4-BE49-F238E27FC236}">
                <a16:creationId xmlns:a16="http://schemas.microsoft.com/office/drawing/2014/main" xmlns="" id="{2C4DE048-455D-4D1D-8563-355DF7D918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01" t="1381" b="1"/>
          <a:stretch/>
        </p:blipFill>
        <p:spPr bwMode="auto">
          <a:xfrm>
            <a:off x="6159232" y="939798"/>
            <a:ext cx="2472835" cy="235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45629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0" grpId="0"/>
      <p:bldP spid="20" grpId="1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2400" y="5181600"/>
            <a:ext cx="5562600" cy="15959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Caesar Cipher</a:t>
            </a:r>
            <a:endParaRPr lang="en-CA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600" y="2114550"/>
            <a:ext cx="1924050" cy="238125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337704" y="5178347"/>
            <a:ext cx="2362200" cy="533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Message:  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2200" y="5181600"/>
            <a:ext cx="3191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ATTACK AT DAWN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51559" y="5704820"/>
            <a:ext cx="2362200" cy="12573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Key: + 3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Ciphertext: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0468" y="5519269"/>
            <a:ext cx="31918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↓↓↓↓↓↓ ↓↓ ↓↓↓↓</a:t>
            </a:r>
          </a:p>
          <a:p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DWWDFN DW GDZQ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3352800" y="3275013"/>
            <a:ext cx="2667000" cy="644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71800" y="2514600"/>
            <a:ext cx="3191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DWWDFN DW GDZQ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" y="4535269"/>
            <a:ext cx="20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Encryption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-114300" y="1083579"/>
            <a:ext cx="944880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Secret key: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random number from {1,…,26}, say </a:t>
            </a:r>
            <a:r>
              <a:rPr lang="en-US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xmlns="" id="{AF728407-D52F-40D8-BE01-39DB7A1D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6629400"/>
            <a:ext cx="381000" cy="220362"/>
          </a:xfrm>
        </p:spPr>
        <p:txBody>
          <a:bodyPr/>
          <a:lstStyle/>
          <a:p>
            <a:pPr>
              <a:defRPr/>
            </a:pPr>
            <a:fld id="{B8F5A54C-6434-4C3B-9388-99B9EA1C42C7}" type="slidenum">
              <a:rPr lang="x-none" sz="1050" smtClean="0">
                <a:solidFill>
                  <a:schemeClr val="tx1"/>
                </a:solidFill>
              </a:rPr>
              <a:pPr>
                <a:defRPr/>
              </a:pPr>
              <a:t>25</a:t>
            </a:fld>
            <a:endParaRPr lang="en-US" sz="1050">
              <a:solidFill>
                <a:schemeClr val="tx1"/>
              </a:solidFill>
            </a:endParaRP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xmlns="" id="{28777F2D-14A8-483F-AB6D-47056BD655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01" t="1381" b="1"/>
          <a:stretch/>
        </p:blipFill>
        <p:spPr bwMode="auto">
          <a:xfrm>
            <a:off x="6255485" y="1769379"/>
            <a:ext cx="2472835" cy="235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51576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581400" y="5181600"/>
            <a:ext cx="5334000" cy="15959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Caesar Cipher</a:t>
            </a:r>
            <a:endParaRPr lang="en-CA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600" y="2114550"/>
            <a:ext cx="1924050" cy="238125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3657600" y="5181600"/>
            <a:ext cx="2362200" cy="533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Ciphertext:  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62600" y="5181600"/>
            <a:ext cx="3191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DWWDFN DW GDZQ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657600" y="5753100"/>
            <a:ext cx="2362200" cy="12573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Key: - 3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Message: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34061" y="5638800"/>
            <a:ext cx="319189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↓↓↓↓↓↓ ↓↓ ↓↓↓↓</a:t>
            </a:r>
          </a:p>
          <a:p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ATTACK AT DAWN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3352800" y="3275013"/>
            <a:ext cx="259080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71800" y="2514600"/>
            <a:ext cx="3191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DWWDFN DW GDZQ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81400" y="4535269"/>
            <a:ext cx="20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Decryption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-76200" y="1219200"/>
            <a:ext cx="944880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b="1" dirty="0">
                <a:solidFill>
                  <a:srgbClr val="FF0000"/>
                </a:solidFill>
              </a:rPr>
              <a:t>Secret key: </a:t>
            </a:r>
            <a:r>
              <a:rPr lang="en-US" sz="2800" dirty="0"/>
              <a:t>A random number from {1,…,26}, say </a:t>
            </a:r>
            <a:r>
              <a:rPr lang="en-US" sz="2800" b="1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xmlns="" id="{CFA1EDB7-526F-4A87-A1A6-BAB26080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00" y="6629400"/>
            <a:ext cx="381000" cy="220362"/>
          </a:xfrm>
        </p:spPr>
        <p:txBody>
          <a:bodyPr/>
          <a:lstStyle/>
          <a:p>
            <a:pPr>
              <a:defRPr/>
            </a:pPr>
            <a:fld id="{B8F5A54C-6434-4C3B-9388-99B9EA1C42C7}" type="slidenum">
              <a:rPr lang="x-none" sz="1050" smtClean="0">
                <a:solidFill>
                  <a:schemeClr val="tx1"/>
                </a:solidFill>
              </a:rPr>
              <a:pPr>
                <a:defRPr/>
              </a:pPr>
              <a:t>26</a:t>
            </a:fld>
            <a:endParaRPr lang="en-US" sz="1050">
              <a:solidFill>
                <a:schemeClr val="tx1"/>
              </a:solidFill>
            </a:endParaRPr>
          </a:p>
        </p:txBody>
      </p:sp>
      <p:pic>
        <p:nvPicPr>
          <p:cNvPr id="21" name="Picture 2" descr="Related image">
            <a:extLst>
              <a:ext uri="{FF2B5EF4-FFF2-40B4-BE49-F238E27FC236}">
                <a16:creationId xmlns:a16="http://schemas.microsoft.com/office/drawing/2014/main" xmlns="" id="{A8D36A0B-B1B9-45AF-9D2B-9172F20472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01" t="1381" b="1"/>
          <a:stretch/>
        </p:blipFill>
        <p:spPr bwMode="auto">
          <a:xfrm>
            <a:off x="6366365" y="1911348"/>
            <a:ext cx="2472835" cy="235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8545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Caesar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/>
              <a:t>Earliest documented cipher was used by Caesar in 50BC!</a:t>
            </a:r>
          </a:p>
          <a:p>
            <a:r>
              <a:rPr lang="en-US" dirty="0"/>
              <a:t>Each letter in a message is substituted by another that is 3 letters away</a:t>
            </a:r>
          </a:p>
          <a:p>
            <a:pPr lvl="1"/>
            <a:r>
              <a:rPr lang="en-US" sz="2400" b="1" dirty="0">
                <a:cs typeface="Calibri" panose="020F0502020204030204" pitchFamily="34" charset="0"/>
              </a:rPr>
              <a:t>A</a:t>
            </a:r>
            <a:r>
              <a:rPr lang="en-US" sz="2400" dirty="0">
                <a:cs typeface="Calibri" panose="020F0502020204030204" pitchFamily="34" charset="0"/>
              </a:rPr>
              <a:t> becomes </a:t>
            </a:r>
            <a:r>
              <a:rPr lang="en-US" sz="2400" b="1" dirty="0">
                <a:cs typeface="Calibri" panose="020F0502020204030204" pitchFamily="34" charset="0"/>
              </a:rPr>
              <a:t>D</a:t>
            </a:r>
            <a:r>
              <a:rPr lang="en-US" sz="2400" dirty="0">
                <a:cs typeface="Calibri" panose="020F0502020204030204" pitchFamily="34" charset="0"/>
              </a:rPr>
              <a:t>, </a:t>
            </a:r>
            <a:r>
              <a:rPr lang="en-US" sz="2400" b="1" dirty="0">
                <a:cs typeface="Calibri" panose="020F0502020204030204" pitchFamily="34" charset="0"/>
              </a:rPr>
              <a:t>B</a:t>
            </a:r>
            <a:r>
              <a:rPr lang="en-US" sz="2400" dirty="0">
                <a:cs typeface="Calibri" panose="020F0502020204030204" pitchFamily="34" charset="0"/>
              </a:rPr>
              <a:t> becomes </a:t>
            </a:r>
            <a:r>
              <a:rPr lang="en-US" sz="2400" b="1" dirty="0">
                <a:cs typeface="Calibri" panose="020F0502020204030204" pitchFamily="34" charset="0"/>
              </a:rPr>
              <a:t>E</a:t>
            </a:r>
            <a:r>
              <a:rPr lang="en-US" sz="2400" dirty="0">
                <a:cs typeface="Calibri" panose="020F0502020204030204" pitchFamily="34" charset="0"/>
              </a:rPr>
              <a:t>, etc.  </a:t>
            </a:r>
          </a:p>
          <a:p>
            <a:pPr lvl="1"/>
            <a:r>
              <a:rPr lang="sv-SE" altLang="en-US" sz="2400" dirty="0">
                <a:cs typeface="Calibri" panose="020F0502020204030204" pitchFamily="34" charset="0"/>
              </a:rPr>
              <a:t>Note that the letters ”wrap around” at the end of the alphabet, which can be mathematically expressed using </a:t>
            </a:r>
            <a:r>
              <a:rPr lang="sv-SE" altLang="en-US" sz="2400" b="1" dirty="0">
                <a:cs typeface="Calibri" panose="020F0502020204030204" pitchFamily="34" charset="0"/>
              </a:rPr>
              <a:t>mod 26</a:t>
            </a:r>
            <a:endParaRPr lang="sv-SE" altLang="en-US" sz="2400" b="1" i="1" dirty="0"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2052" name="Picture 4" descr="Image result for caesar cipher">
            <a:extLst>
              <a:ext uri="{FF2B5EF4-FFF2-40B4-BE49-F238E27FC236}">
                <a16:creationId xmlns:a16="http://schemas.microsoft.com/office/drawing/2014/main" xmlns="" id="{17A355F6-23FF-40BB-AB5A-20E77EB8A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495800"/>
            <a:ext cx="4876800" cy="205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1578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Caesar Cipher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ATTACK AT DAWN</a:t>
            </a:r>
          </a:p>
          <a:p>
            <a:pPr marL="0" indent="0" algn="ctr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DWWDFN DW GDZQ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28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05095007"/>
              </p:ext>
            </p:extLst>
          </p:nvPr>
        </p:nvGraphicFramePr>
        <p:xfrm>
          <a:off x="152400" y="1371600"/>
          <a:ext cx="8839194" cy="762000"/>
        </p:xfrm>
        <a:graphic>
          <a:graphicData uri="http://schemas.openxmlformats.org/drawingml/2006/table">
            <a:tbl>
              <a:tblPr/>
              <a:tblGrid>
                <a:gridCol w="3399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J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863790" y="4114800"/>
            <a:ext cx="2286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02381" y="4114800"/>
            <a:ext cx="2286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48737" y="4114800"/>
            <a:ext cx="2286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16912" y="4114800"/>
            <a:ext cx="2286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45512" y="4114800"/>
            <a:ext cx="2286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91868" y="4114800"/>
            <a:ext cx="2286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0" y="4165599"/>
            <a:ext cx="17526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840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654"/>
            <a:ext cx="8763000" cy="815546"/>
          </a:xfrm>
        </p:spPr>
        <p:txBody>
          <a:bodyPr/>
          <a:lstStyle/>
          <a:p>
            <a:r>
              <a:rPr lang="en-US"/>
              <a:t>Shift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38200"/>
            <a:ext cx="8229600" cy="4267201"/>
          </a:xfrm>
        </p:spPr>
        <p:txBody>
          <a:bodyPr>
            <a:normAutofit/>
          </a:bodyPr>
          <a:lstStyle/>
          <a:p>
            <a:r>
              <a:rPr lang="en-US" dirty="0"/>
              <a:t>Generic version of Caesar cipher</a:t>
            </a:r>
          </a:p>
          <a:p>
            <a:r>
              <a:rPr lang="en-US" dirty="0"/>
              <a:t>Each letter is shifted by N. In Caesar, N=3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6629400"/>
            <a:ext cx="381000" cy="220362"/>
          </a:xfrm>
        </p:spPr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5C90593-62B5-4280-9470-FD6A8917E12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1" y="4239811"/>
            <a:ext cx="5334000" cy="2499770"/>
          </a:xfrm>
          <a:prstGeom prst="rect">
            <a:avLst/>
          </a:prstGeom>
        </p:spPr>
      </p:pic>
      <p:sp>
        <p:nvSpPr>
          <p:cNvPr id="8" name="Rectangle 78">
            <a:extLst>
              <a:ext uri="{FF2B5EF4-FFF2-40B4-BE49-F238E27FC236}">
                <a16:creationId xmlns:a16="http://schemas.microsoft.com/office/drawing/2014/main" xmlns="" id="{74719433-166C-49C3-8A5C-CCEA17845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437606"/>
            <a:ext cx="6324600" cy="142737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 marL="355600" indent="-266700">
              <a:tabLst>
                <a:tab pos="444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44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44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44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44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50000"/>
              </a:lnSpc>
              <a:spcBef>
                <a:spcPts val="1200"/>
              </a:spcBef>
              <a:buClr>
                <a:srgbClr val="007AC2"/>
              </a:buClr>
              <a:buSzPct val="120000"/>
            </a:pPr>
            <a:r>
              <a:rPr lang="en-US" altLang="en-US" sz="2000" dirty="0">
                <a:cs typeface="Arial" panose="020B0604020202020204" pitchFamily="34" charset="0"/>
              </a:rPr>
              <a:t>Let k, x, y </a:t>
            </a:r>
            <a:r>
              <a:rPr lang="el-GR" altLang="en-US" sz="2000" dirty="0">
                <a:cs typeface="Arial" panose="020B0604020202020204" pitchFamily="34" charset="0"/>
              </a:rPr>
              <a:t>ε</a:t>
            </a:r>
            <a:r>
              <a:rPr lang="de-DE" altLang="en-US" sz="2000" dirty="0">
                <a:cs typeface="Arial" panose="020B0604020202020204" pitchFamily="34" charset="0"/>
              </a:rPr>
              <a:t> </a:t>
            </a:r>
            <a:r>
              <a:rPr lang="en-US" altLang="en-US" sz="2000" dirty="0">
                <a:cs typeface="Arial" panose="020B0604020202020204" pitchFamily="34" charset="0"/>
              </a:rPr>
              <a:t>{0,1, …, 25}</a:t>
            </a:r>
            <a:endParaRPr lang="en-US" altLang="en-US" sz="2000" i="1" dirty="0"/>
          </a:p>
          <a:p>
            <a:pPr lvl="1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sv-SE" altLang="en-US" sz="2000" dirty="0"/>
              <a:t>Encryption: 	</a:t>
            </a:r>
            <a:r>
              <a:rPr lang="sv-SE" altLang="en-US" sz="2000" i="1" dirty="0"/>
              <a:t>y = e</a:t>
            </a:r>
            <a:r>
              <a:rPr lang="sv-SE" altLang="en-US" sz="2000" i="1" baseline="-25000" dirty="0"/>
              <a:t>k</a:t>
            </a:r>
            <a:r>
              <a:rPr lang="sv-SE" altLang="en-US" sz="2000" i="1" dirty="0"/>
              <a:t>(x) </a:t>
            </a:r>
            <a:r>
              <a:rPr lang="sv-SE" altLang="en-US" sz="2000" i="1" dirty="0">
                <a:cs typeface="Arial" panose="020B0604020202020204" pitchFamily="34" charset="0"/>
              </a:rPr>
              <a:t>≡</a:t>
            </a:r>
            <a:r>
              <a:rPr lang="sv-SE" altLang="en-US" sz="2000" i="1" dirty="0"/>
              <a:t> x + k mod 26</a:t>
            </a:r>
          </a:p>
          <a:p>
            <a:pPr lvl="1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sv-SE" altLang="en-US" sz="2000" dirty="0"/>
              <a:t>Decryption: 	</a:t>
            </a:r>
            <a:r>
              <a:rPr lang="sv-SE" altLang="en-US" sz="2000" i="1" dirty="0"/>
              <a:t>x = d</a:t>
            </a:r>
            <a:r>
              <a:rPr lang="sv-SE" altLang="en-US" sz="2000" i="1" baseline="-25000" dirty="0"/>
              <a:t>k</a:t>
            </a:r>
            <a:r>
              <a:rPr lang="sv-SE" altLang="en-US" sz="2000" i="1" dirty="0"/>
              <a:t>(x) </a:t>
            </a:r>
            <a:r>
              <a:rPr lang="sv-SE" altLang="en-US" sz="2000" i="1" dirty="0">
                <a:cs typeface="Arial" panose="020B0604020202020204" pitchFamily="34" charset="0"/>
              </a:rPr>
              <a:t>≡</a:t>
            </a:r>
            <a:r>
              <a:rPr lang="sv-SE" altLang="en-US" sz="2000" i="1" dirty="0"/>
              <a:t> y - k mod 26</a:t>
            </a:r>
          </a:p>
          <a:p>
            <a:pPr marL="457200" lvl="1" indent="0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endParaRPr lang="sv-SE" altLang="en-US" sz="200" i="1" dirty="0"/>
          </a:p>
        </p:txBody>
      </p:sp>
    </p:spTree>
    <p:extLst>
      <p:ext uri="{BB962C8B-B14F-4D97-AF65-F5344CB8AC3E}">
        <p14:creationId xmlns:p14="http://schemas.microsoft.com/office/powerpoint/2010/main" xmlns="" val="150419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032334-1C2F-4DD8-AA3D-1B3CA8DD7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15657A-387D-4517-BF01-08D28DC95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sz="4000" dirty="0">
                <a:hlinkClick r:id="rId3" action="ppaction://hlinksldjump"/>
              </a:rPr>
              <a:t>Introduction to Cryptography</a:t>
            </a:r>
            <a:endParaRPr lang="en-US" sz="4000" dirty="0"/>
          </a:p>
          <a:p>
            <a:pPr>
              <a:spcAft>
                <a:spcPts val="1800"/>
              </a:spcAft>
            </a:pPr>
            <a:r>
              <a:rPr lang="en-US" sz="4000" dirty="0">
                <a:hlinkClick r:id="rId4" action="ppaction://hlinksldjump"/>
              </a:rPr>
              <a:t>Caesar Cipher</a:t>
            </a:r>
            <a:endParaRPr lang="en-US" sz="4000" dirty="0"/>
          </a:p>
          <a:p>
            <a:pPr>
              <a:spcAft>
                <a:spcPts val="1800"/>
              </a:spcAft>
            </a:pPr>
            <a:r>
              <a:rPr lang="de-DE" altLang="en-US" sz="4000" dirty="0">
                <a:hlinkClick r:id="rId5" action="ppaction://hlinksldjump"/>
              </a:rPr>
              <a:t>Substitution Cipher</a:t>
            </a:r>
            <a:endParaRPr lang="de-DE" altLang="en-US" sz="4000" dirty="0"/>
          </a:p>
          <a:p>
            <a:pPr>
              <a:spcAft>
                <a:spcPts val="1800"/>
              </a:spcAft>
            </a:pPr>
            <a:r>
              <a:rPr lang="en-US" sz="4000" dirty="0">
                <a:hlinkClick r:id="rId6" action="ppaction://hlinksldjump"/>
              </a:rPr>
              <a:t>One-Time Pad Cipher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DC72EEB-A9A2-4744-8CB7-82ED0A6E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0932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Cipher: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r>
              <a:rPr lang="en-US" dirty="0">
                <a:cs typeface="Courier New" pitchFamily="49" charset="0"/>
              </a:rPr>
              <a:t>Let’s do one for N=10…</a:t>
            </a:r>
          </a:p>
          <a:p>
            <a:pPr marL="0" indent="0" algn="ctr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ATTACK AT DAWN</a:t>
            </a:r>
          </a:p>
          <a:p>
            <a:pPr marL="0" indent="0" algn="ctr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KDDKMU KD NKGX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30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41181356"/>
              </p:ext>
            </p:extLst>
          </p:nvPr>
        </p:nvGraphicFramePr>
        <p:xfrm>
          <a:off x="152400" y="1371600"/>
          <a:ext cx="8839194" cy="762000"/>
        </p:xfrm>
        <a:graphic>
          <a:graphicData uri="http://schemas.openxmlformats.org/drawingml/2006/table">
            <a:tbl>
              <a:tblPr/>
              <a:tblGrid>
                <a:gridCol w="3399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J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863790" y="4114800"/>
            <a:ext cx="2286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02381" y="4114800"/>
            <a:ext cx="2286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48737" y="4114800"/>
            <a:ext cx="2286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16912" y="4114800"/>
            <a:ext cx="2286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45512" y="4114800"/>
            <a:ext cx="2286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91868" y="4114800"/>
            <a:ext cx="2286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0" y="4114800"/>
            <a:ext cx="17526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551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Cipher Cryptanalysis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break this?</a:t>
            </a:r>
          </a:p>
          <a:p>
            <a:r>
              <a:rPr lang="en-US" dirty="0"/>
              <a:t>Brute-force: Try all possible values for N</a:t>
            </a:r>
          </a:p>
          <a:p>
            <a:pPr lvl="1"/>
            <a:r>
              <a:rPr lang="en-US" dirty="0"/>
              <a:t>There are only 26</a:t>
            </a:r>
          </a:p>
          <a:p>
            <a:r>
              <a:rPr lang="en-US" dirty="0"/>
              <a:t>Feasibility?</a:t>
            </a:r>
          </a:p>
          <a:p>
            <a:pPr lvl="1"/>
            <a:r>
              <a:rPr lang="en-US" b="1" dirty="0"/>
              <a:t>Easy</a:t>
            </a:r>
            <a:r>
              <a:rPr lang="en-US" dirty="0"/>
              <a:t> by hand</a:t>
            </a:r>
          </a:p>
          <a:p>
            <a:pPr lvl="1"/>
            <a:r>
              <a:rPr lang="en-US" b="1" dirty="0"/>
              <a:t>Trivial</a:t>
            </a:r>
            <a:r>
              <a:rPr lang="en-US" dirty="0"/>
              <a:t> by computer</a:t>
            </a:r>
          </a:p>
          <a:p>
            <a:pPr lvl="2"/>
            <a:r>
              <a:rPr lang="en-US"/>
              <a:t>You can write program that tries different values of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394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CA4CB144-E647-427F-80A8-00A58C6D56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Substitution Cipher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BF93F9CC-BA77-4646-A902-18B151B7E4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90AD3F3-9514-433B-8AE8-C8B1A6F0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1172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r>
              <a:rPr lang="en-US" dirty="0"/>
              <a:t>Generate a random set of substitutions for each letter</a:t>
            </a:r>
          </a:p>
          <a:p>
            <a:pPr lvl="1"/>
            <a:r>
              <a:rPr lang="en-US" dirty="0"/>
              <a:t>Always a 1:1 correspondence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33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74206058"/>
              </p:ext>
            </p:extLst>
          </p:nvPr>
        </p:nvGraphicFramePr>
        <p:xfrm>
          <a:off x="152400" y="1371600"/>
          <a:ext cx="8839194" cy="762000"/>
        </p:xfrm>
        <a:graphic>
          <a:graphicData uri="http://schemas.openxmlformats.org/drawingml/2006/table">
            <a:tbl>
              <a:tblPr/>
              <a:tblGrid>
                <a:gridCol w="3399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J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J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2593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Cipher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ATTACK AT DAWN</a:t>
            </a:r>
          </a:p>
          <a:p>
            <a:pPr marL="0" indent="0" algn="ctr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QYYQAV QY WQID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63790" y="4165599"/>
            <a:ext cx="2286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02381" y="4165599"/>
            <a:ext cx="2286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48737" y="4165599"/>
            <a:ext cx="2286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16912" y="4165599"/>
            <a:ext cx="2286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45512" y="4165599"/>
            <a:ext cx="2286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91868" y="4165599"/>
            <a:ext cx="2286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0" y="4165599"/>
            <a:ext cx="17526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80603725"/>
              </p:ext>
            </p:extLst>
          </p:nvPr>
        </p:nvGraphicFramePr>
        <p:xfrm>
          <a:off x="152400" y="1371600"/>
          <a:ext cx="8839194" cy="762000"/>
        </p:xfrm>
        <a:graphic>
          <a:graphicData uri="http://schemas.openxmlformats.org/drawingml/2006/table">
            <a:tbl>
              <a:tblPr/>
              <a:tblGrid>
                <a:gridCol w="3399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J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J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7383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Cipher Cryptanalysis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Brute-force</a:t>
            </a:r>
            <a:r>
              <a:rPr lang="en-US" dirty="0"/>
              <a:t>: Try all possible letter combinations</a:t>
            </a:r>
          </a:p>
          <a:p>
            <a:pPr lvl="1"/>
            <a:r>
              <a:rPr lang="en-US" dirty="0"/>
              <a:t>There are (26!) = </a:t>
            </a:r>
            <a:r>
              <a:rPr lang="en-US" b="1" dirty="0"/>
              <a:t>403291461126605635584000000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altLang="en-US" b="1" dirty="0">
                <a:cs typeface="Arial" panose="020B0604020202020204" pitchFamily="34" charset="0"/>
              </a:rPr>
              <a:t>Exhaustive key search </a:t>
            </a:r>
            <a:r>
              <a:rPr lang="en-US" dirty="0"/>
              <a:t>will take a long time …</a:t>
            </a:r>
          </a:p>
          <a:p>
            <a:r>
              <a:rPr lang="en-US" altLang="en-US" b="1" dirty="0">
                <a:cs typeface="Arial" panose="020B0604020202020204" pitchFamily="34" charset="0"/>
              </a:rPr>
              <a:t>Letter frequency analysis </a:t>
            </a:r>
            <a:r>
              <a:rPr lang="en-US" altLang="en-US" dirty="0">
                <a:cs typeface="Arial" panose="020B0604020202020204" pitchFamily="34" charset="0"/>
              </a:rPr>
              <a:t>attack can be used against the substitution cipher</a:t>
            </a:r>
            <a:endParaRPr lang="sv-SE" altLang="en-US" dirty="0"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751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Cipher Cryptanalysis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r>
              <a:rPr lang="en-US" dirty="0"/>
              <a:t>Key observation: In a substitution cipher, </a:t>
            </a:r>
            <a:r>
              <a:rPr lang="en-US" b="1" dirty="0">
                <a:solidFill>
                  <a:srgbClr val="0070C0"/>
                </a:solidFill>
              </a:rPr>
              <a:t>basic language features</a:t>
            </a:r>
            <a:r>
              <a:rPr lang="en-US" dirty="0"/>
              <a:t> are preserved</a:t>
            </a:r>
          </a:p>
          <a:p>
            <a:pPr lvl="1"/>
            <a:r>
              <a:rPr lang="en-US" dirty="0"/>
              <a:t>You can tell how often a letter occurs in the message</a:t>
            </a:r>
          </a:p>
          <a:p>
            <a:pPr lvl="1"/>
            <a:r>
              <a:rPr lang="en-US" dirty="0"/>
              <a:t>You can see when letters repeat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  <a:p>
            <a:r>
              <a:rPr lang="en-US" dirty="0"/>
              <a:t>Use a technique called frequency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174067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QYYQAV QY WQID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465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A4DD3C6-E222-4E6B-B442-06F2CB4CB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9" y="3263926"/>
            <a:ext cx="6781801" cy="34947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1EB5113-72E9-4D12-906C-C334F7AE701F}"/>
              </a:ext>
            </a:extLst>
          </p:cNvPr>
          <p:cNvSpPr/>
          <p:nvPr/>
        </p:nvSpPr>
        <p:spPr>
          <a:xfrm>
            <a:off x="457200" y="838200"/>
            <a:ext cx="8534400" cy="301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Not all letters in a language occur with the same frequency. E.g., In English,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 is most common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Vowels are about 40%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Vowels tend to be separated by consonants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Q tends to be followed by U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Etc.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5120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>
            <a:extLst>
              <a:ext uri="{FF2B5EF4-FFF2-40B4-BE49-F238E27FC236}">
                <a16:creationId xmlns:a16="http://schemas.microsoft.com/office/drawing/2014/main" xmlns="" id="{B7009A63-6DDC-4593-9254-2E511BAAF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2973" y="250105"/>
            <a:ext cx="8493125" cy="515937"/>
          </a:xfrm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de-DE" altLang="en-US" sz="2400" dirty="0">
                <a:solidFill>
                  <a:srgbClr val="0070C0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Breaking the Substitution Cipher with Letter Frequency Attack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xmlns="" id="{C7896146-A2E5-4C1B-B8AC-94D63B7097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0561" y="919235"/>
            <a:ext cx="8424863" cy="1664302"/>
          </a:xfrm>
        </p:spPr>
        <p:txBody>
          <a:bodyPr/>
          <a:lstStyle/>
          <a:p>
            <a:pPr lvl="1"/>
            <a:r>
              <a:rPr lang="de-DE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Let‘s take an example and identify the most frequent letter: </a:t>
            </a:r>
          </a:p>
          <a:p>
            <a:pPr lvl="1" algn="ctr">
              <a:buFontTx/>
              <a:buNone/>
            </a:pPr>
            <a:r>
              <a:rPr lang="de-DE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de-DE" alt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de-DE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q</a:t>
            </a:r>
            <a:r>
              <a:rPr lang="de-DE" alt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ifcc v</a:t>
            </a:r>
            <a:r>
              <a:rPr lang="de-DE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qq</a:t>
            </a:r>
            <a:r>
              <a:rPr lang="de-DE" alt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r fb rd</a:t>
            </a:r>
            <a:r>
              <a:rPr lang="de-DE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q</a:t>
            </a:r>
            <a:r>
              <a:rPr lang="de-DE" alt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vfllc</a:t>
            </a:r>
            <a:r>
              <a:rPr lang="de-DE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q</a:t>
            </a:r>
            <a:r>
              <a:rPr lang="de-DE" alt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na rd</a:t>
            </a:r>
            <a:r>
              <a:rPr lang="de-DE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q</a:t>
            </a:r>
            <a:r>
              <a:rPr lang="de-DE" alt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cfjwhwz hr bnnb hcc hwwhbs</a:t>
            </a:r>
            <a:r>
              <a:rPr lang="de-DE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q</a:t>
            </a:r>
            <a:r>
              <a:rPr lang="de-DE" alt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v</a:t>
            </a:r>
            <a:r>
              <a:rPr lang="de-DE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q</a:t>
            </a:r>
            <a:r>
              <a:rPr lang="de-DE" alt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bre hw</a:t>
            </a:r>
            <a:r>
              <a:rPr lang="de-DE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q</a:t>
            </a:r>
            <a:r>
              <a:rPr lang="de-DE" alt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vhl</a:t>
            </a:r>
            <a:r>
              <a:rPr lang="de-DE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q</a:t>
            </a:r>
          </a:p>
          <a:p>
            <a:pPr>
              <a:buFontTx/>
              <a:buNone/>
            </a:pPr>
            <a:endParaRPr lang="de-DE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798" name="Rectangle 5">
            <a:extLst>
              <a:ext uri="{FF2B5EF4-FFF2-40B4-BE49-F238E27FC236}">
                <a16:creationId xmlns:a16="http://schemas.microsoft.com/office/drawing/2014/main" xmlns="" id="{640ED69E-6E02-414A-875F-A553CF7F6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49500"/>
            <a:ext cx="8424863" cy="1570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742950" marR="0" lvl="1" indent="-2857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Char char="•"/>
              <a:tabLst/>
              <a:defRPr/>
            </a:pPr>
            <a:r>
              <a:rPr kumimoji="0" lang="de-DE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We replace the ciphertext letter q by E and obtain: </a:t>
            </a:r>
          </a:p>
          <a:p>
            <a:pPr marL="742950" marR="0" lvl="1" indent="-285750" algn="ctr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None/>
              <a:tabLst/>
              <a:defRPr/>
            </a:pPr>
            <a:r>
              <a:rPr kumimoji="0" lang="de-DE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i</a:t>
            </a:r>
            <a:r>
              <a:rPr kumimoji="0" lang="de-DE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E</a:t>
            </a:r>
            <a:r>
              <a:rPr kumimoji="0" lang="de-DE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ifcc v</a:t>
            </a:r>
            <a:r>
              <a:rPr kumimoji="0" lang="de-DE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EE</a:t>
            </a:r>
            <a:r>
              <a:rPr kumimoji="0" lang="de-DE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r fb rd</a:t>
            </a:r>
            <a:r>
              <a:rPr kumimoji="0" lang="de-DE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E</a:t>
            </a:r>
            <a:r>
              <a:rPr kumimoji="0" lang="de-DE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vfllc</a:t>
            </a:r>
            <a:r>
              <a:rPr kumimoji="0" lang="de-DE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E</a:t>
            </a:r>
            <a:r>
              <a:rPr kumimoji="0" lang="de-DE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na rd</a:t>
            </a:r>
            <a:r>
              <a:rPr kumimoji="0" lang="de-DE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E</a:t>
            </a:r>
            <a:r>
              <a:rPr kumimoji="0" lang="de-DE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cfjwhwz hr bnnb  hcc hwwhbs</a:t>
            </a:r>
            <a:r>
              <a:rPr kumimoji="0" lang="de-DE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E</a:t>
            </a:r>
            <a:r>
              <a:rPr kumimoji="0" lang="de-DE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</a:t>
            </a:r>
            <a:r>
              <a:rPr kumimoji="0" lang="de-DE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E</a:t>
            </a:r>
            <a:r>
              <a:rPr kumimoji="0" lang="de-DE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bre hw</a:t>
            </a:r>
            <a:r>
              <a:rPr kumimoji="0" lang="de-DE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E</a:t>
            </a:r>
            <a:r>
              <a:rPr kumimoji="0" lang="de-DE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vhl</a:t>
            </a:r>
            <a:r>
              <a:rPr kumimoji="0" lang="de-DE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E</a:t>
            </a: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None/>
              <a:tabLst/>
              <a:defRPr/>
            </a:pPr>
            <a:endParaRPr kumimoji="0" lang="de-DE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799" name="Rectangle 6">
            <a:extLst>
              <a:ext uri="{FF2B5EF4-FFF2-40B4-BE49-F238E27FC236}">
                <a16:creationId xmlns:a16="http://schemas.microsoft.com/office/drawing/2014/main" xmlns="" id="{DE31EDFD-4A5F-4B14-ADF4-3339EF3D5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54425"/>
            <a:ext cx="8839200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742950" marR="0" lvl="1" indent="-2857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Char char="•"/>
              <a:tabLst/>
              <a:defRPr/>
            </a:pPr>
            <a:r>
              <a:rPr kumimoji="0" lang="de-DE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By further guessing based on the frequency of the remaining letters we obtain the plaintext:</a:t>
            </a:r>
          </a:p>
          <a:p>
            <a:pPr marL="742950" marR="0" lvl="1" indent="-285750" algn="ctr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None/>
              <a:tabLst/>
              <a:defRPr/>
            </a:pPr>
            <a:r>
              <a:rPr kumimoji="0" lang="de-DE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WE WILL MEET IN THE MIDDLE OF THE LIBRARY AT NOON ALL ARRANGEMENTS ARE MADE</a:t>
            </a:r>
            <a:endParaRPr kumimoji="0" lang="de-DE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58FB9E9-A9F0-4B57-98B0-6986F671DC91}"/>
              </a:ext>
            </a:extLst>
          </p:cNvPr>
          <p:cNvSpPr/>
          <p:nvPr/>
        </p:nvSpPr>
        <p:spPr>
          <a:xfrm>
            <a:off x="76200" y="5181600"/>
            <a:ext cx="8686800" cy="1125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742950" lvl="1" indent="-285750" eaLnBrk="0" hangingPunct="0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de-DE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practice, not only frequencies of individual letters can be used for an attack, but also the frequency of letter pairs (i.e., “th“ is very common in English), letter triples, etc.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xmlns="" id="{B40DA4A3-B1C4-4E29-9E37-23526AD2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1800" y="6547706"/>
            <a:ext cx="4321175" cy="260350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de-DE" altLang="en-US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Chapter 1 of Understanding Cryptography by Christof Paar and Jan Pelzl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xmlns="" id="{556C69C1-4E7F-49A5-82C3-C2CCFF2A7496}"/>
              </a:ext>
            </a:extLst>
          </p:cNvPr>
          <p:cNvSpPr txBox="1">
            <a:spLocks/>
          </p:cNvSpPr>
          <p:nvPr/>
        </p:nvSpPr>
        <p:spPr>
          <a:xfrm>
            <a:off x="8763000" y="6614984"/>
            <a:ext cx="381000" cy="2203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8F5A54C-6434-4C3B-9388-99B9EA1C42C7}" type="slidenum">
              <a:rPr lang="x-none" sz="10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38</a:t>
            </a:fld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Vigenère</a:t>
            </a:r>
            <a:r>
              <a:rPr lang="en-US" dirty="0"/>
              <a:t>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257800"/>
          </a:xfrm>
        </p:spPr>
        <p:txBody>
          <a:bodyPr/>
          <a:lstStyle/>
          <a:p>
            <a:r>
              <a:rPr lang="en-US" b="1" i="1" dirty="0"/>
              <a:t>Poly</a:t>
            </a:r>
            <a:r>
              <a:rPr lang="en-US" i="1" dirty="0"/>
              <a:t>-alphabetic</a:t>
            </a:r>
            <a:r>
              <a:rPr lang="en-US" dirty="0"/>
              <a:t> cipher</a:t>
            </a:r>
          </a:p>
          <a:p>
            <a:pPr lvl="1"/>
            <a:r>
              <a:rPr lang="en-US" dirty="0"/>
              <a:t>One plaintext letter can become </a:t>
            </a:r>
            <a:r>
              <a:rPr lang="en-US" i="1" dirty="0"/>
              <a:t>different</a:t>
            </a:r>
            <a:r>
              <a:rPr lang="en-US" dirty="0"/>
              <a:t> </a:t>
            </a:r>
            <a:r>
              <a:rPr lang="en-US" dirty="0" err="1"/>
              <a:t>ciphertext</a:t>
            </a:r>
            <a:r>
              <a:rPr lang="en-US" dirty="0"/>
              <a:t> letters</a:t>
            </a:r>
          </a:p>
          <a:p>
            <a:pPr lvl="1"/>
            <a:r>
              <a:rPr lang="en-US" dirty="0"/>
              <a:t>Poly = </a:t>
            </a:r>
            <a:r>
              <a:rPr lang="en-US" b="1" dirty="0"/>
              <a:t>many</a:t>
            </a:r>
          </a:p>
          <a:p>
            <a:r>
              <a:rPr lang="en-US" dirty="0"/>
              <a:t>Uses a text based key and modulo arithmetic to perform the encryption</a:t>
            </a:r>
          </a:p>
          <a:p>
            <a:r>
              <a:rPr lang="en-US" dirty="0"/>
              <a:t>Frequency analysis is possible, but much more difficult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0B9E74EC-7938-4809-BBD8-EF56C6B87442}"/>
              </a:ext>
            </a:extLst>
          </p:cNvPr>
          <p:cNvSpPr txBox="1">
            <a:spLocks/>
          </p:cNvSpPr>
          <p:nvPr/>
        </p:nvSpPr>
        <p:spPr>
          <a:xfrm>
            <a:off x="304800" y="762000"/>
            <a:ext cx="8534400" cy="685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800" b="1" dirty="0">
                <a:solidFill>
                  <a:srgbClr val="0070C0"/>
                </a:solidFill>
              </a:rPr>
              <a:t>(1900-1950)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824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F1ABB3DC-B1D8-4D47-BA39-D9024A8734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Cryptography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65945B0-8EA5-46BD-A3F8-5F864713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6561438"/>
            <a:ext cx="381000" cy="296562"/>
          </a:xfrm>
        </p:spPr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7FC0401-3271-4516-B05D-355A5993EFD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3886200"/>
            <a:ext cx="4038600" cy="221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8732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Vigenère</a:t>
            </a:r>
            <a:r>
              <a:rPr lang="en-US" dirty="0"/>
              <a:t> Cipher: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7" y="2592721"/>
            <a:ext cx="8229600" cy="3001963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itchFamily="49" charset="0"/>
              </a:rPr>
              <a:t>Let’s choose a key of “MONKEY”</a:t>
            </a:r>
          </a:p>
          <a:p>
            <a:pPr marL="0" indent="0" algn="ctr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ATTACK AT DAWN</a:t>
            </a:r>
          </a:p>
          <a:p>
            <a:pPr marL="0" indent="0" algn="ctr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MONKEY MO NKEY</a:t>
            </a:r>
          </a:p>
          <a:p>
            <a:pPr marL="0" indent="0" algn="ctr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MHGKGI MH QKAL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z="1050" smtClean="0"/>
              <a:pPr>
                <a:defRPr/>
              </a:pPr>
              <a:t>40</a:t>
            </a:fld>
            <a:endParaRPr lang="en-US" sz="1050"/>
          </a:p>
        </p:txBody>
      </p:sp>
      <p:sp>
        <p:nvSpPr>
          <p:cNvPr id="6" name="Rectangle 5"/>
          <p:cNvSpPr/>
          <p:nvPr/>
        </p:nvSpPr>
        <p:spPr>
          <a:xfrm>
            <a:off x="2863790" y="5524500"/>
            <a:ext cx="2286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02381" y="5524500"/>
            <a:ext cx="2286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48737" y="5524500"/>
            <a:ext cx="2286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16912" y="5524500"/>
            <a:ext cx="2286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45512" y="5524500"/>
            <a:ext cx="2286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91868" y="5524500"/>
            <a:ext cx="2286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0" y="5562600"/>
            <a:ext cx="17526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43209388"/>
              </p:ext>
            </p:extLst>
          </p:nvPr>
        </p:nvGraphicFramePr>
        <p:xfrm>
          <a:off x="152400" y="1371600"/>
          <a:ext cx="8839194" cy="762000"/>
        </p:xfrm>
        <a:graphic>
          <a:graphicData uri="http://schemas.openxmlformats.org/drawingml/2006/table">
            <a:tbl>
              <a:tblPr/>
              <a:tblGrid>
                <a:gridCol w="3399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16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82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J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2530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CA4CB144-E647-427F-80A8-00A58C6D56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One-Time Pad Cipher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BF93F9CC-BA77-4646-A902-18B151B7E4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90AD3F3-9514-433B-8AE8-C8B1A6F0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35647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One-Time Pad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err="1"/>
              <a:t>Vigenère</a:t>
            </a:r>
            <a:r>
              <a:rPr lang="en-US" dirty="0"/>
              <a:t> cipher with a randomly chosen key as long as the message</a:t>
            </a:r>
          </a:p>
          <a:p>
            <a:pPr>
              <a:spcAft>
                <a:spcPts val="1200"/>
              </a:spcAft>
            </a:pPr>
            <a:r>
              <a:rPr lang="en-US" dirty="0"/>
              <a:t>Key needs to be shared between parties beforehand</a:t>
            </a:r>
          </a:p>
          <a:p>
            <a:pPr>
              <a:spcAft>
                <a:spcPts val="1200"/>
              </a:spcAft>
            </a:pPr>
            <a:r>
              <a:rPr lang="en-US" dirty="0"/>
              <a:t>Key can </a:t>
            </a:r>
            <a:r>
              <a:rPr lang="en-US" b="1" dirty="0"/>
              <a:t>never</a:t>
            </a:r>
            <a:r>
              <a:rPr lang="en-US" dirty="0"/>
              <a:t> be re-used</a:t>
            </a:r>
          </a:p>
          <a:p>
            <a:pPr>
              <a:spcAft>
                <a:spcPts val="1200"/>
              </a:spcAft>
            </a:pPr>
            <a:r>
              <a:rPr lang="en-US" dirty="0"/>
              <a:t>Provable unbreakable without the key</a:t>
            </a:r>
          </a:p>
          <a:p>
            <a:pPr>
              <a:spcAft>
                <a:spcPts val="1200"/>
              </a:spcAft>
            </a:pPr>
            <a:r>
              <a:rPr lang="en-US" dirty="0"/>
              <a:t>This is the only perfect cryptography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176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One-Time Pad: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itchFamily="49" charset="0"/>
              </a:rPr>
              <a:t>Our random key is “FOWIFOZMQOAF”</a:t>
            </a:r>
          </a:p>
          <a:p>
            <a:pPr marL="0" indent="0" algn="ctr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ATTACK AT DAWN</a:t>
            </a:r>
          </a:p>
          <a:p>
            <a:pPr marL="0" indent="0" algn="ctr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FOWIFO ZM QOAF</a:t>
            </a:r>
          </a:p>
          <a:p>
            <a:pPr marL="0" indent="0" algn="ctr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FHPIHY ZF TOWS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63790" y="5524500"/>
            <a:ext cx="2286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02381" y="5524500"/>
            <a:ext cx="2286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48737" y="5524500"/>
            <a:ext cx="2286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16912" y="5524500"/>
            <a:ext cx="2286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45512" y="5524500"/>
            <a:ext cx="2286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91868" y="5524500"/>
            <a:ext cx="2286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0" y="5524500"/>
            <a:ext cx="17526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13419918"/>
              </p:ext>
            </p:extLst>
          </p:nvPr>
        </p:nvGraphicFramePr>
        <p:xfrm>
          <a:off x="152400" y="1371600"/>
          <a:ext cx="8839194" cy="762000"/>
        </p:xfrm>
        <a:graphic>
          <a:graphicData uri="http://schemas.openxmlformats.org/drawingml/2006/table">
            <a:tbl>
              <a:tblPr/>
              <a:tblGrid>
                <a:gridCol w="3399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J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58006158"/>
              </p:ext>
            </p:extLst>
          </p:nvPr>
        </p:nvGraphicFramePr>
        <p:xfrm>
          <a:off x="152388" y="2286000"/>
          <a:ext cx="8839194" cy="685800"/>
        </p:xfrm>
        <a:graphic>
          <a:graphicData uri="http://schemas.openxmlformats.org/drawingml/2006/table">
            <a:tbl>
              <a:tblPr/>
              <a:tblGrid>
                <a:gridCol w="3399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J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4872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654"/>
            <a:ext cx="8763000" cy="815546"/>
          </a:xfrm>
        </p:spPr>
        <p:txBody>
          <a:bodyPr>
            <a:normAutofit/>
          </a:bodyPr>
          <a:lstStyle/>
          <a:p>
            <a:r>
              <a:rPr lang="en-US" b="1" dirty="0"/>
              <a:t>One-Time Pad</a:t>
            </a:r>
            <a:endParaRPr lang="en-CA" b="1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19100" y="1371600"/>
            <a:ext cx="8534400" cy="533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800" b="1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Perfect Secrecy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guaranteed by the </a:t>
            </a:r>
            <a:r>
              <a:rPr lang="en-US" sz="2800" b="1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One-time Pad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838200"/>
            <a:ext cx="8534400" cy="533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5001370"/>
            <a:ext cx="8875568" cy="533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u="sng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GOOD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Unbreakable regardless of the power of the adversary 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616603"/>
            <a:ext cx="8799368" cy="533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BAD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Impractical! Needs very, very long shared keys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657600"/>
            <a:ext cx="8723168" cy="838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xmlns="" id="{4E2EFD6B-71CC-4092-8D51-2F753FA6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6629400"/>
            <a:ext cx="381000" cy="220362"/>
          </a:xfrm>
        </p:spPr>
        <p:txBody>
          <a:bodyPr/>
          <a:lstStyle/>
          <a:p>
            <a:pPr>
              <a:defRPr/>
            </a:pPr>
            <a:fld id="{B8F5A54C-6434-4C3B-9388-99B9EA1C42C7}" type="slidenum">
              <a:rPr lang="x-none" sz="1000" smtClean="0">
                <a:solidFill>
                  <a:schemeClr val="tx1"/>
                </a:solidFill>
              </a:rPr>
              <a:pPr>
                <a:defRPr/>
              </a:pPr>
              <a:t>44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217BD88-9ACD-43A6-A9BA-765C5C147EDD}"/>
              </a:ext>
            </a:extLst>
          </p:cNvPr>
          <p:cNvSpPr/>
          <p:nvPr/>
        </p:nvSpPr>
        <p:spPr>
          <a:xfrm>
            <a:off x="685800" y="2310515"/>
            <a:ext cx="790274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800" b="1" dirty="0">
                <a:solidFill>
                  <a:srgbClr val="0070C0"/>
                </a:solidFill>
              </a:rPr>
              <a:t>Unconditionally secure cryptosystem:</a:t>
            </a:r>
          </a:p>
          <a:p>
            <a:r>
              <a:rPr lang="en-US" altLang="en-US" sz="2800" dirty="0">
                <a:solidFill>
                  <a:srgbClr val="0070C0"/>
                </a:solidFill>
              </a:rPr>
              <a:t>A cryptosystem is unconditionally secure if it cannot be broken even with </a:t>
            </a:r>
            <a:r>
              <a:rPr lang="en-US" altLang="en-US" sz="2800" i="1" dirty="0">
                <a:solidFill>
                  <a:srgbClr val="0070C0"/>
                </a:solidFill>
              </a:rPr>
              <a:t>infinite</a:t>
            </a:r>
            <a:r>
              <a:rPr lang="en-US" altLang="en-US" sz="2800" dirty="0">
                <a:solidFill>
                  <a:srgbClr val="0070C0"/>
                </a:solidFill>
              </a:rPr>
              <a:t> computational resources</a:t>
            </a:r>
          </a:p>
        </p:txBody>
      </p:sp>
    </p:spTree>
    <p:extLst>
      <p:ext uri="{BB962C8B-B14F-4D97-AF65-F5344CB8AC3E}">
        <p14:creationId xmlns:p14="http://schemas.microsoft.com/office/powerpoint/2010/main" xmlns="" val="3124929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 previous techniques have two basic components:</a:t>
            </a:r>
          </a:p>
          <a:p>
            <a:pPr lvl="1"/>
            <a:r>
              <a:rPr lang="en-US" b="1" dirty="0"/>
              <a:t>Algorithm</a:t>
            </a:r>
            <a:r>
              <a:rPr lang="en-US" dirty="0"/>
              <a:t>  (What you do to the message)</a:t>
            </a:r>
          </a:p>
          <a:p>
            <a:pPr lvl="1"/>
            <a:r>
              <a:rPr lang="en-US" b="1" dirty="0"/>
              <a:t>Key</a:t>
            </a:r>
            <a:r>
              <a:rPr lang="en-US" dirty="0"/>
              <a:t>  (The secret that you need in order to encrypt/decrypt properly)</a:t>
            </a:r>
          </a:p>
          <a:p>
            <a:pPr lvl="1"/>
            <a:endParaRPr lang="en-US" dirty="0"/>
          </a:p>
          <a:p>
            <a:r>
              <a:rPr lang="en-US" dirty="0"/>
              <a:t>When using these algorithms, the </a:t>
            </a:r>
            <a:r>
              <a:rPr lang="en-US" b="1" dirty="0">
                <a:solidFill>
                  <a:srgbClr val="0070C0"/>
                </a:solidFill>
              </a:rPr>
              <a:t>key is secret</a:t>
            </a:r>
          </a:p>
          <a:p>
            <a:r>
              <a:rPr lang="en-US" dirty="0"/>
              <a:t>The algorithm is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873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61722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We trust a cryptographic algorithm if lots of smart people can’t break it</a:t>
            </a:r>
          </a:p>
          <a:p>
            <a:pPr>
              <a:spcAft>
                <a:spcPts val="1200"/>
              </a:spcAft>
            </a:pPr>
            <a:r>
              <a:rPr lang="en-US" dirty="0"/>
              <a:t>We looked at three types of simple ciphers:</a:t>
            </a:r>
          </a:p>
          <a:p>
            <a:pPr lvl="1">
              <a:spcAft>
                <a:spcPts val="1200"/>
              </a:spcAft>
            </a:pPr>
            <a:r>
              <a:rPr lang="en-US" b="1" dirty="0"/>
              <a:t>Shift</a:t>
            </a:r>
            <a:r>
              <a:rPr lang="en-US" dirty="0"/>
              <a:t> Cipher</a:t>
            </a:r>
          </a:p>
          <a:p>
            <a:pPr lvl="1">
              <a:spcAft>
                <a:spcPts val="1200"/>
              </a:spcAft>
            </a:pPr>
            <a:r>
              <a:rPr lang="en-US" b="1" dirty="0"/>
              <a:t>Substitution</a:t>
            </a:r>
            <a:r>
              <a:rPr lang="en-US" dirty="0"/>
              <a:t> Cipher</a:t>
            </a:r>
          </a:p>
          <a:p>
            <a:pPr lvl="1">
              <a:spcAft>
                <a:spcPts val="1200"/>
              </a:spcAft>
            </a:pPr>
            <a:r>
              <a:rPr lang="en-US" b="1" dirty="0"/>
              <a:t>One-Time Pad</a:t>
            </a:r>
            <a:r>
              <a:rPr lang="en-US" dirty="0"/>
              <a:t> Cipher</a:t>
            </a:r>
          </a:p>
          <a:p>
            <a:pPr>
              <a:spcAft>
                <a:spcPts val="1200"/>
              </a:spcAft>
            </a:pPr>
            <a:r>
              <a:rPr lang="en-US" dirty="0"/>
              <a:t>They each have an </a:t>
            </a:r>
            <a:r>
              <a:rPr lang="en-US" b="1" dirty="0"/>
              <a:t>algorithm</a:t>
            </a:r>
            <a:r>
              <a:rPr lang="en-US" dirty="0"/>
              <a:t> and a </a:t>
            </a:r>
            <a:r>
              <a:rPr lang="en-US" b="1" dirty="0"/>
              <a:t>key</a:t>
            </a:r>
          </a:p>
          <a:p>
            <a:pPr>
              <a:spcAft>
                <a:spcPts val="1200"/>
              </a:spcAft>
            </a:pPr>
            <a:r>
              <a:rPr lang="en-US" sz="3000" b="1" dirty="0"/>
              <a:t>Long key </a:t>
            </a:r>
            <a:r>
              <a:rPr lang="en-US" sz="3000" dirty="0"/>
              <a:t>is required for cryptographic algorithms in order to prevent </a:t>
            </a:r>
            <a:r>
              <a:rPr lang="en-US" sz="3000" b="1" dirty="0"/>
              <a:t>exhaustive key-search </a:t>
            </a:r>
            <a:r>
              <a:rPr lang="en-US" sz="3000" dirty="0"/>
              <a:t>attacks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52926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B64600-A125-47AB-A82B-DC7F9185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2706F4-2772-414F-89E3-66A3AA78B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err="1"/>
              <a:t>Cryptool</a:t>
            </a:r>
            <a:r>
              <a:rPr lang="en-US" dirty="0"/>
              <a:t> - Software demonstrating many ancient and modern ciphers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>
                <a:hlinkClick r:id="rId2"/>
              </a:rPr>
              <a:t>https://www.cryptool.org/en/</a:t>
            </a:r>
            <a:r>
              <a:rPr lang="en-US" dirty="0"/>
              <a:t> </a:t>
            </a:r>
          </a:p>
          <a:p>
            <a:pPr>
              <a:spcAft>
                <a:spcPts val="1200"/>
              </a:spcAft>
            </a:pPr>
            <a:r>
              <a:rPr lang="en-US" dirty="0"/>
              <a:t>An excellent </a:t>
            </a:r>
            <a:r>
              <a:rPr lang="en-US" u="sng" dirty="0">
                <a:hlinkClick r:id="rId3"/>
              </a:rPr>
              <a:t>one-hour video</a:t>
            </a:r>
            <a:r>
              <a:rPr lang="en-US" dirty="0"/>
              <a:t> summarizing the last 40 years of modern cryptography by Ron </a:t>
            </a:r>
            <a:r>
              <a:rPr lang="en-US" dirty="0" err="1"/>
              <a:t>Rivest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The </a:t>
            </a:r>
            <a:r>
              <a:rPr lang="en-US" u="sng" dirty="0">
                <a:hlinkClick r:id="rId4"/>
              </a:rPr>
              <a:t>International Association of Cryptographic Research </a:t>
            </a:r>
            <a:r>
              <a:rPr lang="en-US" dirty="0"/>
              <a:t>is the professional organization of cryptographers.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1FC04B-A4F3-465E-AEDA-1734F7365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642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839200" cy="6019800"/>
          </a:xfrm>
        </p:spPr>
        <p:txBody>
          <a:bodyPr/>
          <a:lstStyle/>
          <a:p>
            <a:r>
              <a:rPr lang="en-US" dirty="0"/>
              <a:t>The word </a:t>
            </a:r>
            <a:r>
              <a:rPr lang="en-US" dirty="0">
                <a:solidFill>
                  <a:srgbClr val="FF0000"/>
                </a:solidFill>
              </a:rPr>
              <a:t>Crypto</a:t>
            </a:r>
            <a:r>
              <a:rPr lang="en-US" dirty="0">
                <a:solidFill>
                  <a:srgbClr val="0070C0"/>
                </a:solidFill>
              </a:rPr>
              <a:t>graphy</a:t>
            </a:r>
            <a:r>
              <a:rPr lang="en-US" dirty="0"/>
              <a:t> is Greek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Crypto</a:t>
            </a:r>
            <a:r>
              <a:rPr lang="en-US" b="1" dirty="0"/>
              <a:t> </a:t>
            </a:r>
            <a:r>
              <a:rPr lang="en-US" dirty="0"/>
              <a:t>= Secret    +    </a:t>
            </a:r>
            <a:r>
              <a:rPr lang="en-US" b="1" dirty="0" err="1">
                <a:solidFill>
                  <a:srgbClr val="0070C0"/>
                </a:solidFill>
              </a:rPr>
              <a:t>Graphy</a:t>
            </a:r>
            <a:r>
              <a:rPr lang="en-US" b="1" dirty="0"/>
              <a:t> </a:t>
            </a:r>
            <a:r>
              <a:rPr lang="en-US" dirty="0"/>
              <a:t>= Writing</a:t>
            </a:r>
          </a:p>
          <a:p>
            <a:pPr lvl="1"/>
            <a:r>
              <a:rPr lang="en-US" dirty="0"/>
              <a:t>Method to send </a:t>
            </a:r>
            <a:r>
              <a:rPr lang="en-US" b="1" dirty="0"/>
              <a:t>secret</a:t>
            </a:r>
            <a:r>
              <a:rPr lang="en-US" dirty="0"/>
              <a:t> messages using a </a:t>
            </a:r>
            <a:r>
              <a:rPr lang="en-US" b="1" dirty="0"/>
              <a:t>key</a:t>
            </a:r>
          </a:p>
          <a:p>
            <a:pPr lvl="1"/>
            <a:endParaRPr lang="en-US" dirty="0"/>
          </a:p>
          <a:p>
            <a:r>
              <a:rPr lang="en-US" dirty="0"/>
              <a:t>Basic goal is </a:t>
            </a:r>
            <a:r>
              <a:rPr lang="en-US" b="1" dirty="0">
                <a:solidFill>
                  <a:srgbClr val="0070C0"/>
                </a:solidFill>
              </a:rPr>
              <a:t>secure communication</a:t>
            </a:r>
          </a:p>
          <a:p>
            <a:pPr lvl="1"/>
            <a:r>
              <a:rPr lang="en-US" sz="2400" dirty="0"/>
              <a:t>Send messages that </a:t>
            </a:r>
            <a:r>
              <a:rPr lang="en-US" sz="2400" b="1" dirty="0"/>
              <a:t>no one </a:t>
            </a:r>
            <a:r>
              <a:rPr lang="en-US" sz="2400" dirty="0"/>
              <a:t>but the expected recipient can read</a:t>
            </a:r>
          </a:p>
          <a:p>
            <a:endParaRPr lang="en-US" sz="2800" dirty="0"/>
          </a:p>
          <a:p>
            <a:r>
              <a:rPr lang="en-US" sz="2800" dirty="0"/>
              <a:t>Many other applications such as:</a:t>
            </a:r>
          </a:p>
          <a:p>
            <a:pPr lvl="1"/>
            <a:r>
              <a:rPr lang="en-US" sz="2400" dirty="0"/>
              <a:t>Cryptocurrency, Blockchains</a:t>
            </a:r>
          </a:p>
          <a:p>
            <a:pPr lvl="1"/>
            <a:r>
              <a:rPr lang="en-US" sz="2400" dirty="0"/>
              <a:t>Authentication</a:t>
            </a:r>
          </a:p>
          <a:p>
            <a:pPr lvl="1"/>
            <a:r>
              <a:rPr lang="en-US" sz="2400" dirty="0"/>
              <a:t>Digital signatures</a:t>
            </a:r>
          </a:p>
          <a:p>
            <a:pPr lvl="1"/>
            <a:r>
              <a:rPr lang="en-US" sz="2400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6614984"/>
            <a:ext cx="381000" cy="220362"/>
          </a:xfrm>
        </p:spPr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458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715000"/>
          </a:xfrm>
        </p:spPr>
        <p:txBody>
          <a:bodyPr/>
          <a:lstStyle/>
          <a:p>
            <a:r>
              <a:rPr lang="en-US" i="1" dirty="0"/>
              <a:t>Plaintext(P)</a:t>
            </a:r>
            <a:r>
              <a:rPr lang="en-US" dirty="0"/>
              <a:t>:  A message in its </a:t>
            </a:r>
            <a:r>
              <a:rPr lang="en-US" b="1" dirty="0"/>
              <a:t>original</a:t>
            </a:r>
            <a:r>
              <a:rPr lang="en-US" dirty="0"/>
              <a:t> form</a:t>
            </a:r>
          </a:p>
          <a:p>
            <a:endParaRPr lang="en-US" dirty="0"/>
          </a:p>
          <a:p>
            <a:r>
              <a:rPr lang="en-US" i="1" dirty="0" err="1"/>
              <a:t>Ciphertext</a:t>
            </a:r>
            <a:r>
              <a:rPr lang="en-US" i="1" dirty="0"/>
              <a:t>(C)</a:t>
            </a:r>
            <a:r>
              <a:rPr lang="en-US" dirty="0"/>
              <a:t>: A message in </a:t>
            </a:r>
            <a:r>
              <a:rPr lang="en-US" b="1" dirty="0"/>
              <a:t>encrypted</a:t>
            </a:r>
            <a:r>
              <a:rPr lang="en-US" dirty="0"/>
              <a:t> form</a:t>
            </a:r>
          </a:p>
          <a:p>
            <a:endParaRPr lang="en-US" dirty="0"/>
          </a:p>
          <a:p>
            <a:r>
              <a:rPr lang="en-US" i="1" dirty="0"/>
              <a:t>Encryption</a:t>
            </a:r>
            <a:r>
              <a:rPr lang="en-US" dirty="0"/>
              <a:t>: Transforming P to C</a:t>
            </a:r>
          </a:p>
          <a:p>
            <a:endParaRPr lang="en-US" dirty="0"/>
          </a:p>
          <a:p>
            <a:r>
              <a:rPr lang="en-US" i="1" dirty="0"/>
              <a:t>Decryption</a:t>
            </a:r>
            <a:r>
              <a:rPr lang="en-US" dirty="0"/>
              <a:t>: Transforming C to P</a:t>
            </a:r>
          </a:p>
          <a:p>
            <a:endParaRPr lang="en-US" dirty="0"/>
          </a:p>
          <a:p>
            <a:r>
              <a:rPr lang="en-US" i="1" dirty="0"/>
              <a:t>Encryption Algorithm </a:t>
            </a:r>
            <a:r>
              <a:rPr lang="en-US" dirty="0"/>
              <a:t>/ </a:t>
            </a:r>
            <a:r>
              <a:rPr lang="en-US" i="1" dirty="0"/>
              <a:t>Cipher</a:t>
            </a:r>
            <a:r>
              <a:rPr lang="en-US" dirty="0"/>
              <a:t>: The </a:t>
            </a:r>
            <a:r>
              <a:rPr lang="en-US" b="1" dirty="0"/>
              <a:t>method</a:t>
            </a:r>
            <a:r>
              <a:rPr lang="en-US" dirty="0"/>
              <a:t> used for </a:t>
            </a:r>
            <a:r>
              <a:rPr lang="en-US" i="1" dirty="0"/>
              <a:t>encryption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087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ußzeilenplatzhalter 4">
            <a:extLst>
              <a:ext uri="{FF2B5EF4-FFF2-40B4-BE49-F238E27FC236}">
                <a16:creationId xmlns:a16="http://schemas.microsoft.com/office/drawing/2014/main" xmlns="" id="{1FBAC030-968D-4DAC-84A0-5D075467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5874" y="6574415"/>
            <a:ext cx="4321175" cy="2603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Chapter 1 of </a:t>
            </a:r>
            <a:r>
              <a:rPr kumimoji="0" lang="de-DE" altLang="en-US" b="0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Understanding Cryptography</a:t>
            </a:r>
            <a:r>
              <a:rPr kumimoji="0" lang="de-DE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by Christof Paar and Jan Pelzl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xmlns="" id="{59742279-D807-4EC3-8312-F867202379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9205" y="111920"/>
            <a:ext cx="6462713" cy="515937"/>
          </a:xfrm>
        </p:spPr>
        <p:txBody>
          <a:bodyPr/>
          <a:lstStyle/>
          <a:p>
            <a:pPr marL="0" indent="0" algn="ctr">
              <a:buNone/>
            </a:pPr>
            <a:r>
              <a:rPr lang="de-DE" altLang="en-US" sz="4000" dirty="0">
                <a:solidFill>
                  <a:srgbClr val="0070C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Symmetric Cryptography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xmlns="" id="{24FB52E3-3047-40FF-BEB0-03EE7CFB8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7346950" cy="736099"/>
          </a:xfrm>
        </p:spPr>
        <p:txBody>
          <a:bodyPr/>
          <a:lstStyle/>
          <a:p>
            <a:r>
              <a:rPr lang="de-DE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Alternative names: </a:t>
            </a:r>
            <a:r>
              <a:rPr lang="de-DE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private-key</a:t>
            </a:r>
            <a:r>
              <a:rPr lang="de-DE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single-key </a:t>
            </a:r>
            <a:r>
              <a:rPr lang="de-DE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de-DE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secret-key </a:t>
            </a:r>
            <a:r>
              <a:rPr lang="de-DE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cryptography.</a:t>
            </a:r>
          </a:p>
          <a:p>
            <a:endParaRPr lang="de-DE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58" name="AutoShape 6">
            <a:extLst>
              <a:ext uri="{FF2B5EF4-FFF2-40B4-BE49-F238E27FC236}">
                <a16:creationId xmlns:a16="http://schemas.microsoft.com/office/drawing/2014/main" xmlns="" id="{D809EC83-05B8-4AF6-8FDA-76A20F464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4352925"/>
            <a:ext cx="1439863" cy="142875"/>
          </a:xfrm>
          <a:prstGeom prst="flowChartMagneticDrum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xmlns="" id="{70AC4D3A-678F-45DA-9160-DC3425B23F60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3343275"/>
            <a:ext cx="1152525" cy="720725"/>
            <a:chOff x="884" y="1026"/>
            <a:chExt cx="726" cy="454"/>
          </a:xfrm>
        </p:grpSpPr>
        <p:sp>
          <p:nvSpPr>
            <p:cNvPr id="23575" name="AutoShape 14">
              <a:extLst>
                <a:ext uri="{FF2B5EF4-FFF2-40B4-BE49-F238E27FC236}">
                  <a16:creationId xmlns:a16="http://schemas.microsoft.com/office/drawing/2014/main" xmlns="" id="{45D45AFF-134C-4B96-BF74-79844F6AB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1026"/>
              <a:ext cx="726" cy="45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576" name="Text Box 15">
              <a:extLst>
                <a:ext uri="{FF2B5EF4-FFF2-40B4-BE49-F238E27FC236}">
                  <a16:creationId xmlns:a16="http://schemas.microsoft.com/office/drawing/2014/main" xmlns="" id="{230D0112-04DF-48D4-B005-B8F843F02A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" y="1177"/>
              <a:ext cx="63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Alice</a:t>
              </a:r>
            </a:p>
          </p:txBody>
        </p:sp>
      </p:grpSp>
      <p:grpSp>
        <p:nvGrpSpPr>
          <p:cNvPr id="3" name="Group 16">
            <a:extLst>
              <a:ext uri="{FF2B5EF4-FFF2-40B4-BE49-F238E27FC236}">
                <a16:creationId xmlns:a16="http://schemas.microsoft.com/office/drawing/2014/main" xmlns="" id="{D73EFC89-7B64-45C3-9D36-1AAD2CF10D73}"/>
              </a:ext>
            </a:extLst>
          </p:cNvPr>
          <p:cNvGrpSpPr>
            <a:grpSpLocks/>
          </p:cNvGrpSpPr>
          <p:nvPr/>
        </p:nvGrpSpPr>
        <p:grpSpPr bwMode="auto">
          <a:xfrm>
            <a:off x="7524750" y="3343275"/>
            <a:ext cx="1152525" cy="720725"/>
            <a:chOff x="884" y="1026"/>
            <a:chExt cx="726" cy="454"/>
          </a:xfrm>
        </p:grpSpPr>
        <p:sp>
          <p:nvSpPr>
            <p:cNvPr id="23573" name="AutoShape 17">
              <a:extLst>
                <a:ext uri="{FF2B5EF4-FFF2-40B4-BE49-F238E27FC236}">
                  <a16:creationId xmlns:a16="http://schemas.microsoft.com/office/drawing/2014/main" xmlns="" id="{C98DBBDF-5772-47B5-A873-3A859C9B0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1026"/>
              <a:ext cx="726" cy="45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574" name="Text Box 18">
              <a:extLst>
                <a:ext uri="{FF2B5EF4-FFF2-40B4-BE49-F238E27FC236}">
                  <a16:creationId xmlns:a16="http://schemas.microsoft.com/office/drawing/2014/main" xmlns="" id="{0B8AB2E1-D396-4E80-90A7-543D2469E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" y="1183"/>
              <a:ext cx="63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Bob</a:t>
              </a:r>
            </a:p>
          </p:txBody>
        </p:sp>
      </p:grpSp>
      <p:grpSp>
        <p:nvGrpSpPr>
          <p:cNvPr id="4" name="Group 19">
            <a:extLst>
              <a:ext uri="{FF2B5EF4-FFF2-40B4-BE49-F238E27FC236}">
                <a16:creationId xmlns:a16="http://schemas.microsoft.com/office/drawing/2014/main" xmlns="" id="{D5E110C5-6242-4660-9851-F2FCAC56440A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1790700"/>
            <a:ext cx="1152525" cy="720725"/>
            <a:chOff x="884" y="1026"/>
            <a:chExt cx="726" cy="454"/>
          </a:xfrm>
        </p:grpSpPr>
        <p:sp>
          <p:nvSpPr>
            <p:cNvPr id="23571" name="AutoShape 20">
              <a:extLst>
                <a:ext uri="{FF2B5EF4-FFF2-40B4-BE49-F238E27FC236}">
                  <a16:creationId xmlns:a16="http://schemas.microsoft.com/office/drawing/2014/main" xmlns="" id="{E043422C-511D-45B8-8C22-1714CA410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1026"/>
              <a:ext cx="726" cy="45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572" name="Text Box 21">
              <a:extLst>
                <a:ext uri="{FF2B5EF4-FFF2-40B4-BE49-F238E27FC236}">
                  <a16:creationId xmlns:a16="http://schemas.microsoft.com/office/drawing/2014/main" xmlns="" id="{B3F16A8B-1BCD-4DDD-9051-5CCC7AC53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1071"/>
              <a:ext cx="63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Eve</a:t>
              </a:r>
              <a:br>
                <a:rPr kumimoji="0" lang="de-DE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de-DE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(bad guy)</a:t>
              </a:r>
            </a:p>
          </p:txBody>
        </p:sp>
      </p:grpSp>
      <p:sp>
        <p:nvSpPr>
          <p:cNvPr id="500762" name="Line 26">
            <a:extLst>
              <a:ext uri="{FF2B5EF4-FFF2-40B4-BE49-F238E27FC236}">
                <a16:creationId xmlns:a16="http://schemas.microsoft.com/office/drawing/2014/main" xmlns="" id="{5E320D16-0191-4811-8F1F-D94F65C623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3703638"/>
            <a:ext cx="604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0765" name="Line 29">
            <a:extLst>
              <a:ext uri="{FF2B5EF4-FFF2-40B4-BE49-F238E27FC236}">
                <a16:creationId xmlns:a16="http://schemas.microsoft.com/office/drawing/2014/main" xmlns="" id="{B8273B37-E5A7-4D73-969D-DD9F9840E1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6463" y="2479675"/>
            <a:ext cx="0" cy="12239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0766" name="Text Box 30">
            <a:extLst>
              <a:ext uri="{FF2B5EF4-FFF2-40B4-BE49-F238E27FC236}">
                <a16:creationId xmlns:a16="http://schemas.microsoft.com/office/drawing/2014/main" xmlns="" id="{19B3739A-8674-4F0E-A8FB-D8F834BAA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703638"/>
            <a:ext cx="1186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</a:p>
        </p:txBody>
      </p:sp>
      <p:sp>
        <p:nvSpPr>
          <p:cNvPr id="500768" name="Text Box 32">
            <a:extLst>
              <a:ext uri="{FF2B5EF4-FFF2-40B4-BE49-F238E27FC236}">
                <a16:creationId xmlns:a16="http://schemas.microsoft.com/office/drawing/2014/main" xmlns="" id="{A660F642-9E30-46FC-9100-948380FB1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3703638"/>
            <a:ext cx="1186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</a:p>
        </p:txBody>
      </p:sp>
      <p:grpSp>
        <p:nvGrpSpPr>
          <p:cNvPr id="5" name="Group 33">
            <a:extLst>
              <a:ext uri="{FF2B5EF4-FFF2-40B4-BE49-F238E27FC236}">
                <a16:creationId xmlns:a16="http://schemas.microsoft.com/office/drawing/2014/main" xmlns="" id="{BE3C75D7-F153-40D6-826F-6F003131ED2A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2119313"/>
            <a:ext cx="3671888" cy="2089150"/>
            <a:chOff x="2336" y="1071"/>
            <a:chExt cx="2313" cy="1316"/>
          </a:xfrm>
        </p:grpSpPr>
        <p:sp>
          <p:nvSpPr>
            <p:cNvPr id="23568" name="AutoShape 34">
              <a:extLst>
                <a:ext uri="{FF2B5EF4-FFF2-40B4-BE49-F238E27FC236}">
                  <a16:creationId xmlns:a16="http://schemas.microsoft.com/office/drawing/2014/main" xmlns="" id="{1D521B15-4F6D-4CA3-9151-8D1823387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1752"/>
              <a:ext cx="1043" cy="635"/>
            </a:xfrm>
            <a:prstGeom prst="cloudCallout">
              <a:avLst>
                <a:gd name="adj1" fmla="val -23537"/>
                <a:gd name="adj2" fmla="val 35199"/>
              </a:avLst>
            </a:prstGeom>
            <a:solidFill>
              <a:srgbClr val="FFCC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569" name="Line 35">
              <a:extLst>
                <a:ext uri="{FF2B5EF4-FFF2-40B4-BE49-F238E27FC236}">
                  <a16:creationId xmlns:a16="http://schemas.microsoft.com/office/drawing/2014/main" xmlns="" id="{D3183EF3-3EF1-4F4A-876E-B92EC16BB9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4" y="1298"/>
              <a:ext cx="408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570" name="Text Box 36">
              <a:extLst>
                <a:ext uri="{FF2B5EF4-FFF2-40B4-BE49-F238E27FC236}">
                  <a16:creationId xmlns:a16="http://schemas.microsoft.com/office/drawing/2014/main" xmlns="" id="{A80DAAC1-8C8E-48FF-AF2C-C24B1C007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1071"/>
              <a:ext cx="99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Unsecure channel </a:t>
              </a:r>
              <a:br>
                <a:rPr kumimoji="0" lang="de-DE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de-DE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(e.g. Internet)</a:t>
              </a:r>
            </a:p>
          </p:txBody>
        </p:sp>
      </p:grpSp>
      <p:sp>
        <p:nvSpPr>
          <p:cNvPr id="500773" name="Rectangle 37">
            <a:extLst>
              <a:ext uri="{FF2B5EF4-FFF2-40B4-BE49-F238E27FC236}">
                <a16:creationId xmlns:a16="http://schemas.microsoft.com/office/drawing/2014/main" xmlns="" id="{408236CB-313E-4630-A364-15AFA0653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648200"/>
            <a:ext cx="8839200" cy="192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Char char="•"/>
              <a:tabLst/>
              <a:defRPr/>
            </a:pPr>
            <a:r>
              <a:rPr kumimoji="0" lang="de-DE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Problem Statement:</a:t>
            </a:r>
            <a:r>
              <a:rPr kumimoji="0" lang="de-DE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kumimoji="0" lang="de-DE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de-DE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1) </a:t>
            </a:r>
            <a:r>
              <a:rPr kumimoji="0" lang="de-DE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r>
              <a:rPr kumimoji="0" lang="de-DE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kumimoji="0" lang="de-DE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Bob</a:t>
            </a:r>
            <a:r>
              <a:rPr kumimoji="0" lang="de-DE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would like to communicate via an </a:t>
            </a:r>
            <a:r>
              <a:rPr kumimoji="0" lang="de-DE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unsecure channel </a:t>
            </a:r>
            <a:r>
              <a:rPr kumimoji="0" lang="de-DE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(e.g., Internet)</a:t>
            </a:r>
            <a:br>
              <a:rPr kumimoji="0" lang="de-DE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de-DE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2) A </a:t>
            </a:r>
            <a:r>
              <a:rPr kumimoji="0" lang="de-DE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malicious</a:t>
            </a:r>
            <a:r>
              <a:rPr kumimoji="0" lang="de-DE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third party Eve (the bad/evil guy) has channel access but should not be able to understand the exchanges messages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FF48B7A-5A71-4BA1-A6BD-7496CA82FE2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90358" y="2820437"/>
            <a:ext cx="681628" cy="6705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16C5714-07A0-4895-AB67-7AD5F2CBE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325" y="1646239"/>
            <a:ext cx="431800" cy="4803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FBF729F-FD53-4F46-B167-E011A76E56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49" y="2716525"/>
            <a:ext cx="762006" cy="819156"/>
          </a:xfrm>
          <a:prstGeom prst="rect">
            <a:avLst/>
          </a:prstGeom>
        </p:spPr>
      </p:pic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xmlns="" id="{015615D1-5CD3-4F53-979B-024C695A4245}"/>
              </a:ext>
            </a:extLst>
          </p:cNvPr>
          <p:cNvSpPr txBox="1">
            <a:spLocks/>
          </p:cNvSpPr>
          <p:nvPr/>
        </p:nvSpPr>
        <p:spPr>
          <a:xfrm>
            <a:off x="8763000" y="6614984"/>
            <a:ext cx="381000" cy="2203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8F5A54C-6434-4C3B-9388-99B9EA1C42C7}" type="slidenum">
              <a:rPr lang="x-none" sz="10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7</a:t>
            </a:fld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0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0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0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0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66" grpId="0"/>
      <p:bldP spid="500768" grpId="0"/>
      <p:bldP spid="5007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Fußzeilenplatzhalter 4">
            <a:extLst>
              <a:ext uri="{FF2B5EF4-FFF2-40B4-BE49-F238E27FC236}">
                <a16:creationId xmlns:a16="http://schemas.microsoft.com/office/drawing/2014/main" xmlns="" id="{70510C7D-C59F-4DBC-B295-32CEAFAA0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5876" y="6569075"/>
            <a:ext cx="4321175" cy="260350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de-DE" altLang="en-US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Chapter 1 of Understanding Cryptography by Christof Paar and Jan Pelzl</a:t>
            </a:r>
          </a:p>
        </p:txBody>
      </p:sp>
      <p:sp>
        <p:nvSpPr>
          <p:cNvPr id="24580" name="Rectangle 5">
            <a:extLst>
              <a:ext uri="{FF2B5EF4-FFF2-40B4-BE49-F238E27FC236}">
                <a16:creationId xmlns:a16="http://schemas.microsoft.com/office/drawing/2014/main" xmlns="" id="{17AF2615-EB5C-4864-8AAE-AD02607C8F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0813" y="65088"/>
            <a:ext cx="6462712" cy="515937"/>
          </a:xfrm>
        </p:spPr>
        <p:txBody>
          <a:bodyPr/>
          <a:lstStyle/>
          <a:p>
            <a:pPr marL="0" indent="0" algn="ctr">
              <a:buNone/>
            </a:pPr>
            <a:r>
              <a:rPr lang="de-DE" altLang="en-US" sz="4000" dirty="0">
                <a:solidFill>
                  <a:srgbClr val="0070C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Symmetric Cryptography</a:t>
            </a:r>
          </a:p>
        </p:txBody>
      </p:sp>
      <p:grpSp>
        <p:nvGrpSpPr>
          <p:cNvPr id="24581" name="Group 9">
            <a:extLst>
              <a:ext uri="{FF2B5EF4-FFF2-40B4-BE49-F238E27FC236}">
                <a16:creationId xmlns:a16="http://schemas.microsoft.com/office/drawing/2014/main" xmlns="" id="{970DDC6A-642C-4006-AB02-5CB66643B161}"/>
              </a:ext>
            </a:extLst>
          </p:cNvPr>
          <p:cNvGrpSpPr>
            <a:grpSpLocks/>
          </p:cNvGrpSpPr>
          <p:nvPr/>
        </p:nvGrpSpPr>
        <p:grpSpPr bwMode="auto">
          <a:xfrm>
            <a:off x="682625" y="2838450"/>
            <a:ext cx="1152525" cy="720725"/>
            <a:chOff x="884" y="1026"/>
            <a:chExt cx="726" cy="454"/>
          </a:xfrm>
        </p:grpSpPr>
        <p:sp>
          <p:nvSpPr>
            <p:cNvPr id="24617" name="AutoShape 7">
              <a:extLst>
                <a:ext uri="{FF2B5EF4-FFF2-40B4-BE49-F238E27FC236}">
                  <a16:creationId xmlns:a16="http://schemas.microsoft.com/office/drawing/2014/main" xmlns="" id="{49AFFF81-5B89-419B-87C1-46B878DD0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1026"/>
              <a:ext cx="726" cy="45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618" name="Text Box 8">
              <a:extLst>
                <a:ext uri="{FF2B5EF4-FFF2-40B4-BE49-F238E27FC236}">
                  <a16:creationId xmlns:a16="http://schemas.microsoft.com/office/drawing/2014/main" xmlns="" id="{3532C689-1ADF-444E-94B3-2D4814DCD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0" y="1171"/>
              <a:ext cx="63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Alice</a:t>
              </a:r>
            </a:p>
          </p:txBody>
        </p:sp>
      </p:grpSp>
      <p:grpSp>
        <p:nvGrpSpPr>
          <p:cNvPr id="24582" name="Group 10">
            <a:extLst>
              <a:ext uri="{FF2B5EF4-FFF2-40B4-BE49-F238E27FC236}">
                <a16:creationId xmlns:a16="http://schemas.microsoft.com/office/drawing/2014/main" xmlns="" id="{E584EBCB-C169-4A54-B40C-06EB5A20BA10}"/>
              </a:ext>
            </a:extLst>
          </p:cNvPr>
          <p:cNvGrpSpPr>
            <a:grpSpLocks/>
          </p:cNvGrpSpPr>
          <p:nvPr/>
        </p:nvGrpSpPr>
        <p:grpSpPr bwMode="auto">
          <a:xfrm>
            <a:off x="7883525" y="2838450"/>
            <a:ext cx="1152525" cy="720725"/>
            <a:chOff x="884" y="1026"/>
            <a:chExt cx="726" cy="454"/>
          </a:xfrm>
        </p:grpSpPr>
        <p:sp>
          <p:nvSpPr>
            <p:cNvPr id="24615" name="AutoShape 11">
              <a:extLst>
                <a:ext uri="{FF2B5EF4-FFF2-40B4-BE49-F238E27FC236}">
                  <a16:creationId xmlns:a16="http://schemas.microsoft.com/office/drawing/2014/main" xmlns="" id="{0C2B3466-AFA6-4D61-8F94-4806F9E91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1026"/>
              <a:ext cx="726" cy="45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616" name="Text Box 12">
              <a:extLst>
                <a:ext uri="{FF2B5EF4-FFF2-40B4-BE49-F238E27FC236}">
                  <a16:creationId xmlns:a16="http://schemas.microsoft.com/office/drawing/2014/main" xmlns="" id="{D8C8A416-55D8-4A1D-947B-1B5BE5CA7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" y="1189"/>
              <a:ext cx="63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Bob</a:t>
              </a:r>
            </a:p>
          </p:txBody>
        </p:sp>
      </p:grpSp>
      <p:grpSp>
        <p:nvGrpSpPr>
          <p:cNvPr id="24583" name="Group 13">
            <a:extLst>
              <a:ext uri="{FF2B5EF4-FFF2-40B4-BE49-F238E27FC236}">
                <a16:creationId xmlns:a16="http://schemas.microsoft.com/office/drawing/2014/main" xmlns="" id="{2A96CAA9-4755-43A9-B255-DEB12731924B}"/>
              </a:ext>
            </a:extLst>
          </p:cNvPr>
          <p:cNvGrpSpPr>
            <a:grpSpLocks/>
          </p:cNvGrpSpPr>
          <p:nvPr/>
        </p:nvGrpSpPr>
        <p:grpSpPr bwMode="auto">
          <a:xfrm>
            <a:off x="4498975" y="1039812"/>
            <a:ext cx="1152525" cy="720725"/>
            <a:chOff x="884" y="1026"/>
            <a:chExt cx="726" cy="454"/>
          </a:xfrm>
        </p:grpSpPr>
        <p:sp>
          <p:nvSpPr>
            <p:cNvPr id="24613" name="AutoShape 14">
              <a:extLst>
                <a:ext uri="{FF2B5EF4-FFF2-40B4-BE49-F238E27FC236}">
                  <a16:creationId xmlns:a16="http://schemas.microsoft.com/office/drawing/2014/main" xmlns="" id="{27809A05-53A7-4B31-A3FD-E51F030DE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1026"/>
              <a:ext cx="726" cy="45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614" name="Text Box 15">
              <a:extLst>
                <a:ext uri="{FF2B5EF4-FFF2-40B4-BE49-F238E27FC236}">
                  <a16:creationId xmlns:a16="http://schemas.microsoft.com/office/drawing/2014/main" xmlns="" id="{A6FE3F8C-9830-447C-A6E1-3359BCF0C9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1071"/>
              <a:ext cx="63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Eve</a:t>
              </a:r>
              <a:br>
                <a:rPr kumimoji="0" lang="de-DE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</a:br>
              <a:r>
                <a:rPr kumimoji="0" lang="de-DE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(bad guy)</a:t>
              </a:r>
            </a:p>
          </p:txBody>
        </p:sp>
      </p:grpSp>
      <p:sp>
        <p:nvSpPr>
          <p:cNvPr id="24584" name="Rectangle 16">
            <a:extLst>
              <a:ext uri="{FF2B5EF4-FFF2-40B4-BE49-F238E27FC236}">
                <a16:creationId xmlns:a16="http://schemas.microsoft.com/office/drawing/2014/main" xmlns="" id="{22853F33-039C-4822-AE5B-A46D50FD7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825" y="2911475"/>
            <a:ext cx="1511300" cy="57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85" name="Text Box 17">
            <a:extLst>
              <a:ext uri="{FF2B5EF4-FFF2-40B4-BE49-F238E27FC236}">
                <a16:creationId xmlns:a16="http://schemas.microsoft.com/office/drawing/2014/main" xmlns="" id="{D2A39794-D7EC-4854-9199-D8E79DD39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825" y="2982912"/>
            <a:ext cx="15113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Encryption</a:t>
            </a:r>
            <a:br>
              <a:rPr kumimoji="0" lang="de-DE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de-DE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e( )</a:t>
            </a:r>
          </a:p>
        </p:txBody>
      </p:sp>
      <p:sp>
        <p:nvSpPr>
          <p:cNvPr id="24587" name="Rectangle 23">
            <a:extLst>
              <a:ext uri="{FF2B5EF4-FFF2-40B4-BE49-F238E27FC236}">
                <a16:creationId xmlns:a16="http://schemas.microsoft.com/office/drawing/2014/main" xmlns="" id="{BDE5DF91-637A-4C49-81A1-B304A8213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911475"/>
            <a:ext cx="1511300" cy="57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88" name="Text Box 24">
            <a:extLst>
              <a:ext uri="{FF2B5EF4-FFF2-40B4-BE49-F238E27FC236}">
                <a16:creationId xmlns:a16="http://schemas.microsoft.com/office/drawing/2014/main" xmlns="" id="{57665C2A-D778-4DCD-97DD-0247A4098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982912"/>
            <a:ext cx="15113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Decryption</a:t>
            </a:r>
            <a:br>
              <a:rPr kumimoji="0" lang="de-DE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de-DE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d( )</a:t>
            </a:r>
          </a:p>
        </p:txBody>
      </p:sp>
      <p:grpSp>
        <p:nvGrpSpPr>
          <p:cNvPr id="24589" name="Group 40">
            <a:extLst>
              <a:ext uri="{FF2B5EF4-FFF2-40B4-BE49-F238E27FC236}">
                <a16:creationId xmlns:a16="http://schemas.microsoft.com/office/drawing/2014/main" xmlns="" id="{3DC36CE8-5CFB-4FE5-9FE7-13404574FE55}"/>
              </a:ext>
            </a:extLst>
          </p:cNvPr>
          <p:cNvGrpSpPr>
            <a:grpSpLocks/>
          </p:cNvGrpSpPr>
          <p:nvPr/>
        </p:nvGrpSpPr>
        <p:grpSpPr bwMode="auto">
          <a:xfrm>
            <a:off x="4210050" y="4495800"/>
            <a:ext cx="1657350" cy="685800"/>
            <a:chOff x="2426" y="2886"/>
            <a:chExt cx="1044" cy="432"/>
          </a:xfrm>
        </p:grpSpPr>
        <p:sp>
          <p:nvSpPr>
            <p:cNvPr id="24609" name="AutoShape 25">
              <a:extLst>
                <a:ext uri="{FF2B5EF4-FFF2-40B4-BE49-F238E27FC236}">
                  <a16:creationId xmlns:a16="http://schemas.microsoft.com/office/drawing/2014/main" xmlns="" id="{8814FBBA-0B2B-4B1A-BE38-52F71DB1A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886"/>
              <a:ext cx="772" cy="272"/>
            </a:xfrm>
            <a:prstGeom prst="flowChartMagneticDrum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610" name="Text Box 26">
              <a:extLst>
                <a:ext uri="{FF2B5EF4-FFF2-40B4-BE49-F238E27FC236}">
                  <a16:creationId xmlns:a16="http://schemas.microsoft.com/office/drawing/2014/main" xmlns="" id="{7654661F-9854-4C1C-AA3A-A8EAF6EE4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3203"/>
              <a:ext cx="104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Secure Channel</a:t>
              </a:r>
            </a:p>
          </p:txBody>
        </p:sp>
      </p:grpSp>
      <p:sp>
        <p:nvSpPr>
          <p:cNvPr id="24590" name="Line 28">
            <a:extLst>
              <a:ext uri="{FF2B5EF4-FFF2-40B4-BE49-F238E27FC236}">
                <a16:creationId xmlns:a16="http://schemas.microsoft.com/office/drawing/2014/main" xmlns="" id="{E92E088D-1B33-45D8-A58E-2F8F8511FB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3198812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91" name="Line 29">
            <a:extLst>
              <a:ext uri="{FF2B5EF4-FFF2-40B4-BE49-F238E27FC236}">
                <a16:creationId xmlns:a16="http://schemas.microsoft.com/office/drawing/2014/main" xmlns="" id="{179287FC-3804-4EFD-9F45-2D683A344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2713" y="3198812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92" name="Line 30">
            <a:extLst>
              <a:ext uri="{FF2B5EF4-FFF2-40B4-BE49-F238E27FC236}">
                <a16:creationId xmlns:a16="http://schemas.microsoft.com/office/drawing/2014/main" xmlns="" id="{876588D7-CA9C-41BE-929B-DB2AFC44E1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8700" y="3198812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93" name="Line 31">
            <a:extLst>
              <a:ext uri="{FF2B5EF4-FFF2-40B4-BE49-F238E27FC236}">
                <a16:creationId xmlns:a16="http://schemas.microsoft.com/office/drawing/2014/main" xmlns="" id="{D99E353C-95AD-42C1-9495-4D812F940D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75238" y="1758950"/>
            <a:ext cx="0" cy="14398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94" name="Line 32">
            <a:extLst>
              <a:ext uri="{FF2B5EF4-FFF2-40B4-BE49-F238E27FC236}">
                <a16:creationId xmlns:a16="http://schemas.microsoft.com/office/drawing/2014/main" xmlns="" id="{CD6D1394-FD74-4838-A362-AA16ED2B89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398" y="3471861"/>
            <a:ext cx="1591" cy="1239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95" name="Line 33">
            <a:extLst>
              <a:ext uri="{FF2B5EF4-FFF2-40B4-BE49-F238E27FC236}">
                <a16:creationId xmlns:a16="http://schemas.microsoft.com/office/drawing/2014/main" xmlns="" id="{6E01DA0C-61CE-47F3-923D-9C8EE0AE78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1986" y="4711700"/>
            <a:ext cx="345757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96" name="Line 34">
            <a:extLst>
              <a:ext uri="{FF2B5EF4-FFF2-40B4-BE49-F238E27FC236}">
                <a16:creationId xmlns:a16="http://schemas.microsoft.com/office/drawing/2014/main" xmlns="" id="{1D03780E-E2F2-4D41-81C4-104029B5CC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59563" y="3487737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97" name="Text Box 35">
            <a:extLst>
              <a:ext uri="{FF2B5EF4-FFF2-40B4-BE49-F238E27FC236}">
                <a16:creationId xmlns:a16="http://schemas.microsoft.com/office/drawing/2014/main" xmlns="" id="{EA8C1A3A-3B8F-4C92-B53A-958A269AA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013" y="3848100"/>
            <a:ext cx="2889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</a:t>
            </a:r>
          </a:p>
        </p:txBody>
      </p:sp>
      <p:sp>
        <p:nvSpPr>
          <p:cNvPr id="24598" name="Text Box 36">
            <a:extLst>
              <a:ext uri="{FF2B5EF4-FFF2-40B4-BE49-F238E27FC236}">
                <a16:creationId xmlns:a16="http://schemas.microsoft.com/office/drawing/2014/main" xmlns="" id="{5CDC5AAB-23BE-42F0-903C-DDC957F97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198812"/>
            <a:ext cx="1538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</a:t>
            </a:r>
          </a:p>
        </p:txBody>
      </p:sp>
      <p:sp>
        <p:nvSpPr>
          <p:cNvPr id="24599" name="Text Box 37">
            <a:extLst>
              <a:ext uri="{FF2B5EF4-FFF2-40B4-BE49-F238E27FC236}">
                <a16:creationId xmlns:a16="http://schemas.microsoft.com/office/drawing/2014/main" xmlns="" id="{6FFCEE29-D188-4345-AEFF-612550168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3198812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800" i="1" dirty="0">
                <a:solidFill>
                  <a:srgbClr val="000000"/>
                </a:solidFill>
              </a:rPr>
              <a:t>C</a:t>
            </a:r>
            <a:endParaRPr kumimoji="0" lang="de-DE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600" name="Text Box 38">
            <a:extLst>
              <a:ext uri="{FF2B5EF4-FFF2-40B4-BE49-F238E27FC236}">
                <a16:creationId xmlns:a16="http://schemas.microsoft.com/office/drawing/2014/main" xmlns="" id="{3CA4840C-C291-4B86-9EB7-925628FC0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0" y="3848100"/>
            <a:ext cx="2889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</a:t>
            </a:r>
          </a:p>
        </p:txBody>
      </p:sp>
      <p:sp>
        <p:nvSpPr>
          <p:cNvPr id="24601" name="Text Box 39">
            <a:extLst>
              <a:ext uri="{FF2B5EF4-FFF2-40B4-BE49-F238E27FC236}">
                <a16:creationId xmlns:a16="http://schemas.microsoft.com/office/drawing/2014/main" xmlns="" id="{077FCBE9-4B03-48D3-A4B2-91F3436D8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3163" y="3198812"/>
            <a:ext cx="1538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</a:t>
            </a:r>
          </a:p>
        </p:txBody>
      </p:sp>
      <p:grpSp>
        <p:nvGrpSpPr>
          <p:cNvPr id="24602" name="Group 45">
            <a:extLst>
              <a:ext uri="{FF2B5EF4-FFF2-40B4-BE49-F238E27FC236}">
                <a16:creationId xmlns:a16="http://schemas.microsoft.com/office/drawing/2014/main" xmlns="" id="{BF7F45ED-00ED-4838-9F56-BDF77ABD67E0}"/>
              </a:ext>
            </a:extLst>
          </p:cNvPr>
          <p:cNvGrpSpPr>
            <a:grpSpLocks/>
          </p:cNvGrpSpPr>
          <p:nvPr/>
        </p:nvGrpSpPr>
        <p:grpSpPr bwMode="auto">
          <a:xfrm>
            <a:off x="4078287" y="1614487"/>
            <a:ext cx="3660775" cy="2057400"/>
            <a:chOff x="2343" y="1071"/>
            <a:chExt cx="2306" cy="1296"/>
          </a:xfrm>
        </p:grpSpPr>
        <p:sp>
          <p:nvSpPr>
            <p:cNvPr id="24606" name="AutoShape 42">
              <a:extLst>
                <a:ext uri="{FF2B5EF4-FFF2-40B4-BE49-F238E27FC236}">
                  <a16:creationId xmlns:a16="http://schemas.microsoft.com/office/drawing/2014/main" xmlns="" id="{A505474C-843E-478E-AA34-26DA08725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3" y="1732"/>
              <a:ext cx="1043" cy="635"/>
            </a:xfrm>
            <a:prstGeom prst="cloudCallout">
              <a:avLst>
                <a:gd name="adj1" fmla="val -23537"/>
                <a:gd name="adj2" fmla="val 35199"/>
              </a:avLst>
            </a:prstGeom>
            <a:solidFill>
              <a:srgbClr val="FFCC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607" name="Line 43">
              <a:extLst>
                <a:ext uri="{FF2B5EF4-FFF2-40B4-BE49-F238E27FC236}">
                  <a16:creationId xmlns:a16="http://schemas.microsoft.com/office/drawing/2014/main" xmlns="" id="{F1B43935-4E2F-492D-AA8E-62B4D91C50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4" y="1298"/>
              <a:ext cx="408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608" name="Text Box 44">
              <a:extLst>
                <a:ext uri="{FF2B5EF4-FFF2-40B4-BE49-F238E27FC236}">
                  <a16:creationId xmlns:a16="http://schemas.microsoft.com/office/drawing/2014/main" xmlns="" id="{C17F5F2D-1000-49CE-90D8-490FBF3231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1071"/>
              <a:ext cx="998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Unsecure channel </a:t>
              </a:r>
              <a:br>
                <a:rPr kumimoji="0" lang="de-DE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</a:br>
              <a:r>
                <a:rPr kumimoji="0" lang="de-DE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(e.g. Internet)</a:t>
              </a:r>
            </a:p>
          </p:txBody>
        </p:sp>
      </p:grpSp>
      <p:sp>
        <p:nvSpPr>
          <p:cNvPr id="24603" name="Rectangle 47">
            <a:extLst>
              <a:ext uri="{FF2B5EF4-FFF2-40B4-BE49-F238E27FC236}">
                <a16:creationId xmlns:a16="http://schemas.microsoft.com/office/drawing/2014/main" xmlns="" id="{C96F715C-DEED-4BA7-B17F-5D61ED4669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4970463"/>
            <a:ext cx="5040312" cy="1411287"/>
          </a:xfrm>
          <a:noFill/>
        </p:spPr>
        <p:txBody>
          <a:bodyPr/>
          <a:lstStyle/>
          <a:p>
            <a:pPr marL="342900" indent="-342900"/>
            <a:r>
              <a:rPr lang="de-DE" altLang="en-US" dirty="0"/>
              <a:t>P is the. </a:t>
            </a:r>
            <a:r>
              <a:rPr lang="de-DE" altLang="en-US" b="1" dirty="0"/>
              <a:t>plaintext</a:t>
            </a:r>
          </a:p>
          <a:p>
            <a:pPr marL="342900" indent="-342900"/>
            <a:r>
              <a:rPr lang="de-DE" altLang="en-US" dirty="0"/>
              <a:t>C is the </a:t>
            </a:r>
            <a:r>
              <a:rPr lang="de-DE" altLang="en-US" b="1" dirty="0"/>
              <a:t>ciphertext</a:t>
            </a:r>
          </a:p>
          <a:p>
            <a:pPr marL="342900" indent="-342900"/>
            <a:r>
              <a:rPr lang="de-DE" altLang="en-US" i="1" dirty="0"/>
              <a:t>K</a:t>
            </a:r>
            <a:r>
              <a:rPr lang="de-DE" altLang="en-US" dirty="0"/>
              <a:t> is the </a:t>
            </a:r>
            <a:r>
              <a:rPr lang="de-DE" altLang="en-US" b="1" dirty="0"/>
              <a:t>key</a:t>
            </a:r>
          </a:p>
          <a:p>
            <a:pPr marL="342900" indent="-342900"/>
            <a:r>
              <a:rPr lang="de-DE" altLang="en-US" dirty="0"/>
              <a:t>Set of all keys {</a:t>
            </a:r>
            <a:r>
              <a:rPr lang="de-DE" altLang="en-US" i="1" dirty="0"/>
              <a:t>K</a:t>
            </a:r>
            <a:r>
              <a:rPr lang="de-DE" altLang="en-US" baseline="-25000" dirty="0"/>
              <a:t>1</a:t>
            </a:r>
            <a:r>
              <a:rPr lang="de-DE" altLang="en-US" dirty="0"/>
              <a:t>, </a:t>
            </a:r>
            <a:r>
              <a:rPr lang="de-DE" altLang="en-US" i="1" dirty="0"/>
              <a:t>K</a:t>
            </a:r>
            <a:r>
              <a:rPr lang="de-DE" altLang="en-US" baseline="-25000" dirty="0"/>
              <a:t>2</a:t>
            </a:r>
            <a:r>
              <a:rPr lang="de-DE" altLang="en-US" dirty="0"/>
              <a:t>, ...,</a:t>
            </a:r>
            <a:r>
              <a:rPr lang="de-DE" altLang="en-US" i="1" dirty="0"/>
              <a:t>K</a:t>
            </a:r>
            <a:r>
              <a:rPr lang="de-DE" altLang="en-US" i="1" baseline="-25000" dirty="0"/>
              <a:t>n</a:t>
            </a:r>
            <a:r>
              <a:rPr lang="de-DE" altLang="en-US" dirty="0"/>
              <a:t>} is the </a:t>
            </a:r>
            <a:r>
              <a:rPr lang="de-DE" altLang="en-US" b="1" dirty="0"/>
              <a:t>key space</a:t>
            </a:r>
          </a:p>
        </p:txBody>
      </p:sp>
      <p:sp>
        <p:nvSpPr>
          <p:cNvPr id="24604" name="Rectangle 70">
            <a:extLst>
              <a:ext uri="{FF2B5EF4-FFF2-40B4-BE49-F238E27FC236}">
                <a16:creationId xmlns:a16="http://schemas.microsoft.com/office/drawing/2014/main" xmlns="" id="{CA0061F9-9B5B-40A0-957E-9C81C638B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50" y="858837"/>
            <a:ext cx="4067175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None/>
              <a:tabLst/>
              <a:defRPr/>
            </a:pPr>
            <a:r>
              <a:rPr kumimoji="0" lang="de-DE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Solution:</a:t>
            </a:r>
            <a:r>
              <a:rPr kumimoji="0" lang="de-DE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Encryption with symmetric cipher. </a:t>
            </a:r>
            <a:br>
              <a:rPr kumimoji="0" lang="de-DE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de-DE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 Eve obtains only ciphertext C, that looks like random bits</a:t>
            </a:r>
            <a:endParaRPr kumimoji="0" lang="de-DE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605" name="Text Box 71">
            <a:extLst>
              <a:ext uri="{FF2B5EF4-FFF2-40B4-BE49-F238E27FC236}">
                <a16:creationId xmlns:a16="http://schemas.microsoft.com/office/drawing/2014/main" xmlns="" id="{FFCA375F-B44D-40D5-B7C4-9E898289D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1974850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43" name="Slide Number Placeholder 3">
            <a:extLst>
              <a:ext uri="{FF2B5EF4-FFF2-40B4-BE49-F238E27FC236}">
                <a16:creationId xmlns:a16="http://schemas.microsoft.com/office/drawing/2014/main" xmlns="" id="{74A2BF46-1DD0-4D9A-B775-734C1569C696}"/>
              </a:ext>
            </a:extLst>
          </p:cNvPr>
          <p:cNvSpPr txBox="1">
            <a:spLocks/>
          </p:cNvSpPr>
          <p:nvPr/>
        </p:nvSpPr>
        <p:spPr>
          <a:xfrm>
            <a:off x="8763000" y="6614984"/>
            <a:ext cx="381000" cy="2203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8F5A54C-6434-4C3B-9388-99B9EA1C42C7}" type="slidenum">
              <a:rPr lang="x-none" sz="10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8</a:t>
            </a:fld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E09FA076-498D-4C47-B8EB-C91FFB331F0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19785" y="2286886"/>
            <a:ext cx="681628" cy="67056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6E909053-45F3-4DA7-9206-B669E404D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675" y="839200"/>
            <a:ext cx="431800" cy="48031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BD83661B-0D9A-46F7-B2AD-5BD3C8D54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086" y="2316889"/>
            <a:ext cx="670435" cy="72071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xmlns="" id="{1ECFD68C-8951-4488-B550-1B5C7A701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800" y="135881"/>
            <a:ext cx="6462712" cy="515937"/>
          </a:xfrm>
        </p:spPr>
        <p:txBody>
          <a:bodyPr/>
          <a:lstStyle/>
          <a:p>
            <a:pPr marL="0" indent="0" algn="ctr">
              <a:buNone/>
            </a:pPr>
            <a:r>
              <a:rPr lang="de-DE" altLang="en-US" sz="4000" dirty="0">
                <a:solidFill>
                  <a:srgbClr val="0070C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Symmetric Cryptography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xmlns="" id="{EA5F60FD-ED25-42E2-8C05-7212D9F7DE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838200"/>
            <a:ext cx="5105400" cy="1015663"/>
          </a:xfr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de-DE" altLang="en-US" sz="2400" b="1" dirty="0"/>
              <a:t>Encryption</a:t>
            </a:r>
            <a:r>
              <a:rPr lang="de-DE" altLang="en-US" sz="2400" dirty="0"/>
              <a:t> equation	</a:t>
            </a:r>
            <a:r>
              <a:rPr lang="de-DE" altLang="en-US" sz="2400" b="1" dirty="0"/>
              <a:t>C = e</a:t>
            </a:r>
            <a:r>
              <a:rPr lang="de-DE" altLang="en-US" sz="2400" b="1" baseline="-25000" dirty="0"/>
              <a:t>K</a:t>
            </a:r>
            <a:r>
              <a:rPr lang="de-DE" altLang="en-US" sz="2400" b="1" dirty="0"/>
              <a:t>(P)</a:t>
            </a:r>
          </a:p>
          <a:p>
            <a:pPr algn="ctr"/>
            <a:r>
              <a:rPr lang="de-DE" altLang="en-US" sz="2400" b="1" dirty="0"/>
              <a:t>Decryption</a:t>
            </a:r>
            <a:r>
              <a:rPr lang="de-DE" altLang="en-US" sz="2400" dirty="0"/>
              <a:t> equation	</a:t>
            </a:r>
            <a:r>
              <a:rPr lang="de-DE" altLang="en-US" sz="2400" b="1" dirty="0"/>
              <a:t>P = d</a:t>
            </a:r>
            <a:r>
              <a:rPr lang="de-DE" altLang="en-US" sz="2400" b="1" baseline="-25000" dirty="0"/>
              <a:t>K</a:t>
            </a:r>
            <a:r>
              <a:rPr lang="de-DE" altLang="en-US" sz="2400" b="1" dirty="0"/>
              <a:t>(C)</a:t>
            </a:r>
          </a:p>
        </p:txBody>
      </p:sp>
      <p:sp>
        <p:nvSpPr>
          <p:cNvPr id="25606" name="Rectangle 4">
            <a:extLst>
              <a:ext uri="{FF2B5EF4-FFF2-40B4-BE49-F238E27FC236}">
                <a16:creationId xmlns:a16="http://schemas.microsoft.com/office/drawing/2014/main" xmlns="" id="{3BAEF4FC-3419-4EE9-85C0-3E110C90F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" y="3429000"/>
            <a:ext cx="8135938" cy="2716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66700" indent="-266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66700" marR="0" lvl="0" indent="-26670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Important: The key must be transmitted via a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secure channel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between Alice and Bob.</a:t>
            </a:r>
          </a:p>
          <a:p>
            <a:pPr lvl="0" eaLnBrk="0" hangingPunct="0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secure channel can be realized, e.g., by a </a:t>
            </a:r>
            <a:r>
              <a:rPr lang="en-US" altLang="en-US" sz="1800" dirty="0">
                <a:solidFill>
                  <a:srgbClr val="000000"/>
                </a:solidFill>
              </a:rPr>
              <a:t>human courier (e.g. DHL) or a secure key exchange mechanism (this will be covered later)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66700" marR="0" lvl="0" indent="-26670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However, the system is only secure if an attacker does not learn the key K!</a:t>
            </a:r>
          </a:p>
          <a:p>
            <a:pPr marL="266700" marR="0" lvl="0" indent="-26670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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 The problem of secure communication is reduced to secure transmission and storage of the key K</a:t>
            </a:r>
          </a:p>
        </p:txBody>
      </p:sp>
      <p:sp>
        <p:nvSpPr>
          <p:cNvPr id="25607" name="Rectangle 5">
            <a:extLst>
              <a:ext uri="{FF2B5EF4-FFF2-40B4-BE49-F238E27FC236}">
                <a16:creationId xmlns:a16="http://schemas.microsoft.com/office/drawing/2014/main" xmlns="" id="{78D83902-E7D4-43A8-8141-1D736E24E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060575"/>
            <a:ext cx="835342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Char char="•"/>
              <a:tabLst/>
              <a:defRPr/>
            </a:pPr>
            <a:r>
              <a:rPr kumimoji="0" lang="de-DE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Encryption and decryption are </a:t>
            </a:r>
            <a:r>
              <a:rPr kumimoji="0" lang="de-DE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inverse operations </a:t>
            </a:r>
            <a:r>
              <a:rPr kumimoji="0" lang="de-DE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if the same key K is used on both sides:</a:t>
            </a:r>
          </a:p>
          <a:p>
            <a:pPr marL="2057400" marR="0" lvl="4" indent="-22860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None/>
              <a:tabLst/>
              <a:defRPr/>
            </a:pPr>
            <a:r>
              <a:rPr kumimoji="0" lang="de-DE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		</a:t>
            </a:r>
            <a:r>
              <a:rPr kumimoji="0" lang="de-DE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</a:t>
            </a:r>
            <a:r>
              <a:rPr kumimoji="0" lang="de-DE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</a:t>
            </a:r>
            <a:r>
              <a:rPr kumimoji="0" lang="de-DE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(C) = d</a:t>
            </a:r>
            <a:r>
              <a:rPr kumimoji="0" lang="de-DE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</a:t>
            </a:r>
            <a:r>
              <a:rPr kumimoji="0" lang="de-DE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(e</a:t>
            </a:r>
            <a:r>
              <a:rPr kumimoji="0" lang="de-DE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</a:t>
            </a:r>
            <a:r>
              <a:rPr kumimoji="0" lang="de-DE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(P)) = P</a:t>
            </a:r>
            <a:endParaRPr kumimoji="0" lang="de-DE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xmlns="" id="{DA684026-5515-4888-8EC2-EC39B320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5876" y="6569075"/>
            <a:ext cx="4321175" cy="260350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de-DE" altLang="en-US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Chapter 1 of Understanding Cryptography by Christof Paar and Jan Pelzl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xmlns="" id="{C20CFA12-487A-4544-9E08-76A89776FCA2}"/>
              </a:ext>
            </a:extLst>
          </p:cNvPr>
          <p:cNvSpPr txBox="1">
            <a:spLocks/>
          </p:cNvSpPr>
          <p:nvPr/>
        </p:nvSpPr>
        <p:spPr>
          <a:xfrm>
            <a:off x="8763000" y="6614984"/>
            <a:ext cx="381000" cy="2203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8F5A54C-6434-4C3B-9388-99B9EA1C42C7}" type="slidenum">
              <a:rPr lang="x-none" sz="10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9</a:t>
            </a:fld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Socke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olienvorlage2">
  <a:themeElements>
    <a:clrScheme name="Folienvorlage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Folienvorlag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olienvorlag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vorlag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ienvorlag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vorlag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vorlag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vorlag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vorlag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Intro to Security</Template>
  <TotalTime>3911</TotalTime>
  <Words>3073</Words>
  <Application>Microsoft Office PowerPoint</Application>
  <PresentationFormat>On-screen Show (4:3)</PresentationFormat>
  <Paragraphs>855</Paragraphs>
  <Slides>47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Sockets</vt:lpstr>
      <vt:lpstr>Folienvorlage2</vt:lpstr>
      <vt:lpstr>Introduction to Cryptography (Algorithms and Protocols)</vt:lpstr>
      <vt:lpstr>Acknowledgement</vt:lpstr>
      <vt:lpstr>Outline</vt:lpstr>
      <vt:lpstr>Introduction to Cryptography</vt:lpstr>
      <vt:lpstr>Definition</vt:lpstr>
      <vt:lpstr>Terminology</vt:lpstr>
      <vt:lpstr>Symmetric Cryptography</vt:lpstr>
      <vt:lpstr>Symmetric Cryptography</vt:lpstr>
      <vt:lpstr>Symmetric Cryptography</vt:lpstr>
      <vt:lpstr>Symmetric Cryptography - Summary</vt:lpstr>
      <vt:lpstr>Classification of the Field of Cryptology</vt:lpstr>
      <vt:lpstr>Why do we need Cryptanalysis?</vt:lpstr>
      <vt:lpstr>Kerckhoff’s Principle</vt:lpstr>
      <vt:lpstr>Brute-Force Attack (or Exhaustive Key Search) against Symmetric Ciphers</vt:lpstr>
      <vt:lpstr>Short Introduction to Modular Arithmetic</vt:lpstr>
      <vt:lpstr>Short Introduction to Modular Arithmetic</vt:lpstr>
      <vt:lpstr>Short Introduction to Modular Arithmetic</vt:lpstr>
      <vt:lpstr>Properties of Modular Arithmetic (1)</vt:lpstr>
      <vt:lpstr>Properties of Modular Arithmetic (2)</vt:lpstr>
      <vt:lpstr>Properties of Modular Arithmetic (3)</vt:lpstr>
      <vt:lpstr>Properties of Modular Arithmetic (4)</vt:lpstr>
      <vt:lpstr>Caesar Cipher</vt:lpstr>
      <vt:lpstr>Simple Ciphers</vt:lpstr>
      <vt:lpstr>Caesar Cipher</vt:lpstr>
      <vt:lpstr>Caesar Cipher</vt:lpstr>
      <vt:lpstr>Caesar Cipher</vt:lpstr>
      <vt:lpstr>Caesar Cipher</vt:lpstr>
      <vt:lpstr>Caesar Cipher Example</vt:lpstr>
      <vt:lpstr>Shift Cipher</vt:lpstr>
      <vt:lpstr>Shift Cipher: Example</vt:lpstr>
      <vt:lpstr>Shift Cipher Cryptanalysis</vt:lpstr>
      <vt:lpstr>Substitution Cipher</vt:lpstr>
      <vt:lpstr>Substitution Cipher</vt:lpstr>
      <vt:lpstr>Substitution Cipher Example</vt:lpstr>
      <vt:lpstr>Substitution Cipher Cryptanalysis</vt:lpstr>
      <vt:lpstr>Substitution Cipher Cryptanalysis</vt:lpstr>
      <vt:lpstr>Frequency Analysis</vt:lpstr>
      <vt:lpstr>Breaking the Substitution Cipher with Letter Frequency Attack</vt:lpstr>
      <vt:lpstr>Vigenère Cipher</vt:lpstr>
      <vt:lpstr>Vigenère Cipher: Example</vt:lpstr>
      <vt:lpstr>One-Time Pad Cipher</vt:lpstr>
      <vt:lpstr>One-Time Pad</vt:lpstr>
      <vt:lpstr>One-Time Pad: Example</vt:lpstr>
      <vt:lpstr>One-Time Pad</vt:lpstr>
      <vt:lpstr>Crypto Components</vt:lpstr>
      <vt:lpstr>Summing Up</vt:lpstr>
      <vt:lpstr>Resources</vt:lpstr>
    </vt:vector>
  </TitlesOfParts>
  <Manager>Intro to Crypto</Manager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</dc:creator>
  <cp:lastModifiedBy>Armstrong Nhlabatsi</cp:lastModifiedBy>
  <cp:revision>143</cp:revision>
  <cp:lastPrinted>2018-09-16T04:28:54Z</cp:lastPrinted>
  <dcterms:created xsi:type="dcterms:W3CDTF">2014-02-06T10:48:13Z</dcterms:created>
  <dcterms:modified xsi:type="dcterms:W3CDTF">2021-08-23T10:59:44Z</dcterms:modified>
</cp:coreProperties>
</file>