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2"/>
  </p:notesMasterIdLst>
  <p:sldIdLst>
    <p:sldId id="256" r:id="rId3"/>
    <p:sldId id="803" r:id="rId4"/>
    <p:sldId id="817" r:id="rId5"/>
    <p:sldId id="394" r:id="rId6"/>
    <p:sldId id="265" r:id="rId7"/>
    <p:sldId id="444" r:id="rId8"/>
    <p:sldId id="445" r:id="rId9"/>
    <p:sldId id="823" r:id="rId10"/>
    <p:sldId id="266" r:id="rId11"/>
    <p:sldId id="827" r:id="rId12"/>
    <p:sldId id="446" r:id="rId13"/>
    <p:sldId id="447" r:id="rId14"/>
    <p:sldId id="824" r:id="rId15"/>
    <p:sldId id="422" r:id="rId16"/>
    <p:sldId id="419" r:id="rId17"/>
    <p:sldId id="449" r:id="rId18"/>
    <p:sldId id="452" r:id="rId19"/>
    <p:sldId id="450" r:id="rId20"/>
    <p:sldId id="828" r:id="rId21"/>
    <p:sldId id="451" r:id="rId22"/>
    <p:sldId id="270" r:id="rId23"/>
    <p:sldId id="453" r:id="rId24"/>
    <p:sldId id="271" r:id="rId25"/>
    <p:sldId id="825" r:id="rId26"/>
    <p:sldId id="272" r:id="rId27"/>
    <p:sldId id="456" r:id="rId28"/>
    <p:sldId id="273" r:id="rId29"/>
    <p:sldId id="441" r:id="rId30"/>
    <p:sldId id="826" r:id="rId31"/>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720" autoAdjust="0"/>
    <p:restoredTop sz="89952" autoAdjust="0"/>
  </p:normalViewPr>
  <p:slideViewPr>
    <p:cSldViewPr>
      <p:cViewPr varScale="1">
        <p:scale>
          <a:sx n="79" d="100"/>
          <a:sy n="79" d="100"/>
        </p:scale>
        <p:origin x="-1771"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pPr/>
              <a:t>9/6/2021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pPr/>
              <a:t>‹#›</a:t>
            </a:fld>
            <a:endParaRPr lang="en-US"/>
          </a:p>
        </p:txBody>
      </p:sp>
    </p:spTree>
    <p:extLst>
      <p:ext uri="{BB962C8B-B14F-4D97-AF65-F5344CB8AC3E}">
        <p14:creationId xmlns=""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plaintext is </a:t>
            </a:r>
            <a:r>
              <a:rPr lang="en-US" sz="1200" b="1" i="0" u="none" strike="noStrike" kern="1200" baseline="0" dirty="0">
                <a:solidFill>
                  <a:schemeClr val="tx1"/>
                </a:solidFill>
                <a:latin typeface="+mn-lt"/>
                <a:ea typeface="+mn-ea"/>
                <a:cs typeface="+mn-cs"/>
              </a:rPr>
              <a:t>64 bits in length </a:t>
            </a:r>
            <a:r>
              <a:rPr lang="en-US" sz="1200" b="0" i="0" u="none" strike="noStrike" kern="1200" baseline="0" dirty="0">
                <a:solidFill>
                  <a:schemeClr val="tx1"/>
                </a:solidFill>
                <a:latin typeface="+mn-lt"/>
                <a:ea typeface="+mn-ea"/>
                <a:cs typeface="+mn-cs"/>
              </a:rPr>
              <a:t>and the key is </a:t>
            </a:r>
            <a:r>
              <a:rPr lang="en-US" sz="1200" b="1" i="0" u="none" strike="noStrike" kern="1200" baseline="0" dirty="0">
                <a:solidFill>
                  <a:schemeClr val="tx1"/>
                </a:solidFill>
                <a:latin typeface="+mn-lt"/>
                <a:ea typeface="+mn-ea"/>
                <a:cs typeface="+mn-cs"/>
              </a:rPr>
              <a:t>56 bits in length</a:t>
            </a:r>
            <a:r>
              <a:rPr lang="en-US" sz="1200" b="0" i="0" u="none" strike="noStrike" kern="1200" baseline="0" dirty="0">
                <a:solidFill>
                  <a:schemeClr val="tx1"/>
                </a:solidFill>
                <a:latin typeface="+mn-lt"/>
                <a:ea typeface="+mn-ea"/>
                <a:cs typeface="+mn-cs"/>
              </a:rPr>
              <a:t>; longer plaintext amounts are processed in 64-bit blocks. The DES structure is a minor variation of the Feistel network. There are </a:t>
            </a:r>
            <a:r>
              <a:rPr lang="en-US" sz="1200" b="1" i="0" u="none" strike="noStrike" kern="1200" baseline="0" dirty="0">
                <a:solidFill>
                  <a:schemeClr val="tx1"/>
                </a:solidFill>
                <a:latin typeface="+mn-lt"/>
                <a:ea typeface="+mn-ea"/>
                <a:cs typeface="+mn-cs"/>
              </a:rPr>
              <a:t>16 rounds </a:t>
            </a:r>
            <a:r>
              <a:rPr lang="en-US" sz="1200" b="0" i="0" u="none" strike="noStrike" kern="1200" baseline="0" dirty="0">
                <a:solidFill>
                  <a:schemeClr val="tx1"/>
                </a:solidFill>
                <a:latin typeface="+mn-lt"/>
                <a:ea typeface="+mn-ea"/>
                <a:cs typeface="+mn-cs"/>
              </a:rPr>
              <a:t>of processing. From the original </a:t>
            </a:r>
            <a:r>
              <a:rPr lang="en-US" sz="1200" b="1" i="0" u="none" strike="noStrike" kern="1200" baseline="0" dirty="0">
                <a:solidFill>
                  <a:schemeClr val="tx1"/>
                </a:solidFill>
                <a:latin typeface="+mn-lt"/>
                <a:ea typeface="+mn-ea"/>
                <a:cs typeface="+mn-cs"/>
              </a:rPr>
              <a:t>56-bit key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16 subkeys are generated</a:t>
            </a:r>
            <a:r>
              <a:rPr lang="en-US" sz="1200" b="0" i="0" u="none" strike="noStrike" kern="1200" baseline="0" dirty="0">
                <a:solidFill>
                  <a:schemeClr val="tx1"/>
                </a:solidFill>
                <a:latin typeface="+mn-lt"/>
                <a:ea typeface="+mn-ea"/>
                <a:cs typeface="+mn-cs"/>
              </a:rPr>
              <a:t>, one of which is used for each round.</a:t>
            </a:r>
          </a:p>
          <a:p>
            <a:r>
              <a:rPr lang="en-US" sz="1200" b="0" i="0" u="none" strike="noStrike" kern="1200" baseline="0" dirty="0">
                <a:solidFill>
                  <a:schemeClr val="tx1"/>
                </a:solidFill>
                <a:latin typeface="+mn-lt"/>
                <a:ea typeface="+mn-ea"/>
                <a:cs typeface="+mn-cs"/>
              </a:rPr>
              <a:t>The process of decryption with DES is essentially the same as the encryption process. The rule is as follows: Use the ciphertext as input to the DES algorithm, but use the subkeys Ki in reverse order. That is, use K16 on the first iteration, K15 on the second iteration, and so on until K1 is used on the 16th and last iteration.</a:t>
            </a: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DES Slides updated. Please go through and deepen your understanding using:</a:t>
            </a:r>
          </a:p>
          <a:p>
            <a:pPr lvl="0"/>
            <a:r>
              <a:rPr lang="en-US" sz="1200" kern="1200" dirty="0">
                <a:solidFill>
                  <a:schemeClr val="tx1"/>
                </a:solidFill>
                <a:effectLst/>
                <a:latin typeface="+mn-lt"/>
                <a:ea typeface="+mn-ea"/>
                <a:cs typeface="+mn-cs"/>
              </a:rPr>
              <a:t>DES Animation - </a:t>
            </a:r>
            <a:r>
              <a:rPr lang="en-US" sz="1200" u="sng" kern="1200" dirty="0">
                <a:solidFill>
                  <a:schemeClr val="tx1"/>
                </a:solidFill>
                <a:effectLst/>
                <a:latin typeface="+mn-lt"/>
                <a:ea typeface="+mn-ea"/>
                <a:cs typeface="+mn-cs"/>
                <a:hlinkClick r:id="rId3"/>
              </a:rPr>
              <a:t>http://kathrynneugent.com/des.html</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Walkthrough examples posted: </a:t>
            </a:r>
            <a:r>
              <a:rPr lang="en-US" sz="1200" i="1" kern="1200" dirty="0">
                <a:solidFill>
                  <a:schemeClr val="tx1"/>
                </a:solidFill>
                <a:effectLst/>
                <a:latin typeface="+mn-lt"/>
                <a:ea typeface="+mn-ea"/>
                <a:cs typeface="+mn-cs"/>
              </a:rPr>
              <a:t>04.1 DES-Walkthrough-Example.pdf</a:t>
            </a:r>
            <a:r>
              <a:rPr lang="en-US" sz="1200" kern="1200" dirty="0">
                <a:solidFill>
                  <a:schemeClr val="tx1"/>
                </a:solidFill>
                <a:effectLst/>
                <a:latin typeface="+mn-lt"/>
                <a:ea typeface="+mn-ea"/>
                <a:cs typeface="+mn-cs"/>
              </a:rPr>
              <a:t> &amp; </a:t>
            </a:r>
            <a:r>
              <a:rPr lang="en-US" sz="1200" i="1" kern="1200" dirty="0">
                <a:solidFill>
                  <a:schemeClr val="tx1"/>
                </a:solidFill>
                <a:effectLst/>
                <a:latin typeface="+mn-lt"/>
                <a:ea typeface="+mn-ea"/>
                <a:cs typeface="+mn-cs"/>
              </a:rPr>
              <a:t>04.2 DES-Example.xlsx</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a:t>
            </a:fld>
            <a:endParaRPr lang="en-US"/>
          </a:p>
        </p:txBody>
      </p:sp>
    </p:spTree>
    <p:extLst>
      <p:ext uri="{BB962C8B-B14F-4D97-AF65-F5344CB8AC3E}">
        <p14:creationId xmlns="" xmlns:p14="http://schemas.microsoft.com/office/powerpoint/2010/main"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 xmlns:a16="http://schemas.microsoft.com/office/drawing/2014/main" id="{40DC576D-1935-4DAF-90D3-7E9F813F3B0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47BF8AB-D82A-4054-BC45-5C4B0CE0C44C}"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7106" name="Rectangle 2">
            <a:extLst>
              <a:ext uri="{FF2B5EF4-FFF2-40B4-BE49-F238E27FC236}">
                <a16:creationId xmlns="" xmlns:a16="http://schemas.microsoft.com/office/drawing/2014/main" id="{F042AF8A-B7E5-4DF2-B57D-6B8A12BD973A}"/>
              </a:ext>
            </a:extLst>
          </p:cNvPr>
          <p:cNvSpPr>
            <a:spLocks noGrp="1" noRot="1" noChangeAspect="1" noChangeArrowheads="1" noTextEdit="1"/>
          </p:cNvSpPr>
          <p:nvPr>
            <p:ph type="sldImg"/>
          </p:nvPr>
        </p:nvSpPr>
        <p:spPr>
          <a:ln/>
        </p:spPr>
      </p:sp>
      <p:sp>
        <p:nvSpPr>
          <p:cNvPr id="47107" name="Rectangle 3">
            <a:extLst>
              <a:ext uri="{FF2B5EF4-FFF2-40B4-BE49-F238E27FC236}">
                <a16:creationId xmlns="" xmlns:a16="http://schemas.microsoft.com/office/drawing/2014/main" id="{A5420F7A-E950-483B-BDB7-A8A4CBD8181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Inverse operations</a:t>
            </a:r>
          </a:p>
          <a:p>
            <a:endParaRPr lang="de-DE" altLang="en-US" dirty="0">
              <a:ea typeface="ＭＳ Ｐゴシック" panose="020B0600070205080204" pitchFamily="34" charset="-128"/>
            </a:endParaRPr>
          </a:p>
          <a:p>
            <a:pPr eaLnBrk="1" hangingPunct="1">
              <a:spcAft>
                <a:spcPts val="600"/>
              </a:spcAft>
            </a:pPr>
            <a:r>
              <a:rPr lang="en-US" dirty="0"/>
              <a:t>An initial permutation before round 1</a:t>
            </a:r>
          </a:p>
          <a:p>
            <a:pPr eaLnBrk="1" hangingPunct="1">
              <a:spcAft>
                <a:spcPts val="600"/>
              </a:spcAft>
            </a:pPr>
            <a:r>
              <a:rPr lang="en-US" dirty="0"/>
              <a:t>Halves are swapped after last round</a:t>
            </a:r>
          </a:p>
          <a:p>
            <a:pPr eaLnBrk="1" hangingPunct="1">
              <a:spcAft>
                <a:spcPts val="600"/>
              </a:spcAft>
            </a:pPr>
            <a:r>
              <a:rPr lang="en-US" dirty="0"/>
              <a:t>A final permutation (inverse of initial perm) applied to </a:t>
            </a:r>
            <a:r>
              <a:rPr lang="en-US" dirty="0">
                <a:latin typeface="Times-Roman" charset="0"/>
              </a:rPr>
              <a:t>(R</a:t>
            </a:r>
            <a:r>
              <a:rPr lang="en-US" baseline="-25000" dirty="0">
                <a:latin typeface="Times-Roman" charset="0"/>
              </a:rPr>
              <a:t>16</a:t>
            </a:r>
            <a:r>
              <a:rPr lang="en-US" dirty="0">
                <a:latin typeface="Times-Roman" charset="0"/>
              </a:rPr>
              <a:t>,</a:t>
            </a:r>
            <a:r>
              <a:rPr lang="en-US" baseline="-25000" dirty="0">
                <a:latin typeface="Times-Roman" charset="0"/>
              </a:rPr>
              <a:t> </a:t>
            </a:r>
            <a:r>
              <a:rPr lang="en-US" dirty="0">
                <a:latin typeface="Times-Roman" charset="0"/>
              </a:rPr>
              <a:t>L</a:t>
            </a:r>
            <a:r>
              <a:rPr lang="en-US" baseline="-25000" dirty="0">
                <a:latin typeface="Times-Roman" charset="0"/>
              </a:rPr>
              <a:t>16</a:t>
            </a:r>
            <a:r>
              <a:rPr lang="en-US" dirty="0">
                <a:latin typeface="Times-Roman" charset="0"/>
              </a:rPr>
              <a:t>)</a:t>
            </a:r>
            <a:r>
              <a:rPr lang="en-US" dirty="0"/>
              <a:t> </a:t>
            </a:r>
            <a:endParaRPr lang="en-US" dirty="0">
              <a:latin typeface="Courier" charset="0"/>
            </a:endParaRPr>
          </a:p>
          <a:p>
            <a:pPr eaLnBrk="1" hangingPunct="1">
              <a:spcAft>
                <a:spcPts val="600"/>
              </a:spcAft>
            </a:pPr>
            <a:r>
              <a:rPr lang="en-US" dirty="0"/>
              <a:t>None of this serves any security purpose</a:t>
            </a:r>
          </a:p>
          <a:p>
            <a:endParaRPr lang="de-DE" altLang="en-US" dirty="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D62E38F6-F650-442E-BFEB-81A2AD5143B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C365398C-A67C-4AB9-94C2-1A122A8886FE}"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154" name="Rectangle 2">
            <a:extLst>
              <a:ext uri="{FF2B5EF4-FFF2-40B4-BE49-F238E27FC236}">
                <a16:creationId xmlns="" xmlns:a16="http://schemas.microsoft.com/office/drawing/2014/main" id="{AE1FED2B-67A0-440E-8C33-DAA54282DBC2}"/>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D93CB28A-E55E-4E5B-B1CF-0DDDF34962C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9BEEB6FF-B77A-4F0E-B797-49B1BD97146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D58C36E0-2AB6-4799-8A8C-03A9A2BCA89B}"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202" name="Rectangle 2">
            <a:extLst>
              <a:ext uri="{FF2B5EF4-FFF2-40B4-BE49-F238E27FC236}">
                <a16:creationId xmlns="" xmlns:a16="http://schemas.microsoft.com/office/drawing/2014/main" id="{D7D2F899-4080-4265-BBED-B0353ABAEEA9}"/>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C4F9C452-9867-4B29-9258-B0E16DD61B6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dirty="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64FE9710-FCC1-457B-8BE9-BC0DE408C53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6C3D39C3-DDB8-4F4C-8EDB-B1F4FE941B2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250" name="Rectangle 2">
            <a:extLst>
              <a:ext uri="{FF2B5EF4-FFF2-40B4-BE49-F238E27FC236}">
                <a16:creationId xmlns="" xmlns:a16="http://schemas.microsoft.com/office/drawing/2014/main" id="{44DC4C30-24A8-4601-860F-0D4278D0FBEC}"/>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B6585C98-073B-4D59-AC34-72D2A1FE585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FD57501F-E7D1-4523-810D-3B826B7309F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13404EC-40E8-4AA5-A5D2-AA06E593337E}"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298" name="Rectangle 2">
            <a:extLst>
              <a:ext uri="{FF2B5EF4-FFF2-40B4-BE49-F238E27FC236}">
                <a16:creationId xmlns="" xmlns:a16="http://schemas.microsoft.com/office/drawing/2014/main" id="{A9FC4070-9C5F-4B6B-A75B-8105D706357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822E2E1E-468E-4760-85F0-7ECE21C266D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Non-linear and resistant to differential cryptanalysis.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Find all S-Box tables and S-Box design criteria in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Understanding Cryptography </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Chapter 3.</a:t>
            </a:r>
            <a:endParaRPr kumimoji="0" lang="de-DE"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endParaRPr lang="de-DE" altLang="en-US"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 box get input as 6 puts and output to 4 bits, 8*6=48 into 8*4=32</a:t>
            </a:r>
          </a:p>
          <a:p>
            <a:endParaRPr lang="de-DE" altLang="en-US" dirty="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 xmlns:a16="http://schemas.microsoft.com/office/drawing/2014/main" id="{71D0F135-98A2-45D7-A432-BCA47301BB1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37275ECF-C01D-45B8-AD05-2E025E1B299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20</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7346" name="Rectangle 2">
            <a:extLst>
              <a:ext uri="{FF2B5EF4-FFF2-40B4-BE49-F238E27FC236}">
                <a16:creationId xmlns="" xmlns:a16="http://schemas.microsoft.com/office/drawing/2014/main" id="{02C4F2E7-AAE5-4A3A-BDCB-3BD03DCCA89A}"/>
              </a:ext>
            </a:extLst>
          </p:cNvPr>
          <p:cNvSpPr>
            <a:spLocks noGrp="1" noRot="1" noChangeAspect="1" noChangeArrowheads="1" noTextEdit="1"/>
          </p:cNvSpPr>
          <p:nvPr>
            <p:ph type="sldImg"/>
          </p:nvPr>
        </p:nvSpPr>
        <p:spPr>
          <a:ln/>
        </p:spPr>
      </p:sp>
      <p:sp>
        <p:nvSpPr>
          <p:cNvPr id="57347" name="Rectangle 3">
            <a:extLst>
              <a:ext uri="{FF2B5EF4-FFF2-40B4-BE49-F238E27FC236}">
                <a16:creationId xmlns="" xmlns:a16="http://schemas.microsoft.com/office/drawing/2014/main" id="{29E5352E-229B-49DA-A41F-4E19849D003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Diffusion by E, S-Boxes and P guarantees that after Round 5 every bit is a function of each key bit and each plaintext bit</a:t>
            </a:r>
          </a:p>
          <a:p>
            <a:endParaRPr lang="de-DE" altLang="en-US" dirty="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 xmlns:a16="http://schemas.microsoft.com/office/drawing/2014/main" id="{215F7364-BC7C-4453-80D3-823E524D52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F3612A4-DC94-4025-99CD-A0592AA6FC26}"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21</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9394" name="Rectangle 2">
            <a:extLst>
              <a:ext uri="{FF2B5EF4-FFF2-40B4-BE49-F238E27FC236}">
                <a16:creationId xmlns="" xmlns:a16="http://schemas.microsoft.com/office/drawing/2014/main" id="{52899173-DFE0-4233-96E1-11D296380D24}"/>
              </a:ext>
            </a:extLst>
          </p:cNvPr>
          <p:cNvSpPr>
            <a:spLocks noGrp="1" noRot="1" noChangeAspect="1" noChangeArrowheads="1" noTextEdit="1"/>
          </p:cNvSpPr>
          <p:nvPr>
            <p:ph type="sldImg"/>
          </p:nvPr>
        </p:nvSpPr>
        <p:spPr>
          <a:ln/>
        </p:spPr>
      </p:sp>
      <p:sp>
        <p:nvSpPr>
          <p:cNvPr id="59395" name="Rectangle 3">
            <a:extLst>
              <a:ext uri="{FF2B5EF4-FFF2-40B4-BE49-F238E27FC236}">
                <a16:creationId xmlns="" xmlns:a16="http://schemas.microsoft.com/office/drawing/2014/main" id="{16B40A87-4082-407E-91F5-76568CDD58F1}"/>
              </a:ext>
            </a:extLst>
          </p:cNvPr>
          <p:cNvSpPr>
            <a:spLocks noGrp="1" noChangeArrowheads="1"/>
          </p:cNvSpPr>
          <p:nvPr>
            <p:ph type="body" idx="1"/>
          </p:nvPr>
        </p:nvSpPr>
        <p:spPr>
          <a:xfrm>
            <a:off x="946150" y="4860925"/>
            <a:ext cx="5207000" cy="46069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de-DE" altLang="en-US" sz="1000" dirty="0">
                <a:ea typeface="ＭＳ Ｐゴシック" panose="020B0600070205080204" pitchFamily="34" charset="-128"/>
              </a:rPr>
              <a:t>For applications with long term security needs, 128 bit keys should be considered. For thwarting  against attacks with to-be-developed quantum computers, 256 bits are believed to be appropriate. Since a longer key usually does no carry a performance penality for symmetric algorithms, it is a prudent choice to use ciphers with a key lengths of around 128 bits.</a:t>
            </a:r>
          </a:p>
          <a:p>
            <a:endParaRPr lang="de-DE" altLang="en-US" dirty="0">
              <a:ea typeface="ＭＳ Ｐゴシック" panose="020B0600070205080204" pitchFamily="34" charset="-128"/>
            </a:endParaRPr>
          </a:p>
          <a:p>
            <a:endParaRPr lang="de-DE" altLang="en-US" dirty="0">
              <a:ea typeface="ＭＳ Ｐゴシック" panose="020B0600070205080204" pitchFamily="34" charset="-128"/>
            </a:endParaRPr>
          </a:p>
          <a:p>
            <a:pPr eaLnBrk="1" hangingPunct="1">
              <a:spcAft>
                <a:spcPts val="600"/>
              </a:spcAft>
            </a:pPr>
            <a:r>
              <a:rPr lang="en-US" dirty="0"/>
              <a:t>For rounds </a:t>
            </a:r>
            <a:r>
              <a:rPr lang="en-US" dirty="0">
                <a:latin typeface="Times-Roman" charset="0"/>
              </a:rPr>
              <a:t>1, 2, 9</a:t>
            </a:r>
            <a:r>
              <a:rPr lang="en-US" dirty="0"/>
              <a:t> and </a:t>
            </a:r>
            <a:r>
              <a:rPr lang="en-US" dirty="0">
                <a:latin typeface="Times-Roman" charset="0"/>
              </a:rPr>
              <a:t>16</a:t>
            </a:r>
            <a:r>
              <a:rPr lang="en-US" dirty="0"/>
              <a:t> the shift </a:t>
            </a:r>
            <a:r>
              <a:rPr lang="en-US" dirty="0" err="1">
                <a:latin typeface="Times-Roman" charset="0"/>
              </a:rPr>
              <a:t>r</a:t>
            </a:r>
            <a:r>
              <a:rPr lang="en-US" baseline="-25000" dirty="0" err="1">
                <a:latin typeface="Times-Roman" charset="0"/>
              </a:rPr>
              <a:t>i</a:t>
            </a:r>
            <a:r>
              <a:rPr lang="en-US" dirty="0"/>
              <a:t> is </a:t>
            </a:r>
            <a:r>
              <a:rPr lang="en-US" dirty="0">
                <a:latin typeface="Times-Roman" charset="0"/>
              </a:rPr>
              <a:t>1</a:t>
            </a:r>
            <a:r>
              <a:rPr lang="en-US" dirty="0"/>
              <a:t>, and in all other rounds </a:t>
            </a:r>
            <a:r>
              <a:rPr lang="en-US" dirty="0" err="1">
                <a:latin typeface="Times-Roman" charset="0"/>
              </a:rPr>
              <a:t>r</a:t>
            </a:r>
            <a:r>
              <a:rPr lang="en-US" baseline="-25000" dirty="0" err="1">
                <a:latin typeface="Times-Roman" charset="0"/>
              </a:rPr>
              <a:t>i</a:t>
            </a:r>
            <a:r>
              <a:rPr lang="en-US" dirty="0"/>
              <a:t> is </a:t>
            </a:r>
            <a:r>
              <a:rPr lang="en-US" dirty="0">
                <a:latin typeface="Times-Roman" charset="0"/>
              </a:rPr>
              <a:t>2</a:t>
            </a:r>
          </a:p>
          <a:p>
            <a:pPr eaLnBrk="1" hangingPunct="1">
              <a:spcAft>
                <a:spcPts val="600"/>
              </a:spcAft>
            </a:pPr>
            <a:r>
              <a:rPr lang="en-US" dirty="0"/>
              <a:t>Bits </a:t>
            </a:r>
            <a:r>
              <a:rPr lang="en-US" dirty="0">
                <a:latin typeface="Times-Roman" charset="0"/>
              </a:rPr>
              <a:t>8,17,21,24</a:t>
            </a:r>
            <a:r>
              <a:rPr lang="en-US" dirty="0"/>
              <a:t> of </a:t>
            </a:r>
            <a:r>
              <a:rPr lang="en-US" dirty="0">
                <a:latin typeface="Times-Roman" charset="0"/>
              </a:rPr>
              <a:t>LK</a:t>
            </a:r>
            <a:r>
              <a:rPr lang="en-US" dirty="0"/>
              <a:t> omitted each round</a:t>
            </a:r>
          </a:p>
          <a:p>
            <a:pPr eaLnBrk="1" hangingPunct="1">
              <a:spcAft>
                <a:spcPts val="600"/>
              </a:spcAft>
            </a:pPr>
            <a:r>
              <a:rPr lang="en-US" dirty="0"/>
              <a:t>Bits </a:t>
            </a:r>
            <a:r>
              <a:rPr lang="en-US" dirty="0">
                <a:latin typeface="Times-Roman" charset="0"/>
              </a:rPr>
              <a:t>6,9,14,25</a:t>
            </a:r>
            <a:r>
              <a:rPr lang="en-US" dirty="0"/>
              <a:t> of </a:t>
            </a:r>
            <a:r>
              <a:rPr lang="en-US" dirty="0" err="1">
                <a:latin typeface="Times-Roman" charset="0"/>
              </a:rPr>
              <a:t>RK</a:t>
            </a:r>
            <a:r>
              <a:rPr lang="en-US" dirty="0"/>
              <a:t> omitted each round</a:t>
            </a:r>
          </a:p>
          <a:p>
            <a:pPr eaLnBrk="1" hangingPunct="1">
              <a:spcAft>
                <a:spcPts val="600"/>
              </a:spcAft>
            </a:pPr>
            <a:r>
              <a:rPr lang="en-US" b="1" dirty="0">
                <a:solidFill>
                  <a:srgbClr val="0070C0"/>
                </a:solidFill>
              </a:rPr>
              <a:t>Compression permutation</a:t>
            </a:r>
            <a:r>
              <a:rPr lang="en-US" dirty="0">
                <a:solidFill>
                  <a:srgbClr val="0070C0"/>
                </a:solidFill>
              </a:rPr>
              <a:t> </a:t>
            </a:r>
            <a:r>
              <a:rPr lang="en-US" dirty="0"/>
              <a:t>yields </a:t>
            </a:r>
            <a:r>
              <a:rPr lang="en-US" dirty="0">
                <a:latin typeface="Times-Roman" charset="0"/>
              </a:rPr>
              <a:t>48</a:t>
            </a:r>
            <a:r>
              <a:rPr lang="en-US" dirty="0"/>
              <a:t> bit subkey </a:t>
            </a:r>
            <a:r>
              <a:rPr lang="en-US" dirty="0">
                <a:latin typeface="Times-Roman" charset="0"/>
              </a:rPr>
              <a:t>K</a:t>
            </a:r>
            <a:r>
              <a:rPr lang="en-US" baseline="-25000" dirty="0">
                <a:latin typeface="Times-Roman" charset="0"/>
              </a:rPr>
              <a:t>i</a:t>
            </a:r>
            <a:r>
              <a:rPr lang="en-US" dirty="0"/>
              <a:t> from </a:t>
            </a:r>
            <a:r>
              <a:rPr lang="en-US" dirty="0">
                <a:latin typeface="Times-Roman" charset="0"/>
              </a:rPr>
              <a:t>56</a:t>
            </a:r>
            <a:r>
              <a:rPr lang="en-US" dirty="0"/>
              <a:t> bits of </a:t>
            </a:r>
            <a:r>
              <a:rPr lang="en-US" dirty="0">
                <a:latin typeface="Times-Roman" charset="0"/>
              </a:rPr>
              <a:t>LK</a:t>
            </a:r>
            <a:r>
              <a:rPr lang="en-US" dirty="0"/>
              <a:t> and </a:t>
            </a:r>
            <a:r>
              <a:rPr lang="en-US" dirty="0" err="1">
                <a:latin typeface="Times-Roman" charset="0"/>
              </a:rPr>
              <a:t>RK</a:t>
            </a:r>
            <a:endParaRPr lang="en-US" dirty="0">
              <a:latin typeface="Courier" charset="0"/>
            </a:endParaRPr>
          </a:p>
          <a:p>
            <a:pPr eaLnBrk="1" hangingPunct="1">
              <a:spcAft>
                <a:spcPts val="600"/>
              </a:spcAft>
            </a:pPr>
            <a:r>
              <a:rPr lang="en-US" b="1" dirty="0">
                <a:solidFill>
                  <a:srgbClr val="0070C0"/>
                </a:solidFill>
              </a:rPr>
              <a:t>Key schedule </a:t>
            </a:r>
            <a:r>
              <a:rPr lang="en-US" dirty="0"/>
              <a:t>generates subkey</a:t>
            </a:r>
          </a:p>
          <a:p>
            <a:endParaRPr lang="de-DE" altLang="en-US" dirty="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 xmlns:a16="http://schemas.microsoft.com/office/drawing/2014/main" id="{8A593786-4297-4E2E-897A-C41CBA73B14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1E3A0946-5AE1-4A16-A6D0-061747093443}"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22</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1442" name="Rectangle 2">
            <a:extLst>
              <a:ext uri="{FF2B5EF4-FFF2-40B4-BE49-F238E27FC236}">
                <a16:creationId xmlns="" xmlns:a16="http://schemas.microsoft.com/office/drawing/2014/main" id="{87E69148-4DCF-4BF0-A351-D5EAD79EC041}"/>
              </a:ext>
            </a:extLst>
          </p:cNvPr>
          <p:cNvSpPr>
            <a:spLocks noGrp="1" noRot="1" noChangeAspect="1" noChangeArrowheads="1" noTextEdit="1"/>
          </p:cNvSpPr>
          <p:nvPr>
            <p:ph type="sldImg"/>
          </p:nvPr>
        </p:nvSpPr>
        <p:spPr>
          <a:ln/>
        </p:spPr>
      </p:sp>
      <p:sp>
        <p:nvSpPr>
          <p:cNvPr id="61443" name="Rectangle 3">
            <a:extLst>
              <a:ext uri="{FF2B5EF4-FFF2-40B4-BE49-F238E27FC236}">
                <a16:creationId xmlns="" xmlns:a16="http://schemas.microsoft.com/office/drawing/2014/main" id="{ACF82148-619D-4BD3-B2CD-CEBC2A0E6F46}"/>
              </a:ext>
            </a:extLst>
          </p:cNvPr>
          <p:cNvSpPr>
            <a:spLocks noGrp="1" noChangeArrowheads="1"/>
          </p:cNvSpPr>
          <p:nvPr>
            <p:ph type="body" idx="1"/>
          </p:nvPr>
        </p:nvSpPr>
        <p:spPr>
          <a:xfrm>
            <a:off x="946150" y="4860925"/>
            <a:ext cx="5207000" cy="46069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de-DE" altLang="en-US" sz="1000" dirty="0">
                <a:ea typeface="ＭＳ Ｐゴシック" panose="020B0600070205080204" pitchFamily="34" charset="-128"/>
              </a:rPr>
              <a:t>Left Circiular Shift</a:t>
            </a:r>
          </a:p>
          <a:p>
            <a:pPr>
              <a:lnSpc>
                <a:spcPct val="90000"/>
              </a:lnSpc>
            </a:pPr>
            <a:r>
              <a:rPr lang="de-DE" altLang="en-US" sz="1000" dirty="0">
                <a:ea typeface="ＭＳ Ｐゴシック" panose="020B0600070205080204" pitchFamily="34" charset="-128"/>
              </a:rPr>
              <a:t>For applications with long term security needs, 128 bit keys should be considered. For thwarting  against attacks with to-be-developed quantum computers, 256 bits are believed to be appropriate. Since a longer key usually does no carry a performance penality for symmetric algorithms, it is a prudent choice to use ciphers with a key lengths of around 128 bits.</a:t>
            </a:r>
          </a:p>
          <a:p>
            <a:endParaRPr lang="de-DE" altLang="en-US" dirty="0">
              <a:ea typeface="ＭＳ Ｐゴシック" panose="020B0600070205080204" pitchFamily="34" charset="-128"/>
            </a:endParaRPr>
          </a:p>
          <a:p>
            <a:endParaRPr lang="de-DE" altLang="en-US" dirty="0">
              <a:ea typeface="ＭＳ Ｐゴシック" panose="020B0600070205080204" pitchFamily="34" charset="-128"/>
            </a:endParaRPr>
          </a:p>
          <a:p>
            <a:pPr eaLnBrk="1" hangingPunct="1"/>
            <a:r>
              <a:rPr lang="en-US" sz="3600" dirty="0"/>
              <a:t>For rounds </a:t>
            </a:r>
            <a:r>
              <a:rPr lang="en-US" sz="3600" dirty="0">
                <a:latin typeface="Courier" charset="0"/>
              </a:rPr>
              <a:t>i=1,2,...,16</a:t>
            </a:r>
          </a:p>
          <a:p>
            <a:pPr lvl="1" eaLnBrk="1" hangingPunct="1"/>
            <a:r>
              <a:rPr lang="en-US" sz="3200" dirty="0"/>
              <a:t>Let </a:t>
            </a:r>
            <a:r>
              <a:rPr lang="en-US" sz="3200" dirty="0">
                <a:latin typeface="Times-Roman" charset="0"/>
              </a:rPr>
              <a:t>LK = (LK</a:t>
            </a:r>
            <a:r>
              <a:rPr lang="en-US" sz="3200" dirty="0">
                <a:latin typeface="Courier" charset="0"/>
              </a:rPr>
              <a:t> </a:t>
            </a:r>
            <a:r>
              <a:rPr lang="en-US" sz="3200" dirty="0"/>
              <a:t>circular shift left by</a:t>
            </a:r>
            <a:r>
              <a:rPr lang="en-US" sz="3200" dirty="0">
                <a:latin typeface="Courier" charset="0"/>
              </a:rPr>
              <a:t> </a:t>
            </a:r>
            <a:r>
              <a:rPr lang="en-US" sz="3200" dirty="0" err="1">
                <a:latin typeface="Times-Roman" charset="0"/>
              </a:rPr>
              <a:t>r</a:t>
            </a:r>
            <a:r>
              <a:rPr lang="en-US" sz="3200" baseline="-25000" dirty="0" err="1">
                <a:latin typeface="Times-Roman" charset="0"/>
              </a:rPr>
              <a:t>i</a:t>
            </a:r>
            <a:r>
              <a:rPr lang="en-US" sz="3200" dirty="0">
                <a:latin typeface="Times-Roman" charset="0"/>
              </a:rPr>
              <a:t>)</a:t>
            </a:r>
          </a:p>
          <a:p>
            <a:pPr lvl="1" eaLnBrk="1" hangingPunct="1"/>
            <a:r>
              <a:rPr lang="en-US" sz="3200" dirty="0"/>
              <a:t>Let </a:t>
            </a:r>
            <a:r>
              <a:rPr lang="en-US" sz="3200" dirty="0" err="1">
                <a:latin typeface="Times-Roman" charset="0"/>
              </a:rPr>
              <a:t>RK</a:t>
            </a:r>
            <a:r>
              <a:rPr lang="en-US" sz="3200" dirty="0">
                <a:latin typeface="Times-Roman" charset="0"/>
              </a:rPr>
              <a:t> = (</a:t>
            </a:r>
            <a:r>
              <a:rPr lang="en-US" sz="3200" dirty="0" err="1">
                <a:latin typeface="Times-Roman" charset="0"/>
              </a:rPr>
              <a:t>RK</a:t>
            </a:r>
            <a:r>
              <a:rPr lang="en-US" sz="3200" dirty="0">
                <a:latin typeface="Courier" charset="0"/>
              </a:rPr>
              <a:t> </a:t>
            </a:r>
            <a:r>
              <a:rPr lang="en-US" sz="3200" dirty="0"/>
              <a:t>circular shift left by</a:t>
            </a:r>
            <a:r>
              <a:rPr lang="en-US" sz="3200" dirty="0">
                <a:latin typeface="Courier" charset="0"/>
              </a:rPr>
              <a:t> </a:t>
            </a:r>
            <a:r>
              <a:rPr lang="en-US" sz="3200" dirty="0" err="1">
                <a:latin typeface="Times-Roman" charset="0"/>
              </a:rPr>
              <a:t>r</a:t>
            </a:r>
            <a:r>
              <a:rPr lang="en-US" sz="3200" baseline="-25000" dirty="0" err="1">
                <a:latin typeface="Times-Roman" charset="0"/>
              </a:rPr>
              <a:t>i</a:t>
            </a:r>
            <a:r>
              <a:rPr lang="en-US" sz="3200" dirty="0">
                <a:latin typeface="Times-Roman" charset="0"/>
              </a:rPr>
              <a:t>)</a:t>
            </a:r>
          </a:p>
          <a:p>
            <a:pPr lvl="1" eaLnBrk="1" hangingPunct="1"/>
            <a:r>
              <a:rPr lang="en-US" sz="3200" dirty="0"/>
              <a:t>Left half of subkey </a:t>
            </a:r>
            <a:r>
              <a:rPr lang="en-US" sz="3200" dirty="0">
                <a:latin typeface="Times-Roman" charset="0"/>
              </a:rPr>
              <a:t>K</a:t>
            </a:r>
            <a:r>
              <a:rPr lang="en-US" sz="3200" baseline="-25000" dirty="0">
                <a:latin typeface="Times-Roman" charset="0"/>
              </a:rPr>
              <a:t>i</a:t>
            </a:r>
            <a:r>
              <a:rPr lang="en-US" sz="3200" dirty="0"/>
              <a:t> is of </a:t>
            </a:r>
            <a:r>
              <a:rPr lang="en-US" sz="3200" dirty="0">
                <a:latin typeface="Times-Roman" charset="0"/>
              </a:rPr>
              <a:t>LK</a:t>
            </a:r>
            <a:r>
              <a:rPr lang="en-US" sz="3200" dirty="0"/>
              <a:t> bits</a:t>
            </a:r>
          </a:p>
          <a:p>
            <a:pPr eaLnBrk="1" hangingPunct="1">
              <a:buFont typeface="Wingdings" charset="2"/>
              <a:buNone/>
            </a:pPr>
            <a:r>
              <a:rPr lang="en-US" sz="2400" dirty="0">
                <a:latin typeface="Courier" charset="0"/>
              </a:rPr>
              <a:t>		13 16 10 23  0  4  2 27 14  5 20  9</a:t>
            </a:r>
          </a:p>
          <a:p>
            <a:pPr eaLnBrk="1" hangingPunct="1">
              <a:buFont typeface="Wingdings" charset="2"/>
              <a:buNone/>
            </a:pPr>
            <a:r>
              <a:rPr lang="en-US" sz="2400" dirty="0">
                <a:latin typeface="Courier" charset="0"/>
              </a:rPr>
              <a:t>		22 18 11  3 25  7 15  6 26 19 12  1</a:t>
            </a:r>
          </a:p>
          <a:p>
            <a:pPr lvl="1" eaLnBrk="1" hangingPunct="1"/>
            <a:r>
              <a:rPr lang="en-US" sz="3200" dirty="0"/>
              <a:t>Right half of subkey </a:t>
            </a:r>
            <a:r>
              <a:rPr lang="en-US" sz="3200" dirty="0">
                <a:latin typeface="Times-Roman" charset="0"/>
              </a:rPr>
              <a:t>K</a:t>
            </a:r>
            <a:r>
              <a:rPr lang="en-US" sz="3200" baseline="-25000" dirty="0">
                <a:latin typeface="Times-Roman" charset="0"/>
              </a:rPr>
              <a:t>i</a:t>
            </a:r>
            <a:r>
              <a:rPr lang="en-US" sz="3200" dirty="0"/>
              <a:t> is </a:t>
            </a:r>
            <a:r>
              <a:rPr lang="en-US" sz="3200" dirty="0" err="1">
                <a:latin typeface="Times-Roman" charset="0"/>
              </a:rPr>
              <a:t>RK</a:t>
            </a:r>
            <a:r>
              <a:rPr lang="en-US" sz="3200" dirty="0"/>
              <a:t> bits</a:t>
            </a:r>
            <a:endParaRPr lang="en-US" sz="3200" dirty="0">
              <a:latin typeface="Courier" charset="0"/>
            </a:endParaRPr>
          </a:p>
          <a:p>
            <a:pPr eaLnBrk="1" hangingPunct="1">
              <a:buFont typeface="Wingdings" charset="2"/>
              <a:buNone/>
            </a:pPr>
            <a:r>
              <a:rPr lang="en-US" sz="2400" dirty="0">
                <a:latin typeface="Courier" charset="0"/>
              </a:rPr>
              <a:t>		12 23  2  8 18 26  1 11 22 16  4 19</a:t>
            </a:r>
          </a:p>
          <a:p>
            <a:pPr eaLnBrk="1" hangingPunct="1">
              <a:buFont typeface="Wingdings" charset="2"/>
              <a:buNone/>
            </a:pPr>
            <a:r>
              <a:rPr lang="en-US" sz="2400" dirty="0">
                <a:latin typeface="Courier" charset="0"/>
              </a:rPr>
              <a:t>		15 20 10 27  5 24 17 13 21  7  0  3</a:t>
            </a:r>
          </a:p>
          <a:p>
            <a:endParaRPr lang="de-DE" altLang="en-US" dirty="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 xmlns:a16="http://schemas.microsoft.com/office/drawing/2014/main" id="{B512B131-4D96-4CBB-BF49-39B1DC562A17}"/>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EC7EB81B-2253-427C-A990-C24B2D212E25}"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23</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5538" name="Rectangle 2">
            <a:extLst>
              <a:ext uri="{FF2B5EF4-FFF2-40B4-BE49-F238E27FC236}">
                <a16:creationId xmlns="" xmlns:a16="http://schemas.microsoft.com/office/drawing/2014/main" id="{D8EC802A-F5E2-4071-B294-42A0D8FB5098}"/>
              </a:ext>
            </a:extLst>
          </p:cNvPr>
          <p:cNvSpPr>
            <a:spLocks noGrp="1" noRot="1" noChangeAspect="1" noChangeArrowheads="1" noTextEdit="1"/>
          </p:cNvSpPr>
          <p:nvPr>
            <p:ph type="sldImg"/>
          </p:nvPr>
        </p:nvSpPr>
        <p:spPr>
          <a:ln/>
        </p:spPr>
      </p:sp>
      <p:sp>
        <p:nvSpPr>
          <p:cNvPr id="65539" name="Rectangle 3">
            <a:extLst>
              <a:ext uri="{FF2B5EF4-FFF2-40B4-BE49-F238E27FC236}">
                <a16:creationId xmlns="" xmlns:a16="http://schemas.microsoft.com/office/drawing/2014/main" id="{3F45AFA6-EA58-49CA-BDE3-85EB04B2DE4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de-DE" altLang="en-US" sz="1200" dirty="0">
                <a:ea typeface="ＭＳ Ｐゴシック" panose="020B0600070205080204" pitchFamily="34" charset="-128"/>
              </a:rPr>
              <a:t>(for a detailed discussion on why this works see </a:t>
            </a:r>
            <a:r>
              <a:rPr lang="de-DE" altLang="en-US" sz="1200" i="1" dirty="0">
                <a:ea typeface="ＭＳ Ｐゴシック" panose="020B0600070205080204" pitchFamily="34" charset="-128"/>
              </a:rPr>
              <a:t>Understanding Crptography</a:t>
            </a:r>
            <a:r>
              <a:rPr lang="de-DE" altLang="en-US" sz="1200" dirty="0">
                <a:ea typeface="ＭＳ Ｐゴシック" panose="020B0600070205080204" pitchFamily="34" charset="-128"/>
              </a:rPr>
              <a:t> Chapter 3)</a:t>
            </a:r>
          </a:p>
          <a:p>
            <a:endParaRPr lang="de-DE" altLang="en-US" sz="1200" dirty="0">
              <a:ea typeface="ＭＳ Ｐゴシック" panose="020B0600070205080204" pitchFamily="34" charset="-128"/>
            </a:endParaRPr>
          </a:p>
          <a:p>
            <a:r>
              <a:rPr lang="en-US" sz="1200" b="0" i="0" u="none" strike="noStrike" kern="1200" baseline="0" dirty="0">
                <a:solidFill>
                  <a:schemeClr val="tx1"/>
                </a:solidFill>
                <a:latin typeface="+mn-lt"/>
                <a:ea typeface="+mn-ea"/>
                <a:cs typeface="+mn-cs"/>
              </a:rPr>
              <a:t>The rule is as follows: Use the ciphertext as input to the DES algorithm, but use the subkeys Ki in reverse order. </a:t>
            </a:r>
            <a:r>
              <a:rPr lang="en-US" sz="1200" b="1" i="0" u="none" strike="noStrike" kern="1200" baseline="0" dirty="0">
                <a:solidFill>
                  <a:schemeClr val="tx1"/>
                </a:solidFill>
                <a:latin typeface="+mn-lt"/>
                <a:ea typeface="+mn-ea"/>
                <a:cs typeface="+mn-cs"/>
              </a:rPr>
              <a:t>That is, use K16 on the first iteration, K15 on the second iteration, and so on until K1 is used on the 16th and last iteration.</a:t>
            </a:r>
            <a:endParaRPr lang="de-DE" altLang="en-US" b="1" dirty="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 xmlns:a16="http://schemas.microsoft.com/office/drawing/2014/main" id="{ABC25906-D602-4951-97EF-E0D742180A4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5E43C40A-D78B-4F2D-9B84-619458B724B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9634" name="Rectangle 2">
            <a:extLst>
              <a:ext uri="{FF2B5EF4-FFF2-40B4-BE49-F238E27FC236}">
                <a16:creationId xmlns="" xmlns:a16="http://schemas.microsoft.com/office/drawing/2014/main" id="{57EAE566-6F27-4335-A202-574DCD3354BF}"/>
              </a:ext>
            </a:extLst>
          </p:cNvPr>
          <p:cNvSpPr>
            <a:spLocks noGrp="1" noRot="1" noChangeAspect="1" noChangeArrowheads="1" noTextEdit="1"/>
          </p:cNvSpPr>
          <p:nvPr>
            <p:ph type="sldImg"/>
          </p:nvPr>
        </p:nvSpPr>
        <p:spPr>
          <a:ln/>
        </p:spPr>
      </p:sp>
      <p:sp>
        <p:nvSpPr>
          <p:cNvPr id="69635" name="Rectangle 3">
            <a:extLst>
              <a:ext uri="{FF2B5EF4-FFF2-40B4-BE49-F238E27FC236}">
                <a16:creationId xmlns="" xmlns:a16="http://schemas.microsoft.com/office/drawing/2014/main" id="{02D18CAB-464D-47AA-B6B5-1726E10C6130}"/>
              </a:ext>
            </a:extLst>
          </p:cNvPr>
          <p:cNvSpPr>
            <a:spLocks noGrp="1" noChangeArrowheads="1"/>
          </p:cNvSpPr>
          <p:nvPr>
            <p:ph type="body" idx="1"/>
          </p:nvPr>
        </p:nvSpPr>
        <p:spPr>
          <a:xfrm>
            <a:off x="946150" y="4860925"/>
            <a:ext cx="5207000" cy="46069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de-DE" altLang="en-US" sz="1000" dirty="0">
                <a:ea typeface="ＭＳ Ｐゴシック" panose="020B0600070205080204" pitchFamily="34" charset="-128"/>
              </a:rPr>
              <a:t>differential and linear </a:t>
            </a:r>
          </a:p>
          <a:p>
            <a:endParaRPr lang="de-DE" altLang="en-US" sz="1000" dirty="0">
              <a:ea typeface="ＭＳ Ｐゴシック" panose="020B0600070205080204" pitchFamily="34" charset="-128"/>
            </a:endParaRPr>
          </a:p>
          <a:p>
            <a:r>
              <a:rPr lang="de-DE" altLang="en-US" sz="1000" dirty="0">
                <a:ea typeface="ＭＳ Ｐゴシック" panose="020B0600070205080204" pitchFamily="34" charset="-128"/>
              </a:rPr>
              <a:t>developed years after DES. This means IBM and NSA had been aware of these attacks for 15 years!</a:t>
            </a:r>
            <a:br>
              <a:rPr lang="de-DE" altLang="en-US" sz="1000" dirty="0">
                <a:ea typeface="ＭＳ Ｐゴシック" panose="020B0600070205080204" pitchFamily="34" charset="-128"/>
              </a:rPr>
            </a:br>
            <a:r>
              <a:rPr lang="de-DE" altLang="en-US" sz="1000" dirty="0">
                <a:ea typeface="ＭＳ Ｐゴシック" panose="020B0600070205080204" pitchFamily="34" charset="-128"/>
              </a:rPr>
              <a:t>So far there is no known analytical attack </a:t>
            </a:r>
          </a:p>
          <a:p>
            <a:endParaRPr lang="de-DE" altLang="en-US" sz="1000" dirty="0">
              <a:ea typeface="ＭＳ Ｐゴシック" panose="020B0600070205080204" pitchFamily="34" charset="-128"/>
            </a:endParaRPr>
          </a:p>
          <a:p>
            <a:r>
              <a:rPr lang="de-DE" altLang="en-US" sz="1000" dirty="0">
                <a:ea typeface="ＭＳ Ｐゴシック" panose="020B0600070205080204" pitchFamily="34" charset="-128"/>
              </a:rPr>
              <a:t>The major weakness of the method is that each plaintext symbol always maps to the same ciphertext symbol. That means that the statistical properties of the plaintext are preserved in the ciphertext. For practical attacks, the following properties of language can be exploited:</a:t>
            </a:r>
          </a:p>
          <a:p>
            <a:endParaRPr lang="de-DE" altLang="en-US" dirty="0">
              <a:ea typeface="ＭＳ Ｐゴシック" panose="020B0600070205080204" pitchFamily="34" charset="-128"/>
            </a:endParaRPr>
          </a:p>
          <a:p>
            <a:r>
              <a:rPr lang="de-DE" altLang="en-US" sz="900" dirty="0">
                <a:ea typeface="ＭＳ Ｐゴシック" panose="020B0600070205080204" pitchFamily="34" charset="-128"/>
              </a:rPr>
              <a:t>Determine the frequencies of every ciphertext letter. The frequency distribution (even of relatively short pieces of encrypted text) will be close to that of the given language in general. In particular, the most frequent letters (for instance, in English: „e</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most frequent one with about 13%, „t</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second most frequent one with about 9%, „a</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the third most frequent one with about 8%, ...) can often easily be spotted in ciphertext.</a:t>
            </a:r>
          </a:p>
          <a:p>
            <a:endParaRPr lang="de-DE" altLang="en-US" sz="900" dirty="0">
              <a:ea typeface="ＭＳ Ｐゴシック" panose="020B0600070205080204" pitchFamily="34" charset="-128"/>
            </a:endParaRPr>
          </a:p>
          <a:p>
            <a:r>
              <a:rPr lang="de-DE" altLang="en-US" sz="900" dirty="0">
                <a:ea typeface="ＭＳ Ｐゴシック" panose="020B0600070205080204" pitchFamily="34" charset="-128"/>
              </a:rPr>
              <a:t>The method above can be generalized by looking at pairs (or triples, or quadruples, or ...) of ciphertext symbols. For instance, in English (and German and other European languages), the letter „q</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is almost always followed by a „u</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This behavior can be exploited for detecting the substitution of the letter „q</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and the letter „u</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a:t>
            </a:r>
          </a:p>
          <a:p>
            <a:endParaRPr lang="de-DE" altLang="en-US" sz="1000" dirty="0">
              <a:ea typeface="ＭＳ Ｐゴシック" panose="020B0600070205080204" pitchFamily="34" charset="-128"/>
            </a:endParaRPr>
          </a:p>
          <a:p>
            <a:r>
              <a:rPr lang="de-DE" altLang="en-US" sz="900" dirty="0">
                <a:ea typeface="ＭＳ Ｐゴシック" panose="020B0600070205080204" pitchFamily="34" charset="-128"/>
              </a:rPr>
              <a:t>If we assume that word separators (blanks) have been found (which is often an easy task), one can often detect frequent short words such as „the</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„and</a:t>
            </a:r>
            <a:r>
              <a:rPr lang="de-DE" altLang="de-DE" sz="900" dirty="0">
                <a:ea typeface="ＭＳ Ｐゴシック" panose="020B0600070205080204" pitchFamily="34" charset="-128"/>
              </a:rPr>
              <a:t>“</a:t>
            </a:r>
            <a:r>
              <a:rPr lang="de-DE" altLang="en-US" sz="900" dirty="0">
                <a:ea typeface="ＭＳ Ｐゴシック" panose="020B0600070205080204" pitchFamily="34" charset="-128"/>
              </a:rPr>
              <a:t>, ... , which leaks all the letters in the words involved in those words</a:t>
            </a:r>
          </a:p>
          <a:p>
            <a:endParaRPr lang="de-DE" altLang="en-US" sz="1000" dirty="0">
              <a:ea typeface="ＭＳ Ｐゴシック" panose="020B0600070205080204" pitchFamily="34" charset="-128"/>
            </a:endParaRPr>
          </a:p>
          <a:p>
            <a:endParaRPr lang="de-DE" altLang="en-US" dirty="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Decryption</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a:t>
            </a:fld>
            <a:endParaRPr lang="en-US"/>
          </a:p>
        </p:txBody>
      </p:sp>
    </p:spTree>
    <p:extLst>
      <p:ext uri="{BB962C8B-B14F-4D97-AF65-F5344CB8AC3E}">
        <p14:creationId xmlns="" xmlns:p14="http://schemas.microsoft.com/office/powerpoint/2010/main" val="2293769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 xmlns:a16="http://schemas.microsoft.com/office/drawing/2014/main" id="{33B6909C-0F95-4D3D-9756-010CEC08DAA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3EC959D-3011-466B-BCDA-A279C28FF77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730" name="Rectangle 2">
            <a:extLst>
              <a:ext uri="{FF2B5EF4-FFF2-40B4-BE49-F238E27FC236}">
                <a16:creationId xmlns="" xmlns:a16="http://schemas.microsoft.com/office/drawing/2014/main" id="{AD29FEC4-6D2A-4DB2-9546-8AA9DA27CE27}"/>
              </a:ext>
            </a:extLst>
          </p:cNvPr>
          <p:cNvSpPr>
            <a:spLocks noGrp="1" noRot="1" noChangeAspect="1" noChangeArrowheads="1" noTextEdit="1"/>
          </p:cNvSpPr>
          <p:nvPr>
            <p:ph type="sldImg"/>
          </p:nvPr>
        </p:nvSpPr>
        <p:spPr>
          <a:ln/>
        </p:spPr>
      </p:sp>
      <p:sp>
        <p:nvSpPr>
          <p:cNvPr id="73731" name="Rectangle 3">
            <a:extLst>
              <a:ext uri="{FF2B5EF4-FFF2-40B4-BE49-F238E27FC236}">
                <a16:creationId xmlns="" xmlns:a16="http://schemas.microsoft.com/office/drawing/2014/main" id="{8BFB4B15-85C6-4CAE-8092-07EDD9E2FCE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Alternative version of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Advantage: choosing </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2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k</a:t>
            </a:r>
            <a:r>
              <a:rPr kumimoji="0" lang="de-DE" altLang="en-US" sz="12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r>
              <a:rPr kumimoji="0" lang="de-DE"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performs single DES encryption.</a:t>
            </a:r>
          </a:p>
          <a:p>
            <a:endParaRPr lang="de-DE" altLang="en-US" dirty="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Using DES is often used in practice to extend the effective key length of DES to 112. For more info on multiple encryption and effective key lengths see Chapter 5 of </a:t>
            </a:r>
            <a:r>
              <a:rPr kumimoji="0" lang="de-DE" altLang="en-US" sz="12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Understanding Cryptography.</a:t>
            </a:r>
          </a:p>
          <a:p>
            <a:endParaRPr lang="de-DE" altLang="en-US" dirty="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 xmlns:a16="http://schemas.microsoft.com/office/drawing/2014/main" id="{C60C2EBE-A225-4C08-A242-56075838589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5852F96F-32A3-4F1C-A8E5-9A3D9B4C785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778" name="Rectangle 2">
            <a:extLst>
              <a:ext uri="{FF2B5EF4-FFF2-40B4-BE49-F238E27FC236}">
                <a16:creationId xmlns="" xmlns:a16="http://schemas.microsoft.com/office/drawing/2014/main" id="{CD1BC1C3-F6AD-4A4D-9AA7-77D4B07E7A19}"/>
              </a:ext>
            </a:extLst>
          </p:cNvPr>
          <p:cNvSpPr>
            <a:spLocks noGrp="1" noRot="1" noChangeAspect="1" noChangeArrowheads="1" noTextEdit="1"/>
          </p:cNvSpPr>
          <p:nvPr>
            <p:ph type="sldImg"/>
          </p:nvPr>
        </p:nvSpPr>
        <p:spPr>
          <a:ln/>
        </p:spPr>
      </p:sp>
      <p:sp>
        <p:nvSpPr>
          <p:cNvPr id="75779" name="Rectangle 3">
            <a:extLst>
              <a:ext uri="{FF2B5EF4-FFF2-40B4-BE49-F238E27FC236}">
                <a16:creationId xmlns="" xmlns:a16="http://schemas.microsoft.com/office/drawing/2014/main" id="{28F9CB7D-0497-4E53-BB35-01D0698F649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kumimoji="0" lang="de-DE" sz="1200" b="0" i="0" u="none" strike="noStrike" cap="none" normalizeH="0" baseline="0" dirty="0">
                <a:ln>
                  <a:noFill/>
                </a:ln>
                <a:solidFill>
                  <a:schemeClr val="tx1"/>
                </a:solidFill>
                <a:effectLst/>
                <a:latin typeface="Arial" charset="0"/>
              </a:rPr>
              <a:t>/ Rijndael</a:t>
            </a:r>
          </a:p>
          <a:p>
            <a:endParaRPr kumimoji="0" lang="de-DE" altLang="en-US" sz="1200" b="0" i="0" u="none" strike="noStrike" cap="none" normalizeH="0" baseline="0" dirty="0">
              <a:ln>
                <a:noFill/>
              </a:ln>
              <a:solidFill>
                <a:schemeClr val="tx1"/>
              </a:solidFill>
              <a:effectLst/>
              <a:latin typeface="Arial" charset="0"/>
              <a:ea typeface="ＭＳ Ｐゴシック" panose="020B0600070205080204" pitchFamily="34" charset="-128"/>
            </a:endParaRPr>
          </a:p>
          <a:p>
            <a:pPr rtl="0" eaLnBrk="0" fontAlgn="base" latinLnBrk="0" hangingPunct="0"/>
            <a:r>
              <a:rPr lang="de-DE" sz="1200" b="1" i="0" u="none" strike="noStrike" kern="1200" baseline="0" dirty="0">
                <a:solidFill>
                  <a:schemeClr val="tx1"/>
                </a:solidFill>
                <a:effectLst/>
                <a:latin typeface="+mn-lt"/>
                <a:ea typeface="+mn-ea"/>
                <a:cs typeface="+mn-cs"/>
              </a:rPr>
              <a:t>IDEA</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64</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128</a:t>
            </a:r>
            <a:endParaRPr lang="en-US" sz="1200" b="0" i="0" u="none" strike="noStrike" kern="1200" dirty="0">
              <a:solidFill>
                <a:schemeClr val="tx1"/>
              </a:solidFill>
              <a:effectLst/>
              <a:latin typeface="+mn-lt"/>
              <a:ea typeface="+mn-ea"/>
              <a:cs typeface="+mn-cs"/>
            </a:endParaRPr>
          </a:p>
          <a:p>
            <a:pPr rtl="0" eaLnBrk="0" fontAlgn="base" latinLnBrk="0" hangingPunct="0"/>
            <a:r>
              <a:rPr lang="de-DE" sz="1200" b="1" i="0" u="none" strike="noStrike" kern="1200" baseline="0" dirty="0">
                <a:solidFill>
                  <a:schemeClr val="tx1"/>
                </a:solidFill>
                <a:effectLst/>
                <a:latin typeface="+mn-lt"/>
                <a:ea typeface="+mn-ea"/>
                <a:cs typeface="+mn-cs"/>
              </a:rPr>
              <a:t>(</a:t>
            </a:r>
            <a:r>
              <a:rPr lang="en-US" sz="1200" b="1" i="0" u="none" strike="noStrike" kern="1200" baseline="0" dirty="0">
                <a:solidFill>
                  <a:schemeClr val="tx1"/>
                </a:solidFill>
                <a:effectLst/>
                <a:latin typeface="+mn-lt"/>
                <a:ea typeface="+mn-ea"/>
                <a:cs typeface="+mn-cs"/>
              </a:rPr>
              <a:t>Patented</a:t>
            </a:r>
            <a:r>
              <a:rPr lang="de-DE" sz="1200" b="1" i="0" u="none" strike="noStrike" kern="1200" baseline="0" dirty="0">
                <a:solidFill>
                  <a:schemeClr val="tx1"/>
                </a:solidFill>
                <a:effectLst/>
                <a:latin typeface="+mn-lt"/>
                <a:ea typeface="+mn-ea"/>
                <a:cs typeface="+mn-cs"/>
              </a:rPr>
              <a:t> till 2011)</a:t>
            </a:r>
            <a:endParaRPr lang="en-US" sz="1200" b="0" i="0" u="none" strike="noStrike" kern="1200" dirty="0">
              <a:solidFill>
                <a:schemeClr val="tx1"/>
              </a:solidFill>
              <a:effectLst/>
              <a:latin typeface="+mn-lt"/>
              <a:ea typeface="+mn-ea"/>
              <a:cs typeface="+mn-cs"/>
            </a:endParaRPr>
          </a:p>
          <a:p>
            <a:endParaRPr lang="de-DE" altLang="en-US" dirty="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 xmlns:a16="http://schemas.microsoft.com/office/drawing/2014/main" id="{DD253082-EA13-4B67-BAEE-B226207F3B6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BB1D6915-978B-44D1-8BFA-4BDC7F570066}"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28</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7826" name="Rectangle 2">
            <a:extLst>
              <a:ext uri="{FF2B5EF4-FFF2-40B4-BE49-F238E27FC236}">
                <a16:creationId xmlns="" xmlns:a16="http://schemas.microsoft.com/office/drawing/2014/main" id="{8225B31E-D9CA-4A8D-BC5C-111C3793055A}"/>
              </a:ext>
            </a:extLst>
          </p:cNvPr>
          <p:cNvSpPr>
            <a:spLocks noGrp="1" noRot="1" noChangeAspect="1" noChangeArrowheads="1" noTextEdit="1"/>
          </p:cNvSpPr>
          <p:nvPr>
            <p:ph type="sldImg"/>
          </p:nvPr>
        </p:nvSpPr>
        <p:spPr>
          <a:ln/>
        </p:spPr>
      </p:sp>
      <p:sp>
        <p:nvSpPr>
          <p:cNvPr id="77827" name="Rectangle 3">
            <a:extLst>
              <a:ext uri="{FF2B5EF4-FFF2-40B4-BE49-F238E27FC236}">
                <a16:creationId xmlns="" xmlns:a16="http://schemas.microsoft.com/office/drawing/2014/main" id="{FD3574CC-FEA2-4E39-B943-DE8B7466D4E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sz="1200" dirty="0">
                <a:ea typeface="+mn-ea"/>
              </a:rPr>
              <a:t>In addition, the other four AES finalist ciphers all seem very secure and efficient.</a:t>
            </a:r>
          </a:p>
          <a:p>
            <a:endParaRPr lang="en-US" altLang="en-US" sz="1200" dirty="0">
              <a:ea typeface="+mn-ea"/>
            </a:endParaRPr>
          </a:p>
          <a:p>
            <a:pPr eaLnBrk="1" hangingPunct="1">
              <a:lnSpc>
                <a:spcPct val="90000"/>
              </a:lnSpc>
              <a:spcAft>
                <a:spcPts val="600"/>
              </a:spcAft>
            </a:pPr>
            <a:r>
              <a:rPr lang="en-US" dirty="0"/>
              <a:t>Today, 56 bit DES key is too small</a:t>
            </a:r>
          </a:p>
          <a:p>
            <a:pPr lvl="1" eaLnBrk="1" hangingPunct="1">
              <a:lnSpc>
                <a:spcPct val="90000"/>
              </a:lnSpc>
              <a:spcAft>
                <a:spcPts val="600"/>
              </a:spcAft>
            </a:pPr>
            <a:r>
              <a:rPr lang="en-US" dirty="0"/>
              <a:t>Exhaustive key search is feasible</a:t>
            </a:r>
          </a:p>
          <a:p>
            <a:endParaRPr lang="en-US" altLang="en-US" sz="1200" dirty="0">
              <a:ea typeface="+mn-ea"/>
            </a:endParaRPr>
          </a:p>
          <a:p>
            <a:endParaRPr lang="en-US" altLang="en-US" sz="1200" dirty="0">
              <a:ea typeface="+mn-ea"/>
            </a:endParaRPr>
          </a:p>
          <a:p>
            <a:pPr eaLnBrk="1" hangingPunct="1">
              <a:spcAft>
                <a:spcPts val="600"/>
              </a:spcAft>
            </a:pPr>
            <a:r>
              <a:rPr lang="en-US" dirty="0"/>
              <a:t>Security depends heavily on S-boxes</a:t>
            </a:r>
          </a:p>
          <a:p>
            <a:pPr eaLnBrk="1" hangingPunct="1">
              <a:spcAft>
                <a:spcPts val="600"/>
              </a:spcAft>
            </a:pPr>
            <a:r>
              <a:rPr lang="en-US" dirty="0"/>
              <a:t>35+ years of intense analysis has revealed no back door</a:t>
            </a:r>
          </a:p>
          <a:p>
            <a:pPr eaLnBrk="1" hangingPunct="1">
              <a:spcAft>
                <a:spcPts val="600"/>
              </a:spcAft>
            </a:pPr>
            <a:r>
              <a:rPr lang="en-US" dirty="0"/>
              <a:t>Attacks, essentially exhaustive key search</a:t>
            </a:r>
          </a:p>
          <a:p>
            <a:pPr eaLnBrk="1" hangingPunct="1">
              <a:spcAft>
                <a:spcPts val="600"/>
              </a:spcAft>
            </a:pPr>
            <a:r>
              <a:rPr lang="en-US" b="1" dirty="0">
                <a:solidFill>
                  <a:srgbClr val="0070C0"/>
                </a:solidFill>
              </a:rPr>
              <a:t>Key conclusions</a:t>
            </a:r>
            <a:r>
              <a:rPr lang="en-US" dirty="0">
                <a:solidFill>
                  <a:srgbClr val="0070C0"/>
                </a:solidFill>
              </a:rPr>
              <a:t> </a:t>
            </a:r>
          </a:p>
          <a:p>
            <a:pPr lvl="1" eaLnBrk="1" hangingPunct="1">
              <a:spcAft>
                <a:spcPts val="600"/>
              </a:spcAft>
            </a:pPr>
            <a:r>
              <a:rPr lang="en-US" dirty="0"/>
              <a:t>Designers of DES knew what they were doing</a:t>
            </a:r>
          </a:p>
          <a:p>
            <a:pPr lvl="1" eaLnBrk="1" hangingPunct="1">
              <a:spcAft>
                <a:spcPts val="600"/>
              </a:spcAft>
            </a:pPr>
            <a:r>
              <a:rPr lang="en-US" dirty="0"/>
              <a:t>Designers of DES were way ahead of their time (at least regarding certain cryptanalytic techniques)</a:t>
            </a:r>
          </a:p>
          <a:p>
            <a:endParaRPr lang="de-DE" altLang="en-US" dirty="0">
              <a:ea typeface="ＭＳ Ｐゴシック" panose="020B0600070205080204" pitchFamily="34" charset="-128"/>
            </a:endParaRPr>
          </a:p>
          <a:p>
            <a:r>
              <a:rPr lang="en-US" altLang="en-US" sz="1200" dirty="0">
                <a:ea typeface="ＭＳ Ｐゴシック" panose="020B0600070205080204" pitchFamily="34" charset="-128"/>
              </a:rPr>
              <a:t>DES is quite robust against known analytical attacks: In practice it is very difficult to break the cipher with differential or linear cryptanalysis</a:t>
            </a:r>
          </a:p>
          <a:p>
            <a:endParaRPr lang="en-US" altLang="en-US" sz="1200" dirty="0">
              <a:ea typeface="ＭＳ Ｐゴシック" panose="020B0600070205080204" pitchFamily="34" charset="-128"/>
            </a:endParaRPr>
          </a:p>
          <a:p>
            <a:r>
              <a:rPr lang="en-US" sz="1200" b="0" i="0" u="none" strike="noStrike" kern="1200" baseline="0" dirty="0">
                <a:solidFill>
                  <a:schemeClr val="tx1"/>
                </a:solidFill>
                <a:latin typeface="+mn-lt"/>
                <a:ea typeface="+mn-ea"/>
                <a:cs typeface="+mn-cs"/>
              </a:rPr>
              <a:t>§ Confidentiality</a:t>
            </a:r>
          </a:p>
          <a:p>
            <a:pPr lvl="1"/>
            <a:r>
              <a:rPr lang="en-US" sz="1200" b="0" i="0" u="none" strike="noStrike" kern="1200" baseline="0" dirty="0">
                <a:solidFill>
                  <a:schemeClr val="tx1"/>
                </a:solidFill>
                <a:latin typeface="+mn-lt"/>
                <a:ea typeface="+mn-ea"/>
                <a:cs typeface="+mn-cs"/>
              </a:rPr>
              <a:t>o Encrypt message with symmetric</a:t>
            </a:r>
          </a:p>
          <a:p>
            <a:pPr lvl="1"/>
            <a:r>
              <a:rPr lang="en-US" sz="1200" b="0" i="0" u="none" strike="noStrike" kern="1200" baseline="0" dirty="0">
                <a:solidFill>
                  <a:schemeClr val="tx1"/>
                </a:solidFill>
                <a:latin typeface="+mn-lt"/>
                <a:ea typeface="+mn-ea"/>
                <a:cs typeface="+mn-cs"/>
              </a:rPr>
              <a:t>o Encrypt key with public</a:t>
            </a:r>
          </a:p>
          <a:p>
            <a:r>
              <a:rPr lang="en-US" sz="1200" b="0" i="0" u="none" strike="noStrike" kern="1200" baseline="0" dirty="0">
                <a:solidFill>
                  <a:schemeClr val="tx1"/>
                </a:solidFill>
                <a:latin typeface="+mn-lt"/>
                <a:ea typeface="+mn-ea"/>
                <a:cs typeface="+mn-cs"/>
              </a:rPr>
              <a:t>§ Authenticity</a:t>
            </a:r>
          </a:p>
          <a:p>
            <a:pPr lvl="1"/>
            <a:r>
              <a:rPr lang="en-US" sz="1200" b="0" i="0" u="none" strike="noStrike" kern="1200" baseline="0" dirty="0">
                <a:solidFill>
                  <a:schemeClr val="tx1"/>
                </a:solidFill>
                <a:latin typeface="+mn-lt"/>
                <a:ea typeface="+mn-ea"/>
                <a:cs typeface="+mn-cs"/>
              </a:rPr>
              <a:t>o Compute digest with hash</a:t>
            </a:r>
          </a:p>
          <a:p>
            <a:pPr lvl="1"/>
            <a:r>
              <a:rPr lang="en-US" sz="1200" b="0" i="0" u="none" strike="noStrike" kern="1200" baseline="0" dirty="0">
                <a:solidFill>
                  <a:schemeClr val="tx1"/>
                </a:solidFill>
                <a:latin typeface="+mn-lt"/>
                <a:ea typeface="+mn-ea"/>
                <a:cs typeface="+mn-cs"/>
              </a:rPr>
              <a:t>o Encrypt digest with private</a:t>
            </a:r>
            <a:endParaRPr lang="de-DE" altLang="en-US" dirty="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AES Animation http://www.formaestudio.com/rijndaelinspector/archivos/rijndaelanimation.html</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29</a:t>
            </a:fld>
            <a:endParaRPr lang="en-US"/>
          </a:p>
        </p:txBody>
      </p:sp>
    </p:spTree>
    <p:extLst>
      <p:ext uri="{BB962C8B-B14F-4D97-AF65-F5344CB8AC3E}">
        <p14:creationId xmlns="" xmlns:p14="http://schemas.microsoft.com/office/powerpoint/2010/main" val="331255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143D98C3-11CE-464D-86AB-34C1ECABA3D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6E55452F-9872-4AF5-A59F-A5BBE605C04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674" name="Rectangle 2">
            <a:extLst>
              <a:ext uri="{FF2B5EF4-FFF2-40B4-BE49-F238E27FC236}">
                <a16:creationId xmlns="" xmlns:a16="http://schemas.microsoft.com/office/drawing/2014/main" id="{637AA637-9819-48B5-AF55-E8CAC7FD84A8}"/>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0B25C4F7-25D5-40C1-897D-3F901B5A874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600"/>
              </a:spcAft>
            </a:pPr>
            <a:r>
              <a:rPr lang="en-US" sz="2800" dirty="0">
                <a:latin typeface="Times-Roman"/>
                <a:cs typeface="Times-Roman"/>
              </a:rPr>
              <a:t>P =</a:t>
            </a:r>
            <a:r>
              <a:rPr lang="en-US" sz="2800" dirty="0"/>
              <a:t> plaintext block </a:t>
            </a:r>
          </a:p>
          <a:p>
            <a:pPr eaLnBrk="1" hangingPunct="1">
              <a:spcAft>
                <a:spcPts val="600"/>
              </a:spcAft>
            </a:pPr>
            <a:r>
              <a:rPr lang="en-US" sz="2800" dirty="0">
                <a:latin typeface="Times-Roman"/>
                <a:cs typeface="Times-Roman"/>
              </a:rPr>
              <a:t>C =</a:t>
            </a:r>
            <a:r>
              <a:rPr lang="en-US" sz="2800" dirty="0"/>
              <a:t> ciphertext block</a:t>
            </a:r>
          </a:p>
          <a:p>
            <a:pPr eaLnBrk="1" hangingPunct="1">
              <a:spcAft>
                <a:spcPts val="600"/>
              </a:spcAft>
            </a:pPr>
            <a:r>
              <a:rPr lang="en-US" sz="2800" dirty="0"/>
              <a:t>Encrypt </a:t>
            </a:r>
            <a:r>
              <a:rPr lang="en-US" sz="2800" dirty="0">
                <a:latin typeface="Times-Roman" charset="0"/>
              </a:rPr>
              <a:t>P</a:t>
            </a:r>
            <a:r>
              <a:rPr lang="en-US" sz="2800" dirty="0"/>
              <a:t> with key </a:t>
            </a:r>
            <a:r>
              <a:rPr lang="en-US" sz="2800" dirty="0">
                <a:latin typeface="Times-Roman" charset="0"/>
              </a:rPr>
              <a:t>K</a:t>
            </a:r>
            <a:r>
              <a:rPr lang="en-US" sz="2800" dirty="0"/>
              <a:t> to get ciphertext </a:t>
            </a:r>
            <a:r>
              <a:rPr lang="en-US" sz="2800" dirty="0">
                <a:latin typeface="Times-Roman" charset="0"/>
              </a:rPr>
              <a:t>C</a:t>
            </a:r>
            <a:endParaRPr lang="en-US" sz="2800" dirty="0"/>
          </a:p>
          <a:p>
            <a:pPr lvl="1" eaLnBrk="1" hangingPunct="1">
              <a:spcAft>
                <a:spcPts val="600"/>
              </a:spcAft>
            </a:pPr>
            <a:r>
              <a:rPr lang="en-US" sz="2400" dirty="0">
                <a:latin typeface="Times-Roman" charset="0"/>
              </a:rPr>
              <a:t>C = E(P, K)</a:t>
            </a:r>
          </a:p>
          <a:p>
            <a:pPr eaLnBrk="1" hangingPunct="1">
              <a:spcAft>
                <a:spcPts val="600"/>
              </a:spcAft>
            </a:pPr>
            <a:r>
              <a:rPr lang="en-US" sz="2800" dirty="0"/>
              <a:t>Decrypt </a:t>
            </a:r>
            <a:r>
              <a:rPr lang="en-US" sz="2800" dirty="0">
                <a:latin typeface="Times-Roman" charset="0"/>
              </a:rPr>
              <a:t>C</a:t>
            </a:r>
            <a:r>
              <a:rPr lang="en-US" sz="2800" dirty="0"/>
              <a:t> with key </a:t>
            </a:r>
            <a:r>
              <a:rPr lang="en-US" sz="2800" dirty="0">
                <a:latin typeface="Times-Roman" charset="0"/>
              </a:rPr>
              <a:t>K</a:t>
            </a:r>
            <a:r>
              <a:rPr lang="en-US" sz="2800" dirty="0"/>
              <a:t> to get plaintext </a:t>
            </a:r>
            <a:r>
              <a:rPr lang="en-US" sz="2800" dirty="0">
                <a:latin typeface="Times-Roman" charset="0"/>
              </a:rPr>
              <a:t>P</a:t>
            </a:r>
            <a:endParaRPr lang="en-US" sz="2800" dirty="0"/>
          </a:p>
          <a:p>
            <a:pPr lvl="1" eaLnBrk="1" hangingPunct="1">
              <a:spcAft>
                <a:spcPts val="600"/>
              </a:spcAft>
            </a:pPr>
            <a:r>
              <a:rPr lang="en-US" sz="2400" dirty="0">
                <a:latin typeface="Times-Roman" charset="0"/>
              </a:rPr>
              <a:t>P = D(C, K)</a:t>
            </a:r>
          </a:p>
          <a:p>
            <a:endParaRPr lang="de-DE" altLang="en-US" dirty="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C2E756ED-62EF-4CBD-955F-6207899DA10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F8D7F11E-42CB-4E03-9B94-9A65F8200D5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0722" name="Rectangle 2">
            <a:extLst>
              <a:ext uri="{FF2B5EF4-FFF2-40B4-BE49-F238E27FC236}">
                <a16:creationId xmlns="" xmlns:a16="http://schemas.microsoft.com/office/drawing/2014/main" id="{90F0084B-40AD-4831-9971-1F89AEAEDCD9}"/>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8EB118F6-52BB-4A67-AD24-B6DE4DA6EA2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ea typeface="ＭＳ Ｐゴシック" panose="020B0600070205080204" pitchFamily="34" charset="-128"/>
              </a:rPr>
              <a:t>, the design criteria for DES have not been published</a:t>
            </a:r>
          </a:p>
          <a:p>
            <a:endParaRPr lang="de-DE" altLang="en-US" dirty="0">
              <a:ea typeface="ＭＳ Ｐゴシック" panose="020B0600070205080204" pitchFamily="34" charset="-128"/>
            </a:endParaRPr>
          </a:p>
          <a:p>
            <a:pPr eaLnBrk="1" hangingPunct="1">
              <a:spcAft>
                <a:spcPts val="600"/>
              </a:spcAft>
            </a:pPr>
            <a:r>
              <a:rPr lang="en-US" b="1" dirty="0">
                <a:solidFill>
                  <a:schemeClr val="hlink"/>
                </a:solidFill>
              </a:rPr>
              <a:t>DES</a:t>
            </a:r>
            <a:r>
              <a:rPr lang="en-US" dirty="0"/>
              <a:t> developed in 1970’s</a:t>
            </a:r>
          </a:p>
          <a:p>
            <a:pPr eaLnBrk="1" hangingPunct="1">
              <a:spcAft>
                <a:spcPts val="600"/>
              </a:spcAft>
            </a:pPr>
            <a:r>
              <a:rPr lang="en-US" dirty="0"/>
              <a:t>Based on IBM’s Lucifer cipher</a:t>
            </a:r>
          </a:p>
          <a:p>
            <a:pPr eaLnBrk="1" hangingPunct="1">
              <a:spcAft>
                <a:spcPts val="600"/>
              </a:spcAft>
            </a:pPr>
            <a:r>
              <a:rPr lang="en-US" dirty="0"/>
              <a:t>DES was U.S. government standard</a:t>
            </a:r>
          </a:p>
          <a:p>
            <a:pPr eaLnBrk="1" hangingPunct="1">
              <a:spcAft>
                <a:spcPts val="600"/>
              </a:spcAft>
            </a:pPr>
            <a:r>
              <a:rPr lang="en-US" dirty="0"/>
              <a:t>Development of DES was controversial</a:t>
            </a:r>
          </a:p>
          <a:p>
            <a:pPr lvl="1" eaLnBrk="1" hangingPunct="1">
              <a:spcAft>
                <a:spcPts val="600"/>
              </a:spcAft>
            </a:pPr>
            <a:r>
              <a:rPr lang="en-US" dirty="0"/>
              <a:t>NSA secretly involved </a:t>
            </a:r>
          </a:p>
          <a:p>
            <a:pPr lvl="1" eaLnBrk="1" hangingPunct="1">
              <a:spcAft>
                <a:spcPts val="600"/>
              </a:spcAft>
            </a:pPr>
            <a:r>
              <a:rPr lang="en-US" dirty="0"/>
              <a:t>Design process was secret</a:t>
            </a:r>
          </a:p>
          <a:p>
            <a:pPr lvl="1" eaLnBrk="1" hangingPunct="1">
              <a:spcAft>
                <a:spcPts val="600"/>
              </a:spcAft>
            </a:pPr>
            <a:r>
              <a:rPr lang="en-US" dirty="0"/>
              <a:t>Key length reduced from 128 to 56 bits</a:t>
            </a:r>
          </a:p>
          <a:p>
            <a:endParaRPr lang="de-DE" altLang="en-US" dirty="0">
              <a:ea typeface="ＭＳ Ｐゴシック" panose="020B0600070205080204" pitchFamily="34" charset="-128"/>
            </a:endParaRPr>
          </a:p>
          <a:p>
            <a:pPr eaLnBrk="1" hangingPunct="1">
              <a:spcAft>
                <a:spcPts val="600"/>
              </a:spcAft>
            </a:pPr>
            <a:r>
              <a:rPr lang="en-US" sz="2800" dirty="0"/>
              <a:t>DES is a Feistel cipher with…</a:t>
            </a:r>
          </a:p>
          <a:p>
            <a:pPr lvl="1" eaLnBrk="1" hangingPunct="1">
              <a:spcAft>
                <a:spcPts val="600"/>
              </a:spcAft>
            </a:pPr>
            <a:r>
              <a:rPr lang="en-US" sz="2400" dirty="0"/>
              <a:t>64 bit block length</a:t>
            </a:r>
          </a:p>
          <a:p>
            <a:pPr lvl="1" eaLnBrk="1" hangingPunct="1">
              <a:spcAft>
                <a:spcPts val="600"/>
              </a:spcAft>
            </a:pPr>
            <a:r>
              <a:rPr lang="en-US" sz="2400" dirty="0"/>
              <a:t>56 bit key length</a:t>
            </a:r>
          </a:p>
          <a:p>
            <a:pPr lvl="1" eaLnBrk="1" hangingPunct="1">
              <a:spcAft>
                <a:spcPts val="600"/>
              </a:spcAft>
            </a:pPr>
            <a:r>
              <a:rPr lang="en-US" sz="2400" dirty="0"/>
              <a:t>16 rounds</a:t>
            </a:r>
          </a:p>
          <a:p>
            <a:pPr lvl="1" eaLnBrk="1" hangingPunct="1">
              <a:spcAft>
                <a:spcPts val="600"/>
              </a:spcAft>
            </a:pPr>
            <a:r>
              <a:rPr lang="en-US" sz="2400" dirty="0"/>
              <a:t>48 bits of key used each round (subkey)</a:t>
            </a:r>
          </a:p>
          <a:p>
            <a:pPr eaLnBrk="1" hangingPunct="1">
              <a:spcAft>
                <a:spcPts val="600"/>
              </a:spcAft>
            </a:pPr>
            <a:r>
              <a:rPr lang="en-US" sz="2800" dirty="0"/>
              <a:t>Round function is relatively simple</a:t>
            </a:r>
          </a:p>
          <a:p>
            <a:pPr eaLnBrk="1" hangingPunct="1">
              <a:spcAft>
                <a:spcPts val="600"/>
              </a:spcAft>
            </a:pPr>
            <a:r>
              <a:rPr lang="en-US" sz="2800" dirty="0"/>
              <a:t>Security depends heavily on “S-boxes”</a:t>
            </a:r>
          </a:p>
          <a:p>
            <a:pPr lvl="1" eaLnBrk="1" hangingPunct="1">
              <a:spcAft>
                <a:spcPts val="600"/>
              </a:spcAft>
            </a:pPr>
            <a:r>
              <a:rPr lang="en-US" sz="2400" dirty="0"/>
              <a:t>Each S-box maps 6 bits to 4 bits</a:t>
            </a:r>
          </a:p>
          <a:p>
            <a:endParaRPr lang="de-DE"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a:extLst>
              <a:ext uri="{FF2B5EF4-FFF2-40B4-BE49-F238E27FC236}">
                <a16:creationId xmlns="" xmlns:a16="http://schemas.microsoft.com/office/drawing/2014/main" id="{C015DF49-24E6-4E53-B521-BF60FC7E0DB7}"/>
              </a:ext>
            </a:extLst>
          </p:cNvPr>
          <p:cNvSpPr>
            <a:spLocks noGrp="1" noRot="1" noChangeAspect="1" noTextEdit="1"/>
          </p:cNvSpPr>
          <p:nvPr>
            <p:ph type="sldImg"/>
          </p:nvPr>
        </p:nvSpPr>
        <p:spPr>
          <a:ln/>
        </p:spPr>
      </p:sp>
      <p:sp>
        <p:nvSpPr>
          <p:cNvPr id="32770" name="Notizenplatzhalter 2">
            <a:extLst>
              <a:ext uri="{FF2B5EF4-FFF2-40B4-BE49-F238E27FC236}">
                <a16:creationId xmlns="" xmlns:a16="http://schemas.microsoft.com/office/drawing/2014/main" id="{167C7613-31FC-4782-9D3D-31952F77D08C}"/>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US" dirty="0"/>
              <a:t>Substitutions</a:t>
            </a:r>
          </a:p>
          <a:p>
            <a:pPr lvl="1"/>
            <a:r>
              <a:rPr lang="en-US" dirty="0"/>
              <a:t>Each plaintext element or group of elements is uniquely replaced by a corresponding ciphertext element or group of elements</a:t>
            </a:r>
          </a:p>
          <a:p>
            <a:pPr lvl="0"/>
            <a:r>
              <a:rPr lang="en-US" dirty="0"/>
              <a:t>Permutation </a:t>
            </a:r>
          </a:p>
          <a:p>
            <a:pPr lvl="1"/>
            <a:r>
              <a:rPr lang="en-US" dirty="0"/>
              <a:t>No elements are added or deleted or replaced in the sequence, rather the order in which the elements appear in the sequence is changed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Hides patterns within the message</a:t>
            </a:r>
            <a:endParaRPr lang="de-DE" altLang="en-US" sz="1200" b="1" dirty="0">
              <a:solidFill>
                <a:srgbClr val="0070C0"/>
              </a:solidFill>
              <a:ea typeface="ＭＳ Ｐゴシック" panose="020B0600070205080204" pitchFamily="34" charset="-128"/>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Confusion</a:t>
            </a:r>
          </a:p>
          <a:p>
            <a:r>
              <a:rPr lang="en-US" sz="1200" b="0" i="0" u="none" strike="noStrike" kern="1200" baseline="0" dirty="0">
                <a:solidFill>
                  <a:schemeClr val="tx1"/>
                </a:solidFill>
                <a:latin typeface="+mn-lt"/>
                <a:ea typeface="+mn-ea"/>
                <a:cs typeface="+mn-cs"/>
              </a:rPr>
              <a:t> o Relationship between key and ciphertext</a:t>
            </a:r>
          </a:p>
          <a:p>
            <a:r>
              <a:rPr lang="en-US" sz="1200" b="0" i="0" u="none" strike="noStrike" kern="1200" baseline="0" dirty="0">
                <a:solidFill>
                  <a:schemeClr val="tx1"/>
                </a:solidFill>
                <a:latin typeface="+mn-lt"/>
                <a:ea typeface="+mn-ea"/>
                <a:cs typeface="+mn-cs"/>
              </a:rPr>
              <a:t> o Small change in key → large change in ciphertext</a:t>
            </a:r>
          </a:p>
          <a:p>
            <a:r>
              <a:rPr lang="en-US" sz="1200" b="0" i="0" u="none" strike="noStrike" kern="1200" baseline="0" dirty="0">
                <a:solidFill>
                  <a:schemeClr val="tx1"/>
                </a:solidFill>
                <a:latin typeface="+mn-lt"/>
                <a:ea typeface="+mn-ea"/>
                <a:cs typeface="+mn-cs"/>
              </a:rPr>
              <a:t> o XOR is not sufficient; one-to-one</a:t>
            </a:r>
          </a:p>
          <a:p>
            <a:r>
              <a:rPr lang="en-US" sz="1200" b="0" i="0" u="none" strike="noStrike" kern="1200" baseline="0" dirty="0">
                <a:solidFill>
                  <a:schemeClr val="tx1"/>
                </a:solidFill>
                <a:latin typeface="+mn-lt"/>
                <a:ea typeface="+mn-ea"/>
                <a:cs typeface="+mn-cs"/>
              </a:rPr>
              <a:t> o Key schedule</a:t>
            </a:r>
          </a:p>
          <a:p>
            <a:r>
              <a:rPr lang="en-US" sz="1200" b="0" i="0" u="none" strike="noStrike" kern="1200" baseline="0" dirty="0">
                <a:solidFill>
                  <a:schemeClr val="tx1"/>
                </a:solidFill>
                <a:latin typeface="+mn-lt"/>
                <a:ea typeface="+mn-ea"/>
                <a:cs typeface="+mn-cs"/>
              </a:rPr>
              <a:t>- Diffusion</a:t>
            </a:r>
          </a:p>
          <a:p>
            <a:r>
              <a:rPr lang="en-US" sz="1200" b="0" i="0" u="none" strike="noStrike" kern="1200" baseline="0" dirty="0">
                <a:solidFill>
                  <a:schemeClr val="tx1"/>
                </a:solidFill>
                <a:latin typeface="+mn-lt"/>
                <a:ea typeface="+mn-ea"/>
                <a:cs typeface="+mn-cs"/>
              </a:rPr>
              <a:t> o Relationship between message and ciphertext</a:t>
            </a:r>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r>
              <a:rPr lang="de-DE" altLang="en-US" sz="1200" dirty="0">
                <a:ea typeface="ＭＳ Ｐゴシック" panose="020B0600070205080204" pitchFamily="34" charset="-128"/>
              </a:rPr>
              <a:t>, which is found in both AES and DES.</a:t>
            </a:r>
          </a:p>
          <a:p>
            <a:endParaRPr lang="de-DE" altLang="en-US" sz="1200" dirty="0">
              <a:ea typeface="ＭＳ Ｐゴシック" panose="020B0600070205080204" pitchFamily="34" charset="-128"/>
            </a:endParaRPr>
          </a:p>
          <a:p>
            <a:endParaRPr lang="de-DE" altLang="en-US" sz="1200" dirty="0">
              <a:ea typeface="ＭＳ Ｐゴシック" panose="020B0600070205080204" pitchFamily="34" charset="-128"/>
            </a:endParaRPr>
          </a:p>
          <a:p>
            <a:r>
              <a:rPr lang="de-DE" altLang="en-US" sz="1200" dirty="0">
                <a:ea typeface="ＭＳ Ｐゴシック" panose="020B0600070205080204" pitchFamily="34" charset="-128"/>
              </a:rPr>
              <a:t>Confusion:</a:t>
            </a:r>
          </a:p>
          <a:p>
            <a:r>
              <a:rPr lang="en-US" sz="1200" b="0" i="0" u="none" strike="noStrike" kern="1200" baseline="0" dirty="0">
                <a:solidFill>
                  <a:schemeClr val="tx1"/>
                </a:solidFill>
                <a:latin typeface="+mn-lt"/>
                <a:ea typeface="+mn-ea"/>
                <a:cs typeface="+mn-cs"/>
              </a:rPr>
              <a:t>•Seeks to make the relationship between the statistics of the ciphertext and the value of the encryption key as complex as possible </a:t>
            </a:r>
          </a:p>
          <a:p>
            <a:r>
              <a:rPr lang="en-US" sz="1200" b="0" i="0" u="none" strike="noStrike" kern="1200" baseline="0" dirty="0">
                <a:solidFill>
                  <a:schemeClr val="tx1"/>
                </a:solidFill>
                <a:latin typeface="+mn-lt"/>
                <a:ea typeface="+mn-ea"/>
                <a:cs typeface="+mn-cs"/>
              </a:rPr>
              <a:t>•Even if the attacker can get some handle on the statistics of the ciphertext, the way in which the key was used to produce that ciphertext is so complex as to make it difficult to deduce the key </a:t>
            </a:r>
          </a:p>
          <a:p>
            <a:endParaRPr lang="en-US" sz="1200" b="0" i="0" u="none" strike="noStrike" kern="1200" baseline="0" dirty="0">
              <a:solidFill>
                <a:schemeClr val="tx1"/>
              </a:solidFill>
              <a:latin typeface="+mn-lt"/>
              <a:ea typeface="+mn-ea"/>
              <a:cs typeface="+mn-cs"/>
            </a:endParaRPr>
          </a:p>
          <a:p>
            <a:endParaRPr lang="de-DE" altLang="en-US" dirty="0">
              <a:ea typeface="ＭＳ Ｐゴシック" panose="020B0600070205080204" pitchFamily="34" charset="-128"/>
            </a:endParaRPr>
          </a:p>
        </p:txBody>
      </p:sp>
      <p:sp>
        <p:nvSpPr>
          <p:cNvPr id="32771" name="Foliennummernplatzhalter 3">
            <a:extLst>
              <a:ext uri="{FF2B5EF4-FFF2-40B4-BE49-F238E27FC236}">
                <a16:creationId xmlns="" xmlns:a16="http://schemas.microsoft.com/office/drawing/2014/main" id="{98EB9E49-BA77-4AFD-985E-8469DF7051CE}"/>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0F711934-5DBB-4C7B-99F0-B980500DAAE4}"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lienbildplatzhalter 1">
            <a:extLst>
              <a:ext uri="{FF2B5EF4-FFF2-40B4-BE49-F238E27FC236}">
                <a16:creationId xmlns="" xmlns:a16="http://schemas.microsoft.com/office/drawing/2014/main" id="{82FF1AB6-AF48-48A1-BF98-7ECF7D38C47D}"/>
              </a:ext>
            </a:extLst>
          </p:cNvPr>
          <p:cNvSpPr>
            <a:spLocks noGrp="1" noRot="1" noChangeAspect="1" noTextEdit="1"/>
          </p:cNvSpPr>
          <p:nvPr>
            <p:ph type="sldImg"/>
          </p:nvPr>
        </p:nvSpPr>
        <p:spPr>
          <a:ln/>
        </p:spPr>
      </p:sp>
      <p:sp>
        <p:nvSpPr>
          <p:cNvPr id="34818" name="Notizenplatzhalter 2">
            <a:extLst>
              <a:ext uri="{FF2B5EF4-FFF2-40B4-BE49-F238E27FC236}">
                <a16:creationId xmlns="" xmlns:a16="http://schemas.microsoft.com/office/drawing/2014/main" id="{C726609F-748C-41C2-8904-34EB9BF00F1E}"/>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
        <p:nvSpPr>
          <p:cNvPr id="34819" name="Foliennummernplatzhalter 3">
            <a:extLst>
              <a:ext uri="{FF2B5EF4-FFF2-40B4-BE49-F238E27FC236}">
                <a16:creationId xmlns="" xmlns:a16="http://schemas.microsoft.com/office/drawing/2014/main" id="{E37828EC-75C6-4E08-A5CC-0516ACB50E79}"/>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433A1C0-C8C4-43E1-B3F0-3DC4428F5909}"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111F0332-9A0B-48C2-B0B1-18295882022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9A0EC72A-E0E2-42BD-BBBD-8C210D6B73B3}"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9</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8914" name="Rectangle 2">
            <a:extLst>
              <a:ext uri="{FF2B5EF4-FFF2-40B4-BE49-F238E27FC236}">
                <a16:creationId xmlns="" xmlns:a16="http://schemas.microsoft.com/office/drawing/2014/main" id="{F94ECB3D-ED56-4E33-87E7-A4D307337AC5}"/>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384A03D1-F6AE-46DE-8AF8-3FB40AA83A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600"/>
              </a:spcAft>
            </a:pPr>
            <a:r>
              <a:rPr lang="en-US" dirty="0"/>
              <a:t>Plaintext and ciphertext consist of fixed-sized blocks</a:t>
            </a:r>
          </a:p>
          <a:p>
            <a:pPr eaLnBrk="1" hangingPunct="1">
              <a:spcAft>
                <a:spcPts val="600"/>
              </a:spcAft>
            </a:pPr>
            <a:r>
              <a:rPr lang="en-US" dirty="0"/>
              <a:t>Ciphertext obtained from plaintext by iterating a </a:t>
            </a:r>
            <a:r>
              <a:rPr lang="en-US" b="1" dirty="0">
                <a:solidFill>
                  <a:srgbClr val="0070C0"/>
                </a:solidFill>
              </a:rPr>
              <a:t>round function</a:t>
            </a:r>
          </a:p>
          <a:p>
            <a:pPr eaLnBrk="1" hangingPunct="1">
              <a:spcAft>
                <a:spcPts val="600"/>
              </a:spcAft>
            </a:pPr>
            <a:r>
              <a:rPr lang="en-US" dirty="0"/>
              <a:t>Input to round function consists of </a:t>
            </a:r>
            <a:r>
              <a:rPr lang="en-US" b="1" i="1" dirty="0">
                <a:solidFill>
                  <a:srgbClr val="C00000"/>
                </a:solidFill>
              </a:rPr>
              <a:t>key</a:t>
            </a:r>
            <a:r>
              <a:rPr lang="en-US" dirty="0"/>
              <a:t> and </a:t>
            </a:r>
            <a:r>
              <a:rPr lang="en-US" b="1" i="1" dirty="0">
                <a:solidFill>
                  <a:srgbClr val="C00000"/>
                </a:solidFill>
              </a:rPr>
              <a:t>output</a:t>
            </a:r>
            <a:r>
              <a:rPr lang="en-US" dirty="0"/>
              <a:t> of previous round</a:t>
            </a:r>
          </a:p>
          <a:p>
            <a:pPr eaLnBrk="1" hangingPunct="1">
              <a:spcAft>
                <a:spcPts val="600"/>
              </a:spcAft>
            </a:pPr>
            <a:r>
              <a:rPr lang="en-US" dirty="0"/>
              <a:t>Usually implemented in software</a:t>
            </a:r>
          </a:p>
          <a:p>
            <a:endParaRPr lang="de-DE" altLang="en-US" dirty="0">
              <a:ea typeface="ＭＳ Ｐゴシック" panose="020B0600070205080204" pitchFamily="34" charset="-128"/>
            </a:endParaRPr>
          </a:p>
          <a:p>
            <a:r>
              <a:rPr lang="de-DE" altLang="en-US" dirty="0">
                <a:ea typeface="ＭＳ Ｐゴシック" panose="020B0600070205080204" pitchFamily="34" charset="-128"/>
              </a:rPr>
              <a:t>Permutation = </a:t>
            </a:r>
            <a:r>
              <a:rPr lang="en-US" sz="1200" dirty="0"/>
              <a:t>function that </a:t>
            </a:r>
            <a:r>
              <a:rPr lang="en-US" sz="1200" dirty="0">
                <a:solidFill>
                  <a:schemeClr val="accent3"/>
                </a:solidFill>
              </a:rPr>
              <a:t>“rearranges”</a:t>
            </a:r>
            <a:r>
              <a:rPr lang="en-US" sz="1200" dirty="0"/>
              <a:t> the elements </a:t>
            </a:r>
            <a:endParaRPr lang="de-DE" altLang="en-US" dirty="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0B126E17-BC96-4F9F-AF42-D3BB5EDF34F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DA4EB994-DCA5-415E-B20A-83D89753653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11</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0962" name="Rectangle 2">
            <a:extLst>
              <a:ext uri="{FF2B5EF4-FFF2-40B4-BE49-F238E27FC236}">
                <a16:creationId xmlns="" xmlns:a16="http://schemas.microsoft.com/office/drawing/2014/main" id="{FB4089AE-9C31-4621-9E62-B3A6F40E6B97}"/>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DDAE128A-829D-44C0-A210-2833DB84E00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Aft>
                <a:spcPts val="600"/>
              </a:spcAft>
            </a:pPr>
            <a:r>
              <a:rPr lang="en-US" b="1" dirty="0">
                <a:solidFill>
                  <a:srgbClr val="0070C0"/>
                </a:solidFill>
              </a:rPr>
              <a:t>Feistel cipher</a:t>
            </a:r>
            <a:r>
              <a:rPr lang="en-US" dirty="0">
                <a:solidFill>
                  <a:srgbClr val="0070C0"/>
                </a:solidFill>
              </a:rPr>
              <a:t> </a:t>
            </a:r>
            <a:r>
              <a:rPr lang="en-US" dirty="0"/>
              <a:t>is an approach adopted by many block ciphers</a:t>
            </a:r>
          </a:p>
          <a:p>
            <a:pPr eaLnBrk="1" hangingPunct="1">
              <a:spcAft>
                <a:spcPts val="600"/>
              </a:spcAft>
            </a:pPr>
            <a:r>
              <a:rPr lang="en-US" dirty="0"/>
              <a:t>Split plaintext block into left and right halves: </a:t>
            </a:r>
          </a:p>
          <a:p>
            <a:pPr marL="0" indent="0" eaLnBrk="1" hangingPunct="1">
              <a:spcAft>
                <a:spcPts val="600"/>
              </a:spcAft>
              <a:buNone/>
            </a:pPr>
            <a:r>
              <a:rPr lang="en-US" dirty="0">
                <a:latin typeface="Times-Roman" charset="0"/>
              </a:rPr>
              <a:t>        P </a:t>
            </a:r>
            <a:r>
              <a:rPr lang="en-US" dirty="0"/>
              <a:t>= </a:t>
            </a:r>
            <a:r>
              <a:rPr lang="en-US" dirty="0">
                <a:latin typeface="Times-Roman" charset="0"/>
              </a:rPr>
              <a:t>(L</a:t>
            </a:r>
            <a:r>
              <a:rPr lang="en-US" baseline="-25000" dirty="0">
                <a:latin typeface="Times-Roman" charset="0"/>
              </a:rPr>
              <a:t>0</a:t>
            </a:r>
            <a:r>
              <a:rPr lang="en-US" dirty="0">
                <a:latin typeface="Times-Roman" charset="0"/>
              </a:rPr>
              <a:t>,</a:t>
            </a:r>
            <a:r>
              <a:rPr lang="en-US" baseline="-25000" dirty="0">
                <a:latin typeface="Times-Roman" charset="0"/>
              </a:rPr>
              <a:t> </a:t>
            </a:r>
            <a:r>
              <a:rPr lang="en-US" dirty="0">
                <a:latin typeface="Times-Roman" charset="0"/>
              </a:rPr>
              <a:t>R</a:t>
            </a:r>
            <a:r>
              <a:rPr lang="en-US" baseline="-25000" dirty="0">
                <a:latin typeface="Times-Roman" charset="0"/>
              </a:rPr>
              <a:t>0</a:t>
            </a:r>
            <a:r>
              <a:rPr lang="en-US" dirty="0">
                <a:latin typeface="Times-Roman" charset="0"/>
              </a:rPr>
              <a:t>)</a:t>
            </a:r>
            <a:endParaRPr lang="en-US" dirty="0">
              <a:latin typeface="Courier" charset="0"/>
            </a:endParaRPr>
          </a:p>
          <a:p>
            <a:pPr eaLnBrk="1" hangingPunct="1">
              <a:spcAft>
                <a:spcPts val="600"/>
              </a:spcAft>
            </a:pPr>
            <a:r>
              <a:rPr lang="en-US" dirty="0"/>
              <a:t>For each round </a:t>
            </a:r>
            <a:r>
              <a:rPr lang="en-US" dirty="0">
                <a:latin typeface="Times-Roman" charset="0"/>
              </a:rPr>
              <a:t>i = 1, 2, ..., n</a:t>
            </a:r>
            <a:r>
              <a:rPr lang="en-US" dirty="0"/>
              <a:t>, compute</a:t>
            </a:r>
          </a:p>
          <a:p>
            <a:pPr lvl="1">
              <a:spcAft>
                <a:spcPts val="600"/>
              </a:spcAft>
              <a:buNone/>
            </a:pPr>
            <a:r>
              <a:rPr lang="en-US" sz="3200" dirty="0">
                <a:latin typeface="Times-Roman" charset="0"/>
              </a:rPr>
              <a:t>	L</a:t>
            </a:r>
            <a:r>
              <a:rPr lang="en-US" sz="3200" baseline="-25000" dirty="0">
                <a:latin typeface="Times-Roman" charset="0"/>
              </a:rPr>
              <a:t>i </a:t>
            </a:r>
            <a:r>
              <a:rPr lang="en-US" sz="3200" dirty="0">
                <a:latin typeface="Times-Roman" charset="0"/>
              </a:rPr>
              <a:t>= R</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 </a:t>
            </a:r>
          </a:p>
          <a:p>
            <a:pPr lvl="1">
              <a:spcAft>
                <a:spcPts val="600"/>
              </a:spcAft>
              <a:buNone/>
            </a:pPr>
            <a:r>
              <a:rPr lang="en-US" sz="3200" dirty="0">
                <a:latin typeface="Times-Roman" charset="0"/>
              </a:rPr>
              <a:t>	R</a:t>
            </a:r>
            <a:r>
              <a:rPr lang="en-US" sz="3200" baseline="-25000" dirty="0">
                <a:latin typeface="Times-Roman" charset="0"/>
              </a:rPr>
              <a:t>i </a:t>
            </a:r>
            <a:r>
              <a:rPr lang="en-US" sz="3200" dirty="0">
                <a:latin typeface="Times-Roman" charset="0"/>
              </a:rPr>
              <a:t>= L</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 </a:t>
            </a:r>
            <a:r>
              <a:rPr lang="en-US" sz="3200" dirty="0">
                <a:latin typeface="Times-Roman" charset="0"/>
                <a:sym typeface="Symbol" charset="2"/>
              </a:rPr>
              <a:t> </a:t>
            </a:r>
            <a:r>
              <a:rPr lang="en-US" sz="3200" dirty="0">
                <a:latin typeface="Times-Roman" charset="0"/>
              </a:rPr>
              <a:t>F(R</a:t>
            </a:r>
            <a:r>
              <a:rPr lang="en-US" sz="3200" baseline="-25000" dirty="0">
                <a:latin typeface="Times-Roman" charset="0"/>
              </a:rPr>
              <a:t>i</a:t>
            </a:r>
            <a:r>
              <a:rPr lang="en-US" sz="3200" baseline="-25000" dirty="0">
                <a:latin typeface="Times-Roman" charset="0"/>
                <a:sym typeface="Symbol" charset="2"/>
              </a:rPr>
              <a:t></a:t>
            </a:r>
            <a:r>
              <a:rPr lang="en-US" sz="3200" baseline="-25000" dirty="0">
                <a:latin typeface="Times-Roman" charset="0"/>
              </a:rPr>
              <a:t>1</a:t>
            </a:r>
            <a:r>
              <a:rPr lang="en-US" sz="3200" dirty="0">
                <a:latin typeface="Times-Roman" charset="0"/>
              </a:rPr>
              <a:t>,</a:t>
            </a:r>
            <a:r>
              <a:rPr lang="en-US" sz="3200" baseline="-25000" dirty="0">
                <a:latin typeface="Times-Roman" charset="0"/>
              </a:rPr>
              <a:t> </a:t>
            </a:r>
            <a:r>
              <a:rPr lang="en-US" sz="3200" dirty="0">
                <a:latin typeface="Times-Roman" charset="0"/>
              </a:rPr>
              <a:t>K</a:t>
            </a:r>
            <a:r>
              <a:rPr lang="en-US" sz="3200" baseline="-25000" dirty="0">
                <a:latin typeface="Times-Roman" charset="0"/>
              </a:rPr>
              <a:t>i</a:t>
            </a:r>
            <a:r>
              <a:rPr lang="en-US" sz="3200" dirty="0">
                <a:latin typeface="Times-Roman" charset="0"/>
              </a:rPr>
              <a:t>)</a:t>
            </a:r>
          </a:p>
          <a:p>
            <a:pPr lvl="1">
              <a:spcAft>
                <a:spcPts val="600"/>
              </a:spcAft>
              <a:buNone/>
            </a:pPr>
            <a:r>
              <a:rPr lang="en-US" sz="3200" dirty="0">
                <a:latin typeface="Courier" charset="0"/>
              </a:rPr>
              <a:t>	</a:t>
            </a:r>
            <a:r>
              <a:rPr lang="en-US" sz="3200" dirty="0"/>
              <a:t>where </a:t>
            </a:r>
            <a:r>
              <a:rPr lang="en-US" sz="3200" dirty="0">
                <a:latin typeface="Times-Roman" charset="0"/>
              </a:rPr>
              <a:t>F</a:t>
            </a:r>
            <a:r>
              <a:rPr lang="en-US" sz="3200" dirty="0"/>
              <a:t> is </a:t>
            </a:r>
            <a:r>
              <a:rPr lang="en-US" sz="3200" b="1" dirty="0">
                <a:solidFill>
                  <a:srgbClr val="C00000"/>
                </a:solidFill>
              </a:rPr>
              <a:t>round function</a:t>
            </a:r>
            <a:r>
              <a:rPr lang="en-US" sz="3200" i="1" dirty="0">
                <a:solidFill>
                  <a:srgbClr val="C00000"/>
                </a:solidFill>
              </a:rPr>
              <a:t> </a:t>
            </a:r>
            <a:r>
              <a:rPr lang="en-US" sz="3200" dirty="0"/>
              <a:t>and </a:t>
            </a:r>
            <a:r>
              <a:rPr lang="en-US" sz="3200" dirty="0">
                <a:latin typeface="Times-Roman" charset="0"/>
              </a:rPr>
              <a:t>K</a:t>
            </a:r>
            <a:r>
              <a:rPr lang="en-US" sz="3200" baseline="-25000" dirty="0">
                <a:latin typeface="Times-Roman" charset="0"/>
              </a:rPr>
              <a:t>i</a:t>
            </a:r>
            <a:r>
              <a:rPr lang="en-US" sz="3200" dirty="0"/>
              <a:t> is </a:t>
            </a:r>
            <a:r>
              <a:rPr lang="en-US" sz="3200" b="1" dirty="0">
                <a:solidFill>
                  <a:srgbClr val="C00000"/>
                </a:solidFill>
              </a:rPr>
              <a:t>subkey</a:t>
            </a:r>
            <a:endParaRPr lang="en-US" sz="3200" dirty="0">
              <a:solidFill>
                <a:srgbClr val="C00000"/>
              </a:solidFill>
            </a:endParaRPr>
          </a:p>
          <a:p>
            <a:pPr eaLnBrk="1" hangingPunct="1">
              <a:spcAft>
                <a:spcPts val="600"/>
              </a:spcAft>
            </a:pPr>
            <a:r>
              <a:rPr lang="en-US" dirty="0"/>
              <a:t>Ciphertext: </a:t>
            </a:r>
            <a:r>
              <a:rPr lang="en-US" dirty="0">
                <a:latin typeface="Times-Roman" charset="0"/>
              </a:rPr>
              <a:t>C</a:t>
            </a:r>
            <a:r>
              <a:rPr lang="en-US" dirty="0"/>
              <a:t> </a:t>
            </a:r>
            <a:r>
              <a:rPr lang="en-US" dirty="0">
                <a:latin typeface="Times-Roman" charset="0"/>
              </a:rPr>
              <a:t>=</a:t>
            </a:r>
            <a:r>
              <a:rPr lang="en-US" dirty="0"/>
              <a:t> </a:t>
            </a:r>
            <a:r>
              <a:rPr lang="en-US" dirty="0">
                <a:latin typeface="Times-Roman" charset="0"/>
              </a:rPr>
              <a:t>(L</a:t>
            </a:r>
            <a:r>
              <a:rPr lang="en-US" baseline="-25000" dirty="0">
                <a:latin typeface="Times-Roman" charset="0"/>
              </a:rPr>
              <a:t>n</a:t>
            </a:r>
            <a:r>
              <a:rPr lang="en-US" dirty="0">
                <a:latin typeface="Times-Roman" charset="0"/>
              </a:rPr>
              <a:t>,</a:t>
            </a:r>
            <a:r>
              <a:rPr lang="en-US" baseline="-25000" dirty="0">
                <a:latin typeface="Times-Roman" charset="0"/>
              </a:rPr>
              <a:t> </a:t>
            </a:r>
            <a:r>
              <a:rPr lang="en-US" dirty="0">
                <a:latin typeface="Times-Roman" charset="0"/>
              </a:rPr>
              <a:t>R</a:t>
            </a:r>
            <a:r>
              <a:rPr lang="en-US" baseline="-25000" dirty="0">
                <a:latin typeface="Times-Roman" charset="0"/>
              </a:rPr>
              <a:t>n</a:t>
            </a:r>
            <a:r>
              <a:rPr lang="en-US" dirty="0">
                <a:latin typeface="Times-Roman" charset="0"/>
              </a:rPr>
              <a:t>)</a:t>
            </a:r>
          </a:p>
          <a:p>
            <a:endParaRPr lang="de-DE" altLang="en-US" dirty="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CC683BBB-0E11-4746-A492-F6500103851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325">
              <a:defRPr sz="1400">
                <a:solidFill>
                  <a:schemeClr val="tx1"/>
                </a:solidFill>
                <a:latin typeface="Arial" panose="020B0604020202020204" pitchFamily="34" charset="0"/>
                <a:ea typeface="ＭＳ Ｐゴシック" panose="020B0600070205080204" pitchFamily="34" charset="-128"/>
              </a:defRPr>
            </a:lvl1pPr>
            <a:lvl2pPr marL="742950" indent="-285750" defTabSz="949325">
              <a:defRPr sz="1400">
                <a:solidFill>
                  <a:schemeClr val="tx1"/>
                </a:solidFill>
                <a:latin typeface="Arial" panose="020B0604020202020204" pitchFamily="34" charset="0"/>
                <a:ea typeface="ＭＳ Ｐゴシック" panose="020B0600070205080204" pitchFamily="34" charset="-128"/>
              </a:defRPr>
            </a:lvl2pPr>
            <a:lvl3pPr marL="1143000" indent="-228600" defTabSz="949325">
              <a:defRPr sz="1400">
                <a:solidFill>
                  <a:schemeClr val="tx1"/>
                </a:solidFill>
                <a:latin typeface="Arial" panose="020B0604020202020204" pitchFamily="34" charset="0"/>
                <a:ea typeface="ＭＳ Ｐゴシック" panose="020B0600070205080204" pitchFamily="34" charset="-128"/>
              </a:defRPr>
            </a:lvl3pPr>
            <a:lvl4pPr marL="1600200" indent="-228600" defTabSz="949325">
              <a:defRPr sz="1400">
                <a:solidFill>
                  <a:schemeClr val="tx1"/>
                </a:solidFill>
                <a:latin typeface="Arial" panose="020B0604020202020204" pitchFamily="34" charset="0"/>
                <a:ea typeface="ＭＳ Ｐゴシック" panose="020B0600070205080204" pitchFamily="34" charset="-128"/>
              </a:defRPr>
            </a:lvl4pPr>
            <a:lvl5pPr marL="2057400" indent="-228600" defTabSz="949325">
              <a:defRPr sz="1400">
                <a:solidFill>
                  <a:schemeClr val="tx1"/>
                </a:solidFill>
                <a:latin typeface="Arial" panose="020B060402020202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39E64EF7-5769-4A3D-8953-9E05CABA559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49325" rtl="0" eaLnBrk="0" fontAlgn="base" latinLnBrk="0" hangingPunct="0">
                <a:lnSpc>
                  <a:spcPct val="100000"/>
                </a:lnSpc>
                <a:spcBef>
                  <a:spcPct val="0"/>
                </a:spcBef>
                <a:spcAft>
                  <a:spcPct val="0"/>
                </a:spcAft>
                <a:buClrTx/>
                <a:buSzTx/>
                <a:buFontTx/>
                <a:buNone/>
                <a:tabLst/>
                <a:defRPr/>
              </a:pPr>
              <a:t>12</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3010" name="Rectangle 2">
            <a:extLst>
              <a:ext uri="{FF2B5EF4-FFF2-40B4-BE49-F238E27FC236}">
                <a16:creationId xmlns="" xmlns:a16="http://schemas.microsoft.com/office/drawing/2014/main" id="{10CA7786-EF49-4C6B-9791-152DFD487C68}"/>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AEA53967-96E9-4565-8A3B-900E74DF6A8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ctr">
              <a:defRPr/>
            </a:lvl1pPr>
          </a:lstStyle>
          <a:p>
            <a:r>
              <a:rPr lang="de-DE" dirty="0"/>
              <a:t>Titelmasterformat durch Klicken bearbeiten</a:t>
            </a:r>
          </a:p>
        </p:txBody>
      </p:sp>
      <p:sp>
        <p:nvSpPr>
          <p:cNvPr id="4" name="Rectangle 6">
            <a:extLst>
              <a:ext uri="{FF2B5EF4-FFF2-40B4-BE49-F238E27FC236}">
                <a16:creationId xmlns="" xmlns:a16="http://schemas.microsoft.com/office/drawing/2014/main" id="{47BEE5D4-D3CC-41EE-9259-7B0310B11BDB}"/>
              </a:ext>
            </a:extLst>
          </p:cNvPr>
          <p:cNvSpPr>
            <a:spLocks noGrp="1" noChangeArrowheads="1"/>
          </p:cNvSpPr>
          <p:nvPr>
            <p:ph type="sldNum" sz="quarter" idx="10"/>
          </p:nvPr>
        </p:nvSpPr>
        <p:spPr>
          <a:xfrm>
            <a:off x="8535987" y="6629400"/>
            <a:ext cx="504825" cy="171742"/>
          </a:xfrm>
        </p:spPr>
        <p:txBody>
          <a:bodyPr/>
          <a:lstStyle>
            <a:lvl1pPr>
              <a:defRPr sz="800"/>
            </a:lvl1pPr>
          </a:lstStyle>
          <a:p>
            <a:pPr algn="r"/>
            <a:fld id="{9CB9A419-D0DF-4F1C-8F5A-87FB31A3BFB6}" type="slidenum">
              <a:rPr lang="de-DE" altLang="en-US" smtClean="0"/>
              <a:pPr algn="r"/>
              <a:t>‹#›</a:t>
            </a:fld>
            <a:endParaRPr lang="de-DE" altLang="en-US" dirty="0"/>
          </a:p>
        </p:txBody>
      </p:sp>
      <p:sp>
        <p:nvSpPr>
          <p:cNvPr id="5" name="Rectangle 550">
            <a:extLst>
              <a:ext uri="{FF2B5EF4-FFF2-40B4-BE49-F238E27FC236}">
                <a16:creationId xmlns="" xmlns:a16="http://schemas.microsoft.com/office/drawing/2014/main" id="{0B280C3C-DF62-4F21-80B1-54B8BD4328D0}"/>
              </a:ext>
            </a:extLst>
          </p:cNvPr>
          <p:cNvSpPr>
            <a:spLocks noGrp="1" noChangeArrowheads="1"/>
          </p:cNvSpPr>
          <p:nvPr>
            <p:ph type="ftr" sz="quarter" idx="11"/>
          </p:nvPr>
        </p:nvSpPr>
        <p:spPr>
          <a:xfrm>
            <a:off x="2443431" y="6655790"/>
            <a:ext cx="4321175" cy="126010"/>
          </a:xfrm>
        </p:spPr>
        <p:txBody>
          <a:bodyPr/>
          <a:lstStyle>
            <a:lvl1pPr>
              <a:defRPr sz="800">
                <a:solidFill>
                  <a:schemeClr val="accent3">
                    <a:lumMod val="75000"/>
                  </a:schemeClr>
                </a:solidFill>
              </a:defRPr>
            </a:lvl1pPr>
          </a:lstStyle>
          <a:p>
            <a:pPr>
              <a:defRPr/>
            </a:pPr>
            <a:r>
              <a:rPr lang="de-DE" dirty="0"/>
              <a:t>Chapter 3 of </a:t>
            </a:r>
            <a:r>
              <a:rPr lang="de-DE" i="1" dirty="0"/>
              <a:t>Understanding Cryptography</a:t>
            </a:r>
            <a:r>
              <a:rPr lang="de-DE" dirty="0"/>
              <a:t> by Christof Paar and Jan Pelzl</a:t>
            </a:r>
          </a:p>
        </p:txBody>
      </p:sp>
      <p:sp>
        <p:nvSpPr>
          <p:cNvPr id="6" name="Rectangle 3">
            <a:extLst>
              <a:ext uri="{FF2B5EF4-FFF2-40B4-BE49-F238E27FC236}">
                <a16:creationId xmlns="" xmlns:a16="http://schemas.microsoft.com/office/drawing/2014/main" id="{4413A915-BCDD-44D1-AFF3-A2C60B9A36B7}"/>
              </a:ext>
            </a:extLst>
          </p:cNvPr>
          <p:cNvSpPr>
            <a:spLocks noGrp="1" noChangeArrowheads="1"/>
          </p:cNvSpPr>
          <p:nvPr>
            <p:ph idx="1"/>
          </p:nvPr>
        </p:nvSpPr>
        <p:spPr bwMode="auto">
          <a:xfrm>
            <a:off x="216439" y="762000"/>
            <a:ext cx="8775161"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Tree>
    <p:extLst>
      <p:ext uri="{BB962C8B-B14F-4D97-AF65-F5344CB8AC3E}">
        <p14:creationId xmlns="" xmlns:p14="http://schemas.microsoft.com/office/powerpoint/2010/main" val="386237792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236012" y="152400"/>
            <a:ext cx="8736012" cy="685800"/>
          </a:xfrm>
        </p:spPr>
        <p:txBody>
          <a:bodyPr/>
          <a:lstStyle>
            <a:lvl1pPr algn="ctr">
              <a:defRPr/>
            </a:lvl1pPr>
          </a:lstStyle>
          <a:p>
            <a:r>
              <a:rPr lang="de-DE" dirty="0"/>
              <a:t>Titelmasterformat durch Klicken bearbeiten</a:t>
            </a:r>
          </a:p>
        </p:txBody>
      </p:sp>
      <p:sp>
        <p:nvSpPr>
          <p:cNvPr id="4" name="Rectangle 6">
            <a:extLst>
              <a:ext uri="{FF2B5EF4-FFF2-40B4-BE49-F238E27FC236}">
                <a16:creationId xmlns="" xmlns:a16="http://schemas.microsoft.com/office/drawing/2014/main" id="{A379FB1B-B777-42D2-83E5-5DC52ABCE08C}"/>
              </a:ext>
            </a:extLst>
          </p:cNvPr>
          <p:cNvSpPr>
            <a:spLocks noGrp="1" noChangeArrowheads="1"/>
          </p:cNvSpPr>
          <p:nvPr>
            <p:ph type="sldNum" sz="quarter" idx="10"/>
          </p:nvPr>
        </p:nvSpPr>
        <p:spPr>
          <a:xfrm>
            <a:off x="8534400" y="6629400"/>
            <a:ext cx="504825" cy="184150"/>
          </a:xfrm>
        </p:spPr>
        <p:txBody>
          <a:bodyPr/>
          <a:lstStyle>
            <a:lvl1pPr>
              <a:defRPr sz="800"/>
            </a:lvl1pPr>
          </a:lstStyle>
          <a:p>
            <a:pPr algn="r"/>
            <a:fld id="{8545D7EF-4003-4E3E-8123-4073921C5F7F}" type="slidenum">
              <a:rPr lang="de-DE" altLang="en-US" smtClean="0"/>
              <a:pPr algn="r"/>
              <a:t>‹#›</a:t>
            </a:fld>
            <a:endParaRPr lang="de-DE" altLang="en-US" dirty="0"/>
          </a:p>
        </p:txBody>
      </p:sp>
      <p:sp>
        <p:nvSpPr>
          <p:cNvPr id="5" name="Rectangle 550">
            <a:extLst>
              <a:ext uri="{FF2B5EF4-FFF2-40B4-BE49-F238E27FC236}">
                <a16:creationId xmlns="" xmlns:a16="http://schemas.microsoft.com/office/drawing/2014/main" id="{C8E03116-0747-44F3-8B19-977FF8A400A7}"/>
              </a:ext>
            </a:extLst>
          </p:cNvPr>
          <p:cNvSpPr>
            <a:spLocks noGrp="1" noChangeArrowheads="1"/>
          </p:cNvSpPr>
          <p:nvPr>
            <p:ph type="ftr" sz="quarter" idx="11"/>
          </p:nvPr>
        </p:nvSpPr>
        <p:spPr>
          <a:xfrm>
            <a:off x="2443431" y="6615710"/>
            <a:ext cx="4321175" cy="215900"/>
          </a:xfrm>
        </p:spPr>
        <p:txBody>
          <a:bodyPr/>
          <a:lstStyle>
            <a:lvl1pPr>
              <a:defRPr sz="800">
                <a:solidFill>
                  <a:schemeClr val="accent3">
                    <a:lumMod val="75000"/>
                  </a:schemeClr>
                </a:solidFill>
              </a:defRPr>
            </a:lvl1pPr>
          </a:lstStyle>
          <a:p>
            <a:pPr>
              <a:defRPr/>
            </a:pPr>
            <a:r>
              <a:rPr lang="de-DE"/>
              <a:t>Chapter 3 of </a:t>
            </a:r>
            <a:r>
              <a:rPr lang="de-DE" i="1"/>
              <a:t>Understanding Cryptography</a:t>
            </a:r>
            <a:r>
              <a:rPr lang="de-DE"/>
              <a:t> by Christof Paar and Jan Pelzl</a:t>
            </a:r>
            <a:endParaRPr lang="de-DE" dirty="0"/>
          </a:p>
        </p:txBody>
      </p:sp>
      <p:sp>
        <p:nvSpPr>
          <p:cNvPr id="6" name="Rectangle 3">
            <a:extLst>
              <a:ext uri="{FF2B5EF4-FFF2-40B4-BE49-F238E27FC236}">
                <a16:creationId xmlns="" xmlns:a16="http://schemas.microsoft.com/office/drawing/2014/main" id="{20788CA3-B464-4D80-94CF-62FA8810D491}"/>
              </a:ext>
            </a:extLst>
          </p:cNvPr>
          <p:cNvSpPr>
            <a:spLocks noGrp="1" noChangeArrowheads="1"/>
          </p:cNvSpPr>
          <p:nvPr>
            <p:ph idx="1"/>
          </p:nvPr>
        </p:nvSpPr>
        <p:spPr bwMode="auto">
          <a:xfrm>
            <a:off x="216439" y="914400"/>
            <a:ext cx="8775161"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143000" lvl="2" indent="-228600" eaLnBrk="1" hangingPunct="1">
              <a:spcBef>
                <a:spcPct val="20000"/>
              </a:spcBef>
              <a:spcAft>
                <a:spcPts val="600"/>
              </a:spcAft>
            </a:pPr>
            <a:r>
              <a:rPr lang="de-DE" altLang="en-US" dirty="0"/>
              <a:t>Dritte Ebene</a:t>
            </a:r>
          </a:p>
          <a:p>
            <a:pPr marL="1600200" lvl="3" indent="-228600" eaLnBrk="1" hangingPunct="1">
              <a:spcBef>
                <a:spcPct val="20000"/>
              </a:spcBef>
              <a:spcAft>
                <a:spcPts val="600"/>
              </a:spcAft>
              <a:buChar char="–"/>
            </a:pPr>
            <a:r>
              <a:rPr lang="de-DE" altLang="en-US" dirty="0"/>
              <a:t>Vierte Ebene</a:t>
            </a:r>
          </a:p>
          <a:p>
            <a:pPr marL="2057400" lvl="4" indent="-228600" eaLnBrk="1" hangingPunct="1">
              <a:spcBef>
                <a:spcPct val="20000"/>
              </a:spcBef>
              <a:spcAft>
                <a:spcPts val="600"/>
              </a:spcAft>
              <a:buChar char="»"/>
            </a:pPr>
            <a:r>
              <a:rPr lang="de-DE" altLang="en-US" dirty="0"/>
              <a:t>Fünfte Ebene</a:t>
            </a:r>
          </a:p>
        </p:txBody>
      </p:sp>
    </p:spTree>
    <p:extLst>
      <p:ext uri="{BB962C8B-B14F-4D97-AF65-F5344CB8AC3E}">
        <p14:creationId xmlns="" xmlns:p14="http://schemas.microsoft.com/office/powerpoint/2010/main" val="355499778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a:extLst>
              <a:ext uri="{FF2B5EF4-FFF2-40B4-BE49-F238E27FC236}">
                <a16:creationId xmlns="" xmlns:a16="http://schemas.microsoft.com/office/drawing/2014/main" id="{DF599CFD-936E-455D-B99F-CBE2B42232F0}"/>
              </a:ext>
            </a:extLst>
          </p:cNvPr>
          <p:cNvSpPr>
            <a:spLocks noGrp="1" noChangeArrowheads="1"/>
          </p:cNvSpPr>
          <p:nvPr>
            <p:ph type="sldNum" sz="quarter" idx="10"/>
          </p:nvPr>
        </p:nvSpPr>
        <p:spPr/>
        <p:txBody>
          <a:bodyPr/>
          <a:lstStyle>
            <a:lvl1pPr>
              <a:defRPr/>
            </a:lvl1pPr>
          </a:lstStyle>
          <a:p>
            <a:pPr algn="r"/>
            <a:fld id="{550EDFBB-58A9-4CF1-9A31-BBAE9B445D48}" type="slidenum">
              <a:rPr lang="de-DE" altLang="en-US" smtClean="0"/>
              <a:pPr algn="r"/>
              <a:t>‹#›</a:t>
            </a:fld>
            <a:endParaRPr lang="de-DE" altLang="en-US" dirty="0"/>
          </a:p>
        </p:txBody>
      </p:sp>
      <p:sp>
        <p:nvSpPr>
          <p:cNvPr id="7" name="Rectangle 550">
            <a:extLst>
              <a:ext uri="{FF2B5EF4-FFF2-40B4-BE49-F238E27FC236}">
                <a16:creationId xmlns="" xmlns:a16="http://schemas.microsoft.com/office/drawing/2014/main" id="{D0062292-C544-40D9-882D-10A3A49E39E8}"/>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 xmlns:p14="http://schemas.microsoft.com/office/powerpoint/2010/main" val="13871801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Textplatzhalter 2"/>
          <p:cNvSpPr>
            <a:spLocks noGrp="1"/>
          </p:cNvSpPr>
          <p:nvPr>
            <p:ph type="body" sz="half" idx="1"/>
          </p:nvPr>
        </p:nvSpPr>
        <p:spPr>
          <a:xfrm>
            <a:off x="849313" y="1130300"/>
            <a:ext cx="2965450"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967163" y="1130300"/>
            <a:ext cx="2967037" cy="1779588"/>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 xmlns:a16="http://schemas.microsoft.com/office/drawing/2014/main" id="{236661A7-9755-4820-A997-AAB391AF2140}"/>
              </a:ext>
            </a:extLst>
          </p:cNvPr>
          <p:cNvSpPr>
            <a:spLocks noGrp="1" noChangeArrowheads="1"/>
          </p:cNvSpPr>
          <p:nvPr>
            <p:ph type="sldNum" sz="quarter" idx="10"/>
          </p:nvPr>
        </p:nvSpPr>
        <p:spPr/>
        <p:txBody>
          <a:bodyPr/>
          <a:lstStyle>
            <a:lvl1pPr>
              <a:defRPr/>
            </a:lvl1pPr>
          </a:lstStyle>
          <a:p>
            <a:pPr algn="r"/>
            <a:fld id="{F197D3E7-5A7D-4C89-BB63-4CF694E84D9F}" type="slidenum">
              <a:rPr lang="de-DE" altLang="en-US" smtClean="0"/>
              <a:pPr algn="r"/>
              <a:t>‹#›</a:t>
            </a:fld>
            <a:endParaRPr lang="de-DE" altLang="en-US" dirty="0"/>
          </a:p>
        </p:txBody>
      </p:sp>
      <p:sp>
        <p:nvSpPr>
          <p:cNvPr id="6" name="Rectangle 550">
            <a:extLst>
              <a:ext uri="{FF2B5EF4-FFF2-40B4-BE49-F238E27FC236}">
                <a16:creationId xmlns="" xmlns:a16="http://schemas.microsoft.com/office/drawing/2014/main" id="{5F7CDA8C-D02F-4EC1-9273-28E33C1F9CEF}"/>
              </a:ext>
            </a:extLst>
          </p:cNvPr>
          <p:cNvSpPr>
            <a:spLocks noGrp="1" noChangeArrowheads="1"/>
          </p:cNvSpPr>
          <p:nvPr>
            <p:ph type="ftr" sz="quarter" idx="11"/>
          </p:nvPr>
        </p:nvSpPr>
        <p:spPr>
          <a:xfrm>
            <a:off x="2443431" y="6615710"/>
            <a:ext cx="4321175" cy="215900"/>
          </a:xfrm>
        </p:spPr>
        <p:txBody>
          <a:bodyPr/>
          <a:lstStyle>
            <a:lvl1pPr>
              <a:defRPr>
                <a:solidFill>
                  <a:schemeClr val="accent3">
                    <a:lumMod val="50000"/>
                  </a:schemeClr>
                </a:solidFill>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 xmlns:p14="http://schemas.microsoft.com/office/powerpoint/2010/main" val="227367107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6462712" cy="515937"/>
          </a:xfrm>
        </p:spPr>
        <p:txBody>
          <a:bodyPr/>
          <a:lstStyle/>
          <a:p>
            <a:r>
              <a:rPr lang="de-DE"/>
              <a:t>Titelmasterformat durch Klicken bearbeiten</a:t>
            </a:r>
          </a:p>
        </p:txBody>
      </p:sp>
      <p:sp>
        <p:nvSpPr>
          <p:cNvPr id="3" name="Inhaltsplatzhalter 2"/>
          <p:cNvSpPr>
            <a:spLocks noGrp="1"/>
          </p:cNvSpPr>
          <p:nvPr>
            <p:ph sz="half" idx="1"/>
          </p:nvPr>
        </p:nvSpPr>
        <p:spPr>
          <a:xfrm>
            <a:off x="849313" y="1130300"/>
            <a:ext cx="2965450" cy="17795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quarter" idx="2"/>
          </p:nvPr>
        </p:nvSpPr>
        <p:spPr>
          <a:xfrm>
            <a:off x="3967163" y="1130300"/>
            <a:ext cx="2967037" cy="8128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3967163" y="2095500"/>
            <a:ext cx="2967037" cy="814388"/>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Rectangle 6">
            <a:extLst>
              <a:ext uri="{FF2B5EF4-FFF2-40B4-BE49-F238E27FC236}">
                <a16:creationId xmlns="" xmlns:a16="http://schemas.microsoft.com/office/drawing/2014/main" id="{C20ACDD0-1106-4977-94A4-34843D29D461}"/>
              </a:ext>
            </a:extLst>
          </p:cNvPr>
          <p:cNvSpPr>
            <a:spLocks noGrp="1" noChangeArrowheads="1"/>
          </p:cNvSpPr>
          <p:nvPr>
            <p:ph type="sldNum" sz="quarter" idx="10"/>
          </p:nvPr>
        </p:nvSpPr>
        <p:spPr/>
        <p:txBody>
          <a:bodyPr/>
          <a:lstStyle>
            <a:lvl1pPr>
              <a:defRPr/>
            </a:lvl1pPr>
          </a:lstStyle>
          <a:p>
            <a:pPr algn="l"/>
            <a:fld id="{CA9A454F-D5FC-4907-852F-AE0A1AAF125F}" type="slidenum">
              <a:rPr lang="de-DE" altLang="en-US" smtClean="0"/>
              <a:pPr algn="l"/>
              <a:t>‹#›</a:t>
            </a:fld>
            <a:endParaRPr lang="de-DE" altLang="en-US" dirty="0"/>
          </a:p>
        </p:txBody>
      </p:sp>
      <p:sp>
        <p:nvSpPr>
          <p:cNvPr id="7" name="Rectangle 550">
            <a:extLst>
              <a:ext uri="{FF2B5EF4-FFF2-40B4-BE49-F238E27FC236}">
                <a16:creationId xmlns="" xmlns:a16="http://schemas.microsoft.com/office/drawing/2014/main" id="{93BEC94D-302A-43B3-AAC6-A773118AC776}"/>
              </a:ext>
            </a:extLst>
          </p:cNvPr>
          <p:cNvSpPr>
            <a:spLocks noGrp="1" noChangeArrowheads="1"/>
          </p:cNvSpPr>
          <p:nvPr>
            <p:ph type="ftr" sz="quarter" idx="11"/>
          </p:nvPr>
        </p:nvSpPr>
        <p:spPr/>
        <p:txBody>
          <a:bodyPr/>
          <a:lstStyle>
            <a:lvl1pPr>
              <a:defRPr/>
            </a:lvl1pPr>
          </a:lstStyle>
          <a:p>
            <a:pPr>
              <a:defRPr/>
            </a:pPr>
            <a:r>
              <a:rPr lang="de-DE"/>
              <a:t>Chapter 3 of </a:t>
            </a:r>
            <a:r>
              <a:rPr lang="de-DE" i="1"/>
              <a:t>Understanding Cryptography</a:t>
            </a:r>
            <a:r>
              <a:rPr lang="de-DE"/>
              <a:t> by Christof Paar and Jan Pelzl</a:t>
            </a:r>
          </a:p>
        </p:txBody>
      </p:sp>
    </p:spTree>
    <p:extLst>
      <p:ext uri="{BB962C8B-B14F-4D97-AF65-F5344CB8AC3E}">
        <p14:creationId xmlns="" xmlns:p14="http://schemas.microsoft.com/office/powerpoint/2010/main" val="542902498"/>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7393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8600" y="838200"/>
            <a:ext cx="8686800" cy="586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 xmlns:a16="http://schemas.microsoft.com/office/drawing/2014/main"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61E6B15C-D92D-402C-9C28-6ED308805717}"/>
              </a:ext>
            </a:extLst>
          </p:cNvPr>
          <p:cNvSpPr>
            <a:spLocks noGrp="1" noChangeArrowheads="1"/>
          </p:cNvSpPr>
          <p:nvPr>
            <p:ph type="title"/>
          </p:nvPr>
        </p:nvSpPr>
        <p:spPr bwMode="auto">
          <a:xfrm>
            <a:off x="228600" y="152400"/>
            <a:ext cx="8812212" cy="5159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eaLnBrk="1" hangingPunct="1">
              <a:spcBef>
                <a:spcPct val="0"/>
              </a:spcBef>
            </a:pPr>
            <a:r>
              <a:rPr lang="de-DE" altLang="en-US" dirty="0"/>
              <a:t>Mastertitelformat bearbeiten</a:t>
            </a:r>
          </a:p>
        </p:txBody>
      </p:sp>
      <p:sp>
        <p:nvSpPr>
          <p:cNvPr id="1027" name="Rectangle 3">
            <a:extLst>
              <a:ext uri="{FF2B5EF4-FFF2-40B4-BE49-F238E27FC236}">
                <a16:creationId xmlns="" xmlns:a16="http://schemas.microsoft.com/office/drawing/2014/main" id="{77E78FC2-4AE9-411D-AE5E-438FD8EE2600}"/>
              </a:ext>
            </a:extLst>
          </p:cNvPr>
          <p:cNvSpPr>
            <a:spLocks noGrp="1" noChangeArrowheads="1"/>
          </p:cNvSpPr>
          <p:nvPr>
            <p:ph type="body" idx="1"/>
          </p:nvPr>
        </p:nvSpPr>
        <p:spPr bwMode="auto">
          <a:xfrm>
            <a:off x="216439" y="762000"/>
            <a:ext cx="8775161"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spcAft>
                <a:spcPts val="600"/>
              </a:spcAft>
              <a:buClr>
                <a:schemeClr val="accent2"/>
              </a:buClr>
              <a:buSzPct val="85000"/>
              <a:buFont typeface="Arial" panose="020B0604020202020204" pitchFamily="34" charset="0"/>
            </a:pPr>
            <a:r>
              <a:rPr lang="de-DE" altLang="en-US" dirty="0"/>
              <a:t>Mastertextformat bearbeiten</a:t>
            </a:r>
          </a:p>
          <a:p>
            <a:pPr marL="742950" lvl="1" indent="-285750" eaLnBrk="1" hangingPunct="1">
              <a:spcBef>
                <a:spcPct val="20000"/>
              </a:spcBef>
              <a:spcAft>
                <a:spcPts val="600"/>
              </a:spcAft>
              <a:buClr>
                <a:schemeClr val="accent2"/>
              </a:buClr>
              <a:buSzPct val="75000"/>
              <a:buFont typeface="Courier New" panose="02070309020205020404" pitchFamily="49" charset="0"/>
              <a:buChar char="o"/>
            </a:pPr>
            <a:r>
              <a:rPr lang="de-DE" altLang="en-US" dirty="0"/>
              <a:t>Zweite Ebene</a:t>
            </a:r>
          </a:p>
          <a:p>
            <a:pPr marL="1600200" lvl="3" indent="-228600" eaLnBrk="1" hangingPunct="1">
              <a:spcBef>
                <a:spcPct val="20000"/>
              </a:spcBef>
              <a:spcAft>
                <a:spcPts val="600"/>
              </a:spcAft>
              <a:buChar char="–"/>
            </a:pPr>
            <a:r>
              <a:rPr lang="de-DE" altLang="en-US" dirty="0"/>
              <a:t>Vierte Ebene</a:t>
            </a:r>
          </a:p>
        </p:txBody>
      </p:sp>
      <p:sp>
        <p:nvSpPr>
          <p:cNvPr id="1030" name="Rectangle 6">
            <a:extLst>
              <a:ext uri="{FF2B5EF4-FFF2-40B4-BE49-F238E27FC236}">
                <a16:creationId xmlns="" xmlns:a16="http://schemas.microsoft.com/office/drawing/2014/main" id="{21BEC7FB-A604-41CC-BF77-B76899085BBB}"/>
              </a:ext>
            </a:extLst>
          </p:cNvPr>
          <p:cNvSpPr>
            <a:spLocks noGrp="1" noChangeArrowheads="1"/>
          </p:cNvSpPr>
          <p:nvPr>
            <p:ph type="sldNum" sz="quarter" idx="4"/>
          </p:nvPr>
        </p:nvSpPr>
        <p:spPr bwMode="auto">
          <a:xfrm>
            <a:off x="8535987" y="65468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40597B94-1E18-4EAB-9BCB-293D7CF1822A}" type="slidenum">
              <a:rPr lang="de-DE" altLang="en-US" smtClean="0"/>
              <a:pPr/>
              <a:t>‹#›</a:t>
            </a:fld>
            <a:endParaRPr lang="de-DE" altLang="en-US" dirty="0"/>
          </a:p>
        </p:txBody>
      </p:sp>
      <p:sp>
        <p:nvSpPr>
          <p:cNvPr id="1574" name="Rectangle 550">
            <a:extLst>
              <a:ext uri="{FF2B5EF4-FFF2-40B4-BE49-F238E27FC236}">
                <a16:creationId xmlns="" xmlns:a16="http://schemas.microsoft.com/office/drawing/2014/main" id="{42BDF6E9-F397-44C8-BE94-50522CE7AC40}"/>
              </a:ext>
            </a:extLst>
          </p:cNvPr>
          <p:cNvSpPr>
            <a:spLocks noGrp="1" noChangeArrowheads="1"/>
          </p:cNvSpPr>
          <p:nvPr>
            <p:ph type="ftr" sz="quarter" idx="3"/>
          </p:nvPr>
        </p:nvSpPr>
        <p:spPr bwMode="auto">
          <a:xfrm>
            <a:off x="2443431" y="657126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lnSpc>
                <a:spcPct val="120000"/>
              </a:lnSpc>
              <a:defRPr sz="900">
                <a:solidFill>
                  <a:schemeClr val="accent3">
                    <a:lumMod val="50000"/>
                  </a:schemeClr>
                </a:solidFill>
                <a:latin typeface="Arial" charset="0"/>
                <a:ea typeface="+mn-ea"/>
              </a:defRPr>
            </a:lvl1pPr>
          </a:lstStyle>
          <a:p>
            <a:pPr>
              <a:defRPr/>
            </a:pPr>
            <a:r>
              <a:rPr lang="de-DE"/>
              <a:t>Chapter 3 of </a:t>
            </a:r>
            <a:r>
              <a:rPr lang="de-DE" i="1"/>
              <a:t>Understanding Cryptography</a:t>
            </a:r>
            <a:r>
              <a:rPr lang="de-DE"/>
              <a:t> by Christof Paar and Jan Pelzl</a:t>
            </a:r>
            <a:endParaRPr lang="de-DE" dirty="0"/>
          </a:p>
        </p:txBody>
      </p:sp>
    </p:spTree>
    <p:extLst>
      <p:ext uri="{BB962C8B-B14F-4D97-AF65-F5344CB8AC3E}">
        <p14:creationId xmlns="" xmlns:p14="http://schemas.microsoft.com/office/powerpoint/2010/main" val="3061636543"/>
      </p:ext>
    </p:extLst>
  </p:cSld>
  <p:clrMap bg1="lt1" tx1="dk1" bg2="lt2" tx2="dk2" accent1="accent1" accent2="accent2" accent3="accent3" accent4="accent4" accent5="accent5" accent6="accent6" hlink="hlink" folHlink="folHlink"/>
  <p:sldLayoutIdLst>
    <p:sldLayoutId id="2147483821" r:id="rId1"/>
    <p:sldLayoutId id="2147483831" r:id="rId2"/>
    <p:sldLayoutId id="2147483832" r:id="rId3"/>
    <p:sldLayoutId id="2147483833" r:id="rId4"/>
    <p:sldLayoutId id="2147483834" r:id="rId5"/>
  </p:sldLayoutIdLst>
  <p:transition spd="slow"/>
  <p:hf hdr="0" dt="0"/>
  <p:txStyles>
    <p:titleStyle>
      <a:lvl1pPr marL="0" indent="0" algn="l" rtl="0" eaLnBrk="0" fontAlgn="base" hangingPunct="0">
        <a:spcBef>
          <a:spcPct val="20000"/>
        </a:spcBef>
        <a:spcAft>
          <a:spcPct val="0"/>
        </a:spcAft>
        <a:buClr>
          <a:srgbClr val="007AC2"/>
        </a:buClr>
        <a:buSzPct val="120000"/>
        <a:buFontTx/>
        <a:buNone/>
        <a:defRPr lang="de-DE" altLang="en-US" sz="3400" b="1" u="none" smtClean="0">
          <a:solidFill>
            <a:srgbClr val="0070C0"/>
          </a:solidFill>
          <a:latin typeface="Calibri" panose="020F0502020204030204" pitchFamily="34" charset="0"/>
          <a:ea typeface="Tahoma" panose="020B0604030504040204" pitchFamily="34" charset="0"/>
          <a:cs typeface="Tahoma" panose="020B0604030504040204" pitchFamily="34" charset="0"/>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ea typeface="ＭＳ Ｐゴシック"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457200" indent="-457200" algn="l" rtl="0" eaLnBrk="0" fontAlgn="base" hangingPunct="0">
        <a:lnSpc>
          <a:spcPct val="100000"/>
        </a:lnSpc>
        <a:spcBef>
          <a:spcPct val="25000"/>
        </a:spcBef>
        <a:spcAft>
          <a:spcPts val="0"/>
        </a:spcAft>
        <a:buClr>
          <a:srgbClr val="007AC2"/>
        </a:buClr>
        <a:buSzPct val="120000"/>
        <a:buFont typeface="Arial" panose="020B0604020202020204" pitchFamily="34" charset="0"/>
        <a:buChar char="•"/>
        <a:defRPr lang="de-DE" altLang="en-US" sz="2800" smtClean="0">
          <a:solidFill>
            <a:schemeClr val="tx1"/>
          </a:solidFill>
          <a:latin typeface="Calibri" panose="020F0502020204030204" pitchFamily="34" charset="0"/>
          <a:ea typeface="+mn-ea"/>
          <a:cs typeface="+mn-cs"/>
        </a:defRPr>
      </a:lvl1pPr>
      <a:lvl2pPr marL="574675" indent="-188913" algn="l" rtl="0" eaLnBrk="0" fontAlgn="base" hangingPunct="0">
        <a:lnSpc>
          <a:spcPct val="100000"/>
        </a:lnSpc>
        <a:spcBef>
          <a:spcPts val="0"/>
        </a:spcBef>
        <a:spcAft>
          <a:spcPct val="0"/>
        </a:spcAft>
        <a:buClr>
          <a:srgbClr val="007AC2"/>
        </a:buClr>
        <a:buSzPct val="120000"/>
        <a:buChar char="•"/>
        <a:defRPr lang="de-DE" altLang="en-US" sz="2800" smtClean="0">
          <a:solidFill>
            <a:schemeClr val="tx1"/>
          </a:solidFill>
          <a:latin typeface="Calibri" panose="020F0502020204030204" pitchFamily="34" charset="0"/>
          <a:ea typeface="ＭＳ Ｐゴシック" charset="0"/>
        </a:defRPr>
      </a:lvl2pPr>
      <a:lvl3pPr marL="1257300" indent="-342900" algn="l" rtl="0" eaLnBrk="0" fontAlgn="base" hangingPunct="0">
        <a:lnSpc>
          <a:spcPct val="100000"/>
        </a:lnSpc>
        <a:spcBef>
          <a:spcPct val="25000"/>
        </a:spcBef>
        <a:spcAft>
          <a:spcPct val="0"/>
        </a:spcAft>
        <a:buClr>
          <a:srgbClr val="007AC2"/>
        </a:buClr>
        <a:buSzPct val="120000"/>
        <a:buFont typeface="Arial" panose="020B0604020202020204" pitchFamily="34" charset="0"/>
        <a:buChar char="•"/>
        <a:defRPr lang="de-DE" altLang="en-US" sz="2400" smtClean="0">
          <a:solidFill>
            <a:schemeClr val="tx1"/>
          </a:solidFill>
          <a:latin typeface="Calibri" panose="020F0502020204030204" pitchFamily="34" charset="0"/>
          <a:ea typeface="ＭＳ Ｐゴシック" charset="0"/>
        </a:defRPr>
      </a:lvl3pPr>
      <a:lvl4pPr marL="1325563"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4pPr>
      <a:lvl5pPr marL="1698625" indent="-182563" algn="l" rtl="0" eaLnBrk="0" fontAlgn="base" hangingPunct="0">
        <a:lnSpc>
          <a:spcPct val="100000"/>
        </a:lnSpc>
        <a:spcBef>
          <a:spcPct val="25000"/>
        </a:spcBef>
        <a:spcAft>
          <a:spcPct val="0"/>
        </a:spcAft>
        <a:buClr>
          <a:srgbClr val="007AC2"/>
        </a:buClr>
        <a:buSzPct val="120000"/>
        <a:buChar char="•"/>
        <a:defRPr lang="de-DE" altLang="en-US" sz="2400" smtClean="0">
          <a:solidFill>
            <a:schemeClr val="tx1"/>
          </a:solidFill>
          <a:latin typeface="Calibri" panose="020F0502020204030204" pitchFamily="34" charset="0"/>
          <a:ea typeface="ＭＳ Ｐゴシック" charset="0"/>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en.wikipedia.org/wiki/DES_supplementary_material" TargetMode="External"/><Relationship Id="rId5" Type="http://schemas.openxmlformats.org/officeDocument/2006/relationships/image" Target="../media/image11.wmf"/><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13.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kathrynneugent.com/des.html"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des.online-domain-tools.com/" TargetMode="External"/><Relationship Id="rId4" Type="http://schemas.openxmlformats.org/officeDocument/2006/relationships/hyperlink" Target="https://en.wikipedia.org/wiki/Data_Encryption_Standar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667000"/>
            <a:ext cx="8229600" cy="1012825"/>
          </a:xfrm>
        </p:spPr>
        <p:txBody>
          <a:bodyPr/>
          <a:lstStyle/>
          <a:p>
            <a:r>
              <a:rPr lang="en-US" dirty="0"/>
              <a:t>Data Encryption Standard (DES)</a:t>
            </a:r>
          </a:p>
        </p:txBody>
      </p:sp>
      <p:sp>
        <p:nvSpPr>
          <p:cNvPr id="4" name="TextBox 3">
            <a:extLst>
              <a:ext uri="{FF2B5EF4-FFF2-40B4-BE49-F238E27FC236}">
                <a16:creationId xmlns=""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sp>
        <p:nvSpPr>
          <p:cNvPr id="3" name="Slide Number Placeholder 2">
            <a:extLst>
              <a:ext uri="{FF2B5EF4-FFF2-40B4-BE49-F238E27FC236}">
                <a16:creationId xmlns="" xmlns:a16="http://schemas.microsoft.com/office/drawing/2014/main" id="{B55BCB35-937F-4D48-84BD-837920087A81}"/>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1</a:t>
            </a:fld>
            <a:endParaRPr lang="en-US"/>
          </a:p>
        </p:txBody>
      </p:sp>
      <p:pic>
        <p:nvPicPr>
          <p:cNvPr id="5" name="Picture 4">
            <a:extLst>
              <a:ext uri="{FF2B5EF4-FFF2-40B4-BE49-F238E27FC236}">
                <a16:creationId xmlns="" xmlns:a16="http://schemas.microsoft.com/office/drawing/2014/main" id="{744BB2C4-1039-416D-BF71-7E3EBEE7B9BE}"/>
              </a:ext>
            </a:extLst>
          </p:cNvPr>
          <p:cNvPicPr>
            <a:picLocks noChangeAspect="1"/>
          </p:cNvPicPr>
          <p:nvPr/>
        </p:nvPicPr>
        <p:blipFill>
          <a:blip r:embed="rId3" cstate="print"/>
          <a:stretch>
            <a:fillRect/>
          </a:stretch>
        </p:blipFill>
        <p:spPr>
          <a:xfrm>
            <a:off x="2438400" y="3835067"/>
            <a:ext cx="3657600" cy="2879170"/>
          </a:xfrm>
          <a:prstGeom prst="rect">
            <a:avLst/>
          </a:prstGeom>
        </p:spPr>
      </p:pic>
    </p:spTree>
    <p:extLst>
      <p:ext uri="{BB962C8B-B14F-4D97-AF65-F5344CB8AC3E}">
        <p14:creationId xmlns="" xmlns:p14="http://schemas.microsoft.com/office/powerpoint/2010/main" val="2615987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F12B3-EFE1-4517-B7BC-DE3437F70445}"/>
              </a:ext>
            </a:extLst>
          </p:cNvPr>
          <p:cNvSpPr>
            <a:spLocks noGrp="1"/>
          </p:cNvSpPr>
          <p:nvPr>
            <p:ph type="title"/>
          </p:nvPr>
        </p:nvSpPr>
        <p:spPr>
          <a:xfrm>
            <a:off x="0" y="34111"/>
            <a:ext cx="6462712" cy="515937"/>
          </a:xfrm>
        </p:spPr>
        <p:txBody>
          <a:bodyPr/>
          <a:lstStyle/>
          <a:p>
            <a:r>
              <a:rPr lang="en-US" dirty="0"/>
              <a:t>Encryption Round</a:t>
            </a:r>
          </a:p>
        </p:txBody>
      </p:sp>
      <p:sp>
        <p:nvSpPr>
          <p:cNvPr id="5" name="Slide Number Placeholder 4">
            <a:extLst>
              <a:ext uri="{FF2B5EF4-FFF2-40B4-BE49-F238E27FC236}">
                <a16:creationId xmlns="" xmlns:a16="http://schemas.microsoft.com/office/drawing/2014/main" id="{97A9829C-49DF-4B1E-A2A9-F6F0BA05EDFA}"/>
              </a:ext>
            </a:extLst>
          </p:cNvPr>
          <p:cNvSpPr>
            <a:spLocks noGrp="1"/>
          </p:cNvSpPr>
          <p:nvPr>
            <p:ph type="sldNum" sz="quarter" idx="10"/>
          </p:nvPr>
        </p:nvSpPr>
        <p:spPr/>
        <p:txBody>
          <a:bodyPr/>
          <a:lstStyle/>
          <a:p>
            <a:pPr algn="r"/>
            <a:fld id="{F197D3E7-5A7D-4C89-BB63-4CF694E84D9F}" type="slidenum">
              <a:rPr lang="de-DE" altLang="en-US" smtClean="0"/>
              <a:pPr algn="r"/>
              <a:t>10</a:t>
            </a:fld>
            <a:endParaRPr lang="de-DE" altLang="en-US" dirty="0"/>
          </a:p>
        </p:txBody>
      </p:sp>
      <p:sp>
        <p:nvSpPr>
          <p:cNvPr id="6" name="Footer Placeholder 5">
            <a:extLst>
              <a:ext uri="{FF2B5EF4-FFF2-40B4-BE49-F238E27FC236}">
                <a16:creationId xmlns="" xmlns:a16="http://schemas.microsoft.com/office/drawing/2014/main" id="{C7D403AE-8FB4-4641-905B-DA99F4DAE6A8}"/>
              </a:ext>
            </a:extLst>
          </p:cNvPr>
          <p:cNvSpPr>
            <a:spLocks noGrp="1"/>
          </p:cNvSpPr>
          <p:nvPr>
            <p:ph type="ftr" sz="quarter" idx="11"/>
          </p:nvPr>
        </p:nvSpPr>
        <p:spPr/>
        <p:txBody>
          <a:bodyPr/>
          <a:lstStyle/>
          <a:p>
            <a:pPr>
              <a:defRPr/>
            </a:pPr>
            <a:r>
              <a:rPr lang="de-DE"/>
              <a:t>Chapter 3 of </a:t>
            </a:r>
            <a:r>
              <a:rPr lang="de-DE" i="1"/>
              <a:t>Understanding Cryptography</a:t>
            </a:r>
            <a:r>
              <a:rPr lang="de-DE"/>
              <a:t> by Christof Paar and Jan Pelzl</a:t>
            </a:r>
            <a:endParaRPr lang="de-DE" dirty="0"/>
          </a:p>
        </p:txBody>
      </p:sp>
      <p:pic>
        <p:nvPicPr>
          <p:cNvPr id="7" name="Picture 13" descr="des_flow">
            <a:extLst>
              <a:ext uri="{FF2B5EF4-FFF2-40B4-BE49-F238E27FC236}">
                <a16:creationId xmlns="" xmlns:a16="http://schemas.microsoft.com/office/drawing/2014/main" id="{DA689825-8B36-4754-B166-D3D6C3E291DA}"/>
              </a:ext>
            </a:extLst>
          </p:cNvPr>
          <p:cNvPicPr>
            <a:picLocks noGrp="1" noChangeAspect="1" noChangeArrowheads="1"/>
          </p:cNvPicPr>
          <p:nvPr>
            <p:ph sz="quarter" idx="2"/>
          </p:nvPr>
        </p:nvPicPr>
        <p:blipFill>
          <a:blip r:embed="rId2" cstate="print">
            <a:extLst>
              <a:ext uri="{28A0092B-C50C-407E-A947-70E740481C1C}">
                <a14:useLocalDpi xmlns="" xmlns:a14="http://schemas.microsoft.com/office/drawing/2010/main" val="0"/>
              </a:ext>
            </a:extLst>
          </a:blip>
          <a:srcRect b="54919"/>
          <a:stretch>
            <a:fillRect/>
          </a:stretch>
        </p:blipFill>
        <p:spPr>
          <a:xfrm>
            <a:off x="457200" y="739527"/>
            <a:ext cx="8305800" cy="5917980"/>
          </a:xfrm>
          <a:noFill/>
        </p:spPr>
      </p:pic>
    </p:spTree>
    <p:extLst>
      <p:ext uri="{BB962C8B-B14F-4D97-AF65-F5344CB8AC3E}">
        <p14:creationId xmlns="" xmlns:p14="http://schemas.microsoft.com/office/powerpoint/2010/main" val="138658533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7">
            <a:extLst>
              <a:ext uri="{FF2B5EF4-FFF2-40B4-BE49-F238E27FC236}">
                <a16:creationId xmlns="" xmlns:a16="http://schemas.microsoft.com/office/drawing/2014/main" id="{6B8D4FA5-04CA-440A-AD14-0888976D60B4}"/>
              </a:ext>
            </a:extLst>
          </p:cNvPr>
          <p:cNvSpPr>
            <a:spLocks noChangeArrowheads="1"/>
          </p:cNvSpPr>
          <p:nvPr/>
        </p:nvSpPr>
        <p:spPr bwMode="auto">
          <a:xfrm>
            <a:off x="179388" y="4005263"/>
            <a:ext cx="8785225" cy="2058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1400">
                <a:solidFill>
                  <a:schemeClr val="tx1"/>
                </a:solidFill>
                <a:latin typeface="Arial" panose="020B0604020202020204" pitchFamily="34" charset="0"/>
                <a:ea typeface="ＭＳ Ｐゴシック" panose="020B0600070205080204" pitchFamily="34" charset="-128"/>
              </a:defRPr>
            </a:lvl1pPr>
            <a:lvl2pPr marL="652463" indent="-26670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Bitwise initial permutation, then 16 rounds</a:t>
            </a: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Plaintext is </a:t>
            </a:r>
            <a:r>
              <a:rPr kumimoji="0" lang="de-DE" altLang="en-US" sz="18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split</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into 32-bit halves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and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 fed into the </a:t>
            </a:r>
            <a:r>
              <a:rPr kumimoji="0" lang="de-DE" altLang="en-US" sz="20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function </a:t>
            </a:r>
            <a:r>
              <a:rPr kumimoji="0" lang="de-DE" altLang="en-US" sz="2000" b="1"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the output of which is then XORed with </a:t>
            </a:r>
            <a:r>
              <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t>
            </a:r>
            <a:r>
              <a:rPr kumimoji="0" lang="de-DE" altLang="en-US" sz="1800" b="0" i="1"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a:t>
            </a:r>
            <a:endParaRPr kumimoji="0" lang="de-DE" altLang="en-US" sz="18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652463" marR="0" lvl="1" indent="-266700" algn="l" defTabSz="914400" rtl="0" eaLnBrk="0" fontAlgn="base" latinLnBrk="0" hangingPunct="0">
              <a:lnSpc>
                <a:spcPct val="125000"/>
              </a:lnSpc>
              <a:spcBef>
                <a:spcPct val="25000"/>
              </a:spcBef>
              <a:spcAft>
                <a:spcPct val="0"/>
              </a:spcAft>
              <a:buClr>
                <a:srgbClr val="007AC2"/>
              </a:buClr>
              <a:buSzPct val="100000"/>
              <a:buFontTx/>
              <a:buAutoNum type="arabicPeriod"/>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Left and right half are swapped</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Rounds can be expressed as:</a:t>
            </a:r>
          </a:p>
        </p:txBody>
      </p:sp>
      <p:pic>
        <p:nvPicPr>
          <p:cNvPr id="39940" name="Picture 13" descr="des_flow">
            <a:extLst>
              <a:ext uri="{FF2B5EF4-FFF2-40B4-BE49-F238E27FC236}">
                <a16:creationId xmlns="" xmlns:a16="http://schemas.microsoft.com/office/drawing/2014/main" id="{DD755DBF-305C-4667-BA45-09FB967894BE}"/>
              </a:ext>
            </a:extLst>
          </p:cNvPr>
          <p:cNvPicPr>
            <a:picLocks noGrp="1" noChangeAspect="1" noChangeArrowheads="1"/>
          </p:cNvPicPr>
          <p:nvPr>
            <p:ph sz="quarter" idx="2"/>
          </p:nvPr>
        </p:nvPicPr>
        <p:blipFill>
          <a:blip r:embed="rId3" cstate="print">
            <a:extLst>
              <a:ext uri="{28A0092B-C50C-407E-A947-70E740481C1C}">
                <a14:useLocalDpi xmlns="" xmlns:a14="http://schemas.microsoft.com/office/drawing/2010/main" val="0"/>
              </a:ext>
            </a:extLst>
          </a:blip>
          <a:srcRect b="54919"/>
          <a:stretch>
            <a:fillRect/>
          </a:stretch>
        </p:blipFill>
        <p:spPr>
          <a:xfrm>
            <a:off x="3851275" y="333375"/>
            <a:ext cx="5187950" cy="3696475"/>
          </a:xfrm>
          <a:noFill/>
        </p:spPr>
      </p:pic>
      <p:sp>
        <p:nvSpPr>
          <p:cNvPr id="39941" name="Rectangle 2">
            <a:extLst>
              <a:ext uri="{FF2B5EF4-FFF2-40B4-BE49-F238E27FC236}">
                <a16:creationId xmlns="" xmlns:a16="http://schemas.microsoft.com/office/drawing/2014/main" id="{854821AF-1EFA-4C29-9C79-F1841D4037A3}"/>
              </a:ext>
            </a:extLst>
          </p:cNvPr>
          <p:cNvSpPr>
            <a:spLocks noGrp="1" noChangeArrowheads="1"/>
          </p:cNvSpPr>
          <p:nvPr>
            <p:ph type="title"/>
          </p:nvPr>
        </p:nvSpPr>
        <p:spPr>
          <a:xfrm>
            <a:off x="76200" y="124618"/>
            <a:ext cx="6462712" cy="515937"/>
          </a:xfrm>
        </p:spPr>
        <p:txBody>
          <a:bodyPr/>
          <a:lstStyle/>
          <a:p>
            <a:r>
              <a:rPr lang="de-DE" altLang="en-US" dirty="0">
                <a:ea typeface="ＭＳ Ｐゴシック" panose="020B0600070205080204" pitchFamily="34" charset="-128"/>
              </a:rPr>
              <a:t>DES Feistel Network (1)</a:t>
            </a:r>
          </a:p>
        </p:txBody>
      </p:sp>
      <p:sp>
        <p:nvSpPr>
          <p:cNvPr id="39942" name="Rectangle 3">
            <a:extLst>
              <a:ext uri="{FF2B5EF4-FFF2-40B4-BE49-F238E27FC236}">
                <a16:creationId xmlns="" xmlns:a16="http://schemas.microsoft.com/office/drawing/2014/main" id="{B5B57F61-9499-4833-87EC-76F754F67C1A}"/>
              </a:ext>
            </a:extLst>
          </p:cNvPr>
          <p:cNvSpPr>
            <a:spLocks noGrp="1" noChangeArrowheads="1"/>
          </p:cNvSpPr>
          <p:nvPr>
            <p:ph type="body" sz="half" idx="1"/>
          </p:nvPr>
        </p:nvSpPr>
        <p:spPr>
          <a:xfrm>
            <a:off x="159508" y="966028"/>
            <a:ext cx="4107691" cy="2939222"/>
          </a:xfrm>
        </p:spPr>
        <p:txBody>
          <a:bodyPr/>
          <a:lstStyle/>
          <a:p>
            <a:r>
              <a:rPr lang="de-DE" altLang="en-US" sz="2000" dirty="0">
                <a:ea typeface="ＭＳ Ｐゴシック" panose="020B0600070205080204" pitchFamily="34" charset="-128"/>
              </a:rPr>
              <a:t>DES structure is a </a:t>
            </a:r>
            <a:r>
              <a:rPr lang="de-DE" altLang="en-US" sz="2000" b="1" i="1">
                <a:solidFill>
                  <a:srgbClr val="C00000"/>
                </a:solidFill>
                <a:ea typeface="ＭＳ Ｐゴシック" panose="020B0600070205080204" pitchFamily="34" charset="-128"/>
              </a:rPr>
              <a:t>Feistel network </a:t>
            </a:r>
            <a:r>
              <a:rPr lang="de-DE" altLang="en-US" sz="2000">
                <a:ea typeface="ＭＳ Ｐゴシック" panose="020B0600070205080204" pitchFamily="34" charset="-128"/>
              </a:rPr>
              <a:t>which </a:t>
            </a:r>
            <a:r>
              <a:rPr lang="en-US" altLang="en-US" sz="2000" dirty="0">
                <a:ea typeface="ＭＳ Ｐゴシック" panose="020B0600070205080204" pitchFamily="34" charset="-128"/>
              </a:rPr>
              <a:t>an approach adopted by many block ciphers</a:t>
            </a:r>
          </a:p>
          <a:p>
            <a:pPr>
              <a:spcBef>
                <a:spcPts val="1200"/>
              </a:spcBef>
            </a:pPr>
            <a:r>
              <a:rPr lang="de-DE" altLang="en-US" sz="2000" dirty="0">
                <a:ea typeface="ＭＳ Ｐゴシック" panose="020B0600070205080204" pitchFamily="34" charset="-128"/>
              </a:rPr>
              <a:t>Advantage: encryption and decryption differ only in keyschedule</a:t>
            </a:r>
          </a:p>
        </p:txBody>
      </p:sp>
      <p:sp>
        <p:nvSpPr>
          <p:cNvPr id="39943" name="AutoShape 4">
            <a:extLst>
              <a:ext uri="{FF2B5EF4-FFF2-40B4-BE49-F238E27FC236}">
                <a16:creationId xmlns="" xmlns:a16="http://schemas.microsoft.com/office/drawing/2014/main" id="{E5D0C8EB-D7A1-45D6-9D77-348A0B2FC026}"/>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39944" name="Picture 14">
            <a:extLst>
              <a:ext uri="{FF2B5EF4-FFF2-40B4-BE49-F238E27FC236}">
                <a16:creationId xmlns="" xmlns:a16="http://schemas.microsoft.com/office/drawing/2014/main" id="{48321368-2570-4365-8620-00146C3C7862}"/>
              </a:ext>
            </a:extLst>
          </p:cNvPr>
          <p:cNvPicPr>
            <a:picLocks noGrp="1" noChangeAspect="1" noChangeArrowheads="1"/>
          </p:cNvPicPr>
          <p:nvPr>
            <p:ph sz="quarter" idx="3"/>
          </p:nvPr>
        </p:nvPicPr>
        <p:blipFill>
          <a:blip r:embed="rId4">
            <a:extLst>
              <a:ext uri="{28A0092B-C50C-407E-A947-70E740481C1C}">
                <a14:useLocalDpi xmlns="" xmlns:a14="http://schemas.microsoft.com/office/drawing/2010/main" val="0"/>
              </a:ext>
            </a:extLst>
          </a:blip>
          <a:srcRect/>
          <a:stretch>
            <a:fillRect/>
          </a:stretch>
        </p:blipFill>
        <p:spPr>
          <a:xfrm>
            <a:off x="4038600" y="5673794"/>
            <a:ext cx="2563813" cy="814388"/>
          </a:xfrm>
          <a:noFill/>
        </p:spPr>
      </p:pic>
      <p:sp>
        <p:nvSpPr>
          <p:cNvPr id="10" name="Foliennummernplatzhalter 3">
            <a:extLst>
              <a:ext uri="{FF2B5EF4-FFF2-40B4-BE49-F238E27FC236}">
                <a16:creationId xmlns="" xmlns:a16="http://schemas.microsoft.com/office/drawing/2014/main" id="{1DC1AFAF-6C83-4581-83BB-A8EC5ABB643A}"/>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1" name="Fußzeilenplatzhalter 4">
            <a:extLst>
              <a:ext uri="{FF2B5EF4-FFF2-40B4-BE49-F238E27FC236}">
                <a16:creationId xmlns="" xmlns:a16="http://schemas.microsoft.com/office/drawing/2014/main" id="{D78A297B-7866-40C1-B4F0-80243CC4FEBA}"/>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 xmlns:a16="http://schemas.microsoft.com/office/drawing/2014/main" id="{D094F136-507C-4AAB-99B5-C3B8F868C11E}"/>
              </a:ext>
            </a:extLst>
          </p:cNvPr>
          <p:cNvSpPr txBox="1"/>
          <p:nvPr/>
        </p:nvSpPr>
        <p:spPr>
          <a:xfrm>
            <a:off x="8174217" y="2207430"/>
            <a:ext cx="810275" cy="29238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300" dirty="0">
                <a:solidFill>
                  <a:schemeClr val="tx1"/>
                </a:solidFill>
              </a:rPr>
              <a:t>subkey1</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des_flow">
            <a:extLst>
              <a:ext uri="{FF2B5EF4-FFF2-40B4-BE49-F238E27FC236}">
                <a16:creationId xmlns="" xmlns:a16="http://schemas.microsoft.com/office/drawing/2014/main" id="{003D3D00-25F6-46AA-B8D0-E0DC29FC8D32}"/>
              </a:ext>
            </a:extLst>
          </p:cNvPr>
          <p:cNvPicPr>
            <a:picLocks noGrp="1" noChangeAspect="1" noChangeArrowheads="1"/>
          </p:cNvPicPr>
          <p:nvPr>
            <p:ph sz="quarter" idx="2"/>
          </p:nvPr>
        </p:nvPicPr>
        <p:blipFill>
          <a:blip r:embed="rId3" cstate="print">
            <a:extLst>
              <a:ext uri="{28A0092B-C50C-407E-A947-70E740481C1C}">
                <a14:useLocalDpi xmlns="" xmlns:a14="http://schemas.microsoft.com/office/drawing/2010/main" val="0"/>
              </a:ext>
            </a:extLst>
          </a:blip>
          <a:srcRect t="49005"/>
          <a:stretch>
            <a:fillRect/>
          </a:stretch>
        </p:blipFill>
        <p:spPr>
          <a:xfrm>
            <a:off x="2045651" y="1817686"/>
            <a:ext cx="5791200" cy="4572188"/>
          </a:xfrm>
          <a:noFill/>
        </p:spPr>
      </p:pic>
      <p:sp>
        <p:nvSpPr>
          <p:cNvPr id="41988" name="Rectangle 4">
            <a:extLst>
              <a:ext uri="{FF2B5EF4-FFF2-40B4-BE49-F238E27FC236}">
                <a16:creationId xmlns="" xmlns:a16="http://schemas.microsoft.com/office/drawing/2014/main" id="{DC639350-E8BB-47AF-9FD9-A039B065D0D4}"/>
              </a:ext>
            </a:extLst>
          </p:cNvPr>
          <p:cNvSpPr>
            <a:spLocks noGrp="1" noChangeArrowheads="1"/>
          </p:cNvSpPr>
          <p:nvPr>
            <p:ph type="title"/>
          </p:nvPr>
        </p:nvSpPr>
        <p:spPr>
          <a:xfrm>
            <a:off x="304800" y="145547"/>
            <a:ext cx="8610600" cy="515937"/>
          </a:xfrm>
        </p:spPr>
        <p:txBody>
          <a:bodyPr/>
          <a:lstStyle/>
          <a:p>
            <a:pPr algn="ctr"/>
            <a:r>
              <a:rPr lang="de-DE" altLang="en-US" dirty="0">
                <a:ea typeface="ＭＳ Ｐゴシック" panose="020B0600070205080204" pitchFamily="34" charset="-128"/>
              </a:rPr>
              <a:t>The DES Feistel Network (2)</a:t>
            </a:r>
          </a:p>
        </p:txBody>
      </p:sp>
      <p:sp>
        <p:nvSpPr>
          <p:cNvPr id="41989" name="Rectangle 5">
            <a:extLst>
              <a:ext uri="{FF2B5EF4-FFF2-40B4-BE49-F238E27FC236}">
                <a16:creationId xmlns="" xmlns:a16="http://schemas.microsoft.com/office/drawing/2014/main" id="{249C5B22-4869-4F7F-91DB-DD82F234D673}"/>
              </a:ext>
            </a:extLst>
          </p:cNvPr>
          <p:cNvSpPr>
            <a:spLocks noGrp="1" noChangeArrowheads="1"/>
          </p:cNvSpPr>
          <p:nvPr>
            <p:ph type="body" sz="half" idx="1"/>
          </p:nvPr>
        </p:nvSpPr>
        <p:spPr>
          <a:xfrm>
            <a:off x="117199" y="851890"/>
            <a:ext cx="8915400" cy="685800"/>
          </a:xfrm>
        </p:spPr>
        <p:txBody>
          <a:bodyPr/>
          <a:lstStyle/>
          <a:p>
            <a:r>
              <a:rPr lang="de-DE" altLang="en-US" sz="2400" dirty="0">
                <a:ea typeface="ＭＳ Ｐゴシック" panose="020B0600070205080204" pitchFamily="34" charset="-128"/>
              </a:rPr>
              <a:t>L and R swapped again at the end of the cipher, i.e., after round 16</a:t>
            </a:r>
            <a:r>
              <a:rPr lang="de-DE" altLang="en-US" sz="2400" i="1" dirty="0">
                <a:ea typeface="ＭＳ Ｐゴシック" panose="020B0600070205080204" pitchFamily="34" charset="-128"/>
              </a:rPr>
              <a:t> </a:t>
            </a:r>
            <a:r>
              <a:rPr lang="de-DE" altLang="en-US" sz="2400" dirty="0">
                <a:ea typeface="ＭＳ Ｐゴシック" panose="020B0600070205080204" pitchFamily="34" charset="-128"/>
              </a:rPr>
              <a:t>followed by a </a:t>
            </a:r>
            <a:r>
              <a:rPr lang="de-DE" altLang="en-US" sz="2400" b="1" dirty="0">
                <a:ea typeface="ＭＳ Ｐゴシック" panose="020B0600070205080204" pitchFamily="34" charset="-128"/>
              </a:rPr>
              <a:t>final permutation</a:t>
            </a:r>
          </a:p>
        </p:txBody>
      </p:sp>
      <p:sp>
        <p:nvSpPr>
          <p:cNvPr id="41990" name="AutoShape 6">
            <a:extLst>
              <a:ext uri="{FF2B5EF4-FFF2-40B4-BE49-F238E27FC236}">
                <a16:creationId xmlns="" xmlns:a16="http://schemas.microsoft.com/office/drawing/2014/main" id="{1EAF6DD9-D1D0-492D-9E11-DCE22A147F35}"/>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oliennummernplatzhalter 3">
            <a:extLst>
              <a:ext uri="{FF2B5EF4-FFF2-40B4-BE49-F238E27FC236}">
                <a16:creationId xmlns="" xmlns:a16="http://schemas.microsoft.com/office/drawing/2014/main" id="{D48B3A34-E4CA-40A2-B473-76092C807FDA}"/>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 xmlns:a16="http://schemas.microsoft.com/office/drawing/2014/main" id="{B6E19248-2CE7-4883-BE06-943C47969E6E}"/>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10" name="TextBox 9">
            <a:extLst>
              <a:ext uri="{FF2B5EF4-FFF2-40B4-BE49-F238E27FC236}">
                <a16:creationId xmlns="" xmlns:a16="http://schemas.microsoft.com/office/drawing/2014/main" id="{675E2309-7D38-41E2-B192-FDC66B0650BF}"/>
              </a:ext>
            </a:extLst>
          </p:cNvPr>
          <p:cNvSpPr txBox="1"/>
          <p:nvPr/>
        </p:nvSpPr>
        <p:spPr>
          <a:xfrm>
            <a:off x="6858000" y="2590800"/>
            <a:ext cx="902651" cy="29238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300" dirty="0">
                <a:solidFill>
                  <a:schemeClr val="tx1"/>
                </a:solidFill>
              </a:rPr>
              <a:t>subkey16</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Internal Structure of DES</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13</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 xmlns:p14="http://schemas.microsoft.com/office/powerpoint/2010/main" val="183663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 xmlns:a16="http://schemas.microsoft.com/office/drawing/2014/main" id="{0CEEBD37-B52C-4E77-A5DE-D62FCAAE8E97}"/>
              </a:ext>
            </a:extLst>
          </p:cNvPr>
          <p:cNvSpPr>
            <a:spLocks noGrp="1" noChangeArrowheads="1"/>
          </p:cNvSpPr>
          <p:nvPr>
            <p:ph type="title"/>
          </p:nvPr>
        </p:nvSpPr>
        <p:spPr>
          <a:xfrm>
            <a:off x="457200" y="218281"/>
            <a:ext cx="8153400" cy="515937"/>
          </a:xfrm>
        </p:spPr>
        <p:txBody>
          <a:bodyPr/>
          <a:lstStyle/>
          <a:p>
            <a:pPr algn="ctr"/>
            <a:r>
              <a:rPr lang="de-DE" altLang="en-US" dirty="0">
                <a:ea typeface="ＭＳ Ｐゴシック" panose="020B0600070205080204" pitchFamily="34" charset="-128"/>
              </a:rPr>
              <a:t>Initial and Final Permutation</a:t>
            </a:r>
          </a:p>
        </p:txBody>
      </p:sp>
      <p:sp>
        <p:nvSpPr>
          <p:cNvPr id="46084" name="Rectangle 7">
            <a:extLst>
              <a:ext uri="{FF2B5EF4-FFF2-40B4-BE49-F238E27FC236}">
                <a16:creationId xmlns="" xmlns:a16="http://schemas.microsoft.com/office/drawing/2014/main" id="{76199A98-95D0-4974-B579-88BA7D6836CC}"/>
              </a:ext>
            </a:extLst>
          </p:cNvPr>
          <p:cNvSpPr>
            <a:spLocks noGrp="1" noChangeArrowheads="1"/>
          </p:cNvSpPr>
          <p:nvPr>
            <p:ph type="body" sz="half" idx="1"/>
          </p:nvPr>
        </p:nvSpPr>
        <p:spPr>
          <a:xfrm>
            <a:off x="609606" y="908050"/>
            <a:ext cx="7848588" cy="1042988"/>
          </a:xfrm>
        </p:spPr>
        <p:txBody>
          <a:bodyPr/>
          <a:lstStyle/>
          <a:p>
            <a:pPr>
              <a:spcBef>
                <a:spcPts val="600"/>
              </a:spcBef>
            </a:pPr>
            <a:r>
              <a:rPr lang="de-DE" altLang="en-US" sz="2400" dirty="0">
                <a:ea typeface="ＭＳ Ｐゴシック" panose="020B0600070205080204" pitchFamily="34" charset="-128"/>
              </a:rPr>
              <a:t>Bitwise Permutations</a:t>
            </a:r>
          </a:p>
          <a:p>
            <a:pPr>
              <a:spcBef>
                <a:spcPts val="600"/>
              </a:spcBef>
            </a:pPr>
            <a:r>
              <a:rPr lang="de-DE" altLang="en-US" sz="2400" dirty="0">
                <a:ea typeface="ＭＳ Ｐゴシック" panose="020B0600070205080204" pitchFamily="34" charset="-128"/>
              </a:rPr>
              <a:t>Described by tables </a:t>
            </a:r>
            <a:r>
              <a:rPr lang="de-DE" altLang="en-US" sz="2400" i="1" dirty="0">
                <a:ea typeface="ＭＳ Ｐゴシック" panose="020B0600070205080204" pitchFamily="34" charset="-128"/>
              </a:rPr>
              <a:t>IP</a:t>
            </a:r>
            <a:r>
              <a:rPr lang="de-DE" altLang="en-US" sz="2400" dirty="0">
                <a:ea typeface="ＭＳ Ｐゴシック" panose="020B0600070205080204" pitchFamily="34" charset="-128"/>
              </a:rPr>
              <a:t> and </a:t>
            </a:r>
            <a:r>
              <a:rPr lang="de-DE" altLang="en-US" sz="2400" i="1" dirty="0">
                <a:ea typeface="ＭＳ Ｐゴシック" panose="020B0600070205080204" pitchFamily="34" charset="-128"/>
              </a:rPr>
              <a:t>IP</a:t>
            </a:r>
            <a:r>
              <a:rPr lang="de-DE" altLang="en-US" sz="2400" i="1" baseline="30000" dirty="0">
                <a:ea typeface="ＭＳ Ｐゴシック" panose="020B0600070205080204" pitchFamily="34" charset="-128"/>
              </a:rPr>
              <a:t>-1</a:t>
            </a:r>
            <a:endParaRPr lang="de-DE" altLang="en-US" sz="2400" dirty="0">
              <a:ea typeface="ＭＳ Ｐゴシック" panose="020B0600070205080204" pitchFamily="34" charset="-128"/>
            </a:endParaRPr>
          </a:p>
        </p:txBody>
      </p:sp>
      <p:pic>
        <p:nvPicPr>
          <p:cNvPr id="46085" name="Picture 9" descr="ip">
            <a:extLst>
              <a:ext uri="{FF2B5EF4-FFF2-40B4-BE49-F238E27FC236}">
                <a16:creationId xmlns="" xmlns:a16="http://schemas.microsoft.com/office/drawing/2014/main" id="{52642417-C134-47F3-A37C-F5EC10D419B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49800" y="4659313"/>
            <a:ext cx="3325813" cy="136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6" name="Text Box 10">
            <a:extLst>
              <a:ext uri="{FF2B5EF4-FFF2-40B4-BE49-F238E27FC236}">
                <a16:creationId xmlns="" xmlns:a16="http://schemas.microsoft.com/office/drawing/2014/main" id="{8A4EA696-FAA1-4699-9D9B-A3E8F43858CD}"/>
              </a:ext>
            </a:extLst>
          </p:cNvPr>
          <p:cNvSpPr txBox="1">
            <a:spLocks noChangeArrowheads="1"/>
          </p:cNvSpPr>
          <p:nvPr/>
        </p:nvSpPr>
        <p:spPr bwMode="auto">
          <a:xfrm>
            <a:off x="1763713" y="2001838"/>
            <a:ext cx="18288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Initial Permutation</a:t>
            </a:r>
          </a:p>
        </p:txBody>
      </p:sp>
      <p:sp>
        <p:nvSpPr>
          <p:cNvPr id="46087" name="Text Box 11">
            <a:extLst>
              <a:ext uri="{FF2B5EF4-FFF2-40B4-BE49-F238E27FC236}">
                <a16:creationId xmlns="" xmlns:a16="http://schemas.microsoft.com/office/drawing/2014/main" id="{E92C474B-446D-42B3-9766-6E4EE4281ED3}"/>
              </a:ext>
            </a:extLst>
          </p:cNvPr>
          <p:cNvSpPr txBox="1">
            <a:spLocks noChangeArrowheads="1"/>
          </p:cNvSpPr>
          <p:nvPr/>
        </p:nvSpPr>
        <p:spPr bwMode="auto">
          <a:xfrm>
            <a:off x="5219700" y="2001838"/>
            <a:ext cx="17907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Final Permutation</a:t>
            </a:r>
          </a:p>
        </p:txBody>
      </p:sp>
      <p:pic>
        <p:nvPicPr>
          <p:cNvPr id="46088" name="Picture 8" descr="fp">
            <a:extLst>
              <a:ext uri="{FF2B5EF4-FFF2-40B4-BE49-F238E27FC236}">
                <a16:creationId xmlns="" xmlns:a16="http://schemas.microsoft.com/office/drawing/2014/main" id="{94AB50B4-F0C7-4592-8F72-76D11DC3A3C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139825" y="4659313"/>
            <a:ext cx="3119438"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9" name="Picture 23">
            <a:extLst>
              <a:ext uri="{FF2B5EF4-FFF2-40B4-BE49-F238E27FC236}">
                <a16:creationId xmlns="" xmlns:a16="http://schemas.microsoft.com/office/drawing/2014/main" id="{AB6BDE33-2EEF-40EB-8012-9713C6072E65}"/>
              </a:ext>
            </a:extLst>
          </p:cNvPr>
          <p:cNvPicPr>
            <a:picLocks noGrp="1" noChangeAspect="1" noChangeArrowheads="1"/>
          </p:cNvPicPr>
          <p:nvPr>
            <p:ph sz="quarter" idx="3"/>
          </p:nvPr>
        </p:nvPicPr>
        <p:blipFill>
          <a:blip r:embed="rId5">
            <a:extLst>
              <a:ext uri="{28A0092B-C50C-407E-A947-70E740481C1C}">
                <a14:useLocalDpi xmlns="" xmlns:a14="http://schemas.microsoft.com/office/drawing/2010/main" val="0"/>
              </a:ext>
            </a:extLst>
          </a:blip>
          <a:srcRect/>
          <a:stretch>
            <a:fillRect/>
          </a:stretch>
        </p:blipFill>
        <p:spPr>
          <a:xfrm>
            <a:off x="1763713" y="2505075"/>
            <a:ext cx="5256212" cy="1866900"/>
          </a:xfrm>
          <a:noFill/>
        </p:spPr>
      </p:pic>
      <p:sp>
        <p:nvSpPr>
          <p:cNvPr id="46090" name="Line 26">
            <a:extLst>
              <a:ext uri="{FF2B5EF4-FFF2-40B4-BE49-F238E27FC236}">
                <a16:creationId xmlns="" xmlns:a16="http://schemas.microsoft.com/office/drawing/2014/main" id="{529FE090-454D-4910-BB5A-99A7D2E28674}"/>
              </a:ext>
            </a:extLst>
          </p:cNvPr>
          <p:cNvSpPr>
            <a:spLocks noChangeShapeType="1"/>
          </p:cNvSpPr>
          <p:nvPr/>
        </p:nvSpPr>
        <p:spPr bwMode="auto">
          <a:xfrm>
            <a:off x="4500563" y="1851025"/>
            <a:ext cx="0" cy="432117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Foliennummernplatzhalter 3">
            <a:extLst>
              <a:ext uri="{FF2B5EF4-FFF2-40B4-BE49-F238E27FC236}">
                <a16:creationId xmlns="" xmlns:a16="http://schemas.microsoft.com/office/drawing/2014/main" id="{4B20EC50-1D86-4A30-89D4-50859445CD7B}"/>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3" name="Fußzeilenplatzhalter 4">
            <a:extLst>
              <a:ext uri="{FF2B5EF4-FFF2-40B4-BE49-F238E27FC236}">
                <a16:creationId xmlns="" xmlns:a16="http://schemas.microsoft.com/office/drawing/2014/main" id="{5364CBB4-F043-4B89-9BDE-7139B9EBEAB1}"/>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Rectangle 1">
            <a:extLst>
              <a:ext uri="{FF2B5EF4-FFF2-40B4-BE49-F238E27FC236}">
                <a16:creationId xmlns="" xmlns:a16="http://schemas.microsoft.com/office/drawing/2014/main" id="{E5BF1A22-D869-4A65-AD8A-BA8BB4B66D14}"/>
              </a:ext>
            </a:extLst>
          </p:cNvPr>
          <p:cNvSpPr/>
          <p:nvPr/>
        </p:nvSpPr>
        <p:spPr>
          <a:xfrm>
            <a:off x="2057400" y="6174704"/>
            <a:ext cx="5208599" cy="338554"/>
          </a:xfrm>
          <a:prstGeom prst="rect">
            <a:avLst/>
          </a:prstGeom>
        </p:spPr>
        <p:txBody>
          <a:bodyPr wrap="square">
            <a:spAutoFit/>
          </a:bodyPr>
          <a:lstStyle/>
          <a:p>
            <a:r>
              <a:rPr lang="en-US" sz="1600" dirty="0">
                <a:solidFill>
                  <a:srgbClr val="0070C0"/>
                </a:solidFill>
                <a:hlinkClick r:id="rId6"/>
              </a:rPr>
              <a:t>https://en.wikipedia.org/wiki/DES_supplementary_material</a:t>
            </a:r>
            <a:r>
              <a:rPr lang="en-US" sz="1600" dirty="0">
                <a:solidFill>
                  <a:srgbClr val="0070C0"/>
                </a:solidFill>
              </a:rPr>
              <a:t>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 xmlns:a16="http://schemas.microsoft.com/office/drawing/2014/main" id="{00A47CA7-8A20-4BCD-BFED-DBAE106800D5}"/>
              </a:ext>
            </a:extLst>
          </p:cNvPr>
          <p:cNvSpPr>
            <a:spLocks noGrp="1" noChangeArrowheads="1"/>
          </p:cNvSpPr>
          <p:nvPr>
            <p:ph type="title"/>
          </p:nvPr>
        </p:nvSpPr>
        <p:spPr/>
        <p:txBody>
          <a:bodyPr/>
          <a:lstStyle/>
          <a:p>
            <a:r>
              <a:rPr lang="de-DE" altLang="en-US">
                <a:ea typeface="ＭＳ Ｐゴシック" panose="020B0600070205080204" pitchFamily="34" charset="-128"/>
              </a:rPr>
              <a:t>The f-Function</a:t>
            </a:r>
          </a:p>
        </p:txBody>
      </p:sp>
      <p:sp>
        <p:nvSpPr>
          <p:cNvPr id="48132" name="Rectangle 3">
            <a:extLst>
              <a:ext uri="{FF2B5EF4-FFF2-40B4-BE49-F238E27FC236}">
                <a16:creationId xmlns="" xmlns:a16="http://schemas.microsoft.com/office/drawing/2014/main" id="{1D7D506F-D546-417F-94F4-CBCDCD386B99}"/>
              </a:ext>
            </a:extLst>
          </p:cNvPr>
          <p:cNvSpPr>
            <a:spLocks noGrp="1" noChangeArrowheads="1"/>
          </p:cNvSpPr>
          <p:nvPr>
            <p:ph type="body" sz="half" idx="1"/>
          </p:nvPr>
        </p:nvSpPr>
        <p:spPr>
          <a:xfrm>
            <a:off x="228600" y="1052513"/>
            <a:ext cx="5495925" cy="3313112"/>
          </a:xfrm>
        </p:spPr>
        <p:txBody>
          <a:bodyPr/>
          <a:lstStyle/>
          <a:p>
            <a:pPr marL="266700" indent="-266700"/>
            <a:r>
              <a:rPr lang="de-DE" altLang="en-US" sz="2400" b="1" dirty="0">
                <a:ea typeface="ＭＳ Ｐゴシック" panose="020B0600070205080204" pitchFamily="34" charset="-128"/>
              </a:rPr>
              <a:t>Main operation of DES</a:t>
            </a:r>
          </a:p>
          <a:p>
            <a:pPr marL="266700" indent="-266700"/>
            <a:r>
              <a:rPr lang="de-DE" altLang="en-US" sz="2400" i="1" dirty="0">
                <a:ea typeface="ＭＳ Ｐゴシック" panose="020B0600070205080204" pitchFamily="34" charset="-128"/>
              </a:rPr>
              <a:t>f</a:t>
            </a:r>
            <a:r>
              <a:rPr lang="de-DE" altLang="en-US" sz="2400" dirty="0">
                <a:ea typeface="ＭＳ Ｐゴシック" panose="020B0600070205080204" pitchFamily="34" charset="-128"/>
              </a:rPr>
              <a:t>-Function inputs: </a:t>
            </a:r>
            <a:br>
              <a:rPr lang="de-DE" altLang="en-US" sz="2400" dirty="0">
                <a:ea typeface="ＭＳ Ｐゴシック" panose="020B0600070205080204" pitchFamily="34" charset="-128"/>
              </a:rPr>
            </a:br>
            <a:r>
              <a:rPr lang="de-DE" altLang="en-US" sz="2400" i="1" dirty="0">
                <a:ea typeface="ＭＳ Ｐゴシック" panose="020B0600070205080204" pitchFamily="34" charset="-128"/>
              </a:rPr>
              <a:t>R</a:t>
            </a:r>
            <a:r>
              <a:rPr lang="de-DE" altLang="en-US" sz="2400" i="1" baseline="-25000" dirty="0">
                <a:ea typeface="ＭＳ Ｐゴシック" panose="020B0600070205080204" pitchFamily="34" charset="-128"/>
              </a:rPr>
              <a:t>i-1</a:t>
            </a:r>
            <a:r>
              <a:rPr lang="de-DE" altLang="en-US" sz="2400" dirty="0">
                <a:ea typeface="ＭＳ Ｐゴシック" panose="020B0600070205080204" pitchFamily="34" charset="-128"/>
              </a:rPr>
              <a:t> and round key </a:t>
            </a:r>
            <a:r>
              <a:rPr lang="de-DE" altLang="en-US" sz="2400" i="1" dirty="0">
                <a:ea typeface="ＭＳ Ｐゴシック" panose="020B0600070205080204" pitchFamily="34" charset="-128"/>
              </a:rPr>
              <a:t>k</a:t>
            </a:r>
            <a:r>
              <a:rPr lang="de-DE" altLang="en-US" sz="2400" i="1" baseline="-25000" dirty="0">
                <a:ea typeface="ＭＳ Ｐゴシック" panose="020B0600070205080204" pitchFamily="34" charset="-128"/>
              </a:rPr>
              <a:t>i</a:t>
            </a:r>
          </a:p>
          <a:p>
            <a:pPr marL="652463" lvl="1" indent="-266700"/>
            <a:endParaRPr lang="de-DE" altLang="en-US" sz="1100" i="1" baseline="-25000" dirty="0">
              <a:ea typeface="ＭＳ Ｐゴシック" panose="020B0600070205080204" pitchFamily="34" charset="-128"/>
            </a:endParaRPr>
          </a:p>
          <a:p>
            <a:pPr marL="266700" indent="-266700"/>
            <a:r>
              <a:rPr lang="de-DE" altLang="en-US" sz="2400" b="1" dirty="0">
                <a:ea typeface="ＭＳ Ｐゴシック" panose="020B0600070205080204" pitchFamily="34" charset="-128"/>
              </a:rPr>
              <a:t>4 Steps</a:t>
            </a:r>
            <a:r>
              <a:rPr lang="de-DE" altLang="en-US" sz="2400" dirty="0">
                <a:ea typeface="ＭＳ Ｐゴシック" panose="020B0600070205080204" pitchFamily="34" charset="-128"/>
              </a:rPr>
              <a:t>:</a:t>
            </a:r>
          </a:p>
          <a:p>
            <a:pPr marL="652463" lvl="1" indent="-266700">
              <a:buSzPct val="90000"/>
              <a:buFontTx/>
              <a:buAutoNum type="arabicPeriod"/>
            </a:pPr>
            <a:r>
              <a:rPr lang="de-DE" altLang="en-US" sz="2400" dirty="0">
                <a:ea typeface="ＭＳ Ｐゴシック" panose="020B0600070205080204" pitchFamily="34" charset="-128"/>
              </a:rPr>
              <a:t>Expansion </a:t>
            </a:r>
            <a:r>
              <a:rPr lang="de-DE" altLang="en-US" sz="2400" i="1" dirty="0">
                <a:ea typeface="ＭＳ Ｐゴシック" panose="020B0600070205080204" pitchFamily="34" charset="-128"/>
              </a:rPr>
              <a:t>E</a:t>
            </a:r>
          </a:p>
          <a:p>
            <a:pPr marL="652463" lvl="1" indent="-266700">
              <a:buSzPct val="90000"/>
              <a:buFontTx/>
              <a:buAutoNum type="arabicPeriod"/>
            </a:pPr>
            <a:r>
              <a:rPr lang="de-DE" altLang="en-US" sz="2400" dirty="0">
                <a:ea typeface="ＭＳ Ｐゴシック" panose="020B0600070205080204" pitchFamily="34" charset="-128"/>
              </a:rPr>
              <a:t>XOR with round key</a:t>
            </a:r>
          </a:p>
          <a:p>
            <a:pPr marL="652463" lvl="1" indent="-266700">
              <a:buSzPct val="90000"/>
              <a:buFontTx/>
              <a:buAutoNum type="arabicPeriod"/>
            </a:pPr>
            <a:r>
              <a:rPr lang="de-DE" altLang="en-US" sz="2400" dirty="0">
                <a:ea typeface="ＭＳ Ｐゴシック" panose="020B0600070205080204" pitchFamily="34" charset="-128"/>
              </a:rPr>
              <a:t>S-box substitution</a:t>
            </a:r>
          </a:p>
          <a:p>
            <a:pPr marL="652463" lvl="1" indent="-266700">
              <a:buSzPct val="90000"/>
              <a:buFontTx/>
              <a:buAutoNum type="arabicPeriod"/>
            </a:pPr>
            <a:r>
              <a:rPr lang="de-DE" altLang="en-US" sz="2400" dirty="0">
                <a:ea typeface="ＭＳ Ｐゴシック" panose="020B0600070205080204" pitchFamily="34" charset="-128"/>
              </a:rPr>
              <a:t>Permutation</a:t>
            </a:r>
          </a:p>
        </p:txBody>
      </p:sp>
      <p:pic>
        <p:nvPicPr>
          <p:cNvPr id="48133" name="Picture 6" descr="core">
            <a:extLst>
              <a:ext uri="{FF2B5EF4-FFF2-40B4-BE49-F238E27FC236}">
                <a16:creationId xmlns="" xmlns:a16="http://schemas.microsoft.com/office/drawing/2014/main" id="{E9551F1C-FD9C-40E6-9CB4-E5AD77B91E23}"/>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4725160" y="300037"/>
            <a:ext cx="4233863" cy="6163049"/>
          </a:xfrm>
          <a:noFill/>
        </p:spPr>
      </p:pic>
      <p:sp>
        <p:nvSpPr>
          <p:cNvPr id="48134" name="Line 8">
            <a:extLst>
              <a:ext uri="{FF2B5EF4-FFF2-40B4-BE49-F238E27FC236}">
                <a16:creationId xmlns="" xmlns:a16="http://schemas.microsoft.com/office/drawing/2014/main" id="{D67D2D7F-EF17-4E12-85BF-B6DC638DF54E}"/>
              </a:ext>
            </a:extLst>
          </p:cNvPr>
          <p:cNvSpPr>
            <a:spLocks noChangeShapeType="1"/>
          </p:cNvSpPr>
          <p:nvPr/>
        </p:nvSpPr>
        <p:spPr bwMode="auto">
          <a:xfrm flipV="1">
            <a:off x="2667000" y="1539278"/>
            <a:ext cx="3581400" cy="1432522"/>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5" name="Line 9">
            <a:extLst>
              <a:ext uri="{FF2B5EF4-FFF2-40B4-BE49-F238E27FC236}">
                <a16:creationId xmlns="" xmlns:a16="http://schemas.microsoft.com/office/drawing/2014/main" id="{07D49D34-DB26-4A85-B733-463A60A1465B}"/>
              </a:ext>
            </a:extLst>
          </p:cNvPr>
          <p:cNvSpPr>
            <a:spLocks noChangeShapeType="1"/>
          </p:cNvSpPr>
          <p:nvPr/>
        </p:nvSpPr>
        <p:spPr bwMode="auto">
          <a:xfrm flipV="1">
            <a:off x="3581400" y="2590800"/>
            <a:ext cx="2895600" cy="762000"/>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6" name="Line 10">
            <a:extLst>
              <a:ext uri="{FF2B5EF4-FFF2-40B4-BE49-F238E27FC236}">
                <a16:creationId xmlns="" xmlns:a16="http://schemas.microsoft.com/office/drawing/2014/main" id="{3BC7D76B-1A45-4222-8273-DE0ADDA52E55}"/>
              </a:ext>
            </a:extLst>
          </p:cNvPr>
          <p:cNvSpPr>
            <a:spLocks noChangeShapeType="1"/>
          </p:cNvSpPr>
          <p:nvPr/>
        </p:nvSpPr>
        <p:spPr bwMode="auto">
          <a:xfrm>
            <a:off x="3352800" y="3809999"/>
            <a:ext cx="1295400" cy="174625"/>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37" name="Line 11">
            <a:extLst>
              <a:ext uri="{FF2B5EF4-FFF2-40B4-BE49-F238E27FC236}">
                <a16:creationId xmlns="" xmlns:a16="http://schemas.microsoft.com/office/drawing/2014/main" id="{175040C3-10C9-4610-9D05-788459BFCF68}"/>
              </a:ext>
            </a:extLst>
          </p:cNvPr>
          <p:cNvSpPr>
            <a:spLocks noChangeShapeType="1"/>
          </p:cNvSpPr>
          <p:nvPr/>
        </p:nvSpPr>
        <p:spPr bwMode="auto">
          <a:xfrm>
            <a:off x="2667000" y="4190999"/>
            <a:ext cx="3581399" cy="1447801"/>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 xmlns:a16="http://schemas.microsoft.com/office/drawing/2014/main" id="{CABC3B90-B639-4E1D-8BC1-31200BD4AB82}"/>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 xmlns:a16="http://schemas.microsoft.com/office/drawing/2014/main" id="{4DF9CEA7-4AB3-47E4-88FE-B6194FFFA077}"/>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 xmlns:a16="http://schemas.microsoft.com/office/drawing/2014/main" id="{BF35EB5F-A96B-4D0F-8488-433DDCE62CE2}"/>
              </a:ext>
            </a:extLst>
          </p:cNvPr>
          <p:cNvSpPr>
            <a:spLocks noGrp="1" noChangeArrowheads="1"/>
          </p:cNvSpPr>
          <p:nvPr>
            <p:ph type="title"/>
          </p:nvPr>
        </p:nvSpPr>
        <p:spPr/>
        <p:txBody>
          <a:bodyPr/>
          <a:lstStyle/>
          <a:p>
            <a:r>
              <a:rPr lang="de-DE" altLang="en-US" dirty="0">
                <a:ea typeface="ＭＳ Ｐゴシック" panose="020B0600070205080204" pitchFamily="34" charset="-128"/>
              </a:rPr>
              <a:t>The Expansion Function E</a:t>
            </a:r>
          </a:p>
        </p:txBody>
      </p:sp>
      <p:sp>
        <p:nvSpPr>
          <p:cNvPr id="50180" name="Rectangle 3">
            <a:extLst>
              <a:ext uri="{FF2B5EF4-FFF2-40B4-BE49-F238E27FC236}">
                <a16:creationId xmlns="" xmlns:a16="http://schemas.microsoft.com/office/drawing/2014/main" id="{BD387222-963D-4AF0-BDE5-17F315D584A8}"/>
              </a:ext>
            </a:extLst>
          </p:cNvPr>
          <p:cNvSpPr>
            <a:spLocks noGrp="1" noChangeArrowheads="1"/>
          </p:cNvSpPr>
          <p:nvPr>
            <p:ph type="body" sz="half" idx="1"/>
          </p:nvPr>
        </p:nvSpPr>
        <p:spPr>
          <a:xfrm>
            <a:off x="76200" y="908050"/>
            <a:ext cx="4648199" cy="1096963"/>
          </a:xfrm>
        </p:spPr>
        <p:txBody>
          <a:bodyPr/>
          <a:lstStyle/>
          <a:p>
            <a:pPr marL="534988" indent="-266700">
              <a:buSzPct val="90000"/>
              <a:buFontTx/>
              <a:buAutoNum type="arabicPeriod"/>
            </a:pPr>
            <a:r>
              <a:rPr lang="de-DE" altLang="en-US" sz="2400" b="1" dirty="0">
                <a:ea typeface="ＭＳ Ｐゴシック" panose="020B0600070205080204" pitchFamily="34" charset="-128"/>
              </a:rPr>
              <a:t>Expansion </a:t>
            </a:r>
            <a:r>
              <a:rPr lang="de-DE" altLang="en-US" sz="2400" b="1" i="1" dirty="0">
                <a:ea typeface="ＭＳ Ｐゴシック" panose="020B0600070205080204" pitchFamily="34" charset="-128"/>
              </a:rPr>
              <a:t>E</a:t>
            </a:r>
          </a:p>
          <a:p>
            <a:pPr marL="652463" lvl="1" indent="-266700"/>
            <a:r>
              <a:rPr lang="de-DE" altLang="en-US" sz="2000" dirty="0">
                <a:ea typeface="ＭＳ Ｐゴシック" panose="020B0600070205080204" pitchFamily="34" charset="-128"/>
              </a:rPr>
              <a:t>main purpose: </a:t>
            </a:r>
            <a:r>
              <a:rPr lang="de-DE" altLang="en-US" sz="2000" b="1" dirty="0">
                <a:ea typeface="ＭＳ Ｐゴシック" panose="020B0600070205080204" pitchFamily="34" charset="-128"/>
              </a:rPr>
              <a:t>increases diffusion</a:t>
            </a:r>
          </a:p>
        </p:txBody>
      </p:sp>
      <p:pic>
        <p:nvPicPr>
          <p:cNvPr id="50181" name="Picture 4" descr="core">
            <a:extLst>
              <a:ext uri="{FF2B5EF4-FFF2-40B4-BE49-F238E27FC236}">
                <a16:creationId xmlns="" xmlns:a16="http://schemas.microsoft.com/office/drawing/2014/main" id="{E7BAECAF-9D7E-454F-B828-340287863232}"/>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5003800" y="765175"/>
            <a:ext cx="3508375" cy="5106988"/>
          </a:xfrm>
          <a:noFill/>
        </p:spPr>
      </p:pic>
      <p:sp>
        <p:nvSpPr>
          <p:cNvPr id="50182" name="Line 5">
            <a:extLst>
              <a:ext uri="{FF2B5EF4-FFF2-40B4-BE49-F238E27FC236}">
                <a16:creationId xmlns="" xmlns:a16="http://schemas.microsoft.com/office/drawing/2014/main" id="{68DE0383-9D8E-4507-AE83-77973BB698AA}"/>
              </a:ext>
            </a:extLst>
          </p:cNvPr>
          <p:cNvSpPr>
            <a:spLocks noChangeShapeType="1"/>
          </p:cNvSpPr>
          <p:nvPr/>
        </p:nvSpPr>
        <p:spPr bwMode="auto">
          <a:xfrm>
            <a:off x="4419600" y="1460500"/>
            <a:ext cx="1828800" cy="215900"/>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50183" name="Picture 11" descr="ep">
            <a:extLst>
              <a:ext uri="{FF2B5EF4-FFF2-40B4-BE49-F238E27FC236}">
                <a16:creationId xmlns="" xmlns:a16="http://schemas.microsoft.com/office/drawing/2014/main" id="{D4EDCE0C-39B7-4D85-9705-E637BFF0F25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8600" y="4689561"/>
            <a:ext cx="4752975" cy="1518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4" name="Picture 15">
            <a:extLst>
              <a:ext uri="{FF2B5EF4-FFF2-40B4-BE49-F238E27FC236}">
                <a16:creationId xmlns="" xmlns:a16="http://schemas.microsoft.com/office/drawing/2014/main" id="{D7088822-2454-4E52-A5CD-504783F80FDF}"/>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608406" y="2143539"/>
            <a:ext cx="1670050" cy="215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185" name="Line 16">
            <a:extLst>
              <a:ext uri="{FF2B5EF4-FFF2-40B4-BE49-F238E27FC236}">
                <a16:creationId xmlns="" xmlns:a16="http://schemas.microsoft.com/office/drawing/2014/main" id="{764C1E71-C7CD-4FB5-AFBD-B72C00ECBB0A}"/>
              </a:ext>
            </a:extLst>
          </p:cNvPr>
          <p:cNvSpPr>
            <a:spLocks noChangeShapeType="1"/>
          </p:cNvSpPr>
          <p:nvPr/>
        </p:nvSpPr>
        <p:spPr bwMode="auto">
          <a:xfrm flipH="1" flipV="1">
            <a:off x="7235825" y="1196975"/>
            <a:ext cx="504825" cy="71438"/>
          </a:xfrm>
          <a:prstGeom prst="line">
            <a:avLst/>
          </a:prstGeom>
          <a:noFill/>
          <a:ln w="38100">
            <a:solidFill>
              <a:srgbClr val="C00000"/>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6" name="Line 17">
            <a:extLst>
              <a:ext uri="{FF2B5EF4-FFF2-40B4-BE49-F238E27FC236}">
                <a16:creationId xmlns="" xmlns:a16="http://schemas.microsoft.com/office/drawing/2014/main" id="{F9D4A78A-0A35-45D7-A131-1C88CAF7C169}"/>
              </a:ext>
            </a:extLst>
          </p:cNvPr>
          <p:cNvSpPr>
            <a:spLocks noChangeShapeType="1"/>
          </p:cNvSpPr>
          <p:nvPr/>
        </p:nvSpPr>
        <p:spPr bwMode="auto">
          <a:xfrm flipH="1">
            <a:off x="7164388" y="1916113"/>
            <a:ext cx="576262" cy="217487"/>
          </a:xfrm>
          <a:prstGeom prst="line">
            <a:avLst/>
          </a:prstGeom>
          <a:noFill/>
          <a:ln w="38100">
            <a:solidFill>
              <a:srgbClr val="C00000"/>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7" name="Text Box 18">
            <a:extLst>
              <a:ext uri="{FF2B5EF4-FFF2-40B4-BE49-F238E27FC236}">
                <a16:creationId xmlns="" xmlns:a16="http://schemas.microsoft.com/office/drawing/2014/main" id="{052C3FAE-3727-43D2-A327-E2458588D04A}"/>
              </a:ext>
            </a:extLst>
          </p:cNvPr>
          <p:cNvSpPr txBox="1">
            <a:spLocks noChangeArrowheads="1"/>
          </p:cNvSpPr>
          <p:nvPr/>
        </p:nvSpPr>
        <p:spPr bwMode="auto">
          <a:xfrm>
            <a:off x="7937628" y="908050"/>
            <a:ext cx="34144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96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a:t>
            </a:r>
          </a:p>
        </p:txBody>
      </p:sp>
      <p:sp>
        <p:nvSpPr>
          <p:cNvPr id="13" name="Foliennummernplatzhalter 3">
            <a:extLst>
              <a:ext uri="{FF2B5EF4-FFF2-40B4-BE49-F238E27FC236}">
                <a16:creationId xmlns="" xmlns:a16="http://schemas.microsoft.com/office/drawing/2014/main" id="{F8CBB45C-42F0-43E7-B3F2-4294F52B069E}"/>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4" name="Fußzeilenplatzhalter 4">
            <a:extLst>
              <a:ext uri="{FF2B5EF4-FFF2-40B4-BE49-F238E27FC236}">
                <a16:creationId xmlns="" xmlns:a16="http://schemas.microsoft.com/office/drawing/2014/main" id="{15B62170-C478-4F0F-90C6-222C837AEB6D}"/>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 xmlns:a16="http://schemas.microsoft.com/office/drawing/2014/main" id="{4DB5D7B6-E16D-4932-A6D1-AF71E7964A81}"/>
              </a:ext>
            </a:extLst>
          </p:cNvPr>
          <p:cNvSpPr>
            <a:spLocks noGrp="1" noChangeArrowheads="1"/>
          </p:cNvSpPr>
          <p:nvPr>
            <p:ph type="title"/>
          </p:nvPr>
        </p:nvSpPr>
        <p:spPr/>
        <p:txBody>
          <a:bodyPr/>
          <a:lstStyle/>
          <a:p>
            <a:r>
              <a:rPr lang="de-DE" altLang="en-US" dirty="0">
                <a:ea typeface="ＭＳ Ｐゴシック" panose="020B0600070205080204" pitchFamily="34" charset="-128"/>
              </a:rPr>
              <a:t>XOR Round Key</a:t>
            </a:r>
          </a:p>
        </p:txBody>
      </p:sp>
      <p:sp>
        <p:nvSpPr>
          <p:cNvPr id="52228" name="Rectangle 3">
            <a:extLst>
              <a:ext uri="{FF2B5EF4-FFF2-40B4-BE49-F238E27FC236}">
                <a16:creationId xmlns="" xmlns:a16="http://schemas.microsoft.com/office/drawing/2014/main" id="{0211A32A-BBE6-4DFF-943A-C1E2CB902387}"/>
              </a:ext>
            </a:extLst>
          </p:cNvPr>
          <p:cNvSpPr>
            <a:spLocks noGrp="1" noChangeArrowheads="1"/>
          </p:cNvSpPr>
          <p:nvPr>
            <p:ph type="body" sz="half" idx="1"/>
          </p:nvPr>
        </p:nvSpPr>
        <p:spPr>
          <a:xfrm>
            <a:off x="-76200" y="1700213"/>
            <a:ext cx="5008563" cy="3359150"/>
          </a:xfrm>
        </p:spPr>
        <p:txBody>
          <a:bodyPr/>
          <a:lstStyle/>
          <a:p>
            <a:pPr marL="652463" lvl="1" indent="-266700">
              <a:buSzPct val="90000"/>
              <a:buFontTx/>
              <a:buAutoNum type="arabicPeriod" startAt="2"/>
            </a:pPr>
            <a:r>
              <a:rPr lang="de-DE" altLang="en-US" sz="2400" b="1" dirty="0">
                <a:ea typeface="ＭＳ Ｐゴシック" panose="020B0600070205080204" pitchFamily="34" charset="-128"/>
              </a:rPr>
              <a:t>XOR Round Key</a:t>
            </a:r>
          </a:p>
          <a:p>
            <a:pPr marL="652463" lvl="1" indent="-266700">
              <a:buFontTx/>
              <a:buAutoNum type="arabicPeriod" startAt="2"/>
            </a:pPr>
            <a:endParaRPr lang="de-DE" altLang="en-US" sz="1800" dirty="0">
              <a:ea typeface="ＭＳ Ｐゴシック" panose="020B0600070205080204" pitchFamily="34" charset="-128"/>
            </a:endParaRPr>
          </a:p>
          <a:p>
            <a:pPr marL="652463" lvl="1" indent="-266700"/>
            <a:r>
              <a:rPr lang="de-DE" altLang="en-US" sz="1800" dirty="0">
                <a:ea typeface="ＭＳ Ｐゴシック" panose="020B0600070205080204" pitchFamily="34" charset="-128"/>
              </a:rPr>
              <a:t>Bitwise XOR of the round key and the output of the expansion function </a:t>
            </a:r>
            <a:r>
              <a:rPr lang="de-DE" altLang="en-US" sz="1800" i="1" dirty="0">
                <a:ea typeface="ＭＳ Ｐゴシック" panose="020B0600070205080204" pitchFamily="34" charset="-128"/>
              </a:rPr>
              <a:t>E</a:t>
            </a:r>
          </a:p>
          <a:p>
            <a:pPr marL="652463" lvl="1" indent="-266700"/>
            <a:endParaRPr lang="de-DE" altLang="en-US" sz="1800" dirty="0">
              <a:ea typeface="ＭＳ Ｐゴシック" panose="020B0600070205080204" pitchFamily="34" charset="-128"/>
            </a:endParaRPr>
          </a:p>
          <a:p>
            <a:pPr marL="652463" lvl="1" indent="-266700"/>
            <a:r>
              <a:rPr lang="de-DE" altLang="en-US" sz="1800" dirty="0">
                <a:ea typeface="ＭＳ Ｐゴシック" panose="020B0600070205080204" pitchFamily="34" charset="-128"/>
              </a:rPr>
              <a:t>Round keys are derived from the main key in the DES keyschedule (in a few slides)</a:t>
            </a:r>
          </a:p>
        </p:txBody>
      </p:sp>
      <p:pic>
        <p:nvPicPr>
          <p:cNvPr id="52229" name="Picture 4" descr="core">
            <a:extLst>
              <a:ext uri="{FF2B5EF4-FFF2-40B4-BE49-F238E27FC236}">
                <a16:creationId xmlns="" xmlns:a16="http://schemas.microsoft.com/office/drawing/2014/main" id="{0FE66776-9562-42B5-9F50-D0D556990738}"/>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5105400" y="381000"/>
            <a:ext cx="3772294" cy="5491163"/>
          </a:xfrm>
          <a:noFill/>
        </p:spPr>
      </p:pic>
      <p:sp>
        <p:nvSpPr>
          <p:cNvPr id="52230" name="Line 5">
            <a:extLst>
              <a:ext uri="{FF2B5EF4-FFF2-40B4-BE49-F238E27FC236}">
                <a16:creationId xmlns="" xmlns:a16="http://schemas.microsoft.com/office/drawing/2014/main" id="{81997CE1-2AA8-4EA9-8F5C-E3CB981D18C3}"/>
              </a:ext>
            </a:extLst>
          </p:cNvPr>
          <p:cNvSpPr>
            <a:spLocks noChangeShapeType="1"/>
          </p:cNvSpPr>
          <p:nvPr/>
        </p:nvSpPr>
        <p:spPr bwMode="auto">
          <a:xfrm>
            <a:off x="3200400" y="1981201"/>
            <a:ext cx="3505200" cy="515938"/>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oliennummernplatzhalter 3">
            <a:extLst>
              <a:ext uri="{FF2B5EF4-FFF2-40B4-BE49-F238E27FC236}">
                <a16:creationId xmlns="" xmlns:a16="http://schemas.microsoft.com/office/drawing/2014/main" id="{A8693DEB-E8A9-4E11-BD7E-4ABC465CE941}"/>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 xmlns:a16="http://schemas.microsoft.com/office/drawing/2014/main" id="{3B7D4021-20B9-4E33-BA24-1200CC334BF3}"/>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4" descr="core">
            <a:extLst>
              <a:ext uri="{FF2B5EF4-FFF2-40B4-BE49-F238E27FC236}">
                <a16:creationId xmlns="" xmlns:a16="http://schemas.microsoft.com/office/drawing/2014/main" id="{0E025E28-ACB0-494B-BBB3-21B17F83655D}"/>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5303480" y="467570"/>
            <a:ext cx="3508375" cy="5106988"/>
          </a:xfrm>
          <a:noFill/>
        </p:spPr>
      </p:pic>
      <p:pic>
        <p:nvPicPr>
          <p:cNvPr id="54280" name="Picture 23">
            <a:extLst>
              <a:ext uri="{FF2B5EF4-FFF2-40B4-BE49-F238E27FC236}">
                <a16:creationId xmlns="" xmlns:a16="http://schemas.microsoft.com/office/drawing/2014/main" id="{2212DFB5-3076-4D51-A1DE-4A7C5D95E59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11188" y="5239382"/>
            <a:ext cx="4900232" cy="13138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5" name="Rectangle 2">
            <a:extLst>
              <a:ext uri="{FF2B5EF4-FFF2-40B4-BE49-F238E27FC236}">
                <a16:creationId xmlns="" xmlns:a16="http://schemas.microsoft.com/office/drawing/2014/main" id="{C12C7500-66A2-4AFD-AD9C-BD8F9BEB80EC}"/>
              </a:ext>
            </a:extLst>
          </p:cNvPr>
          <p:cNvSpPr>
            <a:spLocks noGrp="1" noChangeArrowheads="1"/>
          </p:cNvSpPr>
          <p:nvPr>
            <p:ph type="title"/>
          </p:nvPr>
        </p:nvSpPr>
        <p:spPr>
          <a:xfrm>
            <a:off x="301894" y="78974"/>
            <a:ext cx="6462712" cy="515937"/>
          </a:xfrm>
        </p:spPr>
        <p:txBody>
          <a:bodyPr/>
          <a:lstStyle/>
          <a:p>
            <a:r>
              <a:rPr lang="de-DE" altLang="en-US" dirty="0">
                <a:ea typeface="ＭＳ Ｐゴシック" panose="020B0600070205080204" pitchFamily="34" charset="-128"/>
              </a:rPr>
              <a:t>The DES S-Boxes</a:t>
            </a:r>
          </a:p>
        </p:txBody>
      </p:sp>
      <p:sp>
        <p:nvSpPr>
          <p:cNvPr id="54276" name="Rectangle 3">
            <a:extLst>
              <a:ext uri="{FF2B5EF4-FFF2-40B4-BE49-F238E27FC236}">
                <a16:creationId xmlns="" xmlns:a16="http://schemas.microsoft.com/office/drawing/2014/main" id="{F29EB48E-C2FF-4B0D-AC3F-D122CE9FE981}"/>
              </a:ext>
            </a:extLst>
          </p:cNvPr>
          <p:cNvSpPr>
            <a:spLocks noGrp="1" noChangeArrowheads="1"/>
          </p:cNvSpPr>
          <p:nvPr>
            <p:ph type="body" sz="half" idx="1"/>
          </p:nvPr>
        </p:nvSpPr>
        <p:spPr>
          <a:xfrm>
            <a:off x="152400" y="666118"/>
            <a:ext cx="2965450" cy="342900"/>
          </a:xfrm>
        </p:spPr>
        <p:txBody>
          <a:bodyPr/>
          <a:lstStyle/>
          <a:p>
            <a:pPr marL="266700" indent="-266700">
              <a:buSzPct val="90000"/>
              <a:buFontTx/>
              <a:buAutoNum type="arabicPeriod" startAt="3"/>
            </a:pPr>
            <a:r>
              <a:rPr lang="de-DE" altLang="en-US" sz="2400" b="1" dirty="0">
                <a:ea typeface="ＭＳ Ｐゴシック" panose="020B0600070205080204" pitchFamily="34" charset="-128"/>
              </a:rPr>
              <a:t> S-Box substitution</a:t>
            </a:r>
          </a:p>
        </p:txBody>
      </p:sp>
      <p:pic>
        <p:nvPicPr>
          <p:cNvPr id="54278" name="Picture 20">
            <a:extLst>
              <a:ext uri="{FF2B5EF4-FFF2-40B4-BE49-F238E27FC236}">
                <a16:creationId xmlns="" xmlns:a16="http://schemas.microsoft.com/office/drawing/2014/main" id="{8587493D-50DC-4C7A-81ED-FA4CB76CEB94}"/>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42987" y="3352800"/>
            <a:ext cx="3579306" cy="1735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9" name="Line 7">
            <a:extLst>
              <a:ext uri="{FF2B5EF4-FFF2-40B4-BE49-F238E27FC236}">
                <a16:creationId xmlns="" xmlns:a16="http://schemas.microsoft.com/office/drawing/2014/main" id="{F28A9D82-604A-439F-A4B5-232F8569CE17}"/>
              </a:ext>
            </a:extLst>
          </p:cNvPr>
          <p:cNvSpPr>
            <a:spLocks noChangeShapeType="1"/>
          </p:cNvSpPr>
          <p:nvPr/>
        </p:nvSpPr>
        <p:spPr bwMode="auto">
          <a:xfrm>
            <a:off x="2971800" y="914400"/>
            <a:ext cx="2895600" cy="1981200"/>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81" name="Rectangle 24">
            <a:extLst>
              <a:ext uri="{FF2B5EF4-FFF2-40B4-BE49-F238E27FC236}">
                <a16:creationId xmlns="" xmlns:a16="http://schemas.microsoft.com/office/drawing/2014/main" id="{3F37F050-46C2-4062-B2C5-287F81DDFC8F}"/>
              </a:ext>
            </a:extLst>
          </p:cNvPr>
          <p:cNvSpPr>
            <a:spLocks noChangeArrowheads="1"/>
          </p:cNvSpPr>
          <p:nvPr/>
        </p:nvSpPr>
        <p:spPr bwMode="auto">
          <a:xfrm>
            <a:off x="312380" y="1159829"/>
            <a:ext cx="4608512" cy="1754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66700" indent="-2667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Eight</a:t>
            </a: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substitution tables</a:t>
            </a:r>
          </a:p>
          <a:p>
            <a:pPr eaLnBrk="0" hangingPunct="0">
              <a:lnSpc>
                <a:spcPct val="125000"/>
              </a:lnSpc>
              <a:spcBef>
                <a:spcPct val="25000"/>
              </a:spcBef>
              <a:buClr>
                <a:srgbClr val="007AC2"/>
              </a:buClr>
              <a:buSzPct val="120000"/>
              <a:buFontTx/>
              <a:buChar char="•"/>
            </a:pPr>
            <a:r>
              <a:rPr lang="en-US" sz="1600" dirty="0"/>
              <a:t>Each S-box maps 6 bits of input</a:t>
            </a:r>
          </a:p>
          <a:p>
            <a:pPr marL="0" indent="0" eaLnBrk="0" hangingPunct="0">
              <a:lnSpc>
                <a:spcPct val="125000"/>
              </a:lnSpc>
              <a:spcBef>
                <a:spcPct val="25000"/>
              </a:spcBef>
              <a:buClr>
                <a:srgbClr val="007AC2"/>
              </a:buClr>
              <a:buSzPct val="120000"/>
            </a:pPr>
            <a:r>
              <a:rPr lang="en-US" sz="1600" dirty="0"/>
              <a:t>     to </a:t>
            </a: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 bits of output</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Non-linear and resistant to cryptanalysis</a:t>
            </a:r>
          </a:p>
          <a:p>
            <a:pPr marL="266700" marR="0" lvl="0" indent="-266700" algn="l" defTabSz="914400" rtl="0" eaLnBrk="0" fontAlgn="base" latinLnBrk="0" hangingPunct="0">
              <a:lnSpc>
                <a:spcPct val="125000"/>
              </a:lnSpc>
              <a:spcBef>
                <a:spcPct val="25000"/>
              </a:spcBef>
              <a:spcAft>
                <a:spcPct val="0"/>
              </a:spcAft>
              <a:buClr>
                <a:srgbClr val="007AC2"/>
              </a:buClr>
              <a:buSzPct val="120000"/>
              <a:buFontTx/>
              <a:buChar char="•"/>
              <a:tabLst/>
              <a:defRPr/>
            </a:pPr>
            <a:r>
              <a:rPr kumimoji="0" lang="de-DE" altLang="en-US" sz="16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Crucial element for DES security!</a:t>
            </a:r>
          </a:p>
        </p:txBody>
      </p:sp>
      <p:sp>
        <p:nvSpPr>
          <p:cNvPr id="11" name="Foliennummernplatzhalter 3">
            <a:extLst>
              <a:ext uri="{FF2B5EF4-FFF2-40B4-BE49-F238E27FC236}">
                <a16:creationId xmlns="" xmlns:a16="http://schemas.microsoft.com/office/drawing/2014/main" id="{D4B4EDFA-42A5-4F22-90D9-9065114C2905}"/>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 xmlns:a16="http://schemas.microsoft.com/office/drawing/2014/main" id="{8287D826-526D-46E6-9A5D-9811D5789BEE}"/>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 xmlns:a16="http://schemas.microsoft.com/office/drawing/2014/main" id="{99118B85-57F3-487A-BF4B-436A92896CB3}"/>
              </a:ext>
            </a:extLst>
          </p:cNvPr>
          <p:cNvSpPr txBox="1"/>
          <p:nvPr/>
        </p:nvSpPr>
        <p:spPr>
          <a:xfrm>
            <a:off x="3394076" y="3352800"/>
            <a:ext cx="1295400"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latin typeface="Consolas" panose="020B0609020204030204" pitchFamily="49" charset="0"/>
              </a:rPr>
              <a:t>Row Index </a:t>
            </a:r>
            <a:r>
              <a:rPr lang="en-US" sz="1400" b="1" dirty="0">
                <a:highlight>
                  <a:srgbClr val="FFFF00"/>
                </a:highlight>
                <a:latin typeface="Consolas" panose="020B0609020204030204" pitchFamily="49" charset="0"/>
              </a:rPr>
              <a:t>3</a:t>
            </a:r>
          </a:p>
        </p:txBody>
      </p:sp>
      <p:sp>
        <p:nvSpPr>
          <p:cNvPr id="13" name="TextBox 12">
            <a:extLst>
              <a:ext uri="{FF2B5EF4-FFF2-40B4-BE49-F238E27FC236}">
                <a16:creationId xmlns="" xmlns:a16="http://schemas.microsoft.com/office/drawing/2014/main" id="{D1F64EB5-94F1-44A2-B86F-9557159E6A92}"/>
              </a:ext>
            </a:extLst>
          </p:cNvPr>
          <p:cNvSpPr txBox="1"/>
          <p:nvPr/>
        </p:nvSpPr>
        <p:spPr>
          <a:xfrm>
            <a:off x="3394076" y="4758648"/>
            <a:ext cx="1600050"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latin typeface="Consolas" panose="020B0609020204030204" pitchFamily="49" charset="0"/>
              </a:rPr>
              <a:t>Column Index </a:t>
            </a:r>
            <a:r>
              <a:rPr lang="en-US" sz="1400" b="1" dirty="0">
                <a:highlight>
                  <a:srgbClr val="FFFF00"/>
                </a:highlight>
                <a:latin typeface="Consolas" panose="020B0609020204030204" pitchFamily="49" charset="0"/>
              </a:rPr>
              <a:t>2</a:t>
            </a:r>
          </a:p>
        </p:txBody>
      </p:sp>
      <p:sp>
        <p:nvSpPr>
          <p:cNvPr id="9" name="Oval 8">
            <a:extLst>
              <a:ext uri="{FF2B5EF4-FFF2-40B4-BE49-F238E27FC236}">
                <a16:creationId xmlns="" xmlns:a16="http://schemas.microsoft.com/office/drawing/2014/main" id="{C1C23DA1-BA09-4DB0-8E5E-0F4C6A4572AE}"/>
              </a:ext>
            </a:extLst>
          </p:cNvPr>
          <p:cNvSpPr/>
          <p:nvPr/>
        </p:nvSpPr>
        <p:spPr bwMode="auto">
          <a:xfrm>
            <a:off x="1491892" y="6243088"/>
            <a:ext cx="295344" cy="233911"/>
          </a:xfrm>
          <a:prstGeom prst="ellipse">
            <a:avLst/>
          </a:prstGeom>
          <a:noFill/>
          <a:ln>
            <a:solidFill>
              <a:srgbClr val="C00000"/>
            </a:solidFill>
          </a:ln>
        </p:spPr>
        <p:style>
          <a:lnRef idx="0">
            <a:scrgbClr r="0" g="0" b="0"/>
          </a:lnRef>
          <a:fillRef idx="0">
            <a:scrgbClr r="0" g="0" b="0"/>
          </a:fillRef>
          <a:effectRef idx="0">
            <a:scrgbClr r="0" g="0" b="0"/>
          </a:effectRef>
          <a:fontRef idx="minor">
            <a:schemeClr val="accent2"/>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4" name="Straight Arrow Connector 13">
            <a:extLst>
              <a:ext uri="{FF2B5EF4-FFF2-40B4-BE49-F238E27FC236}">
                <a16:creationId xmlns="" xmlns:a16="http://schemas.microsoft.com/office/drawing/2014/main" id="{AB25D79F-0029-4D37-A80A-601BE4E1A954}"/>
              </a:ext>
            </a:extLst>
          </p:cNvPr>
          <p:cNvCxnSpPr/>
          <p:nvPr/>
        </p:nvCxnSpPr>
        <p:spPr bwMode="auto">
          <a:xfrm>
            <a:off x="228600" y="6400800"/>
            <a:ext cx="382588" cy="0"/>
          </a:xfrm>
          <a:prstGeom prst="straightConnector1">
            <a:avLst/>
          </a:prstGeom>
          <a:noFill/>
          <a:ln w="57150" cap="flat" cmpd="sng" algn="ctr">
            <a:solidFill>
              <a:srgbClr val="C00000"/>
            </a:solidFill>
            <a:prstDash val="solid"/>
            <a:round/>
            <a:headEnd type="none" w="med" len="med"/>
            <a:tailEnd type="triangle"/>
          </a:ln>
          <a:effectLst/>
        </p:spPr>
      </p:cxnSp>
      <p:cxnSp>
        <p:nvCxnSpPr>
          <p:cNvPr id="16" name="Straight Arrow Connector 15">
            <a:extLst>
              <a:ext uri="{FF2B5EF4-FFF2-40B4-BE49-F238E27FC236}">
                <a16:creationId xmlns="" xmlns:a16="http://schemas.microsoft.com/office/drawing/2014/main" id="{9E5CD9AD-DA8A-48DD-AC7D-20449A2067E5}"/>
              </a:ext>
            </a:extLst>
          </p:cNvPr>
          <p:cNvCxnSpPr>
            <a:cxnSpLocks/>
          </p:cNvCxnSpPr>
          <p:nvPr/>
        </p:nvCxnSpPr>
        <p:spPr bwMode="auto">
          <a:xfrm>
            <a:off x="1600200" y="4898071"/>
            <a:ext cx="0" cy="381000"/>
          </a:xfrm>
          <a:prstGeom prst="straightConnector1">
            <a:avLst/>
          </a:prstGeom>
          <a:ln w="57150">
            <a:solidFill>
              <a:srgbClr val="C0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628763-42CB-4D00-AE8B-ACB2BF9A3BCB}"/>
              </a:ext>
            </a:extLst>
          </p:cNvPr>
          <p:cNvSpPr>
            <a:spLocks noGrp="1"/>
          </p:cNvSpPr>
          <p:nvPr>
            <p:ph type="title"/>
          </p:nvPr>
        </p:nvSpPr>
        <p:spPr>
          <a:xfrm>
            <a:off x="471488" y="322263"/>
            <a:ext cx="7834312" cy="515937"/>
          </a:xfrm>
        </p:spPr>
        <p:txBody>
          <a:bodyPr/>
          <a:lstStyle/>
          <a:p>
            <a:pPr algn="ctr"/>
            <a:r>
              <a:rPr lang="en-US" dirty="0"/>
              <a:t>DES S-Box</a:t>
            </a:r>
          </a:p>
        </p:txBody>
      </p:sp>
      <p:sp>
        <p:nvSpPr>
          <p:cNvPr id="5" name="Slide Number Placeholder 4">
            <a:extLst>
              <a:ext uri="{FF2B5EF4-FFF2-40B4-BE49-F238E27FC236}">
                <a16:creationId xmlns="" xmlns:a16="http://schemas.microsoft.com/office/drawing/2014/main" id="{8304C263-B044-4AA6-83AB-F9DCD27A9F76}"/>
              </a:ext>
            </a:extLst>
          </p:cNvPr>
          <p:cNvSpPr>
            <a:spLocks noGrp="1"/>
          </p:cNvSpPr>
          <p:nvPr>
            <p:ph type="sldNum" sz="quarter" idx="10"/>
          </p:nvPr>
        </p:nvSpPr>
        <p:spPr/>
        <p:txBody>
          <a:bodyPr/>
          <a:lstStyle/>
          <a:p>
            <a:pPr algn="r"/>
            <a:fld id="{F197D3E7-5A7D-4C89-BB63-4CF694E84D9F}" type="slidenum">
              <a:rPr lang="de-DE" altLang="en-US" smtClean="0"/>
              <a:pPr algn="r"/>
              <a:t>19</a:t>
            </a:fld>
            <a:endParaRPr lang="de-DE" altLang="en-US" dirty="0"/>
          </a:p>
        </p:txBody>
      </p:sp>
      <p:pic>
        <p:nvPicPr>
          <p:cNvPr id="1026" name="Picture 2" descr="S-box Rule">
            <a:extLst>
              <a:ext uri="{FF2B5EF4-FFF2-40B4-BE49-F238E27FC236}">
                <a16:creationId xmlns="" xmlns:a16="http://schemas.microsoft.com/office/drawing/2014/main" id="{0ECF99CF-84DD-411F-AAB7-C17F2F4900F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1295400"/>
            <a:ext cx="6224588" cy="493920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76085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742950" indent="-742950">
              <a:spcAft>
                <a:spcPts val="1800"/>
              </a:spcAft>
              <a:buFont typeface="+mj-lt"/>
              <a:buAutoNum type="arabicPeriod"/>
            </a:pPr>
            <a:r>
              <a:rPr lang="en-US" sz="4800" dirty="0">
                <a:hlinkClick r:id="rId3" action="ppaction://hlinksldjump"/>
              </a:rPr>
              <a:t>Introduction to DES</a:t>
            </a:r>
            <a:endParaRPr lang="en-US" sz="4800" dirty="0"/>
          </a:p>
          <a:p>
            <a:pPr marL="742950" indent="-742950">
              <a:spcAft>
                <a:spcPts val="1800"/>
              </a:spcAft>
              <a:buFont typeface="+mj-lt"/>
              <a:buAutoNum type="arabicPeriod"/>
            </a:pPr>
            <a:r>
              <a:rPr lang="en-US" sz="4800" dirty="0">
                <a:hlinkClick r:id="rId4" action="ppaction://hlinksldjump"/>
              </a:rPr>
              <a:t>Overview of DES Algorithm</a:t>
            </a:r>
            <a:endParaRPr lang="en-US" sz="4800" dirty="0"/>
          </a:p>
          <a:p>
            <a:pPr marL="742950" indent="-742950">
              <a:spcAft>
                <a:spcPts val="1800"/>
              </a:spcAft>
              <a:buFont typeface="+mj-lt"/>
              <a:buAutoNum type="arabicPeriod"/>
            </a:pPr>
            <a:r>
              <a:rPr lang="en-US" sz="4800" dirty="0">
                <a:hlinkClick r:id="rId5" action="ppaction://hlinksldjump"/>
              </a:rPr>
              <a:t>Internal Structure of DES</a:t>
            </a:r>
            <a:endParaRPr lang="en-US" sz="4800" dirty="0"/>
          </a:p>
          <a:p>
            <a:pPr marL="742950" indent="-742950">
              <a:spcAft>
                <a:spcPts val="1800"/>
              </a:spcAft>
              <a:buFont typeface="+mj-lt"/>
              <a:buAutoNum type="arabicPeriod"/>
            </a:pPr>
            <a:r>
              <a:rPr lang="en-US" sz="4800" dirty="0">
                <a:hlinkClick r:id="rId6" action="ppaction://hlinksldjump"/>
              </a:rPr>
              <a:t>Security of DES</a:t>
            </a:r>
            <a:endParaRPr lang="en-US" sz="4800" dirty="0"/>
          </a:p>
          <a:p>
            <a:pPr marL="742950" indent="-742950">
              <a:buFont typeface="+mj-lt"/>
              <a:buAutoNum type="arabicPeriod"/>
            </a:pPr>
            <a:endParaRPr lang="en-US" sz="4400" dirty="0"/>
          </a:p>
          <a:p>
            <a:pPr marL="742950" indent="-742950">
              <a:buFont typeface="+mj-lt"/>
              <a:buAutoNum type="arabicPeriod"/>
            </a:pPr>
            <a:endParaRPr lang="en-US" dirty="0"/>
          </a:p>
        </p:txBody>
      </p:sp>
      <p:sp>
        <p:nvSpPr>
          <p:cNvPr id="5" name="Slide Number Placeholder 4">
            <a:extLst>
              <a:ext uri="{FF2B5EF4-FFF2-40B4-BE49-F238E27FC236}">
                <a16:creationId xmlns="" xmlns:a16="http://schemas.microsoft.com/office/drawing/2014/main" id="{A0EB9015-417B-44ED-9088-8E8CF511E724}"/>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a:p>
        </p:txBody>
      </p:sp>
    </p:spTree>
    <p:extLst>
      <p:ext uri="{BB962C8B-B14F-4D97-AF65-F5344CB8AC3E}">
        <p14:creationId xmlns="" xmlns:p14="http://schemas.microsoft.com/office/powerpoint/2010/main" val="237734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4" descr="core">
            <a:extLst>
              <a:ext uri="{FF2B5EF4-FFF2-40B4-BE49-F238E27FC236}">
                <a16:creationId xmlns="" xmlns:a16="http://schemas.microsoft.com/office/drawing/2014/main" id="{2B2AAC10-43F5-4EEE-AA03-76CB0292B959}"/>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4967983" y="245661"/>
            <a:ext cx="3880742" cy="5649026"/>
          </a:xfrm>
          <a:noFill/>
        </p:spPr>
      </p:pic>
      <p:sp>
        <p:nvSpPr>
          <p:cNvPr id="56324" name="Line 8">
            <a:extLst>
              <a:ext uri="{FF2B5EF4-FFF2-40B4-BE49-F238E27FC236}">
                <a16:creationId xmlns="" xmlns:a16="http://schemas.microsoft.com/office/drawing/2014/main" id="{507CDF03-E73A-448E-8B53-7400126579F8}"/>
              </a:ext>
            </a:extLst>
          </p:cNvPr>
          <p:cNvSpPr>
            <a:spLocks noChangeShapeType="1"/>
          </p:cNvSpPr>
          <p:nvPr/>
        </p:nvSpPr>
        <p:spPr bwMode="auto">
          <a:xfrm>
            <a:off x="2280063" y="2997200"/>
            <a:ext cx="3880742" cy="2184400"/>
          </a:xfrm>
          <a:prstGeom prst="line">
            <a:avLst/>
          </a:prstGeom>
          <a:noFill/>
          <a:ln w="38100">
            <a:solidFill>
              <a:srgbClr val="007AC2"/>
            </a:solidFill>
            <a:round/>
            <a:headEnd/>
            <a:tailEnd type="arrow"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325" name="Rectangle 2">
            <a:extLst>
              <a:ext uri="{FF2B5EF4-FFF2-40B4-BE49-F238E27FC236}">
                <a16:creationId xmlns="" xmlns:a16="http://schemas.microsoft.com/office/drawing/2014/main" id="{8CBEC1A3-3D8B-4C9B-B15F-05E414D93781}"/>
              </a:ext>
            </a:extLst>
          </p:cNvPr>
          <p:cNvSpPr>
            <a:spLocks noGrp="1" noChangeArrowheads="1"/>
          </p:cNvSpPr>
          <p:nvPr>
            <p:ph type="title"/>
          </p:nvPr>
        </p:nvSpPr>
        <p:spPr>
          <a:xfrm>
            <a:off x="295275" y="126058"/>
            <a:ext cx="6462712" cy="515937"/>
          </a:xfrm>
        </p:spPr>
        <p:txBody>
          <a:bodyPr/>
          <a:lstStyle/>
          <a:p>
            <a:r>
              <a:rPr lang="de-DE" altLang="en-US" dirty="0">
                <a:ea typeface="ＭＳ Ｐゴシック" panose="020B0600070205080204" pitchFamily="34" charset="-128"/>
              </a:rPr>
              <a:t>The Permutation P</a:t>
            </a:r>
          </a:p>
        </p:txBody>
      </p:sp>
      <p:sp>
        <p:nvSpPr>
          <p:cNvPr id="56326" name="Rectangle 3">
            <a:extLst>
              <a:ext uri="{FF2B5EF4-FFF2-40B4-BE49-F238E27FC236}">
                <a16:creationId xmlns="" xmlns:a16="http://schemas.microsoft.com/office/drawing/2014/main" id="{B8472B05-69F5-4DBF-906A-FBDA55C8ACBE}"/>
              </a:ext>
            </a:extLst>
          </p:cNvPr>
          <p:cNvSpPr>
            <a:spLocks noGrp="1" noChangeArrowheads="1"/>
          </p:cNvSpPr>
          <p:nvPr>
            <p:ph type="body" sz="half" idx="1"/>
          </p:nvPr>
        </p:nvSpPr>
        <p:spPr>
          <a:xfrm>
            <a:off x="152401" y="855663"/>
            <a:ext cx="4572000" cy="2735262"/>
          </a:xfrm>
        </p:spPr>
        <p:txBody>
          <a:bodyPr/>
          <a:lstStyle/>
          <a:p>
            <a:pPr marL="266700" indent="-266700">
              <a:buSzPct val="90000"/>
              <a:buFontTx/>
              <a:buAutoNum type="arabicPeriod" startAt="4"/>
            </a:pPr>
            <a:r>
              <a:rPr lang="de-DE" altLang="en-US" b="1" dirty="0">
                <a:ea typeface="ＭＳ Ｐゴシック" panose="020B0600070205080204" pitchFamily="34" charset="-128"/>
              </a:rPr>
              <a:t>Permutation P</a:t>
            </a:r>
          </a:p>
          <a:p>
            <a:pPr marL="652463" lvl="1" indent="-266700">
              <a:buSzPct val="90000"/>
            </a:pPr>
            <a:r>
              <a:rPr lang="de-DE" altLang="en-US" sz="2400" dirty="0">
                <a:ea typeface="ＭＳ Ｐゴシック" panose="020B0600070205080204" pitchFamily="34" charset="-128"/>
              </a:rPr>
              <a:t>Bitwise permutation</a:t>
            </a:r>
          </a:p>
          <a:p>
            <a:pPr marL="652463" lvl="1" indent="-266700">
              <a:buSzPct val="90000"/>
            </a:pPr>
            <a:r>
              <a:rPr lang="de-DE" altLang="en-US" sz="2400" dirty="0">
                <a:ea typeface="ＭＳ Ｐゴシック" panose="020B0600070205080204" pitchFamily="34" charset="-128"/>
              </a:rPr>
              <a:t>Introduces diffusion</a:t>
            </a:r>
          </a:p>
          <a:p>
            <a:pPr marL="652463" lvl="1" indent="-266700">
              <a:buSzPct val="90000"/>
            </a:pPr>
            <a:r>
              <a:rPr lang="de-DE" altLang="en-US" sz="2400" dirty="0">
                <a:ea typeface="ＭＳ Ｐゴシック" panose="020B0600070205080204" pitchFamily="34" charset="-128"/>
              </a:rPr>
              <a:t>Output bits of one S-Box affect several S-Boxes in next round</a:t>
            </a:r>
          </a:p>
        </p:txBody>
      </p:sp>
      <p:pic>
        <p:nvPicPr>
          <p:cNvPr id="56327" name="Picture 11">
            <a:extLst>
              <a:ext uri="{FF2B5EF4-FFF2-40B4-BE49-F238E27FC236}">
                <a16:creationId xmlns="" xmlns:a16="http://schemas.microsoft.com/office/drawing/2014/main" id="{1FAB8C0C-091A-422E-A860-C637BA55077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23556" y="4325200"/>
            <a:ext cx="2513013" cy="143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8" name="AutoShape 10">
            <a:extLst>
              <a:ext uri="{FF2B5EF4-FFF2-40B4-BE49-F238E27FC236}">
                <a16:creationId xmlns="" xmlns:a16="http://schemas.microsoft.com/office/drawing/2014/main" id="{A01EB549-84CB-4C88-9BCD-0D184335004B}"/>
              </a:ext>
            </a:extLst>
          </p:cNvPr>
          <p:cNvSpPr>
            <a:spLocks noChangeAspect="1" noChangeArrowheads="1"/>
          </p:cNvSpPr>
          <p:nvPr/>
        </p:nvSpPr>
        <p:spPr bwMode="auto">
          <a:xfrm>
            <a:off x="1042988" y="3860800"/>
            <a:ext cx="2592387" cy="143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 name="Foliennummernplatzhalter 3">
            <a:extLst>
              <a:ext uri="{FF2B5EF4-FFF2-40B4-BE49-F238E27FC236}">
                <a16:creationId xmlns="" xmlns:a16="http://schemas.microsoft.com/office/drawing/2014/main" id="{92EABC1C-4CB6-4E7C-9D4A-71F128BD82B3}"/>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1" name="Fußzeilenplatzhalter 4">
            <a:extLst>
              <a:ext uri="{FF2B5EF4-FFF2-40B4-BE49-F238E27FC236}">
                <a16:creationId xmlns="" xmlns:a16="http://schemas.microsoft.com/office/drawing/2014/main" id="{A6457024-A8B9-4B7A-BF8F-90EC95CD83D3}"/>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4">
            <a:extLst>
              <a:ext uri="{FF2B5EF4-FFF2-40B4-BE49-F238E27FC236}">
                <a16:creationId xmlns="" xmlns:a16="http://schemas.microsoft.com/office/drawing/2014/main" id="{EF2DC5AE-A0B3-48B8-8210-46CC277CE72C}"/>
              </a:ext>
            </a:extLst>
          </p:cNvPr>
          <p:cNvSpPr>
            <a:spLocks noGrp="1" noChangeArrowheads="1"/>
          </p:cNvSpPr>
          <p:nvPr>
            <p:ph type="title"/>
          </p:nvPr>
        </p:nvSpPr>
        <p:spPr/>
        <p:txBody>
          <a:bodyPr/>
          <a:lstStyle/>
          <a:p>
            <a:r>
              <a:rPr lang="en-US" altLang="en-US">
                <a:ea typeface="ＭＳ Ｐゴシック" panose="020B0600070205080204" pitchFamily="34" charset="-128"/>
              </a:rPr>
              <a:t>Key Schedule (1)</a:t>
            </a:r>
          </a:p>
        </p:txBody>
      </p:sp>
      <p:sp>
        <p:nvSpPr>
          <p:cNvPr id="58372" name="Rectangle 235">
            <a:extLst>
              <a:ext uri="{FF2B5EF4-FFF2-40B4-BE49-F238E27FC236}">
                <a16:creationId xmlns="" xmlns:a16="http://schemas.microsoft.com/office/drawing/2014/main" id="{C6E3F891-1DF1-4A11-8EB2-972C1AF5D53C}"/>
              </a:ext>
            </a:extLst>
          </p:cNvPr>
          <p:cNvSpPr>
            <a:spLocks noGrp="1" noChangeArrowheads="1"/>
          </p:cNvSpPr>
          <p:nvPr>
            <p:ph type="body" sz="half" idx="1"/>
          </p:nvPr>
        </p:nvSpPr>
        <p:spPr>
          <a:xfrm>
            <a:off x="304800" y="1130300"/>
            <a:ext cx="8736012" cy="3594100"/>
          </a:xfrm>
          <a:noFill/>
        </p:spPr>
        <p:txBody>
          <a:bodyPr/>
          <a:lstStyle/>
          <a:p>
            <a:pPr marL="342900" indent="-342900"/>
            <a:r>
              <a:rPr lang="de-DE" altLang="en-US" sz="1900" dirty="0">
                <a:ea typeface="ＭＳ Ｐゴシック" panose="020B0600070205080204" pitchFamily="34" charset="-128"/>
              </a:rPr>
              <a:t>Derives 16 round keys (or </a:t>
            </a:r>
            <a:r>
              <a:rPr lang="de-DE" altLang="en-US" sz="1900" i="1" dirty="0">
                <a:ea typeface="ＭＳ Ｐゴシック" panose="020B0600070205080204" pitchFamily="34" charset="-128"/>
              </a:rPr>
              <a:t>subkeys</a:t>
            </a:r>
            <a:r>
              <a:rPr lang="de-DE" altLang="en-US" sz="1900" dirty="0">
                <a:ea typeface="ＭＳ Ｐゴシック" panose="020B0600070205080204" pitchFamily="34" charset="-128"/>
              </a:rPr>
              <a:t>) </a:t>
            </a:r>
            <a:r>
              <a:rPr lang="de-DE" altLang="en-US" sz="1900" i="1" dirty="0">
                <a:ea typeface="ＭＳ Ｐゴシック" panose="020B0600070205080204" pitchFamily="34" charset="-128"/>
              </a:rPr>
              <a:t>k</a:t>
            </a:r>
            <a:r>
              <a:rPr lang="de-DE" altLang="en-US" sz="1900" i="1" baseline="-25000" dirty="0">
                <a:ea typeface="ＭＳ Ｐゴシック" panose="020B0600070205080204" pitchFamily="34" charset="-128"/>
              </a:rPr>
              <a:t>i</a:t>
            </a:r>
            <a:r>
              <a:rPr lang="de-DE" altLang="en-US" sz="1900" dirty="0">
                <a:ea typeface="ＭＳ Ｐゴシック" panose="020B0600070205080204" pitchFamily="34" charset="-128"/>
              </a:rPr>
              <a:t> of 48 bits each from the original 56 bit key</a:t>
            </a:r>
          </a:p>
          <a:p>
            <a:pPr marL="342900" indent="-342900"/>
            <a:endParaRPr lang="de-DE" altLang="en-US" sz="1000" dirty="0">
              <a:ea typeface="ＭＳ Ｐゴシック" panose="020B0600070205080204" pitchFamily="34" charset="-128"/>
            </a:endParaRPr>
          </a:p>
          <a:p>
            <a:pPr marL="342900" indent="-342900"/>
            <a:r>
              <a:rPr lang="de-DE" altLang="en-US" sz="2000" dirty="0">
                <a:ea typeface="ＭＳ Ｐゴシック" panose="020B0600070205080204" pitchFamily="34" charset="-128"/>
              </a:rPr>
              <a:t>The input key size of the DES is 64 bit: </a:t>
            </a:r>
            <a:r>
              <a:rPr lang="de-DE" altLang="en-US" sz="2000" b="1" dirty="0">
                <a:ea typeface="ＭＳ Ｐゴシック" panose="020B0600070205080204" pitchFamily="34" charset="-128"/>
              </a:rPr>
              <a:t>56 bit key</a:t>
            </a:r>
            <a:r>
              <a:rPr lang="de-DE" altLang="en-US" sz="2000" dirty="0">
                <a:ea typeface="ＭＳ Ｐゴシック" panose="020B0600070205080204" pitchFamily="34" charset="-128"/>
              </a:rPr>
              <a:t> and 8 bit not used:</a:t>
            </a:r>
            <a:br>
              <a:rPr lang="de-DE" altLang="en-US" sz="2000" dirty="0">
                <a:ea typeface="ＭＳ Ｐゴシック" panose="020B0600070205080204" pitchFamily="34" charset="-128"/>
              </a:rPr>
            </a:br>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endParaRPr lang="de-DE" altLang="en-US" sz="2000" dirty="0">
              <a:ea typeface="ＭＳ Ｐゴシック" panose="020B0600070205080204" pitchFamily="34" charset="-128"/>
            </a:endParaRPr>
          </a:p>
          <a:p>
            <a:pPr marL="342900" indent="-342900">
              <a:spcBef>
                <a:spcPts val="1800"/>
              </a:spcBef>
              <a:spcAft>
                <a:spcPts val="600"/>
              </a:spcAft>
            </a:pPr>
            <a:r>
              <a:rPr lang="de-DE" altLang="en-US" sz="2000" b="1" dirty="0">
                <a:solidFill>
                  <a:srgbClr val="0070C0"/>
                </a:solidFill>
                <a:ea typeface="ＭＳ Ｐゴシック" panose="020B0600070205080204" pitchFamily="34" charset="-128"/>
              </a:rPr>
              <a:t>Permuted Choice (</a:t>
            </a:r>
            <a:r>
              <a:rPr lang="de-DE" altLang="en-US" sz="2000" b="1" i="1" dirty="0">
                <a:solidFill>
                  <a:srgbClr val="0070C0"/>
                </a:solidFill>
                <a:ea typeface="ＭＳ Ｐゴシック" panose="020B0600070205080204" pitchFamily="34" charset="-128"/>
              </a:rPr>
              <a:t>PC-1) </a:t>
            </a:r>
            <a:r>
              <a:rPr lang="de-DE" altLang="en-US" sz="2000" dirty="0">
                <a:ea typeface="ＭＳ Ｐゴシック" panose="020B0600070205080204" pitchFamily="34" charset="-128"/>
              </a:rPr>
              <a:t>is used to permute the key and split it into left-side and right-side (28 bits each). Not that the </a:t>
            </a:r>
            <a:r>
              <a:rPr lang="en-US" altLang="en-US" sz="2000" b="1" dirty="0">
                <a:ea typeface="ＭＳ Ｐゴシック" panose="020B0600070205080204" pitchFamily="34" charset="-128"/>
              </a:rPr>
              <a:t>last bit of every byte i</a:t>
            </a:r>
            <a:r>
              <a:rPr lang="de-DE" altLang="en-US" sz="2000" b="1" dirty="0">
                <a:ea typeface="ＭＳ Ｐゴシック" panose="020B0600070205080204" pitchFamily="34" charset="-128"/>
              </a:rPr>
              <a:t>s ignored.</a:t>
            </a:r>
            <a:r>
              <a:rPr lang="de-DE" altLang="en-US" sz="2000" dirty="0">
                <a:ea typeface="ＭＳ Ｐゴシック" panose="020B0600070205080204" pitchFamily="34" charset="-128"/>
              </a:rPr>
              <a:t>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(the bits 8, 16, 24, 32, 40, 48, 56 and 64 are not used at all)</a:t>
            </a:r>
          </a:p>
        </p:txBody>
      </p:sp>
      <p:pic>
        <p:nvPicPr>
          <p:cNvPr id="58373" name="Picture 266">
            <a:extLst>
              <a:ext uri="{FF2B5EF4-FFF2-40B4-BE49-F238E27FC236}">
                <a16:creationId xmlns="" xmlns:a16="http://schemas.microsoft.com/office/drawing/2014/main" id="{349D04F6-CA2E-4C4D-93FB-B7C241C81FC2}"/>
              </a:ext>
            </a:extLst>
          </p:cNvPr>
          <p:cNvPicPr>
            <a:picLocks noGrp="1" noChangeAspect="1" noChangeArrowheads="1"/>
          </p:cNvPicPr>
          <p:nvPr>
            <p:ph sz="half" idx="2"/>
          </p:nvPr>
        </p:nvPicPr>
        <p:blipFill rotWithShape="1">
          <a:blip r:embed="rId3">
            <a:extLst>
              <a:ext uri="{28A0092B-C50C-407E-A947-70E740481C1C}">
                <a14:useLocalDpi xmlns="" xmlns:a14="http://schemas.microsoft.com/office/drawing/2010/main" val="0"/>
              </a:ext>
            </a:extLst>
          </a:blip>
          <a:srcRect b="27354"/>
          <a:stretch/>
        </p:blipFill>
        <p:spPr>
          <a:xfrm>
            <a:off x="1905000" y="2229050"/>
            <a:ext cx="5121348" cy="1318419"/>
          </a:xfrm>
          <a:noFill/>
        </p:spPr>
      </p:pic>
      <p:sp>
        <p:nvSpPr>
          <p:cNvPr id="58375" name="Text Box 9">
            <a:extLst>
              <a:ext uri="{FF2B5EF4-FFF2-40B4-BE49-F238E27FC236}">
                <a16:creationId xmlns="" xmlns:a16="http://schemas.microsoft.com/office/drawing/2014/main" id="{4E700C47-E026-4971-98BD-07C74A65A95C}"/>
              </a:ext>
            </a:extLst>
          </p:cNvPr>
          <p:cNvSpPr txBox="1">
            <a:spLocks noChangeArrowheads="1"/>
          </p:cNvSpPr>
          <p:nvPr/>
        </p:nvSpPr>
        <p:spPr bwMode="auto">
          <a:xfrm>
            <a:off x="5943600" y="1341438"/>
            <a:ext cx="212726"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32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a:t>
            </a:r>
          </a:p>
        </p:txBody>
      </p:sp>
      <p:sp>
        <p:nvSpPr>
          <p:cNvPr id="58376" name="Line 10">
            <a:extLst>
              <a:ext uri="{FF2B5EF4-FFF2-40B4-BE49-F238E27FC236}">
                <a16:creationId xmlns="" xmlns:a16="http://schemas.microsoft.com/office/drawing/2014/main" id="{986E5A88-5742-4342-AC36-379C42AD4120}"/>
              </a:ext>
            </a:extLst>
          </p:cNvPr>
          <p:cNvSpPr>
            <a:spLocks noChangeShapeType="1"/>
          </p:cNvSpPr>
          <p:nvPr/>
        </p:nvSpPr>
        <p:spPr bwMode="auto">
          <a:xfrm flipH="1">
            <a:off x="5583236" y="1600200"/>
            <a:ext cx="360363" cy="91972"/>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377" name="Oval 11">
            <a:extLst>
              <a:ext uri="{FF2B5EF4-FFF2-40B4-BE49-F238E27FC236}">
                <a16:creationId xmlns="" xmlns:a16="http://schemas.microsoft.com/office/drawing/2014/main" id="{35B52E63-9E64-416D-A829-F42F1CB66F1C}"/>
              </a:ext>
            </a:extLst>
          </p:cNvPr>
          <p:cNvSpPr>
            <a:spLocks noChangeArrowheads="1"/>
          </p:cNvSpPr>
          <p:nvPr/>
        </p:nvSpPr>
        <p:spPr bwMode="auto">
          <a:xfrm>
            <a:off x="4632602" y="1645847"/>
            <a:ext cx="1158598" cy="490537"/>
          </a:xfrm>
          <a:prstGeom prst="ellipse">
            <a:avLst/>
          </a:pr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altLang="en-US" sz="14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 xmlns:a16="http://schemas.microsoft.com/office/drawing/2014/main" id="{20DC7BC4-3CC4-452A-ACDA-1DB624A97C20}"/>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 xmlns:a16="http://schemas.microsoft.com/office/drawing/2014/main" id="{77733F6D-77F2-40E8-AA5D-A0751FAC9935}"/>
              </a:ext>
            </a:extLst>
          </p:cNvPr>
          <p:cNvSpPr>
            <a:spLocks noGrp="1"/>
          </p:cNvSpPr>
          <p:nvPr>
            <p:ph type="ftr" sz="quarter" idx="11"/>
          </p:nvPr>
        </p:nvSpPr>
        <p:spPr>
          <a:xfrm>
            <a:off x="2443431" y="6705600"/>
            <a:ext cx="4321175" cy="12601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7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7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7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 name="TextBox 1">
            <a:extLst>
              <a:ext uri="{FF2B5EF4-FFF2-40B4-BE49-F238E27FC236}">
                <a16:creationId xmlns="" xmlns:a16="http://schemas.microsoft.com/office/drawing/2014/main" id="{A62A4418-CCE4-49E6-96A6-842B44EFB33E}"/>
              </a:ext>
            </a:extLst>
          </p:cNvPr>
          <p:cNvSpPr txBox="1"/>
          <p:nvPr/>
        </p:nvSpPr>
        <p:spPr>
          <a:xfrm>
            <a:off x="1981200" y="3557553"/>
            <a:ext cx="5045148" cy="400110"/>
          </a:xfrm>
          <a:prstGeom prst="rect">
            <a:avLst/>
          </a:prstGeom>
          <a:noFill/>
        </p:spPr>
        <p:txBody>
          <a:bodyPr wrap="square" rtlCol="0">
            <a:spAutoFit/>
          </a:bodyPr>
          <a:lstStyle/>
          <a:p>
            <a:pPr algn="ctr"/>
            <a:r>
              <a:rPr lang="en-US" sz="2000" b="1" dirty="0">
                <a:solidFill>
                  <a:srgbClr val="0070C0"/>
                </a:solidFill>
                <a:latin typeface="Consolas" panose="020B0609020204030204" pitchFamily="49" charset="0"/>
              </a:rPr>
              <a:t>Last bit of every byte is not used</a:t>
            </a:r>
          </a:p>
        </p:txBody>
      </p:sp>
      <p:pic>
        <p:nvPicPr>
          <p:cNvPr id="3" name="Picture 2">
            <a:extLst>
              <a:ext uri="{FF2B5EF4-FFF2-40B4-BE49-F238E27FC236}">
                <a16:creationId xmlns="" xmlns:a16="http://schemas.microsoft.com/office/drawing/2014/main" id="{654EFEC6-01F9-4F50-B1D7-F6258A0A409A}"/>
              </a:ext>
            </a:extLst>
          </p:cNvPr>
          <p:cNvPicPr>
            <a:picLocks noChangeAspect="1"/>
          </p:cNvPicPr>
          <p:nvPr/>
        </p:nvPicPr>
        <p:blipFill>
          <a:blip r:embed="rId4"/>
          <a:stretch>
            <a:fillRect/>
          </a:stretch>
        </p:blipFill>
        <p:spPr>
          <a:xfrm>
            <a:off x="2590800" y="5047582"/>
            <a:ext cx="4486013" cy="1555152"/>
          </a:xfrm>
          <a:prstGeom prst="rect">
            <a:avLst/>
          </a:prstGeom>
        </p:spPr>
      </p:pic>
      <p:sp>
        <p:nvSpPr>
          <p:cNvPr id="4" name="TextBox 3">
            <a:extLst>
              <a:ext uri="{FF2B5EF4-FFF2-40B4-BE49-F238E27FC236}">
                <a16:creationId xmlns="" xmlns:a16="http://schemas.microsoft.com/office/drawing/2014/main" id="{CFB90926-67F3-4CB7-AFB0-460220AFA07A}"/>
              </a:ext>
            </a:extLst>
          </p:cNvPr>
          <p:cNvSpPr txBox="1"/>
          <p:nvPr/>
        </p:nvSpPr>
        <p:spPr>
          <a:xfrm>
            <a:off x="1873541" y="5584623"/>
            <a:ext cx="1295400" cy="477054"/>
          </a:xfrm>
          <a:prstGeom prst="rect">
            <a:avLst/>
          </a:prstGeom>
          <a:noFill/>
        </p:spPr>
        <p:txBody>
          <a:bodyPr wrap="square" rtlCol="0">
            <a:spAutoFit/>
          </a:bodyPr>
          <a:lstStyle/>
          <a:p>
            <a:r>
              <a:rPr lang="en-US" dirty="0">
                <a:solidFill>
                  <a:srgbClr val="FF0000"/>
                </a:solidFill>
              </a:rPr>
              <a:t>PC-1</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7" descr="sched_flow">
            <a:extLst>
              <a:ext uri="{FF2B5EF4-FFF2-40B4-BE49-F238E27FC236}">
                <a16:creationId xmlns="" xmlns:a16="http://schemas.microsoft.com/office/drawing/2014/main" id="{5E8C8C17-542D-4484-BB2B-A90A538BFD5D}"/>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5111750" y="228600"/>
            <a:ext cx="3927475" cy="5610225"/>
          </a:xfrm>
          <a:noFill/>
        </p:spPr>
      </p:pic>
      <p:sp>
        <p:nvSpPr>
          <p:cNvPr id="60420" name="Rectangle 2">
            <a:extLst>
              <a:ext uri="{FF2B5EF4-FFF2-40B4-BE49-F238E27FC236}">
                <a16:creationId xmlns="" xmlns:a16="http://schemas.microsoft.com/office/drawing/2014/main" id="{DCFB82C5-50F8-4F22-9181-859314E066C7}"/>
              </a:ext>
            </a:extLst>
          </p:cNvPr>
          <p:cNvSpPr>
            <a:spLocks noGrp="1" noChangeArrowheads="1"/>
          </p:cNvSpPr>
          <p:nvPr>
            <p:ph type="title"/>
          </p:nvPr>
        </p:nvSpPr>
        <p:spPr>
          <a:xfrm>
            <a:off x="285795" y="37400"/>
            <a:ext cx="6462712" cy="515937"/>
          </a:xfrm>
        </p:spPr>
        <p:txBody>
          <a:bodyPr/>
          <a:lstStyle/>
          <a:p>
            <a:r>
              <a:rPr lang="en-US" altLang="en-US" dirty="0">
                <a:ea typeface="ＭＳ Ｐゴシック" panose="020B0600070205080204" pitchFamily="34" charset="-128"/>
              </a:rPr>
              <a:t>Key Schedule (2)</a:t>
            </a:r>
          </a:p>
        </p:txBody>
      </p:sp>
      <p:sp>
        <p:nvSpPr>
          <p:cNvPr id="60421" name="Rectangle 3">
            <a:extLst>
              <a:ext uri="{FF2B5EF4-FFF2-40B4-BE49-F238E27FC236}">
                <a16:creationId xmlns="" xmlns:a16="http://schemas.microsoft.com/office/drawing/2014/main" id="{C08C62E5-ACC6-445C-8186-0FA89FEA46F5}"/>
              </a:ext>
            </a:extLst>
          </p:cNvPr>
          <p:cNvSpPr>
            <a:spLocks noGrp="1" noChangeArrowheads="1"/>
          </p:cNvSpPr>
          <p:nvPr>
            <p:ph type="body" sz="half" idx="1"/>
          </p:nvPr>
        </p:nvSpPr>
        <p:spPr>
          <a:xfrm>
            <a:off x="104775" y="666474"/>
            <a:ext cx="4924425" cy="6127750"/>
          </a:xfrm>
          <a:noFill/>
        </p:spPr>
        <p:txBody>
          <a:bodyPr/>
          <a:lstStyle/>
          <a:p>
            <a:pPr marL="342900" indent="-342900"/>
            <a:r>
              <a:rPr lang="de-DE" altLang="en-US" sz="1800" dirty="0">
                <a:ea typeface="ＭＳ Ｐゴシック" panose="020B0600070205080204" pitchFamily="34" charset="-128"/>
              </a:rPr>
              <a:t>Split key into 28-bit halves </a:t>
            </a:r>
            <a:r>
              <a:rPr lang="de-DE" altLang="en-US" sz="1800" i="1" dirty="0">
                <a:ea typeface="ＭＳ Ｐゴシック" panose="020B0600070205080204" pitchFamily="34" charset="-128"/>
              </a:rPr>
              <a:t>C</a:t>
            </a:r>
            <a:r>
              <a:rPr lang="de-DE" altLang="en-US" sz="1800" i="1" baseline="-25000" dirty="0">
                <a:ea typeface="ＭＳ Ｐゴシック" panose="020B0600070205080204" pitchFamily="34" charset="-128"/>
              </a:rPr>
              <a:t>0</a:t>
            </a:r>
            <a:r>
              <a:rPr lang="de-DE" altLang="en-US" sz="1800" dirty="0">
                <a:ea typeface="ＭＳ Ｐゴシック" panose="020B0600070205080204" pitchFamily="34" charset="-128"/>
              </a:rPr>
              <a:t> and </a:t>
            </a:r>
            <a:r>
              <a:rPr lang="de-DE" altLang="en-US" sz="1800" i="1" dirty="0">
                <a:ea typeface="ＭＳ Ｐゴシック" panose="020B0600070205080204" pitchFamily="34" charset="-128"/>
              </a:rPr>
              <a:t>D</a:t>
            </a:r>
            <a:r>
              <a:rPr lang="de-DE" altLang="en-US" sz="1800" i="1" baseline="-25000" dirty="0">
                <a:ea typeface="ＭＳ Ｐゴシック" panose="020B0600070205080204" pitchFamily="34" charset="-128"/>
              </a:rPr>
              <a:t>0</a:t>
            </a:r>
            <a:endParaRPr lang="de-DE" altLang="en-US" sz="1800" dirty="0">
              <a:ea typeface="ＭＳ Ｐゴシック" panose="020B0600070205080204" pitchFamily="34" charset="-128"/>
            </a:endParaRP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a:t>
            </a:r>
            <a:r>
              <a:rPr lang="de-DE" altLang="en-US" sz="1800" b="1" dirty="0">
                <a:ea typeface="ＭＳ Ｐゴシック" panose="020B0600070205080204" pitchFamily="34" charset="-128"/>
              </a:rPr>
              <a:t>rounds </a:t>
            </a:r>
            <a:r>
              <a:rPr lang="de-DE" altLang="en-US" sz="1800" b="1" i="1" dirty="0">
                <a:ea typeface="ＭＳ Ｐゴシック" panose="020B0600070205080204" pitchFamily="34" charset="-128"/>
              </a:rPr>
              <a:t>i</a:t>
            </a:r>
            <a:r>
              <a:rPr lang="de-DE" altLang="en-US" sz="1800" b="1" dirty="0">
                <a:ea typeface="ＭＳ Ｐゴシック" panose="020B0600070205080204" pitchFamily="34" charset="-128"/>
              </a:rPr>
              <a:t> = 1</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2</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9</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16,</a:t>
            </a:r>
            <a:r>
              <a:rPr lang="de-DE" altLang="en-US" sz="1800" dirty="0">
                <a:ea typeface="ＭＳ Ｐゴシック" panose="020B0600070205080204" pitchFamily="34" charset="-128"/>
              </a:rPr>
              <a:t> the two halves are each </a:t>
            </a:r>
            <a:r>
              <a:rPr lang="de-DE" altLang="en-US" sz="1800" dirty="0">
                <a:solidFill>
                  <a:srgbClr val="C00000"/>
                </a:solidFill>
                <a:ea typeface="ＭＳ Ｐゴシック" panose="020B0600070205080204" pitchFamily="34" charset="-128"/>
              </a:rPr>
              <a:t>rotated left</a:t>
            </a:r>
            <a:r>
              <a:rPr lang="de-DE" altLang="en-US" sz="1800" dirty="0">
                <a:ea typeface="ＭＳ Ｐゴシック" panose="020B0600070205080204" pitchFamily="34" charset="-128"/>
              </a:rPr>
              <a:t> by </a:t>
            </a:r>
            <a:r>
              <a:rPr lang="de-DE" altLang="en-US" sz="1800" b="1" dirty="0">
                <a:ea typeface="ＭＳ Ｐゴシック" panose="020B0600070205080204" pitchFamily="34" charset="-128"/>
              </a:rPr>
              <a:t>one bit </a:t>
            </a:r>
            <a:r>
              <a:rPr lang="de-DE" altLang="en-US" sz="1500" dirty="0">
                <a:ea typeface="ＭＳ Ｐゴシック" panose="020B0600070205080204" pitchFamily="34" charset="-128"/>
              </a:rPr>
              <a:t>(i.e, Left Circular Shift)</a:t>
            </a: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a:t>
            </a:r>
            <a:r>
              <a:rPr lang="de-DE" altLang="en-US" sz="1800" b="1" dirty="0">
                <a:ea typeface="ＭＳ Ｐゴシック" panose="020B0600070205080204" pitchFamily="34" charset="-128"/>
              </a:rPr>
              <a:t>all other rounds</a:t>
            </a:r>
            <a:r>
              <a:rPr lang="de-DE" altLang="en-US" sz="1800" dirty="0">
                <a:ea typeface="ＭＳ Ｐゴシック" panose="020B0600070205080204" pitchFamily="34" charset="-128"/>
              </a:rPr>
              <a:t> where the two halves are each </a:t>
            </a:r>
            <a:r>
              <a:rPr lang="de-DE" altLang="en-US" sz="1800" dirty="0">
                <a:solidFill>
                  <a:srgbClr val="C00000"/>
                </a:solidFill>
                <a:ea typeface="ＭＳ Ｐゴシック" panose="020B0600070205080204" pitchFamily="34" charset="-128"/>
              </a:rPr>
              <a:t>rotated left </a:t>
            </a:r>
            <a:r>
              <a:rPr lang="de-DE" altLang="en-US" sz="1800" dirty="0">
                <a:ea typeface="ＭＳ Ｐゴシック" panose="020B0600070205080204" pitchFamily="34" charset="-128"/>
              </a:rPr>
              <a:t>by </a:t>
            </a:r>
            <a:r>
              <a:rPr lang="de-DE" altLang="en-US" sz="1800" b="1" dirty="0">
                <a:ea typeface="ＭＳ Ｐゴシック" panose="020B0600070205080204" pitchFamily="34" charset="-128"/>
              </a:rPr>
              <a:t>two bits</a:t>
            </a:r>
            <a:endParaRPr lang="de-DE" altLang="en-US" sz="1800" dirty="0">
              <a:ea typeface="ＭＳ Ｐゴシック" panose="020B0600070205080204" pitchFamily="34" charset="-128"/>
            </a:endParaRPr>
          </a:p>
          <a:p>
            <a:pPr marL="342900" indent="-342900"/>
            <a:endParaRPr lang="de-DE" altLang="en-US" sz="1000" dirty="0">
              <a:ea typeface="ＭＳ Ｐゴシック" panose="020B0600070205080204" pitchFamily="34" charset="-128"/>
            </a:endParaRPr>
          </a:p>
          <a:p>
            <a:pPr marL="342900" indent="-342900"/>
            <a:r>
              <a:rPr lang="de-DE" altLang="en-US" sz="1800" dirty="0">
                <a:ea typeface="ＭＳ Ｐゴシック" panose="020B0600070205080204" pitchFamily="34" charset="-128"/>
              </a:rPr>
              <a:t>In each round </a:t>
            </a:r>
            <a:r>
              <a:rPr lang="de-DE" altLang="en-US" sz="1800" b="1" dirty="0">
                <a:solidFill>
                  <a:srgbClr val="C00000"/>
                </a:solidFill>
                <a:ea typeface="ＭＳ Ｐゴシック" panose="020B0600070205080204" pitchFamily="34" charset="-128"/>
              </a:rPr>
              <a:t>i</a:t>
            </a:r>
            <a:r>
              <a:rPr lang="de-DE" altLang="en-US" sz="1800" dirty="0">
                <a:ea typeface="ＭＳ Ｐゴシック" panose="020B0600070205080204" pitchFamily="34" charset="-128"/>
              </a:rPr>
              <a:t> </a:t>
            </a:r>
            <a:r>
              <a:rPr lang="de-DE" altLang="en-US" sz="1800" dirty="0">
                <a:solidFill>
                  <a:srgbClr val="0070C0"/>
                </a:solidFill>
                <a:ea typeface="ＭＳ Ｐゴシック" panose="020B0600070205080204" pitchFamily="34" charset="-128"/>
              </a:rPr>
              <a:t>Permuted Choice </a:t>
            </a:r>
            <a:r>
              <a:rPr lang="de-DE" altLang="en-US" sz="1800" b="1" i="1" dirty="0">
                <a:solidFill>
                  <a:srgbClr val="0070C0"/>
                </a:solidFill>
                <a:ea typeface="ＭＳ Ｐゴシック" panose="020B0600070205080204" pitchFamily="34" charset="-128"/>
              </a:rPr>
              <a:t>PC-2</a:t>
            </a:r>
            <a:r>
              <a:rPr lang="de-DE" altLang="en-US" sz="1800" i="1" dirty="0">
                <a:solidFill>
                  <a:srgbClr val="0070C0"/>
                </a:solidFill>
                <a:ea typeface="ＭＳ Ｐゴシック" panose="020B0600070205080204" pitchFamily="34" charset="-128"/>
              </a:rPr>
              <a:t> </a:t>
            </a:r>
            <a:r>
              <a:rPr lang="de-DE" altLang="en-US" sz="1800" i="1" dirty="0">
                <a:ea typeface="ＭＳ Ｐゴシック" panose="020B0600070205080204" pitchFamily="34" charset="-128"/>
              </a:rPr>
              <a:t/>
            </a:r>
            <a:br>
              <a:rPr lang="de-DE" altLang="en-US" sz="1800" i="1" dirty="0">
                <a:ea typeface="ＭＳ Ｐゴシック" panose="020B0600070205080204" pitchFamily="34" charset="-128"/>
              </a:rPr>
            </a:br>
            <a:r>
              <a:rPr lang="de-DE" altLang="en-US" sz="1800" dirty="0">
                <a:ea typeface="ＭＳ Ｐゴシック" panose="020B0600070205080204" pitchFamily="34" charset="-128"/>
              </a:rPr>
              <a:t>selects a permuted subset of 48 bits of C</a:t>
            </a:r>
            <a:r>
              <a:rPr lang="de-DE" altLang="en-US" sz="1800" baseline="-25000" dirty="0">
                <a:ea typeface="ＭＳ Ｐゴシック" panose="020B0600070205080204" pitchFamily="34" charset="-128"/>
              </a:rPr>
              <a:t>i </a:t>
            </a:r>
            <a:r>
              <a:rPr lang="de-DE" altLang="en-US" sz="1800" dirty="0">
                <a:ea typeface="ＭＳ Ｐゴシック" panose="020B0600070205080204" pitchFamily="34" charset="-128"/>
              </a:rPr>
              <a:t>and D</a:t>
            </a:r>
            <a:r>
              <a:rPr lang="de-DE" altLang="en-US" sz="1800" baseline="-25000" dirty="0">
                <a:ea typeface="ＭＳ Ｐゴシック" panose="020B0600070205080204" pitchFamily="34" charset="-128"/>
              </a:rPr>
              <a:t>i </a:t>
            </a:r>
            <a:r>
              <a:rPr lang="de-DE" altLang="en-US" sz="1800" dirty="0">
                <a:ea typeface="ＭＳ Ｐゴシック" panose="020B0600070205080204" pitchFamily="34" charset="-128"/>
              </a:rPr>
              <a:t>as round key k</a:t>
            </a:r>
            <a:r>
              <a:rPr lang="de-DE" altLang="en-US" sz="1800" baseline="-25000" dirty="0">
                <a:ea typeface="ＭＳ Ｐゴシック" panose="020B0600070205080204" pitchFamily="34" charset="-128"/>
              </a:rPr>
              <a:t>i</a:t>
            </a:r>
            <a:endParaRPr lang="de-DE" altLang="en-US" sz="1800" dirty="0">
              <a:ea typeface="ＭＳ Ｐゴシック" panose="020B0600070205080204" pitchFamily="34" charset="-128"/>
            </a:endParaRPr>
          </a:p>
          <a:p>
            <a:pPr marL="0" indent="0">
              <a:buNone/>
            </a:pPr>
            <a:r>
              <a:rPr lang="de-DE" altLang="en-US" sz="1800" dirty="0">
                <a:ea typeface="ＭＳ Ｐゴシック" panose="020B0600070205080204" pitchFamily="34" charset="-128"/>
              </a:rPr>
              <a:t>       i.e. </a:t>
            </a:r>
            <a:r>
              <a:rPr lang="de-DE" altLang="en-US" sz="1800" b="1" dirty="0">
                <a:ea typeface="ＭＳ Ｐゴシック" panose="020B0600070205080204" pitchFamily="34" charset="-128"/>
              </a:rPr>
              <a:t>each </a:t>
            </a:r>
            <a:r>
              <a:rPr lang="de-DE" altLang="en-US" sz="1800" b="1" i="1" dirty="0">
                <a:ea typeface="ＭＳ Ｐゴシック" panose="020B0600070205080204" pitchFamily="34" charset="-128"/>
              </a:rPr>
              <a:t>k</a:t>
            </a:r>
            <a:r>
              <a:rPr lang="de-DE" altLang="en-US" sz="1800" b="1" i="1" baseline="-25000" dirty="0">
                <a:ea typeface="ＭＳ Ｐゴシック" panose="020B0600070205080204" pitchFamily="34" charset="-128"/>
              </a:rPr>
              <a:t>i</a:t>
            </a:r>
            <a:r>
              <a:rPr lang="de-DE" altLang="en-US" sz="1800" b="1" i="1" dirty="0">
                <a:ea typeface="ＭＳ Ｐゴシック" panose="020B0600070205080204" pitchFamily="34" charset="-128"/>
              </a:rPr>
              <a:t> </a:t>
            </a:r>
            <a:r>
              <a:rPr lang="de-DE" altLang="en-US" sz="1800" b="1" dirty="0">
                <a:ea typeface="ＭＳ Ｐゴシック" panose="020B0600070205080204" pitchFamily="34" charset="-128"/>
              </a:rPr>
              <a:t>is a permutation of </a:t>
            </a:r>
            <a:r>
              <a:rPr lang="de-DE" altLang="en-US" sz="1800" b="1" i="1" dirty="0">
                <a:ea typeface="ＭＳ Ｐゴシック" panose="020B0600070205080204" pitchFamily="34" charset="-128"/>
              </a:rPr>
              <a:t>k</a:t>
            </a:r>
            <a:r>
              <a:rPr lang="de-DE" altLang="en-US" sz="1800" dirty="0">
                <a:ea typeface="ＭＳ Ｐゴシック" panose="020B0600070205080204" pitchFamily="34" charset="-128"/>
              </a:rPr>
              <a:t>!</a:t>
            </a: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dirty="0">
              <a:ea typeface="ＭＳ Ｐゴシック" panose="020B0600070205080204" pitchFamily="34" charset="-128"/>
            </a:endParaRPr>
          </a:p>
          <a:p>
            <a:pPr marL="342900" indent="-342900"/>
            <a:endParaRPr lang="de-DE" altLang="en-US" sz="1800" b="1" dirty="0">
              <a:ea typeface="ＭＳ Ｐゴシック" panose="020B0600070205080204" pitchFamily="34" charset="-128"/>
            </a:endParaRPr>
          </a:p>
          <a:p>
            <a:pPr marL="342900" indent="-342900"/>
            <a:endParaRPr lang="de-DE" altLang="en-US" sz="1800" b="1" dirty="0">
              <a:ea typeface="ＭＳ Ｐゴシック" panose="020B0600070205080204" pitchFamily="34" charset="-128"/>
            </a:endParaRPr>
          </a:p>
          <a:p>
            <a:pPr marL="342900" indent="-342900"/>
            <a:r>
              <a:rPr lang="de-DE" altLang="en-US" sz="1800" b="1" dirty="0">
                <a:ea typeface="ＭＳ Ｐゴシック" panose="020B0600070205080204" pitchFamily="34" charset="-128"/>
              </a:rPr>
              <a:t>Note:</a:t>
            </a:r>
            <a:r>
              <a:rPr lang="de-DE" altLang="en-US" sz="1800" dirty="0">
                <a:ea typeface="ＭＳ Ｐゴシック" panose="020B0600070205080204" pitchFamily="34" charset="-128"/>
              </a:rPr>
              <a:t> The total number of rotations: </a:t>
            </a:r>
            <a:br>
              <a:rPr lang="de-DE" altLang="en-US" sz="1800" dirty="0">
                <a:ea typeface="ＭＳ Ｐゴシック" panose="020B0600070205080204" pitchFamily="34" charset="-128"/>
              </a:rPr>
            </a:br>
            <a:r>
              <a:rPr lang="de-DE" altLang="en-US" sz="1800" dirty="0">
                <a:ea typeface="ＭＳ Ｐゴシック" panose="020B0600070205080204" pitchFamily="34" charset="-128"/>
              </a:rPr>
              <a:t>4 x 1 + 12 x 2 = 28  </a:t>
            </a:r>
            <a:r>
              <a:rPr lang="en-US" altLang="en-US" sz="1050" dirty="0">
                <a:ea typeface="ＭＳ Ｐゴシック" panose="020B0600070205080204" pitchFamily="34" charset="-128"/>
                <a:sym typeface="Symbol" panose="05050102010706020507" pitchFamily="18" charset="2"/>
              </a:rPr>
              <a:t></a:t>
            </a:r>
            <a:r>
              <a:rPr lang="de-DE" altLang="en-US" sz="1800" dirty="0">
                <a:ea typeface="ＭＳ Ｐゴシック" panose="020B0600070205080204" pitchFamily="34" charset="-128"/>
              </a:rPr>
              <a:t> </a:t>
            </a:r>
            <a:r>
              <a:rPr lang="de-DE" altLang="en-US" sz="1800" i="1" dirty="0">
                <a:solidFill>
                  <a:srgbClr val="C00000"/>
                </a:solidFill>
                <a:ea typeface="ＭＳ Ｐゴシック" panose="020B0600070205080204" pitchFamily="34" charset="-128"/>
              </a:rPr>
              <a:t>D</a:t>
            </a:r>
            <a:r>
              <a:rPr lang="de-DE" altLang="en-US" sz="1800" i="1" baseline="-25000" dirty="0">
                <a:solidFill>
                  <a:srgbClr val="C00000"/>
                </a:solidFill>
                <a:ea typeface="ＭＳ Ｐゴシック" panose="020B0600070205080204" pitchFamily="34" charset="-128"/>
              </a:rPr>
              <a:t>0</a:t>
            </a:r>
            <a:r>
              <a:rPr lang="de-DE" altLang="en-US" sz="1800" baseline="-25000" dirty="0">
                <a:solidFill>
                  <a:srgbClr val="C00000"/>
                </a:solidFill>
                <a:ea typeface="ＭＳ Ｐゴシック" panose="020B0600070205080204" pitchFamily="34" charset="-128"/>
              </a:rPr>
              <a:t> </a:t>
            </a:r>
            <a:r>
              <a:rPr lang="de-DE" altLang="en-US" sz="1800" dirty="0">
                <a:solidFill>
                  <a:srgbClr val="C00000"/>
                </a:solidFill>
                <a:ea typeface="ＭＳ Ｐゴシック" panose="020B0600070205080204" pitchFamily="34" charset="-128"/>
              </a:rPr>
              <a:t>= </a:t>
            </a:r>
            <a:r>
              <a:rPr lang="de-DE" altLang="en-US" sz="1800" i="1" dirty="0">
                <a:solidFill>
                  <a:srgbClr val="C00000"/>
                </a:solidFill>
                <a:ea typeface="ＭＳ Ｐゴシック" panose="020B0600070205080204" pitchFamily="34" charset="-128"/>
              </a:rPr>
              <a:t>D</a:t>
            </a:r>
            <a:r>
              <a:rPr lang="de-DE" altLang="en-US" sz="1800" i="1" baseline="-25000" dirty="0">
                <a:solidFill>
                  <a:srgbClr val="C00000"/>
                </a:solidFill>
                <a:ea typeface="ＭＳ Ｐゴシック" panose="020B0600070205080204" pitchFamily="34" charset="-128"/>
              </a:rPr>
              <a:t>16</a:t>
            </a:r>
            <a:r>
              <a:rPr lang="de-DE" altLang="en-US" sz="1800" dirty="0">
                <a:solidFill>
                  <a:srgbClr val="C00000"/>
                </a:solidFill>
                <a:ea typeface="ＭＳ Ｐゴシック" panose="020B0600070205080204" pitchFamily="34" charset="-128"/>
              </a:rPr>
              <a:t> </a:t>
            </a:r>
            <a:r>
              <a:rPr lang="de-DE" altLang="en-US" sz="1800" dirty="0">
                <a:ea typeface="ＭＳ Ｐゴシック" panose="020B0600070205080204" pitchFamily="34" charset="-128"/>
              </a:rPr>
              <a:t>and </a:t>
            </a:r>
            <a:r>
              <a:rPr lang="de-DE" altLang="en-US" sz="1800" i="1" dirty="0">
                <a:solidFill>
                  <a:srgbClr val="0070C0"/>
                </a:solidFill>
                <a:ea typeface="ＭＳ Ｐゴシック" panose="020B0600070205080204" pitchFamily="34" charset="-128"/>
              </a:rPr>
              <a:t>C</a:t>
            </a:r>
            <a:r>
              <a:rPr lang="de-DE" altLang="en-US" sz="1800" i="1" baseline="-25000" dirty="0">
                <a:solidFill>
                  <a:srgbClr val="0070C0"/>
                </a:solidFill>
                <a:ea typeface="ＭＳ Ｐゴシック" panose="020B0600070205080204" pitchFamily="34" charset="-128"/>
              </a:rPr>
              <a:t>0</a:t>
            </a:r>
            <a:r>
              <a:rPr lang="de-DE" altLang="en-US" sz="1800" baseline="-25000" dirty="0">
                <a:solidFill>
                  <a:srgbClr val="0070C0"/>
                </a:solidFill>
                <a:ea typeface="ＭＳ Ｐゴシック" panose="020B0600070205080204" pitchFamily="34" charset="-128"/>
              </a:rPr>
              <a:t> </a:t>
            </a:r>
            <a:r>
              <a:rPr lang="de-DE" altLang="en-US" sz="1800" dirty="0">
                <a:solidFill>
                  <a:srgbClr val="0070C0"/>
                </a:solidFill>
                <a:ea typeface="ＭＳ Ｐゴシック" panose="020B0600070205080204" pitchFamily="34" charset="-128"/>
              </a:rPr>
              <a:t>= </a:t>
            </a:r>
            <a:r>
              <a:rPr lang="de-DE" altLang="en-US" sz="1800" i="1" dirty="0">
                <a:solidFill>
                  <a:srgbClr val="0070C0"/>
                </a:solidFill>
                <a:ea typeface="ＭＳ Ｐゴシック" panose="020B0600070205080204" pitchFamily="34" charset="-128"/>
              </a:rPr>
              <a:t>C</a:t>
            </a:r>
            <a:r>
              <a:rPr lang="de-DE" altLang="en-US" sz="1800" i="1" baseline="-25000" dirty="0">
                <a:solidFill>
                  <a:srgbClr val="0070C0"/>
                </a:solidFill>
                <a:ea typeface="ＭＳ Ｐゴシック" panose="020B0600070205080204" pitchFamily="34" charset="-128"/>
              </a:rPr>
              <a:t>16</a:t>
            </a:r>
            <a:r>
              <a:rPr lang="de-DE" altLang="en-US" sz="1800" dirty="0">
                <a:ea typeface="ＭＳ Ｐゴシック" panose="020B0600070205080204" pitchFamily="34" charset="-128"/>
              </a:rPr>
              <a:t>!</a:t>
            </a:r>
          </a:p>
          <a:p>
            <a:pPr marL="342900" indent="-342900"/>
            <a:endParaRPr lang="de-DE" altLang="en-US" sz="1800" dirty="0">
              <a:ea typeface="ＭＳ Ｐゴシック" panose="020B0600070205080204" pitchFamily="34" charset="-128"/>
            </a:endParaRPr>
          </a:p>
        </p:txBody>
      </p:sp>
      <p:pic>
        <p:nvPicPr>
          <p:cNvPr id="60422" name="Picture 11">
            <a:extLst>
              <a:ext uri="{FF2B5EF4-FFF2-40B4-BE49-F238E27FC236}">
                <a16:creationId xmlns="" xmlns:a16="http://schemas.microsoft.com/office/drawing/2014/main" id="{4F945EB8-7277-425C-AB40-15324D5D89AA}"/>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71600" y="4191000"/>
            <a:ext cx="2313955" cy="17797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liennummernplatzhalter 3">
            <a:extLst>
              <a:ext uri="{FF2B5EF4-FFF2-40B4-BE49-F238E27FC236}">
                <a16:creationId xmlns="" xmlns:a16="http://schemas.microsoft.com/office/drawing/2014/main" id="{03F3BF73-560D-40B1-8BCB-CEA7A86A0EF2}"/>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9" name="Fußzeilenplatzhalter 4">
            <a:extLst>
              <a:ext uri="{FF2B5EF4-FFF2-40B4-BE49-F238E27FC236}">
                <a16:creationId xmlns="" xmlns:a16="http://schemas.microsoft.com/office/drawing/2014/main" id="{69FB5627-579A-468A-958B-936F71CDFCA9}"/>
              </a:ext>
            </a:extLst>
          </p:cNvPr>
          <p:cNvSpPr>
            <a:spLocks noGrp="1"/>
          </p:cNvSpPr>
          <p:nvPr>
            <p:ph type="ftr" sz="quarter" idx="11"/>
          </p:nvPr>
        </p:nvSpPr>
        <p:spPr>
          <a:xfrm>
            <a:off x="4914899" y="6602734"/>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10" descr="sched_flow_rev">
            <a:extLst>
              <a:ext uri="{FF2B5EF4-FFF2-40B4-BE49-F238E27FC236}">
                <a16:creationId xmlns="" xmlns:a16="http://schemas.microsoft.com/office/drawing/2014/main" id="{59234421-7CD7-4CF8-A8BE-D8E30A6A2693}"/>
              </a:ext>
            </a:extLst>
          </p:cNvPr>
          <p:cNvPicPr>
            <a:picLocks noGrp="1" noChangeAspect="1" noChangeArrowheads="1"/>
          </p:cNvPicPr>
          <p:nvPr>
            <p:ph sz="half" idx="2"/>
          </p:nvPr>
        </p:nvPicPr>
        <p:blipFill>
          <a:blip r:embed="rId3" cstate="print">
            <a:extLst>
              <a:ext uri="{28A0092B-C50C-407E-A947-70E740481C1C}">
                <a14:useLocalDpi xmlns="" xmlns:a14="http://schemas.microsoft.com/office/drawing/2010/main" val="0"/>
              </a:ext>
            </a:extLst>
          </a:blip>
          <a:srcRect/>
          <a:stretch>
            <a:fillRect/>
          </a:stretch>
        </p:blipFill>
        <p:spPr>
          <a:xfrm>
            <a:off x="4953000" y="333375"/>
            <a:ext cx="4167187" cy="5949950"/>
          </a:xfrm>
          <a:noFill/>
        </p:spPr>
      </p:pic>
      <p:sp>
        <p:nvSpPr>
          <p:cNvPr id="64516" name="Rectangle 6">
            <a:extLst>
              <a:ext uri="{FF2B5EF4-FFF2-40B4-BE49-F238E27FC236}">
                <a16:creationId xmlns="" xmlns:a16="http://schemas.microsoft.com/office/drawing/2014/main" id="{BB238DFE-5A10-4DF7-BB89-214049257BD7}"/>
              </a:ext>
            </a:extLst>
          </p:cNvPr>
          <p:cNvSpPr>
            <a:spLocks noGrp="1" noChangeArrowheads="1"/>
          </p:cNvSpPr>
          <p:nvPr>
            <p:ph type="title"/>
          </p:nvPr>
        </p:nvSpPr>
        <p:spPr>
          <a:xfrm>
            <a:off x="152400" y="30359"/>
            <a:ext cx="6570662" cy="515937"/>
          </a:xfrm>
        </p:spPr>
        <p:txBody>
          <a:bodyPr/>
          <a:lstStyle/>
          <a:p>
            <a:r>
              <a:rPr lang="de-DE" altLang="en-US" dirty="0">
                <a:ea typeface="ＭＳ Ｐゴシック" panose="020B0600070205080204" pitchFamily="34" charset="-128"/>
              </a:rPr>
              <a:t>Decryption </a:t>
            </a:r>
          </a:p>
        </p:txBody>
      </p:sp>
      <p:sp>
        <p:nvSpPr>
          <p:cNvPr id="64517" name="Rectangle 7">
            <a:extLst>
              <a:ext uri="{FF2B5EF4-FFF2-40B4-BE49-F238E27FC236}">
                <a16:creationId xmlns="" xmlns:a16="http://schemas.microsoft.com/office/drawing/2014/main" id="{A336A453-E8AF-4246-9231-ADEE8AA3709A}"/>
              </a:ext>
            </a:extLst>
          </p:cNvPr>
          <p:cNvSpPr>
            <a:spLocks noGrp="1" noChangeArrowheads="1"/>
          </p:cNvSpPr>
          <p:nvPr>
            <p:ph type="body" sz="half" idx="1"/>
          </p:nvPr>
        </p:nvSpPr>
        <p:spPr>
          <a:xfrm>
            <a:off x="228600" y="620713"/>
            <a:ext cx="4572000" cy="5976937"/>
          </a:xfrm>
        </p:spPr>
        <p:txBody>
          <a:bodyPr/>
          <a:lstStyle/>
          <a:p>
            <a:pPr marL="230188" indent="-230188">
              <a:buSzPct val="100000"/>
            </a:pPr>
            <a:r>
              <a:rPr lang="de-DE" altLang="en-US" sz="2000" dirty="0">
                <a:ea typeface="ＭＳ Ｐゴシック" panose="020B0600070205080204" pitchFamily="34" charset="-128"/>
              </a:rPr>
              <a:t>In </a:t>
            </a:r>
            <a:r>
              <a:rPr lang="de-DE" altLang="en-US" sz="2000" b="1" dirty="0">
                <a:ea typeface="ＭＳ Ｐゴシック" panose="020B0600070205080204" pitchFamily="34" charset="-128"/>
              </a:rPr>
              <a:t>Feistel ciphers</a:t>
            </a:r>
            <a:r>
              <a:rPr lang="de-DE" altLang="en-US" sz="2000" dirty="0">
                <a:ea typeface="ＭＳ Ｐゴシック" panose="020B0600070205080204" pitchFamily="34" charset="-128"/>
              </a:rPr>
              <a:t> only </a:t>
            </a:r>
            <a:r>
              <a:rPr lang="de-DE" altLang="en-US" sz="2000">
                <a:ea typeface="ＭＳ Ｐゴシック" panose="020B0600070205080204" pitchFamily="34" charset="-128"/>
              </a:rPr>
              <a:t>the key schedule </a:t>
            </a:r>
            <a:r>
              <a:rPr lang="de-DE" altLang="en-US" sz="2000" dirty="0">
                <a:ea typeface="ＭＳ Ｐゴシック" panose="020B0600070205080204" pitchFamily="34" charset="-128"/>
              </a:rPr>
              <a:t>has to be modified for decryption</a:t>
            </a:r>
          </a:p>
          <a:p>
            <a:pPr marL="230188" indent="-230188">
              <a:buSzPct val="100000"/>
            </a:pPr>
            <a:r>
              <a:rPr lang="de-DE" altLang="en-US" sz="2000" dirty="0">
                <a:ea typeface="ＭＳ Ｐゴシック" panose="020B0600070205080204" pitchFamily="34" charset="-128"/>
              </a:rPr>
              <a:t>Generate the same 16 round keys in reverse order</a:t>
            </a:r>
            <a:br>
              <a:rPr lang="de-DE" altLang="en-US" sz="2000" dirty="0">
                <a:ea typeface="ＭＳ Ｐゴシック" panose="020B0600070205080204" pitchFamily="34" charset="-128"/>
              </a:rPr>
            </a:br>
            <a:endParaRPr lang="de-DE" altLang="en-US" sz="600" dirty="0">
              <a:ea typeface="ＭＳ Ｐゴシック" panose="020B0600070205080204" pitchFamily="34" charset="-128"/>
            </a:endParaRPr>
          </a:p>
          <a:p>
            <a:pPr marL="0" indent="0">
              <a:buNone/>
            </a:pPr>
            <a:r>
              <a:rPr lang="de-DE" altLang="en-US" sz="2000" b="1" dirty="0">
                <a:ea typeface="ＭＳ Ｐゴシック" panose="020B0600070205080204" pitchFamily="34" charset="-128"/>
              </a:rPr>
              <a:t>Reversed key schedule:</a:t>
            </a:r>
          </a:p>
          <a:p>
            <a:pPr marL="230188" indent="-230188">
              <a:buSzPct val="100000"/>
            </a:pPr>
            <a:r>
              <a:rPr lang="de-DE" altLang="en-US" sz="2000" dirty="0">
                <a:ea typeface="ＭＳ Ｐゴシック" panose="020B0600070205080204" pitchFamily="34" charset="-128"/>
              </a:rPr>
              <a:t>As </a:t>
            </a:r>
            <a:r>
              <a:rPr lang="de-DE" altLang="en-US" sz="2000" i="1" dirty="0">
                <a:ea typeface="ＭＳ Ｐゴシック" panose="020B0600070205080204" pitchFamily="34" charset="-128"/>
              </a:rPr>
              <a:t>D</a:t>
            </a:r>
            <a:r>
              <a:rPr lang="de-DE" altLang="en-US" sz="2000" i="1" baseline="-25000" dirty="0">
                <a:ea typeface="ＭＳ Ｐゴシック" panose="020B0600070205080204" pitchFamily="34" charset="-128"/>
              </a:rPr>
              <a:t>0</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D</a:t>
            </a:r>
            <a:r>
              <a:rPr lang="de-DE" altLang="en-US" sz="2000" i="1" baseline="-25000" dirty="0">
                <a:ea typeface="ＭＳ Ｐゴシック" panose="020B0600070205080204" pitchFamily="34" charset="-128"/>
              </a:rPr>
              <a:t>16</a:t>
            </a:r>
            <a:r>
              <a:rPr lang="de-DE" altLang="en-US" sz="2000" dirty="0">
                <a:ea typeface="ＭＳ Ｐゴシック" panose="020B0600070205080204" pitchFamily="34" charset="-128"/>
              </a:rPr>
              <a:t> and </a:t>
            </a:r>
            <a:r>
              <a:rPr lang="de-DE" altLang="en-US" sz="2000" i="1" dirty="0">
                <a:ea typeface="ＭＳ Ｐゴシック" panose="020B0600070205080204" pitchFamily="34" charset="-128"/>
              </a:rPr>
              <a:t>C</a:t>
            </a:r>
            <a:r>
              <a:rPr lang="de-DE" altLang="en-US" sz="2000" i="1" baseline="-25000" dirty="0">
                <a:ea typeface="ＭＳ Ｐゴシック" panose="020B0600070205080204" pitchFamily="34" charset="-128"/>
              </a:rPr>
              <a:t>0</a:t>
            </a:r>
            <a:r>
              <a:rPr lang="de-DE" altLang="en-US" sz="2000" dirty="0">
                <a:ea typeface="ＭＳ Ｐゴシック" panose="020B0600070205080204" pitchFamily="34" charset="-128"/>
              </a:rPr>
              <a:t>=</a:t>
            </a:r>
            <a:r>
              <a:rPr lang="de-DE" altLang="en-US" sz="2000" i="1" dirty="0">
                <a:ea typeface="ＭＳ Ｐゴシック" panose="020B0600070205080204" pitchFamily="34" charset="-128"/>
              </a:rPr>
              <a:t>C</a:t>
            </a:r>
            <a:r>
              <a:rPr lang="de-DE" altLang="en-US" sz="2000" i="1" baseline="-25000" dirty="0">
                <a:ea typeface="ＭＳ Ｐゴシック" panose="020B0600070205080204" pitchFamily="34" charset="-128"/>
              </a:rPr>
              <a:t>16</a:t>
            </a:r>
            <a:r>
              <a:rPr lang="de-DE" altLang="en-US" sz="2000" dirty="0">
                <a:ea typeface="ＭＳ Ｐゴシック" panose="020B0600070205080204" pitchFamily="34" charset="-128"/>
              </a:rPr>
              <a:t> the first round key can be generated by applying </a:t>
            </a:r>
            <a:r>
              <a:rPr lang="de-DE" altLang="en-US" sz="2000" i="1" dirty="0">
                <a:ea typeface="ＭＳ Ｐゴシック" panose="020B0600070205080204" pitchFamily="34" charset="-128"/>
              </a:rPr>
              <a:t>PC-2</a:t>
            </a:r>
            <a:r>
              <a:rPr lang="de-DE" altLang="en-US" sz="2000" dirty="0">
                <a:ea typeface="ＭＳ Ｐゴシック" panose="020B0600070205080204" pitchFamily="34" charset="-128"/>
              </a:rPr>
              <a:t> right after </a:t>
            </a:r>
            <a:r>
              <a:rPr lang="de-DE" altLang="en-US" sz="2000" i="1" dirty="0">
                <a:ea typeface="ＭＳ Ｐゴシック" panose="020B0600070205080204" pitchFamily="34" charset="-128"/>
              </a:rPr>
              <a:t>PC-1 </a:t>
            </a:r>
            <a:r>
              <a:rPr lang="de-DE" altLang="en-US" sz="2000" dirty="0">
                <a:ea typeface="ＭＳ Ｐゴシック" panose="020B0600070205080204" pitchFamily="34" charset="-128"/>
              </a:rPr>
              <a:t>(no rotation here!)</a:t>
            </a:r>
          </a:p>
          <a:p>
            <a:pPr marL="230188" indent="-230188">
              <a:spcBef>
                <a:spcPts val="1200"/>
              </a:spcBef>
              <a:spcAft>
                <a:spcPts val="1200"/>
              </a:spcAft>
              <a:buSzPct val="100000"/>
            </a:pPr>
            <a:r>
              <a:rPr lang="de-DE" altLang="en-US" sz="2000" dirty="0">
                <a:ea typeface="ＭＳ Ｐゴシック" panose="020B0600070205080204" pitchFamily="34" charset="-128"/>
              </a:rPr>
              <a:t>All other rotations of </a:t>
            </a:r>
            <a:r>
              <a:rPr lang="de-DE" altLang="en-US" sz="2000" i="1" dirty="0">
                <a:ea typeface="ＭＳ Ｐゴシック" panose="020B0600070205080204" pitchFamily="34" charset="-128"/>
              </a:rPr>
              <a:t>C</a:t>
            </a:r>
            <a:r>
              <a:rPr lang="de-DE" altLang="en-US" sz="2000" dirty="0">
                <a:ea typeface="ＭＳ Ｐゴシック" panose="020B0600070205080204" pitchFamily="34" charset="-128"/>
              </a:rPr>
              <a:t> and </a:t>
            </a:r>
            <a:r>
              <a:rPr lang="de-DE" altLang="en-US" sz="2000" i="1" dirty="0">
                <a:ea typeface="ＭＳ Ｐゴシック" panose="020B0600070205080204" pitchFamily="34" charset="-128"/>
              </a:rPr>
              <a:t>D</a:t>
            </a:r>
            <a:r>
              <a:rPr lang="de-DE" altLang="en-US" sz="2000" dirty="0">
                <a:ea typeface="ＭＳ Ｐゴシック" panose="020B0600070205080204" pitchFamily="34" charset="-128"/>
              </a:rPr>
              <a:t> can be reversed to reproduce the other round keys resulting in:</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No rotation in round 1.</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One bit rotation </a:t>
            </a:r>
            <a:r>
              <a:rPr lang="de-DE" altLang="en-US" sz="2000" b="1" dirty="0">
                <a:ea typeface="ＭＳ Ｐゴシック" panose="020B0600070205080204" pitchFamily="34" charset="-128"/>
              </a:rPr>
              <a:t>to the right</a:t>
            </a:r>
            <a:r>
              <a:rPr lang="de-DE" altLang="en-US" sz="2000" dirty="0">
                <a:ea typeface="ＭＳ Ｐゴシック" panose="020B0600070205080204" pitchFamily="34" charset="-128"/>
              </a:rPr>
              <a:t> in rounds 2, 9 and 16.</a:t>
            </a:r>
          </a:p>
          <a:p>
            <a:pPr lvl="1">
              <a:spcAft>
                <a:spcPts val="300"/>
              </a:spcAft>
              <a:buFont typeface="Calibri" panose="020F0502020204030204" pitchFamily="34" charset="0"/>
              <a:buChar char="-"/>
            </a:pPr>
            <a:r>
              <a:rPr lang="de-DE" altLang="en-US" sz="2000" dirty="0">
                <a:ea typeface="ＭＳ Ｐゴシック" panose="020B0600070205080204" pitchFamily="34" charset="-128"/>
              </a:rPr>
              <a:t>Two bit rotations </a:t>
            </a:r>
            <a:r>
              <a:rPr lang="de-DE" altLang="en-US" sz="2000" b="1" dirty="0">
                <a:ea typeface="ＭＳ Ｐゴシック" panose="020B0600070205080204" pitchFamily="34" charset="-128"/>
              </a:rPr>
              <a:t>to the right</a:t>
            </a:r>
            <a:r>
              <a:rPr lang="de-DE" altLang="en-US" sz="2000" dirty="0">
                <a:ea typeface="ＭＳ Ｐゴシック" panose="020B0600070205080204" pitchFamily="34" charset="-128"/>
              </a:rPr>
              <a:t> in all other rounds.</a:t>
            </a:r>
          </a:p>
        </p:txBody>
      </p:sp>
      <p:sp>
        <p:nvSpPr>
          <p:cNvPr id="7" name="Foliennummernplatzhalter 3">
            <a:extLst>
              <a:ext uri="{FF2B5EF4-FFF2-40B4-BE49-F238E27FC236}">
                <a16:creationId xmlns="" xmlns:a16="http://schemas.microsoft.com/office/drawing/2014/main" id="{DFA55C00-976B-4FC4-8C03-FD29AA709DF6}"/>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8" name="Fußzeilenplatzhalter 4">
            <a:extLst>
              <a:ext uri="{FF2B5EF4-FFF2-40B4-BE49-F238E27FC236}">
                <a16:creationId xmlns="" xmlns:a16="http://schemas.microsoft.com/office/drawing/2014/main" id="{A320C62A-7C15-479E-ABEA-4E9E73EE5F88}"/>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Security of DES</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 xmlns:p14="http://schemas.microsoft.com/office/powerpoint/2010/main" val="2823788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6">
            <a:extLst>
              <a:ext uri="{FF2B5EF4-FFF2-40B4-BE49-F238E27FC236}">
                <a16:creationId xmlns="" xmlns:a16="http://schemas.microsoft.com/office/drawing/2014/main" id="{AA10C65C-A08C-414D-ACC8-73CB10F5AD8C}"/>
              </a:ext>
            </a:extLst>
          </p:cNvPr>
          <p:cNvSpPr>
            <a:spLocks noGrp="1" noChangeArrowheads="1"/>
          </p:cNvSpPr>
          <p:nvPr>
            <p:ph type="title"/>
          </p:nvPr>
        </p:nvSpPr>
        <p:spPr/>
        <p:txBody>
          <a:bodyPr/>
          <a:lstStyle/>
          <a:p>
            <a:r>
              <a:rPr lang="de-DE" altLang="en-US">
                <a:ea typeface="ＭＳ Ｐゴシック" panose="020B0600070205080204" pitchFamily="34" charset="-128"/>
              </a:rPr>
              <a:t>Security of DES</a:t>
            </a:r>
          </a:p>
        </p:txBody>
      </p:sp>
      <p:sp>
        <p:nvSpPr>
          <p:cNvPr id="68612" name="Rectangle 7">
            <a:extLst>
              <a:ext uri="{FF2B5EF4-FFF2-40B4-BE49-F238E27FC236}">
                <a16:creationId xmlns="" xmlns:a16="http://schemas.microsoft.com/office/drawing/2014/main" id="{E18F2961-192F-4375-A7AB-C4945891BC97}"/>
              </a:ext>
            </a:extLst>
          </p:cNvPr>
          <p:cNvSpPr>
            <a:spLocks noGrp="1" noChangeArrowheads="1"/>
          </p:cNvSpPr>
          <p:nvPr>
            <p:ph type="body" idx="4294967295"/>
          </p:nvPr>
        </p:nvSpPr>
        <p:spPr>
          <a:xfrm>
            <a:off x="298718" y="762000"/>
            <a:ext cx="8610600" cy="5486400"/>
          </a:xfrm>
        </p:spPr>
        <p:txBody>
          <a:bodyPr/>
          <a:lstStyle/>
          <a:p>
            <a:pPr marL="304800" indent="-304800">
              <a:spcBef>
                <a:spcPts val="600"/>
              </a:spcBef>
              <a:spcAft>
                <a:spcPts val="600"/>
              </a:spcAft>
            </a:pPr>
            <a:r>
              <a:rPr lang="de-DE" altLang="en-US" sz="2300" b="1" dirty="0">
                <a:ea typeface="ＭＳ Ｐゴシック" panose="020B0600070205080204" pitchFamily="34" charset="-128"/>
              </a:rPr>
              <a:t>After the proposal of DES two major criticisms arose:</a:t>
            </a:r>
          </a:p>
          <a:p>
            <a:pPr marL="690563" lvl="1" indent="-304800">
              <a:spcBef>
                <a:spcPts val="600"/>
              </a:spcBef>
              <a:spcAft>
                <a:spcPts val="600"/>
              </a:spcAft>
              <a:buSzPct val="90000"/>
              <a:buFontTx/>
              <a:buAutoNum type="arabicPeriod"/>
            </a:pPr>
            <a:r>
              <a:rPr lang="de-DE" altLang="en-US" sz="2300" dirty="0">
                <a:ea typeface="ＭＳ Ｐゴシック" panose="020B0600070205080204" pitchFamily="34" charset="-128"/>
              </a:rPr>
              <a:t>Key space is too small (2</a:t>
            </a:r>
            <a:r>
              <a:rPr lang="de-DE" altLang="en-US" sz="2300" baseline="30000" dirty="0">
                <a:ea typeface="ＭＳ Ｐゴシック" panose="020B0600070205080204" pitchFamily="34" charset="-128"/>
              </a:rPr>
              <a:t>56</a:t>
            </a:r>
            <a:r>
              <a:rPr lang="de-DE" altLang="en-US" sz="2300" dirty="0">
                <a:ea typeface="ＭＳ Ｐゴシック" panose="020B0600070205080204" pitchFamily="34" charset="-128"/>
              </a:rPr>
              <a:t> keys)</a:t>
            </a:r>
          </a:p>
          <a:p>
            <a:pPr marL="690563" lvl="1" indent="-304800">
              <a:spcBef>
                <a:spcPts val="600"/>
              </a:spcBef>
              <a:spcAft>
                <a:spcPts val="600"/>
              </a:spcAft>
              <a:buSzPct val="90000"/>
              <a:buFontTx/>
              <a:buAutoNum type="arabicPeriod"/>
            </a:pPr>
            <a:r>
              <a:rPr lang="de-DE" altLang="en-US" sz="2300" dirty="0">
                <a:ea typeface="ＭＳ Ｐゴシック" panose="020B0600070205080204" pitchFamily="34" charset="-128"/>
              </a:rPr>
              <a:t>S-box design criteria have been kept secret: Are there any hidden analytical attacks (</a:t>
            </a:r>
            <a:r>
              <a:rPr lang="de-DE" altLang="en-US" sz="2300" i="1" dirty="0">
                <a:ea typeface="ＭＳ Ｐゴシック" panose="020B0600070205080204" pitchFamily="34" charset="-128"/>
              </a:rPr>
              <a:t>backdoors</a:t>
            </a:r>
            <a:r>
              <a:rPr lang="de-DE" altLang="en-US" sz="2300" dirty="0">
                <a:ea typeface="ＭＳ Ｐゴシック" panose="020B0600070205080204" pitchFamily="34" charset="-128"/>
              </a:rPr>
              <a:t>), only known to the NSA?</a:t>
            </a:r>
          </a:p>
          <a:p>
            <a:pPr marL="690563" lvl="1" indent="-304800">
              <a:spcBef>
                <a:spcPts val="600"/>
              </a:spcBef>
              <a:spcAft>
                <a:spcPts val="600"/>
              </a:spcAft>
              <a:buFontTx/>
              <a:buAutoNum type="arabicPeriod"/>
            </a:pPr>
            <a:endParaRPr lang="de-DE" altLang="en-US" sz="1000" dirty="0">
              <a:ea typeface="ＭＳ Ｐゴシック" panose="020B0600070205080204" pitchFamily="34" charset="-128"/>
            </a:endParaRPr>
          </a:p>
          <a:p>
            <a:pPr marL="304800" indent="-304800">
              <a:spcBef>
                <a:spcPts val="600"/>
              </a:spcBef>
              <a:spcAft>
                <a:spcPts val="600"/>
              </a:spcAft>
            </a:pPr>
            <a:r>
              <a:rPr lang="de-DE" altLang="en-US" sz="2300" b="1" dirty="0">
                <a:ea typeface="ＭＳ Ｐゴシック" panose="020B0600070205080204" pitchFamily="34" charset="-128"/>
              </a:rPr>
              <a:t>Analytical Attacks: </a:t>
            </a:r>
            <a:r>
              <a:rPr lang="de-DE" altLang="en-US" sz="2300" dirty="0">
                <a:ea typeface="ＭＳ Ｐゴシック" panose="020B0600070205080204" pitchFamily="34" charset="-128"/>
              </a:rPr>
              <a:t>DES is highly resistent to advanced </a:t>
            </a:r>
            <a:r>
              <a:rPr lang="de-DE" altLang="en-US" sz="2300" i="1" dirty="0">
                <a:ea typeface="ＭＳ Ｐゴシック" panose="020B0600070205080204" pitchFamily="34" charset="-128"/>
              </a:rPr>
              <a:t>cryptanalysis</a:t>
            </a:r>
            <a:r>
              <a:rPr lang="de-DE" altLang="en-US" sz="2300" dirty="0">
                <a:ea typeface="ＭＳ Ｐゴシック" panose="020B0600070205080204" pitchFamily="34" charset="-128"/>
              </a:rPr>
              <a:t>. </a:t>
            </a:r>
            <a:r>
              <a:rPr lang="de-DE" altLang="en-US" sz="2400" dirty="0">
                <a:ea typeface="ＭＳ Ｐゴシック" panose="020B0600070205080204" pitchFamily="34" charset="-128"/>
              </a:rPr>
              <a:t>So far there is no known analytical attack.</a:t>
            </a:r>
          </a:p>
          <a:p>
            <a:pPr marL="304800" indent="-304800">
              <a:spcBef>
                <a:spcPts val="600"/>
              </a:spcBef>
              <a:spcAft>
                <a:spcPts val="600"/>
              </a:spcAft>
            </a:pPr>
            <a:endParaRPr lang="de-DE" altLang="en-US" sz="1000" dirty="0">
              <a:ea typeface="ＭＳ Ｐゴシック" panose="020B0600070205080204" pitchFamily="34" charset="-128"/>
            </a:endParaRPr>
          </a:p>
          <a:p>
            <a:pPr marL="304800" indent="-304800">
              <a:spcBef>
                <a:spcPts val="600"/>
              </a:spcBef>
              <a:spcAft>
                <a:spcPts val="600"/>
              </a:spcAft>
            </a:pPr>
            <a:r>
              <a:rPr lang="de-DE" altLang="en-US" sz="2300" b="1" dirty="0">
                <a:ea typeface="ＭＳ Ｐゴシック" panose="020B0600070205080204" pitchFamily="34" charset="-128"/>
              </a:rPr>
              <a:t>Exhaustive key search:</a:t>
            </a:r>
            <a:r>
              <a:rPr lang="de-DE" altLang="en-US" sz="2300" dirty="0">
                <a:ea typeface="ＭＳ Ｐゴシック" panose="020B0600070205080204" pitchFamily="34" charset="-128"/>
              </a:rPr>
              <a:t> For a given pair of plaintext-ciphertext (</a:t>
            </a:r>
            <a:r>
              <a:rPr lang="de-DE" altLang="en-US" sz="2300" i="1" dirty="0">
                <a:ea typeface="ＭＳ Ｐゴシック" panose="020B0600070205080204" pitchFamily="34" charset="-128"/>
              </a:rPr>
              <a:t>x</a:t>
            </a:r>
            <a:r>
              <a:rPr lang="de-DE" altLang="en-US" sz="2300" dirty="0">
                <a:ea typeface="ＭＳ Ｐゴシック" panose="020B0600070205080204" pitchFamily="34" charset="-128"/>
              </a:rPr>
              <a:t>, </a:t>
            </a:r>
            <a:r>
              <a:rPr lang="de-DE" altLang="en-US" sz="2300" i="1" dirty="0">
                <a:ea typeface="ＭＳ Ｐゴシック" panose="020B0600070205080204" pitchFamily="34" charset="-128"/>
              </a:rPr>
              <a:t>y</a:t>
            </a:r>
            <a:r>
              <a:rPr lang="de-DE" altLang="en-US" sz="2300" dirty="0">
                <a:ea typeface="ＭＳ Ｐゴシック" panose="020B0600070205080204" pitchFamily="34" charset="-128"/>
              </a:rPr>
              <a:t>) test all 2</a:t>
            </a:r>
            <a:r>
              <a:rPr lang="de-DE" altLang="en-US" sz="2300" baseline="30000" dirty="0">
                <a:ea typeface="ＭＳ Ｐゴシック" panose="020B0600070205080204" pitchFamily="34" charset="-128"/>
              </a:rPr>
              <a:t>56</a:t>
            </a:r>
            <a:r>
              <a:rPr lang="de-DE" altLang="en-US" sz="2300" dirty="0">
                <a:ea typeface="ＭＳ Ｐゴシック" panose="020B0600070205080204" pitchFamily="34" charset="-128"/>
              </a:rPr>
              <a:t> keys until the condition DES</a:t>
            </a:r>
            <a:r>
              <a:rPr lang="de-DE" altLang="en-US" sz="2300" i="1" baseline="-25000" dirty="0">
                <a:ea typeface="ＭＳ Ｐゴシック" panose="020B0600070205080204" pitchFamily="34" charset="-128"/>
              </a:rPr>
              <a:t>k</a:t>
            </a:r>
            <a:r>
              <a:rPr lang="de-DE" altLang="en-US" sz="2300" baseline="30000" dirty="0">
                <a:ea typeface="ＭＳ Ｐゴシック" panose="020B0600070205080204" pitchFamily="34" charset="-128"/>
              </a:rPr>
              <a:t>-1</a:t>
            </a:r>
            <a:r>
              <a:rPr lang="de-DE" altLang="en-US" sz="2300" dirty="0">
                <a:ea typeface="ＭＳ Ｐゴシック" panose="020B0600070205080204" pitchFamily="34" charset="-128"/>
              </a:rPr>
              <a:t>(</a:t>
            </a:r>
            <a:r>
              <a:rPr lang="de-DE" altLang="en-US" sz="2300" i="1" dirty="0">
                <a:ea typeface="ＭＳ Ｐゴシック" panose="020B0600070205080204" pitchFamily="34" charset="-128"/>
              </a:rPr>
              <a:t>x</a:t>
            </a:r>
            <a:r>
              <a:rPr lang="de-DE" altLang="en-US" sz="2300" dirty="0">
                <a:ea typeface="ＭＳ Ｐゴシック" panose="020B0600070205080204" pitchFamily="34" charset="-128"/>
              </a:rPr>
              <a:t>)=</a:t>
            </a:r>
            <a:r>
              <a:rPr lang="de-DE" altLang="en-US" sz="2300" i="1" dirty="0">
                <a:ea typeface="ＭＳ Ｐゴシック" panose="020B0600070205080204" pitchFamily="34" charset="-128"/>
              </a:rPr>
              <a:t>y</a:t>
            </a:r>
            <a:r>
              <a:rPr lang="de-DE" altLang="en-US" sz="2300" dirty="0">
                <a:ea typeface="ＭＳ Ｐゴシック" panose="020B0600070205080204" pitchFamily="34" charset="-128"/>
              </a:rPr>
              <a:t> is fulfilled. </a:t>
            </a:r>
            <a:br>
              <a:rPr lang="de-DE" altLang="en-US" sz="2300" dirty="0">
                <a:ea typeface="ＭＳ Ｐゴシック" panose="020B0600070205080204" pitchFamily="34" charset="-128"/>
              </a:rPr>
            </a:br>
            <a:r>
              <a:rPr lang="de-DE" altLang="en-US" sz="2300" dirty="0">
                <a:ea typeface="ＭＳ Ｐゴシック" panose="020B0600070205080204" pitchFamily="34" charset="-128"/>
              </a:rPr>
              <a:t> </a:t>
            </a:r>
            <a:r>
              <a:rPr lang="en-US" altLang="en-US" sz="2300" dirty="0">
                <a:ea typeface="ＭＳ Ｐゴシック" panose="020B0600070205080204" pitchFamily="34" charset="-128"/>
                <a:sym typeface="Symbol" panose="05050102010706020507" pitchFamily="18" charset="2"/>
              </a:rPr>
              <a:t> Relatively easy given today</a:t>
            </a:r>
            <a:r>
              <a:rPr lang="ja-JP" altLang="en-US" sz="2300" dirty="0">
                <a:ea typeface="ＭＳ Ｐゴシック" panose="020B0600070205080204" pitchFamily="34" charset="-128"/>
                <a:sym typeface="Symbol" panose="05050102010706020507" pitchFamily="18" charset="2"/>
              </a:rPr>
              <a:t>’</a:t>
            </a:r>
            <a:r>
              <a:rPr lang="en-US" altLang="ja-JP" sz="2300" dirty="0">
                <a:ea typeface="ＭＳ Ｐゴシック" panose="020B0600070205080204" pitchFamily="34" charset="-128"/>
                <a:sym typeface="Symbol" panose="05050102010706020507" pitchFamily="18" charset="2"/>
              </a:rPr>
              <a:t>s computer technology!</a:t>
            </a:r>
            <a:endParaRPr lang="de-DE" altLang="en-US" sz="2300" dirty="0">
              <a:ea typeface="ＭＳ Ｐゴシック" panose="020B0600070205080204" pitchFamily="34" charset="-128"/>
              <a:sym typeface="Symbol" panose="05050102010706020507" pitchFamily="18" charset="2"/>
            </a:endParaRPr>
          </a:p>
        </p:txBody>
      </p:sp>
      <p:sp>
        <p:nvSpPr>
          <p:cNvPr id="6" name="Foliennummernplatzhalter 3">
            <a:extLst>
              <a:ext uri="{FF2B5EF4-FFF2-40B4-BE49-F238E27FC236}">
                <a16:creationId xmlns="" xmlns:a16="http://schemas.microsoft.com/office/drawing/2014/main" id="{CD8D9FC8-ED5A-403B-A8BF-973C2045F427}"/>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 xmlns:a16="http://schemas.microsoft.com/office/drawing/2014/main" id="{8F7227D6-EF08-4F23-BB42-4166DC3F2E45}"/>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59">
            <a:extLst>
              <a:ext uri="{FF2B5EF4-FFF2-40B4-BE49-F238E27FC236}">
                <a16:creationId xmlns="" xmlns:a16="http://schemas.microsoft.com/office/drawing/2014/main" id="{703C1751-491B-4F53-94CD-DEE7A03D6AD3}"/>
              </a:ext>
            </a:extLst>
          </p:cNvPr>
          <p:cNvSpPr>
            <a:spLocks noChangeArrowheads="1"/>
          </p:cNvSpPr>
          <p:nvPr/>
        </p:nvSpPr>
        <p:spPr bwMode="auto">
          <a:xfrm>
            <a:off x="304800" y="714808"/>
            <a:ext cx="8610600" cy="5905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304800" indent="-304800">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lvl="0" eaLnBrk="0" hangingPunct="0">
              <a:lnSpc>
                <a:spcPct val="125000"/>
              </a:lnSpc>
              <a:spcBef>
                <a:spcPct val="25000"/>
              </a:spcBef>
              <a:buClr>
                <a:srgbClr val="007AC2"/>
              </a:buClr>
              <a:buSzPct val="120000"/>
              <a:buFontTx/>
              <a:buChar cha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Triple encryption </a:t>
            </a:r>
            <a:r>
              <a:rPr lang="en-US" altLang="en-US" sz="2400" dirty="0">
                <a:solidFill>
                  <a:srgbClr val="000000"/>
                </a:solidFill>
                <a:latin typeface="Calibri" panose="020F0502020204030204" pitchFamily="34" charset="0"/>
                <a:cs typeface="Calibri" panose="020F0502020204030204" pitchFamily="34" charset="0"/>
              </a:rPr>
              <a:t>applies the DES cipher algorithm three times to each data block</a:t>
            </a:r>
          </a:p>
          <a:p>
            <a:pPr lvl="0" eaLnBrk="0" hangingPunct="0">
              <a:lnSpc>
                <a:spcPct val="125000"/>
              </a:lnSpc>
              <a:spcBef>
                <a:spcPct val="25000"/>
              </a:spcBef>
              <a:buClr>
                <a:srgbClr val="007AC2"/>
              </a:buClr>
              <a:buSzPct val="120000"/>
              <a:buFontTx/>
              <a:buChar char="•"/>
            </a:pPr>
            <a:r>
              <a:rPr lang="en-US" altLang="en-US" sz="2400" dirty="0">
                <a:solidFill>
                  <a:srgbClr val="000000"/>
                </a:solidFill>
                <a:latin typeface="Calibri" panose="020F0502020204030204" pitchFamily="34" charset="0"/>
                <a:cs typeface="Calibri" panose="020F0502020204030204" pitchFamily="34" charset="0"/>
              </a:rPr>
              <a:t>Protect against brute-force attacks without the need to design a completely new block cipher </a:t>
            </a:r>
            <a:r>
              <a:rPr lang="en-US" altLang="en-US" sz="2000" dirty="0">
                <a:solidFill>
                  <a:srgbClr val="000000"/>
                </a:solidFill>
                <a:latin typeface="Calibri" panose="020F0502020204030204" pitchFamily="34" charset="0"/>
                <a:cs typeface="Calibri" panose="020F0502020204030204" pitchFamily="34" charset="0"/>
              </a:rPr>
              <a:t>(just by effective key length up to 168 bits)</a:t>
            </a:r>
            <a:endPar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ct val="25000"/>
              </a:spcBef>
              <a:spcAft>
                <a:spcPct val="0"/>
              </a:spcAft>
              <a:buClr>
                <a:srgbClr val="007AC2"/>
              </a:buClr>
              <a:buSzPct val="120000"/>
              <a:buFontTx/>
              <a:buChar char="•"/>
              <a:tabLst/>
              <a:defRPr/>
            </a:pPr>
            <a:endParaRPr kumimoji="0" lang="de-DE" altLang="en-US" sz="24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04800" marR="0" lvl="0" indent="-304800" algn="l" defTabSz="914400" rtl="0" eaLnBrk="0" fontAlgn="base" latinLnBrk="0" hangingPunct="0">
              <a:lnSpc>
                <a:spcPct val="125000"/>
              </a:lnSpc>
              <a:spcBef>
                <a:spcPts val="2400"/>
              </a:spcBef>
              <a:spcAft>
                <a:spcPct val="0"/>
              </a:spcAft>
              <a:buClr>
                <a:srgbClr val="007AC2"/>
              </a:buClr>
              <a:buSzPct val="120000"/>
              <a:buFontTx/>
              <a:buChar char="•"/>
              <a:tabLst/>
              <a:defRP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 practical attack known today</a:t>
            </a:r>
          </a:p>
          <a:p>
            <a:pPr lvl="0" eaLnBrk="0" hangingPunct="0">
              <a:lnSpc>
                <a:spcPct val="125000"/>
              </a:lnSpc>
              <a:spcBef>
                <a:spcPct val="25000"/>
              </a:spcBef>
              <a:buClr>
                <a:srgbClr val="007AC2"/>
              </a:buClr>
              <a:buSzPct val="120000"/>
              <a:buFontTx/>
              <a:buChar char="•"/>
              <a:defRPr/>
            </a:pPr>
            <a:r>
              <a:rPr kumimoji="0" lang="de-DE" altLang="en-US" sz="2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Used in some legacy applications such as in banking </a:t>
            </a:r>
            <a:r>
              <a:rPr lang="de-DE" altLang="en-US" sz="2400" dirty="0">
                <a:solidFill>
                  <a:srgbClr val="000000"/>
                </a:solidFill>
                <a:latin typeface="Calibri" panose="020F0502020204030204" pitchFamily="34" charset="0"/>
                <a:cs typeface="Calibri" panose="020F0502020204030204" pitchFamily="34" charset="0"/>
              </a:rPr>
              <a:t>systems but </a:t>
            </a:r>
            <a:r>
              <a:rPr lang="de-DE" altLang="en-US" sz="2400" u="sng" dirty="0">
                <a:solidFill>
                  <a:srgbClr val="000000"/>
                </a:solidFill>
                <a:latin typeface="Calibri" panose="020F0502020204030204" pitchFamily="34" charset="0"/>
                <a:cs typeface="Calibri" panose="020F0502020204030204" pitchFamily="34" charset="0"/>
              </a:rPr>
              <a:t>slow</a:t>
            </a:r>
            <a:endParaRPr kumimoji="0" lang="de-DE" altLang="en-US" sz="2400" b="1"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72708" name="Rectangle 2">
            <a:extLst>
              <a:ext uri="{FF2B5EF4-FFF2-40B4-BE49-F238E27FC236}">
                <a16:creationId xmlns="" xmlns:a16="http://schemas.microsoft.com/office/drawing/2014/main" id="{96758535-F98F-442D-822B-49CAB2C61725}"/>
              </a:ext>
            </a:extLst>
          </p:cNvPr>
          <p:cNvSpPr>
            <a:spLocks noGrp="1" noChangeArrowheads="1"/>
          </p:cNvSpPr>
          <p:nvPr>
            <p:ph type="title"/>
          </p:nvPr>
        </p:nvSpPr>
        <p:spPr>
          <a:xfrm>
            <a:off x="533400" y="80963"/>
            <a:ext cx="7977809" cy="515937"/>
          </a:xfrm>
        </p:spPr>
        <p:txBody>
          <a:bodyPr/>
          <a:lstStyle/>
          <a:p>
            <a:pPr algn="ctr"/>
            <a:r>
              <a:rPr lang="de-DE" altLang="en-US" dirty="0">
                <a:ea typeface="ＭＳ Ｐゴシック" panose="020B0600070205080204" pitchFamily="34" charset="-128"/>
              </a:rPr>
              <a:t>Triple DES – 3DES</a:t>
            </a:r>
          </a:p>
        </p:txBody>
      </p:sp>
      <p:pic>
        <p:nvPicPr>
          <p:cNvPr id="72709" name="Picture 55">
            <a:extLst>
              <a:ext uri="{FF2B5EF4-FFF2-40B4-BE49-F238E27FC236}">
                <a16:creationId xmlns="" xmlns:a16="http://schemas.microsoft.com/office/drawing/2014/main" id="{A05D3E5C-8B59-441E-B005-51FF8C5737DF}"/>
              </a:ext>
            </a:extLst>
          </p:cNvPr>
          <p:cNvPicPr>
            <a:picLocks noGrp="1" noChangeAspect="1" noChangeArrowheads="1"/>
          </p:cNvPicPr>
          <p:nvPr>
            <p:ph sz="half" idx="1"/>
          </p:nvPr>
        </p:nvPicPr>
        <p:blipFill>
          <a:blip r:embed="rId3">
            <a:extLst>
              <a:ext uri="{28A0092B-C50C-407E-A947-70E740481C1C}">
                <a14:useLocalDpi xmlns="" xmlns:a14="http://schemas.microsoft.com/office/drawing/2010/main" val="0"/>
              </a:ext>
            </a:extLst>
          </a:blip>
          <a:srcRect/>
          <a:stretch>
            <a:fillRect/>
          </a:stretch>
        </p:blipFill>
        <p:spPr>
          <a:xfrm>
            <a:off x="1828794" y="3352800"/>
            <a:ext cx="5162991" cy="1643872"/>
          </a:xfrm>
          <a:noFill/>
        </p:spPr>
      </p:pic>
      <p:pic>
        <p:nvPicPr>
          <p:cNvPr id="72710" name="Picture 54">
            <a:extLst>
              <a:ext uri="{FF2B5EF4-FFF2-40B4-BE49-F238E27FC236}">
                <a16:creationId xmlns="" xmlns:a16="http://schemas.microsoft.com/office/drawing/2014/main" id="{06FF048B-67D7-48E5-AD61-908480D9166A}"/>
              </a:ext>
            </a:extLst>
          </p:cNvPr>
          <p:cNvPicPr>
            <a:picLocks noGrp="1" noChangeAspect="1" noChangeArrowheads="1"/>
          </p:cNvPicPr>
          <p:nvPr>
            <p:ph sz="quarter" idx="2"/>
          </p:nvPr>
        </p:nvPicPr>
        <p:blipFill>
          <a:blip r:embed="rId4">
            <a:extLst>
              <a:ext uri="{28A0092B-C50C-407E-A947-70E740481C1C}">
                <a14:useLocalDpi xmlns="" xmlns:a14="http://schemas.microsoft.com/office/drawing/2010/main" val="0"/>
              </a:ext>
            </a:extLst>
          </a:blip>
          <a:srcRect/>
          <a:stretch>
            <a:fillRect/>
          </a:stretch>
        </p:blipFill>
        <p:spPr>
          <a:xfrm>
            <a:off x="2230426" y="2819400"/>
            <a:ext cx="4359728" cy="457200"/>
          </a:xfrm>
        </p:spPr>
      </p:pic>
      <p:sp>
        <p:nvSpPr>
          <p:cNvPr id="9" name="Foliennummernplatzhalter 3">
            <a:extLst>
              <a:ext uri="{FF2B5EF4-FFF2-40B4-BE49-F238E27FC236}">
                <a16:creationId xmlns="" xmlns:a16="http://schemas.microsoft.com/office/drawing/2014/main" id="{01584DD4-FA52-463A-B9CC-3915F144B37F}"/>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0" name="Fußzeilenplatzhalter 4">
            <a:extLst>
              <a:ext uri="{FF2B5EF4-FFF2-40B4-BE49-F238E27FC236}">
                <a16:creationId xmlns="" xmlns:a16="http://schemas.microsoft.com/office/drawing/2014/main" id="{F992C25D-3FA1-4CC1-9768-E06255DE0972}"/>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4">
            <a:extLst>
              <a:ext uri="{FF2B5EF4-FFF2-40B4-BE49-F238E27FC236}">
                <a16:creationId xmlns="" xmlns:a16="http://schemas.microsoft.com/office/drawing/2014/main" id="{7F9B8C40-47C3-4293-A1EB-7EB6F6FF7170}"/>
              </a:ext>
            </a:extLst>
          </p:cNvPr>
          <p:cNvSpPr>
            <a:spLocks noGrp="1" noChangeArrowheads="1"/>
          </p:cNvSpPr>
          <p:nvPr>
            <p:ph type="title"/>
          </p:nvPr>
        </p:nvSpPr>
        <p:spPr/>
        <p:txBody>
          <a:bodyPr/>
          <a:lstStyle/>
          <a:p>
            <a:r>
              <a:rPr lang="de-DE" altLang="en-US">
                <a:ea typeface="ＭＳ Ｐゴシック" panose="020B0600070205080204" pitchFamily="34" charset="-128"/>
              </a:rPr>
              <a:t>Alternatives to DES</a:t>
            </a:r>
          </a:p>
        </p:txBody>
      </p:sp>
      <p:graphicFrame>
        <p:nvGraphicFramePr>
          <p:cNvPr id="510033" name="Group 81">
            <a:extLst>
              <a:ext uri="{FF2B5EF4-FFF2-40B4-BE49-F238E27FC236}">
                <a16:creationId xmlns="" xmlns:a16="http://schemas.microsoft.com/office/drawing/2014/main" id="{52362F53-6957-4284-B394-67B1738587D3}"/>
              </a:ext>
            </a:extLst>
          </p:cNvPr>
          <p:cNvGraphicFramePr>
            <a:graphicFrameLocks noGrp="1"/>
          </p:cNvGraphicFramePr>
          <p:nvPr>
            <p:ph sz="half" idx="2"/>
            <p:extLst>
              <p:ext uri="{D42A27DB-BD31-4B8C-83A1-F6EECF244321}">
                <p14:modId xmlns="" xmlns:p14="http://schemas.microsoft.com/office/powerpoint/2010/main" val="1086047827"/>
              </p:ext>
            </p:extLst>
          </p:nvPr>
        </p:nvGraphicFramePr>
        <p:xfrm>
          <a:off x="457200" y="1295400"/>
          <a:ext cx="8523288" cy="3441491"/>
        </p:xfrm>
        <a:graphic>
          <a:graphicData uri="http://schemas.openxmlformats.org/drawingml/2006/table">
            <a:tbl>
              <a:tblPr firstRow="1" bandRow="1">
                <a:tableStyleId>{B301B821-A1FF-4177-AEE7-76D212191A09}</a:tableStyleId>
              </a:tblPr>
              <a:tblGrid>
                <a:gridCol w="1733247">
                  <a:extLst>
                    <a:ext uri="{9D8B030D-6E8A-4147-A177-3AD203B41FA5}">
                      <a16:colId xmlns="" xmlns:a16="http://schemas.microsoft.com/office/drawing/2014/main" val="20000"/>
                    </a:ext>
                  </a:extLst>
                </a:gridCol>
                <a:gridCol w="1028649">
                  <a:extLst>
                    <a:ext uri="{9D8B030D-6E8A-4147-A177-3AD203B41FA5}">
                      <a16:colId xmlns="" xmlns:a16="http://schemas.microsoft.com/office/drawing/2014/main" val="20001"/>
                    </a:ext>
                  </a:extLst>
                </a:gridCol>
                <a:gridCol w="1992486">
                  <a:extLst>
                    <a:ext uri="{9D8B030D-6E8A-4147-A177-3AD203B41FA5}">
                      <a16:colId xmlns="" xmlns:a16="http://schemas.microsoft.com/office/drawing/2014/main" val="20002"/>
                    </a:ext>
                  </a:extLst>
                </a:gridCol>
                <a:gridCol w="3768906">
                  <a:extLst>
                    <a:ext uri="{9D8B030D-6E8A-4147-A177-3AD203B41FA5}">
                      <a16:colId xmlns="" xmlns:a16="http://schemas.microsoft.com/office/drawing/2014/main" val="20003"/>
                    </a:ext>
                  </a:extLst>
                </a:gridCol>
              </a:tblGrid>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en-US" sz="2000" u="none" strike="noStrike" cap="none" normalizeH="0" baseline="0" noProof="0" dirty="0">
                          <a:ln>
                            <a:noFill/>
                          </a:ln>
                          <a:effectLst/>
                        </a:rPr>
                        <a:t>Algorithm</a:t>
                      </a:r>
                      <a:endParaRPr kumimoji="0" lang="en-US" sz="2000" b="0" i="0" u="none" strike="noStrike" cap="none" normalizeH="0" baseline="0" noProof="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I/O Bit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Key lengths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Remarks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0"/>
                  </a:ext>
                </a:extLst>
              </a:tr>
              <a:tr h="703301">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AES </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128</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DES replacement,</a:t>
                      </a:r>
                      <a:br>
                        <a:rPr kumimoji="0" lang="de-DE" sz="2000" u="none" strike="noStrike" cap="none" normalizeH="0" baseline="0" dirty="0">
                          <a:ln>
                            <a:noFill/>
                          </a:ln>
                          <a:effectLst/>
                        </a:rPr>
                      </a:br>
                      <a:r>
                        <a:rPr kumimoji="0" lang="de-DE" sz="2000" u="none" strike="noStrike" cap="none" normalizeH="0" baseline="0" dirty="0">
                          <a:ln>
                            <a:noFill/>
                          </a:ln>
                          <a:effectLst/>
                        </a:rPr>
                        <a:t>worldwide used standard</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1"/>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Triple DES</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64</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up to 168 bits</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Used for legacy applications </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2"/>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Mars</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3"/>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RC6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4"/>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Serpent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AES finalist</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5"/>
                  </a:ext>
                </a:extLst>
              </a:tr>
              <a:tr h="398457">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Twofish</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ctr"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a:ln>
                            <a:noFill/>
                          </a:ln>
                          <a:effectLst/>
                        </a:rPr>
                        <a:t>128/192/256</a:t>
                      </a:r>
                      <a:endParaRPr kumimoji="0" lang="de-DE" sz="2000" b="0" i="0" u="none" strike="noStrike" cap="none" normalizeH="0" baseline="0">
                        <a:ln>
                          <a:noFill/>
                        </a:ln>
                        <a:solidFill>
                          <a:schemeClr val="tx1"/>
                        </a:solidFill>
                        <a:effectLst/>
                        <a:latin typeface="Arial" charset="0"/>
                      </a:endParaRPr>
                    </a:p>
                  </a:txBody>
                  <a:tcPr marL="90000" marR="90000" marT="46807" marB="46807" anchor="ctr" anchorCtr="1" horzOverflow="overflow"/>
                </a:tc>
                <a:tc>
                  <a:txBody>
                    <a:bodyPr/>
                    <a:lstStyle/>
                    <a:p>
                      <a:pPr marL="0" marR="0" lvl="0" indent="0" algn="l" defTabSz="914400" rtl="0" eaLnBrk="0" fontAlgn="base" latinLnBrk="0" hangingPunct="0">
                        <a:lnSpc>
                          <a:spcPct val="125000"/>
                        </a:lnSpc>
                        <a:spcBef>
                          <a:spcPct val="25000"/>
                        </a:spcBef>
                        <a:spcAft>
                          <a:spcPct val="0"/>
                        </a:spcAft>
                        <a:buClr>
                          <a:srgbClr val="007AC2"/>
                        </a:buClr>
                        <a:buSzPct val="120000"/>
                        <a:buFontTx/>
                        <a:buNone/>
                        <a:tabLst/>
                      </a:pPr>
                      <a:r>
                        <a:rPr kumimoji="0" lang="de-DE" sz="2000" u="none" strike="noStrike" cap="none" normalizeH="0" baseline="0" dirty="0">
                          <a:ln>
                            <a:noFill/>
                          </a:ln>
                          <a:effectLst/>
                        </a:rPr>
                        <a:t>AES finalist</a:t>
                      </a:r>
                      <a:endParaRPr kumimoji="0" lang="de-DE" sz="2000" b="0" i="0" u="none" strike="noStrike" cap="none" normalizeH="0" baseline="0" dirty="0">
                        <a:ln>
                          <a:noFill/>
                        </a:ln>
                        <a:solidFill>
                          <a:schemeClr val="tx1"/>
                        </a:solidFill>
                        <a:effectLst/>
                        <a:latin typeface="Arial" charset="0"/>
                      </a:endParaRPr>
                    </a:p>
                  </a:txBody>
                  <a:tcPr marL="90000" marR="90000" marT="46807" marB="46807" anchor="ctr" anchorCtr="1" horzOverflow="overflow"/>
                </a:tc>
                <a:extLst>
                  <a:ext uri="{0D108BD9-81ED-4DB2-BD59-A6C34878D82A}">
                    <a16:rowId xmlns="" xmlns:a16="http://schemas.microsoft.com/office/drawing/2014/main" val="10006"/>
                  </a:ext>
                </a:extLst>
              </a:tr>
            </a:tbl>
          </a:graphicData>
        </a:graphic>
      </p:graphicFrame>
      <p:sp>
        <p:nvSpPr>
          <p:cNvPr id="6" name="Foliennummernplatzhalter 3">
            <a:extLst>
              <a:ext uri="{FF2B5EF4-FFF2-40B4-BE49-F238E27FC236}">
                <a16:creationId xmlns="" xmlns:a16="http://schemas.microsoft.com/office/drawing/2014/main" id="{CFD9930D-B131-4279-94CB-CE3253E5D199}"/>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 xmlns:a16="http://schemas.microsoft.com/office/drawing/2014/main" id="{E0C86CB7-3AB9-42BC-B7F2-783258F36665}"/>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 xmlns:a16="http://schemas.microsoft.com/office/drawing/2014/main" id="{BC286CD5-0076-4F34-B25A-21757BBB8B1B}"/>
              </a:ext>
            </a:extLst>
          </p:cNvPr>
          <p:cNvSpPr>
            <a:spLocks noGrp="1" noChangeArrowheads="1"/>
          </p:cNvSpPr>
          <p:nvPr>
            <p:ph type="title"/>
          </p:nvPr>
        </p:nvSpPr>
        <p:spPr/>
        <p:txBody>
          <a:bodyPr/>
          <a:lstStyle/>
          <a:p>
            <a:r>
              <a:rPr lang="de-DE" altLang="en-US" dirty="0">
                <a:ea typeface="ＭＳ Ｐゴシック" panose="020B0600070205080204" pitchFamily="34" charset="-128"/>
              </a:rPr>
              <a:t>Summary</a:t>
            </a:r>
          </a:p>
        </p:txBody>
      </p:sp>
      <p:sp>
        <p:nvSpPr>
          <p:cNvPr id="76804" name="Rectangle 3">
            <a:extLst>
              <a:ext uri="{FF2B5EF4-FFF2-40B4-BE49-F238E27FC236}">
                <a16:creationId xmlns="" xmlns:a16="http://schemas.microsoft.com/office/drawing/2014/main" id="{73D0FEF8-21C5-4CED-9348-37671FF6B43E}"/>
              </a:ext>
            </a:extLst>
          </p:cNvPr>
          <p:cNvSpPr>
            <a:spLocks noGrp="1" noChangeArrowheads="1"/>
          </p:cNvSpPr>
          <p:nvPr>
            <p:ph type="body" idx="4294967295"/>
          </p:nvPr>
        </p:nvSpPr>
        <p:spPr>
          <a:xfrm>
            <a:off x="304800" y="838200"/>
            <a:ext cx="8458200" cy="5764534"/>
          </a:xfrm>
        </p:spPr>
        <p:txBody>
          <a:bodyPr/>
          <a:lstStyle/>
          <a:p>
            <a:r>
              <a:rPr lang="en-US" altLang="en-US" sz="2400" dirty="0">
                <a:ea typeface="ＭＳ Ｐゴシック" panose="020B0600070205080204" pitchFamily="34" charset="-128"/>
                <a:cs typeface="Calibri" panose="020F0502020204030204" pitchFamily="34" charset="0"/>
              </a:rPr>
              <a:t>DES was the dominant symmetric encryption algorithm from the mid-1970s to the mid-1990s. Since 56-bit keys are no longer secure, the Advanced Encryption Standard (AES) was created</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Standard DES with 56-bit key length can be broken relatively easily nowadays through an exhaustive key search</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DES is robust against analytical attacks. Its s</a:t>
            </a:r>
            <a:r>
              <a:rPr lang="en-US" sz="2400" dirty="0">
                <a:cs typeface="Calibri" panose="020F0502020204030204" pitchFamily="34" charset="0"/>
              </a:rPr>
              <a:t>ecurity depends heavily on S-boxes</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By encrypting with DES three times in a row, triple DES (3DES) is created, against which no practical attack is currently known</a:t>
            </a:r>
          </a:p>
          <a:p>
            <a:endParaRPr lang="en-US" altLang="en-US" sz="1000" dirty="0">
              <a:ea typeface="ＭＳ Ｐゴシック" panose="020B0600070205080204" pitchFamily="34" charset="-128"/>
              <a:cs typeface="Calibri" panose="020F0502020204030204" pitchFamily="34" charset="0"/>
            </a:endParaRPr>
          </a:p>
          <a:p>
            <a:r>
              <a:rPr lang="en-US" altLang="en-US" sz="2400" dirty="0">
                <a:ea typeface="ＭＳ Ｐゴシック" panose="020B0600070205080204" pitchFamily="34" charset="-128"/>
                <a:cs typeface="Calibri" panose="020F0502020204030204" pitchFamily="34" charset="0"/>
              </a:rPr>
              <a:t>The </a:t>
            </a:r>
            <a:r>
              <a:rPr lang="en-US" altLang="ja-JP" sz="2400" dirty="0">
                <a:ea typeface="ＭＳ Ｐゴシック" panose="020B0600070205080204" pitchFamily="34" charset="-128"/>
                <a:cs typeface="Calibri" panose="020F0502020204030204" pitchFamily="34" charset="0"/>
              </a:rPr>
              <a:t>default symmetric cipher is nowadays often </a:t>
            </a:r>
            <a:r>
              <a:rPr lang="en-US" altLang="ja-JP" sz="2400" b="1" dirty="0">
                <a:ea typeface="ＭＳ Ｐゴシック" panose="020B0600070205080204" pitchFamily="34" charset="-128"/>
                <a:cs typeface="Calibri" panose="020F0502020204030204" pitchFamily="34" charset="0"/>
              </a:rPr>
              <a:t>AES</a:t>
            </a:r>
            <a:r>
              <a:rPr lang="en-US" altLang="ja-JP" sz="2400" dirty="0">
                <a:ea typeface="ＭＳ Ｐゴシック" panose="020B0600070205080204" pitchFamily="34" charset="-128"/>
                <a:cs typeface="Calibri" panose="020F0502020204030204" pitchFamily="34" charset="0"/>
              </a:rPr>
              <a:t> </a:t>
            </a:r>
            <a:endParaRPr lang="en-US" altLang="en-US" sz="2400" dirty="0">
              <a:ea typeface="ＭＳ Ｐゴシック" panose="020B0600070205080204" pitchFamily="34" charset="-128"/>
              <a:cs typeface="Calibri" panose="020F0502020204030204" pitchFamily="34" charset="0"/>
            </a:endParaRPr>
          </a:p>
        </p:txBody>
      </p:sp>
      <p:sp>
        <p:nvSpPr>
          <p:cNvPr id="6" name="Foliennummernplatzhalter 3">
            <a:extLst>
              <a:ext uri="{FF2B5EF4-FFF2-40B4-BE49-F238E27FC236}">
                <a16:creationId xmlns="" xmlns:a16="http://schemas.microsoft.com/office/drawing/2014/main" id="{93D0849F-C9B2-4265-BC4C-B8CC715CD81F}"/>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 xmlns:a16="http://schemas.microsoft.com/office/drawing/2014/main" id="{633DC162-098B-4EE2-A5A9-6E402BECBEA6}"/>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506C6C-5F88-4A73-8F9A-AB285EE217E4}"/>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 xmlns:a16="http://schemas.microsoft.com/office/drawing/2014/main" id="{1142883F-9E17-4602-948F-0EA872671557}"/>
              </a:ext>
            </a:extLst>
          </p:cNvPr>
          <p:cNvSpPr>
            <a:spLocks noGrp="1"/>
          </p:cNvSpPr>
          <p:nvPr>
            <p:ph type="sldNum" sz="quarter" idx="10"/>
          </p:nvPr>
        </p:nvSpPr>
        <p:spPr/>
        <p:txBody>
          <a:bodyPr/>
          <a:lstStyle/>
          <a:p>
            <a:pPr algn="r"/>
            <a:fld id="{8545D7EF-4003-4E3E-8123-4073921C5F7F}" type="slidenum">
              <a:rPr lang="de-DE" altLang="en-US" smtClean="0"/>
              <a:pPr algn="r"/>
              <a:t>29</a:t>
            </a:fld>
            <a:endParaRPr lang="de-DE" altLang="en-US" dirty="0"/>
          </a:p>
        </p:txBody>
      </p:sp>
      <p:sp>
        <p:nvSpPr>
          <p:cNvPr id="5" name="Content Placeholder 4">
            <a:extLst>
              <a:ext uri="{FF2B5EF4-FFF2-40B4-BE49-F238E27FC236}">
                <a16:creationId xmlns="" xmlns:a16="http://schemas.microsoft.com/office/drawing/2014/main" id="{D0A9DEA2-15EB-411A-92D9-36192663049E}"/>
              </a:ext>
            </a:extLst>
          </p:cNvPr>
          <p:cNvSpPr>
            <a:spLocks noGrp="1"/>
          </p:cNvSpPr>
          <p:nvPr>
            <p:ph idx="1"/>
          </p:nvPr>
        </p:nvSpPr>
        <p:spPr/>
        <p:txBody>
          <a:bodyPr/>
          <a:lstStyle/>
          <a:p>
            <a:r>
              <a:rPr lang="en-US" dirty="0"/>
              <a:t>DES Animation</a:t>
            </a:r>
          </a:p>
          <a:p>
            <a:pPr marL="0" indent="0">
              <a:buNone/>
            </a:pPr>
            <a:r>
              <a:rPr lang="en-US" dirty="0">
                <a:hlinkClick r:id="rId3"/>
              </a:rPr>
              <a:t>http://kathrynneugent.com/des.html</a:t>
            </a:r>
            <a:endParaRPr lang="en-US" dirty="0"/>
          </a:p>
          <a:p>
            <a:pPr marL="0" indent="0">
              <a:buNone/>
            </a:pPr>
            <a:endParaRPr lang="en-US" dirty="0"/>
          </a:p>
          <a:p>
            <a:r>
              <a:rPr lang="en-US" dirty="0"/>
              <a:t>DES Wikipedia page</a:t>
            </a:r>
          </a:p>
          <a:p>
            <a:pPr marL="0" indent="0">
              <a:buNone/>
            </a:pPr>
            <a:r>
              <a:rPr lang="en-US" dirty="0">
                <a:hlinkClick r:id="rId4"/>
              </a:rPr>
              <a:t>https://en.wikipedia.org/wiki/Data_Encryption_Standard</a:t>
            </a:r>
            <a:r>
              <a:rPr lang="en-US" dirty="0"/>
              <a:t> </a:t>
            </a:r>
          </a:p>
          <a:p>
            <a:pPr marL="0" indent="0">
              <a:buNone/>
            </a:pPr>
            <a:endParaRPr lang="en-US" dirty="0"/>
          </a:p>
          <a:p>
            <a:r>
              <a:rPr lang="en-US" dirty="0"/>
              <a:t>DES Tool</a:t>
            </a:r>
          </a:p>
          <a:p>
            <a:pPr marL="0" indent="0">
              <a:buNone/>
            </a:pPr>
            <a:r>
              <a:rPr lang="en-US" dirty="0">
                <a:hlinkClick r:id="rId5"/>
              </a:rPr>
              <a:t>http://des.online-domain-tools.com/</a:t>
            </a:r>
            <a:r>
              <a:rPr lang="en-US" dirty="0"/>
              <a:t> </a:t>
            </a:r>
          </a:p>
        </p:txBody>
      </p:sp>
    </p:spTree>
    <p:extLst>
      <p:ext uri="{BB962C8B-B14F-4D97-AF65-F5344CB8AC3E}">
        <p14:creationId xmlns="" xmlns:p14="http://schemas.microsoft.com/office/powerpoint/2010/main" val="363127720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514600"/>
            <a:ext cx="7772400" cy="1085850"/>
          </a:xfrm>
        </p:spPr>
        <p:txBody>
          <a:bodyPr/>
          <a:lstStyle/>
          <a:p>
            <a:r>
              <a:rPr lang="en-US" dirty="0"/>
              <a:t>Introduction to DES</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a:defRPr/>
            </a:pPr>
            <a:fld id="{4A2B2CBB-7E2A-453C-9354-A6EC8FFB4F28}" type="slidenum">
              <a:rPr lang="x-none" smtClean="0"/>
              <a:pPr>
                <a:defRPr/>
              </a:pPr>
              <a:t>3</a:t>
            </a:fld>
            <a:endParaRPr lang="en-US"/>
          </a:p>
        </p:txBody>
      </p:sp>
    </p:spTree>
    <p:extLst>
      <p:ext uri="{BB962C8B-B14F-4D97-AF65-F5344CB8AC3E}">
        <p14:creationId xmlns="" xmlns:p14="http://schemas.microsoft.com/office/powerpoint/2010/main" val="41248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nummernplatzhalter 3">
            <a:extLst>
              <a:ext uri="{FF2B5EF4-FFF2-40B4-BE49-F238E27FC236}">
                <a16:creationId xmlns="" xmlns:a16="http://schemas.microsoft.com/office/drawing/2014/main" id="{9EFEE3FB-8BCB-4186-B07B-4C4CB8212148}"/>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27650" name="Fußzeilenplatzhalter 4">
            <a:extLst>
              <a:ext uri="{FF2B5EF4-FFF2-40B4-BE49-F238E27FC236}">
                <a16:creationId xmlns="" xmlns:a16="http://schemas.microsoft.com/office/drawing/2014/main" id="{03D3CBC5-584C-493C-8325-611466B2E3BB}"/>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
        <p:nvSpPr>
          <p:cNvPr id="27651" name="Rectangle 2">
            <a:extLst>
              <a:ext uri="{FF2B5EF4-FFF2-40B4-BE49-F238E27FC236}">
                <a16:creationId xmlns="" xmlns:a16="http://schemas.microsoft.com/office/drawing/2014/main" id="{C74547A5-3F53-4A16-BDD1-5B6F2BA8D4A6}"/>
              </a:ext>
            </a:extLst>
          </p:cNvPr>
          <p:cNvSpPr>
            <a:spLocks noGrp="1" noChangeArrowheads="1"/>
          </p:cNvSpPr>
          <p:nvPr>
            <p:ph type="title"/>
          </p:nvPr>
        </p:nvSpPr>
        <p:spPr/>
        <p:txBody>
          <a:bodyPr/>
          <a:lstStyle/>
          <a:p>
            <a:r>
              <a:rPr lang="de-DE" altLang="en-US" dirty="0">
                <a:ea typeface="ＭＳ Ｐゴシック" panose="020B0600070205080204" pitchFamily="34" charset="-128"/>
              </a:rPr>
              <a:t>Classification of DES in the Field of Cryptology</a:t>
            </a:r>
          </a:p>
        </p:txBody>
      </p:sp>
      <p:grpSp>
        <p:nvGrpSpPr>
          <p:cNvPr id="2" name="Group 54">
            <a:extLst>
              <a:ext uri="{FF2B5EF4-FFF2-40B4-BE49-F238E27FC236}">
                <a16:creationId xmlns="" xmlns:a16="http://schemas.microsoft.com/office/drawing/2014/main" id="{565E469A-76E4-4574-8E91-07FE506E7C36}"/>
              </a:ext>
            </a:extLst>
          </p:cNvPr>
          <p:cNvGrpSpPr>
            <a:grpSpLocks/>
          </p:cNvGrpSpPr>
          <p:nvPr/>
        </p:nvGrpSpPr>
        <p:grpSpPr bwMode="auto">
          <a:xfrm>
            <a:off x="4932363" y="1196975"/>
            <a:ext cx="1800225" cy="463550"/>
            <a:chOff x="3107" y="754"/>
            <a:chExt cx="1134" cy="292"/>
          </a:xfrm>
        </p:grpSpPr>
        <p:sp>
          <p:nvSpPr>
            <p:cNvPr id="27692" name="AutoShape 21">
              <a:extLst>
                <a:ext uri="{FF2B5EF4-FFF2-40B4-BE49-F238E27FC236}">
                  <a16:creationId xmlns="" xmlns:a16="http://schemas.microsoft.com/office/drawing/2014/main" id="{0C8106A6-214C-4019-B29B-089A279E180A}"/>
                </a:ext>
              </a:extLst>
            </p:cNvPr>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3" name="Text Box 29">
              <a:extLst>
                <a:ext uri="{FF2B5EF4-FFF2-40B4-BE49-F238E27FC236}">
                  <a16:creationId xmlns="" xmlns:a16="http://schemas.microsoft.com/office/drawing/2014/main" id="{9CE49CB3-7762-411A-9164-B90023250AAC}"/>
                </a:ext>
              </a:extLst>
            </p:cNvPr>
            <p:cNvSpPr txBox="1">
              <a:spLocks noChangeArrowheads="1"/>
            </p:cNvSpPr>
            <p:nvPr/>
          </p:nvSpPr>
          <p:spPr bwMode="auto">
            <a:xfrm>
              <a:off x="3243" y="754"/>
              <a:ext cx="59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4" name="Text Box 30">
              <a:extLst>
                <a:ext uri="{FF2B5EF4-FFF2-40B4-BE49-F238E27FC236}">
                  <a16:creationId xmlns="" xmlns:a16="http://schemas.microsoft.com/office/drawing/2014/main" id="{BF1E1572-7AF2-4863-8277-A65E87192EE6}"/>
                </a:ext>
              </a:extLst>
            </p:cNvPr>
            <p:cNvSpPr txBox="1">
              <a:spLocks noChangeArrowheads="1"/>
            </p:cNvSpPr>
            <p:nvPr/>
          </p:nvSpPr>
          <p:spPr bwMode="auto">
            <a:xfrm>
              <a:off x="3152" y="819"/>
              <a:ext cx="1089"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Cryptology</a:t>
              </a:r>
            </a:p>
          </p:txBody>
        </p:sp>
      </p:grpSp>
      <p:grpSp>
        <p:nvGrpSpPr>
          <p:cNvPr id="3" name="Group 62">
            <a:extLst>
              <a:ext uri="{FF2B5EF4-FFF2-40B4-BE49-F238E27FC236}">
                <a16:creationId xmlns="" xmlns:a16="http://schemas.microsoft.com/office/drawing/2014/main" id="{7F6928C2-17DA-4317-BA8C-31A6EAF1C11F}"/>
              </a:ext>
            </a:extLst>
          </p:cNvPr>
          <p:cNvGrpSpPr>
            <a:grpSpLocks/>
          </p:cNvGrpSpPr>
          <p:nvPr/>
        </p:nvGrpSpPr>
        <p:grpSpPr bwMode="auto">
          <a:xfrm>
            <a:off x="3132138" y="1660525"/>
            <a:ext cx="5329237" cy="1079500"/>
            <a:chOff x="1973" y="1046"/>
            <a:chExt cx="3357" cy="680"/>
          </a:xfrm>
        </p:grpSpPr>
        <p:grpSp>
          <p:nvGrpSpPr>
            <p:cNvPr id="27682" name="Group 55">
              <a:extLst>
                <a:ext uri="{FF2B5EF4-FFF2-40B4-BE49-F238E27FC236}">
                  <a16:creationId xmlns="" xmlns:a16="http://schemas.microsoft.com/office/drawing/2014/main" id="{06CAF549-4217-48AA-AAD4-08708E84A2E8}"/>
                </a:ext>
              </a:extLst>
            </p:cNvPr>
            <p:cNvGrpSpPr>
              <a:grpSpLocks/>
            </p:cNvGrpSpPr>
            <p:nvPr/>
          </p:nvGrpSpPr>
          <p:grpSpPr bwMode="auto">
            <a:xfrm>
              <a:off x="1973" y="1454"/>
              <a:ext cx="1134" cy="272"/>
              <a:chOff x="1973" y="1454"/>
              <a:chExt cx="1134" cy="272"/>
            </a:xfrm>
          </p:grpSpPr>
          <p:sp>
            <p:nvSpPr>
              <p:cNvPr id="27690" name="AutoShape 23">
                <a:extLst>
                  <a:ext uri="{FF2B5EF4-FFF2-40B4-BE49-F238E27FC236}">
                    <a16:creationId xmlns="" xmlns:a16="http://schemas.microsoft.com/office/drawing/2014/main" id="{58D8060F-2D04-4A32-95A1-D376F0EDB56A}"/>
                  </a:ext>
                </a:extLst>
              </p:cNvPr>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91" name="Text Box 31">
                <a:extLst>
                  <a:ext uri="{FF2B5EF4-FFF2-40B4-BE49-F238E27FC236}">
                    <a16:creationId xmlns="" xmlns:a16="http://schemas.microsoft.com/office/drawing/2014/main" id="{5E364FE1-9EE1-40BA-B384-89504CE0CBCA}"/>
                  </a:ext>
                </a:extLst>
              </p:cNvPr>
              <p:cNvSpPr txBox="1">
                <a:spLocks noChangeArrowheads="1"/>
              </p:cNvSpPr>
              <p:nvPr/>
            </p:nvSpPr>
            <p:spPr bwMode="auto">
              <a:xfrm>
                <a:off x="2018" y="1499"/>
                <a:ext cx="1089"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Cryptography</a:t>
                </a:r>
              </a:p>
            </p:txBody>
          </p:sp>
        </p:grpSp>
        <p:grpSp>
          <p:nvGrpSpPr>
            <p:cNvPr id="27683" name="Group 56">
              <a:extLst>
                <a:ext uri="{FF2B5EF4-FFF2-40B4-BE49-F238E27FC236}">
                  <a16:creationId xmlns="" xmlns:a16="http://schemas.microsoft.com/office/drawing/2014/main" id="{94084BD4-02D2-48AE-8680-A9C0F225843E}"/>
                </a:ext>
              </a:extLst>
            </p:cNvPr>
            <p:cNvGrpSpPr>
              <a:grpSpLocks/>
            </p:cNvGrpSpPr>
            <p:nvPr/>
          </p:nvGrpSpPr>
          <p:grpSpPr bwMode="auto">
            <a:xfrm>
              <a:off x="4196" y="1454"/>
              <a:ext cx="1134" cy="272"/>
              <a:chOff x="4196" y="1454"/>
              <a:chExt cx="1134" cy="272"/>
            </a:xfrm>
          </p:grpSpPr>
          <p:sp>
            <p:nvSpPr>
              <p:cNvPr id="27688" name="AutoShape 22">
                <a:extLst>
                  <a:ext uri="{FF2B5EF4-FFF2-40B4-BE49-F238E27FC236}">
                    <a16:creationId xmlns="" xmlns:a16="http://schemas.microsoft.com/office/drawing/2014/main" id="{E3936214-FFFE-4C27-9449-22F237891440}"/>
                  </a:ext>
                </a:extLst>
              </p:cNvPr>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9" name="Text Box 32">
                <a:extLst>
                  <a:ext uri="{FF2B5EF4-FFF2-40B4-BE49-F238E27FC236}">
                    <a16:creationId xmlns="" xmlns:a16="http://schemas.microsoft.com/office/drawing/2014/main" id="{CF1C41F3-1356-4677-8286-087B5A15423B}"/>
                  </a:ext>
                </a:extLst>
              </p:cNvPr>
              <p:cNvSpPr txBox="1">
                <a:spLocks noChangeArrowheads="1"/>
              </p:cNvSpPr>
              <p:nvPr/>
            </p:nvSpPr>
            <p:spPr bwMode="auto">
              <a:xfrm>
                <a:off x="4241" y="1499"/>
                <a:ext cx="1089"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Cryptanalysis</a:t>
                </a:r>
              </a:p>
            </p:txBody>
          </p:sp>
        </p:grpSp>
        <p:sp>
          <p:nvSpPr>
            <p:cNvPr id="27684" name="Line 40">
              <a:extLst>
                <a:ext uri="{FF2B5EF4-FFF2-40B4-BE49-F238E27FC236}">
                  <a16:creationId xmlns="" xmlns:a16="http://schemas.microsoft.com/office/drawing/2014/main" id="{86383DDA-3B11-4A66-BC90-2F016CA0FA75}"/>
                </a:ext>
              </a:extLst>
            </p:cNvPr>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5" name="Line 41">
              <a:extLst>
                <a:ext uri="{FF2B5EF4-FFF2-40B4-BE49-F238E27FC236}">
                  <a16:creationId xmlns="" xmlns:a16="http://schemas.microsoft.com/office/drawing/2014/main" id="{AE60F1C9-79AA-4454-B881-CC1C32E7DDC4}"/>
                </a:ext>
              </a:extLst>
            </p:cNvPr>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6" name="Line 42">
              <a:extLst>
                <a:ext uri="{FF2B5EF4-FFF2-40B4-BE49-F238E27FC236}">
                  <a16:creationId xmlns="" xmlns:a16="http://schemas.microsoft.com/office/drawing/2014/main" id="{C70D0265-7BFA-426F-AF48-0414F1B3C4D0}"/>
                </a:ext>
              </a:extLst>
            </p:cNvPr>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7" name="Line 43">
              <a:extLst>
                <a:ext uri="{FF2B5EF4-FFF2-40B4-BE49-F238E27FC236}">
                  <a16:creationId xmlns="" xmlns:a16="http://schemas.microsoft.com/office/drawing/2014/main" id="{EEF98423-8E92-4064-BA29-6A6BBC9C3A67}"/>
                </a:ext>
              </a:extLst>
            </p:cNvPr>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63">
            <a:extLst>
              <a:ext uri="{FF2B5EF4-FFF2-40B4-BE49-F238E27FC236}">
                <a16:creationId xmlns="" xmlns:a16="http://schemas.microsoft.com/office/drawing/2014/main" id="{46835AC3-AD31-44F7-BE94-82A803E442C6}"/>
              </a:ext>
            </a:extLst>
          </p:cNvPr>
          <p:cNvGrpSpPr>
            <a:grpSpLocks/>
          </p:cNvGrpSpPr>
          <p:nvPr/>
        </p:nvGrpSpPr>
        <p:grpSpPr bwMode="auto">
          <a:xfrm>
            <a:off x="836613" y="2751138"/>
            <a:ext cx="6408737" cy="1225550"/>
            <a:chOff x="521" y="1726"/>
            <a:chExt cx="4037" cy="772"/>
          </a:xfrm>
        </p:grpSpPr>
        <p:grpSp>
          <p:nvGrpSpPr>
            <p:cNvPr id="27668" name="Group 57">
              <a:extLst>
                <a:ext uri="{FF2B5EF4-FFF2-40B4-BE49-F238E27FC236}">
                  <a16:creationId xmlns="" xmlns:a16="http://schemas.microsoft.com/office/drawing/2014/main" id="{8E2F7F37-2ECD-4ADA-AE17-FB02B8A8F4D7}"/>
                </a:ext>
              </a:extLst>
            </p:cNvPr>
            <p:cNvGrpSpPr>
              <a:grpSpLocks/>
            </p:cNvGrpSpPr>
            <p:nvPr/>
          </p:nvGrpSpPr>
          <p:grpSpPr bwMode="auto">
            <a:xfrm>
              <a:off x="521" y="2226"/>
              <a:ext cx="1135" cy="272"/>
              <a:chOff x="521" y="2226"/>
              <a:chExt cx="1135" cy="272"/>
            </a:xfrm>
          </p:grpSpPr>
          <p:sp>
            <p:nvSpPr>
              <p:cNvPr id="27680" name="AutoShape 26">
                <a:extLst>
                  <a:ext uri="{FF2B5EF4-FFF2-40B4-BE49-F238E27FC236}">
                    <a16:creationId xmlns="" xmlns:a16="http://schemas.microsoft.com/office/drawing/2014/main" id="{C80378AD-7F2F-4FB0-B5F6-51853CB7A050}"/>
                  </a:ext>
                </a:extLst>
              </p:cNvPr>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81" name="Text Box 33">
                <a:extLst>
                  <a:ext uri="{FF2B5EF4-FFF2-40B4-BE49-F238E27FC236}">
                    <a16:creationId xmlns="" xmlns:a16="http://schemas.microsoft.com/office/drawing/2014/main" id="{84AC5B47-9765-4568-85B6-1E714DD0E872}"/>
                  </a:ext>
                </a:extLst>
              </p:cNvPr>
              <p:cNvSpPr txBox="1">
                <a:spLocks noChangeArrowheads="1"/>
              </p:cNvSpPr>
              <p:nvPr/>
            </p:nvSpPr>
            <p:spPr bwMode="auto">
              <a:xfrm>
                <a:off x="567" y="2295"/>
                <a:ext cx="1089"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Symmetric Ciphers</a:t>
                </a:r>
              </a:p>
            </p:txBody>
          </p:sp>
        </p:grpSp>
        <p:grpSp>
          <p:nvGrpSpPr>
            <p:cNvPr id="27669" name="Group 58">
              <a:extLst>
                <a:ext uri="{FF2B5EF4-FFF2-40B4-BE49-F238E27FC236}">
                  <a16:creationId xmlns="" xmlns:a16="http://schemas.microsoft.com/office/drawing/2014/main" id="{6C568ADF-18D0-4598-B2B8-A0E25DF55430}"/>
                </a:ext>
              </a:extLst>
            </p:cNvPr>
            <p:cNvGrpSpPr>
              <a:grpSpLocks/>
            </p:cNvGrpSpPr>
            <p:nvPr/>
          </p:nvGrpSpPr>
          <p:grpSpPr bwMode="auto">
            <a:xfrm>
              <a:off x="1973" y="2226"/>
              <a:ext cx="1134" cy="272"/>
              <a:chOff x="1973" y="2226"/>
              <a:chExt cx="1134" cy="272"/>
            </a:xfrm>
          </p:grpSpPr>
          <p:sp>
            <p:nvSpPr>
              <p:cNvPr id="27678" name="AutoShape 25">
                <a:extLst>
                  <a:ext uri="{FF2B5EF4-FFF2-40B4-BE49-F238E27FC236}">
                    <a16:creationId xmlns="" xmlns:a16="http://schemas.microsoft.com/office/drawing/2014/main" id="{F0FEBAC7-9F69-48C0-B7C9-699F0A67E017}"/>
                  </a:ext>
                </a:extLst>
              </p:cNvPr>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9" name="Text Box 34">
                <a:extLst>
                  <a:ext uri="{FF2B5EF4-FFF2-40B4-BE49-F238E27FC236}">
                    <a16:creationId xmlns="" xmlns:a16="http://schemas.microsoft.com/office/drawing/2014/main" id="{341EF644-B789-477E-BB03-E4F047418E40}"/>
                  </a:ext>
                </a:extLst>
              </p:cNvPr>
              <p:cNvSpPr txBox="1">
                <a:spLocks noChangeArrowheads="1"/>
              </p:cNvSpPr>
              <p:nvPr/>
            </p:nvSpPr>
            <p:spPr bwMode="auto">
              <a:xfrm>
                <a:off x="1997" y="2295"/>
                <a:ext cx="1089"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Asymmetric Ciphers</a:t>
                </a:r>
              </a:p>
            </p:txBody>
          </p:sp>
        </p:grpSp>
        <p:grpSp>
          <p:nvGrpSpPr>
            <p:cNvPr id="27670" name="Group 59">
              <a:extLst>
                <a:ext uri="{FF2B5EF4-FFF2-40B4-BE49-F238E27FC236}">
                  <a16:creationId xmlns="" xmlns:a16="http://schemas.microsoft.com/office/drawing/2014/main" id="{BC95BBDD-50D0-402F-9208-30D38BC87EC0}"/>
                </a:ext>
              </a:extLst>
            </p:cNvPr>
            <p:cNvGrpSpPr>
              <a:grpSpLocks/>
            </p:cNvGrpSpPr>
            <p:nvPr/>
          </p:nvGrpSpPr>
          <p:grpSpPr bwMode="auto">
            <a:xfrm>
              <a:off x="3424" y="2225"/>
              <a:ext cx="1134" cy="272"/>
              <a:chOff x="3424" y="2225"/>
              <a:chExt cx="1134" cy="272"/>
            </a:xfrm>
          </p:grpSpPr>
          <p:sp>
            <p:nvSpPr>
              <p:cNvPr id="27676" name="AutoShape 24">
                <a:extLst>
                  <a:ext uri="{FF2B5EF4-FFF2-40B4-BE49-F238E27FC236}">
                    <a16:creationId xmlns="" xmlns:a16="http://schemas.microsoft.com/office/drawing/2014/main" id="{B431BB88-733F-4FE6-B747-00F0F4355EAD}"/>
                  </a:ext>
                </a:extLst>
              </p:cNvPr>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7" name="Text Box 35">
                <a:extLst>
                  <a:ext uri="{FF2B5EF4-FFF2-40B4-BE49-F238E27FC236}">
                    <a16:creationId xmlns="" xmlns:a16="http://schemas.microsoft.com/office/drawing/2014/main" id="{5B96CBCA-95E2-4B4D-82B3-4268CF428E7E}"/>
                  </a:ext>
                </a:extLst>
              </p:cNvPr>
              <p:cNvSpPr txBox="1">
                <a:spLocks noChangeArrowheads="1"/>
              </p:cNvSpPr>
              <p:nvPr/>
            </p:nvSpPr>
            <p:spPr bwMode="auto">
              <a:xfrm>
                <a:off x="3424" y="2294"/>
                <a:ext cx="1089"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Protocols </a:t>
                </a:r>
              </a:p>
            </p:txBody>
          </p:sp>
        </p:grpSp>
        <p:sp>
          <p:nvSpPr>
            <p:cNvPr id="27671" name="Line 44">
              <a:extLst>
                <a:ext uri="{FF2B5EF4-FFF2-40B4-BE49-F238E27FC236}">
                  <a16:creationId xmlns="" xmlns:a16="http://schemas.microsoft.com/office/drawing/2014/main" id="{841BFF8B-F67C-48D8-BF28-88328DDC06FF}"/>
                </a:ext>
              </a:extLst>
            </p:cNvPr>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2" name="Line 46">
              <a:extLst>
                <a:ext uri="{FF2B5EF4-FFF2-40B4-BE49-F238E27FC236}">
                  <a16:creationId xmlns="" xmlns:a16="http://schemas.microsoft.com/office/drawing/2014/main" id="{1FCCDB73-C5AF-4CCF-8637-7BF269EFCE1E}"/>
                </a:ext>
              </a:extLst>
            </p:cNvPr>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3" name="Line 47">
              <a:extLst>
                <a:ext uri="{FF2B5EF4-FFF2-40B4-BE49-F238E27FC236}">
                  <a16:creationId xmlns="" xmlns:a16="http://schemas.microsoft.com/office/drawing/2014/main" id="{1B4F10F6-4D33-409F-8CBC-4BD456BAA775}"/>
                </a:ext>
              </a:extLst>
            </p:cNvPr>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4" name="Line 48">
              <a:extLst>
                <a:ext uri="{FF2B5EF4-FFF2-40B4-BE49-F238E27FC236}">
                  <a16:creationId xmlns="" xmlns:a16="http://schemas.microsoft.com/office/drawing/2014/main" id="{D04A888D-735A-4F5D-901B-5C15D661022A}"/>
                </a:ext>
              </a:extLst>
            </p:cNvPr>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75" name="Line 49">
              <a:extLst>
                <a:ext uri="{FF2B5EF4-FFF2-40B4-BE49-F238E27FC236}">
                  <a16:creationId xmlns="" xmlns:a16="http://schemas.microsoft.com/office/drawing/2014/main" id="{4DDDDB55-974D-4052-82C3-E2C5693124DD}"/>
                </a:ext>
              </a:extLst>
            </p:cNvPr>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64">
            <a:extLst>
              <a:ext uri="{FF2B5EF4-FFF2-40B4-BE49-F238E27FC236}">
                <a16:creationId xmlns="" xmlns:a16="http://schemas.microsoft.com/office/drawing/2014/main" id="{5F7E9EA8-04CF-4AE1-8043-7C4DD33F1B05}"/>
              </a:ext>
            </a:extLst>
          </p:cNvPr>
          <p:cNvGrpSpPr>
            <a:grpSpLocks/>
          </p:cNvGrpSpPr>
          <p:nvPr/>
        </p:nvGrpSpPr>
        <p:grpSpPr bwMode="auto">
          <a:xfrm>
            <a:off x="252413" y="3973513"/>
            <a:ext cx="4103687" cy="1225550"/>
            <a:chOff x="159" y="2497"/>
            <a:chExt cx="2585" cy="772"/>
          </a:xfrm>
        </p:grpSpPr>
        <p:grpSp>
          <p:nvGrpSpPr>
            <p:cNvPr id="27658" name="Group 60">
              <a:extLst>
                <a:ext uri="{FF2B5EF4-FFF2-40B4-BE49-F238E27FC236}">
                  <a16:creationId xmlns="" xmlns:a16="http://schemas.microsoft.com/office/drawing/2014/main" id="{02CD9C51-6AC9-422A-9B74-931F6607C2D7}"/>
                </a:ext>
              </a:extLst>
            </p:cNvPr>
            <p:cNvGrpSpPr>
              <a:grpSpLocks/>
            </p:cNvGrpSpPr>
            <p:nvPr/>
          </p:nvGrpSpPr>
          <p:grpSpPr bwMode="auto">
            <a:xfrm>
              <a:off x="159" y="2997"/>
              <a:ext cx="1134" cy="272"/>
              <a:chOff x="159" y="2997"/>
              <a:chExt cx="1134" cy="272"/>
            </a:xfrm>
          </p:grpSpPr>
          <p:sp>
            <p:nvSpPr>
              <p:cNvPr id="27666" name="AutoShape 28">
                <a:extLst>
                  <a:ext uri="{FF2B5EF4-FFF2-40B4-BE49-F238E27FC236}">
                    <a16:creationId xmlns="" xmlns:a16="http://schemas.microsoft.com/office/drawing/2014/main" id="{69E10912-27A0-4950-A791-0FF497F1B60C}"/>
                  </a:ext>
                </a:extLst>
              </p:cNvPr>
              <p:cNvSpPr>
                <a:spLocks noChangeArrowheads="1"/>
              </p:cNvSpPr>
              <p:nvPr/>
            </p:nvSpPr>
            <p:spPr bwMode="auto">
              <a:xfrm>
                <a:off x="159" y="2997"/>
                <a:ext cx="1134" cy="272"/>
              </a:xfrm>
              <a:prstGeom prst="flowChartTerminator">
                <a:avLst/>
              </a:prstGeom>
              <a:ln>
                <a:headEnd/>
                <a:tailEnd/>
              </a:ln>
              <a:extLst>
                <a:ext uri="{909E8E84-426E-40DD-AFC4-6F175D3DCCD1}">
                  <a14:hiddenFill xmlns="" xmlns:a14="http://schemas.microsoft.com/office/drawing/2010/main">
                    <a:solidFill>
                      <a:srgbClr val="FFFFFF"/>
                    </a:solidFill>
                  </a14:hiddenFill>
                </a:ext>
              </a:extLst>
            </p:spPr>
            <p:style>
              <a:lnRef idx="1">
                <a:schemeClr val="accent2"/>
              </a:lnRef>
              <a:fillRef idx="2">
                <a:schemeClr val="accent2"/>
              </a:fillRef>
              <a:effectRef idx="1">
                <a:schemeClr val="accent2"/>
              </a:effectRef>
              <a:fontRef idx="minor">
                <a:schemeClr val="dk1"/>
              </a:fontRef>
            </p:style>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7" name="Text Box 36">
                <a:extLst>
                  <a:ext uri="{FF2B5EF4-FFF2-40B4-BE49-F238E27FC236}">
                    <a16:creationId xmlns="" xmlns:a16="http://schemas.microsoft.com/office/drawing/2014/main" id="{F60DA0F8-0E94-4060-BF29-84EBCDBC7619}"/>
                  </a:ext>
                </a:extLst>
              </p:cNvPr>
              <p:cNvSpPr txBox="1">
                <a:spLocks noChangeArrowheads="1"/>
              </p:cNvSpPr>
              <p:nvPr/>
            </p:nvSpPr>
            <p:spPr bwMode="auto">
              <a:xfrm>
                <a:off x="204" y="3066"/>
                <a:ext cx="1089"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Block Ciphers</a:t>
                </a:r>
              </a:p>
            </p:txBody>
          </p:sp>
        </p:grpSp>
        <p:grpSp>
          <p:nvGrpSpPr>
            <p:cNvPr id="27659" name="Group 61">
              <a:extLst>
                <a:ext uri="{FF2B5EF4-FFF2-40B4-BE49-F238E27FC236}">
                  <a16:creationId xmlns="" xmlns:a16="http://schemas.microsoft.com/office/drawing/2014/main" id="{DF39ED65-A937-4047-BFB9-370DB1BAB71E}"/>
                </a:ext>
              </a:extLst>
            </p:cNvPr>
            <p:cNvGrpSpPr>
              <a:grpSpLocks/>
            </p:cNvGrpSpPr>
            <p:nvPr/>
          </p:nvGrpSpPr>
          <p:grpSpPr bwMode="auto">
            <a:xfrm>
              <a:off x="1610" y="2997"/>
              <a:ext cx="1134" cy="272"/>
              <a:chOff x="1610" y="2997"/>
              <a:chExt cx="1134" cy="272"/>
            </a:xfrm>
          </p:grpSpPr>
          <p:sp>
            <p:nvSpPr>
              <p:cNvPr id="27664" name="AutoShape 27">
                <a:extLst>
                  <a:ext uri="{FF2B5EF4-FFF2-40B4-BE49-F238E27FC236}">
                    <a16:creationId xmlns="" xmlns:a16="http://schemas.microsoft.com/office/drawing/2014/main" id="{9FCFCF26-0749-4AA3-832C-7DC199696DA4}"/>
                  </a:ext>
                </a:extLst>
              </p:cNvPr>
              <p:cNvSpPr>
                <a:spLocks noChangeArrowheads="1"/>
              </p:cNvSpPr>
              <p:nvPr/>
            </p:nvSpPr>
            <p:spPr bwMode="auto">
              <a:xfrm>
                <a:off x="1610" y="2997"/>
                <a:ext cx="1134" cy="272"/>
              </a:xfrm>
              <a:prstGeom prst="flowChartTerminator">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5" name="Text Box 37">
                <a:extLst>
                  <a:ext uri="{FF2B5EF4-FFF2-40B4-BE49-F238E27FC236}">
                    <a16:creationId xmlns="" xmlns:a16="http://schemas.microsoft.com/office/drawing/2014/main" id="{D399BBA8-F8A2-4656-B638-45CC23DCA51D}"/>
                  </a:ext>
                </a:extLst>
              </p:cNvPr>
              <p:cNvSpPr txBox="1">
                <a:spLocks noChangeArrowheads="1"/>
              </p:cNvSpPr>
              <p:nvPr/>
            </p:nvSpPr>
            <p:spPr bwMode="auto">
              <a:xfrm>
                <a:off x="1655" y="3066"/>
                <a:ext cx="1089"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de-DE"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Stream Ciphers</a:t>
                </a:r>
              </a:p>
            </p:txBody>
          </p:sp>
        </p:grpSp>
        <p:sp>
          <p:nvSpPr>
            <p:cNvPr id="27660" name="Line 45">
              <a:extLst>
                <a:ext uri="{FF2B5EF4-FFF2-40B4-BE49-F238E27FC236}">
                  <a16:creationId xmlns="" xmlns:a16="http://schemas.microsoft.com/office/drawing/2014/main" id="{498F8C2A-ECD0-4F55-9FE5-282E466A39A8}"/>
                </a:ext>
              </a:extLst>
            </p:cNvPr>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1" name="Line 51">
              <a:extLst>
                <a:ext uri="{FF2B5EF4-FFF2-40B4-BE49-F238E27FC236}">
                  <a16:creationId xmlns="" xmlns:a16="http://schemas.microsoft.com/office/drawing/2014/main" id="{08F83CBA-9799-4978-813D-ABCAD1D7F7BD}"/>
                </a:ext>
              </a:extLst>
            </p:cNvPr>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2" name="Line 52">
              <a:extLst>
                <a:ext uri="{FF2B5EF4-FFF2-40B4-BE49-F238E27FC236}">
                  <a16:creationId xmlns="" xmlns:a16="http://schemas.microsoft.com/office/drawing/2014/main" id="{812E31B8-D98D-4F3C-97D1-FBB7D0874941}"/>
                </a:ext>
              </a:extLst>
            </p:cNvPr>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63" name="Line 53">
              <a:extLst>
                <a:ext uri="{FF2B5EF4-FFF2-40B4-BE49-F238E27FC236}">
                  <a16:creationId xmlns="" xmlns:a16="http://schemas.microsoft.com/office/drawing/2014/main" id="{2739EF7D-1E66-4051-B777-40649426CDD3}"/>
                </a:ext>
              </a:extLst>
            </p:cNvPr>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7656" name="Line 66">
            <a:extLst>
              <a:ext uri="{FF2B5EF4-FFF2-40B4-BE49-F238E27FC236}">
                <a16:creationId xmlns="" xmlns:a16="http://schemas.microsoft.com/office/drawing/2014/main" id="{225CD0F7-1751-4B31-84BB-A388C733DA46}"/>
              </a:ext>
            </a:extLst>
          </p:cNvPr>
          <p:cNvSpPr>
            <a:spLocks noChangeShapeType="1"/>
          </p:cNvSpPr>
          <p:nvPr/>
        </p:nvSpPr>
        <p:spPr bwMode="auto">
          <a:xfrm flipH="1" flipV="1">
            <a:off x="1258888" y="5229225"/>
            <a:ext cx="719137" cy="792163"/>
          </a:xfrm>
          <a:prstGeom prst="line">
            <a:avLst/>
          </a:prstGeom>
          <a:noFill/>
          <a:ln w="152400">
            <a:solidFill>
              <a:srgbClr val="FF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57" name="Text Box 67">
            <a:extLst>
              <a:ext uri="{FF2B5EF4-FFF2-40B4-BE49-F238E27FC236}">
                <a16:creationId xmlns="" xmlns:a16="http://schemas.microsoft.com/office/drawing/2014/main" id="{C13D41B6-D751-4889-8CC3-DC3A5CDE39C7}"/>
              </a:ext>
            </a:extLst>
          </p:cNvPr>
          <p:cNvSpPr txBox="1">
            <a:spLocks noChangeArrowheads="1"/>
          </p:cNvSpPr>
          <p:nvPr/>
        </p:nvSpPr>
        <p:spPr bwMode="auto">
          <a:xfrm>
            <a:off x="2195513" y="5876925"/>
            <a:ext cx="16224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2000" b="1"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You are here!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a:extLst>
              <a:ext uri="{FF2B5EF4-FFF2-40B4-BE49-F238E27FC236}">
                <a16:creationId xmlns="" xmlns:a16="http://schemas.microsoft.com/office/drawing/2014/main" id="{4825BA57-89B1-4505-B932-4E7A4DBE1B3F}"/>
              </a:ext>
            </a:extLst>
          </p:cNvPr>
          <p:cNvSpPr>
            <a:spLocks noGrp="1" noChangeArrowheads="1"/>
          </p:cNvSpPr>
          <p:nvPr>
            <p:ph type="title"/>
          </p:nvPr>
        </p:nvSpPr>
        <p:spPr/>
        <p:txBody>
          <a:bodyPr/>
          <a:lstStyle/>
          <a:p>
            <a:r>
              <a:rPr lang="de-DE" altLang="en-US">
                <a:ea typeface="ＭＳ Ｐゴシック" panose="020B0600070205080204" pitchFamily="34" charset="-128"/>
              </a:rPr>
              <a:t>DES Facts</a:t>
            </a:r>
          </a:p>
        </p:txBody>
      </p:sp>
      <p:sp>
        <p:nvSpPr>
          <p:cNvPr id="29700" name="Rectangle 5">
            <a:extLst>
              <a:ext uri="{FF2B5EF4-FFF2-40B4-BE49-F238E27FC236}">
                <a16:creationId xmlns="" xmlns:a16="http://schemas.microsoft.com/office/drawing/2014/main" id="{8861BD8F-86AB-42D6-B33C-86A5A6CA99AD}"/>
              </a:ext>
            </a:extLst>
          </p:cNvPr>
          <p:cNvSpPr>
            <a:spLocks noGrp="1" noChangeArrowheads="1"/>
          </p:cNvSpPr>
          <p:nvPr>
            <p:ph type="body" idx="4294967295"/>
          </p:nvPr>
        </p:nvSpPr>
        <p:spPr>
          <a:xfrm>
            <a:off x="381000" y="762000"/>
            <a:ext cx="8382000" cy="4233862"/>
          </a:xfrm>
        </p:spPr>
        <p:txBody>
          <a:bodyPr/>
          <a:lstStyle/>
          <a:p>
            <a:pPr>
              <a:buClr>
                <a:schemeClr val="accent2"/>
              </a:buClr>
              <a:buSzPct val="80000"/>
            </a:pPr>
            <a:r>
              <a:rPr lang="de-DE" altLang="en-US" sz="2400" dirty="0">
                <a:ea typeface="ＭＳ Ｐゴシック" panose="020B0600070205080204" pitchFamily="34" charset="-128"/>
              </a:rPr>
              <a:t>Data Encryption Standard (DES) encrypts </a:t>
            </a:r>
            <a:r>
              <a:rPr lang="de-DE" altLang="en-US" sz="2400" b="1" dirty="0">
                <a:ea typeface="ＭＳ Ｐゴシック" panose="020B0600070205080204" pitchFamily="34" charset="-128"/>
              </a:rPr>
              <a:t>blocks of size </a:t>
            </a:r>
            <a:r>
              <a:rPr lang="de-DE" altLang="en-US" sz="2400" b="1" dirty="0">
                <a:solidFill>
                  <a:srgbClr val="C00000"/>
                </a:solidFill>
                <a:ea typeface="ＭＳ Ｐゴシック" panose="020B0600070205080204" pitchFamily="34" charset="-128"/>
              </a:rPr>
              <a:t>64 bits</a:t>
            </a:r>
            <a:endParaRPr lang="de-DE" altLang="en-US" sz="2400" dirty="0">
              <a:solidFill>
                <a:srgbClr val="C00000"/>
              </a:solidFill>
              <a:ea typeface="ＭＳ Ｐゴシック" panose="020B0600070205080204" pitchFamily="34" charset="-128"/>
            </a:endParaRPr>
          </a:p>
          <a:p>
            <a:pPr>
              <a:buClr>
                <a:schemeClr val="accent2"/>
              </a:buClr>
              <a:buSzPct val="80000"/>
            </a:pPr>
            <a:r>
              <a:rPr lang="de-DE" altLang="en-US" sz="2400" dirty="0">
                <a:ea typeface="ＭＳ Ｐゴシック" panose="020B0600070205080204" pitchFamily="34" charset="-128"/>
              </a:rPr>
              <a:t>Developed by</a:t>
            </a:r>
            <a:r>
              <a:rPr lang="de-DE" altLang="en-US" sz="2400" b="1" dirty="0">
                <a:ea typeface="ＭＳ Ｐゴシック" panose="020B0600070205080204" pitchFamily="34" charset="-128"/>
              </a:rPr>
              <a:t> IBM </a:t>
            </a:r>
            <a:r>
              <a:rPr lang="de-DE" altLang="en-US" sz="2400" dirty="0">
                <a:ea typeface="ＭＳ Ｐゴシック" panose="020B0600070205080204" pitchFamily="34" charset="-128"/>
              </a:rPr>
              <a:t>based on the cipher </a:t>
            </a:r>
            <a:r>
              <a:rPr lang="de-DE" altLang="en-US" sz="2400" i="1" dirty="0">
                <a:ea typeface="ＭＳ Ｐゴシック" panose="020B0600070205080204" pitchFamily="34" charset="-128"/>
              </a:rPr>
              <a:t>Lucifer </a:t>
            </a:r>
            <a:r>
              <a:rPr lang="de-DE" altLang="en-US" sz="2400" dirty="0">
                <a:ea typeface="ＭＳ Ｐゴシック" panose="020B0600070205080204" pitchFamily="34" charset="-128"/>
              </a:rPr>
              <a:t>with input from the</a:t>
            </a:r>
            <a:r>
              <a:rPr lang="de-DE" altLang="en-US" sz="2400" i="1" dirty="0">
                <a:ea typeface="ＭＳ Ｐゴシック" panose="020B0600070205080204" pitchFamily="34" charset="-128"/>
              </a:rPr>
              <a:t> National Security Agency </a:t>
            </a:r>
            <a:r>
              <a:rPr lang="de-DE" altLang="en-US" sz="2400" dirty="0">
                <a:ea typeface="ＭＳ Ｐゴシック" panose="020B0600070205080204" pitchFamily="34" charset="-128"/>
              </a:rPr>
              <a:t>(NSA)</a:t>
            </a:r>
          </a:p>
          <a:p>
            <a:pPr>
              <a:buClr>
                <a:schemeClr val="accent2"/>
              </a:buClr>
              <a:buSzPct val="80000"/>
            </a:pPr>
            <a:r>
              <a:rPr lang="de-DE" altLang="en-US" sz="2400" b="1" dirty="0">
                <a:ea typeface="ＭＳ Ｐゴシック" panose="020B0600070205080204" pitchFamily="34" charset="-128"/>
              </a:rPr>
              <a:t>Standardized 1977 </a:t>
            </a:r>
            <a:r>
              <a:rPr lang="de-DE" altLang="en-US" sz="2400" dirty="0">
                <a:ea typeface="ＭＳ Ｐゴシック" panose="020B0600070205080204" pitchFamily="34" charset="-128"/>
              </a:rPr>
              <a:t>by the </a:t>
            </a:r>
            <a:r>
              <a:rPr lang="de-DE" altLang="en-US" sz="2400" b="1" dirty="0">
                <a:ea typeface="ＭＳ Ｐゴシック" panose="020B0600070205080204" pitchFamily="34" charset="-128"/>
              </a:rPr>
              <a:t>National Bureau of Standards</a:t>
            </a:r>
            <a:r>
              <a:rPr lang="de-DE" altLang="en-US" sz="2400" dirty="0">
                <a:ea typeface="ＭＳ Ｐゴシック" panose="020B0600070205080204" pitchFamily="34" charset="-128"/>
              </a:rPr>
              <a:t> (NBS) today called</a:t>
            </a:r>
            <a:r>
              <a:rPr lang="de-DE" altLang="en-US" sz="2400" i="1" dirty="0">
                <a:ea typeface="ＭＳ Ｐゴシック" panose="020B0600070205080204" pitchFamily="34" charset="-128"/>
              </a:rPr>
              <a:t> National Institute of Standards and Technology </a:t>
            </a:r>
            <a:r>
              <a:rPr lang="de-DE" altLang="en-US" sz="2400" dirty="0">
                <a:ea typeface="ＭＳ Ｐゴシック" panose="020B0600070205080204" pitchFamily="34" charset="-128"/>
              </a:rPr>
              <a:t>(NIST)</a:t>
            </a:r>
            <a:endParaRPr lang="de-DE" altLang="en-US" sz="2400" b="1" dirty="0">
              <a:ea typeface="ＭＳ Ｐゴシック" panose="020B0600070205080204" pitchFamily="34" charset="-128"/>
            </a:endParaRPr>
          </a:p>
          <a:p>
            <a:pPr>
              <a:buClr>
                <a:schemeClr val="accent2"/>
              </a:buClr>
              <a:buSzPct val="80000"/>
            </a:pPr>
            <a:r>
              <a:rPr lang="de-DE" altLang="en-US" sz="2400" dirty="0">
                <a:ea typeface="ＭＳ Ｐゴシック" panose="020B0600070205080204" pitchFamily="34" charset="-128"/>
              </a:rPr>
              <a:t>Most popular </a:t>
            </a:r>
            <a:r>
              <a:rPr lang="de-DE" altLang="en-US" sz="2400" b="1" dirty="0">
                <a:ea typeface="ＭＳ Ｐゴシック" panose="020B0600070205080204" pitchFamily="34" charset="-128"/>
              </a:rPr>
              <a:t>block cipher </a:t>
            </a:r>
            <a:r>
              <a:rPr lang="de-DE" altLang="en-US" sz="2400" dirty="0">
                <a:ea typeface="ＭＳ Ｐゴシック" panose="020B0600070205080204" pitchFamily="34" charset="-128"/>
              </a:rPr>
              <a:t>until 2000</a:t>
            </a:r>
          </a:p>
          <a:p>
            <a:pPr>
              <a:buClr>
                <a:schemeClr val="accent2"/>
              </a:buClr>
              <a:buSzPct val="80000"/>
            </a:pPr>
            <a:r>
              <a:rPr lang="de-DE" altLang="en-US" sz="2400" dirty="0">
                <a:ea typeface="ＭＳ Ｐゴシック" panose="020B0600070205080204" pitchFamily="34" charset="-128"/>
              </a:rPr>
              <a:t>By far best studied and cryptanalized symmetric algorithm</a:t>
            </a:r>
          </a:p>
          <a:p>
            <a:pPr>
              <a:buClr>
                <a:schemeClr val="accent2"/>
              </a:buClr>
              <a:buSzPct val="80000"/>
            </a:pPr>
            <a:r>
              <a:rPr lang="de-DE" altLang="en-US" sz="2400" dirty="0">
                <a:ea typeface="ＭＳ Ｐゴシック" panose="020B0600070205080204" pitchFamily="34" charset="-128"/>
              </a:rPr>
              <a:t>Nowadays considered insecure due to the small </a:t>
            </a:r>
            <a:r>
              <a:rPr lang="de-DE" altLang="en-US" sz="2400" b="1" dirty="0">
                <a:ea typeface="ＭＳ Ｐゴシック" panose="020B0600070205080204" pitchFamily="34" charset="-128"/>
              </a:rPr>
              <a:t>key length of 56 bit</a:t>
            </a:r>
          </a:p>
          <a:p>
            <a:pPr>
              <a:buClr>
                <a:schemeClr val="accent2"/>
              </a:buClr>
              <a:buSzPct val="80000"/>
            </a:pPr>
            <a:r>
              <a:rPr lang="de-DE" altLang="en-US" sz="2400" b="1">
                <a:ea typeface="ＭＳ Ｐゴシック" panose="020B0600070205080204" pitchFamily="34" charset="-128"/>
              </a:rPr>
              <a:t>But </a:t>
            </a:r>
            <a:r>
              <a:rPr lang="de-DE" altLang="en-US" sz="2400" b="1" smtClean="0">
                <a:ea typeface="ＭＳ Ｐゴシック" panose="020B0600070205080204" pitchFamily="34" charset="-128"/>
              </a:rPr>
              <a:t>DES </a:t>
            </a:r>
            <a:r>
              <a:rPr lang="de-DE" altLang="en-US" sz="2400" b="1" dirty="0">
                <a:ea typeface="ＭＳ Ｐゴシック" panose="020B0600070205080204" pitchFamily="34" charset="-128"/>
              </a:rPr>
              <a:t>yields very secure cipher</a:t>
            </a:r>
            <a:r>
              <a:rPr lang="de-DE" altLang="en-US" sz="2400" dirty="0">
                <a:ea typeface="ＭＳ Ｐゴシック" panose="020B0600070205080204" pitchFamily="34" charset="-128"/>
              </a:rPr>
              <a:t>,</a:t>
            </a:r>
            <a:r>
              <a:rPr lang="de-DE" altLang="en-US" sz="2400" b="1" dirty="0">
                <a:ea typeface="ＭＳ Ｐゴシック" panose="020B0600070205080204" pitchFamily="34" charset="-128"/>
              </a:rPr>
              <a:t> </a:t>
            </a:r>
            <a:r>
              <a:rPr lang="de-DE" altLang="en-US" sz="2400" dirty="0">
                <a:ea typeface="ＭＳ Ｐゴシック" panose="020B0600070205080204" pitchFamily="34" charset="-128"/>
              </a:rPr>
              <a:t>still widely used today.</a:t>
            </a:r>
          </a:p>
          <a:p>
            <a:pPr>
              <a:buClr>
                <a:schemeClr val="accent2"/>
              </a:buClr>
              <a:buSzPct val="80000"/>
            </a:pPr>
            <a:r>
              <a:rPr lang="de-DE" altLang="en-US" sz="2400" dirty="0">
                <a:ea typeface="ＭＳ Ｐゴシック" panose="020B0600070205080204" pitchFamily="34" charset="-128"/>
              </a:rPr>
              <a:t>Replaced by the </a:t>
            </a:r>
            <a:r>
              <a:rPr lang="de-DE" altLang="en-US" sz="2400" i="1" dirty="0">
                <a:ea typeface="ＭＳ Ｐゴシック" panose="020B0600070205080204" pitchFamily="34" charset="-128"/>
              </a:rPr>
              <a:t>Advanced Encryption Standard</a:t>
            </a:r>
            <a:r>
              <a:rPr lang="de-DE" altLang="en-US" sz="2400" dirty="0">
                <a:ea typeface="ＭＳ Ｐゴシック" panose="020B0600070205080204" pitchFamily="34" charset="-128"/>
              </a:rPr>
              <a:t> (</a:t>
            </a:r>
            <a:r>
              <a:rPr lang="de-DE" altLang="en-US" sz="2400" b="1" dirty="0">
                <a:ea typeface="ＭＳ Ｐゴシック" panose="020B0600070205080204" pitchFamily="34" charset="-128"/>
              </a:rPr>
              <a:t>AES</a:t>
            </a:r>
            <a:r>
              <a:rPr lang="de-DE" altLang="en-US" sz="2400" dirty="0">
                <a:ea typeface="ＭＳ Ｐゴシック" panose="020B0600070205080204" pitchFamily="34" charset="-128"/>
              </a:rPr>
              <a:t>) in 2000</a:t>
            </a:r>
          </a:p>
        </p:txBody>
      </p:sp>
      <p:sp>
        <p:nvSpPr>
          <p:cNvPr id="6" name="Foliennummernplatzhalter 3">
            <a:extLst>
              <a:ext uri="{FF2B5EF4-FFF2-40B4-BE49-F238E27FC236}">
                <a16:creationId xmlns="" xmlns:a16="http://schemas.microsoft.com/office/drawing/2014/main" id="{9731E917-3216-43AC-9BBA-810A39174AFF}"/>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 xmlns:a16="http://schemas.microsoft.com/office/drawing/2014/main" id="{E89E8DB8-E8E9-4BC5-B77F-EAFBF5BC3F28}"/>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 xmlns:a16="http://schemas.microsoft.com/office/drawing/2014/main" id="{4F8AA77D-2F76-4CA3-A50A-7DE3D1A032AE}"/>
              </a:ext>
            </a:extLst>
          </p:cNvPr>
          <p:cNvSpPr>
            <a:spLocks noGrp="1" noChangeArrowheads="1"/>
          </p:cNvSpPr>
          <p:nvPr>
            <p:ph type="title"/>
          </p:nvPr>
        </p:nvSpPr>
        <p:spPr/>
        <p:txBody>
          <a:bodyPr/>
          <a:lstStyle/>
          <a:p>
            <a:pPr algn="ctr"/>
            <a:r>
              <a:rPr lang="de-DE" altLang="en-US" sz="3200" dirty="0">
                <a:ea typeface="ＭＳ Ｐゴシック" panose="020B0600070205080204" pitchFamily="34" charset="-128"/>
              </a:rPr>
              <a:t>Block Cipher Primitives: Confusion and Diffusion</a:t>
            </a:r>
          </a:p>
        </p:txBody>
      </p:sp>
      <p:sp>
        <p:nvSpPr>
          <p:cNvPr id="31748" name="Rectangle 3">
            <a:extLst>
              <a:ext uri="{FF2B5EF4-FFF2-40B4-BE49-F238E27FC236}">
                <a16:creationId xmlns="" xmlns:a16="http://schemas.microsoft.com/office/drawing/2014/main" id="{396A11A1-BD0D-42F8-8F5A-E889FACD336E}"/>
              </a:ext>
            </a:extLst>
          </p:cNvPr>
          <p:cNvSpPr>
            <a:spLocks noGrp="1" noChangeArrowheads="1"/>
          </p:cNvSpPr>
          <p:nvPr>
            <p:ph type="body" idx="4294967295"/>
          </p:nvPr>
        </p:nvSpPr>
        <p:spPr>
          <a:xfrm>
            <a:off x="228600" y="762000"/>
            <a:ext cx="8458199" cy="5562600"/>
          </a:xfrm>
        </p:spPr>
        <p:txBody>
          <a:bodyPr/>
          <a:lstStyle/>
          <a:p>
            <a:pPr marL="0" indent="0">
              <a:spcBef>
                <a:spcPts val="600"/>
              </a:spcBef>
              <a:spcAft>
                <a:spcPts val="1200"/>
              </a:spcAft>
              <a:buNone/>
            </a:pPr>
            <a:r>
              <a:rPr lang="de-DE" altLang="en-US" sz="2400" dirty="0">
                <a:ea typeface="ＭＳ Ｐゴシック" panose="020B0600070205080204" pitchFamily="34" charset="-128"/>
              </a:rPr>
              <a:t>Claude Shannon established that two primitive operations are required to build strong encryption algorithms:</a:t>
            </a:r>
          </a:p>
          <a:p>
            <a:pPr marL="690563" lvl="1" indent="-304800">
              <a:spcBef>
                <a:spcPts val="600"/>
              </a:spcBef>
              <a:buSzPct val="100000"/>
              <a:buFontTx/>
              <a:buAutoNum type="arabicPeriod"/>
            </a:pPr>
            <a:r>
              <a:rPr lang="de-DE" altLang="en-US" sz="2400" b="1" dirty="0">
                <a:solidFill>
                  <a:srgbClr val="C00000"/>
                </a:solidFill>
                <a:ea typeface="ＭＳ Ｐゴシック" panose="020B0600070205080204" pitchFamily="34" charset="-128"/>
              </a:rPr>
              <a:t>Confusion</a:t>
            </a:r>
            <a:r>
              <a:rPr lang="de-DE" altLang="en-US" sz="2400" b="1" dirty="0">
                <a:ea typeface="ＭＳ Ｐゴシック" panose="020B0600070205080204" pitchFamily="34" charset="-128"/>
              </a:rPr>
              <a:t>:</a:t>
            </a:r>
            <a:r>
              <a:rPr lang="de-DE" altLang="en-US" sz="2400" dirty="0">
                <a:ea typeface="ＭＳ Ｐゴシック" panose="020B0600070205080204" pitchFamily="34" charset="-128"/>
              </a:rPr>
              <a:t> An encryption operation where the </a:t>
            </a:r>
            <a:r>
              <a:rPr lang="de-DE" altLang="en-US" sz="2400" b="1" dirty="0">
                <a:ea typeface="ＭＳ Ｐゴシック" panose="020B0600070205080204" pitchFamily="34" charset="-128"/>
              </a:rPr>
              <a:t>relationship between the key and the ciphertext is obscured</a:t>
            </a:r>
            <a:r>
              <a:rPr lang="de-DE" altLang="en-US" sz="2400" dirty="0">
                <a:ea typeface="ＭＳ Ｐゴシック" panose="020B0600070205080204" pitchFamily="34" charset="-128"/>
              </a:rPr>
              <a:t/>
            </a:r>
            <a:br>
              <a:rPr lang="de-DE" altLang="en-US" sz="2400" dirty="0">
                <a:ea typeface="ＭＳ Ｐゴシック" panose="020B0600070205080204" pitchFamily="34" charset="-128"/>
              </a:rPr>
            </a:br>
            <a:r>
              <a:rPr lang="de-DE" altLang="en-US" sz="2400" dirty="0">
                <a:ea typeface="ＭＳ Ｐゴシック" panose="020B0600070205080204" pitchFamily="34" charset="-128"/>
              </a:rPr>
              <a:t>- Commonly achieved using </a:t>
            </a:r>
            <a:r>
              <a:rPr lang="de-DE" altLang="en-US" sz="2400" b="1" dirty="0">
                <a:solidFill>
                  <a:srgbClr val="0070C0"/>
                </a:solidFill>
                <a:ea typeface="ＭＳ Ｐゴシック" panose="020B0600070205080204" pitchFamily="34" charset="-128"/>
              </a:rPr>
              <a:t>substitution</a:t>
            </a:r>
          </a:p>
          <a:p>
            <a:pPr marL="385763" lvl="1" indent="0">
              <a:spcBef>
                <a:spcPts val="600"/>
              </a:spcBef>
              <a:buSzPct val="100000"/>
              <a:buNone/>
            </a:pPr>
            <a:r>
              <a:rPr lang="de-DE" altLang="en-US" sz="1800" b="1" dirty="0">
                <a:solidFill>
                  <a:srgbClr val="0070C0"/>
                </a:solidFill>
                <a:ea typeface="ＭＳ Ｐゴシック" panose="020B0600070205080204" pitchFamily="34" charset="-128"/>
              </a:rPr>
              <a:t>      - </a:t>
            </a:r>
            <a:r>
              <a:rPr lang="en-US" altLang="en-US" sz="2000" dirty="0">
                <a:ea typeface="ＭＳ Ｐゴシック" panose="020B0600070205080204" pitchFamily="34" charset="-128"/>
              </a:rPr>
              <a:t>Mixing the key values during the repeated rounds of encryption</a:t>
            </a:r>
            <a:r>
              <a:rPr lang="de-DE" altLang="en-US" sz="2000" dirty="0">
                <a:ea typeface="ＭＳ Ｐゴシック" panose="020B0600070205080204" pitchFamily="34" charset="-128"/>
              </a:rPr>
              <a:t/>
            </a:r>
            <a:br>
              <a:rPr lang="de-DE" altLang="en-US" sz="2000" dirty="0">
                <a:ea typeface="ＭＳ Ｐゴシック" panose="020B0600070205080204" pitchFamily="34" charset="-128"/>
              </a:rPr>
            </a:br>
            <a:r>
              <a:rPr lang="de-DE" altLang="en-US" sz="2000" dirty="0">
                <a:ea typeface="ＭＳ Ｐゴシック" panose="020B0600070205080204" pitchFamily="34" charset="-128"/>
              </a:rPr>
              <a:t>      </a:t>
            </a:r>
            <a:r>
              <a:rPr lang="de-DE" altLang="en-US" sz="2000" kern="1200" dirty="0">
                <a:solidFill>
                  <a:schemeClr val="accent2">
                    <a:lumMod val="75000"/>
                  </a:schemeClr>
                </a:solidFill>
              </a:rPr>
              <a:t>- </a:t>
            </a:r>
            <a:r>
              <a:rPr lang="en-US" altLang="en-US" sz="2000" kern="1200" dirty="0">
                <a:solidFill>
                  <a:schemeClr val="accent2">
                    <a:lumMod val="75000"/>
                  </a:schemeClr>
                </a:solidFill>
              </a:rPr>
              <a:t>Small change in key → large change in ciphertext</a:t>
            </a:r>
          </a:p>
          <a:p>
            <a:pPr marL="690563" lvl="1" indent="-304800">
              <a:spcBef>
                <a:spcPts val="600"/>
              </a:spcBef>
              <a:buSzPct val="100000"/>
              <a:buFontTx/>
              <a:buAutoNum type="arabicPeriod"/>
            </a:pPr>
            <a:endParaRPr lang="de-DE" altLang="en-US" sz="1100" b="1" dirty="0">
              <a:solidFill>
                <a:srgbClr val="C00000"/>
              </a:solidFill>
              <a:ea typeface="ＭＳ Ｐゴシック" panose="020B0600070205080204" pitchFamily="34" charset="-128"/>
            </a:endParaRPr>
          </a:p>
          <a:p>
            <a:pPr marL="690563" lvl="1" indent="-304800">
              <a:spcBef>
                <a:spcPts val="600"/>
              </a:spcBef>
              <a:buSzPct val="100000"/>
              <a:buFontTx/>
              <a:buAutoNum type="arabicPeriod"/>
            </a:pPr>
            <a:r>
              <a:rPr lang="de-DE" altLang="en-US" sz="2300" b="1" dirty="0">
                <a:solidFill>
                  <a:srgbClr val="C00000"/>
                </a:solidFill>
                <a:ea typeface="ＭＳ Ｐゴシック" panose="020B0600070205080204" pitchFamily="34" charset="-128"/>
              </a:rPr>
              <a:t>Diffusion</a:t>
            </a:r>
            <a:r>
              <a:rPr lang="de-DE" altLang="en-US" sz="2300" b="1" dirty="0">
                <a:ea typeface="ＭＳ Ｐゴシック" panose="020B0600070205080204" pitchFamily="34" charset="-128"/>
              </a:rPr>
              <a:t>:</a:t>
            </a:r>
            <a:r>
              <a:rPr lang="de-DE" altLang="en-US" sz="2300" dirty="0">
                <a:ea typeface="ＭＳ Ｐゴシック" panose="020B0600070205080204" pitchFamily="34" charset="-128"/>
              </a:rPr>
              <a:t> An encryption operation where the </a:t>
            </a:r>
            <a:r>
              <a:rPr lang="de-DE" altLang="en-US" sz="2300" b="1" dirty="0">
                <a:ea typeface="ＭＳ Ｐゴシック" panose="020B0600070205080204" pitchFamily="34" charset="-128"/>
              </a:rPr>
              <a:t>influence of one plaintext symbol is spread over many ciphertext symbols</a:t>
            </a:r>
            <a:r>
              <a:rPr lang="de-DE" altLang="en-US" sz="2300" dirty="0">
                <a:ea typeface="ＭＳ Ｐゴシック" panose="020B0600070205080204" pitchFamily="34" charset="-128"/>
              </a:rPr>
              <a:t> with the goal of hiding statistical properties/patterns of the plaintext</a:t>
            </a:r>
            <a:endParaRPr lang="de-DE" altLang="en-US" sz="2400" dirty="0">
              <a:ea typeface="ＭＳ Ｐゴシック" panose="020B0600070205080204" pitchFamily="34" charset="-128"/>
            </a:endParaRPr>
          </a:p>
          <a:p>
            <a:pPr marL="385763" lvl="1" indent="0">
              <a:spcBef>
                <a:spcPts val="600"/>
              </a:spcBef>
              <a:buSzPct val="100000"/>
              <a:buNone/>
            </a:pPr>
            <a:r>
              <a:rPr lang="de-DE" altLang="en-US" sz="2400" dirty="0">
                <a:ea typeface="ＭＳ Ｐゴシック" panose="020B0600070205080204" pitchFamily="34" charset="-128"/>
              </a:rPr>
              <a:t>- Commonly achieved using </a:t>
            </a:r>
            <a:r>
              <a:rPr lang="de-DE" altLang="en-US" sz="2400" b="1" dirty="0">
                <a:solidFill>
                  <a:srgbClr val="0070C0"/>
                </a:solidFill>
                <a:ea typeface="ＭＳ Ｐゴシック" panose="020B0600070205080204" pitchFamily="34" charset="-128"/>
              </a:rPr>
              <a:t>bit permutation</a:t>
            </a:r>
          </a:p>
          <a:p>
            <a:pPr lvl="1">
              <a:buFontTx/>
              <a:buChar char="-"/>
            </a:pPr>
            <a:r>
              <a:rPr lang="en-US" altLang="en-US" sz="2400" dirty="0">
                <a:solidFill>
                  <a:schemeClr val="accent2">
                    <a:lumMod val="75000"/>
                  </a:schemeClr>
                </a:solidFill>
              </a:rPr>
              <a:t>Small change in plaintext </a:t>
            </a:r>
            <a:r>
              <a:rPr lang="en-US" altLang="en-US" sz="2400" b="1" dirty="0">
                <a:solidFill>
                  <a:schemeClr val="accent2">
                    <a:lumMod val="75000"/>
                  </a:schemeClr>
                </a:solidFill>
              </a:rPr>
              <a:t>→ </a:t>
            </a:r>
            <a:r>
              <a:rPr lang="en-US" altLang="en-US" sz="2400" dirty="0">
                <a:solidFill>
                  <a:schemeClr val="accent2">
                    <a:lumMod val="75000"/>
                  </a:schemeClr>
                </a:solidFill>
              </a:rPr>
              <a:t>large change in ciphertext</a:t>
            </a:r>
          </a:p>
          <a:p>
            <a:pPr marL="304800" indent="-304800">
              <a:spcBef>
                <a:spcPts val="1800"/>
              </a:spcBef>
            </a:pPr>
            <a:r>
              <a:rPr lang="de-DE" altLang="en-US" sz="2400" b="1" dirty="0">
                <a:solidFill>
                  <a:srgbClr val="0070C0"/>
                </a:solidFill>
                <a:ea typeface="ＭＳ Ｐゴシック" panose="020B0600070205080204" pitchFamily="34" charset="-128"/>
              </a:rPr>
              <a:t>Alternate</a:t>
            </a:r>
            <a:r>
              <a:rPr lang="de-DE" altLang="en-US" sz="2400" dirty="0">
                <a:ea typeface="ＭＳ Ｐゴシック" panose="020B0600070205080204" pitchFamily="34" charset="-128"/>
              </a:rPr>
              <a:t> both confusion and diffusion functions to build so called </a:t>
            </a:r>
            <a:r>
              <a:rPr lang="de-DE" altLang="en-US" sz="2400" i="1" dirty="0">
                <a:ea typeface="ＭＳ Ｐゴシック" panose="020B0600070205080204" pitchFamily="34" charset="-128"/>
              </a:rPr>
              <a:t>product ciphers</a:t>
            </a:r>
          </a:p>
        </p:txBody>
      </p:sp>
      <p:sp>
        <p:nvSpPr>
          <p:cNvPr id="6" name="Foliennummernplatzhalter 3">
            <a:extLst>
              <a:ext uri="{FF2B5EF4-FFF2-40B4-BE49-F238E27FC236}">
                <a16:creationId xmlns="" xmlns:a16="http://schemas.microsoft.com/office/drawing/2014/main" id="{91C09E5B-65E0-4B80-B133-AFF895619FE7}"/>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7" name="Fußzeilenplatzhalter 4">
            <a:extLst>
              <a:ext uri="{FF2B5EF4-FFF2-40B4-BE49-F238E27FC236}">
                <a16:creationId xmlns="" xmlns:a16="http://schemas.microsoft.com/office/drawing/2014/main" id="{11D556BE-84F5-4F03-8EEF-0FE2049846C2}"/>
              </a:ext>
            </a:extLst>
          </p:cNvPr>
          <p:cNvSpPr>
            <a:spLocks noGrp="1"/>
          </p:cNvSpPr>
          <p:nvPr>
            <p:ph type="ftr" sz="quarter" idx="11"/>
          </p:nvPr>
        </p:nvSpPr>
        <p:spPr>
          <a:xfrm>
            <a:off x="5334000" y="6666510"/>
            <a:ext cx="3429000"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 xmlns:a16="http://schemas.microsoft.com/office/drawing/2014/main" id="{98F606D8-845C-42CB-B31A-B7002FE27936}"/>
              </a:ext>
            </a:extLst>
          </p:cNvPr>
          <p:cNvSpPr>
            <a:spLocks noGrp="1" noChangeArrowheads="1"/>
          </p:cNvSpPr>
          <p:nvPr>
            <p:ph type="title"/>
          </p:nvPr>
        </p:nvSpPr>
        <p:spPr>
          <a:xfrm>
            <a:off x="491504" y="200647"/>
            <a:ext cx="8500096" cy="515937"/>
          </a:xfrm>
        </p:spPr>
        <p:txBody>
          <a:bodyPr/>
          <a:lstStyle/>
          <a:p>
            <a:pPr algn="ctr"/>
            <a:r>
              <a:rPr lang="de-DE" altLang="en-US" dirty="0">
                <a:ea typeface="ＭＳ Ｐゴシック" panose="020B0600070205080204" pitchFamily="34" charset="-128"/>
              </a:rPr>
              <a:t>Product Ciphers</a:t>
            </a:r>
          </a:p>
        </p:txBody>
      </p:sp>
      <p:sp>
        <p:nvSpPr>
          <p:cNvPr id="33796" name="Rectangle 3">
            <a:extLst>
              <a:ext uri="{FF2B5EF4-FFF2-40B4-BE49-F238E27FC236}">
                <a16:creationId xmlns="" xmlns:a16="http://schemas.microsoft.com/office/drawing/2014/main" id="{D6147F96-F397-4A24-AB53-DB3EC3E42A6F}"/>
              </a:ext>
            </a:extLst>
          </p:cNvPr>
          <p:cNvSpPr>
            <a:spLocks noGrp="1" noChangeArrowheads="1"/>
          </p:cNvSpPr>
          <p:nvPr>
            <p:ph type="body" sz="half" idx="1"/>
          </p:nvPr>
        </p:nvSpPr>
        <p:spPr>
          <a:xfrm>
            <a:off x="1908174" y="990600"/>
            <a:ext cx="6931025" cy="2835275"/>
          </a:xfrm>
        </p:spPr>
        <p:txBody>
          <a:bodyPr/>
          <a:lstStyle/>
          <a:p>
            <a:pPr marL="304800" indent="-304800"/>
            <a:r>
              <a:rPr lang="de-DE" altLang="en-US" dirty="0">
                <a:ea typeface="ＭＳ Ｐゴシック" panose="020B0600070205080204" pitchFamily="34" charset="-128"/>
              </a:rPr>
              <a:t>Most of today</a:t>
            </a:r>
            <a:r>
              <a:rPr lang="de-DE" altLang="de-DE" dirty="0">
                <a:ea typeface="ＭＳ Ｐゴシック" panose="020B0600070205080204" pitchFamily="34" charset="-128"/>
              </a:rPr>
              <a:t>‘</a:t>
            </a:r>
            <a:r>
              <a:rPr lang="de-DE" altLang="en-US" dirty="0">
                <a:ea typeface="ＭＳ Ｐゴシック" panose="020B0600070205080204" pitchFamily="34" charset="-128"/>
              </a:rPr>
              <a:t>s block ciphers are </a:t>
            </a:r>
            <a:r>
              <a:rPr lang="de-DE" altLang="en-US" i="1" dirty="0">
                <a:ea typeface="ＭＳ Ｐゴシック" panose="020B0600070205080204" pitchFamily="34" charset="-128"/>
              </a:rPr>
              <a:t>product ciphers</a:t>
            </a:r>
            <a:r>
              <a:rPr lang="de-DE" altLang="en-US" dirty="0">
                <a:ea typeface="ＭＳ Ｐゴシック" panose="020B0600070205080204" pitchFamily="34" charset="-128"/>
              </a:rPr>
              <a:t> as they consist of rounds which are applied repeatedly to the data</a:t>
            </a:r>
          </a:p>
          <a:p>
            <a:pPr marL="304800" indent="-304800">
              <a:spcBef>
                <a:spcPts val="2400"/>
              </a:spcBef>
            </a:pPr>
            <a:r>
              <a:rPr lang="de-DE" altLang="en-US" dirty="0">
                <a:ea typeface="ＭＳ Ｐゴシック" panose="020B0600070205080204" pitchFamily="34" charset="-128"/>
              </a:rPr>
              <a:t>Can reach excellent diffusion: </a:t>
            </a:r>
            <a:r>
              <a:rPr lang="de-DE" altLang="en-US" b="1" dirty="0">
                <a:ea typeface="ＭＳ Ｐゴシック" panose="020B0600070205080204" pitchFamily="34" charset="-128"/>
              </a:rPr>
              <a:t>changing of one bit of plaintext</a:t>
            </a:r>
            <a:r>
              <a:rPr lang="de-DE" altLang="en-US" dirty="0">
                <a:ea typeface="ＭＳ Ｐゴシック" panose="020B0600070205080204" pitchFamily="34" charset="-128"/>
              </a:rPr>
              <a:t> </a:t>
            </a:r>
            <a:r>
              <a:rPr lang="de-DE" altLang="en-US" b="1" dirty="0">
                <a:ea typeface="ＭＳ Ｐゴシック" panose="020B0600070205080204" pitchFamily="34" charset="-128"/>
              </a:rPr>
              <a:t>results</a:t>
            </a:r>
            <a:r>
              <a:rPr lang="de-DE" altLang="en-US" dirty="0">
                <a:ea typeface="ＭＳ Ｐゴシック" panose="020B0600070205080204" pitchFamily="34" charset="-128"/>
              </a:rPr>
              <a:t> </a:t>
            </a:r>
            <a:r>
              <a:rPr lang="de-DE" altLang="en-US" i="1" dirty="0">
                <a:ea typeface="ＭＳ Ｐゴシック" panose="020B0600070205080204" pitchFamily="34" charset="-128"/>
              </a:rPr>
              <a:t>on average</a:t>
            </a:r>
            <a:r>
              <a:rPr lang="de-DE" altLang="en-US" dirty="0">
                <a:ea typeface="ＭＳ Ｐゴシック" panose="020B0600070205080204" pitchFamily="34" charset="-128"/>
              </a:rPr>
              <a:t> in the </a:t>
            </a:r>
            <a:r>
              <a:rPr lang="de-DE" altLang="en-US" b="1" dirty="0">
                <a:ea typeface="ＭＳ Ｐゴシック" panose="020B0600070205080204" pitchFamily="34" charset="-128"/>
              </a:rPr>
              <a:t>change of half the output bits</a:t>
            </a:r>
          </a:p>
          <a:p>
            <a:pPr marL="0" indent="0">
              <a:spcBef>
                <a:spcPts val="600"/>
              </a:spcBef>
              <a:buNone/>
            </a:pPr>
            <a:r>
              <a:rPr lang="de-DE" altLang="en-US" b="1" dirty="0">
                <a:ea typeface="ＭＳ Ｐゴシック" panose="020B0600070205080204" pitchFamily="34" charset="-128"/>
              </a:rPr>
              <a:t>Example:</a:t>
            </a:r>
            <a:endParaRPr lang="de-DE" altLang="en-US" sz="1400" b="1" i="1" dirty="0">
              <a:ea typeface="ＭＳ Ｐゴシック" panose="020B0600070205080204" pitchFamily="34" charset="-128"/>
            </a:endParaRPr>
          </a:p>
        </p:txBody>
      </p:sp>
      <p:pic>
        <p:nvPicPr>
          <p:cNvPr id="33797" name="Picture 4" descr="conf-diff">
            <a:extLst>
              <a:ext uri="{FF2B5EF4-FFF2-40B4-BE49-F238E27FC236}">
                <a16:creationId xmlns="" xmlns:a16="http://schemas.microsoft.com/office/drawing/2014/main" id="{21187109-6C32-4ECB-A239-51DE166BED29}"/>
              </a:ext>
            </a:extLst>
          </p:cNvPr>
          <p:cNvPicPr>
            <a:picLocks noGrp="1" noChangeAspect="1" noChangeArrowheads="1"/>
          </p:cNvPicPr>
          <p:nvPr>
            <p:ph sz="quarter" idx="2"/>
          </p:nvPr>
        </p:nvPicPr>
        <p:blipFill>
          <a:blip r:embed="rId3">
            <a:extLst>
              <a:ext uri="{28A0092B-C50C-407E-A947-70E740481C1C}">
                <a14:useLocalDpi xmlns="" xmlns:a14="http://schemas.microsoft.com/office/drawing/2010/main" val="0"/>
              </a:ext>
            </a:extLst>
          </a:blip>
          <a:srcRect/>
          <a:stretch>
            <a:fillRect/>
          </a:stretch>
        </p:blipFill>
        <p:spPr>
          <a:xfrm>
            <a:off x="216490" y="838200"/>
            <a:ext cx="1497417" cy="5512231"/>
          </a:xfrm>
          <a:noFill/>
        </p:spPr>
      </p:pic>
      <p:pic>
        <p:nvPicPr>
          <p:cNvPr id="33798" name="Picture 6" descr="block_cipher_example">
            <a:extLst>
              <a:ext uri="{FF2B5EF4-FFF2-40B4-BE49-F238E27FC236}">
                <a16:creationId xmlns="" xmlns:a16="http://schemas.microsoft.com/office/drawing/2014/main" id="{EB72E492-6EAB-482E-9332-943D1A22E4EB}"/>
              </a:ext>
            </a:extLst>
          </p:cNvPr>
          <p:cNvPicPr>
            <a:picLocks noGrp="1" noChangeAspect="1" noChangeArrowheads="1"/>
          </p:cNvPicPr>
          <p:nvPr>
            <p:ph sz="quarter" idx="3"/>
          </p:nvPr>
        </p:nvPicPr>
        <p:blipFill>
          <a:blip r:embed="rId4">
            <a:extLst>
              <a:ext uri="{28A0092B-C50C-407E-A947-70E740481C1C}">
                <a14:useLocalDpi xmlns="" xmlns:a14="http://schemas.microsoft.com/office/drawing/2010/main" val="0"/>
              </a:ext>
            </a:extLst>
          </a:blip>
          <a:srcRect/>
          <a:stretch>
            <a:fillRect/>
          </a:stretch>
        </p:blipFill>
        <p:spPr>
          <a:xfrm>
            <a:off x="2655888" y="4711745"/>
            <a:ext cx="5573712" cy="695325"/>
          </a:xfrm>
          <a:noFill/>
        </p:spPr>
      </p:pic>
      <p:sp>
        <p:nvSpPr>
          <p:cNvPr id="33799" name="Line 10">
            <a:extLst>
              <a:ext uri="{FF2B5EF4-FFF2-40B4-BE49-F238E27FC236}">
                <a16:creationId xmlns="" xmlns:a16="http://schemas.microsoft.com/office/drawing/2014/main" id="{224B0949-F0B4-4EF5-8F33-2BE4EDFE79E4}"/>
              </a:ext>
            </a:extLst>
          </p:cNvPr>
          <p:cNvSpPr>
            <a:spLocks noChangeShapeType="1"/>
          </p:cNvSpPr>
          <p:nvPr/>
        </p:nvSpPr>
        <p:spPr bwMode="auto">
          <a:xfrm>
            <a:off x="3419475"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0" name="Line 11">
            <a:extLst>
              <a:ext uri="{FF2B5EF4-FFF2-40B4-BE49-F238E27FC236}">
                <a16:creationId xmlns="" xmlns:a16="http://schemas.microsoft.com/office/drawing/2014/main" id="{73DF5222-05A5-4178-A941-ED2529ECCB67}"/>
              </a:ext>
            </a:extLst>
          </p:cNvPr>
          <p:cNvSpPr>
            <a:spLocks noChangeShapeType="1"/>
          </p:cNvSpPr>
          <p:nvPr/>
        </p:nvSpPr>
        <p:spPr bwMode="auto">
          <a:xfrm>
            <a:off x="7272338"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1" name="Line 12">
            <a:extLst>
              <a:ext uri="{FF2B5EF4-FFF2-40B4-BE49-F238E27FC236}">
                <a16:creationId xmlns="" xmlns:a16="http://schemas.microsoft.com/office/drawing/2014/main" id="{5EE3E9B4-9BEF-4345-8145-6FA7DAC4F224}"/>
              </a:ext>
            </a:extLst>
          </p:cNvPr>
          <p:cNvSpPr>
            <a:spLocks noChangeShapeType="1"/>
          </p:cNvSpPr>
          <p:nvPr/>
        </p:nvSpPr>
        <p:spPr bwMode="auto">
          <a:xfrm>
            <a:off x="7394575"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2" name="Line 13">
            <a:extLst>
              <a:ext uri="{FF2B5EF4-FFF2-40B4-BE49-F238E27FC236}">
                <a16:creationId xmlns="" xmlns:a16="http://schemas.microsoft.com/office/drawing/2014/main" id="{CAC0ED6B-9647-4D9E-97A0-5262103767CD}"/>
              </a:ext>
            </a:extLst>
          </p:cNvPr>
          <p:cNvSpPr>
            <a:spLocks noChangeShapeType="1"/>
          </p:cNvSpPr>
          <p:nvPr/>
        </p:nvSpPr>
        <p:spPr bwMode="auto">
          <a:xfrm>
            <a:off x="7621588"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3" name="Line 14">
            <a:extLst>
              <a:ext uri="{FF2B5EF4-FFF2-40B4-BE49-F238E27FC236}">
                <a16:creationId xmlns="" xmlns:a16="http://schemas.microsoft.com/office/drawing/2014/main" id="{B9B89204-3943-420F-A3CF-29F5FE45A9F4}"/>
              </a:ext>
            </a:extLst>
          </p:cNvPr>
          <p:cNvSpPr>
            <a:spLocks noChangeShapeType="1"/>
          </p:cNvSpPr>
          <p:nvPr/>
        </p:nvSpPr>
        <p:spPr bwMode="auto">
          <a:xfrm>
            <a:off x="7927975"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4" name="Line 15">
            <a:extLst>
              <a:ext uri="{FF2B5EF4-FFF2-40B4-BE49-F238E27FC236}">
                <a16:creationId xmlns="" xmlns:a16="http://schemas.microsoft.com/office/drawing/2014/main" id="{E3588105-E8E3-497C-932E-2DF2F2B0004F}"/>
              </a:ext>
            </a:extLst>
          </p:cNvPr>
          <p:cNvSpPr>
            <a:spLocks noChangeShapeType="1"/>
          </p:cNvSpPr>
          <p:nvPr/>
        </p:nvSpPr>
        <p:spPr bwMode="auto">
          <a:xfrm>
            <a:off x="8178800" y="5372100"/>
            <a:ext cx="0" cy="431800"/>
          </a:xfrm>
          <a:prstGeom prst="line">
            <a:avLst/>
          </a:prstGeom>
          <a:noFill/>
          <a:ln w="38100">
            <a:solidFill>
              <a:srgbClr val="FF0000"/>
            </a:solidFill>
            <a:round/>
            <a:headEnd type="triangle" w="med" len="me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05" name="Text Box 16">
            <a:extLst>
              <a:ext uri="{FF2B5EF4-FFF2-40B4-BE49-F238E27FC236}">
                <a16:creationId xmlns="" xmlns:a16="http://schemas.microsoft.com/office/drawing/2014/main" id="{C45B3072-FB70-4E27-8ACC-EC26823BB153}"/>
              </a:ext>
            </a:extLst>
          </p:cNvPr>
          <p:cNvSpPr txBox="1">
            <a:spLocks noChangeArrowheads="1"/>
          </p:cNvSpPr>
          <p:nvPr/>
        </p:nvSpPr>
        <p:spPr bwMode="auto">
          <a:xfrm>
            <a:off x="2771775" y="5876925"/>
            <a:ext cx="12573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single bit flip</a:t>
            </a:r>
          </a:p>
        </p:txBody>
      </p:sp>
      <p:sp>
        <p:nvSpPr>
          <p:cNvPr id="33806" name="Text Box 17">
            <a:extLst>
              <a:ext uri="{FF2B5EF4-FFF2-40B4-BE49-F238E27FC236}">
                <a16:creationId xmlns="" xmlns:a16="http://schemas.microsoft.com/office/drawing/2014/main" id="{5F71F109-8A26-46AC-B38B-DA295F97D5DF}"/>
              </a:ext>
            </a:extLst>
          </p:cNvPr>
          <p:cNvSpPr txBox="1">
            <a:spLocks noChangeArrowheads="1"/>
          </p:cNvSpPr>
          <p:nvPr/>
        </p:nvSpPr>
        <p:spPr bwMode="auto">
          <a:xfrm>
            <a:off x="7019925" y="5876925"/>
            <a:ext cx="13335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en-US" sz="18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many bit flips</a:t>
            </a:r>
          </a:p>
        </p:txBody>
      </p:sp>
      <p:sp>
        <p:nvSpPr>
          <p:cNvPr id="33807" name="Line 18">
            <a:extLst>
              <a:ext uri="{FF2B5EF4-FFF2-40B4-BE49-F238E27FC236}">
                <a16:creationId xmlns="" xmlns:a16="http://schemas.microsoft.com/office/drawing/2014/main" id="{19FED397-C181-4BF4-99BF-FBFEEBBE7333}"/>
              </a:ext>
            </a:extLst>
          </p:cNvPr>
          <p:cNvSpPr>
            <a:spLocks noChangeShapeType="1"/>
          </p:cNvSpPr>
          <p:nvPr/>
        </p:nvSpPr>
        <p:spPr bwMode="auto">
          <a:xfrm>
            <a:off x="4211638" y="6019800"/>
            <a:ext cx="2592387" cy="0"/>
          </a:xfrm>
          <a:prstGeom prst="line">
            <a:avLst/>
          </a:prstGeom>
          <a:noFill/>
          <a:ln w="28575">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 name="Foliennummernplatzhalter 3">
            <a:extLst>
              <a:ext uri="{FF2B5EF4-FFF2-40B4-BE49-F238E27FC236}">
                <a16:creationId xmlns="" xmlns:a16="http://schemas.microsoft.com/office/drawing/2014/main" id="{4A9C57EC-7F19-40CF-9F39-E0D21558E2E0}"/>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8" name="Fußzeilenplatzhalter 4">
            <a:extLst>
              <a:ext uri="{FF2B5EF4-FFF2-40B4-BE49-F238E27FC236}">
                <a16:creationId xmlns="" xmlns:a16="http://schemas.microsoft.com/office/drawing/2014/main" id="{7F84F911-CB34-4F9B-9E14-B3EF5EA07F37}"/>
              </a:ext>
            </a:extLst>
          </p:cNvPr>
          <p:cNvSpPr>
            <a:spLocks noGrp="1"/>
          </p:cNvSpPr>
          <p:nvPr>
            <p:ph type="ftr" sz="quarter" idx="11"/>
          </p:nvPr>
        </p:nvSpPr>
        <p:spPr>
          <a:xfrm>
            <a:off x="2443431" y="6615710"/>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685800" y="2362200"/>
            <a:ext cx="7772400" cy="1238250"/>
          </a:xfrm>
        </p:spPr>
        <p:txBody>
          <a:bodyPr/>
          <a:lstStyle/>
          <a:p>
            <a:r>
              <a:rPr lang="en-US" dirty="0"/>
              <a:t>Overview of DES Algorithm</a:t>
            </a:r>
          </a:p>
        </p:txBody>
      </p:sp>
      <p:sp>
        <p:nvSpPr>
          <p:cNvPr id="2" name="Slide Number Placeholder 1">
            <a:extLst>
              <a:ext uri="{FF2B5EF4-FFF2-40B4-BE49-F238E27FC236}">
                <a16:creationId xmlns="" xmlns:a16="http://schemas.microsoft.com/office/drawing/2014/main" id="{A5DDCC54-BF1B-4D0C-9B12-520DE9EE6417}"/>
              </a:ext>
            </a:extLst>
          </p:cNvPr>
          <p:cNvSpPr>
            <a:spLocks noGrp="1"/>
          </p:cNvSpPr>
          <p:nvPr>
            <p:ph type="sldNum" sz="quarter" idx="12"/>
          </p:nvPr>
        </p:nvSpPr>
        <p:spPr>
          <a:xfrm>
            <a:off x="8763000" y="6553200"/>
            <a:ext cx="381000" cy="296562"/>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B2CBB-7E2A-453C-9354-A6EC8FFB4F28}"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8</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Tree>
    <p:extLst>
      <p:ext uri="{BB962C8B-B14F-4D97-AF65-F5344CB8AC3E}">
        <p14:creationId xmlns="" xmlns:p14="http://schemas.microsoft.com/office/powerpoint/2010/main" val="2238526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a:extLst>
              <a:ext uri="{FF2B5EF4-FFF2-40B4-BE49-F238E27FC236}">
                <a16:creationId xmlns="" xmlns:a16="http://schemas.microsoft.com/office/drawing/2014/main" id="{DE2482A8-BC12-4B63-8932-921FF60DBC41}"/>
              </a:ext>
            </a:extLst>
          </p:cNvPr>
          <p:cNvSpPr>
            <a:spLocks noGrp="1" noChangeArrowheads="1"/>
          </p:cNvSpPr>
          <p:nvPr>
            <p:ph type="title"/>
          </p:nvPr>
        </p:nvSpPr>
        <p:spPr>
          <a:xfrm>
            <a:off x="188913" y="104776"/>
            <a:ext cx="6462712" cy="515937"/>
          </a:xfrm>
        </p:spPr>
        <p:txBody>
          <a:bodyPr/>
          <a:lstStyle/>
          <a:p>
            <a:r>
              <a:rPr lang="de-DE" altLang="en-US" dirty="0">
                <a:ea typeface="ＭＳ Ｐゴシック" panose="020B0600070205080204" pitchFamily="34" charset="-128"/>
              </a:rPr>
              <a:t>Overview of DES Algorithm</a:t>
            </a:r>
          </a:p>
        </p:txBody>
      </p:sp>
      <p:sp>
        <p:nvSpPr>
          <p:cNvPr id="37892" name="Rectangle 5">
            <a:extLst>
              <a:ext uri="{FF2B5EF4-FFF2-40B4-BE49-F238E27FC236}">
                <a16:creationId xmlns="" xmlns:a16="http://schemas.microsoft.com/office/drawing/2014/main" id="{F3CBB734-13CB-422E-813B-E8B6F35C8B7A}"/>
              </a:ext>
            </a:extLst>
          </p:cNvPr>
          <p:cNvSpPr>
            <a:spLocks noGrp="1" noChangeArrowheads="1"/>
          </p:cNvSpPr>
          <p:nvPr>
            <p:ph type="body" sz="half" idx="1"/>
          </p:nvPr>
        </p:nvSpPr>
        <p:spPr>
          <a:xfrm>
            <a:off x="29782" y="3888212"/>
            <a:ext cx="6060247" cy="2589650"/>
          </a:xfrm>
        </p:spPr>
        <p:txBody>
          <a:bodyPr/>
          <a:lstStyle/>
          <a:p>
            <a:r>
              <a:rPr lang="de-DE" altLang="en-US" sz="1800" b="1" dirty="0">
                <a:ea typeface="ＭＳ Ｐゴシック" panose="020B0600070205080204" pitchFamily="34" charset="-128"/>
              </a:rPr>
              <a:t>Encrypts blocks of size 64 bits</a:t>
            </a:r>
          </a:p>
          <a:p>
            <a:r>
              <a:rPr lang="de-DE" altLang="en-US" sz="1800" b="1" dirty="0">
                <a:ea typeface="ＭＳ Ｐゴシック" panose="020B0600070205080204" pitchFamily="34" charset="-128"/>
              </a:rPr>
              <a:t>Uses a key of size 56 bits</a:t>
            </a:r>
          </a:p>
          <a:p>
            <a:r>
              <a:rPr lang="de-DE" altLang="en-US" sz="1800" dirty="0">
                <a:ea typeface="ＭＳ Ｐゴシック" panose="020B0600070205080204" pitchFamily="34" charset="-128"/>
              </a:rPr>
              <a:t>Symmetric cipher: uses same key for encryption and decryption</a:t>
            </a:r>
          </a:p>
          <a:p>
            <a:r>
              <a:rPr lang="de-DE" altLang="en-US" sz="1800" dirty="0">
                <a:ea typeface="ＭＳ Ｐゴシック" panose="020B0600070205080204" pitchFamily="34" charset="-128"/>
              </a:rPr>
              <a:t>Uses </a:t>
            </a:r>
            <a:r>
              <a:rPr lang="de-DE" altLang="en-US" sz="1800" b="1" dirty="0">
                <a:ea typeface="ＭＳ Ｐゴシック" panose="020B0600070205080204" pitchFamily="34" charset="-128"/>
              </a:rPr>
              <a:t>16 rounds </a:t>
            </a:r>
            <a:r>
              <a:rPr lang="de-DE" altLang="en-US" sz="1800" dirty="0">
                <a:ea typeface="ＭＳ Ｐゴシック" panose="020B0600070205080204" pitchFamily="34" charset="-128"/>
              </a:rPr>
              <a:t>which all perform identical operation</a:t>
            </a:r>
          </a:p>
          <a:p>
            <a:r>
              <a:rPr lang="de-DE" altLang="en-US" sz="1800" dirty="0">
                <a:ea typeface="ＭＳ Ｐゴシック" panose="020B0600070205080204" pitchFamily="34" charset="-128"/>
              </a:rPr>
              <a:t>Different subkey in each round derived from main key</a:t>
            </a:r>
          </a:p>
          <a:p>
            <a:r>
              <a:rPr lang="en-US" sz="1800" dirty="0"/>
              <a:t>Each round uses a generated </a:t>
            </a:r>
            <a:r>
              <a:rPr lang="en-US" sz="1800" b="1" i="1" dirty="0">
                <a:solidFill>
                  <a:srgbClr val="C00000"/>
                </a:solidFill>
              </a:rPr>
              <a:t>subkey</a:t>
            </a:r>
            <a:r>
              <a:rPr lang="en-US" sz="1800" dirty="0"/>
              <a:t> and the </a:t>
            </a:r>
            <a:r>
              <a:rPr lang="en-US" sz="1800" b="1" i="1" dirty="0">
                <a:solidFill>
                  <a:srgbClr val="C00000"/>
                </a:solidFill>
              </a:rPr>
              <a:t>output</a:t>
            </a:r>
            <a:r>
              <a:rPr lang="en-US" sz="1800" dirty="0"/>
              <a:t> of previous round</a:t>
            </a:r>
          </a:p>
          <a:p>
            <a:endParaRPr lang="de-DE" altLang="en-US" sz="1800" dirty="0">
              <a:ea typeface="ＭＳ Ｐゴシック" panose="020B0600070205080204" pitchFamily="34" charset="-128"/>
            </a:endParaRPr>
          </a:p>
        </p:txBody>
      </p:sp>
      <p:sp>
        <p:nvSpPr>
          <p:cNvPr id="37893" name="AutoShape 6">
            <a:extLst>
              <a:ext uri="{FF2B5EF4-FFF2-40B4-BE49-F238E27FC236}">
                <a16:creationId xmlns="" xmlns:a16="http://schemas.microsoft.com/office/drawing/2014/main" id="{AA73CECD-2F45-4FD0-8E87-816BF8F1EDDC}"/>
              </a:ext>
            </a:extLst>
          </p:cNvPr>
          <p:cNvSpPr>
            <a:spLocks noChangeArrowheads="1"/>
          </p:cNvSpPr>
          <p:nvPr/>
        </p:nvSpPr>
        <p:spPr bwMode="auto">
          <a:xfrm>
            <a:off x="2339975" y="3933825"/>
            <a:ext cx="1439863" cy="142875"/>
          </a:xfrm>
          <a:prstGeom prst="flowChartMagneticDrum">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37894" name="Picture 41" descr="des_block">
            <a:extLst>
              <a:ext uri="{FF2B5EF4-FFF2-40B4-BE49-F238E27FC236}">
                <a16:creationId xmlns="" xmlns:a16="http://schemas.microsoft.com/office/drawing/2014/main" id="{E13AE6DE-117F-49F1-A863-1F0711CAE880}"/>
              </a:ext>
            </a:extLst>
          </p:cNvPr>
          <p:cNvPicPr>
            <a:picLocks noGrp="1" noChangeAspect="1" noChangeArrowheads="1"/>
          </p:cNvPicPr>
          <p:nvPr>
            <p:ph sz="half" idx="2"/>
          </p:nvPr>
        </p:nvPicPr>
        <p:blipFill>
          <a:blip r:embed="rId3">
            <a:extLst>
              <a:ext uri="{28A0092B-C50C-407E-A947-70E740481C1C}">
                <a14:useLocalDpi xmlns="" xmlns:a14="http://schemas.microsoft.com/office/drawing/2010/main" val="0"/>
              </a:ext>
            </a:extLst>
          </a:blip>
          <a:srcRect/>
          <a:stretch>
            <a:fillRect/>
          </a:stretch>
        </p:blipFill>
        <p:spPr>
          <a:xfrm>
            <a:off x="2339975" y="1125538"/>
            <a:ext cx="2422525" cy="2592387"/>
          </a:xfrm>
          <a:noFill/>
        </p:spPr>
      </p:pic>
      <p:pic>
        <p:nvPicPr>
          <p:cNvPr id="37895" name="Picture 49" descr="des_princ">
            <a:extLst>
              <a:ext uri="{FF2B5EF4-FFF2-40B4-BE49-F238E27FC236}">
                <a16:creationId xmlns="" xmlns:a16="http://schemas.microsoft.com/office/drawing/2014/main" id="{41DB0D4A-341D-4E88-A2BC-BE9882A8DCD5}"/>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16688" y="200025"/>
            <a:ext cx="2382837"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6" name="Line 51">
            <a:extLst>
              <a:ext uri="{FF2B5EF4-FFF2-40B4-BE49-F238E27FC236}">
                <a16:creationId xmlns="" xmlns:a16="http://schemas.microsoft.com/office/drawing/2014/main" id="{146AB7C9-DC50-4C73-9D75-B0B95BF12848}"/>
              </a:ext>
            </a:extLst>
          </p:cNvPr>
          <p:cNvSpPr>
            <a:spLocks noChangeShapeType="1"/>
          </p:cNvSpPr>
          <p:nvPr/>
        </p:nvSpPr>
        <p:spPr bwMode="auto">
          <a:xfrm flipV="1">
            <a:off x="3995738" y="836613"/>
            <a:ext cx="2447925" cy="1008062"/>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97" name="Line 52">
            <a:extLst>
              <a:ext uri="{FF2B5EF4-FFF2-40B4-BE49-F238E27FC236}">
                <a16:creationId xmlns="" xmlns:a16="http://schemas.microsoft.com/office/drawing/2014/main" id="{C135D049-BE27-4C8A-A0CC-3E2A7A3BE8C1}"/>
              </a:ext>
            </a:extLst>
          </p:cNvPr>
          <p:cNvSpPr>
            <a:spLocks noChangeShapeType="1"/>
          </p:cNvSpPr>
          <p:nvPr/>
        </p:nvSpPr>
        <p:spPr bwMode="auto">
          <a:xfrm>
            <a:off x="3924300" y="2924175"/>
            <a:ext cx="2519363" cy="180022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 name="Foliennummernplatzhalter 3">
            <a:extLst>
              <a:ext uri="{FF2B5EF4-FFF2-40B4-BE49-F238E27FC236}">
                <a16:creationId xmlns="" xmlns:a16="http://schemas.microsoft.com/office/drawing/2014/main" id="{5097D002-CB42-4C13-983D-80DB3845A36C}"/>
              </a:ext>
            </a:extLst>
          </p:cNvPr>
          <p:cNvSpPr>
            <a:spLocks noGrp="1"/>
          </p:cNvSpPr>
          <p:nvPr>
            <p:ph type="sldNum" sz="quarter" idx="10"/>
          </p:nvPr>
        </p:nvSpPr>
        <p:spPr>
          <a:xfrm>
            <a:off x="8534400" y="6602734"/>
            <a:ext cx="504825" cy="19149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209EF73-18CF-4B02-99FA-B6B7243FDC7E}" type="slidenum">
              <a:rPr kumimoji="0" lang="de-DE" altLang="en-US" sz="800" b="0" i="0" u="none" strike="noStrike" kern="1200" cap="none" spc="0" normalizeH="0" baseline="0" noProof="0" smtClean="0">
                <a:ln>
                  <a:noFill/>
                </a:ln>
                <a:solidFill>
                  <a:srgbClr val="394073"/>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de-DE" altLang="en-US" sz="800" b="0" i="0" u="none" strike="noStrike" kern="1200" cap="none" spc="0" normalizeH="0" baseline="0" noProof="0" dirty="0">
              <a:ln>
                <a:noFill/>
              </a:ln>
              <a:solidFill>
                <a:srgbClr val="394073"/>
              </a:solidFill>
              <a:effectLst/>
              <a:uLnTx/>
              <a:uFillTx/>
              <a:latin typeface="Arial" panose="020B0604020202020204" pitchFamily="34" charset="0"/>
              <a:ea typeface="ＭＳ Ｐゴシック" panose="020B0600070205080204" pitchFamily="34" charset="-128"/>
              <a:cs typeface="+mn-cs"/>
            </a:endParaRPr>
          </a:p>
        </p:txBody>
      </p:sp>
      <p:sp>
        <p:nvSpPr>
          <p:cNvPr id="12" name="Fußzeilenplatzhalter 4">
            <a:extLst>
              <a:ext uri="{FF2B5EF4-FFF2-40B4-BE49-F238E27FC236}">
                <a16:creationId xmlns="" xmlns:a16="http://schemas.microsoft.com/office/drawing/2014/main" id="{5ADFDBD5-268D-432C-A30A-9A87FCAFC42E}"/>
              </a:ext>
            </a:extLst>
          </p:cNvPr>
          <p:cNvSpPr>
            <a:spLocks noGrp="1"/>
          </p:cNvSpPr>
          <p:nvPr>
            <p:ph type="ftr" sz="quarter" idx="11"/>
          </p:nvPr>
        </p:nvSpPr>
        <p:spPr>
          <a:xfrm>
            <a:off x="2514600" y="6671754"/>
            <a:ext cx="4321175" cy="2159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Chapter 3 of </a:t>
            </a:r>
            <a:r>
              <a:rPr kumimoji="0" lang="de-DE" altLang="en-US" sz="800" b="0" i="1"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Understanding Cryptography</a:t>
            </a:r>
            <a:r>
              <a:rPr kumimoji="0" lang="de-DE" altLang="en-US" sz="800" b="0" i="0" u="none" strike="noStrike" kern="1200" cap="none" spc="0" normalizeH="0" baseline="0" noProof="0" dirty="0">
                <a:ln>
                  <a:noFill/>
                </a:ln>
                <a:solidFill>
                  <a:schemeClr val="accent3">
                    <a:lumMod val="75000"/>
                  </a:schemeClr>
                </a:solidFill>
                <a:effectLst/>
                <a:uLnTx/>
                <a:uFillTx/>
                <a:latin typeface="Arial" panose="020B0604020202020204" pitchFamily="34" charset="0"/>
                <a:ea typeface="ＭＳ Ｐゴシック" panose="020B0600070205080204" pitchFamily="34" charset="-128"/>
                <a:cs typeface="+mn-cs"/>
              </a:rPr>
              <a:t> by Christof Paar and Jan Pelzl</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7990</TotalTime>
  <Words>2443</Words>
  <Application>Microsoft Office PowerPoint</Application>
  <PresentationFormat>On-screen Show (4:3)</PresentationFormat>
  <Paragraphs>425</Paragraphs>
  <Slides>29</Slides>
  <Notes>23</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Sockets</vt:lpstr>
      <vt:lpstr>Folienvorlage2</vt:lpstr>
      <vt:lpstr>Data Encryption Standard (DES)</vt:lpstr>
      <vt:lpstr>Outline</vt:lpstr>
      <vt:lpstr>Introduction to DES</vt:lpstr>
      <vt:lpstr>Classification of DES in the Field of Cryptology</vt:lpstr>
      <vt:lpstr>DES Facts</vt:lpstr>
      <vt:lpstr>Block Cipher Primitives: Confusion and Diffusion</vt:lpstr>
      <vt:lpstr>Product Ciphers</vt:lpstr>
      <vt:lpstr>Overview of DES Algorithm</vt:lpstr>
      <vt:lpstr>Overview of DES Algorithm</vt:lpstr>
      <vt:lpstr>Encryption Round</vt:lpstr>
      <vt:lpstr>DES Feistel Network (1)</vt:lpstr>
      <vt:lpstr>The DES Feistel Network (2)</vt:lpstr>
      <vt:lpstr>Internal Structure of DES</vt:lpstr>
      <vt:lpstr>Initial and Final Permutation</vt:lpstr>
      <vt:lpstr>The f-Function</vt:lpstr>
      <vt:lpstr>The Expansion Function E</vt:lpstr>
      <vt:lpstr>XOR Round Key</vt:lpstr>
      <vt:lpstr>The DES S-Boxes</vt:lpstr>
      <vt:lpstr>DES S-Box</vt:lpstr>
      <vt:lpstr>The Permutation P</vt:lpstr>
      <vt:lpstr>Key Schedule (1)</vt:lpstr>
      <vt:lpstr>Key Schedule (2)</vt:lpstr>
      <vt:lpstr>Decryption </vt:lpstr>
      <vt:lpstr>Security of DES</vt:lpstr>
      <vt:lpstr>Security of DES</vt:lpstr>
      <vt:lpstr>Triple DES – 3DES</vt:lpstr>
      <vt:lpstr>Alternatives to DES</vt:lpstr>
      <vt:lpstr>Summary</vt:lpstr>
      <vt:lpstr>Resources</vt:lpstr>
    </vt:vector>
  </TitlesOfParts>
  <Manager>Intro to Security</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dc:title>
  <dc:creator>ae</dc:creator>
  <cp:lastModifiedBy>Armstrong Nhlabatsi</cp:lastModifiedBy>
  <cp:revision>226</cp:revision>
  <dcterms:created xsi:type="dcterms:W3CDTF">2014-02-06T10:48:13Z</dcterms:created>
  <dcterms:modified xsi:type="dcterms:W3CDTF">2021-09-07T06:05:04Z</dcterms:modified>
</cp:coreProperties>
</file>