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Default Extension="gif" ContentType="image/gif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5" r:id="rId1"/>
  </p:sldMasterIdLst>
  <p:notesMasterIdLst>
    <p:notesMasterId r:id="rId27"/>
  </p:notesMasterIdLst>
  <p:sldIdLst>
    <p:sldId id="256" r:id="rId2"/>
    <p:sldId id="867" r:id="rId3"/>
    <p:sldId id="859" r:id="rId4"/>
    <p:sldId id="858" r:id="rId5"/>
    <p:sldId id="861" r:id="rId6"/>
    <p:sldId id="866" r:id="rId7"/>
    <p:sldId id="449" r:id="rId8"/>
    <p:sldId id="862" r:id="rId9"/>
    <p:sldId id="450" r:id="rId10"/>
    <p:sldId id="451" r:id="rId11"/>
    <p:sldId id="849" r:id="rId12"/>
    <p:sldId id="853" r:id="rId13"/>
    <p:sldId id="863" r:id="rId14"/>
    <p:sldId id="817" r:id="rId15"/>
    <p:sldId id="854" r:id="rId16"/>
    <p:sldId id="851" r:id="rId17"/>
    <p:sldId id="448" r:id="rId18"/>
    <p:sldId id="461" r:id="rId19"/>
    <p:sldId id="864" r:id="rId20"/>
    <p:sldId id="856" r:id="rId21"/>
    <p:sldId id="865" r:id="rId22"/>
    <p:sldId id="857" r:id="rId23"/>
    <p:sldId id="441" r:id="rId24"/>
    <p:sldId id="852" r:id="rId25"/>
    <p:sldId id="860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karim Erradi" initials="AE" lastIdx="1" clrIdx="0">
    <p:extLst>
      <p:ext uri="{19B8F6BF-5375-455C-9EA6-DF929625EA0E}">
        <p15:presenceInfo xmlns="" xmlns:p15="http://schemas.microsoft.com/office/powerpoint/2012/main" userId="S-1-5-21-193565782-724644236-3023842483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58" autoAdjust="0"/>
    <p:restoredTop sz="79227" autoAdjust="0"/>
  </p:normalViewPr>
  <p:slideViewPr>
    <p:cSldViewPr>
      <p:cViewPr varScale="1">
        <p:scale>
          <a:sx n="69" d="100"/>
          <a:sy n="69" d="100"/>
        </p:scale>
        <p:origin x="-20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67631-AF7B-4652-8CF6-B5C5E05608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106FA3-0527-45CE-B467-F233BDEAA5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Block Ciphers Modes of Operation</a:t>
          </a:r>
        </a:p>
      </dgm:t>
    </dgm:pt>
    <dgm:pt modelId="{B379FF89-2A8E-414D-9950-72C680AE8B6E}" type="parTrans" cxnId="{8953256D-4E21-41B4-80A0-5005B5C7C34F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60B59F-E723-4168-A5B0-E8421A48F311}" type="sibTrans" cxnId="{8953256D-4E21-41B4-80A0-5005B5C7C34F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E6E9F-1766-4722-A69F-EFB7F0DD882B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Deterministic</a:t>
          </a:r>
        </a:p>
      </dgm:t>
    </dgm:pt>
    <dgm:pt modelId="{6C4D2CE5-9510-47AE-BE48-A7CEBA674847}" type="parTrans" cxnId="{F2A04D11-3D0F-41E2-9741-16B65A5EEC39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428DD4-1188-42F9-A63C-BCFA80C7FFAE}" type="sibTrans" cxnId="{F2A04D11-3D0F-41E2-9741-16B65A5EEC39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D84D63-6489-4BE9-92EB-BA9BDADD520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Electronic Code Book mode (ECB)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F631E9-6B58-4FD1-BFE8-2A80FF233566}" type="parTrans" cxnId="{9F73C924-E349-40BD-8A87-519B57595F7B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DF9E87-10BD-4E54-BBB6-15E600355850}" type="sibTrans" cxnId="{9F73C924-E349-40BD-8A87-519B57595F7B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DC2A97-0094-4C95-A8F4-FDA7AA60AD1B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Probabilistic</a:t>
          </a:r>
        </a:p>
      </dgm:t>
    </dgm:pt>
    <dgm:pt modelId="{2647B294-24E6-4051-88FB-0DA65FD8704D}" type="parTrans" cxnId="{63DF74FD-E85E-4C04-904F-08F02C80C8AC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569AD8-308C-40AB-8A2D-F1C2F17ACCD1}" type="sibTrans" cxnId="{63DF74FD-E85E-4C04-904F-08F02C80C8AC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CA7677-4B5B-484C-90DC-C21D6814C44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Cipher Block Chaining mode (CBC)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4C32BA-B113-4DEE-912D-04461E354567}" type="parTrans" cxnId="{01317FF8-9592-49D6-A8F5-B186DEC48126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7B68C6-7DEB-40F7-831D-137876EF8ED6}" type="sibTrans" cxnId="{01317FF8-9592-49D6-A8F5-B186DEC48126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49BF7E-A56D-4396-BC37-EB0DF0F14B9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Stream Modes of Operation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DE6694-25E2-4342-B674-321C977ACCDD}" type="parTrans" cxnId="{B7088CE1-A04F-4F08-A96B-97273EA839F4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F1D278-A9C3-4501-8E85-22638830C3E5}" type="sibTrans" cxnId="{B7088CE1-A04F-4F08-A96B-97273EA839F4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6516C8-F1DC-427D-ACA8-11DD4BDB722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Output Feedback mode (OFB)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767D36-1FDF-4E35-8756-EF4542C66EA7}" type="parTrans" cxnId="{3EE21379-DCF0-4D4A-926E-66AC72397730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A477C9E-FFBD-4D31-A4AF-CA6CB0A75B3F}" type="sibTrans" cxnId="{3EE21379-DCF0-4D4A-926E-66AC72397730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0FF21A-6676-4335-979F-9FE5B16A1C9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Cipher Feedback mode (CFB)</a:t>
          </a:r>
          <a:endParaRPr lang="en-U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4E4B8-DE09-4128-8A29-F73E66F7ADEB}" type="parTrans" cxnId="{1B050EA7-99C6-4322-B885-333FFEF80AB5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248A33-CCD1-4B3C-8E99-39DF33133967}" type="sibTrans" cxnId="{1B050EA7-99C6-4322-B885-333FFEF80AB5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4DB498-AC32-4889-8DC8-BD1930BB74D1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Counter mode (CTR)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7E8F90-8C27-4865-8CC6-9716643F3CEC}" type="parTrans" cxnId="{F51842F3-B312-4BA6-AA4E-741138EF2CD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4F341-A938-4A37-9C76-D137F141660A}" type="sibTrans" cxnId="{F51842F3-B312-4BA6-AA4E-741138EF2CD2}">
      <dgm:prSet/>
      <dgm:spPr/>
      <dgm:t>
        <a:bodyPr/>
        <a:lstStyle/>
        <a:p>
          <a:endParaRPr lang="en-US" sz="2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D5AD9A-9507-4DF2-B639-BFEB2793983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Block Modes of Operation</a:t>
          </a:r>
        </a:p>
      </dgm:t>
    </dgm:pt>
    <dgm:pt modelId="{DD1BB904-0CDB-425D-80FA-59E21DA46118}" type="parTrans" cxnId="{68496A9C-FFAA-483B-BC79-4DC11E02A09D}">
      <dgm:prSet/>
      <dgm:spPr/>
      <dgm:t>
        <a:bodyPr/>
        <a:lstStyle/>
        <a:p>
          <a:endParaRPr lang="en-US"/>
        </a:p>
      </dgm:t>
    </dgm:pt>
    <dgm:pt modelId="{7D3D38EC-F88A-476B-BABF-3292DA8A3C13}" type="sibTrans" cxnId="{68496A9C-FFAA-483B-BC79-4DC11E02A09D}">
      <dgm:prSet/>
      <dgm:spPr/>
      <dgm:t>
        <a:bodyPr/>
        <a:lstStyle/>
        <a:p>
          <a:endParaRPr lang="en-US"/>
        </a:p>
      </dgm:t>
    </dgm:pt>
    <dgm:pt modelId="{7C43C110-AD6B-459E-B728-972062EEBAED}" type="pres">
      <dgm:prSet presAssocID="{12667631-AF7B-4652-8CF6-B5C5E05608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852E80-E482-4EA3-BA46-97B354D9CE27}" type="pres">
      <dgm:prSet presAssocID="{DE106FA3-0527-45CE-B467-F233BDEAA5D1}" presName="hierRoot1" presStyleCnt="0">
        <dgm:presLayoutVars>
          <dgm:hierBranch val="init"/>
        </dgm:presLayoutVars>
      </dgm:prSet>
      <dgm:spPr/>
    </dgm:pt>
    <dgm:pt modelId="{7ACD0373-FF52-49B8-AA8F-1B9D6E7568F0}" type="pres">
      <dgm:prSet presAssocID="{DE106FA3-0527-45CE-B467-F233BDEAA5D1}" presName="rootComposite1" presStyleCnt="0"/>
      <dgm:spPr/>
    </dgm:pt>
    <dgm:pt modelId="{F87A4BAA-B1DF-4F18-916F-9CC9D60940BE}" type="pres">
      <dgm:prSet presAssocID="{DE106FA3-0527-45CE-B467-F233BDEAA5D1}" presName="rootText1" presStyleLbl="node0" presStyleIdx="0" presStyleCnt="1" custScaleX="134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55E1BD-4FFC-4B18-81D8-298554DBD2DD}" type="pres">
      <dgm:prSet presAssocID="{DE106FA3-0527-45CE-B467-F233BDEAA5D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09114C2-0C7B-442D-AD1A-01EB64F59969}" type="pres">
      <dgm:prSet presAssocID="{DE106FA3-0527-45CE-B467-F233BDEAA5D1}" presName="hierChild2" presStyleCnt="0"/>
      <dgm:spPr/>
    </dgm:pt>
    <dgm:pt modelId="{0192DD74-C92B-4F44-8FB1-93D1384E73D3}" type="pres">
      <dgm:prSet presAssocID="{6C4D2CE5-9510-47AE-BE48-A7CEBA67484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EAF772C-8EE2-4D5C-9816-563BC18DD22A}" type="pres">
      <dgm:prSet presAssocID="{6ACE6E9F-1766-4722-A69F-EFB7F0DD882B}" presName="hierRoot2" presStyleCnt="0">
        <dgm:presLayoutVars>
          <dgm:hierBranch val="init"/>
        </dgm:presLayoutVars>
      </dgm:prSet>
      <dgm:spPr/>
    </dgm:pt>
    <dgm:pt modelId="{DBAA7B54-FF0C-4D6A-95D7-29DA7B60D793}" type="pres">
      <dgm:prSet presAssocID="{6ACE6E9F-1766-4722-A69F-EFB7F0DD882B}" presName="rootComposite" presStyleCnt="0"/>
      <dgm:spPr/>
    </dgm:pt>
    <dgm:pt modelId="{93F0D502-94C8-403F-80A2-B627A3367D96}" type="pres">
      <dgm:prSet presAssocID="{6ACE6E9F-1766-4722-A69F-EFB7F0DD882B}" presName="rootText" presStyleLbl="node2" presStyleIdx="0" presStyleCnt="2" custScaleX="121614" custLinFactNeighborX="-30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8AD15-CC21-495F-B685-01395DC6D611}" type="pres">
      <dgm:prSet presAssocID="{6ACE6E9F-1766-4722-A69F-EFB7F0DD882B}" presName="rootConnector" presStyleLbl="node2" presStyleIdx="0" presStyleCnt="2"/>
      <dgm:spPr/>
      <dgm:t>
        <a:bodyPr/>
        <a:lstStyle/>
        <a:p>
          <a:endParaRPr lang="en-US"/>
        </a:p>
      </dgm:t>
    </dgm:pt>
    <dgm:pt modelId="{DCF29FD9-3B92-4B2E-9005-1359611AE8C0}" type="pres">
      <dgm:prSet presAssocID="{6ACE6E9F-1766-4722-A69F-EFB7F0DD882B}" presName="hierChild4" presStyleCnt="0"/>
      <dgm:spPr/>
    </dgm:pt>
    <dgm:pt modelId="{1D411780-A007-49C9-9D24-7EA731ACE26E}" type="pres">
      <dgm:prSet presAssocID="{04F631E9-6B58-4FD1-BFE8-2A80FF233566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2BDE699-9C9E-41B9-926B-960CDB7FF131}" type="pres">
      <dgm:prSet presAssocID="{90D84D63-6489-4BE9-92EB-BA9BDADD5202}" presName="hierRoot2" presStyleCnt="0">
        <dgm:presLayoutVars>
          <dgm:hierBranch val="init"/>
        </dgm:presLayoutVars>
      </dgm:prSet>
      <dgm:spPr/>
    </dgm:pt>
    <dgm:pt modelId="{5400ECD6-3EB4-4A47-A956-F66B1E22C0AD}" type="pres">
      <dgm:prSet presAssocID="{90D84D63-6489-4BE9-92EB-BA9BDADD5202}" presName="rootComposite" presStyleCnt="0"/>
      <dgm:spPr/>
    </dgm:pt>
    <dgm:pt modelId="{8FBA93EB-6D3D-4117-BCBF-9E06EFD34CCA}" type="pres">
      <dgm:prSet presAssocID="{90D84D63-6489-4BE9-92EB-BA9BDADD5202}" presName="rootText" presStyleLbl="node3" presStyleIdx="0" presStyleCnt="3" custScaleX="121133" custLinFactNeighborX="586" custLinFactNeighborY="-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C53B7-2AAB-40C9-A96A-5EB75C01CAFD}" type="pres">
      <dgm:prSet presAssocID="{90D84D63-6489-4BE9-92EB-BA9BDADD5202}" presName="rootConnector" presStyleLbl="node3" presStyleIdx="0" presStyleCnt="3"/>
      <dgm:spPr/>
      <dgm:t>
        <a:bodyPr/>
        <a:lstStyle/>
        <a:p>
          <a:endParaRPr lang="en-US"/>
        </a:p>
      </dgm:t>
    </dgm:pt>
    <dgm:pt modelId="{A0F7B8E5-FD8C-4F4E-86BA-F0FB51D48938}" type="pres">
      <dgm:prSet presAssocID="{90D84D63-6489-4BE9-92EB-BA9BDADD5202}" presName="hierChild4" presStyleCnt="0"/>
      <dgm:spPr/>
    </dgm:pt>
    <dgm:pt modelId="{AA770A7E-D96C-46B3-9DF9-1FF103028632}" type="pres">
      <dgm:prSet presAssocID="{90D84D63-6489-4BE9-92EB-BA9BDADD5202}" presName="hierChild5" presStyleCnt="0"/>
      <dgm:spPr/>
    </dgm:pt>
    <dgm:pt modelId="{C39D3097-51FD-440A-BF3B-D05F60D339D4}" type="pres">
      <dgm:prSet presAssocID="{6ACE6E9F-1766-4722-A69F-EFB7F0DD882B}" presName="hierChild5" presStyleCnt="0"/>
      <dgm:spPr/>
    </dgm:pt>
    <dgm:pt modelId="{16400DC6-1195-4CC9-9EE9-F6ED0FF1CEB7}" type="pres">
      <dgm:prSet presAssocID="{2647B294-24E6-4051-88FB-0DA65FD8704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00F8F271-483E-483B-B460-719CDCE17262}" type="pres">
      <dgm:prSet presAssocID="{73DC2A97-0094-4C95-A8F4-FDA7AA60AD1B}" presName="hierRoot2" presStyleCnt="0">
        <dgm:presLayoutVars>
          <dgm:hierBranch val="init"/>
        </dgm:presLayoutVars>
      </dgm:prSet>
      <dgm:spPr/>
    </dgm:pt>
    <dgm:pt modelId="{ECC8979D-70F5-40EC-B0AF-EA8B1A42AC76}" type="pres">
      <dgm:prSet presAssocID="{73DC2A97-0094-4C95-A8F4-FDA7AA60AD1B}" presName="rootComposite" presStyleCnt="0"/>
      <dgm:spPr/>
    </dgm:pt>
    <dgm:pt modelId="{35DB893B-B54C-4725-B857-63AAAE499E94}" type="pres">
      <dgm:prSet presAssocID="{73DC2A97-0094-4C95-A8F4-FDA7AA60AD1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8085A-6035-4AAD-AD97-7A7ADF5DA342}" type="pres">
      <dgm:prSet presAssocID="{73DC2A97-0094-4C95-A8F4-FDA7AA60AD1B}" presName="rootConnector" presStyleLbl="node2" presStyleIdx="1" presStyleCnt="2"/>
      <dgm:spPr/>
      <dgm:t>
        <a:bodyPr/>
        <a:lstStyle/>
        <a:p>
          <a:endParaRPr lang="en-US"/>
        </a:p>
      </dgm:t>
    </dgm:pt>
    <dgm:pt modelId="{7CC6805C-C204-41BF-A19B-7C3F7AA4EA07}" type="pres">
      <dgm:prSet presAssocID="{73DC2A97-0094-4C95-A8F4-FDA7AA60AD1B}" presName="hierChild4" presStyleCnt="0"/>
      <dgm:spPr/>
    </dgm:pt>
    <dgm:pt modelId="{56AE3311-8645-4DCF-97E8-6FA5B6C3D818}" type="pres">
      <dgm:prSet presAssocID="{DD1BB904-0CDB-425D-80FA-59E21DA46118}" presName="Name37" presStyleLbl="parChTrans1D3" presStyleIdx="1" presStyleCnt="3"/>
      <dgm:spPr/>
      <dgm:t>
        <a:bodyPr/>
        <a:lstStyle/>
        <a:p>
          <a:endParaRPr lang="en-US"/>
        </a:p>
      </dgm:t>
    </dgm:pt>
    <dgm:pt modelId="{5C907778-169A-4F8C-871E-4B8CCA7F170F}" type="pres">
      <dgm:prSet presAssocID="{C2D5AD9A-9507-4DF2-B639-BFEB2793983A}" presName="hierRoot2" presStyleCnt="0">
        <dgm:presLayoutVars>
          <dgm:hierBranch val="init"/>
        </dgm:presLayoutVars>
      </dgm:prSet>
      <dgm:spPr/>
    </dgm:pt>
    <dgm:pt modelId="{0A4C8698-300E-4E6B-BE29-BAEB5E6DDA9F}" type="pres">
      <dgm:prSet presAssocID="{C2D5AD9A-9507-4DF2-B639-BFEB2793983A}" presName="rootComposite" presStyleCnt="0"/>
      <dgm:spPr/>
    </dgm:pt>
    <dgm:pt modelId="{5DAD14DA-88E1-494D-B2AE-4E1F59A2DE91}" type="pres">
      <dgm:prSet presAssocID="{C2D5AD9A-9507-4DF2-B639-BFEB2793983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2EB2D-B48F-49D2-B7C0-363F907AE1E5}" type="pres">
      <dgm:prSet presAssocID="{C2D5AD9A-9507-4DF2-B639-BFEB2793983A}" presName="rootConnector" presStyleLbl="node3" presStyleIdx="1" presStyleCnt="3"/>
      <dgm:spPr/>
      <dgm:t>
        <a:bodyPr/>
        <a:lstStyle/>
        <a:p>
          <a:endParaRPr lang="en-US"/>
        </a:p>
      </dgm:t>
    </dgm:pt>
    <dgm:pt modelId="{0C556EA8-DD86-4BD5-9E43-1EF186201B96}" type="pres">
      <dgm:prSet presAssocID="{C2D5AD9A-9507-4DF2-B639-BFEB2793983A}" presName="hierChild4" presStyleCnt="0"/>
      <dgm:spPr/>
    </dgm:pt>
    <dgm:pt modelId="{86B692A2-E90A-4FDB-B81D-A28522FE129D}" type="pres">
      <dgm:prSet presAssocID="{7E4C32BA-B113-4DEE-912D-04461E354567}" presName="Name37" presStyleLbl="parChTrans1D4" presStyleIdx="0" presStyleCnt="4"/>
      <dgm:spPr/>
      <dgm:t>
        <a:bodyPr/>
        <a:lstStyle/>
        <a:p>
          <a:endParaRPr lang="en-US"/>
        </a:p>
      </dgm:t>
    </dgm:pt>
    <dgm:pt modelId="{D425CCC8-BDA6-4C04-B654-24B651257CD4}" type="pres">
      <dgm:prSet presAssocID="{05CA7677-4B5B-484C-90DC-C21D6814C446}" presName="hierRoot2" presStyleCnt="0">
        <dgm:presLayoutVars>
          <dgm:hierBranch val="init"/>
        </dgm:presLayoutVars>
      </dgm:prSet>
      <dgm:spPr/>
    </dgm:pt>
    <dgm:pt modelId="{5C960C0A-20B2-4363-A326-3BA12A85F4FF}" type="pres">
      <dgm:prSet presAssocID="{05CA7677-4B5B-484C-90DC-C21D6814C446}" presName="rootComposite" presStyleCnt="0"/>
      <dgm:spPr/>
    </dgm:pt>
    <dgm:pt modelId="{550D9D38-B19E-479B-9C87-22A06E007EEC}" type="pres">
      <dgm:prSet presAssocID="{05CA7677-4B5B-484C-90DC-C21D6814C446}" presName="rootText" presStyleLbl="node4" presStyleIdx="0" presStyleCnt="4" custScaleX="138374" custLinFactNeighborX="-3399" custLinFactNeighborY="-52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9F5B71-7938-4091-B8E0-7B54B2CECF48}" type="pres">
      <dgm:prSet presAssocID="{05CA7677-4B5B-484C-90DC-C21D6814C446}" presName="rootConnector" presStyleLbl="node4" presStyleIdx="0" presStyleCnt="4"/>
      <dgm:spPr/>
      <dgm:t>
        <a:bodyPr/>
        <a:lstStyle/>
        <a:p>
          <a:endParaRPr lang="en-US"/>
        </a:p>
      </dgm:t>
    </dgm:pt>
    <dgm:pt modelId="{1B3FD027-9B6B-4A31-81BD-62CED4E2BFBC}" type="pres">
      <dgm:prSet presAssocID="{05CA7677-4B5B-484C-90DC-C21D6814C446}" presName="hierChild4" presStyleCnt="0"/>
      <dgm:spPr/>
    </dgm:pt>
    <dgm:pt modelId="{9D0FC45F-EB7E-41BD-A372-503CDC75CAA6}" type="pres">
      <dgm:prSet presAssocID="{05CA7677-4B5B-484C-90DC-C21D6814C446}" presName="hierChild5" presStyleCnt="0"/>
      <dgm:spPr/>
    </dgm:pt>
    <dgm:pt modelId="{6210FF6F-BCD0-4DDD-AAEE-9A92F5030D26}" type="pres">
      <dgm:prSet presAssocID="{C2D5AD9A-9507-4DF2-B639-BFEB2793983A}" presName="hierChild5" presStyleCnt="0"/>
      <dgm:spPr/>
    </dgm:pt>
    <dgm:pt modelId="{81516FC1-DAB6-42C9-B76A-E8BA45757A9F}" type="pres">
      <dgm:prSet presAssocID="{EDDE6694-25E2-4342-B674-321C977ACCDD}" presName="Name37" presStyleLbl="parChTrans1D3" presStyleIdx="2" presStyleCnt="3"/>
      <dgm:spPr/>
      <dgm:t>
        <a:bodyPr/>
        <a:lstStyle/>
        <a:p>
          <a:endParaRPr lang="en-US"/>
        </a:p>
      </dgm:t>
    </dgm:pt>
    <dgm:pt modelId="{CB901FF6-CDB6-4DF0-9984-B84AA8BF1858}" type="pres">
      <dgm:prSet presAssocID="{C749BF7E-A56D-4396-BC37-EB0DF0F14B95}" presName="hierRoot2" presStyleCnt="0">
        <dgm:presLayoutVars>
          <dgm:hierBranch val="init"/>
        </dgm:presLayoutVars>
      </dgm:prSet>
      <dgm:spPr/>
    </dgm:pt>
    <dgm:pt modelId="{EF6A547C-FDE3-47C8-90CB-9BD115C054F1}" type="pres">
      <dgm:prSet presAssocID="{C749BF7E-A56D-4396-BC37-EB0DF0F14B95}" presName="rootComposite" presStyleCnt="0"/>
      <dgm:spPr/>
    </dgm:pt>
    <dgm:pt modelId="{2917F598-8237-4F3B-ACA8-A479953B053D}" type="pres">
      <dgm:prSet presAssocID="{C749BF7E-A56D-4396-BC37-EB0DF0F14B95}" presName="rootText" presStyleLbl="node3" presStyleIdx="2" presStyleCnt="3" custScaleX="142102" custLinFactNeighborX="637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F1701-ABB9-4CB2-AE15-C9174264235E}" type="pres">
      <dgm:prSet presAssocID="{C749BF7E-A56D-4396-BC37-EB0DF0F14B95}" presName="rootConnector" presStyleLbl="node3" presStyleIdx="2" presStyleCnt="3"/>
      <dgm:spPr/>
      <dgm:t>
        <a:bodyPr/>
        <a:lstStyle/>
        <a:p>
          <a:endParaRPr lang="en-US"/>
        </a:p>
      </dgm:t>
    </dgm:pt>
    <dgm:pt modelId="{36541431-C98D-41FE-8953-3C3250B0D0E6}" type="pres">
      <dgm:prSet presAssocID="{C749BF7E-A56D-4396-BC37-EB0DF0F14B95}" presName="hierChild4" presStyleCnt="0"/>
      <dgm:spPr/>
    </dgm:pt>
    <dgm:pt modelId="{1E7E7FD9-6111-4B7A-BC6A-BD5F23BFFD8D}" type="pres">
      <dgm:prSet presAssocID="{3C767D36-1FDF-4E35-8756-EF4542C66EA7}" presName="Name37" presStyleLbl="parChTrans1D4" presStyleIdx="1" presStyleCnt="4"/>
      <dgm:spPr/>
      <dgm:t>
        <a:bodyPr/>
        <a:lstStyle/>
        <a:p>
          <a:endParaRPr lang="en-US"/>
        </a:p>
      </dgm:t>
    </dgm:pt>
    <dgm:pt modelId="{EF2264F3-36B5-4B4C-A715-06FE8C11EFFE}" type="pres">
      <dgm:prSet presAssocID="{056516C8-F1DC-427D-ACA8-11DD4BDB722A}" presName="hierRoot2" presStyleCnt="0">
        <dgm:presLayoutVars>
          <dgm:hierBranch val="init"/>
        </dgm:presLayoutVars>
      </dgm:prSet>
      <dgm:spPr/>
    </dgm:pt>
    <dgm:pt modelId="{FC4D3BE8-3FFA-4E39-A937-FCB5CEBB59B0}" type="pres">
      <dgm:prSet presAssocID="{056516C8-F1DC-427D-ACA8-11DD4BDB722A}" presName="rootComposite" presStyleCnt="0"/>
      <dgm:spPr/>
    </dgm:pt>
    <dgm:pt modelId="{64A20CFE-4409-4507-B0F6-3E47FCD2AC8B}" type="pres">
      <dgm:prSet presAssocID="{056516C8-F1DC-427D-ACA8-11DD4BDB722A}" presName="rootText" presStyleLbl="node4" presStyleIdx="1" presStyleCnt="4" custLinFactNeighborX="70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07ACD7-587B-403C-AAB4-08A7E4732D56}" type="pres">
      <dgm:prSet presAssocID="{056516C8-F1DC-427D-ACA8-11DD4BDB722A}" presName="rootConnector" presStyleLbl="node4" presStyleIdx="1" presStyleCnt="4"/>
      <dgm:spPr/>
      <dgm:t>
        <a:bodyPr/>
        <a:lstStyle/>
        <a:p>
          <a:endParaRPr lang="en-US"/>
        </a:p>
      </dgm:t>
    </dgm:pt>
    <dgm:pt modelId="{D12C8E51-257C-4C72-B6D5-0A0013C8BBCB}" type="pres">
      <dgm:prSet presAssocID="{056516C8-F1DC-427D-ACA8-11DD4BDB722A}" presName="hierChild4" presStyleCnt="0"/>
      <dgm:spPr/>
    </dgm:pt>
    <dgm:pt modelId="{42D1FCBA-1050-4C18-9DA9-7DD442A8674E}" type="pres">
      <dgm:prSet presAssocID="{056516C8-F1DC-427D-ACA8-11DD4BDB722A}" presName="hierChild5" presStyleCnt="0"/>
      <dgm:spPr/>
    </dgm:pt>
    <dgm:pt modelId="{BD847AE5-2E24-4F1A-B1FA-A84B84FC2B83}" type="pres">
      <dgm:prSet presAssocID="{CB54E4B8-DE09-4128-8A29-F73E66F7ADEB}" presName="Name37" presStyleLbl="parChTrans1D4" presStyleIdx="2" presStyleCnt="4"/>
      <dgm:spPr/>
      <dgm:t>
        <a:bodyPr/>
        <a:lstStyle/>
        <a:p>
          <a:endParaRPr lang="en-US"/>
        </a:p>
      </dgm:t>
    </dgm:pt>
    <dgm:pt modelId="{1879E023-1A1E-4BC6-933C-47F616278748}" type="pres">
      <dgm:prSet presAssocID="{B00FF21A-6676-4335-979F-9FE5B16A1C93}" presName="hierRoot2" presStyleCnt="0">
        <dgm:presLayoutVars>
          <dgm:hierBranch val="init"/>
        </dgm:presLayoutVars>
      </dgm:prSet>
      <dgm:spPr/>
    </dgm:pt>
    <dgm:pt modelId="{78A7286D-D76A-4655-A855-05DF47F33B25}" type="pres">
      <dgm:prSet presAssocID="{B00FF21A-6676-4335-979F-9FE5B16A1C93}" presName="rootComposite" presStyleCnt="0"/>
      <dgm:spPr/>
    </dgm:pt>
    <dgm:pt modelId="{55A80C91-6A53-42DE-8F97-151272D79EE4}" type="pres">
      <dgm:prSet presAssocID="{B00FF21A-6676-4335-979F-9FE5B16A1C93}" presName="rootText" presStyleLbl="node4" presStyleIdx="2" presStyleCnt="4" custLinFactNeighborX="70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CF14F5-2AEA-4B9B-9192-14C410D9558E}" type="pres">
      <dgm:prSet presAssocID="{B00FF21A-6676-4335-979F-9FE5B16A1C93}" presName="rootConnector" presStyleLbl="node4" presStyleIdx="2" presStyleCnt="4"/>
      <dgm:spPr/>
      <dgm:t>
        <a:bodyPr/>
        <a:lstStyle/>
        <a:p>
          <a:endParaRPr lang="en-US"/>
        </a:p>
      </dgm:t>
    </dgm:pt>
    <dgm:pt modelId="{5882D55D-4DD8-46B0-99E0-678F034661F5}" type="pres">
      <dgm:prSet presAssocID="{B00FF21A-6676-4335-979F-9FE5B16A1C93}" presName="hierChild4" presStyleCnt="0"/>
      <dgm:spPr/>
    </dgm:pt>
    <dgm:pt modelId="{9778B442-4269-4FA3-8D45-9E8C54216E3E}" type="pres">
      <dgm:prSet presAssocID="{B00FF21A-6676-4335-979F-9FE5B16A1C93}" presName="hierChild5" presStyleCnt="0"/>
      <dgm:spPr/>
    </dgm:pt>
    <dgm:pt modelId="{6138DF13-670E-4C45-BA57-60BCE41EF396}" type="pres">
      <dgm:prSet presAssocID="{8D7E8F90-8C27-4865-8CC6-9716643F3CEC}" presName="Name37" presStyleLbl="parChTrans1D4" presStyleIdx="3" presStyleCnt="4"/>
      <dgm:spPr/>
      <dgm:t>
        <a:bodyPr/>
        <a:lstStyle/>
        <a:p>
          <a:endParaRPr lang="en-US"/>
        </a:p>
      </dgm:t>
    </dgm:pt>
    <dgm:pt modelId="{96874E17-3702-4F15-8108-66F16F7C476B}" type="pres">
      <dgm:prSet presAssocID="{8D4DB498-AC32-4889-8DC8-BD1930BB74D1}" presName="hierRoot2" presStyleCnt="0">
        <dgm:presLayoutVars>
          <dgm:hierBranch val="init"/>
        </dgm:presLayoutVars>
      </dgm:prSet>
      <dgm:spPr/>
    </dgm:pt>
    <dgm:pt modelId="{CEF393D8-534B-4D54-A53A-8321DEC88B01}" type="pres">
      <dgm:prSet presAssocID="{8D4DB498-AC32-4889-8DC8-BD1930BB74D1}" presName="rootComposite" presStyleCnt="0"/>
      <dgm:spPr/>
    </dgm:pt>
    <dgm:pt modelId="{D73C0CE4-0B2A-478E-963C-D1AA6254DE66}" type="pres">
      <dgm:prSet presAssocID="{8D4DB498-AC32-4889-8DC8-BD1930BB74D1}" presName="rootText" presStyleLbl="node4" presStyleIdx="3" presStyleCnt="4" custLinFactNeighborX="70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27A073-817E-465B-851A-4F70FC06EDA6}" type="pres">
      <dgm:prSet presAssocID="{8D4DB498-AC32-4889-8DC8-BD1930BB74D1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FB9235-9AA9-4472-91CB-89BA460EA338}" type="pres">
      <dgm:prSet presAssocID="{8D4DB498-AC32-4889-8DC8-BD1930BB74D1}" presName="hierChild4" presStyleCnt="0"/>
      <dgm:spPr/>
    </dgm:pt>
    <dgm:pt modelId="{6426F810-DC7C-41D4-A044-E149DBF0906E}" type="pres">
      <dgm:prSet presAssocID="{8D4DB498-AC32-4889-8DC8-BD1930BB74D1}" presName="hierChild5" presStyleCnt="0"/>
      <dgm:spPr/>
    </dgm:pt>
    <dgm:pt modelId="{2C74FEF3-714D-4A3B-88B8-34A9284D2152}" type="pres">
      <dgm:prSet presAssocID="{C749BF7E-A56D-4396-BC37-EB0DF0F14B95}" presName="hierChild5" presStyleCnt="0"/>
      <dgm:spPr/>
    </dgm:pt>
    <dgm:pt modelId="{75311ED6-98AD-4C35-98B7-E6F0053BBE27}" type="pres">
      <dgm:prSet presAssocID="{73DC2A97-0094-4C95-A8F4-FDA7AA60AD1B}" presName="hierChild5" presStyleCnt="0"/>
      <dgm:spPr/>
    </dgm:pt>
    <dgm:pt modelId="{B82ABC0E-AF77-4741-853E-3C2E292D496E}" type="pres">
      <dgm:prSet presAssocID="{DE106FA3-0527-45CE-B467-F233BDEAA5D1}" presName="hierChild3" presStyleCnt="0"/>
      <dgm:spPr/>
    </dgm:pt>
  </dgm:ptLst>
  <dgm:cxnLst>
    <dgm:cxn modelId="{ACA26739-E15C-4C2F-8381-8CA237B84EDF}" type="presOf" srcId="{04F631E9-6B58-4FD1-BFE8-2A80FF233566}" destId="{1D411780-A007-49C9-9D24-7EA731ACE26E}" srcOrd="0" destOrd="0" presId="urn:microsoft.com/office/officeart/2005/8/layout/orgChart1"/>
    <dgm:cxn modelId="{3D5C6FC3-EF87-4FFE-9089-309045C54C9C}" type="presOf" srcId="{73DC2A97-0094-4C95-A8F4-FDA7AA60AD1B}" destId="{4DA8085A-6035-4AAD-AD97-7A7ADF5DA342}" srcOrd="1" destOrd="0" presId="urn:microsoft.com/office/officeart/2005/8/layout/orgChart1"/>
    <dgm:cxn modelId="{BBA48F6A-F9DA-4123-90F4-734786168C87}" type="presOf" srcId="{B00FF21A-6676-4335-979F-9FE5B16A1C93}" destId="{55A80C91-6A53-42DE-8F97-151272D79EE4}" srcOrd="0" destOrd="0" presId="urn:microsoft.com/office/officeart/2005/8/layout/orgChart1"/>
    <dgm:cxn modelId="{63DF74FD-E85E-4C04-904F-08F02C80C8AC}" srcId="{DE106FA3-0527-45CE-B467-F233BDEAA5D1}" destId="{73DC2A97-0094-4C95-A8F4-FDA7AA60AD1B}" srcOrd="1" destOrd="0" parTransId="{2647B294-24E6-4051-88FB-0DA65FD8704D}" sibTransId="{82569AD8-308C-40AB-8A2D-F1C2F17ACCD1}"/>
    <dgm:cxn modelId="{9F73C924-E349-40BD-8A87-519B57595F7B}" srcId="{6ACE6E9F-1766-4722-A69F-EFB7F0DD882B}" destId="{90D84D63-6489-4BE9-92EB-BA9BDADD5202}" srcOrd="0" destOrd="0" parTransId="{04F631E9-6B58-4FD1-BFE8-2A80FF233566}" sibTransId="{93DF9E87-10BD-4E54-BBB6-15E600355850}"/>
    <dgm:cxn modelId="{F4846301-B9FB-4D26-B718-EC424970179C}" type="presOf" srcId="{05CA7677-4B5B-484C-90DC-C21D6814C446}" destId="{629F5B71-7938-4091-B8E0-7B54B2CECF48}" srcOrd="1" destOrd="0" presId="urn:microsoft.com/office/officeart/2005/8/layout/orgChart1"/>
    <dgm:cxn modelId="{F51842F3-B312-4BA6-AA4E-741138EF2CD2}" srcId="{C749BF7E-A56D-4396-BC37-EB0DF0F14B95}" destId="{8D4DB498-AC32-4889-8DC8-BD1930BB74D1}" srcOrd="2" destOrd="0" parTransId="{8D7E8F90-8C27-4865-8CC6-9716643F3CEC}" sibTransId="{DAA4F341-A938-4A37-9C76-D137F141660A}"/>
    <dgm:cxn modelId="{8362FEE6-6E4F-4B00-B9B1-CE21000296B8}" type="presOf" srcId="{8D4DB498-AC32-4889-8DC8-BD1930BB74D1}" destId="{D73C0CE4-0B2A-478E-963C-D1AA6254DE66}" srcOrd="0" destOrd="0" presId="urn:microsoft.com/office/officeart/2005/8/layout/orgChart1"/>
    <dgm:cxn modelId="{34EF6464-D6B8-4A3E-A5C7-671CF362CC91}" type="presOf" srcId="{8D7E8F90-8C27-4865-8CC6-9716643F3CEC}" destId="{6138DF13-670E-4C45-BA57-60BCE41EF396}" srcOrd="0" destOrd="0" presId="urn:microsoft.com/office/officeart/2005/8/layout/orgChart1"/>
    <dgm:cxn modelId="{686573D5-6C41-4F7D-85B7-4E64CAF02091}" type="presOf" srcId="{2647B294-24E6-4051-88FB-0DA65FD8704D}" destId="{16400DC6-1195-4CC9-9EE9-F6ED0FF1CEB7}" srcOrd="0" destOrd="0" presId="urn:microsoft.com/office/officeart/2005/8/layout/orgChart1"/>
    <dgm:cxn modelId="{3EE21379-DCF0-4D4A-926E-66AC72397730}" srcId="{C749BF7E-A56D-4396-BC37-EB0DF0F14B95}" destId="{056516C8-F1DC-427D-ACA8-11DD4BDB722A}" srcOrd="0" destOrd="0" parTransId="{3C767D36-1FDF-4E35-8756-EF4542C66EA7}" sibTransId="{3A477C9E-FFBD-4D31-A4AF-CA6CB0A75B3F}"/>
    <dgm:cxn modelId="{4E952707-7D5E-4D4C-86FB-037C9DD6C178}" type="presOf" srcId="{6ACE6E9F-1766-4722-A69F-EFB7F0DD882B}" destId="{93F0D502-94C8-403F-80A2-B627A3367D96}" srcOrd="0" destOrd="0" presId="urn:microsoft.com/office/officeart/2005/8/layout/orgChart1"/>
    <dgm:cxn modelId="{3A9E7EDB-E47F-4156-B706-AA7E0DAEDFB1}" type="presOf" srcId="{6C4D2CE5-9510-47AE-BE48-A7CEBA674847}" destId="{0192DD74-C92B-4F44-8FB1-93D1384E73D3}" srcOrd="0" destOrd="0" presId="urn:microsoft.com/office/officeart/2005/8/layout/orgChart1"/>
    <dgm:cxn modelId="{1B050EA7-99C6-4322-B885-333FFEF80AB5}" srcId="{C749BF7E-A56D-4396-BC37-EB0DF0F14B95}" destId="{B00FF21A-6676-4335-979F-9FE5B16A1C93}" srcOrd="1" destOrd="0" parTransId="{CB54E4B8-DE09-4128-8A29-F73E66F7ADEB}" sibTransId="{57248A33-CCD1-4B3C-8E99-39DF33133967}"/>
    <dgm:cxn modelId="{AA3D163B-5CD5-47E3-AA4F-507C2FF3F4C2}" type="presOf" srcId="{056516C8-F1DC-427D-ACA8-11DD4BDB722A}" destId="{64A20CFE-4409-4507-B0F6-3E47FCD2AC8B}" srcOrd="0" destOrd="0" presId="urn:microsoft.com/office/officeart/2005/8/layout/orgChart1"/>
    <dgm:cxn modelId="{BB34A4BA-03CC-41D6-B23D-86AA10A75418}" type="presOf" srcId="{90D84D63-6489-4BE9-92EB-BA9BDADD5202}" destId="{B87C53B7-2AAB-40C9-A96A-5EB75C01CAFD}" srcOrd="1" destOrd="0" presId="urn:microsoft.com/office/officeart/2005/8/layout/orgChart1"/>
    <dgm:cxn modelId="{810E22B7-8275-41F3-8254-020608F7D163}" type="presOf" srcId="{C749BF7E-A56D-4396-BC37-EB0DF0F14B95}" destId="{2917F598-8237-4F3B-ACA8-A479953B053D}" srcOrd="0" destOrd="0" presId="urn:microsoft.com/office/officeart/2005/8/layout/orgChart1"/>
    <dgm:cxn modelId="{01317FF8-9592-49D6-A8F5-B186DEC48126}" srcId="{C2D5AD9A-9507-4DF2-B639-BFEB2793983A}" destId="{05CA7677-4B5B-484C-90DC-C21D6814C446}" srcOrd="0" destOrd="0" parTransId="{7E4C32BA-B113-4DEE-912D-04461E354567}" sibTransId="{CD7B68C6-7DEB-40F7-831D-137876EF8ED6}"/>
    <dgm:cxn modelId="{A70D2708-B312-4347-B73E-321C9127DE76}" type="presOf" srcId="{90D84D63-6489-4BE9-92EB-BA9BDADD5202}" destId="{8FBA93EB-6D3D-4117-BCBF-9E06EFD34CCA}" srcOrd="0" destOrd="0" presId="urn:microsoft.com/office/officeart/2005/8/layout/orgChart1"/>
    <dgm:cxn modelId="{762AA02B-3CF5-4DB7-9D2E-16B85683806B}" type="presOf" srcId="{B00FF21A-6676-4335-979F-9FE5B16A1C93}" destId="{D4CF14F5-2AEA-4B9B-9192-14C410D9558E}" srcOrd="1" destOrd="0" presId="urn:microsoft.com/office/officeart/2005/8/layout/orgChart1"/>
    <dgm:cxn modelId="{F2A04D11-3D0F-41E2-9741-16B65A5EEC39}" srcId="{DE106FA3-0527-45CE-B467-F233BDEAA5D1}" destId="{6ACE6E9F-1766-4722-A69F-EFB7F0DD882B}" srcOrd="0" destOrd="0" parTransId="{6C4D2CE5-9510-47AE-BE48-A7CEBA674847}" sibTransId="{E2428DD4-1188-42F9-A63C-BCFA80C7FFAE}"/>
    <dgm:cxn modelId="{1E580D64-B9EA-4DBF-9EC6-E5FC6BAFD956}" type="presOf" srcId="{EDDE6694-25E2-4342-B674-321C977ACCDD}" destId="{81516FC1-DAB6-42C9-B76A-E8BA45757A9F}" srcOrd="0" destOrd="0" presId="urn:microsoft.com/office/officeart/2005/8/layout/orgChart1"/>
    <dgm:cxn modelId="{20924B6F-A305-45DC-84E9-B1BB40D74C90}" type="presOf" srcId="{8D4DB498-AC32-4889-8DC8-BD1930BB74D1}" destId="{C327A073-817E-465B-851A-4F70FC06EDA6}" srcOrd="1" destOrd="0" presId="urn:microsoft.com/office/officeart/2005/8/layout/orgChart1"/>
    <dgm:cxn modelId="{85AB0CDB-066B-4DBD-96C1-B76F9F9A2CD7}" type="presOf" srcId="{7E4C32BA-B113-4DEE-912D-04461E354567}" destId="{86B692A2-E90A-4FDB-B81D-A28522FE129D}" srcOrd="0" destOrd="0" presId="urn:microsoft.com/office/officeart/2005/8/layout/orgChart1"/>
    <dgm:cxn modelId="{5266CB0E-3836-4FF1-8C7D-482C2D59B9E2}" type="presOf" srcId="{05CA7677-4B5B-484C-90DC-C21D6814C446}" destId="{550D9D38-B19E-479B-9C87-22A06E007EEC}" srcOrd="0" destOrd="0" presId="urn:microsoft.com/office/officeart/2005/8/layout/orgChart1"/>
    <dgm:cxn modelId="{8953256D-4E21-41B4-80A0-5005B5C7C34F}" srcId="{12667631-AF7B-4652-8CF6-B5C5E0560861}" destId="{DE106FA3-0527-45CE-B467-F233BDEAA5D1}" srcOrd="0" destOrd="0" parTransId="{B379FF89-2A8E-414D-9950-72C680AE8B6E}" sibTransId="{1E60B59F-E723-4168-A5B0-E8421A48F311}"/>
    <dgm:cxn modelId="{65322617-6C89-4BC2-BAD3-F4F2632AB875}" type="presOf" srcId="{C749BF7E-A56D-4396-BC37-EB0DF0F14B95}" destId="{BCCF1701-ABB9-4CB2-AE15-C9174264235E}" srcOrd="1" destOrd="0" presId="urn:microsoft.com/office/officeart/2005/8/layout/orgChart1"/>
    <dgm:cxn modelId="{D5C55BD3-FDAB-4FF6-B84B-E507BD79B832}" type="presOf" srcId="{DD1BB904-0CDB-425D-80FA-59E21DA46118}" destId="{56AE3311-8645-4DCF-97E8-6FA5B6C3D818}" srcOrd="0" destOrd="0" presId="urn:microsoft.com/office/officeart/2005/8/layout/orgChart1"/>
    <dgm:cxn modelId="{0A813B8B-7DDC-4BD2-A2CB-1C9DE6C123E6}" type="presOf" srcId="{C2D5AD9A-9507-4DF2-B639-BFEB2793983A}" destId="{E252EB2D-B48F-49D2-B7C0-363F907AE1E5}" srcOrd="1" destOrd="0" presId="urn:microsoft.com/office/officeart/2005/8/layout/orgChart1"/>
    <dgm:cxn modelId="{A9AA55B2-8CB1-4AC7-AFFC-4EF0D1B8A263}" type="presOf" srcId="{C2D5AD9A-9507-4DF2-B639-BFEB2793983A}" destId="{5DAD14DA-88E1-494D-B2AE-4E1F59A2DE91}" srcOrd="0" destOrd="0" presId="urn:microsoft.com/office/officeart/2005/8/layout/orgChart1"/>
    <dgm:cxn modelId="{68496A9C-FFAA-483B-BC79-4DC11E02A09D}" srcId="{73DC2A97-0094-4C95-A8F4-FDA7AA60AD1B}" destId="{C2D5AD9A-9507-4DF2-B639-BFEB2793983A}" srcOrd="0" destOrd="0" parTransId="{DD1BB904-0CDB-425D-80FA-59E21DA46118}" sibTransId="{7D3D38EC-F88A-476B-BABF-3292DA8A3C13}"/>
    <dgm:cxn modelId="{B7088CE1-A04F-4F08-A96B-97273EA839F4}" srcId="{73DC2A97-0094-4C95-A8F4-FDA7AA60AD1B}" destId="{C749BF7E-A56D-4396-BC37-EB0DF0F14B95}" srcOrd="1" destOrd="0" parTransId="{EDDE6694-25E2-4342-B674-321C977ACCDD}" sibTransId="{2AF1D278-A9C3-4501-8E85-22638830C3E5}"/>
    <dgm:cxn modelId="{6182ACEC-B0F7-4D74-8F0E-A0D0D76037A8}" type="presOf" srcId="{056516C8-F1DC-427D-ACA8-11DD4BDB722A}" destId="{3C07ACD7-587B-403C-AAB4-08A7E4732D56}" srcOrd="1" destOrd="0" presId="urn:microsoft.com/office/officeart/2005/8/layout/orgChart1"/>
    <dgm:cxn modelId="{27AE9842-19FC-4099-8695-8292D6380383}" type="presOf" srcId="{CB54E4B8-DE09-4128-8A29-F73E66F7ADEB}" destId="{BD847AE5-2E24-4F1A-B1FA-A84B84FC2B83}" srcOrd="0" destOrd="0" presId="urn:microsoft.com/office/officeart/2005/8/layout/orgChart1"/>
    <dgm:cxn modelId="{0EB28A98-07AB-4E23-A01C-25254E338A4B}" type="presOf" srcId="{73DC2A97-0094-4C95-A8F4-FDA7AA60AD1B}" destId="{35DB893B-B54C-4725-B857-63AAAE499E94}" srcOrd="0" destOrd="0" presId="urn:microsoft.com/office/officeart/2005/8/layout/orgChart1"/>
    <dgm:cxn modelId="{31FF894D-221A-449C-BB35-CE18B6DD2757}" type="presOf" srcId="{12667631-AF7B-4652-8CF6-B5C5E0560861}" destId="{7C43C110-AD6B-459E-B728-972062EEBAED}" srcOrd="0" destOrd="0" presId="urn:microsoft.com/office/officeart/2005/8/layout/orgChart1"/>
    <dgm:cxn modelId="{4AD6B5D6-AC64-4395-B5DD-837E077671FB}" type="presOf" srcId="{DE106FA3-0527-45CE-B467-F233BDEAA5D1}" destId="{1C55E1BD-4FFC-4B18-81D8-298554DBD2DD}" srcOrd="1" destOrd="0" presId="urn:microsoft.com/office/officeart/2005/8/layout/orgChart1"/>
    <dgm:cxn modelId="{5B3F7337-24F6-4AF4-851C-78E5C561AA0E}" type="presOf" srcId="{6ACE6E9F-1766-4722-A69F-EFB7F0DD882B}" destId="{3028AD15-CC21-495F-B685-01395DC6D611}" srcOrd="1" destOrd="0" presId="urn:microsoft.com/office/officeart/2005/8/layout/orgChart1"/>
    <dgm:cxn modelId="{29DB3357-38AD-4362-8D8D-105F8D3963FF}" type="presOf" srcId="{3C767D36-1FDF-4E35-8756-EF4542C66EA7}" destId="{1E7E7FD9-6111-4B7A-BC6A-BD5F23BFFD8D}" srcOrd="0" destOrd="0" presId="urn:microsoft.com/office/officeart/2005/8/layout/orgChart1"/>
    <dgm:cxn modelId="{0E82F611-54A3-478A-AA3C-E5B4962B4E13}" type="presOf" srcId="{DE106FA3-0527-45CE-B467-F233BDEAA5D1}" destId="{F87A4BAA-B1DF-4F18-916F-9CC9D60940BE}" srcOrd="0" destOrd="0" presId="urn:microsoft.com/office/officeart/2005/8/layout/orgChart1"/>
    <dgm:cxn modelId="{41F6081C-2FFE-440D-BB7B-1C3844D6379F}" type="presParOf" srcId="{7C43C110-AD6B-459E-B728-972062EEBAED}" destId="{AA852E80-E482-4EA3-BA46-97B354D9CE27}" srcOrd="0" destOrd="0" presId="urn:microsoft.com/office/officeart/2005/8/layout/orgChart1"/>
    <dgm:cxn modelId="{81A3C5F7-5730-4FA1-85FE-E1A99B874AC3}" type="presParOf" srcId="{AA852E80-E482-4EA3-BA46-97B354D9CE27}" destId="{7ACD0373-FF52-49B8-AA8F-1B9D6E7568F0}" srcOrd="0" destOrd="0" presId="urn:microsoft.com/office/officeart/2005/8/layout/orgChart1"/>
    <dgm:cxn modelId="{38677C83-AEBB-4E97-B42C-6362F3621C50}" type="presParOf" srcId="{7ACD0373-FF52-49B8-AA8F-1B9D6E7568F0}" destId="{F87A4BAA-B1DF-4F18-916F-9CC9D60940BE}" srcOrd="0" destOrd="0" presId="urn:microsoft.com/office/officeart/2005/8/layout/orgChart1"/>
    <dgm:cxn modelId="{D2853D6E-6769-4FFD-9763-92D4E4DCC617}" type="presParOf" srcId="{7ACD0373-FF52-49B8-AA8F-1B9D6E7568F0}" destId="{1C55E1BD-4FFC-4B18-81D8-298554DBD2DD}" srcOrd="1" destOrd="0" presId="urn:microsoft.com/office/officeart/2005/8/layout/orgChart1"/>
    <dgm:cxn modelId="{EF1022EF-ACD0-448B-9320-CD07D705826A}" type="presParOf" srcId="{AA852E80-E482-4EA3-BA46-97B354D9CE27}" destId="{209114C2-0C7B-442D-AD1A-01EB64F59969}" srcOrd="1" destOrd="0" presId="urn:microsoft.com/office/officeart/2005/8/layout/orgChart1"/>
    <dgm:cxn modelId="{36167A8A-54B6-4264-9F4F-3702F69A5772}" type="presParOf" srcId="{209114C2-0C7B-442D-AD1A-01EB64F59969}" destId="{0192DD74-C92B-4F44-8FB1-93D1384E73D3}" srcOrd="0" destOrd="0" presId="urn:microsoft.com/office/officeart/2005/8/layout/orgChart1"/>
    <dgm:cxn modelId="{53079428-13E7-441B-AE84-76134EDEECAB}" type="presParOf" srcId="{209114C2-0C7B-442D-AD1A-01EB64F59969}" destId="{8EAF772C-8EE2-4D5C-9816-563BC18DD22A}" srcOrd="1" destOrd="0" presId="urn:microsoft.com/office/officeart/2005/8/layout/orgChart1"/>
    <dgm:cxn modelId="{AD0026FB-3305-4DA0-B4A9-1DA831243744}" type="presParOf" srcId="{8EAF772C-8EE2-4D5C-9816-563BC18DD22A}" destId="{DBAA7B54-FF0C-4D6A-95D7-29DA7B60D793}" srcOrd="0" destOrd="0" presId="urn:microsoft.com/office/officeart/2005/8/layout/orgChart1"/>
    <dgm:cxn modelId="{02929259-17C0-4EBD-8294-19ECB5E002C4}" type="presParOf" srcId="{DBAA7B54-FF0C-4D6A-95D7-29DA7B60D793}" destId="{93F0D502-94C8-403F-80A2-B627A3367D96}" srcOrd="0" destOrd="0" presId="urn:microsoft.com/office/officeart/2005/8/layout/orgChart1"/>
    <dgm:cxn modelId="{399122D2-6209-42DD-B693-36F4E117CA42}" type="presParOf" srcId="{DBAA7B54-FF0C-4D6A-95D7-29DA7B60D793}" destId="{3028AD15-CC21-495F-B685-01395DC6D611}" srcOrd="1" destOrd="0" presId="urn:microsoft.com/office/officeart/2005/8/layout/orgChart1"/>
    <dgm:cxn modelId="{224B07C7-9AE0-4715-A237-AC3F8806B050}" type="presParOf" srcId="{8EAF772C-8EE2-4D5C-9816-563BC18DD22A}" destId="{DCF29FD9-3B92-4B2E-9005-1359611AE8C0}" srcOrd="1" destOrd="0" presId="urn:microsoft.com/office/officeart/2005/8/layout/orgChart1"/>
    <dgm:cxn modelId="{B2335540-6D7C-4C56-80EB-34A7F0AF221E}" type="presParOf" srcId="{DCF29FD9-3B92-4B2E-9005-1359611AE8C0}" destId="{1D411780-A007-49C9-9D24-7EA731ACE26E}" srcOrd="0" destOrd="0" presId="urn:microsoft.com/office/officeart/2005/8/layout/orgChart1"/>
    <dgm:cxn modelId="{D31A6E97-CE02-4845-AE32-CC9E5A454BA9}" type="presParOf" srcId="{DCF29FD9-3B92-4B2E-9005-1359611AE8C0}" destId="{B2BDE699-9C9E-41B9-926B-960CDB7FF131}" srcOrd="1" destOrd="0" presId="urn:microsoft.com/office/officeart/2005/8/layout/orgChart1"/>
    <dgm:cxn modelId="{E3F947E0-F36B-40AF-B292-A4F1EBF5D565}" type="presParOf" srcId="{B2BDE699-9C9E-41B9-926B-960CDB7FF131}" destId="{5400ECD6-3EB4-4A47-A956-F66B1E22C0AD}" srcOrd="0" destOrd="0" presId="urn:microsoft.com/office/officeart/2005/8/layout/orgChart1"/>
    <dgm:cxn modelId="{1D0E92B7-7BA5-426A-8E6A-E8120664E128}" type="presParOf" srcId="{5400ECD6-3EB4-4A47-A956-F66B1E22C0AD}" destId="{8FBA93EB-6D3D-4117-BCBF-9E06EFD34CCA}" srcOrd="0" destOrd="0" presId="urn:microsoft.com/office/officeart/2005/8/layout/orgChart1"/>
    <dgm:cxn modelId="{700FC654-9BC8-49A3-B0A2-AB155A5349D5}" type="presParOf" srcId="{5400ECD6-3EB4-4A47-A956-F66B1E22C0AD}" destId="{B87C53B7-2AAB-40C9-A96A-5EB75C01CAFD}" srcOrd="1" destOrd="0" presId="urn:microsoft.com/office/officeart/2005/8/layout/orgChart1"/>
    <dgm:cxn modelId="{A37F77C0-68DD-4090-9D9E-C36519AFC05F}" type="presParOf" srcId="{B2BDE699-9C9E-41B9-926B-960CDB7FF131}" destId="{A0F7B8E5-FD8C-4F4E-86BA-F0FB51D48938}" srcOrd="1" destOrd="0" presId="urn:microsoft.com/office/officeart/2005/8/layout/orgChart1"/>
    <dgm:cxn modelId="{672959C9-B28F-4EEF-96F0-EC3B8A816166}" type="presParOf" srcId="{B2BDE699-9C9E-41B9-926B-960CDB7FF131}" destId="{AA770A7E-D96C-46B3-9DF9-1FF103028632}" srcOrd="2" destOrd="0" presId="urn:microsoft.com/office/officeart/2005/8/layout/orgChart1"/>
    <dgm:cxn modelId="{F3BAAF47-823A-4C1E-9EAE-6185A221B206}" type="presParOf" srcId="{8EAF772C-8EE2-4D5C-9816-563BC18DD22A}" destId="{C39D3097-51FD-440A-BF3B-D05F60D339D4}" srcOrd="2" destOrd="0" presId="urn:microsoft.com/office/officeart/2005/8/layout/orgChart1"/>
    <dgm:cxn modelId="{7DFEE263-5B74-4FCB-BC58-9F7965BD0109}" type="presParOf" srcId="{209114C2-0C7B-442D-AD1A-01EB64F59969}" destId="{16400DC6-1195-4CC9-9EE9-F6ED0FF1CEB7}" srcOrd="2" destOrd="0" presId="urn:microsoft.com/office/officeart/2005/8/layout/orgChart1"/>
    <dgm:cxn modelId="{CA245185-FFDD-4EFC-96FA-F05BFA40FAB4}" type="presParOf" srcId="{209114C2-0C7B-442D-AD1A-01EB64F59969}" destId="{00F8F271-483E-483B-B460-719CDCE17262}" srcOrd="3" destOrd="0" presId="urn:microsoft.com/office/officeart/2005/8/layout/orgChart1"/>
    <dgm:cxn modelId="{7BA5A1A1-4487-4975-936A-A929F3818487}" type="presParOf" srcId="{00F8F271-483E-483B-B460-719CDCE17262}" destId="{ECC8979D-70F5-40EC-B0AF-EA8B1A42AC76}" srcOrd="0" destOrd="0" presId="urn:microsoft.com/office/officeart/2005/8/layout/orgChart1"/>
    <dgm:cxn modelId="{37EE9EA8-FA74-4B9F-9175-6660F5231906}" type="presParOf" srcId="{ECC8979D-70F5-40EC-B0AF-EA8B1A42AC76}" destId="{35DB893B-B54C-4725-B857-63AAAE499E94}" srcOrd="0" destOrd="0" presId="urn:microsoft.com/office/officeart/2005/8/layout/orgChart1"/>
    <dgm:cxn modelId="{B736C644-1CD8-47AD-AF21-5B6A0A30EFA5}" type="presParOf" srcId="{ECC8979D-70F5-40EC-B0AF-EA8B1A42AC76}" destId="{4DA8085A-6035-4AAD-AD97-7A7ADF5DA342}" srcOrd="1" destOrd="0" presId="urn:microsoft.com/office/officeart/2005/8/layout/orgChart1"/>
    <dgm:cxn modelId="{B7F2665B-9EC8-43CA-8E72-C34E372EA944}" type="presParOf" srcId="{00F8F271-483E-483B-B460-719CDCE17262}" destId="{7CC6805C-C204-41BF-A19B-7C3F7AA4EA07}" srcOrd="1" destOrd="0" presId="urn:microsoft.com/office/officeart/2005/8/layout/orgChart1"/>
    <dgm:cxn modelId="{DF198F74-CDE8-4C30-B0F6-02B9BE79C263}" type="presParOf" srcId="{7CC6805C-C204-41BF-A19B-7C3F7AA4EA07}" destId="{56AE3311-8645-4DCF-97E8-6FA5B6C3D818}" srcOrd="0" destOrd="0" presId="urn:microsoft.com/office/officeart/2005/8/layout/orgChart1"/>
    <dgm:cxn modelId="{2C9C8BC8-11A3-4195-87AC-0B0E05ED1BA7}" type="presParOf" srcId="{7CC6805C-C204-41BF-A19B-7C3F7AA4EA07}" destId="{5C907778-169A-4F8C-871E-4B8CCA7F170F}" srcOrd="1" destOrd="0" presId="urn:microsoft.com/office/officeart/2005/8/layout/orgChart1"/>
    <dgm:cxn modelId="{355F7619-3C54-44FB-8609-6B6A79397F59}" type="presParOf" srcId="{5C907778-169A-4F8C-871E-4B8CCA7F170F}" destId="{0A4C8698-300E-4E6B-BE29-BAEB5E6DDA9F}" srcOrd="0" destOrd="0" presId="urn:microsoft.com/office/officeart/2005/8/layout/orgChart1"/>
    <dgm:cxn modelId="{7280577C-9AC1-42A8-91DD-EDE4C392CBAD}" type="presParOf" srcId="{0A4C8698-300E-4E6B-BE29-BAEB5E6DDA9F}" destId="{5DAD14DA-88E1-494D-B2AE-4E1F59A2DE91}" srcOrd="0" destOrd="0" presId="urn:microsoft.com/office/officeart/2005/8/layout/orgChart1"/>
    <dgm:cxn modelId="{4646D12B-66E9-408C-9A45-ECE6E4DD85C5}" type="presParOf" srcId="{0A4C8698-300E-4E6B-BE29-BAEB5E6DDA9F}" destId="{E252EB2D-B48F-49D2-B7C0-363F907AE1E5}" srcOrd="1" destOrd="0" presId="urn:microsoft.com/office/officeart/2005/8/layout/orgChart1"/>
    <dgm:cxn modelId="{2D501F0C-7590-416E-91AD-5FA3F4C28859}" type="presParOf" srcId="{5C907778-169A-4F8C-871E-4B8CCA7F170F}" destId="{0C556EA8-DD86-4BD5-9E43-1EF186201B96}" srcOrd="1" destOrd="0" presId="urn:microsoft.com/office/officeart/2005/8/layout/orgChart1"/>
    <dgm:cxn modelId="{6365BFB9-8F22-45BC-9321-2525DC8C19B2}" type="presParOf" srcId="{0C556EA8-DD86-4BD5-9E43-1EF186201B96}" destId="{86B692A2-E90A-4FDB-B81D-A28522FE129D}" srcOrd="0" destOrd="0" presId="urn:microsoft.com/office/officeart/2005/8/layout/orgChart1"/>
    <dgm:cxn modelId="{10EF9F65-A1B6-43C4-A9C6-92793A336287}" type="presParOf" srcId="{0C556EA8-DD86-4BD5-9E43-1EF186201B96}" destId="{D425CCC8-BDA6-4C04-B654-24B651257CD4}" srcOrd="1" destOrd="0" presId="urn:microsoft.com/office/officeart/2005/8/layout/orgChart1"/>
    <dgm:cxn modelId="{EAFD0F16-2A66-43A8-9CA7-D51DCF1E714D}" type="presParOf" srcId="{D425CCC8-BDA6-4C04-B654-24B651257CD4}" destId="{5C960C0A-20B2-4363-A326-3BA12A85F4FF}" srcOrd="0" destOrd="0" presId="urn:microsoft.com/office/officeart/2005/8/layout/orgChart1"/>
    <dgm:cxn modelId="{CD429CDD-15F9-4434-B8BF-BC29D53C93B5}" type="presParOf" srcId="{5C960C0A-20B2-4363-A326-3BA12A85F4FF}" destId="{550D9D38-B19E-479B-9C87-22A06E007EEC}" srcOrd="0" destOrd="0" presId="urn:microsoft.com/office/officeart/2005/8/layout/orgChart1"/>
    <dgm:cxn modelId="{F08839B6-33B8-41BE-9DBD-DB907EF930AB}" type="presParOf" srcId="{5C960C0A-20B2-4363-A326-3BA12A85F4FF}" destId="{629F5B71-7938-4091-B8E0-7B54B2CECF48}" srcOrd="1" destOrd="0" presId="urn:microsoft.com/office/officeart/2005/8/layout/orgChart1"/>
    <dgm:cxn modelId="{BC4482FF-C20D-4707-B4E6-A0C7E61441E1}" type="presParOf" srcId="{D425CCC8-BDA6-4C04-B654-24B651257CD4}" destId="{1B3FD027-9B6B-4A31-81BD-62CED4E2BFBC}" srcOrd="1" destOrd="0" presId="urn:microsoft.com/office/officeart/2005/8/layout/orgChart1"/>
    <dgm:cxn modelId="{DD12693A-37A1-43A3-80F2-F53CE9056A9D}" type="presParOf" srcId="{D425CCC8-BDA6-4C04-B654-24B651257CD4}" destId="{9D0FC45F-EB7E-41BD-A372-503CDC75CAA6}" srcOrd="2" destOrd="0" presId="urn:microsoft.com/office/officeart/2005/8/layout/orgChart1"/>
    <dgm:cxn modelId="{2B14B6EC-B577-4D98-BD21-72901F0BAC1B}" type="presParOf" srcId="{5C907778-169A-4F8C-871E-4B8CCA7F170F}" destId="{6210FF6F-BCD0-4DDD-AAEE-9A92F5030D26}" srcOrd="2" destOrd="0" presId="urn:microsoft.com/office/officeart/2005/8/layout/orgChart1"/>
    <dgm:cxn modelId="{581B97B2-B115-4193-8927-427E6281CA49}" type="presParOf" srcId="{7CC6805C-C204-41BF-A19B-7C3F7AA4EA07}" destId="{81516FC1-DAB6-42C9-B76A-E8BA45757A9F}" srcOrd="2" destOrd="0" presId="urn:microsoft.com/office/officeart/2005/8/layout/orgChart1"/>
    <dgm:cxn modelId="{774BB0C7-B54B-4E7F-B730-5F0870DCAF86}" type="presParOf" srcId="{7CC6805C-C204-41BF-A19B-7C3F7AA4EA07}" destId="{CB901FF6-CDB6-4DF0-9984-B84AA8BF1858}" srcOrd="3" destOrd="0" presId="urn:microsoft.com/office/officeart/2005/8/layout/orgChart1"/>
    <dgm:cxn modelId="{EABE08B4-5802-442D-A711-D9628FA078A5}" type="presParOf" srcId="{CB901FF6-CDB6-4DF0-9984-B84AA8BF1858}" destId="{EF6A547C-FDE3-47C8-90CB-9BD115C054F1}" srcOrd="0" destOrd="0" presId="urn:microsoft.com/office/officeart/2005/8/layout/orgChart1"/>
    <dgm:cxn modelId="{0709873F-3395-4361-BCF5-25AE17940A8D}" type="presParOf" srcId="{EF6A547C-FDE3-47C8-90CB-9BD115C054F1}" destId="{2917F598-8237-4F3B-ACA8-A479953B053D}" srcOrd="0" destOrd="0" presId="urn:microsoft.com/office/officeart/2005/8/layout/orgChart1"/>
    <dgm:cxn modelId="{7D018DF8-282A-4A10-A612-E65403D75E1B}" type="presParOf" srcId="{EF6A547C-FDE3-47C8-90CB-9BD115C054F1}" destId="{BCCF1701-ABB9-4CB2-AE15-C9174264235E}" srcOrd="1" destOrd="0" presId="urn:microsoft.com/office/officeart/2005/8/layout/orgChart1"/>
    <dgm:cxn modelId="{E4142AD1-DBA0-43C7-90A1-751E1A9BBE39}" type="presParOf" srcId="{CB901FF6-CDB6-4DF0-9984-B84AA8BF1858}" destId="{36541431-C98D-41FE-8953-3C3250B0D0E6}" srcOrd="1" destOrd="0" presId="urn:microsoft.com/office/officeart/2005/8/layout/orgChart1"/>
    <dgm:cxn modelId="{CF14CF41-BBD9-4814-9E1C-9DB74D31DC3D}" type="presParOf" srcId="{36541431-C98D-41FE-8953-3C3250B0D0E6}" destId="{1E7E7FD9-6111-4B7A-BC6A-BD5F23BFFD8D}" srcOrd="0" destOrd="0" presId="urn:microsoft.com/office/officeart/2005/8/layout/orgChart1"/>
    <dgm:cxn modelId="{25246B09-1532-461B-BD7E-B8F818240360}" type="presParOf" srcId="{36541431-C98D-41FE-8953-3C3250B0D0E6}" destId="{EF2264F3-36B5-4B4C-A715-06FE8C11EFFE}" srcOrd="1" destOrd="0" presId="urn:microsoft.com/office/officeart/2005/8/layout/orgChart1"/>
    <dgm:cxn modelId="{69386A8A-B77D-4089-86AA-16E7BB9BE73F}" type="presParOf" srcId="{EF2264F3-36B5-4B4C-A715-06FE8C11EFFE}" destId="{FC4D3BE8-3FFA-4E39-A937-FCB5CEBB59B0}" srcOrd="0" destOrd="0" presId="urn:microsoft.com/office/officeart/2005/8/layout/orgChart1"/>
    <dgm:cxn modelId="{D431C0D1-AE1F-40A2-B65F-B7D58DD87537}" type="presParOf" srcId="{FC4D3BE8-3FFA-4E39-A937-FCB5CEBB59B0}" destId="{64A20CFE-4409-4507-B0F6-3E47FCD2AC8B}" srcOrd="0" destOrd="0" presId="urn:microsoft.com/office/officeart/2005/8/layout/orgChart1"/>
    <dgm:cxn modelId="{8A78260D-F4D7-41DF-B364-58435B913576}" type="presParOf" srcId="{FC4D3BE8-3FFA-4E39-A937-FCB5CEBB59B0}" destId="{3C07ACD7-587B-403C-AAB4-08A7E4732D56}" srcOrd="1" destOrd="0" presId="urn:microsoft.com/office/officeart/2005/8/layout/orgChart1"/>
    <dgm:cxn modelId="{085869CD-F9B7-4C93-8CD0-27435DDBA385}" type="presParOf" srcId="{EF2264F3-36B5-4B4C-A715-06FE8C11EFFE}" destId="{D12C8E51-257C-4C72-B6D5-0A0013C8BBCB}" srcOrd="1" destOrd="0" presId="urn:microsoft.com/office/officeart/2005/8/layout/orgChart1"/>
    <dgm:cxn modelId="{16E2EB18-5F6D-4661-B85B-CF7991059CE8}" type="presParOf" srcId="{EF2264F3-36B5-4B4C-A715-06FE8C11EFFE}" destId="{42D1FCBA-1050-4C18-9DA9-7DD442A8674E}" srcOrd="2" destOrd="0" presId="urn:microsoft.com/office/officeart/2005/8/layout/orgChart1"/>
    <dgm:cxn modelId="{58EA8744-EAE9-4F01-9DF8-62512F4355DF}" type="presParOf" srcId="{36541431-C98D-41FE-8953-3C3250B0D0E6}" destId="{BD847AE5-2E24-4F1A-B1FA-A84B84FC2B83}" srcOrd="2" destOrd="0" presId="urn:microsoft.com/office/officeart/2005/8/layout/orgChart1"/>
    <dgm:cxn modelId="{07315856-E943-41AC-B1A7-1C9C2A3F6A06}" type="presParOf" srcId="{36541431-C98D-41FE-8953-3C3250B0D0E6}" destId="{1879E023-1A1E-4BC6-933C-47F616278748}" srcOrd="3" destOrd="0" presId="urn:microsoft.com/office/officeart/2005/8/layout/orgChart1"/>
    <dgm:cxn modelId="{AEE4895B-AD6C-4CA5-B57B-5622BDB8C077}" type="presParOf" srcId="{1879E023-1A1E-4BC6-933C-47F616278748}" destId="{78A7286D-D76A-4655-A855-05DF47F33B25}" srcOrd="0" destOrd="0" presId="urn:microsoft.com/office/officeart/2005/8/layout/orgChart1"/>
    <dgm:cxn modelId="{CB964EFC-F42C-4F05-90C5-0C3EED6DBBE5}" type="presParOf" srcId="{78A7286D-D76A-4655-A855-05DF47F33B25}" destId="{55A80C91-6A53-42DE-8F97-151272D79EE4}" srcOrd="0" destOrd="0" presId="urn:microsoft.com/office/officeart/2005/8/layout/orgChart1"/>
    <dgm:cxn modelId="{EA70DC68-5E4F-45D1-A059-69DAA8D1403D}" type="presParOf" srcId="{78A7286D-D76A-4655-A855-05DF47F33B25}" destId="{D4CF14F5-2AEA-4B9B-9192-14C410D9558E}" srcOrd="1" destOrd="0" presId="urn:microsoft.com/office/officeart/2005/8/layout/orgChart1"/>
    <dgm:cxn modelId="{CE1DDD91-739D-4EA0-9E3A-2166B07C7340}" type="presParOf" srcId="{1879E023-1A1E-4BC6-933C-47F616278748}" destId="{5882D55D-4DD8-46B0-99E0-678F034661F5}" srcOrd="1" destOrd="0" presId="urn:microsoft.com/office/officeart/2005/8/layout/orgChart1"/>
    <dgm:cxn modelId="{F147C26C-AB62-4F2E-A75D-01D810D60263}" type="presParOf" srcId="{1879E023-1A1E-4BC6-933C-47F616278748}" destId="{9778B442-4269-4FA3-8D45-9E8C54216E3E}" srcOrd="2" destOrd="0" presId="urn:microsoft.com/office/officeart/2005/8/layout/orgChart1"/>
    <dgm:cxn modelId="{671116A9-7825-40DE-88FB-723F03610299}" type="presParOf" srcId="{36541431-C98D-41FE-8953-3C3250B0D0E6}" destId="{6138DF13-670E-4C45-BA57-60BCE41EF396}" srcOrd="4" destOrd="0" presId="urn:microsoft.com/office/officeart/2005/8/layout/orgChart1"/>
    <dgm:cxn modelId="{D1CD3060-141B-45F6-8FED-17C3393E990A}" type="presParOf" srcId="{36541431-C98D-41FE-8953-3C3250B0D0E6}" destId="{96874E17-3702-4F15-8108-66F16F7C476B}" srcOrd="5" destOrd="0" presId="urn:microsoft.com/office/officeart/2005/8/layout/orgChart1"/>
    <dgm:cxn modelId="{6CA882A3-BF95-4EDC-80AB-8E1F5E5EF967}" type="presParOf" srcId="{96874E17-3702-4F15-8108-66F16F7C476B}" destId="{CEF393D8-534B-4D54-A53A-8321DEC88B01}" srcOrd="0" destOrd="0" presId="urn:microsoft.com/office/officeart/2005/8/layout/orgChart1"/>
    <dgm:cxn modelId="{3A466937-6B21-4B9B-8D44-A1A817C5678A}" type="presParOf" srcId="{CEF393D8-534B-4D54-A53A-8321DEC88B01}" destId="{D73C0CE4-0B2A-478E-963C-D1AA6254DE66}" srcOrd="0" destOrd="0" presId="urn:microsoft.com/office/officeart/2005/8/layout/orgChart1"/>
    <dgm:cxn modelId="{68ECB06F-6753-4F8C-A29C-8F10D1177C65}" type="presParOf" srcId="{CEF393D8-534B-4D54-A53A-8321DEC88B01}" destId="{C327A073-817E-465B-851A-4F70FC06EDA6}" srcOrd="1" destOrd="0" presId="urn:microsoft.com/office/officeart/2005/8/layout/orgChart1"/>
    <dgm:cxn modelId="{AF96B21B-CD2C-4D30-BB37-A3AA301D004D}" type="presParOf" srcId="{96874E17-3702-4F15-8108-66F16F7C476B}" destId="{20FB9235-9AA9-4472-91CB-89BA460EA338}" srcOrd="1" destOrd="0" presId="urn:microsoft.com/office/officeart/2005/8/layout/orgChart1"/>
    <dgm:cxn modelId="{C6232B3F-3CFE-4269-81C8-E158E0543A36}" type="presParOf" srcId="{96874E17-3702-4F15-8108-66F16F7C476B}" destId="{6426F810-DC7C-41D4-A044-E149DBF0906E}" srcOrd="2" destOrd="0" presId="urn:microsoft.com/office/officeart/2005/8/layout/orgChart1"/>
    <dgm:cxn modelId="{84EF1E64-36F6-42A3-802A-54C116282472}" type="presParOf" srcId="{CB901FF6-CDB6-4DF0-9984-B84AA8BF1858}" destId="{2C74FEF3-714D-4A3B-88B8-34A9284D2152}" srcOrd="2" destOrd="0" presId="urn:microsoft.com/office/officeart/2005/8/layout/orgChart1"/>
    <dgm:cxn modelId="{582770EB-DE6F-4EB5-8475-299448123AEF}" type="presParOf" srcId="{00F8F271-483E-483B-B460-719CDCE17262}" destId="{75311ED6-98AD-4C35-98B7-E6F0053BBE27}" srcOrd="2" destOrd="0" presId="urn:microsoft.com/office/officeart/2005/8/layout/orgChart1"/>
    <dgm:cxn modelId="{513FC097-D4B7-4412-9663-1CC5ACD1E8A5}" type="presParOf" srcId="{AA852E80-E482-4EA3-BA46-97B354D9CE27}" destId="{B82ABC0E-AF77-4741-853E-3C2E292D496E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E7BEC-545D-D64E-96EC-FE79BE33ECE6}" type="doc">
      <dgm:prSet loTypeId="urn:microsoft.com/office/officeart/2005/8/layout/hierarchy3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6431F54-E767-4243-8D8B-D3814424A10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i="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There are three modes that make it possible to convert a block cipher into a stream cipher:</a:t>
          </a:r>
        </a:p>
      </dgm:t>
    </dgm:pt>
    <dgm:pt modelId="{222EB2EB-EB41-CF4E-BE7F-DD80A1B607F4}" type="parTrans" cxnId="{0CCAF309-2128-3445-8447-E606527F25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8BB445-5489-D644-849A-1A709E7BBF83}" type="sibTrans" cxnId="{0CCAF309-2128-3445-8447-E606527F255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DD8CBF-0CDA-2F41-A832-938B991D04E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Cipher Feedback (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CFB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) mode</a:t>
          </a:r>
        </a:p>
      </dgm:t>
    </dgm:pt>
    <dgm:pt modelId="{4A86C97F-E9D6-5E41-9C6B-22CBDA85F866}" type="parTrans" cxnId="{092FD197-9B8E-BE43-885A-CD339F8BEBA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86FFFF-B2EF-2649-8D0B-33BAB33541C1}" type="sibTrans" cxnId="{092FD197-9B8E-BE43-885A-CD339F8BEBA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8EB527-8AD5-C840-89A6-88AF5EE9105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Output Feedback (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OFB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) mode</a:t>
          </a:r>
        </a:p>
      </dgm:t>
    </dgm:pt>
    <dgm:pt modelId="{3EADD320-B312-D443-86BA-21405D0AE39C}" type="parTrans" cxnId="{2708B42F-9165-2745-976A-80D6BB00462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AB7DC5-786D-4E4E-92A2-795F6F8871A7}" type="sibTrans" cxnId="{2708B42F-9165-2745-976A-80D6BB00462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5FE457-1C66-D84E-8BF1-85EFC0F4B3E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Counter (CTR) mode</a:t>
          </a:r>
        </a:p>
      </dgm:t>
    </dgm:pt>
    <dgm:pt modelId="{0F72127E-7521-1E4E-962F-7378C8E261E1}" type="parTrans" cxnId="{B3DACF62-C4B6-C844-AFE7-D0D5A2695A7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07E514-6085-DE46-A0F9-A9B7F7A4AD6E}" type="sibTrans" cxnId="{B3DACF62-C4B6-C844-AFE7-D0D5A2695A7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F64FA5-C481-3543-8044-B7061D04AC23}" type="pres">
      <dgm:prSet presAssocID="{A1BE7BEC-545D-D64E-96EC-FE79BE33EC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01821D2-68AC-424D-9A0A-86676DF95596}" type="pres">
      <dgm:prSet presAssocID="{96431F54-E767-4243-8D8B-D3814424A10E}" presName="root" presStyleCnt="0"/>
      <dgm:spPr/>
    </dgm:pt>
    <dgm:pt modelId="{EBCA17E4-FBD7-0B42-AD1B-2722B4074462}" type="pres">
      <dgm:prSet presAssocID="{96431F54-E767-4243-8D8B-D3814424A10E}" presName="rootComposite" presStyleCnt="0"/>
      <dgm:spPr/>
    </dgm:pt>
    <dgm:pt modelId="{CF140ED0-2604-B044-A020-DF33CC6F82A1}" type="pres">
      <dgm:prSet presAssocID="{96431F54-E767-4243-8D8B-D3814424A10E}" presName="rootText" presStyleLbl="node1" presStyleIdx="0" presStyleCnt="1" custScaleX="139067" custScaleY="127472"/>
      <dgm:spPr/>
      <dgm:t>
        <a:bodyPr/>
        <a:lstStyle/>
        <a:p>
          <a:endParaRPr lang="en-US"/>
        </a:p>
      </dgm:t>
    </dgm:pt>
    <dgm:pt modelId="{B0C7A249-3D26-1940-8E51-4AC8C83A92E5}" type="pres">
      <dgm:prSet presAssocID="{96431F54-E767-4243-8D8B-D3814424A10E}" presName="rootConnector" presStyleLbl="node1" presStyleIdx="0" presStyleCnt="1"/>
      <dgm:spPr/>
      <dgm:t>
        <a:bodyPr/>
        <a:lstStyle/>
        <a:p>
          <a:endParaRPr lang="en-US"/>
        </a:p>
      </dgm:t>
    </dgm:pt>
    <dgm:pt modelId="{8EE36E6F-F651-6444-BFE9-5ECE2483AF06}" type="pres">
      <dgm:prSet presAssocID="{96431F54-E767-4243-8D8B-D3814424A10E}" presName="childShape" presStyleCnt="0"/>
      <dgm:spPr/>
    </dgm:pt>
    <dgm:pt modelId="{49DAA590-1612-E647-8ED8-B7F56BBB34EC}" type="pres">
      <dgm:prSet presAssocID="{4A86C97F-E9D6-5E41-9C6B-22CBDA85F86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C1BE3AAD-2BE3-1547-9164-66C5DFF33B78}" type="pres">
      <dgm:prSet presAssocID="{58DD8CBF-0CDA-2F41-A832-938B991D04E2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CB8C7-B4B5-7D47-A868-DAA68895D727}" type="pres">
      <dgm:prSet presAssocID="{3EADD320-B312-D443-86BA-21405D0AE39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C5A15383-9A9A-E74E-B74C-4985D51F9BC1}" type="pres">
      <dgm:prSet presAssocID="{708EB527-8AD5-C840-89A6-88AF5EE9105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825C2-9D45-054A-AC04-3945249603C4}" type="pres">
      <dgm:prSet presAssocID="{0F72127E-7521-1E4E-962F-7378C8E261E1}" presName="Name13" presStyleLbl="parChTrans1D2" presStyleIdx="2" presStyleCnt="3"/>
      <dgm:spPr/>
      <dgm:t>
        <a:bodyPr/>
        <a:lstStyle/>
        <a:p>
          <a:endParaRPr lang="en-US"/>
        </a:p>
      </dgm:t>
    </dgm:pt>
    <dgm:pt modelId="{BCDA1758-61EC-A349-A07F-7AF5A8B669EC}" type="pres">
      <dgm:prSet presAssocID="{DE5FE457-1C66-D84E-8BF1-85EFC0F4B3ED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9BD42-051F-114C-825A-7E935752EF15}" type="presOf" srcId="{3EADD320-B312-D443-86BA-21405D0AE39C}" destId="{6F6CB8C7-B4B5-7D47-A868-DAA68895D727}" srcOrd="0" destOrd="0" presId="urn:microsoft.com/office/officeart/2005/8/layout/hierarchy3"/>
    <dgm:cxn modelId="{0FA180E3-E194-FC4D-8B9C-E645AA0FFE65}" type="presOf" srcId="{708EB527-8AD5-C840-89A6-88AF5EE9105B}" destId="{C5A15383-9A9A-E74E-B74C-4985D51F9BC1}" srcOrd="0" destOrd="0" presId="urn:microsoft.com/office/officeart/2005/8/layout/hierarchy3"/>
    <dgm:cxn modelId="{0CCAF309-2128-3445-8447-E606527F255A}" srcId="{A1BE7BEC-545D-D64E-96EC-FE79BE33ECE6}" destId="{96431F54-E767-4243-8D8B-D3814424A10E}" srcOrd="0" destOrd="0" parTransId="{222EB2EB-EB41-CF4E-BE7F-DD80A1B607F4}" sibTransId="{2B8BB445-5489-D644-849A-1A709E7BBF83}"/>
    <dgm:cxn modelId="{C2CB3AC3-6584-5542-ADAB-CC04993A7B21}" type="presOf" srcId="{58DD8CBF-0CDA-2F41-A832-938B991D04E2}" destId="{C1BE3AAD-2BE3-1547-9164-66C5DFF33B78}" srcOrd="0" destOrd="0" presId="urn:microsoft.com/office/officeart/2005/8/layout/hierarchy3"/>
    <dgm:cxn modelId="{42833C12-EE4F-9F48-82C8-BDD3673190C1}" type="presOf" srcId="{96431F54-E767-4243-8D8B-D3814424A10E}" destId="{CF140ED0-2604-B044-A020-DF33CC6F82A1}" srcOrd="0" destOrd="0" presId="urn:microsoft.com/office/officeart/2005/8/layout/hierarchy3"/>
    <dgm:cxn modelId="{2708B42F-9165-2745-976A-80D6BB00462C}" srcId="{96431F54-E767-4243-8D8B-D3814424A10E}" destId="{708EB527-8AD5-C840-89A6-88AF5EE9105B}" srcOrd="1" destOrd="0" parTransId="{3EADD320-B312-D443-86BA-21405D0AE39C}" sibTransId="{C2AB7DC5-786D-4E4E-92A2-795F6F8871A7}"/>
    <dgm:cxn modelId="{20D6E141-6978-E544-90B0-CB27A78F15AF}" type="presOf" srcId="{A1BE7BEC-545D-D64E-96EC-FE79BE33ECE6}" destId="{80F64FA5-C481-3543-8044-B7061D04AC23}" srcOrd="0" destOrd="0" presId="urn:microsoft.com/office/officeart/2005/8/layout/hierarchy3"/>
    <dgm:cxn modelId="{42CD3BA4-A18B-ED49-B90A-1CBEBCA53ED7}" type="presOf" srcId="{0F72127E-7521-1E4E-962F-7378C8E261E1}" destId="{FA3825C2-9D45-054A-AC04-3945249603C4}" srcOrd="0" destOrd="0" presId="urn:microsoft.com/office/officeart/2005/8/layout/hierarchy3"/>
    <dgm:cxn modelId="{DC0EA702-34E6-4C4F-923A-6380D4028155}" type="presOf" srcId="{DE5FE457-1C66-D84E-8BF1-85EFC0F4B3ED}" destId="{BCDA1758-61EC-A349-A07F-7AF5A8B669EC}" srcOrd="0" destOrd="0" presId="urn:microsoft.com/office/officeart/2005/8/layout/hierarchy3"/>
    <dgm:cxn modelId="{0BC5F6F2-2D36-C541-9F87-9036D89E0DEA}" type="presOf" srcId="{96431F54-E767-4243-8D8B-D3814424A10E}" destId="{B0C7A249-3D26-1940-8E51-4AC8C83A92E5}" srcOrd="1" destOrd="0" presId="urn:microsoft.com/office/officeart/2005/8/layout/hierarchy3"/>
    <dgm:cxn modelId="{B3DACF62-C4B6-C844-AFE7-D0D5A2695A7A}" srcId="{96431F54-E767-4243-8D8B-D3814424A10E}" destId="{DE5FE457-1C66-D84E-8BF1-85EFC0F4B3ED}" srcOrd="2" destOrd="0" parTransId="{0F72127E-7521-1E4E-962F-7378C8E261E1}" sibTransId="{E907E514-6085-DE46-A0F9-A9B7F7A4AD6E}"/>
    <dgm:cxn modelId="{DE4F9511-A23E-1C46-9F6E-910331B65BBC}" type="presOf" srcId="{4A86C97F-E9D6-5E41-9C6B-22CBDA85F866}" destId="{49DAA590-1612-E647-8ED8-B7F56BBB34EC}" srcOrd="0" destOrd="0" presId="urn:microsoft.com/office/officeart/2005/8/layout/hierarchy3"/>
    <dgm:cxn modelId="{092FD197-9B8E-BE43-885A-CD339F8BEBA3}" srcId="{96431F54-E767-4243-8D8B-D3814424A10E}" destId="{58DD8CBF-0CDA-2F41-A832-938B991D04E2}" srcOrd="0" destOrd="0" parTransId="{4A86C97F-E9D6-5E41-9C6B-22CBDA85F866}" sibTransId="{DB86FFFF-B2EF-2649-8D0B-33BAB33541C1}"/>
    <dgm:cxn modelId="{479037D5-0A88-8F47-A29E-FFAD4DD0D85E}" type="presParOf" srcId="{80F64FA5-C481-3543-8044-B7061D04AC23}" destId="{601821D2-68AC-424D-9A0A-86676DF95596}" srcOrd="0" destOrd="0" presId="urn:microsoft.com/office/officeart/2005/8/layout/hierarchy3"/>
    <dgm:cxn modelId="{B87BFF52-514C-884C-BBA7-6B3D9B97D720}" type="presParOf" srcId="{601821D2-68AC-424D-9A0A-86676DF95596}" destId="{EBCA17E4-FBD7-0B42-AD1B-2722B4074462}" srcOrd="0" destOrd="0" presId="urn:microsoft.com/office/officeart/2005/8/layout/hierarchy3"/>
    <dgm:cxn modelId="{09F09E58-02AA-404B-8187-1F1B1B22A633}" type="presParOf" srcId="{EBCA17E4-FBD7-0B42-AD1B-2722B4074462}" destId="{CF140ED0-2604-B044-A020-DF33CC6F82A1}" srcOrd="0" destOrd="0" presId="urn:microsoft.com/office/officeart/2005/8/layout/hierarchy3"/>
    <dgm:cxn modelId="{9686C54F-EB3A-DF4C-B32B-4FF9AB43458C}" type="presParOf" srcId="{EBCA17E4-FBD7-0B42-AD1B-2722B4074462}" destId="{B0C7A249-3D26-1940-8E51-4AC8C83A92E5}" srcOrd="1" destOrd="0" presId="urn:microsoft.com/office/officeart/2005/8/layout/hierarchy3"/>
    <dgm:cxn modelId="{53423FBB-8E22-F041-9E15-927FAECABCCE}" type="presParOf" srcId="{601821D2-68AC-424D-9A0A-86676DF95596}" destId="{8EE36E6F-F651-6444-BFE9-5ECE2483AF06}" srcOrd="1" destOrd="0" presId="urn:microsoft.com/office/officeart/2005/8/layout/hierarchy3"/>
    <dgm:cxn modelId="{E530470F-C834-8246-96A2-C21B4E5E6E2B}" type="presParOf" srcId="{8EE36E6F-F651-6444-BFE9-5ECE2483AF06}" destId="{49DAA590-1612-E647-8ED8-B7F56BBB34EC}" srcOrd="0" destOrd="0" presId="urn:microsoft.com/office/officeart/2005/8/layout/hierarchy3"/>
    <dgm:cxn modelId="{69AE9138-E46F-384E-B8D2-B6FBF46A7C61}" type="presParOf" srcId="{8EE36E6F-F651-6444-BFE9-5ECE2483AF06}" destId="{C1BE3AAD-2BE3-1547-9164-66C5DFF33B78}" srcOrd="1" destOrd="0" presId="urn:microsoft.com/office/officeart/2005/8/layout/hierarchy3"/>
    <dgm:cxn modelId="{E3C84BE8-4258-B74D-B29C-3250F10E4EE5}" type="presParOf" srcId="{8EE36E6F-F651-6444-BFE9-5ECE2483AF06}" destId="{6F6CB8C7-B4B5-7D47-A868-DAA68895D727}" srcOrd="2" destOrd="0" presId="urn:microsoft.com/office/officeart/2005/8/layout/hierarchy3"/>
    <dgm:cxn modelId="{D05CCC19-DAD3-C047-A91C-6D1BA1E3AE16}" type="presParOf" srcId="{8EE36E6F-F651-6444-BFE9-5ECE2483AF06}" destId="{C5A15383-9A9A-E74E-B74C-4985D51F9BC1}" srcOrd="3" destOrd="0" presId="urn:microsoft.com/office/officeart/2005/8/layout/hierarchy3"/>
    <dgm:cxn modelId="{CD05A527-D3E5-8A46-A28D-3BE9A4C688A0}" type="presParOf" srcId="{8EE36E6F-F651-6444-BFE9-5ECE2483AF06}" destId="{FA3825C2-9D45-054A-AC04-3945249603C4}" srcOrd="4" destOrd="0" presId="urn:microsoft.com/office/officeart/2005/8/layout/hierarchy3"/>
    <dgm:cxn modelId="{630457C4-EEEB-4349-A18A-5DBC75622D5A}" type="presParOf" srcId="{8EE36E6F-F651-6444-BFE9-5ECE2483AF06}" destId="{BCDA1758-61EC-A349-A07F-7AF5A8B669EC}" srcOrd="5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8DF13-670E-4C45-BA57-60BCE41EF396}">
      <dsp:nvSpPr>
        <dsp:cNvPr id="0" name=""/>
        <dsp:cNvSpPr/>
      </dsp:nvSpPr>
      <dsp:spPr>
        <a:xfrm>
          <a:off x="6149210" y="2781666"/>
          <a:ext cx="403855" cy="272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117"/>
              </a:lnTo>
              <a:lnTo>
                <a:pt x="403855" y="2722117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BD847AE5-2E24-4F1A-B1FA-A84B84FC2B83}">
      <dsp:nvSpPr>
        <dsp:cNvPr id="0" name=""/>
        <dsp:cNvSpPr/>
      </dsp:nvSpPr>
      <dsp:spPr>
        <a:xfrm>
          <a:off x="6149210" y="2781666"/>
          <a:ext cx="403855" cy="1694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083"/>
              </a:lnTo>
              <a:lnTo>
                <a:pt x="403855" y="1694083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1E7E7FD9-6111-4B7A-BC6A-BD5F23BFFD8D}">
      <dsp:nvSpPr>
        <dsp:cNvPr id="0" name=""/>
        <dsp:cNvSpPr/>
      </dsp:nvSpPr>
      <dsp:spPr>
        <a:xfrm>
          <a:off x="6149210" y="2781666"/>
          <a:ext cx="403855" cy="6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50"/>
              </a:lnTo>
              <a:lnTo>
                <a:pt x="403855" y="66605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81516FC1-DAB6-42C9-B76A-E8BA45757A9F}">
      <dsp:nvSpPr>
        <dsp:cNvPr id="0" name=""/>
        <dsp:cNvSpPr/>
      </dsp:nvSpPr>
      <dsp:spPr>
        <a:xfrm>
          <a:off x="5249608" y="1753633"/>
          <a:ext cx="1722619" cy="30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33"/>
              </a:lnTo>
              <a:lnTo>
                <a:pt x="1722619" y="152033"/>
              </a:lnTo>
              <a:lnTo>
                <a:pt x="1722619" y="30406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692A2-E90A-4FDB-B81D-A28522FE129D}">
      <dsp:nvSpPr>
        <dsp:cNvPr id="0" name=""/>
        <dsp:cNvSpPr/>
      </dsp:nvSpPr>
      <dsp:spPr>
        <a:xfrm>
          <a:off x="3288014" y="2781666"/>
          <a:ext cx="167974" cy="628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316"/>
              </a:lnTo>
              <a:lnTo>
                <a:pt x="167974" y="628316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56AE3311-8645-4DCF-97E8-6FA5B6C3D818}">
      <dsp:nvSpPr>
        <dsp:cNvPr id="0" name=""/>
        <dsp:cNvSpPr/>
      </dsp:nvSpPr>
      <dsp:spPr>
        <a:xfrm>
          <a:off x="3867188" y="1753633"/>
          <a:ext cx="1382419" cy="304066"/>
        </a:xfrm>
        <a:custGeom>
          <a:avLst/>
          <a:gdLst/>
          <a:ahLst/>
          <a:cxnLst/>
          <a:rect l="0" t="0" r="0" b="0"/>
          <a:pathLst>
            <a:path>
              <a:moveTo>
                <a:pt x="1382419" y="0"/>
              </a:moveTo>
              <a:lnTo>
                <a:pt x="1382419" y="152033"/>
              </a:lnTo>
              <a:lnTo>
                <a:pt x="0" y="152033"/>
              </a:lnTo>
              <a:lnTo>
                <a:pt x="0" y="30406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00DC6-1195-4CC9-9EE9-F6ED0FF1CEB7}">
      <dsp:nvSpPr>
        <dsp:cNvPr id="0" name=""/>
        <dsp:cNvSpPr/>
      </dsp:nvSpPr>
      <dsp:spPr>
        <a:xfrm>
          <a:off x="3309290" y="725599"/>
          <a:ext cx="1940317" cy="30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33"/>
              </a:lnTo>
              <a:lnTo>
                <a:pt x="1940317" y="152033"/>
              </a:lnTo>
              <a:lnTo>
                <a:pt x="1940317" y="3040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11780-A007-49C9-9D24-7EA731ACE26E}">
      <dsp:nvSpPr>
        <dsp:cNvPr id="0" name=""/>
        <dsp:cNvSpPr/>
      </dsp:nvSpPr>
      <dsp:spPr>
        <a:xfrm>
          <a:off x="777395" y="1753633"/>
          <a:ext cx="316317" cy="665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753"/>
              </a:lnTo>
              <a:lnTo>
                <a:pt x="316317" y="6657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2DD74-C92B-4F44-8FB1-93D1384E73D3}">
      <dsp:nvSpPr>
        <dsp:cNvPr id="0" name=""/>
        <dsp:cNvSpPr/>
      </dsp:nvSpPr>
      <dsp:spPr>
        <a:xfrm>
          <a:off x="1481752" y="725599"/>
          <a:ext cx="1827538" cy="304066"/>
        </a:xfrm>
        <a:custGeom>
          <a:avLst/>
          <a:gdLst/>
          <a:ahLst/>
          <a:cxnLst/>
          <a:rect l="0" t="0" r="0" b="0"/>
          <a:pathLst>
            <a:path>
              <a:moveTo>
                <a:pt x="1827538" y="0"/>
              </a:moveTo>
              <a:lnTo>
                <a:pt x="1827538" y="152033"/>
              </a:lnTo>
              <a:lnTo>
                <a:pt x="0" y="152033"/>
              </a:lnTo>
              <a:lnTo>
                <a:pt x="0" y="3040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A4BAA-B1DF-4F18-916F-9CC9D60940BE}">
      <dsp:nvSpPr>
        <dsp:cNvPr id="0" name=""/>
        <dsp:cNvSpPr/>
      </dsp:nvSpPr>
      <dsp:spPr>
        <a:xfrm>
          <a:off x="2337559" y="1631"/>
          <a:ext cx="1943461" cy="72396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Block Ciphers Modes of Operation</a:t>
          </a:r>
        </a:p>
      </dsp:txBody>
      <dsp:txXfrm>
        <a:off x="2337559" y="1631"/>
        <a:ext cx="1943461" cy="723967"/>
      </dsp:txXfrm>
    </dsp:sp>
    <dsp:sp modelId="{93F0D502-94C8-403F-80A2-B627A3367D96}">
      <dsp:nvSpPr>
        <dsp:cNvPr id="0" name=""/>
        <dsp:cNvSpPr/>
      </dsp:nvSpPr>
      <dsp:spPr>
        <a:xfrm>
          <a:off x="601306" y="1029665"/>
          <a:ext cx="1760891" cy="723967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Deterministic</a:t>
          </a:r>
        </a:p>
      </dsp:txBody>
      <dsp:txXfrm>
        <a:off x="601306" y="1029665"/>
        <a:ext cx="1760891" cy="723967"/>
      </dsp:txXfrm>
    </dsp:sp>
    <dsp:sp modelId="{8FBA93EB-6D3D-4117-BCBF-9E06EFD34CCA}">
      <dsp:nvSpPr>
        <dsp:cNvPr id="0" name=""/>
        <dsp:cNvSpPr/>
      </dsp:nvSpPr>
      <dsp:spPr>
        <a:xfrm>
          <a:off x="1093712" y="2057402"/>
          <a:ext cx="1753926" cy="72396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Electronic Code Book mode (ECB)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93712" y="2057402"/>
        <a:ext cx="1753926" cy="723967"/>
      </dsp:txXfrm>
    </dsp:sp>
    <dsp:sp modelId="{35DB893B-B54C-4725-B857-63AAAE499E94}">
      <dsp:nvSpPr>
        <dsp:cNvPr id="0" name=""/>
        <dsp:cNvSpPr/>
      </dsp:nvSpPr>
      <dsp:spPr>
        <a:xfrm>
          <a:off x="4525640" y="1029665"/>
          <a:ext cx="1447934" cy="723967"/>
        </a:xfrm>
        <a:prstGeom prst="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Probabilistic</a:t>
          </a:r>
        </a:p>
      </dsp:txBody>
      <dsp:txXfrm>
        <a:off x="4525640" y="1029665"/>
        <a:ext cx="1447934" cy="723967"/>
      </dsp:txXfrm>
    </dsp:sp>
    <dsp:sp modelId="{5DAD14DA-88E1-494D-B2AE-4E1F59A2DE91}">
      <dsp:nvSpPr>
        <dsp:cNvPr id="0" name=""/>
        <dsp:cNvSpPr/>
      </dsp:nvSpPr>
      <dsp:spPr>
        <a:xfrm>
          <a:off x="3143221" y="2057699"/>
          <a:ext cx="1447934" cy="72396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Block Modes of Operation</a:t>
          </a:r>
        </a:p>
      </dsp:txBody>
      <dsp:txXfrm>
        <a:off x="3143221" y="2057699"/>
        <a:ext cx="1447934" cy="723967"/>
      </dsp:txXfrm>
    </dsp:sp>
    <dsp:sp modelId="{550D9D38-B19E-479B-9C87-22A06E007EEC}">
      <dsp:nvSpPr>
        <dsp:cNvPr id="0" name=""/>
        <dsp:cNvSpPr/>
      </dsp:nvSpPr>
      <dsp:spPr>
        <a:xfrm>
          <a:off x="3455989" y="3047999"/>
          <a:ext cx="2003565" cy="723967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Cipher Block Chaining mode (CBC)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55989" y="3047999"/>
        <a:ext cx="2003565" cy="723967"/>
      </dsp:txXfrm>
    </dsp:sp>
    <dsp:sp modelId="{2917F598-8237-4F3B-ACA8-A479953B053D}">
      <dsp:nvSpPr>
        <dsp:cNvPr id="0" name=""/>
        <dsp:cNvSpPr/>
      </dsp:nvSpPr>
      <dsp:spPr>
        <a:xfrm>
          <a:off x="5943455" y="2057699"/>
          <a:ext cx="2057544" cy="72396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Stream Modes of Operation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43455" y="2057699"/>
        <a:ext cx="2057544" cy="723967"/>
      </dsp:txXfrm>
    </dsp:sp>
    <dsp:sp modelId="{64A20CFE-4409-4507-B0F6-3E47FCD2AC8B}">
      <dsp:nvSpPr>
        <dsp:cNvPr id="0" name=""/>
        <dsp:cNvSpPr/>
      </dsp:nvSpPr>
      <dsp:spPr>
        <a:xfrm>
          <a:off x="6553065" y="3085733"/>
          <a:ext cx="1447934" cy="72396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Output Feedback mode (OFB)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3065" y="3085733"/>
        <a:ext cx="1447934" cy="723967"/>
      </dsp:txXfrm>
    </dsp:sp>
    <dsp:sp modelId="{55A80C91-6A53-42DE-8F97-151272D79EE4}">
      <dsp:nvSpPr>
        <dsp:cNvPr id="0" name=""/>
        <dsp:cNvSpPr/>
      </dsp:nvSpPr>
      <dsp:spPr>
        <a:xfrm>
          <a:off x="6553065" y="4113766"/>
          <a:ext cx="1447934" cy="72396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Cipher Feedback mode (CFB)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3065" y="4113766"/>
        <a:ext cx="1447934" cy="723967"/>
      </dsp:txXfrm>
    </dsp:sp>
    <dsp:sp modelId="{D73C0CE4-0B2A-478E-963C-D1AA6254DE66}">
      <dsp:nvSpPr>
        <dsp:cNvPr id="0" name=""/>
        <dsp:cNvSpPr/>
      </dsp:nvSpPr>
      <dsp:spPr>
        <a:xfrm>
          <a:off x="6553065" y="5141800"/>
          <a:ext cx="1447934" cy="723967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Counter mode (CTR)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3065" y="5141800"/>
        <a:ext cx="1447934" cy="72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40ED0-2604-B044-A020-DF33CC6F82A1}">
      <dsp:nvSpPr>
        <dsp:cNvPr id="0" name=""/>
        <dsp:cNvSpPr/>
      </dsp:nvSpPr>
      <dsp:spPr>
        <a:xfrm>
          <a:off x="385057" y="2178"/>
          <a:ext cx="2811284" cy="1288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There are three modes that make it possible to convert a block cipher into a stream cipher:</a:t>
          </a:r>
        </a:p>
      </dsp:txBody>
      <dsp:txXfrm>
        <a:off x="422794" y="39915"/>
        <a:ext cx="2735810" cy="1212969"/>
      </dsp:txXfrm>
    </dsp:sp>
    <dsp:sp modelId="{49DAA590-1612-E647-8ED8-B7F56BBB34EC}">
      <dsp:nvSpPr>
        <dsp:cNvPr id="0" name=""/>
        <dsp:cNvSpPr/>
      </dsp:nvSpPr>
      <dsp:spPr>
        <a:xfrm>
          <a:off x="666186" y="1290622"/>
          <a:ext cx="281128" cy="75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074"/>
              </a:lnTo>
              <a:lnTo>
                <a:pt x="281128" y="758074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E3AAD-2BE3-1547-9164-66C5DFF33B78}">
      <dsp:nvSpPr>
        <dsp:cNvPr id="0" name=""/>
        <dsp:cNvSpPr/>
      </dsp:nvSpPr>
      <dsp:spPr>
        <a:xfrm>
          <a:off x="947314" y="1543314"/>
          <a:ext cx="1617225" cy="101076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Cipher Feedback (</a:t>
          </a:r>
          <a:r>
            <a:rPr lang="en-US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CFB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) mode</a:t>
          </a:r>
        </a:p>
      </dsp:txBody>
      <dsp:txXfrm>
        <a:off x="976918" y="1572918"/>
        <a:ext cx="1558017" cy="951558"/>
      </dsp:txXfrm>
    </dsp:sp>
    <dsp:sp modelId="{6F6CB8C7-B4B5-7D47-A868-DAA68895D727}">
      <dsp:nvSpPr>
        <dsp:cNvPr id="0" name=""/>
        <dsp:cNvSpPr/>
      </dsp:nvSpPr>
      <dsp:spPr>
        <a:xfrm>
          <a:off x="666186" y="1290622"/>
          <a:ext cx="281128" cy="2021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532"/>
              </a:lnTo>
              <a:lnTo>
                <a:pt x="281128" y="202153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15383-9A9A-E74E-B74C-4985D51F9BC1}">
      <dsp:nvSpPr>
        <dsp:cNvPr id="0" name=""/>
        <dsp:cNvSpPr/>
      </dsp:nvSpPr>
      <dsp:spPr>
        <a:xfrm>
          <a:off x="947314" y="2806772"/>
          <a:ext cx="1617225" cy="101076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Output Feedback (</a:t>
          </a:r>
          <a:r>
            <a:rPr lang="en-US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OFB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) mode</a:t>
          </a:r>
        </a:p>
      </dsp:txBody>
      <dsp:txXfrm>
        <a:off x="976918" y="2836376"/>
        <a:ext cx="1558017" cy="951558"/>
      </dsp:txXfrm>
    </dsp:sp>
    <dsp:sp modelId="{FA3825C2-9D45-054A-AC04-3945249603C4}">
      <dsp:nvSpPr>
        <dsp:cNvPr id="0" name=""/>
        <dsp:cNvSpPr/>
      </dsp:nvSpPr>
      <dsp:spPr>
        <a:xfrm>
          <a:off x="666186" y="1290622"/>
          <a:ext cx="281128" cy="328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990"/>
              </a:lnTo>
              <a:lnTo>
                <a:pt x="281128" y="3284990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A1758-61EC-A349-A07F-7AF5A8B669EC}">
      <dsp:nvSpPr>
        <dsp:cNvPr id="0" name=""/>
        <dsp:cNvSpPr/>
      </dsp:nvSpPr>
      <dsp:spPr>
        <a:xfrm>
          <a:off x="947314" y="4070229"/>
          <a:ext cx="1617225" cy="101076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Counter (CTR) mode</a:t>
          </a:r>
        </a:p>
      </dsp:txBody>
      <dsp:txXfrm>
        <a:off x="976918" y="4099833"/>
        <a:ext cx="1558017" cy="951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0140-632C-462B-ACA7-07693EDF2C2D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3881-FBD9-417F-9DF4-14F9A587E3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2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53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cs typeface="Calibri" panose="020F0502020204030204" pitchFamily="34" charset="0"/>
              </a:rPr>
              <a:t>in a </a:t>
            </a:r>
            <a:r>
              <a:rPr lang="en-US" altLang="en-US" sz="1200" dirty="0" err="1">
                <a:cs typeface="Calibri" panose="020F0502020204030204" pitchFamily="34" charset="0"/>
              </a:rPr>
              <a:t>blockwise</a:t>
            </a:r>
            <a:r>
              <a:rPr lang="en-US" altLang="en-US" sz="1200" dirty="0">
                <a:cs typeface="Calibri" panose="020F0502020204030204" pitchFamily="34" charset="0"/>
              </a:rPr>
              <a:t> fashion and is also a function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cs typeface="Calibri" panose="020F0502020204030204" pitchFamily="34" charset="0"/>
              </a:rPr>
              <a:t>It uses a block cipher as a building block for a </a:t>
            </a:r>
            <a:r>
              <a:rPr lang="en-US" altLang="en-US" sz="1200" b="1" dirty="0">
                <a:cs typeface="Calibri" panose="020F0502020204030204" pitchFamily="34" charset="0"/>
              </a:rPr>
              <a:t>stream cipher </a:t>
            </a:r>
            <a:r>
              <a:rPr lang="en-US" altLang="en-US" sz="1200" dirty="0">
                <a:cs typeface="Calibri" panose="020F0502020204030204" pitchFamily="34" charset="0"/>
              </a:rPr>
              <a:t>(similar to the </a:t>
            </a:r>
            <a:r>
              <a:rPr lang="en-US" altLang="en-US" sz="1200" dirty="0" err="1">
                <a:cs typeface="Calibri" panose="020F0502020204030204" pitchFamily="34" charset="0"/>
              </a:rPr>
              <a:t>OFB</a:t>
            </a:r>
            <a:r>
              <a:rPr lang="en-US" altLang="en-US" sz="1200" dirty="0">
                <a:cs typeface="Calibri" panose="020F0502020204030204" pitchFamily="34" charset="0"/>
              </a:rPr>
              <a:t> mode), more accurate name: “Ciphertext Feedback Mode”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is added to the output of the block cipher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is feed back for next stage (hence name) </a:t>
            </a:r>
          </a:p>
          <a:p>
            <a:endParaRPr lang="en-US" dirty="0"/>
          </a:p>
          <a:p>
            <a:r>
              <a:rPr lang="en-US" altLang="en-US" sz="1200" dirty="0"/>
              <a:t>asynchronous </a:t>
            </a:r>
            <a:r>
              <a:rPr lang="en-US" altLang="en-US" sz="1200" b="1" dirty="0"/>
              <a:t>stream cipher </a:t>
            </a:r>
            <a:endParaRPr lang="en-US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57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https://pycryptodome.readthedocs.io/en/latest/src/cipher/classic.html#ctr-mode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Can do parallel encryptions in h/w or s/w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preprocess in advance of need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 speed links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access to encrypted data blocks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Provable security (good as other modes)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never reuse key/counter values, otherwise could break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assumes a different value every time the block cipher computes a new key stream block</a:t>
            </a:r>
          </a:p>
          <a:p>
            <a:endParaRPr lang="en-US" dirty="0"/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Although interest in the counter  (CTR) mode has increased recently with applications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ATM (asynchronous transfer mode) network security and IP sec (IP security),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mode was proposed early on (e.g., [DIFF79]).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7.7 depicts the CTR mode. A counter equal to the plaintext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size is used. The only requirement stated in SP 800-38A is that the counter value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must be different for each plaintext block that is encrypted. Typically, the counter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initialized to some value and then incremented by 1 for each subsequent block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(modulo 2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where b  is the block size). For encryption, the counter is encrypted 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 XORed with the plaintext block to produce the ciphertext block; there is no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chaining. For decryption, the same sequence of counter values is used, with each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XORed with a ciphertext block to recover the corresponding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block. Thus, the initial counter value must be made available for decryption.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with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mode, the initial counter value must be a nonce; that is, T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must be different for all of the messages encrypted using the same key. Further,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all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values across all messages must be unique. If, contrary to this requirement,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counter value is used multiple times, then the confidentiality of all of the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 corresponding to that counter value may be compromised. In particular, if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any plaintext block that is encrypted using a given counter value is known, then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output of the encryption function can be determined easily from the associated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block. This output allows any other plaintext blocks that are encrypted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using the same counter value to be easily recovered from their associated ciphertext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way to ensure the uniqueness of counter values is to continue to increment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counter value by 1 across messages. That is, the first counter value of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each message is one more than the last counter value of the preceding message.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counter is big endian encoded.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18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1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="" xmlns:a16="http://schemas.microsoft.com/office/drawing/2014/main" id="{8A43A133-00E1-4C76-B36B-A97D71C59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2E5D40-3F7F-4E12-AE77-3565339C0D45}" type="slidenum">
              <a:rPr lang="de-DE" altLang="en-US">
                <a:latin typeface="Times New Roman" panose="02020603050405020304" pitchFamily="18" charset="0"/>
              </a:rPr>
              <a:pPr/>
              <a:t>23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="" xmlns:a16="http://schemas.microsoft.com/office/drawing/2014/main" id="{E9D35146-F7C7-4A72-8E9F-64EBF245B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="" xmlns:a16="http://schemas.microsoft.com/office/drawing/2014/main" id="{A3917D66-24E4-426C-9101-719A475AB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There are many different ways to encrypt with a block cipher. </a:t>
            </a:r>
            <a:endParaRPr lang="de-DE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98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It can be used in situations where short plaintext blocks are to be encrypted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simplest mode is the electronic codebook  (ECB ) mode, in which plaintext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handled one block at a time and each block of plaintext is encrypted using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same key (Figure 7.3). The term codebook  is used because, for a given key, there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unique ciphertext for every b -bit block of plaintext. Therefore, we can imagine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gigantic codebook in which there is an entry for every possible b -bit plaintext pattern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showing its corresponding ciphertext.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For a message longer than b  bits, the procedure is simply to break the message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into b -bit blocks, padding the last block if necessary. Decryption is performed one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block at a time, always using the same key. In Figure 7.3, the plaintext (padded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necessary) consists of a sequence of b -bit blocks,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P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; the corresponding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sequence of ciphertext blocks is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. . . , C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We can define ECB mode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follows.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ECB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E(K,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Pj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j = 1, . . . , 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baseline="-25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j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D(K,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Cj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j = 1, . . . , 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ECB method is ideal for a short amount of data, such as an encryption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key. Thus, if you want to transmit a DES or AES key securely, ECB is the appropriate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mode to use.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most significant characteristic of ECB is that if the same b -bit block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plaintext appears more than once in the message, it always produces the same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lengthy messages, the ECB mode may not be secure. If the message is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highly structured, it may be possible for a cryptanalyst to exploit these regularities.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example, if it is known that the message always starts out with certain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predefined fields, then the cryptanalyst may have a number of known plaintext–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ciphertext pairs to work with. If the message has repetitive elements with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period of repetition a multiple of b  bits, then these elements can be identified by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analyst. This may help in the analysis or may provide an opportunity for substituting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or rearranging blocks.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74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/>
              <a:t>No block synchronization between sender and receiver is required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The same PT blocks produce the same CT blocks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/>
              <a:t>Identical plaintexts are mapped to identical ciphertexts</a:t>
            </a:r>
          </a:p>
          <a:p>
            <a:pPr lvl="0"/>
            <a:endParaRPr lang="en-US" altLang="en-US" sz="2000" dirty="0"/>
          </a:p>
          <a:p>
            <a:pPr lvl="0"/>
            <a:r>
              <a:rPr lang="en-US" altLang="en-US" sz="2000" dirty="0"/>
              <a:t>plaintext blocks are encrypted independently of previous blocks</a:t>
            </a:r>
          </a:p>
          <a:p>
            <a:pPr lvl="1"/>
            <a:r>
              <a:rPr lang="en-US" altLang="en-US" sz="2000" dirty="0"/>
              <a:t>an attacker may reorder ciphertext blocks which results in valid plaintext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003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b="1" i="1" dirty="0"/>
              <a:t>Encryption </a:t>
            </a:r>
            <a:r>
              <a:rPr lang="en-US" altLang="en-US" sz="1200" b="1" dirty="0"/>
              <a:t>(</a:t>
            </a:r>
            <a:r>
              <a:rPr lang="en-US" altLang="en-US" sz="1200" b="1" i="1" dirty="0"/>
              <a:t>first block</a:t>
            </a:r>
            <a:r>
              <a:rPr lang="en-US" altLang="en-US" sz="1200" b="1" dirty="0"/>
              <a:t>)</a:t>
            </a:r>
            <a:r>
              <a:rPr lang="en-US" altLang="en-US" sz="1200" dirty="0"/>
              <a:t>:</a:t>
            </a:r>
            <a:r>
              <a:rPr lang="en-US" altLang="en-US" sz="2000" i="1" dirty="0"/>
              <a:t>      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 IV)</a:t>
            </a:r>
          </a:p>
          <a:p>
            <a:r>
              <a:rPr lang="en-US" altLang="en-US" sz="1200" b="1" i="1" dirty="0"/>
              <a:t>Encryption </a:t>
            </a:r>
            <a:r>
              <a:rPr lang="en-US" altLang="en-US" sz="1200" b="1" dirty="0"/>
              <a:t>(</a:t>
            </a:r>
            <a:r>
              <a:rPr lang="en-US" altLang="en-US" sz="1200" b="1" i="1" dirty="0"/>
              <a:t>general block</a:t>
            </a:r>
            <a:r>
              <a:rPr lang="en-US" altLang="en-US" sz="1200" b="1" dirty="0"/>
              <a:t>)</a:t>
            </a:r>
            <a:r>
              <a:rPr lang="en-US" altLang="en-US" sz="1200" dirty="0"/>
              <a:t>: </a:t>
            </a:r>
            <a:r>
              <a:rPr lang="en-US" altLang="en-US" sz="2000" dirty="0"/>
              <a:t> 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i−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i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1200" b="1" i="1" dirty="0"/>
              <a:t>Decryption </a:t>
            </a:r>
            <a:r>
              <a:rPr lang="en-US" altLang="en-US" sz="1200" b="1" dirty="0"/>
              <a:t>(</a:t>
            </a:r>
            <a:r>
              <a:rPr lang="en-US" altLang="en-US" sz="1200" b="1" i="1" dirty="0"/>
              <a:t>first block</a:t>
            </a:r>
            <a:r>
              <a:rPr lang="en-US" altLang="en-US" sz="1200" b="1" dirty="0"/>
              <a:t>)</a:t>
            </a:r>
            <a:r>
              <a:rPr lang="en-US" altLang="en-US" sz="1200" dirty="0"/>
              <a:t>:</a:t>
            </a:r>
            <a:r>
              <a:rPr lang="en-US" altLang="en-US" sz="1200" i="1" dirty="0"/>
              <a:t>  </a:t>
            </a:r>
            <a:r>
              <a:rPr lang="en-US" altLang="en-US" sz="2000" i="1" dirty="0"/>
              <a:t>    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⊕ IV</a:t>
            </a:r>
          </a:p>
          <a:p>
            <a:r>
              <a:rPr lang="en-US" altLang="en-US" sz="1200" b="1" i="1" dirty="0"/>
              <a:t>Decryption </a:t>
            </a:r>
            <a:r>
              <a:rPr lang="en-US" altLang="en-US" sz="1200" b="1" dirty="0"/>
              <a:t>(</a:t>
            </a:r>
            <a:r>
              <a:rPr lang="en-US" altLang="en-US" sz="1200" b="1" i="1" dirty="0"/>
              <a:t>general block</a:t>
            </a:r>
            <a:r>
              <a:rPr lang="en-US" altLang="en-US" sz="1200" b="1" dirty="0"/>
              <a:t>)</a:t>
            </a:r>
            <a:r>
              <a:rPr lang="en-US" altLang="en-US" sz="1200" dirty="0"/>
              <a:t> :</a:t>
            </a:r>
            <a:r>
              <a:rPr lang="en-US" altLang="en-US" sz="2000" i="1" dirty="0"/>
              <a:t>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nn-NO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n-NO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n-NO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⊕ </a:t>
            </a:r>
            <a:r>
              <a:rPr lang="nn-NO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n-NO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i−</a:t>
            </a:r>
            <a:r>
              <a:rPr lang="nn-NO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n-NO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i </a:t>
            </a:r>
            <a:r>
              <a:rPr lang="nn-NO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nn-NO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29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For the first plaintext block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/>
              <a:t>there is no previous ciphertext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an IV is added to the first plaintext to make each CBC encryption nondeterministic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the first ciphertext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ea typeface="+mn-ea"/>
                <a:cs typeface="+mn-cs"/>
              </a:rPr>
              <a:t> </a:t>
            </a:r>
            <a:r>
              <a:rPr lang="en-US" sz="2400" dirty="0">
                <a:ea typeface="+mn-ea"/>
                <a:cs typeface="+mn-cs"/>
              </a:rPr>
              <a:t>depends on plaintext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ea typeface="+mn-ea"/>
                <a:cs typeface="+mn-cs"/>
              </a:rPr>
              <a:t> and the IV</a:t>
            </a:r>
          </a:p>
          <a:p>
            <a:pPr>
              <a:defRPr/>
            </a:pPr>
            <a:r>
              <a:rPr lang="en-US" sz="2800" dirty="0"/>
              <a:t>The second ciphertext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depends on the IV,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/>
              <a:t> and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i="1" baseline="-25000" dirty="0"/>
          </a:p>
          <a:p>
            <a:pPr>
              <a:defRPr/>
            </a:pPr>
            <a:r>
              <a:rPr lang="en-US" sz="2800" dirty="0"/>
              <a:t>The third ciphertext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depends on the IV and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/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/>
              <a:t> and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/>
              <a:t>, and so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187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02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byte of plaintext is XOR-ed with a </a:t>
            </a:r>
            <a:r>
              <a:rPr lang="en-US" dirty="0" smtClean="0"/>
              <a:t>byte.</a:t>
            </a:r>
          </a:p>
          <a:p>
            <a:r>
              <a:rPr lang="en-US" dirty="0" smtClean="0"/>
              <a:t>Convert </a:t>
            </a:r>
            <a:r>
              <a:rPr lang="en-US" dirty="0"/>
              <a:t>block cipher into stream cipher</a:t>
            </a:r>
          </a:p>
          <a:p>
            <a:pPr lvl="1"/>
            <a:r>
              <a:rPr lang="en-US" dirty="0"/>
              <a:t>Output feedback (</a:t>
            </a:r>
            <a:r>
              <a:rPr lang="en-US" dirty="0" err="1"/>
              <a:t>OFB</a:t>
            </a:r>
            <a:r>
              <a:rPr lang="en-US" dirty="0"/>
              <a:t>) mode</a:t>
            </a:r>
          </a:p>
          <a:p>
            <a:pPr lvl="1"/>
            <a:r>
              <a:rPr lang="en-US" dirty="0"/>
              <a:t>Cipher feedback (</a:t>
            </a:r>
            <a:r>
              <a:rPr lang="en-US" dirty="0" err="1"/>
              <a:t>CFB</a:t>
            </a:r>
            <a:r>
              <a:rPr lang="en-US" dirty="0"/>
              <a:t>) mode</a:t>
            </a:r>
          </a:p>
          <a:p>
            <a:pPr lvl="1"/>
            <a:r>
              <a:rPr lang="en-US" dirty="0"/>
              <a:t>Counter (CTR) mode</a:t>
            </a:r>
          </a:p>
          <a:p>
            <a:r>
              <a:rPr lang="en-US" dirty="0"/>
              <a:t>e taken from a </a:t>
            </a:r>
            <a:r>
              <a:rPr lang="en-US" i="1" dirty="0"/>
              <a:t>keystream</a:t>
            </a:r>
            <a:r>
              <a:rPr lang="en-US" dirty="0"/>
              <a:t>: the result is the ciphertext. </a:t>
            </a:r>
          </a:p>
          <a:p>
            <a:endParaRPr lang="en-US" dirty="0"/>
          </a:p>
          <a:p>
            <a:r>
              <a:rPr lang="en-US" dirty="0"/>
              <a:t>Convert block cipher into stream cipher</a:t>
            </a:r>
          </a:p>
          <a:p>
            <a:pPr lvl="1"/>
            <a:r>
              <a:rPr lang="en-US" dirty="0"/>
              <a:t>Output feedback (</a:t>
            </a:r>
            <a:r>
              <a:rPr lang="en-US" dirty="0" err="1"/>
              <a:t>OFB</a:t>
            </a:r>
            <a:r>
              <a:rPr lang="en-US" dirty="0"/>
              <a:t>) mode</a:t>
            </a:r>
          </a:p>
          <a:p>
            <a:pPr lvl="1"/>
            <a:r>
              <a:rPr lang="en-US" dirty="0"/>
              <a:t>Cipher feedback (</a:t>
            </a:r>
            <a:r>
              <a:rPr lang="en-US" dirty="0" err="1"/>
              <a:t>CFB</a:t>
            </a:r>
            <a:r>
              <a:rPr lang="en-US" dirty="0"/>
              <a:t>) mode</a:t>
            </a:r>
          </a:p>
          <a:p>
            <a:pPr lvl="1"/>
            <a:r>
              <a:rPr lang="en-US" dirty="0"/>
              <a:t>Counter (CTR)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248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i="1" dirty="0"/>
              <a:t>synchronous</a:t>
            </a:r>
            <a:r>
              <a:rPr lang="en-US" altLang="en-US" sz="1200" dirty="0"/>
              <a:t> </a:t>
            </a:r>
            <a:r>
              <a:rPr lang="en-US" altLang="en-US" sz="1200" b="1" dirty="0"/>
              <a:t>stream cipher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C3881-FBD9-417F-9DF4-14F9A587E3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3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296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6" y="6499662"/>
            <a:ext cx="751164" cy="250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DC620EB-1D4E-45FE-9916-D3E650ADC4F1}"/>
              </a:ext>
            </a:extLst>
          </p:cNvPr>
          <p:cNvSpPr/>
          <p:nvPr userDrawn="1"/>
        </p:nvSpPr>
        <p:spPr>
          <a:xfrm>
            <a:off x="0" y="3694587"/>
            <a:ext cx="9144000" cy="6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020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66314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304800" cy="22036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370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88FE06-4ECF-4709-9FAA-D61ABFA8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63000" y="6629400"/>
            <a:ext cx="381000" cy="2203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761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654"/>
            <a:ext cx="8763000" cy="6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B9A70B7E-CFCA-459A-9561-9CAF0193F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629400"/>
            <a:ext cx="228600" cy="22036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84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u="none">
          <a:solidFill>
            <a:srgbClr val="0070C0"/>
          </a:solidFill>
          <a:latin typeface="Calibri" panose="020F050202020403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2"/>
        </a:buClr>
        <a:buSzPct val="75000"/>
        <a:buFont typeface="Courier New" panose="02070309020205020404" pitchFamily="49" charset="0"/>
        <a:buChar char="o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har char="»"/>
        <a:defRPr sz="2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lock_cipher_mode_of_operation#cite_note-FERGUSON-2" TargetMode="External"/><Relationship Id="rId3" Type="http://schemas.openxmlformats.org/officeDocument/2006/relationships/hyperlink" Target="https://en.wikipedia.org/wiki/Information_security" TargetMode="External"/><Relationship Id="rId7" Type="http://schemas.openxmlformats.org/officeDocument/2006/relationships/hyperlink" Target="https://en.wikipedia.org/wiki/Block_(data_storage)" TargetMode="External"/><Relationship Id="rId2" Type="http://schemas.openxmlformats.org/officeDocument/2006/relationships/hyperlink" Target="https://en.wikipedia.org/wiki/Block_ciph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t" TargetMode="External"/><Relationship Id="rId5" Type="http://schemas.openxmlformats.org/officeDocument/2006/relationships/hyperlink" Target="https://en.wikipedia.org/wiki/Authentication" TargetMode="External"/><Relationship Id="rId4" Type="http://schemas.openxmlformats.org/officeDocument/2006/relationships/hyperlink" Target="https://en.wikipedia.org/wiki/Confidentialit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des_of_oper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19400"/>
            <a:ext cx="8763000" cy="860425"/>
          </a:xfrm>
        </p:spPr>
        <p:txBody>
          <a:bodyPr/>
          <a:lstStyle/>
          <a:p>
            <a:r>
              <a:rPr lang="en-US" sz="4400" dirty="0"/>
              <a:t>Block Ciphers Modes of Operation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C306E7-6CC1-402A-91BA-390DB4F1F3E8}"/>
              </a:ext>
            </a:extLst>
          </p:cNvPr>
          <p:cNvSpPr txBox="1"/>
          <p:nvPr/>
        </p:nvSpPr>
        <p:spPr>
          <a:xfrm>
            <a:off x="38100" y="6314673"/>
            <a:ext cx="1295400" cy="4770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Related image">
            <a:extLst>
              <a:ext uri="{FF2B5EF4-FFF2-40B4-BE49-F238E27FC236}">
                <a16:creationId xmlns="" xmlns:a16="http://schemas.microsoft.com/office/drawing/2014/main" id="{02FB0651-FFC1-4DE1-B1D4-95FC6D8C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2666638" cy="1895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1598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="" xmlns:a16="http://schemas.microsoft.com/office/drawing/2014/main" id="{85DB9608-C159-4B8B-9EE8-E9FEA36C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Substitution Attack on ECB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8A657A-4323-4BAF-90E3-B6E777D0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8674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Once a particular </a:t>
            </a:r>
            <a:r>
              <a:rPr lang="en-US" sz="2400" i="1" dirty="0"/>
              <a:t>plaintext</a:t>
            </a:r>
            <a:r>
              <a:rPr lang="en-US" sz="2400" dirty="0"/>
              <a:t> to </a:t>
            </a:r>
            <a:r>
              <a:rPr lang="en-US" sz="2400" i="1" dirty="0"/>
              <a:t>ciphertext</a:t>
            </a:r>
            <a:r>
              <a:rPr lang="en-US" sz="2400" dirty="0"/>
              <a:t> block mapping P</a:t>
            </a:r>
            <a:r>
              <a:rPr lang="en-US" sz="2400" baseline="-25000" dirty="0"/>
              <a:t>i</a:t>
            </a:r>
            <a:r>
              <a:rPr lang="en-US" sz="2400" dirty="0"/>
              <a:t> → C</a:t>
            </a:r>
            <a:r>
              <a:rPr lang="en-US" sz="2400" baseline="-25000" dirty="0"/>
              <a:t>i</a:t>
            </a:r>
            <a:r>
              <a:rPr lang="en-US" sz="2400" dirty="0"/>
              <a:t> is known, a sequence of ciphertext blocks can easily be </a:t>
            </a:r>
            <a:r>
              <a:rPr lang="en-US" sz="2400" b="1" dirty="0"/>
              <a:t>manipulated</a:t>
            </a:r>
          </a:p>
          <a:p>
            <a:pPr>
              <a:defRPr/>
            </a:pPr>
            <a:r>
              <a:rPr lang="en-US" sz="2400" dirty="0"/>
              <a:t>Suppose an </a:t>
            </a:r>
            <a:r>
              <a:rPr lang="en-US" sz="2400" i="1" dirty="0"/>
              <a:t>electronic bank transfer</a:t>
            </a:r>
          </a:p>
          <a:p>
            <a:pPr lvl="1">
              <a:defRPr/>
            </a:pPr>
            <a:endParaRPr lang="en-US" sz="2400" dirty="0">
              <a:ea typeface="+mn-ea"/>
              <a:cs typeface="+mn-cs"/>
            </a:endParaRPr>
          </a:p>
          <a:p>
            <a:pPr lvl="1">
              <a:defRPr/>
            </a:pPr>
            <a:endParaRPr lang="en-US" sz="4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The encryption key between the two banks does not change too frequently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The attacker sends $1 transfers from his account at bank A to his account at bank B repeatedly</a:t>
            </a:r>
          </a:p>
          <a:p>
            <a:pPr lvl="2">
              <a:defRPr/>
            </a:pPr>
            <a:r>
              <a:rPr lang="en-US" sz="1500" dirty="0">
                <a:ea typeface="+mn-ea"/>
                <a:cs typeface="+mn-cs"/>
              </a:rPr>
              <a:t>He can check </a:t>
            </a:r>
            <a:r>
              <a:rPr lang="en-US" sz="1500" dirty="0"/>
              <a:t>for </a:t>
            </a:r>
            <a:r>
              <a:rPr lang="en-US" sz="1500" dirty="0" err="1"/>
              <a:t>ciphertext</a:t>
            </a:r>
            <a:r>
              <a:rPr lang="en-US" sz="1500" dirty="0"/>
              <a:t> blocks that repeat, and he stores blocks 1,3 and 4 of these transfers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He now simply replaces block 4 of other transfers with the block 4 that he stored before</a:t>
            </a:r>
          </a:p>
          <a:p>
            <a:pPr lvl="2">
              <a:defRPr/>
            </a:pPr>
            <a:r>
              <a:rPr lang="en-US" sz="1800" i="1" dirty="0">
                <a:ea typeface="+mn-ea"/>
                <a:cs typeface="+mn-cs"/>
              </a:rPr>
              <a:t>All transfers </a:t>
            </a:r>
            <a:r>
              <a:rPr lang="en-US" sz="1800" dirty="0">
                <a:ea typeface="+mn-ea"/>
                <a:cs typeface="+mn-cs"/>
              </a:rPr>
              <a:t>from some account of bank A to some account of bank B are redirected to go into the attacker’s B account!</a:t>
            </a:r>
            <a:endParaRPr lang="en-US" sz="3200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="" xmlns:a16="http://schemas.microsoft.com/office/drawing/2014/main" id="{D93FADAC-5336-4817-B398-0359E3AA99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8D94E-86D4-45B0-BF78-058144E8CF50}" type="slidenum">
              <a:rPr lang="en-US" altLang="en-US" smtClean="0">
                <a:solidFill>
                  <a:srgbClr val="394073"/>
                </a:solidFill>
              </a:rPr>
              <a:pPr/>
              <a:t>10</a:t>
            </a:fld>
            <a:endParaRPr lang="en-US" altLang="en-US" dirty="0">
              <a:solidFill>
                <a:srgbClr val="394073"/>
              </a:solidFill>
            </a:endParaRPr>
          </a:p>
        </p:txBody>
      </p:sp>
      <p:sp>
        <p:nvSpPr>
          <p:cNvPr id="23557" name="Footer Placeholder 4">
            <a:extLst>
              <a:ext uri="{FF2B5EF4-FFF2-40B4-BE49-F238E27FC236}">
                <a16:creationId xmlns="" xmlns:a16="http://schemas.microsoft.com/office/drawing/2014/main" id="{C11DC4EF-595D-42F0-ADD2-AFE4FB1C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 </a:t>
            </a:r>
          </a:p>
        </p:txBody>
      </p:sp>
      <p:pic>
        <p:nvPicPr>
          <p:cNvPr id="23558" name="Picture 2" descr="C:\Documents and Settings\Amir\Desktop\book\grundlagen_krypto\graphics\ecb_ex.png">
            <a:extLst>
              <a:ext uri="{FF2B5EF4-FFF2-40B4-BE49-F238E27FC236}">
                <a16:creationId xmlns="" xmlns:a16="http://schemas.microsoft.com/office/drawing/2014/main" id="{54D05C37-A5D7-472F-B2F3-E84220D7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1336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="" xmlns:a16="http://schemas.microsoft.com/office/drawing/2014/main" id="{C6B1E0CC-EDB8-411E-874F-66E3A47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Cipher Block Chaining mode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5A6FA4-2DFB-4168-BB90-CD3EE2F0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4419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Calibri" panose="020F0502020204030204" pitchFamily="34" charset="0"/>
              </a:rPr>
              <a:t>There are two main ideas behind the CBC mode:</a:t>
            </a:r>
          </a:p>
          <a:p>
            <a:pPr lvl="1">
              <a:defRPr/>
            </a:pPr>
            <a:r>
              <a:rPr lang="en-US" sz="2400" b="1" dirty="0">
                <a:cs typeface="Calibri" panose="020F0502020204030204" pitchFamily="34" charset="0"/>
              </a:rPr>
              <a:t>Previous cipher </a:t>
            </a:r>
            <a:r>
              <a:rPr lang="en-US" sz="2400" dirty="0">
                <a:cs typeface="Calibri" panose="020F0502020204030204" pitchFamily="34" charset="0"/>
              </a:rPr>
              <a:t>block is </a:t>
            </a:r>
            <a:r>
              <a:rPr lang="en-US" sz="2400" b="1" dirty="0">
                <a:cs typeface="Calibri" panose="020F0502020204030204" pitchFamily="34" charset="0"/>
              </a:rPr>
              <a:t>chained </a:t>
            </a:r>
            <a:r>
              <a:rPr lang="en-US" sz="2400" dirty="0">
                <a:cs typeface="Calibri" panose="020F0502020204030204" pitchFamily="34" charset="0"/>
              </a:rPr>
              <a:t>with </a:t>
            </a:r>
            <a:r>
              <a:rPr lang="en-US" sz="2400" b="1" dirty="0">
                <a:cs typeface="Calibri" panose="020F0502020204030204" pitchFamily="34" charset="0"/>
              </a:rPr>
              <a:t>current plaintext </a:t>
            </a:r>
            <a:r>
              <a:rPr lang="en-US" sz="2400" dirty="0">
                <a:cs typeface="Calibri" panose="020F0502020204030204" pitchFamily="34" charset="0"/>
              </a:rPr>
              <a:t>block </a:t>
            </a:r>
          </a:p>
          <a:p>
            <a:pPr lvl="2">
              <a:defRPr/>
            </a:pPr>
            <a:r>
              <a:rPr lang="en-US" sz="1800" dirty="0">
                <a:cs typeface="Calibri" panose="020F0502020204030204" pitchFamily="34" charset="0"/>
              </a:rPr>
              <a:t>Ciphertext </a:t>
            </a:r>
            <a:r>
              <a:rPr lang="en-US" sz="1800" i="1" dirty="0">
                <a:cs typeface="Calibri" panose="020F0502020204030204" pitchFamily="34" charset="0"/>
              </a:rPr>
              <a:t>C</a:t>
            </a:r>
            <a:r>
              <a:rPr lang="en-US" sz="1800" i="1" baseline="-25000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 depends not only on block </a:t>
            </a:r>
            <a:r>
              <a:rPr lang="en-US" sz="1800" i="1" dirty="0">
                <a:cs typeface="Calibri" panose="020F0502020204030204" pitchFamily="34" charset="0"/>
              </a:rPr>
              <a:t>P</a:t>
            </a:r>
            <a:r>
              <a:rPr lang="en-US" sz="1800" i="1" baseline="-25000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 but also on ciphertext block </a:t>
            </a:r>
            <a:r>
              <a:rPr lang="en-US" sz="1800" i="1" dirty="0">
                <a:cs typeface="Calibri" panose="020F0502020204030204" pitchFamily="34" charset="0"/>
              </a:rPr>
              <a:t>C</a:t>
            </a:r>
            <a:r>
              <a:rPr lang="en-US" sz="1800" i="1" baseline="-25000" dirty="0">
                <a:cs typeface="Calibri" panose="020F0502020204030204" pitchFamily="34" charset="0"/>
              </a:rPr>
              <a:t>i-1</a:t>
            </a:r>
            <a:endParaRPr lang="ar-QA" sz="1800" dirty="0">
              <a:cs typeface="Calibri" panose="020F0502020204030204" pitchFamily="34" charset="0"/>
            </a:endParaRPr>
          </a:p>
          <a:p>
            <a:pPr lvl="2">
              <a:defRPr/>
            </a:pPr>
            <a:r>
              <a:rPr lang="en-US" sz="1800" dirty="0">
                <a:cs typeface="Calibri" panose="020F0502020204030204" pitchFamily="34" charset="0"/>
              </a:rPr>
              <a:t>Any change to a block affects all following ciphertext blocks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Calibri" panose="020F0502020204030204" pitchFamily="34" charset="0"/>
              </a:rPr>
              <a:t>The encryption is randomized by using an </a:t>
            </a:r>
            <a:r>
              <a:rPr lang="en-US" sz="2400" b="1" dirty="0">
                <a:ea typeface="+mn-ea"/>
                <a:cs typeface="Calibri" panose="020F0502020204030204" pitchFamily="34" charset="0"/>
              </a:rPr>
              <a:t>Initialization Vector (IV)</a:t>
            </a:r>
          </a:p>
          <a:p>
            <a:pPr marL="0" indent="0" algn="ctr">
              <a:buNone/>
            </a:pPr>
            <a:r>
              <a:rPr lang="en-US" b="1" dirty="0">
                <a:cs typeface="Calibri" panose="020F0502020204030204" pitchFamily="34" charset="0"/>
              </a:rPr>
              <a:t>C</a:t>
            </a:r>
            <a:r>
              <a:rPr lang="en-US" b="1" baseline="-25000" dirty="0">
                <a:cs typeface="Calibri" panose="020F0502020204030204" pitchFamily="34" charset="0"/>
              </a:rPr>
              <a:t>1</a:t>
            </a:r>
            <a:r>
              <a:rPr lang="en-US" b="1" dirty="0">
                <a:cs typeface="Calibri" panose="020F0502020204030204" pitchFamily="34" charset="0"/>
              </a:rPr>
              <a:t> = </a:t>
            </a:r>
            <a:r>
              <a:rPr lang="en-US" b="1" dirty="0" err="1">
                <a:cs typeface="Calibri" panose="020F0502020204030204" pitchFamily="34" charset="0"/>
              </a:rPr>
              <a:t>E</a:t>
            </a:r>
            <a:r>
              <a:rPr lang="en-US" b="1" baseline="-25000" dirty="0" err="1">
                <a:cs typeface="Calibri" panose="020F0502020204030204" pitchFamily="34" charset="0"/>
              </a:rPr>
              <a:t>K</a:t>
            </a:r>
            <a:r>
              <a:rPr lang="en-US" b="1" dirty="0">
                <a:cs typeface="Calibri" panose="020F0502020204030204" pitchFamily="34" charset="0"/>
              </a:rPr>
              <a:t>(P</a:t>
            </a:r>
            <a:r>
              <a:rPr lang="en-US" b="1" baseline="-25000" dirty="0">
                <a:cs typeface="Calibri" panose="020F0502020204030204" pitchFamily="34" charset="0"/>
              </a:rPr>
              <a:t>1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⊕</a:t>
            </a:r>
            <a:r>
              <a:rPr lang="en-US" b="1" dirty="0">
                <a:cs typeface="Calibri" panose="020F0502020204030204" pitchFamily="34" charset="0"/>
              </a:rPr>
              <a:t> IV) </a:t>
            </a:r>
          </a:p>
          <a:p>
            <a:pPr marL="0" indent="0" algn="ctr">
              <a:buNone/>
            </a:pPr>
            <a:r>
              <a:rPr lang="en-US" b="1" dirty="0">
                <a:cs typeface="Calibri" panose="020F0502020204030204" pitchFamily="34" charset="0"/>
              </a:rPr>
              <a:t>C</a:t>
            </a:r>
            <a:r>
              <a:rPr lang="en-US" b="1" baseline="-25000" dirty="0">
                <a:cs typeface="Calibri" panose="020F0502020204030204" pitchFamily="34" charset="0"/>
              </a:rPr>
              <a:t>i</a:t>
            </a:r>
            <a:r>
              <a:rPr lang="en-US" b="1" dirty="0">
                <a:cs typeface="Calibri" panose="020F0502020204030204" pitchFamily="34" charset="0"/>
              </a:rPr>
              <a:t> = </a:t>
            </a:r>
            <a:r>
              <a:rPr lang="en-US" b="1" dirty="0" err="1">
                <a:cs typeface="Calibri" panose="020F0502020204030204" pitchFamily="34" charset="0"/>
              </a:rPr>
              <a:t>E</a:t>
            </a:r>
            <a:r>
              <a:rPr lang="en-US" b="1" baseline="-25000" dirty="0" err="1">
                <a:cs typeface="Calibri" panose="020F0502020204030204" pitchFamily="34" charset="0"/>
              </a:rPr>
              <a:t>K</a:t>
            </a:r>
            <a:r>
              <a:rPr lang="en-US" b="1" dirty="0">
                <a:cs typeface="Calibri" panose="020F0502020204030204" pitchFamily="34" charset="0"/>
              </a:rPr>
              <a:t>(P</a:t>
            </a:r>
            <a:r>
              <a:rPr lang="en-US" b="1" baseline="-25000" dirty="0">
                <a:cs typeface="Calibri" panose="020F0502020204030204" pitchFamily="34" charset="0"/>
              </a:rPr>
              <a:t>i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altLang="en-US" b="1" dirty="0">
                <a:cs typeface="Calibri" panose="020F0502020204030204" pitchFamily="34" charset="0"/>
              </a:rPr>
              <a:t>⊕</a:t>
            </a:r>
            <a:r>
              <a:rPr lang="en-US" b="1" dirty="0">
                <a:cs typeface="Calibri" panose="020F0502020204030204" pitchFamily="34" charset="0"/>
              </a:rPr>
              <a:t> C</a:t>
            </a:r>
            <a:r>
              <a:rPr lang="en-US" b="1" baseline="-25000" dirty="0">
                <a:cs typeface="Calibri" panose="020F0502020204030204" pitchFamily="34" charset="0"/>
              </a:rPr>
              <a:t>i-1</a:t>
            </a:r>
            <a:r>
              <a:rPr lang="en-US" b="1" dirty="0"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="" xmlns:a16="http://schemas.microsoft.com/office/drawing/2014/main" id="{038BB000-772B-45AC-9165-04A33F4F4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DECB19-1772-452D-98CA-6DEC281C202F}" type="slidenum">
              <a:rPr lang="en-US" altLang="en-US" smtClean="0">
                <a:solidFill>
                  <a:srgbClr val="394073"/>
                </a:solidFill>
              </a:rPr>
              <a:pPr/>
              <a:t>11</a:t>
            </a:fld>
            <a:endParaRPr lang="en-US" altLang="en-US" dirty="0">
              <a:solidFill>
                <a:srgbClr val="394073"/>
              </a:solidFill>
            </a:endParaRPr>
          </a:p>
        </p:txBody>
      </p:sp>
      <p:sp>
        <p:nvSpPr>
          <p:cNvPr id="26629" name="Footer Placeholder 4">
            <a:extLst>
              <a:ext uri="{FF2B5EF4-FFF2-40B4-BE49-F238E27FC236}">
                <a16:creationId xmlns="" xmlns:a16="http://schemas.microsoft.com/office/drawing/2014/main" id="{3B8018D1-37CC-4809-BC03-CA6EED7C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D145C56-216A-4359-BB34-C33284486E01}"/>
              </a:ext>
            </a:extLst>
          </p:cNvPr>
          <p:cNvSpPr/>
          <p:nvPr/>
        </p:nvSpPr>
        <p:spPr>
          <a:xfrm>
            <a:off x="228600" y="5105400"/>
            <a:ext cx="868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IV should be a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non-secret nonce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(number used only once) =&gt;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IV ensures that the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CBC mode becomes a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probabilistic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encryption scheme, i.e., two encryptions of the 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same plaintext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look 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entirely </a:t>
            </a:r>
            <a:r>
              <a:rPr lang="en-US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352E4-F798-43BF-96F3-13429958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Cipher Block Chaining mode (CBC)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AAC260-E92A-4F58-911E-AB8C2071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f04.pdf">
            <a:extLst>
              <a:ext uri="{FF2B5EF4-FFF2-40B4-BE49-F238E27FC236}">
                <a16:creationId xmlns="" xmlns:a16="http://schemas.microsoft.com/office/drawing/2014/main" id="{B5916A77-1CE8-489B-BAFF-253DA7E53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08" b="21971"/>
          <a:stretch/>
        </p:blipFill>
        <p:spPr>
          <a:xfrm>
            <a:off x="1828800" y="609600"/>
            <a:ext cx="5619742" cy="4881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5F830AE-6AD7-45FA-8484-A2F706F5B3CB}"/>
              </a:ext>
            </a:extLst>
          </p:cNvPr>
          <p:cNvSpPr/>
          <p:nvPr/>
        </p:nvSpPr>
        <p:spPr>
          <a:xfrm>
            <a:off x="206415" y="513594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implementation.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parallelized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becoz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depends on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one PT block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=&gt; must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re-encrypt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 following blocks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003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2F369A-49EB-4F5F-A6C3-28EDF8A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CBC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1C5337-36E3-447B-BCD9-F2CFF1F5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C01DD3-404A-42A5-8CAA-312EA797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305800" cy="5257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322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768A229-4834-4AE2-BC19-47B49688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85850"/>
          </a:xfrm>
        </p:spPr>
        <p:txBody>
          <a:bodyPr/>
          <a:lstStyle/>
          <a:p>
            <a:r>
              <a:rPr lang="en-US" sz="4400" dirty="0"/>
              <a:t>Stream Modes of Operation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5DDCC54-BF1B-4D0C-9B12-520DE9EE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296562"/>
          </a:xfrm>
        </p:spPr>
        <p:txBody>
          <a:bodyPr/>
          <a:lstStyle/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738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A0C17-1B5B-44BE-BB33-7DAEFE47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FEA31A-EDB8-4BE7-A69E-E42237ED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5638800" cy="5867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Use block cipher as some form of pseudo-random number generator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key stream is computed in a </a:t>
            </a:r>
            <a:r>
              <a:rPr lang="en-US" altLang="en-US" b="1" dirty="0" err="1"/>
              <a:t>blockwise</a:t>
            </a:r>
            <a:r>
              <a:rPr lang="en-US" altLang="en-US" dirty="0"/>
              <a:t> fashion (instead of bitwise)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The key stream block has the </a:t>
            </a:r>
            <a:r>
              <a:rPr lang="en-US" altLang="en-US" b="1" dirty="0"/>
              <a:t>same size </a:t>
            </a:r>
            <a:r>
              <a:rPr lang="en-US" altLang="en-US" dirty="0"/>
              <a:t>as the plaintext </a:t>
            </a:r>
            <a:r>
              <a:rPr lang="en-US" altLang="en-US" dirty="0" smtClean="0"/>
              <a:t>block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random number bits are then </a:t>
            </a:r>
            <a:r>
              <a:rPr lang="en-US" dirty="0" err="1" smtClean="0"/>
              <a:t>XOR’ed</a:t>
            </a:r>
            <a:r>
              <a:rPr lang="en-US" dirty="0" smtClean="0"/>
              <a:t> with the plaintext (as in stream cipher)</a:t>
            </a:r>
          </a:p>
          <a:p>
            <a:pPr lvl="1">
              <a:spcAft>
                <a:spcPts val="1200"/>
              </a:spcAft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22501F-0C73-45BE-B118-2B70180B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E7CB417-11F8-4019-8F79-63D514AD6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85657925"/>
              </p:ext>
            </p:extLst>
          </p:nvPr>
        </p:nvGraphicFramePr>
        <p:xfrm>
          <a:off x="5791200" y="887412"/>
          <a:ext cx="35814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70603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05B02634-7189-4A6F-AB30-0264517D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654"/>
            <a:ext cx="8763000" cy="533400"/>
          </a:xfrm>
        </p:spPr>
        <p:txBody>
          <a:bodyPr/>
          <a:lstStyle/>
          <a:p>
            <a:pPr marL="342900" indent="-342900"/>
            <a:r>
              <a:rPr lang="en-US" altLang="en-US" dirty="0"/>
              <a:t>Output Feedback mode (</a:t>
            </a:r>
            <a:r>
              <a:rPr lang="en-US" altLang="en-US" dirty="0" err="1"/>
              <a:t>OFB</a:t>
            </a:r>
            <a:r>
              <a:rPr lang="en-US" altLang="en-US" dirty="0"/>
              <a:t>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="" xmlns:a16="http://schemas.microsoft.com/office/drawing/2014/main" id="{7C95770E-D81A-4713-8D96-F7C1E9B4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1644764"/>
          </a:xfrm>
        </p:spPr>
        <p:txBody>
          <a:bodyPr/>
          <a:lstStyle/>
          <a:p>
            <a:r>
              <a:rPr lang="en-US" altLang="en-US" sz="2000" dirty="0"/>
              <a:t>It is used to build a </a:t>
            </a:r>
            <a:r>
              <a:rPr lang="en-US" altLang="en-US" sz="2000" b="1" dirty="0"/>
              <a:t>stream cipher </a:t>
            </a:r>
            <a:r>
              <a:rPr lang="en-US" altLang="en-US" sz="2000" dirty="0"/>
              <a:t>from a block cipher</a:t>
            </a:r>
            <a:endParaRPr lang="en-US" altLang="en-US" sz="1600" dirty="0"/>
          </a:p>
          <a:p>
            <a:r>
              <a:rPr lang="en-US" altLang="en-US" sz="2000" dirty="0"/>
              <a:t>The output of the cipher gives us key stream bits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with which we can use to encrypt plaintext bits using the XOR operation.</a:t>
            </a:r>
          </a:p>
          <a:p>
            <a:pPr lvl="1"/>
            <a:r>
              <a:rPr lang="en-US" altLang="en-US" sz="1800" dirty="0"/>
              <a:t>Output of the cipher is feed back for next stage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="" xmlns:a16="http://schemas.microsoft.com/office/drawing/2014/main" id="{C8433D02-E521-4C86-9033-145C00CC78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0594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364E4-BAB2-4CCE-ABBB-BF98304083DB}" type="slidenum">
              <a:rPr lang="en-US" altLang="en-US" smtClean="0">
                <a:solidFill>
                  <a:srgbClr val="394073"/>
                </a:solidFill>
              </a:rPr>
              <a:pPr/>
              <a:t>16</a:t>
            </a:fld>
            <a:endParaRPr lang="en-US" altLang="en-US" dirty="0">
              <a:solidFill>
                <a:srgbClr val="394073"/>
              </a:solidFill>
            </a:endParaRPr>
          </a:p>
        </p:txBody>
      </p:sp>
      <p:sp>
        <p:nvSpPr>
          <p:cNvPr id="30725" name="Footer Placeholder 4">
            <a:extLst>
              <a:ext uri="{FF2B5EF4-FFF2-40B4-BE49-F238E27FC236}">
                <a16:creationId xmlns="" xmlns:a16="http://schemas.microsoft.com/office/drawing/2014/main" id="{7FBB0F00-A70A-4B4F-821B-030AD0B0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 </a:t>
            </a:r>
          </a:p>
        </p:txBody>
      </p:sp>
      <p:sp>
        <p:nvSpPr>
          <p:cNvPr id="30727" name="Rectangle 6">
            <a:extLst>
              <a:ext uri="{FF2B5EF4-FFF2-40B4-BE49-F238E27FC236}">
                <a16:creationId xmlns="" xmlns:a16="http://schemas.microsoft.com/office/drawing/2014/main" id="{A0EA9816-33F3-47D2-9333-5BE6C9C9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229600" cy="190377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(first block):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(IV)    and  C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 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⊕ P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(general block)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=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i−1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  and  C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 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⊕ P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,    i ≥ 2</a:t>
            </a:r>
          </a:p>
          <a:p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Decryption (first block)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(IV)    and  P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 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⊕ C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600"/>
              </a:spcAft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Decryption (general block)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i−1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   and  P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= S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⊕ C</a:t>
            </a:r>
            <a:r>
              <a:rPr lang="en-US" altLang="en-US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,    i ≥ 2</a:t>
            </a:r>
            <a:endParaRPr lang="nn-NO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Output Feedback mode (OFB)">
            <a:extLst>
              <a:ext uri="{FF2B5EF4-FFF2-40B4-BE49-F238E27FC236}">
                <a16:creationId xmlns="" xmlns:a16="http://schemas.microsoft.com/office/drawing/2014/main" id="{DA5E55B6-A9AE-4A7F-8CF0-EB41145C7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409"/>
          <a:stretch/>
        </p:blipFill>
        <p:spPr bwMode="auto">
          <a:xfrm>
            <a:off x="533400" y="2136410"/>
            <a:ext cx="7781909" cy="2587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="" xmlns:a16="http://schemas.microsoft.com/office/drawing/2014/main" id="{2D50E3AE-1094-40BF-8FEB-E7AC1BA0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dirty="0">
                <a:cs typeface="Calibri" panose="020F0502020204030204" pitchFamily="34" charset="0"/>
              </a:rPr>
              <a:t>Cipher Feedback mode (</a:t>
            </a:r>
            <a:r>
              <a:rPr lang="en-US" altLang="en-US" dirty="0" err="1">
                <a:cs typeface="Calibri" panose="020F0502020204030204" pitchFamily="34" charset="0"/>
              </a:rPr>
              <a:t>CFB</a:t>
            </a:r>
            <a:r>
              <a:rPr lang="en-US" altLang="en-US" dirty="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="" xmlns:a16="http://schemas.microsoft.com/office/drawing/2014/main" id="{456FC067-9A42-4F46-A002-D68DC370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143000"/>
          </a:xfrm>
        </p:spPr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The key stream </a:t>
            </a:r>
            <a:r>
              <a:rPr lang="en-US" altLang="en-US" sz="2400" i="1" dirty="0">
                <a:cs typeface="Calibri" panose="020F0502020204030204" pitchFamily="34" charset="0"/>
              </a:rPr>
              <a:t>S</a:t>
            </a:r>
            <a:r>
              <a:rPr lang="en-US" altLang="en-US" sz="2400" i="1" baseline="-25000" dirty="0"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cs typeface="Calibri" panose="020F0502020204030204" pitchFamily="34" charset="0"/>
              </a:rPr>
              <a:t> is generated based the ciphertext </a:t>
            </a:r>
            <a:r>
              <a:rPr lang="en-US" altLang="en-US" sz="2400" i="1" dirty="0">
                <a:cs typeface="Calibri" panose="020F0502020204030204" pitchFamily="34" charset="0"/>
              </a:rPr>
              <a:t>C</a:t>
            </a:r>
            <a:r>
              <a:rPr lang="en-US" altLang="en-US" sz="2400" i="1" baseline="-25000" dirty="0">
                <a:cs typeface="Calibri" panose="020F0502020204030204" pitchFamily="34" charset="0"/>
              </a:rPr>
              <a:t>i−</a:t>
            </a:r>
            <a:r>
              <a:rPr lang="en-US" altLang="en-US" sz="2400" baseline="-25000" dirty="0">
                <a:cs typeface="Calibri" panose="020F0502020204030204" pitchFamily="34" charset="0"/>
              </a:rPr>
              <a:t>1</a:t>
            </a:r>
            <a:endParaRPr lang="en-US" altLang="en-US" sz="2400" dirty="0">
              <a:cs typeface="Calibri" panose="020F0502020204030204" pitchFamily="34" charset="0"/>
            </a:endParaRPr>
          </a:p>
          <a:p>
            <a:r>
              <a:rPr lang="en-US" altLang="en-US" sz="2400" dirty="0">
                <a:cs typeface="Calibri" panose="020F0502020204030204" pitchFamily="34" charset="0"/>
              </a:rPr>
              <a:t>As a result of IV, the </a:t>
            </a:r>
            <a:r>
              <a:rPr lang="en-US" altLang="en-US" sz="2400" dirty="0" err="1">
                <a:cs typeface="Calibri" panose="020F0502020204030204" pitchFamily="34" charset="0"/>
              </a:rPr>
              <a:t>CFB</a:t>
            </a:r>
            <a:r>
              <a:rPr lang="en-US" altLang="en-US" sz="2400" dirty="0">
                <a:cs typeface="Calibri" panose="020F0502020204030204" pitchFamily="34" charset="0"/>
              </a:rPr>
              <a:t> encryption is also </a:t>
            </a:r>
            <a:r>
              <a:rPr lang="en-US" altLang="en-US" sz="2400" b="1" dirty="0">
                <a:cs typeface="Calibri" panose="020F0502020204030204" pitchFamily="34" charset="0"/>
              </a:rPr>
              <a:t>nondeterministic</a:t>
            </a: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400" dirty="0">
              <a:cs typeface="Calibri" panose="020F0502020204030204" pitchFamily="34" charset="0"/>
            </a:endParaRPr>
          </a:p>
          <a:p>
            <a:endParaRPr lang="en-US" altLang="en-US" sz="2000" dirty="0">
              <a:cs typeface="Calibri" panose="020F0502020204030204" pitchFamily="34" charset="0"/>
            </a:endParaRPr>
          </a:p>
          <a:p>
            <a:endParaRPr lang="en-US" altLang="en-US" sz="2000" dirty="0">
              <a:cs typeface="Calibri" panose="020F0502020204030204" pitchFamily="34" charset="0"/>
            </a:endParaRPr>
          </a:p>
          <a:p>
            <a:endParaRPr lang="en-US" altLang="en-US" sz="2000" dirty="0">
              <a:cs typeface="Calibri" panose="020F0502020204030204" pitchFamily="34" charset="0"/>
            </a:endParaRPr>
          </a:p>
          <a:p>
            <a:endParaRPr lang="en-US" altLang="en-US" sz="2000" dirty="0">
              <a:cs typeface="Calibri" panose="020F0502020204030204" pitchFamily="34" charset="0"/>
            </a:endParaRPr>
          </a:p>
          <a:p>
            <a:endParaRPr lang="en-US" altLang="en-US" sz="2000" dirty="0">
              <a:cs typeface="Calibri" panose="020F0502020204030204" pitchFamily="34" charset="0"/>
            </a:endParaRPr>
          </a:p>
          <a:p>
            <a:endParaRPr lang="en-US" altLang="en-US" sz="2000" dirty="0">
              <a:cs typeface="Calibri" panose="020F050202020403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="" xmlns:a16="http://schemas.microsoft.com/office/drawing/2014/main" id="{CDA37E09-34B1-483D-8218-1EAA7872D7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95B012-F215-463F-A7BE-F729C158D509}" type="slidenum">
              <a:rPr lang="en-US" altLang="en-US" smtClean="0">
                <a:solidFill>
                  <a:srgbClr val="3940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altLang="en-US" dirty="0">
              <a:solidFill>
                <a:srgbClr val="39407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3" name="Footer Placeholder 4">
            <a:extLst>
              <a:ext uri="{FF2B5EF4-FFF2-40B4-BE49-F238E27FC236}">
                <a16:creationId xmlns="" xmlns:a16="http://schemas.microsoft.com/office/drawing/2014/main" id="{B4FCC11A-477C-49B5-B9DC-947298C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="" xmlns:a16="http://schemas.microsoft.com/office/drawing/2014/main" id="{CC371589-CC0A-4C58-A4E2-7FD64908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48941"/>
            <a:ext cx="6858000" cy="1452897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first block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200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(IV) ⊕ P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general block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en-US" altLang="en-US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2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2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22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i−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) ⊕ </a:t>
            </a:r>
            <a:r>
              <a:rPr lang="en-US" altLang="en-US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2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altLang="en-US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,     i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en-US" altLang="en-US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Decryption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first block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200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(IV) ⊕ C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Decryption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general block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200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2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nn-NO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nn-NO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i−1</a:t>
            </a:r>
            <a:r>
              <a:rPr lang="nn-NO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) ⊕ C</a:t>
            </a:r>
            <a:r>
              <a:rPr lang="nn-NO" altLang="en-US" sz="22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nn-NO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,    i ≥ 2</a:t>
            </a:r>
          </a:p>
          <a:p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result for Cipher Feedback mode (CFB)">
            <a:extLst>
              <a:ext uri="{FF2B5EF4-FFF2-40B4-BE49-F238E27FC236}">
                <a16:creationId xmlns="" xmlns:a16="http://schemas.microsoft.com/office/drawing/2014/main" id="{40083C7C-1572-43F5-9C21-8FFBA60D2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37" b="17355"/>
          <a:stretch/>
        </p:blipFill>
        <p:spPr bwMode="auto">
          <a:xfrm>
            <a:off x="198150" y="2096311"/>
            <a:ext cx="8747700" cy="2772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="" xmlns:a16="http://schemas.microsoft.com/office/drawing/2014/main" id="{CC25D495-FE32-445C-A57F-70791FA0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Counter mode (CTR)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="" xmlns:a16="http://schemas.microsoft.com/office/drawing/2014/main" id="{1484DCB5-F392-40C9-A446-2565E345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9947"/>
            <a:ext cx="8610600" cy="5867400"/>
          </a:xfrm>
        </p:spPr>
        <p:txBody>
          <a:bodyPr/>
          <a:lstStyle/>
          <a:p>
            <a:r>
              <a:rPr lang="en-US" altLang="en-US" sz="2200" dirty="0"/>
              <a:t>It uses a block cipher as a </a:t>
            </a:r>
            <a:r>
              <a:rPr lang="en-US" altLang="en-US" sz="2200" b="1" dirty="0"/>
              <a:t>stream cipher </a:t>
            </a:r>
            <a:r>
              <a:rPr lang="en-US" altLang="en-US" sz="2200" dirty="0"/>
              <a:t>(like the </a:t>
            </a:r>
            <a:r>
              <a:rPr lang="en-US" altLang="en-US" sz="2200" dirty="0" err="1"/>
              <a:t>OFB</a:t>
            </a:r>
            <a:r>
              <a:rPr lang="en-US" altLang="en-US" sz="2200" dirty="0"/>
              <a:t> and </a:t>
            </a:r>
            <a:r>
              <a:rPr lang="en-US" altLang="en-US" sz="2200" dirty="0" err="1"/>
              <a:t>CFB</a:t>
            </a:r>
            <a:r>
              <a:rPr lang="en-US" altLang="en-US" sz="2200" dirty="0"/>
              <a:t> modes)</a:t>
            </a:r>
          </a:p>
          <a:p>
            <a:r>
              <a:rPr lang="en-US" altLang="en-US" sz="2200" b="1" dirty="0"/>
              <a:t>Encrypt counter value </a:t>
            </a:r>
            <a:r>
              <a:rPr lang="en-US" altLang="en-US" sz="2200" dirty="0"/>
              <a:t>rather than any feedback value </a:t>
            </a:r>
          </a:p>
          <a:p>
            <a:r>
              <a:rPr lang="en-US" altLang="en-US" sz="2200" dirty="0"/>
              <a:t>The input to the block cipher is a counter value (same size as the plaintext block size) which must be different for each plaintext block that is encrypted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E</a:t>
            </a:r>
            <a:r>
              <a:rPr lang="en-US" baseline="-25000" dirty="0" err="1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CTR</a:t>
            </a:r>
            <a:r>
              <a:rPr lang="en-US" altLang="en-US" i="1" baseline="-25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P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dirty="0">
                <a:latin typeface="Consolas" panose="020B0609020204030204" pitchFamily="49" charset="0"/>
              </a:rPr>
              <a:t> S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600" dirty="0"/>
              <a:t>The </a:t>
            </a:r>
            <a:r>
              <a:rPr lang="en-US" sz="2600" i="1" dirty="0"/>
              <a:t>keystream</a:t>
            </a:r>
            <a:r>
              <a:rPr lang="en-US" sz="2600" dirty="0"/>
              <a:t> is generated by encrypting a sequence of </a:t>
            </a:r>
            <a:r>
              <a:rPr lang="en-US" sz="2600" i="1" dirty="0"/>
              <a:t>counter blocks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altLang="en-US" sz="2600" dirty="0"/>
              <a:t>Unlike </a:t>
            </a:r>
            <a:r>
              <a:rPr lang="en-US" altLang="en-US" sz="2600" dirty="0" err="1"/>
              <a:t>CFB</a:t>
            </a:r>
            <a:r>
              <a:rPr lang="en-US" altLang="en-US" sz="2600" dirty="0"/>
              <a:t> and </a:t>
            </a:r>
            <a:r>
              <a:rPr lang="en-US" altLang="en-US" sz="2600" dirty="0" err="1"/>
              <a:t>OFB</a:t>
            </a:r>
            <a:r>
              <a:rPr lang="en-US" altLang="en-US" sz="2600" dirty="0"/>
              <a:t> modes, the CTR mode can be parallelized since the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encryption can begin before the 1</a:t>
            </a:r>
            <a:r>
              <a:rPr lang="en-US" altLang="en-US" sz="2600" baseline="30000" dirty="0"/>
              <a:t>st</a:t>
            </a:r>
            <a:r>
              <a:rPr lang="en-US" altLang="en-US" sz="2600" dirty="0"/>
              <a:t> one has finished</a:t>
            </a:r>
          </a:p>
          <a:p>
            <a:pPr lvl="1"/>
            <a:r>
              <a:rPr lang="en-US" altLang="en-US" sz="2200" dirty="0"/>
              <a:t>Desirable for </a:t>
            </a:r>
            <a:r>
              <a:rPr lang="en-US" altLang="en-US" sz="2200" b="1" dirty="0"/>
              <a:t>high-speed</a:t>
            </a:r>
            <a:r>
              <a:rPr lang="en-US" altLang="en-US" sz="2200" dirty="0"/>
              <a:t> implementations, e.g., in network routers</a:t>
            </a:r>
          </a:p>
          <a:p>
            <a:endParaRPr lang="en-US" altLang="en-US" sz="2000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="" xmlns:a16="http://schemas.microsoft.com/office/drawing/2014/main" id="{E10F03BB-9343-42AB-9889-65211830CC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304800" cy="20594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BCCFAC-CD29-472E-8E8A-0C95F3F9B4F7}" type="slidenum">
              <a:rPr lang="en-US" altLang="en-US" smtClean="0">
                <a:solidFill>
                  <a:srgbClr val="394073"/>
                </a:solidFill>
              </a:rPr>
              <a:pPr/>
              <a:t>18</a:t>
            </a:fld>
            <a:endParaRPr lang="en-US" altLang="en-US" dirty="0">
              <a:solidFill>
                <a:srgbClr val="394073"/>
              </a:solidFill>
            </a:endParaRPr>
          </a:p>
        </p:txBody>
      </p:sp>
      <p:sp>
        <p:nvSpPr>
          <p:cNvPr id="34821" name="Footer Placeholder 4">
            <a:extLst>
              <a:ext uri="{FF2B5EF4-FFF2-40B4-BE49-F238E27FC236}">
                <a16:creationId xmlns="" xmlns:a16="http://schemas.microsoft.com/office/drawing/2014/main" id="{003A070D-100D-4330-85B9-07135F96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65990E-6CAB-437F-971B-EB165E4E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1827"/>
            <a:ext cx="8763000" cy="663146"/>
          </a:xfrm>
        </p:spPr>
        <p:txBody>
          <a:bodyPr/>
          <a:lstStyle/>
          <a:p>
            <a:r>
              <a:rPr lang="en-US" dirty="0"/>
              <a:t>Graphical description and Mathematical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027360F-35A3-4A64-94D4-6E60FE18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295400"/>
            <a:ext cx="4317784" cy="2338517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7FC8C9-92DD-46C0-B0C6-6AC845C4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B45486F-23DF-4337-9C8B-195BBBD14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3800"/>
            <a:ext cx="7591607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80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 Mode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In cryptography, a </a:t>
            </a:r>
            <a:r>
              <a:rPr lang="en-GB" sz="2800" b="1" dirty="0" smtClean="0"/>
              <a:t>block cipher mode of operation</a:t>
            </a:r>
            <a:r>
              <a:rPr lang="en-GB" sz="2800" dirty="0" smtClean="0"/>
              <a:t> is an algorithm that uses a </a:t>
            </a:r>
            <a:r>
              <a:rPr lang="en-GB" sz="2800" dirty="0" smtClean="0">
                <a:hlinkClick r:id="rId2" tooltip="Block cipher"/>
              </a:rPr>
              <a:t>block cipher</a:t>
            </a:r>
            <a:r>
              <a:rPr lang="en-GB" sz="2800" dirty="0" smtClean="0"/>
              <a:t> to provide </a:t>
            </a:r>
            <a:r>
              <a:rPr lang="en-GB" sz="2800" dirty="0" smtClean="0">
                <a:hlinkClick r:id="rId3" tooltip="Information security"/>
              </a:rPr>
              <a:t>information security</a:t>
            </a:r>
            <a:r>
              <a:rPr lang="en-GB" sz="2800" dirty="0" smtClean="0"/>
              <a:t> such as </a:t>
            </a:r>
            <a:r>
              <a:rPr lang="en-GB" sz="2800" dirty="0" smtClean="0">
                <a:hlinkClick r:id="rId4" tooltip="Confidentiality"/>
              </a:rPr>
              <a:t>confidentiality</a:t>
            </a:r>
            <a:r>
              <a:rPr lang="en-GB" sz="2800" dirty="0" smtClean="0"/>
              <a:t> or </a:t>
            </a:r>
            <a:r>
              <a:rPr lang="en-GB" sz="2800" dirty="0" smtClean="0">
                <a:hlinkClick r:id="rId5" tooltip="Authentication"/>
              </a:rPr>
              <a:t>authenticity</a:t>
            </a:r>
            <a:r>
              <a:rPr lang="en-GB" sz="2800" dirty="0" smtClean="0"/>
              <a:t>. </a:t>
            </a:r>
          </a:p>
          <a:p>
            <a:r>
              <a:rPr lang="en-GB" sz="2800" dirty="0" smtClean="0"/>
              <a:t>A </a:t>
            </a:r>
            <a:r>
              <a:rPr lang="en-GB" sz="2800" i="1" dirty="0" smtClean="0"/>
              <a:t>block cipher </a:t>
            </a:r>
            <a:r>
              <a:rPr lang="en-GB" sz="2800" dirty="0" smtClean="0"/>
              <a:t>by itself is only suitable for the secure cryptographic transformation (encryption or decryption) of one </a:t>
            </a:r>
            <a:r>
              <a:rPr lang="en-GB" sz="2800" b="1" dirty="0" smtClean="0"/>
              <a:t>fixed-length</a:t>
            </a:r>
            <a:r>
              <a:rPr lang="en-GB" sz="2800" dirty="0" smtClean="0"/>
              <a:t> group of </a:t>
            </a:r>
            <a:r>
              <a:rPr lang="en-GB" sz="2800" dirty="0" smtClean="0">
                <a:hlinkClick r:id="rId6" tooltip="Bit"/>
              </a:rPr>
              <a:t>bits</a:t>
            </a:r>
            <a:r>
              <a:rPr lang="en-GB" sz="2800" dirty="0" smtClean="0"/>
              <a:t> called a </a:t>
            </a:r>
            <a:r>
              <a:rPr lang="en-GB" sz="2800" dirty="0" smtClean="0">
                <a:hlinkClick r:id="rId7" tooltip="Block (data storage)"/>
              </a:rPr>
              <a:t>block</a:t>
            </a:r>
            <a:r>
              <a:rPr lang="en-GB" sz="2800" dirty="0" smtClean="0"/>
              <a:t>.</a:t>
            </a:r>
            <a:r>
              <a:rPr lang="en-GB" sz="2800" baseline="30000" dirty="0" smtClean="0">
                <a:hlinkClick r:id="rId8"/>
              </a:rPr>
              <a:t>[2]</a:t>
            </a:r>
            <a:r>
              <a:rPr lang="en-GB" sz="2800" dirty="0" smtClean="0"/>
              <a:t> </a:t>
            </a:r>
          </a:p>
          <a:p>
            <a:r>
              <a:rPr lang="en-GB" sz="2800" dirty="0" smtClean="0"/>
              <a:t>A mode of operation describes how to </a:t>
            </a:r>
            <a:r>
              <a:rPr lang="en-GB" sz="2800" b="1" dirty="0" smtClean="0"/>
              <a:t>repeatedly apply </a:t>
            </a:r>
            <a:r>
              <a:rPr lang="en-GB" sz="2800" dirty="0" smtClean="0"/>
              <a:t>a cipher's single-block operation to securely transform amounts of data </a:t>
            </a:r>
            <a:r>
              <a:rPr lang="en-GB" sz="2800" b="1" dirty="0" smtClean="0"/>
              <a:t>larger</a:t>
            </a:r>
            <a:r>
              <a:rPr lang="en-GB" sz="2800" dirty="0" smtClean="0"/>
              <a:t> than a block.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554A8-9263-4DBF-A8DA-A4392BEF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FF25AD-3706-4E7F-A8ED-BB6EA5D7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0" y="763137"/>
            <a:ext cx="8676090" cy="1827663"/>
          </a:xfrm>
        </p:spPr>
        <p:txBody>
          <a:bodyPr/>
          <a:lstStyle/>
          <a:p>
            <a:r>
              <a:rPr lang="en-US" sz="2800" dirty="0"/>
              <a:t>A counter block consists of the concatenation of two pieces: </a:t>
            </a:r>
            <a:r>
              <a:rPr lang="en-US" sz="2800" b="1" dirty="0"/>
              <a:t>a fixed nonce</a:t>
            </a:r>
            <a:r>
              <a:rPr lang="en-US" sz="2800" dirty="0"/>
              <a:t> (set at initialization) + </a:t>
            </a:r>
            <a:r>
              <a:rPr lang="en-US" sz="2800" b="1" dirty="0"/>
              <a:t>a variable counter</a:t>
            </a:r>
            <a:r>
              <a:rPr lang="en-US" sz="2800" dirty="0"/>
              <a:t>, which gets increased by 1 for any subsequent counter block. </a:t>
            </a:r>
          </a:p>
        </p:txBody>
      </p:sp>
      <p:pic>
        <p:nvPicPr>
          <p:cNvPr id="3076" name="Picture 4" descr="CTR encryption 2.svg">
            <a:extLst>
              <a:ext uri="{FF2B5EF4-FFF2-40B4-BE49-F238E27FC236}">
                <a16:creationId xmlns="" xmlns:a16="http://schemas.microsoft.com/office/drawing/2014/main" id="{4C64057E-FFD3-40EE-BED4-36B785843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098"/>
          <a:stretch/>
        </p:blipFill>
        <p:spPr bwMode="auto">
          <a:xfrm>
            <a:off x="73642" y="2895600"/>
            <a:ext cx="8917958" cy="2905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630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FD3D65-C355-46D9-8DB1-2561EC63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5A307D-5C60-42BB-AA9B-7CCC7B73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Counter mode is that it can be </a:t>
            </a:r>
            <a:r>
              <a:rPr lang="en-US" b="1" dirty="0"/>
              <a:t>parallelized</a:t>
            </a:r>
            <a:r>
              <a:rPr lang="en-US" dirty="0"/>
              <a:t>.</a:t>
            </a:r>
          </a:p>
          <a:p>
            <a:r>
              <a:rPr lang="en-US" dirty="0"/>
              <a:t>This is because it does not include a feedback.</a:t>
            </a:r>
          </a:p>
          <a:p>
            <a:r>
              <a:rPr lang="en-US" dirty="0"/>
              <a:t>If we have two cipher modules running in parallel, the first module encrypts CTR</a:t>
            </a:r>
            <a:r>
              <a:rPr lang="en-US" baseline="-25000" dirty="0"/>
              <a:t>1</a:t>
            </a:r>
            <a:r>
              <a:rPr lang="en-US" dirty="0"/>
              <a:t> and the second one encrypts CTR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This is desirable for applications with high throughput demands.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399E7A-0D57-4814-B174-A876A3DF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695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4E2341-BA5D-4530-9121-48F62ED4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92E621-6625-493F-8C5C-D154EC9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EBC47D03-02A8-4F27-8639-5BA498C79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0050370"/>
              </p:ext>
            </p:extLst>
          </p:nvPr>
        </p:nvGraphicFramePr>
        <p:xfrm>
          <a:off x="439544" y="698594"/>
          <a:ext cx="8420100" cy="6050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24100">
                  <a:extLst>
                    <a:ext uri="{9D8B030D-6E8A-4147-A177-3AD203B41FA5}">
                      <a16:colId xmlns="" xmlns:a16="http://schemas.microsoft.com/office/drawing/2014/main" val="903951302"/>
                    </a:ext>
                  </a:extLst>
                </a:gridCol>
                <a:gridCol w="6096000">
                  <a:extLst>
                    <a:ext uri="{9D8B030D-6E8A-4147-A177-3AD203B41FA5}">
                      <a16:colId xmlns="" xmlns:a16="http://schemas.microsoft.com/office/drawing/2014/main" val="14752688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141769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Electronic Codebook (ECB)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PT block is encrypted independently using the same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961744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Cipher Block Chaining (CBC)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input to the encryption algorithm is the PT block XOR the CT of previous block 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22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US" sz="2200" b="1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</a:t>
                      </a:r>
                      <a:r>
                        <a:rPr 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⊕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r>
                        <a:rPr 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i-1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sz="22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US" sz="2200" b="1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</a:t>
                      </a:r>
                      <a:r>
                        <a:rPr 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⊕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IV)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5741703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 Feedback (</a:t>
                      </a:r>
                      <a:r>
                        <a:rPr lang="en-US" sz="2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OFB</a:t>
                      </a:r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Encryption of the preceding key stream to produce a pseudorandom output, which is XORed with PT block to produce CT block. With </a:t>
                      </a:r>
                      <a:r>
                        <a:rPr lang="en-US" altLang="en-US" sz="2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altLang="en-US" sz="2200" b="1" i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en-US" sz="2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en-US" sz="2200" b="1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US" altLang="en-US" sz="2200" b="1" i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altLang="en-US" sz="2200" b="1" i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(IV)</a:t>
                      </a:r>
                      <a:endParaRPr lang="en-US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985025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Cipher Feedback (</a:t>
                      </a:r>
                      <a:r>
                        <a:rPr lang="en-US" sz="2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CFB</a:t>
                      </a:r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endParaRPr lang="en-US" sz="2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Encryption the preceding CT block to produce pseudorandom output, which is XORed with PT block to produce CT block. With </a:t>
                      </a:r>
                      <a:r>
                        <a:rPr lang="en-US" alt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</a:t>
                      </a:r>
                      <a:r>
                        <a:rPr lang="en-US" altLang="en-US" sz="22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en-US" altLang="en-US" sz="2200" b="1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alt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(IV) ⊕ P</a:t>
                      </a:r>
                      <a:r>
                        <a:rPr lang="en-US" altLang="en-US" sz="2200" b="1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256769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Counter (CTR)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block of plaintext is XORed with an encrypted counter. The counter is incremented for each subsequent block.          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2400" baseline="-25000" dirty="0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sz="2400" baseline="-25000" dirty="0" err="1"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en-US" sz="24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CTR</a:t>
                      </a:r>
                      <a:r>
                        <a:rPr lang="en-US" altLang="en-US" sz="2400" i="1" baseline="-250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indent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                C</a:t>
                      </a:r>
                      <a:r>
                        <a:rPr lang="en-US" sz="2400" baseline="-25000" dirty="0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 = P</a:t>
                      </a:r>
                      <a:r>
                        <a:rPr lang="en-US" sz="2400" baseline="-25000" dirty="0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⊕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 S</a:t>
                      </a:r>
                      <a:r>
                        <a:rPr lang="en-US" sz="2400" baseline="-25000" dirty="0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 </a:t>
                      </a:r>
                      <a:endParaRPr lang="en-US" alt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85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269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="" xmlns:a16="http://schemas.microsoft.com/office/drawing/2014/main" id="{5CE79297-0EAF-4CD6-8DA5-E69BF217A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>
                <a:solidFill>
                  <a:srgbClr val="394073"/>
                </a:solidFill>
              </a:rPr>
              <a:t> </a:t>
            </a:r>
          </a:p>
        </p:txBody>
      </p:sp>
      <p:sp>
        <p:nvSpPr>
          <p:cNvPr id="52227" name="Footer Placeholder 4">
            <a:extLst>
              <a:ext uri="{FF2B5EF4-FFF2-40B4-BE49-F238E27FC236}">
                <a16:creationId xmlns="" xmlns:a16="http://schemas.microsoft.com/office/drawing/2014/main" id="{D75B3E22-15DF-4C46-A84E-1B06DA8B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dirty="0"/>
              <a:t> 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="" xmlns:a16="http://schemas.microsoft.com/office/drawing/2014/main" id="{63E888B8-2BBD-48F5-9F79-6431038C8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Summary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="" xmlns:a16="http://schemas.microsoft.com/office/drawing/2014/main" id="{D63CECF7-EDBB-4403-846C-974937DDB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2" y="838200"/>
            <a:ext cx="8664575" cy="5486400"/>
          </a:xfrm>
        </p:spPr>
        <p:txBody>
          <a:bodyPr/>
          <a:lstStyle/>
          <a:p>
            <a:r>
              <a:rPr lang="en-US" altLang="en-US" sz="2800" dirty="0"/>
              <a:t>When using block ciphers to encrypt data larger than one block, you need to pick an operating mode </a:t>
            </a:r>
          </a:p>
          <a:p>
            <a:pPr lvl="1"/>
            <a:r>
              <a:rPr lang="en-US" altLang="en-US" sz="2400" dirty="0"/>
              <a:t>Each mode of operation has some advantages and disadvantages</a:t>
            </a:r>
          </a:p>
          <a:p>
            <a:pPr lvl="1"/>
            <a:r>
              <a:rPr lang="en-US" altLang="en-US" sz="2400" dirty="0"/>
              <a:t>Your choice impacts </a:t>
            </a:r>
            <a:r>
              <a:rPr lang="en-US" altLang="en-US" sz="2400" b="1" dirty="0"/>
              <a:t>security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performance</a:t>
            </a:r>
          </a:p>
          <a:p>
            <a:r>
              <a:rPr lang="en-US" altLang="en-US" sz="2800" dirty="0"/>
              <a:t>The straightforward ECB mode is vulnerable to substitution attack </a:t>
            </a:r>
          </a:p>
          <a:p>
            <a:r>
              <a:rPr lang="en-US" altLang="en-US" sz="2800" dirty="0"/>
              <a:t>Several modes turn a block cipher into a stream cipher</a:t>
            </a:r>
          </a:p>
          <a:p>
            <a:r>
              <a:rPr lang="en-US" altLang="en-US" sz="2800" dirty="0"/>
              <a:t>The counter mode allows parallelization of encryption and is thus suited for high speed implementations</a:t>
            </a:r>
          </a:p>
          <a:p>
            <a:endParaRPr lang="en-US" alt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B5D604-2274-45DB-B358-85929DCB66B0}"/>
              </a:ext>
            </a:extLst>
          </p:cNvPr>
          <p:cNvSpPr txBox="1">
            <a:spLocks/>
          </p:cNvSpPr>
          <p:nvPr/>
        </p:nvSpPr>
        <p:spPr>
          <a:xfrm>
            <a:off x="8839200" y="6629400"/>
            <a:ext cx="304800" cy="20594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ABCCFAC-CD29-472E-8E8A-0C95F3F9B4F7}" type="slidenum">
              <a:rPr lang="en-US" altLang="en-US" smtClean="0">
                <a:solidFill>
                  <a:srgbClr val="394073"/>
                </a:solidFill>
              </a:rPr>
              <a:pPr/>
              <a:t>23</a:t>
            </a:fld>
            <a:endParaRPr lang="en-US" altLang="en-US" dirty="0">
              <a:solidFill>
                <a:srgbClr val="394073"/>
              </a:solidFill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C01CFD-5F04-40A1-BD87-C2797888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B2BC52-1460-4467-8676-67EE2F7A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 modes of operation Wikipedia page</a:t>
            </a:r>
          </a:p>
          <a:p>
            <a:pPr lvl="1"/>
            <a:r>
              <a:rPr lang="en-US" dirty="0">
                <a:hlinkClick r:id="rId2"/>
              </a:rPr>
              <a:t>http://en.wikipedia.org/wiki/Modes_of_operation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EC06EA-C574-4D1B-80B6-11F8B312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541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DE86F-C4AD-497A-B7D9-0D484AD4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FE6192-C324-429F-916D-FDE89A6D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2B6D78-5A59-41B2-9989-8D7B6EA4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4109A8DD-DD2E-454D-8A71-02BA3B54AD42}"/>
              </a:ext>
            </a:extLst>
          </p:cNvPr>
          <p:cNvSpPr txBox="1">
            <a:spLocks/>
          </p:cNvSpPr>
          <p:nvPr/>
        </p:nvSpPr>
        <p:spPr>
          <a:xfrm>
            <a:off x="9023405" y="6118340"/>
            <a:ext cx="304800" cy="2203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2" descr="../../_images/ctr_mode.png">
            <a:extLst>
              <a:ext uri="{FF2B5EF4-FFF2-40B4-BE49-F238E27FC236}">
                <a16:creationId xmlns="" xmlns:a16="http://schemas.microsoft.com/office/drawing/2014/main" id="{B72F1C30-B730-48AB-BAA7-0F8677E1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2540"/>
            <a:ext cx="8185205" cy="1806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07.pdf">
            <a:extLst>
              <a:ext uri="{FF2B5EF4-FFF2-40B4-BE49-F238E27FC236}">
                <a16:creationId xmlns="" xmlns:a16="http://schemas.microsoft.com/office/drawing/2014/main" id="{BAAA6814-935A-4742-A35D-D4BE5910D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1" b="59314"/>
          <a:stretch/>
        </p:blipFill>
        <p:spPr>
          <a:xfrm>
            <a:off x="629979" y="3506337"/>
            <a:ext cx="8363609" cy="27009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5198DF-A7A2-4F8F-8BAA-7D77572777B0}"/>
              </a:ext>
            </a:extLst>
          </p:cNvPr>
          <p:cNvCxnSpPr>
            <a:cxnSpLocks/>
          </p:cNvCxnSpPr>
          <p:nvPr/>
        </p:nvCxnSpPr>
        <p:spPr bwMode="auto">
          <a:xfrm>
            <a:off x="4811783" y="2834640"/>
            <a:ext cx="0" cy="914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A2A30D7-5E6D-4F9C-8A94-C6B89D4296B5}"/>
              </a:ext>
            </a:extLst>
          </p:cNvPr>
          <p:cNvCxnSpPr>
            <a:cxnSpLocks/>
          </p:cNvCxnSpPr>
          <p:nvPr/>
        </p:nvCxnSpPr>
        <p:spPr bwMode="auto">
          <a:xfrm>
            <a:off x="8032805" y="2834640"/>
            <a:ext cx="0" cy="9144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6B1977A-C416-4E25-868C-ABA40997606F}"/>
              </a:ext>
            </a:extLst>
          </p:cNvPr>
          <p:cNvSpPr txBox="1"/>
          <p:nvPr/>
        </p:nvSpPr>
        <p:spPr>
          <a:xfrm flipH="1">
            <a:off x="8109004" y="1698740"/>
            <a:ext cx="152400" cy="2000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N</a:t>
            </a:r>
          </a:p>
        </p:txBody>
      </p:sp>
    </p:spTree>
    <p:extLst>
      <p:ext uri="{BB962C8B-B14F-4D97-AF65-F5344CB8AC3E}">
        <p14:creationId xmlns="" xmlns:p14="http://schemas.microsoft.com/office/powerpoint/2010/main" val="208785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C47B0-90FC-4F27-BFC9-0D0C349F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FACC4372-63EA-45BA-8472-A387C80E0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87491843"/>
              </p:ext>
            </p:extLst>
          </p:nvPr>
        </p:nvGraphicFramePr>
        <p:xfrm>
          <a:off x="685800" y="762000"/>
          <a:ext cx="80010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B67223-C6A0-40F3-ABBA-BE451CD1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FDF3414-8250-4CA6-AD33-1B3D208D0BCD}"/>
              </a:ext>
            </a:extLst>
          </p:cNvPr>
          <p:cNvSpPr txBox="1">
            <a:spLocks/>
          </p:cNvSpPr>
          <p:nvPr/>
        </p:nvSpPr>
        <p:spPr bwMode="auto">
          <a:xfrm>
            <a:off x="48986" y="5257800"/>
            <a:ext cx="5132614" cy="150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kern="0" dirty="0">
                <a:solidFill>
                  <a:srgbClr val="FF0000"/>
                </a:solidFill>
                <a:cs typeface="Calibri" panose="020F0502020204030204" pitchFamily="34" charset="0"/>
              </a:rPr>
              <a:t>Deterministic</a:t>
            </a:r>
            <a:r>
              <a:rPr lang="en-US" altLang="en-US" sz="2000" kern="0" dirty="0">
                <a:cs typeface="Calibri" panose="020F0502020204030204" pitchFamily="34" charset="0"/>
              </a:rPr>
              <a:t> – </a:t>
            </a:r>
            <a:r>
              <a:rPr lang="en-US" altLang="en-US" sz="2000" b="1" kern="0" dirty="0">
                <a:cs typeface="Calibri" panose="020F0502020204030204" pitchFamily="34" charset="0"/>
              </a:rPr>
              <a:t>PT</a:t>
            </a:r>
            <a:r>
              <a:rPr lang="en-US" altLang="en-US" sz="2000" kern="0" dirty="0">
                <a:cs typeface="Calibri" panose="020F0502020204030204" pitchFamily="34" charset="0"/>
              </a:rPr>
              <a:t> is mapped to </a:t>
            </a:r>
            <a:r>
              <a:rPr lang="en-US" altLang="en-US" sz="2000" b="1" kern="0" dirty="0">
                <a:cs typeface="Calibri" panose="020F0502020204030204" pitchFamily="34" charset="0"/>
              </a:rPr>
              <a:t>fixed</a:t>
            </a:r>
            <a:r>
              <a:rPr lang="en-US" altLang="en-US" sz="2000" kern="0" dirty="0">
                <a:cs typeface="Calibri" panose="020F0502020204030204" pitchFamily="34" charset="0"/>
              </a:rPr>
              <a:t> </a:t>
            </a:r>
            <a:r>
              <a:rPr lang="en-US" altLang="en-US" sz="2000" b="1" kern="0" dirty="0">
                <a:cs typeface="Calibri" panose="020F0502020204030204" pitchFamily="34" charset="0"/>
              </a:rPr>
              <a:t>CT</a:t>
            </a:r>
            <a:r>
              <a:rPr lang="en-US" altLang="en-US" sz="2000" kern="0" dirty="0">
                <a:cs typeface="Calibri" panose="020F0502020204030204" pitchFamily="34" charset="0"/>
              </a:rPr>
              <a:t> if the key is </a:t>
            </a:r>
            <a:r>
              <a:rPr lang="en-US" altLang="en-US" sz="2000" b="1" kern="0" dirty="0">
                <a:cs typeface="Calibri" panose="020F0502020204030204" pitchFamily="34" charset="0"/>
              </a:rPr>
              <a:t>unchanged</a:t>
            </a:r>
          </a:p>
          <a:p>
            <a:r>
              <a:rPr lang="en-US" altLang="en-US" sz="2000" b="1" kern="0" dirty="0">
                <a:solidFill>
                  <a:srgbClr val="FF0000"/>
                </a:solidFill>
                <a:cs typeface="Calibri" panose="020F0502020204030204" pitchFamily="34" charset="0"/>
              </a:rPr>
              <a:t>Probabilistic</a:t>
            </a:r>
            <a:r>
              <a:rPr lang="en-US" altLang="en-US" sz="2000" kern="0" dirty="0">
                <a:cs typeface="Calibri" panose="020F0502020204030204" pitchFamily="34" charset="0"/>
              </a:rPr>
              <a:t> – Uses </a:t>
            </a:r>
            <a:r>
              <a:rPr lang="en-US" altLang="en-US" sz="2000" b="1" kern="0" dirty="0">
                <a:cs typeface="Calibri" panose="020F0502020204030204" pitchFamily="34" charset="0"/>
              </a:rPr>
              <a:t>randomness</a:t>
            </a:r>
            <a:r>
              <a:rPr lang="en-US" altLang="en-US" sz="2000" kern="0" dirty="0">
                <a:cs typeface="Calibri" panose="020F0502020204030204" pitchFamily="34" charset="0"/>
              </a:rPr>
              <a:t> to achieve non-deterministic generation of the CT</a:t>
            </a:r>
          </a:p>
          <a:p>
            <a:endParaRPr lang="en-US" altLang="en-US" sz="2800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2362200" y="3657601"/>
            <a:ext cx="533400" cy="47607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876800" y="4572000"/>
            <a:ext cx="533400" cy="47607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566532" y="4158868"/>
            <a:ext cx="533400" cy="47607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533481" y="5171502"/>
            <a:ext cx="533400" cy="47607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34400" y="6184136"/>
            <a:ext cx="533400" cy="47607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9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768A229-4834-4AE2-BC19-47B49688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85850"/>
          </a:xfrm>
        </p:spPr>
        <p:txBody>
          <a:bodyPr/>
          <a:lstStyle/>
          <a:p>
            <a:r>
              <a:rPr lang="en-US" sz="4400" dirty="0" smtClean="0"/>
              <a:t>Electronic Code Book(ECB) </a:t>
            </a:r>
            <a:r>
              <a:rPr lang="en-US" sz="4400" dirty="0"/>
              <a:t>&amp; </a:t>
            </a:r>
            <a:r>
              <a:rPr lang="en-US" sz="4400" dirty="0" smtClean="0"/>
              <a:t>Cipher Block Chaining(CBC)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5DDCC54-BF1B-4D0C-9B12-520DE9EE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296562"/>
          </a:xfrm>
        </p:spPr>
        <p:txBody>
          <a:bodyPr/>
          <a:lstStyle/>
          <a:p>
            <a:pPr>
              <a:defRPr/>
            </a:pPr>
            <a:fld id="{4A2B2CBB-7E2A-453C-9354-A6EC8FFB4F28}" type="slidenum">
              <a:rPr lang="x-none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8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39C7B-68C4-4AD9-8558-4C9C222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EC94C9-A864-42D2-8DD1-D3142AAE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>
                <a:cs typeface="Calibri" panose="020F0502020204030204" pitchFamily="34" charset="0"/>
              </a:rPr>
              <a:t>The ECB and CFB modes require that the </a:t>
            </a:r>
            <a:r>
              <a:rPr lang="en-US" sz="2800" b="1" dirty="0">
                <a:cs typeface="Calibri" panose="020F0502020204030204" pitchFamily="34" charset="0"/>
              </a:rPr>
              <a:t>length</a:t>
            </a:r>
            <a:r>
              <a:rPr lang="en-US" sz="2800" dirty="0">
                <a:cs typeface="Calibri" panose="020F0502020204030204" pitchFamily="34" charset="0"/>
              </a:rPr>
              <a:t> of the plaintext be an </a:t>
            </a:r>
            <a:r>
              <a:rPr lang="en-US" sz="2800" b="1" dirty="0">
                <a:cs typeface="Calibri" panose="020F0502020204030204" pitchFamily="34" charset="0"/>
              </a:rPr>
              <a:t>exact multiple </a:t>
            </a:r>
            <a:r>
              <a:rPr lang="en-US" sz="2800" dirty="0">
                <a:cs typeface="Calibri" panose="020F0502020204030204" pitchFamily="34" charset="0"/>
              </a:rPr>
              <a:t>of the block size of the cipher used. </a:t>
            </a:r>
          </a:p>
          <a:p>
            <a:pPr algn="l"/>
            <a:r>
              <a:rPr lang="en-US" sz="2800" dirty="0">
                <a:cs typeface="Calibri" panose="020F0502020204030204" pitchFamily="34" charset="0"/>
              </a:rPr>
              <a:t>If the plaintext does not have this length, it must be </a:t>
            </a:r>
            <a:r>
              <a:rPr lang="en-US" sz="2800" b="1" dirty="0">
                <a:cs typeface="Calibri" panose="020F0502020204030204" pitchFamily="34" charset="0"/>
              </a:rPr>
              <a:t>padded</a:t>
            </a:r>
            <a:r>
              <a:rPr lang="en-US" sz="2800" dirty="0"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800" dirty="0">
                <a:cs typeface="Calibri" panose="020F0502020204030204" pitchFamily="34" charset="0"/>
              </a:rPr>
              <a:t>There are several ways of doing this padding in practice. One possible padding method is to </a:t>
            </a:r>
            <a:r>
              <a:rPr lang="en-US" sz="2800" b="1" dirty="0">
                <a:cs typeface="Calibri" panose="020F0502020204030204" pitchFamily="34" charset="0"/>
              </a:rPr>
              <a:t>append</a:t>
            </a:r>
            <a:r>
              <a:rPr lang="en-US" sz="2800" dirty="0">
                <a:cs typeface="Calibri" panose="020F0502020204030204" pitchFamily="34" charset="0"/>
              </a:rPr>
              <a:t> a </a:t>
            </a:r>
            <a:r>
              <a:rPr lang="en-US" sz="2800" b="1" dirty="0">
                <a:cs typeface="Calibri" panose="020F0502020204030204" pitchFamily="34" charset="0"/>
              </a:rPr>
              <a:t>single “1” bit </a:t>
            </a:r>
            <a:r>
              <a:rPr lang="en-US" sz="2800" dirty="0">
                <a:cs typeface="Calibri" panose="020F0502020204030204" pitchFamily="34" charset="0"/>
              </a:rPr>
              <a:t>to the plaintext and then to append as </a:t>
            </a:r>
            <a:r>
              <a:rPr lang="en-US" sz="2800" b="1" dirty="0">
                <a:cs typeface="Calibri" panose="020F0502020204030204" pitchFamily="34" charset="0"/>
              </a:rPr>
              <a:t>many “0” bits </a:t>
            </a:r>
            <a:r>
              <a:rPr lang="en-US" sz="2800" dirty="0">
                <a:cs typeface="Calibri" panose="020F0502020204030204" pitchFamily="34" charset="0"/>
              </a:rPr>
              <a:t>as necessary to reach a multiple of the block length. </a:t>
            </a:r>
          </a:p>
          <a:p>
            <a:pPr algn="l"/>
            <a:r>
              <a:rPr lang="en-US" sz="2800" dirty="0">
                <a:cs typeface="Calibri" panose="020F0502020204030204" pitchFamily="34" charset="0"/>
              </a:rPr>
              <a:t>If the plaintext is an exact multiple of the block length, a </a:t>
            </a:r>
            <a:r>
              <a:rPr lang="en-US" sz="2800" b="1" dirty="0">
                <a:cs typeface="Calibri" panose="020F0502020204030204" pitchFamily="34" charset="0"/>
              </a:rPr>
              <a:t>full extra </a:t>
            </a:r>
            <a:r>
              <a:rPr lang="en-US" sz="2800" dirty="0">
                <a:cs typeface="Calibri" panose="020F0502020204030204" pitchFamily="34" charset="0"/>
              </a:rPr>
              <a:t>padding block is appended.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9A8E55-287B-4FD9-87FC-E9180DEB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77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39C7B-68C4-4AD9-8558-4C9C2229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EC94C9-A864-42D2-8DD1-D3142AAE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Calibri" panose="020F0502020204030204" pitchFamily="34" charset="0"/>
              </a:rPr>
              <a:t>PT = </a:t>
            </a:r>
            <a:r>
              <a:rPr lang="en-US" sz="2800" dirty="0" smtClean="0"/>
              <a:t>4597F2D13C3AA98C96FA (10 Bytes)</a:t>
            </a:r>
          </a:p>
          <a:p>
            <a:r>
              <a:rPr lang="en-US" sz="2800" dirty="0" smtClean="0">
                <a:cs typeface="Calibri" panose="020F0502020204030204" pitchFamily="34" charset="0"/>
              </a:rPr>
              <a:t>AES-128 works on 128 bits i.e. 16 bytes</a:t>
            </a:r>
          </a:p>
          <a:p>
            <a:r>
              <a:rPr lang="en-US" sz="2800" dirty="0" smtClean="0">
                <a:cs typeface="Calibri" panose="020F0502020204030204" pitchFamily="34" charset="0"/>
              </a:rPr>
              <a:t>After padding:</a:t>
            </a:r>
          </a:p>
          <a:p>
            <a:r>
              <a:rPr lang="en-US" sz="2800" dirty="0" smtClean="0">
                <a:cs typeface="Calibri" panose="020F0502020204030204" pitchFamily="34" charset="0"/>
              </a:rPr>
              <a:t>PT’ = </a:t>
            </a:r>
            <a:r>
              <a:rPr lang="en-US" sz="2800" dirty="0" smtClean="0"/>
              <a:t>4597F2D13C3AA98C96FA</a:t>
            </a:r>
            <a:r>
              <a:rPr lang="en-US" sz="2800" b="1" dirty="0" smtClean="0"/>
              <a:t>800000000000</a:t>
            </a:r>
          </a:p>
          <a:p>
            <a:endParaRPr lang="en-US" sz="2800" b="1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9A8E55-287B-4FD9-87FC-E9180DEB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Left Bracket 5"/>
          <p:cNvSpPr/>
          <p:nvPr/>
        </p:nvSpPr>
        <p:spPr bwMode="auto">
          <a:xfrm rot="16200000">
            <a:off x="6141720" y="2011680"/>
            <a:ext cx="274320" cy="219456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276600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Padding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774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="" xmlns:a16="http://schemas.microsoft.com/office/drawing/2014/main" id="{89537395-5DAC-49F3-920A-2B524766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Electronic Code Book mode (ECB)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="" xmlns:a16="http://schemas.microsoft.com/office/drawing/2014/main" id="{CC71FDD9-49C1-4D13-BAAC-2CCE975C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8679873" cy="203921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sz="2800" dirty="0">
                <a:cs typeface="Calibri" panose="020F0502020204030204" pitchFamily="34" charset="0"/>
              </a:rPr>
              <a:t>How to encrypt multiple blocks of a </a:t>
            </a:r>
            <a:r>
              <a:rPr lang="en-US" altLang="en-US" sz="2800" b="1" dirty="0">
                <a:cs typeface="Calibri" panose="020F0502020204030204" pitchFamily="34" charset="0"/>
              </a:rPr>
              <a:t>long message</a:t>
            </a:r>
            <a:r>
              <a:rPr lang="en-US" altLang="en-US" sz="2800" dirty="0">
                <a:cs typeface="Calibri" panose="020F0502020204030204" pitchFamily="34" charset="0"/>
              </a:rPr>
              <a:t>?</a:t>
            </a:r>
          </a:p>
          <a:p>
            <a:pPr lvl="1"/>
            <a:r>
              <a:rPr lang="en-US" sz="2000" dirty="0"/>
              <a:t>We need to </a:t>
            </a:r>
            <a:r>
              <a:rPr lang="en-US" sz="2000" b="1" dirty="0"/>
              <a:t>break up </a:t>
            </a:r>
            <a:r>
              <a:rPr lang="en-US" sz="2000" dirty="0"/>
              <a:t>the data into blocks and then encrypt them</a:t>
            </a:r>
          </a:p>
          <a:p>
            <a:pPr lvl="1"/>
            <a:r>
              <a:rPr lang="en-US" sz="2000" dirty="0"/>
              <a:t>The way we do this </a:t>
            </a:r>
            <a:r>
              <a:rPr lang="en-US" sz="2000" b="1" dirty="0"/>
              <a:t>impacts security</a:t>
            </a:r>
          </a:p>
          <a:p>
            <a:r>
              <a:rPr lang="en-US" altLang="en-US" sz="2700" dirty="0">
                <a:cs typeface="Calibri" panose="020F0502020204030204" pitchFamily="34" charset="0"/>
              </a:rPr>
              <a:t>ECB = Each block is encrypted </a:t>
            </a:r>
            <a:r>
              <a:rPr lang="en-US" altLang="en-US" sz="2700" b="1" dirty="0">
                <a:solidFill>
                  <a:srgbClr val="FF0000"/>
                </a:solidFill>
                <a:cs typeface="Calibri" panose="020F0502020204030204" pitchFamily="34" charset="0"/>
              </a:rPr>
              <a:t>independently</a:t>
            </a:r>
            <a:r>
              <a:rPr lang="en-US" altLang="en-US" sz="2700" dirty="0">
                <a:cs typeface="Calibri" panose="020F0502020204030204" pitchFamily="34" charset="0"/>
              </a:rPr>
              <a:t> of the others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			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b="1" baseline="-25000" dirty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</a:t>
            </a:r>
            <a:r>
              <a:rPr lang="en-US" b="1" baseline="-25000" dirty="0" err="1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(P</a:t>
            </a:r>
            <a:r>
              <a:rPr lang="en-US" b="1" baseline="-25000" dirty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	  </a:t>
            </a:r>
          </a:p>
          <a:p>
            <a:pPr marL="0" indent="0" algn="ctr">
              <a:buNone/>
            </a:pPr>
            <a:endParaRPr lang="en-US" alt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en-US" b="1" dirty="0">
                <a:latin typeface="Consolas" panose="020B0609020204030204" pitchFamily="49" charset="0"/>
              </a:rPr>
              <a:t>             	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E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b="1" baseline="5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-1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="" xmlns:a16="http://schemas.microsoft.com/office/drawing/2014/main" id="{E1BBA921-6456-4739-802C-228D5944F5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01544" y="6629400"/>
            <a:ext cx="242455" cy="1524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600AC-761D-47E8-A5E9-2183EE2F6AD2}" type="slidenum">
              <a:rPr lang="en-US" altLang="en-US" smtClean="0">
                <a:solidFill>
                  <a:srgbClr val="394073"/>
                </a:solidFill>
              </a:rPr>
              <a:pPr/>
              <a:t>7</a:t>
            </a:fld>
            <a:endParaRPr lang="en-US" altLang="en-US" dirty="0">
              <a:solidFill>
                <a:srgbClr val="394073"/>
              </a:solidFill>
            </a:endParaRPr>
          </a:p>
        </p:txBody>
      </p:sp>
      <p:sp>
        <p:nvSpPr>
          <p:cNvPr id="21509" name="Footer Placeholder 4">
            <a:extLst>
              <a:ext uri="{FF2B5EF4-FFF2-40B4-BE49-F238E27FC236}">
                <a16:creationId xmlns="" xmlns:a16="http://schemas.microsoft.com/office/drawing/2014/main" id="{FA026E26-46AD-4CF5-9CA3-D72FFE8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 </a:t>
            </a:r>
          </a:p>
        </p:txBody>
      </p:sp>
      <p:pic>
        <p:nvPicPr>
          <p:cNvPr id="9" name="Picture 8" descr="f03.pdf">
            <a:extLst>
              <a:ext uri="{FF2B5EF4-FFF2-40B4-BE49-F238E27FC236}">
                <a16:creationId xmlns="" xmlns:a16="http://schemas.microsoft.com/office/drawing/2014/main" id="{AC15413E-8B56-4874-AE66-89140EB6D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 b="21966"/>
          <a:stretch/>
        </p:blipFill>
        <p:spPr>
          <a:xfrm>
            <a:off x="76200" y="2460292"/>
            <a:ext cx="4846696" cy="4267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AF924F-2E92-473E-B113-518B40DC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ECB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049762E-379D-4BE9-856E-1CD9B867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43416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763AEC-0248-43EF-AA20-52F6AFDA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5A54C-6434-4C3B-9388-99B9EA1C42C7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0A95B9C-90CD-4CD5-97AE-412C711C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41" y="4953000"/>
            <a:ext cx="3661318" cy="638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53AFBCC-9433-4E25-94A3-0F744B05F6CC}"/>
              </a:ext>
            </a:extLst>
          </p:cNvPr>
          <p:cNvSpPr txBox="1"/>
          <p:nvPr/>
        </p:nvSpPr>
        <p:spPr>
          <a:xfrm>
            <a:off x="2856466" y="4315444"/>
            <a:ext cx="3431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Verifying its correctness: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8D83902-E7D4-43A8-8141-1D736E24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91200"/>
            <a:ext cx="746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Encryption and decryption are inverse operations if the same key K is used on both sides</a:t>
            </a:r>
            <a:r>
              <a:rPr kumimoji="0" lang="de-DE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  <a:r>
              <a:rPr kumimoji="0" lang="de-D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</a:t>
            </a:r>
            <a:r>
              <a:rPr kumimoji="0" lang="de-DE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(C) = d</a:t>
            </a:r>
            <a:r>
              <a:rPr kumimoji="0" lang="de-DE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(e</a:t>
            </a:r>
            <a:r>
              <a:rPr kumimoji="0" lang="de-DE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de-DE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(P)) = P</a:t>
            </a:r>
            <a:endParaRPr kumimoji="0" lang="de-D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82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="" xmlns:a16="http://schemas.microsoft.com/office/drawing/2014/main" id="{F0C53B7B-478B-48F0-92E5-C00B51E3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ECB advantages/disadvantages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="" xmlns:a16="http://schemas.microsoft.com/office/drawing/2014/main" id="{4CA1811B-A5B8-4A1C-8087-F982CDA9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highlight>
                  <a:srgbClr val="00FF00"/>
                </a:highlight>
              </a:rPr>
              <a:t>Advantages</a:t>
            </a:r>
          </a:p>
          <a:p>
            <a:pPr lvl="1"/>
            <a:r>
              <a:rPr lang="en-US" altLang="en-US" sz="2600" b="1" dirty="0"/>
              <a:t>Bit errors </a:t>
            </a:r>
            <a:r>
              <a:rPr lang="en-US" altLang="en-US" sz="2600" dirty="0"/>
              <a:t>caused by noisy channels only affect the corresponding block but not succeeding blocks</a:t>
            </a:r>
          </a:p>
          <a:p>
            <a:pPr lvl="1"/>
            <a:r>
              <a:rPr lang="en-US" altLang="en-US" sz="2600" dirty="0"/>
              <a:t>Encryption/decryption can be </a:t>
            </a:r>
            <a:r>
              <a:rPr lang="en-US" altLang="en-US" sz="2600" dirty="0" smtClean="0"/>
              <a:t>done in </a:t>
            </a:r>
            <a:r>
              <a:rPr lang="en-US" altLang="en-US" sz="2600" b="1" dirty="0" smtClean="0"/>
              <a:t>parallel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=&gt;</a:t>
            </a:r>
            <a:r>
              <a:rPr lang="en-US" altLang="en-US" sz="2600" b="1" dirty="0"/>
              <a:t> high-speed</a:t>
            </a:r>
          </a:p>
          <a:p>
            <a:pPr>
              <a:spcBef>
                <a:spcPts val="3000"/>
              </a:spcBef>
            </a:pPr>
            <a:r>
              <a:rPr lang="en-US" altLang="en-US" b="1" dirty="0">
                <a:highlight>
                  <a:srgbClr val="FF0000"/>
                </a:highlight>
              </a:rPr>
              <a:t>Disadvantages</a:t>
            </a:r>
          </a:p>
          <a:p>
            <a:pPr lvl="1"/>
            <a:r>
              <a:rPr lang="en-US" altLang="en-US" dirty="0"/>
              <a:t>ECB is a </a:t>
            </a:r>
            <a:r>
              <a:rPr lang="en-US" altLang="en-US" b="1" dirty="0"/>
              <a:t>deterministic</a:t>
            </a:r>
            <a:r>
              <a:rPr lang="en-US" altLang="en-US" dirty="0"/>
              <a:t> encryption scheme</a:t>
            </a:r>
          </a:p>
          <a:p>
            <a:pPr lvl="2"/>
            <a:r>
              <a:rPr lang="en-US" altLang="en-US" sz="2600" b="1" dirty="0"/>
              <a:t>Identical </a:t>
            </a:r>
            <a:r>
              <a:rPr lang="en-US" sz="2600" b="1" dirty="0"/>
              <a:t>PT </a:t>
            </a:r>
            <a:r>
              <a:rPr lang="en-US" sz="2600" dirty="0"/>
              <a:t>blocks produce the </a:t>
            </a:r>
            <a:r>
              <a:rPr lang="en-US" sz="2600" b="1" dirty="0"/>
              <a:t>same CT blocks</a:t>
            </a:r>
            <a:endParaRPr lang="en-US" altLang="en-US" sz="2600" b="1" dirty="0"/>
          </a:p>
          <a:p>
            <a:pPr lvl="2"/>
            <a:r>
              <a:rPr lang="en-US" altLang="en-US" sz="2600" dirty="0"/>
              <a:t>An attacker recognizes if the </a:t>
            </a:r>
            <a:r>
              <a:rPr lang="en-US" altLang="en-US" sz="2600" b="1" dirty="0"/>
              <a:t>same message </a:t>
            </a:r>
            <a:r>
              <a:rPr lang="en-US" altLang="en-US" sz="2600" dirty="0"/>
              <a:t>has been sent twice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="" xmlns:a16="http://schemas.microsoft.com/office/drawing/2014/main" id="{329BB3A2-6F2C-4229-9E85-C58BAE945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08EC2D-8956-4825-A4AF-3FF3F687F8C7}" type="slidenum">
              <a:rPr lang="en-US" altLang="en-US" smtClean="0">
                <a:solidFill>
                  <a:srgbClr val="394073"/>
                </a:solidFill>
              </a:rPr>
              <a:pPr/>
              <a:t>9</a:t>
            </a:fld>
            <a:endParaRPr lang="en-US" altLang="en-US" dirty="0">
              <a:solidFill>
                <a:srgbClr val="394073"/>
              </a:solidFill>
            </a:endParaRPr>
          </a:p>
        </p:txBody>
      </p:sp>
      <p:sp>
        <p:nvSpPr>
          <p:cNvPr id="22533" name="Footer Placeholder 4">
            <a:extLst>
              <a:ext uri="{FF2B5EF4-FFF2-40B4-BE49-F238E27FC236}">
                <a16:creationId xmlns="" xmlns:a16="http://schemas.microsoft.com/office/drawing/2014/main" id="{5DB6A16A-5E12-45DA-9298-C67AE14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ock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9975</TotalTime>
  <Words>2522</Words>
  <Application>Microsoft Office PowerPoint</Application>
  <PresentationFormat>On-screen Show (4:3)</PresentationFormat>
  <Paragraphs>318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Sockets</vt:lpstr>
      <vt:lpstr>Block Ciphers Modes of Operation</vt:lpstr>
      <vt:lpstr>Block Cipher Mode of Operation</vt:lpstr>
      <vt:lpstr>Outline</vt:lpstr>
      <vt:lpstr>Electronic Code Book(ECB) &amp; Cipher Block Chaining(CBC)</vt:lpstr>
      <vt:lpstr>Padding</vt:lpstr>
      <vt:lpstr>Padding Example</vt:lpstr>
      <vt:lpstr>Electronic Code Book mode (ECB)</vt:lpstr>
      <vt:lpstr>Definition of ECB</vt:lpstr>
      <vt:lpstr>ECB advantages/disadvantages</vt:lpstr>
      <vt:lpstr>Substitution Attack on ECB</vt:lpstr>
      <vt:lpstr>Cipher Block Chaining mode (CBC)</vt:lpstr>
      <vt:lpstr>Cipher Block Chaining mode (CBC)</vt:lpstr>
      <vt:lpstr>Mathematical definition of CBC</vt:lpstr>
      <vt:lpstr>Stream Modes of Operation</vt:lpstr>
      <vt:lpstr>Stream Modes of Operation</vt:lpstr>
      <vt:lpstr>Output Feedback mode (OFB)</vt:lpstr>
      <vt:lpstr>Cipher Feedback mode (CFB)</vt:lpstr>
      <vt:lpstr>Counter mode (CTR)</vt:lpstr>
      <vt:lpstr>Graphical description and Mathematical definition</vt:lpstr>
      <vt:lpstr>Counter mode (CTR)</vt:lpstr>
      <vt:lpstr>Counter Mode: Discussion</vt:lpstr>
      <vt:lpstr>Summary</vt:lpstr>
      <vt:lpstr>Summary</vt:lpstr>
      <vt:lpstr>References</vt:lpstr>
      <vt:lpstr>Slide 25</vt:lpstr>
    </vt:vector>
  </TitlesOfParts>
  <Manager>AES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Modes</dc:title>
  <dc:creator>ae</dc:creator>
  <cp:lastModifiedBy>Armstrong Nhlabatsi</cp:lastModifiedBy>
  <cp:revision>422</cp:revision>
  <dcterms:created xsi:type="dcterms:W3CDTF">2014-02-06T10:48:13Z</dcterms:created>
  <dcterms:modified xsi:type="dcterms:W3CDTF">2021-09-07T06:06:57Z</dcterms:modified>
</cp:coreProperties>
</file>