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commentAuthors.xml" ContentType="application/vnd.openxmlformats-officedocument.presentationml.commentAuthor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5" r:id="rId1"/>
    <p:sldMasterId id="2147483819" r:id="rId2"/>
  </p:sldMasterIdLst>
  <p:notesMasterIdLst>
    <p:notesMasterId r:id="rId32"/>
  </p:notesMasterIdLst>
  <p:sldIdLst>
    <p:sldId id="256" r:id="rId3"/>
    <p:sldId id="482" r:id="rId4"/>
    <p:sldId id="481" r:id="rId5"/>
    <p:sldId id="257" r:id="rId6"/>
    <p:sldId id="258" r:id="rId7"/>
    <p:sldId id="484" r:id="rId8"/>
    <p:sldId id="264" r:id="rId9"/>
    <p:sldId id="485" r:id="rId10"/>
    <p:sldId id="266" r:id="rId11"/>
    <p:sldId id="265" r:id="rId12"/>
    <p:sldId id="269" r:id="rId13"/>
    <p:sldId id="478" r:id="rId14"/>
    <p:sldId id="454" r:id="rId15"/>
    <p:sldId id="455" r:id="rId16"/>
    <p:sldId id="456" r:id="rId17"/>
    <p:sldId id="479" r:id="rId18"/>
    <p:sldId id="457" r:id="rId19"/>
    <p:sldId id="480" r:id="rId20"/>
    <p:sldId id="458" r:id="rId21"/>
    <p:sldId id="459" r:id="rId22"/>
    <p:sldId id="460" r:id="rId23"/>
    <p:sldId id="477" r:id="rId24"/>
    <p:sldId id="463" r:id="rId25"/>
    <p:sldId id="442" r:id="rId26"/>
    <p:sldId id="464" r:id="rId27"/>
    <p:sldId id="476" r:id="rId28"/>
    <p:sldId id="465" r:id="rId29"/>
    <p:sldId id="270" r:id="rId30"/>
    <p:sldId id="483" r:id="rId31"/>
  </p:sldIdLst>
  <p:sldSz cx="9144000" cy="6858000" type="screen4x3"/>
  <p:notesSz cx="7315200" cy="96012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xmlns="">
        <p14:section name="Default Section" id="{94903CAD-1757-46F7-AA4C-4283F5B27C39}">
          <p14:sldIdLst>
            <p14:sldId id="256"/>
            <p14:sldId id="482"/>
          </p14:sldIdLst>
        </p14:section>
        <p14:section name="Hash" id="{9972F47A-148D-4AEA-AF5F-61930073D40C}">
          <p14:sldIdLst>
            <p14:sldId id="481"/>
            <p14:sldId id="257"/>
            <p14:sldId id="258"/>
            <p14:sldId id="484"/>
            <p14:sldId id="264"/>
            <p14:sldId id="485"/>
            <p14:sldId id="266"/>
            <p14:sldId id="265"/>
            <p14:sldId id="269"/>
          </p14:sldIdLst>
        </p14:section>
        <p14:section name="MAC" id="{F3A8217E-77B8-4CB6-A007-C88AB47D7BA9}">
          <p14:sldIdLst>
            <p14:sldId id="478"/>
            <p14:sldId id="454"/>
            <p14:sldId id="455"/>
            <p14:sldId id="456"/>
            <p14:sldId id="479"/>
            <p14:sldId id="457"/>
            <p14:sldId id="480"/>
            <p14:sldId id="458"/>
            <p14:sldId id="459"/>
            <p14:sldId id="460"/>
          </p14:sldIdLst>
        </p14:section>
        <p14:section name="DS" id="{90C70339-0AF3-4E9B-B659-C435F9B5F03E}">
          <p14:sldIdLst>
            <p14:sldId id="477"/>
            <p14:sldId id="463"/>
            <p14:sldId id="442"/>
            <p14:sldId id="464"/>
            <p14:sldId id="476"/>
            <p14:sldId id="465"/>
            <p14:sldId id="270"/>
            <p14:sldId id="483"/>
          </p14:sldIdLst>
        </p14:section>
        <p14:section name="Backup" id="{EFD06CC3-4805-4FFE-87B0-3023511A135D}">
          <p14:sldIdLst>
            <p14:sldId id="273"/>
            <p14:sldId id="260"/>
            <p14:sldId id="261"/>
            <p14:sldId id="26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elkarim Erradi" initials="AE" lastIdx="1" clrIdx="0">
    <p:extLst>
      <p:ext uri="{19B8F6BF-5375-455C-9EA6-DF929625EA0E}">
        <p15:presenceInfo xmlns:p15="http://schemas.microsoft.com/office/powerpoint/2012/main" xmlns="" userId="S-1-5-21-193565782-724644236-3023842483-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720" autoAdjust="0"/>
    <p:restoredTop sz="94670" autoAdjust="0"/>
  </p:normalViewPr>
  <p:slideViewPr>
    <p:cSldViewPr>
      <p:cViewPr varScale="1">
        <p:scale>
          <a:sx n="88" d="100"/>
          <a:sy n="88" d="100"/>
        </p:scale>
        <p:origin x="-1507" y="-77"/>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82490140-632C-462B-ACA7-07693EDF2C2D}" type="datetimeFigureOut">
              <a:rPr lang="en-US" smtClean="0"/>
              <a:pPr/>
              <a:t>9/25/2021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69DC3881-FBD9-417F-9DF4-14F9A587E379}" type="slidenum">
              <a:rPr lang="en-US" smtClean="0"/>
              <a:pPr/>
              <a:t>‹#›</a:t>
            </a:fld>
            <a:endParaRPr lang="en-US"/>
          </a:p>
        </p:txBody>
      </p:sp>
    </p:spTree>
    <p:extLst>
      <p:ext uri="{BB962C8B-B14F-4D97-AF65-F5344CB8AC3E}">
        <p14:creationId xmlns:p14="http://schemas.microsoft.com/office/powerpoint/2010/main" xmlns="" val="257621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Authentication" TargetMode="External"/><Relationship Id="rId13" Type="http://schemas.openxmlformats.org/officeDocument/2006/relationships/hyperlink" Target="https://en.wikipedia.org/wiki/Length_extension_attack" TargetMode="External"/><Relationship Id="rId3" Type="http://schemas.openxmlformats.org/officeDocument/2006/relationships/hyperlink" Target="https://en.wikipedia.org/wiki/Cryptography/key_length" TargetMode="External"/><Relationship Id="rId7" Type="http://schemas.openxmlformats.org/officeDocument/2006/relationships/hyperlink" Target="https://en.wikipedia.org/wiki/Data_integrity" TargetMode="External"/><Relationship Id="rId12" Type="http://schemas.openxmlformats.org/officeDocument/2006/relationships/hyperlink" Target="https://en.wikipedia.org/wiki/Cryptographic_strength"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Cryptographic_key" TargetMode="External"/><Relationship Id="rId11" Type="http://schemas.openxmlformats.org/officeDocument/2006/relationships/hyperlink" Target="https://en.wikipedia.org/wiki/SHA-3" TargetMode="External"/><Relationship Id="rId5" Type="http://schemas.openxmlformats.org/officeDocument/2006/relationships/hyperlink" Target="https://en.wikipedia.org/wiki/Cryptographic_hash_function" TargetMode="External"/><Relationship Id="rId10" Type="http://schemas.openxmlformats.org/officeDocument/2006/relationships/hyperlink" Target="https://en.wikipedia.org/wiki/SHA256" TargetMode="External"/><Relationship Id="rId4" Type="http://schemas.openxmlformats.org/officeDocument/2006/relationships/hyperlink" Target="https://en.wikipedia.org/wiki/Message_authentication_code" TargetMode="External"/><Relationship Id="rId9" Type="http://schemas.openxmlformats.org/officeDocument/2006/relationships/hyperlink" Target="https://en.wikipedia.org/wiki/Cleartex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Concaten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Length_extension_attack" TargetMode="External"/><Relationship Id="rId5" Type="http://schemas.openxmlformats.org/officeDocument/2006/relationships/hyperlink" Target="https://en.wikipedia.org/wiki/Cryptographic_strength" TargetMode="External"/><Relationship Id="rId4" Type="http://schemas.openxmlformats.org/officeDocument/2006/relationships/hyperlink" Target="https://en.wikipedia.org/wiki/Exclusive_or"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Cryptography" TargetMode="External"/><Relationship Id="rId7" Type="http://schemas.openxmlformats.org/officeDocument/2006/relationships/hyperlink" Target="https://en.wikipedia.org/wiki/Initialization_vector"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Block_cipher_modes_of_operation" TargetMode="External"/><Relationship Id="rId5" Type="http://schemas.openxmlformats.org/officeDocument/2006/relationships/hyperlink" Target="https://en.wikipedia.org/wiki/Block_cipher" TargetMode="External"/><Relationship Id="rId4" Type="http://schemas.openxmlformats.org/officeDocument/2006/relationships/hyperlink" Target="https://en.wikipedia.org/wiki/Message_authentication_cod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https://www.digicert.com/ssl-cryptography.htm</a:t>
            </a:r>
          </a:p>
          <a:p>
            <a:r>
              <a:rPr lang="en-US" dirty="0"/>
              <a:t>https://www.wolframalpha.com/input/?i=79%5E(-1)+mod+3220&amp;wal=header</a:t>
            </a:r>
          </a:p>
          <a:p>
            <a:endParaRPr lang="en-US" dirty="0"/>
          </a:p>
          <a:p>
            <a:r>
              <a:rPr lang="en-US" dirty="0" err="1"/>
              <a:t>Openssl</a:t>
            </a:r>
            <a:endParaRPr lang="en-US" dirty="0"/>
          </a:p>
          <a:p>
            <a:r>
              <a:rPr lang="en-US" dirty="0"/>
              <a:t>https://www.kinamo.be/en/support/faq/useful-openssl-commands </a:t>
            </a:r>
          </a:p>
          <a:p>
            <a:endParaRPr lang="en-US" dirty="0"/>
          </a:p>
          <a:p>
            <a:endParaRPr lang="en-US" dirty="0"/>
          </a:p>
          <a:p>
            <a:r>
              <a:rPr lang="en-US" dirty="0"/>
              <a:t>Math basics</a:t>
            </a:r>
          </a:p>
          <a:p>
            <a:r>
              <a:rPr lang="en-US"/>
              <a:t>https://www.mathsisfun.com/definitions/relatively-prime.html</a:t>
            </a:r>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a:t>
            </a:fld>
            <a:endParaRPr lang="en-US"/>
          </a:p>
        </p:txBody>
      </p:sp>
    </p:spTree>
    <p:extLst>
      <p:ext uri="{BB962C8B-B14F-4D97-AF65-F5344CB8AC3E}">
        <p14:creationId xmlns:p14="http://schemas.microsoft.com/office/powerpoint/2010/main" xmlns="" val="1617538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ryptography/key length"/>
              </a:rPr>
              <a:t>cryptography</a:t>
            </a:r>
            <a:r>
              <a:rPr lang="en-US" sz="1200" b="0" i="0" kern="1200" dirty="0">
                <a:solidFill>
                  <a:schemeClr val="tx1"/>
                </a:solidFill>
                <a:effectLst/>
                <a:latin typeface="+mn-lt"/>
                <a:ea typeface="+mn-ea"/>
                <a:cs typeface="+mn-cs"/>
              </a:rPr>
              <a:t>, an </a:t>
            </a:r>
            <a:r>
              <a:rPr lang="en-US" sz="1200" b="1"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(sometimes expanded as either </a:t>
            </a:r>
            <a:r>
              <a:rPr lang="en-US" sz="1200" b="1" i="0" kern="1200" dirty="0">
                <a:solidFill>
                  <a:schemeClr val="tx1"/>
                </a:solidFill>
                <a:effectLst/>
                <a:latin typeface="+mn-lt"/>
                <a:ea typeface="+mn-ea"/>
                <a:cs typeface="+mn-cs"/>
              </a:rPr>
              <a:t>keyed-hash message authentication code</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hash-based message authentication code</a:t>
            </a:r>
            <a:r>
              <a:rPr lang="en-US" sz="1200" b="0" i="0" kern="1200" dirty="0">
                <a:solidFill>
                  <a:schemeClr val="tx1"/>
                </a:solidFill>
                <a:effectLst/>
                <a:latin typeface="+mn-lt"/>
                <a:ea typeface="+mn-ea"/>
                <a:cs typeface="+mn-cs"/>
              </a:rPr>
              <a:t>) is a specific type of </a:t>
            </a:r>
            <a:r>
              <a:rPr lang="en-US" sz="1200" b="0" i="0" u="none" strike="noStrike" kern="1200" dirty="0">
                <a:solidFill>
                  <a:schemeClr val="tx1"/>
                </a:solidFill>
                <a:effectLst/>
                <a:latin typeface="+mn-lt"/>
                <a:ea typeface="+mn-ea"/>
                <a:cs typeface="+mn-cs"/>
                <a:hlinkClick r:id="rId4" tooltip="Message authentication code"/>
              </a:rPr>
              <a:t>message authentication code</a:t>
            </a:r>
            <a:r>
              <a:rPr lang="en-US" sz="1200" b="0" i="0" kern="1200" dirty="0">
                <a:solidFill>
                  <a:schemeClr val="tx1"/>
                </a:solidFill>
                <a:effectLst/>
                <a:latin typeface="+mn-lt"/>
                <a:ea typeface="+mn-ea"/>
                <a:cs typeface="+mn-cs"/>
              </a:rPr>
              <a:t> (MAC) involving a </a:t>
            </a:r>
            <a:r>
              <a:rPr lang="en-US" sz="1200" b="0" i="0" u="none" strike="noStrike" kern="1200" dirty="0">
                <a:solidFill>
                  <a:schemeClr val="tx1"/>
                </a:solidFill>
                <a:effectLst/>
                <a:latin typeface="+mn-lt"/>
                <a:ea typeface="+mn-ea"/>
                <a:cs typeface="+mn-cs"/>
                <a:hlinkClick r:id="rId5" tooltip="Cryptographic hash function"/>
              </a:rPr>
              <a:t>cryptographic hash function</a:t>
            </a:r>
            <a:r>
              <a:rPr lang="en-US" sz="1200" b="0" i="0" kern="1200" dirty="0">
                <a:solidFill>
                  <a:schemeClr val="tx1"/>
                </a:solidFill>
                <a:effectLst/>
                <a:latin typeface="+mn-lt"/>
                <a:ea typeface="+mn-ea"/>
                <a:cs typeface="+mn-cs"/>
              </a:rPr>
              <a:t> and a secret </a:t>
            </a:r>
            <a:r>
              <a:rPr lang="en-US" sz="1200" b="0" i="0" u="none" strike="noStrike" kern="1200" dirty="0">
                <a:solidFill>
                  <a:schemeClr val="tx1"/>
                </a:solidFill>
                <a:effectLst/>
                <a:latin typeface="+mn-lt"/>
                <a:ea typeface="+mn-ea"/>
                <a:cs typeface="+mn-cs"/>
                <a:hlinkClick r:id="rId6" tooltip="Cryptographic key"/>
              </a:rPr>
              <a:t>cryptographic key</a:t>
            </a:r>
            <a:r>
              <a:rPr lang="en-US" sz="1200" b="0" i="0" kern="1200" dirty="0">
                <a:solidFill>
                  <a:schemeClr val="tx1"/>
                </a:solidFill>
                <a:effectLst/>
                <a:latin typeface="+mn-lt"/>
                <a:ea typeface="+mn-ea"/>
                <a:cs typeface="+mn-cs"/>
              </a:rPr>
              <a:t>. It may be used to simultaneously verify both the </a:t>
            </a:r>
            <a:r>
              <a:rPr lang="en-US" sz="1200" b="0" i="1" u="none" strike="noStrike" kern="1200" dirty="0">
                <a:solidFill>
                  <a:schemeClr val="tx1"/>
                </a:solidFill>
                <a:effectLst/>
                <a:latin typeface="+mn-lt"/>
                <a:ea typeface="+mn-ea"/>
                <a:cs typeface="+mn-cs"/>
                <a:hlinkClick r:id="rId7" tooltip="Data integrity"/>
              </a:rPr>
              <a:t>data integrity</a:t>
            </a:r>
            <a:r>
              <a:rPr lang="en-US" sz="1200" b="0" i="0" kern="1200" dirty="0">
                <a:solidFill>
                  <a:schemeClr val="tx1"/>
                </a:solidFill>
                <a:effectLst/>
                <a:latin typeface="+mn-lt"/>
                <a:ea typeface="+mn-ea"/>
                <a:cs typeface="+mn-cs"/>
              </a:rPr>
              <a:t> and the </a:t>
            </a:r>
            <a:r>
              <a:rPr lang="en-US" sz="1200" b="0" i="1" u="none" strike="noStrike" kern="1200" dirty="0">
                <a:solidFill>
                  <a:schemeClr val="tx1"/>
                </a:solidFill>
                <a:effectLst/>
                <a:latin typeface="+mn-lt"/>
                <a:ea typeface="+mn-ea"/>
                <a:cs typeface="+mn-cs"/>
                <a:hlinkClick r:id="rId8" tooltip="Authentication"/>
              </a:rPr>
              <a:t>authentication</a:t>
            </a:r>
            <a:r>
              <a:rPr lang="en-US" sz="1200" b="0" i="0" kern="1200" dirty="0">
                <a:solidFill>
                  <a:schemeClr val="tx1"/>
                </a:solidFill>
                <a:effectLst/>
                <a:latin typeface="+mn-lt"/>
                <a:ea typeface="+mn-ea"/>
                <a:cs typeface="+mn-cs"/>
              </a:rPr>
              <a:t> of a </a:t>
            </a:r>
            <a:r>
              <a:rPr lang="en-US" sz="1200" b="0" i="0" u="none" strike="noStrike" kern="1200" dirty="0">
                <a:solidFill>
                  <a:schemeClr val="tx1"/>
                </a:solidFill>
                <a:effectLst/>
                <a:latin typeface="+mn-lt"/>
                <a:ea typeface="+mn-ea"/>
                <a:cs typeface="+mn-cs"/>
                <a:hlinkClick r:id="rId9" tooltip="Cleartext"/>
              </a:rPr>
              <a:t>message</a:t>
            </a:r>
            <a:r>
              <a:rPr lang="en-US" sz="1200" b="0" i="0" kern="1200" dirty="0">
                <a:solidFill>
                  <a:schemeClr val="tx1"/>
                </a:solidFill>
                <a:effectLst/>
                <a:latin typeface="+mn-lt"/>
                <a:ea typeface="+mn-ea"/>
                <a:cs typeface="+mn-cs"/>
              </a:rPr>
              <a:t>, as with any MAC. Any cryptographic hash function, such as </a:t>
            </a:r>
            <a:r>
              <a:rPr lang="en-US" sz="1200" b="0" i="0" u="none" strike="noStrike" kern="1200" dirty="0">
                <a:solidFill>
                  <a:schemeClr val="tx1"/>
                </a:solidFill>
                <a:effectLst/>
                <a:latin typeface="+mn-lt"/>
                <a:ea typeface="+mn-ea"/>
                <a:cs typeface="+mn-cs"/>
                <a:hlinkClick r:id="rId10" tooltip="SHA256"/>
              </a:rPr>
              <a:t>SHA256</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11" tooltip="SHA-3"/>
              </a:rPr>
              <a:t>SHA-3</a:t>
            </a:r>
            <a:r>
              <a:rPr lang="en-US" sz="1200" b="0" i="0" kern="1200" dirty="0">
                <a:solidFill>
                  <a:schemeClr val="tx1"/>
                </a:solidFill>
                <a:effectLst/>
                <a:latin typeface="+mn-lt"/>
                <a:ea typeface="+mn-ea"/>
                <a:cs typeface="+mn-cs"/>
              </a:rPr>
              <a:t>, may be used in the calculation of an </a:t>
            </a:r>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the resulting MAC algorithm is termed </a:t>
            </a:r>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-X, where X is the hash function used (e.g. HMAC-SHA256 or HMAC-SHA3). The cryptographic strength of the </a:t>
            </a:r>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depends upon the </a:t>
            </a:r>
            <a:r>
              <a:rPr lang="en-US" sz="1200" b="0" i="0" u="none" strike="noStrike" kern="1200" dirty="0">
                <a:solidFill>
                  <a:schemeClr val="tx1"/>
                </a:solidFill>
                <a:effectLst/>
                <a:latin typeface="+mn-lt"/>
                <a:ea typeface="+mn-ea"/>
                <a:cs typeface="+mn-cs"/>
                <a:hlinkClick r:id="rId12" tooltip="Cryptographic strength"/>
              </a:rPr>
              <a:t>cryptographic strength</a:t>
            </a:r>
            <a:r>
              <a:rPr lang="en-US" sz="1200" b="0" i="0" kern="1200" dirty="0">
                <a:solidFill>
                  <a:schemeClr val="tx1"/>
                </a:solidFill>
                <a:effectLst/>
                <a:latin typeface="+mn-lt"/>
                <a:ea typeface="+mn-ea"/>
                <a:cs typeface="+mn-cs"/>
              </a:rPr>
              <a:t> of the underlying hash function, the size of its hash output, and the size and quality of the key.</a:t>
            </a:r>
          </a:p>
          <a:p>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uses two passes of hash computation. The secret key is first used to derive two keys – inner and outer. The first pass of the algorithm produces an internal hash derived from the message and the inner key. The second pass produces the final </a:t>
            </a:r>
            <a:r>
              <a:rPr lang="en-US" sz="1200" b="0" i="0" kern="1200" dirty="0" err="1">
                <a:solidFill>
                  <a:schemeClr val="tx1"/>
                </a:solidFill>
                <a:effectLst/>
                <a:latin typeface="+mn-lt"/>
                <a:ea typeface="+mn-ea"/>
                <a:cs typeface="+mn-cs"/>
              </a:rPr>
              <a:t>HMAC</a:t>
            </a:r>
            <a:r>
              <a:rPr lang="en-US" sz="1200" b="0" i="0" kern="1200" dirty="0">
                <a:solidFill>
                  <a:schemeClr val="tx1"/>
                </a:solidFill>
                <a:effectLst/>
                <a:latin typeface="+mn-lt"/>
                <a:ea typeface="+mn-ea"/>
                <a:cs typeface="+mn-cs"/>
              </a:rPr>
              <a:t> code derived from the inner hash result and the outer key. Thus the algorithm provides better immunity against </a:t>
            </a:r>
            <a:r>
              <a:rPr lang="en-US" sz="1200" b="0" i="0" u="none" strike="noStrike" kern="1200" dirty="0">
                <a:solidFill>
                  <a:schemeClr val="tx1"/>
                </a:solidFill>
                <a:effectLst/>
                <a:latin typeface="+mn-lt"/>
                <a:ea typeface="+mn-ea"/>
                <a:cs typeface="+mn-cs"/>
                <a:hlinkClick r:id="rId13" tooltip="Length extension attack"/>
              </a:rPr>
              <a:t>length extension attacks</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16</a:t>
            </a:fld>
            <a:endParaRPr lang="en-US"/>
          </a:p>
        </p:txBody>
      </p:sp>
    </p:spTree>
    <p:extLst>
      <p:ext uri="{BB962C8B-B14F-4D97-AF65-F5344CB8AC3E}">
        <p14:creationId xmlns:p14="http://schemas.microsoft.com/office/powerpoint/2010/main" xmlns="" val="3766399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err="1"/>
              <a:t>HMAC</a:t>
            </a:r>
            <a:r>
              <a:rPr lang="en-US" altLang="en-US" dirty="0"/>
              <a:t> is provable secure which means (informally speaking): The MAC can only be broken if a collision for the hash function can be found.</a:t>
            </a:r>
          </a:p>
          <a:p>
            <a:pPr>
              <a:buFontTx/>
              <a:buChar char="•"/>
            </a:pPr>
            <a:r>
              <a:rPr lang="en-US" altLang="en-US" sz="2000" dirty="0"/>
              <a:t>Scheme consists of an inner and outer </a:t>
            </a:r>
            <a:r>
              <a:rPr lang="de-DE" altLang="en-US" sz="2000" dirty="0"/>
              <a:t>hash</a:t>
            </a:r>
            <a:endParaRPr lang="en-US" altLang="en-US" sz="2000" i="1" dirty="0"/>
          </a:p>
          <a:p>
            <a:pPr marL="720725" lvl="1" indent="-342900"/>
            <a:r>
              <a:rPr lang="en-US" altLang="en-US" sz="1800" i="1" dirty="0"/>
              <a:t>k</a:t>
            </a:r>
            <a:r>
              <a:rPr lang="en-US" altLang="en-US" sz="1800" i="1" baseline="30000" dirty="0"/>
              <a:t>+</a:t>
            </a:r>
            <a:r>
              <a:rPr lang="en-US" altLang="en-US" sz="1800" i="1" dirty="0"/>
              <a:t> </a:t>
            </a:r>
            <a:r>
              <a:rPr lang="en-US" altLang="en-US" sz="1800" dirty="0"/>
              <a:t>is expanded key </a:t>
            </a:r>
            <a:r>
              <a:rPr lang="en-US" altLang="en-US" sz="1800" i="1" dirty="0"/>
              <a:t>k</a:t>
            </a:r>
          </a:p>
          <a:p>
            <a:pPr marL="720725" lvl="1" indent="-342900"/>
            <a:endParaRPr lang="en-US" altLang="en-US" sz="1800" dirty="0"/>
          </a:p>
          <a:p>
            <a:pPr marL="720725" lvl="1" indent="-342900"/>
            <a:r>
              <a:rPr lang="en-US" altLang="en-US" sz="1800" dirty="0"/>
              <a:t>expanded key </a:t>
            </a:r>
            <a:r>
              <a:rPr lang="en-US" altLang="en-US" sz="1800" i="1" dirty="0"/>
              <a:t>k</a:t>
            </a:r>
            <a:r>
              <a:rPr lang="en-US" altLang="en-US" sz="1800" i="1" baseline="30000" dirty="0"/>
              <a:t>+</a:t>
            </a:r>
            <a:r>
              <a:rPr lang="en-US" altLang="en-US" sz="1800" i="1" dirty="0"/>
              <a:t> </a:t>
            </a:r>
            <a:r>
              <a:rPr lang="en-US" altLang="en-US" sz="1800" dirty="0"/>
              <a:t>is XORed with the inner pad</a:t>
            </a:r>
          </a:p>
          <a:p>
            <a:pPr marL="377825" lvl="1" indent="0">
              <a:buNone/>
            </a:pPr>
            <a:r>
              <a:rPr lang="de-DE" altLang="en-US" sz="1800" dirty="0"/>
              <a:t>ipad = 00110110,00110110, . . .,00110110</a:t>
            </a:r>
          </a:p>
          <a:p>
            <a:pPr marL="720725" lvl="1" indent="-342900"/>
            <a:endParaRPr lang="en-US" altLang="en-US" sz="1800" dirty="0"/>
          </a:p>
          <a:p>
            <a:pPr marL="720725" lvl="1" indent="-342900"/>
            <a:r>
              <a:rPr lang="en-US" altLang="en-US" sz="1800" dirty="0"/>
              <a:t>expanded key k+ is XORed with the outer pad</a:t>
            </a:r>
          </a:p>
          <a:p>
            <a:pPr marL="377825" lvl="1" indent="0">
              <a:buNone/>
            </a:pPr>
            <a:r>
              <a:rPr lang="de-DE" altLang="en-US" sz="1800" dirty="0"/>
              <a:t>opad = 01011100,01011100, . . .,01011100</a:t>
            </a:r>
          </a:p>
          <a:p>
            <a:pPr marL="720725" lvl="1" indent="-342900"/>
            <a:endParaRPr lang="de-DE" altLang="en-US" sz="1800" dirty="0"/>
          </a:p>
          <a:p>
            <a:pPr marL="720725" lvl="1" indent="-342900"/>
            <a:r>
              <a:rPr lang="de-DE" altLang="en-US" sz="1800" dirty="0"/>
              <a:t>HMAC</a:t>
            </a:r>
            <a:r>
              <a:rPr lang="de-DE" altLang="en-US" sz="1800" i="1" baseline="-25000" dirty="0"/>
              <a:t>k</a:t>
            </a:r>
            <a:r>
              <a:rPr lang="de-DE" altLang="en-US" sz="1800" i="1" dirty="0"/>
              <a:t>(x) = h</a:t>
            </a:r>
            <a:r>
              <a:rPr lang="de-DE" altLang="en-US" sz="1800" dirty="0"/>
              <a:t>[(</a:t>
            </a:r>
            <a:r>
              <a:rPr lang="de-DE" altLang="en-US" sz="1800" i="1" dirty="0"/>
              <a:t>k</a:t>
            </a:r>
            <a:r>
              <a:rPr lang="de-DE" altLang="en-US" sz="1800" i="1" baseline="30000" dirty="0"/>
              <a:t>+</a:t>
            </a:r>
            <a:r>
              <a:rPr lang="de-DE" altLang="en-US" sz="1800" dirty="0"/>
              <a:t>⊕opad</a:t>
            </a:r>
            <a:r>
              <a:rPr lang="de-DE" altLang="en-US" sz="1800" i="1" dirty="0"/>
              <a:t>)||h</a:t>
            </a:r>
            <a:r>
              <a:rPr lang="de-DE" altLang="en-US" sz="1800" dirty="0"/>
              <a:t>[(</a:t>
            </a:r>
            <a:r>
              <a:rPr lang="de-DE" altLang="en-US" sz="1800" i="1" dirty="0"/>
              <a:t>k</a:t>
            </a:r>
            <a:r>
              <a:rPr lang="de-DE" altLang="en-US" sz="1800" i="1" baseline="30000" dirty="0"/>
              <a:t>+</a:t>
            </a:r>
            <a:r>
              <a:rPr lang="de-DE" altLang="en-US" sz="1800" dirty="0"/>
              <a:t>⊕ipad</a:t>
            </a:r>
            <a:r>
              <a:rPr lang="de-DE" altLang="en-US" sz="1800" i="1" dirty="0"/>
              <a:t>)||x</a:t>
            </a:r>
            <a:r>
              <a:rPr lang="de-DE" altLang="en-US" sz="1800" dirty="0"/>
              <a:t>]]</a:t>
            </a:r>
            <a:endParaRPr lang="en-US" altLang="en-US" sz="1800"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17</a:t>
            </a:fld>
            <a:endParaRPr lang="en-US"/>
          </a:p>
        </p:txBody>
      </p:sp>
    </p:spTree>
    <p:extLst>
      <p:ext uri="{BB962C8B-B14F-4D97-AF65-F5344CB8AC3E}">
        <p14:creationId xmlns:p14="http://schemas.microsoft.com/office/powerpoint/2010/main" xmlns="" val="293245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 is a cryptographic hash </a:t>
            </a:r>
            <a:r>
              <a:rPr lang="en-US" dirty="0" err="1"/>
              <a:t>function,</a:t>
            </a:r>
            <a:r>
              <a:rPr lang="en-US" i="1" dirty="0" err="1"/>
              <a:t>m</a:t>
            </a:r>
            <a:r>
              <a:rPr lang="en-US" dirty="0"/>
              <a:t> is the message to be authenticated,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K</a:t>
            </a:r>
            <a:r>
              <a:rPr lang="en-US" dirty="0"/>
              <a:t> is the secret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K'</a:t>
            </a:r>
            <a:r>
              <a:rPr lang="en-US" dirty="0"/>
              <a:t> is a block-sized key derived from the secret key, </a:t>
            </a:r>
            <a:r>
              <a:rPr lang="en-US" i="1" dirty="0"/>
              <a:t>K</a:t>
            </a:r>
            <a:r>
              <a:rPr lang="en-US" dirty="0"/>
              <a:t>; either by padding to the right with 0s, up to the block size, or by hashing down to the block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denotes </a:t>
            </a:r>
            <a:r>
              <a:rPr lang="en-US" sz="1200" u="none" strike="noStrike" kern="1200" dirty="0">
                <a:solidFill>
                  <a:schemeClr val="tx1"/>
                </a:solidFill>
                <a:effectLst/>
                <a:latin typeface="+mn-lt"/>
                <a:ea typeface="+mn-ea"/>
                <a:cs typeface="+mn-cs"/>
                <a:hlinkClick r:id="rId3" tooltip="Concatenation"/>
              </a:rPr>
              <a:t>concatenation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denotes bitwise </a:t>
            </a:r>
            <a:r>
              <a:rPr lang="en-US" sz="1200" u="none" strike="noStrike" kern="1200" dirty="0">
                <a:solidFill>
                  <a:schemeClr val="tx1"/>
                </a:solidFill>
                <a:effectLst/>
                <a:latin typeface="+mn-lt"/>
                <a:ea typeface="+mn-ea"/>
                <a:cs typeface="+mn-cs"/>
                <a:hlinkClick r:id="rId4" tooltip="Exclusive or"/>
              </a:rPr>
              <a:t>exclusive or</a:t>
            </a:r>
            <a:r>
              <a:rPr lang="en-US" dirty="0"/>
              <a:t> (XOR),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t>opad</a:t>
            </a:r>
            <a:r>
              <a:rPr lang="en-US" dirty="0"/>
              <a:t> is the outer padding, consisting of repeated bytes, valued 0x5c, up to the block size,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a:t>ipad</a:t>
            </a:r>
            <a:r>
              <a:rPr lang="en-US" dirty="0"/>
              <a:t> is the inner padding, consisting of repeated bytes, valued 0x36, up to the block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t>The cryptographic strength of the </a:t>
            </a:r>
            <a:r>
              <a:rPr lang="en-US" kern="1200" dirty="0" err="1"/>
              <a:t>HMAC</a:t>
            </a:r>
            <a:r>
              <a:rPr lang="en-US" kern="1200" dirty="0"/>
              <a:t> depends upon the </a:t>
            </a:r>
            <a:r>
              <a:rPr lang="en-US" kern="1200" dirty="0">
                <a:hlinkClick r:id="rId5" tooltip="Cryptographic strength"/>
              </a:rPr>
              <a:t>cryptographic strength</a:t>
            </a:r>
            <a:r>
              <a:rPr lang="en-US" kern="1200" dirty="0"/>
              <a:t> of the underlying hash function, the size of its hash output, and the size and quality of the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t>Thus the algorithm provides better immunity against </a:t>
            </a:r>
            <a:r>
              <a:rPr lang="en-US" kern="1200" dirty="0">
                <a:hlinkClick r:id="rId6" tooltip="Length extension attack"/>
              </a:rPr>
              <a:t>length extension attacks</a:t>
            </a:r>
            <a:r>
              <a:rPr lang="en-US" kern="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18</a:t>
            </a:fld>
            <a:endParaRPr lang="en-US"/>
          </a:p>
        </p:txBody>
      </p:sp>
    </p:spTree>
    <p:extLst>
      <p:ext uri="{BB962C8B-B14F-4D97-AF65-F5344CB8AC3E}">
        <p14:creationId xmlns:p14="http://schemas.microsoft.com/office/powerpoint/2010/main" xmlns="" val="1821536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functions based on cipher block chaining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t>Popular: Use AES in CBC mode</a:t>
            </a:r>
          </a:p>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ryptography"/>
              </a:rPr>
              <a:t>cryptography</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cipher block chaining message authentication code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CBC-MAC</a:t>
            </a:r>
            <a:r>
              <a:rPr lang="en-US" sz="1200" b="0" i="0" kern="1200" dirty="0">
                <a:solidFill>
                  <a:schemeClr val="tx1"/>
                </a:solidFill>
                <a:effectLst/>
                <a:latin typeface="+mn-lt"/>
                <a:ea typeface="+mn-ea"/>
                <a:cs typeface="+mn-cs"/>
              </a:rPr>
              <a:t>) is a technique for constructing a </a:t>
            </a:r>
            <a:r>
              <a:rPr lang="en-US" sz="1200" b="0" i="0" u="none" strike="noStrike" kern="1200" dirty="0">
                <a:solidFill>
                  <a:schemeClr val="tx1"/>
                </a:solidFill>
                <a:effectLst/>
                <a:latin typeface="+mn-lt"/>
                <a:ea typeface="+mn-ea"/>
                <a:cs typeface="+mn-cs"/>
                <a:hlinkClick r:id="rId4" tooltip="Message authentication code"/>
              </a:rPr>
              <a:t>message authentication code</a:t>
            </a:r>
            <a:r>
              <a:rPr lang="en-US" sz="1200" b="0" i="0" kern="1200" dirty="0">
                <a:solidFill>
                  <a:schemeClr val="tx1"/>
                </a:solidFill>
                <a:effectLst/>
                <a:latin typeface="+mn-lt"/>
                <a:ea typeface="+mn-ea"/>
                <a:cs typeface="+mn-cs"/>
              </a:rPr>
              <a:t> from a </a:t>
            </a:r>
            <a:r>
              <a:rPr lang="en-US" sz="1200" b="0" i="0" u="none" strike="noStrike" kern="1200" dirty="0">
                <a:solidFill>
                  <a:schemeClr val="tx1"/>
                </a:solidFill>
                <a:effectLst/>
                <a:latin typeface="+mn-lt"/>
                <a:ea typeface="+mn-ea"/>
                <a:cs typeface="+mn-cs"/>
                <a:hlinkClick r:id="rId5" tooltip="Block cipher"/>
              </a:rPr>
              <a:t>block cipher</a:t>
            </a:r>
            <a:r>
              <a:rPr lang="en-US" sz="1200" b="0" i="0" kern="1200" dirty="0">
                <a:solidFill>
                  <a:schemeClr val="tx1"/>
                </a:solidFill>
                <a:effectLst/>
                <a:latin typeface="+mn-lt"/>
                <a:ea typeface="+mn-ea"/>
                <a:cs typeface="+mn-cs"/>
              </a:rPr>
              <a:t>. The message is encrypted with some block cipher algorithm in </a:t>
            </a:r>
            <a:r>
              <a:rPr lang="en-US" sz="1200" b="0" i="0" u="none" strike="noStrike" kern="1200" dirty="0">
                <a:solidFill>
                  <a:schemeClr val="tx1"/>
                </a:solidFill>
                <a:effectLst/>
                <a:latin typeface="+mn-lt"/>
                <a:ea typeface="+mn-ea"/>
                <a:cs typeface="+mn-cs"/>
                <a:hlinkClick r:id="rId6" tooltip="Block cipher modes of operation"/>
              </a:rPr>
              <a:t>CBC mode</a:t>
            </a:r>
            <a:r>
              <a:rPr lang="en-US" sz="1200" b="0" i="0" kern="1200" dirty="0">
                <a:solidFill>
                  <a:schemeClr val="tx1"/>
                </a:solidFill>
                <a:effectLst/>
                <a:latin typeface="+mn-lt"/>
                <a:ea typeface="+mn-ea"/>
                <a:cs typeface="+mn-cs"/>
              </a:rPr>
              <a:t> to create a chain of blocks such that each block depends on the proper encryption of the previous block. This interdependence ensures that a change to any of the plaintext bits will cause the final encrypted block to change in a way that cannot be predicted or counteracted without knowing the key to the block cipher.</a:t>
            </a:r>
          </a:p>
          <a:p>
            <a:r>
              <a:rPr lang="en-US" sz="1200" b="0" i="0" kern="1200" dirty="0">
                <a:solidFill>
                  <a:schemeClr val="tx1"/>
                </a:solidFill>
                <a:effectLst/>
                <a:latin typeface="+mn-lt"/>
                <a:ea typeface="+mn-ea"/>
                <a:cs typeface="+mn-cs"/>
              </a:rPr>
              <a:t>To calculate the CBC-MAC of message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one encrypts </a:t>
            </a:r>
            <a:r>
              <a:rPr lang="en-US" sz="1200" b="0" i="1"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in CBC mode with zero </a:t>
            </a:r>
            <a:r>
              <a:rPr lang="en-US" sz="1200" b="0" i="0" u="none" strike="noStrike" kern="1200" dirty="0">
                <a:solidFill>
                  <a:schemeClr val="tx1"/>
                </a:solidFill>
                <a:effectLst/>
                <a:latin typeface="+mn-lt"/>
                <a:ea typeface="+mn-ea"/>
                <a:cs typeface="+mn-cs"/>
                <a:hlinkClick r:id="rId7" tooltip="Initialization vector"/>
              </a:rPr>
              <a:t>initialization vector</a:t>
            </a:r>
            <a:r>
              <a:rPr lang="en-US" sz="1200" b="0" i="0" kern="1200" dirty="0">
                <a:solidFill>
                  <a:schemeClr val="tx1"/>
                </a:solidFill>
                <a:effectLst/>
                <a:latin typeface="+mn-lt"/>
                <a:ea typeface="+mn-ea"/>
                <a:cs typeface="+mn-cs"/>
              </a:rPr>
              <a:t>. The following figure sketches the computation of the CBC-MAC of a message comprising blocks {\</a:t>
            </a:r>
            <a:r>
              <a:rPr lang="en-US" sz="1200" b="0" i="0" kern="1200" dirty="0" err="1">
                <a:solidFill>
                  <a:schemeClr val="tx1"/>
                </a:solidFill>
                <a:effectLst/>
                <a:latin typeface="+mn-lt"/>
                <a:ea typeface="+mn-ea"/>
                <a:cs typeface="+mn-cs"/>
              </a:rPr>
              <a:t>displaystyle</a:t>
            </a:r>
            <a:r>
              <a:rPr lang="en-US" sz="1200" b="0" i="0" kern="1200" dirty="0">
                <a:solidFill>
                  <a:schemeClr val="tx1"/>
                </a:solidFill>
                <a:effectLst/>
                <a:latin typeface="+mn-lt"/>
                <a:ea typeface="+mn-ea"/>
                <a:cs typeface="+mn-cs"/>
              </a:rPr>
              <a:t> m_{1}\|m_{2}\|\</a:t>
            </a:r>
            <a:r>
              <a:rPr lang="en-US" sz="1200" b="0" i="0" kern="1200" dirty="0" err="1">
                <a:solidFill>
                  <a:schemeClr val="tx1"/>
                </a:solidFill>
                <a:effectLst/>
                <a:latin typeface="+mn-lt"/>
                <a:ea typeface="+mn-ea"/>
                <a:cs typeface="+mn-cs"/>
              </a:rPr>
              <a:t>cdots</a:t>
            </a:r>
            <a:r>
              <a:rPr lang="en-US" sz="1200" b="0" i="0" kern="1200" dirty="0">
                <a:solidFill>
                  <a:schemeClr val="tx1"/>
                </a:solidFill>
                <a:effectLst/>
                <a:latin typeface="+mn-lt"/>
                <a:ea typeface="+mn-ea"/>
                <a:cs typeface="+mn-cs"/>
              </a:rPr>
              <a:t> \|m_{x}} using a secret key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and a block cipher </a:t>
            </a:r>
            <a:r>
              <a:rPr lang="en-US" sz="1200" b="0" i="1" kern="1200" dirty="0">
                <a:solidFill>
                  <a:schemeClr val="tx1"/>
                </a:solidFill>
                <a:effectLst/>
                <a:latin typeface="+mn-lt"/>
                <a:ea typeface="+mn-ea"/>
                <a:cs typeface="+mn-cs"/>
              </a:rPr>
              <a:t>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19</a:t>
            </a:fld>
            <a:endParaRPr lang="en-US"/>
          </a:p>
        </p:txBody>
      </p:sp>
    </p:spTree>
    <p:extLst>
      <p:ext uri="{BB962C8B-B14F-4D97-AF65-F5344CB8AC3E}">
        <p14:creationId xmlns:p14="http://schemas.microsoft.com/office/powerpoint/2010/main" xmlns="" val="68599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DC3881-FBD9-417F-9DF4-14F9A587E379}" type="slidenum">
              <a:rPr kumimoji="0" lang="en-US" sz="1200" b="0" i="0" u="none" strike="noStrike" kern="1200" cap="none" spc="0" normalizeH="0" baseline="0" noProof="0" smtClean="0">
                <a:ln>
                  <a:noFill/>
                </a:ln>
                <a:solidFill>
                  <a:srgbClr val="EBFFC2"/>
                </a:solidFill>
                <a:effectLst/>
                <a:uLnTx/>
                <a:uFillTx/>
                <a:latin typeface="Corbe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srgbClr val="EBFFC2"/>
              </a:solidFill>
              <a:effectLst/>
              <a:uLnTx/>
              <a:uFillTx/>
              <a:latin typeface="Corbel" pitchFamily="34" charset="0"/>
              <a:ea typeface="+mn-ea"/>
              <a:cs typeface="+mn-cs"/>
            </a:endParaRPr>
          </a:p>
        </p:txBody>
      </p:sp>
    </p:spTree>
    <p:extLst>
      <p:ext uri="{BB962C8B-B14F-4D97-AF65-F5344CB8AC3E}">
        <p14:creationId xmlns:p14="http://schemas.microsoft.com/office/powerpoint/2010/main" xmlns="" val="304329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lienbildplatzhalter 1">
            <a:extLst>
              <a:ext uri="{FF2B5EF4-FFF2-40B4-BE49-F238E27FC236}">
                <a16:creationId xmlns:a16="http://schemas.microsoft.com/office/drawing/2014/main" xmlns="" id="{2ED2952B-43A4-4862-8E5E-53D9E283481C}"/>
              </a:ext>
            </a:extLst>
          </p:cNvPr>
          <p:cNvSpPr>
            <a:spLocks noGrp="1" noRot="1" noChangeAspect="1" noTextEdit="1"/>
          </p:cNvSpPr>
          <p:nvPr>
            <p:ph type="sldImg"/>
          </p:nvPr>
        </p:nvSpPr>
        <p:spPr>
          <a:ln/>
        </p:spPr>
      </p:sp>
      <p:sp>
        <p:nvSpPr>
          <p:cNvPr id="46083" name="Notizenplatzhalter 2">
            <a:extLst>
              <a:ext uri="{FF2B5EF4-FFF2-40B4-BE49-F238E27FC236}">
                <a16:creationId xmlns:a16="http://schemas.microsoft.com/office/drawing/2014/main" xmlns="" id="{204A4FCE-DD79-4987-9E4E-CD909CA297A3}"/>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tLang="en-US"/>
          </a:p>
        </p:txBody>
      </p:sp>
      <p:sp>
        <p:nvSpPr>
          <p:cNvPr id="46084" name="Foliennummernplatzhalter 3">
            <a:extLst>
              <a:ext uri="{FF2B5EF4-FFF2-40B4-BE49-F238E27FC236}">
                <a16:creationId xmlns:a16="http://schemas.microsoft.com/office/drawing/2014/main" xmlns="" id="{657B77C4-3D43-4E83-A423-5A862B72299A}"/>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2B3E3ED7-6024-4935-AD7A-AF754F649349}"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23</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xmlns="" id="{DDBD35D8-7BE5-4A09-BFD7-B3308EE2D22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499F18BF-0979-4D21-8F96-EE2037660DF2}"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24</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7107" name="Rectangle 2">
            <a:extLst>
              <a:ext uri="{FF2B5EF4-FFF2-40B4-BE49-F238E27FC236}">
                <a16:creationId xmlns:a16="http://schemas.microsoft.com/office/drawing/2014/main" xmlns="" id="{BD4ED190-9955-4BF8-94F5-E55ECE92304A}"/>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xmlns="" id="{0EC3A4FD-8AFD-4219-B55F-C403DD5CEAAB}"/>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lienbildplatzhalter 1">
            <a:extLst>
              <a:ext uri="{FF2B5EF4-FFF2-40B4-BE49-F238E27FC236}">
                <a16:creationId xmlns:a16="http://schemas.microsoft.com/office/drawing/2014/main" xmlns="" id="{70DAE459-9A31-49D2-AA68-B229D2E523A1}"/>
              </a:ext>
            </a:extLst>
          </p:cNvPr>
          <p:cNvSpPr>
            <a:spLocks noGrp="1" noRot="1" noChangeAspect="1" noTextEdit="1"/>
          </p:cNvSpPr>
          <p:nvPr>
            <p:ph type="sldImg"/>
          </p:nvPr>
        </p:nvSpPr>
        <p:spPr>
          <a:ln/>
        </p:spPr>
      </p:sp>
      <p:sp>
        <p:nvSpPr>
          <p:cNvPr id="48131" name="Notizenplatzhalter 2">
            <a:extLst>
              <a:ext uri="{FF2B5EF4-FFF2-40B4-BE49-F238E27FC236}">
                <a16:creationId xmlns:a16="http://schemas.microsoft.com/office/drawing/2014/main" xmlns="" id="{538E138D-6870-4EFB-90DA-CC8D05DD7F3D}"/>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signature must change for every document</a:t>
            </a:r>
          </a:p>
          <a:p>
            <a:endParaRPr lang="de-DE" altLang="en-US" dirty="0"/>
          </a:p>
        </p:txBody>
      </p:sp>
      <p:sp>
        <p:nvSpPr>
          <p:cNvPr id="48132" name="Foliennummernplatzhalter 3">
            <a:extLst>
              <a:ext uri="{FF2B5EF4-FFF2-40B4-BE49-F238E27FC236}">
                <a16:creationId xmlns:a16="http://schemas.microsoft.com/office/drawing/2014/main" xmlns="" id="{C4E01A72-FDF8-46E8-9286-3840FE61532F}"/>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24E412FB-901C-4298-952E-FABDB768BB6D}"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25</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lienbildplatzhalter 1">
            <a:extLst>
              <a:ext uri="{FF2B5EF4-FFF2-40B4-BE49-F238E27FC236}">
                <a16:creationId xmlns:a16="http://schemas.microsoft.com/office/drawing/2014/main" xmlns="" id="{9A7F4771-523F-4178-A587-DEFF6088F2DC}"/>
              </a:ext>
            </a:extLst>
          </p:cNvPr>
          <p:cNvSpPr>
            <a:spLocks noGrp="1" noRot="1" noChangeAspect="1" noTextEdit="1"/>
          </p:cNvSpPr>
          <p:nvPr>
            <p:ph type="sldImg"/>
          </p:nvPr>
        </p:nvSpPr>
        <p:spPr>
          <a:ln/>
        </p:spPr>
      </p:sp>
      <p:sp>
        <p:nvSpPr>
          <p:cNvPr id="50179" name="Notizenplatzhalter 2">
            <a:extLst>
              <a:ext uri="{FF2B5EF4-FFF2-40B4-BE49-F238E27FC236}">
                <a16:creationId xmlns:a16="http://schemas.microsoft.com/office/drawing/2014/main" xmlns="" id="{6C52DBA4-1730-4B76-A304-18E89A3B1D06}"/>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objectives of a security systems are called security services.</a:t>
            </a:r>
          </a:p>
          <a:p>
            <a:endParaRPr lang="de-DE"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Confidentiality</a:t>
            </a:r>
            <a:r>
              <a:rPr kumimoji="0" lang="en-US"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en-US"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Information is kept secret from all but authorized parties.</a:t>
            </a:r>
          </a:p>
          <a:p>
            <a:pPr marL="468000" indent="-457200" eaLnBrk="1" hangingPunct="1">
              <a:lnSpc>
                <a:spcPct val="125000"/>
              </a:lnSpc>
              <a:spcBef>
                <a:spcPct val="25000"/>
              </a:spcBef>
              <a:buClr>
                <a:srgbClr val="007AC2"/>
              </a:buClr>
              <a:buSzPct val="120000"/>
              <a:buFont typeface="+mj-lt"/>
              <a:buAutoNum type="arabicPeriod" startAt="5"/>
              <a:defRPr/>
            </a:pPr>
            <a:r>
              <a:rPr lang="en-US" b="1" kern="0" dirty="0">
                <a:latin typeface="+mn-lt"/>
              </a:rPr>
              <a:t>Identification/entity authentication: </a:t>
            </a:r>
            <a:r>
              <a:rPr lang="en-US" kern="0" dirty="0">
                <a:latin typeface="+mn-lt"/>
              </a:rPr>
              <a:t>Establishing and verification of the identity of an entity, e.g. a person, a computer, or a credit card.</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Access control: </a:t>
            </a:r>
            <a:r>
              <a:rPr lang="en-US" kern="0" dirty="0">
                <a:latin typeface="+mn-lt"/>
              </a:rPr>
              <a:t>Restricting access to the resources to privileged entities.</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Availability: </a:t>
            </a:r>
            <a:r>
              <a:rPr lang="en-US" kern="0" dirty="0">
                <a:latin typeface="+mn-lt"/>
              </a:rPr>
              <a:t>The electronic system is reliably available.</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Auditing: </a:t>
            </a:r>
            <a:r>
              <a:rPr lang="en-US" kern="0" dirty="0">
                <a:latin typeface="+mn-lt"/>
              </a:rPr>
              <a:t>Provides  evidences about security relevant activities, e.g., by keeping logs about certain events.</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Physical security: </a:t>
            </a:r>
            <a:r>
              <a:rPr lang="en-US" kern="0" dirty="0">
                <a:latin typeface="+mn-lt"/>
              </a:rPr>
              <a:t>Providing protection against physical tampering and/or responses to physical tampering attempts</a:t>
            </a:r>
          </a:p>
          <a:p>
            <a:pPr marL="468000" indent="-457200" eaLnBrk="1" hangingPunct="1">
              <a:lnSpc>
                <a:spcPct val="125000"/>
              </a:lnSpc>
              <a:spcBef>
                <a:spcPct val="25000"/>
              </a:spcBef>
              <a:buClr>
                <a:srgbClr val="007AC2"/>
              </a:buClr>
              <a:buSzPct val="120000"/>
              <a:buFontTx/>
              <a:buAutoNum type="arabicPeriod" startAt="5"/>
              <a:defRPr/>
            </a:pPr>
            <a:r>
              <a:rPr lang="en-US" b="1" kern="0" dirty="0">
                <a:latin typeface="+mn-lt"/>
              </a:rPr>
              <a:t>Anonymity: </a:t>
            </a:r>
            <a:r>
              <a:rPr lang="en-US" kern="0" dirty="0">
                <a:latin typeface="+mn-lt"/>
              </a:rPr>
              <a:t>Providing protection against discovery and misuse of identity</a:t>
            </a:r>
            <a:endParaRPr lang="de-DE" altLang="en-US" dirty="0"/>
          </a:p>
        </p:txBody>
      </p:sp>
      <p:sp>
        <p:nvSpPr>
          <p:cNvPr id="50180" name="Foliennummernplatzhalter 3">
            <a:extLst>
              <a:ext uri="{FF2B5EF4-FFF2-40B4-BE49-F238E27FC236}">
                <a16:creationId xmlns:a16="http://schemas.microsoft.com/office/drawing/2014/main" xmlns="" id="{0668E9B5-B52C-4C62-94E0-B553920EDAA5}"/>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712155E0-6891-43A8-A254-796C082C07D0}"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26</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bildplatzhalter 1">
            <a:extLst>
              <a:ext uri="{FF2B5EF4-FFF2-40B4-BE49-F238E27FC236}">
                <a16:creationId xmlns:a16="http://schemas.microsoft.com/office/drawing/2014/main" xmlns="" id="{2A817880-FFDE-4B76-9A60-81C6583319B2}"/>
              </a:ext>
            </a:extLst>
          </p:cNvPr>
          <p:cNvSpPr>
            <a:spLocks noGrp="1" noRot="1" noChangeAspect="1" noTextEdit="1"/>
          </p:cNvSpPr>
          <p:nvPr>
            <p:ph type="sldImg"/>
          </p:nvPr>
        </p:nvSpPr>
        <p:spPr>
          <a:ln/>
        </p:spPr>
      </p:sp>
      <p:sp>
        <p:nvSpPr>
          <p:cNvPr id="53251" name="Notizenplatzhalter 2">
            <a:extLst>
              <a:ext uri="{FF2B5EF4-FFF2-40B4-BE49-F238E27FC236}">
                <a16:creationId xmlns:a16="http://schemas.microsoft.com/office/drawing/2014/main" xmlns="" id="{BA6C123C-B24C-4CB7-9B44-93EA790907BD}"/>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04800" marR="0" lvl="0" indent="-304800" algn="l" defTabSz="914400" rtl="0" eaLnBrk="1" fontAlgn="base" latinLnBrk="0" hangingPunct="1">
              <a:lnSpc>
                <a:spcPct val="125000"/>
              </a:lnSpc>
              <a:spcBef>
                <a:spcPct val="25000"/>
              </a:spcBef>
              <a:spcAft>
                <a:spcPct val="0"/>
              </a:spcAft>
              <a:buClr>
                <a:srgbClr val="007AC2"/>
              </a:buClr>
              <a:buSzPct val="120000"/>
              <a:buFontTx/>
              <a:buNone/>
              <a:tabLst/>
              <a:defRPr/>
            </a:pPr>
            <a:r>
              <a:rPr kumimoji="0" lang="en-US" sz="1200" b="1" i="0" u="none" strike="noStrike" kern="0" cap="none" spc="0" normalizeH="0" baseline="0" noProof="0" dirty="0">
                <a:ln>
                  <a:noFill/>
                </a:ln>
                <a:solidFill>
                  <a:srgbClr val="000000"/>
                </a:solidFill>
                <a:effectLst/>
                <a:uLnTx/>
                <a:uFillTx/>
                <a:latin typeface="Arial" charset="0"/>
                <a:ea typeface="+mn-ea"/>
                <a:cs typeface="+mn-cs"/>
              </a:rPr>
              <a:t>To generate the private and public key:</a:t>
            </a:r>
          </a:p>
          <a:p>
            <a:pPr marL="304800" marR="0" lvl="0" indent="-304800" algn="l" defTabSz="914400" rtl="0" eaLnBrk="1" fontAlgn="base" latinLnBrk="0" hangingPunct="1">
              <a:lnSpc>
                <a:spcPct val="125000"/>
              </a:lnSpc>
              <a:spcBef>
                <a:spcPct val="25000"/>
              </a:spcBef>
              <a:spcAft>
                <a:spcPct val="0"/>
              </a:spcAft>
              <a:buClr>
                <a:srgbClr val="007AC2"/>
              </a:buClr>
              <a:buSzPct val="120000"/>
              <a:buFont typeface="Arial" pitchFamily="34" charset="0"/>
              <a:buChar char="•"/>
              <a:tabLst/>
              <a:defRPr/>
            </a:pPr>
            <a:r>
              <a:rPr kumimoji="0" lang="en-US" sz="1200" b="0" i="0" u="none" strike="noStrike" kern="0" cap="none" spc="0" normalizeH="0" baseline="0" noProof="0" dirty="0">
                <a:ln>
                  <a:noFill/>
                </a:ln>
                <a:solidFill>
                  <a:srgbClr val="000000"/>
                </a:solidFill>
                <a:effectLst/>
                <a:uLnTx/>
                <a:uFillTx/>
                <a:latin typeface="Arial" charset="0"/>
                <a:ea typeface="+mn-ea"/>
                <a:cs typeface="+mn-cs"/>
              </a:rPr>
              <a:t>Use the same key generation as RSA encryption.</a:t>
            </a:r>
          </a:p>
          <a:p>
            <a:pPr marL="304800" marR="0" lvl="0" indent="-304800" algn="l" defTabSz="914400" rtl="0" eaLnBrk="1" fontAlgn="base" latinLnBrk="0" hangingPunct="1">
              <a:lnSpc>
                <a:spcPct val="125000"/>
              </a:lnSpc>
              <a:spcBef>
                <a:spcPct val="25000"/>
              </a:spcBef>
              <a:spcAft>
                <a:spcPct val="0"/>
              </a:spcAft>
              <a:buClr>
                <a:srgbClr val="007AC2"/>
              </a:buClr>
              <a:buSzPct val="120000"/>
              <a:buFontTx/>
              <a:buNone/>
              <a:tabLst/>
              <a:defRPr/>
            </a:pPr>
            <a:endParaRPr kumimoji="0" lang="en-US" sz="800" b="1" i="0" u="none" strike="noStrike" kern="0" cap="none" spc="0" normalizeH="0" baseline="0" noProof="0" dirty="0">
              <a:ln>
                <a:noFill/>
              </a:ln>
              <a:solidFill>
                <a:srgbClr val="000000"/>
              </a:solidFill>
              <a:effectLst/>
              <a:uLnTx/>
              <a:uFillTx/>
              <a:latin typeface="Arial"/>
              <a:ea typeface="+mn-ea"/>
              <a:cs typeface="+mn-cs"/>
            </a:endParaRPr>
          </a:p>
          <a:p>
            <a:endParaRPr lang="de-DE" altLang="en-US" dirty="0"/>
          </a:p>
        </p:txBody>
      </p:sp>
      <p:sp>
        <p:nvSpPr>
          <p:cNvPr id="53252" name="Foliennummernplatzhalter 3">
            <a:extLst>
              <a:ext uri="{FF2B5EF4-FFF2-40B4-BE49-F238E27FC236}">
                <a16:creationId xmlns:a16="http://schemas.microsoft.com/office/drawing/2014/main" xmlns="" id="{B0E52EB8-5E5F-4023-AF4F-48D1E8B0C0BC}"/>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49325" rtl="0" eaLnBrk="0" fontAlgn="base" latinLnBrk="0" hangingPunct="0">
              <a:lnSpc>
                <a:spcPct val="100000"/>
              </a:lnSpc>
              <a:spcBef>
                <a:spcPct val="0"/>
              </a:spcBef>
              <a:spcAft>
                <a:spcPct val="0"/>
              </a:spcAft>
              <a:buClrTx/>
              <a:buSzTx/>
              <a:buFontTx/>
              <a:buNone/>
              <a:tabLst/>
              <a:defRPr/>
            </a:pPr>
            <a:fld id="{10135E6E-A923-4D8D-8A70-51DE7BA85EEB}" type="slidenum">
              <a:rPr kumimoji="0" lang="de-DE"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325" rtl="0" eaLnBrk="0" fontAlgn="base" latinLnBrk="0" hangingPunct="0">
                <a:lnSpc>
                  <a:spcPct val="100000"/>
                </a:lnSpc>
                <a:spcBef>
                  <a:spcPct val="0"/>
                </a:spcBef>
                <a:spcAft>
                  <a:spcPct val="0"/>
                </a:spcAft>
                <a:buClrTx/>
                <a:buSzTx/>
                <a:buFontTx/>
                <a:buNone/>
                <a:tabLst/>
                <a:defRPr/>
              </a:pPr>
              <a:t>27</a:t>
            </a:fld>
            <a:endParaRPr kumimoji="0" lang="de-DE"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dirty="0"/>
              <a:t>Because we are using hash functions for data integrity, </a:t>
            </a:r>
            <a:r>
              <a:rPr lang="en-US" b="1" dirty="0"/>
              <a:t>collisions are clearly undesirable</a:t>
            </a:r>
          </a:p>
          <a:p>
            <a:pPr eaLnBrk="1" hangingPunct="1">
              <a:spcBef>
                <a:spcPct val="50000"/>
              </a:spcBef>
              <a:buClr>
                <a:schemeClr val="folHlink"/>
              </a:buClr>
              <a:buSzPct val="60000"/>
              <a:buFont typeface="Wingdings" panose="05000000000000000000" pitchFamily="2" charset="2"/>
              <a:buNone/>
            </a:pPr>
            <a:r>
              <a:rPr lang="en-US" altLang="en-US" dirty="0">
                <a:latin typeface="Tahoma" panose="020B0604030504040204" pitchFamily="34" charset="0"/>
              </a:rPr>
              <a:t>Alternate names are </a:t>
            </a:r>
            <a:r>
              <a:rPr lang="en-US" altLang="en-US" b="1" dirty="0">
                <a:solidFill>
                  <a:schemeClr val="folHlink"/>
                </a:solidFill>
                <a:latin typeface="Tahoma" panose="020B0604030504040204" pitchFamily="34" charset="0"/>
              </a:rPr>
              <a:t>fingerprint</a:t>
            </a:r>
            <a:r>
              <a:rPr lang="en-US" altLang="en-US" dirty="0">
                <a:latin typeface="Tahoma" panose="020B0604030504040204" pitchFamily="34" charset="0"/>
              </a:rPr>
              <a:t> or </a:t>
            </a:r>
            <a:r>
              <a:rPr lang="en-US" altLang="en-US" b="1" dirty="0">
                <a:solidFill>
                  <a:schemeClr val="folHlink"/>
                </a:solidFill>
                <a:latin typeface="Tahoma" panose="020B0604030504040204" pitchFamily="34" charset="0"/>
              </a:rPr>
              <a:t>digest</a:t>
            </a:r>
            <a:endParaRPr lang="en-US" altLang="en-US" b="1" dirty="0">
              <a:latin typeface="Tahoma" panose="020B0604030504040204" pitchFamily="34" charset="0"/>
            </a:endParaRPr>
          </a:p>
          <a:p>
            <a:pPr lvl="0">
              <a:lnSpc>
                <a:spcPct val="120000"/>
              </a:lnSpc>
              <a:buNone/>
            </a:pPr>
            <a:endParaRPr lang="en-AU" dirty="0"/>
          </a:p>
          <a:p>
            <a:pPr lvl="0">
              <a:lnSpc>
                <a:spcPct val="120000"/>
              </a:lnSpc>
              <a:buNone/>
            </a:pPr>
            <a:r>
              <a:rPr lang="en-AU" dirty="0"/>
              <a:t>	(a) a data object that maps to a pre-specified hash result (the </a:t>
            </a:r>
            <a:r>
              <a:rPr lang="en-AU" i="1" u="sng" dirty="0"/>
              <a:t>one-way property</a:t>
            </a:r>
            <a:r>
              <a:rPr lang="en-AU" dirty="0"/>
              <a:t>) </a:t>
            </a:r>
          </a:p>
          <a:p>
            <a:pPr lvl="0">
              <a:lnSpc>
                <a:spcPct val="120000"/>
              </a:lnSpc>
              <a:spcBef>
                <a:spcPts val="1800"/>
              </a:spcBef>
              <a:buNone/>
            </a:pPr>
            <a:r>
              <a:rPr lang="en-AU" dirty="0"/>
              <a:t>	</a:t>
            </a:r>
            <a:r>
              <a:rPr lang="en-AU" sz="2378" dirty="0"/>
              <a:t>(b) two data objects that map to the same hash result (the </a:t>
            </a:r>
            <a:r>
              <a:rPr lang="en-AU" sz="2378" i="1" u="sng" dirty="0"/>
              <a:t>collision-free property</a:t>
            </a:r>
            <a:r>
              <a:rPr lang="en-AU" sz="2378" dirty="0"/>
              <a:t>)</a:t>
            </a:r>
            <a:endParaRPr lang="en-US" sz="2378"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2</a:t>
            </a:r>
            <a:r>
              <a:rPr lang="en-US" sz="1200" b="1" baseline="30000" dirty="0"/>
              <a:t>nd</a:t>
            </a:r>
            <a:r>
              <a:rPr lang="en-US" sz="1200" b="1" dirty="0"/>
              <a:t> Pre-image Resistant </a:t>
            </a:r>
            <a:r>
              <a:rPr lang="en-US" sz="1200" dirty="0"/>
              <a:t>= Weak Collision Resistant. </a:t>
            </a:r>
            <a:r>
              <a:rPr lang="en-US" sz="1200" u="sng" dirty="0"/>
              <a:t>Given</a:t>
            </a:r>
            <a:r>
              <a:rPr lang="en-US" sz="1200" dirty="0"/>
              <a:t> m</a:t>
            </a:r>
            <a:r>
              <a:rPr lang="en-US" sz="1200" baseline="-25000" dirty="0"/>
              <a:t>1</a:t>
            </a:r>
            <a:r>
              <a:rPr lang="en-US" sz="1200" dirty="0"/>
              <a:t> , infeasible to find m</a:t>
            </a:r>
            <a:r>
              <a:rPr lang="en-US" sz="1200" baseline="-25000" dirty="0"/>
              <a:t>2</a:t>
            </a:r>
            <a:r>
              <a:rPr lang="en-US" sz="1200" dirty="0"/>
              <a:t> with equal hash (i.e., such h(m</a:t>
            </a:r>
            <a:r>
              <a:rPr lang="en-US" sz="1200" baseline="-25000" dirty="0"/>
              <a:t>1</a:t>
            </a:r>
            <a:r>
              <a:rPr lang="en-US" sz="1200" dirty="0"/>
              <a:t>)=h(m</a:t>
            </a:r>
            <a:r>
              <a:rPr lang="en-US" sz="1200" baseline="-25000" dirty="0"/>
              <a:t>2</a:t>
            </a:r>
            <a:r>
              <a:rPr lang="en-US" sz="1200" dirty="0"/>
              <a:t>) </a:t>
            </a:r>
          </a:p>
          <a:p>
            <a:endParaRPr lang="en-US" sz="1200" dirty="0"/>
          </a:p>
          <a:p>
            <a:r>
              <a:rPr lang="en-US" sz="1200" dirty="0"/>
              <a:t>: take variable-length message, compute a fixed length hash </a:t>
            </a:r>
            <a:endParaRPr lang="en-US" dirty="0"/>
          </a:p>
          <a:p>
            <a:r>
              <a:rPr lang="en-US" dirty="0"/>
              <a:t>Used outside of security as well</a:t>
            </a:r>
          </a:p>
          <a:p>
            <a:pPr lvl="1"/>
            <a:r>
              <a:rPr lang="en-US" dirty="0"/>
              <a:t>Not all hash functions can be used for security</a:t>
            </a:r>
          </a:p>
          <a:p>
            <a:pPr lvl="1"/>
            <a:r>
              <a:rPr lang="en-US" dirty="0"/>
              <a:t>We are concerned with </a:t>
            </a:r>
            <a:r>
              <a:rPr lang="en-US" b="1" i="1" dirty="0"/>
              <a:t>cryptographic hash functions</a:t>
            </a:r>
          </a:p>
          <a:p>
            <a:endParaRPr lang="en-US" dirty="0"/>
          </a:p>
          <a:p>
            <a:pPr marL="514350" indent="-514350">
              <a:buFont typeface="+mj-lt"/>
              <a:buAutoNum type="arabicPeriod"/>
            </a:pPr>
            <a:r>
              <a:rPr lang="en-US" dirty="0"/>
              <a:t>Pre-image resistance</a:t>
            </a:r>
          </a:p>
          <a:p>
            <a:pPr lvl="1"/>
            <a:r>
              <a:rPr lang="en-US" dirty="0"/>
              <a:t>Infeasible to determine M from H(M)</a:t>
            </a:r>
          </a:p>
          <a:p>
            <a:pPr marL="514350" indent="-514350">
              <a:buFont typeface="+mj-lt"/>
              <a:buAutoNum type="arabicPeriod"/>
            </a:pPr>
            <a:r>
              <a:rPr lang="en-US" dirty="0"/>
              <a:t>Second pre-image resistance</a:t>
            </a:r>
          </a:p>
          <a:p>
            <a:pPr lvl="1"/>
            <a:r>
              <a:rPr lang="en-US" dirty="0"/>
              <a:t>Given M</a:t>
            </a:r>
            <a:r>
              <a:rPr lang="en-US" baseline="-25000" dirty="0"/>
              <a:t>1</a:t>
            </a:r>
            <a:r>
              <a:rPr lang="en-US" dirty="0"/>
              <a:t>, infeasible to find M</a:t>
            </a:r>
            <a:r>
              <a:rPr lang="en-US" baseline="-25000" dirty="0"/>
              <a:t>2</a:t>
            </a:r>
            <a:r>
              <a:rPr lang="en-US" dirty="0"/>
              <a:t> such that</a:t>
            </a:r>
            <a:br>
              <a:rPr lang="en-US" dirty="0"/>
            </a:br>
            <a:r>
              <a:rPr lang="en-US" dirty="0"/>
              <a:t>H(M</a:t>
            </a:r>
            <a:r>
              <a:rPr lang="en-US" baseline="-25000" dirty="0"/>
              <a:t>1</a:t>
            </a:r>
            <a:r>
              <a:rPr lang="en-US" dirty="0"/>
              <a:t>) = H(M</a:t>
            </a:r>
            <a:r>
              <a:rPr lang="en-US" baseline="-25000" dirty="0"/>
              <a:t>2</a:t>
            </a:r>
            <a:r>
              <a:rPr lang="en-US" dirty="0"/>
              <a:t>)</a:t>
            </a:r>
          </a:p>
          <a:p>
            <a:pPr marL="514350" indent="-514350">
              <a:buFont typeface="+mj-lt"/>
              <a:buAutoNum type="arabicPeriod"/>
            </a:pPr>
            <a:r>
              <a:rPr lang="en-US" dirty="0"/>
              <a:t>Collision resistance</a:t>
            </a:r>
          </a:p>
          <a:p>
            <a:pPr lvl="1"/>
            <a:r>
              <a:rPr lang="en-US" dirty="0"/>
              <a:t>Can’t find </a:t>
            </a:r>
            <a:r>
              <a:rPr lang="en-US" i="1" dirty="0"/>
              <a:t>any</a:t>
            </a:r>
            <a:r>
              <a:rPr lang="en-US" dirty="0"/>
              <a:t> M</a:t>
            </a:r>
            <a:r>
              <a:rPr lang="en-US" baseline="-25000" dirty="0"/>
              <a:t>1</a:t>
            </a:r>
            <a:r>
              <a:rPr lang="en-US" dirty="0"/>
              <a:t>, M</a:t>
            </a:r>
            <a:r>
              <a:rPr lang="en-US" baseline="-25000" dirty="0"/>
              <a:t>2</a:t>
            </a:r>
            <a:r>
              <a:rPr lang="en-US" dirty="0"/>
              <a:t> such that H(M</a:t>
            </a:r>
            <a:r>
              <a:rPr lang="en-US" baseline="-25000" dirty="0"/>
              <a:t>1</a:t>
            </a:r>
            <a:r>
              <a:rPr lang="en-US" dirty="0"/>
              <a:t>) = H(M</a:t>
            </a:r>
            <a:r>
              <a:rPr lang="en-US" baseline="-25000" dirty="0"/>
              <a:t>2</a:t>
            </a:r>
            <a:r>
              <a:rPr lang="en-US" dirty="0"/>
              <a:t>)</a:t>
            </a:r>
          </a:p>
          <a:p>
            <a:pPr lvl="1"/>
            <a:endParaRPr lang="en-US" dirty="0"/>
          </a:p>
          <a:p>
            <a:pPr lvl="0"/>
            <a:r>
              <a:rPr lang="en-US" b="1" dirty="0"/>
              <a:t>Breaking Pre-Image Resistance</a:t>
            </a:r>
          </a:p>
          <a:p>
            <a:r>
              <a:rPr lang="en-US" dirty="0"/>
              <a:t>Given a hash, find a message with the same hash</a:t>
            </a:r>
          </a:p>
          <a:p>
            <a:r>
              <a:rPr lang="en-US" dirty="0" err="1"/>
              <a:t>Bruteforce</a:t>
            </a:r>
            <a:r>
              <a:rPr lang="en-US" dirty="0"/>
              <a:t> approach: Pick a message, hash it, compare to the hash you have</a:t>
            </a:r>
          </a:p>
          <a:p>
            <a:r>
              <a:rPr lang="en-US" dirty="0"/>
              <a:t>How long will this take?</a:t>
            </a:r>
          </a:p>
          <a:p>
            <a:pPr lvl="1"/>
            <a:r>
              <a:rPr lang="en-US" dirty="0"/>
              <a:t>Best case: First guess is correct!  (1)</a:t>
            </a:r>
          </a:p>
          <a:p>
            <a:pPr lvl="1"/>
            <a:r>
              <a:rPr lang="en-US" dirty="0"/>
              <a:t>Worst case: You find all others first (2</a:t>
            </a:r>
            <a:r>
              <a:rPr lang="en-US" baseline="30000" dirty="0"/>
              <a:t>128</a:t>
            </a:r>
            <a:r>
              <a:rPr lang="en-US" dirty="0"/>
              <a:t> - 1 )</a:t>
            </a:r>
          </a:p>
          <a:p>
            <a:pPr lvl="1"/>
            <a:r>
              <a:rPr lang="en-US" dirty="0"/>
              <a:t>Average case: You find it halfway through (~2</a:t>
            </a:r>
            <a:r>
              <a:rPr lang="en-US" baseline="30000" dirty="0"/>
              <a:t>128</a:t>
            </a:r>
            <a:r>
              <a:rPr lang="en-US" dirty="0"/>
              <a:t>/2 = 2</a:t>
            </a:r>
            <a:r>
              <a:rPr lang="en-US" baseline="30000" dirty="0"/>
              <a:t>127</a:t>
            </a:r>
            <a:r>
              <a:rPr lang="en-US" dirty="0"/>
              <a:t>)</a:t>
            </a:r>
          </a:p>
          <a:p>
            <a:pPr lvl="1"/>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4</a:t>
            </a:fld>
            <a:endParaRPr lang="en-US"/>
          </a:p>
        </p:txBody>
      </p:sp>
    </p:spTree>
    <p:extLst>
      <p:ext uri="{BB962C8B-B14F-4D97-AF65-F5344CB8AC3E}">
        <p14:creationId xmlns:p14="http://schemas.microsoft.com/office/powerpoint/2010/main" xmlns="" val="622241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Hash functions take an arbitrary message, compute a fixed length hash</a:t>
            </a:r>
          </a:p>
          <a:p>
            <a:endParaRPr lang="en-US" dirty="0"/>
          </a:p>
          <a:p>
            <a:pPr marL="195263" indent="-195263" eaLnBrk="1" hangingPunct="1">
              <a:lnSpc>
                <a:spcPct val="125000"/>
              </a:lnSpc>
              <a:spcBef>
                <a:spcPct val="25000"/>
              </a:spcBef>
              <a:buClr>
                <a:srgbClr val="007AC2"/>
              </a:buClr>
              <a:buSzPct val="120000"/>
              <a:buFontTx/>
              <a:buChar char="•"/>
              <a:defRPr/>
            </a:pPr>
            <a:r>
              <a:rPr lang="en-US" sz="1200" kern="0" dirty="0">
                <a:latin typeface="+mn-lt"/>
              </a:rPr>
              <a:t>Hash functions are keyless. The two most important applications of hash functions are their use in digital signatures and in message authentication codes such as </a:t>
            </a:r>
            <a:r>
              <a:rPr lang="en-US" sz="1200" kern="0" dirty="0" err="1">
                <a:latin typeface="+mn-lt"/>
              </a:rPr>
              <a:t>HMAC</a:t>
            </a:r>
            <a:r>
              <a:rPr lang="en-US" sz="1200" kern="0" dirty="0">
                <a:latin typeface="+mn-lt"/>
              </a:rPr>
              <a:t>.</a:t>
            </a:r>
          </a:p>
          <a:p>
            <a:pPr marL="195263" indent="-195263" eaLnBrk="1" hangingPunct="1">
              <a:lnSpc>
                <a:spcPct val="125000"/>
              </a:lnSpc>
              <a:spcBef>
                <a:spcPct val="25000"/>
              </a:spcBef>
              <a:buClr>
                <a:srgbClr val="007AC2"/>
              </a:buClr>
              <a:buSzPct val="120000"/>
              <a:buFontTx/>
              <a:buChar char="•"/>
              <a:defRPr/>
            </a:pPr>
            <a:r>
              <a:rPr lang="en-US" sz="1200" kern="0" dirty="0">
                <a:latin typeface="+mn-lt"/>
              </a:rPr>
              <a:t>The  three  security  requirements  for  hash  functions  are  one-</a:t>
            </a:r>
            <a:r>
              <a:rPr lang="en-US" sz="1200" kern="0" dirty="0" err="1">
                <a:latin typeface="+mn-lt"/>
              </a:rPr>
              <a:t>wayness</a:t>
            </a:r>
            <a:r>
              <a:rPr lang="en-US" sz="1200" kern="0" dirty="0">
                <a:latin typeface="+mn-lt"/>
              </a:rPr>
              <a:t>,  second preimage resistance and collision resistance.</a:t>
            </a:r>
          </a:p>
          <a:p>
            <a:pPr marL="195263" indent="-195263" eaLnBrk="1" hangingPunct="1">
              <a:lnSpc>
                <a:spcPct val="125000"/>
              </a:lnSpc>
              <a:spcBef>
                <a:spcPct val="25000"/>
              </a:spcBef>
              <a:buClr>
                <a:srgbClr val="007AC2"/>
              </a:buClr>
              <a:buSzPct val="120000"/>
              <a:buFontTx/>
              <a:buChar char="•"/>
              <a:defRPr/>
            </a:pPr>
            <a:r>
              <a:rPr lang="en-US" sz="1200" kern="0" dirty="0">
                <a:latin typeface="+mn-lt"/>
              </a:rPr>
              <a:t>Hash functions should have at least 160-bit output length in order to </a:t>
            </a:r>
            <a:r>
              <a:rPr lang="en-US" sz="1200" b="1" u="sng" kern="0" dirty="0">
                <a:solidFill>
                  <a:schemeClr val="accent5">
                    <a:lumMod val="75000"/>
                  </a:schemeClr>
                </a:solidFill>
                <a:latin typeface="+mn-lt"/>
              </a:rPr>
              <a:t>withstand collision attacks</a:t>
            </a:r>
            <a:r>
              <a:rPr lang="en-US" sz="1200" kern="0" dirty="0">
                <a:latin typeface="+mn-lt"/>
              </a:rPr>
              <a:t>; 256 bit or more is desirable for long-term security.</a:t>
            </a:r>
          </a:p>
          <a:p>
            <a:pPr marL="195263" indent="-195263" eaLnBrk="1" hangingPunct="1">
              <a:lnSpc>
                <a:spcPct val="125000"/>
              </a:lnSpc>
              <a:spcBef>
                <a:spcPct val="25000"/>
              </a:spcBef>
              <a:buClr>
                <a:srgbClr val="007AC2"/>
              </a:buClr>
              <a:buSzPct val="120000"/>
              <a:buFontTx/>
              <a:buChar char="•"/>
              <a:defRPr/>
            </a:pPr>
            <a:r>
              <a:rPr lang="en-US" sz="1200" kern="0" dirty="0">
                <a:latin typeface="+mn-lt"/>
              </a:rPr>
              <a:t>MD5, which was widely used, is insecure. Serious security weaknesses have been found in SHA-1, and the hash function should be phased out. The SHA-2 algorithms all appear to be secure.</a:t>
            </a:r>
          </a:p>
          <a:p>
            <a:pPr marL="195263" indent="-195263" eaLnBrk="1" hangingPunct="1">
              <a:lnSpc>
                <a:spcPct val="125000"/>
              </a:lnSpc>
              <a:spcBef>
                <a:spcPct val="25000"/>
              </a:spcBef>
              <a:buClr>
                <a:srgbClr val="007AC2"/>
              </a:buClr>
              <a:buSzPct val="120000"/>
              <a:buFontTx/>
              <a:buChar char="•"/>
              <a:defRPr/>
            </a:pPr>
            <a:r>
              <a:rPr lang="en-US" sz="1200" kern="0" dirty="0">
                <a:latin typeface="+mn-lt"/>
              </a:rPr>
              <a:t>The ongoing SHA-3 in the new standardized hash function</a:t>
            </a:r>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28</a:t>
            </a:fld>
            <a:endParaRPr lang="en-US"/>
          </a:p>
        </p:txBody>
      </p:sp>
    </p:spTree>
    <p:extLst>
      <p:ext uri="{BB962C8B-B14F-4D97-AF65-F5344CB8AC3E}">
        <p14:creationId xmlns:p14="http://schemas.microsoft.com/office/powerpoint/2010/main" xmlns="" val="1962719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rPr>
              <a:t>No one has demonstrated a technique for producing collisions in a practical amount of time</a:t>
            </a:r>
          </a:p>
          <a:p>
            <a:pPr lvl="0" rtl="0"/>
            <a:r>
              <a:rPr lang="en-US" sz="1600" b="1" i="0" dirty="0">
                <a:solidFill>
                  <a:schemeClr val="tx1"/>
                </a:solidFill>
              </a:rPr>
              <a:t>NIST announced in 2007 a competition for the SHA-3 next generation NIST hash function</a:t>
            </a:r>
          </a:p>
          <a:p>
            <a:pPr lvl="1" rtl="0"/>
            <a:r>
              <a:rPr lang="en-US" sz="1600" b="1" i="0" dirty="0">
                <a:solidFill>
                  <a:schemeClr val="tx1"/>
                </a:solidFill>
              </a:rPr>
              <a:t>Winning design was announced by NIST in October 2012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dirty="0">
              <a:solidFill>
                <a:schemeClr val="tx1"/>
              </a:solidFill>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attacker who can find any of the above computations can use them to substitute an authorized message with an unauthorized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MD5  - Collisions can be found in ~2^21 hashes.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 1 Collisions can be found in 2^61 hashes</a:t>
            </a:r>
          </a:p>
          <a:p>
            <a:endParaRPr lang="en-US" dirty="0"/>
          </a:p>
          <a:p>
            <a:endParaRPr lang="en-US" dirty="0"/>
          </a:p>
          <a:p>
            <a:r>
              <a:rPr lang="en-US" dirty="0"/>
              <a:t>MD4 = Message Digest 4 [RFC 1320] - 32b operations</a:t>
            </a:r>
          </a:p>
          <a:p>
            <a:r>
              <a:rPr lang="en-US" dirty="0"/>
              <a:t></a:t>
            </a:r>
          </a:p>
          <a:p>
            <a:r>
              <a:rPr lang="en-US" dirty="0"/>
              <a:t>MD5 = Message Digest 5 [RFC 1321] - 32b operations</a:t>
            </a:r>
          </a:p>
          <a:p>
            <a:r>
              <a:rPr lang="en-US" dirty="0"/>
              <a:t></a:t>
            </a:r>
          </a:p>
          <a:p>
            <a:r>
              <a:rPr lang="en-US" dirty="0"/>
              <a:t>SHA = Secure hash algorithm [NIST]</a:t>
            </a:r>
          </a:p>
          <a:p>
            <a:r>
              <a:rPr lang="en-US" dirty="0"/>
              <a:t></a:t>
            </a:r>
          </a:p>
          <a:p>
            <a:r>
              <a:rPr lang="en-US" dirty="0"/>
              <a:t>SHA-1 = Updated SHA</a:t>
            </a:r>
          </a:p>
          <a:p>
            <a:r>
              <a:rPr lang="en-US" dirty="0"/>
              <a:t></a:t>
            </a:r>
          </a:p>
          <a:p>
            <a:r>
              <a:rPr lang="en-US" dirty="0"/>
              <a:t>SHA-2 = SHA-224, SHA-256, SHA-384, SHA-512 </a:t>
            </a:r>
            <a:r>
              <a:rPr lang="en-US" dirty="0" err="1"/>
              <a:t>SHA-512</a:t>
            </a:r>
            <a:r>
              <a:rPr lang="en-US" dirty="0"/>
              <a:t> uses 64-bit operations</a:t>
            </a:r>
          </a:p>
        </p:txBody>
      </p:sp>
      <p:sp>
        <p:nvSpPr>
          <p:cNvPr id="4" name="Slide Number Placeholder 3"/>
          <p:cNvSpPr>
            <a:spLocks noGrp="1"/>
          </p:cNvSpPr>
          <p:nvPr>
            <p:ph type="sldNum" sz="quarter" idx="5"/>
          </p:nvPr>
        </p:nvSpPr>
        <p:spPr/>
        <p:txBody>
          <a:bodyPr/>
          <a:lstStyle/>
          <a:p>
            <a:fld id="{69DC3881-FBD9-417F-9DF4-14F9A587E379}" type="slidenum">
              <a:rPr lang="en-US" smtClean="0"/>
              <a:pPr/>
              <a:t>7</a:t>
            </a:fld>
            <a:endParaRPr lang="en-US"/>
          </a:p>
        </p:txBody>
      </p:sp>
    </p:spTree>
    <p:extLst>
      <p:ext uri="{BB962C8B-B14F-4D97-AF65-F5344CB8AC3E}">
        <p14:creationId xmlns:p14="http://schemas.microsoft.com/office/powerpoint/2010/main" xmlns="" val="101487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ea typeface="ＭＳ Ｐゴシック" panose="020B0600070205080204" pitchFamily="34" charset="-128"/>
              </a:rPr>
              <a:t>As with encryption algorithms, cryptanalytic attacks on hash functions seek to exploit some property of the algorithm to perform some attack other than an exhaustive search. In recent years, have much effort, and some successes, in developing cryptanalytic attacks on hash functions. Must consider the overall structure of a typical secure hash function, referred to as an iterated hash function, as indicated in Stallings Figure 11.7. This was proposed by Merkle and is the structure of most hash functions in use today. The hash function takes an input message and partitions it into </a:t>
            </a:r>
            <a:r>
              <a:rPr lang="en-US" altLang="en-US" i="1" dirty="0">
                <a:latin typeface="Arial" panose="020B0604020202020204" pitchFamily="34" charset="0"/>
                <a:ea typeface="ＭＳ Ｐゴシック" panose="020B0600070205080204" pitchFamily="34" charset="-128"/>
              </a:rPr>
              <a:t>L </a:t>
            </a:r>
            <a:r>
              <a:rPr lang="en-US" altLang="en-US" dirty="0">
                <a:latin typeface="Arial" panose="020B0604020202020204" pitchFamily="34" charset="0"/>
                <a:ea typeface="ＭＳ Ｐゴシック" panose="020B0600070205080204" pitchFamily="34" charset="-128"/>
              </a:rPr>
              <a:t>fixed-sized blocks of </a:t>
            </a:r>
            <a:r>
              <a:rPr lang="en-US" altLang="en-US" i="1" dirty="0">
                <a:latin typeface="Arial" panose="020B0604020202020204" pitchFamily="34" charset="0"/>
                <a:ea typeface="ＭＳ Ｐゴシック" panose="020B0600070205080204" pitchFamily="34" charset="-128"/>
              </a:rPr>
              <a:t>b </a:t>
            </a:r>
            <a:r>
              <a:rPr lang="en-US" altLang="en-US" dirty="0">
                <a:latin typeface="Arial" panose="020B0604020202020204" pitchFamily="34" charset="0"/>
                <a:ea typeface="ＭＳ Ｐゴシック" panose="020B0600070205080204" pitchFamily="34" charset="-128"/>
              </a:rPr>
              <a:t>bits each. If necessary, the final block is padded to </a:t>
            </a:r>
            <a:r>
              <a:rPr lang="en-US" altLang="en-US" i="1" dirty="0">
                <a:latin typeface="Arial" panose="020B0604020202020204" pitchFamily="34" charset="0"/>
                <a:ea typeface="ＭＳ Ｐゴシック" panose="020B0600070205080204" pitchFamily="34" charset="-128"/>
              </a:rPr>
              <a:t>b </a:t>
            </a:r>
            <a:r>
              <a:rPr lang="en-US" altLang="en-US" dirty="0">
                <a:latin typeface="Arial" panose="020B0604020202020204" pitchFamily="34" charset="0"/>
                <a:ea typeface="ＭＳ Ｐゴシック" panose="020B0600070205080204" pitchFamily="34" charset="-128"/>
              </a:rPr>
              <a:t>bits. The final block also includes the value of the total length of the input to the hash function. The inclusion of the length makes the job of the opponent more difficult. The hash algorithm involves repeated use of a compression function, </a:t>
            </a:r>
            <a:r>
              <a:rPr lang="en-US" altLang="en-US" i="1" dirty="0">
                <a:latin typeface="Arial" panose="020B0604020202020204" pitchFamily="34" charset="0"/>
                <a:ea typeface="ＭＳ Ｐゴシック" panose="020B0600070205080204" pitchFamily="34" charset="-128"/>
              </a:rPr>
              <a:t>f</a:t>
            </a:r>
            <a:r>
              <a:rPr lang="en-US" altLang="en-US" dirty="0">
                <a:latin typeface="Arial" panose="020B0604020202020204" pitchFamily="34" charset="0"/>
                <a:ea typeface="ＭＳ Ｐゴシック" panose="020B0600070205080204" pitchFamily="34" charset="-128"/>
              </a:rPr>
              <a:t>, that takes two inputs (an </a:t>
            </a:r>
            <a:r>
              <a:rPr lang="en-US" altLang="en-US" i="1" dirty="0">
                <a:latin typeface="Arial" panose="020B0604020202020204" pitchFamily="34" charset="0"/>
                <a:ea typeface="ＭＳ Ｐゴシック" panose="020B0600070205080204" pitchFamily="34" charset="-128"/>
              </a:rPr>
              <a:t>n</a:t>
            </a:r>
            <a:r>
              <a:rPr lang="en-US" altLang="en-US" dirty="0">
                <a:latin typeface="Arial" panose="020B0604020202020204" pitchFamily="34" charset="0"/>
                <a:ea typeface="ＭＳ Ｐゴシック" panose="020B0600070205080204" pitchFamily="34" charset="-128"/>
              </a:rPr>
              <a:t>-bit input from the previous step, called the chaining variable, and a </a:t>
            </a:r>
            <a:r>
              <a:rPr lang="en-US" altLang="en-US" i="1" dirty="0">
                <a:latin typeface="Arial" panose="020B0604020202020204" pitchFamily="34" charset="0"/>
                <a:ea typeface="ＭＳ Ｐゴシック" panose="020B0600070205080204" pitchFamily="34" charset="-128"/>
              </a:rPr>
              <a:t>b</a:t>
            </a:r>
            <a:r>
              <a:rPr lang="en-US" altLang="en-US" dirty="0">
                <a:latin typeface="Arial" panose="020B0604020202020204" pitchFamily="34" charset="0"/>
                <a:ea typeface="ＭＳ Ｐゴシック" panose="020B0600070205080204" pitchFamily="34" charset="-128"/>
              </a:rPr>
              <a:t>-bit block) and produces an </a:t>
            </a:r>
            <a:r>
              <a:rPr lang="en-US" altLang="en-US" i="1" dirty="0">
                <a:latin typeface="Arial" panose="020B0604020202020204" pitchFamily="34" charset="0"/>
                <a:ea typeface="ＭＳ Ｐゴシック" panose="020B0600070205080204" pitchFamily="34" charset="-128"/>
              </a:rPr>
              <a:t>n</a:t>
            </a:r>
            <a:r>
              <a:rPr lang="en-US" altLang="en-US" dirty="0">
                <a:latin typeface="Arial" panose="020B0604020202020204" pitchFamily="34" charset="0"/>
                <a:ea typeface="ＭＳ Ｐゴシック" panose="020B0600070205080204" pitchFamily="34" charset="-128"/>
              </a:rPr>
              <a:t>-bit output. At the start of hashing, the chaining variable has an initial value that is specified as part of the algorithm. The final value of the chaining variable is the hash value. Often, </a:t>
            </a:r>
            <a:r>
              <a:rPr lang="en-US" altLang="en-US" i="1" dirty="0">
                <a:latin typeface="Arial" panose="020B0604020202020204" pitchFamily="34" charset="0"/>
                <a:ea typeface="ＭＳ Ｐゴシック" panose="020B0600070205080204" pitchFamily="34" charset="-128"/>
              </a:rPr>
              <a:t>b</a:t>
            </a:r>
            <a:r>
              <a:rPr lang="en-US" altLang="en-US" dirty="0">
                <a:latin typeface="Arial" panose="020B0604020202020204" pitchFamily="34" charset="0"/>
                <a:ea typeface="ＭＳ Ｐゴシック" panose="020B0600070205080204" pitchFamily="34" charset="-128"/>
              </a:rPr>
              <a:t> &gt; </a:t>
            </a:r>
            <a:r>
              <a:rPr lang="en-US" altLang="en-US" i="1" dirty="0">
                <a:latin typeface="Arial" panose="020B0604020202020204" pitchFamily="34" charset="0"/>
                <a:ea typeface="ＭＳ Ｐゴシック" panose="020B0600070205080204" pitchFamily="34" charset="-128"/>
              </a:rPr>
              <a:t>n</a:t>
            </a:r>
            <a:r>
              <a:rPr lang="en-US" altLang="en-US" dirty="0">
                <a:latin typeface="Arial" panose="020B0604020202020204" pitchFamily="34" charset="0"/>
                <a:ea typeface="ＭＳ Ｐゴシック" panose="020B0600070205080204" pitchFamily="34" charset="-128"/>
              </a:rPr>
              <a:t>; hence the term compression. The motivation for this iterative structure stems from the observation by Merkle and </a:t>
            </a:r>
            <a:r>
              <a:rPr lang="en-US" altLang="en-US" dirty="0" err="1">
                <a:latin typeface="Arial" panose="020B0604020202020204" pitchFamily="34" charset="0"/>
                <a:ea typeface="ＭＳ Ｐゴシック" panose="020B0600070205080204" pitchFamily="34" charset="-128"/>
              </a:rPr>
              <a:t>Damgard</a:t>
            </a:r>
            <a:r>
              <a:rPr lang="en-US" altLang="en-US" dirty="0">
                <a:latin typeface="Arial" panose="020B0604020202020204" pitchFamily="34" charset="0"/>
                <a:ea typeface="ＭＳ Ｐゴシック" panose="020B0600070205080204" pitchFamily="34" charset="-128"/>
              </a:rPr>
              <a:t> that if the compression function is collision resistant, then so is the resultant iterated hash function. Therefore, the structure can be used to produce a secure hash function to operate on a message of any length. Cryptanalysis of hash functions focuses on the internal structure of f and is based on attempts to find efficient techniques for producing collisions for a single execution of f. Once that is done, the attack must take into account the fixed value of IV. The attack on f depends on exploiting its internal structure. The attacks that have been mounted on hash functions are rather complex and beyond our scope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rPr>
              <a:t>Start with initialization vector IV initialized with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Calibri" panose="020F0502020204030204" pitchFamily="34" charset="0"/>
              </a:rPr>
              <a:t>Select a cryptographic hash function f(m, d)</a:t>
            </a: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8</a:t>
            </a:fld>
            <a:endParaRPr lang="en-US"/>
          </a:p>
        </p:txBody>
      </p:sp>
    </p:spTree>
    <p:extLst>
      <p:ext uri="{BB962C8B-B14F-4D97-AF65-F5344CB8AC3E}">
        <p14:creationId xmlns:p14="http://schemas.microsoft.com/office/powerpoint/2010/main" xmlns="" val="55714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Bittorrent</a:t>
            </a:r>
            <a:r>
              <a:rPr lang="en-US" dirty="0"/>
              <a:t> does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 encrypt Message, hash, or both for confidentiality </a:t>
            </a:r>
          </a:p>
          <a:p>
            <a:r>
              <a:rPr lang="en-US" sz="1200" dirty="0"/>
              <a:t>Message Authentication Code (MAC)</a:t>
            </a:r>
          </a:p>
          <a:p>
            <a:r>
              <a:rPr lang="en-US" sz="1200" dirty="0"/>
              <a:t>Password storage</a:t>
            </a:r>
          </a:p>
          <a:p>
            <a:r>
              <a:rPr lang="en-US" sz="1200" dirty="0"/>
              <a:t>so that no one else can modify </a:t>
            </a:r>
            <a:r>
              <a:rPr lang="en-US" sz="1200" b="1" i="1" dirty="0"/>
              <a:t>m</a:t>
            </a:r>
            <a:r>
              <a:rPr lang="en-US" sz="1200" dirty="0"/>
              <a:t> and the hash</a:t>
            </a:r>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9</a:t>
            </a:fld>
            <a:endParaRPr lang="en-US"/>
          </a:p>
        </p:txBody>
      </p:sp>
    </p:spTree>
    <p:extLst>
      <p:ext uri="{BB962C8B-B14F-4D97-AF65-F5344CB8AC3E}">
        <p14:creationId xmlns:p14="http://schemas.microsoft.com/office/powerpoint/2010/main" xmlns="" val="224036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openssl</a:t>
            </a:r>
            <a:r>
              <a:rPr lang="en-US" dirty="0"/>
              <a:t> sha256 .\WebStorm-2018.2.4.exe</a:t>
            </a:r>
          </a:p>
        </p:txBody>
      </p:sp>
      <p:sp>
        <p:nvSpPr>
          <p:cNvPr id="4" name="Slide Number Placeholder 3"/>
          <p:cNvSpPr>
            <a:spLocks noGrp="1"/>
          </p:cNvSpPr>
          <p:nvPr>
            <p:ph type="sldNum" sz="quarter" idx="5"/>
          </p:nvPr>
        </p:nvSpPr>
        <p:spPr/>
        <p:txBody>
          <a:bodyPr/>
          <a:lstStyle/>
          <a:p>
            <a:fld id="{69DC3881-FBD9-417F-9DF4-14F9A587E379}" type="slidenum">
              <a:rPr lang="en-US" smtClean="0"/>
              <a:pPr/>
              <a:t>10</a:t>
            </a:fld>
            <a:endParaRPr lang="en-US"/>
          </a:p>
        </p:txBody>
      </p:sp>
    </p:spTree>
    <p:extLst>
      <p:ext uri="{BB962C8B-B14F-4D97-AF65-F5344CB8AC3E}">
        <p14:creationId xmlns:p14="http://schemas.microsoft.com/office/powerpoint/2010/main" xmlns="" val="1172148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en-US" sz="1200" dirty="0"/>
              <a:t>Similar to </a:t>
            </a:r>
            <a:r>
              <a:rPr lang="en-US" altLang="en-US" sz="1200" dirty="0"/>
              <a:t>digital signatures,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Message Authentication = Integrity + Source Authentication </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dirty="0"/>
              <a:t>Computation of a MAC</a:t>
            </a:r>
            <a:r>
              <a:rPr lang="de-DE" altLang="en-US" sz="1200" i="1" dirty="0"/>
              <a:t> </a:t>
            </a:r>
            <a:r>
              <a:rPr lang="de-DE" altLang="en-US" sz="1200" dirty="0"/>
              <a:t>= MAC</a:t>
            </a:r>
            <a:r>
              <a:rPr lang="de-DE" altLang="en-US" sz="1200" i="1" baseline="-25000" dirty="0"/>
              <a:t>k</a:t>
            </a:r>
            <a:r>
              <a:rPr lang="de-DE" altLang="en-US" sz="1200" dirty="0"/>
              <a:t>(</a:t>
            </a:r>
            <a:r>
              <a:rPr lang="de-DE" altLang="en-US" sz="1200" i="1" dirty="0"/>
              <a:t>m</a:t>
            </a:r>
            <a:r>
              <a:rPr lang="de-DE" altLang="en-US" sz="1200" dirty="0"/>
              <a:t>)</a:t>
            </a:r>
          </a:p>
          <a:p>
            <a:endParaRPr lang="en-US" dirty="0"/>
          </a:p>
          <a:p>
            <a:r>
              <a:rPr lang="en-US" dirty="0"/>
              <a:t>Application: MAC</a:t>
            </a:r>
          </a:p>
          <a:p>
            <a:r>
              <a:rPr lang="en-US" dirty="0"/>
              <a:t>Hashing with a key.  The goal is to create a hash that can only be created or verified by someone with the key</a:t>
            </a:r>
          </a:p>
          <a:p>
            <a:r>
              <a:rPr lang="en-US" dirty="0"/>
              <a:t>Different techniques</a:t>
            </a:r>
          </a:p>
          <a:p>
            <a:pPr lvl="1"/>
            <a:r>
              <a:rPr lang="en-US" dirty="0"/>
              <a:t>H(m | K)</a:t>
            </a:r>
          </a:p>
          <a:p>
            <a:pPr lvl="2"/>
            <a:r>
              <a:rPr lang="en-US" dirty="0"/>
              <a:t>Bad because of how some hash functions are designed</a:t>
            </a:r>
          </a:p>
          <a:p>
            <a:pPr lvl="1"/>
            <a:r>
              <a:rPr lang="en-US" dirty="0"/>
              <a:t>H(K | m)</a:t>
            </a:r>
          </a:p>
          <a:p>
            <a:pPr lvl="2"/>
            <a:r>
              <a:rPr lang="en-US" dirty="0"/>
              <a:t>Better</a:t>
            </a:r>
          </a:p>
          <a:p>
            <a:pPr lvl="1"/>
            <a:r>
              <a:rPr lang="en-US" dirty="0"/>
              <a:t>H(K | m | K)</a:t>
            </a:r>
          </a:p>
          <a:p>
            <a:pPr lvl="2"/>
            <a:r>
              <a:rPr lang="en-US" dirty="0"/>
              <a:t>Better still</a:t>
            </a:r>
          </a:p>
          <a:p>
            <a:pPr lvl="1"/>
            <a:r>
              <a:rPr lang="en-US" dirty="0"/>
              <a:t>H(K | H(K | M) )</a:t>
            </a:r>
          </a:p>
          <a:p>
            <a:pPr lvl="2"/>
            <a:r>
              <a:rPr lang="en-US" dirty="0"/>
              <a:t>Provable good.  (But slower)</a:t>
            </a:r>
          </a:p>
          <a:p>
            <a:endParaRPr lang="en-US" dirty="0"/>
          </a:p>
          <a:p>
            <a:r>
              <a:rPr lang="en-US" sz="1200" b="0" i="0" u="none" strike="noStrike" kern="1200" baseline="0" dirty="0">
                <a:solidFill>
                  <a:schemeClr val="tx1"/>
                </a:solidFill>
                <a:latin typeface="+mn-lt"/>
                <a:ea typeface="+mn-ea"/>
                <a:cs typeface="+mn-cs"/>
              </a:rPr>
              <a:t>Message Authentication = Integrity + Source Authentication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DC3881-FBD9-417F-9DF4-14F9A587E379}" type="slidenum">
              <a:rPr kumimoji="0" lang="en-US" sz="1200" b="0" i="0" u="none" strike="noStrike" kern="1200" cap="none" spc="0" normalizeH="0" baseline="0" noProof="0" smtClean="0">
                <a:ln>
                  <a:noFill/>
                </a:ln>
                <a:solidFill>
                  <a:srgbClr val="EBFFC2"/>
                </a:solidFill>
                <a:effectLst/>
                <a:uLnTx/>
                <a:uFillTx/>
                <a:latin typeface="Corbe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EBFFC2"/>
              </a:solidFill>
              <a:effectLst/>
              <a:uLnTx/>
              <a:uFillTx/>
              <a:latin typeface="Corbel" pitchFamily="34" charset="0"/>
              <a:ea typeface="+mn-ea"/>
              <a:cs typeface="+mn-cs"/>
            </a:endParaRPr>
          </a:p>
        </p:txBody>
      </p:sp>
    </p:spTree>
    <p:extLst>
      <p:ext uri="{BB962C8B-B14F-4D97-AF65-F5344CB8AC3E}">
        <p14:creationId xmlns:p14="http://schemas.microsoft.com/office/powerpoint/2010/main" xmlns="" val="29157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Brute-force </a:t>
            </a:r>
            <a:r>
              <a:rPr lang="en-US" sz="1200" b="0" i="0" u="none" strike="noStrike" kern="1200" baseline="0" dirty="0">
                <a:solidFill>
                  <a:schemeClr val="tx1"/>
                </a:solidFill>
                <a:latin typeface="+mn-lt"/>
                <a:ea typeface="+mn-ea"/>
                <a:cs typeface="+mn-cs"/>
              </a:rPr>
              <a:t>attacks exploiting Strong collision resistant hash have cost min(2k, 2n), k=size of key, n=size of the hash </a:t>
            </a:r>
          </a:p>
          <a:p>
            <a:r>
              <a:rPr lang="en-US" sz="1200" b="0" i="0" u="none" strike="noStrike" kern="1200" baseline="0" dirty="0">
                <a:solidFill>
                  <a:schemeClr val="tx1"/>
                </a:solidFill>
                <a:latin typeface="+mn-lt"/>
                <a:ea typeface="+mn-ea"/>
                <a:cs typeface="+mn-cs"/>
              </a:rPr>
              <a:t>MACs with known message-MAC pairs Can either attack </a:t>
            </a:r>
            <a:r>
              <a:rPr lang="en-US" sz="1200" b="0" i="0" u="none" strike="noStrike" kern="1200" baseline="0" dirty="0" err="1">
                <a:solidFill>
                  <a:schemeClr val="tx1"/>
                </a:solidFill>
                <a:latin typeface="+mn-lt"/>
                <a:ea typeface="+mn-ea"/>
                <a:cs typeface="+mn-cs"/>
              </a:rPr>
              <a:t>keyspace</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cf</a:t>
            </a:r>
            <a:r>
              <a:rPr lang="en-US" sz="1200" b="0" i="0" u="none" strike="noStrike" kern="1200" baseline="0" dirty="0">
                <a:solidFill>
                  <a:schemeClr val="tx1"/>
                </a:solidFill>
                <a:latin typeface="+mn-lt"/>
                <a:ea typeface="+mn-ea"/>
                <a:cs typeface="+mn-cs"/>
              </a:rPr>
              <a:t> key search) or hash </a:t>
            </a:r>
          </a:p>
          <a:p>
            <a:r>
              <a:rPr lang="en-US" sz="1200" b="0" i="0" u="none" strike="noStrike" kern="1200" baseline="0" dirty="0">
                <a:solidFill>
                  <a:schemeClr val="tx1"/>
                </a:solidFill>
                <a:latin typeface="+mn-lt"/>
                <a:ea typeface="+mn-ea"/>
                <a:cs typeface="+mn-cs"/>
              </a:rPr>
              <a:t>128-bit hash looks vulnerable, 160-bits better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14</a:t>
            </a:fld>
            <a:endParaRPr lang="en-US"/>
          </a:p>
        </p:txBody>
      </p:sp>
    </p:spTree>
    <p:extLst>
      <p:ext uri="{BB962C8B-B14F-4D97-AF65-F5344CB8AC3E}">
        <p14:creationId xmlns:p14="http://schemas.microsoft.com/office/powerpoint/2010/main" xmlns="" val="26528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techniques</a:t>
            </a:r>
          </a:p>
          <a:p>
            <a:pPr lvl="1"/>
            <a:r>
              <a:rPr lang="en-US" dirty="0"/>
              <a:t>H(m | K)</a:t>
            </a:r>
          </a:p>
          <a:p>
            <a:pPr lvl="2"/>
            <a:r>
              <a:rPr lang="en-US" dirty="0"/>
              <a:t>Bad because of how some hash functions are designed</a:t>
            </a:r>
          </a:p>
          <a:p>
            <a:pPr lvl="1"/>
            <a:r>
              <a:rPr lang="en-US" dirty="0"/>
              <a:t>H(K | m)</a:t>
            </a:r>
          </a:p>
          <a:p>
            <a:pPr lvl="2"/>
            <a:r>
              <a:rPr lang="en-US" dirty="0"/>
              <a:t>Better</a:t>
            </a:r>
          </a:p>
          <a:p>
            <a:pPr lvl="1"/>
            <a:r>
              <a:rPr lang="en-US" dirty="0"/>
              <a:t>H(K | m | K)</a:t>
            </a:r>
          </a:p>
          <a:p>
            <a:pPr lvl="2"/>
            <a:r>
              <a:rPr lang="en-US" dirty="0"/>
              <a:t>Better still</a:t>
            </a:r>
          </a:p>
          <a:p>
            <a:pPr lvl="1"/>
            <a:r>
              <a:rPr lang="en-US" dirty="0"/>
              <a:t>H(K | H(K | M) )</a:t>
            </a:r>
          </a:p>
          <a:p>
            <a:pPr lvl="2"/>
            <a:r>
              <a:rPr lang="en-US" dirty="0"/>
              <a:t>Provable good.  (But slower)</a:t>
            </a:r>
          </a:p>
          <a:p>
            <a:pPr lvl="1">
              <a:spcAft>
                <a:spcPts val="400"/>
              </a:spcAft>
            </a:pPr>
            <a:r>
              <a:rPr lang="de-DE" altLang="en-US" sz="2000" dirty="0"/>
              <a:t>secret prefix MAC: Attack </a:t>
            </a:r>
            <a:r>
              <a:rPr lang="en-US" altLang="en-US" sz="2000" dirty="0"/>
              <a:t>MAC for the message </a:t>
            </a:r>
            <a:r>
              <a:rPr lang="en-US" altLang="en-US" sz="2000" i="1" dirty="0"/>
              <a:t>x = (x</a:t>
            </a:r>
            <a:r>
              <a:rPr lang="en-US" altLang="en-US" sz="800" i="1" dirty="0"/>
              <a:t>1</a:t>
            </a:r>
            <a:r>
              <a:rPr lang="en-US" altLang="en-US" sz="2000" i="1" dirty="0"/>
              <a:t>,x</a:t>
            </a:r>
            <a:r>
              <a:rPr lang="en-US" altLang="en-US" sz="800" i="1" dirty="0"/>
              <a:t>2</a:t>
            </a:r>
            <a:r>
              <a:rPr lang="en-US" altLang="en-US" sz="2000" i="1" dirty="0"/>
              <a:t>, . . . ,x</a:t>
            </a:r>
            <a:r>
              <a:rPr lang="en-US" altLang="en-US" sz="800" i="1" dirty="0"/>
              <a:t>n</a:t>
            </a:r>
            <a:r>
              <a:rPr lang="en-US" altLang="en-US" sz="2000" i="1" dirty="0"/>
              <a:t>,x</a:t>
            </a:r>
            <a:r>
              <a:rPr lang="en-US" altLang="en-US" sz="800" i="1" dirty="0"/>
              <a:t>n+1</a:t>
            </a:r>
            <a:r>
              <a:rPr lang="en-US" altLang="en-US" sz="2000" i="1" dirty="0"/>
              <a:t>), where x</a:t>
            </a:r>
            <a:r>
              <a:rPr lang="en-US" altLang="en-US" sz="800" i="1" dirty="0"/>
              <a:t>n+1 </a:t>
            </a:r>
            <a:r>
              <a:rPr lang="en-US" altLang="en-US" sz="2000" dirty="0"/>
              <a:t>is an arbitrary additional block, can be constructed from </a:t>
            </a:r>
            <a:r>
              <a:rPr lang="en-US" altLang="en-US" sz="2000" i="1" dirty="0"/>
              <a:t>m without knowing the </a:t>
            </a:r>
            <a:r>
              <a:rPr lang="de-DE" altLang="en-US" sz="2000" dirty="0"/>
              <a:t>secret key</a:t>
            </a:r>
          </a:p>
          <a:p>
            <a:pPr lvl="1">
              <a:spcAft>
                <a:spcPts val="400"/>
              </a:spcAft>
            </a:pPr>
            <a:r>
              <a:rPr lang="de-DE" altLang="en-US" sz="2000" dirty="0"/>
              <a:t>secret suffix MAC: </a:t>
            </a:r>
            <a:r>
              <a:rPr lang="en-US" altLang="en-US" sz="2000" dirty="0"/>
              <a:t>find collision </a:t>
            </a:r>
            <a:r>
              <a:rPr lang="en-US" altLang="en-US" sz="2000" i="1" dirty="0"/>
              <a:t>x </a:t>
            </a:r>
            <a:r>
              <a:rPr lang="en-US" altLang="en-US" sz="2000" dirty="0"/>
              <a:t>and</a:t>
            </a:r>
            <a:r>
              <a:rPr lang="en-US" altLang="en-US" sz="2000" i="1" dirty="0"/>
              <a:t> </a:t>
            </a:r>
            <a:r>
              <a:rPr lang="en-US" altLang="en-US" sz="2000" i="1" dirty="0" err="1"/>
              <a:t>x</a:t>
            </a:r>
            <a:r>
              <a:rPr lang="en-US" altLang="en-US" sz="800" i="1" dirty="0" err="1"/>
              <a:t>O</a:t>
            </a:r>
            <a:r>
              <a:rPr lang="en-US" altLang="en-US" sz="800" i="1" dirty="0"/>
              <a:t>  </a:t>
            </a:r>
            <a:r>
              <a:rPr lang="en-US" altLang="en-US" sz="2000" dirty="0"/>
              <a:t>such that </a:t>
            </a:r>
            <a:r>
              <a:rPr lang="de-DE" altLang="en-US" sz="2000" i="1" dirty="0"/>
              <a:t>h(x) = h(x</a:t>
            </a:r>
            <a:r>
              <a:rPr lang="de-DE" altLang="en-US" sz="1000" i="1" dirty="0"/>
              <a:t>O</a:t>
            </a:r>
            <a:r>
              <a:rPr lang="de-DE" altLang="en-US" sz="2000" i="1" dirty="0"/>
              <a:t>), </a:t>
            </a:r>
            <a:r>
              <a:rPr lang="de-DE" altLang="en-US" sz="2000" dirty="0"/>
              <a:t>then</a:t>
            </a:r>
            <a:r>
              <a:rPr lang="de-DE" altLang="en-US" sz="2000" i="1" dirty="0"/>
              <a:t> </a:t>
            </a:r>
            <a:r>
              <a:rPr lang="pt-BR" altLang="en-US" sz="2000" i="1" dirty="0"/>
              <a:t>m = h(x||k) = h(x</a:t>
            </a:r>
            <a:r>
              <a:rPr lang="pt-BR" altLang="en-US" sz="2000" i="1" baseline="-25000" dirty="0"/>
              <a:t>O</a:t>
            </a:r>
            <a:r>
              <a:rPr lang="pt-BR" altLang="en-US" sz="2000" i="1" dirty="0"/>
              <a:t>||k)</a:t>
            </a:r>
            <a:endParaRPr lang="de-DE" altLang="en-US" sz="2000" dirty="0"/>
          </a:p>
          <a:p>
            <a:endParaRPr lang="en-US" dirty="0"/>
          </a:p>
        </p:txBody>
      </p:sp>
      <p:sp>
        <p:nvSpPr>
          <p:cNvPr id="4" name="Slide Number Placeholder 3"/>
          <p:cNvSpPr>
            <a:spLocks noGrp="1"/>
          </p:cNvSpPr>
          <p:nvPr>
            <p:ph type="sldNum" sz="quarter" idx="5"/>
          </p:nvPr>
        </p:nvSpPr>
        <p:spPr/>
        <p:txBody>
          <a:bodyPr/>
          <a:lstStyle/>
          <a:p>
            <a:fld id="{69DC3881-FBD9-417F-9DF4-14F9A587E379}" type="slidenum">
              <a:rPr lang="en-US" smtClean="0"/>
              <a:pPr/>
              <a:t>15</a:t>
            </a:fld>
            <a:endParaRPr lang="en-US"/>
          </a:p>
        </p:txBody>
      </p:sp>
    </p:spTree>
    <p:extLst>
      <p:ext uri="{BB962C8B-B14F-4D97-AF65-F5344CB8AC3E}">
        <p14:creationId xmlns:p14="http://schemas.microsoft.com/office/powerpoint/2010/main" xmlns="" val="1662311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772400" cy="1470025"/>
          </a:xfrm>
        </p:spPr>
        <p:txBody>
          <a:bodyPr/>
          <a:lstStyle>
            <a:lvl1pPr>
              <a:defRPr sz="4800" b="1"/>
            </a:lvl1pPr>
          </a:lstStyle>
          <a:p>
            <a:r>
              <a:rPr lang="en-US" dirty="0"/>
              <a:t>Click to edit Master title style</a:t>
            </a:r>
          </a:p>
        </p:txBody>
      </p:sp>
      <p:sp>
        <p:nvSpPr>
          <p:cNvPr id="3" name="Subtitle 2"/>
          <p:cNvSpPr>
            <a:spLocks noGrp="1"/>
          </p:cNvSpPr>
          <p:nvPr>
            <p:ph type="subTitle" idx="1"/>
          </p:nvPr>
        </p:nvSpPr>
        <p:spPr>
          <a:xfrm>
            <a:off x="1295400" y="285115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a:xfrm>
            <a:off x="8763000" y="6553200"/>
            <a:ext cx="381000" cy="296562"/>
          </a:xfrm>
          <a:prstGeom prst="rect">
            <a:avLst/>
          </a:prstGeom>
        </p:spPr>
        <p:txBody>
          <a:bodyPr/>
          <a:lstStyle>
            <a:lvl1pPr>
              <a:defRPr>
                <a:solidFill>
                  <a:schemeClr val="tx1"/>
                </a:solidFill>
              </a:defRPr>
            </a:lvl1pPr>
          </a:lstStyle>
          <a:p>
            <a:pPr>
              <a:defRPr/>
            </a:pPr>
            <a:fld id="{4A2B2CBB-7E2A-453C-9354-A6EC8FFB4F28}" type="slidenum">
              <a:rPr lang="x-none" smtClean="0"/>
              <a:pPr>
                <a:defRPr/>
              </a:pPr>
              <a:t>‹#›</a:t>
            </a:fld>
            <a:endParaRPr lang="en-US"/>
          </a:p>
        </p:txBody>
      </p:sp>
      <p:pic>
        <p:nvPicPr>
          <p:cNvPr id="5" name="Picture 4">
            <a:hlinkClick r:id="rId2" action="ppaction://hlinksldjump"/>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3236" y="6499662"/>
            <a:ext cx="751164" cy="250388"/>
          </a:xfrm>
          <a:prstGeom prst="rect">
            <a:avLst/>
          </a:prstGeom>
        </p:spPr>
      </p:pic>
      <p:sp>
        <p:nvSpPr>
          <p:cNvPr id="7" name="Rectangle 6">
            <a:extLst>
              <a:ext uri="{FF2B5EF4-FFF2-40B4-BE49-F238E27FC236}">
                <a16:creationId xmlns:a16="http://schemas.microsoft.com/office/drawing/2014/main" xmlns="" id="{6DC620EB-1D4E-45FE-9916-D3E650ADC4F1}"/>
              </a:ext>
            </a:extLst>
          </p:cNvPr>
          <p:cNvSpPr/>
          <p:nvPr userDrawn="1"/>
        </p:nvSpPr>
        <p:spPr>
          <a:xfrm>
            <a:off x="6417" y="2590800"/>
            <a:ext cx="9144000" cy="6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5020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654"/>
            <a:ext cx="8763000" cy="663146"/>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304800" y="838200"/>
            <a:ext cx="8610600" cy="5867400"/>
          </a:xfrm>
        </p:spPr>
        <p:txBody>
          <a:bodyPr/>
          <a:lstStyle>
            <a:lvl1pPr marL="342900" indent="-342900">
              <a:buFont typeface="Arial" panose="020B0604020202020204" pitchFamily="34" charset="0"/>
              <a:buChar char="•"/>
              <a:defRPr/>
            </a:lvl1pPr>
            <a:lvl2pPr marL="742950" indent="-285750">
              <a:buFont typeface="Courier New" panose="02070309020205020404" pitchFamily="49" charset="0"/>
              <a:buChar char="o"/>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39200" y="6629400"/>
            <a:ext cx="3048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xmlns="" val="173370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A88FE06-4ECF-4709-9FAA-D61ABFA80AC2}"/>
              </a:ext>
            </a:extLst>
          </p:cNvPr>
          <p:cNvSpPr>
            <a:spLocks noGrp="1"/>
          </p:cNvSpPr>
          <p:nvPr>
            <p:ph type="sldNum" sz="quarter" idx="10"/>
          </p:nvPr>
        </p:nvSpPr>
        <p:spPr>
          <a:xfrm>
            <a:off x="8763000" y="6629400"/>
            <a:ext cx="381000" cy="220362"/>
          </a:xfrm>
        </p:spPr>
        <p:txBody>
          <a:bodyPr/>
          <a:lstStyle>
            <a:lvl1pPr algn="r">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xmlns="" val="180761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00034" y="1071546"/>
            <a:ext cx="8215370" cy="1677382"/>
          </a:xfrm>
        </p:spPr>
        <p:txBody>
          <a:bodyPr/>
          <a:lstStyle>
            <a:lvl1pPr>
              <a:buFont typeface="Wingdings" pitchFamily="2" charset="2"/>
              <a:buChar char="§"/>
              <a:defRPr sz="1800"/>
            </a:lvl1pPr>
            <a:lvl3pPr>
              <a:buFont typeface="Symbol" pitchFamily="18" charset="2"/>
              <a:buChar char="-"/>
              <a:defRPr/>
            </a:lvl3pPr>
            <a:lvl4pPr>
              <a:defRPr sz="1200"/>
            </a:lvl4pPr>
            <a:lvl5pPr>
              <a:defRPr sz="12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p:cNvSpPr>
            <a:spLocks noGrp="1"/>
          </p:cNvSpPr>
          <p:nvPr>
            <p:ph type="title"/>
          </p:nvPr>
        </p:nvSpPr>
        <p:spPr/>
        <p:txBody>
          <a:bodyPr/>
          <a:lstStyle/>
          <a:p>
            <a:r>
              <a:rPr lang="de-DE"/>
              <a:t>Titelmasterformat durch Klicken bearbeiten</a:t>
            </a:r>
          </a:p>
        </p:txBody>
      </p:sp>
      <p:sp>
        <p:nvSpPr>
          <p:cNvPr id="4" name="Foliennummernplatzhalter 3">
            <a:extLst>
              <a:ext uri="{FF2B5EF4-FFF2-40B4-BE49-F238E27FC236}">
                <a16:creationId xmlns:a16="http://schemas.microsoft.com/office/drawing/2014/main" xmlns="" id="{911700B0-5A27-44CA-8660-9BAF2F350542}"/>
              </a:ext>
            </a:extLst>
          </p:cNvPr>
          <p:cNvSpPr>
            <a:spLocks noGrp="1"/>
          </p:cNvSpPr>
          <p:nvPr>
            <p:ph type="sldNum" sz="quarter" idx="10"/>
          </p:nvPr>
        </p:nvSpPr>
        <p:spPr>
          <a:xfrm>
            <a:off x="179388" y="6642100"/>
            <a:ext cx="504825" cy="215900"/>
          </a:xfrm>
        </p:spPr>
        <p:txBody>
          <a:bodyPr/>
          <a:lstStyle>
            <a:lvl1pPr>
              <a:defRPr/>
            </a:lvl1pPr>
          </a:lstStyle>
          <a:p>
            <a:fld id="{D8FBCA06-C376-49E7-85F0-A02C5794CD42}" type="slidenum">
              <a:rPr lang="de-DE" altLang="en-US" smtClean="0"/>
              <a:pPr/>
              <a:t>‹#›</a:t>
            </a:fld>
            <a:r>
              <a:rPr lang="de-DE" altLang="en-US" dirty="0"/>
              <a:t>  </a:t>
            </a:r>
          </a:p>
        </p:txBody>
      </p:sp>
      <p:sp>
        <p:nvSpPr>
          <p:cNvPr id="5" name="Fußzeilenplatzhalter 4">
            <a:extLst>
              <a:ext uri="{FF2B5EF4-FFF2-40B4-BE49-F238E27FC236}">
                <a16:creationId xmlns:a16="http://schemas.microsoft.com/office/drawing/2014/main" xmlns="" id="{13470409-97A1-4DC6-BD50-3A83E07130D6}"/>
              </a:ext>
            </a:extLst>
          </p:cNvPr>
          <p:cNvSpPr>
            <a:spLocks noGrp="1"/>
          </p:cNvSpPr>
          <p:nvPr>
            <p:ph type="ftr" sz="quarter" idx="11"/>
          </p:nvPr>
        </p:nvSpPr>
        <p:spPr/>
        <p:txBody>
          <a:bodyPr/>
          <a:lstStyle>
            <a:lvl1pPr>
              <a:defRPr/>
            </a:lvl1pPr>
          </a:lstStyle>
          <a:p>
            <a:pPr>
              <a:defRPr/>
            </a:pPr>
            <a:r>
              <a:rPr lang="de-DE" dirty="0"/>
              <a:t>  </a:t>
            </a:r>
          </a:p>
        </p:txBody>
      </p:sp>
    </p:spTree>
    <p:extLst>
      <p:ext uri="{BB962C8B-B14F-4D97-AF65-F5344CB8AC3E}">
        <p14:creationId xmlns:p14="http://schemas.microsoft.com/office/powerpoint/2010/main" xmlns="" val="15190029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3" name="Picture 11" descr="Paar_Pelz_only Titlepage">
            <a:extLst>
              <a:ext uri="{FF2B5EF4-FFF2-40B4-BE49-F238E27FC236}">
                <a16:creationId xmlns:a16="http://schemas.microsoft.com/office/drawing/2014/main" xmlns="" id="{9D6B45B9-2C76-48CF-8E52-9B76C49AB002}"/>
              </a:ext>
            </a:extLst>
          </p:cNvPr>
          <p:cNvPicPr>
            <a:picLocks noChangeAspect="1" noChangeArrowheads="1"/>
          </p:cNvPicPr>
          <p:nvPr userDrawn="1"/>
        </p:nvPicPr>
        <p:blipFill>
          <a:blip r:embed="rId2">
            <a:lum bright="22000"/>
            <a:extLst>
              <a:ext uri="{28A0092B-C50C-407E-A947-70E740481C1C}">
                <a14:useLocalDpi xmlns:a14="http://schemas.microsoft.com/office/drawing/2010/main" xmlns="" val="0"/>
              </a:ext>
            </a:extLst>
          </a:blip>
          <a:srcRect/>
          <a:stretch>
            <a:fillRect/>
          </a:stretch>
        </p:blipFill>
        <p:spPr bwMode="auto">
          <a:xfrm rot="20700000">
            <a:off x="1116013" y="1700213"/>
            <a:ext cx="2541587" cy="395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4">
            <a:extLst>
              <a:ext uri="{FF2B5EF4-FFF2-40B4-BE49-F238E27FC236}">
                <a16:creationId xmlns:a16="http://schemas.microsoft.com/office/drawing/2014/main" xmlns="" id="{85A97343-DF9C-48AF-BB22-1E2F3820630B}"/>
              </a:ext>
            </a:extLst>
          </p:cNvPr>
          <p:cNvSpPr txBox="1">
            <a:spLocks noChangeArrowheads="1"/>
          </p:cNvSpPr>
          <p:nvPr userDrawn="1"/>
        </p:nvSpPr>
        <p:spPr bwMode="auto">
          <a:xfrm>
            <a:off x="0" y="714375"/>
            <a:ext cx="9144000" cy="173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81000" indent="-3810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rgbClr val="007AC2"/>
              </a:buClr>
              <a:buSzPct val="120000"/>
              <a:buFont typeface="Webdings" panose="05030102010509060703" pitchFamily="18" charset="2"/>
              <a:buNone/>
            </a:pPr>
            <a:r>
              <a:rPr lang="de-DE" altLang="en-US" sz="3200" b="1">
                <a:solidFill>
                  <a:schemeClr val="tx2"/>
                </a:solidFill>
              </a:rPr>
              <a:t>  Understanding Cryptography</a:t>
            </a:r>
            <a:br>
              <a:rPr lang="de-DE" altLang="en-US" sz="3200" b="1">
                <a:solidFill>
                  <a:schemeClr val="tx2"/>
                </a:solidFill>
              </a:rPr>
            </a:br>
            <a:r>
              <a:rPr lang="de-DE" altLang="en-US" sz="1600" b="1">
                <a:solidFill>
                  <a:schemeClr val="tx2"/>
                </a:solidFill>
              </a:rPr>
              <a:t>by Christof Paar and Jan Pelzl</a:t>
            </a:r>
            <a:br>
              <a:rPr lang="de-DE" altLang="en-US" sz="1600" b="1">
                <a:solidFill>
                  <a:schemeClr val="tx2"/>
                </a:solidFill>
              </a:rPr>
            </a:br>
            <a:r>
              <a:rPr lang="de-DE" altLang="en-US" sz="1600" b="1">
                <a:solidFill>
                  <a:schemeClr val="tx2"/>
                </a:solidFill>
              </a:rPr>
              <a:t/>
            </a:r>
            <a:br>
              <a:rPr lang="de-DE" altLang="en-US" sz="1600" b="1">
                <a:solidFill>
                  <a:schemeClr val="tx2"/>
                </a:solidFill>
              </a:rPr>
            </a:br>
            <a:r>
              <a:rPr lang="de-DE" altLang="en-US" sz="1600" b="1">
                <a:solidFill>
                  <a:schemeClr val="tx2"/>
                </a:solidFill>
              </a:rPr>
              <a:t>www.crypto-textbook.com</a:t>
            </a:r>
            <a:br>
              <a:rPr lang="de-DE" altLang="en-US" sz="1600" b="1">
                <a:solidFill>
                  <a:schemeClr val="tx2"/>
                </a:solidFill>
              </a:rPr>
            </a:br>
            <a:endParaRPr lang="de-DE" altLang="en-US" sz="3200" b="1">
              <a:solidFill>
                <a:schemeClr val="tx2"/>
              </a:solidFill>
            </a:endParaRPr>
          </a:p>
        </p:txBody>
      </p:sp>
      <p:sp>
        <p:nvSpPr>
          <p:cNvPr id="224259" name="Rectangle 3"/>
          <p:cNvSpPr>
            <a:spLocks noGrp="1" noChangeArrowheads="1"/>
          </p:cNvSpPr>
          <p:nvPr>
            <p:ph type="subTitle" idx="1"/>
          </p:nvPr>
        </p:nvSpPr>
        <p:spPr>
          <a:xfrm>
            <a:off x="500034" y="3214686"/>
            <a:ext cx="8215370" cy="1231106"/>
          </a:xfrm>
        </p:spPr>
        <p:txBody>
          <a:bodyPr/>
          <a:lstStyle>
            <a:lvl1pPr marL="0" indent="0" algn="ctr">
              <a:buFontTx/>
              <a:buNone/>
              <a:defRPr kumimoji="0" lang="de-DE" sz="3200" b="1" i="0" u="none" strike="noStrike" kern="0" cap="none" spc="0" normalizeH="0" baseline="0" noProof="0">
                <a:ln>
                  <a:noFill/>
                </a:ln>
                <a:solidFill>
                  <a:schemeClr val="tx2"/>
                </a:solidFill>
                <a:effectLst/>
                <a:uLnTx/>
                <a:uFillTx/>
                <a:latin typeface="+mj-lt"/>
                <a:ea typeface="+mj-ea"/>
                <a:cs typeface="+mj-cs"/>
              </a:defRPr>
            </a:lvl1pPr>
          </a:lstStyle>
          <a:p>
            <a:r>
              <a:rPr lang="de-DE" dirty="0"/>
              <a:t>Klicken Sie, um das Format des Untertitelmasters zu bearbeiten</a:t>
            </a:r>
          </a:p>
        </p:txBody>
      </p:sp>
    </p:spTree>
    <p:extLst>
      <p:ext uri="{BB962C8B-B14F-4D97-AF65-F5344CB8AC3E}">
        <p14:creationId xmlns:p14="http://schemas.microsoft.com/office/powerpoint/2010/main" xmlns="" val="144256447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00034" y="1071546"/>
            <a:ext cx="8215370" cy="1677382"/>
          </a:xfrm>
        </p:spPr>
        <p:txBody>
          <a:bodyPr/>
          <a:lstStyle>
            <a:lvl1pPr>
              <a:buFont typeface="Wingdings" pitchFamily="2" charset="2"/>
              <a:buChar char="§"/>
              <a:defRPr sz="1800"/>
            </a:lvl1pPr>
            <a:lvl3pPr>
              <a:buFont typeface="Symbol" pitchFamily="18" charset="2"/>
              <a:buChar char="-"/>
              <a:defRPr/>
            </a:lvl3pPr>
            <a:lvl4pPr>
              <a:defRPr sz="1200"/>
            </a:lvl4pPr>
            <a:lvl5pPr>
              <a:defRPr sz="12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p:cNvSpPr>
            <a:spLocks noGrp="1"/>
          </p:cNvSpPr>
          <p:nvPr>
            <p:ph type="title"/>
          </p:nvPr>
        </p:nvSpPr>
        <p:spPr/>
        <p:txBody>
          <a:bodyPr/>
          <a:lstStyle/>
          <a:p>
            <a:r>
              <a:rPr lang="de-DE"/>
              <a:t>Titelmasterformat durch Klicken bearbeiten</a:t>
            </a:r>
          </a:p>
        </p:txBody>
      </p:sp>
      <p:sp>
        <p:nvSpPr>
          <p:cNvPr id="4" name="Foliennummernplatzhalter 3">
            <a:extLst>
              <a:ext uri="{FF2B5EF4-FFF2-40B4-BE49-F238E27FC236}">
                <a16:creationId xmlns:a16="http://schemas.microsoft.com/office/drawing/2014/main" xmlns="" id="{911700B0-5A27-44CA-8660-9BAF2F350542}"/>
              </a:ext>
            </a:extLst>
          </p:cNvPr>
          <p:cNvSpPr>
            <a:spLocks noGrp="1"/>
          </p:cNvSpPr>
          <p:nvPr>
            <p:ph type="sldNum" sz="quarter" idx="10"/>
          </p:nvPr>
        </p:nvSpPr>
        <p:spPr>
          <a:xfrm>
            <a:off x="179388" y="6642100"/>
            <a:ext cx="504825" cy="215900"/>
          </a:xfrm>
        </p:spPr>
        <p:txBody>
          <a:bodyPr/>
          <a:lstStyle>
            <a:lvl1pPr>
              <a:defRPr/>
            </a:lvl1pPr>
          </a:lstStyle>
          <a:p>
            <a:fld id="{D8FBCA06-C376-49E7-85F0-A02C5794CD42}" type="slidenum">
              <a:rPr lang="de-DE" altLang="en-US" smtClean="0"/>
              <a:pPr/>
              <a:t>‹#›</a:t>
            </a:fld>
            <a:r>
              <a:rPr lang="de-DE" altLang="en-US" dirty="0"/>
              <a:t>  </a:t>
            </a:r>
          </a:p>
        </p:txBody>
      </p:sp>
      <p:sp>
        <p:nvSpPr>
          <p:cNvPr id="5" name="Fußzeilenplatzhalter 4">
            <a:extLst>
              <a:ext uri="{FF2B5EF4-FFF2-40B4-BE49-F238E27FC236}">
                <a16:creationId xmlns:a16="http://schemas.microsoft.com/office/drawing/2014/main" xmlns="" id="{13470409-97A1-4DC6-BD50-3A83E07130D6}"/>
              </a:ext>
            </a:extLst>
          </p:cNvPr>
          <p:cNvSpPr>
            <a:spLocks noGrp="1"/>
          </p:cNvSpPr>
          <p:nvPr>
            <p:ph type="ftr" sz="quarter" idx="11"/>
          </p:nvPr>
        </p:nvSpPr>
        <p:spPr/>
        <p:txBody>
          <a:bodyPr/>
          <a:lstStyle>
            <a:lvl1pPr>
              <a:defRPr/>
            </a:lvl1pPr>
          </a:lstStyle>
          <a:p>
            <a:pPr>
              <a:defRPr/>
            </a:pPr>
            <a:r>
              <a:rPr lang="de-DE" dirty="0"/>
              <a:t>  </a:t>
            </a:r>
          </a:p>
        </p:txBody>
      </p:sp>
    </p:spTree>
    <p:extLst>
      <p:ext uri="{BB962C8B-B14F-4D97-AF65-F5344CB8AC3E}">
        <p14:creationId xmlns:p14="http://schemas.microsoft.com/office/powerpoint/2010/main" xmlns="" val="42203784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471488" y="322263"/>
            <a:ext cx="8243916" cy="606407"/>
          </a:xfrm>
        </p:spPr>
        <p:txBody>
          <a:bodyPr/>
          <a:lstStyle/>
          <a:p>
            <a:r>
              <a:rPr lang="de-DE" dirty="0"/>
              <a:t>Titelmasterformat durch Klicken bearbeiten</a:t>
            </a:r>
          </a:p>
        </p:txBody>
      </p:sp>
      <p:sp>
        <p:nvSpPr>
          <p:cNvPr id="3" name="SmartArt-Platzhalter 2"/>
          <p:cNvSpPr>
            <a:spLocks noGrp="1"/>
          </p:cNvSpPr>
          <p:nvPr>
            <p:ph type="dgm" idx="1"/>
          </p:nvPr>
        </p:nvSpPr>
        <p:spPr>
          <a:xfrm>
            <a:off x="849313" y="1130300"/>
            <a:ext cx="6084887" cy="1779588"/>
          </a:xfrm>
        </p:spPr>
        <p:txBody>
          <a:bodyPr/>
          <a:lstStyle/>
          <a:p>
            <a:pPr lvl="0"/>
            <a:endParaRPr lang="de-DE" noProof="0"/>
          </a:p>
        </p:txBody>
      </p:sp>
      <p:sp>
        <p:nvSpPr>
          <p:cNvPr id="4" name="Foliennummernplatzhalter 3">
            <a:extLst>
              <a:ext uri="{FF2B5EF4-FFF2-40B4-BE49-F238E27FC236}">
                <a16:creationId xmlns:a16="http://schemas.microsoft.com/office/drawing/2014/main" xmlns="" id="{86D93F0B-99AE-4CE6-B067-71B523202574}"/>
              </a:ext>
            </a:extLst>
          </p:cNvPr>
          <p:cNvSpPr>
            <a:spLocks noGrp="1"/>
          </p:cNvSpPr>
          <p:nvPr>
            <p:ph type="sldNum" sz="quarter" idx="10"/>
          </p:nvPr>
        </p:nvSpPr>
        <p:spPr/>
        <p:txBody>
          <a:bodyPr/>
          <a:lstStyle>
            <a:lvl1pPr>
              <a:defRPr/>
            </a:lvl1pPr>
          </a:lstStyle>
          <a:p>
            <a:fld id="{C0812603-EDEB-4AA7-9CF7-A963E9AD081E}" type="slidenum">
              <a:rPr lang="de-DE" altLang="en-US" smtClean="0"/>
              <a:pPr/>
              <a:t>‹#›</a:t>
            </a:fld>
            <a:r>
              <a:rPr lang="de-DE" altLang="en-US" dirty="0"/>
              <a:t>  </a:t>
            </a:r>
          </a:p>
        </p:txBody>
      </p:sp>
      <p:sp>
        <p:nvSpPr>
          <p:cNvPr id="5" name="Fußzeilenplatzhalter 4">
            <a:extLst>
              <a:ext uri="{FF2B5EF4-FFF2-40B4-BE49-F238E27FC236}">
                <a16:creationId xmlns:a16="http://schemas.microsoft.com/office/drawing/2014/main" xmlns="" id="{A8B64F9D-2952-4F62-8147-F0B26C16E1BC}"/>
              </a:ext>
            </a:extLst>
          </p:cNvPr>
          <p:cNvSpPr>
            <a:spLocks noGrp="1"/>
          </p:cNvSpPr>
          <p:nvPr>
            <p:ph type="ftr" sz="quarter" idx="11"/>
          </p:nvPr>
        </p:nvSpPr>
        <p:spPr/>
        <p:txBody>
          <a:bodyPr/>
          <a:lstStyle>
            <a:lvl1pPr>
              <a:defRPr/>
            </a:lvl1pPr>
          </a:lstStyle>
          <a:p>
            <a:pPr>
              <a:defRPr/>
            </a:pPr>
            <a:r>
              <a:rPr lang="de-DE" dirty="0"/>
              <a:t>  </a:t>
            </a:r>
          </a:p>
        </p:txBody>
      </p:sp>
    </p:spTree>
    <p:extLst>
      <p:ext uri="{BB962C8B-B14F-4D97-AF65-F5344CB8AC3E}">
        <p14:creationId xmlns:p14="http://schemas.microsoft.com/office/powerpoint/2010/main" xmlns="" val="1094719896"/>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22654"/>
            <a:ext cx="8763000" cy="6713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28600" y="762000"/>
            <a:ext cx="8763000" cy="594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xmlns="" id="{B9A70B7E-CFCA-459A-9561-9CAF0193F10D}"/>
              </a:ext>
            </a:extLst>
          </p:cNvPr>
          <p:cNvSpPr>
            <a:spLocks noGrp="1"/>
          </p:cNvSpPr>
          <p:nvPr>
            <p:ph type="sldNum" sz="quarter" idx="4"/>
          </p:nvPr>
        </p:nvSpPr>
        <p:spPr>
          <a:xfrm>
            <a:off x="8915400" y="6629400"/>
            <a:ext cx="228600" cy="220362"/>
          </a:xfrm>
          <a:prstGeom prst="rect">
            <a:avLst/>
          </a:prstGeom>
        </p:spPr>
        <p:txBody>
          <a:bodyPr/>
          <a:lstStyle>
            <a:lvl1pPr>
              <a:defRPr sz="800">
                <a:solidFill>
                  <a:schemeClr val="tx1"/>
                </a:solidFill>
              </a:defRPr>
            </a:lvl1pPr>
          </a:lstStyle>
          <a:p>
            <a:pPr>
              <a:defRPr/>
            </a:pPr>
            <a:fld id="{B8F5A54C-6434-4C3B-9388-99B9EA1C42C7}" type="slidenum">
              <a:rPr lang="x-none" smtClean="0"/>
              <a:pPr>
                <a:defRPr/>
              </a:pPr>
              <a:t>‹#›</a:t>
            </a:fld>
            <a:endParaRPr lang="en-US" dirty="0"/>
          </a:p>
        </p:txBody>
      </p:sp>
    </p:spTree>
    <p:extLst>
      <p:ext uri="{BB962C8B-B14F-4D97-AF65-F5344CB8AC3E}">
        <p14:creationId xmlns:p14="http://schemas.microsoft.com/office/powerpoint/2010/main" xmlns="" val="85844816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23" r:id="rId4"/>
  </p:sldLayoutIdLst>
  <p:hf hdr="0" ftr="0" dt="0"/>
  <p:txStyles>
    <p:titleStyle>
      <a:lvl1pPr algn="ctr" rtl="0" eaLnBrk="1" fontAlgn="base" hangingPunct="1">
        <a:spcBef>
          <a:spcPct val="0"/>
        </a:spcBef>
        <a:spcAft>
          <a:spcPct val="0"/>
        </a:spcAft>
        <a:defRPr sz="40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p:titleStyle>
    <p:bodyStyle>
      <a:lvl1pPr marL="342900" indent="-342900" algn="l" rtl="0" eaLnBrk="1" fontAlgn="base" hangingPunct="1">
        <a:spcBef>
          <a:spcPct val="20000"/>
        </a:spcBef>
        <a:spcAft>
          <a:spcPts val="600"/>
        </a:spcAft>
        <a:buClr>
          <a:schemeClr val="accent2"/>
        </a:buClr>
        <a:buSzPct val="85000"/>
        <a:buFont typeface="Arial" panose="020B0604020202020204" pitchFamily="34" charset="0"/>
        <a:buChar char="•"/>
        <a:defRPr sz="3200">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ts val="600"/>
        </a:spcAft>
        <a:buClr>
          <a:schemeClr val="accent2"/>
        </a:buClr>
        <a:buSzPct val="75000"/>
        <a:buFont typeface="Courier New" panose="02070309020205020404" pitchFamily="49" charset="0"/>
        <a:buChar char="o"/>
        <a:defRPr sz="2800">
          <a:solidFill>
            <a:schemeClr val="tx1"/>
          </a:solidFill>
          <a:latin typeface="Calibri" panose="020F0502020204030204" pitchFamily="34" charset="0"/>
        </a:defRPr>
      </a:lvl2pPr>
      <a:lvl3pPr marL="11430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4pPr>
      <a:lvl5pPr marL="2057400" indent="-228600" algn="l" rtl="0" eaLnBrk="1" fontAlgn="base" hangingPunct="1">
        <a:spcBef>
          <a:spcPct val="20000"/>
        </a:spcBef>
        <a:spcAft>
          <a:spcPts val="600"/>
        </a:spcAft>
        <a:buChar char="»"/>
        <a:defRPr sz="24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B3B705FA-C659-4A52-8194-FEC5BEA85962}"/>
              </a:ext>
            </a:extLst>
          </p:cNvPr>
          <p:cNvSpPr>
            <a:spLocks noGrp="1" noChangeArrowheads="1"/>
          </p:cNvSpPr>
          <p:nvPr>
            <p:ph type="title"/>
          </p:nvPr>
        </p:nvSpPr>
        <p:spPr bwMode="auto">
          <a:xfrm>
            <a:off x="471488" y="322263"/>
            <a:ext cx="8243887" cy="60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br>
              <a:rPr lang="de-DE" altLang="en-US"/>
            </a:br>
            <a:endParaRPr lang="de-DE" altLang="en-US"/>
          </a:p>
        </p:txBody>
      </p:sp>
      <p:sp>
        <p:nvSpPr>
          <p:cNvPr id="1027" name="Rectangle 3">
            <a:extLst>
              <a:ext uri="{FF2B5EF4-FFF2-40B4-BE49-F238E27FC236}">
                <a16:creationId xmlns:a16="http://schemas.microsoft.com/office/drawing/2014/main" xmlns="" id="{0AE2B8D3-A89B-4643-AE4A-B30FB6FDA092}"/>
              </a:ext>
            </a:extLst>
          </p:cNvPr>
          <p:cNvSpPr>
            <a:spLocks noGrp="1" noChangeArrowheads="1"/>
          </p:cNvSpPr>
          <p:nvPr>
            <p:ph type="body" idx="1"/>
          </p:nvPr>
        </p:nvSpPr>
        <p:spPr bwMode="auto">
          <a:xfrm>
            <a:off x="500063" y="1071563"/>
            <a:ext cx="8215312" cy="178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altLang="en-US"/>
              <a:t>Mastertextformat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30" name="Rectangle 6">
            <a:extLst>
              <a:ext uri="{FF2B5EF4-FFF2-40B4-BE49-F238E27FC236}">
                <a16:creationId xmlns:a16="http://schemas.microsoft.com/office/drawing/2014/main" xmlns="" id="{BA5D3075-ADDE-46D5-A717-0FA75B64F7AD}"/>
              </a:ext>
            </a:extLst>
          </p:cNvPr>
          <p:cNvSpPr>
            <a:spLocks noGrp="1" noChangeArrowheads="1"/>
          </p:cNvSpPr>
          <p:nvPr>
            <p:ph type="sldNum" sz="quarter" idx="4"/>
          </p:nvPr>
        </p:nvSpPr>
        <p:spPr bwMode="auto">
          <a:xfrm>
            <a:off x="179388" y="6597650"/>
            <a:ext cx="504825"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FCE4B70C-0B96-43DD-8B2B-FC5A3F615CEC}" type="slidenum">
              <a:rPr lang="de-DE" altLang="en-US" smtClean="0"/>
              <a:pPr/>
              <a:t>‹#›</a:t>
            </a:fld>
            <a:r>
              <a:rPr lang="de-DE" altLang="en-US" dirty="0"/>
              <a:t>  </a:t>
            </a:r>
          </a:p>
        </p:txBody>
      </p:sp>
      <p:sp>
        <p:nvSpPr>
          <p:cNvPr id="1574" name="Rectangle 550">
            <a:extLst>
              <a:ext uri="{FF2B5EF4-FFF2-40B4-BE49-F238E27FC236}">
                <a16:creationId xmlns:a16="http://schemas.microsoft.com/office/drawing/2014/main" xmlns="" id="{89909BE8-AB23-449D-B56F-7CDF20C84049}"/>
              </a:ext>
            </a:extLst>
          </p:cNvPr>
          <p:cNvSpPr>
            <a:spLocks noGrp="1" noChangeArrowheads="1"/>
          </p:cNvSpPr>
          <p:nvPr>
            <p:ph type="ftr" sz="quarter" idx="3"/>
          </p:nvPr>
        </p:nvSpPr>
        <p:spPr bwMode="auto">
          <a:xfrm>
            <a:off x="2411413" y="6597650"/>
            <a:ext cx="432117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20000"/>
              </a:lnSpc>
              <a:defRPr sz="1000">
                <a:latin typeface="Arial" charset="0"/>
              </a:defRPr>
            </a:lvl1pPr>
          </a:lstStyle>
          <a:p>
            <a:pPr>
              <a:defRPr/>
            </a:pPr>
            <a:r>
              <a:rPr lang="de-DE" dirty="0"/>
              <a:t>  </a:t>
            </a:r>
          </a:p>
        </p:txBody>
      </p:sp>
    </p:spTree>
    <p:extLst>
      <p:ext uri="{BB962C8B-B14F-4D97-AF65-F5344CB8AC3E}">
        <p14:creationId xmlns:p14="http://schemas.microsoft.com/office/powerpoint/2010/main" xmlns="" val="1951921068"/>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Lst>
  <p:transition spd="slow"/>
  <p:hf hdr="0" dt="0"/>
  <p:txStyles>
    <p:titleStyle>
      <a:lvl1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MD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14.wmf"/><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14.wmf"/><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HMAC" TargetMode="External"/><Relationship Id="rId2" Type="http://schemas.openxmlformats.org/officeDocument/2006/relationships/hyperlink" Target="https://simple.wikipedia.org/wiki/Cryptographic_hash_function" TargetMode="External"/><Relationship Id="rId1" Type="http://schemas.openxmlformats.org/officeDocument/2006/relationships/slideLayout" Target="../slideLayouts/slideLayout2.xml"/><Relationship Id="rId4" Type="http://schemas.openxmlformats.org/officeDocument/2006/relationships/hyperlink" Target="https://en.wikipedia.org/wiki/Digital_signatur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0"/>
            <a:ext cx="8763000" cy="860425"/>
          </a:xfrm>
        </p:spPr>
        <p:txBody>
          <a:bodyPr/>
          <a:lstStyle/>
          <a:p>
            <a:r>
              <a:rPr lang="en-US" sz="4400" dirty="0"/>
              <a:t>Hashing</a:t>
            </a:r>
            <a:endParaRPr lang="en-US" sz="5400" dirty="0"/>
          </a:p>
        </p:txBody>
      </p:sp>
      <p:sp>
        <p:nvSpPr>
          <p:cNvPr id="4" name="TextBox 3">
            <a:extLst>
              <a:ext uri="{FF2B5EF4-FFF2-40B4-BE49-F238E27FC236}">
                <a16:creationId xmlns:a16="http://schemas.microsoft.com/office/drawing/2014/main" xmlns="" id="{CBC306E7-6CC1-402A-91BA-390DB4F1F3E8}"/>
              </a:ext>
            </a:extLst>
          </p:cNvPr>
          <p:cNvSpPr txBox="1"/>
          <p:nvPr/>
        </p:nvSpPr>
        <p:spPr>
          <a:xfrm>
            <a:off x="38100" y="6314673"/>
            <a:ext cx="1295400" cy="4770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US" dirty="0"/>
          </a:p>
        </p:txBody>
      </p:sp>
      <p:pic>
        <p:nvPicPr>
          <p:cNvPr id="3" name="Picture 2" descr="Image result for hashing">
            <a:extLst>
              <a:ext uri="{FF2B5EF4-FFF2-40B4-BE49-F238E27FC236}">
                <a16:creationId xmlns:a16="http://schemas.microsoft.com/office/drawing/2014/main" xmlns="" id="{1F37E2ED-39D3-4A7A-825A-CB004BEA3FE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05200" y="2895600"/>
            <a:ext cx="1924050" cy="2371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1598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File Transmission</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91056" y="838200"/>
            <a:ext cx="5038088" cy="5572125"/>
          </a:xfrm>
          <a:prstGeom prst="rect">
            <a:avLst/>
          </a:prstGeom>
        </p:spPr>
      </p:pic>
      <p:sp>
        <p:nvSpPr>
          <p:cNvPr id="3" name="Rectangle 2">
            <a:extLst>
              <a:ext uri="{FF2B5EF4-FFF2-40B4-BE49-F238E27FC236}">
                <a16:creationId xmlns:a16="http://schemas.microsoft.com/office/drawing/2014/main" xmlns="" id="{8571A998-038B-456B-A903-6377390F8FA1}"/>
              </a:ext>
            </a:extLst>
          </p:cNvPr>
          <p:cNvSpPr/>
          <p:nvPr/>
        </p:nvSpPr>
        <p:spPr>
          <a:xfrm>
            <a:off x="152400" y="6410325"/>
            <a:ext cx="5486400" cy="369332"/>
          </a:xfrm>
          <a:prstGeom prst="rect">
            <a:avLst/>
          </a:prstGeom>
        </p:spPr>
        <p:txBody>
          <a:bodyPr wrap="square">
            <a:spAutoFit/>
          </a:bodyPr>
          <a:lstStyle/>
          <a:p>
            <a:r>
              <a:rPr lang="en-US" sz="1800" dirty="0">
                <a:solidFill>
                  <a:schemeClr val="tx1"/>
                </a:solidFill>
                <a:hlinkClick r:id="rId4"/>
              </a:rPr>
              <a:t>https://en.wikipedia.org/wiki/MD5</a:t>
            </a:r>
            <a:r>
              <a:rPr lang="en-US" sz="1800" dirty="0">
                <a:solidFill>
                  <a:schemeClr val="tx1"/>
                </a:solidFill>
              </a:rPr>
              <a:t> </a:t>
            </a:r>
          </a:p>
        </p:txBody>
      </p:sp>
    </p:spTree>
    <p:extLst>
      <p:ext uri="{BB962C8B-B14F-4D97-AF65-F5344CB8AC3E}">
        <p14:creationId xmlns:p14="http://schemas.microsoft.com/office/powerpoint/2010/main" xmlns="" val="150428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Password Storage</a:t>
            </a:r>
          </a:p>
        </p:txBody>
      </p:sp>
      <p:sp>
        <p:nvSpPr>
          <p:cNvPr id="3" name="Content Placeholder 2"/>
          <p:cNvSpPr>
            <a:spLocks noGrp="1"/>
          </p:cNvSpPr>
          <p:nvPr>
            <p:ph idx="1"/>
          </p:nvPr>
        </p:nvSpPr>
        <p:spPr>
          <a:xfrm>
            <a:off x="457200" y="762000"/>
            <a:ext cx="8229600" cy="2590800"/>
          </a:xfrm>
        </p:spPr>
        <p:txBody>
          <a:bodyPr/>
          <a:lstStyle/>
          <a:p>
            <a:r>
              <a:rPr lang="en-US" dirty="0"/>
              <a:t>When designing an application that stores passwords, don’t store them in plaintext</a:t>
            </a:r>
          </a:p>
          <a:p>
            <a:pPr lvl="1"/>
            <a:r>
              <a:rPr lang="en-US" dirty="0"/>
              <a:t>If someone steals your password file, then they have all the user passwords!</a:t>
            </a:r>
          </a:p>
          <a:p>
            <a:pPr lvl="1"/>
            <a:r>
              <a:rPr lang="en-US" dirty="0"/>
              <a:t>Store </a:t>
            </a:r>
            <a:r>
              <a:rPr lang="en-US" b="1" dirty="0">
                <a:solidFill>
                  <a:srgbClr val="C00000"/>
                </a:solidFill>
              </a:rPr>
              <a:t>salted hashed passwords </a:t>
            </a:r>
            <a:r>
              <a:rPr lang="en-US" dirty="0"/>
              <a:t>instead</a:t>
            </a:r>
          </a:p>
          <a:p>
            <a:pPr lvl="1"/>
            <a:r>
              <a:rPr lang="en-US" dirty="0"/>
              <a:t>A </a:t>
            </a:r>
            <a:r>
              <a:rPr lang="en-US" b="1" dirty="0"/>
              <a:t>salt</a:t>
            </a:r>
            <a:r>
              <a:rPr lang="en-US" dirty="0"/>
              <a:t> is random data (similar to nonce) that is concatenated with the password then hashed. </a:t>
            </a:r>
          </a:p>
          <a:p>
            <a:pPr lvl="1"/>
            <a:r>
              <a:rPr lang="en-US" dirty="0"/>
              <a:t>The primary function of salts is to defend against </a:t>
            </a:r>
            <a:r>
              <a:rPr lang="en-US" dirty="0">
                <a:solidFill>
                  <a:srgbClr val="0070C0"/>
                </a:solidFill>
              </a:rPr>
              <a:t>dictionary attacks</a:t>
            </a:r>
            <a:r>
              <a:rPr lang="en-US" dirty="0"/>
              <a:t>.</a:t>
            </a:r>
          </a:p>
        </p:txBody>
      </p:sp>
      <p:sp>
        <p:nvSpPr>
          <p:cNvPr id="4" name="Slide Number Placeholder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8F5A54C-6434-4C3B-9388-99B9EA1C42C7}"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en-US" sz="800" b="0" i="0" u="none" strike="noStrike" kern="1200" cap="none" spc="0" normalizeH="0" baseline="0" noProof="0">
              <a:ln>
                <a:noFill/>
              </a:ln>
              <a:solidFill>
                <a:prstClr val="black"/>
              </a:solidFill>
              <a:effectLst/>
              <a:uLnTx/>
              <a:uFillTx/>
              <a:latin typeface="Corbel" pitchFamily="34" charset="0"/>
              <a:ea typeface="+mn-ea"/>
              <a:cs typeface="+mn-cs"/>
            </a:endParaRPr>
          </a:p>
        </p:txBody>
      </p:sp>
      <p:sp>
        <p:nvSpPr>
          <p:cNvPr id="5" name="TextBox 4">
            <a:extLst>
              <a:ext uri="{FF2B5EF4-FFF2-40B4-BE49-F238E27FC236}">
                <a16:creationId xmlns:a16="http://schemas.microsoft.com/office/drawing/2014/main" xmlns="" id="{B29B4356-C440-47F2-BF78-3015FA24D796}"/>
              </a:ext>
            </a:extLst>
          </p:cNvPr>
          <p:cNvSpPr txBox="1"/>
          <p:nvPr/>
        </p:nvSpPr>
        <p:spPr>
          <a:xfrm>
            <a:off x="762000" y="6421965"/>
            <a:ext cx="6553200" cy="369332"/>
          </a:xfrm>
          <a:prstGeom prst="rect">
            <a:avLst/>
          </a:prstGeom>
          <a:noFill/>
        </p:spPr>
        <p:txBody>
          <a:bodyPr wrap="square" rtlCol="0">
            <a:spAutoFit/>
          </a:bodyPr>
          <a:lstStyle/>
          <a:p>
            <a:r>
              <a:rPr lang="en-US" sz="1800" b="1" dirty="0">
                <a:solidFill>
                  <a:srgbClr val="0070C0"/>
                </a:solidFill>
                <a:latin typeface="Calibri" panose="020F0502020204030204" pitchFamily="34" charset="0"/>
                <a:cs typeface="Calibri" panose="020F0502020204030204" pitchFamily="34" charset="0"/>
              </a:rPr>
              <a:t>=&gt; Using a different slat produces a different hash</a:t>
            </a:r>
          </a:p>
        </p:txBody>
      </p:sp>
      <p:pic>
        <p:nvPicPr>
          <p:cNvPr id="7" name="Picture 6">
            <a:extLst>
              <a:ext uri="{FF2B5EF4-FFF2-40B4-BE49-F238E27FC236}">
                <a16:creationId xmlns:a16="http://schemas.microsoft.com/office/drawing/2014/main" xmlns="" id="{323DA817-2C15-4E39-ABA8-7BA22B036837}"/>
              </a:ext>
            </a:extLst>
          </p:cNvPr>
          <p:cNvPicPr>
            <a:picLocks noChangeAspect="1"/>
          </p:cNvPicPr>
          <p:nvPr/>
        </p:nvPicPr>
        <p:blipFill>
          <a:blip r:embed="rId2"/>
          <a:stretch>
            <a:fillRect/>
          </a:stretch>
        </p:blipFill>
        <p:spPr>
          <a:xfrm>
            <a:off x="0" y="5486400"/>
            <a:ext cx="9144000" cy="895954"/>
          </a:xfrm>
          <a:prstGeom prst="rect">
            <a:avLst/>
          </a:prstGeom>
        </p:spPr>
      </p:pic>
      <p:pic>
        <p:nvPicPr>
          <p:cNvPr id="1026" name="Picture 2" descr="Adding Salt to Hashing: A Better Way to Store Passwords">
            <a:extLst>
              <a:ext uri="{FF2B5EF4-FFF2-40B4-BE49-F238E27FC236}">
                <a16:creationId xmlns:a16="http://schemas.microsoft.com/office/drawing/2014/main" xmlns="" id="{D8BC1C0E-E1F3-45AF-BC00-C4E2B4C9E7C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986" y="2685143"/>
            <a:ext cx="801611" cy="8016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4024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0C4C691-8CF9-4EA9-83BB-452CCC302B20}"/>
              </a:ext>
            </a:extLst>
          </p:cNvPr>
          <p:cNvSpPr>
            <a:spLocks noGrp="1"/>
          </p:cNvSpPr>
          <p:nvPr>
            <p:ph type="ctrTitle"/>
          </p:nvPr>
        </p:nvSpPr>
        <p:spPr>
          <a:xfrm>
            <a:off x="762000" y="998515"/>
            <a:ext cx="7772400" cy="1470025"/>
          </a:xfrm>
        </p:spPr>
        <p:txBody>
          <a:bodyPr/>
          <a:lstStyle/>
          <a:p>
            <a:r>
              <a:rPr lang="en-US" dirty="0"/>
              <a:t>Message Authentication Code (MAC)</a:t>
            </a:r>
          </a:p>
        </p:txBody>
      </p:sp>
      <p:sp>
        <p:nvSpPr>
          <p:cNvPr id="4" name="Slide Number Placeholder 3">
            <a:extLst>
              <a:ext uri="{FF2B5EF4-FFF2-40B4-BE49-F238E27FC236}">
                <a16:creationId xmlns:a16="http://schemas.microsoft.com/office/drawing/2014/main" xmlns="" id="{F008A0DE-6EB1-4E36-807B-05A7ED3D2C5F}"/>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8F5A54C-6434-4C3B-9388-99B9EA1C42C7}" type="slidenum">
              <a:rPr kumimoji="0" lang="x-none" sz="800" b="0" i="0" u="none" strike="noStrike" kern="1200" cap="none" spc="0" normalizeH="0" baseline="0" noProof="0" smtClean="0">
                <a:ln>
                  <a:noFill/>
                </a:ln>
                <a:solidFill>
                  <a:prstClr val="black"/>
                </a:solidFill>
                <a:effectLst/>
                <a:uLnTx/>
                <a:uFillTx/>
                <a:latin typeface="Corbel"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12</a:t>
            </a:fld>
            <a:endParaRPr kumimoji="0" lang="en-US" sz="800" b="0" i="0" u="none" strike="noStrike" kern="1200" cap="none" spc="0" normalizeH="0" baseline="0" noProof="0" dirty="0">
              <a:ln>
                <a:noFill/>
              </a:ln>
              <a:solidFill>
                <a:prstClr val="black"/>
              </a:solidFill>
              <a:effectLst/>
              <a:uLnTx/>
              <a:uFillTx/>
              <a:latin typeface="Corbel" pitchFamily="34" charset="0"/>
              <a:ea typeface="+mn-ea"/>
              <a:cs typeface="+mn-cs"/>
            </a:endParaRPr>
          </a:p>
        </p:txBody>
      </p:sp>
      <p:pic>
        <p:nvPicPr>
          <p:cNvPr id="1026" name="Picture 2" descr="Image result for Message Authentication Code (MAC)">
            <a:extLst>
              <a:ext uri="{FF2B5EF4-FFF2-40B4-BE49-F238E27FC236}">
                <a16:creationId xmlns:a16="http://schemas.microsoft.com/office/drawing/2014/main" xmlns="" id="{FEC7DBD6-BFC8-4806-8CD4-3D8938CC1FC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2979988"/>
            <a:ext cx="6172200" cy="3303628"/>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D:\Users\ae\AppData\Local\Temp\SNAGHTML1a79dea4.PNG">
            <a:extLst>
              <a:ext uri="{FF2B5EF4-FFF2-40B4-BE49-F238E27FC236}">
                <a16:creationId xmlns:a16="http://schemas.microsoft.com/office/drawing/2014/main" xmlns="" id="{0566699F-6FD7-4ECA-ADB6-C74654781BB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11" y="2979988"/>
            <a:ext cx="1967434" cy="906212"/>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4aokgnbc[1]">
            <a:extLst>
              <a:ext uri="{FF2B5EF4-FFF2-40B4-BE49-F238E27FC236}">
                <a16:creationId xmlns:a16="http://schemas.microsoft.com/office/drawing/2014/main" xmlns="" id="{762A2D19-BA09-4328-B545-2B8770A27065}"/>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18009" y="2639023"/>
            <a:ext cx="637436" cy="7899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843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Inhaltsplatzhalter 1">
            <a:extLst>
              <a:ext uri="{FF2B5EF4-FFF2-40B4-BE49-F238E27FC236}">
                <a16:creationId xmlns:a16="http://schemas.microsoft.com/office/drawing/2014/main" xmlns="" id="{62BE460D-F37B-47F3-9221-1F4AC8E9859C}"/>
              </a:ext>
            </a:extLst>
          </p:cNvPr>
          <p:cNvSpPr>
            <a:spLocks noGrp="1"/>
          </p:cNvSpPr>
          <p:nvPr>
            <p:ph idx="1"/>
          </p:nvPr>
        </p:nvSpPr>
        <p:spPr>
          <a:xfrm>
            <a:off x="396969" y="726599"/>
            <a:ext cx="8215312" cy="1177925"/>
          </a:xfrm>
        </p:spPr>
        <p:txBody>
          <a:bodyPr/>
          <a:lstStyle/>
          <a:p>
            <a:pPr>
              <a:buFontTx/>
              <a:buChar char="•"/>
            </a:pPr>
            <a:r>
              <a:rPr lang="en-US" altLang="en-US" sz="2400" dirty="0"/>
              <a:t>MACs append an authentication tag to a message</a:t>
            </a:r>
          </a:p>
          <a:p>
            <a:pPr>
              <a:buFontTx/>
              <a:buChar char="•"/>
            </a:pPr>
            <a:r>
              <a:rPr lang="de-DE" altLang="en-US" sz="2400" dirty="0"/>
              <a:t>MACs use a symmetric key </a:t>
            </a:r>
            <a:r>
              <a:rPr lang="de-DE" altLang="en-US" sz="2400" b="1" i="1" dirty="0"/>
              <a:t>k</a:t>
            </a:r>
            <a:r>
              <a:rPr lang="de-DE" altLang="en-US" sz="2400" dirty="0"/>
              <a:t> for generation and verification</a:t>
            </a:r>
          </a:p>
        </p:txBody>
      </p:sp>
      <p:sp>
        <p:nvSpPr>
          <p:cNvPr id="8195" name="Titel 2">
            <a:extLst>
              <a:ext uri="{FF2B5EF4-FFF2-40B4-BE49-F238E27FC236}">
                <a16:creationId xmlns:a16="http://schemas.microsoft.com/office/drawing/2014/main" xmlns="" id="{29FD4CD6-CF75-4E6B-A4B1-DDE81DDF1BDF}"/>
              </a:ext>
            </a:extLst>
          </p:cNvPr>
          <p:cNvSpPr>
            <a:spLocks noGrp="1"/>
          </p:cNvSpPr>
          <p:nvPr>
            <p:ph type="title"/>
          </p:nvPr>
        </p:nvSpPr>
        <p:spPr/>
        <p:txBody>
          <a:bodyPr/>
          <a:lstStyle/>
          <a:p>
            <a:r>
              <a:rPr lang="de-DE" altLang="en-US" sz="3200" dirty="0"/>
              <a:t>Principle of Message Authentication Code (MAC)</a:t>
            </a:r>
          </a:p>
        </p:txBody>
      </p:sp>
      <p:sp>
        <p:nvSpPr>
          <p:cNvPr id="8196" name="Foliennummernplatzhalter 3">
            <a:extLst>
              <a:ext uri="{FF2B5EF4-FFF2-40B4-BE49-F238E27FC236}">
                <a16:creationId xmlns:a16="http://schemas.microsoft.com/office/drawing/2014/main" xmlns="" id="{969E8B6D-32CF-46D3-B177-F2C165CCD7F3}"/>
              </a:ext>
            </a:extLst>
          </p:cNvPr>
          <p:cNvSpPr>
            <a:spLocks noGrp="1"/>
          </p:cNvSpPr>
          <p:nvPr>
            <p:ph type="sldNum" sz="quarter" idx="10"/>
          </p:nvPr>
        </p:nvSpPr>
        <p:spPr>
          <a:xfrm>
            <a:off x="8612281" y="6642100"/>
            <a:ext cx="504825" cy="215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EDE8EDB8-51A5-4910-8B04-8545C63FEBB4}"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13</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8197" name="Fußzeilenplatzhalter 4">
            <a:extLst>
              <a:ext uri="{FF2B5EF4-FFF2-40B4-BE49-F238E27FC236}">
                <a16:creationId xmlns:a16="http://schemas.microsoft.com/office/drawing/2014/main" xmlns="" id="{A839DA5E-DC56-4BA2-82EE-4E66B87FBC4D}"/>
              </a:ext>
            </a:extLst>
          </p:cNvPr>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pic>
        <p:nvPicPr>
          <p:cNvPr id="2052" name="Picture 4" descr="MAC.svg">
            <a:extLst>
              <a:ext uri="{FF2B5EF4-FFF2-40B4-BE49-F238E27FC236}">
                <a16:creationId xmlns:a16="http://schemas.microsoft.com/office/drawing/2014/main" xmlns="" id="{04F87584-7E36-4CF7-8243-3811F69C2AD7}"/>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161910" y="2362200"/>
            <a:ext cx="6896379" cy="42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5" descr="4aokgnbc[1]">
            <a:extLst>
              <a:ext uri="{FF2B5EF4-FFF2-40B4-BE49-F238E27FC236}">
                <a16:creationId xmlns:a16="http://schemas.microsoft.com/office/drawing/2014/main" xmlns="" id="{28580953-D883-4748-865F-2DEFE0350E46}"/>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179696" y="1932977"/>
            <a:ext cx="860806"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70380406"/>
      </p:ext>
    </p:extLst>
  </p:cSld>
  <p:clrMapOvr>
    <a:overrideClrMapping bg1="lt1" tx1="dk1" bg2="lt2" tx2="dk2" accent1="accent1" accent2="accent2" accent3="accent3" accent4="accent4" accent5="accent5" accent6="accent6" hlink="hlink" folHlink="folHlink"/>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Inhaltsplatzhalter 1">
            <a:extLst>
              <a:ext uri="{FF2B5EF4-FFF2-40B4-BE49-F238E27FC236}">
                <a16:creationId xmlns:a16="http://schemas.microsoft.com/office/drawing/2014/main" xmlns="" id="{36274306-74A1-4581-A90A-0DE03B9E86AB}"/>
              </a:ext>
            </a:extLst>
          </p:cNvPr>
          <p:cNvSpPr>
            <a:spLocks noGrp="1"/>
          </p:cNvSpPr>
          <p:nvPr>
            <p:ph idx="1"/>
          </p:nvPr>
        </p:nvSpPr>
        <p:spPr>
          <a:xfrm>
            <a:off x="244333" y="533400"/>
            <a:ext cx="8762999" cy="5264150"/>
          </a:xfrm>
        </p:spPr>
        <p:txBody>
          <a:bodyPr/>
          <a:lstStyle/>
          <a:p>
            <a:pPr>
              <a:buFontTx/>
              <a:buAutoNum type="arabicPeriod"/>
            </a:pPr>
            <a:r>
              <a:rPr lang="en-US" altLang="en-US" sz="2200" b="1" dirty="0"/>
              <a:t>Cryptographic hash</a:t>
            </a:r>
            <a:br>
              <a:rPr lang="en-US" altLang="en-US" sz="2200" b="1" dirty="0"/>
            </a:br>
            <a:r>
              <a:rPr lang="en-US" altLang="en-US" sz="2200" dirty="0"/>
              <a:t>A MAC generates a cryptographically secure authentication tag for a given message. MAC accept a message of arbitrary length and generate fixed-size authentication tag.</a:t>
            </a:r>
          </a:p>
          <a:p>
            <a:pPr marL="342900" indent="-342900">
              <a:buFontTx/>
              <a:buAutoNum type="arabicPeriod"/>
            </a:pPr>
            <a:r>
              <a:rPr lang="en-US" altLang="en-US" sz="2200" b="1" dirty="0"/>
              <a:t>Symmetric </a:t>
            </a:r>
            <a:br>
              <a:rPr lang="en-US" altLang="en-US" sz="2200" b="1" dirty="0"/>
            </a:br>
            <a:r>
              <a:rPr lang="en-US" altLang="en-US" sz="2200" dirty="0"/>
              <a:t>MACs are based on secret symmetric keys. The signing and verifying parties must share a secret key.</a:t>
            </a:r>
          </a:p>
          <a:p>
            <a:pPr marL="342900" indent="-342900">
              <a:spcAft>
                <a:spcPts val="0"/>
              </a:spcAft>
              <a:buFontTx/>
              <a:buAutoNum type="arabicPeriod"/>
            </a:pPr>
            <a:r>
              <a:rPr lang="de-DE" altLang="en-US" sz="2200" b="1" dirty="0"/>
              <a:t>Message integrity</a:t>
            </a:r>
            <a:br>
              <a:rPr lang="de-DE" altLang="en-US" sz="2200" b="1" dirty="0"/>
            </a:br>
            <a:r>
              <a:rPr lang="de-DE" altLang="en-US" sz="2200" dirty="0"/>
              <a:t>MACs providemessage integrity: Any manipulations </a:t>
            </a:r>
            <a:r>
              <a:rPr lang="en-US" altLang="en-US" sz="2200" dirty="0"/>
              <a:t>of a message during transit will be detected by the receiver.</a:t>
            </a:r>
          </a:p>
          <a:p>
            <a:pPr marL="0" indent="0">
              <a:buNone/>
            </a:pPr>
            <a:r>
              <a:rPr lang="en-US" altLang="en-US" sz="2200" dirty="0"/>
              <a:t>(An attacker who alters the message will be unable to alter the associated MAC value without knowledge of the secret key)</a:t>
            </a:r>
          </a:p>
          <a:p>
            <a:pPr marL="457200" indent="-457200">
              <a:spcAft>
                <a:spcPts val="0"/>
              </a:spcAft>
              <a:buFont typeface="+mj-lt"/>
              <a:buAutoNum type="arabicPeriod" startAt="4"/>
            </a:pPr>
            <a:r>
              <a:rPr lang="en-US" altLang="en-US" sz="2200" b="1" dirty="0"/>
              <a:t>Message authentication </a:t>
            </a:r>
            <a:br>
              <a:rPr lang="en-US" altLang="en-US" sz="2200" b="1" dirty="0"/>
            </a:br>
            <a:r>
              <a:rPr lang="en-US" altLang="en-US" sz="2200" dirty="0"/>
              <a:t>The receiving party is assured of the origin of </a:t>
            </a:r>
            <a:r>
              <a:rPr lang="de-DE" altLang="en-US" sz="2200" dirty="0"/>
              <a:t>the message.</a:t>
            </a:r>
          </a:p>
          <a:p>
            <a:pPr marL="342900" indent="-342900">
              <a:buFontTx/>
              <a:buAutoNum type="arabicPeriod" startAt="4"/>
            </a:pPr>
            <a:r>
              <a:rPr lang="en-US" altLang="en-US" sz="2200" b="1" dirty="0"/>
              <a:t>No nonrepudiation </a:t>
            </a:r>
            <a:br>
              <a:rPr lang="en-US" altLang="en-US" sz="2200" b="1" dirty="0"/>
            </a:br>
            <a:r>
              <a:rPr lang="en-US" altLang="en-US" sz="2200" dirty="0"/>
              <a:t>Since MACs are based on symmetric principles, they do not provide nonrepudiation.</a:t>
            </a:r>
            <a:endParaRPr lang="de-DE" altLang="en-US" sz="2200" dirty="0"/>
          </a:p>
        </p:txBody>
      </p:sp>
      <p:sp>
        <p:nvSpPr>
          <p:cNvPr id="9219" name="Titel 2">
            <a:extLst>
              <a:ext uri="{FF2B5EF4-FFF2-40B4-BE49-F238E27FC236}">
                <a16:creationId xmlns:a16="http://schemas.microsoft.com/office/drawing/2014/main" xmlns="" id="{8962D5A1-A426-4C65-87D5-E08A49D8ECC5}"/>
              </a:ext>
            </a:extLst>
          </p:cNvPr>
          <p:cNvSpPr>
            <a:spLocks noGrp="1"/>
          </p:cNvSpPr>
          <p:nvPr>
            <p:ph type="title"/>
          </p:nvPr>
        </p:nvSpPr>
        <p:spPr/>
        <p:txBody>
          <a:bodyPr/>
          <a:lstStyle/>
          <a:p>
            <a:r>
              <a:rPr lang="de-DE" altLang="en-US" sz="3600" dirty="0"/>
              <a:t>Properties of MAC</a:t>
            </a:r>
          </a:p>
        </p:txBody>
      </p:sp>
      <p:sp>
        <p:nvSpPr>
          <p:cNvPr id="9220" name="Foliennummernplatzhalter 3">
            <a:extLst>
              <a:ext uri="{FF2B5EF4-FFF2-40B4-BE49-F238E27FC236}">
                <a16:creationId xmlns:a16="http://schemas.microsoft.com/office/drawing/2014/main" xmlns="" id="{AE578310-DDB1-46B3-A1CF-23EF12BDEF19}"/>
              </a:ext>
            </a:extLst>
          </p:cNvPr>
          <p:cNvSpPr>
            <a:spLocks noGrp="1"/>
          </p:cNvSpPr>
          <p:nvPr>
            <p:ph type="sldNum" sz="quarter" idx="10"/>
          </p:nvPr>
        </p:nvSpPr>
        <p:spPr>
          <a:xfrm>
            <a:off x="8612281" y="6605999"/>
            <a:ext cx="504825" cy="215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A13A2A4C-DB67-4189-BAC0-C002F70A51C2}"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14</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9221" name="Fußzeilenplatzhalter 4">
            <a:extLst>
              <a:ext uri="{FF2B5EF4-FFF2-40B4-BE49-F238E27FC236}">
                <a16:creationId xmlns:a16="http://schemas.microsoft.com/office/drawing/2014/main" xmlns="" id="{38F6C164-C3A2-4AF7-8749-CD62A3073C62}"/>
              </a:ext>
            </a:extLst>
          </p:cNvPr>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xmlns="" val="2833309166"/>
      </p:ext>
    </p:extLst>
  </p:cSld>
  <p:clrMapOvr>
    <a:overrideClrMapping bg1="lt1" tx1="dk1" bg2="lt2" tx2="dk2" accent1="accent1" accent2="accent2" accent3="accent3" accent4="accent4" accent5="accent5" accent6="accent6" hlink="hlink" folHlink="folHlink"/>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Inhaltsplatzhalter 1">
            <a:extLst>
              <a:ext uri="{FF2B5EF4-FFF2-40B4-BE49-F238E27FC236}">
                <a16:creationId xmlns:a16="http://schemas.microsoft.com/office/drawing/2014/main" xmlns="" id="{6195B159-7B44-42BA-88E6-77324914E1CF}"/>
              </a:ext>
            </a:extLst>
          </p:cNvPr>
          <p:cNvSpPr>
            <a:spLocks noGrp="1"/>
          </p:cNvSpPr>
          <p:nvPr>
            <p:ph idx="1"/>
          </p:nvPr>
        </p:nvSpPr>
        <p:spPr>
          <a:xfrm>
            <a:off x="404812" y="759415"/>
            <a:ext cx="8334375" cy="5729695"/>
          </a:xfrm>
        </p:spPr>
        <p:txBody>
          <a:bodyPr/>
          <a:lstStyle/>
          <a:p>
            <a:pPr>
              <a:spcAft>
                <a:spcPts val="400"/>
              </a:spcAft>
              <a:buFontTx/>
              <a:buChar char="•"/>
            </a:pPr>
            <a:r>
              <a:rPr lang="de-DE" altLang="en-US" sz="3000" dirty="0"/>
              <a:t>MAC can be realized with cryptographic hash functions (e.g., SHA-1)</a:t>
            </a:r>
          </a:p>
          <a:p>
            <a:pPr>
              <a:spcAft>
                <a:spcPts val="400"/>
              </a:spcAft>
              <a:buFontTx/>
              <a:buChar char="•"/>
            </a:pPr>
            <a:r>
              <a:rPr lang="de-DE" altLang="en-US" sz="3000" dirty="0"/>
              <a:t>Basic idea: Key </a:t>
            </a:r>
            <a:r>
              <a:rPr lang="en-US" altLang="en-US" sz="3000" dirty="0"/>
              <a:t>is hashed together with the message</a:t>
            </a:r>
          </a:p>
          <a:p>
            <a:pPr>
              <a:spcAft>
                <a:spcPts val="400"/>
              </a:spcAft>
              <a:buFontTx/>
              <a:buChar char="•"/>
            </a:pPr>
            <a:r>
              <a:rPr lang="en-US" altLang="en-US" sz="3000" dirty="0"/>
              <a:t>Two possible constructions:</a:t>
            </a:r>
          </a:p>
          <a:p>
            <a:pPr lvl="1">
              <a:spcAft>
                <a:spcPts val="400"/>
              </a:spcAft>
            </a:pPr>
            <a:r>
              <a:rPr lang="de-DE" altLang="en-US" dirty="0"/>
              <a:t>secret prefix </a:t>
            </a:r>
            <a:r>
              <a:rPr lang="en-US" dirty="0"/>
              <a:t>H(K | m )</a:t>
            </a:r>
          </a:p>
          <a:p>
            <a:pPr lvl="1"/>
            <a:r>
              <a:rPr lang="de-DE" altLang="en-US" dirty="0"/>
              <a:t>secret suffix </a:t>
            </a:r>
            <a:r>
              <a:rPr lang="en-US" dirty="0"/>
              <a:t>H(m | K)</a:t>
            </a:r>
          </a:p>
          <a:p>
            <a:pPr>
              <a:spcAft>
                <a:spcPts val="400"/>
              </a:spcAft>
              <a:buFontTx/>
              <a:buChar char="•"/>
            </a:pPr>
            <a:r>
              <a:rPr lang="de-DE" altLang="en-US" sz="3000" dirty="0"/>
              <a:t>Both are vunerable to attacks</a:t>
            </a:r>
          </a:p>
          <a:p>
            <a:pPr>
              <a:spcAft>
                <a:spcPts val="400"/>
              </a:spcAft>
              <a:buFontTx/>
              <a:buChar char="•"/>
            </a:pPr>
            <a:r>
              <a:rPr lang="de-DE" altLang="en-US" sz="3000" dirty="0"/>
              <a:t>For better security combine secret prefix and suffix as done by HMAC (see next slide)</a:t>
            </a:r>
          </a:p>
        </p:txBody>
      </p:sp>
      <p:sp>
        <p:nvSpPr>
          <p:cNvPr id="10243" name="Titel 2">
            <a:extLst>
              <a:ext uri="{FF2B5EF4-FFF2-40B4-BE49-F238E27FC236}">
                <a16:creationId xmlns:a16="http://schemas.microsoft.com/office/drawing/2014/main" xmlns="" id="{AC9DDA7B-412E-4BC3-B8B8-342E74603C7D}"/>
              </a:ext>
            </a:extLst>
          </p:cNvPr>
          <p:cNvSpPr>
            <a:spLocks noGrp="1"/>
          </p:cNvSpPr>
          <p:nvPr>
            <p:ph type="title"/>
          </p:nvPr>
        </p:nvSpPr>
        <p:spPr>
          <a:xfrm>
            <a:off x="684213" y="49077"/>
            <a:ext cx="8243888" cy="606425"/>
          </a:xfrm>
        </p:spPr>
        <p:txBody>
          <a:bodyPr/>
          <a:lstStyle/>
          <a:p>
            <a:r>
              <a:rPr lang="en-US" altLang="en-US" dirty="0"/>
              <a:t>MACs from Hash Functions</a:t>
            </a:r>
            <a:endParaRPr lang="de-DE" altLang="en-US" dirty="0"/>
          </a:p>
        </p:txBody>
      </p:sp>
      <p:sp>
        <p:nvSpPr>
          <p:cNvPr id="10244" name="Foliennummernplatzhalter 3">
            <a:extLst>
              <a:ext uri="{FF2B5EF4-FFF2-40B4-BE49-F238E27FC236}">
                <a16:creationId xmlns:a16="http://schemas.microsoft.com/office/drawing/2014/main" xmlns="" id="{D4D156C7-EA00-4E4A-A51E-A8CFBE8A1DBE}"/>
              </a:ext>
            </a:extLst>
          </p:cNvPr>
          <p:cNvSpPr>
            <a:spLocks noGrp="1"/>
          </p:cNvSpPr>
          <p:nvPr>
            <p:ph type="sldNum" sz="quarter" idx="10"/>
          </p:nvPr>
        </p:nvSpPr>
        <p:spPr>
          <a:xfrm>
            <a:off x="8639175" y="6593023"/>
            <a:ext cx="504825" cy="215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0D1251DA-C69D-4A88-B99C-51A9B3764E59}"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15</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0245" name="Fußzeilenplatzhalter 4">
            <a:extLst>
              <a:ext uri="{FF2B5EF4-FFF2-40B4-BE49-F238E27FC236}">
                <a16:creationId xmlns:a16="http://schemas.microsoft.com/office/drawing/2014/main" xmlns="" id="{731CCA7E-AED5-4ABE-A17D-99945DC24CA4}"/>
              </a:ext>
            </a:extLst>
          </p:cNvPr>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xmlns="" val="3422876873"/>
      </p:ext>
    </p:extLst>
  </p:cSld>
  <p:clrMapOvr>
    <a:overrideClrMapping bg1="lt1" tx1="dk1" bg2="lt2" tx2="dk2" accent1="accent1" accent2="accent2" accent3="accent3" accent4="accent4" accent5="accent5" accent6="accent6" hlink="hlink" folHlink="folHlink"/>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65B0CD3-BC3A-4096-9576-8E5F99C64640}"/>
              </a:ext>
            </a:extLst>
          </p:cNvPr>
          <p:cNvSpPr>
            <a:spLocks noGrp="1"/>
          </p:cNvSpPr>
          <p:nvPr>
            <p:ph type="title"/>
          </p:nvPr>
        </p:nvSpPr>
        <p:spPr/>
        <p:txBody>
          <a:bodyPr/>
          <a:lstStyle/>
          <a:p>
            <a:r>
              <a:rPr lang="en-US" dirty="0" err="1"/>
              <a:t>HMAC</a:t>
            </a:r>
            <a:endParaRPr lang="en-US" dirty="0"/>
          </a:p>
        </p:txBody>
      </p:sp>
      <p:sp>
        <p:nvSpPr>
          <p:cNvPr id="7" name="Content Placeholder 6">
            <a:extLst>
              <a:ext uri="{FF2B5EF4-FFF2-40B4-BE49-F238E27FC236}">
                <a16:creationId xmlns:a16="http://schemas.microsoft.com/office/drawing/2014/main" xmlns="" id="{513A8CF2-8C5D-4E25-B3A3-1E37665D52F8}"/>
              </a:ext>
            </a:extLst>
          </p:cNvPr>
          <p:cNvSpPr>
            <a:spLocks noGrp="1"/>
          </p:cNvSpPr>
          <p:nvPr>
            <p:ph idx="1"/>
          </p:nvPr>
        </p:nvSpPr>
        <p:spPr>
          <a:xfrm>
            <a:off x="266700" y="760307"/>
            <a:ext cx="8610600" cy="5867400"/>
          </a:xfrm>
        </p:spPr>
        <p:txBody>
          <a:bodyPr/>
          <a:lstStyle/>
          <a:p>
            <a:r>
              <a:rPr lang="en-US" dirty="0"/>
              <a:t>Proposed by Mihir </a:t>
            </a:r>
            <a:r>
              <a:rPr lang="en-US" dirty="0" err="1"/>
              <a:t>Bellare</a:t>
            </a:r>
            <a:r>
              <a:rPr lang="en-US" dirty="0"/>
              <a:t>, Ran Canetti and Hugo Krawczyk in 1996</a:t>
            </a:r>
          </a:p>
          <a:p>
            <a:r>
              <a:rPr lang="en-US" b="1" kern="1200" dirty="0" err="1"/>
              <a:t>HMAC</a:t>
            </a:r>
            <a:r>
              <a:rPr lang="en-US" kern="1200" dirty="0"/>
              <a:t> (</a:t>
            </a:r>
            <a:r>
              <a:rPr lang="en-US" b="1" kern="1200" dirty="0"/>
              <a:t>keyed-hash message authentication code</a:t>
            </a:r>
            <a:r>
              <a:rPr lang="en-US" kern="1200" dirty="0"/>
              <a:t>) uses a </a:t>
            </a:r>
            <a:r>
              <a:rPr lang="en-US" i="1" kern="1200" dirty="0"/>
              <a:t>cryptographic hash function</a:t>
            </a:r>
            <a:r>
              <a:rPr lang="en-US" kern="1200" dirty="0"/>
              <a:t> and a </a:t>
            </a:r>
            <a:r>
              <a:rPr lang="en-US" i="1" kern="1200" dirty="0"/>
              <a:t>secret  key</a:t>
            </a:r>
            <a:r>
              <a:rPr lang="en-US" kern="1200" dirty="0"/>
              <a:t>. </a:t>
            </a:r>
          </a:p>
          <a:p>
            <a:r>
              <a:rPr lang="en-US" kern="1200" dirty="0"/>
              <a:t>It may be used to simultaneously verify both the </a:t>
            </a:r>
            <a:r>
              <a:rPr lang="en-US" i="1" kern="1200" dirty="0">
                <a:solidFill>
                  <a:srgbClr val="C00000"/>
                </a:solidFill>
              </a:rPr>
              <a:t>data integrity</a:t>
            </a:r>
            <a:r>
              <a:rPr lang="en-US" kern="1200" dirty="0"/>
              <a:t> and the </a:t>
            </a:r>
            <a:r>
              <a:rPr lang="en-US" i="1" kern="1200" dirty="0">
                <a:solidFill>
                  <a:srgbClr val="C00000"/>
                </a:solidFill>
              </a:rPr>
              <a:t>authentication</a:t>
            </a:r>
            <a:r>
              <a:rPr lang="en-US" kern="1200" dirty="0">
                <a:solidFill>
                  <a:srgbClr val="C00000"/>
                </a:solidFill>
              </a:rPr>
              <a:t> </a:t>
            </a:r>
            <a:r>
              <a:rPr lang="en-US" kern="1200" dirty="0"/>
              <a:t>of a message. </a:t>
            </a:r>
          </a:p>
          <a:p>
            <a:r>
              <a:rPr lang="en-US" kern="1200" dirty="0"/>
              <a:t>Any cryptographic hash function, such as SHA256 or SHA-3, can be used to compute the </a:t>
            </a:r>
            <a:r>
              <a:rPr lang="en-US" kern="1200" dirty="0" err="1"/>
              <a:t>HMAC</a:t>
            </a:r>
            <a:r>
              <a:rPr lang="en-US" kern="1200" dirty="0"/>
              <a:t> (e.g. HMAC-SHA256 or HMAC-SHA3) </a:t>
            </a:r>
            <a:endParaRPr lang="en-US" dirty="0"/>
          </a:p>
        </p:txBody>
      </p:sp>
      <p:sp>
        <p:nvSpPr>
          <p:cNvPr id="4" name="Slide Number Placeholder 3">
            <a:extLst>
              <a:ext uri="{FF2B5EF4-FFF2-40B4-BE49-F238E27FC236}">
                <a16:creationId xmlns:a16="http://schemas.microsoft.com/office/drawing/2014/main" xmlns="" id="{0AB98551-4D96-4211-912A-B34D8ABF602A}"/>
              </a:ext>
            </a:extLst>
          </p:cNvPr>
          <p:cNvSpPr>
            <a:spLocks noGrp="1"/>
          </p:cNvSpPr>
          <p:nvPr>
            <p:ph type="sldNum" sz="quarter" idx="12"/>
          </p:nvPr>
        </p:nvSpPr>
        <p:spPr/>
        <p:txBody>
          <a:bodyPr/>
          <a:lstStyle/>
          <a:p>
            <a:fld id="{D8FBCA06-C376-49E7-85F0-A02C5794CD42}" type="slidenum">
              <a:rPr lang="de-DE" altLang="en-US" smtClean="0"/>
              <a:pPr/>
              <a:t>16</a:t>
            </a:fld>
            <a:r>
              <a:rPr lang="de-DE" altLang="en-US"/>
              <a:t>  </a:t>
            </a:r>
            <a:endParaRPr lang="de-DE" altLang="en-US" dirty="0"/>
          </a:p>
        </p:txBody>
      </p:sp>
      <p:sp>
        <p:nvSpPr>
          <p:cNvPr id="5" name="Footer Placeholder 4">
            <a:extLst>
              <a:ext uri="{FF2B5EF4-FFF2-40B4-BE49-F238E27FC236}">
                <a16:creationId xmlns:a16="http://schemas.microsoft.com/office/drawing/2014/main" xmlns="" id="{C4CFE279-367E-4566-859D-40E40AD37690}"/>
              </a:ext>
            </a:extLst>
          </p:cNvPr>
          <p:cNvSpPr>
            <a:spLocks noGrp="1"/>
          </p:cNvSpPr>
          <p:nvPr>
            <p:ph type="ftr" sz="quarter" idx="4294967295"/>
          </p:nvPr>
        </p:nvSpPr>
        <p:spPr>
          <a:xfrm>
            <a:off x="0" y="6597650"/>
            <a:ext cx="4321175" cy="260350"/>
          </a:xfrm>
          <a:prstGeom prst="rect">
            <a:avLst/>
          </a:prstGeom>
        </p:spPr>
        <p:txBody>
          <a:bodyPr/>
          <a:lstStyle/>
          <a:p>
            <a:pPr>
              <a:defRPr/>
            </a:pPr>
            <a:r>
              <a:rPr lang="de-DE"/>
              <a:t>  </a:t>
            </a:r>
            <a:endParaRPr lang="de-DE" dirty="0"/>
          </a:p>
        </p:txBody>
      </p:sp>
    </p:spTree>
    <p:extLst>
      <p:ext uri="{BB962C8B-B14F-4D97-AF65-F5344CB8AC3E}">
        <p14:creationId xmlns:p14="http://schemas.microsoft.com/office/powerpoint/2010/main" xmlns="" val="73984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Inhaltsplatzhalter 1">
            <a:extLst>
              <a:ext uri="{FF2B5EF4-FFF2-40B4-BE49-F238E27FC236}">
                <a16:creationId xmlns:a16="http://schemas.microsoft.com/office/drawing/2014/main" xmlns="" id="{BF929BB8-0325-4240-88E9-4344A9684F49}"/>
              </a:ext>
            </a:extLst>
          </p:cNvPr>
          <p:cNvSpPr>
            <a:spLocks noGrp="1"/>
          </p:cNvSpPr>
          <p:nvPr>
            <p:ph idx="1"/>
          </p:nvPr>
        </p:nvSpPr>
        <p:spPr>
          <a:xfrm>
            <a:off x="464344" y="637801"/>
            <a:ext cx="8215312" cy="1270284"/>
          </a:xfrm>
        </p:spPr>
        <p:txBody>
          <a:bodyPr/>
          <a:lstStyle/>
          <a:p>
            <a:pPr>
              <a:buFontTx/>
              <a:buChar char="•"/>
            </a:pPr>
            <a:endParaRPr lang="en-US" altLang="en-US" sz="2000" dirty="0"/>
          </a:p>
          <a:p>
            <a:pPr>
              <a:buFontTx/>
              <a:buChar char="•"/>
            </a:pPr>
            <a:endParaRPr lang="de-DE" altLang="en-US" sz="2000" dirty="0"/>
          </a:p>
          <a:p>
            <a:pPr>
              <a:buFontTx/>
              <a:buChar char="•"/>
            </a:pPr>
            <a:endParaRPr lang="de-DE" altLang="en-US" sz="2000" dirty="0"/>
          </a:p>
        </p:txBody>
      </p:sp>
      <p:sp>
        <p:nvSpPr>
          <p:cNvPr id="11267" name="Titel 2">
            <a:extLst>
              <a:ext uri="{FF2B5EF4-FFF2-40B4-BE49-F238E27FC236}">
                <a16:creationId xmlns:a16="http://schemas.microsoft.com/office/drawing/2014/main" xmlns="" id="{C000AAA3-260C-4F02-917B-274A17F7E4D0}"/>
              </a:ext>
            </a:extLst>
          </p:cNvPr>
          <p:cNvSpPr>
            <a:spLocks noGrp="1"/>
          </p:cNvSpPr>
          <p:nvPr>
            <p:ph type="title"/>
          </p:nvPr>
        </p:nvSpPr>
        <p:spPr>
          <a:xfrm>
            <a:off x="381000" y="44450"/>
            <a:ext cx="8653462" cy="606425"/>
          </a:xfrm>
        </p:spPr>
        <p:txBody>
          <a:bodyPr/>
          <a:lstStyle/>
          <a:p>
            <a:pPr marL="0" indent="0" algn="ctr" eaLnBrk="1" hangingPunct="1">
              <a:spcBef>
                <a:spcPct val="0"/>
              </a:spcBef>
              <a:buNone/>
            </a:pPr>
            <a:r>
              <a:rPr lang="de-DE"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HMAC: HMAC-SHA1 generation example</a:t>
            </a:r>
          </a:p>
        </p:txBody>
      </p:sp>
      <p:sp>
        <p:nvSpPr>
          <p:cNvPr id="11268" name="Foliennummernplatzhalter 3">
            <a:extLst>
              <a:ext uri="{FF2B5EF4-FFF2-40B4-BE49-F238E27FC236}">
                <a16:creationId xmlns:a16="http://schemas.microsoft.com/office/drawing/2014/main" xmlns="" id="{705C5AC9-8FB2-4D38-8961-3000D6FC97CD}"/>
              </a:ext>
            </a:extLst>
          </p:cNvPr>
          <p:cNvSpPr>
            <a:spLocks noGrp="1"/>
          </p:cNvSpPr>
          <p:nvPr>
            <p:ph type="sldNum" sz="quarter" idx="10"/>
          </p:nvPr>
        </p:nvSpPr>
        <p:spPr>
          <a:xfrm>
            <a:off x="8534003" y="6597650"/>
            <a:ext cx="504825" cy="215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C7E1C0DD-C396-4329-B319-FEFADA238332}"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17</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1269" name="Fußzeilenplatzhalter 4">
            <a:extLst>
              <a:ext uri="{FF2B5EF4-FFF2-40B4-BE49-F238E27FC236}">
                <a16:creationId xmlns:a16="http://schemas.microsoft.com/office/drawing/2014/main" xmlns="" id="{7CB3C434-01F2-4989-A9AB-90F6654ADF65}"/>
              </a:ext>
            </a:extLst>
          </p:cNvPr>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pic>
        <p:nvPicPr>
          <p:cNvPr id="3074" name="Picture 2" descr="https://upload.wikimedia.org/wikipedia/commons/thumb/7/7f/SHAhmac.svg/400px-SHAhmac.svg.png">
            <a:extLst>
              <a:ext uri="{FF2B5EF4-FFF2-40B4-BE49-F238E27FC236}">
                <a16:creationId xmlns:a16="http://schemas.microsoft.com/office/drawing/2014/main" xmlns="" id="{EE291E1D-2DC0-4FE5-B91B-C7CD8B4A63B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2186" y="650875"/>
            <a:ext cx="7471089" cy="5584639"/>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3">
            <a:extLst>
              <a:ext uri="{FF2B5EF4-FFF2-40B4-BE49-F238E27FC236}">
                <a16:creationId xmlns:a16="http://schemas.microsoft.com/office/drawing/2014/main" xmlns="" id="{684788E6-B644-4016-8A84-756BBEC4A0D4}"/>
              </a:ext>
            </a:extLst>
          </p:cNvPr>
          <p:cNvSpPr txBox="1">
            <a:spLocks noChangeArrowheads="1"/>
          </p:cNvSpPr>
          <p:nvPr/>
        </p:nvSpPr>
        <p:spPr bwMode="auto">
          <a:xfrm>
            <a:off x="1583040" y="6188656"/>
            <a:ext cx="5977919" cy="615553"/>
          </a:xfrm>
          <a:prstGeom prst="rect">
            <a:avLst/>
          </a:prstGeom>
          <a:solidFill>
            <a:srgbClr val="CCFFFF"/>
          </a:solidFill>
          <a:ln>
            <a:noFill/>
          </a:ln>
          <a:extLst/>
        </p:spPr>
        <p:txBody>
          <a:bodyPr wrap="none">
            <a:spAutoFit/>
          </a:bodyPr>
          <a:lstStyle>
            <a:lvl1pPr>
              <a:spcBef>
                <a:spcPct val="20000"/>
              </a:spcBef>
              <a:buClr>
                <a:schemeClr val="tx2"/>
              </a:buClr>
              <a:buSzPct val="65000"/>
              <a:buFont typeface="Wingdings" panose="05000000000000000000" pitchFamily="2" charset="2"/>
              <a:buChar char="ü"/>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1600" b="1" dirty="0" err="1">
                <a:latin typeface="Times New Roman" panose="02020603050405020304" pitchFamily="18" charset="0"/>
              </a:rPr>
              <a:t>opad</a:t>
            </a:r>
            <a:r>
              <a:rPr lang="en-US" altLang="en-US" sz="1600" dirty="0">
                <a:latin typeface="Times New Roman" panose="02020603050405020304" pitchFamily="18" charset="0"/>
              </a:rPr>
              <a:t> - the outer padding: 0x5c5c5c…5c5c (one-block-long constant) </a:t>
            </a:r>
          </a:p>
          <a:p>
            <a:pPr eaLnBrk="1" hangingPunct="1">
              <a:spcBef>
                <a:spcPct val="0"/>
              </a:spcBef>
              <a:buClrTx/>
              <a:buSzTx/>
              <a:buFontTx/>
              <a:buNone/>
            </a:pPr>
            <a:r>
              <a:rPr lang="en-US" altLang="en-US" sz="1600" b="1" dirty="0" err="1">
                <a:latin typeface="Times New Roman" panose="02020603050405020304" pitchFamily="18" charset="0"/>
              </a:rPr>
              <a:t>ipad</a:t>
            </a:r>
            <a:r>
              <a:rPr lang="en-US" altLang="en-US" sz="1600" dirty="0">
                <a:latin typeface="Times New Roman" panose="02020603050405020304" pitchFamily="18" charset="0"/>
              </a:rPr>
              <a:t> - the inner padding: 0x363636…3636 (one-block-long constant</a:t>
            </a:r>
            <a:r>
              <a:rPr lang="en-US" altLang="en-US" sz="1800" dirty="0">
                <a:latin typeface="Times New Roman" panose="02020603050405020304" pitchFamily="18" charset="0"/>
              </a:rPr>
              <a:t>) </a:t>
            </a:r>
          </a:p>
        </p:txBody>
      </p:sp>
    </p:spTree>
    <p:extLst>
      <p:ext uri="{BB962C8B-B14F-4D97-AF65-F5344CB8AC3E}">
        <p14:creationId xmlns:p14="http://schemas.microsoft.com/office/powerpoint/2010/main" xmlns="" val="332851200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A1DFD-F599-422C-9019-518BD26FA56B}"/>
              </a:ext>
            </a:extLst>
          </p:cNvPr>
          <p:cNvSpPr>
            <a:spLocks noGrp="1"/>
          </p:cNvSpPr>
          <p:nvPr>
            <p:ph type="title"/>
          </p:nvPr>
        </p:nvSpPr>
        <p:spPr>
          <a:xfrm>
            <a:off x="228600" y="22654"/>
            <a:ext cx="8763000" cy="663146"/>
          </a:xfrm>
        </p:spPr>
        <p:txBody>
          <a:bodyPr/>
          <a:lstStyle/>
          <a:p>
            <a:r>
              <a:rPr lang="en-US" dirty="0" err="1"/>
              <a:t>HMAC</a:t>
            </a:r>
            <a:r>
              <a:rPr lang="en-US" dirty="0"/>
              <a:t> Algorithm</a:t>
            </a:r>
          </a:p>
        </p:txBody>
      </p:sp>
      <p:sp>
        <p:nvSpPr>
          <p:cNvPr id="3" name="Content Placeholder 2">
            <a:extLst>
              <a:ext uri="{FF2B5EF4-FFF2-40B4-BE49-F238E27FC236}">
                <a16:creationId xmlns:a16="http://schemas.microsoft.com/office/drawing/2014/main" xmlns="" id="{BEBB1D39-228B-4FE8-9A89-D178AFA712A9}"/>
              </a:ext>
            </a:extLst>
          </p:cNvPr>
          <p:cNvSpPr>
            <a:spLocks noGrp="1"/>
          </p:cNvSpPr>
          <p:nvPr>
            <p:ph idx="1"/>
          </p:nvPr>
        </p:nvSpPr>
        <p:spPr>
          <a:xfrm>
            <a:off x="304800" y="762000"/>
            <a:ext cx="8610600" cy="4114800"/>
          </a:xfrm>
        </p:spPr>
        <p:txBody>
          <a:bodyPr/>
          <a:lstStyle/>
          <a:p>
            <a:r>
              <a:rPr lang="en-US" sz="2800" kern="1200" dirty="0" err="1"/>
              <a:t>HMAC</a:t>
            </a:r>
            <a:r>
              <a:rPr lang="en-US" sz="2800" kern="1200" dirty="0"/>
              <a:t> uses two passes of hash computation:</a:t>
            </a:r>
          </a:p>
          <a:p>
            <a:pPr lvl="1"/>
            <a:r>
              <a:rPr lang="en-US" sz="2400" kern="1200" dirty="0"/>
              <a:t>The secret key is first used to derive two keys:</a:t>
            </a:r>
          </a:p>
          <a:p>
            <a:pPr lvl="2" fontAlgn="auto">
              <a:spcBef>
                <a:spcPts val="0"/>
              </a:spcBef>
              <a:spcAft>
                <a:spcPts val="0"/>
              </a:spcAft>
              <a:defRPr/>
            </a:pPr>
            <a:r>
              <a:rPr lang="en-US" sz="2000" b="1" i="1" dirty="0" err="1">
                <a:solidFill>
                  <a:srgbClr val="0070C0"/>
                </a:solidFill>
              </a:rPr>
              <a:t>opad</a:t>
            </a:r>
            <a:r>
              <a:rPr lang="en-US" sz="2000" dirty="0"/>
              <a:t> is the outer padding, consisting of repeated bytes, valued 0x</a:t>
            </a:r>
            <a:r>
              <a:rPr lang="en-US" sz="2000" b="1" dirty="0"/>
              <a:t>5c</a:t>
            </a:r>
            <a:r>
              <a:rPr lang="en-US" sz="2000" dirty="0"/>
              <a:t>, up to the block size</a:t>
            </a:r>
          </a:p>
          <a:p>
            <a:pPr lvl="2" fontAlgn="auto">
              <a:spcBef>
                <a:spcPts val="0"/>
              </a:spcBef>
              <a:spcAft>
                <a:spcPts val="0"/>
              </a:spcAft>
              <a:defRPr/>
            </a:pPr>
            <a:r>
              <a:rPr lang="en-US" sz="2000" b="1" i="1" dirty="0" err="1">
                <a:solidFill>
                  <a:srgbClr val="0070C0"/>
                </a:solidFill>
              </a:rPr>
              <a:t>ipad</a:t>
            </a:r>
            <a:r>
              <a:rPr lang="en-US" sz="2000" dirty="0"/>
              <a:t> is the inner padding, consisting of repeated bytes, valued 0x</a:t>
            </a:r>
            <a:r>
              <a:rPr lang="en-US" sz="2000" b="1" dirty="0"/>
              <a:t>36</a:t>
            </a:r>
            <a:r>
              <a:rPr lang="en-US" sz="2000" dirty="0"/>
              <a:t>, up to the block size.</a:t>
            </a:r>
          </a:p>
          <a:p>
            <a:pPr lvl="1"/>
            <a:r>
              <a:rPr lang="en-US" sz="2400" kern="1200" dirty="0"/>
              <a:t>The first pass of the algorithm produces an internal hash derived from the message and the inner key. </a:t>
            </a:r>
          </a:p>
          <a:p>
            <a:pPr lvl="1"/>
            <a:r>
              <a:rPr lang="en-US" sz="2400" kern="1200" dirty="0"/>
              <a:t>The second pass produces the final </a:t>
            </a:r>
            <a:r>
              <a:rPr lang="en-US" sz="2400" kern="1200" dirty="0" err="1"/>
              <a:t>HMAC</a:t>
            </a:r>
            <a:r>
              <a:rPr lang="en-US" sz="2400" kern="1200" dirty="0"/>
              <a:t> code derived from the inner hash result and the outer key. </a:t>
            </a:r>
            <a:endParaRPr lang="en-US" sz="2400" dirty="0"/>
          </a:p>
        </p:txBody>
      </p:sp>
      <p:sp>
        <p:nvSpPr>
          <p:cNvPr id="4" name="Slide Number Placeholder 3">
            <a:extLst>
              <a:ext uri="{FF2B5EF4-FFF2-40B4-BE49-F238E27FC236}">
                <a16:creationId xmlns:a16="http://schemas.microsoft.com/office/drawing/2014/main" xmlns="" id="{91EB1412-AF06-4B6F-98D9-3C3B04E27C8B}"/>
              </a:ext>
            </a:extLst>
          </p:cNvPr>
          <p:cNvSpPr>
            <a:spLocks noGrp="1"/>
          </p:cNvSpPr>
          <p:nvPr>
            <p:ph type="sldNum" sz="quarter" idx="12"/>
          </p:nvPr>
        </p:nvSpPr>
        <p:spPr>
          <a:xfrm>
            <a:off x="8839200" y="6629400"/>
            <a:ext cx="304800" cy="220362"/>
          </a:xfrm>
        </p:spPr>
        <p:txBody>
          <a:bodyPr/>
          <a:lstStyle/>
          <a:p>
            <a:pPr>
              <a:defRPr/>
            </a:pPr>
            <a:fld id="{B8F5A54C-6434-4C3B-9388-99B9EA1C42C7}" type="slidenum">
              <a:rPr lang="x-none" smtClean="0"/>
              <a:pPr>
                <a:defRPr/>
              </a:pPr>
              <a:t>18</a:t>
            </a:fld>
            <a:endParaRPr lang="en-US" dirty="0"/>
          </a:p>
        </p:txBody>
      </p:sp>
      <p:sp>
        <p:nvSpPr>
          <p:cNvPr id="6" name="AutoShape 2" descr="{\displaystyle {\begin{aligned}\operatorname {HMAC} (K,m)&amp;=\operatorname {H} {\Bigl (}{\bigl (}K'\oplus opad{\bigr )}\parallel \operatorname {H} {\bigl (}\left(K'\oplus ipad\right)\parallel m{\bigr )}{\Bigr )}\\K'&amp;={\begin{cases}\operatorname {H} \left(K\right)&amp;K{\text{ is larger than block size}}\\K&amp;{\text{otherwise}}\end{cases}}\end{aligned}}}">
            <a:extLst>
              <a:ext uri="{FF2B5EF4-FFF2-40B4-BE49-F238E27FC236}">
                <a16:creationId xmlns:a16="http://schemas.microsoft.com/office/drawing/2014/main" xmlns="" id="{87410E42-BA1C-470B-9C43-1599833CEF0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xmlns="" id="{358B56DF-C2FF-4455-89BA-5378B269A89A}"/>
              </a:ext>
            </a:extLst>
          </p:cNvPr>
          <p:cNvPicPr>
            <a:picLocks noChangeAspect="1"/>
          </p:cNvPicPr>
          <p:nvPr/>
        </p:nvPicPr>
        <p:blipFill>
          <a:blip r:embed="rId3"/>
          <a:stretch>
            <a:fillRect/>
          </a:stretch>
        </p:blipFill>
        <p:spPr>
          <a:xfrm>
            <a:off x="609600" y="4983739"/>
            <a:ext cx="7732702" cy="1608927"/>
          </a:xfrm>
          <a:prstGeom prst="rect">
            <a:avLst/>
          </a:prstGeom>
        </p:spPr>
      </p:pic>
    </p:spTree>
    <p:extLst>
      <p:ext uri="{BB962C8B-B14F-4D97-AF65-F5344CB8AC3E}">
        <p14:creationId xmlns:p14="http://schemas.microsoft.com/office/powerpoint/2010/main" xmlns="" val="1523011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Inhaltsplatzhalter 1">
            <a:extLst>
              <a:ext uri="{FF2B5EF4-FFF2-40B4-BE49-F238E27FC236}">
                <a16:creationId xmlns:a16="http://schemas.microsoft.com/office/drawing/2014/main" xmlns="" id="{3F20314B-AEE9-448D-952D-861020BCB344}"/>
              </a:ext>
            </a:extLst>
          </p:cNvPr>
          <p:cNvSpPr>
            <a:spLocks noGrp="1"/>
          </p:cNvSpPr>
          <p:nvPr>
            <p:ph idx="1"/>
          </p:nvPr>
        </p:nvSpPr>
        <p:spPr>
          <a:xfrm>
            <a:off x="257476" y="838200"/>
            <a:ext cx="8410575" cy="2716834"/>
          </a:xfrm>
        </p:spPr>
        <p:txBody>
          <a:bodyPr/>
          <a:lstStyle/>
          <a:p>
            <a:pPr>
              <a:buFontTx/>
              <a:buChar char="•"/>
            </a:pPr>
            <a:r>
              <a:rPr lang="en-US" altLang="en-US" sz="2000" dirty="0"/>
              <a:t>Cipher Block Chaining Message Authentication Code (CBC-MAC) constructs a MAC using a block cipher in CBC mode.</a:t>
            </a:r>
          </a:p>
          <a:p>
            <a:pPr lvl="1">
              <a:buFontTx/>
              <a:buChar char="-"/>
            </a:pPr>
            <a:r>
              <a:rPr lang="en-US" altLang="en-US" sz="1800" dirty="0"/>
              <a:t>Create a chain of blocks such that each block depends on the encryption of the previous block. </a:t>
            </a:r>
          </a:p>
          <a:p>
            <a:pPr lvl="1">
              <a:buFontTx/>
              <a:buChar char="-"/>
            </a:pPr>
            <a:r>
              <a:rPr lang="en-US" altLang="en-US" sz="1800" dirty="0"/>
              <a:t>This interdependence ensures that a change to any of the plaintext bits will cause the final encrypted block to change in a way that cannot be predicted.</a:t>
            </a:r>
          </a:p>
          <a:p>
            <a:pPr>
              <a:buFontTx/>
              <a:buChar char="•"/>
            </a:pPr>
            <a:r>
              <a:rPr lang="en-US" altLang="en-US" sz="2000" dirty="0"/>
              <a:t>The IV is initialized with zeros. MAC is the encrypted last block.</a:t>
            </a:r>
          </a:p>
        </p:txBody>
      </p:sp>
      <p:sp>
        <p:nvSpPr>
          <p:cNvPr id="12291" name="Titel 2">
            <a:extLst>
              <a:ext uri="{FF2B5EF4-FFF2-40B4-BE49-F238E27FC236}">
                <a16:creationId xmlns:a16="http://schemas.microsoft.com/office/drawing/2014/main" xmlns="" id="{9B0F94B2-0C4F-4C7F-B46F-CFF270DC366F}"/>
              </a:ext>
            </a:extLst>
          </p:cNvPr>
          <p:cNvSpPr>
            <a:spLocks noGrp="1"/>
          </p:cNvSpPr>
          <p:nvPr>
            <p:ph type="title"/>
          </p:nvPr>
        </p:nvSpPr>
        <p:spPr>
          <a:xfrm>
            <a:off x="500063" y="83998"/>
            <a:ext cx="8243887" cy="606425"/>
          </a:xfrm>
        </p:spPr>
        <p:txBody>
          <a:bodyPr/>
          <a:lstStyle/>
          <a:p>
            <a:pPr marL="0" indent="0" algn="ctr" eaLnBrk="1" hangingPunct="1">
              <a:spcBef>
                <a:spcPct val="0"/>
              </a:spcBef>
              <a:buNone/>
            </a:pPr>
            <a:r>
              <a:rPr lang="en-US"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MAC from Block Ciphers: CBC-MAC</a:t>
            </a:r>
            <a:endParaRPr lang="de-DE"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endParaRPr>
          </a:p>
        </p:txBody>
      </p:sp>
      <p:sp>
        <p:nvSpPr>
          <p:cNvPr id="12292" name="Foliennummernplatzhalter 3">
            <a:extLst>
              <a:ext uri="{FF2B5EF4-FFF2-40B4-BE49-F238E27FC236}">
                <a16:creationId xmlns:a16="http://schemas.microsoft.com/office/drawing/2014/main" xmlns="" id="{F0587A45-1E2A-4FF2-817B-ED50D66BCD96}"/>
              </a:ext>
            </a:extLst>
          </p:cNvPr>
          <p:cNvSpPr>
            <a:spLocks noGrp="1"/>
          </p:cNvSpPr>
          <p:nvPr>
            <p:ph type="sldNum" sz="quarter" idx="10"/>
          </p:nvPr>
        </p:nvSpPr>
        <p:spPr>
          <a:xfrm>
            <a:off x="8639175" y="6642100"/>
            <a:ext cx="504825" cy="215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93139543-1248-45D0-9ACB-8B9073E6CE10}"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19</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2293" name="Fußzeilenplatzhalter 4">
            <a:extLst>
              <a:ext uri="{FF2B5EF4-FFF2-40B4-BE49-F238E27FC236}">
                <a16:creationId xmlns:a16="http://schemas.microsoft.com/office/drawing/2014/main" xmlns="" id="{FA9B3E01-BF56-4902-8F86-8AB1CB9A7394}"/>
              </a:ext>
            </a:extLst>
          </p:cNvPr>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pic>
        <p:nvPicPr>
          <p:cNvPr id="5122" name="Picture 2" descr="CBC-MAC structure (en).svg">
            <a:extLst>
              <a:ext uri="{FF2B5EF4-FFF2-40B4-BE49-F238E27FC236}">
                <a16:creationId xmlns:a16="http://schemas.microsoft.com/office/drawing/2014/main" xmlns="" id="{3E7426C1-E552-49BE-84BE-200F3242AE2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9200" y="4000835"/>
            <a:ext cx="7048500" cy="25968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699908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1F765-4AE0-4D97-A29C-8B5F5EFB327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4850C0AC-76A9-42C7-8A59-CB0A5AAD6AA1}"/>
              </a:ext>
            </a:extLst>
          </p:cNvPr>
          <p:cNvSpPr>
            <a:spLocks noGrp="1"/>
          </p:cNvSpPr>
          <p:nvPr>
            <p:ph idx="1"/>
          </p:nvPr>
        </p:nvSpPr>
        <p:spPr/>
        <p:txBody>
          <a:bodyPr/>
          <a:lstStyle/>
          <a:p>
            <a:r>
              <a:rPr lang="en-US" sz="4000" dirty="0">
                <a:hlinkClick r:id="rId2" action="ppaction://hlinksldjump"/>
              </a:rPr>
              <a:t>Cryptographic Hash Function</a:t>
            </a:r>
            <a:endParaRPr lang="en-US" sz="4000" dirty="0"/>
          </a:p>
          <a:p>
            <a:r>
              <a:rPr lang="en-US" sz="4000" dirty="0">
                <a:hlinkClick r:id="rId3" action="ppaction://hlinksldjump"/>
              </a:rPr>
              <a:t>Message Authentication Code (MAC)</a:t>
            </a:r>
            <a:endParaRPr lang="en-US" sz="4000" dirty="0"/>
          </a:p>
          <a:p>
            <a:r>
              <a:rPr lang="en-US" sz="4000" dirty="0">
                <a:hlinkClick r:id="rId4" action="ppaction://hlinksldjump"/>
              </a:rPr>
              <a:t>Digital Signature</a:t>
            </a:r>
            <a:endParaRPr lang="en-US" sz="4000" dirty="0"/>
          </a:p>
          <a:p>
            <a:endParaRPr lang="en-US" sz="4000" dirty="0"/>
          </a:p>
        </p:txBody>
      </p:sp>
      <p:sp>
        <p:nvSpPr>
          <p:cNvPr id="4" name="Slide Number Placeholder 3">
            <a:extLst>
              <a:ext uri="{FF2B5EF4-FFF2-40B4-BE49-F238E27FC236}">
                <a16:creationId xmlns:a16="http://schemas.microsoft.com/office/drawing/2014/main" xmlns="" id="{2A17AC9B-F5D1-4B03-B5A3-91B033418052}"/>
              </a:ext>
            </a:extLst>
          </p:cNvPr>
          <p:cNvSpPr>
            <a:spLocks noGrp="1"/>
          </p:cNvSpPr>
          <p:nvPr>
            <p:ph type="sldNum" sz="quarter" idx="12"/>
          </p:nvPr>
        </p:nvSpPr>
        <p:spPr/>
        <p:txBody>
          <a:bodyPr/>
          <a:lstStyle/>
          <a:p>
            <a:pPr>
              <a:defRPr/>
            </a:pPr>
            <a:fld id="{B8F5A54C-6434-4C3B-9388-99B9EA1C42C7}" type="slidenum">
              <a:rPr lang="x-none" smtClean="0"/>
              <a:pPr>
                <a:defRPr/>
              </a:pPr>
              <a:t>2</a:t>
            </a:fld>
            <a:endParaRPr lang="en-US" dirty="0"/>
          </a:p>
        </p:txBody>
      </p:sp>
    </p:spTree>
    <p:extLst>
      <p:ext uri="{BB962C8B-B14F-4D97-AF65-F5344CB8AC3E}">
        <p14:creationId xmlns:p14="http://schemas.microsoft.com/office/powerpoint/2010/main" xmlns="" val="225843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Inhaltsplatzhalter 1">
            <a:extLst>
              <a:ext uri="{FF2B5EF4-FFF2-40B4-BE49-F238E27FC236}">
                <a16:creationId xmlns:a16="http://schemas.microsoft.com/office/drawing/2014/main" xmlns="" id="{CB3082E4-C421-4C97-987F-A9D4D8083ABF}"/>
              </a:ext>
            </a:extLst>
          </p:cNvPr>
          <p:cNvSpPr>
            <a:spLocks noGrp="1"/>
          </p:cNvSpPr>
          <p:nvPr>
            <p:ph idx="1"/>
          </p:nvPr>
        </p:nvSpPr>
        <p:spPr>
          <a:xfrm>
            <a:off x="500063" y="1071563"/>
            <a:ext cx="8215312" cy="5148269"/>
          </a:xfrm>
        </p:spPr>
        <p:txBody>
          <a:bodyPr/>
          <a:lstStyle/>
          <a:p>
            <a:pPr>
              <a:buFontTx/>
              <a:buChar char="•"/>
            </a:pPr>
            <a:r>
              <a:rPr lang="de-DE" altLang="en-US" sz="2400" dirty="0"/>
              <a:t>MAC Generation</a:t>
            </a:r>
          </a:p>
          <a:p>
            <a:pPr lvl="1"/>
            <a:r>
              <a:rPr lang="en-US" altLang="en-US" sz="2000" dirty="0"/>
              <a:t>Divide the message </a:t>
            </a:r>
            <a:r>
              <a:rPr lang="en-US" altLang="en-US" sz="2000" i="1" dirty="0"/>
              <a:t>m</a:t>
            </a:r>
            <a:r>
              <a:rPr lang="en-US" altLang="en-US" sz="2000" dirty="0"/>
              <a:t> into blocks </a:t>
            </a:r>
            <a:r>
              <a:rPr lang="en-US" altLang="en-US" sz="2000" i="1" dirty="0"/>
              <a:t>m</a:t>
            </a:r>
            <a:r>
              <a:rPr lang="en-US" altLang="en-US" sz="2000" i="1" baseline="-25000" dirty="0"/>
              <a:t>i</a:t>
            </a:r>
          </a:p>
          <a:p>
            <a:pPr lvl="1"/>
            <a:r>
              <a:rPr lang="en-US" altLang="en-US" sz="2000" dirty="0"/>
              <a:t>Compute first iteration </a:t>
            </a:r>
            <a:r>
              <a:rPr lang="de-DE" altLang="en-US" sz="2000" i="1" dirty="0"/>
              <a:t>c</a:t>
            </a:r>
            <a:r>
              <a:rPr lang="de-DE" altLang="en-US" sz="2000" i="1" baseline="-25000" dirty="0"/>
              <a:t>1</a:t>
            </a:r>
            <a:r>
              <a:rPr lang="de-DE" altLang="en-US" sz="2000" i="1" dirty="0"/>
              <a:t> = e</a:t>
            </a:r>
            <a:r>
              <a:rPr lang="de-DE" altLang="en-US" sz="2000" i="1" baseline="-25000" dirty="0"/>
              <a:t>k</a:t>
            </a:r>
            <a:r>
              <a:rPr lang="de-DE" altLang="en-US" sz="2000" i="1" dirty="0"/>
              <a:t>(m</a:t>
            </a:r>
            <a:r>
              <a:rPr lang="de-DE" altLang="en-US" sz="2000" i="1" baseline="-25000" dirty="0"/>
              <a:t>1</a:t>
            </a:r>
            <a:r>
              <a:rPr lang="de-DE" altLang="en-US" sz="2000" dirty="0"/>
              <a:t>⊕</a:t>
            </a:r>
            <a:r>
              <a:rPr lang="de-DE" altLang="en-US" sz="2000" i="1" dirty="0"/>
              <a:t>IV). </a:t>
            </a:r>
            <a:r>
              <a:rPr lang="en-US" altLang="en-US" sz="2000" dirty="0"/>
              <a:t>IV is initialized with zeros</a:t>
            </a:r>
            <a:endParaRPr lang="de-DE" altLang="en-US" sz="2000" i="1" dirty="0"/>
          </a:p>
          <a:p>
            <a:pPr lvl="1"/>
            <a:r>
              <a:rPr lang="de-DE" altLang="en-US" sz="2000" dirty="0"/>
              <a:t>Compute </a:t>
            </a:r>
            <a:r>
              <a:rPr lang="de-DE" altLang="en-US" sz="2000" i="1" dirty="0"/>
              <a:t>c</a:t>
            </a:r>
            <a:r>
              <a:rPr lang="de-DE" altLang="en-US" sz="2000" i="1" baseline="-25000" dirty="0"/>
              <a:t>i</a:t>
            </a:r>
            <a:r>
              <a:rPr lang="de-DE" altLang="en-US" sz="2000" i="1" dirty="0"/>
              <a:t> = e</a:t>
            </a:r>
            <a:r>
              <a:rPr lang="de-DE" altLang="en-US" sz="2000" i="1" baseline="-25000" dirty="0"/>
              <a:t>k</a:t>
            </a:r>
            <a:r>
              <a:rPr lang="de-DE" altLang="en-US" sz="2000" i="1" dirty="0"/>
              <a:t>(m</a:t>
            </a:r>
            <a:r>
              <a:rPr lang="de-DE" altLang="en-US" sz="2000" i="1" baseline="-25000" dirty="0"/>
              <a:t>i</a:t>
            </a:r>
            <a:r>
              <a:rPr lang="de-DE" altLang="en-US" sz="2000" dirty="0"/>
              <a:t>⊕</a:t>
            </a:r>
            <a:r>
              <a:rPr lang="de-DE" altLang="en-US" sz="2000" i="1" dirty="0"/>
              <a:t>c</a:t>
            </a:r>
            <a:r>
              <a:rPr lang="de-DE" altLang="en-US" sz="2000" i="1" baseline="-25000" dirty="0"/>
              <a:t>i−1</a:t>
            </a:r>
            <a:r>
              <a:rPr lang="de-DE" altLang="en-US" sz="2000" i="1" dirty="0"/>
              <a:t>) </a:t>
            </a:r>
            <a:r>
              <a:rPr lang="de-DE" altLang="en-US" sz="2000" dirty="0"/>
              <a:t>for the next blocks</a:t>
            </a:r>
          </a:p>
          <a:p>
            <a:pPr lvl="1"/>
            <a:r>
              <a:rPr lang="de-DE" altLang="en-US" sz="2000" dirty="0"/>
              <a:t>Final block is the MAC value: </a:t>
            </a:r>
            <a:r>
              <a:rPr lang="de-DE" altLang="en-US" sz="2000" i="1" dirty="0"/>
              <a:t>m =</a:t>
            </a:r>
            <a:r>
              <a:rPr lang="de-DE" altLang="en-US" sz="2000" dirty="0"/>
              <a:t>MAC</a:t>
            </a:r>
            <a:r>
              <a:rPr lang="de-DE" altLang="en-US" sz="2000" i="1" baseline="-25000" dirty="0"/>
              <a:t>k</a:t>
            </a:r>
            <a:r>
              <a:rPr lang="de-DE" altLang="en-US" sz="2000" i="1" dirty="0"/>
              <a:t>(m) = c</a:t>
            </a:r>
            <a:r>
              <a:rPr lang="de-DE" altLang="en-US" sz="2000" i="1" baseline="-25000" dirty="0"/>
              <a:t>n</a:t>
            </a:r>
          </a:p>
          <a:p>
            <a:pPr>
              <a:buFontTx/>
              <a:buChar char="•"/>
            </a:pPr>
            <a:endParaRPr lang="de-DE" altLang="en-US" sz="2400" i="1" dirty="0"/>
          </a:p>
          <a:p>
            <a:pPr>
              <a:buFontTx/>
              <a:buChar char="•"/>
            </a:pPr>
            <a:r>
              <a:rPr lang="de-DE" altLang="en-US" sz="2400" dirty="0"/>
              <a:t>MAC Verification</a:t>
            </a:r>
          </a:p>
          <a:p>
            <a:pPr lvl="1"/>
            <a:r>
              <a:rPr lang="de-DE" altLang="en-US" sz="2000" dirty="0"/>
              <a:t>Repeat MAC computation (</a:t>
            </a:r>
            <a:r>
              <a:rPr lang="de-DE" altLang="en-US" sz="2000" i="1" dirty="0"/>
              <a:t>m‘</a:t>
            </a:r>
            <a:r>
              <a:rPr lang="de-DE" altLang="en-US" sz="2000" dirty="0"/>
              <a:t>) </a:t>
            </a:r>
          </a:p>
          <a:p>
            <a:pPr lvl="1"/>
            <a:r>
              <a:rPr lang="de-DE" altLang="en-US" sz="2000" dirty="0"/>
              <a:t>Compare results:</a:t>
            </a:r>
            <a:r>
              <a:rPr lang="en-US" altLang="en-US" sz="2000" dirty="0"/>
              <a:t>In case </a:t>
            </a:r>
            <a:r>
              <a:rPr lang="en-US" altLang="en-US" sz="2000" i="1" dirty="0"/>
              <a:t>m’</a:t>
            </a:r>
            <a:r>
              <a:rPr lang="en-US" altLang="en-US" sz="800" i="1" dirty="0"/>
              <a:t> </a:t>
            </a:r>
            <a:r>
              <a:rPr lang="en-US" altLang="en-US" sz="2000" i="1" dirty="0"/>
              <a:t>= m</a:t>
            </a:r>
            <a:r>
              <a:rPr lang="en-US" altLang="en-US" sz="2000" dirty="0"/>
              <a:t>, the message is verified as correct</a:t>
            </a:r>
            <a:r>
              <a:rPr lang="de-DE" altLang="en-US" sz="2000" dirty="0"/>
              <a:t> </a:t>
            </a:r>
          </a:p>
          <a:p>
            <a:pPr lvl="1"/>
            <a:r>
              <a:rPr lang="en-US" altLang="en-US" sz="2000" dirty="0"/>
              <a:t>In case </a:t>
            </a:r>
            <a:r>
              <a:rPr lang="en-US" altLang="en-US" sz="2000" i="1" dirty="0"/>
              <a:t>m’ ≠ m, </a:t>
            </a:r>
            <a:r>
              <a:rPr lang="en-US" altLang="en-US" sz="2000" dirty="0"/>
              <a:t>the message and/or the MAC value </a:t>
            </a:r>
            <a:r>
              <a:rPr lang="en-US" altLang="en-US" sz="2000" i="1" dirty="0"/>
              <a:t>m</a:t>
            </a:r>
            <a:r>
              <a:rPr lang="en-US" altLang="en-US" sz="2000" dirty="0"/>
              <a:t> have been altered during transmission</a:t>
            </a:r>
            <a:endParaRPr lang="de-DE" altLang="en-US" sz="2000" dirty="0"/>
          </a:p>
        </p:txBody>
      </p:sp>
      <p:sp>
        <p:nvSpPr>
          <p:cNvPr id="13315" name="Titel 2">
            <a:extLst>
              <a:ext uri="{FF2B5EF4-FFF2-40B4-BE49-F238E27FC236}">
                <a16:creationId xmlns:a16="http://schemas.microsoft.com/office/drawing/2014/main" xmlns="" id="{CA7724F6-ACC7-41DC-B93C-4A69B537C3CF}"/>
              </a:ext>
            </a:extLst>
          </p:cNvPr>
          <p:cNvSpPr>
            <a:spLocks noGrp="1"/>
          </p:cNvSpPr>
          <p:nvPr>
            <p:ph type="title"/>
          </p:nvPr>
        </p:nvSpPr>
        <p:spPr/>
        <p:txBody>
          <a:bodyPr/>
          <a:lstStyle/>
          <a:p>
            <a:pPr marL="0" indent="0" algn="ctr" eaLnBrk="1" hangingPunct="1">
              <a:spcBef>
                <a:spcPct val="0"/>
              </a:spcBef>
              <a:buNone/>
            </a:pPr>
            <a:r>
              <a:rPr lang="de-DE"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CBC-MAC</a:t>
            </a:r>
          </a:p>
        </p:txBody>
      </p:sp>
      <p:sp>
        <p:nvSpPr>
          <p:cNvPr id="13316" name="Foliennummernplatzhalter 3">
            <a:extLst>
              <a:ext uri="{FF2B5EF4-FFF2-40B4-BE49-F238E27FC236}">
                <a16:creationId xmlns:a16="http://schemas.microsoft.com/office/drawing/2014/main" xmlns="" id="{4D7661A1-614C-4AE8-9707-F8FD08356234}"/>
              </a:ext>
            </a:extLst>
          </p:cNvPr>
          <p:cNvSpPr>
            <a:spLocks noGrp="1"/>
          </p:cNvSpPr>
          <p:nvPr>
            <p:ph type="sldNum" sz="quarter" idx="10"/>
          </p:nvPr>
        </p:nvSpPr>
        <p:spPr>
          <a:xfrm>
            <a:off x="8639175" y="6642100"/>
            <a:ext cx="504825" cy="215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D23C4231-B9EE-4A70-BA82-6FBC1B8EBDD6}"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20</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3317" name="Fußzeilenplatzhalter 4">
            <a:extLst>
              <a:ext uri="{FF2B5EF4-FFF2-40B4-BE49-F238E27FC236}">
                <a16:creationId xmlns:a16="http://schemas.microsoft.com/office/drawing/2014/main" xmlns="" id="{EA555D8D-6E50-4E73-B5E5-8D479FD1D66C}"/>
              </a:ext>
            </a:extLst>
          </p:cNvPr>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xmlns="" val="208323494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Inhaltsplatzhalter 1">
            <a:extLst>
              <a:ext uri="{FF2B5EF4-FFF2-40B4-BE49-F238E27FC236}">
                <a16:creationId xmlns:a16="http://schemas.microsoft.com/office/drawing/2014/main" xmlns="" id="{DE0ECA5D-2147-466F-8D00-8323284472FA}"/>
              </a:ext>
            </a:extLst>
          </p:cNvPr>
          <p:cNvSpPr>
            <a:spLocks noGrp="1"/>
          </p:cNvSpPr>
          <p:nvPr>
            <p:ph idx="1"/>
          </p:nvPr>
        </p:nvSpPr>
        <p:spPr>
          <a:xfrm>
            <a:off x="500063" y="1071563"/>
            <a:ext cx="8215312" cy="5402248"/>
          </a:xfrm>
        </p:spPr>
        <p:txBody>
          <a:bodyPr/>
          <a:lstStyle/>
          <a:p>
            <a:pPr>
              <a:buFontTx/>
              <a:buChar char="•"/>
            </a:pPr>
            <a:r>
              <a:rPr lang="en-US" altLang="en-US" sz="2400" dirty="0"/>
              <a:t>MACs provide two security services, </a:t>
            </a:r>
            <a:r>
              <a:rPr lang="en-US" altLang="en-US" sz="2400" i="1" dirty="0"/>
              <a:t>message integrity and message authentication, </a:t>
            </a:r>
            <a:r>
              <a:rPr lang="en-US" altLang="en-US" sz="2400" dirty="0"/>
              <a:t>using symmetric techniques. MACs are widely used in protocols.</a:t>
            </a:r>
          </a:p>
          <a:p>
            <a:pPr>
              <a:buFontTx/>
              <a:buChar char="•"/>
            </a:pPr>
            <a:r>
              <a:rPr lang="en-US" altLang="en-US" sz="2400" dirty="0"/>
              <a:t>Both of these services also provided by digital signatures, but MACs are </a:t>
            </a:r>
            <a:r>
              <a:rPr lang="de-DE" altLang="en-US" sz="2400" dirty="0"/>
              <a:t>much faster as they are based on symmetric algorithms.</a:t>
            </a:r>
          </a:p>
          <a:p>
            <a:pPr>
              <a:buFontTx/>
              <a:buChar char="•"/>
            </a:pPr>
            <a:r>
              <a:rPr lang="en-US" altLang="en-US" sz="2400" dirty="0"/>
              <a:t>MACs do not provide nonrepudiation.</a:t>
            </a:r>
          </a:p>
          <a:p>
            <a:pPr>
              <a:buFontTx/>
              <a:buChar char="•"/>
            </a:pPr>
            <a:r>
              <a:rPr lang="en-US" altLang="en-US" sz="2400" dirty="0"/>
              <a:t>In practice, MACs are either based on block ciphers or on hash functions.</a:t>
            </a:r>
          </a:p>
          <a:p>
            <a:pPr>
              <a:buFontTx/>
              <a:buChar char="•"/>
            </a:pPr>
            <a:r>
              <a:rPr lang="en-US" altLang="en-US" sz="2400" dirty="0" err="1"/>
              <a:t>HMAC</a:t>
            </a:r>
            <a:r>
              <a:rPr lang="en-US" altLang="en-US" sz="2400" dirty="0"/>
              <a:t> is a popular and very secure MAC, used in many practical protocols such as TLS.</a:t>
            </a:r>
            <a:endParaRPr lang="de-DE" altLang="en-US" sz="2400" dirty="0"/>
          </a:p>
        </p:txBody>
      </p:sp>
      <p:sp>
        <p:nvSpPr>
          <p:cNvPr id="14339" name="Titel 2">
            <a:extLst>
              <a:ext uri="{FF2B5EF4-FFF2-40B4-BE49-F238E27FC236}">
                <a16:creationId xmlns:a16="http://schemas.microsoft.com/office/drawing/2014/main" xmlns="" id="{D7291EDC-D3A7-4AFC-A642-6507F7050ACA}"/>
              </a:ext>
            </a:extLst>
          </p:cNvPr>
          <p:cNvSpPr>
            <a:spLocks noGrp="1"/>
          </p:cNvSpPr>
          <p:nvPr>
            <p:ph type="title"/>
          </p:nvPr>
        </p:nvSpPr>
        <p:spPr>
          <a:xfrm>
            <a:off x="431800" y="152400"/>
            <a:ext cx="8243887" cy="606425"/>
          </a:xfrm>
        </p:spPr>
        <p:txBody>
          <a:bodyPr/>
          <a:lstStyle/>
          <a:p>
            <a:pPr marL="0" indent="0" algn="ctr" eaLnBrk="1" hangingPunct="1">
              <a:spcBef>
                <a:spcPct val="0"/>
              </a:spcBef>
              <a:buNone/>
            </a:pPr>
            <a:r>
              <a:rPr lang="de-DE" altLang="en-US" sz="4000" dirty="0">
                <a:solidFill>
                  <a:srgbClr val="0070C0"/>
                </a:solidFill>
                <a:latin typeface="Calibri" panose="020F0502020204030204" pitchFamily="34" charset="0"/>
                <a:ea typeface="Tahoma" panose="020B0604030504040204" pitchFamily="34" charset="0"/>
                <a:cs typeface="Tahoma" panose="020B0604030504040204" pitchFamily="34" charset="0"/>
              </a:rPr>
              <a:t>MAC Summary</a:t>
            </a:r>
          </a:p>
        </p:txBody>
      </p:sp>
      <p:sp>
        <p:nvSpPr>
          <p:cNvPr id="14340" name="Foliennummernplatzhalter 3">
            <a:extLst>
              <a:ext uri="{FF2B5EF4-FFF2-40B4-BE49-F238E27FC236}">
                <a16:creationId xmlns:a16="http://schemas.microsoft.com/office/drawing/2014/main" xmlns="" id="{74520B54-8688-4B88-BEA4-4AB6A4C14994}"/>
              </a:ext>
            </a:extLst>
          </p:cNvPr>
          <p:cNvSpPr>
            <a:spLocks noGrp="1"/>
          </p:cNvSpPr>
          <p:nvPr>
            <p:ph type="sldNum" sz="quarter" idx="10"/>
          </p:nvPr>
        </p:nvSpPr>
        <p:spPr>
          <a:xfrm>
            <a:off x="8462962" y="6617074"/>
            <a:ext cx="504825" cy="215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136E8176-D59F-4C47-A2AB-76D54C9BAFD7}"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21</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4341" name="Fußzeilenplatzhalter 4">
            <a:extLst>
              <a:ext uri="{FF2B5EF4-FFF2-40B4-BE49-F238E27FC236}">
                <a16:creationId xmlns:a16="http://schemas.microsoft.com/office/drawing/2014/main" xmlns="" id="{A05644A7-6BEC-4F02-B790-9A26BF070C8E}"/>
              </a:ext>
            </a:extLst>
          </p:cNvPr>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xmlns="" val="102076462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8BDA849-7A61-4994-A71E-E9DC28A333A2}"/>
              </a:ext>
            </a:extLst>
          </p:cNvPr>
          <p:cNvSpPr>
            <a:spLocks noGrp="1"/>
          </p:cNvSpPr>
          <p:nvPr>
            <p:ph type="ctrTitle"/>
          </p:nvPr>
        </p:nvSpPr>
        <p:spPr>
          <a:xfrm>
            <a:off x="914400" y="1219200"/>
            <a:ext cx="7772400" cy="1470025"/>
          </a:xfrm>
        </p:spPr>
        <p:txBody>
          <a:bodyPr/>
          <a:lstStyle/>
          <a:p>
            <a:r>
              <a:rPr lang="en-US" dirty="0"/>
              <a:t>Digital Signature</a:t>
            </a:r>
          </a:p>
        </p:txBody>
      </p:sp>
      <p:sp>
        <p:nvSpPr>
          <p:cNvPr id="4" name="Slide Number Placeholder 3">
            <a:extLst>
              <a:ext uri="{FF2B5EF4-FFF2-40B4-BE49-F238E27FC236}">
                <a16:creationId xmlns:a16="http://schemas.microsoft.com/office/drawing/2014/main" xmlns="" id="{DE469115-684D-44D2-814C-3F26660438B9}"/>
              </a:ext>
            </a:extLst>
          </p:cNvPr>
          <p:cNvSpPr>
            <a:spLocks noGrp="1"/>
          </p:cNvSpPr>
          <p:nvPr>
            <p:ph type="sldNum" sz="quarter" idx="12"/>
          </p:nvPr>
        </p:nvSpPr>
        <p:spPr/>
        <p:txBody>
          <a:bodyPr/>
          <a:lstStyle/>
          <a:p>
            <a:pPr>
              <a:defRPr/>
            </a:pPr>
            <a:fld id="{B8F5A54C-6434-4C3B-9388-99B9EA1C42C7}" type="slidenum">
              <a:rPr lang="x-none" smtClean="0"/>
              <a:pPr>
                <a:defRPr/>
              </a:pPr>
              <a:t>22</a:t>
            </a:fld>
            <a:endParaRPr lang="en-US" dirty="0"/>
          </a:p>
        </p:txBody>
      </p:sp>
      <p:pic>
        <p:nvPicPr>
          <p:cNvPr id="3074" name="Picture 2" descr="Related image">
            <a:extLst>
              <a:ext uri="{FF2B5EF4-FFF2-40B4-BE49-F238E27FC236}">
                <a16:creationId xmlns:a16="http://schemas.microsoft.com/office/drawing/2014/main" xmlns="" id="{ACF825C8-68E3-4572-99B6-944A39E4AB8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25213" y="2811379"/>
            <a:ext cx="7195279" cy="34290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D:\Users\ae\AppData\Local\Temp\SNAGHTML1a79dea4.PNG">
            <a:extLst>
              <a:ext uri="{FF2B5EF4-FFF2-40B4-BE49-F238E27FC236}">
                <a16:creationId xmlns:a16="http://schemas.microsoft.com/office/drawing/2014/main" xmlns="" id="{056C1197-9920-42E7-8068-EA80612545F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052" y="2819400"/>
            <a:ext cx="1571625" cy="7239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8" name="Picture 6" descr="D:\Users\ae\AppData\Local\Temp\SNAGHTML1a7e4172.PNG">
            <a:extLst>
              <a:ext uri="{FF2B5EF4-FFF2-40B4-BE49-F238E27FC236}">
                <a16:creationId xmlns:a16="http://schemas.microsoft.com/office/drawing/2014/main" xmlns="" id="{F964AF33-0552-487F-AA2A-469B6526EC3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011" y="3543300"/>
            <a:ext cx="1543050" cy="36195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5" descr="4aokgnbc[1]">
            <a:extLst>
              <a:ext uri="{FF2B5EF4-FFF2-40B4-BE49-F238E27FC236}">
                <a16:creationId xmlns:a16="http://schemas.microsoft.com/office/drawing/2014/main" xmlns="" id="{859DF0F7-94AA-4644-8D8F-0B9C37587D87}"/>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86200" y="3962400"/>
            <a:ext cx="609600" cy="7554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6808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075EE4-1D14-456E-86BD-08641D2287F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xmlns="" id="{29A5AC5E-8BA8-47B4-96DB-99CC5A4558D0}"/>
              </a:ext>
            </a:extLst>
          </p:cNvPr>
          <p:cNvSpPr>
            <a:spLocks noGrp="1"/>
          </p:cNvSpPr>
          <p:nvPr>
            <p:ph idx="1"/>
          </p:nvPr>
        </p:nvSpPr>
        <p:spPr>
          <a:xfrm>
            <a:off x="304800" y="838200"/>
            <a:ext cx="8610600" cy="5867400"/>
          </a:xfrm>
        </p:spPr>
        <p:txBody>
          <a:bodyPr/>
          <a:lstStyle/>
          <a:p>
            <a:pPr marL="304800" lvl="0" indent="-304800">
              <a:lnSpc>
                <a:spcPct val="125000"/>
              </a:lnSpc>
              <a:spcBef>
                <a:spcPct val="25000"/>
              </a:spcBef>
              <a:spcAft>
                <a:spcPct val="0"/>
              </a:spcAft>
              <a:buClr>
                <a:srgbClr val="007AC2"/>
              </a:buClr>
              <a:buSzPct val="120000"/>
              <a:defRPr/>
            </a:pPr>
            <a:r>
              <a:rPr lang="en-US" sz="2800" dirty="0">
                <a:solidFill>
                  <a:srgbClr val="000000"/>
                </a:solidFill>
                <a:cs typeface="Calibri" panose="020F0502020204030204" pitchFamily="34" charset="0"/>
              </a:rPr>
              <a:t>Alice orders a pink car from the car </a:t>
            </a:r>
            <a:r>
              <a:rPr lang="en-US" sz="2800" dirty="0" err="1">
                <a:solidFill>
                  <a:srgbClr val="000000"/>
                </a:solidFill>
                <a:cs typeface="Calibri" panose="020F0502020204030204" pitchFamily="34" charset="0"/>
              </a:rPr>
              <a:t>saler</a:t>
            </a:r>
            <a:r>
              <a:rPr lang="en-US" sz="2800" dirty="0">
                <a:solidFill>
                  <a:srgbClr val="000000"/>
                </a:solidFill>
                <a:cs typeface="Calibri" panose="020F0502020204030204" pitchFamily="34" charset="0"/>
              </a:rPr>
              <a:t> Bob </a:t>
            </a:r>
          </a:p>
          <a:p>
            <a:pPr marL="304800" lvl="0" indent="-304800">
              <a:lnSpc>
                <a:spcPct val="125000"/>
              </a:lnSpc>
              <a:spcBef>
                <a:spcPct val="25000"/>
              </a:spcBef>
              <a:spcAft>
                <a:spcPct val="0"/>
              </a:spcAft>
              <a:buClr>
                <a:srgbClr val="007AC2"/>
              </a:buClr>
              <a:buSzPct val="120000"/>
              <a:defRPr/>
            </a:pPr>
            <a:r>
              <a:rPr lang="en-US" sz="2800" dirty="0">
                <a:solidFill>
                  <a:srgbClr val="000000"/>
                </a:solidFill>
                <a:cs typeface="Calibri" panose="020F0502020204030204" pitchFamily="34" charset="0"/>
              </a:rPr>
              <a:t>After seeing the pink car, Alice states that she has never ordered it</a:t>
            </a:r>
          </a:p>
          <a:p>
            <a:pPr marL="304800" lvl="0" indent="-304800">
              <a:lnSpc>
                <a:spcPct val="125000"/>
              </a:lnSpc>
              <a:spcBef>
                <a:spcPct val="25000"/>
              </a:spcBef>
              <a:spcAft>
                <a:spcPct val="0"/>
              </a:spcAft>
              <a:buClr>
                <a:srgbClr val="007AC2"/>
              </a:buClr>
              <a:buSzPct val="120000"/>
              <a:defRPr/>
            </a:pPr>
            <a:r>
              <a:rPr lang="en-US" sz="2800" dirty="0">
                <a:solidFill>
                  <a:srgbClr val="000000"/>
                </a:solidFill>
                <a:cs typeface="Calibri" panose="020F0502020204030204" pitchFamily="34" charset="0"/>
              </a:rPr>
              <a:t>How can Bob prove towards a judge that Alice has ordered a pink car? (And that he did not fabricate the order himself)</a:t>
            </a:r>
          </a:p>
          <a:p>
            <a:pPr marL="304800" lvl="0" indent="-304800">
              <a:lnSpc>
                <a:spcPct val="125000"/>
              </a:lnSpc>
              <a:spcBef>
                <a:spcPct val="25000"/>
              </a:spcBef>
              <a:spcAft>
                <a:spcPct val="0"/>
              </a:spcAft>
              <a:buClr>
                <a:srgbClr val="007AC2"/>
              </a:buClr>
              <a:buSzPct val="120000"/>
              <a:buFont typeface="Symbol" pitchFamily="18" charset="2"/>
              <a:buChar char="Þ"/>
              <a:defRPr/>
            </a:pPr>
            <a:r>
              <a:rPr lang="en-US" sz="2800" dirty="0">
                <a:solidFill>
                  <a:srgbClr val="000000"/>
                </a:solidFill>
                <a:cs typeface="Calibri" panose="020F0502020204030204" pitchFamily="34" charset="0"/>
              </a:rPr>
              <a:t> Symmetric cryptography fails because both Alice and Bob can be malicious</a:t>
            </a:r>
          </a:p>
          <a:p>
            <a:pPr marL="304800" lvl="0" indent="-304800">
              <a:lnSpc>
                <a:spcPct val="125000"/>
              </a:lnSpc>
              <a:spcBef>
                <a:spcPct val="25000"/>
              </a:spcBef>
              <a:spcAft>
                <a:spcPct val="0"/>
              </a:spcAft>
              <a:buClr>
                <a:srgbClr val="007AC2"/>
              </a:buClr>
              <a:buSzPct val="120000"/>
              <a:buFont typeface="Symbol" pitchFamily="18" charset="2"/>
              <a:buChar char="Þ"/>
              <a:defRPr/>
            </a:pPr>
            <a:r>
              <a:rPr lang="en-US" sz="2800" dirty="0">
                <a:solidFill>
                  <a:srgbClr val="000000"/>
                </a:solidFill>
                <a:cs typeface="Calibri" panose="020F0502020204030204" pitchFamily="34" charset="0"/>
              </a:rPr>
              <a:t> Can be achieved with public-key cryptography</a:t>
            </a:r>
          </a:p>
          <a:p>
            <a:endParaRPr lang="en-US" sz="2800" dirty="0">
              <a:cs typeface="Calibri" panose="020F0502020204030204" pitchFamily="34" charset="0"/>
            </a:endParaRPr>
          </a:p>
        </p:txBody>
      </p:sp>
      <p:sp>
        <p:nvSpPr>
          <p:cNvPr id="19458" name="Foliennummernplatzhalter 3">
            <a:extLst>
              <a:ext uri="{FF2B5EF4-FFF2-40B4-BE49-F238E27FC236}">
                <a16:creationId xmlns:a16="http://schemas.microsoft.com/office/drawing/2014/main" xmlns="" id="{17020BE9-4994-413A-BCB5-9EDA25E6C401}"/>
              </a:ext>
            </a:extLst>
          </p:cNvPr>
          <p:cNvSpPr>
            <a:spLocks noGrp="1"/>
          </p:cNvSpPr>
          <p:nvPr>
            <p:ph type="sldNum" sz="quarter" idx="12"/>
          </p:nvPr>
        </p:nvSpPr>
        <p:spPr>
          <a:xfrm>
            <a:off x="8763000" y="6629400"/>
            <a:ext cx="381000" cy="1555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4660A31A-F92D-4646-A5BC-90F5A57A9EEF}" type="slidenum">
              <a:rPr kumimoji="0" lang="en-US"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23</a:t>
            </a:fld>
            <a:r>
              <a:rPr kumimoji="0" lang="en-US"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19459" name="Fußzeilenplatzhalter 4">
            <a:extLst>
              <a:ext uri="{FF2B5EF4-FFF2-40B4-BE49-F238E27FC236}">
                <a16:creationId xmlns:a16="http://schemas.microsoft.com/office/drawing/2014/main" xmlns="" id="{DA0AD2D4-7C58-4A56-9A66-51BA503CFA7D}"/>
              </a:ext>
            </a:extLst>
          </p:cNvPr>
          <p:cNvSpPr>
            <a:spLocks noGrp="1"/>
          </p:cNvSpPr>
          <p:nvPr>
            <p:ph type="ftr" sz="quarter" idx="4294967295"/>
          </p:nvPr>
        </p:nvSpPr>
        <p:spPr>
          <a:xfrm>
            <a:off x="0" y="6524625"/>
            <a:ext cx="4321175"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
        <p:nvSpPr>
          <p:cNvPr id="6" name="Rectangle 12">
            <a:extLst>
              <a:ext uri="{FF2B5EF4-FFF2-40B4-BE49-F238E27FC236}">
                <a16:creationId xmlns:a16="http://schemas.microsoft.com/office/drawing/2014/main" xmlns="" id="{63D7DBB9-DF72-4684-852C-125BB4F81C97}"/>
              </a:ext>
            </a:extLst>
          </p:cNvPr>
          <p:cNvSpPr txBox="1">
            <a:spLocks noChangeArrowheads="1"/>
          </p:cNvSpPr>
          <p:nvPr/>
        </p:nvSpPr>
        <p:spPr>
          <a:xfrm>
            <a:off x="471488" y="322263"/>
            <a:ext cx="7386637" cy="515937"/>
          </a:xfrm>
          <a:prstGeom prst="rect">
            <a:avLst/>
          </a:prstGeom>
        </p:spPr>
        <p:txBody>
          <a:bodyPr/>
          <a:lstStyle/>
          <a:p>
            <a:pPr marL="381000" marR="0" lvl="0" indent="-381000" algn="l" defTabSz="914400" rtl="0" eaLnBrk="1" fontAlgn="base" latinLnBrk="0" hangingPunct="1">
              <a:lnSpc>
                <a:spcPct val="100000"/>
              </a:lnSpc>
              <a:spcBef>
                <a:spcPct val="20000"/>
              </a:spcBef>
              <a:spcAft>
                <a:spcPct val="0"/>
              </a:spcAft>
              <a:buClr>
                <a:srgbClr val="007AC2"/>
              </a:buClr>
              <a:buSzPct val="120000"/>
              <a:buFont typeface="Webdings" pitchFamily="18" charset="2"/>
              <a:buChar char="&lt;"/>
              <a:tabLst/>
              <a:defRPr/>
            </a:pPr>
            <a:endParaRPr kumimoji="0" lang="en-US" sz="1900" b="1" i="0" u="none" strike="noStrike" kern="0" cap="none" spc="0" normalizeH="0" baseline="0" noProof="0" dirty="0">
              <a:ln>
                <a:noFill/>
              </a:ln>
              <a:solidFill>
                <a:srgbClr val="000000"/>
              </a:solidFill>
              <a:effectLst/>
              <a:uLnTx/>
              <a:uFillTx/>
              <a:latin typeface="Arial"/>
              <a:ea typeface="+mn-ea"/>
              <a:cs typeface="+mn-cs"/>
            </a:endParaRPr>
          </a:p>
        </p:txBody>
      </p:sp>
      <p:sp>
        <p:nvSpPr>
          <p:cNvPr id="16" name="Rectangle 5">
            <a:extLst>
              <a:ext uri="{FF2B5EF4-FFF2-40B4-BE49-F238E27FC236}">
                <a16:creationId xmlns:a16="http://schemas.microsoft.com/office/drawing/2014/main" xmlns="" id="{0546EC6F-D619-4DF0-8896-243C125A0FC7}"/>
              </a:ext>
            </a:extLst>
          </p:cNvPr>
          <p:cNvSpPr txBox="1">
            <a:spLocks noChangeArrowheads="1"/>
          </p:cNvSpPr>
          <p:nvPr/>
        </p:nvSpPr>
        <p:spPr>
          <a:xfrm>
            <a:off x="1285875" y="1428750"/>
            <a:ext cx="6429375" cy="3286125"/>
          </a:xfrm>
          <a:prstGeom prst="rect">
            <a:avLst/>
          </a:prstGeom>
        </p:spPr>
        <p:txBody>
          <a:bodyPr/>
          <a:lstStyle/>
          <a:p>
            <a:pPr marL="304800" marR="0" lvl="0" indent="-304800" algn="l" defTabSz="914400" rtl="0" eaLnBrk="1" fontAlgn="base" latinLnBrk="0" hangingPunct="1">
              <a:lnSpc>
                <a:spcPct val="125000"/>
              </a:lnSpc>
              <a:spcBef>
                <a:spcPct val="25000"/>
              </a:spcBef>
              <a:spcAft>
                <a:spcPct val="0"/>
              </a:spcAft>
              <a:buClr>
                <a:srgbClr val="007AC2"/>
              </a:buClr>
              <a:buSzPct val="120000"/>
              <a:buFont typeface="Symbol" pitchFamily="18" charset="2"/>
              <a:buChar char="Þ"/>
              <a:tabLst/>
              <a:defRPr/>
            </a:pP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el 18">
            <a:extLst>
              <a:ext uri="{FF2B5EF4-FFF2-40B4-BE49-F238E27FC236}">
                <a16:creationId xmlns:a16="http://schemas.microsoft.com/office/drawing/2014/main" xmlns="" id="{3EB3894E-28D6-4AF5-AF10-E74A555A1FF0}"/>
              </a:ext>
            </a:extLst>
          </p:cNvPr>
          <p:cNvSpPr>
            <a:spLocks noGrp="1"/>
          </p:cNvSpPr>
          <p:nvPr>
            <p:ph type="title"/>
          </p:nvPr>
        </p:nvSpPr>
        <p:spPr/>
        <p:txBody>
          <a:bodyPr/>
          <a:lstStyle/>
          <a:p>
            <a:r>
              <a:rPr lang="de-DE" altLang="en-US" dirty="0"/>
              <a:t>Basic Principle of Digital Signatures</a:t>
            </a:r>
          </a:p>
        </p:txBody>
      </p:sp>
      <p:sp>
        <p:nvSpPr>
          <p:cNvPr id="20482" name="Foliennummernplatzhalter 3">
            <a:extLst>
              <a:ext uri="{FF2B5EF4-FFF2-40B4-BE49-F238E27FC236}">
                <a16:creationId xmlns:a16="http://schemas.microsoft.com/office/drawing/2014/main" xmlns="" id="{3C2F2D62-AC7F-4D37-B40A-D9AFA02CFEB8}"/>
              </a:ext>
            </a:extLst>
          </p:cNvPr>
          <p:cNvSpPr>
            <a:spLocks noGrp="1"/>
          </p:cNvSpPr>
          <p:nvPr>
            <p:ph type="sldNum" sz="quarter" idx="12"/>
          </p:nvPr>
        </p:nvSpPr>
        <p:spPr>
          <a:xfrm>
            <a:off x="8686800" y="6524625"/>
            <a:ext cx="457200" cy="32513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04526F74-A455-4DB1-A200-66A5CD648184}"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24</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20483" name="Fußzeilenplatzhalter 4">
            <a:extLst>
              <a:ext uri="{FF2B5EF4-FFF2-40B4-BE49-F238E27FC236}">
                <a16:creationId xmlns:a16="http://schemas.microsoft.com/office/drawing/2014/main" xmlns="" id="{04E37563-EF6C-4130-8737-8F044F5DE7FA}"/>
              </a:ext>
            </a:extLst>
          </p:cNvPr>
          <p:cNvSpPr>
            <a:spLocks noGrp="1"/>
          </p:cNvSpPr>
          <p:nvPr>
            <p:ph type="ftr" sz="quarter" idx="4294967295"/>
          </p:nvPr>
        </p:nvSpPr>
        <p:spPr>
          <a:xfrm>
            <a:off x="0" y="6524625"/>
            <a:ext cx="4321175"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pic>
        <p:nvPicPr>
          <p:cNvPr id="2050" name="Picture 2" descr="Image result for digital signature">
            <a:extLst>
              <a:ext uri="{FF2B5EF4-FFF2-40B4-BE49-F238E27FC236}">
                <a16:creationId xmlns:a16="http://schemas.microsoft.com/office/drawing/2014/main" xmlns="" id="{A626DDB1-4DD2-4160-BCAA-BC1E85590DB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733758"/>
            <a:ext cx="8048625" cy="603646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4C1698-4E86-4E03-B574-1149C3D90B5E}"/>
              </a:ext>
            </a:extLst>
          </p:cNvPr>
          <p:cNvSpPr>
            <a:spLocks noGrp="1"/>
          </p:cNvSpPr>
          <p:nvPr>
            <p:ph type="title"/>
          </p:nvPr>
        </p:nvSpPr>
        <p:spPr/>
        <p:txBody>
          <a:bodyPr/>
          <a:lstStyle/>
          <a:p>
            <a:r>
              <a:rPr lang="en-US" dirty="0"/>
              <a:t>Main idea</a:t>
            </a:r>
          </a:p>
        </p:txBody>
      </p:sp>
      <p:sp>
        <p:nvSpPr>
          <p:cNvPr id="21506" name="Foliennummernplatzhalter 1">
            <a:extLst>
              <a:ext uri="{FF2B5EF4-FFF2-40B4-BE49-F238E27FC236}">
                <a16:creationId xmlns:a16="http://schemas.microsoft.com/office/drawing/2014/main" xmlns="" id="{F6470F4D-01ED-4BB9-847B-ACCBC1EC3E0C}"/>
              </a:ext>
            </a:extLst>
          </p:cNvPr>
          <p:cNvSpPr>
            <a:spLocks noGrp="1"/>
          </p:cNvSpPr>
          <p:nvPr>
            <p:ph type="sldNum" sz="quarter" idx="12"/>
          </p:nvPr>
        </p:nvSpPr>
        <p:spPr>
          <a:xfrm>
            <a:off x="8686800" y="6589412"/>
            <a:ext cx="457200" cy="2603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6FB7A6DE-50A2-476B-819A-C58E704D8A7C}"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25</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21507" name="Fußzeilenplatzhalter 2">
            <a:extLst>
              <a:ext uri="{FF2B5EF4-FFF2-40B4-BE49-F238E27FC236}">
                <a16:creationId xmlns:a16="http://schemas.microsoft.com/office/drawing/2014/main" xmlns="" id="{CE336E34-5F37-465C-A540-7C634B170D5A}"/>
              </a:ext>
            </a:extLst>
          </p:cNvPr>
          <p:cNvSpPr>
            <a:spLocks noGrp="1"/>
          </p:cNvSpPr>
          <p:nvPr>
            <p:ph type="ftr" sz="quarter" idx="4294967295"/>
          </p:nvPr>
        </p:nvSpPr>
        <p:spPr>
          <a:xfrm>
            <a:off x="0" y="6524625"/>
            <a:ext cx="4321175"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de-DE"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
        <p:nvSpPr>
          <p:cNvPr id="5" name="Rectangle 12">
            <a:extLst>
              <a:ext uri="{FF2B5EF4-FFF2-40B4-BE49-F238E27FC236}">
                <a16:creationId xmlns:a16="http://schemas.microsoft.com/office/drawing/2014/main" xmlns="" id="{7A3BAC77-E32C-4DC2-8496-06139D3E56D2}"/>
              </a:ext>
            </a:extLst>
          </p:cNvPr>
          <p:cNvSpPr txBox="1">
            <a:spLocks noChangeArrowheads="1"/>
          </p:cNvSpPr>
          <p:nvPr/>
        </p:nvSpPr>
        <p:spPr>
          <a:xfrm>
            <a:off x="471488" y="322263"/>
            <a:ext cx="7386637" cy="515937"/>
          </a:xfrm>
          <a:prstGeom prst="rect">
            <a:avLst/>
          </a:prstGeom>
        </p:spPr>
        <p:txBody>
          <a:bodyPr/>
          <a:lstStyle/>
          <a:p>
            <a:pPr marL="381000" marR="0" lvl="0" indent="-381000" algn="l" defTabSz="914400" rtl="0" eaLnBrk="1" fontAlgn="base" latinLnBrk="0" hangingPunct="1">
              <a:lnSpc>
                <a:spcPct val="100000"/>
              </a:lnSpc>
              <a:spcBef>
                <a:spcPct val="20000"/>
              </a:spcBef>
              <a:spcAft>
                <a:spcPct val="0"/>
              </a:spcAft>
              <a:buClr>
                <a:srgbClr val="007AC2"/>
              </a:buClr>
              <a:buSzPct val="120000"/>
              <a:buFont typeface="Webdings" pitchFamily="18" charset="2"/>
              <a:buChar char="&lt;"/>
              <a:tabLst/>
              <a:defRPr/>
            </a:pPr>
            <a:endParaRPr kumimoji="0" lang="en-US" sz="1900" b="1" i="0" u="none" strike="noStrike" kern="0" cap="none" spc="0" normalizeH="0" baseline="0" noProof="0" dirty="0">
              <a:ln>
                <a:noFill/>
              </a:ln>
              <a:solidFill>
                <a:srgbClr val="000000"/>
              </a:solidFill>
              <a:effectLst/>
              <a:uLnTx/>
              <a:uFillTx/>
              <a:latin typeface="Arial"/>
              <a:ea typeface="+mn-ea"/>
              <a:cs typeface="+mn-cs"/>
            </a:endParaRPr>
          </a:p>
        </p:txBody>
      </p:sp>
      <p:sp>
        <p:nvSpPr>
          <p:cNvPr id="7" name="Rectangle 5">
            <a:extLst>
              <a:ext uri="{FF2B5EF4-FFF2-40B4-BE49-F238E27FC236}">
                <a16:creationId xmlns:a16="http://schemas.microsoft.com/office/drawing/2014/main" xmlns="" id="{0DDC0B44-C1C1-494B-AC05-944568B624E6}"/>
              </a:ext>
            </a:extLst>
          </p:cNvPr>
          <p:cNvSpPr txBox="1">
            <a:spLocks noChangeArrowheads="1"/>
          </p:cNvSpPr>
          <p:nvPr/>
        </p:nvSpPr>
        <p:spPr>
          <a:xfrm>
            <a:off x="304800" y="762000"/>
            <a:ext cx="8382000" cy="3286125"/>
          </a:xfrm>
          <a:prstGeom prst="rect">
            <a:avLst/>
          </a:prstGeom>
        </p:spPr>
        <p:txBody>
          <a:bodyPr/>
          <a:lstStyle/>
          <a:p>
            <a:pPr marL="304800" marR="0" lvl="0" indent="-304800" algn="l" defTabSz="914400" rtl="0" eaLnBrk="1" fontAlgn="base" latinLnBrk="0" hangingPunct="1">
              <a:lnSpc>
                <a:spcPct val="125000"/>
              </a:lnSpc>
              <a:spcBef>
                <a:spcPct val="25000"/>
              </a:spcBef>
              <a:spcAft>
                <a:spcPct val="0"/>
              </a:spcAft>
              <a:buClr>
                <a:srgbClr val="007AC2"/>
              </a:buClr>
              <a:buSzPct val="12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 a given message </a:t>
            </a:r>
            <a:r>
              <a:rPr kumimoji="0" lang="en-US" sz="28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 digital signature is appended to the message (just like a conventional signature).</a:t>
            </a:r>
          </a:p>
          <a:p>
            <a:pPr marL="304800" marR="0" lvl="0" indent="-304800" algn="l" defTabSz="914400" rtl="0" eaLnBrk="1" fontAlgn="base" latinLnBrk="0" hangingPunct="1">
              <a:lnSpc>
                <a:spcPct val="125000"/>
              </a:lnSpc>
              <a:spcBef>
                <a:spcPct val="25000"/>
              </a:spcBef>
              <a:spcAft>
                <a:spcPct val="0"/>
              </a:spcAft>
              <a:buClr>
                <a:srgbClr val="007AC2"/>
              </a:buClr>
              <a:buSzPct val="12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Only the person with the private key should be able to generate the signature.</a:t>
            </a:r>
          </a:p>
          <a:p>
            <a:pPr marL="324000" marR="0" lvl="0" indent="-306000" algn="l" defTabSz="914400" rtl="0" eaLnBrk="1" fontAlgn="base" latinLnBrk="0" hangingPunct="1">
              <a:lnSpc>
                <a:spcPct val="125000"/>
              </a:lnSpc>
              <a:spcBef>
                <a:spcPct val="25000"/>
              </a:spcBef>
              <a:spcAft>
                <a:spcPct val="0"/>
              </a:spcAft>
              <a:buClr>
                <a:srgbClr val="007AC2"/>
              </a:buClr>
              <a:buSzPct val="120000"/>
              <a:buFont typeface="Symbol" pitchFamily="18" charset="2"/>
              <a:buChar char="Þ"/>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signature is realized as a function with the message </a:t>
            </a:r>
            <a:r>
              <a:rPr kumimoji="0" lang="en-US" sz="28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the private key as input</a:t>
            </a:r>
          </a:p>
          <a:p>
            <a:pPr marL="324000" marR="0" lvl="0" indent="-306000" algn="l" defTabSz="914400" rtl="0" eaLnBrk="1" fontAlgn="base" latinLnBrk="0" hangingPunct="1">
              <a:lnSpc>
                <a:spcPct val="125000"/>
              </a:lnSpc>
              <a:spcBef>
                <a:spcPct val="25000"/>
              </a:spcBef>
              <a:spcAft>
                <a:spcPct val="0"/>
              </a:spcAft>
              <a:buClr>
                <a:srgbClr val="007AC2"/>
              </a:buClr>
              <a:buSzPct val="120000"/>
              <a:buFont typeface="Symbol" pitchFamily="18" charset="2"/>
              <a:buChar char="Þ"/>
              <a:tabLst/>
              <a:defRPr/>
            </a:pP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public key and the message </a:t>
            </a:r>
            <a:r>
              <a:rPr kumimoji="0" lang="en-US" sz="28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are the inputs to the verification function</a:t>
            </a:r>
          </a:p>
          <a:p>
            <a:pPr marL="475200" lvl="0" indent="-457200">
              <a:lnSpc>
                <a:spcPct val="125000"/>
              </a:lnSpc>
              <a:spcBef>
                <a:spcPct val="25000"/>
              </a:spcBef>
              <a:buClr>
                <a:srgbClr val="007AC2"/>
              </a:buClr>
              <a:buSzPct val="120000"/>
              <a:buFont typeface="Arial" panose="020B0604020202020204" pitchFamily="34" charset="0"/>
              <a:buChar char="•"/>
              <a:defRPr/>
            </a:pPr>
            <a:r>
              <a:rPr lang="en-US" sz="2800" kern="0" dirty="0">
                <a:solidFill>
                  <a:srgbClr val="000000"/>
                </a:solidFill>
                <a:latin typeface="Calibri" panose="020F0502020204030204" pitchFamily="34" charset="0"/>
                <a:cs typeface="Calibri" panose="020F0502020204030204" pitchFamily="34" charset="0"/>
              </a:rPr>
              <a:t>An attacker who wishes to alter the message would need to know the user’s private key</a:t>
            </a:r>
          </a:p>
          <a:p>
            <a:pPr marL="475200" marR="0" lvl="0" indent="-457200" algn="l" defTabSz="914400" rtl="0" eaLnBrk="1" fontAlgn="base" latinLnBrk="0" hangingPunct="1">
              <a:lnSpc>
                <a:spcPct val="125000"/>
              </a:lnSpc>
              <a:spcBef>
                <a:spcPct val="25000"/>
              </a:spcBef>
              <a:spcAft>
                <a:spcPct val="0"/>
              </a:spcAft>
              <a:buClr>
                <a:srgbClr val="007AC2"/>
              </a:buClr>
              <a:buSzPct val="120000"/>
              <a:buFont typeface="Arial" panose="020B0604020202020204" pitchFamily="34" charset="0"/>
              <a:buChar char="•"/>
              <a:tabLst/>
              <a:defRPr/>
            </a:pPr>
            <a:endPar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46A59-6348-4B4C-9C92-5913E10CD4A6}"/>
              </a:ext>
            </a:extLst>
          </p:cNvPr>
          <p:cNvSpPr>
            <a:spLocks noGrp="1"/>
          </p:cNvSpPr>
          <p:nvPr>
            <p:ph type="title"/>
          </p:nvPr>
        </p:nvSpPr>
        <p:spPr/>
        <p:txBody>
          <a:bodyPr/>
          <a:lstStyle/>
          <a:p>
            <a:r>
              <a:rPr lang="en-US" dirty="0"/>
              <a:t>DC Core Security Services</a:t>
            </a:r>
          </a:p>
        </p:txBody>
      </p:sp>
      <p:sp>
        <p:nvSpPr>
          <p:cNvPr id="23554" name="Foliennummernplatzhalter 3">
            <a:extLst>
              <a:ext uri="{FF2B5EF4-FFF2-40B4-BE49-F238E27FC236}">
                <a16:creationId xmlns:a16="http://schemas.microsoft.com/office/drawing/2014/main" xmlns="" id="{5928E4FA-6F70-4BF7-A35B-A2F9C03351D8}"/>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F80C7CF1-CBD1-4052-AF00-987DE6995557}" type="slidenum">
              <a:rPr kumimoji="0" lang="en-US"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26</a:t>
            </a:fld>
            <a:r>
              <a:rPr kumimoji="0" lang="en-US"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sp>
        <p:nvSpPr>
          <p:cNvPr id="23555" name="Fußzeilenplatzhalter 4">
            <a:extLst>
              <a:ext uri="{FF2B5EF4-FFF2-40B4-BE49-F238E27FC236}">
                <a16:creationId xmlns:a16="http://schemas.microsoft.com/office/drawing/2014/main" xmlns="" id="{56A402DF-595C-404E-BE3B-9E448B002D96}"/>
              </a:ext>
            </a:extLst>
          </p:cNvPr>
          <p:cNvSpPr>
            <a:spLocks noGrp="1"/>
          </p:cNvSpPr>
          <p:nvPr>
            <p:ph type="ftr" sz="quarter" idx="4294967295"/>
          </p:nvPr>
        </p:nvSpPr>
        <p:spPr>
          <a:xfrm>
            <a:off x="0" y="6524625"/>
            <a:ext cx="4321175" cy="2603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p:txBody>
      </p:sp>
      <p:sp>
        <p:nvSpPr>
          <p:cNvPr id="6" name="Rectangle 12">
            <a:extLst>
              <a:ext uri="{FF2B5EF4-FFF2-40B4-BE49-F238E27FC236}">
                <a16:creationId xmlns:a16="http://schemas.microsoft.com/office/drawing/2014/main" xmlns="" id="{67AF7A11-1DCD-4151-AD30-B15CA02B9247}"/>
              </a:ext>
            </a:extLst>
          </p:cNvPr>
          <p:cNvSpPr txBox="1">
            <a:spLocks noChangeArrowheads="1"/>
          </p:cNvSpPr>
          <p:nvPr/>
        </p:nvSpPr>
        <p:spPr>
          <a:xfrm>
            <a:off x="471488" y="322263"/>
            <a:ext cx="7386637" cy="515937"/>
          </a:xfrm>
          <a:prstGeom prst="rect">
            <a:avLst/>
          </a:prstGeom>
        </p:spPr>
        <p:txBody>
          <a:bodyPr/>
          <a:lstStyle/>
          <a:p>
            <a:pPr marL="381000" marR="0" lvl="0" indent="-381000" algn="l" defTabSz="914400" rtl="0" eaLnBrk="1" fontAlgn="base" latinLnBrk="0" hangingPunct="1">
              <a:lnSpc>
                <a:spcPct val="100000"/>
              </a:lnSpc>
              <a:spcBef>
                <a:spcPct val="20000"/>
              </a:spcBef>
              <a:spcAft>
                <a:spcPct val="0"/>
              </a:spcAft>
              <a:buClr>
                <a:srgbClr val="007AC2"/>
              </a:buClr>
              <a:buSzPct val="120000"/>
              <a:buFont typeface="Webdings" pitchFamily="18" charset="2"/>
              <a:buChar char="&lt;"/>
              <a:tabLst/>
              <a:defRPr/>
            </a:pPr>
            <a:endParaRPr kumimoji="0" lang="en-US" sz="1900" b="1" i="0" u="none" strike="noStrike" kern="0" cap="none" spc="0" normalizeH="0" baseline="0" noProof="0" dirty="0">
              <a:ln>
                <a:noFill/>
              </a:ln>
              <a:solidFill>
                <a:srgbClr val="000000"/>
              </a:solidFill>
              <a:effectLst/>
              <a:uLnTx/>
              <a:uFillTx/>
              <a:latin typeface="Arial"/>
              <a:ea typeface="+mn-ea"/>
              <a:cs typeface="+mn-cs"/>
            </a:endParaRPr>
          </a:p>
        </p:txBody>
      </p:sp>
      <p:sp>
        <p:nvSpPr>
          <p:cNvPr id="16" name="Rectangle 5">
            <a:extLst>
              <a:ext uri="{FF2B5EF4-FFF2-40B4-BE49-F238E27FC236}">
                <a16:creationId xmlns:a16="http://schemas.microsoft.com/office/drawing/2014/main" xmlns="" id="{35299C7C-7F43-4AA0-B535-27F77CA82B59}"/>
              </a:ext>
            </a:extLst>
          </p:cNvPr>
          <p:cNvSpPr txBox="1">
            <a:spLocks noChangeArrowheads="1"/>
          </p:cNvSpPr>
          <p:nvPr/>
        </p:nvSpPr>
        <p:spPr>
          <a:xfrm>
            <a:off x="533400" y="914400"/>
            <a:ext cx="8077200" cy="3929062"/>
          </a:xfrm>
          <a:prstGeom prst="rect">
            <a:avLst/>
          </a:prstGeom>
        </p:spPr>
        <p:txBody>
          <a:bodyPr/>
          <a:lstStyle/>
          <a:p>
            <a:pPr marL="304800" marR="0" lvl="0" indent="-304800" algn="l" defTabSz="914400" rtl="0" eaLnBrk="1" fontAlgn="base" latinLnBrk="0" hangingPunct="1">
              <a:lnSpc>
                <a:spcPct val="125000"/>
              </a:lnSpc>
              <a:spcBef>
                <a:spcPct val="25000"/>
              </a:spcBef>
              <a:spcAft>
                <a:spcPct val="0"/>
              </a:spcAft>
              <a:buClr>
                <a:srgbClr val="007AC2"/>
              </a:buClr>
              <a:buSzPct val="120000"/>
              <a:buFontTx/>
              <a:buAutoNum type="arabicPeriod"/>
              <a:tabLst/>
              <a:defRPr/>
            </a:pPr>
            <a:r>
              <a:rPr kumimoji="0" lang="en-US" sz="2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Integrity: </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Ensures that a message has not been modified in transit.</a:t>
            </a:r>
          </a:p>
          <a:p>
            <a:pPr marL="304800" marR="0" lvl="0" indent="-304800" algn="l" defTabSz="914400" rtl="0" eaLnBrk="1" fontAlgn="base" latinLnBrk="0" hangingPunct="1">
              <a:lnSpc>
                <a:spcPct val="125000"/>
              </a:lnSpc>
              <a:spcBef>
                <a:spcPct val="25000"/>
              </a:spcBef>
              <a:spcAft>
                <a:spcPct val="0"/>
              </a:spcAft>
              <a:buClr>
                <a:srgbClr val="007AC2"/>
              </a:buClr>
              <a:buSzPct val="120000"/>
              <a:buFontTx/>
              <a:buAutoNum type="arabicPeriod"/>
              <a:tabLst/>
              <a:defRPr/>
            </a:pPr>
            <a:r>
              <a:rPr kumimoji="0" lang="en-US" sz="2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Message Authentication: </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Ensures that the sender of a message is authentic. An alternative term is </a:t>
            </a:r>
            <a:r>
              <a:rPr kumimoji="0" lang="en-US" sz="28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data origin authentication</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a:p>
            <a:pPr marL="304800" marR="0" lvl="0" indent="-304800" algn="l" defTabSz="914400" rtl="0" eaLnBrk="1" fontAlgn="base" latinLnBrk="0" hangingPunct="1">
              <a:lnSpc>
                <a:spcPct val="125000"/>
              </a:lnSpc>
              <a:spcBef>
                <a:spcPct val="25000"/>
              </a:spcBef>
              <a:spcAft>
                <a:spcPct val="0"/>
              </a:spcAft>
              <a:buClr>
                <a:srgbClr val="007AC2"/>
              </a:buClr>
              <a:buSzPct val="120000"/>
              <a:buFontTx/>
              <a:buAutoNum type="arabicPeriod"/>
              <a:tabLst/>
              <a:defRPr/>
            </a:pPr>
            <a:r>
              <a:rPr kumimoji="0" lang="en-US" sz="2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Non-repudiation: </a:t>
            </a:r>
            <a:r>
              <a:rPr kumimoji="0" lang="en-US" sz="28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Ensures that the sender of a message can not deny the creation of the message. (e.g. order of a pink car)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7DF49-73E8-4998-BA06-EE1B4DCF5481}"/>
              </a:ext>
            </a:extLst>
          </p:cNvPr>
          <p:cNvSpPr>
            <a:spLocks noGrp="1"/>
          </p:cNvSpPr>
          <p:nvPr>
            <p:ph type="title"/>
          </p:nvPr>
        </p:nvSpPr>
        <p:spPr>
          <a:xfrm>
            <a:off x="228600" y="22654"/>
            <a:ext cx="8763000" cy="763158"/>
          </a:xfrm>
        </p:spPr>
        <p:txBody>
          <a:bodyPr/>
          <a:lstStyle/>
          <a:p>
            <a:r>
              <a:rPr lang="en-US" dirty="0"/>
              <a:t>RSA signature process</a:t>
            </a:r>
          </a:p>
        </p:txBody>
      </p:sp>
      <p:sp>
        <p:nvSpPr>
          <p:cNvPr id="26627" name="Foliennummernplatzhalter 1">
            <a:extLst>
              <a:ext uri="{FF2B5EF4-FFF2-40B4-BE49-F238E27FC236}">
                <a16:creationId xmlns:a16="http://schemas.microsoft.com/office/drawing/2014/main" xmlns="" id="{74C5C993-8F88-4B33-A5F7-BC624CB05656}"/>
              </a:ext>
            </a:extLst>
          </p:cNvPr>
          <p:cNvSpPr>
            <a:spLocks noGrp="1"/>
          </p:cNvSpPr>
          <p:nvPr>
            <p:ph type="sldNum" sz="quarter" idx="12"/>
          </p:nvPr>
        </p:nvSpPr>
        <p:spPr>
          <a:xfrm>
            <a:off x="8686800" y="6553200"/>
            <a:ext cx="457200" cy="30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fld id="{FAE37DF2-782C-4A72-9E8C-C6D3D1595461}" type="slidenum">
              <a:rPr kumimoji="0" lang="de-DE" altLang="en-US" sz="900" b="0" i="0" u="none" strike="noStrike" kern="1200" cap="none" spc="0" normalizeH="0" baseline="0" noProof="0" smtClean="0">
                <a:ln>
                  <a:noFill/>
                </a:ln>
                <a:solidFill>
                  <a:srgbClr val="394073"/>
                </a:solidFill>
                <a:effectLst/>
                <a:uLnTx/>
                <a:uFillTx/>
                <a:latin typeface="Arial" panose="020B0604020202020204"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27</a:t>
            </a:fld>
            <a:r>
              <a:rPr kumimoji="0" lang="de-DE" altLang="en-US" sz="900" b="0" i="0" u="none" strike="noStrike" kern="1200" cap="none" spc="0" normalizeH="0" baseline="0" noProof="0" dirty="0">
                <a:ln>
                  <a:noFill/>
                </a:ln>
                <a:solidFill>
                  <a:srgbClr val="394073"/>
                </a:solidFill>
                <a:effectLst/>
                <a:uLnTx/>
                <a:uFillTx/>
                <a:latin typeface="Arial" panose="020B0604020202020204" pitchFamily="34" charset="0"/>
                <a:ea typeface="+mn-ea"/>
                <a:cs typeface="+mn-cs"/>
              </a:rPr>
              <a:t>  </a:t>
            </a:r>
          </a:p>
        </p:txBody>
      </p:sp>
      <p:pic>
        <p:nvPicPr>
          <p:cNvPr id="10" name="Picture 9" descr="D:\Users\ae\AppData\Local\Temp\SNAGHTML1ead92e4.PNG">
            <a:extLst>
              <a:ext uri="{FF2B5EF4-FFF2-40B4-BE49-F238E27FC236}">
                <a16:creationId xmlns:a16="http://schemas.microsoft.com/office/drawing/2014/main" xmlns="" id="{AC11C09E-C496-4BAE-8078-562657283E5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45302" y="673855"/>
            <a:ext cx="6853395" cy="53039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6C568F8C-4073-4F89-8785-916DB4DF584D}"/>
              </a:ext>
            </a:extLst>
          </p:cNvPr>
          <p:cNvSpPr/>
          <p:nvPr/>
        </p:nvSpPr>
        <p:spPr>
          <a:xfrm>
            <a:off x="76200" y="5977808"/>
            <a:ext cx="8763000" cy="830997"/>
          </a:xfrm>
          <a:prstGeom prst="rect">
            <a:avLst/>
          </a:prstGeom>
        </p:spPr>
        <p:txBody>
          <a:bodyPr wrap="square">
            <a:spAutoFit/>
          </a:bodyPr>
          <a:lstStyle/>
          <a:p>
            <a:r>
              <a:rPr lang="en-US" sz="2400" dirty="0">
                <a:solidFill>
                  <a:schemeClr val="tx1"/>
                </a:solidFill>
              </a:rPr>
              <a:t>Bob can verify that Alice sent the message (i.e., </a:t>
            </a:r>
            <a:r>
              <a:rPr lang="de-DE" altLang="en-US" sz="2400" b="1" dirty="0">
                <a:solidFill>
                  <a:srgbClr val="C00000"/>
                </a:solidFill>
              </a:rPr>
              <a:t>non-repudiation</a:t>
            </a:r>
            <a:r>
              <a:rPr lang="de-DE" altLang="en-US" sz="2400" dirty="0">
                <a:solidFill>
                  <a:schemeClr val="tx1"/>
                </a:solidFill>
              </a:rPr>
              <a:t>)</a:t>
            </a:r>
            <a:r>
              <a:rPr lang="en-US" sz="2400" dirty="0">
                <a:solidFill>
                  <a:schemeClr val="tx1"/>
                </a:solidFill>
              </a:rPr>
              <a:t> and that the message has not been modified (i.e., </a:t>
            </a:r>
            <a:r>
              <a:rPr lang="en-US" sz="2400" b="1" dirty="0">
                <a:solidFill>
                  <a:srgbClr val="C00000"/>
                </a:solidFill>
              </a:rPr>
              <a:t>integrity</a:t>
            </a:r>
            <a:r>
              <a:rPr lang="en-US" sz="2400" dirty="0">
                <a:solidFill>
                  <a:schemeClr val="tx1"/>
                </a:solidFill>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Hash functions are used to compute a digest of a message. Must take variable size input, produce fixed size pseudorandom output, be efficient to compute </a:t>
            </a:r>
          </a:p>
          <a:p>
            <a:r>
              <a:rPr lang="en-US" dirty="0"/>
              <a:t>Cryptographic hash functions should be one-way and collision resistant </a:t>
            </a:r>
          </a:p>
          <a:p>
            <a:r>
              <a:rPr lang="en-US" dirty="0"/>
              <a:t>Cryptographic hashes are used for message authentication, digital signatures, password storage, detecting errors in file transfers, … etc.</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28</a:t>
            </a:fld>
            <a:endParaRPr lang="en-US"/>
          </a:p>
        </p:txBody>
      </p:sp>
    </p:spTree>
    <p:extLst>
      <p:ext uri="{BB962C8B-B14F-4D97-AF65-F5344CB8AC3E}">
        <p14:creationId xmlns:p14="http://schemas.microsoft.com/office/powerpoint/2010/main" xmlns="" val="3164240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139933-C770-42D3-87B8-24A8799B477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xmlns="" id="{C71E6FF0-551A-44BC-9A46-2CB69C31E8E6}"/>
              </a:ext>
            </a:extLst>
          </p:cNvPr>
          <p:cNvSpPr>
            <a:spLocks noGrp="1"/>
          </p:cNvSpPr>
          <p:nvPr>
            <p:ph idx="1"/>
          </p:nvPr>
        </p:nvSpPr>
        <p:spPr/>
        <p:txBody>
          <a:bodyPr/>
          <a:lstStyle/>
          <a:p>
            <a:r>
              <a:rPr lang="en-US" dirty="0"/>
              <a:t>Cryptographic hash function</a:t>
            </a:r>
          </a:p>
          <a:p>
            <a:pPr marL="0" indent="0">
              <a:buNone/>
            </a:pPr>
            <a:r>
              <a:rPr lang="en-US" dirty="0">
                <a:hlinkClick r:id="rId2"/>
              </a:rPr>
              <a:t>https://simple.wikipedia.org/wiki/Cryptographic_hash_function</a:t>
            </a:r>
            <a:endParaRPr lang="en-US" dirty="0"/>
          </a:p>
          <a:p>
            <a:pPr marL="0" indent="0">
              <a:buNone/>
            </a:pPr>
            <a:endParaRPr lang="en-US" dirty="0"/>
          </a:p>
          <a:p>
            <a:r>
              <a:rPr lang="en-US" dirty="0" err="1"/>
              <a:t>HMAC</a:t>
            </a:r>
            <a:endParaRPr lang="en-US" dirty="0"/>
          </a:p>
          <a:p>
            <a:pPr marL="0" indent="0">
              <a:buNone/>
            </a:pPr>
            <a:r>
              <a:rPr lang="en-US" dirty="0">
                <a:hlinkClick r:id="rId3"/>
              </a:rPr>
              <a:t>https://en.wikipedia.org/wiki/HMAC</a:t>
            </a:r>
            <a:endParaRPr lang="en-US" dirty="0"/>
          </a:p>
          <a:p>
            <a:pPr marL="0" indent="0">
              <a:buNone/>
            </a:pPr>
            <a:endParaRPr lang="en-US" dirty="0"/>
          </a:p>
          <a:p>
            <a:r>
              <a:rPr lang="en-US" dirty="0"/>
              <a:t>Digital signature</a:t>
            </a:r>
          </a:p>
          <a:p>
            <a:pPr marL="0" indent="0">
              <a:buNone/>
            </a:pPr>
            <a:r>
              <a:rPr lang="en-US" dirty="0">
                <a:hlinkClick r:id="rId4"/>
              </a:rPr>
              <a:t>https://en.wikipedia.org/wiki/Digital_signature</a:t>
            </a: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D2A20DBD-1E0F-43D2-83C0-D09736DF64C2}"/>
              </a:ext>
            </a:extLst>
          </p:cNvPr>
          <p:cNvSpPr>
            <a:spLocks noGrp="1"/>
          </p:cNvSpPr>
          <p:nvPr>
            <p:ph type="sldNum" sz="quarter" idx="12"/>
          </p:nvPr>
        </p:nvSpPr>
        <p:spPr/>
        <p:txBody>
          <a:bodyPr/>
          <a:lstStyle/>
          <a:p>
            <a:pPr>
              <a:defRPr/>
            </a:pPr>
            <a:fld id="{B8F5A54C-6434-4C3B-9388-99B9EA1C42C7}" type="slidenum">
              <a:rPr lang="x-none" smtClean="0"/>
              <a:pPr>
                <a:defRPr/>
              </a:pPr>
              <a:t>29</a:t>
            </a:fld>
            <a:endParaRPr lang="en-US" dirty="0"/>
          </a:p>
        </p:txBody>
      </p:sp>
    </p:spTree>
    <p:extLst>
      <p:ext uri="{BB962C8B-B14F-4D97-AF65-F5344CB8AC3E}">
        <p14:creationId xmlns:p14="http://schemas.microsoft.com/office/powerpoint/2010/main" xmlns="" val="89446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E2E2187-172C-465B-BA31-2F4C4FB63CD1}"/>
              </a:ext>
            </a:extLst>
          </p:cNvPr>
          <p:cNvSpPr>
            <a:spLocks noGrp="1"/>
          </p:cNvSpPr>
          <p:nvPr>
            <p:ph type="ctrTitle"/>
          </p:nvPr>
        </p:nvSpPr>
        <p:spPr>
          <a:xfrm>
            <a:off x="838200" y="1088677"/>
            <a:ext cx="7772400" cy="1470025"/>
          </a:xfrm>
        </p:spPr>
        <p:txBody>
          <a:bodyPr/>
          <a:lstStyle/>
          <a:p>
            <a:r>
              <a:rPr lang="en-US" dirty="0"/>
              <a:t>Cryptographic Hash Function</a:t>
            </a:r>
          </a:p>
        </p:txBody>
      </p:sp>
      <p:sp>
        <p:nvSpPr>
          <p:cNvPr id="4" name="Slide Number Placeholder 3">
            <a:extLst>
              <a:ext uri="{FF2B5EF4-FFF2-40B4-BE49-F238E27FC236}">
                <a16:creationId xmlns:a16="http://schemas.microsoft.com/office/drawing/2014/main" xmlns="" id="{8E02E7DE-2AE2-4910-860A-F61C67069B04}"/>
              </a:ext>
            </a:extLst>
          </p:cNvPr>
          <p:cNvSpPr>
            <a:spLocks noGrp="1"/>
          </p:cNvSpPr>
          <p:nvPr>
            <p:ph type="sldNum" sz="quarter" idx="12"/>
          </p:nvPr>
        </p:nvSpPr>
        <p:spPr/>
        <p:txBody>
          <a:bodyPr/>
          <a:lstStyle/>
          <a:p>
            <a:pPr>
              <a:defRPr/>
            </a:pPr>
            <a:fld id="{B8F5A54C-6434-4C3B-9388-99B9EA1C42C7}" type="slidenum">
              <a:rPr lang="x-none" smtClean="0"/>
              <a:pPr>
                <a:defRPr/>
              </a:pPr>
              <a:t>3</a:t>
            </a:fld>
            <a:endParaRPr lang="en-US" dirty="0"/>
          </a:p>
        </p:txBody>
      </p:sp>
      <p:pic>
        <p:nvPicPr>
          <p:cNvPr id="4098" name="Picture 2" descr="D:\Users\ae\AppData\Local\Temp\SNAGHTML1a663e88.PNG">
            <a:extLst>
              <a:ext uri="{FF2B5EF4-FFF2-40B4-BE49-F238E27FC236}">
                <a16:creationId xmlns:a16="http://schemas.microsoft.com/office/drawing/2014/main" xmlns="" id="{4AA1C3BB-4DAB-4B15-810B-90AC025F412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3124200"/>
            <a:ext cx="5543550" cy="2628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521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Properties of a Cryptographic Hash Function</a:t>
            </a:r>
          </a:p>
        </p:txBody>
      </p:sp>
      <p:sp>
        <p:nvSpPr>
          <p:cNvPr id="3" name="Content Placeholder 2"/>
          <p:cNvSpPr>
            <a:spLocks noGrp="1"/>
          </p:cNvSpPr>
          <p:nvPr>
            <p:ph idx="1"/>
          </p:nvPr>
        </p:nvSpPr>
        <p:spPr>
          <a:xfrm>
            <a:off x="228600" y="762000"/>
            <a:ext cx="8686800" cy="5943600"/>
          </a:xfrm>
        </p:spPr>
        <p:txBody>
          <a:bodyPr/>
          <a:lstStyle/>
          <a:p>
            <a:r>
              <a:rPr lang="en-AU" sz="3000" i="1" dirty="0"/>
              <a:t>h = </a:t>
            </a:r>
            <a:r>
              <a:rPr lang="en-AU" sz="3000" dirty="0"/>
              <a:t>H(</a:t>
            </a:r>
            <a:r>
              <a:rPr lang="en-AU" sz="3000" i="1" dirty="0"/>
              <a:t>m</a:t>
            </a:r>
            <a:r>
              <a:rPr lang="en-AU" sz="3000" dirty="0"/>
              <a:t>). </a:t>
            </a:r>
            <a:r>
              <a:rPr lang="en-US" sz="3000" dirty="0"/>
              <a:t>Hash(Variable size message m) to produce a </a:t>
            </a:r>
            <a:r>
              <a:rPr lang="en-US" sz="3000" b="1" dirty="0">
                <a:solidFill>
                  <a:schemeClr val="accent5">
                    <a:lumMod val="75000"/>
                  </a:schemeClr>
                </a:solidFill>
              </a:rPr>
              <a:t>fixed size hash value</a:t>
            </a:r>
            <a:r>
              <a:rPr lang="en-US" sz="3000" dirty="0"/>
              <a:t> </a:t>
            </a:r>
            <a:r>
              <a:rPr lang="en-US" sz="2400" dirty="0"/>
              <a:t>(sometimes called a </a:t>
            </a:r>
            <a:r>
              <a:rPr lang="en-US" sz="2400" i="1" dirty="0">
                <a:solidFill>
                  <a:srgbClr val="C00000"/>
                </a:solidFill>
              </a:rPr>
              <a:t>message digest</a:t>
            </a:r>
            <a:r>
              <a:rPr lang="en-US" sz="2400" dirty="0"/>
              <a:t>)</a:t>
            </a:r>
          </a:p>
          <a:p>
            <a:r>
              <a:rPr lang="en-US" sz="2800" dirty="0"/>
              <a:t>Efficient computation</a:t>
            </a:r>
          </a:p>
          <a:p>
            <a:r>
              <a:rPr lang="en-US" sz="2800" dirty="0"/>
              <a:t>Pseudorandom </a:t>
            </a:r>
            <a:r>
              <a:rPr lang="en-US" sz="2400" dirty="0"/>
              <a:t>(small change of </a:t>
            </a:r>
            <a:r>
              <a:rPr lang="en-US" sz="2400" b="1" i="1" dirty="0"/>
              <a:t>m</a:t>
            </a:r>
            <a:r>
              <a:rPr lang="en-US" sz="2400" dirty="0"/>
              <a:t> yields a big change of </a:t>
            </a:r>
            <a:r>
              <a:rPr lang="en-US" sz="2400" i="1" dirty="0"/>
              <a:t>h</a:t>
            </a:r>
            <a:r>
              <a:rPr lang="en-US" sz="2400" dirty="0"/>
              <a:t>)</a:t>
            </a:r>
          </a:p>
          <a:p>
            <a:r>
              <a:rPr lang="en-AU" sz="3000" dirty="0"/>
              <a:t>Cryptographic hash function has 2 properties: </a:t>
            </a:r>
          </a:p>
          <a:p>
            <a:pPr marL="514350" indent="-514350">
              <a:buFont typeface="+mj-lt"/>
              <a:buAutoNum type="arabicPeriod"/>
            </a:pPr>
            <a:r>
              <a:rPr lang="en-US" sz="2800" b="1" dirty="0"/>
              <a:t>Pre-image Resistant </a:t>
            </a:r>
            <a:r>
              <a:rPr lang="en-AU" dirty="0"/>
              <a:t>(the </a:t>
            </a:r>
            <a:r>
              <a:rPr lang="en-AU" i="1" u="sng" dirty="0"/>
              <a:t>one-way property</a:t>
            </a:r>
            <a:r>
              <a:rPr lang="en-AU" dirty="0"/>
              <a:t>)</a:t>
            </a:r>
            <a:r>
              <a:rPr lang="en-US" sz="2800" dirty="0"/>
              <a:t>: </a:t>
            </a:r>
            <a:r>
              <a:rPr lang="en-US" dirty="0"/>
              <a:t>Infeasible to determine </a:t>
            </a:r>
            <a:r>
              <a:rPr lang="en-US" b="1" i="1" dirty="0"/>
              <a:t>m</a:t>
            </a:r>
            <a:r>
              <a:rPr lang="en-US" dirty="0"/>
              <a:t> from </a:t>
            </a:r>
            <a:r>
              <a:rPr lang="en-US" b="1" i="1" dirty="0"/>
              <a:t>H(m)</a:t>
            </a:r>
          </a:p>
          <a:p>
            <a:pPr marL="514350" indent="-514350">
              <a:buFont typeface="+mj-lt"/>
              <a:buAutoNum type="arabicPeriod"/>
            </a:pPr>
            <a:r>
              <a:rPr lang="en-US" sz="2800" b="1" dirty="0"/>
              <a:t>Collision Resistant </a:t>
            </a:r>
            <a:r>
              <a:rPr lang="en-AU" dirty="0"/>
              <a:t>(the </a:t>
            </a:r>
            <a:r>
              <a:rPr lang="en-AU" i="1" u="sng" dirty="0"/>
              <a:t>collision-free property</a:t>
            </a:r>
            <a:r>
              <a:rPr lang="en-AU" dirty="0"/>
              <a:t>)</a:t>
            </a:r>
            <a:r>
              <a:rPr lang="en-US" sz="2800" dirty="0"/>
              <a:t>: Infeasible to find any two messages m</a:t>
            </a:r>
            <a:r>
              <a:rPr lang="en-US" sz="2800" baseline="-25000" dirty="0"/>
              <a:t>1</a:t>
            </a:r>
            <a:r>
              <a:rPr lang="en-US" sz="2800" dirty="0"/>
              <a:t> and m</a:t>
            </a:r>
            <a:r>
              <a:rPr lang="en-US" sz="2800" baseline="-25000" dirty="0"/>
              <a:t>2</a:t>
            </a:r>
            <a:r>
              <a:rPr lang="en-US" sz="2800" dirty="0"/>
              <a:t> such that m</a:t>
            </a:r>
            <a:r>
              <a:rPr lang="en-US" sz="2800" baseline="-25000" dirty="0"/>
              <a:t>1</a:t>
            </a:r>
            <a:r>
              <a:rPr lang="en-US" sz="2800" dirty="0"/>
              <a:t> ≠ m</a:t>
            </a:r>
            <a:r>
              <a:rPr lang="en-US" sz="2800" baseline="-25000" dirty="0"/>
              <a:t>2 </a:t>
            </a:r>
            <a:r>
              <a:rPr lang="en-US" sz="2800" dirty="0"/>
              <a:t> and H(m</a:t>
            </a:r>
            <a:r>
              <a:rPr lang="en-US" sz="2800" baseline="-25000" dirty="0"/>
              <a:t>1</a:t>
            </a:r>
            <a:r>
              <a:rPr lang="en-US" sz="2800" dirty="0"/>
              <a:t>) = H(m</a:t>
            </a:r>
            <a:r>
              <a:rPr lang="en-US" sz="2800" baseline="-25000" dirty="0"/>
              <a:t>2</a:t>
            </a:r>
            <a:r>
              <a:rPr lang="en-US" sz="2800" dirty="0"/>
              <a:t>) </a:t>
            </a:r>
          </a:p>
          <a:p>
            <a:pPr marL="514350" indent="-514350">
              <a:buFont typeface="+mj-lt"/>
              <a:buAutoNum type="arabicPeriod"/>
            </a:pPr>
            <a:endParaRPr lang="en-US" sz="2800"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4</a:t>
            </a:fld>
            <a:endParaRPr lang="en-US"/>
          </a:p>
        </p:txBody>
      </p:sp>
      <p:pic>
        <p:nvPicPr>
          <p:cNvPr id="5" name="Picture 4">
            <a:extLst>
              <a:ext uri="{FF2B5EF4-FFF2-40B4-BE49-F238E27FC236}">
                <a16:creationId xmlns:a16="http://schemas.microsoft.com/office/drawing/2014/main" xmlns="" id="{A6D1FB7E-5764-4A94-9DCE-15B5D3315D40}"/>
              </a:ext>
            </a:extLst>
          </p:cNvPr>
          <p:cNvPicPr>
            <a:picLocks noChangeAspect="1"/>
          </p:cNvPicPr>
          <p:nvPr/>
        </p:nvPicPr>
        <p:blipFill>
          <a:blip r:embed="rId3"/>
          <a:stretch>
            <a:fillRect/>
          </a:stretch>
        </p:blipFill>
        <p:spPr>
          <a:xfrm>
            <a:off x="6400800" y="5815820"/>
            <a:ext cx="1367239" cy="815546"/>
          </a:xfrm>
          <a:prstGeom prst="rect">
            <a:avLst/>
          </a:prstGeom>
        </p:spPr>
      </p:pic>
    </p:spTree>
    <p:extLst>
      <p:ext uri="{BB962C8B-B14F-4D97-AF65-F5344CB8AC3E}">
        <p14:creationId xmlns:p14="http://schemas.microsoft.com/office/powerpoint/2010/main" xmlns="" val="284142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5</a:t>
            </a:fld>
            <a:endParaRPr lang="en-US"/>
          </a:p>
        </p:txBody>
      </p:sp>
      <p:pic>
        <p:nvPicPr>
          <p:cNvPr id="12" name="Picture 11" descr="f1.pdf">
            <a:extLst>
              <a:ext uri="{FF2B5EF4-FFF2-40B4-BE49-F238E27FC236}">
                <a16:creationId xmlns:a16="http://schemas.microsoft.com/office/drawing/2014/main" xmlns="" id="{58AE84C5-4F5E-4934-9CD1-5A34A97C06F7}"/>
              </a:ext>
            </a:extLst>
          </p:cNvPr>
          <p:cNvPicPr>
            <a:picLocks noChangeAspect="1"/>
          </p:cNvPicPr>
          <p:nvPr/>
        </p:nvPicPr>
        <p:blipFill rotWithShape="1">
          <a:blip r:embed="rId2"/>
          <a:srcRect l="5882" t="12627" r="28919" b="47980"/>
          <a:stretch/>
        </p:blipFill>
        <p:spPr>
          <a:xfrm>
            <a:off x="1082013" y="838200"/>
            <a:ext cx="6918987" cy="5410200"/>
          </a:xfrm>
          <a:prstGeom prst="rect">
            <a:avLst/>
          </a:prstGeom>
        </p:spPr>
      </p:pic>
      <p:pic>
        <p:nvPicPr>
          <p:cNvPr id="23" name="Picture 22">
            <a:extLst>
              <a:ext uri="{FF2B5EF4-FFF2-40B4-BE49-F238E27FC236}">
                <a16:creationId xmlns:a16="http://schemas.microsoft.com/office/drawing/2014/main" xmlns="" id="{7D718061-B9FA-46AB-998D-5C73F021DF3B}"/>
              </a:ext>
            </a:extLst>
          </p:cNvPr>
          <p:cNvPicPr>
            <a:picLocks noChangeAspect="1"/>
          </p:cNvPicPr>
          <p:nvPr/>
        </p:nvPicPr>
        <p:blipFill>
          <a:blip r:embed="rId3"/>
          <a:stretch>
            <a:fillRect/>
          </a:stretch>
        </p:blipFill>
        <p:spPr>
          <a:xfrm>
            <a:off x="2971800" y="4648200"/>
            <a:ext cx="914400" cy="1230923"/>
          </a:xfrm>
          <a:prstGeom prst="rect">
            <a:avLst/>
          </a:prstGeom>
        </p:spPr>
      </p:pic>
    </p:spTree>
    <p:extLst>
      <p:ext uri="{BB962C8B-B14F-4D97-AF65-F5344CB8AC3E}">
        <p14:creationId xmlns:p14="http://schemas.microsoft.com/office/powerpoint/2010/main" xmlns="" val="358527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7E502A-356E-408F-AAC8-55249F23D8E1}"/>
              </a:ext>
            </a:extLst>
          </p:cNvPr>
          <p:cNvSpPr>
            <a:spLocks noGrp="1"/>
          </p:cNvSpPr>
          <p:nvPr>
            <p:ph type="title"/>
          </p:nvPr>
        </p:nvSpPr>
        <p:spPr/>
        <p:txBody>
          <a:bodyPr/>
          <a:lstStyle/>
          <a:p>
            <a:r>
              <a:rPr lang="en-US" dirty="0"/>
              <a:t>Sample in Python</a:t>
            </a:r>
          </a:p>
        </p:txBody>
      </p:sp>
      <p:sp>
        <p:nvSpPr>
          <p:cNvPr id="4" name="Slide Number Placeholder 3">
            <a:extLst>
              <a:ext uri="{FF2B5EF4-FFF2-40B4-BE49-F238E27FC236}">
                <a16:creationId xmlns:a16="http://schemas.microsoft.com/office/drawing/2014/main" xmlns="" id="{6F0BBE41-FEF1-4BEB-812A-AF0DCA1D1D7A}"/>
              </a:ext>
            </a:extLst>
          </p:cNvPr>
          <p:cNvSpPr>
            <a:spLocks noGrp="1"/>
          </p:cNvSpPr>
          <p:nvPr>
            <p:ph type="sldNum" sz="quarter" idx="12"/>
          </p:nvPr>
        </p:nvSpPr>
        <p:spPr/>
        <p:txBody>
          <a:bodyPr/>
          <a:lstStyle/>
          <a:p>
            <a:pPr>
              <a:defRPr/>
            </a:pPr>
            <a:fld id="{B8F5A54C-6434-4C3B-9388-99B9EA1C42C7}" type="slidenum">
              <a:rPr lang="x-none" smtClean="0"/>
              <a:pPr>
                <a:defRPr/>
              </a:pPr>
              <a:t>6</a:t>
            </a:fld>
            <a:endParaRPr lang="en-US" dirty="0"/>
          </a:p>
        </p:txBody>
      </p:sp>
      <p:sp>
        <p:nvSpPr>
          <p:cNvPr id="5" name="Rectangle 1">
            <a:extLst>
              <a:ext uri="{FF2B5EF4-FFF2-40B4-BE49-F238E27FC236}">
                <a16:creationId xmlns:a16="http://schemas.microsoft.com/office/drawing/2014/main" xmlns="" id="{5824D7C2-806D-4772-BFEB-1E734B6617C9}"/>
              </a:ext>
            </a:extLst>
          </p:cNvPr>
          <p:cNvSpPr>
            <a:spLocks noChangeArrowheads="1"/>
          </p:cNvSpPr>
          <p:nvPr/>
        </p:nvSpPr>
        <p:spPr bwMode="auto">
          <a:xfrm>
            <a:off x="279427" y="2979676"/>
            <a:ext cx="8661345" cy="86177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kumimoji="0" lang="en-US" altLang="en-US" sz="1600" b="1" i="0" u="none" strike="noStrike" cap="none" normalizeH="0" baseline="0" dirty="0">
                <a:ln>
                  <a:noFill/>
                </a:ln>
                <a:solidFill>
                  <a:srgbClr val="000080"/>
                </a:solidFill>
                <a:effectLst/>
                <a:latin typeface="Consolas" panose="020B0609020204030204" pitchFamily="49" charset="0"/>
              </a:rPr>
              <a:t>import </a:t>
            </a:r>
            <a:r>
              <a:rPr kumimoji="0" lang="en-US" altLang="en-US" sz="1600" b="0" i="0" u="none" strike="noStrike" cap="none" normalizeH="0" baseline="0" dirty="0" err="1">
                <a:ln>
                  <a:noFill/>
                </a:ln>
                <a:solidFill>
                  <a:srgbClr val="000000"/>
                </a:solidFill>
                <a:effectLst/>
                <a:latin typeface="Consolas" panose="020B0609020204030204" pitchFamily="49" charset="0"/>
              </a:rPr>
              <a:t>hashlib</a:t>
            </a:r>
            <a:r>
              <a:rPr kumimoji="0" lang="en-US" altLang="en-US" sz="1600" b="0" i="0" u="none" strike="noStrike" cap="none" normalizeH="0" baseline="0" dirty="0">
                <a:ln>
                  <a:noFill/>
                </a:ln>
                <a:solidFill>
                  <a:srgbClr val="000000"/>
                </a:solidFill>
                <a:effectLst/>
                <a:latin typeface="Consolas" panose="020B0609020204030204" pitchFamily="49" charset="0"/>
              </a:rPr>
              <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md = </a:t>
            </a:r>
            <a:r>
              <a:rPr kumimoji="0" lang="en-US" altLang="en-US" sz="1800" b="1" i="0" u="none" strike="noStrike" cap="none" normalizeH="0" baseline="0" dirty="0">
                <a:ln>
                  <a:noFill/>
                </a:ln>
                <a:solidFill>
                  <a:srgbClr val="000000"/>
                </a:solidFill>
                <a:effectLst/>
                <a:latin typeface="Consolas" panose="020B0609020204030204" pitchFamily="49" charset="0"/>
              </a:rPr>
              <a:t>hashlib.sha256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err="1">
                <a:ln>
                  <a:noFill/>
                </a:ln>
                <a:solidFill>
                  <a:srgbClr val="008000"/>
                </a:solidFill>
                <a:effectLst/>
                <a:latin typeface="Consolas" panose="020B0609020204030204" pitchFamily="49" charset="0"/>
              </a:rPr>
              <a:t>b</a:t>
            </a:r>
            <a:r>
              <a:rPr lang="en-US" altLang="en-US" sz="1400" b="1" dirty="0" err="1">
                <a:solidFill>
                  <a:srgbClr val="008000"/>
                </a:solidFill>
                <a:latin typeface="Consolas" panose="020B0609020204030204" pitchFamily="49" charset="0"/>
              </a:rPr>
              <a:t>"The</a:t>
            </a:r>
            <a:r>
              <a:rPr lang="en-US" altLang="en-US" sz="1400" b="1" dirty="0">
                <a:solidFill>
                  <a:srgbClr val="008000"/>
                </a:solidFill>
                <a:latin typeface="Consolas" panose="020B0609020204030204" pitchFamily="49" charset="0"/>
              </a:rPr>
              <a:t> quick brown fox jumps over the lazy dog"</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hexdigest</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80"/>
                </a:solidFill>
                <a:effectLst/>
                <a:latin typeface="Consolas" panose="020B0609020204030204" pitchFamily="49" charset="0"/>
              </a:rPr>
              <a:t>print </a:t>
            </a:r>
            <a:r>
              <a:rPr kumimoji="0" lang="en-US" altLang="en-US" sz="1600" b="0" i="0" u="none" strike="noStrike" cap="none" normalizeH="0" baseline="0" dirty="0">
                <a:ln>
                  <a:noFill/>
                </a:ln>
                <a:solidFill>
                  <a:srgbClr val="000000"/>
                </a:solidFill>
                <a:effectLst/>
                <a:latin typeface="Consolas" panose="020B0609020204030204" pitchFamily="49" charset="0"/>
              </a:rPr>
              <a:t>(md)</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xmlns="" id="{25B11080-825C-41BC-A1A9-125E7E23FA85}"/>
              </a:ext>
            </a:extLst>
          </p:cNvPr>
          <p:cNvSpPr txBox="1">
            <a:spLocks/>
          </p:cNvSpPr>
          <p:nvPr/>
        </p:nvSpPr>
        <p:spPr bwMode="auto">
          <a:xfrm>
            <a:off x="-4038600" y="1070170"/>
            <a:ext cx="6172200" cy="6631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u="none">
                <a:solidFill>
                  <a:srgbClr val="0070C0"/>
                </a:solidFill>
                <a:latin typeface="Calibri" panose="020F0502020204030204" pitchFamily="34" charset="0"/>
                <a:ea typeface="Tahoma" panose="020B0604030504040204" pitchFamily="34" charset="0"/>
                <a:cs typeface="Tahoma" panose="020B0604030504040204" pitchFamily="34" charset="0"/>
              </a:defRPr>
            </a:lvl1pPr>
            <a:lvl2pPr algn="l" rtl="0" eaLnBrk="1" fontAlgn="base" hangingPunct="1">
              <a:spcBef>
                <a:spcPct val="0"/>
              </a:spcBef>
              <a:spcAft>
                <a:spcPct val="0"/>
              </a:spcAft>
              <a:defRPr sz="4000" u="sng">
                <a:solidFill>
                  <a:schemeClr val="accent2"/>
                </a:solidFill>
                <a:latin typeface="Comic Sans MS" pitchFamily="66" charset="0"/>
              </a:defRPr>
            </a:lvl2pPr>
            <a:lvl3pPr algn="l" rtl="0" eaLnBrk="1" fontAlgn="base" hangingPunct="1">
              <a:spcBef>
                <a:spcPct val="0"/>
              </a:spcBef>
              <a:spcAft>
                <a:spcPct val="0"/>
              </a:spcAft>
              <a:defRPr sz="4000" u="sng">
                <a:solidFill>
                  <a:schemeClr val="accent2"/>
                </a:solidFill>
                <a:latin typeface="Comic Sans MS" pitchFamily="66" charset="0"/>
              </a:defRPr>
            </a:lvl3pPr>
            <a:lvl4pPr algn="l" rtl="0" eaLnBrk="1" fontAlgn="base" hangingPunct="1">
              <a:spcBef>
                <a:spcPct val="0"/>
              </a:spcBef>
              <a:spcAft>
                <a:spcPct val="0"/>
              </a:spcAft>
              <a:defRPr sz="4000" u="sng">
                <a:solidFill>
                  <a:schemeClr val="accent2"/>
                </a:solidFill>
                <a:latin typeface="Comic Sans MS" pitchFamily="66" charset="0"/>
              </a:defRPr>
            </a:lvl4pPr>
            <a:lvl5pPr algn="l" rtl="0" eaLnBrk="1" fontAlgn="base" hangingPunct="1">
              <a:spcBef>
                <a:spcPct val="0"/>
              </a:spcBef>
              <a:spcAft>
                <a:spcPct val="0"/>
              </a:spcAft>
              <a:defRPr sz="4000" u="sng">
                <a:solidFill>
                  <a:schemeClr val="accent2"/>
                </a:solidFill>
                <a:latin typeface="Comic Sans MS" pitchFamily="66" charset="0"/>
              </a:defRPr>
            </a:lvl5pPr>
            <a:lvl6pPr marL="457200" algn="l" rtl="0" eaLnBrk="1" fontAlgn="base" hangingPunct="1">
              <a:spcBef>
                <a:spcPct val="0"/>
              </a:spcBef>
              <a:spcAft>
                <a:spcPct val="0"/>
              </a:spcAft>
              <a:defRPr sz="4000" u="sng">
                <a:solidFill>
                  <a:schemeClr val="accent2"/>
                </a:solidFill>
                <a:latin typeface="Comic Sans MS" pitchFamily="66" charset="0"/>
              </a:defRPr>
            </a:lvl6pPr>
            <a:lvl7pPr marL="914400" algn="l" rtl="0" eaLnBrk="1" fontAlgn="base" hangingPunct="1">
              <a:spcBef>
                <a:spcPct val="0"/>
              </a:spcBef>
              <a:spcAft>
                <a:spcPct val="0"/>
              </a:spcAft>
              <a:defRPr sz="4000" u="sng">
                <a:solidFill>
                  <a:schemeClr val="accent2"/>
                </a:solidFill>
                <a:latin typeface="Comic Sans MS" pitchFamily="66" charset="0"/>
              </a:defRPr>
            </a:lvl7pPr>
            <a:lvl8pPr marL="1371600" algn="l" rtl="0" eaLnBrk="1" fontAlgn="base" hangingPunct="1">
              <a:spcBef>
                <a:spcPct val="0"/>
              </a:spcBef>
              <a:spcAft>
                <a:spcPct val="0"/>
              </a:spcAft>
              <a:defRPr sz="4000" u="sng">
                <a:solidFill>
                  <a:schemeClr val="accent2"/>
                </a:solidFill>
                <a:latin typeface="Comic Sans MS" pitchFamily="66" charset="0"/>
              </a:defRPr>
            </a:lvl8pPr>
            <a:lvl9pPr marL="1828800" algn="l" rtl="0" eaLnBrk="1" fontAlgn="base" hangingPunct="1">
              <a:spcBef>
                <a:spcPct val="0"/>
              </a:spcBef>
              <a:spcAft>
                <a:spcPct val="0"/>
              </a:spcAft>
              <a:defRPr sz="4000" u="sng">
                <a:solidFill>
                  <a:schemeClr val="accent2"/>
                </a:solidFill>
                <a:latin typeface="Comic Sans MS" pitchFamily="66" charset="0"/>
              </a:defRPr>
            </a:lvl9pPr>
          </a:lstStyle>
          <a:p>
            <a:pPr algn="l"/>
            <a:endParaRPr lang="en-US" kern="0" dirty="0"/>
          </a:p>
        </p:txBody>
      </p:sp>
      <p:sp>
        <p:nvSpPr>
          <p:cNvPr id="7" name="TextBox 6">
            <a:extLst>
              <a:ext uri="{FF2B5EF4-FFF2-40B4-BE49-F238E27FC236}">
                <a16:creationId xmlns:a16="http://schemas.microsoft.com/office/drawing/2014/main" xmlns="" id="{0E419B83-0DD4-4ECE-9504-1DD504E00FB7}"/>
              </a:ext>
            </a:extLst>
          </p:cNvPr>
          <p:cNvSpPr txBox="1"/>
          <p:nvPr/>
        </p:nvSpPr>
        <p:spPr>
          <a:xfrm>
            <a:off x="3544559" y="1904630"/>
            <a:ext cx="1143000" cy="4001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nchorCtr="0">
            <a:spAutoFit/>
          </a:bodyPr>
          <a:lstStyle/>
          <a:p>
            <a:pPr algn="ctr"/>
            <a:r>
              <a:rPr lang="en-US" sz="2000" dirty="0">
                <a:latin typeface="Consolas" panose="020B0609020204030204" pitchFamily="49" charset="0"/>
              </a:rPr>
              <a:t>SHA256</a:t>
            </a:r>
          </a:p>
        </p:txBody>
      </p:sp>
      <p:sp>
        <p:nvSpPr>
          <p:cNvPr id="8" name="TextBox 7">
            <a:extLst>
              <a:ext uri="{FF2B5EF4-FFF2-40B4-BE49-F238E27FC236}">
                <a16:creationId xmlns:a16="http://schemas.microsoft.com/office/drawing/2014/main" xmlns="" id="{E8F21EF1-E1E0-4233-8AC1-B09043EF3C2B}"/>
              </a:ext>
            </a:extLst>
          </p:cNvPr>
          <p:cNvSpPr txBox="1"/>
          <p:nvPr/>
        </p:nvSpPr>
        <p:spPr>
          <a:xfrm>
            <a:off x="792399" y="1904630"/>
            <a:ext cx="1957588"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r>
              <a:rPr lang="en-US" sz="1800" dirty="0">
                <a:latin typeface="Consolas" panose="020B0609020204030204" pitchFamily="49" charset="0"/>
              </a:rPr>
              <a:t>Data (??-bits)</a:t>
            </a:r>
          </a:p>
        </p:txBody>
      </p:sp>
      <p:cxnSp>
        <p:nvCxnSpPr>
          <p:cNvPr id="9" name="Straight Arrow Connector 8">
            <a:extLst>
              <a:ext uri="{FF2B5EF4-FFF2-40B4-BE49-F238E27FC236}">
                <a16:creationId xmlns:a16="http://schemas.microsoft.com/office/drawing/2014/main" xmlns="" id="{00479B67-59F9-4857-8483-7AFA19F78A3A}"/>
              </a:ext>
            </a:extLst>
          </p:cNvPr>
          <p:cNvCxnSpPr>
            <a:cxnSpLocks/>
            <a:stCxn id="8" idx="3"/>
            <a:endCxn id="7" idx="1"/>
          </p:cNvCxnSpPr>
          <p:nvPr/>
        </p:nvCxnSpPr>
        <p:spPr>
          <a:xfrm>
            <a:off x="2749987" y="2089296"/>
            <a:ext cx="794572" cy="153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xmlns="" id="{CE47D774-DC37-4C38-9750-5965050A495F}"/>
              </a:ext>
            </a:extLst>
          </p:cNvPr>
          <p:cNvSpPr txBox="1"/>
          <p:nvPr/>
        </p:nvSpPr>
        <p:spPr>
          <a:xfrm>
            <a:off x="5476231" y="1904630"/>
            <a:ext cx="2300630"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dirty="0">
                <a:latin typeface="Consolas" panose="020B0609020204030204" pitchFamily="49" charset="0"/>
              </a:rPr>
              <a:t>Hash (256 bits)</a:t>
            </a:r>
          </a:p>
        </p:txBody>
      </p:sp>
      <p:cxnSp>
        <p:nvCxnSpPr>
          <p:cNvPr id="11" name="Straight Arrow Connector 10">
            <a:extLst>
              <a:ext uri="{FF2B5EF4-FFF2-40B4-BE49-F238E27FC236}">
                <a16:creationId xmlns:a16="http://schemas.microsoft.com/office/drawing/2014/main" xmlns="" id="{34C64A3E-606B-4BFB-81AF-108EBD64A1C3}"/>
              </a:ext>
            </a:extLst>
          </p:cNvPr>
          <p:cNvCxnSpPr>
            <a:cxnSpLocks/>
            <a:stCxn id="7" idx="3"/>
            <a:endCxn id="10" idx="1"/>
          </p:cNvCxnSpPr>
          <p:nvPr/>
        </p:nvCxnSpPr>
        <p:spPr>
          <a:xfrm>
            <a:off x="4687559" y="2104685"/>
            <a:ext cx="7886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xmlns="" id="{31F17132-BBCC-4CF6-BA3F-09A63F861A7D}"/>
              </a:ext>
            </a:extLst>
          </p:cNvPr>
          <p:cNvSpPr/>
          <p:nvPr/>
        </p:nvSpPr>
        <p:spPr>
          <a:xfrm>
            <a:off x="279427" y="4213895"/>
            <a:ext cx="8806786" cy="384721"/>
          </a:xfrm>
          <a:prstGeom prst="rect">
            <a:avLst/>
          </a:prstGeom>
        </p:spPr>
        <p:txBody>
          <a:bodyPr wrap="square">
            <a:spAutoFit/>
          </a:bodyPr>
          <a:lstStyle/>
          <a:p>
            <a:r>
              <a:rPr lang="en-US" sz="1900" b="1" dirty="0">
                <a:solidFill>
                  <a:schemeClr val="accent5">
                    <a:lumMod val="75000"/>
                  </a:schemeClr>
                </a:solidFill>
                <a:latin typeface="Consolas" panose="020B0609020204030204" pitchFamily="49" charset="0"/>
              </a:rPr>
              <a:t>d7a8fbb307d7809469ca9abcb0082e4f8d5651e46d3cdb762d02d0bf37c9e592</a:t>
            </a:r>
          </a:p>
        </p:txBody>
      </p:sp>
    </p:spTree>
    <p:extLst>
      <p:ext uri="{BB962C8B-B14F-4D97-AF65-F5344CB8AC3E}">
        <p14:creationId xmlns:p14="http://schemas.microsoft.com/office/powerpoint/2010/main" xmlns="" val="277127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Real Hash Functions</a:t>
            </a:r>
          </a:p>
        </p:txBody>
      </p:sp>
      <p:sp>
        <p:nvSpPr>
          <p:cNvPr id="3" name="Content Placeholder 2"/>
          <p:cNvSpPr>
            <a:spLocks noGrp="1"/>
          </p:cNvSpPr>
          <p:nvPr>
            <p:ph idx="1"/>
          </p:nvPr>
        </p:nvSpPr>
        <p:spPr>
          <a:xfrm>
            <a:off x="304800" y="838200"/>
            <a:ext cx="8610600" cy="6172200"/>
          </a:xfrm>
        </p:spPr>
        <p:txBody>
          <a:bodyPr>
            <a:normAutofit fontScale="85000" lnSpcReduction="20000"/>
          </a:bodyPr>
          <a:lstStyle/>
          <a:p>
            <a:r>
              <a:rPr lang="en-US" dirty="0"/>
              <a:t>MD5 (Message Digest 5)</a:t>
            </a:r>
          </a:p>
          <a:p>
            <a:pPr lvl="1"/>
            <a:r>
              <a:rPr lang="en-US" dirty="0"/>
              <a:t>Produces a 128-bit hash</a:t>
            </a:r>
          </a:p>
          <a:p>
            <a:pPr lvl="1"/>
            <a:r>
              <a:rPr lang="en-US" dirty="0"/>
              <a:t>Collisions can be found. </a:t>
            </a:r>
            <a:r>
              <a:rPr lang="en-US" kern="1200" dirty="0"/>
              <a:t>An attacker can use them to substitute an authorized message with an unauthorized one.</a:t>
            </a:r>
          </a:p>
          <a:p>
            <a:r>
              <a:rPr lang="en-US" dirty="0"/>
              <a:t>SHA1 (Secure Hash Algorithm 1)</a:t>
            </a:r>
          </a:p>
          <a:p>
            <a:pPr lvl="1"/>
            <a:r>
              <a:rPr lang="en-US" dirty="0"/>
              <a:t>160-bit hash</a:t>
            </a:r>
          </a:p>
          <a:p>
            <a:pPr lvl="1"/>
            <a:r>
              <a:rPr lang="en-US" dirty="0"/>
              <a:t>Collisions can be found</a:t>
            </a:r>
          </a:p>
          <a:p>
            <a:r>
              <a:rPr lang="en-US" dirty="0"/>
              <a:t>SHA2</a:t>
            </a:r>
          </a:p>
          <a:p>
            <a:pPr lvl="1"/>
            <a:r>
              <a:rPr lang="en-US" dirty="0"/>
              <a:t>Actually 4 different hash functions: SHA-224, SHA-256, SHA-384, SHA-512</a:t>
            </a:r>
          </a:p>
          <a:p>
            <a:pPr lvl="1"/>
            <a:r>
              <a:rPr lang="en-US" dirty="0"/>
              <a:t>Minor attacks, but still good</a:t>
            </a:r>
          </a:p>
          <a:p>
            <a:r>
              <a:rPr lang="en-US" dirty="0"/>
              <a:t>SHA3</a:t>
            </a:r>
          </a:p>
          <a:p>
            <a:pPr lvl="1"/>
            <a:r>
              <a:rPr lang="en-US" dirty="0"/>
              <a:t>New NIST standard</a:t>
            </a:r>
          </a:p>
          <a:p>
            <a:pPr lvl="1"/>
            <a:r>
              <a:rPr lang="en-US" dirty="0"/>
              <a:t>No known attacks</a:t>
            </a:r>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7</a:t>
            </a:fld>
            <a:endParaRPr lang="en-US"/>
          </a:p>
        </p:txBody>
      </p:sp>
    </p:spTree>
    <p:extLst>
      <p:ext uri="{BB962C8B-B14F-4D97-AF65-F5344CB8AC3E}">
        <p14:creationId xmlns:p14="http://schemas.microsoft.com/office/powerpoint/2010/main" xmlns="" val="20329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CAB6C-97D6-4AE6-8288-DD6431946F83}"/>
              </a:ext>
            </a:extLst>
          </p:cNvPr>
          <p:cNvSpPr>
            <a:spLocks noGrp="1"/>
          </p:cNvSpPr>
          <p:nvPr>
            <p:ph type="title"/>
          </p:nvPr>
        </p:nvSpPr>
        <p:spPr/>
        <p:txBody>
          <a:bodyPr/>
          <a:lstStyle/>
          <a:p>
            <a:r>
              <a:rPr lang="en-US" sz="3600" dirty="0"/>
              <a:t>General Structure of Secure Hash Function</a:t>
            </a:r>
          </a:p>
        </p:txBody>
      </p:sp>
      <p:sp>
        <p:nvSpPr>
          <p:cNvPr id="4" name="Slide Number Placeholder 3">
            <a:extLst>
              <a:ext uri="{FF2B5EF4-FFF2-40B4-BE49-F238E27FC236}">
                <a16:creationId xmlns:a16="http://schemas.microsoft.com/office/drawing/2014/main" xmlns="" id="{DAF1570D-0BE8-4CB9-A921-73F4474E2C2F}"/>
              </a:ext>
            </a:extLst>
          </p:cNvPr>
          <p:cNvSpPr>
            <a:spLocks noGrp="1"/>
          </p:cNvSpPr>
          <p:nvPr>
            <p:ph type="sldNum" sz="quarter" idx="12"/>
          </p:nvPr>
        </p:nvSpPr>
        <p:spPr/>
        <p:txBody>
          <a:bodyPr/>
          <a:lstStyle/>
          <a:p>
            <a:pPr>
              <a:defRPr/>
            </a:pPr>
            <a:fld id="{B8F5A54C-6434-4C3B-9388-99B9EA1C42C7}" type="slidenum">
              <a:rPr lang="x-none" smtClean="0"/>
              <a:pPr>
                <a:defRPr/>
              </a:pPr>
              <a:t>8</a:t>
            </a:fld>
            <a:endParaRPr lang="en-US" dirty="0"/>
          </a:p>
        </p:txBody>
      </p:sp>
      <p:pic>
        <p:nvPicPr>
          <p:cNvPr id="5" name="Picture 4" descr="f8.pdf">
            <a:extLst>
              <a:ext uri="{FF2B5EF4-FFF2-40B4-BE49-F238E27FC236}">
                <a16:creationId xmlns:a16="http://schemas.microsoft.com/office/drawing/2014/main" xmlns="" id="{7209F212-C2F8-45FC-8C97-BA9958E42D63}"/>
              </a:ext>
            </a:extLst>
          </p:cNvPr>
          <p:cNvPicPr>
            <a:picLocks noChangeAspect="1"/>
          </p:cNvPicPr>
          <p:nvPr/>
        </p:nvPicPr>
        <p:blipFill rotWithShape="1">
          <a:blip r:embed="rId3"/>
          <a:srcRect l="6602" t="14523" r="13398" b="37636"/>
          <a:stretch/>
        </p:blipFill>
        <p:spPr>
          <a:xfrm>
            <a:off x="-90195" y="533400"/>
            <a:ext cx="9234195" cy="4267200"/>
          </a:xfrm>
          <a:prstGeom prst="rect">
            <a:avLst/>
          </a:prstGeom>
        </p:spPr>
      </p:pic>
      <p:sp>
        <p:nvSpPr>
          <p:cNvPr id="6" name="Rectangle 5">
            <a:extLst>
              <a:ext uri="{FF2B5EF4-FFF2-40B4-BE49-F238E27FC236}">
                <a16:creationId xmlns:a16="http://schemas.microsoft.com/office/drawing/2014/main" xmlns="" id="{A3E6A15A-6BF8-4CFC-8F78-150AC34886B0}"/>
              </a:ext>
            </a:extLst>
          </p:cNvPr>
          <p:cNvSpPr/>
          <p:nvPr/>
        </p:nvSpPr>
        <p:spPr>
          <a:xfrm>
            <a:off x="71038" y="4881696"/>
            <a:ext cx="8920562" cy="1417889"/>
          </a:xfrm>
          <a:prstGeom prst="rect">
            <a:avLst/>
          </a:prstGeom>
        </p:spPr>
        <p:txBody>
          <a:bodyPr wrap="square">
            <a:spAutoFit/>
          </a:bodyPr>
          <a:lstStyle/>
          <a:p>
            <a:pPr marL="342900" lvl="0" indent="-342900">
              <a:lnSpc>
                <a:spcPct val="80000"/>
              </a:lnSpc>
              <a:spcBef>
                <a:spcPct val="20000"/>
              </a:spcBef>
              <a:spcAft>
                <a:spcPts val="600"/>
              </a:spcAft>
              <a:buClr>
                <a:schemeClr val="accent2"/>
              </a:buClr>
              <a:buSzPct val="85000"/>
              <a:buFont typeface="Arial" panose="020B0604020202020204" pitchFamily="34" charset="0"/>
              <a:buChar char="•"/>
            </a:pPr>
            <a:r>
              <a:rPr lang="en-US" sz="2700" dirty="0">
                <a:solidFill>
                  <a:schemeClr val="tx1"/>
                </a:solidFill>
                <a:latin typeface="Calibri" panose="020F0502020204030204" pitchFamily="34" charset="0"/>
              </a:rPr>
              <a:t>Break input message into equal-sized blocks</a:t>
            </a:r>
          </a:p>
          <a:p>
            <a:pPr marL="342900" lvl="0" indent="-342900">
              <a:lnSpc>
                <a:spcPct val="80000"/>
              </a:lnSpc>
              <a:spcBef>
                <a:spcPct val="20000"/>
              </a:spcBef>
              <a:spcAft>
                <a:spcPts val="600"/>
              </a:spcAft>
              <a:buClr>
                <a:schemeClr val="accent2"/>
              </a:buClr>
              <a:buSzPct val="85000"/>
              <a:buFont typeface="Arial" panose="020B0604020202020204" pitchFamily="34" charset="0"/>
              <a:buChar char="•"/>
            </a:pPr>
            <a:r>
              <a:rPr lang="en-US" sz="2700" dirty="0">
                <a:solidFill>
                  <a:schemeClr val="tx1"/>
                </a:solidFill>
                <a:latin typeface="Calibri" panose="020F0502020204030204" pitchFamily="34" charset="0"/>
              </a:rPr>
              <a:t>Apply a compression function </a:t>
            </a:r>
            <a:r>
              <a:rPr lang="en-US" sz="2700" i="1" dirty="0">
                <a:solidFill>
                  <a:schemeClr val="tx1"/>
                </a:solidFill>
                <a:latin typeface="Calibri" panose="020F0502020204030204" pitchFamily="34" charset="0"/>
              </a:rPr>
              <a:t>f </a:t>
            </a:r>
            <a:r>
              <a:rPr lang="en-US" sz="2700" dirty="0">
                <a:solidFill>
                  <a:schemeClr val="tx1"/>
                </a:solidFill>
                <a:latin typeface="Calibri" panose="020F0502020204030204" pitchFamily="34" charset="0"/>
              </a:rPr>
              <a:t>iteratively to blocks Y</a:t>
            </a:r>
            <a:r>
              <a:rPr lang="en-US" sz="2700" baseline="-25000" dirty="0">
                <a:solidFill>
                  <a:schemeClr val="tx1"/>
                </a:solidFill>
                <a:latin typeface="Calibri" panose="020F0502020204030204" pitchFamily="34" charset="0"/>
              </a:rPr>
              <a:t>i</a:t>
            </a:r>
            <a:endParaRPr lang="en-US" sz="2700" dirty="0">
              <a:solidFill>
                <a:schemeClr val="tx1"/>
              </a:solidFill>
              <a:latin typeface="Calibri" panose="020F0502020204030204" pitchFamily="34" charset="0"/>
            </a:endParaRPr>
          </a:p>
          <a:p>
            <a:pPr marL="342900" lvl="0" indent="-342900">
              <a:lnSpc>
                <a:spcPct val="80000"/>
              </a:lnSpc>
              <a:spcBef>
                <a:spcPct val="20000"/>
              </a:spcBef>
              <a:spcAft>
                <a:spcPts val="600"/>
              </a:spcAft>
              <a:buClr>
                <a:schemeClr val="accent2"/>
              </a:buClr>
              <a:buSzPct val="85000"/>
              <a:buFont typeface="Arial" panose="020B0604020202020204" pitchFamily="34" charset="0"/>
              <a:buChar char="•"/>
            </a:pPr>
            <a:r>
              <a:rPr lang="en-US" sz="2700" dirty="0">
                <a:solidFill>
                  <a:schemeClr val="tx1"/>
                </a:solidFill>
                <a:latin typeface="Calibri" panose="020F0502020204030204" pitchFamily="34" charset="0"/>
              </a:rPr>
              <a:t>Use output of previous stage </a:t>
            </a:r>
            <a:r>
              <a:rPr lang="en-US" sz="2700" dirty="0" err="1">
                <a:solidFill>
                  <a:schemeClr val="tx1"/>
                </a:solidFill>
                <a:latin typeface="Calibri" panose="020F0502020204030204" pitchFamily="34" charset="0"/>
              </a:rPr>
              <a:t>CV</a:t>
            </a:r>
            <a:r>
              <a:rPr lang="en-US" sz="2700" baseline="-25000" dirty="0" err="1">
                <a:solidFill>
                  <a:schemeClr val="tx1"/>
                </a:solidFill>
                <a:latin typeface="Calibri" panose="020F0502020204030204" pitchFamily="34" charset="0"/>
              </a:rPr>
              <a:t>i</a:t>
            </a:r>
            <a:r>
              <a:rPr lang="en-US" sz="2700" dirty="0">
                <a:solidFill>
                  <a:schemeClr val="tx1"/>
                </a:solidFill>
                <a:latin typeface="Calibri" panose="020F0502020204030204" pitchFamily="34" charset="0"/>
              </a:rPr>
              <a:t> as input to the next</a:t>
            </a:r>
          </a:p>
        </p:txBody>
      </p:sp>
    </p:spTree>
    <p:extLst>
      <p:ext uri="{BB962C8B-B14F-4D97-AF65-F5344CB8AC3E}">
        <p14:creationId xmlns:p14="http://schemas.microsoft.com/office/powerpoint/2010/main" xmlns="" val="3416140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Hash Functions</a:t>
            </a:r>
          </a:p>
        </p:txBody>
      </p:sp>
      <p:sp>
        <p:nvSpPr>
          <p:cNvPr id="3" name="Content Placeholder 2"/>
          <p:cNvSpPr>
            <a:spLocks noGrp="1"/>
          </p:cNvSpPr>
          <p:nvPr>
            <p:ph idx="1"/>
          </p:nvPr>
        </p:nvSpPr>
        <p:spPr>
          <a:xfrm>
            <a:off x="266700" y="685800"/>
            <a:ext cx="8686800" cy="5867400"/>
          </a:xfrm>
        </p:spPr>
        <p:txBody>
          <a:bodyPr/>
          <a:lstStyle/>
          <a:p>
            <a:pPr>
              <a:spcAft>
                <a:spcPts val="0"/>
              </a:spcAft>
            </a:pPr>
            <a:r>
              <a:rPr lang="en-US" sz="2500" b="1" dirty="0"/>
              <a:t>Message Authentication: Integrity + Source Authentication </a:t>
            </a:r>
          </a:p>
          <a:p>
            <a:pPr lvl="1"/>
            <a:r>
              <a:rPr lang="en-US" sz="2000" dirty="0"/>
              <a:t>Integrity to ensure that the message has not been modified in transit</a:t>
            </a:r>
          </a:p>
          <a:p>
            <a:pPr lvl="1"/>
            <a:r>
              <a:rPr lang="en-US" sz="2000" dirty="0"/>
              <a:t>Source Authentication: the receiver is assured of the origin of the message</a:t>
            </a:r>
          </a:p>
          <a:p>
            <a:pPr lvl="1"/>
            <a:r>
              <a:rPr lang="en-US" sz="2000" dirty="0"/>
              <a:t>Encrypt hash using a shared secret key</a:t>
            </a:r>
          </a:p>
          <a:p>
            <a:r>
              <a:rPr lang="en-US" sz="2500" b="1" dirty="0"/>
              <a:t>Digital Signatures</a:t>
            </a:r>
            <a:r>
              <a:rPr lang="en-US" sz="2500" dirty="0"/>
              <a:t>: Encrypt hash with private key to ensure Integrity + Source Authentication + Non-repudiation</a:t>
            </a:r>
          </a:p>
          <a:p>
            <a:pPr>
              <a:spcAft>
                <a:spcPts val="0"/>
              </a:spcAft>
            </a:pPr>
            <a:r>
              <a:rPr lang="en-US" sz="2500" b="1" dirty="0"/>
              <a:t>Password storage</a:t>
            </a:r>
            <a:r>
              <a:rPr lang="en-US" sz="2500" dirty="0"/>
              <a:t>: Stored hashed password with a salt.</a:t>
            </a:r>
          </a:p>
          <a:p>
            <a:pPr lvl="1"/>
            <a:r>
              <a:rPr lang="en-US" sz="2100" dirty="0"/>
              <a:t>When a user enters a password, the hash of that password is compared to the stored hash value for verification</a:t>
            </a:r>
          </a:p>
          <a:p>
            <a:pPr lvl="1"/>
            <a:r>
              <a:rPr lang="en-US" sz="2100" dirty="0"/>
              <a:t>Hackers can not get password from storage. </a:t>
            </a:r>
          </a:p>
          <a:p>
            <a:pPr>
              <a:spcAft>
                <a:spcPts val="0"/>
              </a:spcAft>
            </a:pPr>
            <a:r>
              <a:rPr lang="en-US" sz="2500" dirty="0"/>
              <a:t>More!</a:t>
            </a:r>
          </a:p>
          <a:p>
            <a:pPr lvl="1"/>
            <a:r>
              <a:rPr lang="en-US" sz="2200" dirty="0"/>
              <a:t>Detect errors in file transfers.</a:t>
            </a:r>
          </a:p>
          <a:p>
            <a:pPr lvl="1"/>
            <a:r>
              <a:rPr lang="en-US" sz="2200" b="1" dirty="0"/>
              <a:t>Pseudorandom number generation</a:t>
            </a:r>
            <a:r>
              <a:rPr lang="en-US" sz="2200" dirty="0"/>
              <a:t>: Hash an IV, Hash the hash, …, repeat </a:t>
            </a:r>
          </a:p>
          <a:p>
            <a:pPr lvl="1"/>
            <a:endParaRPr lang="en-US" sz="2100" dirty="0"/>
          </a:p>
          <a:p>
            <a:endParaRPr lang="en-US" sz="2500" dirty="0"/>
          </a:p>
        </p:txBody>
      </p:sp>
      <p:sp>
        <p:nvSpPr>
          <p:cNvPr id="4" name="Slide Number Placeholder 3"/>
          <p:cNvSpPr>
            <a:spLocks noGrp="1"/>
          </p:cNvSpPr>
          <p:nvPr>
            <p:ph type="sldNum" sz="quarter" idx="12"/>
          </p:nvPr>
        </p:nvSpPr>
        <p:spPr/>
        <p:txBody>
          <a:bodyPr/>
          <a:lstStyle/>
          <a:p>
            <a:pPr>
              <a:defRPr/>
            </a:pPr>
            <a:fld id="{B8F5A54C-6434-4C3B-9388-99B9EA1C42C7}" type="slidenum">
              <a:rPr lang="x-none" smtClean="0"/>
              <a:pPr>
                <a:defRPr/>
              </a:pPr>
              <a:t>9</a:t>
            </a:fld>
            <a:endParaRPr lang="en-US"/>
          </a:p>
        </p:txBody>
      </p:sp>
    </p:spTree>
    <p:extLst>
      <p:ext uri="{BB962C8B-B14F-4D97-AF65-F5344CB8AC3E}">
        <p14:creationId xmlns:p14="http://schemas.microsoft.com/office/powerpoint/2010/main" xmlns="" val="16716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cke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olienvorlage2">
  <a:themeElements>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12998</TotalTime>
  <Words>2393</Words>
  <Application>Microsoft Office PowerPoint</Application>
  <PresentationFormat>On-screen Show (4:3)</PresentationFormat>
  <Paragraphs>358</Paragraphs>
  <Slides>29</Slides>
  <Notes>20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Sockets</vt:lpstr>
      <vt:lpstr>Folienvorlage2</vt:lpstr>
      <vt:lpstr>Hashing</vt:lpstr>
      <vt:lpstr>Outline</vt:lpstr>
      <vt:lpstr>Cryptographic Hash Function</vt:lpstr>
      <vt:lpstr>Properties of a Cryptographic Hash Function</vt:lpstr>
      <vt:lpstr>Analogy</vt:lpstr>
      <vt:lpstr>Sample in Python</vt:lpstr>
      <vt:lpstr>Examples of Real Hash Functions</vt:lpstr>
      <vt:lpstr>General Structure of Secure Hash Function</vt:lpstr>
      <vt:lpstr>Applications of Hash Functions</vt:lpstr>
      <vt:lpstr>Application: File Transmission</vt:lpstr>
      <vt:lpstr>Application: Password Storage</vt:lpstr>
      <vt:lpstr>Message Authentication Code (MAC)</vt:lpstr>
      <vt:lpstr>Principle of Message Authentication Code (MAC)</vt:lpstr>
      <vt:lpstr>Properties of MAC</vt:lpstr>
      <vt:lpstr>MACs from Hash Functions</vt:lpstr>
      <vt:lpstr>HMAC</vt:lpstr>
      <vt:lpstr>HMAC: HMAC-SHA1 generation example</vt:lpstr>
      <vt:lpstr>HMAC Algorithm</vt:lpstr>
      <vt:lpstr>MAC from Block Ciphers: CBC-MAC</vt:lpstr>
      <vt:lpstr>CBC-MAC</vt:lpstr>
      <vt:lpstr>MAC Summary</vt:lpstr>
      <vt:lpstr>Digital Signature</vt:lpstr>
      <vt:lpstr>Motivation</vt:lpstr>
      <vt:lpstr>Basic Principle of Digital Signatures</vt:lpstr>
      <vt:lpstr>Main idea</vt:lpstr>
      <vt:lpstr>DC Core Security Services</vt:lpstr>
      <vt:lpstr>RSA signature process</vt:lpstr>
      <vt:lpstr>Summary</vt:lpstr>
      <vt:lpstr>Resources</vt:lpstr>
    </vt:vector>
  </TitlesOfParts>
  <Manager>ae</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dc:title>
  <dc:creator>ae</dc:creator>
  <cp:lastModifiedBy>Armstrong Nhlabatsi</cp:lastModifiedBy>
  <cp:revision>644</cp:revision>
  <dcterms:created xsi:type="dcterms:W3CDTF">2014-02-06T10:48:13Z</dcterms:created>
  <dcterms:modified xsi:type="dcterms:W3CDTF">2021-09-25T19:10:49Z</dcterms:modified>
</cp:coreProperties>
</file>