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498" r:id="rId2"/>
    <p:sldId id="538" r:id="rId3"/>
    <p:sldId id="582" r:id="rId4"/>
    <p:sldId id="558" r:id="rId5"/>
    <p:sldId id="576" r:id="rId6"/>
    <p:sldId id="550" r:id="rId7"/>
    <p:sldId id="571" r:id="rId8"/>
    <p:sldId id="588" r:id="rId9"/>
    <p:sldId id="574" r:id="rId10"/>
    <p:sldId id="581" r:id="rId11"/>
    <p:sldId id="580" r:id="rId12"/>
    <p:sldId id="583" r:id="rId13"/>
    <p:sldId id="562" r:id="rId14"/>
    <p:sldId id="589" r:id="rId15"/>
    <p:sldId id="579" r:id="rId16"/>
    <p:sldId id="584" r:id="rId17"/>
    <p:sldId id="585" r:id="rId18"/>
    <p:sldId id="586" r:id="rId19"/>
    <p:sldId id="587" r:id="rId20"/>
    <p:sldId id="539" r:id="rId21"/>
    <p:sldId id="540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9F1"/>
    <a:srgbClr val="DBEEF3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7" autoAdjust="0"/>
    <p:restoredTop sz="87801" autoAdjust="0"/>
  </p:normalViewPr>
  <p:slideViewPr>
    <p:cSldViewPr snapToGrid="0">
      <p:cViewPr varScale="1">
        <p:scale>
          <a:sx n="56" d="100"/>
          <a:sy n="56" d="100"/>
        </p:scale>
        <p:origin x="-1260" y="-90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/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  <a:defRPr/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  <a:defRPr/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18819" tIns="0" rIns="18819" bIns="0" anchor="b"/>
          <a:lstStyle/>
          <a:p>
            <a:pPr algn="r" defTabSz="903288" eaLnBrk="0" hangingPunct="0">
              <a:defRPr/>
            </a:pPr>
            <a:fld id="{B75AF807-78F6-4471-B306-2F4826671BEC}" type="slidenum">
              <a:rPr lang="en-US" sz="800" b="0"/>
              <a:pPr algn="r" defTabSz="903288" eaLnBrk="0" hangingPunct="0">
                <a:defRPr/>
              </a:pPr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val="4196225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/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  <a:defRPr/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  <a:defRPr/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B9B2B8-E4FF-4149-B03D-27CCB9A8C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274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57EAE-2967-4DA6-8B76-CCC44DE492D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EEA02F58-A02C-492B-9599-339B3746811D}" type="slidenum">
              <a:rPr lang="en-US" sz="800" b="0"/>
              <a:pPr algn="r" defTabSz="903288" eaLnBrk="0" hangingPunct="0"/>
              <a:t>10</a:t>
            </a:fld>
            <a:endParaRPr lang="en-US" sz="8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BE3CDBF6-8C64-412B-A47F-862B9362F166}" type="slidenum">
              <a:rPr lang="en-US" sz="800" b="0"/>
              <a:pPr algn="r" defTabSz="903288" eaLnBrk="0" hangingPunct="0"/>
              <a:t>11</a:t>
            </a:fld>
            <a:endParaRPr lang="en-US" sz="8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DF26AACE-E582-46D6-84F7-8F2871D08AB2}" type="slidenum">
              <a:rPr lang="en-US" sz="800" b="0"/>
              <a:pPr algn="r" defTabSz="903288" eaLnBrk="0" hangingPunct="0"/>
              <a:t>12</a:t>
            </a:fld>
            <a:endParaRPr lang="en-US" sz="8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04335FDB-471B-41BB-9D6B-F6C6D6D78675}" type="slidenum">
              <a:rPr lang="en-US" sz="800" b="0"/>
              <a:pPr algn="r" defTabSz="903288" eaLnBrk="0" hangingPunct="0"/>
              <a:t>13</a:t>
            </a:fld>
            <a:endParaRPr lang="en-US" sz="8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04335FDB-471B-41BB-9D6B-F6C6D6D78675}" type="slidenum">
              <a:rPr lang="en-US" sz="800" b="0"/>
              <a:pPr algn="r" defTabSz="903288" eaLnBrk="0" hangingPunct="0"/>
              <a:t>14</a:t>
            </a:fld>
            <a:endParaRPr lang="en-US" sz="8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CD3291C7-D161-4F86-8B24-C17F75005001}" type="slidenum">
              <a:rPr lang="en-US" sz="800" b="0"/>
              <a:pPr algn="r" defTabSz="903288" eaLnBrk="0" hangingPunct="0"/>
              <a:t>15</a:t>
            </a:fld>
            <a:endParaRPr lang="en-US" sz="8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7" tIns="0" rIns="18817" bIns="0" anchor="b"/>
          <a:lstStyle/>
          <a:p>
            <a:pPr algn="r" defTabSz="901700" eaLnBrk="0" hangingPunct="0"/>
            <a:fld id="{7AFD637E-C127-471B-A70B-B30886923F8E}" type="slidenum">
              <a:rPr lang="en-US" sz="800" b="0">
                <a:ea typeface="ＭＳ Ｐゴシック" pitchFamily="34" charset="-128"/>
              </a:rPr>
              <a:pPr algn="r" defTabSz="901700" eaLnBrk="0" hangingPunct="0"/>
              <a:t>16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7" tIns="0" rIns="18817" bIns="0" anchor="b"/>
          <a:lstStyle/>
          <a:p>
            <a:pPr algn="r" defTabSz="901700" eaLnBrk="0" hangingPunct="0"/>
            <a:fld id="{C41D7149-97F0-4149-9320-9748203C5384}" type="slidenum">
              <a:rPr lang="en-US" sz="800" b="0">
                <a:ea typeface="ＭＳ Ｐゴシック" pitchFamily="34" charset="-128"/>
              </a:rPr>
              <a:pPr algn="r" defTabSz="901700" eaLnBrk="0" hangingPunct="0"/>
              <a:t>17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7" tIns="0" rIns="18817" bIns="0" anchor="b"/>
          <a:lstStyle/>
          <a:p>
            <a:pPr algn="r" defTabSz="901700" eaLnBrk="0" hangingPunct="0"/>
            <a:fld id="{E52FD5EE-5986-460E-A1BD-535DBF5AE4EC}" type="slidenum">
              <a:rPr lang="en-US" sz="800" b="0">
                <a:ea typeface="ＭＳ Ｐゴシック" pitchFamily="34" charset="-128"/>
              </a:rPr>
              <a:pPr algn="r" defTabSz="901700" eaLnBrk="0" hangingPunct="0"/>
              <a:t>18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7" tIns="0" rIns="18817" bIns="0" anchor="b"/>
          <a:lstStyle/>
          <a:p>
            <a:pPr algn="r" defTabSz="901700" eaLnBrk="0" hangingPunct="0"/>
            <a:fld id="{0D72A5BA-4494-4948-9284-6470409FC7AA}" type="slidenum">
              <a:rPr lang="en-US" sz="800" b="0">
                <a:ea typeface="ＭＳ Ｐゴシック" pitchFamily="34" charset="-128"/>
              </a:rPr>
              <a:pPr algn="r" defTabSz="901700" eaLnBrk="0" hangingPunct="0"/>
              <a:t>19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F395D336-FFE7-44F2-ADB3-BFFBFFC51F4D}" type="slidenum">
              <a:rPr lang="en-US" sz="800" b="0"/>
              <a:pPr algn="r" defTabSz="903288" eaLnBrk="0" hangingPunct="0"/>
              <a:t>2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D853B0-6511-4B04-8C29-BEE74CA35FD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5BC5E-CBB6-4221-A68C-0DD63FD1979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570D533D-FBF2-41CB-935A-50A5100B109C}" type="slidenum">
              <a:rPr lang="en-US" sz="800" b="0"/>
              <a:pPr algn="r" defTabSz="903288" eaLnBrk="0" hangingPunct="0"/>
              <a:t>3</a:t>
            </a:fld>
            <a:endParaRPr lang="en-US" sz="8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0C9D9439-144F-4DE4-BF49-73E00E31406C}" type="slidenum">
              <a:rPr lang="en-US" sz="800" b="0"/>
              <a:pPr algn="r" defTabSz="903288" eaLnBrk="0" hangingPunct="0"/>
              <a:t>4</a:t>
            </a:fld>
            <a:endParaRPr lang="en-US" sz="8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38E72F3F-1670-4D04-B88D-00C85F45380E}" type="slidenum">
              <a:rPr lang="en-US" sz="800" b="0"/>
              <a:pPr algn="r" defTabSz="903288" eaLnBrk="0" hangingPunct="0"/>
              <a:t>5</a:t>
            </a:fld>
            <a:endParaRPr lang="en-US" sz="8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3DEE716A-686D-4B71-8271-8CCCE06E29DC}" type="slidenum">
              <a:rPr lang="en-US" sz="800" b="0"/>
              <a:pPr algn="r" defTabSz="903288" eaLnBrk="0" hangingPunct="0"/>
              <a:t>6</a:t>
            </a:fld>
            <a:endParaRPr lang="en-US" sz="8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7" tIns="0" rIns="18817" bIns="0" anchor="b"/>
          <a:lstStyle/>
          <a:p>
            <a:pPr algn="r" defTabSz="901700" eaLnBrk="0" hangingPunct="0"/>
            <a:fld id="{72FF9677-2585-499C-B22D-60ED590F5BA0}" type="slidenum">
              <a:rPr lang="en-US" sz="800" b="0">
                <a:ea typeface="ＭＳ Ｐゴシック" pitchFamily="34" charset="-128"/>
              </a:rPr>
              <a:pPr algn="r" defTabSz="901700" eaLnBrk="0" hangingPunct="0"/>
              <a:t>7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7" tIns="0" rIns="18817" bIns="0" anchor="b"/>
          <a:lstStyle/>
          <a:p>
            <a:pPr algn="r" defTabSz="901700" eaLnBrk="0" hangingPunct="0"/>
            <a:fld id="{72FF9677-2585-499C-B22D-60ED590F5BA0}" type="slidenum">
              <a:rPr lang="en-US" sz="800" b="0">
                <a:ea typeface="ＭＳ Ｐゴシック" pitchFamily="34" charset="-128"/>
              </a:rPr>
              <a:pPr algn="r" defTabSz="901700" eaLnBrk="0" hangingPunct="0"/>
              <a:t>8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 eaLnBrk="0" hangingPunct="0"/>
            <a:fld id="{648ADBFA-B746-4DFA-B4D5-A37806F6BE30}" type="slidenum">
              <a:rPr lang="en-US" sz="800" b="0"/>
              <a:pPr algn="r" defTabSz="903288" eaLnBrk="0" hangingPunct="0"/>
              <a:t>9</a:t>
            </a:fld>
            <a:endParaRPr lang="en-US" sz="8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>
              <a:defRPr/>
            </a:pPr>
            <a:r>
              <a:rPr lang="en-US" sz="700" b="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>
              <a:defRPr/>
            </a:pPr>
            <a:r>
              <a:rPr lang="en-US" sz="700" b="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/>
        </p:spPr>
        <p:txBody>
          <a:bodyPr lIns="82124" tIns="41061" rIns="82124" bIns="41061" anchor="b">
            <a:spAutoFit/>
          </a:bodyPr>
          <a:lstStyle/>
          <a:p>
            <a:pPr defTabSz="814388" eaLnBrk="0" hangingPunct="0">
              <a:defRPr/>
            </a:pPr>
            <a:r>
              <a:rPr lang="en-US" sz="700" b="0" dirty="0" err="1">
                <a:solidFill>
                  <a:srgbClr val="D3D3D3"/>
                </a:solidFill>
              </a:rPr>
              <a:t>Presentation_ID</a:t>
            </a:r>
            <a:endParaRPr lang="en-US" sz="700" b="0" dirty="0">
              <a:solidFill>
                <a:srgbClr val="D3D3D3"/>
              </a:solidFill>
            </a:endParaRP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>
              <a:defRPr/>
            </a:pPr>
            <a:fld id="{DA3D260E-0DB9-4BA8-9CD0-CA659C39D40E}" type="slidenum">
              <a:rPr lang="en-US" sz="1000" b="0">
                <a:solidFill>
                  <a:srgbClr val="D3D3D3"/>
                </a:solidFill>
              </a:rPr>
              <a:pPr algn="r" defTabSz="814388" eaLnBrk="0" hangingPunct="0">
                <a:defRPr/>
              </a:pPr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/>
        </p:spPr>
        <p:txBody>
          <a:bodyPr lIns="82124" tIns="41061" rIns="82124" bIns="41061" anchor="b">
            <a:spAutoFit/>
          </a:bodyPr>
          <a:lstStyle/>
          <a:p>
            <a:pPr defTabSz="814388" eaLnBrk="0" hangingPunct="0">
              <a:defRPr/>
            </a:pPr>
            <a:r>
              <a:rPr lang="en-US" sz="700" b="0" dirty="0" err="1">
                <a:solidFill>
                  <a:srgbClr val="D3D3D3"/>
                </a:solidFill>
              </a:rPr>
              <a:t>Presentation_ID</a:t>
            </a:r>
            <a:endParaRPr lang="en-US" sz="700" b="0" dirty="0">
              <a:solidFill>
                <a:srgbClr val="D3D3D3"/>
              </a:solidFill>
            </a:endParaRP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>
              <a:defRPr/>
            </a:pPr>
            <a:fld id="{182B8AA4-1152-4D71-9406-78AFDE3040DD}" type="slidenum">
              <a:rPr lang="en-US" sz="1000" b="0">
                <a:solidFill>
                  <a:srgbClr val="D3D3D3"/>
                </a:solidFill>
              </a:rPr>
              <a:pPr algn="r" defTabSz="814388" eaLnBrk="0" hangingPunct="0">
                <a:defRPr/>
              </a:pPr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>
              <a:defRPr/>
            </a:pPr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>
              <a:defRPr/>
            </a:pPr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tech/tk869/tk769/technologies_white_paper09186a008014fb3b.s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docs/ios/fundamentals/configuration/guide/usb_flash_keys_ps6350_TSD_Products_Configuration_Guide_Chapter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netacad.net/web/ccna/fil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50" y="2254250"/>
            <a:ext cx="4189413" cy="147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 5.0</a:t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11: It’s a Network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</a:t>
            </a:r>
            <a:r>
              <a:rPr lang="en-US" dirty="0"/>
              <a:t>New Terms and </a:t>
            </a:r>
            <a:r>
              <a:rPr lang="en-US" dirty="0" smtClean="0"/>
              <a:t>Commands (cont.)</a:t>
            </a:r>
          </a:p>
        </p:txBody>
      </p:sp>
      <p:graphicFrame>
        <p:nvGraphicFramePr>
          <p:cNvPr id="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0176"/>
              </p:ext>
            </p:extLst>
          </p:nvPr>
        </p:nvGraphicFramePr>
        <p:xfrm>
          <a:off x="712788" y="1728788"/>
          <a:ext cx="7438753" cy="3527336"/>
        </p:xfrm>
        <a:graphic>
          <a:graphicData uri="http://schemas.openxmlformats.org/drawingml/2006/table">
            <a:tbl>
              <a:tblPr/>
              <a:tblGrid>
                <a:gridCol w="1052217"/>
                <a:gridCol w="6386536"/>
              </a:tblGrid>
              <a:tr h="33976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11.2.3.2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Authentication, Authorization, and Accounting (AAA)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Packet Filtering 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Filtering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Filtering</a:t>
                      </a:r>
                      <a:endParaRPr lang="en-US" sz="1600" b="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Stateful Packet Inspection (SPI)</a:t>
                      </a:r>
                      <a:endParaRPr lang="en-US" sz="1600" b="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Appliance-based firewalls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4820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Server-based firewalls </a:t>
                      </a:r>
                      <a:endParaRPr lang="en-US" sz="1600" b="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 firewalls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11.2.3.4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Endpoint Security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11.2.4.2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Brute Force Attack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11.2.4.3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exec timeout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11.2.4.3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service password-encryption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16756" y="7239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</a:t>
            </a:r>
            <a:r>
              <a:rPr lang="en-US" dirty="0"/>
              <a:t>New Terms and Commands </a:t>
            </a:r>
            <a:r>
              <a:rPr lang="en-US" dirty="0" smtClean="0"/>
              <a:t>(Cont</a:t>
            </a:r>
            <a:r>
              <a:rPr lang="en-US" dirty="0"/>
              <a:t>.)</a:t>
            </a:r>
            <a:endParaRPr lang="en-US" dirty="0" smtClean="0"/>
          </a:p>
        </p:txBody>
      </p:sp>
      <p:graphicFrame>
        <p:nvGraphicFramePr>
          <p:cNvPr id="6" name="Group 32"/>
          <p:cNvGraphicFramePr>
            <a:graphicFrameLocks noGrp="1"/>
          </p:cNvGraphicFramePr>
          <p:nvPr/>
        </p:nvGraphicFramePr>
        <p:xfrm>
          <a:off x="668338" y="1968500"/>
          <a:ext cx="7718425" cy="3180214"/>
        </p:xfrm>
        <a:graphic>
          <a:graphicData uri="http://schemas.openxmlformats.org/drawingml/2006/table">
            <a:tbl>
              <a:tblPr/>
              <a:tblGrid>
                <a:gridCol w="1117932"/>
                <a:gridCol w="6600493"/>
              </a:tblGrid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11.2.4.3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security passwords min-length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(IOS 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login block-for 120 attempts 3 within 60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(IOS 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banner motd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(IOS 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2506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11.3.1.1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ping 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(command)</a:t>
                      </a:r>
                      <a:endParaRPr lang="en-US" sz="1600" b="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11.3.2.1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tracert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(host 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traceroute</a:t>
                      </a:r>
                      <a:r>
                        <a:rPr lang="en-US" sz="1600" b="0" dirty="0" smtClean="0"/>
                        <a:t> (IOS 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11.3.4.1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ipconfig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(host 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11.3.4.2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Resolution Protocol (ARP)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11.3.4.3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show cdp neighbors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(IOS 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command)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30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11.3.4.4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show ip interface brief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(IOS 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command)</a:t>
                      </a:r>
                      <a:endParaRPr lang="en-US" sz="1600" b="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11.4.1.1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Cisco IOS File System (IFS)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</a:t>
            </a:r>
            <a:r>
              <a:rPr lang="en-US" dirty="0"/>
              <a:t>: New Terms and Commands </a:t>
            </a:r>
            <a:r>
              <a:rPr lang="en-US" dirty="0" smtClean="0"/>
              <a:t>(Cont</a:t>
            </a:r>
            <a:r>
              <a:rPr lang="en-US" dirty="0"/>
              <a:t>.)</a:t>
            </a:r>
            <a:endParaRPr lang="en-US" dirty="0" smtClean="0"/>
          </a:p>
        </p:txBody>
      </p:sp>
      <p:graphicFrame>
        <p:nvGraphicFramePr>
          <p:cNvPr id="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7936"/>
              </p:ext>
            </p:extLst>
          </p:nvPr>
        </p:nvGraphicFramePr>
        <p:xfrm>
          <a:off x="755424" y="1750786"/>
          <a:ext cx="7718425" cy="2560294"/>
        </p:xfrm>
        <a:graphic>
          <a:graphicData uri="http://schemas.openxmlformats.org/drawingml/2006/table">
            <a:tbl>
              <a:tblPr/>
              <a:tblGrid>
                <a:gridCol w="1149829"/>
                <a:gridCol w="6568596"/>
              </a:tblGrid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11.5.1.1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Attached Storage (NAS) Appliance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11.5.1.2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Integrated</a:t>
                      </a:r>
                      <a:r>
                        <a:rPr lang="en-US" sz="1600" baseline="0" dirty="0" smtClean="0"/>
                        <a:t> Services Router (ISR)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18338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Set Identifier (SSID)</a:t>
                      </a:r>
                      <a:endParaRPr lang="en-US" sz="160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2506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11.5.1.3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Wireless Mode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IEEE 802.11a, 802.11b, 802.11g</a:t>
                      </a:r>
                    </a:p>
                    <a:p>
                      <a:r>
                        <a:rPr lang="en-US" sz="1600" dirty="0" smtClean="0"/>
                        <a:t>802.11n Wireless Standards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Wireless Channels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11.5.1.4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Wired Equivalency Protocol (WEP)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Wi-Fi Protected Access (WPA)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26610" y="1510166"/>
            <a:ext cx="8208962" cy="5173662"/>
          </a:xfrm>
        </p:spPr>
        <p:txBody>
          <a:bodyPr/>
          <a:lstStyle/>
          <a:p>
            <a:pPr marL="231775" lvl="1" indent="-231775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Prior to teaching Chapter 11, the instructor should complete </a:t>
            </a:r>
            <a:r>
              <a:rPr lang="en-US" dirty="0"/>
              <a:t>c</a:t>
            </a:r>
            <a:r>
              <a:rPr lang="en-US" dirty="0" smtClean="0"/>
              <a:t>hapter 11 assessment.</a:t>
            </a:r>
          </a:p>
          <a:p>
            <a:pPr marL="231775" lvl="1" indent="-2317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Ensure this chapter becomes as hands-on as possible. </a:t>
            </a:r>
          </a:p>
          <a:p>
            <a:pPr marL="231775" lvl="1" indent="-2317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CA" dirty="0" smtClean="0"/>
              <a:t>Ensure that students have a good knowledge of the TCP/IP and OSI models and IP addressing. This chapter shows how these are implemented in the small network. 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Highlight the function of switches and routers and  importance of hierarchical network design. </a:t>
            </a:r>
          </a:p>
          <a:p>
            <a:pPr>
              <a:spcBef>
                <a:spcPts val="1200"/>
              </a:spcBef>
            </a:pPr>
            <a:r>
              <a:rPr lang="en-CA" sz="2000" dirty="0" smtClean="0"/>
              <a:t>Explain the factors to be considered in the selection of the switch and the router for an organization. These include the </a:t>
            </a:r>
            <a:r>
              <a:rPr lang="en-US" sz="2000" dirty="0" smtClean="0"/>
              <a:t>number of users/networks needed, cost, performance, expandability, redundancy and required features. Work with your school’s IT department or a local small business and have students research upgrades to the network.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70153" y="55154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11: Best Practices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26610" y="1510166"/>
            <a:ext cx="8208962" cy="51736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Visit the Cisco Baseline Process Best Practices White paper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http://www.cisco.com/en/US/tech/tk869/tk769/technologies_white_paper09186a008014fb3b.shtml</a:t>
            </a:r>
            <a:endParaRPr lang="en-US" sz="2000" dirty="0" smtClean="0"/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lang="en-US" sz="2000" dirty="0" smtClean="0"/>
              <a:t>The students should become very familiar with the basic host and IOS commands to acquire information about the devices in a network. Provide as much hands-on opportunity to practice these as possible.</a:t>
            </a:r>
          </a:p>
          <a:p>
            <a:pPr marL="571500" lvl="2" indent="-2317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Host commands: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ipconfig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ping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tracert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71500" lvl="2" indent="-2317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IOS commands: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show running-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show version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show interfaces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 interface brief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cdp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neighbors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show flash</a:t>
            </a:r>
            <a:endParaRPr lang="en-US" sz="20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11: 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92943"/>
            <a:ext cx="7940675" cy="5029200"/>
          </a:xfrm>
        </p:spPr>
        <p:txBody>
          <a:bodyPr/>
          <a:lstStyle/>
          <a:p>
            <a:pPr marL="231775" lvl="1" indent="-2317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more information about managing configuration </a:t>
            </a:r>
            <a:r>
              <a:rPr lang="en-US" dirty="0" smtClean="0"/>
              <a:t>files visit:</a:t>
            </a:r>
            <a:endParaRPr lang="en-CA" dirty="0"/>
          </a:p>
          <a:p>
            <a:pPr marL="231775" lvl="1" indent="-3175" eaLnBrk="1" hangingPunct="1">
              <a:lnSpc>
                <a:spcPct val="85000"/>
              </a:lnSpc>
              <a:spcBef>
                <a:spcPts val="1200"/>
              </a:spcBef>
              <a:buFontTx/>
              <a:buNone/>
            </a:pPr>
            <a:r>
              <a:rPr lang="en-CA" u="sng" dirty="0" smtClean="0">
                <a:hlinkClick r:id="rId3"/>
              </a:rPr>
              <a:t>http://www.cisco.com/en/US/docs/ios/fundamentals/configuration/guide/usb_flash_keys_ps6350_TSD_Products_Configuration_Guide_Chapter.html</a:t>
            </a:r>
            <a:r>
              <a:rPr lang="en-CA" dirty="0" smtClean="0"/>
              <a:t> 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lang="en-CA" sz="2000" dirty="0" smtClean="0"/>
              <a:t>Remind students that their home integrated </a:t>
            </a:r>
            <a:r>
              <a:rPr lang="en-CA" sz="2000" dirty="0"/>
              <a:t>r</a:t>
            </a:r>
            <a:r>
              <a:rPr lang="en-CA" sz="2000" dirty="0" smtClean="0"/>
              <a:t>outers are typically routers with an integrated switch and wireless access point. 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lang="en-CA" sz="2000" dirty="0" smtClean="0"/>
              <a:t>Discuss with students the importance of security on their home wireless networks and ask - what defaults must they change on their integrated routers?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</a:pPr>
            <a:r>
              <a:rPr lang="en-CA" sz="2000" dirty="0" smtClean="0"/>
              <a:t>Refer to the Packet Tracer built-in tutorials for </a:t>
            </a:r>
            <a:r>
              <a:rPr lang="en-CA" sz="2000" dirty="0" err="1" smtClean="0"/>
              <a:t>linksys</a:t>
            </a:r>
            <a:r>
              <a:rPr lang="en-CA" sz="2000" dirty="0" smtClean="0"/>
              <a:t> security tutorials.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Tx/>
              <a:buNone/>
            </a:pPr>
            <a:endParaRPr lang="en-CA" dirty="0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Tx/>
              <a:buNone/>
            </a:pPr>
            <a:endParaRPr lang="en-CA" dirty="0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Tx/>
              <a:buNone/>
            </a:pPr>
            <a:endParaRPr lang="en-CA" dirty="0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Tx/>
              <a:buNone/>
            </a:pPr>
            <a:endParaRPr lang="en-CA" dirty="0" smtClean="0"/>
          </a:p>
          <a:p>
            <a:pPr eaLnBrk="1" hangingPunct="1">
              <a:lnSpc>
                <a:spcPct val="85000"/>
              </a:lnSpc>
              <a:spcBef>
                <a:spcPts val="600"/>
              </a:spcBef>
            </a:pPr>
            <a:endParaRPr lang="en-CA" sz="2000" dirty="0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Tx/>
              <a:buNone/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11: Best Practices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Additional Help</a:t>
            </a:r>
          </a:p>
        </p:txBody>
      </p:sp>
      <p:sp>
        <p:nvSpPr>
          <p:cNvPr id="1741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CCNA </a:t>
            </a:r>
            <a:r>
              <a:rPr lang="en-US" sz="2000" dirty="0"/>
              <a:t>Community at </a:t>
            </a:r>
            <a:r>
              <a:rPr lang="en-US" sz="2000" dirty="0">
                <a:hlinkClick r:id="rId3"/>
              </a:rPr>
              <a:t>http://community.netacad.net/web/ccna/files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</a:t>
            </a:r>
            <a:r>
              <a:rPr lang="en-US" sz="2000" dirty="0"/>
              <a:t>you have lesson plans or resources that you would like to share, upload them to the CCNA Community to help other instructors.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Topics Not in ICND1 100-101</a:t>
            </a:r>
          </a:p>
        </p:txBody>
      </p:sp>
      <p:sp>
        <p:nvSpPr>
          <p:cNvPr id="1843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This section lists topics covered by this chapter that are NOT listed in ICND 100-101 Blueprint posted at </a:t>
            </a:r>
            <a:r>
              <a:rPr lang="en-US" sz="2000" dirty="0" smtClean="0">
                <a:hlinkClick r:id="rId3"/>
              </a:rPr>
              <a:t>http://www.cisco.com/web/learning/exams/list/icnd1b.html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Instructors could skip these </a:t>
            </a:r>
            <a:r>
              <a:rPr lang="en-US" sz="2000" dirty="0"/>
              <a:t>sections; however, they either </a:t>
            </a:r>
            <a:r>
              <a:rPr lang="en-US" sz="2000" dirty="0" smtClean="0"/>
              <a:t>provide additional </a:t>
            </a:r>
            <a:r>
              <a:rPr lang="en-US" sz="2000" dirty="0"/>
              <a:t>information and fundamental concepts to assist the student with the topic.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Topics Not in ICND1 100-101</a:t>
            </a:r>
          </a:p>
        </p:txBody>
      </p:sp>
      <p:sp>
        <p:nvSpPr>
          <p:cNvPr id="1945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17538" y="1543050"/>
            <a:ext cx="7940675" cy="301625"/>
          </a:xfrm>
        </p:spPr>
        <p:txBody>
          <a:bodyPr/>
          <a:lstStyle/>
          <a:p>
            <a:pPr marL="7938" indent="-7938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dirty="0" smtClean="0"/>
              <a:t>What sections of  this chapter are NOT in ICND1 100-101 certification blueprint?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75708"/>
              </p:ext>
            </p:extLst>
          </p:nvPr>
        </p:nvGraphicFramePr>
        <p:xfrm>
          <a:off x="765175" y="2333625"/>
          <a:ext cx="7718425" cy="3691181"/>
        </p:xfrm>
        <a:graphic>
          <a:graphicData uri="http://schemas.openxmlformats.org/drawingml/2006/table">
            <a:tbl>
              <a:tblPr/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11.1.1.5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Considerations for a Small 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11.1.1.6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Activity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–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Identifying Network Planning and 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Design Factors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11.1.2.2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Common Protocols in a Small 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Activity – Capturing and Analyzing Network Traffic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Growing To Larger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Networks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Categories of Threats to Network Security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Types of Security Vulnerabilities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Activity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Basic Security – Drag and Drop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Viruses,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Worms, and Trojan Horses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Access Attacks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DoS  Attacks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Activity – Viruses, Worms, and Trojan Horses – Check Boxes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11.2.2.6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- Researching Network Security Threats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Topics Not in ICND1 100-101 (Cont.)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7681"/>
              </p:ext>
            </p:extLst>
          </p:nvPr>
        </p:nvGraphicFramePr>
        <p:xfrm>
          <a:off x="855663" y="1865993"/>
          <a:ext cx="7718425" cy="3849922"/>
        </p:xfrm>
        <a:graphic>
          <a:graphicData uri="http://schemas.openxmlformats.org/drawingml/2006/table">
            <a:tbl>
              <a:tblPr/>
              <a:tblGrid>
                <a:gridCol w="1356338"/>
                <a:gridCol w="6362087"/>
              </a:tblGrid>
              <a:tr h="409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Mitigating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Network Attacks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11.3.1.1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Interpreting Ping Results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11.3.1.3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Baseline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11.3.1.5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- Researching Network Security Threats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11.3.3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show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11.3.4.1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ipconfig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/>
                        <a:t>Command Options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17420">
                <a:tc>
                  <a:txBody>
                    <a:bodyPr/>
                    <a:lstStyle/>
                    <a:p>
                      <a:r>
                        <a:rPr lang="en-US" dirty="0" smtClean="0"/>
                        <a:t>11.3.4.2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arp</a:t>
                      </a:r>
                      <a:r>
                        <a:rPr lang="en-US" dirty="0" smtClean="0"/>
                        <a:t> Command Options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11.3.4.5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–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show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IOS Configuration Files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11.5.1.3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 Capability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11.5.1.4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Security of Wireless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11.5.2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Configuring the Integrated Router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dirty="0" smtClean="0"/>
                        <a:t>11.6</a:t>
                      </a:r>
                      <a:endParaRPr lang="en-US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Summary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47625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11: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4525" y="1427163"/>
            <a:ext cx="7940675" cy="42052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Upon completion of this chapter, you will be able to:</a:t>
            </a:r>
          </a:p>
          <a:p>
            <a:r>
              <a:rPr lang="en-US" sz="2000" dirty="0" smtClean="0"/>
              <a:t>Identify the devices and protocols used in a small network</a:t>
            </a:r>
            <a:endParaRPr lang="en-CA" sz="2000" dirty="0" smtClean="0"/>
          </a:p>
          <a:p>
            <a:r>
              <a:rPr lang="en-US" sz="2000" dirty="0" smtClean="0"/>
              <a:t>Explain how a small network serves as the basis of larger networks.</a:t>
            </a:r>
          </a:p>
          <a:p>
            <a:r>
              <a:rPr lang="en-CA" sz="2000" dirty="0" smtClean="0"/>
              <a:t>Describe the need for basic security measures on network devices.</a:t>
            </a:r>
          </a:p>
          <a:p>
            <a:r>
              <a:rPr lang="en-CA" sz="2000" dirty="0" smtClean="0"/>
              <a:t>Identify security vulnerabilities and general mitigation techniques.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Configure network devices with device hardening features to mitigate security threats.</a:t>
            </a:r>
            <a:endParaRPr lang="en-CA" sz="2000" dirty="0" smtClean="0"/>
          </a:p>
          <a:p>
            <a:r>
              <a:rPr lang="en-CA" sz="2000" dirty="0"/>
              <a:t>Use the output of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ping </a:t>
            </a:r>
            <a:r>
              <a:rPr lang="en-CA" sz="2000" dirty="0"/>
              <a:t>and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trace </a:t>
            </a:r>
            <a:r>
              <a:rPr lang="en-CA" sz="2000" dirty="0"/>
              <a:t>commands to establish relative network performance.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21507" name="Picture 100" descr="CNA_largo-on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 descr="Cisco_WHT_Logo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Objectives (cont.)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1538288"/>
            <a:ext cx="7940675" cy="4205287"/>
          </a:xfrm>
        </p:spPr>
        <p:txBody>
          <a:bodyPr/>
          <a:lstStyle/>
          <a:p>
            <a:r>
              <a:rPr lang="en-US" sz="2000" dirty="0"/>
              <a:t>Use basic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commands to verify the configuration and status of a device interface.</a:t>
            </a:r>
          </a:p>
          <a:p>
            <a:r>
              <a:rPr lang="en-CA" sz="2000" dirty="0" smtClean="0"/>
              <a:t>Use the basic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 host </a:t>
            </a:r>
            <a:r>
              <a:rPr lang="en-CA" sz="2000" dirty="0" smtClean="0"/>
              <a:t>and IOS commands to acquire information about the devices in a network.</a:t>
            </a:r>
          </a:p>
          <a:p>
            <a:r>
              <a:rPr lang="en-US" sz="2000" dirty="0" smtClean="0"/>
              <a:t>Explain the file systems on routers and switches.</a:t>
            </a:r>
          </a:p>
          <a:p>
            <a:r>
              <a:rPr lang="en-US" sz="2000" dirty="0" smtClean="0"/>
              <a:t>Apply the commands to back up and restore an IOS configuration file.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11: Overview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33413" y="15494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chapter describes and explains the </a:t>
            </a:r>
            <a:r>
              <a:rPr lang="en-US" sz="2000" dirty="0" smtClean="0"/>
              <a:t>following:</a:t>
            </a:r>
          </a:p>
          <a:p>
            <a:r>
              <a:rPr lang="en-US" sz="2000" dirty="0" smtClean="0"/>
              <a:t>How all the elements of a </a:t>
            </a:r>
            <a:r>
              <a:rPr lang="en-US" sz="2000" dirty="0"/>
              <a:t>network (discussed in chapters 1 –10) are </a:t>
            </a:r>
            <a:r>
              <a:rPr lang="en-US" sz="2000" dirty="0" smtClean="0"/>
              <a:t>implemented in a small network.</a:t>
            </a:r>
          </a:p>
          <a:p>
            <a:r>
              <a:rPr lang="en-US" sz="2000" dirty="0" smtClean="0"/>
              <a:t>How a small network is created, configured and verified.</a:t>
            </a:r>
          </a:p>
          <a:p>
            <a:r>
              <a:rPr lang="en-US" sz="2000" dirty="0" smtClean="0"/>
              <a:t>The function of devices used in a small network and how to select the appropriate devices.</a:t>
            </a:r>
          </a:p>
          <a:p>
            <a:r>
              <a:rPr lang="en-US" sz="2000" dirty="0" smtClean="0"/>
              <a:t>How to implement an addressing scheme.</a:t>
            </a:r>
          </a:p>
          <a:p>
            <a:r>
              <a:rPr lang="en-US" sz="2000" dirty="0" smtClean="0"/>
              <a:t>Best practices for securing the network.</a:t>
            </a:r>
          </a:p>
          <a:p>
            <a:r>
              <a:rPr lang="en-US" sz="2000" dirty="0" smtClean="0"/>
              <a:t>Best practices for monitoring, maintaining and troubleshooting the network.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11 : Activities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6550"/>
            <a:ext cx="7940675" cy="43926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11.0.1.2 Activity – Did you notice…? 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11.1.1.6 Activity – Identifying Devices in a Small Network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11.2.1.4 Activity – Security Threats and Vulnerabilities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11.2.2.5 Activity – Types of Attack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11.2.2.6 Lab – Researching Network Security Threats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11.2.4.5 Lab – Accessing Network Devices with SSH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11.2.4.6 Lab – Securing Network Devices 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11.3.2.2  Packet Tracer – Test Connectivity with </a:t>
            </a:r>
            <a:r>
              <a:rPr lang="en-US" dirty="0" err="1" smtClean="0"/>
              <a:t>Traceroute</a:t>
            </a:r>
            <a:endParaRPr lang="en-US" dirty="0" smtClean="0"/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11.3.2.3 Lab - Testing Network Latency with Ping and </a:t>
            </a:r>
            <a:r>
              <a:rPr lang="en-US" dirty="0" err="1" smtClean="0"/>
              <a:t>Traceroute</a:t>
            </a:r>
            <a:endParaRPr lang="en-US" dirty="0" smtClean="0"/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11.3.3.4 Packet Tracer – Using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dirty="0" smtClean="0"/>
              <a:t>Commands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lvl="1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lvl="1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lvl="1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lvl="1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Activities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550988"/>
            <a:ext cx="8031163" cy="4203700"/>
          </a:xfrm>
        </p:spPr>
        <p:txBody>
          <a:bodyPr/>
          <a:lstStyle/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11.3.4.5 Activity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dirty="0" smtClean="0"/>
              <a:t>Commands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11.3.4.6 Lab – Using the CLI to Gather Network Device Information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11.4.2.5 Packet Tracer – Backing up Configuration Files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11.4.2.6 Lab – Managing Router Configuration Files with </a:t>
            </a:r>
            <a:r>
              <a:rPr lang="en-US" dirty="0" err="1" smtClean="0"/>
              <a:t>Tera</a:t>
            </a:r>
            <a:r>
              <a:rPr lang="en-US" dirty="0" smtClean="0"/>
              <a:t> Term 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11.4.2.7 Lab – Managing Device Configuration Files Using TFTP, Flash and USB 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11.4.2.8 Lab – Researching Password Recovery Procedures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11.5.2.4 Packet Tracer – Configuring a Linksys Router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11.6.1.1 Capstone Project – Design and Build a Small Business Network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 smtClean="0"/>
              <a:t>11.6.1.2 Packet Tracer – Skills Integration Challenge</a:t>
            </a:r>
          </a:p>
          <a:p>
            <a:pPr marL="231775" lvl="1" indent="-231775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lvl="1" eaLnBrk="1" hangingPunct="1">
              <a:spcBef>
                <a:spcPct val="30000"/>
              </a:spcBef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45005" y="524539"/>
            <a:ext cx="8145462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11: Packet Tracer Activity Password</a:t>
            </a:r>
          </a:p>
        </p:txBody>
      </p:sp>
      <p:sp>
        <p:nvSpPr>
          <p:cNvPr id="921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Below is the password for all the Packet Tracer activities in this chapter: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b="1" dirty="0" smtClean="0"/>
              <a:t>PT_ccna5</a:t>
            </a:r>
            <a:endParaRPr lang="en-US" b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Chapter 11: Assessment</a:t>
            </a:r>
          </a:p>
        </p:txBody>
      </p:sp>
      <p:sp>
        <p:nvSpPr>
          <p:cNvPr id="921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the </a:t>
            </a:r>
            <a:r>
              <a:rPr lang="en-US" sz="2000" dirty="0"/>
              <a:t>Chapter </a:t>
            </a:r>
            <a:r>
              <a:rPr lang="en-US" sz="2000" dirty="0" smtClean="0"/>
              <a:t>11 test after </a:t>
            </a:r>
            <a:r>
              <a:rPr lang="en-US" sz="2000" dirty="0"/>
              <a:t>completing Chapter 11.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Worksheets, labs, and quizzes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11: </a:t>
            </a:r>
            <a:r>
              <a:rPr lang="en-US" dirty="0"/>
              <a:t>New Terms and </a:t>
            </a:r>
            <a:r>
              <a:rPr lang="en-US" dirty="0" smtClean="0"/>
              <a:t>Commands</a:t>
            </a:r>
          </a:p>
        </p:txBody>
      </p:sp>
      <p:sp>
        <p:nvSpPr>
          <p:cNvPr id="1024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46685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and commands are introduced in this chapter?</a:t>
            </a:r>
          </a:p>
        </p:txBody>
      </p:sp>
      <p:graphicFrame>
        <p:nvGraphicFramePr>
          <p:cNvPr id="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9665"/>
              </p:ext>
            </p:extLst>
          </p:nvPr>
        </p:nvGraphicFramePr>
        <p:xfrm>
          <a:off x="646113" y="1946275"/>
          <a:ext cx="7718425" cy="3252873"/>
        </p:xfrm>
        <a:graphic>
          <a:graphicData uri="http://schemas.openxmlformats.org/drawingml/2006/table">
            <a:tbl>
              <a:tblPr/>
              <a:tblGrid>
                <a:gridCol w="1037953"/>
                <a:gridCol w="6680472"/>
              </a:tblGrid>
              <a:tr h="3286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11.1.1.2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568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11.1.2.1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Network-Aware Applications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0108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11.1.2.3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VoIP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7878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Telephony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Real-Time Transport Protocol (RTP</a:t>
                      </a:r>
                      <a:endParaRPr lang="en-US" sz="160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Real-Time Transport Control Protocol (RTCP)</a:t>
                      </a:r>
                      <a:endParaRPr lang="en-US" sz="1600" dirty="0" smtClean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11.2.2.1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Trojan Horse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Worm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Virus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11.2.2.2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Reconnaissance Attacks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Denial of Service</a:t>
                      </a:r>
                      <a:endParaRPr lang="en-US" sz="1600" b="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20573</TotalTime>
  <Pages>28</Pages>
  <Words>1243</Words>
  <Application>Microsoft Office PowerPoint</Application>
  <PresentationFormat>On-screen Show (4:3)</PresentationFormat>
  <Paragraphs>240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NetAcad-4F_PPT-WHT_060408</vt:lpstr>
      <vt:lpstr>PowerPoint Presentation</vt:lpstr>
      <vt:lpstr>Chapter 11: Objectives</vt:lpstr>
      <vt:lpstr>Chapter 11: Objectives (cont.)</vt:lpstr>
      <vt:lpstr>Chapter 11: Overview</vt:lpstr>
      <vt:lpstr>Chapter 11 : Activities</vt:lpstr>
      <vt:lpstr>Chapter 11: Activities (Cont.)</vt:lpstr>
      <vt:lpstr>Chapter 11: Packet Tracer Activity Password</vt:lpstr>
      <vt:lpstr>Chapter 11: Assessment</vt:lpstr>
      <vt:lpstr>Chapter 11: New Terms and Commands</vt:lpstr>
      <vt:lpstr>Chapter 11: New Terms and Commands (cont.)</vt:lpstr>
      <vt:lpstr>Chapter 11: New Terms and Commands (Cont.)</vt:lpstr>
      <vt:lpstr>Chapter 11: New Terms and Commands (Cont.)</vt:lpstr>
      <vt:lpstr>PowerPoint Presentation</vt:lpstr>
      <vt:lpstr>PowerPoint Presentation</vt:lpstr>
      <vt:lpstr>PowerPoint Presentation</vt:lpstr>
      <vt:lpstr>Chapter 11: Additional Help</vt:lpstr>
      <vt:lpstr>Chapter 11: Topics Not in ICND1 100-101</vt:lpstr>
      <vt:lpstr>Chapter 11: Topics Not in ICND1 100-101</vt:lpstr>
      <vt:lpstr>Chapter 11: Topics Not in ICND1 100-101 (Cont.)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dholzing</cp:lastModifiedBy>
  <cp:revision>991</cp:revision>
  <cp:lastPrinted>1999-01-27T00:54:54Z</cp:lastPrinted>
  <dcterms:created xsi:type="dcterms:W3CDTF">2008-06-05T18:08:35Z</dcterms:created>
  <dcterms:modified xsi:type="dcterms:W3CDTF">2013-11-07T22:55:26Z</dcterms:modified>
</cp:coreProperties>
</file>