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498" r:id="rId2"/>
    <p:sldId id="538" r:id="rId3"/>
    <p:sldId id="550" r:id="rId4"/>
    <p:sldId id="583" r:id="rId5"/>
    <p:sldId id="571" r:id="rId6"/>
    <p:sldId id="572" r:id="rId7"/>
    <p:sldId id="574" r:id="rId8"/>
    <p:sldId id="575" r:id="rId9"/>
    <p:sldId id="576" r:id="rId10"/>
    <p:sldId id="562" r:id="rId11"/>
    <p:sldId id="577" r:id="rId12"/>
    <p:sldId id="578" r:id="rId13"/>
    <p:sldId id="570" r:id="rId14"/>
    <p:sldId id="580" r:id="rId15"/>
    <p:sldId id="581" r:id="rId16"/>
    <p:sldId id="539" r:id="rId17"/>
    <p:sldId id="540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3"/>
    <a:srgbClr val="C5D9F1"/>
    <a:srgbClr val="45EB03"/>
    <a:srgbClr val="B2B2B2"/>
    <a:srgbClr val="C0C0C0"/>
    <a:srgbClr val="9F4603"/>
    <a:srgbClr val="EE6804"/>
    <a:srgbClr val="616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3" autoAdjust="0"/>
    <p:restoredTop sz="90835" autoAdjust="0"/>
  </p:normalViewPr>
  <p:slideViewPr>
    <p:cSldViewPr snapToGrid="0">
      <p:cViewPr varScale="1">
        <p:scale>
          <a:sx n="85" d="100"/>
          <a:sy n="85" d="100"/>
        </p:scale>
        <p:origin x="-1872" y="-78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2"/>
    </p:cViewPr>
  </p:sorterViewPr>
  <p:notesViewPr>
    <p:cSldViewPr snapToGrid="0">
      <p:cViewPr varScale="1">
        <p:scale>
          <a:sx n="73" d="100"/>
          <a:sy n="73" d="100"/>
        </p:scale>
        <p:origin x="-209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307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 eaLnBrk="0" hangingPunct="0"/>
            <a:fld id="{24FCEDC2-CB88-4332-AD14-E4FCA3C3455B}" type="slidenum">
              <a:rPr lang="en-US" sz="800" b="0"/>
              <a:pPr algn="r" defTabSz="903288" eaLnBrk="0" hangingPunct="0"/>
              <a:t>‹#›</a:t>
            </a:fld>
            <a:endParaRPr lang="en-US" sz="800" b="0"/>
          </a:p>
        </p:txBody>
      </p:sp>
    </p:spTree>
    <p:extLst>
      <p:ext uri="{BB962C8B-B14F-4D97-AF65-F5344CB8AC3E}">
        <p14:creationId xmlns:p14="http://schemas.microsoft.com/office/powerpoint/2010/main" val="138950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1638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lnSpc>
                <a:spcPct val="100000"/>
              </a:lnSpc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85D1CDC-D87C-4665-A55A-A21D26B56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6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10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11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12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13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14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15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3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9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59D7CE3C-6EC8-4B99-BC5F-470A37E5C4AF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9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1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1028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6213D815-58AD-43B4-8B8E-3405D1C19D0A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sp>
        <p:nvSpPr>
          <p:cNvPr id="1029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1031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1032" name="Picture 8" descr="Rev08_Cisco_BrandBar10_0604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web/learning/exams/list/icnd1b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>
              <a:lnSpc>
                <a:spcPct val="90000"/>
              </a:lnSpc>
              <a:defRPr/>
            </a:pPr>
            <a:r>
              <a:rPr lang="en-US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CCNA</a:t>
            </a: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5.0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1: Exploring the Network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5775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/>
              <a:t>Prior to teaching Chapter 1,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Complete Chapter 1, “Assessment.”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Describe computer networks and how they integrate with the Internet.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Explain </a:t>
            </a:r>
            <a:r>
              <a:rPr lang="en-US" sz="2000" dirty="0"/>
              <a:t>to the students that this chapter will </a:t>
            </a:r>
            <a:r>
              <a:rPr lang="en-US" sz="2000" dirty="0" smtClean="0"/>
              <a:t>serve as an introduction to networking. Later chapters will go into further detail.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Ensure this chapter becomes as hands-on as possible.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Turn off the Internet before students arrive and let them experience life without the Internet. Discuss the experience.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Use a group brain storming activity to describe the Internet 20 years ago, today, and 20 years from now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Discuss what communication forms on the Internet are used by students on a daily basis.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Ask “How do you play on the Internet?</a:t>
            </a:r>
            <a:r>
              <a:rPr lang="en-US" sz="2000" dirty="0" smtClean="0"/>
              <a:t>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5775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Describe traditional networks in comparison to converged networks. Ex: hospital (all services traditionally are separate)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Remind students that </a:t>
            </a:r>
            <a:r>
              <a:rPr lang="en-US" sz="2000" dirty="0" err="1" smtClean="0"/>
              <a:t>QoS</a:t>
            </a:r>
            <a:r>
              <a:rPr lang="en-US" sz="2000" dirty="0" smtClean="0"/>
              <a:t> is only for a congested network.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Discuss why network security is important.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Have students brainstorm a list of end devices.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Discuss intermediary network devices used from the classroom to the Internet.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Show different network media.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Create both a physical and logical diagram on the board for your classroom/school.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Provide examples of Intranets and Extranets versus the Internet.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Ask students how they connect to the Internet from home.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Discuss with students why BYOD is an important networking trend.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23118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05775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Pose the question, “What is cloud </a:t>
            </a:r>
            <a:r>
              <a:rPr lang="en-US" sz="2000" dirty="0"/>
              <a:t>c</a:t>
            </a:r>
            <a:r>
              <a:rPr lang="en-US" sz="2000" dirty="0" smtClean="0"/>
              <a:t>omputing?”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Follow up question, “How are they using the cloud?”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Discuss the importance of data centers and how it affects students.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Discuss the difference between firewalls, ACLs, and IPS systems.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Pose the question, “What is Unified Communications?”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Discuss why students should obtain their CCNA certification.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65431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For additional help with teaching strategies, including lesson plans, analogies for difficult concepts, and discussion topics, visit the CCNA Community at </a:t>
            </a:r>
            <a:r>
              <a:rPr lang="en-US" sz="2000" dirty="0">
                <a:hlinkClick r:id="rId3"/>
              </a:rPr>
              <a:t>community.netacad.net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If you have lesson plans or resources that you would like to share, upload them to the CCNA Community in order to help other instructors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1: Topics </a:t>
            </a:r>
            <a:r>
              <a:rPr lang="en-US" dirty="0"/>
              <a:t>not in ICND1 100-101</a:t>
            </a:r>
            <a:endParaRPr lang="en-US" dirty="0" smtClean="0"/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r>
              <a:rPr lang="en-US" sz="2000" dirty="0"/>
              <a:t>This section lists topics covered by this chapter that are NOT listed in the </a:t>
            </a:r>
            <a:r>
              <a:rPr lang="en-US" sz="2000" dirty="0" smtClean="0"/>
              <a:t>ICND1 </a:t>
            </a:r>
            <a:r>
              <a:rPr lang="en-US" sz="2000" dirty="0"/>
              <a:t>1</a:t>
            </a:r>
            <a:r>
              <a:rPr lang="en-US" sz="2000" dirty="0" smtClean="0"/>
              <a:t>00</a:t>
            </a:r>
            <a:r>
              <a:rPr lang="en-US" sz="2000" dirty="0"/>
              <a:t>-101 blueprint. Those topics are posted at </a:t>
            </a:r>
            <a:r>
              <a:rPr lang="en-US" sz="2000" dirty="0">
                <a:hlinkClick r:id="rId3"/>
              </a:rPr>
              <a:t>http://www.cisco.com/web/learning/exams/list/icnd1b.html</a:t>
            </a:r>
            <a:r>
              <a:rPr lang="en-US" sz="2000" dirty="0"/>
              <a:t>.</a:t>
            </a:r>
          </a:p>
          <a:p>
            <a:r>
              <a:rPr lang="en-US" sz="2000" dirty="0"/>
              <a:t>Instructors could skip these sections; however, they should provide additional information and fundamental concepts to assist the student with the topic.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202886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1: Topics not in ICND1 100-101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1600" dirty="0" smtClean="0"/>
              <a:t>What sections, topics, pages of </a:t>
            </a:r>
            <a:r>
              <a:rPr lang="en-US" sz="1600" dirty="0"/>
              <a:t>this </a:t>
            </a:r>
            <a:r>
              <a:rPr lang="en-US" sz="1600" dirty="0" smtClean="0"/>
              <a:t>chapter are NOT in ICND1 100-101 certification blueprint?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77748"/>
              </p:ext>
            </p:extLst>
          </p:nvPr>
        </p:nvGraphicFramePr>
        <p:xfrm>
          <a:off x="712788" y="2193533"/>
          <a:ext cx="7718425" cy="357865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153616"/>
                <a:gridCol w="1153616"/>
                <a:gridCol w="5411193"/>
              </a:tblGrid>
              <a:tr h="2982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Introduction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1.1.1.1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Networks in Our Daily Lives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1.1.1.3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Global Community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1.1.2.1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Networks of Many Sizes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1.2.1.6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Topology Diagrams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1.2.3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Internet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1.2.4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Connecting to the Internet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1.4.3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Security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1.4.4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Architectures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3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1.5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Section</a:t>
                      </a: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Summary</a:t>
                      </a: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7271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Students will be able to:</a:t>
            </a:r>
          </a:p>
          <a:p>
            <a:pPr>
              <a:buFont typeface="Wingdings" charset="2"/>
              <a:buChar char="§"/>
            </a:pPr>
            <a:r>
              <a:rPr lang="en-CA" sz="2000" dirty="0" smtClean="0"/>
              <a:t>Explain </a:t>
            </a:r>
            <a:r>
              <a:rPr lang="en-CA" sz="2000" dirty="0"/>
              <a:t>how multiple networks are used in everyday life</a:t>
            </a:r>
            <a:r>
              <a:rPr lang="en-CA" sz="2000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2000" dirty="0"/>
              <a:t>Explain the topologies and devices used in a </a:t>
            </a:r>
            <a:r>
              <a:rPr lang="en-US" sz="2000" dirty="0" smtClean="0"/>
              <a:t>small-to-medium-sized </a:t>
            </a:r>
            <a:r>
              <a:rPr lang="en-US" sz="2000" dirty="0"/>
              <a:t>business </a:t>
            </a:r>
            <a:r>
              <a:rPr lang="en-US" sz="2000" dirty="0" smtClean="0"/>
              <a:t>network</a:t>
            </a:r>
            <a:r>
              <a:rPr lang="en-CA" sz="2000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CA" sz="2000" dirty="0" smtClean="0"/>
              <a:t>Explain</a:t>
            </a:r>
            <a:r>
              <a:rPr lang="en-US" sz="2000" dirty="0" smtClean="0"/>
              <a:t> </a:t>
            </a:r>
            <a:r>
              <a:rPr lang="en-US" sz="2000" dirty="0"/>
              <a:t>the basic characteristics of a network that supports communication in a </a:t>
            </a:r>
            <a:r>
              <a:rPr lang="en-US" sz="2000" dirty="0" smtClean="0"/>
              <a:t>small-to-medium-sized business</a:t>
            </a:r>
            <a:r>
              <a:rPr lang="en-CA" sz="2000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2000" dirty="0"/>
              <a:t>Explain trends in networking that will affect the use of networks in </a:t>
            </a:r>
            <a:r>
              <a:rPr lang="en-US" sz="2000" dirty="0" smtClean="0"/>
              <a:t>small-to-medium-sized </a:t>
            </a:r>
            <a:r>
              <a:rPr lang="en-US" sz="2000" dirty="0"/>
              <a:t>businesses</a:t>
            </a:r>
            <a:r>
              <a:rPr lang="en-CA" sz="2000" dirty="0" smtClean="0"/>
              <a:t>.</a:t>
            </a:r>
            <a:endParaRPr lang="en-CA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dirty="0" smtClean="0"/>
              <a:t>What activities are associated with this chapter?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/>
              <a:t>1.0.1.2</a:t>
            </a:r>
            <a:r>
              <a:rPr lang="en-US" sz="2000" dirty="0" smtClean="0"/>
              <a:t> – Class Activity </a:t>
            </a:r>
            <a:r>
              <a:rPr lang="en-US" sz="2000" smtClean="0"/>
              <a:t>– </a:t>
            </a:r>
            <a:r>
              <a:rPr lang="en-US" sz="2000" smtClean="0"/>
              <a:t>Draw </a:t>
            </a:r>
            <a:r>
              <a:rPr lang="en-US" sz="2000" dirty="0" smtClean="0"/>
              <a:t>Your Concept of the Internet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1.1.1.8 – Lab – Researching Network Collaboration Tools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/>
              <a:t>1.2.1.7 – Activity – Network Component Representations and Functions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1.2.3.3 – Lab - Researching Converged Network Services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1.2.4.4 </a:t>
            </a:r>
            <a:r>
              <a:rPr lang="en-US" sz="2000" dirty="0"/>
              <a:t>– Packet Tracer </a:t>
            </a:r>
            <a:r>
              <a:rPr lang="en-US" sz="2000" dirty="0" smtClean="0"/>
              <a:t>– Network Representation</a:t>
            </a:r>
            <a:endParaRPr lang="en-US" sz="2000" dirty="0"/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1.3.1.3 </a:t>
            </a:r>
            <a:r>
              <a:rPr lang="en-US" sz="2000" dirty="0"/>
              <a:t>– </a:t>
            </a:r>
            <a:r>
              <a:rPr lang="en-US" sz="2000" dirty="0" smtClean="0"/>
              <a:t>Lab - Mapping </a:t>
            </a:r>
            <a:r>
              <a:rPr lang="en-US" sz="2000" dirty="0"/>
              <a:t>the Internet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1.3.2.7 – Activity – Reliable Networks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1.4.3.3 – Activity – Network Security Terminology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1.4.4.3 – Lab – Researching IT and Networking Job Opportunities</a:t>
            </a:r>
          </a:p>
          <a:p>
            <a:pPr marL="461963" indent="-342900"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sz="2000" dirty="0" smtClean="0"/>
              <a:t>1.5.1.1 – Class Activity – Draw Your Concept of the Internet Now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3568"/>
            <a:ext cx="8145462" cy="8382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Chapter 1: Packet Tracer Activity Password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75488" y="1450848"/>
            <a:ext cx="8400288" cy="504748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Below is the password for all the Packet Tracer activities in this chapter:</a:t>
            </a:r>
          </a:p>
          <a:p>
            <a:pPr marL="457200" lvl="1" indent="0" eaLnBrk="1" hangingPunct="1">
              <a:spcBef>
                <a:spcPct val="30000"/>
              </a:spcBef>
              <a:buNone/>
            </a:pPr>
            <a:r>
              <a:rPr lang="pt-BR" b="1" dirty="0" smtClean="0"/>
              <a:t>PT_ccna5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225455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/>
              <a:t>Students should complete Chapter 1, “Assessment” after completing Chapter 1.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/>
              <a:t>Worksheets, quizzes, and labs can be used to informally assess student progress</a:t>
            </a:r>
            <a:r>
              <a:rPr lang="en-US" sz="1600" dirty="0"/>
              <a:t>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1600" dirty="0" smtClean="0"/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New Terms and Commands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77052"/>
              </p:ext>
            </p:extLst>
          </p:nvPr>
        </p:nvGraphicFramePr>
        <p:xfrm>
          <a:off x="712788" y="1957388"/>
          <a:ext cx="7718425" cy="362051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1.1.1.3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global communities, human 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1.1.1.4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collaborative learning spaces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1.1.1.7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collaboration services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1.1.2.1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of networks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1.1.2.2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client, server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1.1.2.4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peer-to-peer 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1.2.1.1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end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devices, intermediary devices, network media, hardware, software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1.2.1.2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VoIP phones,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TelePresence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endpoint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access devices, internetworking devices, security devices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topology diagram, network interface card (NIC), physical port, interface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1.2.1.6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physical topology diagrams, logical topology diagrams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New Terms and Commands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73123"/>
              </p:ext>
            </p:extLst>
          </p:nvPr>
        </p:nvGraphicFramePr>
        <p:xfrm>
          <a:off x="712788" y="1957388"/>
          <a:ext cx="7718425" cy="4077626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Local Area Network (LAN), Wide Area Network (WAN), Metropolitan Area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Network (MAN), Wireless LAN (WLAN), Storage Area Network (SAN)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provider (SP), Internet Service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Provider (ISP)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intranet,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extranet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1.2.4.1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teleworkers, broadband cable, broadband DSL, business DSL, leased lines, metro </a:t>
                      </a:r>
                      <a:r>
                        <a:rPr lang="en-US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ethernet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1.2.4.2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cable, DSL, cellular, satellite, dial-up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telephone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1.2.4.3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dedicated leased line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1.3.1.1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converged 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1.3.1.2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intelligent information 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1.3.2.1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architecture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1.3.2.2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fault tolerance, redundancy, circuit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switched networks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1.3.2.3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switched networks, packets, routing function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1.3.2.4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scalability, hierarchical layered structure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6538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New Terms and Commands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36687"/>
              </p:ext>
            </p:extLst>
          </p:nvPr>
        </p:nvGraphicFramePr>
        <p:xfrm>
          <a:off x="712788" y="1966590"/>
          <a:ext cx="7718425" cy="3966863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1.3.2.5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Quality of Service (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QoS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network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bandwidth, network congestion, queue, delay, 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loss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1.3.2.6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network infrastructure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security, content security, Denial of Service (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DoS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), data confidentiality, user authentication, encrypting data, data integrity,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1.4.1.2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Bring Your Own Deice (BYOD)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online collaboration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video conferencing,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person-to-person video calling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cloud computing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1.4.1.6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 centers, server farms, server clusters, multitasking, virtualization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smart home technology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powerline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networking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wireless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internet service provider (WISP), wireless local area networks (WLAN), wireless broadband 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417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1</a:t>
            </a:r>
            <a:r>
              <a:rPr lang="en-US" dirty="0" smtClean="0"/>
              <a:t>: New Terms and Commands (cont.)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1600" dirty="0" smtClean="0"/>
              <a:t>What terms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57044"/>
              </p:ext>
            </p:extLst>
          </p:nvPr>
        </p:nvGraphicFramePr>
        <p:xfrm>
          <a:off x="712788" y="1957388"/>
          <a:ext cx="7718425" cy="994416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1.4.3.1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viruses,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worms, Trojan horses, spyware, adware, zero-day attacks, hacker attacks, data interception and theft, identity theft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>
                        <a:alpha val="40000"/>
                      </a:srgbClr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1.4.3.2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multiple layers of security, access control lists (ACL), intrusion prevention systems (IPS), virtual private networks (VPNs)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3350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NetAcad-4F_PPT-WHT_060408</Template>
  <TotalTime>34762</TotalTime>
  <Pages>28</Pages>
  <Words>1158</Words>
  <Application>Microsoft Office PowerPoint</Application>
  <PresentationFormat>On-screen Show (4:3)</PresentationFormat>
  <Paragraphs>190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NetAcad-4F_PPT-WHT_060408</vt:lpstr>
      <vt:lpstr>PowerPoint Presentation</vt:lpstr>
      <vt:lpstr>Chapter 1: Objectives</vt:lpstr>
      <vt:lpstr>Chapter 1: Activities</vt:lpstr>
      <vt:lpstr>Chapter 1: Packet Tracer Activity Password</vt:lpstr>
      <vt:lpstr>Chapter 1: Assessment</vt:lpstr>
      <vt:lpstr>Chapter 1: New Terms and Commands</vt:lpstr>
      <vt:lpstr>Chapter 1: New Terms and Commands (cont.)</vt:lpstr>
      <vt:lpstr>Chapter 1: New Terms and Commands (cont.)</vt:lpstr>
      <vt:lpstr>Chapter 1: New Terms and Commands (cont.)</vt:lpstr>
      <vt:lpstr>PowerPoint Presentation</vt:lpstr>
      <vt:lpstr>PowerPoint Presentation</vt:lpstr>
      <vt:lpstr>PowerPoint Presentation</vt:lpstr>
      <vt:lpstr>Chapter 1: Additional Help</vt:lpstr>
      <vt:lpstr>Chapter 1: Topics not in ICND1 100-101</vt:lpstr>
      <vt:lpstr>Chapter 1: Topics not in ICND1 100-101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Size 30PT</dc:title>
  <dc:subject>ITE 5.0 Planning Guide.pptx</dc:subject>
  <dc:creator>Cisco Networking Academy</dc:creator>
  <cp:lastModifiedBy>Rodrigo Floriano</cp:lastModifiedBy>
  <cp:revision>780</cp:revision>
  <cp:lastPrinted>1999-01-27T00:54:54Z</cp:lastPrinted>
  <dcterms:created xsi:type="dcterms:W3CDTF">2008-06-05T18:08:35Z</dcterms:created>
  <dcterms:modified xsi:type="dcterms:W3CDTF">2013-10-23T17:56:54Z</dcterms:modified>
</cp:coreProperties>
</file>