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498" r:id="rId2"/>
    <p:sldId id="538" r:id="rId3"/>
    <p:sldId id="550" r:id="rId4"/>
    <p:sldId id="581" r:id="rId5"/>
    <p:sldId id="571" r:id="rId6"/>
    <p:sldId id="572" r:id="rId7"/>
    <p:sldId id="577" r:id="rId8"/>
    <p:sldId id="573" r:id="rId9"/>
    <p:sldId id="562" r:id="rId10"/>
    <p:sldId id="575" r:id="rId11"/>
    <p:sldId id="570" r:id="rId12"/>
    <p:sldId id="578" r:id="rId13"/>
    <p:sldId id="579" r:id="rId14"/>
    <p:sldId id="539" r:id="rId15"/>
    <p:sldId id="540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3"/>
    <a:srgbClr val="C5D9F1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3" autoAdjust="0"/>
    <p:restoredTop sz="90835" autoAdjust="0"/>
  </p:normalViewPr>
  <p:slideViewPr>
    <p:cSldViewPr snapToGrid="0">
      <p:cViewPr varScale="1">
        <p:scale>
          <a:sx n="83" d="100"/>
          <a:sy n="83" d="100"/>
        </p:scale>
        <p:origin x="-516" y="-84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11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3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Network Protocols and Communications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why we use a layered model.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Compare OSI reference model to TCP/IP protocol model.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Ask students, “what is RFC 1?”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emonstrate using Post-It notes how data is passed down through the TCP/IP stack by adding encapsulation at each layer. Follow the flow back up through the stack on the destination by de-encapsulation.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Demonstrate on the board how the subnet mask is applied to the source and destination addresses to determine if the gateway is used, or if the traffic is local.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Demonstrate </a:t>
            </a:r>
            <a:r>
              <a:rPr lang="en-US" sz="2000" dirty="0" err="1"/>
              <a:t>Wireshark</a:t>
            </a:r>
            <a:r>
              <a:rPr lang="en-US" sz="2000" dirty="0"/>
              <a:t> using live traffic or previously captured traffic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4301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CCNA Community at www.</a:t>
            </a:r>
            <a:r>
              <a:rPr lang="en-US" sz="2000" dirty="0">
                <a:hlinkClick r:id="rId3"/>
              </a:rPr>
              <a:t>community.netacad.net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CCNA Community to help other instructors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Topics </a:t>
            </a:r>
            <a:r>
              <a:rPr lang="en-US" dirty="0"/>
              <a:t>not in ICND1 100-101</a:t>
            </a:r>
            <a:endParaRPr lang="en-US" dirty="0" smtClean="0"/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r>
              <a:rPr lang="en-US" sz="2000" dirty="0"/>
              <a:t>This section lists topics covered by this chapter that are NOT listed in the </a:t>
            </a:r>
            <a:r>
              <a:rPr lang="en-US" sz="2000" dirty="0" smtClean="0"/>
              <a:t>ICND1 </a:t>
            </a:r>
            <a:r>
              <a:rPr lang="en-US" sz="2000" dirty="0"/>
              <a:t>1</a:t>
            </a:r>
            <a:r>
              <a:rPr lang="en-US" sz="2000" dirty="0" smtClean="0"/>
              <a:t>00</a:t>
            </a:r>
            <a:r>
              <a:rPr lang="en-US" sz="2000" dirty="0"/>
              <a:t>-101 blueprint. Those topics are posted at </a:t>
            </a:r>
            <a:r>
              <a:rPr lang="en-US" sz="2000" dirty="0">
                <a:hlinkClick r:id="rId3"/>
              </a:rPr>
              <a:t>http://www.cisco.com/web/learning/exams/list/icnd1b.html</a:t>
            </a:r>
            <a:r>
              <a:rPr lang="en-US" sz="2000" dirty="0"/>
              <a:t>.</a:t>
            </a:r>
          </a:p>
          <a:p>
            <a:r>
              <a:rPr lang="en-US" sz="2000" dirty="0"/>
              <a:t>Instructors 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1687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Topics not in ICND1 100-101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b="1" dirty="0" smtClean="0"/>
              <a:t>What sections, topics, pages of </a:t>
            </a:r>
            <a:r>
              <a:rPr lang="en-US" sz="2000" b="1" dirty="0"/>
              <a:t>this </a:t>
            </a:r>
            <a:r>
              <a:rPr lang="en-US" sz="2000" b="1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73758"/>
              </p:ext>
            </p:extLst>
          </p:nvPr>
        </p:nvGraphicFramePr>
        <p:xfrm>
          <a:off x="712788" y="2193533"/>
          <a:ext cx="7718425" cy="211175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Introduction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Rules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3.2.1.1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Protocols: Rules that Govern Communications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3.2.1.2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Protocols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Standards Organizations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3.4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Summary</a:t>
                      </a: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7311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62578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By the end of this chapter, you will be able to:</a:t>
            </a:r>
          </a:p>
          <a:p>
            <a:pPr>
              <a:buFont typeface="Wingdings" charset="2"/>
              <a:buChar char="§"/>
            </a:pPr>
            <a:r>
              <a:rPr lang="en-CA" sz="2000" dirty="0"/>
              <a:t>Explain how rules are used to facilitate </a:t>
            </a:r>
            <a:r>
              <a:rPr lang="en-CA" sz="2000" dirty="0" smtClean="0"/>
              <a:t>communication.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Explain </a:t>
            </a:r>
            <a:r>
              <a:rPr lang="en-US" sz="2000" dirty="0"/>
              <a:t>the role of protocols and standards organizations in facilitating interoperability in network </a:t>
            </a:r>
            <a:r>
              <a:rPr lang="en-US" sz="2000" dirty="0" smtClean="0"/>
              <a:t>communications</a:t>
            </a:r>
            <a:r>
              <a:rPr lang="en-CA" sz="20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Explain </a:t>
            </a:r>
            <a:r>
              <a:rPr lang="en-US" sz="2000" dirty="0"/>
              <a:t>how devices on a LAN access resources in a small to medium-sized business </a:t>
            </a:r>
            <a:r>
              <a:rPr lang="en-US" sz="2000" dirty="0" smtClean="0"/>
              <a:t>network</a:t>
            </a:r>
            <a:r>
              <a:rPr lang="en-CA" sz="2000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2678"/>
            <a:ext cx="7940675" cy="4831576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b="1" dirty="0" smtClean="0"/>
              <a:t>What activities are associated with this chapter?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3.0.1.2 – Class Activity – Designing a Communications System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3.2.2.4 – Activity – Mapping the Protocols of the TCP/IP Suite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3.2.3.6 – Lab – Researching Network Standards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3.2.3.7 – Activity – Standards Body Scavenger Hunt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3.2.4.5 – Activity – Identify Layers and Functions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3.2.4.6 – Packet Tracer – Investigating the TCP-IP and OSI Models in Action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3.2.4.7 – Lab – Researching RFCs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3.3.1.5 – Activity – Identify the PDU Layer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3.3.3.3 – Packet Tracer – Explore a Network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3.3.3.4 – Lab – Using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to View Network Traffic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3.4.1.1 – Activity – Guaranteed to Work!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3568"/>
            <a:ext cx="8145462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</a:t>
            </a:r>
            <a:r>
              <a:rPr lang="en-US" sz="3000" dirty="0"/>
              <a:t>3</a:t>
            </a:r>
            <a:r>
              <a:rPr lang="en-US" sz="3000" dirty="0" smtClean="0"/>
              <a:t>: Packet Tracer Activity Password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75488" y="1450848"/>
            <a:ext cx="8400288" cy="50474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Below is the password for all the Packet Tracer activities in this chapter: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b="1" dirty="0" smtClean="0"/>
              <a:t>PT_ccna5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24774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3, “Assessment” after completing Chapter 3.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Worksheet, quizzes, and labs can be used to informally assess student progress.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New Terms and Commands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46599"/>
              </p:ext>
            </p:extLst>
          </p:nvPr>
        </p:nvGraphicFramePr>
        <p:xfrm>
          <a:off x="712788" y="1957388"/>
          <a:ext cx="7718425" cy="393638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message, transmitter, transmission medium, receiver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protocols, message encoding,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essage formatting and encapsulation, message size, message timing,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delivery options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encoder, decoder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 formatting, encapsulation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 size,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segmenting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access method, flow control, response timeout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3.1.1.7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acknowledgement,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unacknowledged, unicast, multicast, broadcast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protocol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stack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protocol suite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application protocol, transport protocol, internet protocol, network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access protocols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New Terms and Commands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b="1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83875"/>
              </p:ext>
            </p:extLst>
          </p:nvPr>
        </p:nvGraphicFramePr>
        <p:xfrm>
          <a:off x="712788" y="1957388"/>
          <a:ext cx="7718425" cy="301381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standards organization, Transmission Control Protocol/IP (TCP/IP), standards-based protocol, proprietary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protocol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AppleTalk, Internetwork Packet Exchange/Sequenced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Packet Exchange (IPX/SPX), Advanced Research Projects Agency Network (ARPANET)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Hypertext Markup Language (HTML)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Internet Society (ISOC), Internet Architecture Board (IAB), Internet Engineering Task Force (IETF), Request for Comments (RFC)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Institute of Electrical and Electronics Engineers (IEEE),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IEEE 802.3, IEEE 802.11, Media Access Control (MAC)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3.2.3.4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International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Organization for Standardization (ISO), Open Systems Interconnection (OSI) reference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643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New Terms and Commands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11025"/>
              </p:ext>
            </p:extLst>
          </p:nvPr>
        </p:nvGraphicFramePr>
        <p:xfrm>
          <a:off x="712788" y="1957388"/>
          <a:ext cx="7718425" cy="371349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Electronic Industries Alliance (EIA), Telecommunications Industry Association (TIA), International Telecommunications Union-Telecommunication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Standardization Sector (ITU-T), International Corporation for Assigned Names and Numbers (ICANN), Internet Assigned Numbers Authority (IANA)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3.2.4.1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protocol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model, reference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segmentation, multiplexing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protocol data unit (PDU), data, segment, packet, frame,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3.3.1.3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encapsulation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de-encapsulation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address, source IP address, destination IP address, data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link address, source data link address, destination data link address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Address Resolution Protocol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(ARP)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default gateway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694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/>
              <a:t>Prior to teaching Chapter 3, the instructor should: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Complete Chapter 3, 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the role of protocols in facilitating interoperability in network communications.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Ensure </a:t>
            </a:r>
            <a:r>
              <a:rPr lang="en-US" sz="2000" dirty="0"/>
              <a:t>this chapter becomes as hands-on as possible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Discuss protocols both generally and how they are used in networking.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Draw an example of the interaction between a web server and client through the protocol stack on the board. (page 3.1.1.3)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Discuss the advantages and disadvantages between a standards-based protocol and a proprietary protocol.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Give a few examples of network traffic moving through the TCP/IP protocol stack.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Show some of the common RFCs used in networking. Ex: RFC 1918, RFCs 1034 &amp; 1035, RFC </a:t>
            </a:r>
            <a:r>
              <a:rPr lang="en-US" sz="2000" dirty="0" smtClean="0"/>
              <a:t>1178</a:t>
            </a:r>
            <a:r>
              <a:rPr lang="en-US" sz="2000" dirty="0"/>
              <a:t>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31404</TotalTime>
  <Pages>28</Pages>
  <Words>984</Words>
  <Application>Microsoft Office PowerPoint</Application>
  <PresentationFormat>On-screen Show (4:3)</PresentationFormat>
  <Paragraphs>140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NetAcad-4F_PPT-WHT_060408</vt:lpstr>
      <vt:lpstr>PowerPoint Presentation</vt:lpstr>
      <vt:lpstr>Chapter 3: Objectives</vt:lpstr>
      <vt:lpstr>Chapter 3: Activities</vt:lpstr>
      <vt:lpstr>Chapter 3: Packet Tracer Activity Password</vt:lpstr>
      <vt:lpstr>Chapter 3: Assessment</vt:lpstr>
      <vt:lpstr>Chapter 3: New Terms and Commands</vt:lpstr>
      <vt:lpstr>Chapter 3: New Terms and Commands (cont.)</vt:lpstr>
      <vt:lpstr>Chapter 3: New Terms and Commands (cont.)</vt:lpstr>
      <vt:lpstr>PowerPoint Presentation</vt:lpstr>
      <vt:lpstr>PowerPoint Presentation</vt:lpstr>
      <vt:lpstr>Chapter 3: Additional Help</vt:lpstr>
      <vt:lpstr>Chapter 3: Topics not in ICND1 100-101</vt:lpstr>
      <vt:lpstr>Chapter 3: Topics not in ICND1 100-101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Rodrigo Floriano</cp:lastModifiedBy>
  <cp:revision>766</cp:revision>
  <cp:lastPrinted>1999-01-27T00:54:54Z</cp:lastPrinted>
  <dcterms:created xsi:type="dcterms:W3CDTF">2008-06-05T18:08:35Z</dcterms:created>
  <dcterms:modified xsi:type="dcterms:W3CDTF">2013-10-23T18:09:46Z</dcterms:modified>
</cp:coreProperties>
</file>