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498" r:id="rId2"/>
    <p:sldId id="538" r:id="rId3"/>
    <p:sldId id="592" r:id="rId4"/>
    <p:sldId id="550" r:id="rId5"/>
    <p:sldId id="587" r:id="rId6"/>
    <p:sldId id="593" r:id="rId7"/>
    <p:sldId id="571" r:id="rId8"/>
    <p:sldId id="582" r:id="rId9"/>
    <p:sldId id="588" r:id="rId10"/>
    <p:sldId id="576" r:id="rId11"/>
    <p:sldId id="589" r:id="rId12"/>
    <p:sldId id="572" r:id="rId13"/>
    <p:sldId id="590" r:id="rId14"/>
    <p:sldId id="574" r:id="rId15"/>
    <p:sldId id="562" r:id="rId16"/>
    <p:sldId id="579" r:id="rId17"/>
    <p:sldId id="580" r:id="rId18"/>
    <p:sldId id="570" r:id="rId19"/>
    <p:sldId id="583" r:id="rId20"/>
    <p:sldId id="584" r:id="rId21"/>
    <p:sldId id="585" r:id="rId22"/>
    <p:sldId id="586" r:id="rId23"/>
    <p:sldId id="539" r:id="rId24"/>
    <p:sldId id="540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3"/>
    <a:srgbClr val="C5D9F1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3" autoAdjust="0"/>
    <p:restoredTop sz="90835" autoAdjust="0"/>
  </p:normalViewPr>
  <p:slideViewPr>
    <p:cSldViewPr snapToGrid="0">
      <p:cViewPr varScale="1">
        <p:scale>
          <a:sx n="83" d="100"/>
          <a:sy n="83" d="100"/>
        </p:scale>
        <p:origin x="-510" y="-84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96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12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14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15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18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19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20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21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22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netacad.net/web/ccna/fil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4: Network Access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40907"/>
              </p:ext>
            </p:extLst>
          </p:nvPr>
        </p:nvGraphicFramePr>
        <p:xfrm>
          <a:off x="712788" y="1957388"/>
          <a:ext cx="7718425" cy="4701552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Waveguide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Enterprise Networks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FTTH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Long-haul Networks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Submarine Networks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4.2.3.2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Cladding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4.2.3.3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Lasers, Light Emitting Diodes (LEDs)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Multimode Fiber (MMF)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Single-Mode Fiber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(SMF)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Straight-Tip (ST)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Subscriber Connector (SC)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Lucent Connector (LC)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Ferrule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Connector (FC)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 Miniature A (SMA) 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D4 Connectors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34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47625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93738" y="123825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8874"/>
              </p:ext>
            </p:extLst>
          </p:nvPr>
        </p:nvGraphicFramePr>
        <p:xfrm>
          <a:off x="941388" y="1738220"/>
          <a:ext cx="7718425" cy="50013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1122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Misalignment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 Gap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 Finish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Optical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Time Domain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Reflectometer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(OTDR)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776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4.2.4.1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Coverage Area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Interference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776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802.11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(Wi-Fi) 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802.15 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Wpan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802.16 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Wimax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520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4.2.4.3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Wireless Access Point (AP)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Wireless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NIC Adapters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1543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802.11a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802.11b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802.11g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802.11n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802.11ac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IEEE 802.11ad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16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20740"/>
              </p:ext>
            </p:extLst>
          </p:nvPr>
        </p:nvGraphicFramePr>
        <p:xfrm>
          <a:off x="712788" y="1957388"/>
          <a:ext cx="7718425" cy="473022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4.3.1.1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Frames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Media Access Control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Error Detection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Logical Link Control (LLC)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Media Access Control (MAC)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Header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Trailer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Frame Start and Stop Indicator Flags,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Type, Control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Topology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Media Sharing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Physical Topology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Logical Topology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Point-to-Point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Hub and Spoke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28251"/>
              </p:ext>
            </p:extLst>
          </p:nvPr>
        </p:nvGraphicFramePr>
        <p:xfrm>
          <a:off x="712788" y="1957388"/>
          <a:ext cx="7718425" cy="472069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Half-Duplex Communications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Full-Duplex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Communications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Ring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Extended Star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Hybrid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Contention-Based Access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Controlled Access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Carrier Sense Multiple Access (CSMA)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Carrier Sense Multiple Access with Collision Detection (CSMA/CD)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Carrier Sense Multiple Access with Collision Avoidance (CSMA/CA)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Token Ring (IEEE 802.5)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Fiber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Distributed Data Interface (FDDI)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Token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Passing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529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 (cont.,)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20119"/>
              </p:ext>
            </p:extLst>
          </p:nvPr>
        </p:nvGraphicFramePr>
        <p:xfrm>
          <a:off x="712788" y="1957388"/>
          <a:ext cx="7718425" cy="4701552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4.4.4.2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Priority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/Quality of Service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Logical Connection Control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Physical Link Control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Flow Control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Congestion Control field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Cyclic Redundancy Check (CRC)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Frame Check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Sequence (FCS)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4.4.4.5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Ethernet, Point-to-Point Protocol (PPP)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High-level Data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Link Control (HDLC)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Frame Relay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4.4.4.8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 DS field/From DS field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Power Management field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Wired Equivalent Privacy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(WEP)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Duration/ID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Receiver Address (RA)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Transmitter Address (TA) field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Frame Body field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162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67675"/>
            <a:ext cx="7940675" cy="4906537"/>
          </a:xfrm>
        </p:spPr>
        <p:txBody>
          <a:bodyPr/>
          <a:lstStyle/>
          <a:p>
            <a:pPr marL="0" lvl="1" indent="0" eaLnBrk="1" hangingPunct="1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dirty="0"/>
              <a:t>Prior to teaching Chapter </a:t>
            </a:r>
            <a:r>
              <a:rPr lang="en-US" dirty="0" smtClean="0"/>
              <a:t>4, </a:t>
            </a:r>
            <a:r>
              <a:rPr lang="en-US" dirty="0"/>
              <a:t>the instructor should:</a:t>
            </a:r>
          </a:p>
          <a:p>
            <a:pPr marL="231775" lvl="1" indent="-231775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Complete Chapter </a:t>
            </a:r>
            <a:r>
              <a:rPr lang="en-US" dirty="0" smtClean="0"/>
              <a:t>4, </a:t>
            </a:r>
            <a:r>
              <a:rPr lang="en-US" dirty="0"/>
              <a:t>“Assessment.”</a:t>
            </a:r>
          </a:p>
          <a:p>
            <a:pPr marL="236538" lvl="1" indent="-236538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Describe how the physical and data link layers of the OSI model interoperate together. </a:t>
            </a:r>
          </a:p>
          <a:p>
            <a:pPr marL="231775" lvl="1" indent="-231775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Explain the various MAC methods and select the appropriate cable for a given network requirement.</a:t>
            </a:r>
          </a:p>
          <a:p>
            <a:pPr marL="231775" lvl="1" indent="-231775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Ensure that this chapter becomes as hands-on as possible.</a:t>
            </a:r>
          </a:p>
          <a:p>
            <a:pPr marL="231775" lvl="1" indent="-231775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Explain that LLC and MAC work together as </a:t>
            </a:r>
            <a:r>
              <a:rPr lang="en-US" dirty="0" err="1"/>
              <a:t>sublayers</a:t>
            </a:r>
            <a:r>
              <a:rPr lang="en-US" dirty="0"/>
              <a:t> in the data link layer. LLC connects to Layer 3 and MAC connects to Layer 1</a:t>
            </a:r>
            <a:r>
              <a:rPr lang="en-US" dirty="0" smtClean="0"/>
              <a:t>.</a:t>
            </a:r>
          </a:p>
          <a:p>
            <a:pPr marL="236538" lvl="1" indent="-236538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Display the output of 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show interface </a:t>
            </a:r>
            <a:r>
              <a:rPr lang="en-US" dirty="0"/>
              <a:t>command for Layer 2 information on a router </a:t>
            </a:r>
            <a:r>
              <a:rPr lang="en-US" dirty="0" smtClean="0"/>
              <a:t>interface.</a:t>
            </a:r>
          </a:p>
          <a:p>
            <a:pPr marL="236538" lvl="1" indent="-236538"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frame on the board using the generic field types.</a:t>
            </a:r>
          </a:p>
          <a:p>
            <a:pPr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sz="2000" dirty="0"/>
              <a:t>Draw examples of common physical WAN topologies on the board and have students generate pros and cons for each type.</a:t>
            </a:r>
          </a:p>
          <a:p>
            <a:pPr eaLnBrk="1" hangingPunct="1">
              <a:lnSpc>
                <a:spcPct val="85000"/>
              </a:lnSpc>
              <a:spcBef>
                <a:spcPts val="600"/>
              </a:spcBef>
            </a:pPr>
            <a:r>
              <a:rPr lang="en-US" sz="2000" dirty="0"/>
              <a:t>Full Mesh requires n*(n-1)/2 links for a full mesh. n=number of devices in full mesh</a:t>
            </a:r>
            <a:r>
              <a:rPr lang="en-US" sz="2000" dirty="0" smtClean="0"/>
              <a:t>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Discuss the disadvantages of using half-duplex and why full-duplex is preferred. Explain why wireless has to be half-duplex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</a:t>
            </a:r>
            <a:r>
              <a:rPr lang="en-US" sz="2000" dirty="0"/>
              <a:t>why contention-based access requires access control methods.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Explain why controlled access is scheduled.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Stress that not all layer 2 addresses are MAC addresses.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that an Ethernet layer 2 address is a hexadecimal MAC made up of a vendor code and sequential number. A PPP layer 2 address is a hexadecimal address of FF. It is a broadcast since there are only two nodes at layer 2.  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Display 802.11 wireless frame and explain why it is so complicated.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Show students different physical layer media.</a:t>
            </a:r>
          </a:p>
          <a:p>
            <a:pPr marL="236538" lvl="1" indent="-236538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dirty="0"/>
              <a:t>Discuss the difference between asynchronous and synchronous data signals.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sz="20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</a:t>
            </a:r>
            <a:r>
              <a:rPr lang="en-US" sz="3200" kern="0" dirty="0">
                <a:solidFill>
                  <a:srgbClr val="708CA1"/>
                </a:solidFill>
              </a:rPr>
              <a:t>(cont</a:t>
            </a:r>
            <a:r>
              <a:rPr lang="en-US" sz="3200" kern="0" dirty="0" smtClean="0">
                <a:solidFill>
                  <a:srgbClr val="708CA1"/>
                </a:solidFill>
              </a:rPr>
              <a:t>.)</a:t>
            </a:r>
            <a:endParaRPr lang="en-US" sz="3200" kern="0" dirty="0">
              <a:solidFill>
                <a:srgbClr val="708C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Give an example of bandwidth in terms of a water pipe. The larger the pipe, more water that can flow through it.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Give an example of throughput in terms of a water pipe. As a valve is opened, more water flows through.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Ask students to give some examples of electromagnetic interference; for example, home wireless phones, microwaves, vacuum cleaner, etc.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Show examples of different types of copper media.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Show that the wire pairs in UTP have a different number of twists to enhance cancellation.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Demonstrate the types of UTP cables using a cable tester to show the wiring map.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Extend Crossover Cable Lab to include a straight-through cable and a console cable.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05566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CCNA Community at </a:t>
            </a:r>
            <a:r>
              <a:rPr lang="en-US" sz="2000" dirty="0">
                <a:hlinkClick r:id="rId3"/>
              </a:rPr>
              <a:t>http://community.netacad.net/web/ccna/files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CCNA Community in order to help other instructors.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Topics Not </a:t>
            </a:r>
            <a:r>
              <a:rPr lang="en-US" dirty="0"/>
              <a:t>in ICND1 100-101</a:t>
            </a:r>
            <a:endParaRPr lang="en-US" dirty="0" smtClean="0"/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r>
              <a:rPr lang="en-US" sz="2000" dirty="0" smtClean="0"/>
              <a:t>This section lists topics covered by this chapter that are NOT listed in ICND 100-101 Blueprint</a:t>
            </a:r>
            <a:r>
              <a:rPr lang="en-US" sz="2000" dirty="0"/>
              <a:t> </a:t>
            </a:r>
            <a:r>
              <a:rPr lang="en-US" sz="2000" dirty="0" smtClean="0"/>
              <a:t>posted at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www.cisco.com/web/learning/exams/list/icnd1b.html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Instructors could skip these sections, however they either provide additional information to assist the learner with the topic and/or provide fundamental concepts for the learner.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751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75137"/>
            <a:ext cx="7940675" cy="4894391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Students will be able to:</a:t>
            </a:r>
          </a:p>
          <a:p>
            <a:r>
              <a:rPr lang="en-US" sz="2000" dirty="0"/>
              <a:t>Identify device connectivity options.</a:t>
            </a:r>
          </a:p>
          <a:p>
            <a:r>
              <a:rPr lang="en-US" sz="2000" dirty="0"/>
              <a:t>Describe the purpose and functions of the physical layer in the network.</a:t>
            </a:r>
          </a:p>
          <a:p>
            <a:r>
              <a:rPr lang="en-US" sz="2000" dirty="0"/>
              <a:t>Describe basic principles of the physical layer standards.</a:t>
            </a:r>
          </a:p>
          <a:p>
            <a:r>
              <a:rPr lang="en-US" sz="2000" dirty="0"/>
              <a:t>Identify the basic characteristics of copper cabling.</a:t>
            </a:r>
          </a:p>
          <a:p>
            <a:r>
              <a:rPr lang="en-US" sz="2000" dirty="0"/>
              <a:t>Build a UTP cable used in Ethernet networks.</a:t>
            </a:r>
          </a:p>
          <a:p>
            <a:r>
              <a:rPr lang="en-US" sz="2000" dirty="0"/>
              <a:t>Describe fiber-optic cabling and its main advantages over other media.</a:t>
            </a:r>
          </a:p>
          <a:p>
            <a:r>
              <a:rPr lang="en-US" sz="2000" dirty="0"/>
              <a:t>Describe wireless media.</a:t>
            </a:r>
          </a:p>
          <a:p>
            <a:r>
              <a:rPr lang="en-US" sz="2000" dirty="0"/>
              <a:t>Select the appropriate media for a given requirement and connect devices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5715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Topics Not in ICND1 100-101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sections, topics, pages of </a:t>
            </a:r>
            <a:r>
              <a:rPr lang="en-US" sz="2000" dirty="0"/>
              <a:t>this </a:t>
            </a:r>
            <a:r>
              <a:rPr lang="en-US" sz="2000" dirty="0" smtClean="0"/>
              <a:t>chapter are NOT in ICND1 100-101 certification blueprint?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9910"/>
              </p:ext>
            </p:extLst>
          </p:nvPr>
        </p:nvGraphicFramePr>
        <p:xfrm>
          <a:off x="712788" y="2193533"/>
          <a:ext cx="7718425" cy="3925273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53616"/>
                <a:gridCol w="1153616"/>
                <a:gridCol w="5411193"/>
              </a:tblGrid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Introduction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4.1.1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It Connected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4.1.2.3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Layer Standards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4.1.3.4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Physical Media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4.1.3.2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4.1.3.3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4.1.3.5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r>
                        <a:rPr lang="en-US" baseline="0" dirty="0" smtClean="0"/>
                        <a:t> – Physical Layer Terminology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4.2.1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Copper</a:t>
                      </a:r>
                      <a:r>
                        <a:rPr lang="en-US" baseline="0" dirty="0" smtClean="0"/>
                        <a:t> Cabling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4.2.2.1</a:t>
                      </a:r>
                      <a:endParaRPr lang="en-US" u="none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Page</a:t>
                      </a:r>
                      <a:endParaRPr lang="en-US" u="none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Properties of UTP Cabling</a:t>
                      </a:r>
                      <a:endParaRPr lang="en-US" u="none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4.2.2.2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 Cabling Standards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r>
                        <a:rPr lang="en-US" dirty="0" smtClean="0"/>
                        <a:t>4.2.2.3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 Connectors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810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Topics Not in ICND1 100-101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sections, topics, pages of </a:t>
            </a:r>
            <a:r>
              <a:rPr lang="en-US" sz="2000" dirty="0"/>
              <a:t>this </a:t>
            </a:r>
            <a:r>
              <a:rPr lang="en-US" sz="2000" dirty="0" smtClean="0"/>
              <a:t>chapter are NOT in ICND1 100-101 certification blueprint?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68223"/>
              </p:ext>
            </p:extLst>
          </p:nvPr>
        </p:nvGraphicFramePr>
        <p:xfrm>
          <a:off x="712788" y="2193533"/>
          <a:ext cx="7718425" cy="387715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53616"/>
                <a:gridCol w="1153616"/>
                <a:gridCol w="5411193"/>
              </a:tblGrid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4.2.2.5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UTP Cables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4.2.2.6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– Cable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Pinouts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4.2.3.2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Fiber Media Cable Design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4.2.4.1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r>
                        <a:rPr lang="en-US" baseline="0" dirty="0" smtClean="0"/>
                        <a:t> of Wireless Media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4.2.4.3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 LAN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4.3.2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 2 Frame Structure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4.3.3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Layer 2 Standards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4.4.1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Topologies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4.4.2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WAN Topologies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4.4.3.1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Physical WAN Topologies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4.4.3.2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Logical Topology for Shared Media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4.4.3.5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Controlled Access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4.4.3.6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Ring Topology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2661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Topics not in ICND1 100-101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sections, topics, pages of </a:t>
            </a:r>
            <a:r>
              <a:rPr lang="en-US" sz="2000" dirty="0"/>
              <a:t>this </a:t>
            </a:r>
            <a:r>
              <a:rPr lang="en-US" sz="2000" dirty="0" smtClean="0"/>
              <a:t>chapter are NOT in ICND1 100-101 certification blueprint?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91421"/>
              </p:ext>
            </p:extLst>
          </p:nvPr>
        </p:nvGraphicFramePr>
        <p:xfrm>
          <a:off x="712788" y="2193533"/>
          <a:ext cx="7718425" cy="2087701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53616"/>
                <a:gridCol w="1153616"/>
                <a:gridCol w="5411193"/>
              </a:tblGrid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4.4.4.1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Frame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4.4.4.2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The Header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4.4.4.3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 2 Address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4.4.4.5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 and WAN Frames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4.4.4.7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PPP Frame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4.4.4.8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802.11 Wireless Frame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98243"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879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Objectives (cont.)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75137"/>
            <a:ext cx="7940675" cy="4894391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Students will be able to:</a:t>
            </a:r>
          </a:p>
          <a:p>
            <a:r>
              <a:rPr lang="en-US" sz="2000" dirty="0"/>
              <a:t>Describe the purpose and function of the data link layer in preparing communication for transmission on specific media.</a:t>
            </a:r>
          </a:p>
          <a:p>
            <a:r>
              <a:rPr lang="en-US" sz="2000" dirty="0"/>
              <a:t>Describe the Layer 2 frame structure and identify generic fields.</a:t>
            </a:r>
          </a:p>
          <a:p>
            <a:r>
              <a:rPr lang="en-US" sz="2000" dirty="0"/>
              <a:t>Identify several sources for the protocols and standards used by the data link layer.</a:t>
            </a:r>
          </a:p>
          <a:p>
            <a:r>
              <a:rPr lang="en-US" sz="2000" dirty="0"/>
              <a:t>Compare the functions of logical topologies and physical topologies.</a:t>
            </a:r>
          </a:p>
          <a:p>
            <a:r>
              <a:rPr lang="en-US" sz="2000" dirty="0"/>
              <a:t>Describe the basic characteristics of media control methods on WAN topologies.</a:t>
            </a:r>
          </a:p>
          <a:p>
            <a:r>
              <a:rPr lang="en-US" sz="2000" dirty="0"/>
              <a:t>Describe the basic characteristics of media control methods on LAN topologies.</a:t>
            </a:r>
          </a:p>
          <a:p>
            <a:r>
              <a:rPr lang="en-US" sz="2000" dirty="0"/>
              <a:t>Describe the characteristics and functions of the data link frame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70416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62100"/>
            <a:ext cx="8240712" cy="4605454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4</a:t>
            </a:r>
            <a:r>
              <a:rPr lang="en-US" dirty="0" smtClean="0"/>
              <a:t>.0.1.2 – Class Activity – Managing the Medium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4.1.2.4 </a:t>
            </a:r>
            <a:r>
              <a:rPr lang="en-US" dirty="0"/>
              <a:t>– Lab – Identifying Network Devices and Cabling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4.1.3.5 </a:t>
            </a:r>
            <a:r>
              <a:rPr lang="en-US" dirty="0"/>
              <a:t>– Activity – Physical Layer Terminology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4.2.1.7 </a:t>
            </a:r>
            <a:r>
              <a:rPr lang="en-US" dirty="0"/>
              <a:t>– Activity – Copper Media Characteristics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4.2.2.6 </a:t>
            </a:r>
            <a:r>
              <a:rPr lang="en-US" dirty="0"/>
              <a:t>– Activity – Cable </a:t>
            </a:r>
            <a:r>
              <a:rPr lang="en-US" dirty="0" err="1"/>
              <a:t>Pinouts</a:t>
            </a:r>
            <a:endParaRPr lang="en-US" dirty="0"/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4.2.2.7 </a:t>
            </a:r>
            <a:r>
              <a:rPr lang="en-US" dirty="0"/>
              <a:t>– Lab – Building an Ethernet Crossover Cable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4.2.3.7 </a:t>
            </a:r>
            <a:r>
              <a:rPr lang="en-US" dirty="0"/>
              <a:t>– Activity – Fiber Optics Terminology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4.2.4.5 </a:t>
            </a:r>
            <a:r>
              <a:rPr lang="en-US" dirty="0"/>
              <a:t>– Packet Tracer – Connecting a Wired and Wireless LAN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4.2.4.6 </a:t>
            </a:r>
            <a:r>
              <a:rPr lang="en-US" dirty="0"/>
              <a:t>– Lab – Viewing Wired and Wireless NIC Information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4.3.2.3 – Activity – Generic Frame Fields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Activities (cont.)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62100"/>
            <a:ext cx="8240712" cy="4605454"/>
          </a:xfrm>
        </p:spPr>
        <p:txBody>
          <a:bodyPr/>
          <a:lstStyle/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4.3.3.2 – Activity – Data Link Layer Standards Organizations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4.4.3.7 – Activity – Logical and Physical Topologies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4.4.4.9 – Activity – Frame Fields</a:t>
            </a:r>
          </a:p>
          <a:p>
            <a:pPr marL="342900" lvl="1" indent="-342900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9.5.1.1 – Class Activity – Linked In!</a:t>
            </a:r>
          </a:p>
        </p:txBody>
      </p:sp>
    </p:spTree>
    <p:extLst>
      <p:ext uri="{BB962C8B-B14F-4D97-AF65-F5344CB8AC3E}">
        <p14:creationId xmlns:p14="http://schemas.microsoft.com/office/powerpoint/2010/main" val="21281839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3568"/>
            <a:ext cx="8145462" cy="8382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Chapter </a:t>
            </a:r>
            <a:r>
              <a:rPr lang="en-US" sz="3000" dirty="0"/>
              <a:t>4</a:t>
            </a:r>
            <a:r>
              <a:rPr lang="en-US" sz="3000" dirty="0" smtClean="0"/>
              <a:t>: Packet Tracer Activity Password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75488" y="1450848"/>
            <a:ext cx="8400288" cy="50474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Below is the password for all the Packet Tracer activities in this chapter: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b="1" dirty="0" smtClean="0"/>
              <a:t>PT_ccna5</a:t>
            </a:r>
            <a:endParaRPr lang="en-US" b="1" dirty="0" smtClean="0"/>
          </a:p>
          <a:p>
            <a:pPr marL="457200" lvl="1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dirty="0"/>
          </a:p>
          <a:p>
            <a:pPr lvl="1" eaLnBrk="1" hangingPunct="1">
              <a:spcBef>
                <a:spcPct val="30000"/>
              </a:spcBef>
              <a:buFont typeface="Wingdings" pitchFamily="2" charset="2"/>
              <a:buChar char="§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14086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Chapter </a:t>
            </a:r>
            <a:r>
              <a:rPr lang="en-US" sz="2000" dirty="0" smtClean="0"/>
              <a:t>4, </a:t>
            </a:r>
            <a:r>
              <a:rPr lang="en-US" sz="2000" dirty="0"/>
              <a:t>“Assessment” after completing Chapter </a:t>
            </a:r>
            <a:r>
              <a:rPr lang="en-US" sz="2000" dirty="0" smtClean="0"/>
              <a:t>4.</a:t>
            </a:r>
            <a:endParaRPr lang="en-US" sz="2000" dirty="0"/>
          </a:p>
          <a:p>
            <a:pPr eaLnBrk="1" hangingPunct="1">
              <a:spcBef>
                <a:spcPct val="30000"/>
              </a:spcBef>
            </a:pPr>
            <a:r>
              <a:rPr lang="en-US" sz="2000" dirty="0"/>
              <a:t>Worksheets, labs, and quizzes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41392"/>
              </p:ext>
            </p:extLst>
          </p:nvPr>
        </p:nvGraphicFramePr>
        <p:xfrm>
          <a:off x="712788" y="1957388"/>
          <a:ext cx="7718425" cy="448493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4.1.1.1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Wireless Access Point (WAP)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Interface Card (NIC)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Media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Signaling-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Asynchronous/Synchronous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4.1.3.2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4.1.3.3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Throughput, Latency,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Goodput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Electromagnetic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Interference (EMI) 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Radio Frequency Interference (RFI)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Crosstalk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Unshielded-Twisted Pair (UTP)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Shielded-Twisted Pair (STP)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Coaxial Cable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Wireless Installations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Cable Internet Installations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Fire Hazards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Electrical Hazards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10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4</a:t>
            </a:r>
            <a:r>
              <a:rPr lang="en-US" dirty="0" smtClean="0"/>
              <a:t>: New Terms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3824"/>
              </p:ext>
            </p:extLst>
          </p:nvPr>
        </p:nvGraphicFramePr>
        <p:xfrm>
          <a:off x="712788" y="1957388"/>
          <a:ext cx="7718425" cy="222314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Cancellation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Varying the Number of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Twists Per Wire 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TIA/EIA-568A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Category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 (Cat5)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Enhanced Category 5 (Cat5e)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Category 6 (Cat6)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4.2.2.4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Ethernet Straight-Through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Ethernet Crossover, Rollover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492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32128</TotalTime>
  <Pages>28</Pages>
  <Words>1690</Words>
  <Application>Microsoft Office PowerPoint</Application>
  <PresentationFormat>On-screen Show (4:3)</PresentationFormat>
  <Paragraphs>363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NetAcad-4F_PPT-WHT_060408</vt:lpstr>
      <vt:lpstr>PowerPoint Presentation</vt:lpstr>
      <vt:lpstr>Chapter 4: Objectives</vt:lpstr>
      <vt:lpstr>Chapter 4: Objectives (cont.)</vt:lpstr>
      <vt:lpstr>Chapter 4: Activities</vt:lpstr>
      <vt:lpstr>Chapter 4: Activities (cont.)</vt:lpstr>
      <vt:lpstr>Chapter 4: Packet Tracer Activity Password</vt:lpstr>
      <vt:lpstr>Chapter 4: Assessment</vt:lpstr>
      <vt:lpstr>Chapter 4: New Terms</vt:lpstr>
      <vt:lpstr>Chapter 4: New Terms (cont.)</vt:lpstr>
      <vt:lpstr>Chapter 4: New Terms (cont.)</vt:lpstr>
      <vt:lpstr>Chapter 4: New Terms (cont.)</vt:lpstr>
      <vt:lpstr>Chapter 4: New Terms (cont.)</vt:lpstr>
      <vt:lpstr>Chapter 4: New Terms (cont.)</vt:lpstr>
      <vt:lpstr>Chapter 4: New Terms (cont.,)</vt:lpstr>
      <vt:lpstr>PowerPoint Presentation</vt:lpstr>
      <vt:lpstr>PowerPoint Presentation</vt:lpstr>
      <vt:lpstr>PowerPoint Presentation</vt:lpstr>
      <vt:lpstr>Chapter 4: Additional Help</vt:lpstr>
      <vt:lpstr>Chapter 4: Topics Not in ICND1 100-101</vt:lpstr>
      <vt:lpstr>Chapter 4: Topics Not in ICND1 100-101</vt:lpstr>
      <vt:lpstr>Chapter 4: Topics Not in ICND1 100-101 (cont.)</vt:lpstr>
      <vt:lpstr>Chapter 4: Topics not in ICND1 100-101 (cont.)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Rodrigo Floriano</cp:lastModifiedBy>
  <cp:revision>793</cp:revision>
  <cp:lastPrinted>2013-10-23T05:23:35Z</cp:lastPrinted>
  <dcterms:created xsi:type="dcterms:W3CDTF">2008-06-05T18:08:35Z</dcterms:created>
  <dcterms:modified xsi:type="dcterms:W3CDTF">2013-10-23T18:13:09Z</dcterms:modified>
</cp:coreProperties>
</file>