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21"/>
  </p:notesMasterIdLst>
  <p:handoutMasterIdLst>
    <p:handoutMasterId r:id="rId22"/>
  </p:handoutMasterIdLst>
  <p:sldIdLst>
    <p:sldId id="498" r:id="rId2"/>
    <p:sldId id="538" r:id="rId3"/>
    <p:sldId id="558" r:id="rId4"/>
    <p:sldId id="550" r:id="rId5"/>
    <p:sldId id="591" r:id="rId6"/>
    <p:sldId id="592" r:id="rId7"/>
    <p:sldId id="571" r:id="rId8"/>
    <p:sldId id="572" r:id="rId9"/>
    <p:sldId id="574" r:id="rId10"/>
    <p:sldId id="573" r:id="rId11"/>
    <p:sldId id="581" r:id="rId12"/>
    <p:sldId id="562" r:id="rId13"/>
    <p:sldId id="587" r:id="rId14"/>
    <p:sldId id="588" r:id="rId15"/>
    <p:sldId id="570" r:id="rId16"/>
    <p:sldId id="590" r:id="rId17"/>
    <p:sldId id="589" r:id="rId18"/>
    <p:sldId id="539" r:id="rId19"/>
    <p:sldId id="540" r:id="rId20"/>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mn-ea"/>
        <a:cs typeface="Arial" charset="0"/>
      </a:defRPr>
    </a:lvl1pPr>
    <a:lvl2pPr marL="457200" algn="l" rtl="0" fontAlgn="base">
      <a:spcBef>
        <a:spcPct val="0"/>
      </a:spcBef>
      <a:spcAft>
        <a:spcPct val="0"/>
      </a:spcAft>
      <a:defRPr sz="2400" b="1" kern="1200">
        <a:solidFill>
          <a:schemeClr val="tx1"/>
        </a:solidFill>
        <a:latin typeface="Arial" charset="0"/>
        <a:ea typeface="+mn-ea"/>
        <a:cs typeface="Arial" charset="0"/>
      </a:defRPr>
    </a:lvl2pPr>
    <a:lvl3pPr marL="914400" algn="l" rtl="0" fontAlgn="base">
      <a:spcBef>
        <a:spcPct val="0"/>
      </a:spcBef>
      <a:spcAft>
        <a:spcPct val="0"/>
      </a:spcAft>
      <a:defRPr sz="2400" b="1" kern="1200">
        <a:solidFill>
          <a:schemeClr val="tx1"/>
        </a:solidFill>
        <a:latin typeface="Arial" charset="0"/>
        <a:ea typeface="+mn-ea"/>
        <a:cs typeface="Arial" charset="0"/>
      </a:defRPr>
    </a:lvl3pPr>
    <a:lvl4pPr marL="1371600" algn="l" rtl="0" fontAlgn="base">
      <a:spcBef>
        <a:spcPct val="0"/>
      </a:spcBef>
      <a:spcAft>
        <a:spcPct val="0"/>
      </a:spcAft>
      <a:defRPr sz="2400" b="1" kern="1200">
        <a:solidFill>
          <a:schemeClr val="tx1"/>
        </a:solidFill>
        <a:latin typeface="Arial" charset="0"/>
        <a:ea typeface="+mn-ea"/>
        <a:cs typeface="Arial" charset="0"/>
      </a:defRPr>
    </a:lvl4pPr>
    <a:lvl5pPr marL="1828800" algn="l" rtl="0" fontAlgn="base">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9F1"/>
    <a:srgbClr val="DBEEF3"/>
    <a:srgbClr val="45EB03"/>
    <a:srgbClr val="B2B2B2"/>
    <a:srgbClr val="C0C0C0"/>
    <a:srgbClr val="9F4603"/>
    <a:srgbClr val="EE6804"/>
    <a:srgbClr val="6161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8" autoAdjust="0"/>
    <p:restoredTop sz="99314" autoAdjust="0"/>
  </p:normalViewPr>
  <p:slideViewPr>
    <p:cSldViewPr snapToGrid="0">
      <p:cViewPr>
        <p:scale>
          <a:sx n="80" d="100"/>
          <a:sy n="80" d="100"/>
        </p:scale>
        <p:origin x="-528" y="-330"/>
      </p:cViewPr>
      <p:guideLst>
        <p:guide orient="horz" pos="134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09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90000"/>
              </a:lnSpc>
            </a:pPr>
            <a:endParaRPr lang="en-US" b="0"/>
          </a:p>
        </p:txBody>
      </p:sp>
      <p:sp>
        <p:nvSpPr>
          <p:cNvPr id="307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defTabSz="611188" eaLnBrk="0" hangingPunct="0">
              <a:tabLst>
                <a:tab pos="2387600" algn="l"/>
                <a:tab pos="4830763" algn="l"/>
              </a:tabLst>
            </a:pPr>
            <a:r>
              <a:rPr lang="en-US" sz="800" b="0"/>
              <a:t>© 2006, Cisco Systems, Inc. All rights reserved.</a:t>
            </a:r>
          </a:p>
          <a:p>
            <a:pPr defTabSz="611188" eaLnBrk="0" hangingPunct="0">
              <a:tabLst>
                <a:tab pos="2387600" algn="l"/>
                <a:tab pos="4830763" algn="l"/>
              </a:tabLst>
            </a:pPr>
            <a:r>
              <a:rPr lang="en-US" sz="800" b="0"/>
              <a:t>Presentation_ID.scr</a:t>
            </a:r>
          </a:p>
        </p:txBody>
      </p:sp>
      <p:sp>
        <p:nvSpPr>
          <p:cNvPr id="307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eaLnBrk="0" hangingPunct="0"/>
            <a:fld id="{24FCEDC2-CB88-4332-AD14-E4FCA3C3455B}" type="slidenum">
              <a:rPr lang="en-US" sz="800" b="0"/>
              <a:pPr algn="r" defTabSz="903288" eaLnBrk="0" hangingPunct="0"/>
              <a:t>‹#›</a:t>
            </a:fld>
            <a:endParaRPr lang="en-US" sz="800" b="0"/>
          </a:p>
        </p:txBody>
      </p:sp>
    </p:spTree>
    <p:extLst>
      <p:ext uri="{BB962C8B-B14F-4D97-AF65-F5344CB8AC3E}">
        <p14:creationId xmlns:p14="http://schemas.microsoft.com/office/powerpoint/2010/main" val="138950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90000"/>
              </a:lnSpc>
            </a:pPr>
            <a:endParaRPr lang="en-US" b="0"/>
          </a:p>
        </p:txBody>
      </p:sp>
      <p:sp>
        <p:nvSpPr>
          <p:cNvPr id="1638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defTabSz="611188" eaLnBrk="0" hangingPunct="0">
              <a:tabLst>
                <a:tab pos="2387600" algn="l"/>
                <a:tab pos="4830763" algn="l"/>
              </a:tabLst>
            </a:pPr>
            <a:r>
              <a:rPr lang="en-US" sz="800" b="0"/>
              <a:t>© 2006, Cisco Systems, Inc. All rights reserved.</a:t>
            </a:r>
          </a:p>
          <a:p>
            <a:pPr defTabSz="611188" eaLnBrk="0" hangingPunct="0">
              <a:tabLst>
                <a:tab pos="2387600" algn="l"/>
                <a:tab pos="4830763" algn="l"/>
              </a:tabLst>
            </a:pPr>
            <a:r>
              <a:rPr lang="en-US" sz="800" b="0"/>
              <a:t>Presentation_ID.scr</a:t>
            </a:r>
          </a:p>
        </p:txBody>
      </p:sp>
      <p:sp>
        <p:nvSpPr>
          <p:cNvPr id="1638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eaLnBrk="0" hangingPunct="0">
              <a:lnSpc>
                <a:spcPct val="100000"/>
              </a:lnSpc>
              <a:defRPr sz="800" b="0">
                <a:latin typeface="Arial" charset="0"/>
                <a:cs typeface="+mn-cs"/>
              </a:defRPr>
            </a:lvl1pPr>
          </a:lstStyle>
          <a:p>
            <a:pPr>
              <a:defRPr/>
            </a:pPr>
            <a:fld id="{785D1CDC-D87C-4665-A55A-A21D26B56B7D}" type="slidenum">
              <a:rPr lang="en-US"/>
              <a:pPr>
                <a:defRPr/>
              </a:pPr>
              <a:t>‹#›</a:t>
            </a:fld>
            <a:endParaRPr lang="en-US"/>
          </a:p>
        </p:txBody>
      </p:sp>
      <p:sp>
        <p:nvSpPr>
          <p:cNvPr id="1639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234622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10</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C57E3922-F3C0-4909-A636-9F5150ADD926}" type="slidenum">
              <a:rPr lang="en-US" sz="800" b="0"/>
              <a:pPr algn="r"/>
              <a:t>11</a:t>
            </a:fld>
            <a:endParaRPr lang="en-US" sz="8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14</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15</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16</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17</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3</a:t>
            </a:fld>
            <a:endParaRPr lang="en-US"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7</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5AC2C429-89B2-4A42-BC92-5A1CBA0982F9}" type="slidenum">
              <a:rPr lang="en-US" sz="800" b="0"/>
              <a:pPr algn="r"/>
              <a:t>8</a:t>
            </a:fld>
            <a:endParaRPr lang="en-US" sz="8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FA62FE-70C7-4700-B664-0FF949842D7E}" type="slidenum">
              <a:rPr lang="en-US" sz="800" b="0"/>
              <a:pPr algn="r"/>
              <a:t>9</a:t>
            </a:fld>
            <a:endParaRPr lang="en-US" sz="800" b="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defTabSz="814388" eaLnBrk="0" hangingPunct="0"/>
            <a:r>
              <a:rPr lang="en-US" sz="700" b="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eaLnBrk="0" hangingPunct="0"/>
            <a:r>
              <a:rPr lang="en-US" sz="700" b="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defTabSz="814388" eaLnBrk="0" hangingPunct="0"/>
            <a:r>
              <a:rPr lang="en-US" sz="700" b="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eaLnBrk="0" hangingPunct="0"/>
            <a:fld id="{59D7CE3C-6EC8-4B99-BC5F-470A37E5C4AF}" type="slidenum">
              <a:rPr lang="en-US" sz="1000" b="0">
                <a:solidFill>
                  <a:srgbClr val="D3D3D3"/>
                </a:solidFill>
              </a:rPr>
              <a:pPr algn="r" defTabSz="814388" eaLnBrk="0" hangingPunct="0"/>
              <a:t>‹#›</a:t>
            </a:fld>
            <a:endParaRPr lang="en-US" sz="1000" b="0">
              <a:solidFill>
                <a:srgbClr val="D3D3D3"/>
              </a:solidFill>
            </a:endParaRPr>
          </a:p>
        </p:txBody>
      </p:sp>
      <p:pic>
        <p:nvPicPr>
          <p:cNvPr id="9" name="Picture 331"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4335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616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52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71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790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376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131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284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69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619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591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Click to edit Master title style</a:t>
            </a:r>
          </a:p>
        </p:txBody>
      </p:sp>
      <p:sp>
        <p:nvSpPr>
          <p:cNvPr id="1027"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defTabSz="814388" eaLnBrk="0" hangingPunct="0"/>
            <a:r>
              <a:rPr lang="en-US" sz="700" b="0">
                <a:solidFill>
                  <a:srgbClr val="D3D3D3"/>
                </a:solidFill>
              </a:rPr>
              <a:t>Presentation_ID</a:t>
            </a:r>
          </a:p>
        </p:txBody>
      </p:sp>
      <p:sp>
        <p:nvSpPr>
          <p:cNvPr id="1028"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eaLnBrk="0" hangingPunct="0"/>
            <a:fld id="{6213D815-58AD-43B4-8B8E-3405D1C19D0A}" type="slidenum">
              <a:rPr lang="en-US" sz="1000" b="0">
                <a:solidFill>
                  <a:srgbClr val="D3D3D3"/>
                </a:solidFill>
              </a:rPr>
              <a:pPr algn="r" defTabSz="814388" eaLnBrk="0" hangingPunct="0"/>
              <a:t>‹#›</a:t>
            </a:fld>
            <a:endParaRPr lang="en-US" sz="1000" b="0">
              <a:solidFill>
                <a:srgbClr val="D3D3D3"/>
              </a:solidFill>
            </a:endParaRPr>
          </a:p>
        </p:txBody>
      </p:sp>
      <p:sp>
        <p:nvSpPr>
          <p:cNvPr id="1029"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defTabSz="814388" eaLnBrk="0" hangingPunct="0"/>
            <a:r>
              <a:rPr lang="en-US" sz="700" b="0">
                <a:solidFill>
                  <a:srgbClr val="D3D3D3"/>
                </a:solidFill>
              </a:rPr>
              <a:t>© 2008 Cisco Systems, Inc. All rights reserved.</a:t>
            </a:r>
          </a:p>
        </p:txBody>
      </p:sp>
      <p:sp>
        <p:nvSpPr>
          <p:cNvPr id="1031"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eaLnBrk="0" hangingPunct="0"/>
            <a:r>
              <a:rPr lang="en-US" sz="700" b="0">
                <a:solidFill>
                  <a:srgbClr val="D3D3D3"/>
                </a:solidFill>
              </a:rPr>
              <a:t>Cisco Confidential</a:t>
            </a:r>
          </a:p>
        </p:txBody>
      </p:sp>
      <p:pic>
        <p:nvPicPr>
          <p:cNvPr id="1032" name="Picture 8" descr="Rev08_Cisco_BrandBar10_060408.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3" r:id="rId1"/>
    <p:sldLayoutId id="2147484583" r:id="rId2"/>
    <p:sldLayoutId id="2147484584" r:id="rId3"/>
    <p:sldLayoutId id="2147484585" r:id="rId4"/>
    <p:sldLayoutId id="2147484586" r:id="rId5"/>
    <p:sldLayoutId id="2147484587" r:id="rId6"/>
    <p:sldLayoutId id="2147484588" r:id="rId7"/>
    <p:sldLayoutId id="2147484589" r:id="rId8"/>
    <p:sldLayoutId id="2147484590" r:id="rId9"/>
    <p:sldLayoutId id="2147484591" r:id="rId10"/>
    <p:sldLayoutId id="2147484592"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community.netacad.net/web/ccna/file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cisco.com/web/learning/exams/list/icnd1b.html"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defTabSz="814388">
              <a:lnSpc>
                <a:spcPct val="90000"/>
              </a:lnSpc>
              <a:defRPr/>
            </a:pPr>
            <a:r>
              <a:rPr lang="en-US" b="0" kern="0" dirty="0" err="1" smtClean="0">
                <a:solidFill>
                  <a:schemeClr val="bg1"/>
                </a:solidFill>
                <a:latin typeface="+mj-lt"/>
                <a:ea typeface="+mj-ea"/>
                <a:cs typeface="+mj-cs"/>
              </a:rPr>
              <a:t>CCNA</a:t>
            </a:r>
            <a:r>
              <a:rPr lang="en-US" b="0" kern="0" dirty="0" smtClean="0">
                <a:solidFill>
                  <a:schemeClr val="bg1"/>
                </a:solidFill>
                <a:latin typeface="+mj-lt"/>
                <a:ea typeface="+mj-ea"/>
                <a:cs typeface="+mj-cs"/>
              </a:rPr>
              <a:t> 5.0</a:t>
            </a: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kern="0" dirty="0" smtClean="0">
                <a:solidFill>
                  <a:schemeClr val="bg1"/>
                </a:solidFill>
                <a:latin typeface="+mj-lt"/>
                <a:ea typeface="+mj-ea"/>
                <a:cs typeface="+mj-cs"/>
              </a:rPr>
              <a:t>Planning Guide</a:t>
            </a:r>
          </a:p>
          <a:p>
            <a:pPr defTabSz="814388">
              <a:lnSpc>
                <a:spcPct val="90000"/>
              </a:lnSpc>
              <a:defRPr/>
            </a:pPr>
            <a:r>
              <a:rPr lang="en-US" b="0" kern="0" dirty="0">
                <a:solidFill>
                  <a:schemeClr val="bg1"/>
                </a:solidFill>
                <a:latin typeface="+mj-lt"/>
                <a:ea typeface="+mj-ea"/>
                <a:cs typeface="+mj-cs"/>
              </a:rPr>
              <a:t/>
            </a:r>
            <a:br>
              <a:rPr lang="en-US" b="0" kern="0" dirty="0">
                <a:solidFill>
                  <a:schemeClr val="bg1"/>
                </a:solidFill>
                <a:latin typeface="+mj-lt"/>
                <a:ea typeface="+mj-ea"/>
                <a:cs typeface="+mj-cs"/>
              </a:rPr>
            </a:br>
            <a:r>
              <a:rPr lang="en-US" b="0" dirty="0">
                <a:solidFill>
                  <a:schemeClr val="bg1"/>
                </a:solidFill>
                <a:latin typeface="Arial" pitchFamily="34" charset="0"/>
                <a:cs typeface="Arial" pitchFamily="34" charset="0"/>
              </a:rPr>
              <a:t>Chapter </a:t>
            </a:r>
            <a:r>
              <a:rPr lang="en-US" b="0" dirty="0" smtClean="0">
                <a:solidFill>
                  <a:schemeClr val="bg1"/>
                </a:solidFill>
                <a:latin typeface="Arial" pitchFamily="34" charset="0"/>
                <a:cs typeface="Arial" pitchFamily="34" charset="0"/>
              </a:rPr>
              <a:t>5: Ethernet</a:t>
            </a:r>
            <a:endParaRPr lang="en-US" b="0" kern="0" dirty="0">
              <a:solidFill>
                <a:schemeClr val="bg1"/>
              </a:solidFill>
              <a:latin typeface="+mj-lt"/>
              <a:ea typeface="+mj-ea"/>
              <a:cs typeface="+mj-cs"/>
            </a:endParaRPr>
          </a:p>
        </p:txBody>
      </p:sp>
      <p:sp>
        <p:nvSpPr>
          <p:cNvPr id="2" name="TextBox 1"/>
          <p:cNvSpPr txBox="1"/>
          <p:nvPr/>
        </p:nvSpPr>
        <p:spPr>
          <a:xfrm>
            <a:off x="439386" y="4738255"/>
            <a:ext cx="3918857" cy="461665"/>
          </a:xfrm>
          <a:prstGeom prst="rect">
            <a:avLst/>
          </a:prstGeom>
          <a:noFill/>
        </p:spPr>
        <p:txBody>
          <a:bodyPr wrap="square" rtlCol="0">
            <a:spAutoFit/>
          </a:bodyPr>
          <a:lstStyle/>
          <a:p>
            <a:r>
              <a:rPr lang="en-US" dirty="0" smtClean="0"/>
              <a:t>Introduction to Networks</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30006" y="336467"/>
            <a:ext cx="8145462" cy="838200"/>
          </a:xfrm>
        </p:spPr>
        <p:txBody>
          <a:bodyPr/>
          <a:lstStyle/>
          <a:p>
            <a:pPr eaLnBrk="1" hangingPunct="1"/>
            <a:r>
              <a:rPr lang="en-US" dirty="0" smtClean="0"/>
              <a:t>Chapter 5: New Terms (cont.) </a:t>
            </a:r>
          </a:p>
        </p:txBody>
      </p:sp>
      <p:sp>
        <p:nvSpPr>
          <p:cNvPr id="10243" name="Rectangle 34"/>
          <p:cNvSpPr>
            <a:spLocks noGrp="1" noChangeArrowheads="1"/>
          </p:cNvSpPr>
          <p:nvPr>
            <p:ph type="body" idx="4294967295"/>
          </p:nvPr>
        </p:nvSpPr>
        <p:spPr>
          <a:xfrm>
            <a:off x="525009" y="1405000"/>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098135911"/>
              </p:ext>
            </p:extLst>
          </p:nvPr>
        </p:nvGraphicFramePr>
        <p:xfrm>
          <a:off x="630385" y="1793175"/>
          <a:ext cx="7718425" cy="4055926"/>
        </p:xfrm>
        <a:graphic>
          <a:graphicData uri="http://schemas.openxmlformats.org/drawingml/2006/table">
            <a:tbl>
              <a:tblPr/>
              <a:tblGrid>
                <a:gridCol w="1350793"/>
                <a:gridCol w="6367632"/>
              </a:tblGrid>
              <a:tr h="533112">
                <a:tc>
                  <a:txBody>
                    <a:bodyPr/>
                    <a:lstStyle/>
                    <a:p>
                      <a:pPr algn="l" fontAlgn="b"/>
                      <a:r>
                        <a:rPr lang="en-US" sz="1400" b="1" i="0" u="none" strike="noStrike" dirty="0" smtClean="0">
                          <a:solidFill>
                            <a:srgbClr val="000000"/>
                          </a:solidFill>
                          <a:effectLst/>
                          <a:latin typeface="Arial"/>
                        </a:rPr>
                        <a:t>5.2.2.2</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mn-lt"/>
                        </a:rPr>
                        <a:t>Layer</a:t>
                      </a:r>
                      <a:r>
                        <a:rPr lang="en-US" sz="1600" b="0" i="0" u="none" strike="noStrike" baseline="0" dirty="0" smtClean="0">
                          <a:solidFill>
                            <a:srgbClr val="000000"/>
                          </a:solidFill>
                          <a:effectLst/>
                          <a:latin typeface="+mn-lt"/>
                        </a:rPr>
                        <a:t> 2 LAN Switch</a:t>
                      </a:r>
                    </a:p>
                    <a:p>
                      <a:pPr algn="l" fontAlgn="b"/>
                      <a:r>
                        <a:rPr lang="en-US" sz="1600" b="0" i="0" u="none" strike="noStrike" baseline="0" dirty="0" smtClean="0">
                          <a:solidFill>
                            <a:srgbClr val="000000"/>
                          </a:solidFill>
                          <a:effectLst/>
                          <a:latin typeface="+mn-lt"/>
                        </a:rPr>
                        <a:t>MAC Address Table</a:t>
                      </a:r>
                      <a:endParaRPr lang="en-US" sz="1600" b="0" i="0" u="none" strike="noStrike" dirty="0">
                        <a:solidFill>
                          <a:srgbClr val="000000"/>
                        </a:solidFill>
                        <a:effectLst/>
                        <a:latin typeface="+mn-lt"/>
                      </a:endParaRPr>
                    </a:p>
                  </a:txBody>
                  <a:tcPr marL="9526" marR="9526" marT="9527" marB="0" anchor="b">
                    <a:lnL>
                      <a:noFill/>
                    </a:lnL>
                    <a:lnR>
                      <a:noFill/>
                    </a:lnR>
                    <a:lnT>
                      <a:noFill/>
                    </a:lnT>
                    <a:lnB>
                      <a:noFill/>
                    </a:lnB>
                    <a:lnTlToBr>
                      <a:noFill/>
                    </a:lnTlToBr>
                    <a:lnBlToTr>
                      <a:noFill/>
                    </a:lnBlToTr>
                    <a:solidFill>
                      <a:srgbClr val="C5D9F1"/>
                    </a:solidFill>
                  </a:tcPr>
                </a:tc>
              </a:tr>
              <a:tr h="257919">
                <a:tc>
                  <a:txBody>
                    <a:bodyPr/>
                    <a:lstStyle/>
                    <a:p>
                      <a:pPr algn="l" fontAlgn="b"/>
                      <a:r>
                        <a:rPr lang="en-US" sz="1400" b="1" i="0" u="none" strike="noStrike" dirty="0" smtClean="0">
                          <a:solidFill>
                            <a:srgbClr val="000000"/>
                          </a:solidFill>
                          <a:effectLst/>
                          <a:latin typeface="Arial"/>
                        </a:rPr>
                        <a:t>5.3.1.2</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Content</a:t>
                      </a:r>
                      <a:r>
                        <a:rPr lang="en-US" sz="1600" b="0" i="0" u="none" strike="noStrike" baseline="0" dirty="0" smtClean="0">
                          <a:solidFill>
                            <a:srgbClr val="000000"/>
                          </a:solidFill>
                          <a:effectLst/>
                          <a:latin typeface="Arial"/>
                        </a:rPr>
                        <a:t> Addressable Memory (CAM)</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r h="479629">
                <a:tc>
                  <a:txBody>
                    <a:bodyPr/>
                    <a:lstStyle/>
                    <a:p>
                      <a:pPr algn="l" fontAlgn="b"/>
                      <a:r>
                        <a:rPr lang="en-US" sz="1400" b="1" i="0" u="none" strike="noStrike" dirty="0" smtClean="0">
                          <a:solidFill>
                            <a:srgbClr val="000000"/>
                          </a:solidFill>
                          <a:effectLst/>
                          <a:latin typeface="Arial"/>
                        </a:rPr>
                        <a:t>5.3.1.3</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Half Duplex</a:t>
                      </a:r>
                    </a:p>
                    <a:p>
                      <a:pPr algn="l" fontAlgn="b"/>
                      <a:r>
                        <a:rPr lang="en-US" sz="1600" b="0" i="0" u="none" strike="noStrike" dirty="0" smtClean="0">
                          <a:solidFill>
                            <a:srgbClr val="000000"/>
                          </a:solidFill>
                          <a:effectLst/>
                          <a:latin typeface="Arial"/>
                        </a:rPr>
                        <a:t>Full Duplex</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291180">
                <a:tc>
                  <a:txBody>
                    <a:bodyPr/>
                    <a:lstStyle/>
                    <a:p>
                      <a:pPr algn="l" fontAlgn="b"/>
                      <a:r>
                        <a:rPr lang="en-US" sz="1400" b="1" i="0" u="none" strike="noStrike" dirty="0" smtClean="0">
                          <a:solidFill>
                            <a:srgbClr val="000000"/>
                          </a:solidFill>
                          <a:effectLst/>
                          <a:latin typeface="Arial"/>
                        </a:rPr>
                        <a:t>5.3.1.4</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Auto-MDIX</a:t>
                      </a:r>
                      <a:endParaRPr lang="en-US" sz="1600" b="0" i="0" u="none" strike="noStrike" baseline="0"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r h="475013">
                <a:tc>
                  <a:txBody>
                    <a:bodyPr/>
                    <a:lstStyle/>
                    <a:p>
                      <a:pPr algn="l" fontAlgn="b"/>
                      <a:r>
                        <a:rPr lang="en-US" sz="1400" b="1" i="0" u="none" strike="noStrike" dirty="0" smtClean="0">
                          <a:solidFill>
                            <a:srgbClr val="000000"/>
                          </a:solidFill>
                          <a:effectLst/>
                          <a:latin typeface="Arial"/>
                        </a:rPr>
                        <a:t>5.3.1.5</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Store-and-forward Switching</a:t>
                      </a:r>
                    </a:p>
                    <a:p>
                      <a:pPr algn="l" fontAlgn="b"/>
                      <a:r>
                        <a:rPr lang="en-US" sz="1600" b="0" i="0" u="none" strike="noStrike" baseline="0" dirty="0" smtClean="0">
                          <a:solidFill>
                            <a:srgbClr val="000000"/>
                          </a:solidFill>
                          <a:effectLst/>
                          <a:latin typeface="Arial"/>
                        </a:rPr>
                        <a:t>Cut-through Switching</a:t>
                      </a:r>
                    </a:p>
                  </a:txBody>
                  <a:tcPr marL="9526" marR="9526" marT="9527" marB="0" anchor="b">
                    <a:lnL>
                      <a:noFill/>
                    </a:lnL>
                    <a:lnR>
                      <a:noFill/>
                    </a:lnR>
                    <a:lnT>
                      <a:noFill/>
                    </a:lnT>
                    <a:lnB>
                      <a:noFill/>
                    </a:lnB>
                    <a:lnTlToBr>
                      <a:noFill/>
                    </a:lnTlToBr>
                    <a:lnBlToTr>
                      <a:noFill/>
                    </a:lnBlToTr>
                    <a:solidFill>
                      <a:srgbClr val="C5D9F1"/>
                    </a:solidFill>
                  </a:tcPr>
                </a:tc>
              </a:tr>
              <a:tr h="488445">
                <a:tc>
                  <a:txBody>
                    <a:bodyPr/>
                    <a:lstStyle/>
                    <a:p>
                      <a:pPr algn="l" fontAlgn="b"/>
                      <a:r>
                        <a:rPr lang="en-US" sz="1400" b="1" i="0" u="none" strike="noStrike" dirty="0" smtClean="0">
                          <a:solidFill>
                            <a:srgbClr val="000000"/>
                          </a:solidFill>
                          <a:effectLst/>
                          <a:latin typeface="Arial"/>
                        </a:rPr>
                        <a:t>5.3.1.6</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Fast-forward Switching</a:t>
                      </a:r>
                    </a:p>
                    <a:p>
                      <a:pPr algn="l" fontAlgn="b"/>
                      <a:r>
                        <a:rPr lang="en-US" sz="1600" b="0" i="0" u="none" strike="noStrike" baseline="0" dirty="0" smtClean="0">
                          <a:solidFill>
                            <a:srgbClr val="000000"/>
                          </a:solidFill>
                          <a:effectLst/>
                          <a:latin typeface="Arial"/>
                        </a:rPr>
                        <a:t>Fragment-free Switching</a:t>
                      </a:r>
                    </a:p>
                  </a:txBody>
                  <a:tcPr marL="9526" marR="9526" marT="9527" marB="0" anchor="b">
                    <a:lnL>
                      <a:noFill/>
                    </a:lnL>
                    <a:lnR>
                      <a:noFill/>
                    </a:lnR>
                    <a:lnT>
                      <a:noFill/>
                    </a:lnT>
                    <a:lnB>
                      <a:noFill/>
                    </a:lnB>
                    <a:lnTlToBr>
                      <a:noFill/>
                    </a:lnTlToBr>
                    <a:lnBlToTr>
                      <a:noFill/>
                    </a:lnBlToTr>
                    <a:solidFill>
                      <a:srgbClr val="DBEEF3"/>
                    </a:solidFill>
                  </a:tcPr>
                </a:tc>
              </a:tr>
              <a:tr h="442500">
                <a:tc>
                  <a:txBody>
                    <a:bodyPr/>
                    <a:lstStyle/>
                    <a:p>
                      <a:pPr algn="l" fontAlgn="b"/>
                      <a:r>
                        <a:rPr lang="en-US" sz="1400" b="1" i="0" u="none" strike="noStrike" dirty="0" smtClean="0">
                          <a:solidFill>
                            <a:srgbClr val="000000"/>
                          </a:solidFill>
                          <a:effectLst/>
                          <a:latin typeface="Arial"/>
                        </a:rPr>
                        <a:t>5.3.1.8</a:t>
                      </a: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Port-based Memory Buffering</a:t>
                      </a:r>
                    </a:p>
                    <a:p>
                      <a:pPr algn="l" fontAlgn="b"/>
                      <a:r>
                        <a:rPr lang="en-US" sz="1600" b="0" i="0" u="none" strike="noStrike" baseline="0" dirty="0" smtClean="0">
                          <a:solidFill>
                            <a:srgbClr val="000000"/>
                          </a:solidFill>
                          <a:effectLst/>
                          <a:latin typeface="Arial"/>
                        </a:rPr>
                        <a:t>Shared Memory Buffering</a:t>
                      </a:r>
                    </a:p>
                  </a:txBody>
                  <a:tcPr marL="9526" marR="9526" marT="9527" marB="0" anchor="b">
                    <a:lnL>
                      <a:noFill/>
                    </a:lnL>
                    <a:lnR>
                      <a:noFill/>
                    </a:lnR>
                    <a:lnT>
                      <a:noFill/>
                    </a:lnT>
                    <a:lnB>
                      <a:noFill/>
                    </a:lnB>
                    <a:lnTlToBr>
                      <a:noFill/>
                    </a:lnTlToBr>
                    <a:lnBlToTr>
                      <a:noFill/>
                    </a:lnBlToTr>
                    <a:solidFill>
                      <a:srgbClr val="C5D9F1"/>
                    </a:solidFill>
                  </a:tcPr>
                </a:tc>
              </a:tr>
              <a:tr h="613317">
                <a:tc>
                  <a:txBody>
                    <a:bodyPr/>
                    <a:lstStyle/>
                    <a:p>
                      <a:pPr algn="l" fontAlgn="b"/>
                      <a:r>
                        <a:rPr lang="en-US" sz="1400" b="1" i="0" u="none" strike="noStrike" dirty="0" smtClean="0">
                          <a:solidFill>
                            <a:srgbClr val="000000"/>
                          </a:solidFill>
                          <a:effectLst/>
                          <a:latin typeface="Arial"/>
                        </a:rPr>
                        <a:t>5.3.2.1</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Power Over Ethernet (POE)</a:t>
                      </a:r>
                    </a:p>
                    <a:p>
                      <a:pPr algn="l" fontAlgn="b"/>
                      <a:r>
                        <a:rPr lang="en-US" sz="1600" b="0" i="0" u="none" strike="noStrike" baseline="0" dirty="0" smtClean="0">
                          <a:solidFill>
                            <a:srgbClr val="000000"/>
                          </a:solidFill>
                          <a:effectLst/>
                          <a:latin typeface="Arial"/>
                        </a:rPr>
                        <a:t>Forwarding Rate</a:t>
                      </a:r>
                    </a:p>
                    <a:p>
                      <a:pPr algn="l" fontAlgn="b"/>
                      <a:r>
                        <a:rPr lang="en-US" sz="1600" b="0" i="0" u="none" strike="noStrike" baseline="0" dirty="0" smtClean="0">
                          <a:solidFill>
                            <a:srgbClr val="000000"/>
                          </a:solidFill>
                          <a:effectLst/>
                          <a:latin typeface="Arial"/>
                        </a:rPr>
                        <a:t>Fixed Configuration Switch</a:t>
                      </a:r>
                    </a:p>
                    <a:p>
                      <a:pPr algn="l" fontAlgn="b"/>
                      <a:r>
                        <a:rPr lang="en-US" sz="1600" b="0" i="0" u="none" strike="noStrike" baseline="0" dirty="0" smtClean="0">
                          <a:solidFill>
                            <a:srgbClr val="000000"/>
                          </a:solidFill>
                          <a:effectLst/>
                          <a:latin typeface="Arial"/>
                        </a:rPr>
                        <a:t>Modular Switch</a:t>
                      </a:r>
                    </a:p>
                  </a:txBody>
                  <a:tcPr marL="9526" marR="9526" marT="9527" marB="0" anchor="b">
                    <a:lnL>
                      <a:noFill/>
                    </a:lnL>
                    <a:lnR>
                      <a:noFill/>
                    </a:lnR>
                    <a:lnT>
                      <a:noFill/>
                    </a:lnT>
                    <a:lnB>
                      <a:noFill/>
                    </a:lnB>
                    <a:lnTlToBr>
                      <a:noFill/>
                    </a:lnTlToBr>
                    <a:lnBlToTr>
                      <a:noFill/>
                    </a:lnBlToTr>
                    <a:solidFill>
                      <a:srgbClr val="DBEEF3"/>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Grp="1" noChangeArrowheads="1"/>
          </p:cNvSpPr>
          <p:nvPr>
            <p:ph type="title" idx="4294967295"/>
          </p:nvPr>
        </p:nvSpPr>
        <p:spPr>
          <a:xfrm>
            <a:off x="441882" y="336467"/>
            <a:ext cx="8145462" cy="838200"/>
          </a:xfrm>
        </p:spPr>
        <p:txBody>
          <a:bodyPr/>
          <a:lstStyle/>
          <a:p>
            <a:pPr eaLnBrk="1" hangingPunct="1"/>
            <a:r>
              <a:rPr lang="en-US" dirty="0" smtClean="0"/>
              <a:t>Chapter 5: New Terms (cont.) </a:t>
            </a:r>
          </a:p>
        </p:txBody>
      </p:sp>
      <p:sp>
        <p:nvSpPr>
          <p:cNvPr id="10243" name="Rectangle 34"/>
          <p:cNvSpPr>
            <a:spLocks noGrp="1" noChangeArrowheads="1"/>
          </p:cNvSpPr>
          <p:nvPr>
            <p:ph type="body" idx="4294967295"/>
          </p:nvPr>
        </p:nvSpPr>
        <p:spPr>
          <a:xfrm>
            <a:off x="548760" y="1488374"/>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3209725096"/>
              </p:ext>
            </p:extLst>
          </p:nvPr>
        </p:nvGraphicFramePr>
        <p:xfrm>
          <a:off x="643152" y="1942038"/>
          <a:ext cx="7728686" cy="2153348"/>
        </p:xfrm>
        <a:graphic>
          <a:graphicData uri="http://schemas.openxmlformats.org/drawingml/2006/table">
            <a:tbl>
              <a:tblPr/>
              <a:tblGrid>
                <a:gridCol w="1361054"/>
                <a:gridCol w="6367632"/>
              </a:tblGrid>
              <a:tr h="308601">
                <a:tc>
                  <a:txBody>
                    <a:bodyPr/>
                    <a:lstStyle/>
                    <a:p>
                      <a:pPr algn="l" fontAlgn="b"/>
                      <a:r>
                        <a:rPr lang="en-US" sz="1400" b="1" i="0" u="none" strike="noStrike" dirty="0" smtClean="0">
                          <a:solidFill>
                            <a:srgbClr val="000000"/>
                          </a:solidFill>
                          <a:effectLst/>
                          <a:latin typeface="Arial"/>
                        </a:rPr>
                        <a:t>5.3.2.2</a:t>
                      </a: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Switch</a:t>
                      </a:r>
                      <a:r>
                        <a:rPr lang="en-US" sz="1600" b="0" i="0" u="none" strike="noStrike" baseline="0" dirty="0" smtClean="0">
                          <a:solidFill>
                            <a:srgbClr val="000000"/>
                          </a:solidFill>
                          <a:effectLst/>
                          <a:latin typeface="Arial"/>
                        </a:rPr>
                        <a:t> Form-factor Pluggable (SFP)</a:t>
                      </a:r>
                      <a:endParaRPr lang="en-US" sz="1600" b="0" i="0" u="none" strike="noStrike" dirty="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257919">
                <a:tc>
                  <a:txBody>
                    <a:bodyPr/>
                    <a:lstStyle/>
                    <a:p>
                      <a:pPr algn="l" fontAlgn="b"/>
                      <a:r>
                        <a:rPr lang="en-US" sz="1400" b="1" i="0" u="none" strike="noStrike" dirty="0" smtClean="0">
                          <a:solidFill>
                            <a:srgbClr val="000000"/>
                          </a:solidFill>
                          <a:effectLst/>
                          <a:latin typeface="Arial"/>
                        </a:rPr>
                        <a:t>5.3.3.1</a:t>
                      </a: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Layer 3 Switch</a:t>
                      </a:r>
                    </a:p>
                  </a:txBody>
                  <a:tcPr marL="9526" marR="9526" marT="9527" marB="0" anchor="b">
                    <a:lnL>
                      <a:noFill/>
                    </a:lnL>
                    <a:lnR>
                      <a:noFill/>
                    </a:lnR>
                    <a:lnT>
                      <a:noFill/>
                    </a:lnT>
                    <a:lnB>
                      <a:noFill/>
                    </a:lnB>
                    <a:lnTlToBr>
                      <a:noFill/>
                    </a:lnTlToBr>
                    <a:lnBlToTr>
                      <a:noFill/>
                    </a:lnBlToTr>
                    <a:solidFill>
                      <a:srgbClr val="DBEEF3"/>
                    </a:solidFill>
                  </a:tcPr>
                </a:tc>
              </a:tr>
              <a:tr h="845781">
                <a:tc>
                  <a:txBody>
                    <a:bodyPr/>
                    <a:lstStyle/>
                    <a:p>
                      <a:pPr algn="l" fontAlgn="b"/>
                      <a:r>
                        <a:rPr lang="en-US" sz="1400" b="1" i="0" u="none" strike="noStrike" dirty="0" smtClean="0">
                          <a:solidFill>
                            <a:srgbClr val="000000"/>
                          </a:solidFill>
                          <a:effectLst/>
                          <a:latin typeface="Arial"/>
                        </a:rPr>
                        <a:t>5.3.3.2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Cisco Express Forwarding (CEF)</a:t>
                      </a:r>
                    </a:p>
                    <a:p>
                      <a:pPr algn="l" fontAlgn="b"/>
                      <a:r>
                        <a:rPr lang="en-US" sz="1600" b="0" i="0" u="none" strike="noStrike" dirty="0" smtClean="0">
                          <a:solidFill>
                            <a:srgbClr val="000000"/>
                          </a:solidFill>
                          <a:effectLst/>
                          <a:latin typeface="Arial"/>
                        </a:rPr>
                        <a:t>Forwarding Information</a:t>
                      </a:r>
                      <a:r>
                        <a:rPr lang="en-US" sz="1600" b="0" i="0" u="none" strike="noStrike" baseline="0" dirty="0" smtClean="0">
                          <a:solidFill>
                            <a:srgbClr val="000000"/>
                          </a:solidFill>
                          <a:effectLst/>
                          <a:latin typeface="Arial"/>
                        </a:rPr>
                        <a:t> Base (FIB)</a:t>
                      </a:r>
                    </a:p>
                    <a:p>
                      <a:pPr algn="l" fontAlgn="b"/>
                      <a:r>
                        <a:rPr lang="en-US" sz="1600" b="0" i="0" u="none" strike="noStrike" baseline="0" dirty="0" smtClean="0">
                          <a:solidFill>
                            <a:srgbClr val="000000"/>
                          </a:solidFill>
                          <a:effectLst/>
                          <a:latin typeface="Arial"/>
                        </a:rPr>
                        <a:t>Adjacency Table</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C5D9F1"/>
                    </a:solidFill>
                  </a:tcPr>
                </a:tc>
              </a:tr>
              <a:tr h="274233">
                <a:tc>
                  <a:txBody>
                    <a:bodyPr/>
                    <a:lstStyle/>
                    <a:p>
                      <a:pPr algn="l" fontAlgn="b"/>
                      <a:r>
                        <a:rPr lang="en-US" sz="1400" b="1" i="0" u="none" strike="noStrike" dirty="0" smtClean="0">
                          <a:solidFill>
                            <a:srgbClr val="000000"/>
                          </a:solidFill>
                          <a:effectLst/>
                          <a:latin typeface="Arial"/>
                        </a:rPr>
                        <a:t>5.3.3.3</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Switch Virtual Interface (SVI)</a:t>
                      </a:r>
                    </a:p>
                    <a:p>
                      <a:pPr algn="l" fontAlgn="b"/>
                      <a:r>
                        <a:rPr lang="en-US" sz="1600" b="0" i="0" u="none" strike="noStrike" dirty="0" smtClean="0">
                          <a:solidFill>
                            <a:srgbClr val="000000"/>
                          </a:solidFill>
                          <a:effectLst/>
                          <a:latin typeface="Arial"/>
                        </a:rPr>
                        <a:t>Routed Port</a:t>
                      </a:r>
                    </a:p>
                    <a:p>
                      <a:pPr algn="l" fontAlgn="b"/>
                      <a:r>
                        <a:rPr lang="en-US" sz="1600" b="0" i="0" u="none" strike="noStrike" dirty="0" smtClean="0">
                          <a:solidFill>
                            <a:srgbClr val="000000"/>
                          </a:solidFill>
                          <a:effectLst/>
                          <a:latin typeface="Arial"/>
                        </a:rPr>
                        <a:t>Layer 3 </a:t>
                      </a:r>
                      <a:r>
                        <a:rPr lang="en-US" sz="1600" b="0" i="0" u="none" strike="noStrike" dirty="0" err="1" smtClean="0">
                          <a:solidFill>
                            <a:srgbClr val="000000"/>
                          </a:solidFill>
                          <a:effectLst/>
                          <a:latin typeface="Arial"/>
                        </a:rPr>
                        <a:t>Etherchannel</a:t>
                      </a:r>
                      <a:endParaRPr lang="en-US" sz="1600" b="0" i="0" u="none" strike="noStrike" dirty="0" smtClean="0">
                        <a:solidFill>
                          <a:srgbClr val="000000"/>
                        </a:solidFill>
                        <a:effectLst/>
                        <a:latin typeface="Arial"/>
                      </a:endParaRPr>
                    </a:p>
                  </a:txBody>
                  <a:tcPr marL="9526" marR="9526" marT="9527" marB="0" anchor="b">
                    <a:lnL>
                      <a:noFill/>
                    </a:lnL>
                    <a:lnR>
                      <a:noFill/>
                    </a:lnR>
                    <a:lnT>
                      <a:noFill/>
                    </a:lnT>
                    <a:lnB>
                      <a:noFill/>
                    </a:lnB>
                    <a:lnTlToBr>
                      <a:noFill/>
                    </a:lnTlToBr>
                    <a:lnBlToTr>
                      <a:noFill/>
                    </a:lnBlToTr>
                    <a:solidFill>
                      <a:srgbClr val="DBEEF3"/>
                    </a:solidFill>
                  </a:tcPr>
                </a:tc>
              </a:tr>
            </a:tbl>
          </a:graphicData>
        </a:graphic>
      </p:graphicFrame>
    </p:spTree>
    <p:extLst>
      <p:ext uri="{BB962C8B-B14F-4D97-AF65-F5344CB8AC3E}">
        <p14:creationId xmlns:p14="http://schemas.microsoft.com/office/powerpoint/2010/main" val="222592719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465631" y="1431267"/>
            <a:ext cx="8232388" cy="4984595"/>
          </a:xfrm>
        </p:spPr>
        <p:txBody>
          <a:bodyPr/>
          <a:lstStyle/>
          <a:p>
            <a:pPr marL="0" lvl="1" indent="0" eaLnBrk="1" hangingPunct="1">
              <a:lnSpc>
                <a:spcPct val="85000"/>
              </a:lnSpc>
              <a:spcBef>
                <a:spcPct val="30000"/>
              </a:spcBef>
              <a:buNone/>
            </a:pPr>
            <a:r>
              <a:rPr lang="en-US" dirty="0"/>
              <a:t>Prior to teaching Chapter 5</a:t>
            </a:r>
            <a:r>
              <a:rPr lang="en-US" dirty="0" smtClean="0"/>
              <a:t>, </a:t>
            </a:r>
            <a:r>
              <a:rPr lang="en-US" dirty="0"/>
              <a:t>the instructor should:</a:t>
            </a:r>
          </a:p>
          <a:p>
            <a:pPr marL="231775" lvl="1" indent="-231775" eaLnBrk="1" hangingPunct="1">
              <a:lnSpc>
                <a:spcPct val="85000"/>
              </a:lnSpc>
              <a:spcBef>
                <a:spcPct val="30000"/>
              </a:spcBef>
              <a:buFont typeface="Wingdings" pitchFamily="2" charset="2"/>
              <a:buChar char="§"/>
            </a:pPr>
            <a:r>
              <a:rPr lang="en-US" dirty="0"/>
              <a:t>Complete Chapter </a:t>
            </a:r>
            <a:r>
              <a:rPr lang="en-US" dirty="0" smtClean="0"/>
              <a:t>5 Assessment.</a:t>
            </a:r>
            <a:endParaRPr lang="en-US" dirty="0"/>
          </a:p>
          <a:p>
            <a:pPr eaLnBrk="1" hangingPunct="1">
              <a:lnSpc>
                <a:spcPct val="85000"/>
              </a:lnSpc>
              <a:spcBef>
                <a:spcPct val="30000"/>
              </a:spcBef>
            </a:pPr>
            <a:r>
              <a:rPr lang="en-US" sz="2000" dirty="0" smtClean="0"/>
              <a:t>Explain </a:t>
            </a:r>
            <a:r>
              <a:rPr lang="en-US" sz="2000" dirty="0"/>
              <a:t>that this chapter focuses on the Ethernet protocol, the most commonly used LAN technology in the world. Ethernet is a combination of Data Link layer software and Physical layer hardware, because the Physical and Data Link layers are tightly coupled. </a:t>
            </a:r>
            <a:endParaRPr lang="en-US" sz="2000" dirty="0" smtClean="0"/>
          </a:p>
          <a:p>
            <a:pPr eaLnBrk="1" hangingPunct="1">
              <a:lnSpc>
                <a:spcPct val="85000"/>
              </a:lnSpc>
              <a:spcBef>
                <a:spcPct val="30000"/>
              </a:spcBef>
            </a:pPr>
            <a:r>
              <a:rPr lang="en-US" sz="2000" dirty="0" smtClean="0"/>
              <a:t>Remind </a:t>
            </a:r>
            <a:r>
              <a:rPr lang="en-US" sz="2000" dirty="0"/>
              <a:t>students that the Data Link layer controls the Physical layer. Ethernet is a standardized protocol, and therefore, has well-defined rules for how it operates and well-defined rules for the structure of the Data Link layer frames and Physical layer signals it uses</a:t>
            </a:r>
            <a:r>
              <a:rPr lang="en-US" sz="2000" dirty="0" smtClean="0"/>
              <a:t>.</a:t>
            </a:r>
          </a:p>
          <a:p>
            <a:r>
              <a:rPr lang="en-US" sz="2000" dirty="0"/>
              <a:t>Explain that the Ethernet Data Link layer today has two main parts. The LLC </a:t>
            </a:r>
            <a:r>
              <a:rPr lang="en-US" sz="2000" dirty="0" err="1"/>
              <a:t>sublayer</a:t>
            </a:r>
            <a:r>
              <a:rPr lang="en-US" sz="2000" dirty="0"/>
              <a:t> links Ethernet to the upper layers, while the MAC </a:t>
            </a:r>
            <a:r>
              <a:rPr lang="en-US" sz="2000" dirty="0" err="1"/>
              <a:t>sublayer</a:t>
            </a:r>
            <a:r>
              <a:rPr lang="en-US" sz="2000" dirty="0"/>
              <a:t> controls the hardware. Ethernet can be used with a wide variety of physical media.</a:t>
            </a:r>
          </a:p>
          <a:p>
            <a:r>
              <a:rPr lang="en-US" sz="2000" dirty="0"/>
              <a:t>Explain that Ethernet performs the Data Link layer functions of framing, addressing, media access control, and error detection.</a:t>
            </a:r>
          </a:p>
          <a:p>
            <a:pPr eaLnBrk="1" hangingPunct="1">
              <a:lnSpc>
                <a:spcPct val="85000"/>
              </a:lnSpc>
              <a:spcBef>
                <a:spcPct val="30000"/>
              </a:spcBef>
            </a:pPr>
            <a:endParaRPr lang="en-US" sz="2000" dirty="0" smtClean="0"/>
          </a:p>
        </p:txBody>
      </p:sp>
      <p:sp>
        <p:nvSpPr>
          <p:cNvPr id="4" name="Rectangle 33"/>
          <p:cNvSpPr txBox="1">
            <a:spLocks noChangeArrowheads="1"/>
          </p:cNvSpPr>
          <p:nvPr/>
        </p:nvSpPr>
        <p:spPr bwMode="auto">
          <a:xfrm>
            <a:off x="418131" y="372093"/>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5: </a:t>
            </a:r>
            <a:r>
              <a:rPr lang="en-US" sz="3200" kern="0" dirty="0">
                <a:solidFill>
                  <a:srgbClr val="708CA1"/>
                </a:solidFill>
                <a:latin typeface="+mj-lt"/>
                <a:ea typeface="+mj-ea"/>
                <a:cs typeface="+mj-cs"/>
              </a:rPr>
              <a:t>Best Practices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1257" y="1539157"/>
            <a:ext cx="7940675" cy="4705815"/>
          </a:xfrm>
        </p:spPr>
        <p:txBody>
          <a:bodyPr/>
          <a:lstStyle/>
          <a:p>
            <a:r>
              <a:rPr lang="en-US" sz="2000" dirty="0"/>
              <a:t>Explain that Ethernet uses a multi-access shared media topology, so there are several nodes (i.e., devices or computers) on the same physical circuit. Therefore, each node must have a unique address. When a device on a multi-access physical circuit transmits, every node on the circuit receives the message and looks at the destination address to see if the frame is addressed to it. If the frame is addressed to the node, the node processes it; if not, the node discards it. A good analogy is having a discussion using a radio, as in aircraft, taxis, police, fire, etc. </a:t>
            </a:r>
            <a:r>
              <a:rPr lang="en-US" sz="2000" dirty="0" smtClean="0"/>
              <a:t>Every </a:t>
            </a:r>
            <a:r>
              <a:rPr lang="en-US" sz="2000" dirty="0"/>
              <a:t>user on the same radio frequency can hear each other, so each message starts with the name of the device that should listen to it. All devices receive all messages, but ignore those not addressed to them. </a:t>
            </a:r>
            <a:endParaRPr lang="en-US" sz="2000" dirty="0" smtClean="0"/>
          </a:p>
          <a:p>
            <a:r>
              <a:rPr lang="en-CA" sz="2000" dirty="0"/>
              <a:t>Describe how ARP entries age out of the ARP table</a:t>
            </a:r>
            <a:endParaRPr lang="en-US" sz="2000" dirty="0" smtClean="0"/>
          </a:p>
        </p:txBody>
      </p:sp>
      <p:sp>
        <p:nvSpPr>
          <p:cNvPr id="4" name="Rectangle 33"/>
          <p:cNvSpPr txBox="1">
            <a:spLocks noChangeArrowheads="1"/>
          </p:cNvSpPr>
          <p:nvPr/>
        </p:nvSpPr>
        <p:spPr bwMode="auto">
          <a:xfrm>
            <a:off x="430007" y="360218"/>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5: </a:t>
            </a:r>
            <a:r>
              <a:rPr lang="en-US" sz="3200" kern="0" dirty="0">
                <a:solidFill>
                  <a:srgbClr val="708CA1"/>
                </a:solidFill>
                <a:latin typeface="+mj-lt"/>
                <a:ea typeface="+mj-ea"/>
                <a:cs typeface="+mj-cs"/>
              </a:rPr>
              <a:t>Best </a:t>
            </a:r>
            <a:r>
              <a:rPr lang="en-US" sz="3200" kern="0" dirty="0" smtClean="0">
                <a:solidFill>
                  <a:srgbClr val="708CA1"/>
                </a:solidFill>
                <a:latin typeface="+mj-lt"/>
                <a:ea typeface="+mj-ea"/>
                <a:cs typeface="+mj-cs"/>
              </a:rPr>
              <a:t>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45745213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453758" y="1503531"/>
            <a:ext cx="7940675" cy="4705815"/>
          </a:xfrm>
        </p:spPr>
        <p:txBody>
          <a:bodyPr/>
          <a:lstStyle/>
          <a:p>
            <a:r>
              <a:rPr lang="en-US" sz="2000" dirty="0"/>
              <a:t>This would be a good place to do a </a:t>
            </a:r>
            <a:r>
              <a:rPr lang="en-US" sz="2000" dirty="0" err="1"/>
              <a:t>Wireshark</a:t>
            </a:r>
            <a:r>
              <a:rPr lang="en-US" sz="2000" dirty="0"/>
              <a:t> demonstration. Use </a:t>
            </a:r>
            <a:r>
              <a:rPr lang="en-US" sz="2000" dirty="0" err="1"/>
              <a:t>Wireshark</a:t>
            </a:r>
            <a:r>
              <a:rPr lang="en-US" sz="2000" dirty="0"/>
              <a:t> to capture some packets on your network. Show the contents of a few packets by working down the OSI protocol stack in the same order as the chapters in the course. Start by showing the Layer 7 PDU (ideally an HTTP get), the Layer 4 PDU (TCP segment), the Layer 3 PDU (IP packet) and finally the Layer 2 PDU (probably Ethernet). This will remind students of the role of the packets created at other layers. Then spend a few minutes pointing out the different fields in the Layer 2 PDU. </a:t>
            </a:r>
            <a:endParaRPr lang="en-US" sz="2000" dirty="0" smtClean="0"/>
          </a:p>
          <a:p>
            <a:r>
              <a:rPr lang="en-US" sz="2000" dirty="0" smtClean="0"/>
              <a:t>Remind </a:t>
            </a:r>
            <a:r>
              <a:rPr lang="en-US" sz="2000" dirty="0"/>
              <a:t>students about the security problems of Ethernet</a:t>
            </a:r>
            <a:r>
              <a:rPr lang="en-US" sz="2000" dirty="0" smtClean="0"/>
              <a:t>.</a:t>
            </a:r>
          </a:p>
          <a:p>
            <a:r>
              <a:rPr lang="en-CA" sz="2000" dirty="0"/>
              <a:t>Describe the OUI and vendor assigned components of a MAC address. Give some examples with unicast and multicast MAC addresses. </a:t>
            </a:r>
          </a:p>
          <a:p>
            <a:r>
              <a:rPr lang="en-CA" sz="2000" b="1" dirty="0" smtClean="0"/>
              <a:t>Note</a:t>
            </a:r>
            <a:r>
              <a:rPr lang="en-CA" sz="2000" dirty="0" smtClean="0"/>
              <a:t>: MAC </a:t>
            </a:r>
            <a:r>
              <a:rPr lang="en-CA" sz="2000" dirty="0"/>
              <a:t>addresses are unique to Ethernet networks (serial interfaces have no MAC address</a:t>
            </a:r>
            <a:r>
              <a:rPr lang="en-CA" sz="2000" dirty="0" smtClean="0"/>
              <a:t>).</a:t>
            </a:r>
            <a:endParaRPr lang="en-US" sz="2000" dirty="0" smtClean="0"/>
          </a:p>
        </p:txBody>
      </p:sp>
      <p:sp>
        <p:nvSpPr>
          <p:cNvPr id="4" name="Rectangle 33"/>
          <p:cNvSpPr txBox="1">
            <a:spLocks noChangeArrowheads="1"/>
          </p:cNvSpPr>
          <p:nvPr/>
        </p:nvSpPr>
        <p:spPr bwMode="auto">
          <a:xfrm>
            <a:off x="453758" y="395844"/>
            <a:ext cx="8145462" cy="838200"/>
          </a:xfrm>
          <a:prstGeom prst="rect">
            <a:avLst/>
          </a:prstGeom>
          <a:noFill/>
          <a:ln w="9525" algn="ctr">
            <a:noFill/>
            <a:miter lim="800000"/>
            <a:headEnd/>
            <a:tailEnd/>
          </a:ln>
        </p:spPr>
        <p:txBody>
          <a:bodyPr lIns="82124" tIns="41061" rIns="82124" bIns="41061" anchor="b"/>
          <a:lstStyle/>
          <a:p>
            <a:pPr defTabSz="814388">
              <a:lnSpc>
                <a:spcPct val="90000"/>
              </a:lnSpc>
              <a:defRPr/>
            </a:pPr>
            <a:r>
              <a:rPr lang="en-US" sz="3200" kern="0" dirty="0" smtClean="0">
                <a:solidFill>
                  <a:srgbClr val="708CA1"/>
                </a:solidFill>
                <a:latin typeface="+mj-lt"/>
                <a:ea typeface="+mj-ea"/>
                <a:cs typeface="+mj-cs"/>
              </a:rPr>
              <a:t>Chapter 5: </a:t>
            </a:r>
            <a:r>
              <a:rPr lang="en-US" sz="3200" kern="0" dirty="0">
                <a:solidFill>
                  <a:srgbClr val="708CA1"/>
                </a:solidFill>
                <a:latin typeface="+mj-lt"/>
                <a:ea typeface="+mj-ea"/>
                <a:cs typeface="+mj-cs"/>
              </a:rPr>
              <a:t>Best </a:t>
            </a:r>
            <a:r>
              <a:rPr lang="en-US" sz="3200" kern="0" dirty="0" smtClean="0">
                <a:solidFill>
                  <a:srgbClr val="708CA1"/>
                </a:solidFill>
                <a:latin typeface="+mj-lt"/>
                <a:ea typeface="+mj-ea"/>
                <a:cs typeface="+mj-cs"/>
              </a:rPr>
              <a:t>Practices (cont.)</a:t>
            </a:r>
            <a:endParaRPr lang="en-US" sz="3200" kern="0" dirty="0">
              <a:solidFill>
                <a:srgbClr val="708CA1"/>
              </a:solidFill>
              <a:latin typeface="+mj-lt"/>
              <a:ea typeface="+mj-ea"/>
              <a:cs typeface="+mj-cs"/>
            </a:endParaRPr>
          </a:p>
        </p:txBody>
      </p:sp>
    </p:spTree>
    <p:extLst>
      <p:ext uri="{BB962C8B-B14F-4D97-AF65-F5344CB8AC3E}">
        <p14:creationId xmlns:p14="http://schemas.microsoft.com/office/powerpoint/2010/main" val="301389638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1882" y="383968"/>
            <a:ext cx="8145462" cy="838200"/>
          </a:xfrm>
        </p:spPr>
        <p:txBody>
          <a:bodyPr/>
          <a:lstStyle/>
          <a:p>
            <a:pPr eaLnBrk="1" hangingPunct="1"/>
            <a:r>
              <a:rPr lang="en-US" dirty="0" smtClean="0"/>
              <a:t>Chapter 5: Additional Help</a:t>
            </a:r>
          </a:p>
        </p:txBody>
      </p:sp>
      <p:sp>
        <p:nvSpPr>
          <p:cNvPr id="20483" name="Rectangle 34"/>
          <p:cNvSpPr>
            <a:spLocks noGrp="1" noChangeArrowheads="1"/>
          </p:cNvSpPr>
          <p:nvPr>
            <p:ph type="body" idx="4294967295"/>
          </p:nvPr>
        </p:nvSpPr>
        <p:spPr>
          <a:xfrm>
            <a:off x="501260" y="1520041"/>
            <a:ext cx="7940675" cy="3571875"/>
          </a:xfrm>
        </p:spPr>
        <p:txBody>
          <a:bodyPr/>
          <a:lstStyle/>
          <a:p>
            <a:pPr>
              <a:spcBef>
                <a:spcPts val="600"/>
              </a:spcBef>
              <a:defRPr/>
            </a:pPr>
            <a:r>
              <a:rPr lang="en-US" sz="2000" dirty="0" smtClean="0"/>
              <a:t>For additional help with teaching strategies, including lesson plans, analogies for difficult concepts, and discussion topics, visit the CCNA Community at </a:t>
            </a:r>
            <a:r>
              <a:rPr lang="en-US" sz="2000" dirty="0">
                <a:hlinkClick r:id="rId3"/>
              </a:rPr>
              <a:t>http://community.netacad.net/web/ccna/files</a:t>
            </a:r>
            <a:r>
              <a:rPr lang="en-US" sz="2000" dirty="0" smtClean="0"/>
              <a:t>.</a:t>
            </a:r>
          </a:p>
          <a:p>
            <a:pPr eaLnBrk="1" hangingPunct="1">
              <a:lnSpc>
                <a:spcPct val="85000"/>
              </a:lnSpc>
              <a:spcBef>
                <a:spcPts val="600"/>
              </a:spcBef>
              <a:defRPr/>
            </a:pPr>
            <a:r>
              <a:rPr lang="en-US" sz="2000" dirty="0" smtClean="0"/>
              <a:t>If you have lesson plans or resources that you would like to share, upload them to the CCNA Community in order to help other instructors.</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30007" y="348343"/>
            <a:ext cx="8145462" cy="838200"/>
          </a:xfrm>
        </p:spPr>
        <p:txBody>
          <a:bodyPr/>
          <a:lstStyle/>
          <a:p>
            <a:pPr eaLnBrk="1" hangingPunct="1"/>
            <a:r>
              <a:rPr lang="en-US" dirty="0"/>
              <a:t>Chapter </a:t>
            </a:r>
            <a:r>
              <a:rPr lang="en-US" dirty="0" smtClean="0"/>
              <a:t>5: </a:t>
            </a:r>
            <a:r>
              <a:rPr lang="en-US" dirty="0"/>
              <a:t>Topics </a:t>
            </a:r>
            <a:r>
              <a:rPr lang="en-US" dirty="0" smtClean="0"/>
              <a:t>Not </a:t>
            </a:r>
            <a:r>
              <a:rPr lang="en-US" dirty="0"/>
              <a:t>in ICND1 100-101</a:t>
            </a:r>
            <a:endParaRPr lang="en-US" dirty="0" smtClean="0"/>
          </a:p>
        </p:txBody>
      </p:sp>
      <p:sp>
        <p:nvSpPr>
          <p:cNvPr id="20483" name="Rectangle 34"/>
          <p:cNvSpPr>
            <a:spLocks noGrp="1" noChangeArrowheads="1"/>
          </p:cNvSpPr>
          <p:nvPr>
            <p:ph type="body" idx="4294967295"/>
          </p:nvPr>
        </p:nvSpPr>
        <p:spPr>
          <a:xfrm>
            <a:off x="513134" y="1769423"/>
            <a:ext cx="7940675" cy="3571875"/>
          </a:xfrm>
        </p:spPr>
        <p:txBody>
          <a:bodyPr/>
          <a:lstStyle/>
          <a:p>
            <a:pPr>
              <a:spcBef>
                <a:spcPts val="600"/>
              </a:spcBef>
            </a:pPr>
            <a:r>
              <a:rPr lang="en-US" sz="2000" dirty="0"/>
              <a:t>This section lists topics covered by this chapter that are NOT listed in ICND 100-101 Blueprint posted at </a:t>
            </a:r>
            <a:r>
              <a:rPr lang="en-US" sz="2000" dirty="0">
                <a:hlinkClick r:id="rId3"/>
              </a:rPr>
              <a:t>http://</a:t>
            </a:r>
            <a:r>
              <a:rPr lang="en-US" sz="2000" dirty="0" smtClean="0">
                <a:hlinkClick r:id="rId3"/>
              </a:rPr>
              <a:t>www.cisco.com/web/learning/exams/list/icnd1b.html</a:t>
            </a:r>
            <a:r>
              <a:rPr lang="en-US" sz="2000" dirty="0" smtClean="0"/>
              <a:t>.</a:t>
            </a:r>
            <a:endParaRPr lang="en-US" sz="2000" dirty="0"/>
          </a:p>
          <a:p>
            <a:pPr>
              <a:spcBef>
                <a:spcPts val="600"/>
              </a:spcBef>
            </a:pPr>
            <a:r>
              <a:rPr lang="en-US" sz="2000" dirty="0"/>
              <a:t>Instructors could skip these sections, however they either provide additional information to assist the learner with the topic and/or provide fundamental concepts for the </a:t>
            </a:r>
            <a:r>
              <a:rPr lang="en-US" sz="2000" dirty="0" smtClean="0"/>
              <a:t>learner.</a:t>
            </a:r>
            <a:endParaRPr lang="en-US" sz="2000" dirty="0"/>
          </a:p>
        </p:txBody>
      </p:sp>
    </p:spTree>
    <p:extLst>
      <p:ext uri="{BB962C8B-B14F-4D97-AF65-F5344CB8AC3E}">
        <p14:creationId xmlns:p14="http://schemas.microsoft.com/office/powerpoint/2010/main" val="396325658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441882" y="395844"/>
            <a:ext cx="8145462" cy="838200"/>
          </a:xfrm>
        </p:spPr>
        <p:txBody>
          <a:bodyPr/>
          <a:lstStyle/>
          <a:p>
            <a:pPr eaLnBrk="1" hangingPunct="1"/>
            <a:r>
              <a:rPr lang="en-US" dirty="0"/>
              <a:t>Chapter 5</a:t>
            </a:r>
            <a:r>
              <a:rPr lang="en-US" dirty="0" smtClean="0"/>
              <a:t>: </a:t>
            </a:r>
            <a:r>
              <a:rPr lang="en-US" dirty="0"/>
              <a:t>Topics </a:t>
            </a:r>
            <a:r>
              <a:rPr lang="en-US" dirty="0" smtClean="0"/>
              <a:t>Not </a:t>
            </a:r>
            <a:r>
              <a:rPr lang="en-US" dirty="0"/>
              <a:t>in ICND1 </a:t>
            </a:r>
            <a:r>
              <a:rPr lang="en-US" dirty="0" smtClean="0"/>
              <a:t>100-101 (cont.)</a:t>
            </a:r>
          </a:p>
        </p:txBody>
      </p:sp>
      <p:sp>
        <p:nvSpPr>
          <p:cNvPr id="20483" name="Rectangle 34"/>
          <p:cNvSpPr>
            <a:spLocks noGrp="1" noChangeArrowheads="1"/>
          </p:cNvSpPr>
          <p:nvPr>
            <p:ph type="body" idx="4294967295"/>
          </p:nvPr>
        </p:nvSpPr>
        <p:spPr>
          <a:xfrm>
            <a:off x="477508" y="1805050"/>
            <a:ext cx="7940675" cy="535259"/>
          </a:xfrm>
        </p:spPr>
        <p:txBody>
          <a:bodyPr/>
          <a:lstStyle/>
          <a:p>
            <a:pPr marL="0" indent="0" eaLnBrk="1" hangingPunct="1">
              <a:spcBef>
                <a:spcPct val="30000"/>
              </a:spcBef>
              <a:buNone/>
            </a:pPr>
            <a:r>
              <a:rPr lang="en-US" sz="2000" dirty="0"/>
              <a:t>What sections of  this chapter are NOT in ICND1 100-101 certification blueprint?</a:t>
            </a:r>
          </a:p>
        </p:txBody>
      </p:sp>
      <p:graphicFrame>
        <p:nvGraphicFramePr>
          <p:cNvPr id="2" name="Table 1"/>
          <p:cNvGraphicFramePr>
            <a:graphicFrameLocks noGrp="1"/>
          </p:cNvGraphicFramePr>
          <p:nvPr>
            <p:extLst>
              <p:ext uri="{D42A27DB-BD31-4B8C-83A1-F6EECF244321}">
                <p14:modId xmlns:p14="http://schemas.microsoft.com/office/powerpoint/2010/main" val="1305513593"/>
              </p:ext>
            </p:extLst>
          </p:nvPr>
        </p:nvGraphicFramePr>
        <p:xfrm>
          <a:off x="620729" y="2650157"/>
          <a:ext cx="7718425" cy="1582149"/>
        </p:xfrm>
        <a:graphic>
          <a:graphicData uri="http://schemas.openxmlformats.org/drawingml/2006/table">
            <a:tbl>
              <a:tblPr/>
              <a:tblGrid>
                <a:gridCol w="1153616"/>
                <a:gridCol w="1153616"/>
                <a:gridCol w="5411193"/>
              </a:tblGrid>
              <a:tr h="334536">
                <a:tc>
                  <a:txBody>
                    <a:bodyPr/>
                    <a:lstStyle/>
                    <a:p>
                      <a:pPr algn="l" fontAlgn="b"/>
                      <a:r>
                        <a:rPr lang="en-US" sz="1800" b="0" i="0" u="none" strike="noStrike" dirty="0" smtClean="0">
                          <a:solidFill>
                            <a:srgbClr val="000000"/>
                          </a:solidFill>
                          <a:effectLst/>
                          <a:latin typeface="Arial"/>
                        </a:rPr>
                        <a:t>5.0</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Section</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Introduction</a:t>
                      </a:r>
                      <a:endParaRPr lang="en-US" sz="18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10910">
                <a:tc>
                  <a:txBody>
                    <a:bodyPr/>
                    <a:lstStyle/>
                    <a:p>
                      <a:pPr algn="l" fontAlgn="b"/>
                      <a:r>
                        <a:rPr lang="en-US" sz="1800" b="0" i="0" u="none" strike="noStrike" dirty="0" smtClean="0">
                          <a:solidFill>
                            <a:srgbClr val="000000"/>
                          </a:solidFill>
                          <a:effectLst/>
                          <a:latin typeface="Arial"/>
                        </a:rPr>
                        <a:t>5.2</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Section</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Address Resolution Protocol</a:t>
                      </a:r>
                      <a:endParaRPr lang="en-US" sz="1800" b="0" i="0" u="none" strike="noStrike" baseline="0" dirty="0" smtClean="0">
                        <a:solidFill>
                          <a:srgbClr val="000000"/>
                        </a:solidFill>
                        <a:effectLst/>
                        <a:latin typeface="Arial"/>
                      </a:endParaRPr>
                    </a:p>
                  </a:txBody>
                  <a:tcPr marL="9526" marR="9526" marT="9528" marB="0">
                    <a:lnL>
                      <a:noFill/>
                    </a:lnL>
                    <a:lnR>
                      <a:noFill/>
                    </a:lnR>
                    <a:lnT>
                      <a:noFill/>
                    </a:lnT>
                    <a:lnB>
                      <a:noFill/>
                    </a:lnB>
                    <a:lnTlToBr>
                      <a:noFill/>
                    </a:lnTlToBr>
                    <a:lnBlToTr>
                      <a:noFill/>
                    </a:lnBlToTr>
                    <a:solidFill>
                      <a:srgbClr val="DBEEF3"/>
                    </a:solidFill>
                  </a:tcPr>
                </a:tc>
              </a:tr>
              <a:tr h="301083">
                <a:tc>
                  <a:txBody>
                    <a:bodyPr/>
                    <a:lstStyle/>
                    <a:p>
                      <a:pPr algn="l" fontAlgn="b"/>
                      <a:r>
                        <a:rPr lang="en-US" sz="1800" b="0" i="0" u="none" strike="noStrike" dirty="0" smtClean="0">
                          <a:solidFill>
                            <a:srgbClr val="000000"/>
                          </a:solidFill>
                          <a:effectLst/>
                          <a:latin typeface="Arial"/>
                        </a:rPr>
                        <a:t>5.3.3.3</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Types of Layer 3 Interfaces</a:t>
                      </a:r>
                    </a:p>
                  </a:txBody>
                  <a:tcPr marL="9526" marR="9526" marT="9528" marB="0">
                    <a:lnL>
                      <a:noFill/>
                    </a:lnL>
                    <a:lnR>
                      <a:noFill/>
                    </a:lnR>
                    <a:lnT>
                      <a:noFill/>
                    </a:lnT>
                    <a:lnB>
                      <a:noFill/>
                    </a:lnB>
                    <a:lnTlToBr>
                      <a:noFill/>
                    </a:lnTlToBr>
                    <a:lnBlToTr>
                      <a:noFill/>
                    </a:lnBlToTr>
                    <a:solidFill>
                      <a:srgbClr val="C5D9F1"/>
                    </a:solidFill>
                  </a:tcPr>
                </a:tc>
              </a:tr>
              <a:tr h="323385">
                <a:tc>
                  <a:txBody>
                    <a:bodyPr/>
                    <a:lstStyle/>
                    <a:p>
                      <a:pPr algn="l" fontAlgn="b"/>
                      <a:r>
                        <a:rPr lang="en-US" sz="1800" b="0" i="0" u="none" strike="noStrike" dirty="0" smtClean="0">
                          <a:solidFill>
                            <a:srgbClr val="000000"/>
                          </a:solidFill>
                          <a:effectLst/>
                          <a:latin typeface="Arial"/>
                        </a:rPr>
                        <a:t>5.3.3.4</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dirty="0" smtClean="0">
                          <a:solidFill>
                            <a:srgbClr val="000000"/>
                          </a:solidFill>
                          <a:effectLst/>
                          <a:latin typeface="Arial"/>
                        </a:rPr>
                        <a:t>Page</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800" b="0" i="0" u="none" strike="noStrike" baseline="0" dirty="0" smtClean="0">
                          <a:solidFill>
                            <a:srgbClr val="000000"/>
                          </a:solidFill>
                          <a:effectLst/>
                          <a:latin typeface="Arial"/>
                        </a:rPr>
                        <a:t>Configuring a Router Port on a Layer 3 Switch</a:t>
                      </a:r>
                    </a:p>
                  </a:txBody>
                  <a:tcPr marL="9526" marR="9526" marT="9528" marB="0">
                    <a:lnL>
                      <a:noFill/>
                    </a:lnL>
                    <a:lnR>
                      <a:noFill/>
                    </a:lnR>
                    <a:lnT>
                      <a:noFill/>
                    </a:lnT>
                    <a:lnB>
                      <a:noFill/>
                    </a:lnB>
                    <a:lnTlToBr>
                      <a:noFill/>
                    </a:lnTlToBr>
                    <a:lnBlToTr>
                      <a:noFill/>
                    </a:lnBlToTr>
                    <a:solidFill>
                      <a:srgbClr val="DBEEF3"/>
                    </a:solidFill>
                  </a:tcPr>
                </a:tc>
              </a:tr>
              <a:tr h="312235">
                <a:tc>
                  <a:txBody>
                    <a:bodyPr/>
                    <a:lstStyle/>
                    <a:p>
                      <a:pPr algn="l" fontAlgn="b"/>
                      <a:r>
                        <a:rPr lang="en-US" sz="1800" b="0" i="0" u="none" strike="noStrike" dirty="0" smtClean="0">
                          <a:solidFill>
                            <a:srgbClr val="000000"/>
                          </a:solidFill>
                          <a:effectLst/>
                          <a:latin typeface="Arial"/>
                        </a:rPr>
                        <a:t>5.4</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dirty="0" smtClean="0">
                          <a:solidFill>
                            <a:srgbClr val="000000"/>
                          </a:solidFill>
                          <a:effectLst/>
                          <a:latin typeface="Arial"/>
                        </a:rPr>
                        <a:t>Section</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800" b="0" i="0" u="none" strike="noStrike" baseline="0" dirty="0" smtClean="0">
                          <a:solidFill>
                            <a:srgbClr val="000000"/>
                          </a:solidFill>
                          <a:effectLst/>
                          <a:latin typeface="Arial"/>
                        </a:rPr>
                        <a:t>Summary</a:t>
                      </a:r>
                    </a:p>
                  </a:txBody>
                  <a:tcPr marL="9526" marR="9526" marT="9528" marB="0">
                    <a:lnL>
                      <a:noFill/>
                    </a:lnL>
                    <a:lnR>
                      <a:noFill/>
                    </a:lnR>
                    <a:lnT>
                      <a:noFill/>
                    </a:lnT>
                    <a:lnB>
                      <a:noFill/>
                    </a:lnB>
                    <a:lnTlToBr>
                      <a:noFill/>
                    </a:lnTlToBr>
                    <a:lnBlToTr>
                      <a:noFill/>
                    </a:lnBlToTr>
                    <a:solidFill>
                      <a:srgbClr val="C5D9F1"/>
                    </a:solidFill>
                  </a:tcPr>
                </a:tc>
              </a:tr>
            </a:tbl>
          </a:graphicData>
        </a:graphic>
      </p:graphicFrame>
    </p:spTree>
    <p:extLst>
      <p:ext uri="{BB962C8B-B14F-4D97-AF65-F5344CB8AC3E}">
        <p14:creationId xmlns:p14="http://schemas.microsoft.com/office/powerpoint/2010/main" val="767958556"/>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441882" y="360218"/>
            <a:ext cx="8145462" cy="838200"/>
          </a:xfrm>
        </p:spPr>
        <p:txBody>
          <a:bodyPr/>
          <a:lstStyle/>
          <a:p>
            <a:pPr eaLnBrk="1" hangingPunct="1"/>
            <a:r>
              <a:rPr lang="en-US" dirty="0" smtClean="0"/>
              <a:t>Chapter 5: Objectives</a:t>
            </a:r>
          </a:p>
        </p:txBody>
      </p:sp>
      <p:sp>
        <p:nvSpPr>
          <p:cNvPr id="4099" name="Rectangle 34"/>
          <p:cNvSpPr>
            <a:spLocks noGrp="1" noChangeArrowheads="1"/>
          </p:cNvSpPr>
          <p:nvPr>
            <p:ph type="body" idx="4294967295"/>
          </p:nvPr>
        </p:nvSpPr>
        <p:spPr>
          <a:xfrm>
            <a:off x="536885" y="1417370"/>
            <a:ext cx="7940675" cy="4924053"/>
          </a:xfrm>
        </p:spPr>
        <p:txBody>
          <a:bodyPr/>
          <a:lstStyle/>
          <a:p>
            <a:pPr marL="0" indent="0">
              <a:buNone/>
            </a:pPr>
            <a:r>
              <a:rPr lang="en-US" sz="2000" dirty="0" smtClean="0"/>
              <a:t>Upon completion of this chapter you will be able to:</a:t>
            </a:r>
            <a:endParaRPr lang="en-US" sz="2000" dirty="0"/>
          </a:p>
          <a:p>
            <a:r>
              <a:rPr lang="en-US" sz="2000" dirty="0" smtClean="0"/>
              <a:t>Describe the operation of the Ethernet </a:t>
            </a:r>
            <a:r>
              <a:rPr lang="en-US" sz="2000" dirty="0" err="1" smtClean="0"/>
              <a:t>sublayers</a:t>
            </a:r>
            <a:r>
              <a:rPr lang="en-US" sz="2000" dirty="0" smtClean="0"/>
              <a:t>.</a:t>
            </a:r>
            <a:endParaRPr lang="en-US" sz="2000" dirty="0"/>
          </a:p>
          <a:p>
            <a:r>
              <a:rPr lang="en-US" sz="2000" dirty="0" smtClean="0"/>
              <a:t>Identify the major fields of the Ethernet frame.</a:t>
            </a:r>
            <a:endParaRPr lang="en-US" sz="2000" dirty="0"/>
          </a:p>
          <a:p>
            <a:r>
              <a:rPr lang="en-US" sz="2000" dirty="0" smtClean="0"/>
              <a:t>Describe the purpose and characteristics of the Ethernet MAC address.</a:t>
            </a:r>
            <a:endParaRPr lang="en-US" sz="2000" dirty="0"/>
          </a:p>
          <a:p>
            <a:r>
              <a:rPr lang="en-US" sz="2000" dirty="0" smtClean="0"/>
              <a:t>Describe the purpose of ARP.</a:t>
            </a:r>
          </a:p>
          <a:p>
            <a:r>
              <a:rPr lang="en-US" sz="2000" dirty="0" smtClean="0"/>
              <a:t>Explain how ARP requests impact network and host performance.</a:t>
            </a:r>
          </a:p>
          <a:p>
            <a:r>
              <a:rPr lang="en-US" sz="2000" dirty="0" smtClean="0"/>
              <a:t>Explain basic switching concepts.</a:t>
            </a:r>
          </a:p>
          <a:p>
            <a:r>
              <a:rPr lang="en-US" sz="2000" dirty="0" smtClean="0"/>
              <a:t>Compare fixed configuration and modular switches.</a:t>
            </a:r>
          </a:p>
          <a:p>
            <a:r>
              <a:rPr lang="en-US" sz="2000" dirty="0" smtClean="0"/>
              <a:t>Configure a Layer 3 switch.</a:t>
            </a:r>
            <a:endParaRPr lang="en-US" sz="20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441883" y="372093"/>
            <a:ext cx="8145462" cy="838200"/>
          </a:xfrm>
        </p:spPr>
        <p:txBody>
          <a:bodyPr/>
          <a:lstStyle/>
          <a:p>
            <a:pPr eaLnBrk="1" hangingPunct="1"/>
            <a:r>
              <a:rPr lang="en-US" dirty="0" smtClean="0"/>
              <a:t>Chapter 5: Overview</a:t>
            </a:r>
          </a:p>
        </p:txBody>
      </p:sp>
      <p:sp>
        <p:nvSpPr>
          <p:cNvPr id="5123" name="Rectangle 34"/>
          <p:cNvSpPr>
            <a:spLocks noGrp="1" noChangeArrowheads="1"/>
          </p:cNvSpPr>
          <p:nvPr>
            <p:ph type="body" idx="4294967295"/>
          </p:nvPr>
        </p:nvSpPr>
        <p:spPr>
          <a:xfrm>
            <a:off x="503485" y="1597974"/>
            <a:ext cx="7940675" cy="3571875"/>
          </a:xfrm>
        </p:spPr>
        <p:txBody>
          <a:bodyPr/>
          <a:lstStyle/>
          <a:p>
            <a:pPr marL="0" indent="0">
              <a:buNone/>
            </a:pPr>
            <a:r>
              <a:rPr lang="en-US" sz="2000" dirty="0"/>
              <a:t>This chapter examines the characteristics and operation of Ethernet as it has evolved from a shared </a:t>
            </a:r>
            <a:r>
              <a:rPr lang="en-US" sz="2000" dirty="0" smtClean="0"/>
              <a:t>media, contention-based </a:t>
            </a:r>
            <a:r>
              <a:rPr lang="en-US" sz="2000" dirty="0"/>
              <a:t>data communications technology to today's high bandwidth, full-duplex technology.</a:t>
            </a:r>
            <a:endParaRPr lang="en-US" sz="2000" dirty="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18131" y="348342"/>
            <a:ext cx="8145462" cy="838200"/>
          </a:xfrm>
        </p:spPr>
        <p:txBody>
          <a:bodyPr/>
          <a:lstStyle/>
          <a:p>
            <a:pPr eaLnBrk="1" hangingPunct="1"/>
            <a:r>
              <a:rPr lang="en-US" dirty="0" smtClean="0"/>
              <a:t>Chapter 5: Activities</a:t>
            </a:r>
          </a:p>
        </p:txBody>
      </p:sp>
      <p:sp>
        <p:nvSpPr>
          <p:cNvPr id="6147" name="Rectangle 34"/>
          <p:cNvSpPr>
            <a:spLocks noGrp="1" noChangeArrowheads="1"/>
          </p:cNvSpPr>
          <p:nvPr>
            <p:ph type="body" idx="4294967295"/>
          </p:nvPr>
        </p:nvSpPr>
        <p:spPr>
          <a:xfrm>
            <a:off x="501259" y="1381496"/>
            <a:ext cx="7940675" cy="4605454"/>
          </a:xfrm>
        </p:spPr>
        <p:txBody>
          <a:bodyPr/>
          <a:lstStyle/>
          <a:p>
            <a:pPr marL="0" indent="0" eaLnBrk="1" hangingPunct="1">
              <a:spcBef>
                <a:spcPct val="30000"/>
              </a:spcBef>
              <a:buNone/>
            </a:pPr>
            <a:r>
              <a:rPr lang="en-US" sz="2000" dirty="0" smtClean="0"/>
              <a:t>What activities are associated with this chapter?</a:t>
            </a:r>
          </a:p>
          <a:p>
            <a:pPr eaLnBrk="1" hangingPunct="1">
              <a:spcBef>
                <a:spcPct val="30000"/>
              </a:spcBef>
            </a:pPr>
            <a:r>
              <a:rPr lang="en-US" sz="2000" dirty="0" smtClean="0"/>
              <a:t>5.0.1.2 Class Activity – Join My Social Circle </a:t>
            </a:r>
          </a:p>
          <a:p>
            <a:pPr eaLnBrk="1" hangingPunct="1">
              <a:spcBef>
                <a:spcPct val="30000"/>
              </a:spcBef>
            </a:pPr>
            <a:r>
              <a:rPr lang="en-US" sz="2000" dirty="0" smtClean="0"/>
              <a:t>5.1.1.6 Activity – MAC and LLC </a:t>
            </a:r>
            <a:r>
              <a:rPr lang="en-US" sz="2000" dirty="0" err="1" smtClean="0"/>
              <a:t>Sublayers</a:t>
            </a:r>
            <a:endParaRPr lang="en-US" sz="2000" dirty="0" smtClean="0"/>
          </a:p>
          <a:p>
            <a:pPr eaLnBrk="1" hangingPunct="1">
              <a:spcBef>
                <a:spcPct val="30000"/>
              </a:spcBef>
            </a:pPr>
            <a:r>
              <a:rPr lang="en-US" sz="2000" dirty="0" smtClean="0"/>
              <a:t>5.1.2.4 Activity – Ethernet Frame Fields</a:t>
            </a:r>
          </a:p>
          <a:p>
            <a:pPr eaLnBrk="1" hangingPunct="1">
              <a:spcBef>
                <a:spcPct val="30000"/>
              </a:spcBef>
            </a:pPr>
            <a:r>
              <a:rPr lang="en-US" sz="2000" dirty="0" smtClean="0"/>
              <a:t>5.1.3.6 Activity – Viewing Network Device MAC Addresses</a:t>
            </a:r>
          </a:p>
          <a:p>
            <a:pPr eaLnBrk="1" hangingPunct="1">
              <a:spcBef>
                <a:spcPct val="30000"/>
              </a:spcBef>
            </a:pPr>
            <a:r>
              <a:rPr lang="en-US" sz="2000" dirty="0" smtClean="0"/>
              <a:t>5.1.4.3 Lab – Using </a:t>
            </a:r>
            <a:r>
              <a:rPr lang="en-US" sz="2000" dirty="0" err="1" smtClean="0"/>
              <a:t>Wireshark</a:t>
            </a:r>
            <a:r>
              <a:rPr lang="en-US" sz="2000" dirty="0" smtClean="0"/>
              <a:t> to Examine Ethernet Frames</a:t>
            </a:r>
          </a:p>
          <a:p>
            <a:pPr eaLnBrk="1" hangingPunct="1">
              <a:spcBef>
                <a:spcPct val="30000"/>
              </a:spcBef>
            </a:pPr>
            <a:r>
              <a:rPr lang="en-US" sz="2000" dirty="0" smtClean="0"/>
              <a:t>5.1.4.4 Packet Tracer – Identify MAC and IP Addresses</a:t>
            </a:r>
          </a:p>
          <a:p>
            <a:pPr eaLnBrk="1" hangingPunct="1">
              <a:spcBef>
                <a:spcPct val="30000"/>
              </a:spcBef>
            </a:pPr>
            <a:r>
              <a:rPr lang="en-US" sz="2000" dirty="0" smtClean="0"/>
              <a:t>5.2.1.7 Packet Tracer – Examine the ARP Table</a:t>
            </a:r>
          </a:p>
          <a:p>
            <a:pPr eaLnBrk="1" hangingPunct="1">
              <a:spcBef>
                <a:spcPct val="30000"/>
              </a:spcBef>
            </a:pPr>
            <a:r>
              <a:rPr lang="en-US" sz="2000" dirty="0" smtClean="0"/>
              <a:t>5.2.1.8 Lab – Observing ARP with Windows CLI, IOS CLI and </a:t>
            </a:r>
            <a:r>
              <a:rPr lang="en-US" sz="2000" dirty="0" err="1" smtClean="0"/>
              <a:t>Wireshark</a:t>
            </a:r>
            <a:endParaRPr lang="en-US" sz="2000" dirty="0" smtClean="0"/>
          </a:p>
          <a:p>
            <a:pPr eaLnBrk="1" hangingPunct="1">
              <a:spcBef>
                <a:spcPct val="30000"/>
              </a:spcBef>
            </a:pPr>
            <a:r>
              <a:rPr lang="en-US" sz="2000" dirty="0" smtClean="0"/>
              <a:t>5.3.1.7 Activity – Frame Forwarding Methods</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1882" y="360218"/>
            <a:ext cx="8145462" cy="838200"/>
          </a:xfrm>
        </p:spPr>
        <p:txBody>
          <a:bodyPr/>
          <a:lstStyle/>
          <a:p>
            <a:pPr eaLnBrk="1" hangingPunct="1"/>
            <a:r>
              <a:rPr lang="en-US" dirty="0" smtClean="0"/>
              <a:t>Chapter 5: Activities (cont.)</a:t>
            </a:r>
          </a:p>
        </p:txBody>
      </p:sp>
      <p:sp>
        <p:nvSpPr>
          <p:cNvPr id="6147" name="Rectangle 34"/>
          <p:cNvSpPr>
            <a:spLocks noGrp="1" noChangeArrowheads="1"/>
          </p:cNvSpPr>
          <p:nvPr>
            <p:ph type="body" idx="4294967295"/>
          </p:nvPr>
        </p:nvSpPr>
        <p:spPr>
          <a:xfrm>
            <a:off x="513135" y="1428997"/>
            <a:ext cx="7940675" cy="4605454"/>
          </a:xfrm>
        </p:spPr>
        <p:txBody>
          <a:bodyPr/>
          <a:lstStyle/>
          <a:p>
            <a:pPr eaLnBrk="1" hangingPunct="1">
              <a:spcBef>
                <a:spcPct val="30000"/>
              </a:spcBef>
            </a:pPr>
            <a:r>
              <a:rPr lang="en-US" sz="2000" dirty="0" smtClean="0"/>
              <a:t>5.3.1.9 Activity – Switch It!</a:t>
            </a:r>
          </a:p>
          <a:p>
            <a:pPr eaLnBrk="1" hangingPunct="1">
              <a:spcBef>
                <a:spcPct val="30000"/>
              </a:spcBef>
            </a:pPr>
            <a:r>
              <a:rPr lang="en-US" sz="2000" dirty="0" smtClean="0"/>
              <a:t>5.3.1.10 Lab – Viewing the Switch MAC Address Table</a:t>
            </a:r>
          </a:p>
          <a:p>
            <a:pPr eaLnBrk="1" hangingPunct="1">
              <a:spcBef>
                <a:spcPct val="30000"/>
              </a:spcBef>
            </a:pPr>
            <a:r>
              <a:rPr lang="en-US" sz="2000" dirty="0" smtClean="0"/>
              <a:t>5.3.3.5 Packet Tracer – Configure Layer 3 Switches</a:t>
            </a:r>
          </a:p>
          <a:p>
            <a:pPr eaLnBrk="1" hangingPunct="1">
              <a:spcBef>
                <a:spcPct val="30000"/>
              </a:spcBef>
            </a:pPr>
            <a:r>
              <a:rPr lang="en-US" sz="2000" dirty="0" smtClean="0"/>
              <a:t>5.4.1.1 Activity – MAC and Choose…</a:t>
            </a:r>
          </a:p>
          <a:p>
            <a:pPr marL="457200" lvl="1" indent="0" eaLnBrk="1" hangingPunct="1">
              <a:spcBef>
                <a:spcPct val="30000"/>
              </a:spcBef>
              <a:buNone/>
            </a:pPr>
            <a:endParaRPr lang="en-US" b="1" dirty="0" smtClean="0"/>
          </a:p>
        </p:txBody>
      </p:sp>
    </p:spTree>
    <p:extLst>
      <p:ext uri="{BB962C8B-B14F-4D97-AF65-F5344CB8AC3E}">
        <p14:creationId xmlns:p14="http://schemas.microsoft.com/office/powerpoint/2010/main" val="422732431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50956" y="342935"/>
            <a:ext cx="8307614" cy="838200"/>
          </a:xfrm>
        </p:spPr>
        <p:txBody>
          <a:bodyPr/>
          <a:lstStyle/>
          <a:p>
            <a:pPr eaLnBrk="1" hangingPunct="1"/>
            <a:r>
              <a:rPr lang="en-US" sz="3000" dirty="0" smtClean="0"/>
              <a:t>Chapter 5: Packet Tracer Activity Password</a:t>
            </a:r>
          </a:p>
        </p:txBody>
      </p:sp>
      <p:sp>
        <p:nvSpPr>
          <p:cNvPr id="7171" name="Rectangle 34"/>
          <p:cNvSpPr>
            <a:spLocks noGrp="1" noChangeArrowheads="1"/>
          </p:cNvSpPr>
          <p:nvPr>
            <p:ph type="body" idx="4294967295"/>
          </p:nvPr>
        </p:nvSpPr>
        <p:spPr>
          <a:xfrm>
            <a:off x="539788" y="1583217"/>
            <a:ext cx="7940675" cy="3571875"/>
          </a:xfrm>
        </p:spPr>
        <p:txBody>
          <a:bodyPr/>
          <a:lstStyle/>
          <a:p>
            <a:pPr marL="0" indent="0" eaLnBrk="1" hangingPunct="1">
              <a:spcBef>
                <a:spcPct val="30000"/>
              </a:spcBef>
              <a:buNone/>
            </a:pPr>
            <a:r>
              <a:rPr lang="en-US" sz="2000" dirty="0" smtClean="0"/>
              <a:t>The password for all the Packet Tracer activities in this chapter is:</a:t>
            </a:r>
          </a:p>
          <a:p>
            <a:pPr marL="52388" lvl="1" indent="0" eaLnBrk="1" hangingPunct="1">
              <a:spcBef>
                <a:spcPct val="30000"/>
              </a:spcBef>
              <a:buNone/>
            </a:pPr>
            <a:r>
              <a:rPr lang="pt-BR" b="1" dirty="0" smtClean="0"/>
              <a:t>PT_ccna5</a:t>
            </a:r>
            <a:endParaRPr lang="en-US" b="1" dirty="0" smtClean="0"/>
          </a:p>
          <a:p>
            <a:pPr eaLnBrk="1" hangingPunct="1">
              <a:spcBef>
                <a:spcPct val="30000"/>
              </a:spcBef>
              <a:buNone/>
            </a:pPr>
            <a:endParaRPr lang="en-US" sz="1600" dirty="0" smtClean="0"/>
          </a:p>
        </p:txBody>
      </p:sp>
    </p:spTree>
    <p:extLst>
      <p:ext uri="{BB962C8B-B14F-4D97-AF65-F5344CB8AC3E}">
        <p14:creationId xmlns:p14="http://schemas.microsoft.com/office/powerpoint/2010/main" val="1613671276"/>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441882" y="348343"/>
            <a:ext cx="8145462" cy="838200"/>
          </a:xfrm>
        </p:spPr>
        <p:txBody>
          <a:bodyPr/>
          <a:lstStyle/>
          <a:p>
            <a:pPr eaLnBrk="1" hangingPunct="1"/>
            <a:r>
              <a:rPr lang="en-US" dirty="0" smtClean="0"/>
              <a:t>Chapter </a:t>
            </a:r>
            <a:r>
              <a:rPr lang="en-US" dirty="0"/>
              <a:t>5</a:t>
            </a:r>
            <a:r>
              <a:rPr lang="en-US" dirty="0" smtClean="0"/>
              <a:t>: Assessment</a:t>
            </a:r>
          </a:p>
        </p:txBody>
      </p:sp>
      <p:sp>
        <p:nvSpPr>
          <p:cNvPr id="7171" name="Rectangle 34"/>
          <p:cNvSpPr>
            <a:spLocks noGrp="1" noChangeArrowheads="1"/>
          </p:cNvSpPr>
          <p:nvPr>
            <p:ph type="body" idx="4294967295"/>
          </p:nvPr>
        </p:nvSpPr>
        <p:spPr>
          <a:xfrm>
            <a:off x="515484" y="1546349"/>
            <a:ext cx="7940675" cy="3571875"/>
          </a:xfrm>
        </p:spPr>
        <p:txBody>
          <a:bodyPr/>
          <a:lstStyle/>
          <a:p>
            <a:pPr eaLnBrk="1" hangingPunct="1">
              <a:spcBef>
                <a:spcPct val="30000"/>
              </a:spcBef>
            </a:pPr>
            <a:r>
              <a:rPr lang="en-US" sz="2000" dirty="0" smtClean="0"/>
              <a:t>Students should complete the Chapter 5 Assessment after they have completed Chapter 5.</a:t>
            </a:r>
          </a:p>
          <a:p>
            <a:pPr eaLnBrk="1" hangingPunct="1">
              <a:spcBef>
                <a:spcPct val="30000"/>
              </a:spcBef>
            </a:pPr>
            <a:r>
              <a:rPr lang="en-US" sz="2000" dirty="0"/>
              <a:t>Worksheets, labs, and quizzes can </a:t>
            </a:r>
            <a:r>
              <a:rPr lang="en-US" sz="2000" dirty="0" smtClean="0"/>
              <a:t>be used to informally assess student progress.</a:t>
            </a:r>
          </a:p>
          <a:p>
            <a:pPr eaLnBrk="1" hangingPunct="1">
              <a:spcBef>
                <a:spcPct val="30000"/>
              </a:spcBef>
            </a:pPr>
            <a:endParaRPr lang="en-US" sz="2000"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3"/>
          <p:cNvSpPr>
            <a:spLocks noGrp="1" noChangeArrowheads="1"/>
          </p:cNvSpPr>
          <p:nvPr>
            <p:ph type="title" idx="4294967295"/>
          </p:nvPr>
        </p:nvSpPr>
        <p:spPr>
          <a:xfrm>
            <a:off x="418132" y="336467"/>
            <a:ext cx="8145462" cy="838200"/>
          </a:xfrm>
        </p:spPr>
        <p:txBody>
          <a:bodyPr/>
          <a:lstStyle/>
          <a:p>
            <a:pPr eaLnBrk="1" hangingPunct="1"/>
            <a:r>
              <a:rPr lang="en-US" dirty="0" smtClean="0"/>
              <a:t>Chapter </a:t>
            </a:r>
            <a:r>
              <a:rPr lang="en-US" dirty="0"/>
              <a:t>5</a:t>
            </a:r>
            <a:r>
              <a:rPr lang="en-US" dirty="0" smtClean="0"/>
              <a:t>: New Terms</a:t>
            </a:r>
          </a:p>
        </p:txBody>
      </p:sp>
      <p:sp>
        <p:nvSpPr>
          <p:cNvPr id="8195" name="Rectangle 34"/>
          <p:cNvSpPr>
            <a:spLocks noGrp="1" noChangeArrowheads="1"/>
          </p:cNvSpPr>
          <p:nvPr>
            <p:ph type="body" idx="4294967295"/>
          </p:nvPr>
        </p:nvSpPr>
        <p:spPr>
          <a:xfrm>
            <a:off x="489383" y="1345870"/>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936741443"/>
              </p:ext>
            </p:extLst>
          </p:nvPr>
        </p:nvGraphicFramePr>
        <p:xfrm>
          <a:off x="582160" y="1718045"/>
          <a:ext cx="7718425" cy="4054606"/>
        </p:xfrm>
        <a:graphic>
          <a:graphicData uri="http://schemas.openxmlformats.org/drawingml/2006/table">
            <a:tbl>
              <a:tblPr/>
              <a:tblGrid>
                <a:gridCol w="1356338"/>
                <a:gridCol w="6362087"/>
              </a:tblGrid>
              <a:tr h="953903">
                <a:tc>
                  <a:txBody>
                    <a:bodyPr/>
                    <a:lstStyle/>
                    <a:p>
                      <a:pPr algn="l" fontAlgn="b"/>
                      <a:r>
                        <a:rPr lang="en-US" sz="1400" b="1" i="0" u="none" strike="noStrike" dirty="0" smtClean="0">
                          <a:solidFill>
                            <a:srgbClr val="000000"/>
                          </a:solidFill>
                          <a:effectLst/>
                          <a:latin typeface="Arial"/>
                        </a:rPr>
                        <a:t>5.1.1.1</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IEEE</a:t>
                      </a:r>
                      <a:r>
                        <a:rPr lang="en-US" sz="1600" b="0" i="0" u="none" strike="noStrike" baseline="0" dirty="0" smtClean="0">
                          <a:solidFill>
                            <a:srgbClr val="000000"/>
                          </a:solidFill>
                          <a:effectLst/>
                          <a:latin typeface="Arial"/>
                        </a:rPr>
                        <a:t> 802.2</a:t>
                      </a:r>
                    </a:p>
                    <a:p>
                      <a:pPr algn="l" fontAlgn="b"/>
                      <a:r>
                        <a:rPr lang="en-US" sz="1600" b="0" i="0" u="none" strike="noStrike" baseline="0" dirty="0" smtClean="0">
                          <a:solidFill>
                            <a:srgbClr val="000000"/>
                          </a:solidFill>
                          <a:effectLst/>
                          <a:latin typeface="Arial"/>
                        </a:rPr>
                        <a:t>IEEE 802.3</a:t>
                      </a:r>
                    </a:p>
                    <a:p>
                      <a:pPr algn="l" fontAlgn="b"/>
                      <a:r>
                        <a:rPr lang="en-US" sz="1600" b="0" i="0" u="none" strike="noStrike" baseline="0" dirty="0" smtClean="0">
                          <a:solidFill>
                            <a:srgbClr val="000000"/>
                          </a:solidFill>
                          <a:effectLst/>
                          <a:latin typeface="Arial"/>
                        </a:rPr>
                        <a:t>LLC </a:t>
                      </a:r>
                      <a:r>
                        <a:rPr lang="en-US" sz="1600" b="0" i="0" u="none" strike="noStrike" baseline="0" dirty="0" err="1" smtClean="0">
                          <a:solidFill>
                            <a:srgbClr val="000000"/>
                          </a:solidFill>
                          <a:effectLst/>
                          <a:latin typeface="Arial"/>
                        </a:rPr>
                        <a:t>Sublayer</a:t>
                      </a:r>
                      <a:endParaRPr lang="en-US" sz="1600" b="0" i="0" u="none" strike="noStrike" baseline="0" dirty="0" smtClean="0">
                        <a:solidFill>
                          <a:srgbClr val="000000"/>
                        </a:solidFill>
                        <a:effectLst/>
                        <a:latin typeface="Arial"/>
                      </a:endParaRPr>
                    </a:p>
                    <a:p>
                      <a:pPr algn="l" fontAlgn="b"/>
                      <a:r>
                        <a:rPr lang="en-US" sz="1600" b="0" i="0" u="none" strike="noStrike" baseline="0" dirty="0" smtClean="0">
                          <a:solidFill>
                            <a:srgbClr val="000000"/>
                          </a:solidFill>
                          <a:effectLst/>
                          <a:latin typeface="Arial"/>
                        </a:rPr>
                        <a:t>MAC </a:t>
                      </a:r>
                      <a:r>
                        <a:rPr lang="en-US" sz="1600" b="0" i="0" u="none" strike="noStrike" baseline="0" dirty="0" err="1" smtClean="0">
                          <a:solidFill>
                            <a:srgbClr val="000000"/>
                          </a:solidFill>
                          <a:effectLst/>
                          <a:latin typeface="Arial"/>
                        </a:rPr>
                        <a:t>Sublayer</a:t>
                      </a:r>
                      <a:endParaRPr lang="en-US" sz="1600" b="0" i="0" u="none" strike="noStrike" baseline="0"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812163">
                <a:tc>
                  <a:txBody>
                    <a:bodyPr/>
                    <a:lstStyle/>
                    <a:p>
                      <a:pPr algn="l" fontAlgn="b"/>
                      <a:r>
                        <a:rPr lang="en-US" sz="1400" b="1" i="0" u="none" strike="noStrike" dirty="0" smtClean="0">
                          <a:solidFill>
                            <a:srgbClr val="000000"/>
                          </a:solidFill>
                          <a:effectLst/>
                          <a:latin typeface="Arial"/>
                        </a:rPr>
                        <a:t>5.1.1.2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Data Encapsulation</a:t>
                      </a:r>
                    </a:p>
                    <a:p>
                      <a:pPr algn="l" fontAlgn="b"/>
                      <a:r>
                        <a:rPr lang="en-US" sz="1600" b="0" i="0" u="none" strike="noStrike" baseline="0" dirty="0" smtClean="0">
                          <a:solidFill>
                            <a:srgbClr val="000000"/>
                          </a:solidFill>
                          <a:effectLst/>
                          <a:latin typeface="Arial"/>
                        </a:rPr>
                        <a:t>Frame Delimiting</a:t>
                      </a:r>
                    </a:p>
                    <a:p>
                      <a:pPr algn="l" fontAlgn="b"/>
                      <a:r>
                        <a:rPr lang="en-US" sz="1600" b="0" i="0" u="none" strike="noStrike" baseline="0" dirty="0" smtClean="0">
                          <a:solidFill>
                            <a:srgbClr val="000000"/>
                          </a:solidFill>
                          <a:effectLst/>
                          <a:latin typeface="Arial"/>
                        </a:rPr>
                        <a:t>Cyclic Redundancy Check</a:t>
                      </a:r>
                    </a:p>
                    <a:p>
                      <a:pPr algn="l" fontAlgn="b"/>
                      <a:r>
                        <a:rPr lang="en-US" sz="1600" b="0" i="0" u="none" strike="noStrike" baseline="0" dirty="0" smtClean="0">
                          <a:solidFill>
                            <a:srgbClr val="000000"/>
                          </a:solidFill>
                          <a:effectLst/>
                          <a:latin typeface="Arial"/>
                        </a:rPr>
                        <a:t>Carrier Sense Multiple Access (CSMA)</a:t>
                      </a:r>
                    </a:p>
                  </a:txBody>
                  <a:tcPr marL="9526" marR="9526" marT="9528" marB="0" anchor="b">
                    <a:lnL>
                      <a:noFill/>
                    </a:lnL>
                    <a:lnR>
                      <a:noFill/>
                    </a:lnR>
                    <a:lnT>
                      <a:noFill/>
                    </a:lnT>
                    <a:lnB>
                      <a:noFill/>
                    </a:lnB>
                    <a:lnTlToBr>
                      <a:noFill/>
                    </a:lnTlToBr>
                    <a:lnBlToTr>
                      <a:noFill/>
                    </a:lnBlToTr>
                    <a:solidFill>
                      <a:srgbClr val="DBEEF3"/>
                    </a:solidFill>
                  </a:tcPr>
                </a:tc>
              </a:tr>
              <a:tr h="305851">
                <a:tc>
                  <a:txBody>
                    <a:bodyPr/>
                    <a:lstStyle/>
                    <a:p>
                      <a:pPr algn="l" fontAlgn="b"/>
                      <a:r>
                        <a:rPr lang="en-US" sz="1400" b="1" i="0" u="none" strike="noStrike" dirty="0" smtClean="0">
                          <a:solidFill>
                            <a:srgbClr val="000000"/>
                          </a:solidFill>
                          <a:effectLst/>
                          <a:latin typeface="Arial"/>
                        </a:rPr>
                        <a:t>5.1.1.3</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CSMA/Collision Avoidance</a:t>
                      </a:r>
                      <a:endParaRPr lang="en-US" sz="1600" b="0" i="0" u="none" strike="noStrike" baseline="0"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296883">
                <a:tc>
                  <a:txBody>
                    <a:bodyPr/>
                    <a:lstStyle/>
                    <a:p>
                      <a:pPr algn="l" fontAlgn="b"/>
                      <a:r>
                        <a:rPr lang="en-US" sz="1400" b="1" i="0" u="none" strike="noStrike" dirty="0" smtClean="0">
                          <a:solidFill>
                            <a:srgbClr val="000000"/>
                          </a:solidFill>
                          <a:effectLst/>
                          <a:latin typeface="Arial"/>
                        </a:rPr>
                        <a:t>5.1.1.4</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Organizationally Unique Identifier (OUI)</a:t>
                      </a:r>
                    </a:p>
                  </a:txBody>
                  <a:tcPr marL="9526" marR="9526" marT="9528" marB="0" anchor="b">
                    <a:lnL>
                      <a:noFill/>
                    </a:lnL>
                    <a:lnR>
                      <a:noFill/>
                    </a:lnR>
                    <a:lnT>
                      <a:noFill/>
                    </a:lnT>
                    <a:lnB>
                      <a:noFill/>
                    </a:lnB>
                    <a:lnTlToBr>
                      <a:noFill/>
                    </a:lnTlToBr>
                    <a:lnBlToTr>
                      <a:noFill/>
                    </a:lnBlToTr>
                    <a:solidFill>
                      <a:srgbClr val="DBEEF3"/>
                    </a:solidFill>
                  </a:tcPr>
                </a:tc>
              </a:tr>
              <a:tr h="370827">
                <a:tc>
                  <a:txBody>
                    <a:bodyPr/>
                    <a:lstStyle/>
                    <a:p>
                      <a:pPr algn="l" fontAlgn="b"/>
                      <a:r>
                        <a:rPr lang="en-US" sz="1400" b="1" i="0" u="none" strike="noStrike" dirty="0" smtClean="0">
                          <a:solidFill>
                            <a:srgbClr val="000000"/>
                          </a:solidFill>
                          <a:effectLst/>
                          <a:latin typeface="Arial"/>
                        </a:rPr>
                        <a:t>5.1.2.1</a:t>
                      </a: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Ethernet II</a:t>
                      </a:r>
                    </a:p>
                    <a:p>
                      <a:pPr algn="l" fontAlgn="b"/>
                      <a:r>
                        <a:rPr lang="en-US" sz="1600" b="0" i="0" u="none" strike="noStrike" baseline="0" dirty="0" smtClean="0">
                          <a:solidFill>
                            <a:srgbClr val="000000"/>
                          </a:solidFill>
                          <a:effectLst/>
                          <a:latin typeface="Arial"/>
                        </a:rPr>
                        <a:t>Start Frame Delimiter</a:t>
                      </a:r>
                    </a:p>
                  </a:txBody>
                  <a:tcPr marL="9526" marR="9526" marT="9528" marB="0" anchor="b">
                    <a:lnL>
                      <a:noFill/>
                    </a:lnL>
                    <a:lnR>
                      <a:noFill/>
                    </a:lnR>
                    <a:lnT>
                      <a:noFill/>
                    </a:lnT>
                    <a:lnB>
                      <a:noFill/>
                    </a:lnB>
                    <a:lnTlToBr>
                      <a:noFill/>
                    </a:lnTlToBr>
                    <a:lnBlToTr>
                      <a:noFill/>
                    </a:lnBlToTr>
                    <a:solidFill>
                      <a:srgbClr val="C5D9F1"/>
                    </a:solidFill>
                  </a:tcPr>
                </a:tc>
              </a:tr>
              <a:tr h="370827">
                <a:tc>
                  <a:txBody>
                    <a:bodyPr/>
                    <a:lstStyle/>
                    <a:p>
                      <a:pPr algn="l" fontAlgn="b"/>
                      <a:r>
                        <a:rPr lang="en-US" sz="1400" b="1" i="0" u="none" strike="noStrike" dirty="0" smtClean="0">
                          <a:solidFill>
                            <a:srgbClr val="000000"/>
                          </a:solidFill>
                          <a:effectLst/>
                          <a:latin typeface="Arial"/>
                        </a:rPr>
                        <a:t>5.1.2.2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Frame Check Sequence (FCS)</a:t>
                      </a:r>
                    </a:p>
                    <a:p>
                      <a:pPr algn="l" fontAlgn="b"/>
                      <a:r>
                        <a:rPr lang="en-US" sz="1600" b="0" i="0" u="none" strike="noStrike" baseline="0" dirty="0" smtClean="0">
                          <a:solidFill>
                            <a:srgbClr val="000000"/>
                          </a:solidFill>
                          <a:effectLst/>
                          <a:latin typeface="Arial"/>
                        </a:rPr>
                        <a:t>Runt Frame</a:t>
                      </a:r>
                    </a:p>
                    <a:p>
                      <a:pPr algn="l" fontAlgn="b"/>
                      <a:r>
                        <a:rPr lang="en-US" sz="1600" b="0" i="0" u="none" strike="noStrike" baseline="0" dirty="0" smtClean="0">
                          <a:solidFill>
                            <a:srgbClr val="000000"/>
                          </a:solidFill>
                          <a:effectLst/>
                          <a:latin typeface="Arial"/>
                        </a:rPr>
                        <a:t>Virtual Local Area Network (VLAN)</a:t>
                      </a:r>
                    </a:p>
                    <a:p>
                      <a:pPr algn="l" fontAlgn="b"/>
                      <a:r>
                        <a:rPr lang="en-US" sz="1600" b="0" i="0" u="none" strike="noStrike" baseline="0" dirty="0" smtClean="0">
                          <a:solidFill>
                            <a:srgbClr val="000000"/>
                          </a:solidFill>
                          <a:effectLst/>
                          <a:latin typeface="Arial"/>
                        </a:rPr>
                        <a:t>802.1Q VLAN Tag</a:t>
                      </a:r>
                    </a:p>
                  </a:txBody>
                  <a:tcPr marL="9526" marR="9526" marT="9528" marB="0" anchor="b">
                    <a:lnL>
                      <a:noFill/>
                    </a:lnL>
                    <a:lnR>
                      <a:noFill/>
                    </a:lnR>
                    <a:lnT>
                      <a:noFill/>
                    </a:lnT>
                    <a:lnB>
                      <a:noFill/>
                    </a:lnB>
                    <a:lnTlToBr>
                      <a:noFill/>
                    </a:lnTlToBr>
                    <a:lnBlToTr>
                      <a:noFill/>
                    </a:lnBlToTr>
                    <a:solidFill>
                      <a:srgbClr val="DBEEF3"/>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3"/>
          <p:cNvSpPr>
            <a:spLocks noGrp="1" noChangeArrowheads="1"/>
          </p:cNvSpPr>
          <p:nvPr>
            <p:ph type="title" idx="4294967295"/>
          </p:nvPr>
        </p:nvSpPr>
        <p:spPr>
          <a:xfrm>
            <a:off x="430007" y="360218"/>
            <a:ext cx="8145462" cy="838200"/>
          </a:xfrm>
        </p:spPr>
        <p:txBody>
          <a:bodyPr/>
          <a:lstStyle/>
          <a:p>
            <a:pPr eaLnBrk="1" hangingPunct="1"/>
            <a:r>
              <a:rPr lang="en-US" dirty="0" smtClean="0"/>
              <a:t>Chapter 5: New Terms (cont.) </a:t>
            </a:r>
          </a:p>
        </p:txBody>
      </p:sp>
      <p:sp>
        <p:nvSpPr>
          <p:cNvPr id="9219" name="Rectangle 34"/>
          <p:cNvSpPr>
            <a:spLocks noGrp="1" noChangeArrowheads="1"/>
          </p:cNvSpPr>
          <p:nvPr>
            <p:ph type="body" idx="4294967295"/>
          </p:nvPr>
        </p:nvSpPr>
        <p:spPr>
          <a:xfrm>
            <a:off x="513134" y="1535876"/>
            <a:ext cx="7940675" cy="493713"/>
          </a:xfrm>
        </p:spPr>
        <p:txBody>
          <a:bodyPr/>
          <a:lstStyle/>
          <a:p>
            <a:pPr marL="0" indent="0" eaLnBrk="1" hangingPunct="1">
              <a:spcBef>
                <a:spcPct val="30000"/>
              </a:spcBef>
              <a:buNone/>
            </a:pPr>
            <a:r>
              <a:rPr lang="en-US" sz="2000" dirty="0" smtClean="0"/>
              <a:t>What terms are introduced in this chapter?</a:t>
            </a:r>
          </a:p>
        </p:txBody>
      </p:sp>
      <p:graphicFrame>
        <p:nvGraphicFramePr>
          <p:cNvPr id="5" name="Group 32"/>
          <p:cNvGraphicFramePr>
            <a:graphicFrameLocks noGrp="1"/>
          </p:cNvGraphicFramePr>
          <p:nvPr>
            <p:extLst>
              <p:ext uri="{D42A27DB-BD31-4B8C-83A1-F6EECF244321}">
                <p14:modId xmlns:p14="http://schemas.microsoft.com/office/powerpoint/2010/main" val="2807743365"/>
              </p:ext>
            </p:extLst>
          </p:nvPr>
        </p:nvGraphicFramePr>
        <p:xfrm>
          <a:off x="615497" y="1948919"/>
          <a:ext cx="7718425" cy="4160742"/>
        </p:xfrm>
        <a:graphic>
          <a:graphicData uri="http://schemas.openxmlformats.org/drawingml/2006/table">
            <a:tbl>
              <a:tblPr/>
              <a:tblGrid>
                <a:gridCol w="1350793"/>
                <a:gridCol w="6367632"/>
              </a:tblGrid>
              <a:tr h="302904">
                <a:tc>
                  <a:txBody>
                    <a:bodyPr/>
                    <a:lstStyle/>
                    <a:p>
                      <a:pPr algn="l" fontAlgn="b"/>
                      <a:r>
                        <a:rPr lang="en-US" sz="1400" b="1" i="0" u="none" strike="noStrike" dirty="0" smtClean="0">
                          <a:solidFill>
                            <a:srgbClr val="000000"/>
                          </a:solidFill>
                          <a:effectLst/>
                          <a:latin typeface="Arial"/>
                        </a:rPr>
                        <a:t>5.1.2.3</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Prea</a:t>
                      </a:r>
                      <a:r>
                        <a:rPr lang="en-US" sz="1600" b="0" i="0" u="none" strike="noStrike" baseline="0" dirty="0" smtClean="0">
                          <a:solidFill>
                            <a:srgbClr val="000000"/>
                          </a:solidFill>
                          <a:effectLst/>
                          <a:latin typeface="Arial"/>
                        </a:rPr>
                        <a:t>mble</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12234">
                <a:tc>
                  <a:txBody>
                    <a:bodyPr/>
                    <a:lstStyle/>
                    <a:p>
                      <a:pPr algn="l" fontAlgn="b"/>
                      <a:r>
                        <a:rPr lang="en-US" sz="1400" b="1" i="0" u="none" strike="noStrike" dirty="0" smtClean="0">
                          <a:solidFill>
                            <a:srgbClr val="000000"/>
                          </a:solidFill>
                          <a:effectLst/>
                          <a:latin typeface="Arial"/>
                        </a:rPr>
                        <a:t>5.1.3.1</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Hexadecimal</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5.1.3.3</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Unicast MAC Address</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01690">
                <a:tc>
                  <a:txBody>
                    <a:bodyPr/>
                    <a:lstStyle/>
                    <a:p>
                      <a:pPr algn="l" fontAlgn="b"/>
                      <a:r>
                        <a:rPr lang="en-US" sz="1400" b="1" i="0" u="none" strike="noStrike" dirty="0" smtClean="0">
                          <a:solidFill>
                            <a:srgbClr val="000000"/>
                          </a:solidFill>
                          <a:effectLst/>
                          <a:latin typeface="Arial"/>
                        </a:rPr>
                        <a:t>5.1.3.4</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Broadcast MAC Address</a:t>
                      </a: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5.1.3.5</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Multicast MAC Address</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01690">
                <a:tc>
                  <a:txBody>
                    <a:bodyPr/>
                    <a:lstStyle/>
                    <a:p>
                      <a:pPr algn="l" fontAlgn="b"/>
                      <a:r>
                        <a:rPr lang="en-US" sz="1400" b="1" i="0" u="none" strike="noStrike" dirty="0" smtClean="0">
                          <a:solidFill>
                            <a:srgbClr val="000000"/>
                          </a:solidFill>
                          <a:effectLst/>
                          <a:latin typeface="Arial"/>
                        </a:rPr>
                        <a:t>5.1.4.1</a:t>
                      </a: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Physical Address</a:t>
                      </a:r>
                    </a:p>
                    <a:p>
                      <a:pPr algn="l" fontAlgn="b"/>
                      <a:r>
                        <a:rPr lang="en-US" sz="1600" b="0" i="0" u="none" strike="noStrike" dirty="0" smtClean="0">
                          <a:solidFill>
                            <a:srgbClr val="000000"/>
                          </a:solidFill>
                          <a:effectLst/>
                          <a:latin typeface="Arial"/>
                        </a:rPr>
                        <a:t>Logical Address</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5.1.4.2</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dirty="0" smtClean="0">
                          <a:solidFill>
                            <a:srgbClr val="000000"/>
                          </a:solidFill>
                          <a:effectLst/>
                          <a:latin typeface="Arial"/>
                        </a:rPr>
                        <a:t>Address Resolution</a:t>
                      </a:r>
                      <a:r>
                        <a:rPr lang="en-US" sz="1600" b="0" i="0" u="none" strike="noStrike" baseline="0" dirty="0" smtClean="0">
                          <a:solidFill>
                            <a:srgbClr val="000000"/>
                          </a:solidFill>
                          <a:effectLst/>
                          <a:latin typeface="Arial"/>
                        </a:rPr>
                        <a:t> Protocol (ARP)</a:t>
                      </a:r>
                      <a:endParaRPr lang="en-US" sz="1600" b="0" i="0" u="none" strike="noStrike" dirty="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r>
              <a:tr h="301690">
                <a:tc>
                  <a:txBody>
                    <a:bodyPr/>
                    <a:lstStyle/>
                    <a:p>
                      <a:pPr algn="l" fontAlgn="b"/>
                      <a:r>
                        <a:rPr lang="en-US" sz="1400" b="1" i="0" u="none" strike="noStrike" dirty="0" smtClean="0">
                          <a:solidFill>
                            <a:srgbClr val="000000"/>
                          </a:solidFill>
                          <a:effectLst/>
                          <a:latin typeface="Arial"/>
                        </a:rPr>
                        <a:t>5.2.1.2</a:t>
                      </a:r>
                    </a:p>
                    <a:p>
                      <a:pPr algn="l" fontAlgn="b"/>
                      <a:endParaRPr lang="en-US" sz="1400" b="1" i="0" u="none" strike="noStrike" dirty="0" smtClean="0">
                        <a:solidFill>
                          <a:srgbClr val="000000"/>
                        </a:solidFill>
                        <a:effectLst/>
                        <a:latin typeface="Arial"/>
                      </a:endParaRP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dirty="0" smtClean="0">
                          <a:solidFill>
                            <a:srgbClr val="000000"/>
                          </a:solidFill>
                          <a:effectLst/>
                          <a:latin typeface="Arial"/>
                        </a:rPr>
                        <a:t>ARP Table</a:t>
                      </a:r>
                      <a:r>
                        <a:rPr lang="en-US" sz="1600" b="0" i="0" u="none" strike="noStrike" baseline="0" dirty="0" smtClean="0">
                          <a:solidFill>
                            <a:srgbClr val="000000"/>
                          </a:solidFill>
                          <a:effectLst/>
                          <a:latin typeface="Arial"/>
                        </a:rPr>
                        <a:t> Or ARP Cache</a:t>
                      </a:r>
                    </a:p>
                    <a:p>
                      <a:pPr algn="l" fontAlgn="b"/>
                      <a:r>
                        <a:rPr lang="en-US" sz="1600" b="0" i="0" u="none" strike="noStrike" baseline="0" dirty="0" smtClean="0">
                          <a:solidFill>
                            <a:srgbClr val="000000"/>
                          </a:solidFill>
                          <a:effectLst/>
                          <a:latin typeface="Arial"/>
                        </a:rPr>
                        <a:t>ARP Request</a:t>
                      </a:r>
                    </a:p>
                    <a:p>
                      <a:pPr algn="l" fontAlgn="b"/>
                      <a:r>
                        <a:rPr lang="en-US" sz="1600" b="0" i="0" u="none" strike="noStrike" baseline="0" dirty="0" smtClean="0">
                          <a:solidFill>
                            <a:srgbClr val="000000"/>
                          </a:solidFill>
                          <a:effectLst/>
                          <a:latin typeface="Arial"/>
                        </a:rPr>
                        <a:t>Static ARP Table Entries</a:t>
                      </a: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5.2.1.3</a:t>
                      </a: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ARP Reply</a:t>
                      </a:r>
                    </a:p>
                  </a:txBody>
                  <a:tcPr marL="9526" marR="9526" marT="9528" marB="0" anchor="b">
                    <a:lnL>
                      <a:noFill/>
                    </a:lnL>
                    <a:lnR>
                      <a:noFill/>
                    </a:lnR>
                    <a:lnT>
                      <a:noFill/>
                    </a:lnT>
                    <a:lnB>
                      <a:noFill/>
                    </a:lnB>
                    <a:lnTlToBr>
                      <a:noFill/>
                    </a:lnTlToBr>
                    <a:lnBlToTr>
                      <a:noFill/>
                    </a:lnBlToTr>
                    <a:solidFill>
                      <a:srgbClr val="C5D9F1"/>
                    </a:solidFill>
                  </a:tcPr>
                </a:tc>
              </a:tr>
              <a:tr h="301690">
                <a:tc>
                  <a:txBody>
                    <a:bodyPr/>
                    <a:lstStyle/>
                    <a:p>
                      <a:pPr algn="l" fontAlgn="b"/>
                      <a:r>
                        <a:rPr lang="en-US" sz="1400" b="1" i="0" u="none" strike="noStrike" dirty="0" smtClean="0">
                          <a:solidFill>
                            <a:srgbClr val="000000"/>
                          </a:solidFill>
                          <a:effectLst/>
                          <a:latin typeface="Arial"/>
                        </a:rPr>
                        <a:t>5.2.1.6</a:t>
                      </a:r>
                    </a:p>
                  </a:txBody>
                  <a:tcPr marL="9526" marR="9526" marT="9528" marB="0" anchor="b">
                    <a:lnL>
                      <a:noFill/>
                    </a:lnL>
                    <a:lnR>
                      <a:noFill/>
                    </a:lnR>
                    <a:lnT>
                      <a:noFill/>
                    </a:lnT>
                    <a:lnB>
                      <a:noFill/>
                    </a:lnB>
                    <a:lnTlToBr>
                      <a:noFill/>
                    </a:lnTlToBr>
                    <a:lnBlToTr>
                      <a:noFill/>
                    </a:lnBlToTr>
                    <a:solidFill>
                      <a:srgbClr val="DBEEF3"/>
                    </a:solidFill>
                  </a:tcPr>
                </a:tc>
                <a:tc>
                  <a:txBody>
                    <a:bodyPr/>
                    <a:lstStyle/>
                    <a:p>
                      <a:pPr algn="l" fontAlgn="b"/>
                      <a:r>
                        <a:rPr lang="en-US" sz="1600" b="0" i="0" u="none" strike="noStrike" baseline="0" dirty="0" smtClean="0">
                          <a:solidFill>
                            <a:srgbClr val="000000"/>
                          </a:solidFill>
                          <a:effectLst/>
                          <a:latin typeface="Arial"/>
                        </a:rPr>
                        <a:t>Arp –A</a:t>
                      </a:r>
                    </a:p>
                  </a:txBody>
                  <a:tcPr marL="9526" marR="9526" marT="9528" marB="0" anchor="b">
                    <a:lnL>
                      <a:noFill/>
                    </a:lnL>
                    <a:lnR>
                      <a:noFill/>
                    </a:lnR>
                    <a:lnT>
                      <a:noFill/>
                    </a:lnT>
                    <a:lnB>
                      <a:noFill/>
                    </a:lnB>
                    <a:lnTlToBr>
                      <a:noFill/>
                    </a:lnTlToBr>
                    <a:lnBlToTr>
                      <a:noFill/>
                    </a:lnBlToTr>
                    <a:solidFill>
                      <a:srgbClr val="DBEEF3"/>
                    </a:solidFill>
                  </a:tcPr>
                </a:tc>
              </a:tr>
              <a:tr h="301690">
                <a:tc>
                  <a:txBody>
                    <a:bodyPr/>
                    <a:lstStyle/>
                    <a:p>
                      <a:pPr algn="l" fontAlgn="b"/>
                      <a:r>
                        <a:rPr lang="en-US" sz="1400" b="1" i="0" u="none" strike="noStrike" dirty="0" smtClean="0">
                          <a:solidFill>
                            <a:srgbClr val="000000"/>
                          </a:solidFill>
                          <a:effectLst/>
                          <a:latin typeface="Arial"/>
                        </a:rPr>
                        <a:t>5.2.2.1</a:t>
                      </a:r>
                    </a:p>
                    <a:p>
                      <a:pPr algn="l" fontAlgn="b"/>
                      <a:endParaRPr lang="en-US" sz="1400" b="1" i="0" u="none" strike="noStrike" dirty="0" smtClean="0">
                        <a:solidFill>
                          <a:srgbClr val="000000"/>
                        </a:solidFill>
                        <a:effectLst/>
                        <a:latin typeface="Arial"/>
                      </a:endParaRPr>
                    </a:p>
                  </a:txBody>
                  <a:tcPr marL="9526" marR="9526" marT="9528" marB="0" anchor="b">
                    <a:lnL>
                      <a:noFill/>
                    </a:lnL>
                    <a:lnR>
                      <a:noFill/>
                    </a:lnR>
                    <a:lnT>
                      <a:noFill/>
                    </a:lnT>
                    <a:lnB>
                      <a:noFill/>
                    </a:lnB>
                    <a:lnTlToBr>
                      <a:noFill/>
                    </a:lnTlToBr>
                    <a:lnBlToTr>
                      <a:noFill/>
                    </a:lnBlToTr>
                    <a:solidFill>
                      <a:srgbClr val="C5D9F1"/>
                    </a:solidFill>
                  </a:tcPr>
                </a:tc>
                <a:tc>
                  <a:txBody>
                    <a:bodyPr/>
                    <a:lstStyle/>
                    <a:p>
                      <a:pPr algn="l" fontAlgn="b"/>
                      <a:r>
                        <a:rPr lang="en-US" sz="1600" b="0" i="0" u="none" strike="noStrike" baseline="0" dirty="0" smtClean="0">
                          <a:solidFill>
                            <a:srgbClr val="000000"/>
                          </a:solidFill>
                          <a:effectLst/>
                          <a:latin typeface="Arial"/>
                        </a:rPr>
                        <a:t>ARP Spoofing</a:t>
                      </a:r>
                    </a:p>
                    <a:p>
                      <a:pPr algn="l" fontAlgn="b"/>
                      <a:r>
                        <a:rPr lang="en-US" sz="1600" b="0" i="0" u="none" strike="noStrike" baseline="0" dirty="0" smtClean="0">
                          <a:solidFill>
                            <a:srgbClr val="000000"/>
                          </a:solidFill>
                          <a:effectLst/>
                          <a:latin typeface="Arial"/>
                        </a:rPr>
                        <a:t>ARP Poisoning</a:t>
                      </a:r>
                    </a:p>
                  </a:txBody>
                  <a:tcPr marL="9526" marR="9526" marT="9528" marB="0" anchor="b">
                    <a:lnL>
                      <a:noFill/>
                    </a:lnL>
                    <a:lnR>
                      <a:noFill/>
                    </a:lnR>
                    <a:lnT>
                      <a:noFill/>
                    </a:lnT>
                    <a:lnB>
                      <a:noFill/>
                    </a:lnB>
                    <a:lnTlToBr>
                      <a:noFill/>
                    </a:lnTlToBr>
                    <a:lnBlToTr>
                      <a:noFill/>
                    </a:lnBlToTr>
                    <a:solidFill>
                      <a:srgbClr val="C5D9F1"/>
                    </a:solidFill>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NetAcad-4F_PPT-WHT_060408</Template>
  <TotalTime>25743</TotalTime>
  <Pages>28</Pages>
  <Words>1273</Words>
  <Application>Microsoft Office PowerPoint</Application>
  <PresentationFormat>On-screen Show (4:3)</PresentationFormat>
  <Paragraphs>190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NetAcad-4F_PPT-WHT_060408</vt:lpstr>
      <vt:lpstr>PowerPoint Presentation</vt:lpstr>
      <vt:lpstr>Chapter 5: Objectives</vt:lpstr>
      <vt:lpstr>Chapter 5: Overview</vt:lpstr>
      <vt:lpstr>Chapter 5: Activities</vt:lpstr>
      <vt:lpstr>Chapter 5: Activities (cont.)</vt:lpstr>
      <vt:lpstr>Chapter 5: Packet Tracer Activity Password</vt:lpstr>
      <vt:lpstr>Chapter 5: Assessment</vt:lpstr>
      <vt:lpstr>Chapter 5: New Terms</vt:lpstr>
      <vt:lpstr>Chapter 5: New Terms (cont.) </vt:lpstr>
      <vt:lpstr>Chapter 5: New Terms (cont.) </vt:lpstr>
      <vt:lpstr>Chapter 5: New Terms (cont.) </vt:lpstr>
      <vt:lpstr>PowerPoint Presentation</vt:lpstr>
      <vt:lpstr>PowerPoint Presentation</vt:lpstr>
      <vt:lpstr>PowerPoint Presentation</vt:lpstr>
      <vt:lpstr>Chapter 5: Additional Help</vt:lpstr>
      <vt:lpstr>Chapter 5: Topics Not in ICND1 100-101</vt:lpstr>
      <vt:lpstr>Chapter 5: Topics Not in ICND1 100-101 (cont.)</vt:lpstr>
      <vt:lpstr>PowerPoint Presentation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Size 30PT</dc:title>
  <dc:subject>ITE 5.0 Planning Guide.pptx</dc:subject>
  <dc:creator>Cisco Networking Academy</dc:creator>
  <cp:lastModifiedBy>Rodrigo Floriano</cp:lastModifiedBy>
  <cp:revision>810</cp:revision>
  <cp:lastPrinted>1999-01-27T00:54:54Z</cp:lastPrinted>
  <dcterms:created xsi:type="dcterms:W3CDTF">2008-06-05T18:08:35Z</dcterms:created>
  <dcterms:modified xsi:type="dcterms:W3CDTF">2013-10-23T18:15:24Z</dcterms:modified>
</cp:coreProperties>
</file>