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498" r:id="rId2"/>
    <p:sldId id="538" r:id="rId3"/>
    <p:sldId id="550" r:id="rId4"/>
    <p:sldId id="583" r:id="rId5"/>
    <p:sldId id="590" r:id="rId6"/>
    <p:sldId id="571" r:id="rId7"/>
    <p:sldId id="572" r:id="rId8"/>
    <p:sldId id="584" r:id="rId9"/>
    <p:sldId id="585" r:id="rId10"/>
    <p:sldId id="586" r:id="rId11"/>
    <p:sldId id="587" r:id="rId12"/>
    <p:sldId id="588" r:id="rId13"/>
    <p:sldId id="562" r:id="rId14"/>
    <p:sldId id="577" r:id="rId15"/>
    <p:sldId id="579" r:id="rId16"/>
    <p:sldId id="570" r:id="rId17"/>
    <p:sldId id="581" r:id="rId18"/>
    <p:sldId id="582" r:id="rId19"/>
    <p:sldId id="539" r:id="rId20"/>
    <p:sldId id="540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3"/>
    <a:srgbClr val="C5D9F1"/>
    <a:srgbClr val="45EB03"/>
    <a:srgbClr val="B2B2B2"/>
    <a:srgbClr val="C0C0C0"/>
    <a:srgbClr val="9F4603"/>
    <a:srgbClr val="EE6804"/>
    <a:srgbClr val="616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3" autoAdjust="0"/>
    <p:restoredTop sz="90835" autoAdjust="0"/>
  </p:normalViewPr>
  <p:slideViewPr>
    <p:cSldViewPr snapToGrid="0">
      <p:cViewPr varScale="1">
        <p:scale>
          <a:sx n="83" d="100"/>
          <a:sy n="83" d="100"/>
        </p:scale>
        <p:origin x="-516" y="-84"/>
      </p:cViewPr>
      <p:guideLst>
        <p:guide orient="horz" pos="13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32"/>
    </p:cViewPr>
  </p:sorterViewPr>
  <p:notesViewPr>
    <p:cSldViewPr snapToGrid="0">
      <p:cViewPr varScale="1">
        <p:scale>
          <a:sx n="73" d="100"/>
          <a:sy n="73" d="100"/>
        </p:scale>
        <p:origin x="-209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307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 eaLnBrk="0" hangingPunct="0"/>
            <a:fld id="{24FCEDC2-CB88-4332-AD14-E4FCA3C3455B}" type="slidenum">
              <a:rPr lang="en-US" sz="800" b="0"/>
              <a:pPr algn="r" defTabSz="903288" eaLnBrk="0" hangingPunct="0"/>
              <a:t>‹#›</a:t>
            </a:fld>
            <a:endParaRPr lang="en-US" sz="800" b="0"/>
          </a:p>
        </p:txBody>
      </p:sp>
    </p:spTree>
    <p:extLst>
      <p:ext uri="{BB962C8B-B14F-4D97-AF65-F5344CB8AC3E}">
        <p14:creationId xmlns:p14="http://schemas.microsoft.com/office/powerpoint/2010/main" val="138950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1638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lnSpc>
                <a:spcPct val="100000"/>
              </a:lnSpc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85D1CDC-D87C-4665-A55A-A21D26B56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46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10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11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12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13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14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15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16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17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18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3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9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59D7CE3C-6EC8-4B99-BC5F-470A37E5C4AF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9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6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1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1028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6213D815-58AD-43B4-8B8E-3405D1C19D0A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sp>
        <p:nvSpPr>
          <p:cNvPr id="1029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1031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1032" name="Picture 8" descr="Rev08_Cisco_BrandBar10_060408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.netacad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web/learning/exams/list/icnd1b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defTabSz="814388">
              <a:lnSpc>
                <a:spcPct val="90000"/>
              </a:lnSpc>
              <a:defRPr/>
            </a:pPr>
            <a:r>
              <a:rPr lang="en-US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CCNA</a:t>
            </a: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5.0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defTabSz="814388">
              <a:lnSpc>
                <a:spcPct val="90000"/>
              </a:lnSpc>
              <a:defRPr/>
            </a:pP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6: Network Layer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New Terms and Commands (cont.)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66474"/>
              </p:ext>
            </p:extLst>
          </p:nvPr>
        </p:nvGraphicFramePr>
        <p:xfrm>
          <a:off x="712788" y="1500188"/>
          <a:ext cx="7718425" cy="524066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028926"/>
                <a:gridCol w="6689499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6.2.2.4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Route Source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Administrative Distance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Metric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Next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Hop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Route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Timestamp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Outgoing Interface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739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Branch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Wan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Service Provider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Operating Systems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Cpu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/>
                      </a:r>
                      <a:b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Ram</a:t>
                      </a:r>
                      <a:b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6.3.1.3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Ram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Running Configuration File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Buffer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Rom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Nvram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Flash Memory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26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New Terms and Commands (cont.)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00546"/>
              </p:ext>
            </p:extLst>
          </p:nvPr>
        </p:nvGraphicFramePr>
        <p:xfrm>
          <a:off x="655638" y="1595438"/>
          <a:ext cx="7718425" cy="4720697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007155"/>
                <a:gridCol w="6711270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6.3.1.5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Ports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AUX Port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LAN Interfaces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Enhanced High-speed WAN Interface Card (EHWIC) Slots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6.3.1.6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Management Ports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In-band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Router Interfaces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6.3.1.7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Telnet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Ssh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AUX Port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Ethernet LAN Interfaces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Serial WAN Interfaces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6.3.2.2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IOS Image File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Startup Configuration File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6.3.2.3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Power-on Self Test (POST)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TFTP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6.3.2.4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0x2102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7334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New Terms and Commands (cont.)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72421"/>
              </p:ext>
            </p:extLst>
          </p:nvPr>
        </p:nvGraphicFramePr>
        <p:xfrm>
          <a:off x="655638" y="1595438"/>
          <a:ext cx="7718425" cy="3878681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007155"/>
                <a:gridCol w="6711270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6.4.1.1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Hostname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enable secret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VTY port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service password-encryption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banner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motd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copy run start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show run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command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6.4.2.1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no shutdown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command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6.4.2.2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show ip interface brief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show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ip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 route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show interfaces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show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ip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 interface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/>
                        </a:rPr>
                        <a:t>command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6.4.3.2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switch virtual interface (SVI)</a:t>
                      </a:r>
                    </a:p>
                    <a:p>
                      <a:pPr algn="l" fontAlgn="b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ip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 default-gateway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0913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05775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/>
              <a:t>Prior to teaching Chapter 6,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Complete Chapter 6, “Assessment.”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Provide the student with knowledge of the role of the network layer and how communication between networks is facilitated.</a:t>
            </a:r>
            <a:endParaRPr lang="en-US" sz="20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Ensure this </a:t>
            </a:r>
            <a:r>
              <a:rPr lang="en-US" sz="2000" dirty="0"/>
              <a:t>chapter becomes as hands-on as possible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Explain connectionless delivery using the postal service.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Introduce </a:t>
            </a:r>
            <a:r>
              <a:rPr lang="en-US" sz="2000" dirty="0" err="1"/>
              <a:t>QoS</a:t>
            </a:r>
            <a:r>
              <a:rPr lang="en-US" sz="2000" dirty="0"/>
              <a:t> through the DS field, when explaining the IPv4 packet header.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Demo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using either live captures or </a:t>
            </a:r>
            <a:r>
              <a:rPr lang="en-US" sz="2000" dirty="0"/>
              <a:t>already-captured </a:t>
            </a:r>
            <a:r>
              <a:rPr lang="en-US" sz="2000" dirty="0" smtClean="0"/>
              <a:t>packets.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List the limitations of IPv4 as a class activity.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When introducing IPv6, refer back to the list of IPv4 limitations.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Write on the board the number of IPv4 and IPv6 addresses for comparison.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Compare IPv6 encapsulating to IPv4.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2000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6: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130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Compare IPv6 packet header to IPv4.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Demonstrate how to use hexadecimal numbering versus binary numbering.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Demonstrate how to use colons in IPv6 addressing.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Guide students through how to displaying host routing tables.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List the limitations of IPv4 as a class.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When introducing IPv6 refer back to the list of limitations of IPv4.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Write on the board the number of IPv4 and IPv6 addresses for comparison.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Compare IPv6 encapsulating to IPv4.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Compare IPv6 packet header to IPv4.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Demonstrate how to use hexadecimal numbering versus binary numbering.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Demonstrate how to use colons in IPv6 addressing.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Guide students through how to displaying host routing tables on both IPv4 and IPv6.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 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6: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6147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05775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Use Packet Tracer or lab equipment to display router routing tables and show traffic flow. Use simulation mode in Packet Tracer or the </a:t>
            </a:r>
            <a:r>
              <a:rPr lang="en-US" sz="2000" b="1" dirty="0" err="1">
                <a:latin typeface="Courier New"/>
                <a:cs typeface="Courier New"/>
              </a:rPr>
              <a:t>tracert</a:t>
            </a:r>
            <a:r>
              <a:rPr lang="en-US" sz="2000" dirty="0"/>
              <a:t> and </a:t>
            </a:r>
            <a:r>
              <a:rPr lang="en-US" sz="2000" b="1" dirty="0" err="1">
                <a:latin typeface="Courier New"/>
                <a:cs typeface="Courier New"/>
              </a:rPr>
              <a:t>traceroute</a:t>
            </a:r>
            <a:r>
              <a:rPr lang="en-US" sz="2000" dirty="0"/>
              <a:t> commands on lab equipment.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Remove the cover from a powered-down router to let the students see that a router is just like a computer. Point out the various components.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Display the boot process of a router so that students can view the process and see how long it actually takes to load.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Show the difference between serial and </a:t>
            </a:r>
            <a:r>
              <a:rPr lang="en-US" sz="2000" dirty="0" err="1" smtClean="0"/>
              <a:t>ethernet</a:t>
            </a:r>
            <a:r>
              <a:rPr lang="en-US" sz="2000" dirty="0" smtClean="0"/>
              <a:t> interface cables.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Explain and </a:t>
            </a:r>
            <a:r>
              <a:rPr lang="en-US" sz="2000" dirty="0"/>
              <a:t>display the </a:t>
            </a:r>
            <a:r>
              <a:rPr lang="en-US" sz="2000" b="1" dirty="0">
                <a:latin typeface="Courier New"/>
                <a:cs typeface="Courier New"/>
              </a:rPr>
              <a:t>show version </a:t>
            </a:r>
            <a:r>
              <a:rPr lang="en-US" sz="2000" dirty="0"/>
              <a:t>command output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Explain </a:t>
            </a:r>
            <a:r>
              <a:rPr lang="en-US" sz="2000" dirty="0"/>
              <a:t>the purpose of a default gateway on a switch. It is only used by the switch virtual interface (SVI).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2000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6: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43945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CCNA </a:t>
            </a:r>
            <a:r>
              <a:rPr lang="en-US" sz="2000" dirty="0"/>
              <a:t>Community at </a:t>
            </a:r>
            <a:r>
              <a:rPr lang="en-US" sz="2000" dirty="0">
                <a:hlinkClick r:id="rId3"/>
              </a:rPr>
              <a:t>www.community.netacad.net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CCNA Community in order to help other instructors.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Topics </a:t>
            </a: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in ICND1 100-101</a:t>
            </a:r>
            <a:endParaRPr lang="en-US" dirty="0" smtClean="0"/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r>
              <a:rPr lang="en-US" sz="2000" dirty="0" smtClean="0"/>
              <a:t>This section lists topics covered by this chapter that are NOT listed in </a:t>
            </a:r>
            <a:r>
              <a:rPr lang="en-US" sz="2000" dirty="0" err="1" smtClean="0"/>
              <a:t>ICND</a:t>
            </a:r>
            <a:r>
              <a:rPr lang="en-US" sz="2000" dirty="0" smtClean="0"/>
              <a:t> 100-101 Blueprint</a:t>
            </a:r>
            <a:r>
              <a:rPr lang="en-US" sz="2000" dirty="0"/>
              <a:t> </a:t>
            </a:r>
            <a:r>
              <a:rPr lang="en-US" sz="2000" dirty="0" smtClean="0"/>
              <a:t>posted at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www.cisco.com/web/learning/exams/list/icnd1b.html</a:t>
            </a:r>
            <a:endParaRPr lang="en-US" sz="2000" dirty="0" smtClean="0"/>
          </a:p>
          <a:p>
            <a:r>
              <a:rPr lang="en-US" sz="2000" dirty="0" smtClean="0"/>
              <a:t>Instructors could skip these sections, however they either provide additional information to assist the learner with the topic and/or provide fundamental concepts for the learner.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2492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Topics Not in ICND1 100-101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1600" dirty="0" smtClean="0"/>
              <a:t>What sections, topics, pages of </a:t>
            </a:r>
            <a:r>
              <a:rPr lang="en-US" sz="1600" dirty="0"/>
              <a:t>this </a:t>
            </a:r>
            <a:r>
              <a:rPr lang="en-US" sz="1600" dirty="0" smtClean="0"/>
              <a:t>chapter are NOT in ICND1 100-101 certification blueprint?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43777"/>
              </p:ext>
            </p:extLst>
          </p:nvPr>
        </p:nvGraphicFramePr>
        <p:xfrm>
          <a:off x="712788" y="2193533"/>
          <a:ext cx="7718425" cy="102364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153616"/>
                <a:gridCol w="1153616"/>
                <a:gridCol w="5411193"/>
              </a:tblGrid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Introduction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6.1.3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IPv4 Packet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6.5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Section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Summary</a:t>
                      </a:r>
                      <a:endParaRPr lang="en-US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5673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476376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In this chapter, you will be able to:</a:t>
            </a:r>
          </a:p>
          <a:p>
            <a:pPr>
              <a:buFont typeface="Wingdings" charset="2"/>
              <a:buChar char="§"/>
            </a:pPr>
            <a:r>
              <a:rPr lang="en-CA" sz="1600" dirty="0" smtClean="0"/>
              <a:t>Explain how network layer protocols and services support communications across data networks.</a:t>
            </a:r>
            <a:endParaRPr lang="en-CA" sz="1600" dirty="0"/>
          </a:p>
          <a:p>
            <a:pPr>
              <a:buFont typeface="Wingdings" charset="2"/>
              <a:buChar char="§"/>
            </a:pPr>
            <a:r>
              <a:rPr lang="en-CA" sz="1600" dirty="0" smtClean="0"/>
              <a:t>Explain how routers enable end-to-end connectivity in a small to medium-sized business network.</a:t>
            </a:r>
          </a:p>
          <a:p>
            <a:pPr>
              <a:buFont typeface="Wingdings" charset="2"/>
              <a:buChar char="§"/>
            </a:pPr>
            <a:r>
              <a:rPr lang="en-CA" sz="1600" dirty="0" smtClean="0"/>
              <a:t>Determine the appropriate device to route traffic in a small to medium-sized business network.</a:t>
            </a:r>
          </a:p>
          <a:p>
            <a:pPr>
              <a:buFont typeface="Wingdings" charset="2"/>
              <a:buChar char="§"/>
            </a:pPr>
            <a:r>
              <a:rPr lang="en-CA" sz="1600" dirty="0"/>
              <a:t>Configure a router with basic configurations</a:t>
            </a:r>
            <a:r>
              <a:rPr lang="en-CA" sz="1600" dirty="0" smtClean="0"/>
              <a:t>.</a:t>
            </a:r>
            <a:endParaRPr lang="en-CA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6652" y="1485900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228600" lvl="1" indent="-228600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6.0.1.2 – Class Activity – The Road </a:t>
            </a:r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T</a:t>
            </a:r>
            <a:r>
              <a:rPr lang="en-US" dirty="0" smtClean="0"/>
              <a:t>raveled…</a:t>
            </a:r>
          </a:p>
          <a:p>
            <a:pPr marL="228600" lvl="1" indent="-228600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6.1.2.6 – Activity – IP Characteristics</a:t>
            </a:r>
          </a:p>
          <a:p>
            <a:pPr marL="228600" lvl="1" indent="-228600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6.1.3.4 – Activity – IPv4 Header Fields</a:t>
            </a:r>
          </a:p>
          <a:p>
            <a:pPr marL="228600" lvl="1" indent="-228600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6.1.4.6 – Activity – IPv6 Header Fields</a:t>
            </a:r>
          </a:p>
          <a:p>
            <a:pPr marL="228600" lvl="1" indent="-228600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6.2.1.7 – Activity – Identify Elements of a Host Routing Table Entry</a:t>
            </a:r>
          </a:p>
          <a:p>
            <a:pPr marL="228600" lvl="1" indent="-228600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6.2.2.7 – Activity – Identify Elements of a Router Routing Table Entry</a:t>
            </a:r>
          </a:p>
          <a:p>
            <a:pPr marL="228600" lvl="1" indent="-228600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6.2.2.8 – Lab – View Host Routing Tables</a:t>
            </a:r>
          </a:p>
          <a:p>
            <a:pPr marL="228600" lvl="1" indent="-228600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6.3.1.8 – Activity – Identify Router Components</a:t>
            </a:r>
          </a:p>
          <a:p>
            <a:pPr marL="228600" lvl="1" indent="-228600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6.3.1.9 – Lab – Exploring Router Physical Characteristics</a:t>
            </a:r>
          </a:p>
          <a:p>
            <a:pPr marL="228600" lvl="1" indent="-228600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/>
              <a:t>6.3.1.10 – Packet Tracer – Exploring Internetworking </a:t>
            </a:r>
            <a:r>
              <a:rPr lang="en-US" dirty="0" smtClean="0"/>
              <a:t>Devices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Activities (cont.)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6652" y="1485900"/>
            <a:ext cx="7940675" cy="4605454"/>
          </a:xfrm>
        </p:spPr>
        <p:txBody>
          <a:bodyPr/>
          <a:lstStyle/>
          <a:p>
            <a:pPr marL="296863" lvl="1" indent="-296863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6.3.2.5 – Video Demonstration – The Router Boot Process</a:t>
            </a:r>
          </a:p>
          <a:p>
            <a:pPr marL="296863" lvl="1" indent="-296863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6.3.2.6 – Activity – The Router Boot Process</a:t>
            </a:r>
          </a:p>
          <a:p>
            <a:pPr marL="296863" lvl="1" indent="-296863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6.4.1.2 – Packet Tracer – Configuring Initial Router Settings</a:t>
            </a:r>
          </a:p>
          <a:p>
            <a:pPr marL="296863" lvl="1" indent="-296863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/>
              <a:t>6.4.3.3 – Packet Tracer – Connect a Router to a LAN</a:t>
            </a:r>
          </a:p>
          <a:p>
            <a:pPr marL="296863" lvl="1" indent="-296863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/>
              <a:t>6.4.3.4 – Packet Tracer – Troubleshooting Default Gateway Issues</a:t>
            </a:r>
          </a:p>
          <a:p>
            <a:pPr marL="296863" lvl="1" indent="-296863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/>
              <a:t>6.4.3.5 – Lab – Initializing and Reloading a Router and Switch</a:t>
            </a:r>
          </a:p>
          <a:p>
            <a:pPr marL="296863" lvl="1" indent="-296863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/>
              <a:t>6.5.1.1 – Class Activity – Can you read this map?</a:t>
            </a:r>
          </a:p>
          <a:p>
            <a:pPr marL="296863" lvl="1" indent="-296863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/>
              <a:t>6.5.1.2 – Packet Tracer – Skills Integration </a:t>
            </a:r>
            <a:r>
              <a:rPr lang="en-US" dirty="0" smtClean="0"/>
              <a:t>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729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53568"/>
            <a:ext cx="8145462" cy="8382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Chapter </a:t>
            </a:r>
            <a:r>
              <a:rPr lang="en-US" sz="3000" dirty="0"/>
              <a:t>6</a:t>
            </a:r>
            <a:r>
              <a:rPr lang="en-US" sz="3000" dirty="0" smtClean="0"/>
              <a:t>: Packet Tracer Activity Password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75488" y="1450848"/>
            <a:ext cx="8400288" cy="5047488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Below is the password for all the Packet Tracer activities in this chapter:</a:t>
            </a:r>
          </a:p>
          <a:p>
            <a:pPr marL="457200" lvl="1" indent="0" eaLnBrk="1" hangingPunct="1">
              <a:spcBef>
                <a:spcPct val="30000"/>
              </a:spcBef>
              <a:buNone/>
            </a:pPr>
            <a:r>
              <a:rPr lang="pt-BR" b="1" dirty="0" smtClean="0"/>
              <a:t>PT_ccna5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457128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/>
              <a:t>Students should complete Chapter 6, “Assessment” after completing Chapter 6.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/>
              <a:t>Worksheets, quizzes, and labs can be used to informally assess student progress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New Terms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83526"/>
              </p:ext>
            </p:extLst>
          </p:nvPr>
        </p:nvGraphicFramePr>
        <p:xfrm>
          <a:off x="712788" y="1957388"/>
          <a:ext cx="7718425" cy="3888298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6.1.1.1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Addressing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End Devices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Encapsulation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Routing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De-encapsulation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6.1.1.2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Internet Protocol Version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 (Ipv4)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Internet Protocol 6 (Ipv6)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Novell Internetwork Packet Exchange (IPX)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Appletalk</a:t>
                      </a:r>
                      <a:endParaRPr lang="en-US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Connectionless Network Service (CLNS/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Decnet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6.1.2.1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Connectionless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Best Effort (Unreliable)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Media Independent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6.1.2.4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Maximum Transmission Unit (MTU)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6.1.2.5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Encapsulates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New Terms and Commands (cont.)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82010"/>
              </p:ext>
            </p:extLst>
          </p:nvPr>
        </p:nvGraphicFramePr>
        <p:xfrm>
          <a:off x="680131" y="1777773"/>
          <a:ext cx="7718425" cy="3604361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6.1.3.1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 Header</a:t>
                      </a:r>
                    </a:p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Payload</a:t>
                      </a:r>
                    </a:p>
                    <a:p>
                      <a:pPr algn="l" fontAlgn="b"/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Differentiated Services (DS)</a:t>
                      </a:r>
                    </a:p>
                    <a:p>
                      <a:pPr algn="l" fontAlgn="b"/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Time-to-live (TTL)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6.1.3.2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Internet Header Length (IHL)</a:t>
                      </a:r>
                    </a:p>
                    <a:p>
                      <a:pPr algn="l" fontAlgn="b"/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Header Checksum</a:t>
                      </a:r>
                    </a:p>
                    <a:p>
                      <a:pPr algn="l" fontAlgn="b"/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Identification</a:t>
                      </a:r>
                    </a:p>
                    <a:p>
                      <a:pPr algn="l" fontAlgn="b"/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Flags</a:t>
                      </a:r>
                    </a:p>
                    <a:p>
                      <a:pPr algn="l" fontAlgn="b"/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Fragment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6.1.3.3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Wireshark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6.1.4.1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 Address Depletion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Internet Routing Table Expansion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Lack Of End-to-end Connectivity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5207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New Terms and Commands (cont.)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61093"/>
              </p:ext>
            </p:extLst>
          </p:nvPr>
        </p:nvGraphicFramePr>
        <p:xfrm>
          <a:off x="661988" y="1517122"/>
          <a:ext cx="7718425" cy="500454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028926"/>
                <a:gridCol w="6689499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6.1.4.3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Forward-rate Scalability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Flow Label Field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6.1.4.4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Traffic Class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Next Header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Hop Limit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6.1.4.5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Hexadecimal Numbering System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Itself (127.0.0.1)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Local Host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Remote Host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Direct Connection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Local Network Route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Local Default Route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6.2.1.2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route print,</a:t>
                      </a:r>
                      <a:endParaRPr lang="en-US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netstat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 –r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6.2.2.1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directly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connected routes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remote routes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6.2.2.2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destination network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 ip route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137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NetAcad-4F_PPT-WHT_060408</Template>
  <TotalTime>31656</TotalTime>
  <Pages>28</Pages>
  <Words>1202</Words>
  <Application>Microsoft Office PowerPoint</Application>
  <PresentationFormat>On-screen Show (4:3)</PresentationFormat>
  <Paragraphs>234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NetAcad-4F_PPT-WHT_060408</vt:lpstr>
      <vt:lpstr>PowerPoint Presentation</vt:lpstr>
      <vt:lpstr>Chapter 6: Objectives</vt:lpstr>
      <vt:lpstr>Chapter 6: Activities</vt:lpstr>
      <vt:lpstr>Chapter 6: Activities (cont.)</vt:lpstr>
      <vt:lpstr>Chapter 6: Packet Tracer Activity Password</vt:lpstr>
      <vt:lpstr>Chapter 6: Assessment</vt:lpstr>
      <vt:lpstr>Chapter 6: New Terms</vt:lpstr>
      <vt:lpstr>Chapter 6: New Terms and Commands (cont.)</vt:lpstr>
      <vt:lpstr>Chapter 6: New Terms and Commands (cont.)</vt:lpstr>
      <vt:lpstr>Chapter 6: New Terms and Commands (cont.)</vt:lpstr>
      <vt:lpstr>Chapter 6: New Terms and Commands (cont.)</vt:lpstr>
      <vt:lpstr>Chapter 6: New Terms and Commands (cont.)</vt:lpstr>
      <vt:lpstr>PowerPoint Presentation</vt:lpstr>
      <vt:lpstr>PowerPoint Presentation</vt:lpstr>
      <vt:lpstr>PowerPoint Presentation</vt:lpstr>
      <vt:lpstr>Chapter 6: Additional Help</vt:lpstr>
      <vt:lpstr>Chapter 6: Topics Not in ICND1 100-101</vt:lpstr>
      <vt:lpstr>Chapter 6: Topics Not in ICND1 100-101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Size 30PT</dc:title>
  <dc:subject>ITE 5.0 Planning Guide.pptx</dc:subject>
  <dc:creator>Cisco Networking Academy</dc:creator>
  <cp:lastModifiedBy>Rodrigo Floriano</cp:lastModifiedBy>
  <cp:revision>778</cp:revision>
  <cp:lastPrinted>1999-01-27T00:54:54Z</cp:lastPrinted>
  <dcterms:created xsi:type="dcterms:W3CDTF">2008-06-05T18:08:35Z</dcterms:created>
  <dcterms:modified xsi:type="dcterms:W3CDTF">2013-10-23T18:20:19Z</dcterms:modified>
</cp:coreProperties>
</file>