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498" r:id="rId2"/>
    <p:sldId id="538" r:id="rId3"/>
    <p:sldId id="558" r:id="rId4"/>
    <p:sldId id="550" r:id="rId5"/>
    <p:sldId id="578" r:id="rId6"/>
    <p:sldId id="571" r:id="rId7"/>
    <p:sldId id="574" r:id="rId8"/>
    <p:sldId id="572" r:id="rId9"/>
    <p:sldId id="562" r:id="rId10"/>
    <p:sldId id="579" r:id="rId11"/>
    <p:sldId id="568" r:id="rId12"/>
    <p:sldId id="570" r:id="rId13"/>
    <p:sldId id="575" r:id="rId14"/>
    <p:sldId id="576" r:id="rId15"/>
    <p:sldId id="539" r:id="rId16"/>
    <p:sldId id="540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5D9F1"/>
    <a:srgbClr val="DBEEF3"/>
    <a:srgbClr val="45EB03"/>
    <a:srgbClr val="B2B2B2"/>
    <a:srgbClr val="C0C0C0"/>
    <a:srgbClr val="9F4603"/>
    <a:srgbClr val="EE6804"/>
    <a:srgbClr val="61616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887" autoAdjust="0"/>
    <p:restoredTop sz="99314" autoAdjust="0"/>
  </p:normalViewPr>
  <p:slideViewPr>
    <p:cSldViewPr snapToGrid="0">
      <p:cViewPr varScale="1">
        <p:scale>
          <a:sx n="73" d="100"/>
          <a:sy n="73" d="100"/>
        </p:scale>
        <p:origin x="-714" y="-90"/>
      </p:cViewPr>
      <p:guideLst>
        <p:guide orient="horz" pos="13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094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sp>
        <p:nvSpPr>
          <p:cNvPr id="307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© 2006, Cisco Systems, Inc. All rights reserved.</a:t>
            </a:r>
          </a:p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Presentation_ID.scr</a:t>
            </a:r>
          </a:p>
        </p:txBody>
      </p:sp>
      <p:sp>
        <p:nvSpPr>
          <p:cNvPr id="307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 eaLnBrk="0" hangingPunct="0"/>
            <a:fld id="{24FCEDC2-CB88-4332-AD14-E4FCA3C3455B}" type="slidenum">
              <a:rPr lang="en-US" sz="800" b="0"/>
              <a:pPr algn="r" defTabSz="903288" eaLnBrk="0" hangingPunct="0"/>
              <a:t>‹#›</a:t>
            </a:fld>
            <a:endParaRPr lang="en-US" sz="800" b="0"/>
          </a:p>
        </p:txBody>
      </p:sp>
    </p:spTree>
    <p:extLst>
      <p:ext uri="{BB962C8B-B14F-4D97-AF65-F5344CB8AC3E}">
        <p14:creationId xmlns:p14="http://schemas.microsoft.com/office/powerpoint/2010/main" xmlns="" val="138950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© 2006, Cisco Systems, Inc. All rights reserved.</a:t>
            </a:r>
          </a:p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Presentation_ID.scr</a:t>
            </a:r>
          </a:p>
        </p:txBody>
      </p:sp>
      <p:sp>
        <p:nvSpPr>
          <p:cNvPr id="1638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lnSpc>
                <a:spcPct val="100000"/>
              </a:lnSpc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85D1CDC-D87C-4665-A55A-A21D26B56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23462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10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94095214-0CF9-44BB-98A1-063DD577EC5B}" type="slidenum">
              <a:rPr lang="en-US" sz="800" b="0"/>
              <a:pPr algn="r"/>
              <a:t>11</a:t>
            </a:fld>
            <a:endParaRPr lang="en-US" sz="800" b="0" dirty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12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13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14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11D0035-3BE0-490C-B824-0AD9C41C2BAC}" type="slidenum">
              <a:rPr lang="en-US" sz="800" b="0"/>
              <a:pPr algn="r"/>
              <a:t>3</a:t>
            </a:fld>
            <a:endParaRPr lang="en-US" sz="800" b="0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5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6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FA62FE-70C7-4700-B664-0FF949842D7E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8</a:t>
            </a:fld>
            <a:endParaRPr lang="en-US" sz="800" b="0" dirty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9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hangingPunct="0"/>
            <a:r>
              <a:rPr lang="en-US" sz="700" b="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r>
              <a:rPr lang="en-US" sz="700" b="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 eaLnBrk="0" hangingPunct="0"/>
            <a:r>
              <a:rPr lang="en-US" sz="700" b="0" dirty="0" err="1">
                <a:solidFill>
                  <a:srgbClr val="D3D3D3"/>
                </a:solidFill>
              </a:rPr>
              <a:t>Presentation_ID</a:t>
            </a:r>
            <a:endParaRPr lang="en-US" sz="700" b="0" dirty="0">
              <a:solidFill>
                <a:srgbClr val="D3D3D3"/>
              </a:solidFill>
            </a:endParaRP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fld id="{59D7CE3C-6EC8-4B99-BC5F-470A37E5C4AF}" type="slidenum">
              <a:rPr lang="en-US" sz="1000" b="0">
                <a:solidFill>
                  <a:srgbClr val="D3D3D3"/>
                </a:solidFill>
              </a:rPr>
              <a:pPr algn="r" defTabSz="814388" eaLnBrk="0" hangingPunct="0"/>
              <a:t>‹#›</a:t>
            </a:fld>
            <a:endParaRPr lang="en-US" sz="1000" b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353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16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852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471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5790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376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131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284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8969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06619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1591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 eaLnBrk="0" hangingPunct="0"/>
            <a:r>
              <a:rPr lang="en-US" sz="700" b="0" dirty="0" err="1">
                <a:solidFill>
                  <a:srgbClr val="D3D3D3"/>
                </a:solidFill>
              </a:rPr>
              <a:t>Presentation_ID</a:t>
            </a:r>
            <a:endParaRPr lang="en-US" sz="700" b="0" dirty="0">
              <a:solidFill>
                <a:srgbClr val="D3D3D3"/>
              </a:solidFill>
            </a:endParaRPr>
          </a:p>
        </p:txBody>
      </p:sp>
      <p:sp>
        <p:nvSpPr>
          <p:cNvPr id="1028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fld id="{6213D815-58AD-43B4-8B8E-3405D1C19D0A}" type="slidenum">
              <a:rPr lang="en-US" sz="1000" b="0">
                <a:solidFill>
                  <a:srgbClr val="D3D3D3"/>
                </a:solidFill>
              </a:rPr>
              <a:pPr algn="r" defTabSz="814388" eaLnBrk="0" hangingPunct="0"/>
              <a:t>‹#›</a:t>
            </a:fld>
            <a:endParaRPr lang="en-US" sz="1000" b="0">
              <a:solidFill>
                <a:srgbClr val="D3D3D3"/>
              </a:solidFill>
            </a:endParaRPr>
          </a:p>
        </p:txBody>
      </p:sp>
      <p:sp>
        <p:nvSpPr>
          <p:cNvPr id="1029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hangingPunct="0"/>
            <a:r>
              <a:rPr lang="en-US" sz="700" b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1031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r>
              <a:rPr lang="en-US" sz="700" b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1032" name="Picture 8" descr="Rev08_Cisco_BrandBar10_060408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unity.netacad.net/web/ccna/fil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web/learning/exams/list/icnd1b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50" y="2254250"/>
            <a:ext cx="4189413" cy="147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defTabSz="814388">
              <a:lnSpc>
                <a:spcPct val="90000"/>
              </a:lnSpc>
              <a:defRPr/>
            </a:pP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CCNA 5.0</a:t>
            </a: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Planning Guide</a:t>
            </a:r>
          </a:p>
          <a:p>
            <a:pPr defTabSz="814388">
              <a:lnSpc>
                <a:spcPct val="90000"/>
              </a:lnSpc>
              <a:defRPr/>
            </a:pP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</a:t>
            </a:r>
            <a:r>
              <a:rPr lang="en-US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7:Transport Layer</a:t>
            </a:r>
            <a:endParaRPr lang="en-US" b="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67818" y="1562678"/>
            <a:ext cx="8176128" cy="4661210"/>
          </a:xfrm>
        </p:spPr>
        <p:txBody>
          <a:bodyPr/>
          <a:lstStyle/>
          <a:p>
            <a:pPr marL="460375" lvl="1" indent="-28892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CA" dirty="0" smtClean="0"/>
              <a:t>Explain multiple simultaneous data conversations at the host and destination, therefore the need to let the upper layers know which application the data should be handled by.</a:t>
            </a:r>
          </a:p>
          <a:p>
            <a:pPr marL="460375" lvl="1" indent="-28892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CA" dirty="0" smtClean="0"/>
              <a:t>Define session establishment and termination, reliability as regards delivery, flow control, and the purposes for each. </a:t>
            </a:r>
          </a:p>
          <a:p>
            <a:pPr marL="460375" lvl="1" indent="-28892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CA" dirty="0" smtClean="0"/>
              <a:t>Stress the reliability-related processes of segment tracking, acknowledgement, and retransmission.</a:t>
            </a:r>
            <a:endParaRPr lang="en-US" dirty="0" smtClean="0"/>
          </a:p>
          <a:p>
            <a:pPr marL="460375" lvl="1" indent="-28892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/>
              <a:t>Explain the use of port numbers to identify the correct application for each communication stream.</a:t>
            </a:r>
          </a:p>
          <a:p>
            <a:pPr marL="460375" lvl="1" indent="-28892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/>
              <a:t>Students need to memorize the most commonly used port numbers.</a:t>
            </a:r>
          </a:p>
          <a:p>
            <a:pPr marL="460375" lvl="1" indent="-28892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/>
              <a:t>Demonstrate the differences between UDP and TCP by doing a download using TFTP and FTP.</a:t>
            </a:r>
          </a:p>
          <a:p>
            <a:pPr marL="460375" lvl="1" indent="-28892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460375" lvl="1" indent="-28892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460375" lvl="1" indent="-288925" eaLnBrk="1" hangingPunct="1">
              <a:lnSpc>
                <a:spcPct val="85000"/>
              </a:lnSpc>
              <a:spcBef>
                <a:spcPct val="30000"/>
              </a:spcBef>
              <a:buFont typeface="Wingdings" pitchFamily="2" charset="2"/>
              <a:buChar char="§"/>
            </a:pPr>
            <a:endParaRPr lang="en-CA" dirty="0" smtClean="0"/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Font typeface="Arial" charset="0"/>
              <a:buChar char="•"/>
            </a:pPr>
            <a:endParaRPr lang="en-US" sz="1600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7: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27122" y="1657419"/>
            <a:ext cx="7940675" cy="3883761"/>
          </a:xfrm>
        </p:spPr>
        <p:txBody>
          <a:bodyPr/>
          <a:lstStyle/>
          <a:p>
            <a:pPr indent="-231775" eaLnBrk="1" hangingPunct="1">
              <a:lnSpc>
                <a:spcPct val="85000"/>
              </a:lnSpc>
              <a:spcBef>
                <a:spcPts val="1200"/>
              </a:spcBef>
            </a:pPr>
            <a:r>
              <a:rPr lang="en-US" sz="2000" dirty="0" smtClean="0"/>
              <a:t>Define which applications and services use UDP and/or TCP.</a:t>
            </a:r>
          </a:p>
          <a:p>
            <a:pPr indent="-231775" eaLnBrk="1" hangingPunct="1">
              <a:lnSpc>
                <a:spcPct val="85000"/>
              </a:lnSpc>
              <a:spcBef>
                <a:spcPts val="1200"/>
              </a:spcBef>
            </a:pPr>
            <a:r>
              <a:rPr lang="en-US" sz="2000" dirty="0" smtClean="0"/>
              <a:t>Guide students through all the services and applications they know and have them identify if using UDP or TCP.</a:t>
            </a:r>
          </a:p>
          <a:p>
            <a:pPr indent="-231775" eaLnBrk="1" hangingPunct="1">
              <a:lnSpc>
                <a:spcPct val="85000"/>
              </a:lnSpc>
              <a:spcBef>
                <a:spcPts val="1200"/>
              </a:spcBef>
            </a:pPr>
            <a:r>
              <a:rPr lang="en-US" sz="2000" dirty="0" smtClean="0"/>
              <a:t>Use Wireshark to capture data and examine segments (lab 5.2.4.3)</a:t>
            </a:r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Font typeface="Wingdings" pitchFamily="2" charset="2"/>
              <a:buChar char="§"/>
            </a:pPr>
            <a:endParaRPr lang="en-US" sz="1600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7: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7: Additional Help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36588" y="1657350"/>
            <a:ext cx="7940675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For additional help with teaching strategies, including lesson plans, analogies for difficult concepts, and discussion topics, visit the CCNA Community at </a:t>
            </a:r>
            <a:r>
              <a:rPr lang="en-US" sz="2000" dirty="0" smtClean="0">
                <a:hlinkClick r:id="rId3"/>
              </a:rPr>
              <a:t>http://community.netacad.net/web/ccna/files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If you have lesson plans or resources that you would like to share, upload them to the CCNA Community in order to help other instructors.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7: Topics Not in ICND1 100-101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This section lists topics covered by this chapter that are NOT listed in ICND 100-101 Blueprint posted at </a:t>
            </a:r>
            <a:r>
              <a:rPr lang="en-US" sz="2000" dirty="0" smtClean="0">
                <a:hlinkClick r:id="rId3"/>
              </a:rPr>
              <a:t>http://www.cisco.com/web/learning/exams/list/icnd1b.html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Instructors could skip these sections, however they either provide additional information to assist the learner with the topic and/or provide fundamental concepts for the learner.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7: Topics Not in ICND1 100-101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412595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  <a:defRPr/>
            </a:pPr>
            <a:r>
              <a:rPr lang="en-US" sz="2000" dirty="0" smtClean="0"/>
              <a:t>What sections of  this chapter are NOT in ICND1 100-101 certification blueprint?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77230" y="2456365"/>
          <a:ext cx="7718425" cy="1787745"/>
        </p:xfrm>
        <a:graphic>
          <a:graphicData uri="http://schemas.openxmlformats.org/drawingml/2006/table">
            <a:tbl>
              <a:tblPr/>
              <a:tblGrid>
                <a:gridCol w="1356338"/>
                <a:gridCol w="6362087"/>
              </a:tblGrid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Introduction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7.1.1.1 - 2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Role of Transport layer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7.1.1.3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Conversation Multiplexing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7.2.4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TCP or UDP, that is the Question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7.3.1.1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Summary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368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7.3.1.3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Class activity</a:t>
                      </a:r>
                    </a:p>
                  </a:txBody>
                  <a:tcPr marL="9526" marR="9526" marT="952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 dirty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7: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66789" y="1639229"/>
            <a:ext cx="7940675" cy="4204010"/>
          </a:xfrm>
        </p:spPr>
        <p:txBody>
          <a:bodyPr/>
          <a:lstStyle/>
          <a:p>
            <a:r>
              <a:rPr lang="en-US" sz="2000" dirty="0" smtClean="0"/>
              <a:t>Describe the purpose of the transport layer in managing the transportation of data in end-to-end communication.</a:t>
            </a:r>
          </a:p>
          <a:p>
            <a:pPr lvl="0"/>
            <a:r>
              <a:rPr lang="en-US" sz="2000" dirty="0" smtClean="0"/>
              <a:t>Describe characteristics of the TCP and UDP protocols, including port numbers and their uses.</a:t>
            </a:r>
          </a:p>
          <a:p>
            <a:pPr lvl="0"/>
            <a:r>
              <a:rPr lang="en-CA" sz="2000" dirty="0" smtClean="0"/>
              <a:t>Explain how TCP session establishment and termination processes facilitate reliable communication.</a:t>
            </a:r>
          </a:p>
          <a:p>
            <a:pPr lvl="0"/>
            <a:r>
              <a:rPr lang="en-CA" sz="2000" dirty="0" smtClean="0"/>
              <a:t>Explain how TCP protocol data units are transmitted and acknowledged to guarantee delivery.</a:t>
            </a:r>
          </a:p>
          <a:p>
            <a:pPr lvl="0"/>
            <a:r>
              <a:rPr lang="en-US" sz="2000" dirty="0" smtClean="0"/>
              <a:t>Explain the UDP client processes to establish communication with a server.</a:t>
            </a:r>
          </a:p>
          <a:p>
            <a:pPr lvl="0"/>
            <a:r>
              <a:rPr lang="en-US" sz="2000" dirty="0" smtClean="0"/>
              <a:t>Determine whether high-reliability TCP transmissions, or non-guaranteed UDP transmissions, are best suited for common applications.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7" y="43218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7: Overview</a:t>
            </a:r>
          </a:p>
        </p:txBody>
      </p:sp>
      <p:sp>
        <p:nvSpPr>
          <p:cNvPr id="512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982" y="1343972"/>
            <a:ext cx="7940675" cy="3571875"/>
          </a:xfrm>
        </p:spPr>
        <p:txBody>
          <a:bodyPr/>
          <a:lstStyle/>
          <a:p>
            <a:r>
              <a:rPr lang="en-CA" sz="2000" dirty="0" smtClean="0"/>
              <a:t>In this chapter, we examine the role of the transport layer in encapsulating application data for use by the network layer. </a:t>
            </a:r>
            <a:endParaRPr lang="en-US" sz="2000" dirty="0" smtClean="0"/>
          </a:p>
          <a:p>
            <a:r>
              <a:rPr lang="en-US" sz="2000" dirty="0" smtClean="0"/>
              <a:t>We also examine the two Transport layer protocols, Transmission Control Protocol (TCP) and User Datagram Protocol (UDP).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We identify that the role of the Transport layer is to provide three main functions - multiplexing, segmentation and reassembly and error checking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The chapter explains how TCP and UDP operate and which popular applications use each protocol. 	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The chapter explains how UDP datagrams and TCP segments have headers added in front of the data that include a source port number and destination port number. These port numbers enable data to be directed to the correct application running on the destination computer. 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The application developer decides the transport layer protocol that best meets the requirements for the application.</a:t>
            </a:r>
          </a:p>
          <a:p>
            <a:pPr eaLnBrk="1" hangingPunct="1">
              <a:spcBef>
                <a:spcPct val="30000"/>
              </a:spcBef>
            </a:pPr>
            <a:endParaRPr lang="en-US" sz="18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7: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437114"/>
            <a:ext cx="8515350" cy="3992137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2000" dirty="0" smtClean="0"/>
              <a:t>What activities are associated with this chapter?</a:t>
            </a:r>
          </a:p>
          <a:p>
            <a:pPr marL="460375" lvl="1" indent="-231775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7.0.1.2  Class Activity – We need to talk - Game</a:t>
            </a:r>
          </a:p>
          <a:p>
            <a:pPr marL="460375" lvl="1" indent="-231775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7.1.1.8  Activity – TCP, UDP or both.</a:t>
            </a:r>
          </a:p>
          <a:p>
            <a:pPr marL="460375" lvl="1" indent="-231775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7.1.2.11  Activity – Compare TCP and UDP Characteristics  </a:t>
            </a:r>
          </a:p>
          <a:p>
            <a:pPr marL="460375" lvl="1" indent="-231775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7.2.1.8  Lab – Using </a:t>
            </a:r>
            <a:r>
              <a:rPr lang="en-US" dirty="0" err="1" smtClean="0"/>
              <a:t>Wireshark</a:t>
            </a:r>
            <a:r>
              <a:rPr lang="en-US" dirty="0" smtClean="0"/>
              <a:t> to Observe the TCP 3-Way Handshake</a:t>
            </a:r>
          </a:p>
          <a:p>
            <a:pPr marL="460375" lvl="1" indent="-231775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7.2.1.9  Activity – TCP Connection and Termination Process</a:t>
            </a:r>
          </a:p>
          <a:p>
            <a:pPr marL="460375" lvl="1" indent="-231775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7.2.2.9  Activity – Reconstructing a TCP Data Flow</a:t>
            </a:r>
          </a:p>
          <a:p>
            <a:pPr marL="460375" lvl="1" indent="-231775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7.2.3.5  Lab  – Using </a:t>
            </a:r>
            <a:r>
              <a:rPr lang="en-US" dirty="0" err="1" smtClean="0"/>
              <a:t>Wireshark</a:t>
            </a:r>
            <a:r>
              <a:rPr lang="en-US" dirty="0" smtClean="0"/>
              <a:t> to Examine a UDP DNS Capture</a:t>
            </a:r>
          </a:p>
          <a:p>
            <a:pPr marL="460375" lvl="1" indent="-231775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7.2.4.3  Lab  – Using Wireshark to Examine FTP and TFTP Captures</a:t>
            </a:r>
          </a:p>
          <a:p>
            <a:pPr marL="460375" lvl="1" indent="-231775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7.3.1.1  Class Activity - We Need to Talk, Again – Game</a:t>
            </a:r>
          </a:p>
          <a:p>
            <a:pPr marL="460375" lvl="1" indent="-231775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7.3.1.2  Packet Tracer Simulation - TCP and UDP Communications</a:t>
            </a:r>
          </a:p>
          <a:p>
            <a:pPr marL="460375" lvl="1" indent="-231775" eaLnBrk="1" hangingPunct="1">
              <a:spcBef>
                <a:spcPts val="6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460375" lvl="1" indent="-231775" eaLnBrk="1" hangingPunct="1">
              <a:spcBef>
                <a:spcPts val="6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460375" lvl="1" indent="-231775" eaLnBrk="1" hangingPunct="1">
              <a:spcBef>
                <a:spcPts val="600"/>
              </a:spcBef>
              <a:buFont typeface="Wingdings" pitchFamily="2" charset="2"/>
              <a:buChar char="§"/>
            </a:pPr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520505" y="609600"/>
            <a:ext cx="8280595" cy="838200"/>
          </a:xfrm>
        </p:spPr>
        <p:txBody>
          <a:bodyPr/>
          <a:lstStyle/>
          <a:p>
            <a:pPr eaLnBrk="1" hangingPunct="1"/>
            <a:r>
              <a:rPr lang="en-US" sz="3000" smtClean="0"/>
              <a:t>Chapter </a:t>
            </a:r>
            <a:r>
              <a:rPr lang="en-US" sz="3000" smtClean="0"/>
              <a:t>7: </a:t>
            </a:r>
            <a:r>
              <a:rPr lang="en-US" sz="3000" dirty="0" smtClean="0"/>
              <a:t>Packet Tracer Activity Password</a:t>
            </a:r>
          </a:p>
        </p:txBody>
      </p:sp>
      <p:sp>
        <p:nvSpPr>
          <p:cNvPr id="3" name="Rectangle 2"/>
          <p:cNvSpPr/>
          <p:nvPr/>
        </p:nvSpPr>
        <p:spPr>
          <a:xfrm>
            <a:off x="580768" y="1791730"/>
            <a:ext cx="818017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b="0" dirty="0" smtClean="0"/>
              <a:t>The password for all the Packet Tracer activities in this chapter is:</a:t>
            </a:r>
          </a:p>
          <a:p>
            <a:pPr lvl="1">
              <a:spcBef>
                <a:spcPct val="30000"/>
              </a:spcBef>
            </a:pPr>
            <a:r>
              <a:rPr lang="pt-BR" sz="2000" dirty="0" smtClean="0"/>
              <a:t>PT_ccna5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8461178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7: Assessment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593850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Students should complete the Chapter 7 test after they have completed Chapter 7.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Worksheets and labs and quizzes can be used to informally assess student progress.</a:t>
            </a:r>
          </a:p>
          <a:p>
            <a:pPr eaLnBrk="1" hangingPunct="1">
              <a:spcBef>
                <a:spcPct val="30000"/>
              </a:spcBef>
              <a:buNone/>
            </a:pPr>
            <a:endParaRPr lang="en-US" sz="16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7: New Terms </a:t>
            </a:r>
          </a:p>
        </p:txBody>
      </p:sp>
      <p:sp>
        <p:nvSpPr>
          <p:cNvPr id="921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00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terms are introduced in this chapter?</a:t>
            </a:r>
          </a:p>
        </p:txBody>
      </p:sp>
      <p:graphicFrame>
        <p:nvGraphicFramePr>
          <p:cNvPr id="6" name="Group 32"/>
          <p:cNvGraphicFramePr>
            <a:graphicFrameLocks noGrp="1"/>
          </p:cNvGraphicFramePr>
          <p:nvPr/>
        </p:nvGraphicFramePr>
        <p:xfrm>
          <a:off x="712788" y="1957388"/>
          <a:ext cx="7718425" cy="2639323"/>
        </p:xfrm>
        <a:graphic>
          <a:graphicData uri="http://schemas.openxmlformats.org/drawingml/2006/table">
            <a:tbl>
              <a:tblPr/>
              <a:tblGrid>
                <a:gridCol w="1356338"/>
                <a:gridCol w="6362087"/>
              </a:tblGrid>
              <a:tr h="41782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7.1.1.3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Segmentation</a:t>
                      </a:r>
                      <a:endParaRPr lang="en-US" sz="160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367990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Multiplexing</a:t>
                      </a:r>
                      <a:endParaRPr lang="en-US" sz="160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501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7.2.1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Transmission Control Protocol (TCP)</a:t>
                      </a:r>
                    </a:p>
                    <a:p>
                      <a:r>
                        <a:rPr lang="en-US" sz="1600" dirty="0" smtClean="0"/>
                        <a:t>Flow Control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41198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7.1.2.3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Datagram Protocol (UDP)</a:t>
                      </a:r>
                      <a:endParaRPr lang="en-US" sz="1600" b="0" dirty="0" smtClean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37184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7.1.2.6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Port Addressing</a:t>
                      </a:r>
                      <a:endParaRPr lang="en-US" sz="160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7.1.2.7</a:t>
                      </a:r>
                      <a:r>
                        <a:rPr lang="en-US" sz="1600" b="1" baseline="0" dirty="0" smtClean="0"/>
                        <a:t> 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Socket</a:t>
                      </a:r>
                      <a:endParaRPr lang="en-US" sz="160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7.2.1.3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Three-way</a:t>
                      </a:r>
                      <a:r>
                        <a:rPr lang="en-US" sz="1600" baseline="0" dirty="0" smtClean="0"/>
                        <a:t> Handshake</a:t>
                      </a:r>
                      <a:endParaRPr lang="en-US" sz="160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7: New Terms (cont.)</a:t>
            </a:r>
          </a:p>
        </p:txBody>
      </p:sp>
      <p:sp>
        <p:nvSpPr>
          <p:cNvPr id="819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00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terms are introduced in this chapter?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5664739"/>
              </p:ext>
            </p:extLst>
          </p:nvPr>
        </p:nvGraphicFramePr>
        <p:xfrm>
          <a:off x="712788" y="1957388"/>
          <a:ext cx="7718425" cy="1467546"/>
        </p:xfrm>
        <a:graphic>
          <a:graphicData uri="http://schemas.openxmlformats.org/drawingml/2006/table">
            <a:tbl>
              <a:tblPr/>
              <a:tblGrid>
                <a:gridCol w="1356338"/>
                <a:gridCol w="6362087"/>
              </a:tblGrid>
              <a:tr h="5516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7.2.2.1</a:t>
                      </a:r>
                    </a:p>
                    <a:p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 Sequence Number (ISN)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 Numbers</a:t>
                      </a:r>
                      <a:endParaRPr lang="en-US" sz="1600" dirty="0" smtClean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36145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7.2.2.2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 Size</a:t>
                      </a:r>
                      <a:endParaRPr lang="en-US" sz="1600" b="0" dirty="0" smtClean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301083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7.2.2.5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Flow Control – Congestion Avoidance</a:t>
                      </a:r>
                      <a:endParaRPr lang="en-US" sz="160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19205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7.2.2.6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Flow Control</a:t>
                      </a:r>
                      <a:r>
                        <a:rPr lang="en-US" sz="1600" baseline="0" dirty="0" smtClean="0"/>
                        <a:t> – Sliding Windows</a:t>
                      </a:r>
                      <a:endParaRPr lang="en-US" sz="160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57172" y="1566477"/>
            <a:ext cx="8176128" cy="4661210"/>
          </a:xfrm>
        </p:spPr>
        <p:txBody>
          <a:bodyPr/>
          <a:lstStyle/>
          <a:p>
            <a:pPr marL="460375" lvl="1" indent="-28892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/>
              <a:t>Prior to teaching Chapter 7, the instructor should complete </a:t>
            </a:r>
            <a:r>
              <a:rPr lang="en-US" dirty="0"/>
              <a:t>Chapter </a:t>
            </a:r>
            <a:r>
              <a:rPr lang="en-US" dirty="0" smtClean="0"/>
              <a:t>7 test.</a:t>
            </a:r>
            <a:endParaRPr lang="en-US" dirty="0"/>
          </a:p>
          <a:p>
            <a:pPr marL="460375" lvl="1" indent="-28892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/>
              <a:t>Ensure this chapter becomes as hand-on as possible.</a:t>
            </a:r>
          </a:p>
          <a:p>
            <a:pPr marL="460375" lvl="1" indent="-28892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/>
              <a:t>Review the OSI model and the TCIP protocol stack and review the process of encapsulation to set the stage for this chapter.</a:t>
            </a:r>
          </a:p>
          <a:p>
            <a:pPr marL="460375" lvl="1" indent="-28892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CA" dirty="0" smtClean="0"/>
              <a:t>Describe the segmentation and multiplexing concepts; the need to segment data for transmission.</a:t>
            </a:r>
          </a:p>
          <a:p>
            <a:pPr marL="460375" lvl="1" indent="-28892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CA" dirty="0" smtClean="0"/>
              <a:t>Explain the two Transport layer protocols UDP and TCP.</a:t>
            </a:r>
          </a:p>
          <a:p>
            <a:pPr marL="460375" lvl="1" indent="-28892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CA" dirty="0" smtClean="0"/>
              <a:t>Discuss the advantages/disadvantages of TCP and UDP. Discuss why developers choose an application layer protocol to use TCP or UDP.</a:t>
            </a:r>
          </a:p>
          <a:p>
            <a:pPr marL="460375" lvl="1" indent="-28892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CA" dirty="0" smtClean="0"/>
              <a:t>Explain the need to identify segments using sequence numbers so they can be reassembled in correct order at destination.</a:t>
            </a:r>
          </a:p>
          <a:p>
            <a:pPr marL="460375" lvl="1" indent="-28892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endParaRPr lang="en-CA" dirty="0" smtClean="0"/>
          </a:p>
          <a:p>
            <a:pPr marL="460375" lvl="1" indent="-28892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endParaRPr lang="en-CA" dirty="0" smtClean="0"/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Font typeface="Wingdings" pitchFamily="2" charset="2"/>
              <a:buChar char="§"/>
            </a:pPr>
            <a:endParaRPr lang="en-US" sz="1600" dirty="0" smtClean="0"/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Font typeface="Arial" charset="0"/>
              <a:buChar char="•"/>
            </a:pPr>
            <a:endParaRPr lang="en-US" sz="1600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7: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</a:t>
            </a:r>
            <a:endParaRPr lang="en-US" sz="3200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NetAcad-4F_PPT-WHT_060408</Template>
  <TotalTime>19715</TotalTime>
  <Pages>28</Pages>
  <Words>818</Words>
  <Application>Microsoft Office PowerPoint</Application>
  <PresentationFormat>On-screen Show (4:3)</PresentationFormat>
  <Paragraphs>121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NetAcad-4F_PPT-WHT_060408</vt:lpstr>
      <vt:lpstr>Slide 1</vt:lpstr>
      <vt:lpstr>Chapter 7: Objectives</vt:lpstr>
      <vt:lpstr>Chapter 7: Overview</vt:lpstr>
      <vt:lpstr>Chapter 7: Activities</vt:lpstr>
      <vt:lpstr>Chapter 7: Packet Tracer Activity Password</vt:lpstr>
      <vt:lpstr>Chapter 7: Assessment</vt:lpstr>
      <vt:lpstr>Chapter 7: New Terms </vt:lpstr>
      <vt:lpstr>Chapter 7: New Terms (cont.)</vt:lpstr>
      <vt:lpstr>Slide 9</vt:lpstr>
      <vt:lpstr>Slide 10</vt:lpstr>
      <vt:lpstr>Slide 11</vt:lpstr>
      <vt:lpstr>Chapter 7: Additional Help</vt:lpstr>
      <vt:lpstr>Chapter 7: Topics Not in ICND1 100-101</vt:lpstr>
      <vt:lpstr>Chapter 7: Topics Not in ICND1 100-101</vt:lpstr>
      <vt:lpstr>Slide 15</vt:lpstr>
      <vt:lpstr>Slide 16</vt:lpstr>
    </vt:vector>
  </TitlesOfParts>
  <Company>Cisco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Size 30PT</dc:title>
  <dc:subject>ITE 5.0 Planning Guide.pptx</dc:subject>
  <dc:creator>Cisco Networking Academy</dc:creator>
  <cp:lastModifiedBy>Home</cp:lastModifiedBy>
  <cp:revision>824</cp:revision>
  <cp:lastPrinted>1999-01-27T00:54:54Z</cp:lastPrinted>
  <dcterms:created xsi:type="dcterms:W3CDTF">2008-06-05T18:08:35Z</dcterms:created>
  <dcterms:modified xsi:type="dcterms:W3CDTF">2013-10-23T21:03:31Z</dcterms:modified>
</cp:coreProperties>
</file>