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1"/>
  </p:sldMasterIdLst>
  <p:notesMasterIdLst>
    <p:notesMasterId r:id="rId24"/>
  </p:notesMasterIdLst>
  <p:handoutMasterIdLst>
    <p:handoutMasterId r:id="rId25"/>
  </p:handoutMasterIdLst>
  <p:sldIdLst>
    <p:sldId id="498" r:id="rId2"/>
    <p:sldId id="538" r:id="rId3"/>
    <p:sldId id="558" r:id="rId4"/>
    <p:sldId id="550" r:id="rId5"/>
    <p:sldId id="593" r:id="rId6"/>
    <p:sldId id="585" r:id="rId7"/>
    <p:sldId id="595" r:id="rId8"/>
    <p:sldId id="571" r:id="rId9"/>
    <p:sldId id="572" r:id="rId10"/>
    <p:sldId id="574" r:id="rId11"/>
    <p:sldId id="573" r:id="rId12"/>
    <p:sldId id="581" r:id="rId13"/>
    <p:sldId id="586" r:id="rId14"/>
    <p:sldId id="562" r:id="rId15"/>
    <p:sldId id="587" r:id="rId16"/>
    <p:sldId id="588" r:id="rId17"/>
    <p:sldId id="570" r:id="rId18"/>
    <p:sldId id="590" r:id="rId19"/>
    <p:sldId id="589" r:id="rId20"/>
    <p:sldId id="592" r:id="rId21"/>
    <p:sldId id="539" r:id="rId22"/>
    <p:sldId id="540" r:id="rId23"/>
  </p:sldIdLst>
  <p:sldSz cx="9144000" cy="6858000" type="screen4x3"/>
  <p:notesSz cx="7010400" cy="9296400"/>
  <p:defaultTextStyle>
    <a:defPPr>
      <a:defRPr lang="en-US"/>
    </a:defPPr>
    <a:lvl1pPr algn="l" rtl="0" fontAlgn="base">
      <a:spcBef>
        <a:spcPct val="0"/>
      </a:spcBef>
      <a:spcAft>
        <a:spcPct val="0"/>
      </a:spcAft>
      <a:defRPr sz="2400" b="1" kern="1200">
        <a:solidFill>
          <a:schemeClr val="tx1"/>
        </a:solidFill>
        <a:latin typeface="Arial" charset="0"/>
        <a:ea typeface="+mn-ea"/>
        <a:cs typeface="Arial" charset="0"/>
      </a:defRPr>
    </a:lvl1pPr>
    <a:lvl2pPr marL="457200" algn="l" rtl="0" fontAlgn="base">
      <a:spcBef>
        <a:spcPct val="0"/>
      </a:spcBef>
      <a:spcAft>
        <a:spcPct val="0"/>
      </a:spcAft>
      <a:defRPr sz="2400" b="1" kern="1200">
        <a:solidFill>
          <a:schemeClr val="tx1"/>
        </a:solidFill>
        <a:latin typeface="Arial" charset="0"/>
        <a:ea typeface="+mn-ea"/>
        <a:cs typeface="Arial" charset="0"/>
      </a:defRPr>
    </a:lvl2pPr>
    <a:lvl3pPr marL="914400" algn="l" rtl="0" fontAlgn="base">
      <a:spcBef>
        <a:spcPct val="0"/>
      </a:spcBef>
      <a:spcAft>
        <a:spcPct val="0"/>
      </a:spcAft>
      <a:defRPr sz="2400" b="1" kern="1200">
        <a:solidFill>
          <a:schemeClr val="tx1"/>
        </a:solidFill>
        <a:latin typeface="Arial" charset="0"/>
        <a:ea typeface="+mn-ea"/>
        <a:cs typeface="Arial" charset="0"/>
      </a:defRPr>
    </a:lvl3pPr>
    <a:lvl4pPr marL="1371600" algn="l" rtl="0" fontAlgn="base">
      <a:spcBef>
        <a:spcPct val="0"/>
      </a:spcBef>
      <a:spcAft>
        <a:spcPct val="0"/>
      </a:spcAft>
      <a:defRPr sz="2400" b="1" kern="1200">
        <a:solidFill>
          <a:schemeClr val="tx1"/>
        </a:solidFill>
        <a:latin typeface="Arial" charset="0"/>
        <a:ea typeface="+mn-ea"/>
        <a:cs typeface="Arial" charset="0"/>
      </a:defRPr>
    </a:lvl4pPr>
    <a:lvl5pPr marL="1828800" algn="l" rtl="0" fontAlgn="base">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EF3"/>
    <a:srgbClr val="C5D9F1"/>
    <a:srgbClr val="45EB03"/>
    <a:srgbClr val="B2B2B2"/>
    <a:srgbClr val="C0C0C0"/>
    <a:srgbClr val="9F4603"/>
    <a:srgbClr val="EE6804"/>
    <a:srgbClr val="6161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48" autoAdjust="0"/>
    <p:restoredTop sz="99314" autoAdjust="0"/>
  </p:normalViewPr>
  <p:slideViewPr>
    <p:cSldViewPr snapToGrid="0">
      <p:cViewPr>
        <p:scale>
          <a:sx n="90" d="100"/>
          <a:sy n="90" d="100"/>
        </p:scale>
        <p:origin x="-252" y="-132"/>
      </p:cViewPr>
      <p:guideLst>
        <p:guide orient="horz" pos="134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3" d="100"/>
          <a:sy n="73" d="100"/>
        </p:scale>
        <p:origin x="-2094"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lnSpc>
                <a:spcPct val="90000"/>
              </a:lnSpc>
            </a:pPr>
            <a:endParaRPr lang="en-US" b="0"/>
          </a:p>
        </p:txBody>
      </p:sp>
      <p:sp>
        <p:nvSpPr>
          <p:cNvPr id="307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defTabSz="611188" eaLnBrk="0" hangingPunct="0">
              <a:tabLst>
                <a:tab pos="2387600" algn="l"/>
                <a:tab pos="4830763" algn="l"/>
              </a:tabLst>
            </a:pPr>
            <a:r>
              <a:rPr lang="en-US" sz="800" b="0"/>
              <a:t>© 2006, Cisco Systems, Inc. All rights reserved.</a:t>
            </a:r>
          </a:p>
          <a:p>
            <a:pPr defTabSz="611188" eaLnBrk="0" hangingPunct="0">
              <a:tabLst>
                <a:tab pos="2387600" algn="l"/>
                <a:tab pos="4830763" algn="l"/>
              </a:tabLst>
            </a:pPr>
            <a:r>
              <a:rPr lang="en-US" sz="800" b="0"/>
              <a:t>Presentation_ID.scr</a:t>
            </a:r>
          </a:p>
        </p:txBody>
      </p:sp>
      <p:sp>
        <p:nvSpPr>
          <p:cNvPr id="307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eaLnBrk="0" hangingPunct="0"/>
            <a:fld id="{24FCEDC2-CB88-4332-AD14-E4FCA3C3455B}" type="slidenum">
              <a:rPr lang="en-US" sz="800" b="0"/>
              <a:pPr algn="r" defTabSz="903288" eaLnBrk="0" hangingPunct="0"/>
              <a:t>‹#›</a:t>
            </a:fld>
            <a:endParaRPr lang="en-US" sz="800" b="0"/>
          </a:p>
        </p:txBody>
      </p:sp>
    </p:spTree>
    <p:extLst>
      <p:ext uri="{BB962C8B-B14F-4D97-AF65-F5344CB8AC3E}">
        <p14:creationId xmlns:p14="http://schemas.microsoft.com/office/powerpoint/2010/main" val="138950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lnSpc>
                <a:spcPct val="90000"/>
              </a:lnSpc>
            </a:pPr>
            <a:endParaRPr lang="en-US" b="0"/>
          </a:p>
        </p:txBody>
      </p:sp>
      <p:sp>
        <p:nvSpPr>
          <p:cNvPr id="1638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defTabSz="611188" eaLnBrk="0" hangingPunct="0">
              <a:tabLst>
                <a:tab pos="2387600" algn="l"/>
                <a:tab pos="4830763" algn="l"/>
              </a:tabLst>
            </a:pPr>
            <a:r>
              <a:rPr lang="en-US" sz="800" b="0"/>
              <a:t>© 2006, Cisco Systems, Inc. All rights reserved.</a:t>
            </a:r>
          </a:p>
          <a:p>
            <a:pPr defTabSz="611188" eaLnBrk="0" hangingPunct="0">
              <a:tabLst>
                <a:tab pos="2387600" algn="l"/>
                <a:tab pos="4830763" algn="l"/>
              </a:tabLst>
            </a:pPr>
            <a:r>
              <a:rPr lang="en-US" sz="800" b="0"/>
              <a:t>Presentation_ID.scr</a:t>
            </a:r>
          </a:p>
        </p:txBody>
      </p:sp>
      <p:sp>
        <p:nvSpPr>
          <p:cNvPr id="1638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eaLnBrk="0" hangingPunct="0">
              <a:lnSpc>
                <a:spcPct val="100000"/>
              </a:lnSpc>
              <a:defRPr sz="800" b="0">
                <a:latin typeface="Arial" charset="0"/>
                <a:cs typeface="+mn-cs"/>
              </a:defRPr>
            </a:lvl1pPr>
          </a:lstStyle>
          <a:p>
            <a:pPr>
              <a:defRPr/>
            </a:pPr>
            <a:fld id="{785D1CDC-D87C-4665-A55A-A21D26B56B7D}" type="slidenum">
              <a:rPr lang="en-US"/>
              <a:pPr>
                <a:defRPr/>
              </a:pPr>
              <a:t>‹#›</a:t>
            </a:fld>
            <a:endParaRPr lang="en-US"/>
          </a:p>
        </p:txBody>
      </p:sp>
      <p:sp>
        <p:nvSpPr>
          <p:cNvPr id="1639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23462205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1</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FA62FE-70C7-4700-B664-0FF949842D7E}" type="slidenum">
              <a:rPr lang="en-US" sz="800" b="0"/>
              <a:pPr algn="r"/>
              <a:t>10</a:t>
            </a:fld>
            <a:endParaRPr lang="en-US" sz="800" b="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C57E3922-F3C0-4909-A636-9F5150ADD926}" type="slidenum">
              <a:rPr lang="en-US" sz="800" b="0"/>
              <a:pPr algn="r"/>
              <a:t>11</a:t>
            </a:fld>
            <a:endParaRPr lang="en-US" sz="800" b="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C57E3922-F3C0-4909-A636-9F5150ADD926}" type="slidenum">
              <a:rPr lang="en-US" sz="800" b="0"/>
              <a:pPr algn="r"/>
              <a:t>12</a:t>
            </a:fld>
            <a:endParaRPr lang="en-US" sz="800" b="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C57E3922-F3C0-4909-A636-9F5150ADD926}" type="slidenum">
              <a:rPr lang="en-US" sz="800" b="0"/>
              <a:pPr algn="r"/>
              <a:t>13</a:t>
            </a:fld>
            <a:endParaRPr lang="en-US" sz="800" b="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14</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15</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16</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17</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18</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19</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20</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311D0035-3BE0-490C-B824-0AD9C41C2BAC}" type="slidenum">
              <a:rPr lang="en-US" sz="800" b="0"/>
              <a:pPr algn="r"/>
              <a:t>3</a:t>
            </a:fld>
            <a:endParaRPr lang="en-US" sz="800" b="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7</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8</a:t>
            </a:fld>
            <a:endParaRPr lang="en-U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5AC2C429-89B2-4A42-BC92-5A1CBA0982F9}" type="slidenum">
              <a:rPr lang="en-US" sz="800" b="0"/>
              <a:pPr algn="r"/>
              <a:t>9</a:t>
            </a:fld>
            <a:endParaRPr lang="en-US" sz="800" b="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defTabSz="814388" eaLnBrk="0" hangingPunct="0"/>
            <a:r>
              <a:rPr lang="en-US" sz="700" b="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eaLnBrk="0" hangingPunct="0"/>
            <a:r>
              <a:rPr lang="en-US" sz="700" b="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defTabSz="814388" eaLnBrk="0" hangingPunct="0"/>
            <a:r>
              <a:rPr lang="en-US" sz="700" b="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eaLnBrk="0" hangingPunct="0"/>
            <a:fld id="{59D7CE3C-6EC8-4B99-BC5F-470A37E5C4AF}" type="slidenum">
              <a:rPr lang="en-US" sz="1000" b="0">
                <a:solidFill>
                  <a:srgbClr val="D3D3D3"/>
                </a:solidFill>
              </a:rPr>
              <a:pPr algn="r" defTabSz="814388" eaLnBrk="0" hangingPunct="0"/>
              <a:t>‹#›</a:t>
            </a:fld>
            <a:endParaRPr lang="en-US" sz="1000" b="0">
              <a:solidFill>
                <a:srgbClr val="D3D3D3"/>
              </a:solidFill>
            </a:endParaRPr>
          </a:p>
        </p:txBody>
      </p:sp>
      <p:pic>
        <p:nvPicPr>
          <p:cNvPr id="9" name="Picture 331"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1433530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8616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8520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4715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57900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3762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1313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5284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969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6619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1591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146"/>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Click to edit Master title style</a:t>
            </a:r>
          </a:p>
        </p:txBody>
      </p:sp>
      <p:sp>
        <p:nvSpPr>
          <p:cNvPr id="1027"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defTabSz="814388" eaLnBrk="0" hangingPunct="0"/>
            <a:r>
              <a:rPr lang="en-US" sz="700" b="0">
                <a:solidFill>
                  <a:srgbClr val="D3D3D3"/>
                </a:solidFill>
              </a:rPr>
              <a:t>Presentation_ID</a:t>
            </a:r>
          </a:p>
        </p:txBody>
      </p:sp>
      <p:sp>
        <p:nvSpPr>
          <p:cNvPr id="1028"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eaLnBrk="0" hangingPunct="0"/>
            <a:fld id="{6213D815-58AD-43B4-8B8E-3405D1C19D0A}" type="slidenum">
              <a:rPr lang="en-US" sz="1000" b="0">
                <a:solidFill>
                  <a:srgbClr val="D3D3D3"/>
                </a:solidFill>
              </a:rPr>
              <a:pPr algn="r" defTabSz="814388" eaLnBrk="0" hangingPunct="0"/>
              <a:t>‹#›</a:t>
            </a:fld>
            <a:endParaRPr lang="en-US" sz="1000" b="0">
              <a:solidFill>
                <a:srgbClr val="D3D3D3"/>
              </a:solidFill>
            </a:endParaRPr>
          </a:p>
        </p:txBody>
      </p:sp>
      <p:sp>
        <p:nvSpPr>
          <p:cNvPr id="1029" name="Rectangle 6284"/>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defTabSz="814388" eaLnBrk="0" hangingPunct="0"/>
            <a:r>
              <a:rPr lang="en-US" sz="700" b="0">
                <a:solidFill>
                  <a:srgbClr val="D3D3D3"/>
                </a:solidFill>
              </a:rPr>
              <a:t>© 2008 Cisco Systems, Inc. All rights reserved.</a:t>
            </a:r>
          </a:p>
        </p:txBody>
      </p:sp>
      <p:sp>
        <p:nvSpPr>
          <p:cNvPr id="1031"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eaLnBrk="0" hangingPunct="0"/>
            <a:r>
              <a:rPr lang="en-US" sz="700" b="0">
                <a:solidFill>
                  <a:srgbClr val="D3D3D3"/>
                </a:solidFill>
              </a:rPr>
              <a:t>Cisco Confidential</a:t>
            </a:r>
          </a:p>
        </p:txBody>
      </p:sp>
      <p:pic>
        <p:nvPicPr>
          <p:cNvPr id="1032" name="Picture 8" descr="Rev08_Cisco_BrandBar10_060408.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93" r:id="rId1"/>
    <p:sldLayoutId id="2147484583" r:id="rId2"/>
    <p:sldLayoutId id="2147484584" r:id="rId3"/>
    <p:sldLayoutId id="2147484585" r:id="rId4"/>
    <p:sldLayoutId id="2147484586" r:id="rId5"/>
    <p:sldLayoutId id="2147484587" r:id="rId6"/>
    <p:sldLayoutId id="2147484588" r:id="rId7"/>
    <p:sldLayoutId id="2147484589" r:id="rId8"/>
    <p:sldLayoutId id="2147484590" r:id="rId9"/>
    <p:sldLayoutId id="2147484591" r:id="rId10"/>
    <p:sldLayoutId id="2147484592" r:id="rId11"/>
  </p:sldLayoutIdLst>
  <p:transition>
    <p:wipe dir="r"/>
  </p:transition>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www.communities.netacad.net/"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www.cisco.com/web/learning/exams/list/icnd1b.html"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defTabSz="814388">
              <a:lnSpc>
                <a:spcPct val="90000"/>
              </a:lnSpc>
              <a:defRPr/>
            </a:pPr>
            <a:r>
              <a:rPr lang="en-US" b="0" kern="0" dirty="0" err="1" smtClean="0">
                <a:solidFill>
                  <a:schemeClr val="bg1"/>
                </a:solidFill>
                <a:latin typeface="+mj-lt"/>
                <a:ea typeface="+mj-ea"/>
                <a:cs typeface="+mj-cs"/>
              </a:rPr>
              <a:t>CCNA</a:t>
            </a:r>
            <a:r>
              <a:rPr lang="en-US" b="0" kern="0" dirty="0" smtClean="0">
                <a:solidFill>
                  <a:schemeClr val="bg1"/>
                </a:solidFill>
                <a:latin typeface="+mj-lt"/>
                <a:ea typeface="+mj-ea"/>
                <a:cs typeface="+mj-cs"/>
              </a:rPr>
              <a:t> 5.0</a:t>
            </a:r>
            <a:r>
              <a:rPr lang="en-US" b="0" kern="0" dirty="0">
                <a:solidFill>
                  <a:schemeClr val="bg1"/>
                </a:solidFill>
                <a:latin typeface="+mj-lt"/>
                <a:ea typeface="+mj-ea"/>
                <a:cs typeface="+mj-cs"/>
              </a:rPr>
              <a:t/>
            </a:r>
            <a:br>
              <a:rPr lang="en-US" b="0" kern="0" dirty="0">
                <a:solidFill>
                  <a:schemeClr val="bg1"/>
                </a:solidFill>
                <a:latin typeface="+mj-lt"/>
                <a:ea typeface="+mj-ea"/>
                <a:cs typeface="+mj-cs"/>
              </a:rPr>
            </a:br>
            <a:r>
              <a:rPr lang="en-US" b="0" kern="0" dirty="0">
                <a:solidFill>
                  <a:schemeClr val="bg1"/>
                </a:solidFill>
                <a:latin typeface="+mj-lt"/>
                <a:ea typeface="+mj-ea"/>
                <a:cs typeface="+mj-cs"/>
              </a:rPr>
              <a:t/>
            </a:r>
            <a:br>
              <a:rPr lang="en-US" b="0" kern="0" dirty="0">
                <a:solidFill>
                  <a:schemeClr val="bg1"/>
                </a:solidFill>
                <a:latin typeface="+mj-lt"/>
                <a:ea typeface="+mj-ea"/>
                <a:cs typeface="+mj-cs"/>
              </a:rPr>
            </a:br>
            <a:r>
              <a:rPr lang="en-US" b="0" kern="0" dirty="0" smtClean="0">
                <a:solidFill>
                  <a:schemeClr val="bg1"/>
                </a:solidFill>
                <a:latin typeface="+mj-lt"/>
                <a:ea typeface="+mj-ea"/>
                <a:cs typeface="+mj-cs"/>
              </a:rPr>
              <a:t>Planning Guide</a:t>
            </a:r>
          </a:p>
          <a:p>
            <a:pPr defTabSz="814388">
              <a:lnSpc>
                <a:spcPct val="90000"/>
              </a:lnSpc>
              <a:defRPr/>
            </a:pPr>
            <a:r>
              <a:rPr lang="en-US" b="0" kern="0" dirty="0">
                <a:solidFill>
                  <a:schemeClr val="bg1"/>
                </a:solidFill>
                <a:latin typeface="+mj-lt"/>
                <a:ea typeface="+mj-ea"/>
                <a:cs typeface="+mj-cs"/>
              </a:rPr>
              <a:t/>
            </a:r>
            <a:br>
              <a:rPr lang="en-US" b="0" kern="0" dirty="0">
                <a:solidFill>
                  <a:schemeClr val="bg1"/>
                </a:solidFill>
                <a:latin typeface="+mj-lt"/>
                <a:ea typeface="+mj-ea"/>
                <a:cs typeface="+mj-cs"/>
              </a:rPr>
            </a:br>
            <a:r>
              <a:rPr lang="en-US" b="0" dirty="0">
                <a:solidFill>
                  <a:schemeClr val="bg1"/>
                </a:solidFill>
                <a:latin typeface="Arial" pitchFamily="34" charset="0"/>
                <a:cs typeface="Arial" pitchFamily="34" charset="0"/>
              </a:rPr>
              <a:t>Chapter 8</a:t>
            </a:r>
            <a:r>
              <a:rPr lang="en-US" b="0" dirty="0" smtClean="0">
                <a:solidFill>
                  <a:schemeClr val="bg1"/>
                </a:solidFill>
                <a:latin typeface="Arial" pitchFamily="34" charset="0"/>
                <a:cs typeface="Arial" pitchFamily="34" charset="0"/>
              </a:rPr>
              <a:t>: IP Addressing</a:t>
            </a:r>
            <a:endParaRPr lang="en-US" b="0" kern="0" dirty="0">
              <a:solidFill>
                <a:schemeClr val="bg1"/>
              </a:solidFill>
              <a:latin typeface="+mj-lt"/>
              <a:ea typeface="+mj-ea"/>
              <a:cs typeface="+mj-cs"/>
            </a:endParaRPr>
          </a:p>
        </p:txBody>
      </p:sp>
      <p:sp>
        <p:nvSpPr>
          <p:cNvPr id="2" name="TextBox 1"/>
          <p:cNvSpPr txBox="1"/>
          <p:nvPr/>
        </p:nvSpPr>
        <p:spPr>
          <a:xfrm>
            <a:off x="361504" y="4720856"/>
            <a:ext cx="4064626" cy="461665"/>
          </a:xfrm>
          <a:prstGeom prst="rect">
            <a:avLst/>
          </a:prstGeom>
          <a:noFill/>
        </p:spPr>
        <p:txBody>
          <a:bodyPr wrap="square" rtlCol="0">
            <a:spAutoFit/>
          </a:bodyPr>
          <a:lstStyle/>
          <a:p>
            <a:r>
              <a:rPr lang="en-US" dirty="0" smtClean="0"/>
              <a:t>Introduction to Networks</a:t>
            </a:r>
            <a:endParaRPr lang="en-US"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3"/>
          <p:cNvSpPr>
            <a:spLocks noGrp="1" noChangeArrowheads="1"/>
          </p:cNvSpPr>
          <p:nvPr>
            <p:ph type="title" idx="4294967295"/>
          </p:nvPr>
        </p:nvSpPr>
        <p:spPr>
          <a:xfrm>
            <a:off x="474885" y="567069"/>
            <a:ext cx="8382037" cy="838200"/>
          </a:xfrm>
        </p:spPr>
        <p:txBody>
          <a:bodyPr/>
          <a:lstStyle/>
          <a:p>
            <a:pPr eaLnBrk="1" hangingPunct="1"/>
            <a:r>
              <a:rPr lang="en-US" dirty="0" smtClean="0"/>
              <a:t>Chapter 8: </a:t>
            </a:r>
            <a:r>
              <a:rPr lang="en-US" dirty="0"/>
              <a:t>New Terms and </a:t>
            </a:r>
            <a:r>
              <a:rPr lang="en-US" dirty="0" smtClean="0"/>
              <a:t>Commands (cont</a:t>
            </a:r>
            <a:r>
              <a:rPr lang="en-US" dirty="0"/>
              <a:t>.)</a:t>
            </a:r>
            <a:endParaRPr lang="en-US" dirty="0" smtClean="0"/>
          </a:p>
        </p:txBody>
      </p:sp>
      <p:sp>
        <p:nvSpPr>
          <p:cNvPr id="9219" name="Rectangle 34"/>
          <p:cNvSpPr>
            <a:spLocks noGrp="1" noChangeArrowheads="1"/>
          </p:cNvSpPr>
          <p:nvPr>
            <p:ph type="body" idx="4294967295"/>
          </p:nvPr>
        </p:nvSpPr>
        <p:spPr>
          <a:xfrm>
            <a:off x="591843" y="1513368"/>
            <a:ext cx="7940675" cy="493713"/>
          </a:xfrm>
        </p:spPr>
        <p:txBody>
          <a:bodyPr/>
          <a:lstStyle/>
          <a:p>
            <a:pPr marL="0" indent="0" eaLnBrk="1" hangingPunct="1">
              <a:spcBef>
                <a:spcPct val="30000"/>
              </a:spcBef>
              <a:buNone/>
            </a:pPr>
            <a:r>
              <a:rPr lang="en-US" sz="2000" dirty="0"/>
              <a:t>What terms and commands are introduced in this chapter?</a:t>
            </a:r>
          </a:p>
        </p:txBody>
      </p:sp>
      <p:graphicFrame>
        <p:nvGraphicFramePr>
          <p:cNvPr id="5" name="Group 32"/>
          <p:cNvGraphicFramePr>
            <a:graphicFrameLocks noGrp="1"/>
          </p:cNvGraphicFramePr>
          <p:nvPr>
            <p:extLst>
              <p:ext uri="{D42A27DB-BD31-4B8C-83A1-F6EECF244321}">
                <p14:modId xmlns:p14="http://schemas.microsoft.com/office/powerpoint/2010/main" val="1028764348"/>
              </p:ext>
            </p:extLst>
          </p:nvPr>
        </p:nvGraphicFramePr>
        <p:xfrm>
          <a:off x="724859" y="1960794"/>
          <a:ext cx="7718425" cy="3907176"/>
        </p:xfrm>
        <a:graphic>
          <a:graphicData uri="http://schemas.openxmlformats.org/drawingml/2006/table">
            <a:tbl>
              <a:tblPr/>
              <a:tblGrid>
                <a:gridCol w="1350793"/>
                <a:gridCol w="6367632"/>
              </a:tblGrid>
              <a:tr h="302904">
                <a:tc>
                  <a:txBody>
                    <a:bodyPr/>
                    <a:lstStyle/>
                    <a:p>
                      <a:pPr algn="l" fontAlgn="b"/>
                      <a:r>
                        <a:rPr lang="en-US" sz="1400" b="1" i="0" u="none" strike="noStrike" dirty="0" smtClean="0">
                          <a:solidFill>
                            <a:srgbClr val="000000"/>
                          </a:solidFill>
                          <a:effectLst/>
                          <a:latin typeface="Arial"/>
                        </a:rPr>
                        <a:t>8.1.2.5</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err="1" smtClean="0">
                          <a:solidFill>
                            <a:srgbClr val="000000"/>
                          </a:solidFill>
                          <a:effectLst/>
                          <a:latin typeface="Arial"/>
                        </a:rPr>
                        <a:t>ANDing</a:t>
                      </a:r>
                      <a:endParaRPr lang="en-US" sz="18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r>
              <a:tr h="498695">
                <a:tc>
                  <a:txBody>
                    <a:bodyPr/>
                    <a:lstStyle/>
                    <a:p>
                      <a:pPr algn="l" fontAlgn="b"/>
                      <a:r>
                        <a:rPr lang="en-US" sz="1400" b="1" i="0" u="none" strike="noStrike" dirty="0" smtClean="0">
                          <a:solidFill>
                            <a:srgbClr val="000000"/>
                          </a:solidFill>
                          <a:effectLst/>
                          <a:latin typeface="Arial"/>
                        </a:rPr>
                        <a:t>8.1.3.1</a:t>
                      </a:r>
                    </a:p>
                    <a:p>
                      <a:pPr algn="l" fontAlgn="b"/>
                      <a:endParaRPr lang="en-US" sz="1400" b="1" i="0" u="none" strike="noStrike"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dirty="0" smtClean="0">
                          <a:solidFill>
                            <a:srgbClr val="000000"/>
                          </a:solidFill>
                          <a:effectLst/>
                          <a:latin typeface="Arial"/>
                        </a:rPr>
                        <a:t>Static IP Addressing</a:t>
                      </a:r>
                    </a:p>
                    <a:p>
                      <a:pPr algn="l" fontAlgn="b"/>
                      <a:r>
                        <a:rPr lang="en-US" sz="1800" b="0" i="0" u="none" strike="noStrike" dirty="0" smtClean="0">
                          <a:solidFill>
                            <a:srgbClr val="000000"/>
                          </a:solidFill>
                          <a:effectLst/>
                          <a:latin typeface="Arial"/>
                        </a:rPr>
                        <a:t>Access Filters</a:t>
                      </a:r>
                      <a:endParaRPr lang="en-US" sz="18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DBEEF3"/>
                    </a:solidFill>
                  </a:tcPr>
                </a:tc>
              </a:tr>
              <a:tr h="301690">
                <a:tc>
                  <a:txBody>
                    <a:bodyPr/>
                    <a:lstStyle/>
                    <a:p>
                      <a:pPr algn="l" fontAlgn="b"/>
                      <a:r>
                        <a:rPr lang="en-US" sz="1400" b="1" i="0" u="none" strike="noStrike" dirty="0" smtClean="0">
                          <a:solidFill>
                            <a:srgbClr val="000000"/>
                          </a:solidFill>
                          <a:effectLst/>
                          <a:latin typeface="Arial"/>
                        </a:rPr>
                        <a:t>8.1.3.2</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Dynamic Assignment</a:t>
                      </a:r>
                    </a:p>
                    <a:p>
                      <a:pPr algn="l" fontAlgn="b"/>
                      <a:r>
                        <a:rPr lang="en-US" sz="1800" b="0" i="0" u="none" strike="noStrike" dirty="0" smtClean="0">
                          <a:solidFill>
                            <a:srgbClr val="000000"/>
                          </a:solidFill>
                          <a:effectLst/>
                          <a:latin typeface="Arial"/>
                        </a:rPr>
                        <a:t>Dynamic Host Configuration Protocol (DHCP)</a:t>
                      </a:r>
                    </a:p>
                    <a:p>
                      <a:pPr algn="l" fontAlgn="b"/>
                      <a:r>
                        <a:rPr lang="en-US" sz="1800" b="0" i="0" u="none" strike="noStrike" dirty="0" smtClean="0">
                          <a:solidFill>
                            <a:srgbClr val="000000"/>
                          </a:solidFill>
                          <a:effectLst/>
                          <a:latin typeface="Arial"/>
                        </a:rPr>
                        <a:t>DHCP Server</a:t>
                      </a:r>
                    </a:p>
                    <a:p>
                      <a:pPr algn="l" fontAlgn="b"/>
                      <a:r>
                        <a:rPr lang="en-US" sz="1800" b="0" i="0" u="none" strike="noStrike" dirty="0" smtClean="0">
                          <a:solidFill>
                            <a:srgbClr val="000000"/>
                          </a:solidFill>
                          <a:effectLst/>
                          <a:latin typeface="Arial"/>
                        </a:rPr>
                        <a:t>DHCP</a:t>
                      </a:r>
                      <a:r>
                        <a:rPr lang="en-US" sz="1800" b="0" i="0" u="none" strike="noStrike" baseline="0" dirty="0" smtClean="0">
                          <a:solidFill>
                            <a:srgbClr val="000000"/>
                          </a:solidFill>
                          <a:effectLst/>
                          <a:latin typeface="Arial"/>
                        </a:rPr>
                        <a:t> Client </a:t>
                      </a:r>
                    </a:p>
                    <a:p>
                      <a:pPr algn="l" fontAlgn="b"/>
                      <a:r>
                        <a:rPr lang="en-US" sz="1800" b="1" i="0" u="none" strike="noStrike" baseline="0" dirty="0" err="1" smtClean="0">
                          <a:solidFill>
                            <a:srgbClr val="000000"/>
                          </a:solidFill>
                          <a:effectLst/>
                          <a:latin typeface="Courier New" panose="02070309020205020404" pitchFamily="49" charset="0"/>
                          <a:cs typeface="Courier New" panose="02070309020205020404" pitchFamily="49" charset="0"/>
                        </a:rPr>
                        <a:t>ipconfig</a:t>
                      </a:r>
                      <a:r>
                        <a:rPr lang="en-US" sz="1800" b="0" i="0" u="none" strike="noStrike" baseline="0" dirty="0" smtClean="0">
                          <a:solidFill>
                            <a:srgbClr val="000000"/>
                          </a:solidFill>
                          <a:effectLst/>
                          <a:latin typeface="+mn-lt"/>
                        </a:rPr>
                        <a:t> command</a:t>
                      </a:r>
                      <a:endParaRPr lang="en-US" sz="1800" b="0" i="0" u="none" strike="noStrike" dirty="0">
                        <a:solidFill>
                          <a:srgbClr val="000000"/>
                        </a:solidFill>
                        <a:effectLst/>
                        <a:latin typeface="+mn-lt"/>
                      </a:endParaRPr>
                    </a:p>
                  </a:txBody>
                  <a:tcPr marL="9526" marR="9526" marT="9528" marB="0" anchor="b">
                    <a:lnL>
                      <a:noFill/>
                    </a:lnL>
                    <a:lnR>
                      <a:noFill/>
                    </a:lnR>
                    <a:lnT>
                      <a:noFill/>
                    </a:lnT>
                    <a:lnB>
                      <a:noFill/>
                    </a:lnB>
                    <a:lnTlToBr>
                      <a:noFill/>
                    </a:lnTlToBr>
                    <a:lnBlToTr>
                      <a:noFill/>
                    </a:lnBlToTr>
                    <a:solidFill>
                      <a:srgbClr val="C5D9F1"/>
                    </a:solidFill>
                  </a:tcPr>
                </a:tc>
              </a:tr>
              <a:tr h="301690">
                <a:tc>
                  <a:txBody>
                    <a:bodyPr/>
                    <a:lstStyle/>
                    <a:p>
                      <a:pPr algn="l" fontAlgn="b"/>
                      <a:r>
                        <a:rPr lang="en-US" sz="1400" b="1" i="0" u="none" strike="noStrike" dirty="0" smtClean="0">
                          <a:solidFill>
                            <a:srgbClr val="000000"/>
                          </a:solidFill>
                          <a:effectLst/>
                          <a:latin typeface="Arial"/>
                        </a:rPr>
                        <a:t>8.1.3.3</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baseline="0" dirty="0" smtClean="0">
                          <a:solidFill>
                            <a:srgbClr val="000000"/>
                          </a:solidFill>
                          <a:effectLst/>
                          <a:latin typeface="Arial"/>
                        </a:rPr>
                        <a:t>Unicast</a:t>
                      </a:r>
                    </a:p>
                    <a:p>
                      <a:pPr algn="l" fontAlgn="b"/>
                      <a:r>
                        <a:rPr lang="en-US" sz="1800" b="0" i="0" u="none" strike="noStrike" baseline="0" dirty="0" smtClean="0">
                          <a:solidFill>
                            <a:srgbClr val="000000"/>
                          </a:solidFill>
                          <a:effectLst/>
                          <a:latin typeface="Arial"/>
                        </a:rPr>
                        <a:t>Broadcast</a:t>
                      </a:r>
                    </a:p>
                    <a:p>
                      <a:pPr algn="l" fontAlgn="b"/>
                      <a:r>
                        <a:rPr lang="en-US" sz="1800" b="0" i="0" u="none" strike="noStrike" baseline="0" dirty="0" smtClean="0">
                          <a:solidFill>
                            <a:srgbClr val="000000"/>
                          </a:solidFill>
                          <a:effectLst/>
                          <a:latin typeface="Arial"/>
                        </a:rPr>
                        <a:t>Multicast</a:t>
                      </a:r>
                    </a:p>
                  </a:txBody>
                  <a:tcPr marL="9526" marR="9526" marT="9528" marB="0" anchor="b">
                    <a:lnL>
                      <a:noFill/>
                    </a:lnL>
                    <a:lnR>
                      <a:noFill/>
                    </a:lnR>
                    <a:lnT>
                      <a:noFill/>
                    </a:lnT>
                    <a:lnB>
                      <a:noFill/>
                    </a:lnB>
                    <a:lnTlToBr>
                      <a:noFill/>
                    </a:lnTlToBr>
                    <a:lnBlToTr>
                      <a:noFill/>
                    </a:lnBlToTr>
                    <a:solidFill>
                      <a:srgbClr val="DBEEF3"/>
                    </a:solidFill>
                  </a:tcPr>
                </a:tc>
              </a:tr>
              <a:tr h="301690">
                <a:tc>
                  <a:txBody>
                    <a:bodyPr/>
                    <a:lstStyle/>
                    <a:p>
                      <a:pPr algn="l" fontAlgn="b"/>
                      <a:r>
                        <a:rPr lang="en-US" sz="1400" b="1" i="0" u="none" strike="noStrike" dirty="0" smtClean="0">
                          <a:solidFill>
                            <a:srgbClr val="000000"/>
                          </a:solidFill>
                          <a:effectLst/>
                          <a:latin typeface="Arial"/>
                        </a:rPr>
                        <a:t>8.1.3.4</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Broadcast</a:t>
                      </a:r>
                      <a:r>
                        <a:rPr lang="en-US" sz="1800" b="0" i="0" u="none" strike="noStrike" baseline="0" dirty="0" smtClean="0">
                          <a:solidFill>
                            <a:srgbClr val="000000"/>
                          </a:solidFill>
                          <a:effectLst/>
                          <a:latin typeface="Arial"/>
                        </a:rPr>
                        <a:t> Domain</a:t>
                      </a:r>
                    </a:p>
                    <a:p>
                      <a:pPr algn="l" fontAlgn="b"/>
                      <a:r>
                        <a:rPr lang="en-US" sz="1800" b="0" i="0" u="none" strike="noStrike" baseline="0" dirty="0" smtClean="0">
                          <a:solidFill>
                            <a:srgbClr val="000000"/>
                          </a:solidFill>
                          <a:effectLst/>
                          <a:latin typeface="Arial"/>
                        </a:rPr>
                        <a:t>Directed Broadcast</a:t>
                      </a:r>
                    </a:p>
                    <a:p>
                      <a:pPr algn="l" fontAlgn="b"/>
                      <a:r>
                        <a:rPr lang="en-US" sz="1800" b="0" i="0" u="none" strike="noStrike" baseline="0" dirty="0" smtClean="0">
                          <a:solidFill>
                            <a:srgbClr val="000000"/>
                          </a:solidFill>
                          <a:effectLst/>
                          <a:latin typeface="Arial"/>
                        </a:rPr>
                        <a:t>Limited Broadcast</a:t>
                      </a:r>
                      <a:endParaRPr lang="en-US" sz="18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3"/>
          <p:cNvSpPr>
            <a:spLocks noGrp="1" noChangeArrowheads="1"/>
          </p:cNvSpPr>
          <p:nvPr>
            <p:ph type="title" idx="4294967295"/>
          </p:nvPr>
        </p:nvSpPr>
        <p:spPr>
          <a:xfrm>
            <a:off x="453619" y="588335"/>
            <a:ext cx="8145462" cy="838200"/>
          </a:xfrm>
        </p:spPr>
        <p:txBody>
          <a:bodyPr/>
          <a:lstStyle/>
          <a:p>
            <a:pPr eaLnBrk="1" hangingPunct="1"/>
            <a:r>
              <a:rPr lang="en-US" dirty="0" smtClean="0"/>
              <a:t>Chapter 8: </a:t>
            </a:r>
            <a:r>
              <a:rPr lang="en-US" dirty="0"/>
              <a:t>New Terms and Commands (cont.)</a:t>
            </a:r>
          </a:p>
        </p:txBody>
      </p:sp>
      <p:sp>
        <p:nvSpPr>
          <p:cNvPr id="10243" name="Rectangle 34"/>
          <p:cNvSpPr>
            <a:spLocks noGrp="1" noChangeArrowheads="1"/>
          </p:cNvSpPr>
          <p:nvPr>
            <p:ph type="body" idx="4294967295"/>
          </p:nvPr>
        </p:nvSpPr>
        <p:spPr>
          <a:xfrm>
            <a:off x="570574" y="1481915"/>
            <a:ext cx="7940675" cy="493713"/>
          </a:xfrm>
        </p:spPr>
        <p:txBody>
          <a:bodyPr/>
          <a:lstStyle/>
          <a:p>
            <a:pPr marL="0" indent="0" eaLnBrk="1" hangingPunct="1">
              <a:spcBef>
                <a:spcPct val="30000"/>
              </a:spcBef>
              <a:buNone/>
            </a:pPr>
            <a:r>
              <a:rPr lang="en-US" sz="2000" dirty="0" smtClean="0"/>
              <a:t>What terms are introduced in this chapter?</a:t>
            </a:r>
          </a:p>
        </p:txBody>
      </p:sp>
      <p:graphicFrame>
        <p:nvGraphicFramePr>
          <p:cNvPr id="5" name="Group 32"/>
          <p:cNvGraphicFramePr>
            <a:graphicFrameLocks noGrp="1"/>
          </p:cNvGraphicFramePr>
          <p:nvPr>
            <p:extLst>
              <p:ext uri="{D42A27DB-BD31-4B8C-83A1-F6EECF244321}">
                <p14:modId xmlns:p14="http://schemas.microsoft.com/office/powerpoint/2010/main" val="2737617037"/>
              </p:ext>
            </p:extLst>
          </p:nvPr>
        </p:nvGraphicFramePr>
        <p:xfrm>
          <a:off x="701637" y="1956675"/>
          <a:ext cx="7718425" cy="4233516"/>
        </p:xfrm>
        <a:graphic>
          <a:graphicData uri="http://schemas.openxmlformats.org/drawingml/2006/table">
            <a:tbl>
              <a:tblPr/>
              <a:tblGrid>
                <a:gridCol w="1350793"/>
                <a:gridCol w="6367632"/>
              </a:tblGrid>
              <a:tr h="308601">
                <a:tc>
                  <a:txBody>
                    <a:bodyPr/>
                    <a:lstStyle/>
                    <a:p>
                      <a:pPr algn="l" fontAlgn="b"/>
                      <a:r>
                        <a:rPr lang="en-US" sz="1400" b="1" i="0" u="none" strike="noStrike" dirty="0" smtClean="0">
                          <a:solidFill>
                            <a:srgbClr val="000000"/>
                          </a:solidFill>
                          <a:effectLst/>
                          <a:latin typeface="Arial"/>
                        </a:rPr>
                        <a:t>8.1.3.5</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mn-lt"/>
                        </a:rPr>
                        <a:t>Multicast Transmission</a:t>
                      </a:r>
                    </a:p>
                    <a:p>
                      <a:pPr algn="l" fontAlgn="b"/>
                      <a:r>
                        <a:rPr lang="en-US" sz="1600" b="0" i="0" u="none" strike="noStrike" dirty="0" smtClean="0">
                          <a:solidFill>
                            <a:srgbClr val="000000"/>
                          </a:solidFill>
                          <a:effectLst/>
                          <a:latin typeface="+mn-lt"/>
                        </a:rPr>
                        <a:t>Multicast Addresses</a:t>
                      </a:r>
                    </a:p>
                    <a:p>
                      <a:pPr algn="l" fontAlgn="b"/>
                      <a:r>
                        <a:rPr lang="en-US" sz="1600" b="0" i="0" u="none" strike="noStrike" dirty="0" smtClean="0">
                          <a:solidFill>
                            <a:srgbClr val="000000"/>
                          </a:solidFill>
                          <a:effectLst/>
                          <a:latin typeface="+mn-lt"/>
                        </a:rPr>
                        <a:t>Network Time Protocol</a:t>
                      </a:r>
                      <a:r>
                        <a:rPr lang="en-US" sz="1600" b="0" i="0" u="none" strike="noStrike" baseline="0" dirty="0" smtClean="0">
                          <a:solidFill>
                            <a:srgbClr val="000000"/>
                          </a:solidFill>
                          <a:effectLst/>
                          <a:latin typeface="+mn-lt"/>
                        </a:rPr>
                        <a:t> (NTP)</a:t>
                      </a:r>
                      <a:endParaRPr lang="en-US" sz="1600" b="0" i="0" u="none" strike="noStrike" dirty="0">
                        <a:solidFill>
                          <a:srgbClr val="000000"/>
                        </a:solidFill>
                        <a:effectLst/>
                        <a:latin typeface="+mn-lt"/>
                      </a:endParaRPr>
                    </a:p>
                  </a:txBody>
                  <a:tcPr marL="9526" marR="9526" marT="9527" marB="0" anchor="b">
                    <a:lnL>
                      <a:noFill/>
                    </a:lnL>
                    <a:lnR>
                      <a:noFill/>
                    </a:lnR>
                    <a:lnT>
                      <a:noFill/>
                    </a:lnT>
                    <a:lnB>
                      <a:noFill/>
                    </a:lnB>
                    <a:lnTlToBr>
                      <a:noFill/>
                    </a:lnTlToBr>
                    <a:lnBlToTr>
                      <a:noFill/>
                    </a:lnBlToTr>
                    <a:solidFill>
                      <a:srgbClr val="C5D9F1"/>
                    </a:solidFill>
                  </a:tcPr>
                </a:tc>
              </a:tr>
              <a:tr h="257919">
                <a:tc>
                  <a:txBody>
                    <a:bodyPr/>
                    <a:lstStyle/>
                    <a:p>
                      <a:pPr algn="l" fontAlgn="b"/>
                      <a:r>
                        <a:rPr lang="en-US" sz="1400" b="1" i="0" u="none" strike="noStrike" dirty="0" smtClean="0">
                          <a:solidFill>
                            <a:srgbClr val="000000"/>
                          </a:solidFill>
                          <a:effectLst/>
                          <a:latin typeface="Arial"/>
                        </a:rPr>
                        <a:t>8.1.4.1</a:t>
                      </a:r>
                    </a:p>
                    <a:p>
                      <a:pPr algn="l" fontAlgn="b"/>
                      <a:endParaRPr lang="en-US" sz="1400" b="1"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dirty="0" smtClean="0">
                          <a:solidFill>
                            <a:srgbClr val="000000"/>
                          </a:solidFill>
                          <a:effectLst/>
                          <a:latin typeface="Arial"/>
                        </a:rPr>
                        <a:t>Private Address </a:t>
                      </a:r>
                    </a:p>
                    <a:p>
                      <a:pPr algn="l" fontAlgn="b"/>
                      <a:r>
                        <a:rPr lang="en-US" sz="1600" b="0" i="0" u="none" strike="noStrike" dirty="0" smtClean="0">
                          <a:solidFill>
                            <a:srgbClr val="000000"/>
                          </a:solidFill>
                          <a:effectLst/>
                          <a:latin typeface="Arial"/>
                        </a:rPr>
                        <a:t>Public</a:t>
                      </a:r>
                      <a:r>
                        <a:rPr lang="en-US" sz="1600" b="0" i="0" u="none" strike="noStrike" baseline="0" dirty="0" smtClean="0">
                          <a:solidFill>
                            <a:srgbClr val="000000"/>
                          </a:solidFill>
                          <a:effectLst/>
                          <a:latin typeface="Arial"/>
                        </a:rPr>
                        <a:t> Address</a:t>
                      </a:r>
                      <a:endParaRPr lang="en-US" sz="1600" b="0"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DBEEF3"/>
                    </a:solidFill>
                  </a:tcPr>
                </a:tc>
              </a:tr>
              <a:tr h="781648">
                <a:tc>
                  <a:txBody>
                    <a:bodyPr/>
                    <a:lstStyle/>
                    <a:p>
                      <a:pPr algn="l" fontAlgn="b"/>
                      <a:r>
                        <a:rPr lang="en-US" sz="1400" b="1" i="0" u="none" strike="noStrike" dirty="0" smtClean="0">
                          <a:solidFill>
                            <a:srgbClr val="000000"/>
                          </a:solidFill>
                          <a:effectLst/>
                          <a:latin typeface="Arial"/>
                        </a:rPr>
                        <a:t>8.1.4.3</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Arial"/>
                        </a:rPr>
                        <a:t>IPv4 Loopback Address</a:t>
                      </a:r>
                    </a:p>
                    <a:p>
                      <a:pPr algn="l" fontAlgn="b"/>
                      <a:r>
                        <a:rPr lang="en-US" sz="1600" b="0" i="0" u="none" strike="noStrike" dirty="0" smtClean="0">
                          <a:solidFill>
                            <a:srgbClr val="000000"/>
                          </a:solidFill>
                          <a:effectLst/>
                          <a:latin typeface="Arial"/>
                        </a:rPr>
                        <a:t>Link-local</a:t>
                      </a:r>
                      <a:r>
                        <a:rPr lang="en-US" sz="1600" b="0" i="0" u="none" strike="noStrike" baseline="0" dirty="0" smtClean="0">
                          <a:solidFill>
                            <a:srgbClr val="000000"/>
                          </a:solidFill>
                          <a:effectLst/>
                          <a:latin typeface="Arial"/>
                        </a:rPr>
                        <a:t> Addresses</a:t>
                      </a:r>
                    </a:p>
                    <a:p>
                      <a:pPr algn="l" fontAlgn="b"/>
                      <a:r>
                        <a:rPr lang="en-US" sz="1600" b="0" i="0" u="none" strike="noStrike" baseline="0" dirty="0" smtClean="0">
                          <a:solidFill>
                            <a:srgbClr val="000000"/>
                          </a:solidFill>
                          <a:effectLst/>
                          <a:latin typeface="Arial"/>
                        </a:rPr>
                        <a:t>TEST-NET Addresses</a:t>
                      </a:r>
                      <a:endParaRPr lang="en-US" sz="1600" b="0" i="0" u="none" strike="noStrike" dirty="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r>
              <a:tr h="582094">
                <a:tc>
                  <a:txBody>
                    <a:bodyPr/>
                    <a:lstStyle/>
                    <a:p>
                      <a:pPr algn="l" fontAlgn="b"/>
                      <a:r>
                        <a:rPr lang="en-US" sz="1400" b="1" i="0" u="none" strike="noStrike" dirty="0" smtClean="0">
                          <a:solidFill>
                            <a:srgbClr val="000000"/>
                          </a:solidFill>
                          <a:effectLst/>
                          <a:latin typeface="Arial"/>
                        </a:rPr>
                        <a:t>8.1.4.4</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dirty="0" smtClean="0">
                          <a:solidFill>
                            <a:srgbClr val="000000"/>
                          </a:solidFill>
                          <a:effectLst/>
                          <a:latin typeface="Arial"/>
                        </a:rPr>
                        <a:t>Class A</a:t>
                      </a:r>
                    </a:p>
                    <a:p>
                      <a:pPr algn="l" fontAlgn="b"/>
                      <a:r>
                        <a:rPr lang="en-US" sz="1600" b="0" i="0" u="none" strike="noStrike" baseline="0" dirty="0" smtClean="0">
                          <a:solidFill>
                            <a:srgbClr val="000000"/>
                          </a:solidFill>
                          <a:effectLst/>
                          <a:latin typeface="Arial"/>
                        </a:rPr>
                        <a:t>Class B</a:t>
                      </a:r>
                    </a:p>
                    <a:p>
                      <a:pPr algn="l" fontAlgn="b"/>
                      <a:r>
                        <a:rPr lang="en-US" sz="1600" b="0" i="0" u="none" strike="noStrike" baseline="0" dirty="0" smtClean="0">
                          <a:solidFill>
                            <a:srgbClr val="000000"/>
                          </a:solidFill>
                          <a:effectLst/>
                          <a:latin typeface="Arial"/>
                        </a:rPr>
                        <a:t>Class C</a:t>
                      </a:r>
                    </a:p>
                    <a:p>
                      <a:pPr algn="l" fontAlgn="b"/>
                      <a:r>
                        <a:rPr lang="en-US" sz="1600" b="0" i="0" u="none" strike="noStrike" baseline="0" dirty="0" smtClean="0">
                          <a:solidFill>
                            <a:srgbClr val="000000"/>
                          </a:solidFill>
                          <a:effectLst/>
                          <a:latin typeface="Arial"/>
                        </a:rPr>
                        <a:t>Class D</a:t>
                      </a:r>
                    </a:p>
                    <a:p>
                      <a:pPr algn="l" fontAlgn="b"/>
                      <a:r>
                        <a:rPr lang="en-US" sz="1600" b="0" i="0" u="none" strike="noStrike" baseline="0" dirty="0" smtClean="0">
                          <a:solidFill>
                            <a:srgbClr val="000000"/>
                          </a:solidFill>
                          <a:effectLst/>
                          <a:latin typeface="Arial"/>
                        </a:rPr>
                        <a:t>Class E</a:t>
                      </a:r>
                    </a:p>
                    <a:p>
                      <a:pPr algn="l" fontAlgn="b"/>
                      <a:r>
                        <a:rPr lang="en-US" sz="1600" b="0" i="0" u="none" strike="noStrike" baseline="0" dirty="0" smtClean="0">
                          <a:solidFill>
                            <a:srgbClr val="000000"/>
                          </a:solidFill>
                          <a:effectLst/>
                          <a:latin typeface="Arial"/>
                        </a:rPr>
                        <a:t>Classless Inter-domain Routing (CIDR)</a:t>
                      </a:r>
                    </a:p>
                  </a:txBody>
                  <a:tcPr marL="9526" marR="9526" marT="9527" marB="0" anchor="b">
                    <a:lnL>
                      <a:noFill/>
                    </a:lnL>
                    <a:lnR>
                      <a:noFill/>
                    </a:lnR>
                    <a:lnT>
                      <a:noFill/>
                    </a:lnT>
                    <a:lnB>
                      <a:noFill/>
                    </a:lnB>
                    <a:lnTlToBr>
                      <a:noFill/>
                    </a:lnTlToBr>
                    <a:lnBlToTr>
                      <a:noFill/>
                    </a:lnBlToTr>
                    <a:solidFill>
                      <a:srgbClr val="DBEEF3"/>
                    </a:solidFill>
                  </a:tcPr>
                </a:tc>
              </a:tr>
              <a:tr h="613317">
                <a:tc>
                  <a:txBody>
                    <a:bodyPr/>
                    <a:lstStyle/>
                    <a:p>
                      <a:pPr algn="l" fontAlgn="b"/>
                      <a:r>
                        <a:rPr lang="en-US" sz="1400" b="1" i="0" u="none" strike="noStrike" dirty="0" smtClean="0">
                          <a:solidFill>
                            <a:srgbClr val="000000"/>
                          </a:solidFill>
                          <a:effectLst/>
                          <a:latin typeface="Arial"/>
                        </a:rPr>
                        <a:t>8.1.4.5</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Arial"/>
                        </a:rPr>
                        <a:t>Internet Assigned Numbers</a:t>
                      </a:r>
                      <a:r>
                        <a:rPr lang="en-US" sz="1600" b="0" i="0" u="none" strike="noStrike" baseline="0" dirty="0" smtClean="0">
                          <a:solidFill>
                            <a:srgbClr val="000000"/>
                          </a:solidFill>
                          <a:effectLst/>
                          <a:latin typeface="Arial"/>
                        </a:rPr>
                        <a:t> Authority (IANA)</a:t>
                      </a:r>
                    </a:p>
                    <a:p>
                      <a:pPr algn="l" fontAlgn="b"/>
                      <a:r>
                        <a:rPr lang="en-US" sz="1600" b="0" i="0" u="none" strike="noStrike" baseline="0" dirty="0" smtClean="0">
                          <a:solidFill>
                            <a:srgbClr val="000000"/>
                          </a:solidFill>
                          <a:effectLst/>
                          <a:latin typeface="Arial"/>
                        </a:rPr>
                        <a:t>Regional Internet Registries (RIRs)</a:t>
                      </a:r>
                    </a:p>
                    <a:p>
                      <a:pPr algn="l" fontAlgn="b"/>
                      <a:r>
                        <a:rPr lang="en-US" sz="1600" b="0" i="0" u="none" strike="noStrike" baseline="0" dirty="0" smtClean="0">
                          <a:solidFill>
                            <a:srgbClr val="000000"/>
                          </a:solidFill>
                          <a:effectLst/>
                          <a:latin typeface="Arial"/>
                        </a:rPr>
                        <a:t>Internet Service Providers (ISPs)</a:t>
                      </a:r>
                    </a:p>
                  </a:txBody>
                  <a:tcPr marL="9526" marR="9526" marT="9527" marB="0" anchor="b">
                    <a:lnL>
                      <a:noFill/>
                    </a:lnL>
                    <a:lnR>
                      <a:noFill/>
                    </a:lnR>
                    <a:lnT>
                      <a:noFill/>
                    </a:lnT>
                    <a:lnB>
                      <a:noFill/>
                    </a:lnB>
                    <a:lnTlToBr>
                      <a:noFill/>
                    </a:lnTlToBr>
                    <a:lnBlToTr>
                      <a:noFill/>
                    </a:lnBlToTr>
                    <a:solidFill>
                      <a:srgbClr val="C5D9F1"/>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3"/>
          <p:cNvSpPr>
            <a:spLocks noGrp="1" noChangeArrowheads="1"/>
          </p:cNvSpPr>
          <p:nvPr>
            <p:ph type="title" idx="4294967295"/>
          </p:nvPr>
        </p:nvSpPr>
        <p:spPr>
          <a:xfrm>
            <a:off x="464252" y="513907"/>
            <a:ext cx="8145462" cy="838200"/>
          </a:xfrm>
        </p:spPr>
        <p:txBody>
          <a:bodyPr/>
          <a:lstStyle/>
          <a:p>
            <a:pPr eaLnBrk="1" hangingPunct="1"/>
            <a:r>
              <a:rPr lang="en-US" dirty="0" smtClean="0"/>
              <a:t>Chapter 8: </a:t>
            </a:r>
            <a:r>
              <a:rPr lang="en-US" dirty="0"/>
              <a:t>New Terms and Commands (cont</a:t>
            </a:r>
            <a:r>
              <a:rPr lang="en-US" dirty="0" smtClean="0"/>
              <a:t>.)</a:t>
            </a:r>
          </a:p>
        </p:txBody>
      </p:sp>
      <p:sp>
        <p:nvSpPr>
          <p:cNvPr id="10243" name="Rectangle 34"/>
          <p:cNvSpPr>
            <a:spLocks noGrp="1" noChangeArrowheads="1"/>
          </p:cNvSpPr>
          <p:nvPr>
            <p:ph type="body" idx="4294967295"/>
          </p:nvPr>
        </p:nvSpPr>
        <p:spPr>
          <a:xfrm>
            <a:off x="581210" y="1524000"/>
            <a:ext cx="7940675" cy="493713"/>
          </a:xfrm>
        </p:spPr>
        <p:txBody>
          <a:bodyPr/>
          <a:lstStyle/>
          <a:p>
            <a:pPr marL="0" indent="0" eaLnBrk="1" hangingPunct="1">
              <a:spcBef>
                <a:spcPct val="30000"/>
              </a:spcBef>
              <a:buNone/>
            </a:pPr>
            <a:r>
              <a:rPr lang="en-US" sz="2000" dirty="0" smtClean="0"/>
              <a:t>What terms are introduced in this chapter?</a:t>
            </a:r>
          </a:p>
        </p:txBody>
      </p:sp>
      <p:graphicFrame>
        <p:nvGraphicFramePr>
          <p:cNvPr id="5" name="Group 32"/>
          <p:cNvGraphicFramePr>
            <a:graphicFrameLocks noGrp="1"/>
          </p:cNvGraphicFramePr>
          <p:nvPr>
            <p:extLst>
              <p:ext uri="{D42A27DB-BD31-4B8C-83A1-F6EECF244321}">
                <p14:modId xmlns:p14="http://schemas.microsoft.com/office/powerpoint/2010/main" val="2242970822"/>
              </p:ext>
            </p:extLst>
          </p:nvPr>
        </p:nvGraphicFramePr>
        <p:xfrm>
          <a:off x="681261" y="1918288"/>
          <a:ext cx="7728686" cy="3811335"/>
        </p:xfrm>
        <a:graphic>
          <a:graphicData uri="http://schemas.openxmlformats.org/drawingml/2006/table">
            <a:tbl>
              <a:tblPr/>
              <a:tblGrid>
                <a:gridCol w="1361054"/>
                <a:gridCol w="6367632"/>
              </a:tblGrid>
              <a:tr h="272019">
                <a:tc>
                  <a:txBody>
                    <a:bodyPr/>
                    <a:lstStyle/>
                    <a:p>
                      <a:pPr algn="l" fontAlgn="b"/>
                      <a:r>
                        <a:rPr lang="en-US" sz="1400" b="1" i="0" u="none" strike="noStrike" dirty="0" smtClean="0">
                          <a:solidFill>
                            <a:srgbClr val="000000"/>
                          </a:solidFill>
                          <a:effectLst/>
                          <a:latin typeface="Arial"/>
                        </a:rPr>
                        <a:t>8.1.4.6</a:t>
                      </a:r>
                    </a:p>
                  </a:txBody>
                  <a:tcPr marL="9526" marR="9526" marT="9527"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Arial"/>
                        </a:rPr>
                        <a:t>Tier 1-3 ISPs</a:t>
                      </a:r>
                      <a:endParaRPr lang="en-US" sz="1600" b="0" i="0" u="none" strike="noStrike" dirty="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r>
              <a:tr h="257919">
                <a:tc>
                  <a:txBody>
                    <a:bodyPr/>
                    <a:lstStyle/>
                    <a:p>
                      <a:pPr algn="l" fontAlgn="b"/>
                      <a:r>
                        <a:rPr lang="en-US" sz="1400" b="1" i="0" u="none" strike="noStrike" dirty="0" smtClean="0">
                          <a:solidFill>
                            <a:srgbClr val="000000"/>
                          </a:solidFill>
                          <a:effectLst/>
                          <a:latin typeface="Arial"/>
                        </a:rPr>
                        <a:t>8.2.1.1</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dirty="0" smtClean="0">
                          <a:solidFill>
                            <a:srgbClr val="000000"/>
                          </a:solidFill>
                          <a:effectLst/>
                          <a:latin typeface="Arial"/>
                        </a:rPr>
                        <a:t>IPv6</a:t>
                      </a:r>
                    </a:p>
                    <a:p>
                      <a:pPr algn="l" fontAlgn="b"/>
                      <a:r>
                        <a:rPr lang="en-US" sz="1600" b="0" i="0" u="none" strike="noStrike" dirty="0" smtClean="0">
                          <a:solidFill>
                            <a:srgbClr val="000000"/>
                          </a:solidFill>
                          <a:effectLst/>
                          <a:latin typeface="Arial"/>
                        </a:rPr>
                        <a:t>ICMPv6</a:t>
                      </a:r>
                    </a:p>
                    <a:p>
                      <a:pPr algn="l" fontAlgn="b"/>
                      <a:r>
                        <a:rPr lang="en-US" sz="1600" b="0" i="0" u="none" strike="noStrike" dirty="0" smtClean="0">
                          <a:solidFill>
                            <a:srgbClr val="000000"/>
                          </a:solidFill>
                          <a:effectLst/>
                          <a:latin typeface="Arial"/>
                        </a:rPr>
                        <a:t>Internet</a:t>
                      </a:r>
                      <a:r>
                        <a:rPr lang="en-US" sz="1600" b="0" i="0" u="none" strike="noStrike" baseline="0" dirty="0" smtClean="0">
                          <a:solidFill>
                            <a:srgbClr val="000000"/>
                          </a:solidFill>
                          <a:effectLst/>
                          <a:latin typeface="Arial"/>
                        </a:rPr>
                        <a:t> Of Things</a:t>
                      </a:r>
                      <a:endParaRPr lang="en-US" sz="1600" b="0"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DBEEF3"/>
                    </a:solidFill>
                  </a:tcPr>
                </a:tc>
              </a:tr>
              <a:tr h="736879">
                <a:tc>
                  <a:txBody>
                    <a:bodyPr/>
                    <a:lstStyle/>
                    <a:p>
                      <a:pPr algn="l" fontAlgn="b"/>
                      <a:r>
                        <a:rPr lang="en-US" sz="1400" b="1" i="0" u="none" strike="noStrike" dirty="0" smtClean="0">
                          <a:solidFill>
                            <a:srgbClr val="000000"/>
                          </a:solidFill>
                          <a:effectLst/>
                          <a:latin typeface="Arial"/>
                        </a:rPr>
                        <a:t>8.2.1.2</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Arial"/>
                        </a:rPr>
                        <a:t>Dual-stack</a:t>
                      </a:r>
                    </a:p>
                    <a:p>
                      <a:pPr algn="l" fontAlgn="b"/>
                      <a:r>
                        <a:rPr lang="en-US" sz="1600" b="0" i="0" u="none" strike="noStrike" dirty="0" err="1" smtClean="0">
                          <a:solidFill>
                            <a:srgbClr val="000000"/>
                          </a:solidFill>
                          <a:effectLst/>
                          <a:latin typeface="Arial"/>
                        </a:rPr>
                        <a:t>Tunnelling</a:t>
                      </a:r>
                      <a:endParaRPr lang="en-US" sz="1600" b="0" i="0" u="none" strike="noStrike" dirty="0" smtClean="0">
                        <a:solidFill>
                          <a:srgbClr val="000000"/>
                        </a:solidFill>
                        <a:effectLst/>
                        <a:latin typeface="Arial"/>
                      </a:endParaRPr>
                    </a:p>
                    <a:p>
                      <a:pPr algn="l" fontAlgn="b"/>
                      <a:r>
                        <a:rPr lang="en-US" sz="1600" b="0" i="0" u="none" strike="noStrike" dirty="0" smtClean="0">
                          <a:solidFill>
                            <a:srgbClr val="000000"/>
                          </a:solidFill>
                          <a:effectLst/>
                          <a:latin typeface="Arial"/>
                        </a:rPr>
                        <a:t>Network Address</a:t>
                      </a:r>
                      <a:r>
                        <a:rPr lang="en-US" sz="1600" b="0" i="0" u="none" strike="noStrike" baseline="0" dirty="0" smtClean="0">
                          <a:solidFill>
                            <a:srgbClr val="000000"/>
                          </a:solidFill>
                          <a:effectLst/>
                          <a:latin typeface="Arial"/>
                        </a:rPr>
                        <a:t> Translation (NAT64)</a:t>
                      </a:r>
                      <a:endParaRPr lang="en-US" sz="1600" b="0"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r>
              <a:tr h="251013">
                <a:tc>
                  <a:txBody>
                    <a:bodyPr/>
                    <a:lstStyle/>
                    <a:p>
                      <a:pPr algn="l" fontAlgn="b"/>
                      <a:r>
                        <a:rPr lang="en-US" sz="1400" b="1" i="0" u="none" strike="noStrike" dirty="0" smtClean="0">
                          <a:solidFill>
                            <a:srgbClr val="000000"/>
                          </a:solidFill>
                          <a:effectLst/>
                          <a:latin typeface="Arial"/>
                        </a:rPr>
                        <a:t>8.2.2.1</a:t>
                      </a:r>
                    </a:p>
                  </a:txBody>
                  <a:tcPr marL="9526" marR="9526" marT="9527"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dirty="0" smtClean="0">
                          <a:solidFill>
                            <a:srgbClr val="000000"/>
                          </a:solidFill>
                          <a:effectLst/>
                          <a:latin typeface="Arial"/>
                        </a:rPr>
                        <a:t>Hexadecimal Numbering</a:t>
                      </a:r>
                    </a:p>
                  </a:txBody>
                  <a:tcPr marL="9526" marR="9526" marT="9527" marB="0" anchor="b">
                    <a:lnL>
                      <a:noFill/>
                    </a:lnL>
                    <a:lnR>
                      <a:noFill/>
                    </a:lnR>
                    <a:lnT>
                      <a:noFill/>
                    </a:lnT>
                    <a:lnB>
                      <a:noFill/>
                    </a:lnB>
                    <a:lnTlToBr>
                      <a:noFill/>
                    </a:lnTlToBr>
                    <a:lnBlToTr>
                      <a:noFill/>
                    </a:lnBlToTr>
                    <a:solidFill>
                      <a:srgbClr val="DBEEF3"/>
                    </a:solidFill>
                  </a:tcPr>
                </a:tc>
              </a:tr>
              <a:tr h="252827">
                <a:tc>
                  <a:txBody>
                    <a:bodyPr/>
                    <a:lstStyle/>
                    <a:p>
                      <a:pPr algn="l" fontAlgn="b"/>
                      <a:r>
                        <a:rPr lang="en-US" sz="1400" b="1" i="0" u="none" strike="noStrike" dirty="0" smtClean="0">
                          <a:solidFill>
                            <a:srgbClr val="000000"/>
                          </a:solidFill>
                          <a:effectLst/>
                          <a:latin typeface="Arial"/>
                        </a:rPr>
                        <a:t>8.2.2.2</a:t>
                      </a:r>
                    </a:p>
                  </a:txBody>
                  <a:tcPr marL="9526" marR="9526" marT="9527"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err="1" smtClean="0">
                          <a:solidFill>
                            <a:srgbClr val="000000"/>
                          </a:solidFill>
                          <a:effectLst/>
                          <a:latin typeface="Arial"/>
                        </a:rPr>
                        <a:t>Hextet</a:t>
                      </a:r>
                      <a:r>
                        <a:rPr lang="en-US" sz="1600" b="0" i="0" u="none" strike="noStrike" dirty="0" smtClean="0">
                          <a:solidFill>
                            <a:srgbClr val="000000"/>
                          </a:solidFill>
                          <a:effectLst/>
                          <a:latin typeface="Arial"/>
                        </a:rPr>
                        <a:t> </a:t>
                      </a:r>
                      <a:endParaRPr lang="en-US" sz="1600" b="0" i="0" u="none" strike="noStrike" baseline="0"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r>
              <a:tr h="312234">
                <a:tc>
                  <a:txBody>
                    <a:bodyPr/>
                    <a:lstStyle/>
                    <a:p>
                      <a:pPr algn="l" fontAlgn="b"/>
                      <a:r>
                        <a:rPr lang="en-US" sz="1400" b="1" i="0" u="none" strike="noStrike" kern="1200" dirty="0" smtClean="0">
                          <a:solidFill>
                            <a:srgbClr val="000000"/>
                          </a:solidFill>
                          <a:effectLst/>
                          <a:latin typeface="Arial"/>
                          <a:ea typeface="+mn-ea"/>
                          <a:cs typeface="+mn-cs"/>
                        </a:rPr>
                        <a:t>8.2.2.3</a:t>
                      </a:r>
                    </a:p>
                    <a:p>
                      <a:pPr algn="l" fontAlgn="b"/>
                      <a:endParaRPr lang="en-US" sz="1400" b="1"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baseline="0" dirty="0" smtClean="0">
                          <a:solidFill>
                            <a:srgbClr val="000000"/>
                          </a:solidFill>
                          <a:effectLst/>
                          <a:latin typeface="Arial"/>
                        </a:rPr>
                        <a:t>Leading Zeros</a:t>
                      </a:r>
                    </a:p>
                    <a:p>
                      <a:pPr algn="l" fontAlgn="b"/>
                      <a:r>
                        <a:rPr lang="en-US" sz="1600" b="0" i="0" u="none" strike="noStrike" baseline="0" dirty="0" smtClean="0">
                          <a:solidFill>
                            <a:srgbClr val="000000"/>
                          </a:solidFill>
                          <a:effectLst/>
                          <a:latin typeface="Arial"/>
                        </a:rPr>
                        <a:t>Double Colon</a:t>
                      </a:r>
                    </a:p>
                  </a:txBody>
                  <a:tcPr marL="9526" marR="9526" marT="9527" marB="0" anchor="b">
                    <a:lnL>
                      <a:noFill/>
                    </a:lnL>
                    <a:lnR>
                      <a:noFill/>
                    </a:lnR>
                    <a:lnT>
                      <a:noFill/>
                    </a:lnT>
                    <a:lnB>
                      <a:noFill/>
                    </a:lnB>
                    <a:lnTlToBr>
                      <a:noFill/>
                    </a:lnTlToBr>
                    <a:lnBlToTr>
                      <a:noFill/>
                    </a:lnBlToTr>
                    <a:solidFill>
                      <a:srgbClr val="DBEEF3"/>
                    </a:solidFill>
                  </a:tcPr>
                </a:tc>
              </a:tr>
              <a:tr h="312234">
                <a:tc>
                  <a:txBody>
                    <a:bodyPr/>
                    <a:lstStyle/>
                    <a:p>
                      <a:pPr algn="l" fontAlgn="b"/>
                      <a:r>
                        <a:rPr lang="en-US" sz="1400" b="1" i="0" u="none" strike="noStrike" dirty="0" smtClean="0">
                          <a:solidFill>
                            <a:srgbClr val="000000"/>
                          </a:solidFill>
                          <a:effectLst/>
                          <a:latin typeface="Arial"/>
                        </a:rPr>
                        <a:t>8.2.3.1</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baseline="0" dirty="0" smtClean="0">
                          <a:solidFill>
                            <a:srgbClr val="000000"/>
                          </a:solidFill>
                          <a:effectLst/>
                          <a:latin typeface="Arial"/>
                        </a:rPr>
                        <a:t>IPv6 Unicast</a:t>
                      </a:r>
                    </a:p>
                    <a:p>
                      <a:pPr algn="l" fontAlgn="b"/>
                      <a:r>
                        <a:rPr lang="en-US" sz="1600" b="0" i="0" u="none" strike="noStrike" baseline="0" dirty="0" smtClean="0">
                          <a:solidFill>
                            <a:srgbClr val="000000"/>
                          </a:solidFill>
                          <a:effectLst/>
                          <a:latin typeface="Arial"/>
                        </a:rPr>
                        <a:t>IPv6 Multicast</a:t>
                      </a:r>
                    </a:p>
                    <a:p>
                      <a:pPr algn="l" fontAlgn="b"/>
                      <a:r>
                        <a:rPr lang="en-US" sz="1600" b="0" i="0" u="none" strike="noStrike" baseline="0" dirty="0" smtClean="0">
                          <a:solidFill>
                            <a:srgbClr val="000000"/>
                          </a:solidFill>
                          <a:effectLst/>
                          <a:latin typeface="Arial"/>
                        </a:rPr>
                        <a:t>IPv6 </a:t>
                      </a:r>
                      <a:r>
                        <a:rPr lang="en-US" sz="1600" b="0" i="0" u="none" strike="noStrike" baseline="0" dirty="0" err="1" smtClean="0">
                          <a:solidFill>
                            <a:srgbClr val="000000"/>
                          </a:solidFill>
                          <a:effectLst/>
                          <a:latin typeface="Arial"/>
                        </a:rPr>
                        <a:t>Anycast</a:t>
                      </a:r>
                      <a:endParaRPr lang="en-US" sz="1600" b="0" i="0" u="none" strike="noStrike" baseline="0"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r>
              <a:tr h="312234">
                <a:tc>
                  <a:txBody>
                    <a:bodyPr/>
                    <a:lstStyle/>
                    <a:p>
                      <a:pPr algn="l" fontAlgn="b"/>
                      <a:r>
                        <a:rPr lang="en-US" sz="1400" b="1" i="0" u="none" strike="noStrike" dirty="0" smtClean="0">
                          <a:solidFill>
                            <a:srgbClr val="000000"/>
                          </a:solidFill>
                          <a:effectLst/>
                          <a:latin typeface="Arial"/>
                        </a:rPr>
                        <a:t>8.2.3.2</a:t>
                      </a:r>
                    </a:p>
                  </a:txBody>
                  <a:tcPr marL="9526" marR="9526" marT="9527"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baseline="0" dirty="0" smtClean="0">
                          <a:solidFill>
                            <a:srgbClr val="000000"/>
                          </a:solidFill>
                          <a:effectLst/>
                          <a:latin typeface="Arial"/>
                        </a:rPr>
                        <a:t>IPv6 Prefix Length</a:t>
                      </a:r>
                    </a:p>
                  </a:txBody>
                  <a:tcPr marL="9526" marR="9526" marT="9527" marB="0" anchor="b">
                    <a:lnL>
                      <a:noFill/>
                    </a:lnL>
                    <a:lnR>
                      <a:noFill/>
                    </a:lnR>
                    <a:lnT>
                      <a:noFill/>
                    </a:lnT>
                    <a:lnB>
                      <a:noFill/>
                    </a:lnB>
                    <a:lnTlToBr>
                      <a:noFill/>
                    </a:lnTlToBr>
                    <a:lnBlToTr>
                      <a:noFill/>
                    </a:lnBlToTr>
                    <a:solidFill>
                      <a:srgbClr val="DBEEF3"/>
                    </a:solidFill>
                  </a:tcPr>
                </a:tc>
              </a:tr>
            </a:tbl>
          </a:graphicData>
        </a:graphic>
      </p:graphicFrame>
    </p:spTree>
    <p:extLst>
      <p:ext uri="{BB962C8B-B14F-4D97-AF65-F5344CB8AC3E}">
        <p14:creationId xmlns:p14="http://schemas.microsoft.com/office/powerpoint/2010/main" val="2225927193"/>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3"/>
          <p:cNvSpPr>
            <a:spLocks noGrp="1" noChangeArrowheads="1"/>
          </p:cNvSpPr>
          <p:nvPr>
            <p:ph type="title" idx="4294967295"/>
          </p:nvPr>
        </p:nvSpPr>
        <p:spPr>
          <a:xfrm>
            <a:off x="442987" y="556437"/>
            <a:ext cx="8145462" cy="838200"/>
          </a:xfrm>
        </p:spPr>
        <p:txBody>
          <a:bodyPr/>
          <a:lstStyle/>
          <a:p>
            <a:pPr eaLnBrk="1" hangingPunct="1"/>
            <a:r>
              <a:rPr lang="en-US" dirty="0" smtClean="0"/>
              <a:t>Chapter 8: </a:t>
            </a:r>
            <a:r>
              <a:rPr lang="en-US" dirty="0"/>
              <a:t>New Terms and Commands (cont.)</a:t>
            </a:r>
          </a:p>
        </p:txBody>
      </p:sp>
      <p:sp>
        <p:nvSpPr>
          <p:cNvPr id="10243" name="Rectangle 34"/>
          <p:cNvSpPr>
            <a:spLocks noGrp="1" noChangeArrowheads="1"/>
          </p:cNvSpPr>
          <p:nvPr>
            <p:ph type="body" idx="4294967295"/>
          </p:nvPr>
        </p:nvSpPr>
        <p:spPr>
          <a:xfrm>
            <a:off x="559945" y="1513367"/>
            <a:ext cx="7940675" cy="493713"/>
          </a:xfrm>
        </p:spPr>
        <p:txBody>
          <a:bodyPr/>
          <a:lstStyle/>
          <a:p>
            <a:pPr marL="0" indent="0" eaLnBrk="1" hangingPunct="1">
              <a:spcBef>
                <a:spcPct val="30000"/>
              </a:spcBef>
              <a:buNone/>
            </a:pPr>
            <a:r>
              <a:rPr lang="en-US" sz="2000" dirty="0" smtClean="0"/>
              <a:t>What terms are introduced in this chapter?</a:t>
            </a:r>
          </a:p>
        </p:txBody>
      </p:sp>
      <p:graphicFrame>
        <p:nvGraphicFramePr>
          <p:cNvPr id="5" name="Group 32"/>
          <p:cNvGraphicFramePr>
            <a:graphicFrameLocks noGrp="1"/>
          </p:cNvGraphicFramePr>
          <p:nvPr>
            <p:extLst>
              <p:ext uri="{D42A27DB-BD31-4B8C-83A1-F6EECF244321}">
                <p14:modId xmlns:p14="http://schemas.microsoft.com/office/powerpoint/2010/main" val="2461437773"/>
              </p:ext>
            </p:extLst>
          </p:nvPr>
        </p:nvGraphicFramePr>
        <p:xfrm>
          <a:off x="680888" y="1967023"/>
          <a:ext cx="7718425" cy="1259207"/>
        </p:xfrm>
        <a:graphic>
          <a:graphicData uri="http://schemas.openxmlformats.org/drawingml/2006/table">
            <a:tbl>
              <a:tblPr/>
              <a:tblGrid>
                <a:gridCol w="1350793"/>
                <a:gridCol w="6367632"/>
              </a:tblGrid>
              <a:tr h="1148317">
                <a:tc>
                  <a:txBody>
                    <a:bodyPr/>
                    <a:lstStyle/>
                    <a:p>
                      <a:pPr algn="l" fontAlgn="b"/>
                      <a:r>
                        <a:rPr lang="en-US" sz="1400" b="1" i="0" u="none" strike="noStrike" dirty="0" smtClean="0">
                          <a:solidFill>
                            <a:srgbClr val="000000"/>
                          </a:solidFill>
                          <a:effectLst/>
                          <a:latin typeface="Arial"/>
                        </a:rPr>
                        <a:t>8.2.3.3</a:t>
                      </a:r>
                    </a:p>
                    <a:p>
                      <a:pPr algn="l" fontAlgn="b"/>
                      <a:endParaRPr lang="en-US" sz="1400" b="1" i="0" u="none" strike="noStrike" dirty="0" smtClean="0">
                        <a:solidFill>
                          <a:srgbClr val="000000"/>
                        </a:solidFill>
                        <a:effectLst/>
                        <a:latin typeface="Arial"/>
                      </a:endParaRPr>
                    </a:p>
                    <a:p>
                      <a:pPr algn="l" fontAlgn="b"/>
                      <a:endParaRPr lang="en-US" sz="1800" b="0" i="0" u="none" strike="noStrike" dirty="0" smtClean="0">
                        <a:solidFill>
                          <a:srgbClr val="000000"/>
                        </a:solidFill>
                        <a:effectLst/>
                        <a:latin typeface="Arial"/>
                      </a:endParaRPr>
                    </a:p>
                    <a:p>
                      <a:pPr algn="l" fontAlgn="b"/>
                      <a:endParaRPr lang="en-US" sz="1800" b="0" i="0" u="none" strike="noStrike" dirty="0" smtClean="0">
                        <a:solidFill>
                          <a:srgbClr val="000000"/>
                        </a:solidFill>
                        <a:effectLst/>
                        <a:latin typeface="Arial"/>
                      </a:endParaRPr>
                    </a:p>
                    <a:p>
                      <a:pPr algn="l" fontAlgn="b"/>
                      <a:endParaRPr lang="en-US" sz="1800" b="0"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Arial"/>
                        </a:rPr>
                        <a:t>Global Unicast</a:t>
                      </a:r>
                      <a:r>
                        <a:rPr lang="en-US" sz="1600" b="0" i="0" u="none" strike="noStrike" baseline="0" dirty="0" smtClean="0">
                          <a:solidFill>
                            <a:srgbClr val="000000"/>
                          </a:solidFill>
                          <a:effectLst/>
                          <a:latin typeface="Arial"/>
                        </a:rPr>
                        <a:t> Address</a:t>
                      </a:r>
                      <a:endParaRPr lang="en-US" sz="1600" b="0" i="0" u="none" strike="noStrike" dirty="0" smtClean="0">
                        <a:solidFill>
                          <a:srgbClr val="000000"/>
                        </a:solidFill>
                        <a:effectLst/>
                        <a:latin typeface="Arial"/>
                      </a:endParaRPr>
                    </a:p>
                    <a:p>
                      <a:pPr algn="l" fontAlgn="b"/>
                      <a:r>
                        <a:rPr lang="en-US" sz="1600" b="0" i="0" u="none" strike="noStrike" dirty="0" smtClean="0">
                          <a:solidFill>
                            <a:srgbClr val="000000"/>
                          </a:solidFill>
                          <a:effectLst/>
                          <a:latin typeface="Arial"/>
                        </a:rPr>
                        <a:t>Link-local Address</a:t>
                      </a:r>
                    </a:p>
                    <a:p>
                      <a:pPr algn="l" fontAlgn="b"/>
                      <a:r>
                        <a:rPr lang="en-US" sz="1600" b="0" i="0" u="none" strike="noStrike" dirty="0" smtClean="0">
                          <a:solidFill>
                            <a:srgbClr val="000000"/>
                          </a:solidFill>
                          <a:effectLst/>
                          <a:latin typeface="Arial"/>
                        </a:rPr>
                        <a:t>IPv6 Loopback Address</a:t>
                      </a:r>
                    </a:p>
                    <a:p>
                      <a:pPr algn="l" fontAlgn="b"/>
                      <a:r>
                        <a:rPr lang="en-US" sz="1600" b="0" i="0" u="none" strike="noStrike" dirty="0" smtClean="0">
                          <a:solidFill>
                            <a:srgbClr val="000000"/>
                          </a:solidFill>
                          <a:effectLst/>
                          <a:latin typeface="Arial"/>
                        </a:rPr>
                        <a:t>Unspecified Address</a:t>
                      </a:r>
                    </a:p>
                    <a:p>
                      <a:pPr algn="l" fontAlgn="b"/>
                      <a:r>
                        <a:rPr lang="en-US" sz="1600" b="0" i="0" u="none" strike="noStrike" dirty="0" smtClean="0">
                          <a:solidFill>
                            <a:srgbClr val="000000"/>
                          </a:solidFill>
                          <a:effectLst/>
                          <a:latin typeface="Arial"/>
                        </a:rPr>
                        <a:t>Unique</a:t>
                      </a:r>
                      <a:r>
                        <a:rPr lang="en-US" sz="1600" b="0" i="0" u="none" strike="noStrike" baseline="0" dirty="0" smtClean="0">
                          <a:solidFill>
                            <a:srgbClr val="000000"/>
                          </a:solidFill>
                          <a:effectLst/>
                          <a:latin typeface="Arial"/>
                        </a:rPr>
                        <a:t> Local Address</a:t>
                      </a:r>
                      <a:endParaRPr lang="en-US" sz="1600" b="0" i="0" u="none" strike="noStrike" dirty="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r>
            </a:tbl>
          </a:graphicData>
        </a:graphic>
      </p:graphicFrame>
    </p:spTree>
    <p:extLst>
      <p:ext uri="{BB962C8B-B14F-4D97-AF65-F5344CB8AC3E}">
        <p14:creationId xmlns:p14="http://schemas.microsoft.com/office/powerpoint/2010/main" val="4156145366"/>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524115" y="1366413"/>
            <a:ext cx="7940675" cy="4125951"/>
          </a:xfrm>
        </p:spPr>
        <p:txBody>
          <a:bodyPr/>
          <a:lstStyle/>
          <a:p>
            <a:pPr marL="0" indent="0" eaLnBrk="1" hangingPunct="1">
              <a:lnSpc>
                <a:spcPct val="85000"/>
              </a:lnSpc>
              <a:spcBef>
                <a:spcPct val="30000"/>
              </a:spcBef>
              <a:buNone/>
            </a:pPr>
            <a:r>
              <a:rPr lang="en-US" sz="2000" dirty="0"/>
              <a:t>Prior to teaching </a:t>
            </a:r>
            <a:r>
              <a:rPr lang="en-US" sz="2000" dirty="0" smtClean="0"/>
              <a:t>Chapter 8, </a:t>
            </a:r>
            <a:r>
              <a:rPr lang="en-US" sz="2000" dirty="0"/>
              <a:t>the instructor should:</a:t>
            </a:r>
          </a:p>
          <a:p>
            <a:pPr eaLnBrk="1" hangingPunct="1">
              <a:lnSpc>
                <a:spcPct val="85000"/>
              </a:lnSpc>
              <a:spcBef>
                <a:spcPct val="30000"/>
              </a:spcBef>
            </a:pPr>
            <a:r>
              <a:rPr lang="en-US" sz="2000" dirty="0"/>
              <a:t>Complete </a:t>
            </a:r>
            <a:r>
              <a:rPr lang="en-US" sz="2000" dirty="0" smtClean="0"/>
              <a:t>the Chapter 8 Assessment. </a:t>
            </a:r>
            <a:endParaRPr lang="en-US" sz="2000" dirty="0"/>
          </a:p>
          <a:p>
            <a:pPr eaLnBrk="1" hangingPunct="1">
              <a:lnSpc>
                <a:spcPct val="85000"/>
              </a:lnSpc>
              <a:spcBef>
                <a:spcPct val="30000"/>
              </a:spcBef>
            </a:pPr>
            <a:r>
              <a:rPr lang="en-US" sz="2000" dirty="0"/>
              <a:t>This chapter will require more time than other chapters because the concepts of binary and decimal conversions, and </a:t>
            </a:r>
            <a:r>
              <a:rPr lang="en-US" sz="2000" dirty="0" err="1"/>
              <a:t>subnetting</a:t>
            </a:r>
            <a:r>
              <a:rPr lang="en-US" sz="2000" dirty="0"/>
              <a:t> are often difficult for students to master. </a:t>
            </a:r>
            <a:endParaRPr lang="en-US" sz="2000" dirty="0" smtClean="0"/>
          </a:p>
          <a:p>
            <a:pPr eaLnBrk="1" hangingPunct="1">
              <a:lnSpc>
                <a:spcPct val="85000"/>
              </a:lnSpc>
              <a:spcBef>
                <a:spcPct val="30000"/>
              </a:spcBef>
            </a:pPr>
            <a:r>
              <a:rPr lang="en-US" sz="2000" dirty="0" smtClean="0"/>
              <a:t>Encourage </a:t>
            </a:r>
            <a:r>
              <a:rPr lang="en-US" sz="2000" dirty="0"/>
              <a:t>students to practice </a:t>
            </a:r>
            <a:r>
              <a:rPr lang="en-US" sz="2000" dirty="0" smtClean="0"/>
              <a:t>conversions </a:t>
            </a:r>
            <a:r>
              <a:rPr lang="en-US" sz="2000" dirty="0"/>
              <a:t>until they are comfortable with the process without using calculators. By doing the conversions manually, students will learn how bits can be manipulated to produce the binary equivalent of a decimal value. No calculators are permitted during CCNA certification exams</a:t>
            </a:r>
            <a:r>
              <a:rPr lang="en-US" sz="2000" dirty="0" smtClean="0"/>
              <a:t>.</a:t>
            </a:r>
          </a:p>
          <a:p>
            <a:pPr eaLnBrk="1" hangingPunct="1">
              <a:lnSpc>
                <a:spcPct val="85000"/>
              </a:lnSpc>
              <a:spcBef>
                <a:spcPct val="30000"/>
              </a:spcBef>
            </a:pPr>
            <a:r>
              <a:rPr lang="en-US" sz="2000" dirty="0" smtClean="0"/>
              <a:t>Compare </a:t>
            </a:r>
            <a:r>
              <a:rPr lang="en-US" sz="2000" dirty="0"/>
              <a:t>and manipulate bits to create unique custom subnets. Repeated classroom examples, explanations and practice with the material are needed to solidify these concepts. </a:t>
            </a:r>
          </a:p>
          <a:p>
            <a:pPr marL="0" indent="0" eaLnBrk="1" hangingPunct="1">
              <a:lnSpc>
                <a:spcPct val="85000"/>
              </a:lnSpc>
              <a:spcBef>
                <a:spcPct val="30000"/>
              </a:spcBef>
              <a:buNone/>
            </a:pPr>
            <a:endParaRPr lang="en-US" sz="2000" dirty="0" smtClean="0"/>
          </a:p>
          <a:p>
            <a:pPr eaLnBrk="1" hangingPunct="1">
              <a:lnSpc>
                <a:spcPct val="85000"/>
              </a:lnSpc>
              <a:spcBef>
                <a:spcPct val="30000"/>
              </a:spcBef>
            </a:pPr>
            <a:endParaRPr lang="en-US" sz="2000" dirty="0" smtClean="0"/>
          </a:p>
          <a:p>
            <a:pPr eaLnBrk="1" hangingPunct="1">
              <a:lnSpc>
                <a:spcPct val="85000"/>
              </a:lnSpc>
              <a:spcBef>
                <a:spcPct val="30000"/>
              </a:spcBef>
            </a:pPr>
            <a:endParaRPr lang="en-CA" sz="2000" dirty="0" smtClean="0"/>
          </a:p>
        </p:txBody>
      </p:sp>
      <p:sp>
        <p:nvSpPr>
          <p:cNvPr id="4" name="Rectangle 33"/>
          <p:cNvSpPr txBox="1">
            <a:spLocks noChangeArrowheads="1"/>
          </p:cNvSpPr>
          <p:nvPr/>
        </p:nvSpPr>
        <p:spPr bwMode="auto">
          <a:xfrm>
            <a:off x="421722" y="354418"/>
            <a:ext cx="8145462" cy="838200"/>
          </a:xfrm>
          <a:prstGeom prst="rect">
            <a:avLst/>
          </a:prstGeom>
          <a:noFill/>
          <a:ln w="9525" algn="ctr">
            <a:noFill/>
            <a:miter lim="800000"/>
            <a:headEnd/>
            <a:tailEnd/>
          </a:ln>
        </p:spPr>
        <p:txBody>
          <a:bodyPr lIns="82124" tIns="41061" rIns="82124" bIns="41061" anchor="b"/>
          <a:lstStyle/>
          <a:p>
            <a:pPr defTabSz="814388">
              <a:lnSpc>
                <a:spcPct val="90000"/>
              </a:lnSpc>
              <a:defRPr/>
            </a:pPr>
            <a:r>
              <a:rPr lang="en-US" sz="3200" kern="0" dirty="0" smtClean="0">
                <a:solidFill>
                  <a:srgbClr val="708CA1"/>
                </a:solidFill>
                <a:latin typeface="+mj-lt"/>
                <a:ea typeface="+mj-ea"/>
                <a:cs typeface="+mj-cs"/>
              </a:rPr>
              <a:t>Chapter 8: </a:t>
            </a:r>
            <a:r>
              <a:rPr lang="en-US" sz="3200" kern="0" dirty="0">
                <a:solidFill>
                  <a:srgbClr val="708CA1"/>
                </a:solidFill>
                <a:latin typeface="+mj-lt"/>
                <a:ea typeface="+mj-ea"/>
                <a:cs typeface="+mj-cs"/>
              </a:rPr>
              <a:t>Best Practices</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577277" y="1653492"/>
            <a:ext cx="7940675" cy="4705815"/>
          </a:xfrm>
        </p:spPr>
        <p:txBody>
          <a:bodyPr/>
          <a:lstStyle/>
          <a:p>
            <a:r>
              <a:rPr lang="en-US" sz="2000" dirty="0"/>
              <a:t>Describe the binary numbering system. Explain that a bit is a binary digit that can represent either one of two states, one or zero. Explain the base-2 numbering system, starting with telling students that a bit can be set in either one of two states: 1 or </a:t>
            </a:r>
            <a:r>
              <a:rPr lang="en-US" sz="2000" dirty="0" smtClean="0"/>
              <a:t>0. </a:t>
            </a:r>
            <a:r>
              <a:rPr lang="en-US" sz="2000" dirty="0"/>
              <a:t>Explaining that we have ten fingers to count up to ten numbers may make a good comparison as this relates to our common base-10 numbering system. Binary values, with two states, can only represent two values. Students’ understanding of algebraic powers may vary, so list the eight bits, in base 2 format, in order from the most significant bit to the least significant bit in the exponential forms. Next, list the decimal equivalents of the eight bits directly below the base 2 values. </a:t>
            </a:r>
            <a:endParaRPr lang="en-US" sz="2000" dirty="0" smtClean="0"/>
          </a:p>
          <a:p>
            <a:r>
              <a:rPr lang="en-US" sz="2000" dirty="0"/>
              <a:t>P</a:t>
            </a:r>
            <a:r>
              <a:rPr lang="en-US" sz="2000" dirty="0" smtClean="0"/>
              <a:t>ractice problems – Google “IP Addressing and </a:t>
            </a:r>
            <a:r>
              <a:rPr lang="en-US" sz="2000" dirty="0" err="1" smtClean="0"/>
              <a:t>Subnetting</a:t>
            </a:r>
            <a:r>
              <a:rPr lang="en-US" sz="2000" dirty="0" smtClean="0"/>
              <a:t> Workbook PDF Robb Jones”, Student and Instructor version available.</a:t>
            </a:r>
          </a:p>
        </p:txBody>
      </p:sp>
      <p:sp>
        <p:nvSpPr>
          <p:cNvPr id="4" name="Rectangle 33"/>
          <p:cNvSpPr txBox="1">
            <a:spLocks noChangeArrowheads="1"/>
          </p:cNvSpPr>
          <p:nvPr/>
        </p:nvSpPr>
        <p:spPr bwMode="auto">
          <a:xfrm>
            <a:off x="474884" y="492642"/>
            <a:ext cx="8145462" cy="838200"/>
          </a:xfrm>
          <a:prstGeom prst="rect">
            <a:avLst/>
          </a:prstGeom>
          <a:noFill/>
          <a:ln w="9525" algn="ctr">
            <a:noFill/>
            <a:miter lim="800000"/>
            <a:headEnd/>
            <a:tailEnd/>
          </a:ln>
        </p:spPr>
        <p:txBody>
          <a:bodyPr lIns="82124" tIns="41061" rIns="82124" bIns="41061" anchor="b"/>
          <a:lstStyle/>
          <a:p>
            <a:pPr defTabSz="814388">
              <a:lnSpc>
                <a:spcPct val="90000"/>
              </a:lnSpc>
              <a:defRPr/>
            </a:pPr>
            <a:r>
              <a:rPr lang="en-US" sz="3200" kern="0" dirty="0" smtClean="0">
                <a:solidFill>
                  <a:srgbClr val="708CA1"/>
                </a:solidFill>
                <a:latin typeface="+mj-lt"/>
                <a:ea typeface="+mj-ea"/>
                <a:cs typeface="+mj-cs"/>
              </a:rPr>
              <a:t>Chapter 8: </a:t>
            </a:r>
            <a:r>
              <a:rPr lang="en-US" sz="3200" kern="0" dirty="0">
                <a:solidFill>
                  <a:srgbClr val="708CA1"/>
                </a:solidFill>
                <a:latin typeface="+mj-lt"/>
                <a:ea typeface="+mj-ea"/>
                <a:cs typeface="+mj-cs"/>
              </a:rPr>
              <a:t>Best </a:t>
            </a:r>
            <a:r>
              <a:rPr lang="en-US" sz="3200" kern="0" dirty="0" smtClean="0">
                <a:solidFill>
                  <a:srgbClr val="708CA1"/>
                </a:solidFill>
                <a:latin typeface="+mj-lt"/>
                <a:ea typeface="+mj-ea"/>
                <a:cs typeface="+mj-cs"/>
              </a:rPr>
              <a:t>Practices (cont.)</a:t>
            </a:r>
            <a:endParaRPr lang="en-US" sz="3200" kern="0" dirty="0">
              <a:solidFill>
                <a:srgbClr val="708CA1"/>
              </a:solidFill>
              <a:latin typeface="+mj-lt"/>
              <a:ea typeface="+mj-ea"/>
              <a:cs typeface="+mj-cs"/>
            </a:endParaRPr>
          </a:p>
        </p:txBody>
      </p:sp>
    </p:spTree>
    <p:extLst>
      <p:ext uri="{BB962C8B-B14F-4D97-AF65-F5344CB8AC3E}">
        <p14:creationId xmlns:p14="http://schemas.microsoft.com/office/powerpoint/2010/main" val="3457452132"/>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556012" y="1557799"/>
            <a:ext cx="7940675" cy="4705815"/>
          </a:xfrm>
        </p:spPr>
        <p:txBody>
          <a:bodyPr/>
          <a:lstStyle/>
          <a:p>
            <a:r>
              <a:rPr lang="en-US" sz="2000" dirty="0"/>
              <a:t>Explain that </a:t>
            </a:r>
            <a:r>
              <a:rPr lang="en-US" sz="2000" dirty="0" err="1"/>
              <a:t>subnetting</a:t>
            </a:r>
            <a:r>
              <a:rPr lang="en-US" sz="2000" dirty="0"/>
              <a:t> is the process of creating a set of smaller </a:t>
            </a:r>
            <a:r>
              <a:rPr lang="en-US" sz="2000" dirty="0" err="1"/>
              <a:t>subnetworks</a:t>
            </a:r>
            <a:r>
              <a:rPr lang="en-US" sz="2000" dirty="0"/>
              <a:t> or “subnets” from a larger network. When dividing a network into smaller subnets, we need to determine how many hosts we can put on each subnet. All computers on the same subnet have the same network part of their IP address (but a different host part). This means a set of IP addresses must be created (divided into the network part and the host part), such that there are enough host addresses for all the computers on each subnet. For example, if there are 20 computers in one subnet, the IP addresses must be divided such that we have enough bits in the host part of the address to assign an address to each computer.</a:t>
            </a:r>
            <a:endParaRPr lang="en-US" sz="2000" dirty="0" smtClean="0"/>
          </a:p>
        </p:txBody>
      </p:sp>
      <p:sp>
        <p:nvSpPr>
          <p:cNvPr id="4" name="Rectangle 33"/>
          <p:cNvSpPr txBox="1">
            <a:spLocks noChangeArrowheads="1"/>
          </p:cNvSpPr>
          <p:nvPr/>
        </p:nvSpPr>
        <p:spPr bwMode="auto">
          <a:xfrm>
            <a:off x="453619" y="460744"/>
            <a:ext cx="8145462" cy="838200"/>
          </a:xfrm>
          <a:prstGeom prst="rect">
            <a:avLst/>
          </a:prstGeom>
          <a:noFill/>
          <a:ln w="9525" algn="ctr">
            <a:noFill/>
            <a:miter lim="800000"/>
            <a:headEnd/>
            <a:tailEnd/>
          </a:ln>
        </p:spPr>
        <p:txBody>
          <a:bodyPr lIns="82124" tIns="41061" rIns="82124" bIns="41061" anchor="b"/>
          <a:lstStyle/>
          <a:p>
            <a:pPr defTabSz="814388">
              <a:lnSpc>
                <a:spcPct val="90000"/>
              </a:lnSpc>
              <a:defRPr/>
            </a:pPr>
            <a:r>
              <a:rPr lang="en-US" sz="3200" kern="0" dirty="0" smtClean="0">
                <a:solidFill>
                  <a:srgbClr val="708CA1"/>
                </a:solidFill>
                <a:latin typeface="+mj-lt"/>
                <a:ea typeface="+mj-ea"/>
                <a:cs typeface="+mj-cs"/>
              </a:rPr>
              <a:t>Chapter </a:t>
            </a:r>
            <a:r>
              <a:rPr lang="en-US" sz="3200" kern="0" dirty="0">
                <a:solidFill>
                  <a:srgbClr val="708CA1"/>
                </a:solidFill>
                <a:latin typeface="+mj-lt"/>
                <a:ea typeface="+mj-ea"/>
                <a:cs typeface="+mj-cs"/>
              </a:rPr>
              <a:t>8</a:t>
            </a:r>
            <a:r>
              <a:rPr lang="en-US" sz="3200" kern="0" dirty="0" smtClean="0">
                <a:solidFill>
                  <a:srgbClr val="708CA1"/>
                </a:solidFill>
                <a:latin typeface="+mj-lt"/>
                <a:ea typeface="+mj-ea"/>
                <a:cs typeface="+mj-cs"/>
              </a:rPr>
              <a:t>: </a:t>
            </a:r>
            <a:r>
              <a:rPr lang="en-US" sz="3200" kern="0" dirty="0">
                <a:solidFill>
                  <a:srgbClr val="708CA1"/>
                </a:solidFill>
                <a:latin typeface="+mj-lt"/>
                <a:ea typeface="+mj-ea"/>
                <a:cs typeface="+mj-cs"/>
              </a:rPr>
              <a:t>Best </a:t>
            </a:r>
            <a:r>
              <a:rPr lang="en-US" sz="3200" kern="0" dirty="0" smtClean="0">
                <a:solidFill>
                  <a:srgbClr val="708CA1"/>
                </a:solidFill>
                <a:latin typeface="+mj-lt"/>
                <a:ea typeface="+mj-ea"/>
                <a:cs typeface="+mj-cs"/>
              </a:rPr>
              <a:t>Practices (cont.)</a:t>
            </a:r>
            <a:endParaRPr lang="en-US" sz="3200" kern="0" dirty="0">
              <a:solidFill>
                <a:srgbClr val="708CA1"/>
              </a:solidFill>
              <a:latin typeface="+mj-lt"/>
              <a:ea typeface="+mj-ea"/>
              <a:cs typeface="+mj-cs"/>
            </a:endParaRPr>
          </a:p>
        </p:txBody>
      </p:sp>
    </p:spTree>
    <p:extLst>
      <p:ext uri="{BB962C8B-B14F-4D97-AF65-F5344CB8AC3E}">
        <p14:creationId xmlns:p14="http://schemas.microsoft.com/office/powerpoint/2010/main" val="3013896382"/>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421722" y="482010"/>
            <a:ext cx="8145462" cy="838200"/>
          </a:xfrm>
        </p:spPr>
        <p:txBody>
          <a:bodyPr/>
          <a:lstStyle/>
          <a:p>
            <a:pPr eaLnBrk="1" hangingPunct="1"/>
            <a:r>
              <a:rPr lang="en-US" dirty="0" smtClean="0"/>
              <a:t>Chapter 8: Additional Help</a:t>
            </a:r>
          </a:p>
        </p:txBody>
      </p:sp>
      <p:sp>
        <p:nvSpPr>
          <p:cNvPr id="20483" name="Rectangle 34"/>
          <p:cNvSpPr>
            <a:spLocks noGrp="1" noChangeArrowheads="1"/>
          </p:cNvSpPr>
          <p:nvPr>
            <p:ph type="body" idx="4294967295"/>
          </p:nvPr>
        </p:nvSpPr>
        <p:spPr>
          <a:xfrm>
            <a:off x="485517" y="1648047"/>
            <a:ext cx="7940675" cy="3571875"/>
          </a:xfrm>
        </p:spPr>
        <p:txBody>
          <a:bodyPr/>
          <a:lstStyle/>
          <a:p>
            <a:pPr eaLnBrk="1" hangingPunct="1">
              <a:lnSpc>
                <a:spcPct val="85000"/>
              </a:lnSpc>
              <a:spcBef>
                <a:spcPct val="30000"/>
              </a:spcBef>
              <a:defRPr/>
            </a:pPr>
            <a:r>
              <a:rPr lang="en-US" sz="2000" dirty="0" smtClean="0"/>
              <a:t>For additional help with teaching strategies, including lesson plans, analogies for difficult concepts, and discussion topics, visit the CCNA </a:t>
            </a:r>
            <a:r>
              <a:rPr lang="en-US" sz="2000" dirty="0"/>
              <a:t>Community at </a:t>
            </a:r>
            <a:r>
              <a:rPr lang="en-US" sz="2000" dirty="0">
                <a:hlinkClick r:id="rId3"/>
              </a:rPr>
              <a:t>www.communities.netacad.net</a:t>
            </a:r>
            <a:r>
              <a:rPr lang="en-US" sz="2000" dirty="0"/>
              <a:t>.</a:t>
            </a:r>
          </a:p>
          <a:p>
            <a:pPr eaLnBrk="1" hangingPunct="1">
              <a:lnSpc>
                <a:spcPct val="85000"/>
              </a:lnSpc>
              <a:spcBef>
                <a:spcPct val="30000"/>
              </a:spcBef>
              <a:defRPr/>
            </a:pPr>
            <a:r>
              <a:rPr lang="en-US" sz="2000" dirty="0" smtClean="0"/>
              <a:t>If you have lesson plans or resources that you would like to share, upload them to the CCNA Community in order to help other instructors.</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432355" y="513907"/>
            <a:ext cx="8145462" cy="838200"/>
          </a:xfrm>
        </p:spPr>
        <p:txBody>
          <a:bodyPr/>
          <a:lstStyle/>
          <a:p>
            <a:pPr eaLnBrk="1" hangingPunct="1"/>
            <a:r>
              <a:rPr lang="en-US" dirty="0"/>
              <a:t>Chapter </a:t>
            </a:r>
            <a:r>
              <a:rPr lang="en-US" dirty="0" smtClean="0"/>
              <a:t>8: </a:t>
            </a:r>
            <a:r>
              <a:rPr lang="en-US" dirty="0"/>
              <a:t>Topics </a:t>
            </a:r>
            <a:r>
              <a:rPr lang="en-US" dirty="0" smtClean="0"/>
              <a:t>Not </a:t>
            </a:r>
            <a:r>
              <a:rPr lang="en-US" dirty="0"/>
              <a:t>in ICND1 100-101</a:t>
            </a:r>
            <a:endParaRPr lang="en-US" dirty="0" smtClean="0"/>
          </a:p>
        </p:txBody>
      </p:sp>
      <p:sp>
        <p:nvSpPr>
          <p:cNvPr id="20483" name="Rectangle 34"/>
          <p:cNvSpPr>
            <a:spLocks noGrp="1" noChangeArrowheads="1"/>
          </p:cNvSpPr>
          <p:nvPr>
            <p:ph type="body" idx="4294967295"/>
          </p:nvPr>
        </p:nvSpPr>
        <p:spPr>
          <a:xfrm>
            <a:off x="517415" y="1722474"/>
            <a:ext cx="7940675" cy="3571875"/>
          </a:xfrm>
        </p:spPr>
        <p:txBody>
          <a:bodyPr/>
          <a:lstStyle/>
          <a:p>
            <a:r>
              <a:rPr lang="en-US" sz="2000" dirty="0"/>
              <a:t>This section lists topics covered by this chapter that are NOT listed in ICND 100-101 Blueprint posted at </a:t>
            </a:r>
            <a:r>
              <a:rPr lang="en-US" sz="2000" dirty="0">
                <a:hlinkClick r:id="rId3"/>
              </a:rPr>
              <a:t>http://</a:t>
            </a:r>
            <a:r>
              <a:rPr lang="en-US" sz="2000" dirty="0" smtClean="0">
                <a:hlinkClick r:id="rId3"/>
              </a:rPr>
              <a:t>www.cisco.com/web/learning/exams/list/icnd1b.html</a:t>
            </a:r>
            <a:r>
              <a:rPr lang="en-US" sz="2000" dirty="0" smtClean="0"/>
              <a:t>.</a:t>
            </a:r>
            <a:endParaRPr lang="en-US" sz="2000" dirty="0"/>
          </a:p>
          <a:p>
            <a:r>
              <a:rPr lang="en-US" sz="2000" dirty="0"/>
              <a:t>Instructors could skip these sections, however they either provide additional information to assist the learner with the topic and/or provide fundamental concepts for the </a:t>
            </a:r>
            <a:r>
              <a:rPr lang="en-US" sz="2000" dirty="0" smtClean="0"/>
              <a:t>learner.</a:t>
            </a:r>
            <a:endParaRPr lang="en-US" sz="2000" dirty="0"/>
          </a:p>
        </p:txBody>
      </p:sp>
    </p:spTree>
    <p:extLst>
      <p:ext uri="{BB962C8B-B14F-4D97-AF65-F5344CB8AC3E}">
        <p14:creationId xmlns:p14="http://schemas.microsoft.com/office/powerpoint/2010/main" val="2012766412"/>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453619" y="482009"/>
            <a:ext cx="8145462" cy="838200"/>
          </a:xfrm>
        </p:spPr>
        <p:txBody>
          <a:bodyPr/>
          <a:lstStyle/>
          <a:p>
            <a:pPr eaLnBrk="1" hangingPunct="1"/>
            <a:r>
              <a:rPr lang="en-US" dirty="0"/>
              <a:t>Chapter </a:t>
            </a:r>
            <a:r>
              <a:rPr lang="en-US" dirty="0" smtClean="0"/>
              <a:t>8: </a:t>
            </a:r>
            <a:r>
              <a:rPr lang="en-US" dirty="0"/>
              <a:t>Topics </a:t>
            </a:r>
            <a:r>
              <a:rPr lang="en-US" dirty="0" smtClean="0"/>
              <a:t>Not </a:t>
            </a:r>
            <a:r>
              <a:rPr lang="en-US" dirty="0"/>
              <a:t>in ICND1 100-101</a:t>
            </a:r>
            <a:endParaRPr lang="en-US" dirty="0" smtClean="0"/>
          </a:p>
        </p:txBody>
      </p:sp>
      <p:sp>
        <p:nvSpPr>
          <p:cNvPr id="20483" name="Rectangle 34"/>
          <p:cNvSpPr>
            <a:spLocks noGrp="1" noChangeArrowheads="1"/>
          </p:cNvSpPr>
          <p:nvPr>
            <p:ph type="body" idx="4294967295"/>
          </p:nvPr>
        </p:nvSpPr>
        <p:spPr>
          <a:xfrm>
            <a:off x="527529" y="1566282"/>
            <a:ext cx="7940675" cy="390293"/>
          </a:xfrm>
        </p:spPr>
        <p:txBody>
          <a:bodyPr/>
          <a:lstStyle/>
          <a:p>
            <a:pPr marL="0" indent="0" eaLnBrk="1" hangingPunct="1">
              <a:spcBef>
                <a:spcPct val="30000"/>
              </a:spcBef>
              <a:buNone/>
            </a:pPr>
            <a:r>
              <a:rPr lang="en-US" sz="2000" dirty="0"/>
              <a:t>What sections of  this chapter are NOT in ICND1 100-101 certification blueprint?</a:t>
            </a:r>
          </a:p>
        </p:txBody>
      </p:sp>
      <p:graphicFrame>
        <p:nvGraphicFramePr>
          <p:cNvPr id="2" name="Table 1"/>
          <p:cNvGraphicFramePr>
            <a:graphicFrameLocks noGrp="1"/>
          </p:cNvGraphicFramePr>
          <p:nvPr>
            <p:extLst>
              <p:ext uri="{D42A27DB-BD31-4B8C-83A1-F6EECF244321}">
                <p14:modId xmlns:p14="http://schemas.microsoft.com/office/powerpoint/2010/main" val="557939289"/>
              </p:ext>
            </p:extLst>
          </p:nvPr>
        </p:nvGraphicFramePr>
        <p:xfrm>
          <a:off x="655638" y="2307267"/>
          <a:ext cx="7718425" cy="3551045"/>
        </p:xfrm>
        <a:graphic>
          <a:graphicData uri="http://schemas.openxmlformats.org/drawingml/2006/table">
            <a:tbl>
              <a:tblPr/>
              <a:tblGrid>
                <a:gridCol w="1153616"/>
                <a:gridCol w="1153616"/>
                <a:gridCol w="5411193"/>
              </a:tblGrid>
              <a:tr h="267397">
                <a:tc>
                  <a:txBody>
                    <a:bodyPr/>
                    <a:lstStyle/>
                    <a:p>
                      <a:pPr algn="l" fontAlgn="b"/>
                      <a:r>
                        <a:rPr lang="en-US" sz="1800" b="0" i="0" u="none" strike="noStrike" dirty="0" smtClean="0">
                          <a:solidFill>
                            <a:srgbClr val="000000"/>
                          </a:solidFill>
                          <a:effectLst/>
                          <a:latin typeface="Arial"/>
                        </a:rPr>
                        <a:t>8.0</a:t>
                      </a:r>
                      <a:endParaRPr lang="en-US" sz="18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Section</a:t>
                      </a:r>
                      <a:endParaRPr lang="en-US" sz="18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Introduction</a:t>
                      </a:r>
                      <a:endParaRPr lang="en-US" sz="18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r>
              <a:tr h="310910">
                <a:tc>
                  <a:txBody>
                    <a:bodyPr/>
                    <a:lstStyle/>
                    <a:p>
                      <a:pPr algn="l" fontAlgn="b"/>
                      <a:r>
                        <a:rPr lang="en-US" sz="1800" b="0" i="0" u="none" strike="noStrike" dirty="0" smtClean="0">
                          <a:solidFill>
                            <a:srgbClr val="000000"/>
                          </a:solidFill>
                          <a:effectLst/>
                          <a:latin typeface="Arial"/>
                        </a:rPr>
                        <a:t>8.1.1</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dirty="0" smtClean="0">
                          <a:solidFill>
                            <a:srgbClr val="000000"/>
                          </a:solidFill>
                          <a:effectLst/>
                          <a:latin typeface="Arial"/>
                        </a:rPr>
                        <a:t>Topic</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dirty="0" smtClean="0">
                          <a:solidFill>
                            <a:srgbClr val="000000"/>
                          </a:solidFill>
                          <a:effectLst/>
                          <a:latin typeface="Arial"/>
                        </a:rPr>
                        <a:t>IPv4 Address Structure</a:t>
                      </a:r>
                      <a:endParaRPr lang="en-US" sz="1800" b="0" i="0" u="none" strike="noStrike" baseline="0" dirty="0" smtClean="0">
                        <a:solidFill>
                          <a:srgbClr val="000000"/>
                        </a:solidFill>
                        <a:effectLst/>
                        <a:latin typeface="Arial"/>
                      </a:endParaRPr>
                    </a:p>
                  </a:txBody>
                  <a:tcPr marL="9526" marR="9526" marT="9528" marB="0">
                    <a:lnL>
                      <a:noFill/>
                    </a:lnL>
                    <a:lnR>
                      <a:noFill/>
                    </a:lnR>
                    <a:lnT>
                      <a:noFill/>
                    </a:lnT>
                    <a:lnB>
                      <a:noFill/>
                    </a:lnB>
                    <a:lnTlToBr>
                      <a:noFill/>
                    </a:lnTlToBr>
                    <a:lnBlToTr>
                      <a:noFill/>
                    </a:lnBlToTr>
                    <a:solidFill>
                      <a:srgbClr val="DBEEF3"/>
                    </a:solidFill>
                  </a:tcPr>
                </a:tc>
              </a:tr>
              <a:tr h="301083">
                <a:tc>
                  <a:txBody>
                    <a:bodyPr/>
                    <a:lstStyle/>
                    <a:p>
                      <a:pPr algn="l" fontAlgn="b"/>
                      <a:r>
                        <a:rPr lang="en-US" sz="1800" b="0" i="0" u="none" strike="noStrike" dirty="0" smtClean="0">
                          <a:solidFill>
                            <a:srgbClr val="000000"/>
                          </a:solidFill>
                          <a:effectLst/>
                          <a:latin typeface="Arial"/>
                        </a:rPr>
                        <a:t>8.1.2</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Topic</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baseline="0" dirty="0" smtClean="0">
                          <a:solidFill>
                            <a:srgbClr val="000000"/>
                          </a:solidFill>
                          <a:effectLst/>
                          <a:latin typeface="Arial"/>
                        </a:rPr>
                        <a:t>IPv4 Subnet Mask</a:t>
                      </a:r>
                    </a:p>
                  </a:txBody>
                  <a:tcPr marL="9526" marR="9526" marT="9528" marB="0">
                    <a:lnL>
                      <a:noFill/>
                    </a:lnL>
                    <a:lnR>
                      <a:noFill/>
                    </a:lnR>
                    <a:lnT>
                      <a:noFill/>
                    </a:lnT>
                    <a:lnB>
                      <a:noFill/>
                    </a:lnB>
                    <a:lnTlToBr>
                      <a:noFill/>
                    </a:lnTlToBr>
                    <a:lnBlToTr>
                      <a:noFill/>
                    </a:lnBlToTr>
                    <a:solidFill>
                      <a:srgbClr val="C5D9F1"/>
                    </a:solidFill>
                  </a:tcPr>
                </a:tc>
              </a:tr>
              <a:tr h="323385">
                <a:tc>
                  <a:txBody>
                    <a:bodyPr/>
                    <a:lstStyle/>
                    <a:p>
                      <a:pPr algn="l" fontAlgn="b"/>
                      <a:r>
                        <a:rPr lang="en-US" sz="1800" b="0" i="0" u="none" strike="noStrike" dirty="0" smtClean="0">
                          <a:solidFill>
                            <a:srgbClr val="000000"/>
                          </a:solidFill>
                          <a:effectLst/>
                          <a:latin typeface="Arial"/>
                        </a:rPr>
                        <a:t>8.1.3.1</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baseline="0" dirty="0" smtClean="0">
                          <a:solidFill>
                            <a:srgbClr val="000000"/>
                          </a:solidFill>
                          <a:effectLst/>
                          <a:latin typeface="Arial"/>
                        </a:rPr>
                        <a:t>Assigning a Static IPv4 Address to a Host</a:t>
                      </a:r>
                    </a:p>
                  </a:txBody>
                  <a:tcPr marL="9526" marR="9526" marT="9528" marB="0">
                    <a:lnL>
                      <a:noFill/>
                    </a:lnL>
                    <a:lnR>
                      <a:noFill/>
                    </a:lnR>
                    <a:lnT>
                      <a:noFill/>
                    </a:lnT>
                    <a:lnB>
                      <a:noFill/>
                    </a:lnB>
                    <a:lnTlToBr>
                      <a:noFill/>
                    </a:lnTlToBr>
                    <a:lnBlToTr>
                      <a:noFill/>
                    </a:lnBlToTr>
                    <a:solidFill>
                      <a:srgbClr val="DBEEF3"/>
                    </a:solidFill>
                  </a:tcPr>
                </a:tc>
              </a:tr>
              <a:tr h="312235">
                <a:tc>
                  <a:txBody>
                    <a:bodyPr/>
                    <a:lstStyle/>
                    <a:p>
                      <a:pPr algn="l" fontAlgn="b"/>
                      <a:r>
                        <a:rPr lang="en-US" sz="1800" b="0" i="0" u="none" strike="noStrike" dirty="0" smtClean="0">
                          <a:solidFill>
                            <a:srgbClr val="000000"/>
                          </a:solidFill>
                          <a:effectLst/>
                          <a:latin typeface="Arial"/>
                        </a:rPr>
                        <a:t>8.1.3.3</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baseline="0" dirty="0" smtClean="0">
                          <a:solidFill>
                            <a:srgbClr val="000000"/>
                          </a:solidFill>
                          <a:effectLst/>
                          <a:latin typeface="Arial"/>
                        </a:rPr>
                        <a:t>Unicast Transmission</a:t>
                      </a:r>
                    </a:p>
                  </a:txBody>
                  <a:tcPr marL="9526" marR="9526" marT="9528" marB="0">
                    <a:lnL>
                      <a:noFill/>
                    </a:lnL>
                    <a:lnR>
                      <a:noFill/>
                    </a:lnR>
                    <a:lnT>
                      <a:noFill/>
                    </a:lnT>
                    <a:lnB>
                      <a:noFill/>
                    </a:lnB>
                    <a:lnTlToBr>
                      <a:noFill/>
                    </a:lnTlToBr>
                    <a:lnBlToTr>
                      <a:noFill/>
                    </a:lnBlToTr>
                    <a:solidFill>
                      <a:srgbClr val="C5D9F1"/>
                    </a:solidFill>
                  </a:tcPr>
                </a:tc>
              </a:tr>
              <a:tr h="301083">
                <a:tc>
                  <a:txBody>
                    <a:bodyPr/>
                    <a:lstStyle/>
                    <a:p>
                      <a:pPr algn="l" fontAlgn="b"/>
                      <a:r>
                        <a:rPr lang="en-US" sz="1800" b="0" i="0" u="none" strike="noStrike" dirty="0" smtClean="0">
                          <a:solidFill>
                            <a:srgbClr val="000000"/>
                          </a:solidFill>
                          <a:effectLst/>
                          <a:latin typeface="Arial"/>
                        </a:rPr>
                        <a:t>8.1.3.4</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baseline="0" dirty="0" smtClean="0">
                          <a:solidFill>
                            <a:srgbClr val="000000"/>
                          </a:solidFill>
                          <a:effectLst/>
                          <a:latin typeface="Arial"/>
                        </a:rPr>
                        <a:t>Broadcast Transmission</a:t>
                      </a:r>
                    </a:p>
                  </a:txBody>
                  <a:tcPr marL="9526" marR="9526" marT="9528" marB="0">
                    <a:lnL>
                      <a:noFill/>
                    </a:lnL>
                    <a:lnR>
                      <a:noFill/>
                    </a:lnR>
                    <a:lnT>
                      <a:noFill/>
                    </a:lnT>
                    <a:lnB>
                      <a:noFill/>
                    </a:lnB>
                    <a:lnTlToBr>
                      <a:noFill/>
                    </a:lnTlToBr>
                    <a:lnBlToTr>
                      <a:noFill/>
                    </a:lnBlToTr>
                    <a:solidFill>
                      <a:srgbClr val="DBEEF3"/>
                    </a:solidFill>
                  </a:tcPr>
                </a:tc>
              </a:tr>
              <a:tr h="301082">
                <a:tc>
                  <a:txBody>
                    <a:bodyPr/>
                    <a:lstStyle/>
                    <a:p>
                      <a:pPr algn="l" fontAlgn="b"/>
                      <a:r>
                        <a:rPr lang="en-US" sz="1800" b="0" i="0" u="none" strike="noStrike" dirty="0" smtClean="0">
                          <a:solidFill>
                            <a:srgbClr val="000000"/>
                          </a:solidFill>
                          <a:effectLst/>
                          <a:latin typeface="Arial"/>
                        </a:rPr>
                        <a:t>8.1.3.5</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baseline="0" dirty="0" smtClean="0">
                          <a:solidFill>
                            <a:srgbClr val="000000"/>
                          </a:solidFill>
                          <a:effectLst/>
                          <a:latin typeface="Arial"/>
                        </a:rPr>
                        <a:t>Multicast Transmission</a:t>
                      </a:r>
                    </a:p>
                  </a:txBody>
                  <a:tcPr marL="9526" marR="9526" marT="9528" marB="0">
                    <a:lnL>
                      <a:noFill/>
                    </a:lnL>
                    <a:lnR>
                      <a:noFill/>
                    </a:lnR>
                    <a:lnT>
                      <a:noFill/>
                    </a:lnT>
                    <a:lnB>
                      <a:noFill/>
                    </a:lnB>
                    <a:lnTlToBr>
                      <a:noFill/>
                    </a:lnTlToBr>
                    <a:lnBlToTr>
                      <a:noFill/>
                    </a:lnBlToTr>
                    <a:solidFill>
                      <a:srgbClr val="C5D9F1"/>
                    </a:solidFill>
                  </a:tcPr>
                </a:tc>
              </a:tr>
              <a:tr h="301083">
                <a:tc>
                  <a:txBody>
                    <a:bodyPr/>
                    <a:lstStyle/>
                    <a:p>
                      <a:pPr algn="l" fontAlgn="b"/>
                      <a:r>
                        <a:rPr lang="en-US" sz="1800" b="0" i="0" u="none" strike="noStrike" dirty="0" smtClean="0">
                          <a:solidFill>
                            <a:srgbClr val="000000"/>
                          </a:solidFill>
                          <a:effectLst/>
                          <a:latin typeface="Arial"/>
                        </a:rPr>
                        <a:t>8.1.3.6</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baseline="0" dirty="0" smtClean="0">
                          <a:solidFill>
                            <a:srgbClr val="000000"/>
                          </a:solidFill>
                          <a:effectLst/>
                          <a:latin typeface="Arial"/>
                        </a:rPr>
                        <a:t>Activity – Unicast, Broadcast, Multicast</a:t>
                      </a:r>
                    </a:p>
                  </a:txBody>
                  <a:tcPr marL="9526" marR="9526" marT="9528" marB="0">
                    <a:lnL>
                      <a:noFill/>
                    </a:lnL>
                    <a:lnR>
                      <a:noFill/>
                    </a:lnR>
                    <a:lnT>
                      <a:noFill/>
                    </a:lnT>
                    <a:lnB>
                      <a:noFill/>
                    </a:lnB>
                    <a:lnTlToBr>
                      <a:noFill/>
                    </a:lnTlToBr>
                    <a:lnBlToTr>
                      <a:noFill/>
                    </a:lnBlToTr>
                    <a:solidFill>
                      <a:srgbClr val="DBEEF3"/>
                    </a:solidFill>
                  </a:tcPr>
                </a:tc>
              </a:tr>
              <a:tr h="323386">
                <a:tc>
                  <a:txBody>
                    <a:bodyPr/>
                    <a:lstStyle/>
                    <a:p>
                      <a:pPr algn="l" fontAlgn="b"/>
                      <a:r>
                        <a:rPr lang="en-US" sz="1800" b="0" i="0" u="none" strike="noStrike" dirty="0" smtClean="0">
                          <a:solidFill>
                            <a:srgbClr val="000000"/>
                          </a:solidFill>
                          <a:effectLst/>
                          <a:latin typeface="Arial"/>
                        </a:rPr>
                        <a:t>8.1.3.7</a:t>
                      </a:r>
                    </a:p>
                    <a:p>
                      <a:pPr algn="l" fontAlgn="b"/>
                      <a:endParaRPr lang="en-US" sz="1800" b="0" i="0" u="none" strike="noStrike"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Page</a:t>
                      </a:r>
                    </a:p>
                    <a:p>
                      <a:pPr algn="l" fontAlgn="b"/>
                      <a:endParaRPr lang="en-US" sz="1800" b="0" i="0" u="none" strike="noStrike"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baseline="0" dirty="0" smtClean="0">
                          <a:solidFill>
                            <a:srgbClr val="000000"/>
                          </a:solidFill>
                          <a:effectLst/>
                          <a:latin typeface="Arial"/>
                        </a:rPr>
                        <a:t>Activity – Calculate the Network, Broadcast and Host Addresses</a:t>
                      </a:r>
                    </a:p>
                  </a:txBody>
                  <a:tcPr marL="9526" marR="9526" marT="9528" marB="0">
                    <a:lnL>
                      <a:noFill/>
                    </a:lnL>
                    <a:lnR>
                      <a:noFill/>
                    </a:lnR>
                    <a:lnT>
                      <a:noFill/>
                    </a:lnT>
                    <a:lnB>
                      <a:noFill/>
                    </a:lnB>
                    <a:lnTlToBr>
                      <a:noFill/>
                    </a:lnTlToBr>
                    <a:lnBlToTr>
                      <a:noFill/>
                    </a:lnBlToTr>
                    <a:solidFill>
                      <a:srgbClr val="C5D9F1"/>
                    </a:solidFill>
                  </a:tcPr>
                </a:tc>
              </a:tr>
              <a:tr h="301083">
                <a:tc>
                  <a:txBody>
                    <a:bodyPr/>
                    <a:lstStyle/>
                    <a:p>
                      <a:pPr algn="l" fontAlgn="b"/>
                      <a:r>
                        <a:rPr lang="en-US" sz="1800" b="0" i="0" u="none" strike="noStrike" dirty="0" smtClean="0">
                          <a:solidFill>
                            <a:srgbClr val="000000"/>
                          </a:solidFill>
                          <a:effectLst/>
                          <a:latin typeface="Arial"/>
                        </a:rPr>
                        <a:t>8.1.3.8</a:t>
                      </a:r>
                    </a:p>
                    <a:p>
                      <a:pPr algn="l" fontAlgn="b"/>
                      <a:endParaRPr lang="en-US" sz="1800" b="0" i="0" u="none" strike="noStrike"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dirty="0" smtClean="0">
                          <a:solidFill>
                            <a:srgbClr val="000000"/>
                          </a:solidFill>
                          <a:effectLst/>
                          <a:latin typeface="Arial"/>
                        </a:rPr>
                        <a:t>Page</a:t>
                      </a:r>
                    </a:p>
                    <a:p>
                      <a:pPr algn="l" fontAlgn="b"/>
                      <a:endParaRPr lang="en-US" sz="1800" b="0" i="0" u="none" strike="noStrike"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baseline="0" dirty="0" smtClean="0">
                          <a:solidFill>
                            <a:srgbClr val="000000"/>
                          </a:solidFill>
                          <a:effectLst/>
                          <a:latin typeface="Arial"/>
                        </a:rPr>
                        <a:t>Packet Tracer  – Investigate Unicast, Multicast, and Broadcast Traffic</a:t>
                      </a:r>
                    </a:p>
                  </a:txBody>
                  <a:tcPr marL="9526" marR="9526" marT="9528" marB="0">
                    <a:lnL>
                      <a:noFill/>
                    </a:lnL>
                    <a:lnR>
                      <a:noFill/>
                    </a:lnR>
                    <a:lnT>
                      <a:noFill/>
                    </a:lnT>
                    <a:lnB>
                      <a:noFill/>
                    </a:lnB>
                    <a:lnTlToBr>
                      <a:noFill/>
                    </a:lnTlToBr>
                    <a:lnBlToTr>
                      <a:noFill/>
                    </a:lnBlToTr>
                    <a:solidFill>
                      <a:srgbClr val="DBEEF3"/>
                    </a:solidFill>
                  </a:tcPr>
                </a:tc>
              </a:tr>
            </a:tbl>
          </a:graphicData>
        </a:graphic>
      </p:graphicFrame>
    </p:spTree>
    <p:extLst>
      <p:ext uri="{BB962C8B-B14F-4D97-AF65-F5344CB8AC3E}">
        <p14:creationId xmlns:p14="http://schemas.microsoft.com/office/powerpoint/2010/main" val="2041775575"/>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400457" y="359292"/>
            <a:ext cx="8145462" cy="838200"/>
          </a:xfrm>
        </p:spPr>
        <p:txBody>
          <a:bodyPr/>
          <a:lstStyle/>
          <a:p>
            <a:pPr eaLnBrk="1" hangingPunct="1"/>
            <a:r>
              <a:rPr lang="en-US" dirty="0" smtClean="0"/>
              <a:t>Chapter 8: Objectives</a:t>
            </a:r>
          </a:p>
        </p:txBody>
      </p:sp>
      <p:sp>
        <p:nvSpPr>
          <p:cNvPr id="4099" name="Rectangle 34"/>
          <p:cNvSpPr>
            <a:spLocks noGrp="1" noChangeArrowheads="1"/>
          </p:cNvSpPr>
          <p:nvPr>
            <p:ph type="body" idx="4294967295"/>
          </p:nvPr>
        </p:nvSpPr>
        <p:spPr>
          <a:xfrm>
            <a:off x="504567" y="1350335"/>
            <a:ext cx="7940675" cy="4516244"/>
          </a:xfrm>
        </p:spPr>
        <p:txBody>
          <a:bodyPr/>
          <a:lstStyle/>
          <a:p>
            <a:pPr marL="0" indent="0">
              <a:spcBef>
                <a:spcPts val="600"/>
              </a:spcBef>
              <a:buNone/>
            </a:pPr>
            <a:r>
              <a:rPr lang="en-US" sz="2000" dirty="0"/>
              <a:t>Upon completion of this chapter, you will be able to:</a:t>
            </a:r>
          </a:p>
          <a:p>
            <a:pPr>
              <a:spcBef>
                <a:spcPts val="600"/>
              </a:spcBef>
            </a:pPr>
            <a:r>
              <a:rPr lang="en-US" sz="2000" dirty="0"/>
              <a:t>Describe the structure of an IPv4 address.</a:t>
            </a:r>
          </a:p>
          <a:p>
            <a:pPr>
              <a:spcBef>
                <a:spcPts val="600"/>
              </a:spcBef>
            </a:pPr>
            <a:r>
              <a:rPr lang="en-US" sz="2000" dirty="0"/>
              <a:t>Describe the purpose of the subnet mask.</a:t>
            </a:r>
          </a:p>
          <a:p>
            <a:pPr>
              <a:spcBef>
                <a:spcPts val="600"/>
              </a:spcBef>
            </a:pPr>
            <a:r>
              <a:rPr lang="en-US" sz="2000" dirty="0"/>
              <a:t>Compare the characteristics and uses of the unicast, broadcast, and multicast IPv4 addresses.</a:t>
            </a:r>
          </a:p>
          <a:p>
            <a:pPr>
              <a:spcBef>
                <a:spcPts val="600"/>
              </a:spcBef>
            </a:pPr>
            <a:r>
              <a:rPr lang="en-US" sz="2000" dirty="0"/>
              <a:t>Compare the use of public address space and private address space.</a:t>
            </a:r>
          </a:p>
          <a:p>
            <a:pPr>
              <a:spcBef>
                <a:spcPts val="600"/>
              </a:spcBef>
            </a:pPr>
            <a:r>
              <a:rPr lang="en-US" sz="2000" dirty="0"/>
              <a:t>Explain the need for IPv6 addressing.</a:t>
            </a:r>
          </a:p>
          <a:p>
            <a:pPr>
              <a:spcBef>
                <a:spcPts val="600"/>
              </a:spcBef>
            </a:pPr>
            <a:r>
              <a:rPr lang="en-US" sz="2000" dirty="0"/>
              <a:t>Describe the representation of an IPv6 address.</a:t>
            </a:r>
          </a:p>
          <a:p>
            <a:pPr>
              <a:spcBef>
                <a:spcPts val="600"/>
              </a:spcBef>
            </a:pPr>
            <a:r>
              <a:rPr lang="en-US" sz="2000" dirty="0"/>
              <a:t>Describe types of IPv6 network addresses.</a:t>
            </a:r>
          </a:p>
          <a:p>
            <a:pPr>
              <a:spcBef>
                <a:spcPts val="600"/>
              </a:spcBef>
            </a:pPr>
            <a:r>
              <a:rPr lang="en-US" sz="2000" dirty="0"/>
              <a:t>Configure global </a:t>
            </a:r>
            <a:r>
              <a:rPr lang="en-US" sz="2000" dirty="0" smtClean="0"/>
              <a:t>unicast addresses.</a:t>
            </a:r>
          </a:p>
          <a:p>
            <a:pPr>
              <a:spcBef>
                <a:spcPts val="600"/>
              </a:spcBef>
            </a:pPr>
            <a:r>
              <a:rPr lang="en-US" sz="2000" dirty="0"/>
              <a:t>Describe multicast addresses.</a:t>
            </a:r>
          </a:p>
          <a:p>
            <a:pPr>
              <a:spcBef>
                <a:spcPts val="600"/>
              </a:spcBef>
            </a:pPr>
            <a:r>
              <a:rPr lang="en-US" sz="2000" dirty="0"/>
              <a:t>Describe the role of ICMP in an IP network. (Include IPv4 and IPv6.)</a:t>
            </a:r>
          </a:p>
          <a:p>
            <a:pPr>
              <a:spcBef>
                <a:spcPts val="600"/>
              </a:spcBef>
            </a:pPr>
            <a:r>
              <a:rPr lang="en-US" sz="2000" dirty="0"/>
              <a:t>Use </a:t>
            </a:r>
            <a:r>
              <a:rPr lang="en-US" sz="2000" b="1" dirty="0"/>
              <a:t>ping</a:t>
            </a:r>
            <a:r>
              <a:rPr lang="en-US" sz="2000" dirty="0"/>
              <a:t> and </a:t>
            </a:r>
            <a:r>
              <a:rPr lang="en-US" sz="2000" b="1" dirty="0" err="1"/>
              <a:t>traceroute</a:t>
            </a:r>
            <a:r>
              <a:rPr lang="en-US" sz="2000" dirty="0"/>
              <a:t> utilities to test network connectivity.</a:t>
            </a:r>
          </a:p>
          <a:p>
            <a:pPr>
              <a:spcBef>
                <a:spcPts val="600"/>
              </a:spcBef>
            </a:pPr>
            <a:endParaRPr lang="en-US" sz="2000"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464252" y="503274"/>
            <a:ext cx="8145462" cy="838200"/>
          </a:xfrm>
        </p:spPr>
        <p:txBody>
          <a:bodyPr/>
          <a:lstStyle/>
          <a:p>
            <a:pPr eaLnBrk="1" hangingPunct="1"/>
            <a:r>
              <a:rPr lang="en-US" dirty="0"/>
              <a:t>Chapter </a:t>
            </a:r>
            <a:r>
              <a:rPr lang="en-US" dirty="0" smtClean="0"/>
              <a:t>8: </a:t>
            </a:r>
            <a:r>
              <a:rPr lang="en-US" dirty="0"/>
              <a:t>Topics </a:t>
            </a:r>
            <a:r>
              <a:rPr lang="en-US" dirty="0" smtClean="0"/>
              <a:t>Not </a:t>
            </a:r>
            <a:r>
              <a:rPr lang="en-US" dirty="0"/>
              <a:t>in ICND1 </a:t>
            </a:r>
            <a:r>
              <a:rPr lang="en-US" dirty="0" smtClean="0"/>
              <a:t>100-101 (cont.)</a:t>
            </a:r>
          </a:p>
        </p:txBody>
      </p:sp>
      <p:sp>
        <p:nvSpPr>
          <p:cNvPr id="20483" name="Rectangle 34"/>
          <p:cNvSpPr>
            <a:spLocks noGrp="1" noChangeArrowheads="1"/>
          </p:cNvSpPr>
          <p:nvPr>
            <p:ph type="body" idx="4294967295"/>
          </p:nvPr>
        </p:nvSpPr>
        <p:spPr>
          <a:xfrm>
            <a:off x="516896" y="1566282"/>
            <a:ext cx="7940675" cy="390293"/>
          </a:xfrm>
        </p:spPr>
        <p:txBody>
          <a:bodyPr/>
          <a:lstStyle/>
          <a:p>
            <a:pPr marL="0" indent="0" eaLnBrk="1" hangingPunct="1">
              <a:spcBef>
                <a:spcPct val="30000"/>
              </a:spcBef>
              <a:buNone/>
            </a:pPr>
            <a:r>
              <a:rPr lang="en-US" sz="2000" dirty="0"/>
              <a:t>What sections of  this chapter are NOT in ICND1 100-101 certification blueprint?</a:t>
            </a:r>
          </a:p>
        </p:txBody>
      </p:sp>
      <p:graphicFrame>
        <p:nvGraphicFramePr>
          <p:cNvPr id="2" name="Table 1"/>
          <p:cNvGraphicFramePr>
            <a:graphicFrameLocks noGrp="1"/>
          </p:cNvGraphicFramePr>
          <p:nvPr>
            <p:extLst>
              <p:ext uri="{D42A27DB-BD31-4B8C-83A1-F6EECF244321}">
                <p14:modId xmlns:p14="http://schemas.microsoft.com/office/powerpoint/2010/main" val="742748502"/>
              </p:ext>
            </p:extLst>
          </p:nvPr>
        </p:nvGraphicFramePr>
        <p:xfrm>
          <a:off x="655638" y="2365152"/>
          <a:ext cx="7718425" cy="2691883"/>
        </p:xfrm>
        <a:graphic>
          <a:graphicData uri="http://schemas.openxmlformats.org/drawingml/2006/table">
            <a:tbl>
              <a:tblPr/>
              <a:tblGrid>
                <a:gridCol w="1153616"/>
                <a:gridCol w="1153616"/>
                <a:gridCol w="5411193"/>
              </a:tblGrid>
              <a:tr h="283937">
                <a:tc>
                  <a:txBody>
                    <a:bodyPr/>
                    <a:lstStyle/>
                    <a:p>
                      <a:pPr algn="l" fontAlgn="b"/>
                      <a:r>
                        <a:rPr lang="en-US" sz="1800" b="0" i="0" u="none" strike="noStrike" dirty="0" smtClean="0">
                          <a:solidFill>
                            <a:srgbClr val="000000"/>
                          </a:solidFill>
                          <a:effectLst/>
                          <a:latin typeface="Arial"/>
                        </a:rPr>
                        <a:t>8.1.4.3</a:t>
                      </a:r>
                      <a:endParaRPr lang="en-US" sz="18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Page</a:t>
                      </a:r>
                      <a:endParaRPr lang="en-US" sz="18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Special Use IPv4 Addresses</a:t>
                      </a:r>
                      <a:endParaRPr lang="en-US" sz="18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r>
              <a:tr h="310910">
                <a:tc>
                  <a:txBody>
                    <a:bodyPr/>
                    <a:lstStyle/>
                    <a:p>
                      <a:pPr algn="l" fontAlgn="b"/>
                      <a:r>
                        <a:rPr lang="en-US" sz="1800" b="0" i="0" u="none" strike="noStrike" dirty="0" smtClean="0">
                          <a:solidFill>
                            <a:srgbClr val="000000"/>
                          </a:solidFill>
                          <a:effectLst/>
                          <a:latin typeface="Arial"/>
                        </a:rPr>
                        <a:t>8.1.4.4</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dirty="0" smtClean="0">
                          <a:solidFill>
                            <a:srgbClr val="000000"/>
                          </a:solidFill>
                          <a:effectLst/>
                          <a:latin typeface="Arial"/>
                        </a:rPr>
                        <a:t>Legacy </a:t>
                      </a:r>
                      <a:r>
                        <a:rPr lang="en-US" sz="1800" b="0" i="0" u="none" strike="noStrike" dirty="0" err="1" smtClean="0">
                          <a:solidFill>
                            <a:srgbClr val="000000"/>
                          </a:solidFill>
                          <a:effectLst/>
                          <a:latin typeface="Arial"/>
                        </a:rPr>
                        <a:t>Classful</a:t>
                      </a:r>
                      <a:r>
                        <a:rPr lang="en-US" sz="1800" b="0" i="0" u="none" strike="noStrike" dirty="0" smtClean="0">
                          <a:solidFill>
                            <a:srgbClr val="000000"/>
                          </a:solidFill>
                          <a:effectLst/>
                          <a:latin typeface="Arial"/>
                        </a:rPr>
                        <a:t> </a:t>
                      </a:r>
                      <a:r>
                        <a:rPr lang="en-US" sz="1800" b="0" i="0" u="none" strike="noStrike" baseline="0" dirty="0" smtClean="0">
                          <a:solidFill>
                            <a:srgbClr val="000000"/>
                          </a:solidFill>
                          <a:effectLst/>
                          <a:latin typeface="Arial"/>
                        </a:rPr>
                        <a:t> </a:t>
                      </a:r>
                      <a:r>
                        <a:rPr lang="en-US" sz="1800" b="0" i="0" u="none" strike="noStrike" dirty="0" smtClean="0">
                          <a:solidFill>
                            <a:srgbClr val="000000"/>
                          </a:solidFill>
                          <a:effectLst/>
                          <a:latin typeface="Arial"/>
                        </a:rPr>
                        <a:t>Addressing</a:t>
                      </a:r>
                      <a:endParaRPr lang="en-US" sz="1800" b="0" i="0" u="none" strike="noStrike" baseline="0" dirty="0" smtClean="0">
                        <a:solidFill>
                          <a:srgbClr val="000000"/>
                        </a:solidFill>
                        <a:effectLst/>
                        <a:latin typeface="Arial"/>
                      </a:endParaRPr>
                    </a:p>
                  </a:txBody>
                  <a:tcPr marL="9526" marR="9526" marT="9528" marB="0">
                    <a:lnL>
                      <a:noFill/>
                    </a:lnL>
                    <a:lnR>
                      <a:noFill/>
                    </a:lnR>
                    <a:lnT>
                      <a:noFill/>
                    </a:lnT>
                    <a:lnB>
                      <a:noFill/>
                    </a:lnB>
                    <a:lnTlToBr>
                      <a:noFill/>
                    </a:lnTlToBr>
                    <a:lnBlToTr>
                      <a:noFill/>
                    </a:lnBlToTr>
                    <a:solidFill>
                      <a:srgbClr val="DBEEF3"/>
                    </a:solidFill>
                  </a:tcPr>
                </a:tc>
              </a:tr>
              <a:tr h="301083">
                <a:tc>
                  <a:txBody>
                    <a:bodyPr/>
                    <a:lstStyle/>
                    <a:p>
                      <a:pPr algn="l" fontAlgn="b"/>
                      <a:r>
                        <a:rPr lang="en-US" sz="1800" b="0" i="0" u="none" strike="noStrike" dirty="0" smtClean="0">
                          <a:solidFill>
                            <a:srgbClr val="000000"/>
                          </a:solidFill>
                          <a:effectLst/>
                          <a:latin typeface="Arial"/>
                        </a:rPr>
                        <a:t>8.1.4.5</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baseline="0" dirty="0" smtClean="0">
                          <a:solidFill>
                            <a:srgbClr val="000000"/>
                          </a:solidFill>
                          <a:effectLst/>
                          <a:latin typeface="Arial"/>
                        </a:rPr>
                        <a:t>Assignment of IP Addresses</a:t>
                      </a:r>
                    </a:p>
                  </a:txBody>
                  <a:tcPr marL="9526" marR="9526" marT="9528" marB="0">
                    <a:lnL>
                      <a:noFill/>
                    </a:lnL>
                    <a:lnR>
                      <a:noFill/>
                    </a:lnR>
                    <a:lnT>
                      <a:noFill/>
                    </a:lnT>
                    <a:lnB>
                      <a:noFill/>
                    </a:lnB>
                    <a:lnTlToBr>
                      <a:noFill/>
                    </a:lnTlToBr>
                    <a:lnBlToTr>
                      <a:noFill/>
                    </a:lnBlToTr>
                    <a:solidFill>
                      <a:srgbClr val="C5D9F1"/>
                    </a:solidFill>
                  </a:tcPr>
                </a:tc>
              </a:tr>
              <a:tr h="323385">
                <a:tc>
                  <a:txBody>
                    <a:bodyPr/>
                    <a:lstStyle/>
                    <a:p>
                      <a:pPr algn="l" fontAlgn="b"/>
                      <a:r>
                        <a:rPr lang="en-US" sz="1800" b="0" i="0" u="none" strike="noStrike" dirty="0" smtClean="0">
                          <a:solidFill>
                            <a:srgbClr val="000000"/>
                          </a:solidFill>
                          <a:effectLst/>
                          <a:latin typeface="Arial"/>
                        </a:rPr>
                        <a:t>8.1.4.6</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baseline="0" dirty="0" smtClean="0">
                          <a:solidFill>
                            <a:srgbClr val="000000"/>
                          </a:solidFill>
                          <a:effectLst/>
                          <a:latin typeface="Arial"/>
                        </a:rPr>
                        <a:t>Assignment of IP Addresses (Cont.)</a:t>
                      </a:r>
                    </a:p>
                  </a:txBody>
                  <a:tcPr marL="9526" marR="9526" marT="9528" marB="0">
                    <a:lnL>
                      <a:noFill/>
                    </a:lnL>
                    <a:lnR>
                      <a:noFill/>
                    </a:lnR>
                    <a:lnT>
                      <a:noFill/>
                    </a:lnT>
                    <a:lnB>
                      <a:noFill/>
                    </a:lnB>
                    <a:lnTlToBr>
                      <a:noFill/>
                    </a:lnTlToBr>
                    <a:lnBlToTr>
                      <a:noFill/>
                    </a:lnBlToTr>
                    <a:solidFill>
                      <a:srgbClr val="DBEEF3"/>
                    </a:solidFill>
                  </a:tcPr>
                </a:tc>
              </a:tr>
              <a:tr h="312235">
                <a:tc>
                  <a:txBody>
                    <a:bodyPr/>
                    <a:lstStyle/>
                    <a:p>
                      <a:pPr algn="l" fontAlgn="b"/>
                      <a:r>
                        <a:rPr lang="en-US" sz="1800" b="0" i="0" u="none" strike="noStrike" dirty="0" smtClean="0">
                          <a:solidFill>
                            <a:srgbClr val="000000"/>
                          </a:solidFill>
                          <a:effectLst/>
                          <a:latin typeface="Arial"/>
                        </a:rPr>
                        <a:t>8.2.2.1</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baseline="0" dirty="0" smtClean="0">
                          <a:solidFill>
                            <a:srgbClr val="000000"/>
                          </a:solidFill>
                          <a:effectLst/>
                          <a:latin typeface="Arial"/>
                        </a:rPr>
                        <a:t>Hexadecimal Number System</a:t>
                      </a:r>
                    </a:p>
                  </a:txBody>
                  <a:tcPr marL="9526" marR="9526" marT="9528" marB="0">
                    <a:lnL>
                      <a:noFill/>
                    </a:lnL>
                    <a:lnR>
                      <a:noFill/>
                    </a:lnR>
                    <a:lnT>
                      <a:noFill/>
                    </a:lnT>
                    <a:lnB>
                      <a:noFill/>
                    </a:lnB>
                    <a:lnTlToBr>
                      <a:noFill/>
                    </a:lnTlToBr>
                    <a:lnBlToTr>
                      <a:noFill/>
                    </a:lnBlToTr>
                    <a:solidFill>
                      <a:srgbClr val="C5D9F1"/>
                    </a:solidFill>
                  </a:tcPr>
                </a:tc>
              </a:tr>
              <a:tr h="301083">
                <a:tc>
                  <a:txBody>
                    <a:bodyPr/>
                    <a:lstStyle/>
                    <a:p>
                      <a:pPr algn="l" fontAlgn="b"/>
                      <a:r>
                        <a:rPr lang="en-US" sz="1800" b="0" i="0" u="none" strike="noStrike" dirty="0" smtClean="0">
                          <a:solidFill>
                            <a:srgbClr val="000000"/>
                          </a:solidFill>
                          <a:effectLst/>
                          <a:latin typeface="Arial"/>
                        </a:rPr>
                        <a:t>8.3.1.1</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baseline="0" dirty="0" smtClean="0">
                          <a:solidFill>
                            <a:srgbClr val="000000"/>
                          </a:solidFill>
                          <a:effectLst/>
                          <a:latin typeface="Arial"/>
                        </a:rPr>
                        <a:t>ICMPv4 and ICMPv6 Messages</a:t>
                      </a:r>
                    </a:p>
                  </a:txBody>
                  <a:tcPr marL="9526" marR="9526" marT="9528" marB="0">
                    <a:lnL>
                      <a:noFill/>
                    </a:lnL>
                    <a:lnR>
                      <a:noFill/>
                    </a:lnR>
                    <a:lnT>
                      <a:noFill/>
                    </a:lnT>
                    <a:lnB>
                      <a:noFill/>
                    </a:lnB>
                    <a:lnTlToBr>
                      <a:noFill/>
                    </a:lnTlToBr>
                    <a:lnBlToTr>
                      <a:noFill/>
                    </a:lnBlToTr>
                    <a:solidFill>
                      <a:srgbClr val="DBEEF3"/>
                    </a:solidFill>
                  </a:tcPr>
                </a:tc>
              </a:tr>
              <a:tr h="301082">
                <a:tc>
                  <a:txBody>
                    <a:bodyPr/>
                    <a:lstStyle/>
                    <a:p>
                      <a:pPr algn="l" fontAlgn="b"/>
                      <a:r>
                        <a:rPr lang="en-US" sz="1800" b="0" i="0" u="none" strike="noStrike" dirty="0" smtClean="0">
                          <a:solidFill>
                            <a:srgbClr val="000000"/>
                          </a:solidFill>
                          <a:effectLst/>
                          <a:latin typeface="Arial"/>
                        </a:rPr>
                        <a:t>8.4.1.1</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baseline="0" dirty="0" smtClean="0">
                          <a:solidFill>
                            <a:srgbClr val="000000"/>
                          </a:solidFill>
                          <a:effectLst/>
                          <a:latin typeface="Arial"/>
                        </a:rPr>
                        <a:t>Summary</a:t>
                      </a:r>
                    </a:p>
                  </a:txBody>
                  <a:tcPr marL="9526" marR="9526" marT="9528" marB="0">
                    <a:lnL>
                      <a:noFill/>
                    </a:lnL>
                    <a:lnR>
                      <a:noFill/>
                    </a:lnR>
                    <a:lnT>
                      <a:noFill/>
                    </a:lnT>
                    <a:lnB>
                      <a:noFill/>
                    </a:lnB>
                    <a:lnTlToBr>
                      <a:noFill/>
                    </a:lnTlToBr>
                    <a:lnBlToTr>
                      <a:noFill/>
                    </a:lnBlToTr>
                    <a:solidFill>
                      <a:srgbClr val="C5D9F1"/>
                    </a:solidFill>
                  </a:tcPr>
                </a:tc>
              </a:tr>
              <a:tr h="301083">
                <a:tc>
                  <a:txBody>
                    <a:bodyPr/>
                    <a:lstStyle/>
                    <a:p>
                      <a:pPr algn="l" fontAlgn="b"/>
                      <a:r>
                        <a:rPr lang="en-US" sz="1800" b="0" i="0" u="none" strike="noStrike" dirty="0" smtClean="0">
                          <a:solidFill>
                            <a:srgbClr val="000000"/>
                          </a:solidFill>
                          <a:effectLst/>
                          <a:latin typeface="Arial"/>
                        </a:rPr>
                        <a:t>8.4.1.3</a:t>
                      </a:r>
                    </a:p>
                    <a:p>
                      <a:pPr algn="l" fontAlgn="b"/>
                      <a:endParaRPr lang="en-US" sz="1800" b="0" i="0" u="none" strike="noStrike"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dirty="0" smtClean="0">
                          <a:solidFill>
                            <a:srgbClr val="000000"/>
                          </a:solidFill>
                          <a:effectLst/>
                          <a:latin typeface="Arial"/>
                        </a:rPr>
                        <a:t>Page</a:t>
                      </a:r>
                    </a:p>
                    <a:p>
                      <a:pPr algn="l" fontAlgn="b"/>
                      <a:endParaRPr lang="en-US" sz="1800" b="0" i="0" u="none" strike="noStrike"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baseline="0" dirty="0" smtClean="0">
                          <a:solidFill>
                            <a:srgbClr val="000000"/>
                          </a:solidFill>
                          <a:effectLst/>
                          <a:latin typeface="Arial"/>
                        </a:rPr>
                        <a:t>Class Activity – The Internet of Everything…Naturally!</a:t>
                      </a:r>
                    </a:p>
                  </a:txBody>
                  <a:tcPr marL="9526" marR="9526" marT="9528" marB="0">
                    <a:lnL>
                      <a:noFill/>
                    </a:lnL>
                    <a:lnR>
                      <a:noFill/>
                    </a:lnR>
                    <a:lnT>
                      <a:noFill/>
                    </a:lnT>
                    <a:lnB>
                      <a:noFill/>
                    </a:lnB>
                    <a:lnTlToBr>
                      <a:noFill/>
                    </a:lnTlToBr>
                    <a:lnBlToTr>
                      <a:noFill/>
                    </a:lnBlToTr>
                    <a:solidFill>
                      <a:srgbClr val="DBEEF3"/>
                    </a:solidFill>
                  </a:tcPr>
                </a:tc>
              </a:tr>
            </a:tbl>
          </a:graphicData>
        </a:graphic>
      </p:graphicFrame>
    </p:spTree>
    <p:extLst>
      <p:ext uri="{BB962C8B-B14F-4D97-AF65-F5344CB8AC3E}">
        <p14:creationId xmlns:p14="http://schemas.microsoft.com/office/powerpoint/2010/main" val="510695060"/>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3"/>
          <p:cNvSpPr>
            <a:spLocks noGrp="1" noChangeArrowheads="1"/>
          </p:cNvSpPr>
          <p:nvPr>
            <p:ph type="title" idx="4294967295"/>
          </p:nvPr>
        </p:nvSpPr>
        <p:spPr>
          <a:xfrm>
            <a:off x="474884" y="450111"/>
            <a:ext cx="8145462" cy="838200"/>
          </a:xfrm>
        </p:spPr>
        <p:txBody>
          <a:bodyPr/>
          <a:lstStyle/>
          <a:p>
            <a:pPr eaLnBrk="1" hangingPunct="1"/>
            <a:r>
              <a:rPr lang="en-US" dirty="0" smtClean="0"/>
              <a:t>Chapter 8: Overview</a:t>
            </a:r>
          </a:p>
        </p:txBody>
      </p:sp>
      <p:sp>
        <p:nvSpPr>
          <p:cNvPr id="5123" name="Rectangle 34"/>
          <p:cNvSpPr>
            <a:spLocks noGrp="1" noChangeArrowheads="1"/>
          </p:cNvSpPr>
          <p:nvPr>
            <p:ph type="body" idx="4294967295"/>
          </p:nvPr>
        </p:nvSpPr>
        <p:spPr>
          <a:xfrm>
            <a:off x="528048" y="1637414"/>
            <a:ext cx="8031161" cy="3571875"/>
          </a:xfrm>
        </p:spPr>
        <p:txBody>
          <a:bodyPr/>
          <a:lstStyle/>
          <a:p>
            <a:pPr marL="0" indent="0">
              <a:buNone/>
            </a:pPr>
            <a:r>
              <a:rPr lang="en-US" sz="2000" dirty="0"/>
              <a:t>This chapter examines in detail the structure of IP addresses and their application to the construction and testing of IP networks and </a:t>
            </a:r>
            <a:r>
              <a:rPr lang="en-US" sz="2000" dirty="0" err="1"/>
              <a:t>subnetworks</a:t>
            </a:r>
            <a:r>
              <a:rPr lang="en-US" sz="2000" dirty="0"/>
              <a:t>.</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32354" y="450112"/>
            <a:ext cx="8145462" cy="838200"/>
          </a:xfrm>
        </p:spPr>
        <p:txBody>
          <a:bodyPr/>
          <a:lstStyle/>
          <a:p>
            <a:pPr eaLnBrk="1" hangingPunct="1"/>
            <a:r>
              <a:rPr lang="en-US" dirty="0" smtClean="0"/>
              <a:t>Chapter 8: Activities</a:t>
            </a:r>
          </a:p>
        </p:txBody>
      </p:sp>
      <p:sp>
        <p:nvSpPr>
          <p:cNvPr id="6147" name="Rectangle 34"/>
          <p:cNvSpPr>
            <a:spLocks noGrp="1" noChangeArrowheads="1"/>
          </p:cNvSpPr>
          <p:nvPr>
            <p:ph type="body" idx="4294967295"/>
          </p:nvPr>
        </p:nvSpPr>
        <p:spPr>
          <a:xfrm>
            <a:off x="537125" y="1565319"/>
            <a:ext cx="7940675" cy="4817327"/>
          </a:xfrm>
        </p:spPr>
        <p:txBody>
          <a:bodyPr/>
          <a:lstStyle/>
          <a:p>
            <a:pPr marL="0" indent="0" eaLnBrk="1" hangingPunct="1">
              <a:spcBef>
                <a:spcPct val="30000"/>
              </a:spcBef>
              <a:buNone/>
            </a:pPr>
            <a:r>
              <a:rPr lang="en-US" sz="2000" dirty="0" smtClean="0"/>
              <a:t>What activities are associated with this chapter?</a:t>
            </a:r>
          </a:p>
          <a:p>
            <a:pPr marL="346075" lvl="1" indent="-346075" eaLnBrk="1" hangingPunct="1">
              <a:spcBef>
                <a:spcPct val="30000"/>
              </a:spcBef>
              <a:buFont typeface="Wingdings" pitchFamily="2" charset="2"/>
              <a:buChar char="§"/>
            </a:pPr>
            <a:r>
              <a:rPr lang="en-US" dirty="0" smtClean="0"/>
              <a:t>8.0.1.2  Activity </a:t>
            </a:r>
            <a:r>
              <a:rPr lang="en-US" dirty="0"/>
              <a:t>– </a:t>
            </a:r>
            <a:r>
              <a:rPr lang="en-US" dirty="0" smtClean="0"/>
              <a:t>The Internet of Everything (</a:t>
            </a:r>
            <a:r>
              <a:rPr lang="en-US" dirty="0" err="1" smtClean="0"/>
              <a:t>IoE</a:t>
            </a:r>
            <a:r>
              <a:rPr lang="en-US" dirty="0" smtClean="0"/>
              <a:t>)</a:t>
            </a:r>
          </a:p>
          <a:p>
            <a:pPr marL="346075" lvl="1" indent="-346075" eaLnBrk="1" hangingPunct="1">
              <a:spcBef>
                <a:spcPct val="30000"/>
              </a:spcBef>
              <a:buFont typeface="Wingdings" pitchFamily="2" charset="2"/>
              <a:buChar char="§"/>
            </a:pPr>
            <a:r>
              <a:rPr lang="en-US" dirty="0" smtClean="0"/>
              <a:t>8.1.1.1  Activity – ASCII Digital Translator</a:t>
            </a:r>
          </a:p>
          <a:p>
            <a:pPr marL="346075" lvl="1" indent="-346075" eaLnBrk="1" hangingPunct="1">
              <a:spcBef>
                <a:spcPct val="30000"/>
              </a:spcBef>
              <a:buFont typeface="Wingdings" pitchFamily="2" charset="2"/>
              <a:buChar char="§"/>
            </a:pPr>
            <a:r>
              <a:rPr lang="en-US" dirty="0"/>
              <a:t>8</a:t>
            </a:r>
            <a:r>
              <a:rPr lang="en-US" dirty="0" smtClean="0"/>
              <a:t>.1.1.4  Activity – Binary to Decimal Conversions</a:t>
            </a:r>
          </a:p>
          <a:p>
            <a:pPr marL="346075" lvl="1" indent="-346075" eaLnBrk="1" hangingPunct="1">
              <a:spcBef>
                <a:spcPct val="30000"/>
              </a:spcBef>
              <a:buFont typeface="Wingdings" pitchFamily="2" charset="2"/>
              <a:buChar char="§"/>
            </a:pPr>
            <a:r>
              <a:rPr lang="en-US" dirty="0"/>
              <a:t>8</a:t>
            </a:r>
            <a:r>
              <a:rPr lang="en-US" dirty="0" smtClean="0"/>
              <a:t>.1.1.7  Activity – Decimal to Binary Conversions</a:t>
            </a:r>
          </a:p>
          <a:p>
            <a:pPr marL="346075" lvl="1" indent="-346075" eaLnBrk="1" hangingPunct="1">
              <a:spcBef>
                <a:spcPct val="30000"/>
              </a:spcBef>
              <a:buFont typeface="Wingdings" pitchFamily="2" charset="2"/>
              <a:buChar char="§"/>
            </a:pPr>
            <a:r>
              <a:rPr lang="en-US" dirty="0" smtClean="0"/>
              <a:t>8.1.1.8  Activity – Binary Game</a:t>
            </a:r>
          </a:p>
          <a:p>
            <a:pPr marL="346075" lvl="1" indent="-346075" eaLnBrk="1" hangingPunct="1">
              <a:spcBef>
                <a:spcPct val="30000"/>
              </a:spcBef>
              <a:buFont typeface="Wingdings" pitchFamily="2" charset="2"/>
              <a:buChar char="§"/>
            </a:pPr>
            <a:r>
              <a:rPr lang="en-US" dirty="0"/>
              <a:t>8</a:t>
            </a:r>
            <a:r>
              <a:rPr lang="en-US" dirty="0" smtClean="0"/>
              <a:t>.1.2.7  Lab – Using the Windows Calculator with Network Addresses</a:t>
            </a:r>
          </a:p>
          <a:p>
            <a:pPr marL="346075" lvl="1" indent="-346075" eaLnBrk="1" hangingPunct="1">
              <a:spcBef>
                <a:spcPct val="30000"/>
              </a:spcBef>
              <a:buFont typeface="Wingdings" pitchFamily="2" charset="2"/>
              <a:buChar char="§"/>
            </a:pPr>
            <a:r>
              <a:rPr lang="en-US" dirty="0" smtClean="0"/>
              <a:t>8.1.2.8  Lab – Converting IPv4 Addresses to Binary</a:t>
            </a:r>
          </a:p>
          <a:p>
            <a:pPr marL="346075" lvl="1" indent="-346075" eaLnBrk="1" hangingPunct="1">
              <a:spcBef>
                <a:spcPct val="30000"/>
              </a:spcBef>
              <a:buFont typeface="Wingdings" pitchFamily="2" charset="2"/>
              <a:buChar char="§"/>
            </a:pPr>
            <a:r>
              <a:rPr lang="en-US" dirty="0" smtClean="0"/>
              <a:t>8.1.2.9  Activity – </a:t>
            </a:r>
            <a:r>
              <a:rPr lang="en-US" dirty="0" err="1" smtClean="0"/>
              <a:t>ANDing</a:t>
            </a:r>
            <a:r>
              <a:rPr lang="en-US" dirty="0" smtClean="0"/>
              <a:t> to Determine the Network Address</a:t>
            </a:r>
          </a:p>
          <a:p>
            <a:pPr marL="346075" lvl="1" indent="-346075" eaLnBrk="1" hangingPunct="1">
              <a:spcBef>
                <a:spcPct val="30000"/>
              </a:spcBef>
              <a:buFont typeface="Wingdings" pitchFamily="2" charset="2"/>
              <a:buChar char="§"/>
            </a:pPr>
            <a:r>
              <a:rPr lang="en-US" dirty="0" smtClean="0"/>
              <a:t>8.1.3.6  Activity – Unicast, Broadcast, or Multicast</a:t>
            </a:r>
          </a:p>
          <a:p>
            <a:pPr marL="346075" lvl="1" indent="-346075" eaLnBrk="1" hangingPunct="1">
              <a:spcBef>
                <a:spcPct val="30000"/>
              </a:spcBef>
              <a:buFont typeface="Wingdings" pitchFamily="2" charset="2"/>
              <a:buChar char="§"/>
            </a:pPr>
            <a:r>
              <a:rPr lang="en-US" dirty="0" smtClean="0"/>
              <a:t>8.1.3.7  Activity – Calculate the Network, Broadcast and Host Addresses</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389824" y="333154"/>
            <a:ext cx="8145462" cy="838200"/>
          </a:xfrm>
        </p:spPr>
        <p:txBody>
          <a:bodyPr/>
          <a:lstStyle/>
          <a:p>
            <a:pPr eaLnBrk="1" hangingPunct="1"/>
            <a:r>
              <a:rPr lang="en-US" dirty="0" smtClean="0"/>
              <a:t>Chapter 8: Activities (cont.)</a:t>
            </a:r>
          </a:p>
        </p:txBody>
      </p:sp>
      <p:sp>
        <p:nvSpPr>
          <p:cNvPr id="6147" name="Rectangle 34"/>
          <p:cNvSpPr>
            <a:spLocks noGrp="1" noChangeArrowheads="1"/>
          </p:cNvSpPr>
          <p:nvPr>
            <p:ph type="body" idx="4294967295"/>
          </p:nvPr>
        </p:nvSpPr>
        <p:spPr>
          <a:xfrm>
            <a:off x="441431" y="1544053"/>
            <a:ext cx="7940675" cy="4817327"/>
          </a:xfrm>
        </p:spPr>
        <p:txBody>
          <a:bodyPr/>
          <a:lstStyle/>
          <a:p>
            <a:pPr marL="288925" lvl="1" indent="-288925" eaLnBrk="1" hangingPunct="1">
              <a:spcBef>
                <a:spcPct val="30000"/>
              </a:spcBef>
              <a:buFont typeface="Wingdings" pitchFamily="2" charset="2"/>
              <a:buChar char="§"/>
              <a:tabLst>
                <a:tab pos="285750" algn="l"/>
              </a:tabLst>
            </a:pPr>
            <a:r>
              <a:rPr lang="en-US" dirty="0" smtClean="0"/>
              <a:t>8.1.3.8  Packet Tracer – Investigate Unicast, Broadcast, and Multicast Traffic</a:t>
            </a:r>
          </a:p>
          <a:p>
            <a:pPr marL="288925" lvl="1" indent="-288925" eaLnBrk="1" hangingPunct="1">
              <a:spcBef>
                <a:spcPct val="30000"/>
              </a:spcBef>
              <a:buFont typeface="Wingdings" pitchFamily="2" charset="2"/>
              <a:buChar char="§"/>
              <a:tabLst>
                <a:tab pos="285750" algn="l"/>
              </a:tabLst>
            </a:pPr>
            <a:r>
              <a:rPr lang="en-US" dirty="0" smtClean="0"/>
              <a:t>8.1.4.2  Activity – Pass or Block IPv4 Addresses</a:t>
            </a:r>
          </a:p>
          <a:p>
            <a:pPr marL="288925" lvl="1" indent="-288925" eaLnBrk="1" hangingPunct="1">
              <a:spcBef>
                <a:spcPct val="30000"/>
              </a:spcBef>
              <a:buFont typeface="Wingdings" pitchFamily="2" charset="2"/>
              <a:buChar char="§"/>
              <a:tabLst>
                <a:tab pos="285750" algn="l"/>
              </a:tabLst>
            </a:pPr>
            <a:r>
              <a:rPr lang="en-US" dirty="0"/>
              <a:t>8</a:t>
            </a:r>
            <a:r>
              <a:rPr lang="en-US" dirty="0" smtClean="0"/>
              <a:t>.1.4.7  Activity – Public or Private IPv4 Addresses</a:t>
            </a:r>
          </a:p>
          <a:p>
            <a:pPr marL="288925" lvl="1" indent="-288925" eaLnBrk="1" hangingPunct="1">
              <a:spcBef>
                <a:spcPct val="30000"/>
              </a:spcBef>
              <a:buFont typeface="Wingdings" pitchFamily="2" charset="2"/>
              <a:buChar char="§"/>
              <a:tabLst>
                <a:tab pos="285750" algn="l"/>
              </a:tabLst>
            </a:pPr>
            <a:r>
              <a:rPr lang="en-US" dirty="0"/>
              <a:t>8</a:t>
            </a:r>
            <a:r>
              <a:rPr lang="en-US" dirty="0" smtClean="0"/>
              <a:t>.1.4.8  Lab – Identifying IPv4 Addresses</a:t>
            </a:r>
          </a:p>
          <a:p>
            <a:pPr marL="288925" lvl="1" indent="-288925" eaLnBrk="1" hangingPunct="1">
              <a:spcBef>
                <a:spcPct val="30000"/>
              </a:spcBef>
              <a:buFont typeface="Wingdings" pitchFamily="2" charset="2"/>
              <a:buChar char="§"/>
              <a:tabLst>
                <a:tab pos="285750" algn="l"/>
              </a:tabLst>
            </a:pPr>
            <a:r>
              <a:rPr lang="en-US" dirty="0" smtClean="0"/>
              <a:t>8.2.1.3  Activity </a:t>
            </a:r>
            <a:r>
              <a:rPr lang="en-US" dirty="0"/>
              <a:t>– IPv4 Issues and Solutions</a:t>
            </a:r>
          </a:p>
          <a:p>
            <a:pPr marL="288925" lvl="1" indent="-288925" eaLnBrk="1" hangingPunct="1">
              <a:spcBef>
                <a:spcPct val="30000"/>
              </a:spcBef>
              <a:buFont typeface="Wingdings" pitchFamily="2" charset="2"/>
              <a:buChar char="§"/>
              <a:tabLst>
                <a:tab pos="285750" algn="l"/>
              </a:tabLst>
            </a:pPr>
            <a:r>
              <a:rPr lang="en-US" dirty="0"/>
              <a:t>8.2.2.5 </a:t>
            </a:r>
            <a:r>
              <a:rPr lang="en-US" dirty="0" smtClean="0"/>
              <a:t> Activity </a:t>
            </a:r>
            <a:r>
              <a:rPr lang="en-US" dirty="0"/>
              <a:t>– Practicing IPv6 Address Representations</a:t>
            </a:r>
          </a:p>
          <a:p>
            <a:pPr marL="288925" lvl="1" indent="-288925" eaLnBrk="1" hangingPunct="1">
              <a:spcBef>
                <a:spcPct val="30000"/>
              </a:spcBef>
              <a:buFont typeface="Wingdings" pitchFamily="2" charset="2"/>
              <a:buChar char="§"/>
              <a:tabLst>
                <a:tab pos="285750" algn="l"/>
              </a:tabLst>
            </a:pPr>
            <a:r>
              <a:rPr lang="en-US" dirty="0"/>
              <a:t>8.2.3.5 </a:t>
            </a:r>
            <a:r>
              <a:rPr lang="en-US" dirty="0" smtClean="0"/>
              <a:t> Activity </a:t>
            </a:r>
            <a:r>
              <a:rPr lang="en-US" dirty="0"/>
              <a:t>– Identify Types of IPv6 </a:t>
            </a:r>
            <a:r>
              <a:rPr lang="en-US" dirty="0" smtClean="0"/>
              <a:t>Address</a:t>
            </a:r>
          </a:p>
          <a:p>
            <a:pPr marL="288925" lvl="1" indent="-288925" eaLnBrk="1" hangingPunct="1">
              <a:spcBef>
                <a:spcPct val="30000"/>
              </a:spcBef>
              <a:buFont typeface="Wingdings" pitchFamily="2" charset="2"/>
              <a:buChar char="§"/>
              <a:tabLst>
                <a:tab pos="285750" algn="l"/>
              </a:tabLst>
            </a:pPr>
            <a:r>
              <a:rPr lang="en-US" dirty="0" smtClean="0"/>
              <a:t>8.2.4.2  Syntax Checker – Configuring IPv6 on a Router</a:t>
            </a:r>
          </a:p>
          <a:p>
            <a:pPr marL="288925" lvl="1" indent="-288925" eaLnBrk="1" hangingPunct="1">
              <a:spcBef>
                <a:spcPct val="30000"/>
              </a:spcBef>
              <a:buFont typeface="Wingdings" pitchFamily="2" charset="2"/>
              <a:buChar char="§"/>
              <a:tabLst>
                <a:tab pos="285750" algn="l"/>
              </a:tabLst>
            </a:pPr>
            <a:r>
              <a:rPr lang="en-US" dirty="0" smtClean="0"/>
              <a:t>8.2.4.8  </a:t>
            </a:r>
            <a:r>
              <a:rPr lang="en-US" dirty="0" smtClean="0"/>
              <a:t>Syntax Checker – Verifying IPv6 Address Configuration</a:t>
            </a:r>
            <a:endParaRPr lang="en-US" dirty="0"/>
          </a:p>
          <a:p>
            <a:pPr marL="457200" lvl="1" indent="0" eaLnBrk="1" hangingPunct="1">
              <a:spcBef>
                <a:spcPct val="30000"/>
              </a:spcBef>
              <a:buNone/>
            </a:pPr>
            <a:endParaRPr lang="en-US" b="1" dirty="0" smtClean="0"/>
          </a:p>
        </p:txBody>
      </p:sp>
    </p:spTree>
    <p:extLst>
      <p:ext uri="{BB962C8B-B14F-4D97-AF65-F5344CB8AC3E}">
        <p14:creationId xmlns:p14="http://schemas.microsoft.com/office/powerpoint/2010/main" val="3920584378"/>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64252" y="673396"/>
            <a:ext cx="8145462" cy="838200"/>
          </a:xfrm>
        </p:spPr>
        <p:txBody>
          <a:bodyPr/>
          <a:lstStyle/>
          <a:p>
            <a:pPr eaLnBrk="1" hangingPunct="1"/>
            <a:r>
              <a:rPr lang="en-US" dirty="0" smtClean="0"/>
              <a:t>Chapter 8: Activities (cont.)</a:t>
            </a:r>
          </a:p>
        </p:txBody>
      </p:sp>
      <p:sp>
        <p:nvSpPr>
          <p:cNvPr id="6147" name="Rectangle 34"/>
          <p:cNvSpPr>
            <a:spLocks noGrp="1" noChangeArrowheads="1"/>
          </p:cNvSpPr>
          <p:nvPr>
            <p:ph type="body" idx="4294967295"/>
          </p:nvPr>
        </p:nvSpPr>
        <p:spPr>
          <a:xfrm>
            <a:off x="528047" y="1796902"/>
            <a:ext cx="7940675" cy="4605454"/>
          </a:xfrm>
        </p:spPr>
        <p:txBody>
          <a:bodyPr/>
          <a:lstStyle/>
          <a:p>
            <a:pPr marL="288925" lvl="1" indent="-288925" eaLnBrk="1" hangingPunct="1">
              <a:spcBef>
                <a:spcPct val="30000"/>
              </a:spcBef>
              <a:buFont typeface="Wingdings" pitchFamily="2" charset="2"/>
              <a:buChar char="§"/>
            </a:pPr>
            <a:r>
              <a:rPr lang="en-US" dirty="0" smtClean="0"/>
              <a:t>8.2.5.3  Packet Tracer – Configuring IPv6 Addressing</a:t>
            </a:r>
          </a:p>
          <a:p>
            <a:pPr marL="288925" lvl="1" indent="-288925" eaLnBrk="1" hangingPunct="1">
              <a:spcBef>
                <a:spcPct val="30000"/>
              </a:spcBef>
              <a:buFont typeface="Wingdings" pitchFamily="2" charset="2"/>
              <a:buChar char="§"/>
            </a:pPr>
            <a:r>
              <a:rPr lang="en-US" dirty="0"/>
              <a:t>8</a:t>
            </a:r>
            <a:r>
              <a:rPr lang="en-US" dirty="0" smtClean="0"/>
              <a:t>.2.5.4  Lab – </a:t>
            </a:r>
            <a:r>
              <a:rPr lang="en-US" dirty="0"/>
              <a:t>Identifying IPv6 Addresses</a:t>
            </a:r>
            <a:endParaRPr lang="en-US" dirty="0" smtClean="0"/>
          </a:p>
          <a:p>
            <a:pPr marL="288925" lvl="1" indent="-288925" eaLnBrk="1" hangingPunct="1">
              <a:spcBef>
                <a:spcPct val="30000"/>
              </a:spcBef>
              <a:buFont typeface="Wingdings" pitchFamily="2" charset="2"/>
              <a:buChar char="§"/>
            </a:pPr>
            <a:r>
              <a:rPr lang="en-US" dirty="0"/>
              <a:t>8</a:t>
            </a:r>
            <a:r>
              <a:rPr lang="en-US" dirty="0" smtClean="0"/>
              <a:t>.2.5.5  Lab – Configuring </a:t>
            </a:r>
            <a:r>
              <a:rPr lang="en-US" dirty="0"/>
              <a:t>IPv6 </a:t>
            </a:r>
            <a:r>
              <a:rPr lang="en-US" dirty="0" smtClean="0"/>
              <a:t>Addresses </a:t>
            </a:r>
            <a:r>
              <a:rPr lang="en-US" dirty="0"/>
              <a:t>on Network Devices</a:t>
            </a:r>
            <a:endParaRPr lang="en-US" dirty="0" smtClean="0"/>
          </a:p>
          <a:p>
            <a:pPr marL="288925" lvl="1" indent="-288925" eaLnBrk="1" hangingPunct="1">
              <a:spcBef>
                <a:spcPct val="30000"/>
              </a:spcBef>
              <a:buFont typeface="Wingdings" pitchFamily="2" charset="2"/>
              <a:buChar char="§"/>
            </a:pPr>
            <a:r>
              <a:rPr lang="en-US" dirty="0" smtClean="0"/>
              <a:t>8.3.2.5  Packet Tracer – Verifying IPv4 and IPv6 Addressing</a:t>
            </a:r>
          </a:p>
          <a:p>
            <a:pPr marL="288925" lvl="1" indent="-288925" eaLnBrk="1" hangingPunct="1">
              <a:spcBef>
                <a:spcPct val="30000"/>
              </a:spcBef>
              <a:buFont typeface="Wingdings" pitchFamily="2" charset="2"/>
              <a:buChar char="§"/>
            </a:pPr>
            <a:r>
              <a:rPr lang="en-US" dirty="0"/>
              <a:t>8</a:t>
            </a:r>
            <a:r>
              <a:rPr lang="en-US" dirty="0" smtClean="0"/>
              <a:t>.3.2.6  Packet Tracer – Pinging and Tracing to Test the Path</a:t>
            </a:r>
          </a:p>
          <a:p>
            <a:pPr marL="288925" lvl="1" indent="-288925" eaLnBrk="1" hangingPunct="1">
              <a:spcBef>
                <a:spcPct val="30000"/>
              </a:spcBef>
              <a:buFont typeface="Wingdings" pitchFamily="2" charset="2"/>
              <a:buChar char="§"/>
            </a:pPr>
            <a:r>
              <a:rPr lang="en-US" dirty="0"/>
              <a:t>8</a:t>
            </a:r>
            <a:r>
              <a:rPr lang="en-US" dirty="0" smtClean="0"/>
              <a:t>.3.2.7  Lab – Testing Network Connectivity with Ping and </a:t>
            </a:r>
            <a:r>
              <a:rPr lang="en-US" dirty="0" err="1" smtClean="0"/>
              <a:t>Traceroute</a:t>
            </a:r>
            <a:endParaRPr lang="en-US" dirty="0" smtClean="0"/>
          </a:p>
          <a:p>
            <a:pPr marL="288925" lvl="1" indent="-288925" eaLnBrk="1" hangingPunct="1">
              <a:spcBef>
                <a:spcPct val="30000"/>
              </a:spcBef>
              <a:buFont typeface="Wingdings" pitchFamily="2" charset="2"/>
              <a:buChar char="§"/>
            </a:pPr>
            <a:r>
              <a:rPr lang="en-US" dirty="0"/>
              <a:t>8</a:t>
            </a:r>
            <a:r>
              <a:rPr lang="en-US" dirty="0" smtClean="0"/>
              <a:t>.3.2.8  Packet Tracer – Troubleshooting IPv4 and IPv6 Addressing</a:t>
            </a:r>
          </a:p>
          <a:p>
            <a:pPr marL="288925" lvl="1" indent="-288925" eaLnBrk="1" hangingPunct="1">
              <a:spcBef>
                <a:spcPct val="30000"/>
              </a:spcBef>
              <a:buFont typeface="Wingdings" pitchFamily="2" charset="2"/>
              <a:buChar char="§"/>
            </a:pPr>
            <a:r>
              <a:rPr lang="en-US" dirty="0" smtClean="0"/>
              <a:t>8.4.1.1  Class Activity – The Internet of Everything…Naturally!</a:t>
            </a:r>
          </a:p>
          <a:p>
            <a:pPr marL="288925" lvl="1" indent="-288925" eaLnBrk="1" hangingPunct="1">
              <a:spcBef>
                <a:spcPct val="30000"/>
              </a:spcBef>
              <a:buFont typeface="Wingdings" pitchFamily="2" charset="2"/>
              <a:buChar char="§"/>
            </a:pPr>
            <a:r>
              <a:rPr lang="en-US" dirty="0" smtClean="0"/>
              <a:t>8.4.1.2  Packet Tracer – Skills Integration Challenge</a:t>
            </a:r>
          </a:p>
        </p:txBody>
      </p:sp>
    </p:spTree>
    <p:extLst>
      <p:ext uri="{BB962C8B-B14F-4D97-AF65-F5344CB8AC3E}">
        <p14:creationId xmlns:p14="http://schemas.microsoft.com/office/powerpoint/2010/main" val="4203314175"/>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450956" y="342935"/>
            <a:ext cx="8307614" cy="838200"/>
          </a:xfrm>
        </p:spPr>
        <p:txBody>
          <a:bodyPr/>
          <a:lstStyle/>
          <a:p>
            <a:pPr eaLnBrk="1" hangingPunct="1"/>
            <a:r>
              <a:rPr lang="en-US" sz="3000" dirty="0" smtClean="0"/>
              <a:t>Chapter </a:t>
            </a:r>
            <a:r>
              <a:rPr lang="en-US" sz="3000" dirty="0"/>
              <a:t>8</a:t>
            </a:r>
            <a:r>
              <a:rPr lang="en-US" sz="3000" dirty="0" smtClean="0"/>
              <a:t>: Packet Tracer Activity Password</a:t>
            </a:r>
          </a:p>
        </p:txBody>
      </p:sp>
      <p:sp>
        <p:nvSpPr>
          <p:cNvPr id="7171" name="Rectangle 34"/>
          <p:cNvSpPr>
            <a:spLocks noGrp="1" noChangeArrowheads="1"/>
          </p:cNvSpPr>
          <p:nvPr>
            <p:ph type="body" idx="4294967295"/>
          </p:nvPr>
        </p:nvSpPr>
        <p:spPr>
          <a:xfrm>
            <a:off x="539788" y="1583217"/>
            <a:ext cx="7940675" cy="3571875"/>
          </a:xfrm>
        </p:spPr>
        <p:txBody>
          <a:bodyPr/>
          <a:lstStyle/>
          <a:p>
            <a:pPr marL="0" indent="0" eaLnBrk="1" hangingPunct="1">
              <a:spcBef>
                <a:spcPct val="30000"/>
              </a:spcBef>
              <a:buNone/>
            </a:pPr>
            <a:r>
              <a:rPr lang="en-US" sz="2000" dirty="0" smtClean="0"/>
              <a:t>The password for all the Packet Tracer activities in this chapter is:</a:t>
            </a:r>
          </a:p>
          <a:p>
            <a:pPr marL="52388" lvl="1" indent="0" eaLnBrk="1" hangingPunct="1">
              <a:spcBef>
                <a:spcPct val="30000"/>
              </a:spcBef>
              <a:buNone/>
            </a:pPr>
            <a:r>
              <a:rPr lang="pt-BR" b="1" dirty="0" smtClean="0"/>
              <a:t>PT_ccna5</a:t>
            </a:r>
            <a:endParaRPr lang="en-US" b="1" dirty="0" smtClean="0"/>
          </a:p>
          <a:p>
            <a:pPr eaLnBrk="1" hangingPunct="1">
              <a:spcBef>
                <a:spcPct val="30000"/>
              </a:spcBef>
              <a:buNone/>
            </a:pPr>
            <a:endParaRPr lang="en-US" sz="1600" dirty="0" smtClean="0"/>
          </a:p>
        </p:txBody>
      </p:sp>
    </p:spTree>
    <p:extLst>
      <p:ext uri="{BB962C8B-B14F-4D97-AF65-F5344CB8AC3E}">
        <p14:creationId xmlns:p14="http://schemas.microsoft.com/office/powerpoint/2010/main" val="3082418097"/>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421722" y="365051"/>
            <a:ext cx="8145462" cy="838200"/>
          </a:xfrm>
        </p:spPr>
        <p:txBody>
          <a:bodyPr/>
          <a:lstStyle/>
          <a:p>
            <a:pPr eaLnBrk="1" hangingPunct="1"/>
            <a:r>
              <a:rPr lang="en-US" dirty="0" smtClean="0"/>
              <a:t>Chapter </a:t>
            </a:r>
            <a:r>
              <a:rPr lang="en-US" dirty="0"/>
              <a:t>8</a:t>
            </a:r>
            <a:r>
              <a:rPr lang="en-US" dirty="0" smtClean="0"/>
              <a:t>: Assessment</a:t>
            </a:r>
          </a:p>
        </p:txBody>
      </p:sp>
      <p:sp>
        <p:nvSpPr>
          <p:cNvPr id="7171" name="Rectangle 34"/>
          <p:cNvSpPr>
            <a:spLocks noGrp="1" noChangeArrowheads="1"/>
          </p:cNvSpPr>
          <p:nvPr>
            <p:ph type="body" idx="4294967295"/>
          </p:nvPr>
        </p:nvSpPr>
        <p:spPr>
          <a:xfrm>
            <a:off x="489098" y="1531088"/>
            <a:ext cx="8112642" cy="3634638"/>
          </a:xfrm>
        </p:spPr>
        <p:txBody>
          <a:bodyPr/>
          <a:lstStyle/>
          <a:p>
            <a:pPr eaLnBrk="1" hangingPunct="1">
              <a:spcBef>
                <a:spcPct val="30000"/>
              </a:spcBef>
            </a:pPr>
            <a:r>
              <a:rPr lang="en-US" sz="2000" dirty="0" smtClean="0"/>
              <a:t>Students should complete the Chapter </a:t>
            </a:r>
            <a:r>
              <a:rPr lang="en-US" sz="2000" dirty="0"/>
              <a:t>8</a:t>
            </a:r>
            <a:r>
              <a:rPr lang="en-US" sz="2000" dirty="0" smtClean="0"/>
              <a:t> Assessment after they have completed Chapter 8.</a:t>
            </a:r>
          </a:p>
          <a:p>
            <a:pPr eaLnBrk="1" hangingPunct="1">
              <a:spcBef>
                <a:spcPct val="30000"/>
              </a:spcBef>
            </a:pPr>
            <a:r>
              <a:rPr lang="en-US" sz="2000" dirty="0" smtClean="0"/>
              <a:t>Worksheets and labs can be used to informally assess student progress.</a:t>
            </a:r>
          </a:p>
          <a:p>
            <a:pPr eaLnBrk="1" hangingPunct="1">
              <a:spcBef>
                <a:spcPct val="30000"/>
              </a:spcBef>
            </a:pPr>
            <a:endParaRPr lang="en-US" sz="2000" dirty="0" smtClean="0"/>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3"/>
          <p:cNvSpPr>
            <a:spLocks noGrp="1" noChangeArrowheads="1"/>
          </p:cNvSpPr>
          <p:nvPr>
            <p:ph type="title" idx="4294967295"/>
          </p:nvPr>
        </p:nvSpPr>
        <p:spPr>
          <a:xfrm>
            <a:off x="432354" y="396949"/>
            <a:ext cx="8145462" cy="838200"/>
          </a:xfrm>
        </p:spPr>
        <p:txBody>
          <a:bodyPr/>
          <a:lstStyle/>
          <a:p>
            <a:pPr eaLnBrk="1" hangingPunct="1"/>
            <a:r>
              <a:rPr lang="en-US" dirty="0" smtClean="0"/>
              <a:t>Chapter 8: New Terms and Commands</a:t>
            </a:r>
          </a:p>
        </p:txBody>
      </p:sp>
      <p:sp>
        <p:nvSpPr>
          <p:cNvPr id="8195" name="Rectangle 34"/>
          <p:cNvSpPr>
            <a:spLocks noGrp="1" noChangeArrowheads="1"/>
          </p:cNvSpPr>
          <p:nvPr>
            <p:ph type="body" idx="4294967295"/>
          </p:nvPr>
        </p:nvSpPr>
        <p:spPr>
          <a:xfrm>
            <a:off x="549313" y="1449572"/>
            <a:ext cx="7940675" cy="493713"/>
          </a:xfrm>
        </p:spPr>
        <p:txBody>
          <a:bodyPr/>
          <a:lstStyle/>
          <a:p>
            <a:pPr marL="0" indent="0" eaLnBrk="1" hangingPunct="1">
              <a:spcBef>
                <a:spcPct val="30000"/>
              </a:spcBef>
              <a:buNone/>
            </a:pPr>
            <a:r>
              <a:rPr lang="en-US" sz="2000" dirty="0" smtClean="0"/>
              <a:t>What terms are introduced in this chapter?</a:t>
            </a:r>
          </a:p>
        </p:txBody>
      </p:sp>
      <p:graphicFrame>
        <p:nvGraphicFramePr>
          <p:cNvPr id="5" name="Group 32"/>
          <p:cNvGraphicFramePr>
            <a:graphicFrameLocks noGrp="1"/>
          </p:cNvGraphicFramePr>
          <p:nvPr>
            <p:extLst>
              <p:ext uri="{D42A27DB-BD31-4B8C-83A1-F6EECF244321}">
                <p14:modId xmlns:p14="http://schemas.microsoft.com/office/powerpoint/2010/main" val="3244480144"/>
              </p:ext>
            </p:extLst>
          </p:nvPr>
        </p:nvGraphicFramePr>
        <p:xfrm>
          <a:off x="659625" y="1931801"/>
          <a:ext cx="7718425" cy="3506315"/>
        </p:xfrm>
        <a:graphic>
          <a:graphicData uri="http://schemas.openxmlformats.org/drawingml/2006/table">
            <a:tbl>
              <a:tblPr/>
              <a:tblGrid>
                <a:gridCol w="1356338"/>
                <a:gridCol w="6362087"/>
              </a:tblGrid>
              <a:tr h="283937">
                <a:tc>
                  <a:txBody>
                    <a:bodyPr/>
                    <a:lstStyle/>
                    <a:p>
                      <a:pPr algn="l" fontAlgn="b"/>
                      <a:r>
                        <a:rPr lang="en-US" sz="1400" b="1" i="0" u="none" strike="noStrike" dirty="0" smtClean="0">
                          <a:solidFill>
                            <a:srgbClr val="000000"/>
                          </a:solidFill>
                          <a:effectLst/>
                          <a:latin typeface="Arial"/>
                        </a:rPr>
                        <a:t>8.1.1.1</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Arial"/>
                        </a:rPr>
                        <a:t>Binary</a:t>
                      </a:r>
                    </a:p>
                    <a:p>
                      <a:pPr algn="l" fontAlgn="b"/>
                      <a:r>
                        <a:rPr lang="en-US" sz="1600" b="0" i="0" u="none" strike="noStrike" dirty="0" smtClean="0">
                          <a:solidFill>
                            <a:srgbClr val="000000"/>
                          </a:solidFill>
                          <a:effectLst/>
                          <a:latin typeface="Arial"/>
                        </a:rPr>
                        <a:t>American</a:t>
                      </a:r>
                      <a:r>
                        <a:rPr lang="en-US" sz="1600" b="0" i="0" u="none" strike="noStrike" baseline="0" dirty="0" smtClean="0">
                          <a:solidFill>
                            <a:srgbClr val="000000"/>
                          </a:solidFill>
                          <a:effectLst/>
                          <a:latin typeface="Arial"/>
                        </a:rPr>
                        <a:t> Standard Code For Information Exchange (ASCII)</a:t>
                      </a:r>
                    </a:p>
                    <a:p>
                      <a:pPr algn="l" fontAlgn="b"/>
                      <a:r>
                        <a:rPr lang="en-US" sz="1600" b="0" i="0" u="none" strike="noStrike" baseline="0" dirty="0" smtClean="0">
                          <a:solidFill>
                            <a:srgbClr val="000000"/>
                          </a:solidFill>
                          <a:effectLst/>
                          <a:latin typeface="Arial"/>
                        </a:rPr>
                        <a:t>Byte</a:t>
                      </a:r>
                    </a:p>
                    <a:p>
                      <a:pPr algn="l" fontAlgn="b"/>
                      <a:r>
                        <a:rPr lang="en-US" sz="1600" b="0" i="0" u="none" strike="noStrike" baseline="0" dirty="0" smtClean="0">
                          <a:solidFill>
                            <a:srgbClr val="000000"/>
                          </a:solidFill>
                          <a:effectLst/>
                          <a:latin typeface="Arial"/>
                        </a:rPr>
                        <a:t>Dotted Decimal Format</a:t>
                      </a:r>
                    </a:p>
                    <a:p>
                      <a:pPr algn="l" fontAlgn="b"/>
                      <a:r>
                        <a:rPr lang="en-US" sz="1600" b="0" i="0" u="none" strike="noStrike" baseline="0" dirty="0" smtClean="0">
                          <a:solidFill>
                            <a:srgbClr val="000000"/>
                          </a:solidFill>
                          <a:effectLst/>
                          <a:latin typeface="Arial"/>
                        </a:rPr>
                        <a:t>Positional Notation</a:t>
                      </a:r>
                    </a:p>
                    <a:p>
                      <a:pPr algn="l" fontAlgn="b"/>
                      <a:r>
                        <a:rPr lang="en-US" sz="1600" b="0" i="0" u="none" strike="noStrike" baseline="0" dirty="0" smtClean="0">
                          <a:solidFill>
                            <a:srgbClr val="000000"/>
                          </a:solidFill>
                          <a:effectLst/>
                          <a:latin typeface="Arial"/>
                        </a:rPr>
                        <a:t>Radix</a:t>
                      </a:r>
                      <a:endParaRPr lang="en-US" sz="16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r>
              <a:tr h="368060">
                <a:tc>
                  <a:txBody>
                    <a:bodyPr/>
                    <a:lstStyle/>
                    <a:p>
                      <a:pPr algn="l" fontAlgn="b"/>
                      <a:r>
                        <a:rPr lang="en-US" sz="1400" b="1" i="0" u="none" strike="noStrike" dirty="0" smtClean="0">
                          <a:solidFill>
                            <a:srgbClr val="000000"/>
                          </a:solidFill>
                          <a:effectLst/>
                          <a:latin typeface="Arial"/>
                        </a:rPr>
                        <a:t>8.1.1.2</a:t>
                      </a:r>
                    </a:p>
                    <a:p>
                      <a:pPr algn="l" fontAlgn="b"/>
                      <a:endParaRPr lang="en-US" sz="1400" b="1" i="0" u="none" strike="noStrike"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dirty="0" smtClean="0">
                          <a:solidFill>
                            <a:srgbClr val="000000"/>
                          </a:solidFill>
                          <a:effectLst/>
                          <a:latin typeface="Arial"/>
                        </a:rPr>
                        <a:t>Binary Numbering System</a:t>
                      </a:r>
                    </a:p>
                    <a:p>
                      <a:pPr algn="l" fontAlgn="b"/>
                      <a:r>
                        <a:rPr lang="en-US" sz="1600" b="0" i="0" u="none" strike="noStrike" dirty="0" smtClean="0">
                          <a:solidFill>
                            <a:srgbClr val="000000"/>
                          </a:solidFill>
                          <a:effectLst/>
                          <a:latin typeface="Arial"/>
                        </a:rPr>
                        <a:t>Octet</a:t>
                      </a:r>
                      <a:endParaRPr lang="en-US" sz="1600" b="0" i="0" u="none" strike="noStrike" baseline="0"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DBEEF3"/>
                    </a:solidFill>
                  </a:tcPr>
                </a:tc>
              </a:tr>
              <a:tr h="267803">
                <a:tc>
                  <a:txBody>
                    <a:bodyPr/>
                    <a:lstStyle/>
                    <a:p>
                      <a:pPr algn="l" fontAlgn="b"/>
                      <a:r>
                        <a:rPr lang="en-US" sz="1400" b="1" i="0" u="none" strike="noStrike" dirty="0" smtClean="0">
                          <a:solidFill>
                            <a:srgbClr val="000000"/>
                          </a:solidFill>
                          <a:effectLst/>
                          <a:latin typeface="Arial"/>
                        </a:rPr>
                        <a:t>8.1.2.1</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Arial"/>
                        </a:rPr>
                        <a:t>Subnet</a:t>
                      </a:r>
                      <a:r>
                        <a:rPr lang="en-US" sz="1600" b="0" i="0" u="none" strike="noStrike" baseline="0" dirty="0" smtClean="0">
                          <a:solidFill>
                            <a:srgbClr val="000000"/>
                          </a:solidFill>
                          <a:effectLst/>
                          <a:latin typeface="Arial"/>
                        </a:rPr>
                        <a:t> Mask</a:t>
                      </a:r>
                    </a:p>
                  </a:txBody>
                  <a:tcPr marL="9526" marR="9526" marT="9528" marB="0" anchor="b">
                    <a:lnL>
                      <a:noFill/>
                    </a:lnL>
                    <a:lnR>
                      <a:noFill/>
                    </a:lnR>
                    <a:lnT>
                      <a:noFill/>
                    </a:lnT>
                    <a:lnB>
                      <a:noFill/>
                    </a:lnB>
                    <a:lnTlToBr>
                      <a:noFill/>
                    </a:lnTlToBr>
                    <a:lnBlToTr>
                      <a:noFill/>
                    </a:lnBlToTr>
                    <a:solidFill>
                      <a:srgbClr val="C5D9F1"/>
                    </a:solidFill>
                  </a:tcPr>
                </a:tc>
              </a:tr>
              <a:tr h="370827">
                <a:tc>
                  <a:txBody>
                    <a:bodyPr/>
                    <a:lstStyle/>
                    <a:p>
                      <a:pPr algn="l" fontAlgn="b"/>
                      <a:r>
                        <a:rPr lang="en-US" sz="1400" b="1" i="0" u="none" strike="noStrike" dirty="0" smtClean="0">
                          <a:solidFill>
                            <a:srgbClr val="000000"/>
                          </a:solidFill>
                          <a:effectLst/>
                          <a:latin typeface="Arial"/>
                        </a:rPr>
                        <a:t>8.1.2.2</a:t>
                      </a:r>
                    </a:p>
                    <a:p>
                      <a:pPr algn="l" fontAlgn="b"/>
                      <a:endParaRPr lang="en-US" sz="1400" b="1" i="0" u="none" strike="noStrike"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baseline="0" dirty="0" smtClean="0">
                          <a:solidFill>
                            <a:srgbClr val="000000"/>
                          </a:solidFill>
                          <a:effectLst/>
                          <a:latin typeface="Arial"/>
                        </a:rPr>
                        <a:t>Network Prefixes</a:t>
                      </a:r>
                    </a:p>
                    <a:p>
                      <a:pPr algn="l" fontAlgn="b"/>
                      <a:r>
                        <a:rPr lang="en-US" sz="1600" b="0" i="0" u="none" strike="noStrike" baseline="0" dirty="0" smtClean="0">
                          <a:solidFill>
                            <a:srgbClr val="000000"/>
                          </a:solidFill>
                          <a:effectLst/>
                          <a:latin typeface="Arial"/>
                        </a:rPr>
                        <a:t>Slash Notation</a:t>
                      </a:r>
                    </a:p>
                  </a:txBody>
                  <a:tcPr marL="9526" marR="9526" marT="9528" marB="0" anchor="b">
                    <a:lnL>
                      <a:noFill/>
                    </a:lnL>
                    <a:lnR>
                      <a:noFill/>
                    </a:lnR>
                    <a:lnT>
                      <a:noFill/>
                    </a:lnT>
                    <a:lnB>
                      <a:noFill/>
                    </a:lnB>
                    <a:lnTlToBr>
                      <a:noFill/>
                    </a:lnTlToBr>
                    <a:lnBlToTr>
                      <a:noFill/>
                    </a:lnBlToTr>
                    <a:solidFill>
                      <a:srgbClr val="DBEEF3"/>
                    </a:solidFill>
                  </a:tcPr>
                </a:tc>
              </a:tr>
              <a:tr h="370827">
                <a:tc>
                  <a:txBody>
                    <a:bodyPr/>
                    <a:lstStyle/>
                    <a:p>
                      <a:pPr algn="l" fontAlgn="b"/>
                      <a:r>
                        <a:rPr lang="en-US" sz="1400" b="1" i="0" u="none" strike="noStrike" dirty="0" smtClean="0">
                          <a:solidFill>
                            <a:srgbClr val="000000"/>
                          </a:solidFill>
                          <a:effectLst/>
                          <a:latin typeface="Arial"/>
                        </a:rPr>
                        <a:t>8.1.2.3</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baseline="0" dirty="0" smtClean="0">
                          <a:solidFill>
                            <a:srgbClr val="000000"/>
                          </a:solidFill>
                          <a:effectLst/>
                          <a:latin typeface="Arial"/>
                        </a:rPr>
                        <a:t>Network Address</a:t>
                      </a:r>
                    </a:p>
                    <a:p>
                      <a:pPr algn="l" fontAlgn="b"/>
                      <a:r>
                        <a:rPr lang="en-US" sz="1600" b="0" i="0" u="none" strike="noStrike" baseline="0" dirty="0" smtClean="0">
                          <a:solidFill>
                            <a:srgbClr val="000000"/>
                          </a:solidFill>
                          <a:effectLst/>
                          <a:latin typeface="Arial"/>
                        </a:rPr>
                        <a:t>Host Address</a:t>
                      </a:r>
                    </a:p>
                    <a:p>
                      <a:pPr algn="l" fontAlgn="b"/>
                      <a:r>
                        <a:rPr lang="en-US" sz="1600" b="0" i="0" u="none" strike="noStrike" baseline="0" dirty="0" smtClean="0">
                          <a:solidFill>
                            <a:srgbClr val="000000"/>
                          </a:solidFill>
                          <a:effectLst/>
                          <a:latin typeface="Arial"/>
                        </a:rPr>
                        <a:t>Broadcast Address</a:t>
                      </a:r>
                    </a:p>
                  </a:txBody>
                  <a:tcPr marL="9526" marR="9526" marT="9528" marB="0" anchor="b">
                    <a:lnL>
                      <a:noFill/>
                    </a:lnL>
                    <a:lnR>
                      <a:noFill/>
                    </a:lnR>
                    <a:lnT>
                      <a:noFill/>
                    </a:lnT>
                    <a:lnB>
                      <a:noFill/>
                    </a:lnB>
                    <a:lnTlToBr>
                      <a:noFill/>
                    </a:lnTlToBr>
                    <a:lnBlToTr>
                      <a:noFill/>
                    </a:lnBlToTr>
                    <a:solidFill>
                      <a:srgbClr val="C5D9F1"/>
                    </a:solidFill>
                  </a:tcPr>
                </a:tc>
              </a:tr>
            </a:tbl>
          </a:graphicData>
        </a:graphic>
      </p:graphicFrame>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NetAcad-4F_PPT-WHT_060408</Template>
  <TotalTime>22960</TotalTime>
  <Pages>28</Pages>
  <Words>1488</Words>
  <Application>Microsoft Office PowerPoint</Application>
  <PresentationFormat>On-screen Show (4:3)</PresentationFormat>
  <Paragraphs>264</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NetAcad-4F_PPT-WHT_060408</vt:lpstr>
      <vt:lpstr>PowerPoint Presentation</vt:lpstr>
      <vt:lpstr>Chapter 8: Objectives</vt:lpstr>
      <vt:lpstr>Chapter 8: Overview</vt:lpstr>
      <vt:lpstr>Chapter 8: Activities</vt:lpstr>
      <vt:lpstr>Chapter 8: Activities (cont.)</vt:lpstr>
      <vt:lpstr>Chapter 8: Activities (cont.)</vt:lpstr>
      <vt:lpstr>Chapter 8: Packet Tracer Activity Password</vt:lpstr>
      <vt:lpstr>Chapter 8: Assessment</vt:lpstr>
      <vt:lpstr>Chapter 8: New Terms and Commands</vt:lpstr>
      <vt:lpstr>Chapter 8: New Terms and Commands (cont.)</vt:lpstr>
      <vt:lpstr>Chapter 8: New Terms and Commands (cont.)</vt:lpstr>
      <vt:lpstr>Chapter 8: New Terms and Commands (cont.)</vt:lpstr>
      <vt:lpstr>Chapter 8: New Terms and Commands (cont.)</vt:lpstr>
      <vt:lpstr>PowerPoint Presentation</vt:lpstr>
      <vt:lpstr>PowerPoint Presentation</vt:lpstr>
      <vt:lpstr>PowerPoint Presentation</vt:lpstr>
      <vt:lpstr>Chapter 8: Additional Help</vt:lpstr>
      <vt:lpstr>Chapter 8: Topics Not in ICND1 100-101</vt:lpstr>
      <vt:lpstr>Chapter 8: Topics Not in ICND1 100-101</vt:lpstr>
      <vt:lpstr>Chapter 8: Topics Not in ICND1 100-101 (cont.)</vt:lpstr>
      <vt:lpstr>PowerPoint Presentation</vt:lpstr>
      <vt:lpstr>PowerPoint Presentation</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Size 30PT</dc:title>
  <dc:subject>ITE 5.0 Planning Guide.pptx</dc:subject>
  <dc:creator>Cisco Networking Academy</dc:creator>
  <cp:lastModifiedBy>Rodrigo Floriano</cp:lastModifiedBy>
  <cp:revision>804</cp:revision>
  <cp:lastPrinted>1999-01-27T00:54:54Z</cp:lastPrinted>
  <dcterms:created xsi:type="dcterms:W3CDTF">2008-06-05T18:08:35Z</dcterms:created>
  <dcterms:modified xsi:type="dcterms:W3CDTF">2013-10-23T18:28:50Z</dcterms:modified>
</cp:coreProperties>
</file>