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media/image21.jpg" ContentType="image/jp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25" r:id="rId2"/>
  </p:sldMasterIdLst>
  <p:notesMasterIdLst>
    <p:notesMasterId r:id="rId47"/>
  </p:notesMasterIdLst>
  <p:sldIdLst>
    <p:sldId id="256" r:id="rId3"/>
    <p:sldId id="633" r:id="rId4"/>
    <p:sldId id="632" r:id="rId5"/>
    <p:sldId id="637" r:id="rId6"/>
    <p:sldId id="257" r:id="rId7"/>
    <p:sldId id="343" r:id="rId8"/>
    <p:sldId id="259" r:id="rId9"/>
    <p:sldId id="635" r:id="rId10"/>
    <p:sldId id="636" r:id="rId11"/>
    <p:sldId id="418" r:id="rId12"/>
    <p:sldId id="282" r:id="rId13"/>
    <p:sldId id="640" r:id="rId14"/>
    <p:sldId id="641" r:id="rId15"/>
    <p:sldId id="642" r:id="rId16"/>
    <p:sldId id="629" r:id="rId17"/>
    <p:sldId id="422" r:id="rId18"/>
    <p:sldId id="601" r:id="rId19"/>
    <p:sldId id="630" r:id="rId20"/>
    <p:sldId id="634" r:id="rId21"/>
    <p:sldId id="260" r:id="rId22"/>
    <p:sldId id="598" r:id="rId23"/>
    <p:sldId id="556" r:id="rId24"/>
    <p:sldId id="557" r:id="rId25"/>
    <p:sldId id="262" r:id="rId26"/>
    <p:sldId id="264" r:id="rId27"/>
    <p:sldId id="263" r:id="rId28"/>
    <p:sldId id="265" r:id="rId29"/>
    <p:sldId id="266" r:id="rId30"/>
    <p:sldId id="638" r:id="rId31"/>
    <p:sldId id="267" r:id="rId32"/>
    <p:sldId id="274" r:id="rId33"/>
    <p:sldId id="269" r:id="rId34"/>
    <p:sldId id="270" r:id="rId35"/>
    <p:sldId id="272" r:id="rId36"/>
    <p:sldId id="428" r:id="rId37"/>
    <p:sldId id="273" r:id="rId38"/>
    <p:sldId id="275" r:id="rId39"/>
    <p:sldId id="639" r:id="rId40"/>
    <p:sldId id="276" r:id="rId41"/>
    <p:sldId id="277" r:id="rId42"/>
    <p:sldId id="628" r:id="rId43"/>
    <p:sldId id="279" r:id="rId44"/>
    <p:sldId id="278" r:id="rId45"/>
    <p:sldId id="283" r:id="rId46"/>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8947" autoAdjust="0"/>
  </p:normalViewPr>
  <p:slideViewPr>
    <p:cSldViewPr>
      <p:cViewPr>
        <p:scale>
          <a:sx n="54" d="100"/>
          <a:sy n="54" d="100"/>
        </p:scale>
        <p:origin x="1624"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t>1/23/2021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t>‹#›</a:t>
            </a:fld>
            <a:endParaRPr lang="en-US"/>
          </a:p>
        </p:txBody>
      </p:sp>
    </p:spTree>
    <p:extLst>
      <p:ext uri="{BB962C8B-B14F-4D97-AF65-F5344CB8AC3E}">
        <p14:creationId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i.math.cornell.edu/~mec/2003-2004/cryptography/subs/frequenci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https://en.wikipedia.org/wiki/Authenticated_encryption</a:t>
            </a:r>
          </a:p>
          <a:p>
            <a:endParaRPr lang="en-US" dirty="0"/>
          </a:p>
          <a:p>
            <a:r>
              <a:rPr lang="en-US" dirty="0"/>
              <a:t>https://unicode-table.com/en/</a:t>
            </a:r>
          </a:p>
        </p:txBody>
      </p:sp>
      <p:sp>
        <p:nvSpPr>
          <p:cNvPr id="4" name="Slide Number Placeholder 3"/>
          <p:cNvSpPr>
            <a:spLocks noGrp="1"/>
          </p:cNvSpPr>
          <p:nvPr>
            <p:ph type="sldNum" sz="quarter" idx="5"/>
          </p:nvPr>
        </p:nvSpPr>
        <p:spPr/>
        <p:txBody>
          <a:bodyPr/>
          <a:lstStyle/>
          <a:p>
            <a:fld id="{69DC3881-FBD9-417F-9DF4-14F9A587E379}" type="slidenum">
              <a:rPr lang="en-US" smtClean="0"/>
              <a:t>1</a:t>
            </a:fld>
            <a:endParaRPr lang="en-US"/>
          </a:p>
        </p:txBody>
      </p:sp>
    </p:spTree>
    <p:extLst>
      <p:ext uri="{BB962C8B-B14F-4D97-AF65-F5344CB8AC3E}">
        <p14:creationId xmlns:p14="http://schemas.microsoft.com/office/powerpoint/2010/main" val="40887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15</a:t>
            </a:fld>
            <a:endParaRPr lang="en-US"/>
          </a:p>
        </p:txBody>
      </p:sp>
    </p:spTree>
    <p:extLst>
      <p:ext uri="{BB962C8B-B14F-4D97-AF65-F5344CB8AC3E}">
        <p14:creationId xmlns:p14="http://schemas.microsoft.com/office/powerpoint/2010/main" val="122534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9DACF9E-3975-46AB-9C6C-07261C262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7F52E9C9-AA11-4F23-96B8-BC5AEDA3D35E}"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16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15" name="Rectangle 2">
            <a:extLst>
              <a:ext uri="{FF2B5EF4-FFF2-40B4-BE49-F238E27FC236}">
                <a16:creationId xmlns:a16="http://schemas.microsoft.com/office/drawing/2014/main" id="{1CED906A-A5A6-4CD0-9E0D-9AD28314854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C97BECFF-6E05-4695-8E67-A49CE1BE6A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de-DE" altLang="en-US" sz="12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Understanding Cryptography</a:t>
            </a:r>
            <a:r>
              <a:rPr kumimoji="0" lang="de-DE" alt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only treats such ciphers)</a:t>
            </a:r>
          </a:p>
          <a:p>
            <a:r>
              <a:rPr lang="en-US" dirty="0"/>
              <a:t>There is no mathematical proof of security for any practical cipher</a:t>
            </a:r>
          </a:p>
          <a:p>
            <a:r>
              <a:rPr lang="en-US" dirty="0"/>
              <a:t>The only way to have assurance that a cipher is secure is to try to break it (and fail) !</a:t>
            </a:r>
          </a:p>
          <a:p>
            <a:endParaRPr lang="de-DE" altLang="en-US" dirty="0"/>
          </a:p>
          <a:p>
            <a:endParaRPr lang="de-DE" altLang="en-US" dirty="0"/>
          </a:p>
          <a:p>
            <a:r>
              <a:rPr lang="de-DE" altLang="en-US" b="1" dirty="0"/>
              <a:t>Classical Attacks</a:t>
            </a:r>
          </a:p>
          <a:p>
            <a:pPr lvl="1"/>
            <a:r>
              <a:rPr lang="de-DE" altLang="en-US" dirty="0"/>
              <a:t>Mathematical Analysis</a:t>
            </a:r>
          </a:p>
          <a:p>
            <a:pPr lvl="1"/>
            <a:r>
              <a:rPr lang="de-DE" altLang="en-US" dirty="0"/>
              <a:t>Brute-Force Attack</a:t>
            </a:r>
          </a:p>
          <a:p>
            <a:r>
              <a:rPr lang="de-DE" altLang="en-US" b="1" dirty="0"/>
              <a:t>Implementation Attack</a:t>
            </a:r>
            <a:r>
              <a:rPr lang="de-DE" altLang="en-US" dirty="0"/>
              <a:t>: Try to extract key through reverese engineering or power measurement, e.g., for a banking smart card.</a:t>
            </a:r>
          </a:p>
          <a:p>
            <a:r>
              <a:rPr lang="de-DE" altLang="en-US" b="1" dirty="0"/>
              <a:t>Social Engineering</a:t>
            </a:r>
            <a:r>
              <a:rPr lang="de-DE" altLang="en-US" dirty="0"/>
              <a:t>: E.g., trick a user into giving up her password</a:t>
            </a:r>
          </a:p>
          <a:p>
            <a:endParaRPr lang="de-DE"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2: algorithm is public, key is secret!</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7AF62A6-155B-461C-BE33-88E459FCD775}" type="slidenum">
              <a:rPr kumimoji="0" lang="en-US" sz="12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val="297361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de-DE" sz="1200" u="none" strike="noStrike" cap="none" normalizeH="0" baseline="0" dirty="0">
                <a:ln>
                  <a:noFill/>
                </a:ln>
                <a:effectLst/>
                <a:latin typeface="Calibri" panose="020F0502020204030204" pitchFamily="34" charset="0"/>
                <a:cs typeface="Calibri" panose="020F0502020204030204" pitchFamily="34" charset="0"/>
              </a:rPr>
              <a:t>(assuming brute-force as best possible attack)</a:t>
            </a:r>
          </a:p>
          <a:p>
            <a:r>
              <a:rPr kumimoji="0" lang="de-DE" sz="1200" u="none" strike="noStrike" cap="none" normalizeH="0" baseline="0" dirty="0">
                <a:ln>
                  <a:noFill/>
                </a:ln>
                <a:effectLst/>
                <a:latin typeface="Calibri" panose="020F0502020204030204" pitchFamily="34" charset="0"/>
                <a:cs typeface="Calibri" panose="020F0502020204030204" pitchFamily="34" charset="0"/>
              </a:rPr>
              <a:t>and might never exist</a:t>
            </a:r>
          </a:p>
          <a:p>
            <a:endParaRPr kumimoji="0" lang="de-DE" sz="120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t>Important: An adversary only needs to succeed with </a:t>
            </a:r>
            <a:r>
              <a:rPr lang="de-DE" altLang="en-US" sz="1200" b="1" dirty="0"/>
              <a:t>one</a:t>
            </a:r>
            <a:r>
              <a:rPr lang="de-DE" altLang="en-US" sz="1200" dirty="0"/>
              <a:t> attack. Thus, a long key space does not help if other attacks (e.g., social engineering) are possible..</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18</a:t>
            </a:fld>
            <a:endParaRPr lang="en-US"/>
          </a:p>
        </p:txBody>
      </p:sp>
    </p:spTree>
    <p:extLst>
      <p:ext uri="{BB962C8B-B14F-4D97-AF65-F5344CB8AC3E}">
        <p14:creationId xmlns:p14="http://schemas.microsoft.com/office/powerpoint/2010/main" val="1267360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19</a:t>
            </a:fld>
            <a:endParaRPr lang="en-US"/>
          </a:p>
        </p:txBody>
      </p:sp>
    </p:spTree>
    <p:extLst>
      <p:ext uri="{BB962C8B-B14F-4D97-AF65-F5344CB8AC3E}">
        <p14:creationId xmlns:p14="http://schemas.microsoft.com/office/powerpoint/2010/main" val="150860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Greeks</a:t>
            </a:r>
            <a:r>
              <a:rPr lang="en-US" baseline="0" dirty="0"/>
              <a:t> </a:t>
            </a:r>
            <a:r>
              <a:rPr lang="en-US" dirty="0"/>
              <a:t>were also the originators of cryptography. Cryptography</a:t>
            </a:r>
            <a:r>
              <a:rPr lang="en-US" baseline="0" dirty="0"/>
              <a:t> – </a:t>
            </a:r>
            <a:r>
              <a:rPr lang="en-US" baseline="0" dirty="0" err="1"/>
              <a:t>kryptos</a:t>
            </a:r>
            <a:r>
              <a:rPr lang="en-US" baseline="0" dirty="0"/>
              <a:t> (secret) + </a:t>
            </a:r>
            <a:r>
              <a:rPr lang="en-US" baseline="0" dirty="0" err="1"/>
              <a:t>graphein</a:t>
            </a:r>
            <a:r>
              <a:rPr lang="en-US" baseline="0" dirty="0"/>
              <a:t> (writing) – means secret writing. </a:t>
            </a:r>
          </a:p>
          <a:p>
            <a:endParaRPr lang="en-US" baseline="0" dirty="0"/>
          </a:p>
          <a:p>
            <a:endParaRPr lang="en-CA" dirty="0"/>
          </a:p>
        </p:txBody>
      </p:sp>
      <p:sp>
        <p:nvSpPr>
          <p:cNvPr id="4" name="Slide Number Placeholder 3"/>
          <p:cNvSpPr>
            <a:spLocks noGrp="1"/>
          </p:cNvSpPr>
          <p:nvPr>
            <p:ph type="sldNum" sz="quarter" idx="10"/>
          </p:nvPr>
        </p:nvSpPr>
        <p:spPr/>
        <p:txBody>
          <a:bodyPr/>
          <a:lstStyle/>
          <a:p>
            <a:fld id="{B7AF62A6-155B-461C-BE33-88E459FCD775}" type="slidenum">
              <a:rPr lang="en-US" smtClean="0"/>
              <a:t>21</a:t>
            </a:fld>
            <a:endParaRPr lang="en-US"/>
          </a:p>
        </p:txBody>
      </p:sp>
    </p:spTree>
    <p:extLst>
      <p:ext uri="{BB962C8B-B14F-4D97-AF65-F5344CB8AC3E}">
        <p14:creationId xmlns:p14="http://schemas.microsoft.com/office/powerpoint/2010/main" val="1178818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24</a:t>
            </a:fld>
            <a:endParaRPr lang="en-US"/>
          </a:p>
        </p:txBody>
      </p:sp>
    </p:spTree>
    <p:extLst>
      <p:ext uri="{BB962C8B-B14F-4D97-AF65-F5344CB8AC3E}">
        <p14:creationId xmlns:p14="http://schemas.microsoft.com/office/powerpoint/2010/main" val="3505999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DWWDFN</a:t>
            </a:r>
            <a:r>
              <a:rPr lang="en-US" dirty="0"/>
              <a:t> </a:t>
            </a:r>
            <a:r>
              <a:rPr lang="en-US" dirty="0" err="1"/>
              <a:t>DW</a:t>
            </a:r>
            <a:r>
              <a:rPr lang="en-US" dirty="0"/>
              <a:t> </a:t>
            </a:r>
            <a:r>
              <a:rPr lang="en-US" dirty="0" err="1"/>
              <a:t>GDZQ</a:t>
            </a:r>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25</a:t>
            </a:fld>
            <a:endParaRPr lang="en-US"/>
          </a:p>
        </p:txBody>
      </p:sp>
    </p:spTree>
    <p:extLst>
      <p:ext uri="{BB962C8B-B14F-4D97-AF65-F5344CB8AC3E}">
        <p14:creationId xmlns:p14="http://schemas.microsoft.com/office/powerpoint/2010/main" val="327661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KDDKMU</a:t>
            </a:r>
            <a:r>
              <a:rPr lang="en-US" dirty="0"/>
              <a:t> </a:t>
            </a:r>
            <a:r>
              <a:rPr lang="en-US" dirty="0" err="1"/>
              <a:t>KD</a:t>
            </a:r>
            <a:r>
              <a:rPr lang="en-US" dirty="0"/>
              <a:t> </a:t>
            </a:r>
            <a:r>
              <a:rPr lang="en-US" dirty="0" err="1"/>
              <a:t>NKGX</a:t>
            </a:r>
            <a:endParaRPr lang="en-US" dirty="0"/>
          </a:p>
          <a:p>
            <a:endParaRPr lang="en-US" dirty="0"/>
          </a:p>
          <a:p>
            <a:r>
              <a:rPr lang="en-US" dirty="0"/>
              <a:t>Just wrap around</a:t>
            </a:r>
          </a:p>
        </p:txBody>
      </p:sp>
      <p:sp>
        <p:nvSpPr>
          <p:cNvPr id="4" name="Slide Number Placeholder 3"/>
          <p:cNvSpPr>
            <a:spLocks noGrp="1"/>
          </p:cNvSpPr>
          <p:nvPr>
            <p:ph type="sldNum" sz="quarter" idx="10"/>
          </p:nvPr>
        </p:nvSpPr>
        <p:spPr/>
        <p:txBody>
          <a:bodyPr/>
          <a:lstStyle/>
          <a:p>
            <a:fld id="{69DC3881-FBD9-417F-9DF4-14F9A587E379}" type="slidenum">
              <a:rPr lang="en-US" smtClean="0"/>
              <a:t>27</a:t>
            </a:fld>
            <a:endParaRPr lang="en-US"/>
          </a:p>
        </p:txBody>
      </p:sp>
    </p:spTree>
    <p:extLst>
      <p:ext uri="{BB962C8B-B14F-4D97-AF65-F5344CB8AC3E}">
        <p14:creationId xmlns:p14="http://schemas.microsoft.com/office/powerpoint/2010/main" val="3418415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QYYQAV</a:t>
            </a:r>
            <a:r>
              <a:rPr lang="en-US" dirty="0"/>
              <a:t> </a:t>
            </a:r>
            <a:r>
              <a:rPr lang="en-US" dirty="0" err="1"/>
              <a:t>QY</a:t>
            </a:r>
            <a:r>
              <a:rPr lang="en-US" dirty="0"/>
              <a:t> </a:t>
            </a:r>
            <a:r>
              <a:rPr lang="en-US" dirty="0" err="1"/>
              <a:t>WQID</a:t>
            </a:r>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31</a:t>
            </a:fld>
            <a:endParaRPr lang="en-US"/>
          </a:p>
        </p:txBody>
      </p:sp>
    </p:spTree>
    <p:extLst>
      <p:ext uri="{BB962C8B-B14F-4D97-AF65-F5344CB8AC3E}">
        <p14:creationId xmlns:p14="http://schemas.microsoft.com/office/powerpoint/2010/main" val="256407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b="1" dirty="0"/>
              <a:t>Overview on the field of cryptology</a:t>
            </a:r>
          </a:p>
          <a:p>
            <a:r>
              <a:rPr lang="de-DE" altLang="en-US" dirty="0"/>
              <a:t>Basics of symmetric cryptography</a:t>
            </a:r>
          </a:p>
          <a:p>
            <a:r>
              <a:rPr lang="de-DE" altLang="en-US" dirty="0"/>
              <a:t>Cryptanalysis</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a:t>
            </a:fld>
            <a:endParaRPr lang="en-US"/>
          </a:p>
        </p:txBody>
      </p:sp>
    </p:spTree>
    <p:extLst>
      <p:ext uri="{BB962C8B-B14F-4D97-AF65-F5344CB8AC3E}">
        <p14:creationId xmlns:p14="http://schemas.microsoft.com/office/powerpoint/2010/main" val="3738396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secret is no more the offset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an arbitrary long cyphertext, the secret key requests the following number of guesses 26!</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32</a:t>
            </a:fld>
            <a:endParaRPr lang="en-US"/>
          </a:p>
        </p:txBody>
      </p:sp>
    </p:spTree>
    <p:extLst>
      <p:ext uri="{BB962C8B-B14F-4D97-AF65-F5344CB8AC3E}">
        <p14:creationId xmlns:p14="http://schemas.microsoft.com/office/powerpoint/2010/main" val="677132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hlinkClick r:id="rId3"/>
              </a:rPr>
              <a:t>http://pi.math.cornell.edu/~mec/2003-2004/cryptography/subs/frequencies.html</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rPr>
              <a:t>A cryptanalysis technique discovered by Al-</a:t>
            </a:r>
            <a:r>
              <a:rPr lang="en-US" sz="1200" dirty="0" err="1">
                <a:solidFill>
                  <a:schemeClr val="tx1"/>
                </a:solidFill>
                <a:latin typeface="Calibri" panose="020F0502020204030204" pitchFamily="34" charset="0"/>
              </a:rPr>
              <a:t>Kindi</a:t>
            </a:r>
            <a:r>
              <a:rPr lang="en-US" sz="1200" dirty="0">
                <a:solidFill>
                  <a:schemeClr val="tx1"/>
                </a:solidFill>
                <a:latin typeface="Calibri" panose="020F0502020204030204" pitchFamily="34" charset="0"/>
              </a:rPr>
              <a:t> in Iraq</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In practice, not only frequencies of individual letters can be used for an attack, but also the frequency of letter pairs (i.e., “th“ is very common in English), letter triples, etc.</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34</a:t>
            </a:fld>
            <a:endParaRPr lang="en-US"/>
          </a:p>
        </p:txBody>
      </p:sp>
    </p:spTree>
    <p:extLst>
      <p:ext uri="{BB962C8B-B14F-4D97-AF65-F5344CB8AC3E}">
        <p14:creationId xmlns:p14="http://schemas.microsoft.com/office/powerpoint/2010/main" val="284077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857CBF1-16D7-4CC2-B7FD-D024B391A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88CB8645-AD26-4674-9B19-A79A4BC6CB8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35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3" name="Rectangle 2">
            <a:extLst>
              <a:ext uri="{FF2B5EF4-FFF2-40B4-BE49-F238E27FC236}">
                <a16:creationId xmlns:a16="http://schemas.microsoft.com/office/drawing/2014/main" id="{51052A0E-0150-420E-B506-AE45051064BA}"/>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10DA82B-564C-45D0-A213-CD38AB4A4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37</a:t>
            </a:fld>
            <a:endParaRPr lang="en-US"/>
          </a:p>
        </p:txBody>
      </p:sp>
    </p:spTree>
    <p:extLst>
      <p:ext uri="{BB962C8B-B14F-4D97-AF65-F5344CB8AC3E}">
        <p14:creationId xmlns:p14="http://schemas.microsoft.com/office/powerpoint/2010/main" val="45288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Cryptography is a type of mathematics dedicated to secret codes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Vigenère</a:t>
            </a:r>
            <a:r>
              <a:rPr lang="en-US" dirty="0"/>
              <a:t> Cipher</a:t>
            </a:r>
          </a:p>
          <a:p>
            <a:pPr lvl="1"/>
            <a:r>
              <a:rPr lang="en-US" sz="2600" dirty="0"/>
              <a:t>64 bit: insecure except for data with extremely short-term value</a:t>
            </a:r>
          </a:p>
          <a:p>
            <a:pPr lvl="1"/>
            <a:r>
              <a:rPr lang="en-US" sz="2600" dirty="0"/>
              <a:t>128 bit: long-term security of several decades, unless quantum computers become available </a:t>
            </a:r>
          </a:p>
          <a:p>
            <a:pPr lvl="1"/>
            <a:r>
              <a:rPr lang="en-US" sz="2600" dirty="0"/>
              <a:t>256 bit: as above, but probably secure against attacks by quantum computers</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43</a:t>
            </a:fld>
            <a:endParaRPr lang="en-US"/>
          </a:p>
        </p:txBody>
      </p:sp>
    </p:spTree>
    <p:extLst>
      <p:ext uri="{BB962C8B-B14F-4D97-AF65-F5344CB8AC3E}">
        <p14:creationId xmlns:p14="http://schemas.microsoft.com/office/powerpoint/2010/main" val="62364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Has so many other applications, though!</a:t>
            </a:r>
          </a:p>
          <a:p>
            <a:pPr lvl="1"/>
            <a:r>
              <a:rPr lang="en-US" sz="2400" dirty="0"/>
              <a:t>Message sent via </a:t>
            </a:r>
            <a:r>
              <a:rPr lang="de-DE" sz="2400" b="1" dirty="0"/>
              <a:t>u</a:t>
            </a:r>
            <a:r>
              <a:rPr lang="de-DE" altLang="en-US" sz="2400" b="1" dirty="0"/>
              <a:t>nsecure channel </a:t>
            </a:r>
            <a:r>
              <a:rPr lang="de-DE" altLang="en-US" sz="2400" dirty="0"/>
              <a:t>(e.g. Internet)</a:t>
            </a:r>
          </a:p>
          <a:p>
            <a:pPr lvl="1"/>
            <a:r>
              <a:rPr lang="de-DE" altLang="en-US" sz="2400" dirty="0"/>
              <a:t>A malicious third party has channel access but should not be able to understand the exchanged messages</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3"/>
                </a:solidFill>
              </a:rPr>
              <a:t>Secure communication</a:t>
            </a:r>
          </a:p>
          <a:p>
            <a:r>
              <a:rPr lang="en-US" sz="1200" b="0" i="0" u="none" strike="noStrike" kern="1200" baseline="0" dirty="0">
                <a:solidFill>
                  <a:schemeClr val="tx1"/>
                </a:solidFill>
                <a:latin typeface="+mn-lt"/>
                <a:ea typeface="+mn-ea"/>
                <a:cs typeface="+mn-cs"/>
              </a:rPr>
              <a:t>Unsecure</a:t>
            </a:r>
          </a:p>
          <a:p>
            <a:r>
              <a:rPr lang="en-US" sz="1200" b="0" i="0" u="none" strike="noStrike" kern="1200" baseline="0" dirty="0">
                <a:solidFill>
                  <a:schemeClr val="tx1"/>
                </a:solidFill>
                <a:latin typeface="+mn-lt"/>
                <a:ea typeface="+mn-ea"/>
                <a:cs typeface="+mn-cs"/>
              </a:rPr>
              <a:t>channel</a:t>
            </a:r>
          </a:p>
          <a:p>
            <a:r>
              <a:rPr lang="en-US" sz="1200" b="0" i="0" u="none" strike="noStrike" kern="1200" baseline="0" dirty="0">
                <a:solidFill>
                  <a:schemeClr val="tx1"/>
                </a:solidFill>
                <a:latin typeface="+mn-lt"/>
                <a:ea typeface="+mn-ea"/>
                <a:cs typeface="+mn-cs"/>
              </a:rPr>
              <a:t>(e.g. Internet)</a:t>
            </a:r>
            <a:endParaRPr lang="en-US" sz="1400" dirty="0">
              <a:solidFill>
                <a:schemeClr val="accent3"/>
              </a:solidFill>
            </a:endParaRP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5</a:t>
            </a:fld>
            <a:endParaRPr lang="en-US"/>
          </a:p>
        </p:txBody>
      </p:sp>
    </p:spTree>
    <p:extLst>
      <p:ext uri="{BB962C8B-B14F-4D97-AF65-F5344CB8AC3E}">
        <p14:creationId xmlns:p14="http://schemas.microsoft.com/office/powerpoint/2010/main" val="395402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72FB6F7-234A-466B-A914-E5C923DC8B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2186DC4-7FC7-4600-A227-1A58EBD206F6}"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0419" name="Rectangle 2">
            <a:extLst>
              <a:ext uri="{FF2B5EF4-FFF2-40B4-BE49-F238E27FC236}">
                <a16:creationId xmlns:a16="http://schemas.microsoft.com/office/drawing/2014/main" id="{8664A0D3-1071-4958-80F1-77C2BF74C8F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253151F0-8DD1-44EA-89B4-A121135C59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CE332D4-2B01-4CB3-A1BD-ABC926856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E1D2005-A772-49F9-8951-744B0C7C7BEB}"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9</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43" name="Rectangle 2">
            <a:extLst>
              <a:ext uri="{FF2B5EF4-FFF2-40B4-BE49-F238E27FC236}">
                <a16:creationId xmlns:a16="http://schemas.microsoft.com/office/drawing/2014/main" id="{EB8B8292-ED4E-45FD-A621-32E6861DC2A7}"/>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19E2902-B07C-4FB8-86EC-A5FC281C5C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Key Generator</a:t>
            </a:r>
          </a:p>
          <a:p>
            <a:endParaRPr lang="de-DE"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54F785D-50A4-40C5-BCBF-AD562EFA1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2D7D6476-D380-4B63-B56E-938A8E8620B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10</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67" name="Rectangle 2">
            <a:extLst>
              <a:ext uri="{FF2B5EF4-FFF2-40B4-BE49-F238E27FC236}">
                <a16:creationId xmlns:a16="http://schemas.microsoft.com/office/drawing/2014/main" id="{BBC05AC1-DA49-47F8-91B5-7DE2D314225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331430B-BFE2-4038-9A36-15B605F610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solidFill>
                  <a:srgbClr val="000000"/>
                </a:solidFill>
              </a:rPr>
              <a:t>by manually installing the key for the Wi-Fi Protected Access (</a:t>
            </a:r>
            <a:r>
              <a:rPr lang="en-US" altLang="en-US" sz="1200" dirty="0" err="1">
                <a:solidFill>
                  <a:srgbClr val="000000"/>
                </a:solidFill>
              </a:rPr>
              <a:t>WPA</a:t>
            </a:r>
            <a:r>
              <a:rPr lang="en-US" altLang="en-US" sz="1200" dirty="0">
                <a:solidFill>
                  <a:srgbClr val="000000"/>
                </a:solidFill>
              </a:rPr>
              <a:t>) protocol</a:t>
            </a:r>
            <a:endParaRPr lang="de-DE"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6140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0182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93182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00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55" b="0" i="0">
                <a:solidFill>
                  <a:srgbClr val="232021"/>
                </a:solidFill>
                <a:latin typeface="Arial"/>
                <a:cs typeface="Arial"/>
              </a:defRPr>
            </a:lvl1pPr>
          </a:lstStyle>
          <a:p>
            <a:pPr marL="10860"/>
            <a:r>
              <a:rPr lang="en-US" spc="-9" smtClean="0"/>
              <a:t>Chap</a:t>
            </a:r>
            <a:r>
              <a:rPr lang="en-US" spc="4" smtClean="0"/>
              <a:t>t</a:t>
            </a:r>
            <a:r>
              <a:rPr lang="en-US" spc="-9" smtClean="0"/>
              <a:t>e</a:t>
            </a:r>
            <a:r>
              <a:rPr lang="en-US" smtClean="0"/>
              <a:t>r</a:t>
            </a:r>
            <a:r>
              <a:rPr lang="en-US" spc="9" smtClean="0"/>
              <a:t> </a:t>
            </a:r>
            <a:r>
              <a:rPr lang="en-US" smtClean="0"/>
              <a:t>6</a:t>
            </a:r>
            <a:r>
              <a:rPr lang="en-US" spc="-21" smtClean="0"/>
              <a:t> </a:t>
            </a:r>
            <a:r>
              <a:rPr lang="en-US" spc="-30" smtClean="0"/>
              <a:t>o</a:t>
            </a:r>
            <a:r>
              <a:rPr lang="en-US" smtClean="0"/>
              <a:t>f</a:t>
            </a:r>
            <a:r>
              <a:rPr lang="en-US" spc="13" smtClean="0"/>
              <a:t> </a:t>
            </a:r>
            <a:r>
              <a:rPr lang="en-US" i="1" spc="-9" smtClean="0"/>
              <a:t>Unde</a:t>
            </a:r>
            <a:r>
              <a:rPr lang="en-US" i="1" smtClean="0"/>
              <a:t>r</a:t>
            </a:r>
            <a:r>
              <a:rPr lang="en-US" i="1" spc="-21" smtClean="0"/>
              <a:t>s</a:t>
            </a:r>
            <a:r>
              <a:rPr lang="en-US" i="1" spc="4" smtClean="0"/>
              <a:t>t</a:t>
            </a:r>
            <a:r>
              <a:rPr lang="en-US" i="1" spc="-9" smtClean="0"/>
              <a:t>andin</a:t>
            </a:r>
            <a:r>
              <a:rPr lang="en-US" i="1" smtClean="0"/>
              <a:t>g </a:t>
            </a:r>
            <a:r>
              <a:rPr lang="en-US" i="1" spc="-9" smtClean="0"/>
              <a:t>C</a:t>
            </a:r>
            <a:r>
              <a:rPr lang="en-US" i="1" smtClean="0"/>
              <a:t>r</a:t>
            </a:r>
            <a:r>
              <a:rPr lang="en-US" i="1" spc="-4" smtClean="0"/>
              <a:t>y</a:t>
            </a:r>
            <a:r>
              <a:rPr lang="en-US" i="1" spc="-30" smtClean="0"/>
              <a:t>p</a:t>
            </a:r>
            <a:r>
              <a:rPr lang="en-US" i="1" spc="4" smtClean="0"/>
              <a:t>t</a:t>
            </a:r>
            <a:r>
              <a:rPr lang="en-US" i="1" spc="-9" smtClean="0"/>
              <a:t>og</a:t>
            </a:r>
            <a:r>
              <a:rPr lang="en-US" i="1" smtClean="0"/>
              <a:t>r</a:t>
            </a:r>
            <a:r>
              <a:rPr lang="en-US" i="1" spc="-9" smtClean="0"/>
              <a:t>aph</a:t>
            </a:r>
            <a:r>
              <a:rPr lang="en-US" i="1" smtClean="0"/>
              <a:t>y</a:t>
            </a:r>
            <a:r>
              <a:rPr lang="en-US" i="1" spc="-13" smtClean="0"/>
              <a:t> </a:t>
            </a:r>
            <a:r>
              <a:rPr lang="en-US" spc="-9" smtClean="0"/>
              <a:t>b</a:t>
            </a:r>
            <a:r>
              <a:rPr lang="en-US" smtClean="0"/>
              <a:t>y</a:t>
            </a:r>
            <a:r>
              <a:rPr lang="en-US" spc="-13" smtClean="0"/>
              <a:t> </a:t>
            </a:r>
            <a:r>
              <a:rPr lang="en-US" spc="-9" smtClean="0"/>
              <a:t>Ch</a:t>
            </a:r>
            <a:r>
              <a:rPr lang="en-US" smtClean="0"/>
              <a:t>r</a:t>
            </a:r>
            <a:r>
              <a:rPr lang="en-US" spc="13" smtClean="0"/>
              <a:t>i</a:t>
            </a:r>
            <a:r>
              <a:rPr lang="en-US" spc="-21" smtClean="0"/>
              <a:t>s</a:t>
            </a:r>
            <a:r>
              <a:rPr lang="en-US" spc="4" smtClean="0"/>
              <a:t>t</a:t>
            </a:r>
            <a:r>
              <a:rPr lang="en-US" spc="-30" smtClean="0"/>
              <a:t>o</a:t>
            </a:r>
            <a:r>
              <a:rPr lang="en-US" smtClean="0"/>
              <a:t>f</a:t>
            </a:r>
            <a:r>
              <a:rPr lang="en-US" spc="13" smtClean="0"/>
              <a:t> </a:t>
            </a:r>
            <a:r>
              <a:rPr lang="en-US" spc="-21" smtClean="0"/>
              <a:t>P</a:t>
            </a:r>
            <a:r>
              <a:rPr lang="en-US" spc="-9" smtClean="0"/>
              <a:t>aa</a:t>
            </a:r>
            <a:r>
              <a:rPr lang="en-US" smtClean="0"/>
              <a:t>r</a:t>
            </a:r>
            <a:r>
              <a:rPr lang="en-US" spc="9" smtClean="0"/>
              <a:t> </a:t>
            </a:r>
            <a:r>
              <a:rPr lang="en-US" spc="-9" smtClean="0"/>
              <a:t>an</a:t>
            </a:r>
            <a:r>
              <a:rPr lang="en-US" smtClean="0"/>
              <a:t>d</a:t>
            </a:r>
            <a:r>
              <a:rPr lang="en-US" spc="-21" smtClean="0"/>
              <a:t> </a:t>
            </a:r>
            <a:r>
              <a:rPr lang="en-US" spc="-4" smtClean="0"/>
              <a:t>J</a:t>
            </a:r>
            <a:r>
              <a:rPr lang="en-US" spc="-9" smtClean="0"/>
              <a:t>a</a:t>
            </a:r>
            <a:r>
              <a:rPr lang="en-US" smtClean="0"/>
              <a:t>n</a:t>
            </a:r>
            <a:r>
              <a:rPr lang="en-US" spc="-21" smtClean="0"/>
              <a:t> </a:t>
            </a:r>
            <a:r>
              <a:rPr lang="en-US" spc="-4" smtClean="0"/>
              <a:t>P</a:t>
            </a:r>
            <a:r>
              <a:rPr lang="en-US" spc="-9" smtClean="0"/>
              <a:t>el</a:t>
            </a:r>
            <a:r>
              <a:rPr lang="en-US" spc="-4" smtClean="0"/>
              <a:t>z</a:t>
            </a:r>
            <a:r>
              <a:rPr lang="en-US" smtClean="0"/>
              <a:t>l</a:t>
            </a:r>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1/23/2021</a:t>
            </a:fld>
            <a:endParaRPr lang="en-US"/>
          </a:p>
        </p:txBody>
      </p:sp>
      <p:sp>
        <p:nvSpPr>
          <p:cNvPr id="4" name="Holder 4"/>
          <p:cNvSpPr>
            <a:spLocks noGrp="1"/>
          </p:cNvSpPr>
          <p:nvPr>
            <p:ph type="sldNum" sz="quarter" idx="7"/>
          </p:nvPr>
        </p:nvSpPr>
        <p:spPr/>
        <p:txBody>
          <a:bodyPr lIns="0" tIns="0" rIns="0" bIns="0"/>
          <a:lstStyle>
            <a:lvl1pPr>
              <a:defRPr sz="770" b="0" i="0">
                <a:solidFill>
                  <a:srgbClr val="444479"/>
                </a:solidFill>
                <a:latin typeface="Arial"/>
                <a:cs typeface="Arial"/>
              </a:defRPr>
            </a:lvl1pPr>
          </a:lstStyle>
          <a:p>
            <a:pPr marL="21720"/>
            <a:fld id="{81D60167-4931-47E6-BA6A-407CBD079E47}" type="slidenum">
              <a:rPr lang="en-US" spc="4" smtClean="0"/>
              <a:pPr marL="21720"/>
              <a:t>‹#›</a:t>
            </a:fld>
            <a:r>
              <a:rPr lang="en-US" spc="9" smtClean="0"/>
              <a:t>/</a:t>
            </a:r>
            <a:r>
              <a:rPr lang="en-US" smtClean="0"/>
              <a:t>2</a:t>
            </a:r>
            <a:r>
              <a:rPr lang="en-US" spc="4" smtClean="0"/>
              <a:t>9</a:t>
            </a:r>
            <a:endParaRPr lang="en-US" spc="4" dirty="0"/>
          </a:p>
        </p:txBody>
      </p:sp>
    </p:spTree>
    <p:extLst>
      <p:ext uri="{BB962C8B-B14F-4D97-AF65-F5344CB8AC3E}">
        <p14:creationId xmlns:p14="http://schemas.microsoft.com/office/powerpoint/2010/main" val="418268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473075" y="322263"/>
            <a:ext cx="6769100" cy="744537"/>
          </a:xfrm>
        </p:spPr>
        <p:txBody>
          <a:bodyPr/>
          <a:lstStyle>
            <a:lvl1pPr>
              <a:defRPr/>
            </a:lvl1pPr>
          </a:lstStyle>
          <a:p>
            <a:r>
              <a:rPr lang="de-DE"/>
              <a:t>Klicken Sie, um das Titelformat zu bearbeiten</a:t>
            </a:r>
          </a:p>
        </p:txBody>
      </p:sp>
      <p:sp>
        <p:nvSpPr>
          <p:cNvPr id="224259" name="Rectangle 3"/>
          <p:cNvSpPr>
            <a:spLocks noGrp="1" noChangeArrowheads="1"/>
          </p:cNvSpPr>
          <p:nvPr>
            <p:ph type="subTitle" idx="1"/>
          </p:nvPr>
        </p:nvSpPr>
        <p:spPr>
          <a:xfrm>
            <a:off x="858838" y="1108075"/>
            <a:ext cx="6303962" cy="1752600"/>
          </a:xfrm>
        </p:spPr>
        <p:txBody>
          <a:bodyPr/>
          <a:lstStyle>
            <a:lvl1pPr marL="0" indent="0">
              <a:buFontTx/>
              <a:buNone/>
              <a:defRPr sz="1800"/>
            </a:lvl1pPr>
          </a:lstStyle>
          <a:p>
            <a:r>
              <a:rPr lang="de-DE"/>
              <a:t>Klicken Sie, um das Format des Untertitelmasters zu bearbeiten</a:t>
            </a:r>
          </a:p>
        </p:txBody>
      </p:sp>
      <p:sp>
        <p:nvSpPr>
          <p:cNvPr id="4" name="Rectangle 4">
            <a:extLst>
              <a:ext uri="{FF2B5EF4-FFF2-40B4-BE49-F238E27FC236}">
                <a16:creationId xmlns:a16="http://schemas.microsoft.com/office/drawing/2014/main" id="{7FA86505-FB81-4A6A-8E61-85EDC5CA7E48}"/>
              </a:ext>
            </a:extLst>
          </p:cNvPr>
          <p:cNvSpPr>
            <a:spLocks noGrp="1" noChangeArrowheads="1"/>
          </p:cNvSpPr>
          <p:nvPr>
            <p:ph type="dt" sz="half" idx="10"/>
          </p:nvPr>
        </p:nvSpPr>
        <p:spPr bwMode="auto">
          <a:xfrm>
            <a:off x="8101013" y="6453188"/>
            <a:ext cx="812800" cy="215900"/>
          </a:xfrm>
          <a:prstGeom prst="rect">
            <a:avLst/>
          </a:prstGeom>
          <a:ln>
            <a:miter lim="800000"/>
            <a:headEnd/>
            <a:tailEnd/>
          </a:ln>
        </p:spPr>
        <p:txBody>
          <a:bodyPr vert="horz" wrap="square" lIns="0" tIns="0" rIns="0" bIns="0" numCol="1" anchor="t" anchorCtr="0" compatLnSpc="1">
            <a:prstTxWarp prst="textNoShape">
              <a:avLst/>
            </a:prstTxWarp>
          </a:bodyPr>
          <a:lstStyle>
            <a:lvl1pPr>
              <a:defRPr sz="800">
                <a:solidFill>
                  <a:schemeClr val="bg2"/>
                </a:solidFill>
                <a:latin typeface="Arial" charset="0"/>
              </a:defRPr>
            </a:lvl1pPr>
          </a:lstStyle>
          <a:p>
            <a:pPr>
              <a:defRPr/>
            </a:pPr>
            <a:fld id="{B7A9F2E2-9651-42EF-B60A-CC003F3E527D}" type="datetime1">
              <a:rPr lang="de-DE"/>
              <a:pPr>
                <a:defRPr/>
              </a:pPr>
              <a:t>23.01.2021</a:t>
            </a:fld>
            <a:endParaRPr lang="de-DE"/>
          </a:p>
          <a:p>
            <a:pPr>
              <a:defRPr/>
            </a:pPr>
            <a:r>
              <a:rPr lang="de-DE"/>
              <a:t>6. Sept. 2005</a:t>
            </a:r>
          </a:p>
        </p:txBody>
      </p:sp>
      <p:sp>
        <p:nvSpPr>
          <p:cNvPr id="5" name="Rectangle 5">
            <a:extLst>
              <a:ext uri="{FF2B5EF4-FFF2-40B4-BE49-F238E27FC236}">
                <a16:creationId xmlns:a16="http://schemas.microsoft.com/office/drawing/2014/main" id="{97C9CD41-299B-450E-8E1E-79A98C69BEFD}"/>
              </a:ext>
            </a:extLst>
          </p:cNvPr>
          <p:cNvSpPr>
            <a:spLocks noGrp="1" noChangeArrowheads="1"/>
          </p:cNvSpPr>
          <p:nvPr>
            <p:ph type="sldNum" sz="quarter" idx="11"/>
          </p:nvPr>
        </p:nvSpPr>
        <p:spPr>
          <a:xfrm>
            <a:off x="34925" y="6623050"/>
            <a:ext cx="720725" cy="334963"/>
          </a:xfrm>
        </p:spPr>
        <p:txBody>
          <a:bodyPr/>
          <a:lstStyle>
            <a:lvl1pPr>
              <a:defRPr>
                <a:solidFill>
                  <a:schemeClr val="bg2"/>
                </a:solidFill>
              </a:defRPr>
            </a:lvl1pPr>
          </a:lstStyle>
          <a:p>
            <a:fld id="{D036B9EC-6E41-48FF-9CB2-AB951DC9B3CC}" type="slidenum">
              <a:rPr lang="de-DE" altLang="en-US"/>
              <a:pPr/>
              <a:t>‹#›</a:t>
            </a:fld>
            <a:r>
              <a:rPr lang="de-DE" altLang="en-US"/>
              <a:t>/34</a:t>
            </a:r>
          </a:p>
        </p:txBody>
      </p:sp>
    </p:spTree>
    <p:extLst>
      <p:ext uri="{BB962C8B-B14F-4D97-AF65-F5344CB8AC3E}">
        <p14:creationId xmlns:p14="http://schemas.microsoft.com/office/powerpoint/2010/main" val="974445380"/>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B3C7998E-8A20-41BC-AED9-63681AF70BAC}"/>
              </a:ext>
            </a:extLst>
          </p:cNvPr>
          <p:cNvSpPr>
            <a:spLocks noGrp="1" noChangeArrowheads="1"/>
          </p:cNvSpPr>
          <p:nvPr>
            <p:ph type="sldNum" sz="quarter" idx="10"/>
          </p:nvPr>
        </p:nvSpPr>
        <p:spPr/>
        <p:txBody>
          <a:bodyPr/>
          <a:lstStyle>
            <a:lvl1pPr>
              <a:defRPr/>
            </a:lvl1pPr>
          </a:lstStyle>
          <a:p>
            <a:fld id="{8B383F6F-2EA3-4236-905D-655090EF894D}" type="slidenum">
              <a:rPr lang="de-DE" altLang="en-US"/>
              <a:pPr/>
              <a:t>‹#›</a:t>
            </a:fld>
            <a:r>
              <a:rPr lang="de-DE" altLang="en-US"/>
              <a:t>/34</a:t>
            </a:r>
          </a:p>
        </p:txBody>
      </p:sp>
      <p:sp>
        <p:nvSpPr>
          <p:cNvPr id="5" name="Rectangle 550">
            <a:extLst>
              <a:ext uri="{FF2B5EF4-FFF2-40B4-BE49-F238E27FC236}">
                <a16:creationId xmlns:a16="http://schemas.microsoft.com/office/drawing/2014/main" id="{1E3666C2-6EA4-4110-9AC6-269E015C6C0D}"/>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91997190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6">
            <a:extLst>
              <a:ext uri="{FF2B5EF4-FFF2-40B4-BE49-F238E27FC236}">
                <a16:creationId xmlns:a16="http://schemas.microsoft.com/office/drawing/2014/main" id="{0B395D63-CA94-41A6-A15C-CACAB6587D94}"/>
              </a:ext>
            </a:extLst>
          </p:cNvPr>
          <p:cNvSpPr>
            <a:spLocks noGrp="1" noChangeArrowheads="1"/>
          </p:cNvSpPr>
          <p:nvPr>
            <p:ph type="sldNum" sz="quarter" idx="10"/>
          </p:nvPr>
        </p:nvSpPr>
        <p:spPr/>
        <p:txBody>
          <a:bodyPr/>
          <a:lstStyle>
            <a:lvl1pPr>
              <a:defRPr/>
            </a:lvl1pPr>
          </a:lstStyle>
          <a:p>
            <a:fld id="{155776C1-B2F0-40A0-B8E4-C72821D8D9CB}" type="slidenum">
              <a:rPr lang="de-DE" altLang="en-US"/>
              <a:pPr/>
              <a:t>‹#›</a:t>
            </a:fld>
            <a:r>
              <a:rPr lang="de-DE" altLang="en-US"/>
              <a:t>/34</a:t>
            </a:r>
          </a:p>
        </p:txBody>
      </p:sp>
      <p:sp>
        <p:nvSpPr>
          <p:cNvPr id="5" name="Rectangle 550">
            <a:extLst>
              <a:ext uri="{FF2B5EF4-FFF2-40B4-BE49-F238E27FC236}">
                <a16:creationId xmlns:a16="http://schemas.microsoft.com/office/drawing/2014/main" id="{FDD687F2-144C-439D-B760-0857BD6FE28F}"/>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33073435"/>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75A46E61-6089-4C25-8373-1D91844F42A9}"/>
              </a:ext>
            </a:extLst>
          </p:cNvPr>
          <p:cNvSpPr>
            <a:spLocks noGrp="1" noChangeArrowheads="1"/>
          </p:cNvSpPr>
          <p:nvPr>
            <p:ph type="sldNum" sz="quarter" idx="10"/>
          </p:nvPr>
        </p:nvSpPr>
        <p:spPr/>
        <p:txBody>
          <a:bodyPr/>
          <a:lstStyle>
            <a:lvl1pPr>
              <a:defRPr/>
            </a:lvl1pPr>
          </a:lstStyle>
          <a:p>
            <a:fld id="{EFBAE438-9906-48B3-9432-8DFBAEB91E6A}" type="slidenum">
              <a:rPr lang="de-DE" altLang="en-US"/>
              <a:pPr/>
              <a:t>‹#›</a:t>
            </a:fld>
            <a:r>
              <a:rPr lang="de-DE" altLang="en-US"/>
              <a:t>/34</a:t>
            </a:r>
          </a:p>
        </p:txBody>
      </p:sp>
      <p:sp>
        <p:nvSpPr>
          <p:cNvPr id="6" name="Rectangle 550">
            <a:extLst>
              <a:ext uri="{FF2B5EF4-FFF2-40B4-BE49-F238E27FC236}">
                <a16:creationId xmlns:a16="http://schemas.microsoft.com/office/drawing/2014/main" id="{DC45BFFB-C56F-4320-9A18-B9AEA28DF921}"/>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1332634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Slide Number Placeholder 6">
            <a:extLst>
              <a:ext uri="{FF2B5EF4-FFF2-40B4-BE49-F238E27FC236}">
                <a16:creationId xmlns:a16="http://schemas.microsoft.com/office/drawing/2014/main" id="{90BC6CCA-5E30-418B-804C-1CEE3953E7F2}"/>
              </a:ext>
            </a:extLst>
          </p:cNvPr>
          <p:cNvSpPr>
            <a:spLocks noGrp="1" noChangeArrowheads="1"/>
          </p:cNvSpPr>
          <p:nvPr>
            <p:ph type="sldNum" sz="quarter" idx="10"/>
          </p:nvPr>
        </p:nvSpPr>
        <p:spPr/>
        <p:txBody>
          <a:bodyPr/>
          <a:lstStyle>
            <a:lvl1pPr>
              <a:defRPr/>
            </a:lvl1pPr>
          </a:lstStyle>
          <a:p>
            <a:fld id="{298905A1-52FC-41E2-B5D9-2EF5CADBA8C8}" type="slidenum">
              <a:rPr lang="de-DE" altLang="en-US"/>
              <a:pPr/>
              <a:t>‹#›</a:t>
            </a:fld>
            <a:r>
              <a:rPr lang="de-DE" altLang="en-US"/>
              <a:t>/34</a:t>
            </a:r>
          </a:p>
        </p:txBody>
      </p:sp>
      <p:sp>
        <p:nvSpPr>
          <p:cNvPr id="8" name="Rectangle 550">
            <a:extLst>
              <a:ext uri="{FF2B5EF4-FFF2-40B4-BE49-F238E27FC236}">
                <a16:creationId xmlns:a16="http://schemas.microsoft.com/office/drawing/2014/main" id="{352EBC9A-2F2A-4C35-8CEF-D370591A1A7D}"/>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142681362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7D2345F6-6739-44BF-846D-1A3248A7D758}"/>
              </a:ext>
            </a:extLst>
          </p:cNvPr>
          <p:cNvSpPr>
            <a:spLocks noGrp="1" noChangeArrowheads="1"/>
          </p:cNvSpPr>
          <p:nvPr>
            <p:ph type="sldNum" sz="quarter" idx="10"/>
          </p:nvPr>
        </p:nvSpPr>
        <p:spPr/>
        <p:txBody>
          <a:bodyPr/>
          <a:lstStyle>
            <a:lvl1pPr>
              <a:defRPr/>
            </a:lvl1pPr>
          </a:lstStyle>
          <a:p>
            <a:fld id="{59F9B288-5EE8-42CA-97B8-935CF1F2398C}" type="slidenum">
              <a:rPr lang="de-DE" altLang="en-US"/>
              <a:pPr/>
              <a:t>‹#›</a:t>
            </a:fld>
            <a:r>
              <a:rPr lang="de-DE" altLang="en-US"/>
              <a:t>/34</a:t>
            </a:r>
          </a:p>
        </p:txBody>
      </p:sp>
      <p:sp>
        <p:nvSpPr>
          <p:cNvPr id="4" name="Rectangle 550">
            <a:extLst>
              <a:ext uri="{FF2B5EF4-FFF2-40B4-BE49-F238E27FC236}">
                <a16:creationId xmlns:a16="http://schemas.microsoft.com/office/drawing/2014/main" id="{2515D0BC-2B56-494A-B3E9-C1B6A131AAA6}"/>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136132351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0619CE-F412-4E55-B081-D81B96279F7F}"/>
              </a:ext>
            </a:extLst>
          </p:cNvPr>
          <p:cNvSpPr>
            <a:spLocks noGrp="1" noChangeArrowheads="1"/>
          </p:cNvSpPr>
          <p:nvPr>
            <p:ph type="sldNum" sz="quarter" idx="10"/>
          </p:nvPr>
        </p:nvSpPr>
        <p:spPr/>
        <p:txBody>
          <a:bodyPr/>
          <a:lstStyle>
            <a:lvl1pPr>
              <a:defRPr/>
            </a:lvl1pPr>
          </a:lstStyle>
          <a:p>
            <a:fld id="{7AAB113B-E8CD-42AA-A2E3-B4A5E661E1E5}" type="slidenum">
              <a:rPr lang="de-DE" altLang="en-US"/>
              <a:pPr/>
              <a:t>‹#›</a:t>
            </a:fld>
            <a:r>
              <a:rPr lang="de-DE" altLang="en-US"/>
              <a:t>/34</a:t>
            </a:r>
          </a:p>
        </p:txBody>
      </p:sp>
      <p:sp>
        <p:nvSpPr>
          <p:cNvPr id="3" name="Rectangle 550">
            <a:extLst>
              <a:ext uri="{FF2B5EF4-FFF2-40B4-BE49-F238E27FC236}">
                <a16:creationId xmlns:a16="http://schemas.microsoft.com/office/drawing/2014/main" id="{9548C833-0312-4976-AB9C-BF8B3225F731}"/>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54618205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5128D028-AB65-43B8-8035-366900DF4568}"/>
              </a:ext>
            </a:extLst>
          </p:cNvPr>
          <p:cNvSpPr>
            <a:spLocks noGrp="1" noChangeArrowheads="1"/>
          </p:cNvSpPr>
          <p:nvPr>
            <p:ph type="sldNum" sz="quarter" idx="10"/>
          </p:nvPr>
        </p:nvSpPr>
        <p:spPr/>
        <p:txBody>
          <a:bodyPr/>
          <a:lstStyle>
            <a:lvl1pPr>
              <a:defRPr/>
            </a:lvl1pPr>
          </a:lstStyle>
          <a:p>
            <a:fld id="{FB210457-552A-4777-A026-768A4374715F}" type="slidenum">
              <a:rPr lang="de-DE" altLang="en-US"/>
              <a:pPr/>
              <a:t>‹#›</a:t>
            </a:fld>
            <a:r>
              <a:rPr lang="de-DE" altLang="en-US"/>
              <a:t>/34</a:t>
            </a:r>
          </a:p>
        </p:txBody>
      </p:sp>
      <p:sp>
        <p:nvSpPr>
          <p:cNvPr id="6" name="Rectangle 550">
            <a:extLst>
              <a:ext uri="{FF2B5EF4-FFF2-40B4-BE49-F238E27FC236}">
                <a16:creationId xmlns:a16="http://schemas.microsoft.com/office/drawing/2014/main" id="{9C305CE3-7E2D-4638-9C2E-95F511A42A4F}"/>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94545586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1E38D762-A1B5-456C-A2B8-E3BD936423DE}"/>
              </a:ext>
            </a:extLst>
          </p:cNvPr>
          <p:cNvSpPr>
            <a:spLocks noGrp="1" noChangeArrowheads="1"/>
          </p:cNvSpPr>
          <p:nvPr>
            <p:ph type="sldNum" sz="quarter" idx="10"/>
          </p:nvPr>
        </p:nvSpPr>
        <p:spPr/>
        <p:txBody>
          <a:bodyPr/>
          <a:lstStyle>
            <a:lvl1pPr>
              <a:defRPr/>
            </a:lvl1pPr>
          </a:lstStyle>
          <a:p>
            <a:fld id="{E0AE17A7-BF21-487C-8FCE-EB24CE86CA86}" type="slidenum">
              <a:rPr lang="de-DE" altLang="en-US"/>
              <a:pPr/>
              <a:t>‹#›</a:t>
            </a:fld>
            <a:r>
              <a:rPr lang="de-DE" altLang="en-US"/>
              <a:t>/34</a:t>
            </a:r>
          </a:p>
        </p:txBody>
      </p:sp>
      <p:sp>
        <p:nvSpPr>
          <p:cNvPr id="6" name="Rectangle 550">
            <a:extLst>
              <a:ext uri="{FF2B5EF4-FFF2-40B4-BE49-F238E27FC236}">
                <a16:creationId xmlns:a16="http://schemas.microsoft.com/office/drawing/2014/main" id="{56ABA85A-4649-4691-B8BC-8341C494F6D8}"/>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45414430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63000" y="6629400"/>
            <a:ext cx="381000" cy="220362"/>
          </a:xfrm>
        </p:spPr>
        <p:txBody>
          <a:bodyPr/>
          <a:lstStyle>
            <a:lvl1pPr>
              <a:defRPr>
                <a:solidFill>
                  <a:schemeClr val="tx1"/>
                </a:solidFill>
              </a:defRPr>
            </a:lvl1pPr>
          </a:lstStyle>
          <a:p>
            <a:pPr>
              <a:defRPr/>
            </a:pPr>
            <a:fld id="{B8F5A54C-6434-4C3B-9388-99B9EA1C42C7}" type="slidenum">
              <a:rPr lang="x-none" smtClean="0"/>
              <a:pPr>
                <a:defRPr/>
              </a:pPr>
              <a:t>‹#›</a:t>
            </a:fld>
            <a:endParaRPr lang="en-US"/>
          </a:p>
        </p:txBody>
      </p:sp>
    </p:spTree>
    <p:extLst>
      <p:ext uri="{BB962C8B-B14F-4D97-AF65-F5344CB8AC3E}">
        <p14:creationId xmlns:p14="http://schemas.microsoft.com/office/powerpoint/2010/main" val="3512433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F2B534F8-25EE-4C7F-A130-BA5E82F998DF}"/>
              </a:ext>
            </a:extLst>
          </p:cNvPr>
          <p:cNvSpPr>
            <a:spLocks noGrp="1" noChangeArrowheads="1"/>
          </p:cNvSpPr>
          <p:nvPr>
            <p:ph type="sldNum" sz="quarter" idx="10"/>
          </p:nvPr>
        </p:nvSpPr>
        <p:spPr/>
        <p:txBody>
          <a:bodyPr/>
          <a:lstStyle>
            <a:lvl1pPr>
              <a:defRPr/>
            </a:lvl1pPr>
          </a:lstStyle>
          <a:p>
            <a:fld id="{BC5C97EE-8989-461C-90B4-4C247FFE257F}" type="slidenum">
              <a:rPr lang="de-DE" altLang="en-US"/>
              <a:pPr/>
              <a:t>‹#›</a:t>
            </a:fld>
            <a:r>
              <a:rPr lang="de-DE" altLang="en-US"/>
              <a:t>/34</a:t>
            </a:r>
          </a:p>
        </p:txBody>
      </p:sp>
      <p:sp>
        <p:nvSpPr>
          <p:cNvPr id="5" name="Rectangle 550">
            <a:extLst>
              <a:ext uri="{FF2B5EF4-FFF2-40B4-BE49-F238E27FC236}">
                <a16:creationId xmlns:a16="http://schemas.microsoft.com/office/drawing/2014/main" id="{5C1FAD57-C778-4548-91E6-086F859FF9C5}"/>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60747663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319713" y="322263"/>
            <a:ext cx="1614487" cy="25876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71488" y="322263"/>
            <a:ext cx="4695825" cy="25876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F1FA0AEF-F614-44FC-B250-5D870582A346}"/>
              </a:ext>
            </a:extLst>
          </p:cNvPr>
          <p:cNvSpPr>
            <a:spLocks noGrp="1" noChangeArrowheads="1"/>
          </p:cNvSpPr>
          <p:nvPr>
            <p:ph type="sldNum" sz="quarter" idx="10"/>
          </p:nvPr>
        </p:nvSpPr>
        <p:spPr/>
        <p:txBody>
          <a:bodyPr/>
          <a:lstStyle>
            <a:lvl1pPr>
              <a:defRPr/>
            </a:lvl1pPr>
          </a:lstStyle>
          <a:p>
            <a:fld id="{91A7D21A-2E5D-4045-8B57-AAE46789317C}" type="slidenum">
              <a:rPr lang="de-DE" altLang="en-US"/>
              <a:pPr/>
              <a:t>‹#›</a:t>
            </a:fld>
            <a:r>
              <a:rPr lang="de-DE" altLang="en-US"/>
              <a:t>/34</a:t>
            </a:r>
          </a:p>
        </p:txBody>
      </p:sp>
      <p:sp>
        <p:nvSpPr>
          <p:cNvPr id="5" name="Rectangle 550">
            <a:extLst>
              <a:ext uri="{FF2B5EF4-FFF2-40B4-BE49-F238E27FC236}">
                <a16:creationId xmlns:a16="http://schemas.microsoft.com/office/drawing/2014/main" id="{60743DE9-5E43-49CA-BDA0-62C513CD10F0}"/>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2122901690"/>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SmartArt-Platzhalter 2"/>
          <p:cNvSpPr>
            <a:spLocks noGrp="1"/>
          </p:cNvSpPr>
          <p:nvPr>
            <p:ph type="dgm" idx="1"/>
          </p:nvPr>
        </p:nvSpPr>
        <p:spPr>
          <a:xfrm>
            <a:off x="849313" y="1130300"/>
            <a:ext cx="6084887" cy="1779588"/>
          </a:xfrm>
        </p:spPr>
        <p:txBody>
          <a:bodyPr/>
          <a:lstStyle/>
          <a:p>
            <a:pPr lvl="0"/>
            <a:endParaRPr lang="de-DE" noProof="0"/>
          </a:p>
        </p:txBody>
      </p:sp>
      <p:sp>
        <p:nvSpPr>
          <p:cNvPr id="4" name="Rectangle 6">
            <a:extLst>
              <a:ext uri="{FF2B5EF4-FFF2-40B4-BE49-F238E27FC236}">
                <a16:creationId xmlns:a16="http://schemas.microsoft.com/office/drawing/2014/main" id="{91A336AC-D810-42C7-9599-D5A4BD8DED2C}"/>
              </a:ext>
            </a:extLst>
          </p:cNvPr>
          <p:cNvSpPr>
            <a:spLocks noGrp="1" noChangeArrowheads="1"/>
          </p:cNvSpPr>
          <p:nvPr>
            <p:ph type="sldNum" sz="quarter" idx="10"/>
          </p:nvPr>
        </p:nvSpPr>
        <p:spPr/>
        <p:txBody>
          <a:bodyPr/>
          <a:lstStyle>
            <a:lvl1pPr>
              <a:defRPr/>
            </a:lvl1pPr>
          </a:lstStyle>
          <a:p>
            <a:fld id="{1AD6A00A-6F28-4D92-AE40-784CEC8D3871}" type="slidenum">
              <a:rPr lang="de-DE" altLang="en-US"/>
              <a:pPr/>
              <a:t>‹#›</a:t>
            </a:fld>
            <a:r>
              <a:rPr lang="de-DE" altLang="en-US"/>
              <a:t>/34</a:t>
            </a:r>
          </a:p>
        </p:txBody>
      </p:sp>
      <p:sp>
        <p:nvSpPr>
          <p:cNvPr id="5" name="Rectangle 550">
            <a:extLst>
              <a:ext uri="{FF2B5EF4-FFF2-40B4-BE49-F238E27FC236}">
                <a16:creationId xmlns:a16="http://schemas.microsoft.com/office/drawing/2014/main" id="{EFDEEE65-8FD3-42D3-A85B-5147E2787F91}"/>
              </a:ext>
            </a:extLst>
          </p:cNvPr>
          <p:cNvSpPr>
            <a:spLocks noGrp="1" noChangeArrowheads="1"/>
          </p:cNvSpPr>
          <p:nvPr>
            <p:ph type="ftr" sz="quarter" idx="11"/>
          </p:nvPr>
        </p:nvSpPr>
        <p:spPr/>
        <p:txBody>
          <a:bodyPr/>
          <a:lstStyle>
            <a:lvl1pPr>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159310132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28427C2A-9646-44EC-AE33-F23B184519AD}" type="slidenum">
              <a:rPr lang="x-none" smtClean="0"/>
              <a:pPr>
                <a:defRPr/>
              </a:pPr>
              <a:t>‹#›</a:t>
            </a:fld>
            <a:endParaRPr lang="en-US"/>
          </a:p>
        </p:txBody>
      </p:sp>
    </p:spTree>
    <p:extLst>
      <p:ext uri="{BB962C8B-B14F-4D97-AF65-F5344CB8AC3E}">
        <p14:creationId xmlns:p14="http://schemas.microsoft.com/office/powerpoint/2010/main" val="203883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35"/>
            <a:ext cx="8229600" cy="699247"/>
          </a:xfrm>
        </p:spPr>
        <p:txBody>
          <a:bodyPr/>
          <a:lstStyle>
            <a:lvl1pPr>
              <a:defRPr b="1"/>
            </a:lvl1pPr>
          </a:lstStyle>
          <a:p>
            <a:r>
              <a:rPr lang="en-US"/>
              <a:t>Click to edit Master title style</a:t>
            </a:r>
            <a:endParaRPr lang="en-US" dirty="0"/>
          </a:p>
        </p:txBody>
      </p:sp>
      <p:sp>
        <p:nvSpPr>
          <p:cNvPr id="6" name="Text Placeholder 5"/>
          <p:cNvSpPr>
            <a:spLocks noGrp="1"/>
          </p:cNvSpPr>
          <p:nvPr>
            <p:ph type="body" sz="quarter" idx="10"/>
          </p:nvPr>
        </p:nvSpPr>
        <p:spPr>
          <a:xfrm>
            <a:off x="389437" y="1089212"/>
            <a:ext cx="8363937" cy="5439335"/>
          </a:xfrm>
        </p:spPr>
        <p:txBody>
          <a:bodyPr/>
          <a:lstStyle>
            <a:lvl1pPr marL="457200" indent="-4572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1pPr>
            <a:lvl2pPr marL="834217" indent="-457200">
              <a:lnSpc>
                <a:spcPct val="100000"/>
              </a:lnSpc>
              <a:spcAft>
                <a:spcPts val="600"/>
              </a:spcAft>
              <a:buFont typeface="Wingdings" panose="05000000000000000000" pitchFamily="2" charset="2"/>
              <a:buChar char="Ø"/>
              <a:defRPr>
                <a:latin typeface="Calibri" panose="020F0502020204030204" pitchFamily="34" charset="0"/>
                <a:cs typeface="Calibri" panose="020F0502020204030204" pitchFamily="34" charset="0"/>
              </a:defRPr>
            </a:lvl2pPr>
            <a:lvl3pPr marL="1096933"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3pPr>
            <a:lvl4pPr marL="1436909"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4pPr>
            <a:lvl5pPr marL="1768947"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6922994" y="6433827"/>
            <a:ext cx="2133600" cy="365125"/>
          </a:xfrm>
        </p:spPr>
        <p:txBody>
          <a:bodyPr/>
          <a:lstStyle>
            <a:lvl1pPr>
              <a:defRPr sz="1100"/>
            </a:lvl1pPr>
          </a:lstStyle>
          <a:p>
            <a:pPr>
              <a:defRPr/>
            </a:pPr>
            <a:fld id="{6DA6421A-BBF0-4D95-B3C5-9AF28575A026}" type="slidenum">
              <a:rPr lang="x-none" smtClean="0"/>
              <a:pPr>
                <a:defRPr/>
              </a:pPr>
              <a:t>‹#›</a:t>
            </a:fld>
            <a:endParaRPr lang="en-US"/>
          </a:p>
        </p:txBody>
      </p:sp>
    </p:spTree>
    <p:extLst>
      <p:ext uri="{BB962C8B-B14F-4D97-AF65-F5344CB8AC3E}">
        <p14:creationId xmlns:p14="http://schemas.microsoft.com/office/powerpoint/2010/main" val="30584528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9655"/>
            <a:ext cx="8229600" cy="807851"/>
          </a:xfrm>
        </p:spPr>
        <p:txBody>
          <a:bodyPr/>
          <a:lstStyle>
            <a:lvl1pPr>
              <a:defRPr b="1"/>
            </a:lvl1pPr>
          </a:lstStyle>
          <a:p>
            <a:r>
              <a:rPr lang="en-US"/>
              <a:t>Click to edit Master title style</a:t>
            </a:r>
            <a:endParaRPr lang="en-US" dirty="0"/>
          </a:p>
        </p:txBody>
      </p:sp>
      <p:sp>
        <p:nvSpPr>
          <p:cNvPr id="3" name="Content Placeholder 2"/>
          <p:cNvSpPr>
            <a:spLocks noGrp="1"/>
          </p:cNvSpPr>
          <p:nvPr>
            <p:ph sz="half" idx="1"/>
          </p:nvPr>
        </p:nvSpPr>
        <p:spPr>
          <a:xfrm>
            <a:off x="457200" y="1117694"/>
            <a:ext cx="4038600" cy="50084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7692"/>
            <a:ext cx="4038600" cy="5008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A6421A-BBF0-4D95-B3C5-9AF28575A026}" type="slidenum">
              <a:rPr lang="x-none" smtClean="0"/>
              <a:pPr>
                <a:defRPr/>
              </a:pPr>
              <a:t>‹#›</a:t>
            </a:fld>
            <a:endParaRPr lang="en-US"/>
          </a:p>
        </p:txBody>
      </p:sp>
    </p:spTree>
    <p:extLst>
      <p:ext uri="{BB962C8B-B14F-4D97-AF65-F5344CB8AC3E}">
        <p14:creationId xmlns:p14="http://schemas.microsoft.com/office/powerpoint/2010/main" val="268748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456605" y="146891"/>
            <a:ext cx="8229600" cy="740615"/>
          </a:xfrm>
        </p:spPr>
        <p:txBody>
          <a:bodyPr/>
          <a:lstStyle>
            <a:lvl1pPr>
              <a:defRPr b="1"/>
            </a:lvl1pPr>
          </a:lstStyle>
          <a:p>
            <a:r>
              <a:rPr lang="en-US"/>
              <a:t>Click to edit Master title style</a:t>
            </a:r>
            <a:endParaRPr lang="en-US" dirty="0"/>
          </a:p>
        </p:txBody>
      </p:sp>
      <p:sp>
        <p:nvSpPr>
          <p:cNvPr id="6" name="Text Placeholder 5"/>
          <p:cNvSpPr>
            <a:spLocks noGrp="1"/>
          </p:cNvSpPr>
          <p:nvPr>
            <p:ph type="body" sz="quarter" idx="10"/>
          </p:nvPr>
        </p:nvSpPr>
        <p:spPr>
          <a:xfrm>
            <a:off x="389437" y="1182190"/>
            <a:ext cx="8363937" cy="2339102"/>
          </a:xfrm>
        </p:spPr>
        <p:txBody>
          <a:bodyPr vert="horz" wrap="square" lIns="0" tIns="0" rIns="0" bIns="0" rtlCol="0">
            <a:spAutoFit/>
          </a:bodyPr>
          <a:lstStyle>
            <a:lvl1pPr>
              <a:defRPr lang="en-US" dirty="0" smtClean="0">
                <a:latin typeface="Calibri" panose="020F0502020204030204" pitchFamily="34" charset="0"/>
                <a:cs typeface="Calibri" panose="020F0502020204030204" pitchFamily="34" charset="0"/>
              </a:defRPr>
            </a:lvl1pPr>
            <a:lvl2pPr>
              <a:defRPr lang="en-US" dirty="0" smtClean="0">
                <a:latin typeface="Calibri" panose="020F0502020204030204" pitchFamily="34" charset="0"/>
                <a:cs typeface="Calibri" panose="020F0502020204030204" pitchFamily="34" charset="0"/>
              </a:defRPr>
            </a:lvl2pPr>
            <a:lvl3pPr>
              <a:defRPr lang="en-US" dirty="0" smtClean="0">
                <a:latin typeface="Calibri" panose="020F0502020204030204" pitchFamily="34" charset="0"/>
                <a:cs typeface="Calibri" panose="020F0502020204030204" pitchFamily="34" charset="0"/>
              </a:defRPr>
            </a:lvl3pPr>
            <a:lvl4pPr>
              <a:defRPr lang="en-US" dirty="0" smtClean="0">
                <a:latin typeface="Calibri" panose="020F0502020204030204" pitchFamily="34" charset="0"/>
                <a:cs typeface="Calibri" panose="020F0502020204030204" pitchFamily="34" charset="0"/>
              </a:defRPr>
            </a:lvl4pPr>
            <a:lvl5pPr>
              <a:defRPr lang="en-US" dirty="0">
                <a:latin typeface="Calibri" panose="020F0502020204030204" pitchFamily="34" charset="0"/>
                <a:cs typeface="Calibri" panose="020F0502020204030204" pitchFamily="34" charset="0"/>
              </a:defRPr>
            </a:lvl5pPr>
          </a:lstStyle>
          <a:p>
            <a:pPr marL="457200" lvl="0" indent="-457200">
              <a:buFont typeface="Wingdings" panose="05000000000000000000" pitchFamily="2" charset="2"/>
              <a:buChar char="§"/>
            </a:pPr>
            <a:r>
              <a:rPr lang="en-US"/>
              <a:t>Edit Master text styles</a:t>
            </a:r>
          </a:p>
          <a:p>
            <a:pPr marL="457200" lvl="1" indent="-457200">
              <a:buFont typeface="Wingdings" panose="05000000000000000000" pitchFamily="2" charset="2"/>
              <a:buChar char="§"/>
            </a:pPr>
            <a:r>
              <a:rPr lang="en-US"/>
              <a:t>Second level</a:t>
            </a:r>
          </a:p>
          <a:p>
            <a:pPr marL="457200" lvl="2" indent="-457200">
              <a:buFont typeface="Wingdings" panose="05000000000000000000" pitchFamily="2" charset="2"/>
              <a:buChar char="§"/>
            </a:pPr>
            <a:r>
              <a:rPr lang="en-US"/>
              <a:t>Third level</a:t>
            </a:r>
          </a:p>
          <a:p>
            <a:pPr marL="457200" lvl="3" indent="-457200">
              <a:buFont typeface="Wingdings" panose="05000000000000000000" pitchFamily="2" charset="2"/>
              <a:buChar char="§"/>
            </a:pPr>
            <a:r>
              <a:rPr lang="en-US"/>
              <a:t>Fourth level</a:t>
            </a:r>
          </a:p>
          <a:p>
            <a:pPr marL="457200" lvl="4" indent="-457200">
              <a:buFont typeface="Wingdings" panose="05000000000000000000" pitchFamily="2" charset="2"/>
              <a:buChar char="§"/>
            </a:pPr>
            <a:r>
              <a:rPr lang="en-US"/>
              <a:t>Fifth level</a:t>
            </a:r>
            <a:endParaRPr lang="en-US" dirty="0"/>
          </a:p>
        </p:txBody>
      </p:sp>
      <p:sp>
        <p:nvSpPr>
          <p:cNvPr id="7" name="Slide Number Placeholder 5"/>
          <p:cNvSpPr>
            <a:spLocks noGrp="1"/>
          </p:cNvSpPr>
          <p:nvPr>
            <p:ph type="sldNum" sz="quarter" idx="12"/>
          </p:nvPr>
        </p:nvSpPr>
        <p:spPr>
          <a:xfrm>
            <a:off x="6956612" y="6392582"/>
            <a:ext cx="2133600" cy="365125"/>
          </a:xfrm>
        </p:spPr>
        <p:txBody>
          <a:bodyPr/>
          <a:lstStyle>
            <a:lvl1pPr>
              <a:defRPr sz="1100"/>
            </a:lvl1pPr>
          </a:lstStyle>
          <a:p>
            <a:pPr>
              <a:defRPr/>
            </a:pPr>
            <a:fld id="{6DA6421A-BBF0-4D95-B3C5-9AF28575A026}" type="slidenum">
              <a:rPr lang="x-none" smtClean="0"/>
              <a:pPr>
                <a:defRPr/>
              </a:pPr>
              <a:t>‹#›</a:t>
            </a:fld>
            <a:endParaRPr lang="en-US"/>
          </a:p>
        </p:txBody>
      </p:sp>
    </p:spTree>
    <p:extLst>
      <p:ext uri="{BB962C8B-B14F-4D97-AF65-F5344CB8AC3E}">
        <p14:creationId xmlns:p14="http://schemas.microsoft.com/office/powerpoint/2010/main" val="16597452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01929" y="1187620"/>
            <a:ext cx="8740142" cy="5377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29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9" y="107576"/>
            <a:ext cx="8761270" cy="1228078"/>
          </a:xfrm>
          <a:prstGeom prst="rect">
            <a:avLst/>
          </a:prstGeom>
        </p:spPr>
        <p:txBody>
          <a:bodyPr vert="horz" lIns="91440" tIns="45720" rIns="91440" bIns="45720" rtlCol="0" anchor="ctr" anchorCtr="0">
            <a:noAutofit/>
          </a:bodyPr>
          <a:lstStyle/>
          <a:p>
            <a:r>
              <a:rPr lang="en-US"/>
              <a:t>Click to edit Master title style</a:t>
            </a:r>
            <a:endParaRPr dirty="0"/>
          </a:p>
        </p:txBody>
      </p:sp>
      <p:sp>
        <p:nvSpPr>
          <p:cNvPr id="7" name="Date Placeholder 3"/>
          <p:cNvSpPr>
            <a:spLocks noGrp="1"/>
          </p:cNvSpPr>
          <p:nvPr>
            <p:ph type="dt" sz="half" idx="2"/>
          </p:nvPr>
        </p:nvSpPr>
        <p:spPr>
          <a:xfrm>
            <a:off x="5616077" y="6319464"/>
            <a:ext cx="995340" cy="365125"/>
          </a:xfrm>
          <a:prstGeom prst="rect">
            <a:avLst/>
          </a:prstGeom>
        </p:spPr>
        <p:txBody>
          <a:bodyPr vert="horz" lIns="91440" tIns="45720" rIns="91440" bIns="45720" rtlCol="0" anchor="ctr"/>
          <a:lstStyle>
            <a:lvl1pPr algn="r">
              <a:defRPr sz="750">
                <a:solidFill>
                  <a:srgbClr val="A6A6A6"/>
                </a:solidFill>
              </a:defRPr>
            </a:lvl1pPr>
          </a:lstStyle>
          <a:p>
            <a:pPr>
              <a:defRPr/>
            </a:pPr>
            <a:endParaRPr lang="en-US"/>
          </a:p>
        </p:txBody>
      </p:sp>
      <p:sp>
        <p:nvSpPr>
          <p:cNvPr id="8" name="Slide Number Placeholder 5"/>
          <p:cNvSpPr>
            <a:spLocks noGrp="1"/>
          </p:cNvSpPr>
          <p:nvPr>
            <p:ph type="sldNum" sz="quarter" idx="4"/>
          </p:nvPr>
        </p:nvSpPr>
        <p:spPr>
          <a:xfrm>
            <a:off x="6618716" y="6319464"/>
            <a:ext cx="578238" cy="365125"/>
          </a:xfrm>
          <a:prstGeom prst="rect">
            <a:avLst/>
          </a:prstGeom>
        </p:spPr>
        <p:txBody>
          <a:bodyPr vert="horz" lIns="91440" tIns="45720" rIns="91440" bIns="45720" rtlCol="0" anchor="ctr"/>
          <a:lstStyle>
            <a:lvl1pPr algn="r">
              <a:defRPr sz="900">
                <a:solidFill>
                  <a:srgbClr val="A6A6A6"/>
                </a:solidFill>
              </a:defRPr>
            </a:lvl1pPr>
          </a:lstStyle>
          <a:p>
            <a:pPr>
              <a:defRPr/>
            </a:pPr>
            <a:fld id="{6DA6421A-BBF0-4D95-B3C5-9AF28575A026}" type="slidenum">
              <a:rPr lang="x-none" smtClean="0"/>
              <a:pPr>
                <a:defRPr/>
              </a:pPr>
              <a:t>‹#›</a:t>
            </a:fld>
            <a:endParaRPr lang="en-US"/>
          </a:p>
        </p:txBody>
      </p:sp>
      <p:sp>
        <p:nvSpPr>
          <p:cNvPr id="10" name="Content Placeholder 2"/>
          <p:cNvSpPr>
            <a:spLocks noGrp="1"/>
          </p:cNvSpPr>
          <p:nvPr>
            <p:ph idx="1"/>
          </p:nvPr>
        </p:nvSpPr>
        <p:spPr>
          <a:xfrm>
            <a:off x="189779" y="1601996"/>
            <a:ext cx="8761270" cy="4343400"/>
          </a:xfrm>
        </p:spPr>
        <p:txBody>
          <a:bodyPr/>
          <a:lstStyle>
            <a:lvl1pPr>
              <a:spcBef>
                <a:spcPts val="900"/>
              </a:spcBef>
              <a:defRPr sz="1800"/>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81131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A6421A-BBF0-4D95-B3C5-9AF28575A026}" type="slidenum">
              <a:rPr lang="x-none" smtClean="0"/>
              <a:pPr>
                <a:defRPr/>
              </a:pPr>
              <a:t>‹#›</a:t>
            </a:fld>
            <a:endParaRPr lang="en-US"/>
          </a:p>
        </p:txBody>
      </p:sp>
    </p:spTree>
    <p:extLst>
      <p:ext uri="{BB962C8B-B14F-4D97-AF65-F5344CB8AC3E}">
        <p14:creationId xmlns:p14="http://schemas.microsoft.com/office/powerpoint/2010/main" val="205075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8155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04800" y="990600"/>
            <a:ext cx="8610600"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63000" y="6553200"/>
            <a:ext cx="381000" cy="29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panose="020F0502020204030204" pitchFamily="34" charset="0"/>
              </a:defRPr>
            </a:lvl1pPr>
          </a:lstStyle>
          <a:p>
            <a:pPr>
              <a:defRPr/>
            </a:pPr>
            <a:fld id="{6DA6421A-BBF0-4D95-B3C5-9AF28575A026}" type="slidenum">
              <a:rPr lang="x-none" smtClean="0"/>
              <a:pPr>
                <a:defRPr/>
              </a:pPr>
              <a:t>‹#›</a:t>
            </a:fld>
            <a:endParaRPr lang="en-US"/>
          </a:p>
        </p:txBody>
      </p:sp>
    </p:spTree>
    <p:extLst>
      <p:ext uri="{BB962C8B-B14F-4D97-AF65-F5344CB8AC3E}">
        <p14:creationId xmlns:p14="http://schemas.microsoft.com/office/powerpoint/2010/main" val="405558573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38" r:id="rId10"/>
  </p:sldLayoutIdLst>
  <p:hf hdr="0" ftr="0" dt="0"/>
  <p:txStyles>
    <p:titleStyle>
      <a:lvl1pPr algn="ctr" rtl="0" eaLnBrk="1" fontAlgn="base" hangingPunct="1">
        <a:spcBef>
          <a:spcPct val="0"/>
        </a:spcBef>
        <a:spcAft>
          <a:spcPct val="0"/>
        </a:spcAft>
        <a:defRPr sz="44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1B323B-0185-45A8-A0BE-9DA1D1C38851}"/>
              </a:ext>
            </a:extLst>
          </p:cNvPr>
          <p:cNvSpPr>
            <a:spLocks noGrp="1" noChangeArrowheads="1"/>
          </p:cNvSpPr>
          <p:nvPr>
            <p:ph type="title"/>
          </p:nvPr>
        </p:nvSpPr>
        <p:spPr bwMode="auto">
          <a:xfrm>
            <a:off x="471488" y="322263"/>
            <a:ext cx="646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2051" name="Rectangle 3">
            <a:extLst>
              <a:ext uri="{FF2B5EF4-FFF2-40B4-BE49-F238E27FC236}">
                <a16:creationId xmlns:a16="http://schemas.microsoft.com/office/drawing/2014/main" id="{FABF62D7-2D73-401B-84F0-2FB9D60BF462}"/>
              </a:ext>
            </a:extLst>
          </p:cNvPr>
          <p:cNvSpPr>
            <a:spLocks noGrp="1" noChangeArrowheads="1"/>
          </p:cNvSpPr>
          <p:nvPr>
            <p:ph type="body" idx="1"/>
          </p:nvPr>
        </p:nvSpPr>
        <p:spPr bwMode="auto">
          <a:xfrm>
            <a:off x="849313" y="1130300"/>
            <a:ext cx="6084887"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id="{E523FC61-8479-469E-B8EF-E5D8C0CCCD4C}"/>
              </a:ext>
            </a:extLst>
          </p:cNvPr>
          <p:cNvSpPr>
            <a:spLocks noGrp="1" noChangeArrowheads="1"/>
          </p:cNvSpPr>
          <p:nvPr>
            <p:ph type="sldNum" sz="quarter" idx="4"/>
          </p:nvPr>
        </p:nvSpPr>
        <p:spPr bwMode="auto">
          <a:xfrm>
            <a:off x="179388" y="65976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31AE1C3F-86C1-438D-AA2B-58E3C33693C4}" type="slidenum">
              <a:rPr lang="de-DE" altLang="en-US"/>
              <a:pPr/>
              <a:t>‹#›</a:t>
            </a:fld>
            <a:r>
              <a:rPr lang="de-DE" altLang="en-US"/>
              <a:t>/34</a:t>
            </a:r>
          </a:p>
        </p:txBody>
      </p:sp>
      <p:sp>
        <p:nvSpPr>
          <p:cNvPr id="1574" name="Rectangle 550">
            <a:extLst>
              <a:ext uri="{FF2B5EF4-FFF2-40B4-BE49-F238E27FC236}">
                <a16:creationId xmlns:a16="http://schemas.microsoft.com/office/drawing/2014/main" id="{E8A3F879-4843-4B21-97D5-CA3E54B637EC}"/>
              </a:ext>
            </a:extLst>
          </p:cNvPr>
          <p:cNvSpPr>
            <a:spLocks noGrp="1" noChangeArrowheads="1"/>
          </p:cNvSpPr>
          <p:nvPr>
            <p:ph type="ftr" sz="quarter" idx="3"/>
          </p:nvPr>
        </p:nvSpPr>
        <p:spPr bwMode="auto">
          <a:xfrm>
            <a:off x="2411413" y="6524625"/>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de-DE"/>
              <a:t>Chapter 1 of </a:t>
            </a:r>
            <a:r>
              <a:rPr lang="de-DE" i="1"/>
              <a:t>Understanding Cryptography</a:t>
            </a:r>
            <a:r>
              <a:rPr lang="de-DE"/>
              <a:t> by Christof Paar and Jan Pelzl</a:t>
            </a:r>
          </a:p>
        </p:txBody>
      </p:sp>
    </p:spTree>
    <p:extLst>
      <p:ext uri="{BB962C8B-B14F-4D97-AF65-F5344CB8AC3E}">
        <p14:creationId xmlns:p14="http://schemas.microsoft.com/office/powerpoint/2010/main" val="563505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vsecurity.info/" TargetMode="External"/><Relationship Id="rId2" Type="http://schemas.openxmlformats.org/officeDocument/2006/relationships/hyperlink" Target="http://crypto-textbook.com/"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w704skq5q_8" TargetMode="External"/><Relationship Id="rId2" Type="http://schemas.openxmlformats.org/officeDocument/2006/relationships/hyperlink" Target="https://www.cryptool.org/en/" TargetMode="External"/><Relationship Id="rId1" Type="http://schemas.openxmlformats.org/officeDocument/2006/relationships/slideLayout" Target="../slideLayouts/slideLayout2.xml"/><Relationship Id="rId4" Type="http://schemas.openxmlformats.org/officeDocument/2006/relationships/hyperlink" Target="http://www.iacr.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Cryptography</a:t>
            </a:r>
          </a:p>
        </p:txBody>
      </p:sp>
      <p:sp>
        <p:nvSpPr>
          <p:cNvPr id="6" name="TextBox 5">
            <a:extLst>
              <a:ext uri="{FF2B5EF4-FFF2-40B4-BE49-F238E27FC236}">
                <a16:creationId xmlns:a16="http://schemas.microsoft.com/office/drawing/2014/main" id="{868DF309-4E51-4944-8ED8-257BFA15025A}"/>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4" name="Picture 3" descr="chp_lock_binary.jpg">
            <a:extLst>
              <a:ext uri="{FF2B5EF4-FFF2-40B4-BE49-F238E27FC236}">
                <a16:creationId xmlns:a16="http://schemas.microsoft.com/office/drawing/2014/main" id="{3B47A5C6-4C22-495B-91C9-754A94BABF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419600"/>
            <a:ext cx="2705100" cy="1940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9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1ECFD68C-8951-4488-B550-1B5C7A70124B}"/>
              </a:ext>
            </a:extLst>
          </p:cNvPr>
          <p:cNvSpPr>
            <a:spLocks noGrp="1" noChangeArrowheads="1"/>
          </p:cNvSpPr>
          <p:nvPr>
            <p:ph type="title"/>
          </p:nvPr>
        </p:nvSpPr>
        <p:spPr>
          <a:xfrm>
            <a:off x="1447800" y="135881"/>
            <a:ext cx="6462712" cy="515937"/>
          </a:xfrm>
        </p:spPr>
        <p:txBody>
          <a:bodyPr/>
          <a:lstStyle/>
          <a:p>
            <a:pPr marL="0" indent="0" algn="ctr">
              <a:buNone/>
            </a:pPr>
            <a:r>
              <a:rPr lang="de-DE" altLang="en-US" sz="4000" dirty="0">
                <a:solidFill>
                  <a:srgbClr val="0070C0"/>
                </a:solidFill>
                <a:latin typeface="Calibri" panose="020F0502020204030204" pitchFamily="34" charset="0"/>
                <a:ea typeface="Tahoma" panose="020B0604030504040204" pitchFamily="34" charset="0"/>
                <a:cs typeface="Calibri" panose="020F0502020204030204" pitchFamily="34" charset="0"/>
              </a:rPr>
              <a:t>Symmetric Cryptography</a:t>
            </a:r>
          </a:p>
        </p:txBody>
      </p:sp>
      <p:sp>
        <p:nvSpPr>
          <p:cNvPr id="25605" name="Rectangle 3">
            <a:extLst>
              <a:ext uri="{FF2B5EF4-FFF2-40B4-BE49-F238E27FC236}">
                <a16:creationId xmlns:a16="http://schemas.microsoft.com/office/drawing/2014/main" id="{EA5F60FD-ED25-42E2-8C05-7212D9F7DE21}"/>
              </a:ext>
            </a:extLst>
          </p:cNvPr>
          <p:cNvSpPr>
            <a:spLocks noGrp="1" noChangeArrowheads="1"/>
          </p:cNvSpPr>
          <p:nvPr>
            <p:ph type="body" idx="1"/>
          </p:nvPr>
        </p:nvSpPr>
        <p:spPr>
          <a:xfrm>
            <a:off x="2232025" y="1077768"/>
            <a:ext cx="4679950" cy="646844"/>
          </a:xfrm>
          <a:noFill/>
          <a:ln w="25400">
            <a:solidFill>
              <a:srgbClr val="FF0000"/>
            </a:solidFill>
            <a:miter lim="800000"/>
            <a:headEnd/>
            <a:tailEnd/>
          </a:ln>
        </p:spPr>
        <p:txBody>
          <a:bodyPr/>
          <a:lstStyle/>
          <a:p>
            <a:pPr algn="ctr"/>
            <a:r>
              <a:rPr lang="de-DE" altLang="en-US" dirty="0"/>
              <a:t>Encryption equation	</a:t>
            </a:r>
            <a:r>
              <a:rPr lang="de-DE" altLang="en-US" b="1" dirty="0"/>
              <a:t>C = e</a:t>
            </a:r>
            <a:r>
              <a:rPr lang="de-DE" altLang="en-US" b="1" baseline="-25000" dirty="0"/>
              <a:t>K</a:t>
            </a:r>
            <a:r>
              <a:rPr lang="de-DE" altLang="en-US" b="1" dirty="0"/>
              <a:t>(P)</a:t>
            </a:r>
          </a:p>
          <a:p>
            <a:pPr algn="ctr"/>
            <a:r>
              <a:rPr lang="de-DE" altLang="en-US" dirty="0"/>
              <a:t>Decryption equation	</a:t>
            </a:r>
            <a:r>
              <a:rPr lang="de-DE" altLang="en-US" b="1" dirty="0"/>
              <a:t>P = d</a:t>
            </a:r>
            <a:r>
              <a:rPr lang="de-DE" altLang="en-US" b="1" baseline="-25000" dirty="0"/>
              <a:t>K</a:t>
            </a:r>
            <a:r>
              <a:rPr lang="de-DE" altLang="en-US" b="1" dirty="0"/>
              <a:t>(C)</a:t>
            </a:r>
          </a:p>
        </p:txBody>
      </p:sp>
      <p:sp>
        <p:nvSpPr>
          <p:cNvPr id="25606" name="Rectangle 4">
            <a:extLst>
              <a:ext uri="{FF2B5EF4-FFF2-40B4-BE49-F238E27FC236}">
                <a16:creationId xmlns:a16="http://schemas.microsoft.com/office/drawing/2014/main" id="{3BAEF4FC-3419-4EE9-85C0-3E110C90F2E1}"/>
              </a:ext>
            </a:extLst>
          </p:cNvPr>
          <p:cNvSpPr>
            <a:spLocks noChangeArrowheads="1"/>
          </p:cNvSpPr>
          <p:nvPr/>
        </p:nvSpPr>
        <p:spPr bwMode="auto">
          <a:xfrm>
            <a:off x="504031" y="3429000"/>
            <a:ext cx="8135938" cy="2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Important: The key must be transmitted via a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secure channel</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between Alice and Bob.</a:t>
            </a:r>
          </a:p>
          <a:p>
            <a:pPr lvl="0" eaLnBrk="0" hangingPunct="0">
              <a:lnSpc>
                <a:spcPct val="125000"/>
              </a:lnSpc>
              <a:spcBef>
                <a:spcPct val="25000"/>
              </a:spcBef>
              <a:buClr>
                <a:srgbClr val="007AC2"/>
              </a:buClr>
              <a:buSzPct val="120000"/>
              <a:buFontTx/>
              <a:buChar cha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secure channel can be realized, e.g., by a </a:t>
            </a:r>
            <a:r>
              <a:rPr lang="en-US" altLang="en-US" sz="1800" dirty="0">
                <a:solidFill>
                  <a:srgbClr val="000000"/>
                </a:solidFill>
              </a:rPr>
              <a:t>human courier or a secure key exchange mechanism (this will be covered later)</a:t>
            </a: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However, the system is only secure if an attacker does not learn the key K!</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None/>
              <a:tabLst/>
              <a:defRPr/>
            </a:pPr>
            <a:r>
              <a:rPr kumimoji="0" lang="en-US" altLang="en-US" sz="2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sym typeface="Symbol" panose="05050102010706020507" pitchFamily="18" charset="2"/>
              </a:rPr>
              <a:t></a:t>
            </a:r>
            <a:r>
              <a:rPr kumimoji="0" lang="en-US" altLang="en-US" sz="20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sym typeface="Symbol" panose="05050102010706020507" pitchFamily="18" charset="2"/>
              </a:rPr>
              <a:t> The problem of secure communication is reduced to secure transmission and storage of the key K</a:t>
            </a:r>
          </a:p>
        </p:txBody>
      </p:sp>
      <p:sp>
        <p:nvSpPr>
          <p:cNvPr id="25607" name="Rectangle 5">
            <a:extLst>
              <a:ext uri="{FF2B5EF4-FFF2-40B4-BE49-F238E27FC236}">
                <a16:creationId xmlns:a16="http://schemas.microsoft.com/office/drawing/2014/main" id="{78D83902-E7D4-43A8-8141-1D736E24E6CA}"/>
              </a:ext>
            </a:extLst>
          </p:cNvPr>
          <p:cNvSpPr>
            <a:spLocks noChangeArrowheads="1"/>
          </p:cNvSpPr>
          <p:nvPr/>
        </p:nvSpPr>
        <p:spPr bwMode="auto">
          <a:xfrm>
            <a:off x="539750" y="2060575"/>
            <a:ext cx="8353425" cy="112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Encryption and decryption are inverse operations if the same key K is used on both sides:</a:t>
            </a:r>
          </a:p>
          <a:p>
            <a:pPr marL="2057400" marR="0" lvl="4" indent="-228600" algn="l" defTabSz="914400" rtl="0" eaLnBrk="0" fontAlgn="base" latinLnBrk="0" hangingPunct="0">
              <a:lnSpc>
                <a:spcPct val="125000"/>
              </a:lnSpc>
              <a:spcBef>
                <a:spcPct val="25000"/>
              </a:spcBef>
              <a:spcAft>
                <a:spcPct val="0"/>
              </a:spcAft>
              <a:buClr>
                <a:srgbClr val="007AC2"/>
              </a:buClr>
              <a:buSzPct val="120000"/>
              <a:buFontTx/>
              <a:buNone/>
              <a:tabLst/>
              <a:defRPr/>
            </a:pP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de-DE"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a:t>
            </a:r>
            <a:r>
              <a:rPr kumimoji="0" lang="de-DE" altLang="en-US" sz="24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rPr>
              <a:t>K</a:t>
            </a:r>
            <a:r>
              <a:rPr kumimoji="0" lang="de-DE"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 = d</a:t>
            </a:r>
            <a:r>
              <a:rPr kumimoji="0" lang="de-DE" altLang="en-US" sz="24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rPr>
              <a:t>K</a:t>
            </a:r>
            <a:r>
              <a:rPr kumimoji="0" lang="de-DE"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a:t>
            </a:r>
            <a:r>
              <a:rPr kumimoji="0" lang="de-DE" altLang="en-US" sz="24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rPr>
              <a:t>K</a:t>
            </a:r>
            <a:r>
              <a:rPr kumimoji="0" lang="de-DE"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 = P</a:t>
            </a:r>
            <a:endPar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Fußzeilenplatzhalter 4">
            <a:extLst>
              <a:ext uri="{FF2B5EF4-FFF2-40B4-BE49-F238E27FC236}">
                <a16:creationId xmlns:a16="http://schemas.microsoft.com/office/drawing/2014/main" id="{DA684026-5515-4888-8EC2-EC39B320477A}"/>
              </a:ext>
            </a:extLst>
          </p:cNvPr>
          <p:cNvSpPr>
            <a:spLocks noGrp="1"/>
          </p:cNvSpPr>
          <p:nvPr>
            <p:ph type="ftr" sz="quarter" idx="11"/>
          </p:nvPr>
        </p:nvSpPr>
        <p:spPr>
          <a:xfrm>
            <a:off x="3355876" y="6569075"/>
            <a:ext cx="4321175" cy="260350"/>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de-DE" altLang="en-US" dirty="0">
                <a:solidFill>
                  <a:schemeClr val="bg1">
                    <a:lumMod val="65000"/>
                  </a:schemeClr>
                </a:solidFill>
                <a:latin typeface="Calibri" panose="020F0502020204030204" pitchFamily="34" charset="0"/>
                <a:cs typeface="Calibri" panose="020F0502020204030204" pitchFamily="34" charset="0"/>
              </a:rPr>
              <a:t>Chapter 1 of Understanding Cryptography by Christof Paar and Jan Pelzl</a:t>
            </a:r>
          </a:p>
        </p:txBody>
      </p:sp>
      <p:sp>
        <p:nvSpPr>
          <p:cNvPr id="9" name="Slide Number Placeholder 3">
            <a:extLst>
              <a:ext uri="{FF2B5EF4-FFF2-40B4-BE49-F238E27FC236}">
                <a16:creationId xmlns:a16="http://schemas.microsoft.com/office/drawing/2014/main" id="{C20CFA12-487A-4544-9E08-76A89776FCA2}"/>
              </a:ext>
            </a:extLst>
          </p:cNvPr>
          <p:cNvSpPr txBox="1">
            <a:spLocks/>
          </p:cNvSpPr>
          <p:nvPr/>
        </p:nvSpPr>
        <p:spPr>
          <a:xfrm>
            <a:off x="8763000" y="6614984"/>
            <a:ext cx="381000" cy="220362"/>
          </a:xfrm>
          <a:prstGeom prst="rect">
            <a:avLst/>
          </a:prstGeom>
        </p:spPr>
        <p:txBody>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defRPr/>
            </a:pPr>
            <a:fld id="{B8F5A54C-6434-4C3B-9388-99B9EA1C42C7}" type="slidenum">
              <a:rPr lang="x-none" sz="1000" smtClean="0">
                <a:solidFill>
                  <a:schemeClr val="tx1"/>
                </a:solidFill>
                <a:latin typeface="Calibri" panose="020F0502020204030204" pitchFamily="34" charset="0"/>
                <a:cs typeface="Calibri" panose="020F0502020204030204" pitchFamily="34" charset="0"/>
              </a:rPr>
              <a:pPr algn="r">
                <a:defRPr/>
              </a:pPr>
              <a:t>10</a:t>
            </a:fld>
            <a:endParaRPr lang="en-US" sz="10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1059-86EB-46B2-BF5F-FF690A74FF4C}"/>
              </a:ext>
            </a:extLst>
          </p:cNvPr>
          <p:cNvSpPr>
            <a:spLocks noGrp="1"/>
          </p:cNvSpPr>
          <p:nvPr>
            <p:ph type="title"/>
          </p:nvPr>
        </p:nvSpPr>
        <p:spPr>
          <a:xfrm>
            <a:off x="192505" y="152400"/>
            <a:ext cx="8763000" cy="815546"/>
          </a:xfrm>
        </p:spPr>
        <p:txBody>
          <a:bodyPr/>
          <a:lstStyle/>
          <a:p>
            <a:r>
              <a:rPr lang="de-DE" altLang="en-US" sz="4000" dirty="0">
                <a:cs typeface="Calibri" panose="020F0502020204030204" pitchFamily="34" charset="0"/>
              </a:rPr>
              <a:t>Symmetric Cryptography - Summary</a:t>
            </a:r>
            <a:endParaRPr lang="en-US" sz="4000" dirty="0"/>
          </a:p>
        </p:txBody>
      </p:sp>
      <p:sp>
        <p:nvSpPr>
          <p:cNvPr id="4" name="Slide Number Placeholder 3">
            <a:extLst>
              <a:ext uri="{FF2B5EF4-FFF2-40B4-BE49-F238E27FC236}">
                <a16:creationId xmlns:a16="http://schemas.microsoft.com/office/drawing/2014/main" id="{63F9BDD7-0555-4834-B5B5-EC9B094946A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11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pic>
        <p:nvPicPr>
          <p:cNvPr id="5" name="Picture 4">
            <a:extLst>
              <a:ext uri="{FF2B5EF4-FFF2-40B4-BE49-F238E27FC236}">
                <a16:creationId xmlns:a16="http://schemas.microsoft.com/office/drawing/2014/main" id="{EBEBC858-8F0F-4BEC-B0EC-5E9E38C3B563}"/>
              </a:ext>
            </a:extLst>
          </p:cNvPr>
          <p:cNvPicPr>
            <a:picLocks noChangeAspect="1"/>
          </p:cNvPicPr>
          <p:nvPr/>
        </p:nvPicPr>
        <p:blipFill>
          <a:blip r:embed="rId2"/>
          <a:stretch>
            <a:fillRect/>
          </a:stretch>
        </p:blipFill>
        <p:spPr>
          <a:xfrm>
            <a:off x="147865" y="1318478"/>
            <a:ext cx="8924470" cy="4830644"/>
          </a:xfrm>
          <a:prstGeom prst="rect">
            <a:avLst/>
          </a:prstGeom>
        </p:spPr>
      </p:pic>
    </p:spTree>
    <p:extLst>
      <p:ext uri="{BB962C8B-B14F-4D97-AF65-F5344CB8AC3E}">
        <p14:creationId xmlns:p14="http://schemas.microsoft.com/office/powerpoint/2010/main" val="139801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85147" y="3307587"/>
            <a:ext cx="1073822" cy="1355310"/>
          </a:xfrm>
          <a:prstGeom prst="rect">
            <a:avLst/>
          </a:prstGeom>
          <a:blipFill>
            <a:blip r:embed="rId3" cstate="print"/>
            <a:stretch>
              <a:fillRect/>
            </a:stretch>
          </a:blipFill>
        </p:spPr>
        <p:txBody>
          <a:bodyPr wrap="square" lIns="0" tIns="0" rIns="0" bIns="0" rtlCol="0"/>
          <a:lstStyle/>
          <a:p>
            <a:endParaRPr sz="2138"/>
          </a:p>
        </p:txBody>
      </p:sp>
      <p:sp>
        <p:nvSpPr>
          <p:cNvPr id="3" name="object 3"/>
          <p:cNvSpPr txBox="1"/>
          <p:nvPr/>
        </p:nvSpPr>
        <p:spPr>
          <a:xfrm>
            <a:off x="4087556" y="1685235"/>
            <a:ext cx="2892523" cy="1355243"/>
          </a:xfrm>
          <a:prstGeom prst="rect">
            <a:avLst/>
          </a:prstGeom>
        </p:spPr>
        <p:txBody>
          <a:bodyPr vert="horz" wrap="square" lIns="0" tIns="0" rIns="0" bIns="0" rtlCol="0">
            <a:spAutoFit/>
          </a:bodyPr>
          <a:lstStyle/>
          <a:p>
            <a:pPr marL="10860"/>
            <a:r>
              <a:rPr sz="1368" b="1" spc="-9" dirty="0">
                <a:solidFill>
                  <a:srgbClr val="232021"/>
                </a:solidFill>
                <a:latin typeface="Arial"/>
                <a:cs typeface="Arial"/>
              </a:rPr>
              <a:t>Ne</a:t>
            </a:r>
            <a:r>
              <a:rPr sz="1368" b="1" dirty="0">
                <a:solidFill>
                  <a:srgbClr val="232021"/>
                </a:solidFill>
                <a:latin typeface="Arial"/>
                <a:cs typeface="Arial"/>
              </a:rPr>
              <a:t>w</a:t>
            </a:r>
            <a:r>
              <a:rPr sz="1368" b="1" spc="4" dirty="0">
                <a:solidFill>
                  <a:srgbClr val="232021"/>
                </a:solidFill>
                <a:latin typeface="Arial"/>
                <a:cs typeface="Arial"/>
              </a:rPr>
              <a:t> I</a:t>
            </a:r>
            <a:r>
              <a:rPr sz="1368" b="1" dirty="0">
                <a:solidFill>
                  <a:srgbClr val="232021"/>
                </a:solidFill>
                <a:latin typeface="Arial"/>
                <a:cs typeface="Arial"/>
              </a:rPr>
              <a:t>d</a:t>
            </a:r>
            <a:r>
              <a:rPr sz="1368" b="1" spc="-9" dirty="0">
                <a:solidFill>
                  <a:srgbClr val="232021"/>
                </a:solidFill>
                <a:latin typeface="Arial"/>
                <a:cs typeface="Arial"/>
              </a:rPr>
              <a:t>e</a:t>
            </a:r>
            <a:r>
              <a:rPr sz="1368" b="1" spc="-30" dirty="0">
                <a:solidFill>
                  <a:srgbClr val="232021"/>
                </a:solidFill>
                <a:latin typeface="Arial"/>
                <a:cs typeface="Arial"/>
              </a:rPr>
              <a:t>a</a:t>
            </a:r>
            <a:r>
              <a:rPr sz="1368" b="1" dirty="0">
                <a:solidFill>
                  <a:srgbClr val="232021"/>
                </a:solidFill>
                <a:latin typeface="Arial"/>
                <a:cs typeface="Arial"/>
              </a:rPr>
              <a:t>:</a:t>
            </a:r>
            <a:endParaRPr sz="1368" dirty="0">
              <a:latin typeface="Arial"/>
              <a:cs typeface="Arial"/>
            </a:endParaRPr>
          </a:p>
          <a:p>
            <a:pPr>
              <a:spcBef>
                <a:spcPts val="39"/>
              </a:spcBef>
            </a:pPr>
            <a:endParaRPr sz="1411" dirty="0">
              <a:latin typeface="Times New Roman"/>
              <a:cs typeface="Times New Roman"/>
            </a:endParaRPr>
          </a:p>
          <a:p>
            <a:pPr marL="792220" indent="-781903"/>
            <a:r>
              <a:rPr sz="1368" spc="-9" dirty="0">
                <a:solidFill>
                  <a:srgbClr val="232021"/>
                </a:solidFill>
                <a:latin typeface="Arial"/>
                <a:cs typeface="Arial"/>
              </a:rPr>
              <a:t>U</a:t>
            </a:r>
            <a:r>
              <a:rPr sz="1368" spc="9" dirty="0">
                <a:solidFill>
                  <a:srgbClr val="232021"/>
                </a:solidFill>
                <a:latin typeface="Arial"/>
                <a:cs typeface="Arial"/>
              </a:rPr>
              <a:t>s</a:t>
            </a:r>
            <a:r>
              <a:rPr sz="1368" dirty="0">
                <a:solidFill>
                  <a:srgbClr val="232021"/>
                </a:solidFill>
                <a:latin typeface="Arial"/>
                <a:cs typeface="Arial"/>
              </a:rPr>
              <a:t>e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a:t>
            </a:r>
            <a:r>
              <a:rPr sz="1368" spc="-17" dirty="0">
                <a:solidFill>
                  <a:srgbClr val="232021"/>
                </a:solidFill>
                <a:latin typeface="Arial"/>
                <a:cs typeface="Arial"/>
              </a:rPr>
              <a:t> </a:t>
            </a:r>
            <a:r>
              <a:rPr sz="1368" spc="-9" dirty="0">
                <a:solidFill>
                  <a:srgbClr val="232021"/>
                </a:solidFill>
                <a:latin typeface="Arial"/>
                <a:cs typeface="Arial"/>
              </a:rPr>
              <a:t>„goo</a:t>
            </a:r>
            <a:r>
              <a:rPr sz="1368" dirty="0">
                <a:solidFill>
                  <a:srgbClr val="232021"/>
                </a:solidFill>
                <a:latin typeface="Arial"/>
                <a:cs typeface="Arial"/>
              </a:rPr>
              <a:t>d </a:t>
            </a:r>
            <a:r>
              <a:rPr sz="1368" spc="-9" dirty="0">
                <a:solidFill>
                  <a:srgbClr val="232021"/>
                </a:solidFill>
                <a:latin typeface="Arial"/>
                <a:cs typeface="Arial"/>
              </a:rPr>
              <a:t>o</a:t>
            </a:r>
            <a:r>
              <a:rPr sz="1368" dirty="0">
                <a:solidFill>
                  <a:srgbClr val="232021"/>
                </a:solidFill>
                <a:latin typeface="Arial"/>
                <a:cs typeface="Arial"/>
              </a:rPr>
              <a:t>ld</a:t>
            </a:r>
            <a:r>
              <a:rPr sz="1368" spc="-17" dirty="0">
                <a:solidFill>
                  <a:srgbClr val="232021"/>
                </a:solidFill>
                <a:latin typeface="Arial"/>
                <a:cs typeface="Arial"/>
              </a:rPr>
              <a:t> </a:t>
            </a:r>
            <a:r>
              <a:rPr sz="1368" spc="21" dirty="0">
                <a:solidFill>
                  <a:srgbClr val="232021"/>
                </a:solidFill>
                <a:latin typeface="Arial"/>
                <a:cs typeface="Arial"/>
              </a:rPr>
              <a:t>m</a:t>
            </a:r>
            <a:r>
              <a:rPr sz="1368" spc="-30" dirty="0">
                <a:solidFill>
                  <a:srgbClr val="232021"/>
                </a:solidFill>
                <a:latin typeface="Arial"/>
                <a:cs typeface="Arial"/>
              </a:rPr>
              <a:t>a</a:t>
            </a:r>
            <a:r>
              <a:rPr sz="1368" dirty="0">
                <a:solidFill>
                  <a:srgbClr val="232021"/>
                </a:solidFill>
                <a:latin typeface="Arial"/>
                <a:cs typeface="Arial"/>
              </a:rPr>
              <a:t>il</a:t>
            </a:r>
            <a:r>
              <a:rPr sz="1368" spc="-9" dirty="0">
                <a:solidFill>
                  <a:srgbClr val="232021"/>
                </a:solidFill>
                <a:latin typeface="Arial"/>
                <a:cs typeface="Arial"/>
              </a:rPr>
              <a:t>bo</a:t>
            </a:r>
            <a:r>
              <a:rPr sz="1368" spc="-34" dirty="0">
                <a:solidFill>
                  <a:srgbClr val="232021"/>
                </a:solidFill>
                <a:latin typeface="Arial"/>
                <a:cs typeface="Arial"/>
              </a:rPr>
              <a:t>x</a:t>
            </a:r>
            <a:r>
              <a:rPr sz="1368" dirty="0">
                <a:solidFill>
                  <a:srgbClr val="232021"/>
                </a:solidFill>
                <a:latin typeface="Arial"/>
                <a:cs typeface="Arial"/>
              </a:rPr>
              <a:t>“ </a:t>
            </a:r>
            <a:r>
              <a:rPr sz="1368" spc="-9" dirty="0">
                <a:solidFill>
                  <a:srgbClr val="232021"/>
                </a:solidFill>
                <a:latin typeface="Arial"/>
                <a:cs typeface="Arial"/>
              </a:rPr>
              <a:t>pr</a:t>
            </a:r>
            <a:r>
              <a:rPr sz="1368" dirty="0">
                <a:solidFill>
                  <a:srgbClr val="232021"/>
                </a:solidFill>
                <a:latin typeface="Arial"/>
                <a:cs typeface="Arial"/>
              </a:rPr>
              <a:t>i</a:t>
            </a:r>
            <a:r>
              <a:rPr sz="1368" spc="-9" dirty="0">
                <a:solidFill>
                  <a:srgbClr val="232021"/>
                </a:solidFill>
                <a:latin typeface="Arial"/>
                <a:cs typeface="Arial"/>
              </a:rPr>
              <a:t>n</a:t>
            </a:r>
            <a:r>
              <a:rPr sz="1368" spc="9" dirty="0">
                <a:solidFill>
                  <a:srgbClr val="232021"/>
                </a:solidFill>
                <a:latin typeface="Arial"/>
                <a:cs typeface="Arial"/>
              </a:rPr>
              <a:t>c</a:t>
            </a:r>
            <a:r>
              <a:rPr sz="1368" dirty="0">
                <a:solidFill>
                  <a:srgbClr val="232021"/>
                </a:solidFill>
                <a:latin typeface="Arial"/>
                <a:cs typeface="Arial"/>
              </a:rPr>
              <a:t>i</a:t>
            </a:r>
            <a:r>
              <a:rPr sz="1368" spc="-30" dirty="0">
                <a:solidFill>
                  <a:srgbClr val="232021"/>
                </a:solidFill>
                <a:latin typeface="Arial"/>
                <a:cs typeface="Arial"/>
              </a:rPr>
              <a:t>p</a:t>
            </a:r>
            <a:r>
              <a:rPr sz="1368" dirty="0">
                <a:solidFill>
                  <a:srgbClr val="232021"/>
                </a:solidFill>
                <a:latin typeface="Arial"/>
                <a:cs typeface="Arial"/>
              </a:rPr>
              <a:t>l</a:t>
            </a:r>
            <a:r>
              <a:rPr sz="1368" spc="-9" dirty="0">
                <a:solidFill>
                  <a:srgbClr val="232021"/>
                </a:solidFill>
                <a:latin typeface="Arial"/>
                <a:cs typeface="Arial"/>
              </a:rPr>
              <a:t>e</a:t>
            </a:r>
            <a:r>
              <a:rPr sz="1368" dirty="0">
                <a:solidFill>
                  <a:srgbClr val="232021"/>
                </a:solidFill>
                <a:latin typeface="Arial"/>
                <a:cs typeface="Arial"/>
              </a:rPr>
              <a:t>:</a:t>
            </a:r>
            <a:endParaRPr sz="1368" dirty="0">
              <a:latin typeface="Arial"/>
              <a:cs typeface="Arial"/>
            </a:endParaRPr>
          </a:p>
          <a:p>
            <a:pPr>
              <a:lnSpc>
                <a:spcPct val="100000"/>
              </a:lnSpc>
            </a:pPr>
            <a:endParaRPr sz="1368" dirty="0">
              <a:latin typeface="Times New Roman"/>
              <a:cs typeface="Times New Roman"/>
            </a:endParaRPr>
          </a:p>
          <a:p>
            <a:pPr>
              <a:spcBef>
                <a:spcPts val="10"/>
              </a:spcBef>
            </a:pPr>
            <a:endParaRPr sz="1924" dirty="0">
              <a:latin typeface="Times New Roman"/>
              <a:cs typeface="Times New Roman"/>
            </a:endParaRPr>
          </a:p>
          <a:p>
            <a:pPr marL="792220"/>
            <a:r>
              <a:rPr sz="1368" b="1" spc="4" dirty="0">
                <a:solidFill>
                  <a:srgbClr val="232021"/>
                </a:solidFill>
                <a:latin typeface="Arial"/>
                <a:cs typeface="Arial"/>
              </a:rPr>
              <a:t>E</a:t>
            </a:r>
            <a:r>
              <a:rPr sz="1368" b="1" spc="-9" dirty="0">
                <a:solidFill>
                  <a:srgbClr val="232021"/>
                </a:solidFill>
                <a:latin typeface="Arial"/>
                <a:cs typeface="Arial"/>
              </a:rPr>
              <a:t>ve</a:t>
            </a:r>
            <a:r>
              <a:rPr sz="1368" b="1" spc="17" dirty="0">
                <a:solidFill>
                  <a:srgbClr val="232021"/>
                </a:solidFill>
                <a:latin typeface="Arial"/>
                <a:cs typeface="Arial"/>
              </a:rPr>
              <a:t>r</a:t>
            </a:r>
            <a:r>
              <a:rPr sz="1368" b="1" spc="-68" dirty="0">
                <a:solidFill>
                  <a:srgbClr val="232021"/>
                </a:solidFill>
                <a:latin typeface="Arial"/>
                <a:cs typeface="Arial"/>
              </a:rPr>
              <a:t>y</a:t>
            </a:r>
            <a:r>
              <a:rPr sz="1368" b="1" dirty="0">
                <a:solidFill>
                  <a:srgbClr val="232021"/>
                </a:solidFill>
                <a:latin typeface="Arial"/>
                <a:cs typeface="Arial"/>
              </a:rPr>
              <a:t>one </a:t>
            </a:r>
            <a:r>
              <a:rPr sz="1368" spc="9" dirty="0">
                <a:solidFill>
                  <a:srgbClr val="232021"/>
                </a:solidFill>
                <a:latin typeface="Arial"/>
                <a:cs typeface="Arial"/>
              </a:rPr>
              <a:t>c</a:t>
            </a:r>
            <a:r>
              <a:rPr sz="1368" spc="-9" dirty="0">
                <a:solidFill>
                  <a:srgbClr val="232021"/>
                </a:solidFill>
                <a:latin typeface="Arial"/>
                <a:cs typeface="Arial"/>
              </a:rPr>
              <a:t>a</a:t>
            </a:r>
            <a:r>
              <a:rPr sz="1368" dirty="0">
                <a:solidFill>
                  <a:srgbClr val="232021"/>
                </a:solidFill>
                <a:latin typeface="Arial"/>
                <a:cs typeface="Arial"/>
              </a:rPr>
              <a:t>n </a:t>
            </a:r>
            <a:r>
              <a:rPr sz="1368" spc="-9" dirty="0">
                <a:solidFill>
                  <a:srgbClr val="232021"/>
                </a:solidFill>
                <a:latin typeface="Arial"/>
                <a:cs typeface="Arial"/>
              </a:rPr>
              <a:t>dro</a:t>
            </a:r>
            <a:r>
              <a:rPr sz="1368" dirty="0">
                <a:solidFill>
                  <a:srgbClr val="232021"/>
                </a:solidFill>
                <a:latin typeface="Arial"/>
                <a:cs typeface="Arial"/>
              </a:rPr>
              <a:t>p a l</a:t>
            </a:r>
            <a:r>
              <a:rPr sz="1368" spc="-30" dirty="0">
                <a:solidFill>
                  <a:srgbClr val="232021"/>
                </a:solidFill>
                <a:latin typeface="Arial"/>
                <a:cs typeface="Arial"/>
              </a:rPr>
              <a:t>e</a:t>
            </a:r>
            <a:r>
              <a:rPr sz="1368" spc="4" dirty="0">
                <a:solidFill>
                  <a:srgbClr val="232021"/>
                </a:solidFill>
                <a:latin typeface="Arial"/>
                <a:cs typeface="Arial"/>
              </a:rPr>
              <a:t>tt</a:t>
            </a:r>
            <a:r>
              <a:rPr sz="1368" spc="-9" dirty="0">
                <a:solidFill>
                  <a:srgbClr val="232021"/>
                </a:solidFill>
                <a:latin typeface="Arial"/>
                <a:cs typeface="Arial"/>
              </a:rPr>
              <a:t>e</a:t>
            </a:r>
            <a:r>
              <a:rPr sz="1368" dirty="0">
                <a:solidFill>
                  <a:srgbClr val="232021"/>
                </a:solidFill>
                <a:latin typeface="Arial"/>
                <a:cs typeface="Arial"/>
              </a:rPr>
              <a:t>r</a:t>
            </a:r>
            <a:endParaRPr sz="1368" dirty="0">
              <a:latin typeface="Arial"/>
              <a:cs typeface="Arial"/>
            </a:endParaRPr>
          </a:p>
        </p:txBody>
      </p:sp>
      <p:sp>
        <p:nvSpPr>
          <p:cNvPr id="4" name="object 4"/>
          <p:cNvSpPr txBox="1"/>
          <p:nvPr/>
        </p:nvSpPr>
        <p:spPr>
          <a:xfrm>
            <a:off x="4087550" y="3718203"/>
            <a:ext cx="2297946" cy="467307"/>
          </a:xfrm>
          <a:prstGeom prst="rect">
            <a:avLst/>
          </a:prstGeom>
        </p:spPr>
        <p:txBody>
          <a:bodyPr vert="horz" wrap="square" lIns="0" tIns="0" rIns="0" bIns="0" rtlCol="0">
            <a:spAutoFit/>
          </a:bodyPr>
          <a:lstStyle/>
          <a:p>
            <a:pPr marL="10860" marR="4344">
              <a:lnSpc>
                <a:spcPct val="111300"/>
              </a:lnSpc>
            </a:pPr>
            <a:r>
              <a:rPr sz="1368" b="1" spc="-9" dirty="0">
                <a:solidFill>
                  <a:srgbClr val="232021"/>
                </a:solidFill>
                <a:latin typeface="Arial"/>
                <a:cs typeface="Arial"/>
              </a:rPr>
              <a:t>B</a:t>
            </a:r>
            <a:r>
              <a:rPr sz="1368" b="1" dirty="0">
                <a:solidFill>
                  <a:srgbClr val="232021"/>
                </a:solidFill>
                <a:latin typeface="Arial"/>
                <a:cs typeface="Arial"/>
              </a:rPr>
              <a:t>u</a:t>
            </a:r>
            <a:r>
              <a:rPr sz="1368" b="1" spc="-9" dirty="0">
                <a:solidFill>
                  <a:srgbClr val="232021"/>
                </a:solidFill>
                <a:latin typeface="Arial"/>
                <a:cs typeface="Arial"/>
              </a:rPr>
              <a:t>t</a:t>
            </a:r>
            <a:r>
              <a:rPr sz="1368" b="1" dirty="0">
                <a:solidFill>
                  <a:srgbClr val="232021"/>
                </a:solidFill>
                <a:latin typeface="Arial"/>
                <a:cs typeface="Arial"/>
              </a:rPr>
              <a:t>:</a:t>
            </a:r>
            <a:r>
              <a:rPr sz="1368" b="1" spc="21" dirty="0">
                <a:solidFill>
                  <a:srgbClr val="232021"/>
                </a:solidFill>
                <a:latin typeface="Arial"/>
                <a:cs typeface="Arial"/>
              </a:rPr>
              <a:t> </a:t>
            </a:r>
            <a:r>
              <a:rPr sz="1368" b="1" spc="-4" dirty="0">
                <a:solidFill>
                  <a:srgbClr val="232021"/>
                </a:solidFill>
                <a:latin typeface="Arial"/>
                <a:cs typeface="Arial"/>
              </a:rPr>
              <a:t>O</a:t>
            </a:r>
            <a:r>
              <a:rPr sz="1368" b="1" dirty="0">
                <a:solidFill>
                  <a:srgbClr val="232021"/>
                </a:solidFill>
                <a:latin typeface="Arial"/>
                <a:cs typeface="Arial"/>
              </a:rPr>
              <a:t>n</a:t>
            </a:r>
            <a:r>
              <a:rPr sz="1368" b="1" spc="26" dirty="0">
                <a:solidFill>
                  <a:srgbClr val="232021"/>
                </a:solidFill>
                <a:latin typeface="Arial"/>
                <a:cs typeface="Arial"/>
              </a:rPr>
              <a:t>l</a:t>
            </a:r>
            <a:r>
              <a:rPr sz="1368" b="1" dirty="0">
                <a:solidFill>
                  <a:srgbClr val="232021"/>
                </a:solidFill>
                <a:latin typeface="Arial"/>
                <a:cs typeface="Arial"/>
              </a:rPr>
              <a:t>y</a:t>
            </a:r>
            <a:r>
              <a:rPr sz="1368" b="1" spc="-60" dirty="0">
                <a:solidFill>
                  <a:srgbClr val="232021"/>
                </a:solidFill>
                <a:latin typeface="Arial"/>
                <a:cs typeface="Arial"/>
              </a:rPr>
              <a:t> </a:t>
            </a:r>
            <a:r>
              <a:rPr sz="1368" b="1" spc="-9" dirty="0">
                <a:solidFill>
                  <a:srgbClr val="232021"/>
                </a:solidFill>
                <a:latin typeface="Arial"/>
                <a:cs typeface="Arial"/>
              </a:rPr>
              <a:t>t</a:t>
            </a:r>
            <a:r>
              <a:rPr sz="1368" b="1" dirty="0">
                <a:solidFill>
                  <a:srgbClr val="232021"/>
                </a:solidFill>
                <a:latin typeface="Arial"/>
                <a:cs typeface="Arial"/>
              </a:rPr>
              <a:t>he o</a:t>
            </a:r>
            <a:r>
              <a:rPr sz="1368" b="1" spc="-4" dirty="0">
                <a:solidFill>
                  <a:srgbClr val="232021"/>
                </a:solidFill>
                <a:latin typeface="Arial"/>
                <a:cs typeface="Arial"/>
              </a:rPr>
              <a:t>w</a:t>
            </a:r>
            <a:r>
              <a:rPr sz="1368" b="1" dirty="0">
                <a:solidFill>
                  <a:srgbClr val="232021"/>
                </a:solidFill>
                <a:latin typeface="Arial"/>
                <a:cs typeface="Arial"/>
              </a:rPr>
              <a:t>n</a:t>
            </a:r>
            <a:r>
              <a:rPr sz="1368" b="1" spc="-9" dirty="0">
                <a:solidFill>
                  <a:srgbClr val="232021"/>
                </a:solidFill>
                <a:latin typeface="Arial"/>
                <a:cs typeface="Arial"/>
              </a:rPr>
              <a:t>e</a:t>
            </a:r>
            <a:r>
              <a:rPr sz="1368" b="1" dirty="0">
                <a:solidFill>
                  <a:srgbClr val="232021"/>
                </a:solidFill>
                <a:latin typeface="Arial"/>
                <a:cs typeface="Arial"/>
              </a:rPr>
              <a:t>r</a:t>
            </a:r>
            <a:r>
              <a:rPr sz="1368" b="1" spc="4" dirty="0">
                <a:solidFill>
                  <a:srgbClr val="232021"/>
                </a:solidFill>
                <a:latin typeface="Arial"/>
                <a:cs typeface="Arial"/>
              </a:rPr>
              <a:t> </a:t>
            </a:r>
            <a:r>
              <a:rPr sz="1368" spc="-9" dirty="0">
                <a:solidFill>
                  <a:srgbClr val="232021"/>
                </a:solidFill>
                <a:latin typeface="Arial"/>
                <a:cs typeface="Arial"/>
              </a:rPr>
              <a:t>h</a:t>
            </a:r>
            <a:r>
              <a:rPr sz="1368" spc="-30" dirty="0">
                <a:solidFill>
                  <a:srgbClr val="232021"/>
                </a:solidFill>
                <a:latin typeface="Arial"/>
                <a:cs typeface="Arial"/>
              </a:rPr>
              <a:t>a</a:t>
            </a:r>
            <a:r>
              <a:rPr sz="1368" dirty="0">
                <a:solidFill>
                  <a:srgbClr val="232021"/>
                </a:solidFill>
                <a:latin typeface="Arial"/>
                <a:cs typeface="Arial"/>
              </a:rPr>
              <a:t>s</a:t>
            </a:r>
            <a:r>
              <a:rPr sz="1368" spc="17" dirty="0">
                <a:solidFill>
                  <a:srgbClr val="232021"/>
                </a:solidFill>
                <a:latin typeface="Arial"/>
                <a:cs typeface="Arial"/>
              </a:rPr>
              <a:t>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 </a:t>
            </a:r>
            <a:r>
              <a:rPr sz="1368" spc="9" dirty="0">
                <a:solidFill>
                  <a:srgbClr val="232021"/>
                </a:solidFill>
                <a:latin typeface="Arial"/>
                <a:cs typeface="Arial"/>
              </a:rPr>
              <a:t>c</a:t>
            </a:r>
            <a:r>
              <a:rPr sz="1368" spc="-9" dirty="0">
                <a:solidFill>
                  <a:srgbClr val="232021"/>
                </a:solidFill>
                <a:latin typeface="Arial"/>
                <a:cs typeface="Arial"/>
              </a:rPr>
              <a:t>orre</a:t>
            </a:r>
            <a:r>
              <a:rPr sz="1368" spc="9" dirty="0">
                <a:solidFill>
                  <a:srgbClr val="232021"/>
                </a:solidFill>
                <a:latin typeface="Arial"/>
                <a:cs typeface="Arial"/>
              </a:rPr>
              <a:t>c</a:t>
            </a:r>
            <a:r>
              <a:rPr sz="1368" dirty="0">
                <a:solidFill>
                  <a:srgbClr val="232021"/>
                </a:solidFill>
                <a:latin typeface="Arial"/>
                <a:cs typeface="Arial"/>
              </a:rPr>
              <a:t>t</a:t>
            </a:r>
            <a:r>
              <a:rPr sz="1368" spc="-4" dirty="0">
                <a:solidFill>
                  <a:srgbClr val="232021"/>
                </a:solidFill>
                <a:latin typeface="Arial"/>
                <a:cs typeface="Arial"/>
              </a:rPr>
              <a:t> </a:t>
            </a:r>
            <a:r>
              <a:rPr sz="1368" spc="9" dirty="0">
                <a:solidFill>
                  <a:srgbClr val="232021"/>
                </a:solidFill>
                <a:latin typeface="Arial"/>
                <a:cs typeface="Arial"/>
              </a:rPr>
              <a:t>k</a:t>
            </a:r>
            <a:r>
              <a:rPr sz="1368" spc="-9" dirty="0">
                <a:solidFill>
                  <a:srgbClr val="232021"/>
                </a:solidFill>
                <a:latin typeface="Arial"/>
                <a:cs typeface="Arial"/>
              </a:rPr>
              <a:t>e</a:t>
            </a:r>
            <a:r>
              <a:rPr sz="1368" dirty="0">
                <a:solidFill>
                  <a:srgbClr val="232021"/>
                </a:solidFill>
                <a:latin typeface="Arial"/>
                <a:cs typeface="Arial"/>
              </a:rPr>
              <a:t>y</a:t>
            </a:r>
            <a:r>
              <a:rPr sz="1368" spc="-4" dirty="0">
                <a:solidFill>
                  <a:srgbClr val="232021"/>
                </a:solidFill>
                <a:latin typeface="Arial"/>
                <a:cs typeface="Arial"/>
              </a:rPr>
              <a:t> </a:t>
            </a:r>
            <a:r>
              <a:rPr sz="1368" spc="4" dirty="0">
                <a:solidFill>
                  <a:srgbClr val="232021"/>
                </a:solidFill>
                <a:latin typeface="Arial"/>
                <a:cs typeface="Arial"/>
              </a:rPr>
              <a:t>t</a:t>
            </a:r>
            <a:r>
              <a:rPr sz="1368" dirty="0">
                <a:solidFill>
                  <a:srgbClr val="232021"/>
                </a:solidFill>
                <a:latin typeface="Arial"/>
                <a:cs typeface="Arial"/>
              </a:rPr>
              <a:t>o </a:t>
            </a:r>
            <a:r>
              <a:rPr sz="1368" spc="-9" dirty="0">
                <a:solidFill>
                  <a:srgbClr val="232021"/>
                </a:solidFill>
                <a:latin typeface="Arial"/>
                <a:cs typeface="Arial"/>
              </a:rPr>
              <a:t>ope</a:t>
            </a:r>
            <a:r>
              <a:rPr sz="1368" dirty="0">
                <a:solidFill>
                  <a:srgbClr val="232021"/>
                </a:solidFill>
                <a:latin typeface="Arial"/>
                <a:cs typeface="Arial"/>
              </a:rPr>
              <a:t>n</a:t>
            </a:r>
            <a:r>
              <a:rPr sz="1368" spc="-17" dirty="0">
                <a:solidFill>
                  <a:srgbClr val="232021"/>
                </a:solidFill>
                <a:latin typeface="Arial"/>
                <a:cs typeface="Arial"/>
              </a:rPr>
              <a:t>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 </a:t>
            </a:r>
            <a:r>
              <a:rPr sz="1368" spc="-9" dirty="0">
                <a:solidFill>
                  <a:srgbClr val="232021"/>
                </a:solidFill>
                <a:latin typeface="Arial"/>
                <a:cs typeface="Arial"/>
              </a:rPr>
              <a:t>bo</a:t>
            </a:r>
            <a:r>
              <a:rPr sz="1368" dirty="0">
                <a:solidFill>
                  <a:srgbClr val="232021"/>
                </a:solidFill>
                <a:latin typeface="Arial"/>
                <a:cs typeface="Arial"/>
              </a:rPr>
              <a:t>x</a:t>
            </a:r>
            <a:endParaRPr sz="1368">
              <a:latin typeface="Arial"/>
              <a:cs typeface="Arial"/>
            </a:endParaRPr>
          </a:p>
        </p:txBody>
      </p:sp>
      <p:sp>
        <p:nvSpPr>
          <p:cNvPr id="5" name="object 5"/>
          <p:cNvSpPr/>
          <p:nvPr/>
        </p:nvSpPr>
        <p:spPr>
          <a:xfrm>
            <a:off x="1168853" y="1647332"/>
            <a:ext cx="3646302" cy="2741896"/>
          </a:xfrm>
          <a:prstGeom prst="rect">
            <a:avLst/>
          </a:prstGeom>
          <a:blipFill>
            <a:blip r:embed="rId4" cstate="print"/>
            <a:stretch>
              <a:fillRect/>
            </a:stretch>
          </a:blipFill>
        </p:spPr>
        <p:txBody>
          <a:bodyPr wrap="square" lIns="0" tIns="0" rIns="0" bIns="0" rtlCol="0"/>
          <a:lstStyle/>
          <a:p>
            <a:endParaRPr sz="2138"/>
          </a:p>
        </p:txBody>
      </p:sp>
      <p:sp>
        <p:nvSpPr>
          <p:cNvPr id="6" name="object 6"/>
          <p:cNvSpPr txBox="1"/>
          <p:nvPr/>
        </p:nvSpPr>
        <p:spPr>
          <a:xfrm>
            <a:off x="0" y="-21770"/>
            <a:ext cx="9144000" cy="14019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4000" b="1" u="none">
                <a:solidFill>
                  <a:srgbClr val="0070C0"/>
                </a:solidFill>
                <a:latin typeface="Calibri" panose="020F0502020204030204" pitchFamily="34" charset="0"/>
                <a:ea typeface="Tahoma" panose="020B0604030504040204" pitchFamily="34" charset="0"/>
                <a:cs typeface="Calibri" panose="020F0502020204030204" pitchFamily="34" charset="0"/>
              </a:defRPr>
            </a:lvl1pPr>
            <a:lvl2pPr eaLnBrk="1" hangingPunct="1">
              <a:defRPr sz="4000" u="sng">
                <a:solidFill>
                  <a:schemeClr val="accent2"/>
                </a:solidFill>
                <a:latin typeface="Comic Sans MS" pitchFamily="66" charset="0"/>
              </a:defRPr>
            </a:lvl2pPr>
            <a:lvl3pPr eaLnBrk="1" hangingPunct="1">
              <a:defRPr sz="4000" u="sng">
                <a:solidFill>
                  <a:schemeClr val="accent2"/>
                </a:solidFill>
                <a:latin typeface="Comic Sans MS" pitchFamily="66" charset="0"/>
              </a:defRPr>
            </a:lvl3pPr>
            <a:lvl4pPr eaLnBrk="1" hangingPunct="1">
              <a:defRPr sz="4000" u="sng">
                <a:solidFill>
                  <a:schemeClr val="accent2"/>
                </a:solidFill>
                <a:latin typeface="Comic Sans MS" pitchFamily="66" charset="0"/>
              </a:defRPr>
            </a:lvl4pPr>
            <a:lvl5pPr eaLnBrk="1" hangingPunct="1">
              <a:defRPr sz="4000" u="sng">
                <a:solidFill>
                  <a:schemeClr val="accent2"/>
                </a:solidFill>
                <a:latin typeface="Comic Sans MS" pitchFamily="66" charset="0"/>
              </a:defRPr>
            </a:lvl5pPr>
            <a:lvl6pPr marL="457200" fontAlgn="base">
              <a:spcBef>
                <a:spcPct val="0"/>
              </a:spcBef>
              <a:spcAft>
                <a:spcPct val="0"/>
              </a:spcAft>
              <a:defRPr sz="4000" u="sng">
                <a:solidFill>
                  <a:schemeClr val="accent2"/>
                </a:solidFill>
                <a:latin typeface="Comic Sans MS" pitchFamily="66" charset="0"/>
              </a:defRPr>
            </a:lvl6pPr>
            <a:lvl7pPr marL="914400" fontAlgn="base">
              <a:spcBef>
                <a:spcPct val="0"/>
              </a:spcBef>
              <a:spcAft>
                <a:spcPct val="0"/>
              </a:spcAft>
              <a:defRPr sz="4000" u="sng">
                <a:solidFill>
                  <a:schemeClr val="accent2"/>
                </a:solidFill>
                <a:latin typeface="Comic Sans MS" pitchFamily="66" charset="0"/>
              </a:defRPr>
            </a:lvl7pPr>
            <a:lvl8pPr marL="1371600" fontAlgn="base">
              <a:spcBef>
                <a:spcPct val="0"/>
              </a:spcBef>
              <a:spcAft>
                <a:spcPct val="0"/>
              </a:spcAft>
              <a:defRPr sz="4000" u="sng">
                <a:solidFill>
                  <a:schemeClr val="accent2"/>
                </a:solidFill>
                <a:latin typeface="Comic Sans MS" pitchFamily="66" charset="0"/>
              </a:defRPr>
            </a:lvl8pPr>
            <a:lvl9pPr marL="1828800" fontAlgn="base">
              <a:spcBef>
                <a:spcPct val="0"/>
              </a:spcBef>
              <a:spcAft>
                <a:spcPct val="0"/>
              </a:spcAft>
              <a:defRPr sz="4000" u="sng">
                <a:solidFill>
                  <a:schemeClr val="accent2"/>
                </a:solidFill>
                <a:latin typeface="Comic Sans MS" pitchFamily="66" charset="0"/>
              </a:defRPr>
            </a:lvl9pPr>
          </a:lstStyle>
          <a:p>
            <a:r>
              <a:rPr dirty="0"/>
              <a:t>Idea behind Asymmetric Cryptography</a:t>
            </a:r>
          </a:p>
        </p:txBody>
      </p:sp>
      <p:sp>
        <p:nvSpPr>
          <p:cNvPr id="9" name="object 9"/>
          <p:cNvSpPr txBox="1">
            <a:spLocks noGrp="1"/>
          </p:cNvSpPr>
          <p:nvPr>
            <p:ph type="sldNum" sz="quarter" idx="7"/>
          </p:nvPr>
        </p:nvSpPr>
        <p:spPr>
          <a:xfrm>
            <a:off x="7493302" y="5801879"/>
            <a:ext cx="325796" cy="118494"/>
          </a:xfrm>
          <a:prstGeom prst="rect">
            <a:avLst/>
          </a:prstGeom>
        </p:spPr>
        <p:txBody>
          <a:bodyPr vert="horz" wrap="square" lIns="0" tIns="0" rIns="0" bIns="0" numCol="1" rtlCol="0" anchor="t" anchorCtr="0" compatLnSpc="1">
            <a:prstTxWarp prst="textNoShape">
              <a:avLst/>
            </a:prstTxWarp>
            <a:spAutoFit/>
          </a:bodyPr>
          <a:lstStyle/>
          <a:p>
            <a:pPr marL="21720"/>
            <a:fld id="{81D60167-4931-47E6-BA6A-407CBD079E47}" type="slidenum">
              <a:rPr spc="4" dirty="0"/>
              <a:pPr marL="21720"/>
              <a:t>12</a:t>
            </a:fld>
            <a:r>
              <a:rPr spc="9" dirty="0"/>
              <a:t>/</a:t>
            </a:r>
            <a:r>
              <a:rPr dirty="0"/>
              <a:t>2</a:t>
            </a:r>
            <a:r>
              <a:rPr spc="4" dirty="0"/>
              <a:t>9</a:t>
            </a:r>
          </a:p>
        </p:txBody>
      </p:sp>
      <p:sp>
        <p:nvSpPr>
          <p:cNvPr id="7" name="object 7"/>
          <p:cNvSpPr txBox="1"/>
          <p:nvPr/>
        </p:nvSpPr>
        <p:spPr>
          <a:xfrm>
            <a:off x="1462944" y="5136067"/>
            <a:ext cx="6562069" cy="421013"/>
          </a:xfrm>
          <a:prstGeom prst="rect">
            <a:avLst/>
          </a:prstGeom>
        </p:spPr>
        <p:txBody>
          <a:bodyPr vert="horz" wrap="square" lIns="0" tIns="0" rIns="0" bIns="0" rtlCol="0">
            <a:spAutoFit/>
          </a:bodyPr>
          <a:lstStyle/>
          <a:p>
            <a:pPr marL="10860" marR="4344"/>
            <a:r>
              <a:rPr sz="1368" spc="-9" dirty="0">
                <a:solidFill>
                  <a:srgbClr val="232021"/>
                </a:solidFill>
                <a:latin typeface="Arial"/>
                <a:cs typeface="Arial"/>
              </a:rPr>
              <a:t>1976</a:t>
            </a:r>
            <a:r>
              <a:rPr sz="1368" dirty="0">
                <a:solidFill>
                  <a:srgbClr val="232021"/>
                </a:solidFill>
                <a:latin typeface="Arial"/>
                <a:cs typeface="Arial"/>
              </a:rPr>
              <a:t>:</a:t>
            </a:r>
            <a:r>
              <a:rPr sz="1368" spc="17" dirty="0">
                <a:solidFill>
                  <a:srgbClr val="232021"/>
                </a:solidFill>
                <a:latin typeface="Arial"/>
                <a:cs typeface="Arial"/>
              </a:rPr>
              <a:t> </a:t>
            </a:r>
            <a:r>
              <a:rPr sz="1368" spc="4" dirty="0">
                <a:solidFill>
                  <a:srgbClr val="232021"/>
                </a:solidFill>
                <a:latin typeface="Arial"/>
                <a:cs typeface="Arial"/>
              </a:rPr>
              <a:t>f</a:t>
            </a:r>
            <a:r>
              <a:rPr sz="1368" dirty="0">
                <a:solidFill>
                  <a:srgbClr val="232021"/>
                </a:solidFill>
                <a:latin typeface="Arial"/>
                <a:cs typeface="Arial"/>
              </a:rPr>
              <a:t>i</a:t>
            </a:r>
            <a:r>
              <a:rPr sz="1368" spc="-30" dirty="0">
                <a:solidFill>
                  <a:srgbClr val="232021"/>
                </a:solidFill>
                <a:latin typeface="Arial"/>
                <a:cs typeface="Arial"/>
              </a:rPr>
              <a:t>r</a:t>
            </a:r>
            <a:r>
              <a:rPr sz="1368" spc="9" dirty="0">
                <a:solidFill>
                  <a:srgbClr val="232021"/>
                </a:solidFill>
                <a:latin typeface="Arial"/>
                <a:cs typeface="Arial"/>
              </a:rPr>
              <a:t>s</a:t>
            </a:r>
            <a:r>
              <a:rPr sz="1368" dirty="0">
                <a:solidFill>
                  <a:srgbClr val="232021"/>
                </a:solidFill>
                <a:latin typeface="Arial"/>
                <a:cs typeface="Arial"/>
              </a:rPr>
              <a:t>t</a:t>
            </a:r>
            <a:r>
              <a:rPr sz="1368" spc="17" dirty="0">
                <a:solidFill>
                  <a:srgbClr val="232021"/>
                </a:solidFill>
                <a:latin typeface="Arial"/>
                <a:cs typeface="Arial"/>
              </a:rPr>
              <a:t> </a:t>
            </a:r>
            <a:r>
              <a:rPr sz="1368" spc="-9" dirty="0">
                <a:solidFill>
                  <a:srgbClr val="232021"/>
                </a:solidFill>
                <a:latin typeface="Arial"/>
                <a:cs typeface="Arial"/>
              </a:rPr>
              <a:t>pub</a:t>
            </a:r>
            <a:r>
              <a:rPr sz="1368" spc="-21" dirty="0">
                <a:solidFill>
                  <a:srgbClr val="232021"/>
                </a:solidFill>
                <a:latin typeface="Arial"/>
                <a:cs typeface="Arial"/>
              </a:rPr>
              <a:t>li</a:t>
            </a:r>
            <a:r>
              <a:rPr sz="1368" spc="9" dirty="0">
                <a:solidFill>
                  <a:srgbClr val="232021"/>
                </a:solidFill>
                <a:latin typeface="Arial"/>
                <a:cs typeface="Arial"/>
              </a:rPr>
              <a:t>c</a:t>
            </a:r>
            <a:r>
              <a:rPr sz="1368" spc="-9" dirty="0">
                <a:solidFill>
                  <a:srgbClr val="232021"/>
                </a:solidFill>
                <a:latin typeface="Arial"/>
                <a:cs typeface="Arial"/>
              </a:rPr>
              <a:t>a</a:t>
            </a:r>
            <a:r>
              <a:rPr sz="1368" spc="4" dirty="0">
                <a:solidFill>
                  <a:srgbClr val="232021"/>
                </a:solidFill>
                <a:latin typeface="Arial"/>
                <a:cs typeface="Arial"/>
              </a:rPr>
              <a:t>t</a:t>
            </a:r>
            <a:r>
              <a:rPr sz="1368" dirty="0">
                <a:solidFill>
                  <a:srgbClr val="232021"/>
                </a:solidFill>
                <a:latin typeface="Arial"/>
                <a:cs typeface="Arial"/>
              </a:rPr>
              <a:t>i</a:t>
            </a:r>
            <a:r>
              <a:rPr sz="1368" spc="-9" dirty="0">
                <a:solidFill>
                  <a:srgbClr val="232021"/>
                </a:solidFill>
                <a:latin typeface="Arial"/>
                <a:cs typeface="Arial"/>
              </a:rPr>
              <a:t>o</a:t>
            </a:r>
            <a:r>
              <a:rPr sz="1368" dirty="0">
                <a:solidFill>
                  <a:srgbClr val="232021"/>
                </a:solidFill>
                <a:latin typeface="Arial"/>
                <a:cs typeface="Arial"/>
              </a:rPr>
              <a:t>n</a:t>
            </a:r>
            <a:r>
              <a:rPr sz="1368" spc="-17" dirty="0">
                <a:solidFill>
                  <a:srgbClr val="232021"/>
                </a:solidFill>
                <a:latin typeface="Arial"/>
                <a:cs typeface="Arial"/>
              </a:rPr>
              <a:t> </a:t>
            </a:r>
            <a:r>
              <a:rPr sz="1368" spc="-9" dirty="0">
                <a:solidFill>
                  <a:srgbClr val="232021"/>
                </a:solidFill>
                <a:latin typeface="Arial"/>
                <a:cs typeface="Arial"/>
              </a:rPr>
              <a:t>o</a:t>
            </a:r>
            <a:r>
              <a:rPr sz="1368" dirty="0">
                <a:solidFill>
                  <a:srgbClr val="232021"/>
                </a:solidFill>
                <a:latin typeface="Arial"/>
                <a:cs typeface="Arial"/>
              </a:rPr>
              <a:t>f</a:t>
            </a:r>
            <a:r>
              <a:rPr sz="1368" spc="-4" dirty="0">
                <a:solidFill>
                  <a:srgbClr val="232021"/>
                </a:solidFill>
                <a:latin typeface="Arial"/>
                <a:cs typeface="Arial"/>
              </a:rPr>
              <a:t> </a:t>
            </a:r>
            <a:r>
              <a:rPr sz="1368" spc="9" dirty="0">
                <a:solidFill>
                  <a:srgbClr val="232021"/>
                </a:solidFill>
                <a:latin typeface="Arial"/>
                <a:cs typeface="Arial"/>
              </a:rPr>
              <a:t>s</a:t>
            </a:r>
            <a:r>
              <a:rPr sz="1368" spc="-9" dirty="0">
                <a:solidFill>
                  <a:srgbClr val="232021"/>
                </a:solidFill>
                <a:latin typeface="Arial"/>
                <a:cs typeface="Arial"/>
              </a:rPr>
              <a:t>u</a:t>
            </a:r>
            <a:r>
              <a:rPr sz="1368" spc="9" dirty="0">
                <a:solidFill>
                  <a:srgbClr val="232021"/>
                </a:solidFill>
                <a:latin typeface="Arial"/>
                <a:cs typeface="Arial"/>
              </a:rPr>
              <a:t>c</a:t>
            </a:r>
            <a:r>
              <a:rPr sz="1368" dirty="0">
                <a:solidFill>
                  <a:srgbClr val="232021"/>
                </a:solidFill>
                <a:latin typeface="Arial"/>
                <a:cs typeface="Arial"/>
              </a:rPr>
              <a:t>h</a:t>
            </a:r>
            <a:r>
              <a:rPr sz="1368" spc="-17" dirty="0">
                <a:solidFill>
                  <a:srgbClr val="232021"/>
                </a:solidFill>
                <a:latin typeface="Arial"/>
                <a:cs typeface="Arial"/>
              </a:rPr>
              <a:t> </a:t>
            </a:r>
            <a:r>
              <a:rPr sz="1368" spc="-9" dirty="0">
                <a:solidFill>
                  <a:srgbClr val="232021"/>
                </a:solidFill>
                <a:latin typeface="Arial"/>
                <a:cs typeface="Arial"/>
              </a:rPr>
              <a:t>a</a:t>
            </a:r>
            <a:r>
              <a:rPr sz="1368" dirty="0">
                <a:solidFill>
                  <a:srgbClr val="232021"/>
                </a:solidFill>
                <a:latin typeface="Arial"/>
                <a:cs typeface="Arial"/>
              </a:rPr>
              <a:t>n </a:t>
            </a:r>
            <a:r>
              <a:rPr sz="1368" spc="-30" dirty="0">
                <a:solidFill>
                  <a:srgbClr val="232021"/>
                </a:solidFill>
                <a:latin typeface="Arial"/>
                <a:cs typeface="Arial"/>
              </a:rPr>
              <a:t>a</a:t>
            </a:r>
            <a:r>
              <a:rPr sz="1368" dirty="0">
                <a:solidFill>
                  <a:srgbClr val="232021"/>
                </a:solidFill>
                <a:latin typeface="Arial"/>
                <a:cs typeface="Arial"/>
              </a:rPr>
              <a:t>l</a:t>
            </a:r>
            <a:r>
              <a:rPr sz="1368" spc="-9" dirty="0">
                <a:solidFill>
                  <a:srgbClr val="232021"/>
                </a:solidFill>
                <a:latin typeface="Arial"/>
                <a:cs typeface="Arial"/>
              </a:rPr>
              <a:t>gor</a:t>
            </a:r>
            <a:r>
              <a:rPr sz="1368" dirty="0">
                <a:solidFill>
                  <a:srgbClr val="232021"/>
                </a:solidFill>
                <a:latin typeface="Arial"/>
                <a:cs typeface="Arial"/>
              </a:rPr>
              <a:t>i</a:t>
            </a:r>
            <a:r>
              <a:rPr sz="1368" spc="4" dirty="0">
                <a:solidFill>
                  <a:srgbClr val="232021"/>
                </a:solidFill>
                <a:latin typeface="Arial"/>
                <a:cs typeface="Arial"/>
              </a:rPr>
              <a:t>t</a:t>
            </a:r>
            <a:r>
              <a:rPr sz="1368" spc="-30" dirty="0">
                <a:solidFill>
                  <a:srgbClr val="232021"/>
                </a:solidFill>
                <a:latin typeface="Arial"/>
                <a:cs typeface="Arial"/>
              </a:rPr>
              <a:t>h</a:t>
            </a:r>
            <a:r>
              <a:rPr sz="1368" dirty="0">
                <a:solidFill>
                  <a:srgbClr val="232021"/>
                </a:solidFill>
                <a:latin typeface="Arial"/>
                <a:cs typeface="Arial"/>
              </a:rPr>
              <a:t>m</a:t>
            </a:r>
            <a:r>
              <a:rPr sz="1368" spc="30" dirty="0">
                <a:solidFill>
                  <a:srgbClr val="232021"/>
                </a:solidFill>
                <a:latin typeface="Arial"/>
                <a:cs typeface="Arial"/>
              </a:rPr>
              <a:t> </a:t>
            </a:r>
            <a:r>
              <a:rPr sz="1368" spc="-9" dirty="0">
                <a:solidFill>
                  <a:srgbClr val="232021"/>
                </a:solidFill>
                <a:latin typeface="Arial"/>
                <a:cs typeface="Arial"/>
              </a:rPr>
              <a:t>b</a:t>
            </a:r>
            <a:r>
              <a:rPr sz="1368" dirty="0">
                <a:solidFill>
                  <a:srgbClr val="232021"/>
                </a:solidFill>
                <a:latin typeface="Arial"/>
                <a:cs typeface="Arial"/>
              </a:rPr>
              <a:t>y</a:t>
            </a:r>
            <a:r>
              <a:rPr sz="1368" spc="-43" dirty="0">
                <a:solidFill>
                  <a:srgbClr val="232021"/>
                </a:solidFill>
                <a:latin typeface="Arial"/>
                <a:cs typeface="Arial"/>
              </a:rPr>
              <a:t> </a:t>
            </a:r>
            <a:r>
              <a:rPr sz="1368" spc="34" dirty="0">
                <a:solidFill>
                  <a:srgbClr val="232021"/>
                </a:solidFill>
                <a:latin typeface="Arial"/>
                <a:cs typeface="Arial"/>
              </a:rPr>
              <a:t>W</a:t>
            </a:r>
            <a:r>
              <a:rPr sz="1368" spc="-30" dirty="0">
                <a:solidFill>
                  <a:srgbClr val="232021"/>
                </a:solidFill>
                <a:latin typeface="Arial"/>
                <a:cs typeface="Arial"/>
              </a:rPr>
              <a:t>h</a:t>
            </a:r>
            <a:r>
              <a:rPr sz="1368" dirty="0">
                <a:solidFill>
                  <a:srgbClr val="232021"/>
                </a:solidFill>
                <a:latin typeface="Arial"/>
                <a:cs typeface="Arial"/>
              </a:rPr>
              <a:t>i</a:t>
            </a:r>
            <a:r>
              <a:rPr sz="1368" spc="4" dirty="0">
                <a:solidFill>
                  <a:srgbClr val="232021"/>
                </a:solidFill>
                <a:latin typeface="Arial"/>
                <a:cs typeface="Arial"/>
              </a:rPr>
              <a:t>t</a:t>
            </a:r>
            <a:r>
              <a:rPr sz="1368" spc="-17" dirty="0">
                <a:solidFill>
                  <a:srgbClr val="232021"/>
                </a:solidFill>
                <a:latin typeface="Arial"/>
                <a:cs typeface="Arial"/>
              </a:rPr>
              <a:t>f</a:t>
            </a:r>
            <a:r>
              <a:rPr sz="1368" dirty="0">
                <a:solidFill>
                  <a:srgbClr val="232021"/>
                </a:solidFill>
                <a:latin typeface="Arial"/>
                <a:cs typeface="Arial"/>
              </a:rPr>
              <a:t>i</a:t>
            </a:r>
            <a:r>
              <a:rPr sz="1368" spc="-9" dirty="0">
                <a:solidFill>
                  <a:srgbClr val="232021"/>
                </a:solidFill>
                <a:latin typeface="Arial"/>
                <a:cs typeface="Arial"/>
              </a:rPr>
              <a:t>e</a:t>
            </a:r>
            <a:r>
              <a:rPr sz="1368" dirty="0">
                <a:solidFill>
                  <a:srgbClr val="232021"/>
                </a:solidFill>
                <a:latin typeface="Arial"/>
                <a:cs typeface="Arial"/>
              </a:rPr>
              <a:t>ld </a:t>
            </a:r>
            <a:r>
              <a:rPr sz="1368" spc="-30" dirty="0">
                <a:solidFill>
                  <a:srgbClr val="232021"/>
                </a:solidFill>
                <a:latin typeface="Arial"/>
                <a:cs typeface="Arial"/>
              </a:rPr>
              <a:t>D</a:t>
            </a:r>
            <a:r>
              <a:rPr sz="1368" dirty="0">
                <a:solidFill>
                  <a:srgbClr val="232021"/>
                </a:solidFill>
                <a:latin typeface="Arial"/>
                <a:cs typeface="Arial"/>
              </a:rPr>
              <a:t>i</a:t>
            </a:r>
            <a:r>
              <a:rPr sz="1368" spc="4" dirty="0">
                <a:solidFill>
                  <a:srgbClr val="232021"/>
                </a:solidFill>
                <a:latin typeface="Arial"/>
                <a:cs typeface="Arial"/>
              </a:rPr>
              <a:t>f</a:t>
            </a:r>
            <a:r>
              <a:rPr sz="1368" spc="-17" dirty="0">
                <a:solidFill>
                  <a:srgbClr val="232021"/>
                </a:solidFill>
                <a:latin typeface="Arial"/>
                <a:cs typeface="Arial"/>
              </a:rPr>
              <a:t>f</a:t>
            </a:r>
            <a:r>
              <a:rPr sz="1368" dirty="0">
                <a:solidFill>
                  <a:srgbClr val="232021"/>
                </a:solidFill>
                <a:latin typeface="Arial"/>
                <a:cs typeface="Arial"/>
              </a:rPr>
              <a:t>ie </a:t>
            </a:r>
            <a:r>
              <a:rPr sz="1368" spc="-9" dirty="0">
                <a:solidFill>
                  <a:srgbClr val="232021"/>
                </a:solidFill>
                <a:latin typeface="Arial"/>
                <a:cs typeface="Arial"/>
              </a:rPr>
              <a:t>an</a:t>
            </a:r>
            <a:r>
              <a:rPr sz="1368" dirty="0">
                <a:solidFill>
                  <a:srgbClr val="232021"/>
                </a:solidFill>
                <a:latin typeface="Arial"/>
                <a:cs typeface="Arial"/>
              </a:rPr>
              <a:t>d </a:t>
            </a:r>
            <a:r>
              <a:rPr sz="1368" spc="-21" dirty="0">
                <a:solidFill>
                  <a:srgbClr val="232021"/>
                </a:solidFill>
                <a:latin typeface="Arial"/>
                <a:cs typeface="Arial"/>
              </a:rPr>
              <a:t>M</a:t>
            </a:r>
            <a:r>
              <a:rPr sz="1368" spc="-30" dirty="0">
                <a:solidFill>
                  <a:srgbClr val="232021"/>
                </a:solidFill>
                <a:latin typeface="Arial"/>
                <a:cs typeface="Arial"/>
              </a:rPr>
              <a:t>a</a:t>
            </a:r>
            <a:r>
              <a:rPr sz="1368" spc="-9" dirty="0">
                <a:solidFill>
                  <a:srgbClr val="232021"/>
                </a:solidFill>
                <a:latin typeface="Arial"/>
                <a:cs typeface="Arial"/>
              </a:rPr>
              <a:t>r</a:t>
            </a:r>
            <a:r>
              <a:rPr sz="1368" spc="4" dirty="0">
                <a:solidFill>
                  <a:srgbClr val="232021"/>
                </a:solidFill>
                <a:latin typeface="Arial"/>
                <a:cs typeface="Arial"/>
              </a:rPr>
              <a:t>t</a:t>
            </a:r>
            <a:r>
              <a:rPr sz="1368" dirty="0">
                <a:solidFill>
                  <a:srgbClr val="232021"/>
                </a:solidFill>
                <a:latin typeface="Arial"/>
                <a:cs typeface="Arial"/>
              </a:rPr>
              <a:t>in </a:t>
            </a:r>
            <a:r>
              <a:rPr sz="1368" spc="-9" dirty="0">
                <a:solidFill>
                  <a:srgbClr val="232021"/>
                </a:solidFill>
                <a:latin typeface="Arial"/>
                <a:cs typeface="Arial"/>
              </a:rPr>
              <a:t>He</a:t>
            </a:r>
            <a:r>
              <a:rPr sz="1368" dirty="0">
                <a:solidFill>
                  <a:srgbClr val="232021"/>
                </a:solidFill>
                <a:latin typeface="Arial"/>
                <a:cs typeface="Arial"/>
              </a:rPr>
              <a:t>l</a:t>
            </a:r>
            <a:r>
              <a:rPr sz="1368" spc="-21" dirty="0">
                <a:solidFill>
                  <a:srgbClr val="232021"/>
                </a:solidFill>
                <a:latin typeface="Arial"/>
                <a:cs typeface="Arial"/>
              </a:rPr>
              <a:t>l</a:t>
            </a:r>
            <a:r>
              <a:rPr sz="1368" dirty="0">
                <a:solidFill>
                  <a:srgbClr val="232021"/>
                </a:solidFill>
                <a:latin typeface="Arial"/>
                <a:cs typeface="Arial"/>
              </a:rPr>
              <a:t>m</a:t>
            </a:r>
            <a:r>
              <a:rPr sz="1368" spc="-9" dirty="0">
                <a:solidFill>
                  <a:srgbClr val="232021"/>
                </a:solidFill>
                <a:latin typeface="Arial"/>
                <a:cs typeface="Arial"/>
              </a:rPr>
              <a:t>an</a:t>
            </a:r>
            <a:r>
              <a:rPr sz="1368" spc="4" dirty="0">
                <a:solidFill>
                  <a:srgbClr val="232021"/>
                </a:solidFill>
                <a:latin typeface="Arial"/>
                <a:cs typeface="Arial"/>
              </a:rPr>
              <a:t>,</a:t>
            </a:r>
            <a:r>
              <a:rPr sz="1368" spc="-9" dirty="0">
                <a:solidFill>
                  <a:srgbClr val="232021"/>
                </a:solidFill>
                <a:latin typeface="Arial"/>
                <a:cs typeface="Arial"/>
              </a:rPr>
              <a:t>an</a:t>
            </a:r>
            <a:r>
              <a:rPr sz="1368" dirty="0">
                <a:solidFill>
                  <a:srgbClr val="232021"/>
                </a:solidFill>
                <a:latin typeface="Arial"/>
                <a:cs typeface="Arial"/>
              </a:rPr>
              <a:t>d </a:t>
            </a:r>
            <a:r>
              <a:rPr sz="1368" spc="-9" dirty="0">
                <a:solidFill>
                  <a:srgbClr val="232021"/>
                </a:solidFill>
                <a:latin typeface="Arial"/>
                <a:cs typeface="Arial"/>
              </a:rPr>
              <a:t>a</a:t>
            </a:r>
            <a:r>
              <a:rPr sz="1368" dirty="0">
                <a:solidFill>
                  <a:srgbClr val="232021"/>
                </a:solidFill>
                <a:latin typeface="Arial"/>
                <a:cs typeface="Arial"/>
              </a:rPr>
              <a:t>l</a:t>
            </a:r>
            <a:r>
              <a:rPr sz="1368" spc="9" dirty="0">
                <a:solidFill>
                  <a:srgbClr val="232021"/>
                </a:solidFill>
                <a:latin typeface="Arial"/>
                <a:cs typeface="Arial"/>
              </a:rPr>
              <a:t>s</a:t>
            </a:r>
            <a:r>
              <a:rPr sz="1368" dirty="0">
                <a:solidFill>
                  <a:srgbClr val="232021"/>
                </a:solidFill>
                <a:latin typeface="Arial"/>
                <a:cs typeface="Arial"/>
              </a:rPr>
              <a:t>o </a:t>
            </a:r>
            <a:r>
              <a:rPr sz="1368" spc="-9" dirty="0">
                <a:solidFill>
                  <a:srgbClr val="232021"/>
                </a:solidFill>
                <a:latin typeface="Arial"/>
                <a:cs typeface="Arial"/>
              </a:rPr>
              <a:t>b</a:t>
            </a:r>
            <a:r>
              <a:rPr sz="1368" dirty="0">
                <a:solidFill>
                  <a:srgbClr val="232021"/>
                </a:solidFill>
                <a:latin typeface="Arial"/>
                <a:cs typeface="Arial"/>
              </a:rPr>
              <a:t>y</a:t>
            </a:r>
            <a:r>
              <a:rPr sz="1368" spc="-4" dirty="0">
                <a:solidFill>
                  <a:srgbClr val="232021"/>
                </a:solidFill>
                <a:latin typeface="Arial"/>
                <a:cs typeface="Arial"/>
              </a:rPr>
              <a:t> </a:t>
            </a:r>
            <a:r>
              <a:rPr sz="1368" spc="-9" dirty="0">
                <a:solidFill>
                  <a:srgbClr val="232021"/>
                </a:solidFill>
                <a:latin typeface="Arial"/>
                <a:cs typeface="Arial"/>
              </a:rPr>
              <a:t>R</a:t>
            </a:r>
            <a:r>
              <a:rPr sz="1368" spc="-30" dirty="0">
                <a:solidFill>
                  <a:srgbClr val="232021"/>
                </a:solidFill>
                <a:latin typeface="Arial"/>
                <a:cs typeface="Arial"/>
              </a:rPr>
              <a:t>a</a:t>
            </a:r>
            <a:r>
              <a:rPr sz="1368" dirty="0">
                <a:solidFill>
                  <a:srgbClr val="232021"/>
                </a:solidFill>
                <a:latin typeface="Arial"/>
                <a:cs typeface="Arial"/>
              </a:rPr>
              <a:t>l</a:t>
            </a:r>
            <a:r>
              <a:rPr sz="1368" spc="-9" dirty="0">
                <a:solidFill>
                  <a:srgbClr val="232021"/>
                </a:solidFill>
                <a:latin typeface="Arial"/>
                <a:cs typeface="Arial"/>
              </a:rPr>
              <a:t>p</a:t>
            </a:r>
            <a:r>
              <a:rPr sz="1368" dirty="0">
                <a:solidFill>
                  <a:srgbClr val="232021"/>
                </a:solidFill>
                <a:latin typeface="Arial"/>
                <a:cs typeface="Arial"/>
              </a:rPr>
              <a:t>h </a:t>
            </a:r>
            <a:r>
              <a:rPr sz="1368" spc="-21" dirty="0">
                <a:solidFill>
                  <a:srgbClr val="232021"/>
                </a:solidFill>
                <a:latin typeface="Arial"/>
                <a:cs typeface="Arial"/>
              </a:rPr>
              <a:t>M</a:t>
            </a:r>
            <a:r>
              <a:rPr sz="1368" spc="-9" dirty="0">
                <a:solidFill>
                  <a:srgbClr val="232021"/>
                </a:solidFill>
                <a:latin typeface="Arial"/>
                <a:cs typeface="Arial"/>
              </a:rPr>
              <a:t>er</a:t>
            </a:r>
            <a:r>
              <a:rPr sz="1368" spc="9" dirty="0">
                <a:solidFill>
                  <a:srgbClr val="232021"/>
                </a:solidFill>
                <a:latin typeface="Arial"/>
                <a:cs typeface="Arial"/>
              </a:rPr>
              <a:t>k</a:t>
            </a:r>
            <a:r>
              <a:rPr sz="1368" dirty="0">
                <a:solidFill>
                  <a:srgbClr val="232021"/>
                </a:solidFill>
                <a:latin typeface="Arial"/>
                <a:cs typeface="Arial"/>
              </a:rPr>
              <a:t>l</a:t>
            </a:r>
            <a:r>
              <a:rPr sz="1368" spc="-9" dirty="0">
                <a:solidFill>
                  <a:srgbClr val="232021"/>
                </a:solidFill>
                <a:latin typeface="Arial"/>
                <a:cs typeface="Arial"/>
              </a:rPr>
              <a:t>e</a:t>
            </a:r>
            <a:r>
              <a:rPr sz="1368" dirty="0">
                <a:solidFill>
                  <a:srgbClr val="232021"/>
                </a:solidFill>
                <a:latin typeface="Arial"/>
                <a:cs typeface="Arial"/>
              </a:rPr>
              <a:t>.</a:t>
            </a:r>
            <a:endParaRPr sz="1368">
              <a:latin typeface="Arial"/>
              <a:cs typeface="Arial"/>
            </a:endParaRPr>
          </a:p>
        </p:txBody>
      </p:sp>
    </p:spTree>
    <p:extLst>
      <p:ext uri="{BB962C8B-B14F-4D97-AF65-F5344CB8AC3E}">
        <p14:creationId xmlns:p14="http://schemas.microsoft.com/office/powerpoint/2010/main" val="856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228600" y="1089419"/>
            <a:ext cx="9372600" cy="2055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ctr" eaLnBrk="1" hangingPunct="1">
              <a:defRPr sz="4000" b="1" u="none">
                <a:solidFill>
                  <a:srgbClr val="0070C0"/>
                </a:solidFill>
                <a:latin typeface="Calibri" panose="020F0502020204030204" pitchFamily="34" charset="0"/>
                <a:ea typeface="Tahoma" panose="020B0604030504040204" pitchFamily="34" charset="0"/>
                <a:cs typeface="Calibri" panose="020F0502020204030204" pitchFamily="34" charset="0"/>
              </a:defRPr>
            </a:lvl1pPr>
            <a:lvl2pPr eaLnBrk="1" hangingPunct="1">
              <a:defRPr sz="4000" u="sng">
                <a:solidFill>
                  <a:schemeClr val="accent2"/>
                </a:solidFill>
                <a:latin typeface="Comic Sans MS" pitchFamily="66" charset="0"/>
              </a:defRPr>
            </a:lvl2pPr>
            <a:lvl3pPr eaLnBrk="1" hangingPunct="1">
              <a:defRPr sz="4000" u="sng">
                <a:solidFill>
                  <a:schemeClr val="accent2"/>
                </a:solidFill>
                <a:latin typeface="Comic Sans MS" pitchFamily="66" charset="0"/>
              </a:defRPr>
            </a:lvl3pPr>
            <a:lvl4pPr eaLnBrk="1" hangingPunct="1">
              <a:defRPr sz="4000" u="sng">
                <a:solidFill>
                  <a:schemeClr val="accent2"/>
                </a:solidFill>
                <a:latin typeface="Comic Sans MS" pitchFamily="66" charset="0"/>
              </a:defRPr>
            </a:lvl4pPr>
            <a:lvl5pPr eaLnBrk="1" hangingPunct="1">
              <a:defRPr sz="4000" u="sng">
                <a:solidFill>
                  <a:schemeClr val="accent2"/>
                </a:solidFill>
                <a:latin typeface="Comic Sans MS" pitchFamily="66" charset="0"/>
              </a:defRPr>
            </a:lvl5pPr>
            <a:lvl6pPr marL="457200" fontAlgn="base">
              <a:spcBef>
                <a:spcPct val="0"/>
              </a:spcBef>
              <a:spcAft>
                <a:spcPct val="0"/>
              </a:spcAft>
              <a:defRPr sz="4000" u="sng">
                <a:solidFill>
                  <a:schemeClr val="accent2"/>
                </a:solidFill>
                <a:latin typeface="Comic Sans MS" pitchFamily="66" charset="0"/>
              </a:defRPr>
            </a:lvl6pPr>
            <a:lvl7pPr marL="914400" fontAlgn="base">
              <a:spcBef>
                <a:spcPct val="0"/>
              </a:spcBef>
              <a:spcAft>
                <a:spcPct val="0"/>
              </a:spcAft>
              <a:defRPr sz="4000" u="sng">
                <a:solidFill>
                  <a:schemeClr val="accent2"/>
                </a:solidFill>
                <a:latin typeface="Comic Sans MS" pitchFamily="66" charset="0"/>
              </a:defRPr>
            </a:lvl7pPr>
            <a:lvl8pPr marL="1371600" fontAlgn="base">
              <a:spcBef>
                <a:spcPct val="0"/>
              </a:spcBef>
              <a:spcAft>
                <a:spcPct val="0"/>
              </a:spcAft>
              <a:defRPr sz="4000" u="sng">
                <a:solidFill>
                  <a:schemeClr val="accent2"/>
                </a:solidFill>
                <a:latin typeface="Comic Sans MS" pitchFamily="66" charset="0"/>
              </a:defRPr>
            </a:lvl8pPr>
            <a:lvl9pPr marL="1828800" fontAlgn="base">
              <a:spcBef>
                <a:spcPct val="0"/>
              </a:spcBef>
              <a:spcAft>
                <a:spcPct val="0"/>
              </a:spcAft>
              <a:defRPr sz="4000" u="sng">
                <a:solidFill>
                  <a:schemeClr val="accent2"/>
                </a:solidFill>
                <a:latin typeface="Comic Sans MS" pitchFamily="66" charset="0"/>
              </a:defRPr>
            </a:lvl9pPr>
          </a:lstStyle>
          <a:p>
            <a:r>
              <a:rPr dirty="0"/>
              <a:t>Asymmetric (Public-Key) Cryptography</a:t>
            </a:r>
          </a:p>
          <a:p>
            <a:endParaRPr dirty="0"/>
          </a:p>
          <a:p>
            <a:endParaRPr dirty="0"/>
          </a:p>
          <a:p>
            <a:endParaRPr dirty="0"/>
          </a:p>
          <a:p>
            <a:endParaRPr dirty="0"/>
          </a:p>
          <a:p>
            <a:endParaRPr dirty="0"/>
          </a:p>
        </p:txBody>
      </p:sp>
      <p:sp>
        <p:nvSpPr>
          <p:cNvPr id="3" name="object 3"/>
          <p:cNvSpPr txBox="1"/>
          <p:nvPr/>
        </p:nvSpPr>
        <p:spPr>
          <a:xfrm>
            <a:off x="1804377" y="4075951"/>
            <a:ext cx="1964548" cy="631583"/>
          </a:xfrm>
          <a:prstGeom prst="rect">
            <a:avLst/>
          </a:prstGeom>
        </p:spPr>
        <p:txBody>
          <a:bodyPr vert="horz" wrap="square" lIns="0" tIns="0" rIns="0" bIns="0" rtlCol="0">
            <a:spAutoFit/>
          </a:bodyPr>
          <a:lstStyle/>
          <a:p>
            <a:pPr marL="453938" marR="4344" indent="-443078"/>
            <a:r>
              <a:rPr sz="2052" spc="4" dirty="0">
                <a:solidFill>
                  <a:srgbClr val="2F9849"/>
                </a:solidFill>
                <a:latin typeface="Arial"/>
                <a:cs typeface="Arial"/>
              </a:rPr>
              <a:t>Pub</a:t>
            </a:r>
            <a:r>
              <a:rPr sz="2052" spc="-4" dirty="0">
                <a:solidFill>
                  <a:srgbClr val="2F9849"/>
                </a:solidFill>
                <a:latin typeface="Arial"/>
                <a:cs typeface="Arial"/>
              </a:rPr>
              <a:t>li</a:t>
            </a:r>
            <a:r>
              <a:rPr sz="2052" dirty="0">
                <a:solidFill>
                  <a:srgbClr val="2F9849"/>
                </a:solidFill>
                <a:latin typeface="Arial"/>
                <a:cs typeface="Arial"/>
              </a:rPr>
              <a:t>c </a:t>
            </a:r>
            <a:r>
              <a:rPr sz="2052" spc="4" dirty="0">
                <a:solidFill>
                  <a:srgbClr val="2F9849"/>
                </a:solidFill>
                <a:latin typeface="Arial"/>
                <a:cs typeface="Arial"/>
              </a:rPr>
              <a:t>Ke</a:t>
            </a:r>
            <a:r>
              <a:rPr sz="2052" dirty="0">
                <a:solidFill>
                  <a:srgbClr val="2F9849"/>
                </a:solidFill>
                <a:latin typeface="Arial"/>
                <a:cs typeface="Arial"/>
              </a:rPr>
              <a:t>y</a:t>
            </a:r>
            <a:r>
              <a:rPr sz="2052" spc="-17" dirty="0">
                <a:solidFill>
                  <a:srgbClr val="2F9849"/>
                </a:solidFill>
                <a:latin typeface="Arial"/>
                <a:cs typeface="Arial"/>
              </a:rPr>
              <a:t> </a:t>
            </a:r>
            <a:r>
              <a:rPr sz="2052" spc="-9" dirty="0">
                <a:solidFill>
                  <a:srgbClr val="2F9849"/>
                </a:solidFill>
                <a:latin typeface="Arial"/>
                <a:cs typeface="Arial"/>
              </a:rPr>
              <a:t>(</a:t>
            </a:r>
            <a:r>
              <a:rPr sz="2052" i="1" spc="4" dirty="0">
                <a:solidFill>
                  <a:srgbClr val="2F9849"/>
                </a:solidFill>
                <a:latin typeface="Arial"/>
                <a:cs typeface="Arial"/>
              </a:rPr>
              <a:t>K</a:t>
            </a:r>
            <a:r>
              <a:rPr sz="2052" i="1" spc="-13" baseline="-20833" dirty="0">
                <a:solidFill>
                  <a:srgbClr val="2F9849"/>
                </a:solidFill>
                <a:latin typeface="Arial"/>
                <a:cs typeface="Arial"/>
              </a:rPr>
              <a:t>pub</a:t>
            </a:r>
            <a:r>
              <a:rPr sz="2052" dirty="0">
                <a:solidFill>
                  <a:srgbClr val="2F9849"/>
                </a:solidFill>
                <a:latin typeface="Arial"/>
                <a:cs typeface="Arial"/>
              </a:rPr>
              <a:t>) </a:t>
            </a:r>
            <a:r>
              <a:rPr sz="2052" spc="-9" dirty="0">
                <a:solidFill>
                  <a:srgbClr val="232021"/>
                </a:solidFill>
                <a:latin typeface="Arial"/>
                <a:cs typeface="Arial"/>
              </a:rPr>
              <a:t>(</a:t>
            </a:r>
            <a:r>
              <a:rPr sz="2052" spc="4" dirty="0">
                <a:solidFill>
                  <a:srgbClr val="232021"/>
                </a:solidFill>
                <a:latin typeface="Arial"/>
                <a:cs typeface="Arial"/>
              </a:rPr>
              <a:t>En</a:t>
            </a:r>
            <a:r>
              <a:rPr sz="2052" spc="-4" dirty="0">
                <a:solidFill>
                  <a:srgbClr val="232021"/>
                </a:solidFill>
                <a:latin typeface="Arial"/>
                <a:cs typeface="Arial"/>
              </a:rPr>
              <a:t>c</a:t>
            </a:r>
            <a:r>
              <a:rPr sz="2052" spc="-9" dirty="0">
                <a:solidFill>
                  <a:srgbClr val="232021"/>
                </a:solidFill>
                <a:latin typeface="Arial"/>
                <a:cs typeface="Arial"/>
              </a:rPr>
              <a:t>r</a:t>
            </a:r>
            <a:r>
              <a:rPr sz="2052" spc="-21" dirty="0">
                <a:solidFill>
                  <a:srgbClr val="232021"/>
                </a:solidFill>
                <a:latin typeface="Arial"/>
                <a:cs typeface="Arial"/>
              </a:rPr>
              <a:t>y</a:t>
            </a:r>
            <a:r>
              <a:rPr sz="2052" spc="4" dirty="0">
                <a:solidFill>
                  <a:srgbClr val="232021"/>
                </a:solidFill>
                <a:latin typeface="Arial"/>
                <a:cs typeface="Arial"/>
              </a:rPr>
              <a:t>p</a:t>
            </a:r>
            <a:r>
              <a:rPr sz="2052" dirty="0">
                <a:solidFill>
                  <a:srgbClr val="232021"/>
                </a:solidFill>
                <a:latin typeface="Arial"/>
                <a:cs typeface="Arial"/>
              </a:rPr>
              <a:t>t)</a:t>
            </a:r>
            <a:endParaRPr sz="2052">
              <a:latin typeface="Arial"/>
              <a:cs typeface="Arial"/>
            </a:endParaRPr>
          </a:p>
        </p:txBody>
      </p:sp>
      <p:sp>
        <p:nvSpPr>
          <p:cNvPr id="4" name="object 4"/>
          <p:cNvSpPr txBox="1"/>
          <p:nvPr/>
        </p:nvSpPr>
        <p:spPr>
          <a:xfrm>
            <a:off x="5422016" y="4075951"/>
            <a:ext cx="1870610" cy="631583"/>
          </a:xfrm>
          <a:prstGeom prst="rect">
            <a:avLst/>
          </a:prstGeom>
        </p:spPr>
        <p:txBody>
          <a:bodyPr vert="horz" wrap="square" lIns="0" tIns="0" rIns="0" bIns="0" rtlCol="0">
            <a:spAutoFit/>
          </a:bodyPr>
          <a:lstStyle/>
          <a:p>
            <a:pPr marL="399097" marR="4344" indent="-388779"/>
            <a:r>
              <a:rPr sz="2052" spc="4" dirty="0">
                <a:solidFill>
                  <a:srgbClr val="EB5C25"/>
                </a:solidFill>
                <a:latin typeface="Arial"/>
                <a:cs typeface="Arial"/>
              </a:rPr>
              <a:t>Se</a:t>
            </a:r>
            <a:r>
              <a:rPr sz="2052" spc="-4" dirty="0">
                <a:solidFill>
                  <a:srgbClr val="EB5C25"/>
                </a:solidFill>
                <a:latin typeface="Arial"/>
                <a:cs typeface="Arial"/>
              </a:rPr>
              <a:t>c</a:t>
            </a:r>
            <a:r>
              <a:rPr sz="2052" spc="-9" dirty="0">
                <a:solidFill>
                  <a:srgbClr val="EB5C25"/>
                </a:solidFill>
                <a:latin typeface="Arial"/>
                <a:cs typeface="Arial"/>
              </a:rPr>
              <a:t>r</a:t>
            </a:r>
            <a:r>
              <a:rPr sz="2052" spc="4" dirty="0">
                <a:solidFill>
                  <a:srgbClr val="EB5C25"/>
                </a:solidFill>
                <a:latin typeface="Arial"/>
                <a:cs typeface="Arial"/>
              </a:rPr>
              <a:t>e</a:t>
            </a:r>
            <a:r>
              <a:rPr sz="2052" dirty="0">
                <a:solidFill>
                  <a:srgbClr val="EB5C25"/>
                </a:solidFill>
                <a:latin typeface="Arial"/>
                <a:cs typeface="Arial"/>
              </a:rPr>
              <a:t>t</a:t>
            </a:r>
            <a:r>
              <a:rPr sz="2052" spc="-13" dirty="0">
                <a:solidFill>
                  <a:srgbClr val="EB5C25"/>
                </a:solidFill>
                <a:latin typeface="Arial"/>
                <a:cs typeface="Arial"/>
              </a:rPr>
              <a:t> </a:t>
            </a:r>
            <a:r>
              <a:rPr sz="2052" spc="4" dirty="0">
                <a:solidFill>
                  <a:srgbClr val="EB5C25"/>
                </a:solidFill>
                <a:latin typeface="Arial"/>
                <a:cs typeface="Arial"/>
              </a:rPr>
              <a:t>Ke</a:t>
            </a:r>
            <a:r>
              <a:rPr sz="2052" dirty="0">
                <a:solidFill>
                  <a:srgbClr val="EB5C25"/>
                </a:solidFill>
                <a:latin typeface="Arial"/>
                <a:cs typeface="Arial"/>
              </a:rPr>
              <a:t>y</a:t>
            </a:r>
            <a:r>
              <a:rPr sz="2052" spc="-17" dirty="0">
                <a:solidFill>
                  <a:srgbClr val="EB5C25"/>
                </a:solidFill>
                <a:latin typeface="Arial"/>
                <a:cs typeface="Arial"/>
              </a:rPr>
              <a:t> </a:t>
            </a:r>
            <a:r>
              <a:rPr sz="2052" spc="-9" dirty="0">
                <a:solidFill>
                  <a:srgbClr val="EB5C25"/>
                </a:solidFill>
                <a:latin typeface="Arial"/>
                <a:cs typeface="Arial"/>
              </a:rPr>
              <a:t>(</a:t>
            </a:r>
            <a:r>
              <a:rPr sz="2052" i="1" spc="4" dirty="0">
                <a:solidFill>
                  <a:srgbClr val="EB5C25"/>
                </a:solidFill>
                <a:latin typeface="Arial"/>
                <a:cs typeface="Arial"/>
              </a:rPr>
              <a:t>K</a:t>
            </a:r>
            <a:r>
              <a:rPr sz="2052" i="1" spc="-13" baseline="-20833" dirty="0">
                <a:solidFill>
                  <a:srgbClr val="EB5C25"/>
                </a:solidFill>
                <a:latin typeface="Arial"/>
                <a:cs typeface="Arial"/>
              </a:rPr>
              <a:t>pr</a:t>
            </a:r>
            <a:r>
              <a:rPr sz="2052" dirty="0">
                <a:solidFill>
                  <a:srgbClr val="EB5C25"/>
                </a:solidFill>
                <a:latin typeface="Arial"/>
                <a:cs typeface="Arial"/>
              </a:rPr>
              <a:t>) </a:t>
            </a:r>
            <a:r>
              <a:rPr sz="2052" spc="-9" dirty="0">
                <a:solidFill>
                  <a:srgbClr val="232021"/>
                </a:solidFill>
                <a:latin typeface="Arial"/>
                <a:cs typeface="Arial"/>
              </a:rPr>
              <a:t>(D</a:t>
            </a:r>
            <a:r>
              <a:rPr sz="2052" spc="4" dirty="0">
                <a:solidFill>
                  <a:srgbClr val="232021"/>
                </a:solidFill>
                <a:latin typeface="Arial"/>
                <a:cs typeface="Arial"/>
              </a:rPr>
              <a:t>e</a:t>
            </a:r>
            <a:r>
              <a:rPr sz="2052" spc="-4" dirty="0">
                <a:solidFill>
                  <a:srgbClr val="232021"/>
                </a:solidFill>
                <a:latin typeface="Arial"/>
                <a:cs typeface="Arial"/>
              </a:rPr>
              <a:t>c</a:t>
            </a:r>
            <a:r>
              <a:rPr sz="2052" spc="13" dirty="0">
                <a:solidFill>
                  <a:srgbClr val="232021"/>
                </a:solidFill>
                <a:latin typeface="Arial"/>
                <a:cs typeface="Arial"/>
              </a:rPr>
              <a:t>r</a:t>
            </a:r>
            <a:r>
              <a:rPr sz="2052" spc="-21" dirty="0">
                <a:solidFill>
                  <a:srgbClr val="232021"/>
                </a:solidFill>
                <a:latin typeface="Arial"/>
                <a:cs typeface="Arial"/>
              </a:rPr>
              <a:t>y</a:t>
            </a:r>
            <a:r>
              <a:rPr sz="2052" spc="4" dirty="0">
                <a:solidFill>
                  <a:srgbClr val="232021"/>
                </a:solidFill>
                <a:latin typeface="Arial"/>
                <a:cs typeface="Arial"/>
              </a:rPr>
              <a:t>p</a:t>
            </a:r>
            <a:r>
              <a:rPr sz="2052" dirty="0">
                <a:solidFill>
                  <a:srgbClr val="232021"/>
                </a:solidFill>
                <a:latin typeface="Arial"/>
                <a:cs typeface="Arial"/>
              </a:rPr>
              <a:t>t)</a:t>
            </a:r>
            <a:endParaRPr sz="2052">
              <a:latin typeface="Arial"/>
              <a:cs typeface="Arial"/>
            </a:endParaRPr>
          </a:p>
        </p:txBody>
      </p:sp>
      <p:sp>
        <p:nvSpPr>
          <p:cNvPr id="5" name="object 5"/>
          <p:cNvSpPr/>
          <p:nvPr/>
        </p:nvSpPr>
        <p:spPr>
          <a:xfrm>
            <a:off x="2909903" y="2742005"/>
            <a:ext cx="1301011" cy="995849"/>
          </a:xfrm>
          <a:custGeom>
            <a:avLst/>
            <a:gdLst/>
            <a:ahLst/>
            <a:cxnLst/>
            <a:rect l="l" t="t" r="r" b="b"/>
            <a:pathLst>
              <a:path w="1521460" h="1164589">
                <a:moveTo>
                  <a:pt x="59749" y="1101092"/>
                </a:moveTo>
                <a:lnTo>
                  <a:pt x="42671" y="1078991"/>
                </a:lnTo>
                <a:lnTo>
                  <a:pt x="0" y="1164335"/>
                </a:lnTo>
                <a:lnTo>
                  <a:pt x="48767" y="1154897"/>
                </a:lnTo>
                <a:lnTo>
                  <a:pt x="48767" y="1109471"/>
                </a:lnTo>
                <a:lnTo>
                  <a:pt x="59749" y="1101092"/>
                </a:lnTo>
                <a:close/>
              </a:path>
              <a:path w="1521460" h="1164589">
                <a:moveTo>
                  <a:pt x="77265" y="1123760"/>
                </a:moveTo>
                <a:lnTo>
                  <a:pt x="59749" y="1101092"/>
                </a:lnTo>
                <a:lnTo>
                  <a:pt x="48767" y="1109471"/>
                </a:lnTo>
                <a:lnTo>
                  <a:pt x="64007" y="1133855"/>
                </a:lnTo>
                <a:lnTo>
                  <a:pt x="77265" y="1123760"/>
                </a:lnTo>
                <a:close/>
              </a:path>
              <a:path w="1521460" h="1164589">
                <a:moveTo>
                  <a:pt x="94487" y="1146047"/>
                </a:moveTo>
                <a:lnTo>
                  <a:pt x="77265" y="1123760"/>
                </a:lnTo>
                <a:lnTo>
                  <a:pt x="64007" y="1133855"/>
                </a:lnTo>
                <a:lnTo>
                  <a:pt x="48767" y="1109471"/>
                </a:lnTo>
                <a:lnTo>
                  <a:pt x="48767" y="1154897"/>
                </a:lnTo>
                <a:lnTo>
                  <a:pt x="94487" y="1146047"/>
                </a:lnTo>
                <a:close/>
              </a:path>
              <a:path w="1521460" h="1164589">
                <a:moveTo>
                  <a:pt x="1520951" y="24383"/>
                </a:moveTo>
                <a:lnTo>
                  <a:pt x="1502663" y="0"/>
                </a:lnTo>
                <a:lnTo>
                  <a:pt x="59749" y="1101092"/>
                </a:lnTo>
                <a:lnTo>
                  <a:pt x="77265" y="1123760"/>
                </a:lnTo>
                <a:lnTo>
                  <a:pt x="1520951" y="24383"/>
                </a:lnTo>
                <a:close/>
              </a:path>
            </a:pathLst>
          </a:custGeom>
          <a:solidFill>
            <a:srgbClr val="000000"/>
          </a:solidFill>
        </p:spPr>
        <p:txBody>
          <a:bodyPr wrap="square" lIns="0" tIns="0" rIns="0" bIns="0" rtlCol="0"/>
          <a:lstStyle/>
          <a:p>
            <a:endParaRPr sz="2138"/>
          </a:p>
        </p:txBody>
      </p:sp>
      <p:sp>
        <p:nvSpPr>
          <p:cNvPr id="6" name="object 6"/>
          <p:cNvSpPr/>
          <p:nvPr/>
        </p:nvSpPr>
        <p:spPr>
          <a:xfrm>
            <a:off x="4687445" y="2742005"/>
            <a:ext cx="1363455" cy="1058293"/>
          </a:xfrm>
          <a:custGeom>
            <a:avLst/>
            <a:gdLst/>
            <a:ahLst/>
            <a:cxnLst/>
            <a:rect l="l" t="t" r="r" b="b"/>
            <a:pathLst>
              <a:path w="1594484" h="1237614">
                <a:moveTo>
                  <a:pt x="1533452" y="1173420"/>
                </a:moveTo>
                <a:lnTo>
                  <a:pt x="18287" y="0"/>
                </a:lnTo>
                <a:lnTo>
                  <a:pt x="0" y="24383"/>
                </a:lnTo>
                <a:lnTo>
                  <a:pt x="1517855" y="1194523"/>
                </a:lnTo>
                <a:lnTo>
                  <a:pt x="1533452" y="1173420"/>
                </a:lnTo>
                <a:close/>
              </a:path>
              <a:path w="1594484" h="1237614">
                <a:moveTo>
                  <a:pt x="1545335" y="1228049"/>
                </a:moveTo>
                <a:lnTo>
                  <a:pt x="1545335" y="1182623"/>
                </a:lnTo>
                <a:lnTo>
                  <a:pt x="1530095" y="1203959"/>
                </a:lnTo>
                <a:lnTo>
                  <a:pt x="1517855" y="1194523"/>
                </a:lnTo>
                <a:lnTo>
                  <a:pt x="1499615" y="1219199"/>
                </a:lnTo>
                <a:lnTo>
                  <a:pt x="1545335" y="1228049"/>
                </a:lnTo>
                <a:close/>
              </a:path>
              <a:path w="1594484" h="1237614">
                <a:moveTo>
                  <a:pt x="1545335" y="1182623"/>
                </a:moveTo>
                <a:lnTo>
                  <a:pt x="1533452" y="1173420"/>
                </a:lnTo>
                <a:lnTo>
                  <a:pt x="1517855" y="1194523"/>
                </a:lnTo>
                <a:lnTo>
                  <a:pt x="1530095" y="1203959"/>
                </a:lnTo>
                <a:lnTo>
                  <a:pt x="1545335" y="1182623"/>
                </a:lnTo>
                <a:close/>
              </a:path>
              <a:path w="1594484" h="1237614">
                <a:moveTo>
                  <a:pt x="1594103" y="1237487"/>
                </a:moveTo>
                <a:lnTo>
                  <a:pt x="1551431" y="1149095"/>
                </a:lnTo>
                <a:lnTo>
                  <a:pt x="1533452" y="1173420"/>
                </a:lnTo>
                <a:lnTo>
                  <a:pt x="1545335" y="1182623"/>
                </a:lnTo>
                <a:lnTo>
                  <a:pt x="1545335" y="1228049"/>
                </a:lnTo>
                <a:lnTo>
                  <a:pt x="1594103" y="1237487"/>
                </a:lnTo>
                <a:close/>
              </a:path>
            </a:pathLst>
          </a:custGeom>
          <a:solidFill>
            <a:srgbClr val="000000"/>
          </a:solidFill>
        </p:spPr>
        <p:txBody>
          <a:bodyPr wrap="square" lIns="0" tIns="0" rIns="0" bIns="0" rtlCol="0"/>
          <a:lstStyle/>
          <a:p>
            <a:endParaRPr sz="2138"/>
          </a:p>
        </p:txBody>
      </p:sp>
      <p:sp>
        <p:nvSpPr>
          <p:cNvPr id="7" name="object 7"/>
          <p:cNvSpPr txBox="1"/>
          <p:nvPr/>
        </p:nvSpPr>
        <p:spPr>
          <a:xfrm>
            <a:off x="1929483" y="5302874"/>
            <a:ext cx="5040060" cy="210507"/>
          </a:xfrm>
          <a:prstGeom prst="rect">
            <a:avLst/>
          </a:prstGeom>
        </p:spPr>
        <p:txBody>
          <a:bodyPr vert="horz" wrap="square" lIns="0" tIns="0" rIns="0" bIns="0" rtlCol="0">
            <a:spAutoFit/>
          </a:bodyPr>
          <a:lstStyle/>
          <a:p>
            <a:pPr marL="10860"/>
            <a:r>
              <a:rPr sz="1368" spc="-30" dirty="0">
                <a:solidFill>
                  <a:srgbClr val="232021"/>
                </a:solidFill>
                <a:latin typeface="Wingdings"/>
                <a:cs typeface="Wingdings"/>
              </a:rPr>
              <a:t>�</a:t>
            </a:r>
            <a:r>
              <a:rPr sz="1368" spc="51" dirty="0">
                <a:solidFill>
                  <a:srgbClr val="232021"/>
                </a:solidFill>
                <a:latin typeface="Times New Roman"/>
                <a:cs typeface="Times New Roman"/>
              </a:rPr>
              <a:t> </a:t>
            </a:r>
            <a:r>
              <a:rPr sz="1368" spc="-9" dirty="0">
                <a:solidFill>
                  <a:srgbClr val="232021"/>
                </a:solidFill>
                <a:latin typeface="Arial"/>
                <a:cs typeface="Arial"/>
              </a:rPr>
              <a:t>Dur</a:t>
            </a:r>
            <a:r>
              <a:rPr sz="1368" dirty="0">
                <a:solidFill>
                  <a:srgbClr val="232021"/>
                </a:solidFill>
                <a:latin typeface="Arial"/>
                <a:cs typeface="Arial"/>
              </a:rPr>
              <a:t>i</a:t>
            </a:r>
            <a:r>
              <a:rPr sz="1368" spc="-9" dirty="0">
                <a:solidFill>
                  <a:srgbClr val="232021"/>
                </a:solidFill>
                <a:latin typeface="Arial"/>
                <a:cs typeface="Arial"/>
              </a:rPr>
              <a:t>n</a:t>
            </a:r>
            <a:r>
              <a:rPr sz="1368" dirty="0">
                <a:solidFill>
                  <a:srgbClr val="232021"/>
                </a:solidFill>
                <a:latin typeface="Arial"/>
                <a:cs typeface="Arial"/>
              </a:rPr>
              <a:t>g</a:t>
            </a:r>
            <a:r>
              <a:rPr sz="1368" spc="-17" dirty="0">
                <a:solidFill>
                  <a:srgbClr val="232021"/>
                </a:solidFill>
                <a:latin typeface="Arial"/>
                <a:cs typeface="Arial"/>
              </a:rPr>
              <a:t>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a:t>
            </a:r>
            <a:r>
              <a:rPr sz="1368" spc="-17" dirty="0">
                <a:solidFill>
                  <a:srgbClr val="232021"/>
                </a:solidFill>
                <a:latin typeface="Arial"/>
                <a:cs typeface="Arial"/>
              </a:rPr>
              <a:t> </a:t>
            </a:r>
            <a:r>
              <a:rPr sz="1368" spc="9" dirty="0">
                <a:solidFill>
                  <a:srgbClr val="232021"/>
                </a:solidFill>
                <a:latin typeface="Arial"/>
                <a:cs typeface="Arial"/>
              </a:rPr>
              <a:t>k</a:t>
            </a:r>
            <a:r>
              <a:rPr sz="1368" spc="-9" dirty="0">
                <a:solidFill>
                  <a:srgbClr val="232021"/>
                </a:solidFill>
                <a:latin typeface="Arial"/>
                <a:cs typeface="Arial"/>
              </a:rPr>
              <a:t>e</a:t>
            </a:r>
            <a:r>
              <a:rPr sz="1368" dirty="0">
                <a:solidFill>
                  <a:srgbClr val="232021"/>
                </a:solidFill>
                <a:latin typeface="Arial"/>
                <a:cs typeface="Arial"/>
              </a:rPr>
              <a:t>y</a:t>
            </a:r>
            <a:r>
              <a:rPr sz="1368" spc="-4" dirty="0">
                <a:solidFill>
                  <a:srgbClr val="232021"/>
                </a:solidFill>
                <a:latin typeface="Arial"/>
                <a:cs typeface="Arial"/>
              </a:rPr>
              <a:t> </a:t>
            </a:r>
            <a:r>
              <a:rPr sz="1368" spc="-9" dirty="0">
                <a:solidFill>
                  <a:srgbClr val="232021"/>
                </a:solidFill>
                <a:latin typeface="Arial"/>
                <a:cs typeface="Arial"/>
              </a:rPr>
              <a:t>genera</a:t>
            </a:r>
            <a:r>
              <a:rPr sz="1368" spc="4" dirty="0">
                <a:solidFill>
                  <a:srgbClr val="232021"/>
                </a:solidFill>
                <a:latin typeface="Arial"/>
                <a:cs typeface="Arial"/>
              </a:rPr>
              <a:t>t</a:t>
            </a:r>
            <a:r>
              <a:rPr sz="1368" dirty="0">
                <a:solidFill>
                  <a:srgbClr val="232021"/>
                </a:solidFill>
                <a:latin typeface="Arial"/>
                <a:cs typeface="Arial"/>
              </a:rPr>
              <a:t>i</a:t>
            </a:r>
            <a:r>
              <a:rPr sz="1368" spc="-9" dirty="0">
                <a:solidFill>
                  <a:srgbClr val="232021"/>
                </a:solidFill>
                <a:latin typeface="Arial"/>
                <a:cs typeface="Arial"/>
              </a:rPr>
              <a:t>on</a:t>
            </a:r>
            <a:r>
              <a:rPr sz="1368" dirty="0">
                <a:solidFill>
                  <a:srgbClr val="232021"/>
                </a:solidFill>
                <a:latin typeface="Arial"/>
                <a:cs typeface="Arial"/>
              </a:rPr>
              <a:t>,</a:t>
            </a:r>
            <a:r>
              <a:rPr sz="1368" spc="-4" dirty="0">
                <a:solidFill>
                  <a:srgbClr val="232021"/>
                </a:solidFill>
                <a:latin typeface="Arial"/>
                <a:cs typeface="Arial"/>
              </a:rPr>
              <a:t> </a:t>
            </a:r>
            <a:r>
              <a:rPr sz="1368" dirty="0">
                <a:solidFill>
                  <a:srgbClr val="232021"/>
                </a:solidFill>
                <a:latin typeface="Arial"/>
                <a:cs typeface="Arial"/>
              </a:rPr>
              <a:t>a</a:t>
            </a:r>
            <a:r>
              <a:rPr sz="1368" spc="-17" dirty="0">
                <a:solidFill>
                  <a:srgbClr val="232021"/>
                </a:solidFill>
                <a:latin typeface="Arial"/>
                <a:cs typeface="Arial"/>
              </a:rPr>
              <a:t> </a:t>
            </a:r>
            <a:r>
              <a:rPr sz="1368" spc="9" dirty="0">
                <a:solidFill>
                  <a:srgbClr val="232021"/>
                </a:solidFill>
                <a:latin typeface="Arial"/>
                <a:cs typeface="Arial"/>
              </a:rPr>
              <a:t>k</a:t>
            </a:r>
            <a:r>
              <a:rPr sz="1368" spc="-30" dirty="0">
                <a:solidFill>
                  <a:srgbClr val="232021"/>
                </a:solidFill>
                <a:latin typeface="Arial"/>
                <a:cs typeface="Arial"/>
              </a:rPr>
              <a:t>e</a:t>
            </a:r>
            <a:r>
              <a:rPr sz="1368" dirty="0">
                <a:solidFill>
                  <a:srgbClr val="232021"/>
                </a:solidFill>
                <a:latin typeface="Arial"/>
                <a:cs typeface="Arial"/>
              </a:rPr>
              <a:t>y</a:t>
            </a:r>
            <a:r>
              <a:rPr sz="1368" spc="-4" dirty="0">
                <a:solidFill>
                  <a:srgbClr val="232021"/>
                </a:solidFill>
                <a:latin typeface="Arial"/>
                <a:cs typeface="Arial"/>
              </a:rPr>
              <a:t> </a:t>
            </a:r>
            <a:r>
              <a:rPr sz="1368" spc="-9" dirty="0">
                <a:solidFill>
                  <a:srgbClr val="232021"/>
                </a:solidFill>
                <a:latin typeface="Arial"/>
                <a:cs typeface="Arial"/>
              </a:rPr>
              <a:t>pa</a:t>
            </a:r>
            <a:r>
              <a:rPr sz="1368" dirty="0">
                <a:solidFill>
                  <a:srgbClr val="232021"/>
                </a:solidFill>
                <a:latin typeface="Arial"/>
                <a:cs typeface="Arial"/>
              </a:rPr>
              <a:t>ir </a:t>
            </a:r>
            <a:r>
              <a:rPr sz="1368" spc="4" dirty="0">
                <a:solidFill>
                  <a:srgbClr val="2F9849"/>
                </a:solidFill>
                <a:latin typeface="Arial"/>
                <a:cs typeface="Arial"/>
              </a:rPr>
              <a:t>K</a:t>
            </a:r>
            <a:r>
              <a:rPr sz="1411" spc="-19" baseline="-20202" dirty="0">
                <a:solidFill>
                  <a:srgbClr val="2F9849"/>
                </a:solidFill>
                <a:latin typeface="Arial"/>
                <a:cs typeface="Arial"/>
              </a:rPr>
              <a:t>p</a:t>
            </a:r>
            <a:r>
              <a:rPr sz="1411" spc="6" baseline="-20202" dirty="0">
                <a:solidFill>
                  <a:srgbClr val="2F9849"/>
                </a:solidFill>
                <a:latin typeface="Arial"/>
                <a:cs typeface="Arial"/>
              </a:rPr>
              <a:t>u</a:t>
            </a:r>
            <a:r>
              <a:rPr sz="1411" baseline="-20202" dirty="0">
                <a:solidFill>
                  <a:srgbClr val="2F9849"/>
                </a:solidFill>
                <a:latin typeface="Arial"/>
                <a:cs typeface="Arial"/>
              </a:rPr>
              <a:t>b</a:t>
            </a:r>
            <a:r>
              <a:rPr sz="1411" spc="173" baseline="-20202" dirty="0">
                <a:solidFill>
                  <a:srgbClr val="2F9849"/>
                </a:solidFill>
                <a:latin typeface="Arial"/>
                <a:cs typeface="Arial"/>
              </a:rPr>
              <a:t> </a:t>
            </a:r>
            <a:r>
              <a:rPr sz="1368" spc="-9" dirty="0">
                <a:solidFill>
                  <a:srgbClr val="232021"/>
                </a:solidFill>
                <a:latin typeface="Arial"/>
                <a:cs typeface="Arial"/>
              </a:rPr>
              <a:t>an</a:t>
            </a:r>
            <a:r>
              <a:rPr sz="1368" dirty="0">
                <a:solidFill>
                  <a:srgbClr val="232021"/>
                </a:solidFill>
                <a:latin typeface="Arial"/>
                <a:cs typeface="Arial"/>
              </a:rPr>
              <a:t>d</a:t>
            </a:r>
            <a:r>
              <a:rPr sz="1368" spc="-17" dirty="0">
                <a:solidFill>
                  <a:srgbClr val="232021"/>
                </a:solidFill>
                <a:latin typeface="Arial"/>
                <a:cs typeface="Arial"/>
              </a:rPr>
              <a:t> </a:t>
            </a:r>
            <a:r>
              <a:rPr sz="1368" spc="4" dirty="0">
                <a:solidFill>
                  <a:srgbClr val="EB5C25"/>
                </a:solidFill>
                <a:latin typeface="Arial"/>
                <a:cs typeface="Arial"/>
              </a:rPr>
              <a:t>K</a:t>
            </a:r>
            <a:r>
              <a:rPr sz="1411" spc="6" baseline="-20202" dirty="0">
                <a:solidFill>
                  <a:srgbClr val="EB5C25"/>
                </a:solidFill>
                <a:latin typeface="Arial"/>
                <a:cs typeface="Arial"/>
              </a:rPr>
              <a:t>p</a:t>
            </a:r>
            <a:r>
              <a:rPr sz="1411" baseline="-20202" dirty="0">
                <a:solidFill>
                  <a:srgbClr val="EB5C25"/>
                </a:solidFill>
                <a:latin typeface="Arial"/>
                <a:cs typeface="Arial"/>
              </a:rPr>
              <a:t>r</a:t>
            </a:r>
            <a:r>
              <a:rPr sz="1411" spc="147" baseline="-20202" dirty="0">
                <a:solidFill>
                  <a:srgbClr val="EB5C25"/>
                </a:solidFill>
                <a:latin typeface="Arial"/>
                <a:cs typeface="Arial"/>
              </a:rPr>
              <a:t> </a:t>
            </a:r>
            <a:r>
              <a:rPr sz="1368" dirty="0">
                <a:solidFill>
                  <a:srgbClr val="232021"/>
                </a:solidFill>
                <a:latin typeface="Arial"/>
                <a:cs typeface="Arial"/>
              </a:rPr>
              <a:t>is</a:t>
            </a:r>
            <a:r>
              <a:rPr sz="1368" spc="-4" dirty="0">
                <a:solidFill>
                  <a:srgbClr val="232021"/>
                </a:solidFill>
                <a:latin typeface="Arial"/>
                <a:cs typeface="Arial"/>
              </a:rPr>
              <a:t> </a:t>
            </a:r>
            <a:r>
              <a:rPr sz="1368" spc="9" dirty="0">
                <a:solidFill>
                  <a:srgbClr val="232021"/>
                </a:solidFill>
                <a:latin typeface="Arial"/>
                <a:cs typeface="Arial"/>
              </a:rPr>
              <a:t>c</a:t>
            </a:r>
            <a:r>
              <a:rPr sz="1368" spc="-30" dirty="0">
                <a:solidFill>
                  <a:srgbClr val="232021"/>
                </a:solidFill>
                <a:latin typeface="Arial"/>
                <a:cs typeface="Arial"/>
              </a:rPr>
              <a:t>o</a:t>
            </a:r>
            <a:r>
              <a:rPr sz="1368" dirty="0">
                <a:solidFill>
                  <a:srgbClr val="232021"/>
                </a:solidFill>
                <a:latin typeface="Arial"/>
                <a:cs typeface="Arial"/>
              </a:rPr>
              <a:t>m</a:t>
            </a:r>
            <a:r>
              <a:rPr sz="1368" spc="-9" dirty="0">
                <a:solidFill>
                  <a:srgbClr val="232021"/>
                </a:solidFill>
                <a:latin typeface="Arial"/>
                <a:cs typeface="Arial"/>
              </a:rPr>
              <a:t>pu</a:t>
            </a:r>
            <a:r>
              <a:rPr sz="1368" spc="4" dirty="0">
                <a:solidFill>
                  <a:srgbClr val="232021"/>
                </a:solidFill>
                <a:latin typeface="Arial"/>
                <a:cs typeface="Arial"/>
              </a:rPr>
              <a:t>t</a:t>
            </a:r>
            <a:r>
              <a:rPr sz="1368" spc="-9" dirty="0">
                <a:solidFill>
                  <a:srgbClr val="232021"/>
                </a:solidFill>
                <a:latin typeface="Arial"/>
                <a:cs typeface="Arial"/>
              </a:rPr>
              <a:t>e</a:t>
            </a:r>
            <a:r>
              <a:rPr sz="1368" dirty="0">
                <a:solidFill>
                  <a:srgbClr val="232021"/>
                </a:solidFill>
                <a:latin typeface="Arial"/>
                <a:cs typeface="Arial"/>
              </a:rPr>
              <a:t>d</a:t>
            </a:r>
            <a:endParaRPr sz="1368">
              <a:latin typeface="Arial"/>
              <a:cs typeface="Arial"/>
            </a:endParaRPr>
          </a:p>
        </p:txBody>
      </p:sp>
      <p:sp>
        <p:nvSpPr>
          <p:cNvPr id="9" name="object 9"/>
          <p:cNvSpPr txBox="1">
            <a:spLocks noGrp="1"/>
          </p:cNvSpPr>
          <p:nvPr>
            <p:ph type="sldNum" sz="quarter" idx="7"/>
          </p:nvPr>
        </p:nvSpPr>
        <p:spPr>
          <a:xfrm>
            <a:off x="7493302" y="5801879"/>
            <a:ext cx="325796" cy="118494"/>
          </a:xfrm>
          <a:prstGeom prst="rect">
            <a:avLst/>
          </a:prstGeom>
        </p:spPr>
        <p:txBody>
          <a:bodyPr vert="horz" wrap="square" lIns="0" tIns="0" rIns="0" bIns="0" numCol="1" rtlCol="0" anchor="t" anchorCtr="0" compatLnSpc="1">
            <a:prstTxWarp prst="textNoShape">
              <a:avLst/>
            </a:prstTxWarp>
            <a:spAutoFit/>
          </a:bodyPr>
          <a:lstStyle/>
          <a:p>
            <a:pPr marL="21720"/>
            <a:fld id="{81D60167-4931-47E6-BA6A-407CBD079E47}" type="slidenum">
              <a:rPr spc="4" dirty="0"/>
              <a:pPr marL="21720"/>
              <a:t>13</a:t>
            </a:fld>
            <a:r>
              <a:rPr spc="9" dirty="0"/>
              <a:t>/</a:t>
            </a:r>
            <a:r>
              <a:rPr dirty="0"/>
              <a:t>2</a:t>
            </a:r>
            <a:r>
              <a:rPr spc="4" dirty="0"/>
              <a:t>9</a:t>
            </a:r>
          </a:p>
        </p:txBody>
      </p:sp>
      <p:sp>
        <p:nvSpPr>
          <p:cNvPr id="10" name="Rectangle 9"/>
          <p:cNvSpPr/>
          <p:nvPr/>
        </p:nvSpPr>
        <p:spPr>
          <a:xfrm>
            <a:off x="2163513" y="1259760"/>
            <a:ext cx="4572000" cy="954107"/>
          </a:xfrm>
          <a:prstGeom prst="rect">
            <a:avLst/>
          </a:prstGeom>
        </p:spPr>
        <p:txBody>
          <a:bodyPr>
            <a:spAutoFit/>
          </a:bodyPr>
          <a:lstStyle/>
          <a:p>
            <a:pPr marL="333938">
              <a:spcBef>
                <a:spcPts val="1565"/>
              </a:spcBef>
            </a:pPr>
            <a:r>
              <a:rPr lang="en-US" sz="2800" spc="4" dirty="0">
                <a:solidFill>
                  <a:srgbClr val="232021"/>
                </a:solidFill>
                <a:latin typeface="Arial"/>
                <a:cs typeface="Arial"/>
              </a:rPr>
              <a:t>P</a:t>
            </a:r>
            <a:r>
              <a:rPr lang="en-US" sz="2800" spc="-9" dirty="0">
                <a:solidFill>
                  <a:srgbClr val="232021"/>
                </a:solidFill>
                <a:latin typeface="Arial"/>
                <a:cs typeface="Arial"/>
              </a:rPr>
              <a:t>r</a:t>
            </a:r>
            <a:r>
              <a:rPr lang="en-US" sz="2800" dirty="0">
                <a:solidFill>
                  <a:srgbClr val="232021"/>
                </a:solidFill>
                <a:latin typeface="Arial"/>
                <a:cs typeface="Arial"/>
              </a:rPr>
              <a:t>i</a:t>
            </a:r>
            <a:r>
              <a:rPr lang="en-US" sz="2800" spc="-9" dirty="0">
                <a:solidFill>
                  <a:srgbClr val="232021"/>
                </a:solidFill>
                <a:latin typeface="Arial"/>
                <a:cs typeface="Arial"/>
              </a:rPr>
              <a:t>n</a:t>
            </a:r>
            <a:r>
              <a:rPr lang="en-US" sz="2800" spc="-13" dirty="0">
                <a:solidFill>
                  <a:srgbClr val="232021"/>
                </a:solidFill>
                <a:latin typeface="Arial"/>
                <a:cs typeface="Arial"/>
              </a:rPr>
              <a:t>c</a:t>
            </a:r>
            <a:r>
              <a:rPr lang="en-US" sz="2800" dirty="0">
                <a:solidFill>
                  <a:srgbClr val="232021"/>
                </a:solidFill>
                <a:latin typeface="Arial"/>
                <a:cs typeface="Arial"/>
              </a:rPr>
              <a:t>i</a:t>
            </a:r>
            <a:r>
              <a:rPr lang="en-US" sz="2800" spc="-9" dirty="0">
                <a:solidFill>
                  <a:srgbClr val="232021"/>
                </a:solidFill>
                <a:latin typeface="Arial"/>
                <a:cs typeface="Arial"/>
              </a:rPr>
              <a:t>p</a:t>
            </a:r>
            <a:r>
              <a:rPr lang="en-US" sz="2800" dirty="0">
                <a:solidFill>
                  <a:srgbClr val="232021"/>
                </a:solidFill>
                <a:latin typeface="Arial"/>
                <a:cs typeface="Arial"/>
              </a:rPr>
              <a:t>l</a:t>
            </a:r>
            <a:r>
              <a:rPr lang="en-US" sz="2800" spc="-30" dirty="0">
                <a:solidFill>
                  <a:srgbClr val="232021"/>
                </a:solidFill>
                <a:latin typeface="Arial"/>
                <a:cs typeface="Arial"/>
              </a:rPr>
              <a:t>e</a:t>
            </a:r>
            <a:r>
              <a:rPr lang="en-US" sz="2800" dirty="0">
                <a:solidFill>
                  <a:srgbClr val="232021"/>
                </a:solidFill>
                <a:latin typeface="Arial"/>
                <a:cs typeface="Arial"/>
              </a:rPr>
              <a:t>:</a:t>
            </a:r>
            <a:r>
              <a:rPr lang="en-US" sz="2800" spc="17" dirty="0">
                <a:solidFill>
                  <a:srgbClr val="232021"/>
                </a:solidFill>
                <a:latin typeface="Arial"/>
                <a:cs typeface="Arial"/>
              </a:rPr>
              <a:t> </a:t>
            </a:r>
            <a:r>
              <a:rPr lang="en-US" sz="2800" spc="-9" dirty="0">
                <a:solidFill>
                  <a:srgbClr val="232021"/>
                </a:solidFill>
                <a:latin typeface="Arial"/>
                <a:cs typeface="Arial"/>
              </a:rPr>
              <a:t>“</a:t>
            </a:r>
            <a:r>
              <a:rPr lang="en-US" sz="2800" spc="4" dirty="0">
                <a:solidFill>
                  <a:srgbClr val="232021"/>
                </a:solidFill>
                <a:latin typeface="Arial"/>
                <a:cs typeface="Arial"/>
              </a:rPr>
              <a:t>S</a:t>
            </a:r>
            <a:r>
              <a:rPr lang="en-US" sz="2800" spc="-30" dirty="0">
                <a:solidFill>
                  <a:srgbClr val="232021"/>
                </a:solidFill>
                <a:latin typeface="Arial"/>
                <a:cs typeface="Arial"/>
              </a:rPr>
              <a:t>p</a:t>
            </a:r>
            <a:r>
              <a:rPr lang="en-US" sz="2800" dirty="0">
                <a:solidFill>
                  <a:srgbClr val="232021"/>
                </a:solidFill>
                <a:latin typeface="Arial"/>
                <a:cs typeface="Arial"/>
              </a:rPr>
              <a:t>lit</a:t>
            </a:r>
            <a:r>
              <a:rPr lang="en-US" sz="2800" spc="-4" dirty="0">
                <a:solidFill>
                  <a:srgbClr val="232021"/>
                </a:solidFill>
                <a:latin typeface="Arial"/>
                <a:cs typeface="Arial"/>
              </a:rPr>
              <a:t> </a:t>
            </a:r>
            <a:r>
              <a:rPr lang="en-US" sz="2800" spc="-9" dirty="0">
                <a:solidFill>
                  <a:srgbClr val="232021"/>
                </a:solidFill>
                <a:latin typeface="Arial"/>
                <a:cs typeface="Arial"/>
              </a:rPr>
              <a:t>up</a:t>
            </a:r>
            <a:r>
              <a:rPr lang="en-US" sz="2800" dirty="0">
                <a:solidFill>
                  <a:srgbClr val="232021"/>
                </a:solidFill>
                <a:latin typeface="Arial"/>
                <a:cs typeface="Arial"/>
              </a:rPr>
              <a:t>” </a:t>
            </a:r>
            <a:r>
              <a:rPr lang="en-US" sz="2800" spc="4" dirty="0">
                <a:solidFill>
                  <a:srgbClr val="232021"/>
                </a:solidFill>
                <a:latin typeface="Arial"/>
                <a:cs typeface="Arial"/>
              </a:rPr>
              <a:t>t</a:t>
            </a:r>
            <a:r>
              <a:rPr lang="en-US" sz="2800" spc="-9" dirty="0">
                <a:solidFill>
                  <a:srgbClr val="232021"/>
                </a:solidFill>
                <a:latin typeface="Arial"/>
                <a:cs typeface="Arial"/>
              </a:rPr>
              <a:t>h</a:t>
            </a:r>
            <a:r>
              <a:rPr lang="en-US" sz="2800" dirty="0">
                <a:solidFill>
                  <a:srgbClr val="232021"/>
                </a:solidFill>
                <a:latin typeface="Arial"/>
                <a:cs typeface="Arial"/>
              </a:rPr>
              <a:t>e</a:t>
            </a:r>
            <a:r>
              <a:rPr lang="en-US" sz="2800" spc="-17" dirty="0">
                <a:solidFill>
                  <a:srgbClr val="232021"/>
                </a:solidFill>
                <a:latin typeface="Arial"/>
                <a:cs typeface="Arial"/>
              </a:rPr>
              <a:t> </a:t>
            </a:r>
            <a:r>
              <a:rPr lang="en-US" sz="2800" spc="9" dirty="0">
                <a:solidFill>
                  <a:srgbClr val="232021"/>
                </a:solidFill>
                <a:latin typeface="Arial"/>
                <a:cs typeface="Arial"/>
              </a:rPr>
              <a:t>k</a:t>
            </a:r>
            <a:r>
              <a:rPr lang="en-US" sz="2800" spc="-9" dirty="0">
                <a:solidFill>
                  <a:srgbClr val="232021"/>
                </a:solidFill>
                <a:latin typeface="Arial"/>
                <a:cs typeface="Arial"/>
              </a:rPr>
              <a:t>e</a:t>
            </a:r>
            <a:r>
              <a:rPr lang="en-US" sz="2800" dirty="0">
                <a:solidFill>
                  <a:srgbClr val="232021"/>
                </a:solidFill>
                <a:latin typeface="Arial"/>
                <a:cs typeface="Arial"/>
              </a:rPr>
              <a:t>y</a:t>
            </a:r>
            <a:endParaRPr lang="en-US" sz="2800" dirty="0">
              <a:latin typeface="Arial"/>
              <a:cs typeface="Arial"/>
            </a:endParaRPr>
          </a:p>
        </p:txBody>
      </p:sp>
      <p:sp>
        <p:nvSpPr>
          <p:cNvPr id="11" name="Rectangle 10"/>
          <p:cNvSpPr/>
          <p:nvPr/>
        </p:nvSpPr>
        <p:spPr>
          <a:xfrm>
            <a:off x="4210914" y="2303034"/>
            <a:ext cx="798915" cy="523220"/>
          </a:xfrm>
          <a:prstGeom prst="rect">
            <a:avLst/>
          </a:prstGeom>
        </p:spPr>
        <p:txBody>
          <a:bodyPr wrap="square">
            <a:spAutoFit/>
          </a:bodyPr>
          <a:lstStyle/>
          <a:p>
            <a:r>
              <a:rPr lang="en-US" sz="2800" b="1" dirty="0">
                <a:solidFill>
                  <a:srgbClr val="FF0000"/>
                </a:solidFill>
              </a:rPr>
              <a:t>K</a:t>
            </a:r>
          </a:p>
        </p:txBody>
      </p:sp>
    </p:spTree>
    <p:extLst>
      <p:ext uri="{BB962C8B-B14F-4D97-AF65-F5344CB8AC3E}">
        <p14:creationId xmlns:p14="http://schemas.microsoft.com/office/powerpoint/2010/main" val="26733271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2360" y="1962957"/>
            <a:ext cx="7086708" cy="1923497"/>
          </a:xfrm>
          <a:prstGeom prst="rect">
            <a:avLst/>
          </a:prstGeom>
          <a:blipFill>
            <a:blip r:embed="rId3" cstate="print"/>
            <a:stretch>
              <a:fillRect/>
            </a:stretch>
          </a:blipFill>
        </p:spPr>
        <p:txBody>
          <a:bodyPr wrap="square" lIns="0" tIns="0" rIns="0" bIns="0" rtlCol="0"/>
          <a:lstStyle/>
          <a:p>
            <a:endParaRPr sz="2138"/>
          </a:p>
        </p:txBody>
      </p:sp>
      <p:sp>
        <p:nvSpPr>
          <p:cNvPr id="3" name="object 3"/>
          <p:cNvSpPr txBox="1"/>
          <p:nvPr/>
        </p:nvSpPr>
        <p:spPr>
          <a:xfrm>
            <a:off x="685800" y="226849"/>
            <a:ext cx="8610600" cy="615553"/>
          </a:xfrm>
          <a:prstGeom prst="rect">
            <a:avLst/>
          </a:prstGeom>
        </p:spPr>
        <p:txBody>
          <a:bodyPr vert="horz" wrap="square" lIns="0" tIns="0" rIns="0" bIns="0" rtlCol="0">
            <a:spAutoFit/>
          </a:bodyPr>
          <a:lstStyle/>
          <a:p>
            <a:pPr marL="10860">
              <a:buClr>
                <a:srgbClr val="5C83BE"/>
              </a:buClr>
              <a:buSzPct val="121052"/>
              <a:tabLst>
                <a:tab pos="336653" algn="l"/>
              </a:tabLst>
            </a:pPr>
            <a:r>
              <a:rPr sz="4000" b="1" dirty="0">
                <a:solidFill>
                  <a:srgbClr val="0070C0"/>
                </a:solidFill>
                <a:latin typeface="Calibri" panose="020F0502020204030204" pitchFamily="34" charset="0"/>
                <a:ea typeface="Tahoma" panose="020B0604030504040204" pitchFamily="34" charset="0"/>
                <a:cs typeface="Calibri" panose="020F0502020204030204" pitchFamily="34" charset="0"/>
              </a:rPr>
              <a:t>Asymmetric</a:t>
            </a:r>
            <a:r>
              <a:rPr sz="1625" b="1" dirty="0">
                <a:solidFill>
                  <a:srgbClr val="232021"/>
                </a:solidFill>
                <a:latin typeface="Arial"/>
                <a:cs typeface="Arial"/>
              </a:rPr>
              <a:t> </a:t>
            </a:r>
            <a:r>
              <a:rPr sz="4000" b="1" dirty="0">
                <a:solidFill>
                  <a:srgbClr val="0070C0"/>
                </a:solidFill>
                <a:latin typeface="Calibri" panose="020F0502020204030204" pitchFamily="34" charset="0"/>
                <a:ea typeface="Tahoma" panose="020B0604030504040204" pitchFamily="34" charset="0"/>
                <a:cs typeface="Calibri" panose="020F0502020204030204" pitchFamily="34" charset="0"/>
              </a:rPr>
              <a:t>Cryptography: </a:t>
            </a:r>
            <a:r>
              <a:rPr sz="4000" b="1" dirty="0">
                <a:solidFill>
                  <a:srgbClr val="0070C0"/>
                </a:solidFill>
                <a:latin typeface="Calibri" panose="020F0502020204030204" pitchFamily="34" charset="0"/>
                <a:ea typeface="Tahoma" panose="020B0604030504040204" pitchFamily="34" charset="0"/>
                <a:cs typeface="Calibri" panose="020F0502020204030204" pitchFamily="34" charset="0"/>
              </a:rPr>
              <a:t>Analogy</a:t>
            </a:r>
            <a:endParaRPr sz="4000" b="1" dirty="0">
              <a:solidFill>
                <a:srgbClr val="0070C0"/>
              </a:solidFill>
              <a:latin typeface="Calibri" panose="020F0502020204030204" pitchFamily="34" charset="0"/>
              <a:ea typeface="Tahoma" panose="020B0604030504040204" pitchFamily="34" charset="0"/>
              <a:cs typeface="Calibri" panose="020F0502020204030204" pitchFamily="34" charset="0"/>
            </a:endParaRPr>
          </a:p>
        </p:txBody>
      </p:sp>
      <p:sp>
        <p:nvSpPr>
          <p:cNvPr id="8" name="object 8"/>
          <p:cNvSpPr txBox="1">
            <a:spLocks noGrp="1"/>
          </p:cNvSpPr>
          <p:nvPr>
            <p:ph type="sldNum" sz="quarter" idx="7"/>
          </p:nvPr>
        </p:nvSpPr>
        <p:spPr>
          <a:xfrm>
            <a:off x="7493302" y="5801879"/>
            <a:ext cx="325796" cy="118494"/>
          </a:xfrm>
          <a:prstGeom prst="rect">
            <a:avLst/>
          </a:prstGeom>
        </p:spPr>
        <p:txBody>
          <a:bodyPr vert="horz" wrap="square" lIns="0" tIns="0" rIns="0" bIns="0" numCol="1" rtlCol="0" anchor="t" anchorCtr="0" compatLnSpc="1">
            <a:prstTxWarp prst="textNoShape">
              <a:avLst/>
            </a:prstTxWarp>
            <a:spAutoFit/>
          </a:bodyPr>
          <a:lstStyle/>
          <a:p>
            <a:pPr marL="21720"/>
            <a:fld id="{81D60167-4931-47E6-BA6A-407CBD079E47}" type="slidenum">
              <a:rPr spc="4" dirty="0"/>
              <a:pPr marL="21720"/>
              <a:t>14</a:t>
            </a:fld>
            <a:r>
              <a:rPr spc="9" dirty="0"/>
              <a:t>/</a:t>
            </a:r>
            <a:r>
              <a:rPr dirty="0"/>
              <a:t>2</a:t>
            </a:r>
            <a:r>
              <a:rPr spc="4" dirty="0"/>
              <a:t>9</a:t>
            </a:r>
          </a:p>
        </p:txBody>
      </p:sp>
      <p:sp>
        <p:nvSpPr>
          <p:cNvPr id="4" name="object 4"/>
          <p:cNvSpPr txBox="1"/>
          <p:nvPr/>
        </p:nvSpPr>
        <p:spPr>
          <a:xfrm>
            <a:off x="1142360" y="4563385"/>
            <a:ext cx="6009302" cy="523605"/>
          </a:xfrm>
          <a:prstGeom prst="rect">
            <a:avLst/>
          </a:prstGeom>
        </p:spPr>
        <p:txBody>
          <a:bodyPr vert="horz" wrap="square" lIns="0" tIns="0" rIns="0" bIns="0" rtlCol="0">
            <a:spAutoFit/>
          </a:bodyPr>
          <a:lstStyle/>
          <a:p>
            <a:pPr marL="177557" indent="-166697">
              <a:buClr>
                <a:srgbClr val="5C83BE"/>
              </a:buClr>
              <a:buSzPct val="118750"/>
              <a:buFont typeface="Arial"/>
              <a:buChar char="•"/>
              <a:tabLst>
                <a:tab pos="178099" algn="l"/>
              </a:tabLst>
            </a:pPr>
            <a:r>
              <a:rPr sz="1368" spc="4" dirty="0">
                <a:solidFill>
                  <a:srgbClr val="232021"/>
                </a:solidFill>
                <a:latin typeface="Arial"/>
                <a:cs typeface="Arial"/>
              </a:rPr>
              <a:t>A</a:t>
            </a:r>
            <a:r>
              <a:rPr sz="1368" spc="-21" dirty="0">
                <a:solidFill>
                  <a:srgbClr val="232021"/>
                </a:solidFill>
                <a:latin typeface="Arial"/>
                <a:cs typeface="Arial"/>
              </a:rPr>
              <a:t>l</a:t>
            </a:r>
            <a:r>
              <a:rPr sz="1368" dirty="0">
                <a:solidFill>
                  <a:srgbClr val="232021"/>
                </a:solidFill>
                <a:latin typeface="Arial"/>
                <a:cs typeface="Arial"/>
              </a:rPr>
              <a:t>i</a:t>
            </a:r>
            <a:r>
              <a:rPr sz="1368" spc="9" dirty="0">
                <a:solidFill>
                  <a:srgbClr val="232021"/>
                </a:solidFill>
                <a:latin typeface="Arial"/>
                <a:cs typeface="Arial"/>
              </a:rPr>
              <a:t>c</a:t>
            </a:r>
            <a:r>
              <a:rPr sz="1368" dirty="0">
                <a:solidFill>
                  <a:srgbClr val="232021"/>
                </a:solidFill>
                <a:latin typeface="Arial"/>
                <a:cs typeface="Arial"/>
              </a:rPr>
              <a:t>e</a:t>
            </a:r>
            <a:r>
              <a:rPr sz="1368" spc="-17" dirty="0">
                <a:solidFill>
                  <a:srgbClr val="232021"/>
                </a:solidFill>
                <a:latin typeface="Arial"/>
                <a:cs typeface="Arial"/>
              </a:rPr>
              <a:t> </a:t>
            </a:r>
            <a:r>
              <a:rPr sz="1368" spc="-9" dirty="0">
                <a:solidFill>
                  <a:srgbClr val="232021"/>
                </a:solidFill>
                <a:latin typeface="Arial"/>
                <a:cs typeface="Arial"/>
              </a:rPr>
              <a:t>depo</a:t>
            </a:r>
            <a:r>
              <a:rPr sz="1368" spc="-13" dirty="0">
                <a:solidFill>
                  <a:srgbClr val="232021"/>
                </a:solidFill>
                <a:latin typeface="Arial"/>
                <a:cs typeface="Arial"/>
              </a:rPr>
              <a:t>s</a:t>
            </a:r>
            <a:r>
              <a:rPr sz="1368" dirty="0">
                <a:solidFill>
                  <a:srgbClr val="232021"/>
                </a:solidFill>
                <a:latin typeface="Arial"/>
                <a:cs typeface="Arial"/>
              </a:rPr>
              <a:t>i</a:t>
            </a:r>
            <a:r>
              <a:rPr sz="1368" spc="-17" dirty="0">
                <a:solidFill>
                  <a:srgbClr val="232021"/>
                </a:solidFill>
                <a:latin typeface="Arial"/>
                <a:cs typeface="Arial"/>
              </a:rPr>
              <a:t>t</a:t>
            </a:r>
            <a:r>
              <a:rPr sz="1368" dirty="0">
                <a:solidFill>
                  <a:srgbClr val="232021"/>
                </a:solidFill>
                <a:latin typeface="Arial"/>
                <a:cs typeface="Arial"/>
              </a:rPr>
              <a:t>s</a:t>
            </a:r>
            <a:r>
              <a:rPr sz="1368" spc="17" dirty="0">
                <a:solidFill>
                  <a:srgbClr val="232021"/>
                </a:solidFill>
                <a:latin typeface="Arial"/>
                <a:cs typeface="Arial"/>
              </a:rPr>
              <a:t> </a:t>
            </a:r>
            <a:r>
              <a:rPr sz="1368" spc="-9" dirty="0">
                <a:solidFill>
                  <a:srgbClr val="232021"/>
                </a:solidFill>
                <a:latin typeface="Arial"/>
                <a:cs typeface="Arial"/>
              </a:rPr>
              <a:t>(en</a:t>
            </a:r>
            <a:r>
              <a:rPr sz="1368" spc="9" dirty="0">
                <a:solidFill>
                  <a:srgbClr val="232021"/>
                </a:solidFill>
                <a:latin typeface="Arial"/>
                <a:cs typeface="Arial"/>
              </a:rPr>
              <a:t>c</a:t>
            </a:r>
            <a:r>
              <a:rPr sz="1368" spc="-9" dirty="0">
                <a:solidFill>
                  <a:srgbClr val="232021"/>
                </a:solidFill>
                <a:latin typeface="Arial"/>
                <a:cs typeface="Arial"/>
              </a:rPr>
              <a:t>r</a:t>
            </a:r>
            <a:r>
              <a:rPr sz="1368" spc="-13" dirty="0">
                <a:solidFill>
                  <a:srgbClr val="232021"/>
                </a:solidFill>
                <a:latin typeface="Arial"/>
                <a:cs typeface="Arial"/>
              </a:rPr>
              <a:t>y</a:t>
            </a:r>
            <a:r>
              <a:rPr sz="1368" spc="-9" dirty="0">
                <a:solidFill>
                  <a:srgbClr val="232021"/>
                </a:solidFill>
                <a:latin typeface="Arial"/>
                <a:cs typeface="Arial"/>
              </a:rPr>
              <a:t>p</a:t>
            </a:r>
            <a:r>
              <a:rPr sz="1368" spc="4" dirty="0">
                <a:solidFill>
                  <a:srgbClr val="232021"/>
                </a:solidFill>
                <a:latin typeface="Arial"/>
                <a:cs typeface="Arial"/>
              </a:rPr>
              <a:t>t</a:t>
            </a:r>
            <a:r>
              <a:rPr sz="1368" spc="9" dirty="0">
                <a:solidFill>
                  <a:srgbClr val="232021"/>
                </a:solidFill>
                <a:latin typeface="Arial"/>
                <a:cs typeface="Arial"/>
              </a:rPr>
              <a:t>s</a:t>
            </a:r>
            <a:r>
              <a:rPr sz="1368" dirty="0">
                <a:solidFill>
                  <a:srgbClr val="232021"/>
                </a:solidFill>
                <a:latin typeface="Arial"/>
                <a:cs typeface="Arial"/>
              </a:rPr>
              <a:t>) a</a:t>
            </a:r>
            <a:r>
              <a:rPr sz="1368" spc="-17" dirty="0">
                <a:solidFill>
                  <a:srgbClr val="232021"/>
                </a:solidFill>
                <a:latin typeface="Arial"/>
                <a:cs typeface="Arial"/>
              </a:rPr>
              <a:t> </a:t>
            </a:r>
            <a:r>
              <a:rPr sz="1368" dirty="0">
                <a:solidFill>
                  <a:srgbClr val="232021"/>
                </a:solidFill>
                <a:latin typeface="Arial"/>
                <a:cs typeface="Arial"/>
              </a:rPr>
              <a:t>m</a:t>
            </a:r>
            <a:r>
              <a:rPr sz="1368" spc="-9" dirty="0">
                <a:solidFill>
                  <a:srgbClr val="232021"/>
                </a:solidFill>
                <a:latin typeface="Arial"/>
                <a:cs typeface="Arial"/>
              </a:rPr>
              <a:t>e</a:t>
            </a:r>
            <a:r>
              <a:rPr sz="1368" spc="-13" dirty="0">
                <a:solidFill>
                  <a:srgbClr val="232021"/>
                </a:solidFill>
                <a:latin typeface="Arial"/>
                <a:cs typeface="Arial"/>
              </a:rPr>
              <a:t>s</a:t>
            </a:r>
            <a:r>
              <a:rPr sz="1368" spc="9" dirty="0">
                <a:solidFill>
                  <a:srgbClr val="232021"/>
                </a:solidFill>
                <a:latin typeface="Arial"/>
                <a:cs typeface="Arial"/>
              </a:rPr>
              <a:t>s</a:t>
            </a:r>
            <a:r>
              <a:rPr sz="1368" spc="-30" dirty="0">
                <a:solidFill>
                  <a:srgbClr val="232021"/>
                </a:solidFill>
                <a:latin typeface="Arial"/>
                <a:cs typeface="Arial"/>
              </a:rPr>
              <a:t>a</a:t>
            </a:r>
            <a:r>
              <a:rPr sz="1368" spc="-9" dirty="0">
                <a:solidFill>
                  <a:srgbClr val="232021"/>
                </a:solidFill>
                <a:latin typeface="Arial"/>
                <a:cs typeface="Arial"/>
              </a:rPr>
              <a:t>g</a:t>
            </a:r>
            <a:r>
              <a:rPr sz="1368" dirty="0">
                <a:solidFill>
                  <a:srgbClr val="232021"/>
                </a:solidFill>
                <a:latin typeface="Arial"/>
                <a:cs typeface="Arial"/>
              </a:rPr>
              <a:t>e </a:t>
            </a:r>
            <a:r>
              <a:rPr sz="1368" spc="-30" dirty="0">
                <a:solidFill>
                  <a:srgbClr val="232021"/>
                </a:solidFill>
                <a:latin typeface="Arial"/>
                <a:cs typeface="Arial"/>
              </a:rPr>
              <a:t>w</a:t>
            </a:r>
            <a:r>
              <a:rPr sz="1368" dirty="0">
                <a:solidFill>
                  <a:srgbClr val="232021"/>
                </a:solidFill>
                <a:latin typeface="Arial"/>
                <a:cs typeface="Arial"/>
              </a:rPr>
              <a:t>i</a:t>
            </a:r>
            <a:r>
              <a:rPr sz="1368" spc="4" dirty="0">
                <a:solidFill>
                  <a:srgbClr val="232021"/>
                </a:solidFill>
                <a:latin typeface="Arial"/>
                <a:cs typeface="Arial"/>
              </a:rPr>
              <a:t>t</a:t>
            </a:r>
            <a:r>
              <a:rPr sz="1368" dirty="0">
                <a:solidFill>
                  <a:srgbClr val="232021"/>
                </a:solidFill>
                <a:latin typeface="Arial"/>
                <a:cs typeface="Arial"/>
              </a:rPr>
              <a:t>h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 - </a:t>
            </a:r>
            <a:r>
              <a:rPr sz="1368" i="1" spc="-9" dirty="0">
                <a:solidFill>
                  <a:srgbClr val="232021"/>
                </a:solidFill>
                <a:latin typeface="Arial"/>
                <a:cs typeface="Arial"/>
              </a:rPr>
              <a:t>no</a:t>
            </a:r>
            <a:r>
              <a:rPr sz="1368" i="1" dirty="0">
                <a:solidFill>
                  <a:srgbClr val="232021"/>
                </a:solidFill>
                <a:latin typeface="Arial"/>
                <a:cs typeface="Arial"/>
              </a:rPr>
              <a:t>t</a:t>
            </a:r>
            <a:r>
              <a:rPr sz="1368" i="1" spc="-4" dirty="0">
                <a:solidFill>
                  <a:srgbClr val="232021"/>
                </a:solidFill>
                <a:latin typeface="Arial"/>
                <a:cs typeface="Arial"/>
              </a:rPr>
              <a:t> </a:t>
            </a:r>
            <a:r>
              <a:rPr sz="1368" i="1" spc="9" dirty="0">
                <a:solidFill>
                  <a:srgbClr val="232021"/>
                </a:solidFill>
                <a:latin typeface="Arial"/>
                <a:cs typeface="Arial"/>
              </a:rPr>
              <a:t>s</a:t>
            </a:r>
            <a:r>
              <a:rPr sz="1368" i="1" spc="-30" dirty="0">
                <a:solidFill>
                  <a:srgbClr val="232021"/>
                </a:solidFill>
                <a:latin typeface="Arial"/>
                <a:cs typeface="Arial"/>
              </a:rPr>
              <a:t>e</a:t>
            </a:r>
            <a:r>
              <a:rPr sz="1368" i="1" spc="9" dirty="0">
                <a:solidFill>
                  <a:srgbClr val="232021"/>
                </a:solidFill>
                <a:latin typeface="Arial"/>
                <a:cs typeface="Arial"/>
              </a:rPr>
              <a:t>c</a:t>
            </a:r>
            <a:r>
              <a:rPr sz="1368" i="1" spc="-9" dirty="0">
                <a:solidFill>
                  <a:srgbClr val="232021"/>
                </a:solidFill>
                <a:latin typeface="Arial"/>
                <a:cs typeface="Arial"/>
              </a:rPr>
              <a:t>re</a:t>
            </a:r>
            <a:r>
              <a:rPr sz="1368" i="1" dirty="0">
                <a:solidFill>
                  <a:srgbClr val="232021"/>
                </a:solidFill>
                <a:latin typeface="Arial"/>
                <a:cs typeface="Arial"/>
              </a:rPr>
              <a:t>t</a:t>
            </a:r>
            <a:r>
              <a:rPr sz="1368" i="1" spc="17" dirty="0">
                <a:solidFill>
                  <a:srgbClr val="232021"/>
                </a:solidFill>
                <a:latin typeface="Arial"/>
                <a:cs typeface="Arial"/>
              </a:rPr>
              <a:t> </a:t>
            </a:r>
            <a:r>
              <a:rPr sz="1368" dirty="0">
                <a:solidFill>
                  <a:srgbClr val="232021"/>
                </a:solidFill>
                <a:latin typeface="Arial"/>
                <a:cs typeface="Arial"/>
              </a:rPr>
              <a:t>- </a:t>
            </a:r>
            <a:r>
              <a:rPr sz="1368" spc="-9" dirty="0">
                <a:solidFill>
                  <a:srgbClr val="232021"/>
                </a:solidFill>
                <a:latin typeface="Arial"/>
                <a:cs typeface="Arial"/>
              </a:rPr>
              <a:t>pub</a:t>
            </a:r>
            <a:r>
              <a:rPr sz="1368" dirty="0">
                <a:solidFill>
                  <a:srgbClr val="232021"/>
                </a:solidFill>
                <a:latin typeface="Arial"/>
                <a:cs typeface="Arial"/>
              </a:rPr>
              <a:t>l</a:t>
            </a:r>
            <a:r>
              <a:rPr sz="1368" spc="-21" dirty="0">
                <a:solidFill>
                  <a:srgbClr val="232021"/>
                </a:solidFill>
                <a:latin typeface="Arial"/>
                <a:cs typeface="Arial"/>
              </a:rPr>
              <a:t>i</a:t>
            </a:r>
            <a:r>
              <a:rPr sz="1368" dirty="0">
                <a:solidFill>
                  <a:srgbClr val="232021"/>
                </a:solidFill>
                <a:latin typeface="Arial"/>
                <a:cs typeface="Arial"/>
              </a:rPr>
              <a:t>c</a:t>
            </a:r>
            <a:r>
              <a:rPr sz="1368" spc="-4" dirty="0">
                <a:solidFill>
                  <a:srgbClr val="232021"/>
                </a:solidFill>
                <a:latin typeface="Arial"/>
                <a:cs typeface="Arial"/>
              </a:rPr>
              <a:t> </a:t>
            </a:r>
            <a:r>
              <a:rPr sz="1368" spc="9" dirty="0">
                <a:solidFill>
                  <a:srgbClr val="232021"/>
                </a:solidFill>
                <a:latin typeface="Arial"/>
                <a:cs typeface="Arial"/>
              </a:rPr>
              <a:t>k</a:t>
            </a:r>
            <a:r>
              <a:rPr sz="1368" spc="-30" dirty="0">
                <a:solidFill>
                  <a:srgbClr val="232021"/>
                </a:solidFill>
                <a:latin typeface="Arial"/>
                <a:cs typeface="Arial"/>
              </a:rPr>
              <a:t>e</a:t>
            </a:r>
            <a:r>
              <a:rPr sz="1368" dirty="0">
                <a:solidFill>
                  <a:srgbClr val="232021"/>
                </a:solidFill>
                <a:latin typeface="Arial"/>
                <a:cs typeface="Arial"/>
              </a:rPr>
              <a:t>y</a:t>
            </a:r>
            <a:r>
              <a:rPr sz="1368" spc="-4" dirty="0">
                <a:solidFill>
                  <a:srgbClr val="232021"/>
                </a:solidFill>
                <a:latin typeface="Arial"/>
                <a:cs typeface="Arial"/>
              </a:rPr>
              <a:t> </a:t>
            </a:r>
            <a:r>
              <a:rPr sz="1368" i="1" spc="4" dirty="0">
                <a:solidFill>
                  <a:srgbClr val="2F9849"/>
                </a:solidFill>
                <a:latin typeface="Arial"/>
                <a:cs typeface="Arial"/>
              </a:rPr>
              <a:t>K</a:t>
            </a:r>
            <a:r>
              <a:rPr sz="1411" i="1" spc="-19" baseline="-20202" dirty="0">
                <a:solidFill>
                  <a:srgbClr val="2F9849"/>
                </a:solidFill>
                <a:latin typeface="Arial"/>
                <a:cs typeface="Arial"/>
              </a:rPr>
              <a:t>p</a:t>
            </a:r>
            <a:r>
              <a:rPr sz="1411" i="1" spc="6" baseline="-20202" dirty="0">
                <a:solidFill>
                  <a:srgbClr val="2F9849"/>
                </a:solidFill>
                <a:latin typeface="Arial"/>
                <a:cs typeface="Arial"/>
              </a:rPr>
              <a:t>u</a:t>
            </a:r>
            <a:r>
              <a:rPr sz="1411" i="1" baseline="-20202" dirty="0">
                <a:solidFill>
                  <a:srgbClr val="2F9849"/>
                </a:solidFill>
                <a:latin typeface="Arial"/>
                <a:cs typeface="Arial"/>
              </a:rPr>
              <a:t>b</a:t>
            </a:r>
            <a:endParaRPr sz="1411" baseline="-20202">
              <a:latin typeface="Arial"/>
              <a:cs typeface="Arial"/>
            </a:endParaRPr>
          </a:p>
          <a:p>
            <a:pPr marL="177557" indent="-166697">
              <a:spcBef>
                <a:spcPts val="842"/>
              </a:spcBef>
              <a:buClr>
                <a:srgbClr val="5C83BE"/>
              </a:buClr>
              <a:buSzPct val="118750"/>
              <a:buFont typeface="Arial"/>
              <a:buChar char="•"/>
              <a:tabLst>
                <a:tab pos="178099" algn="l"/>
              </a:tabLst>
            </a:pPr>
            <a:r>
              <a:rPr sz="1368" spc="-4" dirty="0">
                <a:solidFill>
                  <a:srgbClr val="232021"/>
                </a:solidFill>
                <a:latin typeface="Arial"/>
                <a:cs typeface="Arial"/>
              </a:rPr>
              <a:t>O</a:t>
            </a:r>
            <a:r>
              <a:rPr sz="1368" spc="-9" dirty="0">
                <a:solidFill>
                  <a:srgbClr val="232021"/>
                </a:solidFill>
                <a:latin typeface="Arial"/>
                <a:cs typeface="Arial"/>
              </a:rPr>
              <a:t>n</a:t>
            </a:r>
            <a:r>
              <a:rPr sz="1368" dirty="0">
                <a:solidFill>
                  <a:srgbClr val="232021"/>
                </a:solidFill>
                <a:latin typeface="Arial"/>
                <a:cs typeface="Arial"/>
              </a:rPr>
              <a:t>ly</a:t>
            </a:r>
            <a:r>
              <a:rPr sz="1368" spc="-4" dirty="0">
                <a:solidFill>
                  <a:srgbClr val="232021"/>
                </a:solidFill>
                <a:latin typeface="Arial"/>
                <a:cs typeface="Arial"/>
              </a:rPr>
              <a:t> </a:t>
            </a:r>
            <a:r>
              <a:rPr sz="1368" spc="4" dirty="0">
                <a:solidFill>
                  <a:srgbClr val="232021"/>
                </a:solidFill>
                <a:latin typeface="Arial"/>
                <a:cs typeface="Arial"/>
              </a:rPr>
              <a:t>B</a:t>
            </a:r>
            <a:r>
              <a:rPr sz="1368" spc="-9" dirty="0">
                <a:solidFill>
                  <a:srgbClr val="232021"/>
                </a:solidFill>
                <a:latin typeface="Arial"/>
                <a:cs typeface="Arial"/>
              </a:rPr>
              <a:t>o</a:t>
            </a:r>
            <a:r>
              <a:rPr sz="1368" dirty="0">
                <a:solidFill>
                  <a:srgbClr val="232021"/>
                </a:solidFill>
                <a:latin typeface="Arial"/>
                <a:cs typeface="Arial"/>
              </a:rPr>
              <a:t>b </a:t>
            </a:r>
            <a:r>
              <a:rPr sz="1368" spc="-9" dirty="0">
                <a:solidFill>
                  <a:srgbClr val="232021"/>
                </a:solidFill>
                <a:latin typeface="Arial"/>
                <a:cs typeface="Arial"/>
              </a:rPr>
              <a:t>h</a:t>
            </a:r>
            <a:r>
              <a:rPr sz="1368" spc="-30" dirty="0">
                <a:solidFill>
                  <a:srgbClr val="232021"/>
                </a:solidFill>
                <a:latin typeface="Arial"/>
                <a:cs typeface="Arial"/>
              </a:rPr>
              <a:t>a</a:t>
            </a:r>
            <a:r>
              <a:rPr sz="1368" dirty="0">
                <a:solidFill>
                  <a:srgbClr val="232021"/>
                </a:solidFill>
                <a:latin typeface="Arial"/>
                <a:cs typeface="Arial"/>
              </a:rPr>
              <a:t>s</a:t>
            </a:r>
            <a:r>
              <a:rPr sz="1368" spc="17" dirty="0">
                <a:solidFill>
                  <a:srgbClr val="232021"/>
                </a:solidFill>
                <a:latin typeface="Arial"/>
                <a:cs typeface="Arial"/>
              </a:rPr>
              <a:t> </a:t>
            </a:r>
            <a:r>
              <a:rPr sz="1368" spc="-17"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 - </a:t>
            </a:r>
            <a:r>
              <a:rPr sz="1368" i="1" spc="9" dirty="0">
                <a:solidFill>
                  <a:srgbClr val="232021"/>
                </a:solidFill>
                <a:latin typeface="Arial"/>
                <a:cs typeface="Arial"/>
              </a:rPr>
              <a:t>s</a:t>
            </a:r>
            <a:r>
              <a:rPr sz="1368" i="1" spc="-30" dirty="0">
                <a:solidFill>
                  <a:srgbClr val="232021"/>
                </a:solidFill>
                <a:latin typeface="Arial"/>
                <a:cs typeface="Arial"/>
              </a:rPr>
              <a:t>e</a:t>
            </a:r>
            <a:r>
              <a:rPr sz="1368" i="1" spc="9" dirty="0">
                <a:solidFill>
                  <a:srgbClr val="232021"/>
                </a:solidFill>
                <a:latin typeface="Arial"/>
                <a:cs typeface="Arial"/>
              </a:rPr>
              <a:t>c</a:t>
            </a:r>
            <a:r>
              <a:rPr sz="1368" i="1" spc="-9" dirty="0">
                <a:solidFill>
                  <a:srgbClr val="232021"/>
                </a:solidFill>
                <a:latin typeface="Arial"/>
                <a:cs typeface="Arial"/>
              </a:rPr>
              <a:t>re</a:t>
            </a:r>
            <a:r>
              <a:rPr sz="1368" i="1" dirty="0">
                <a:solidFill>
                  <a:srgbClr val="232021"/>
                </a:solidFill>
                <a:latin typeface="Arial"/>
                <a:cs typeface="Arial"/>
              </a:rPr>
              <a:t>t</a:t>
            </a:r>
            <a:r>
              <a:rPr sz="1368" i="1" spc="17" dirty="0">
                <a:solidFill>
                  <a:srgbClr val="232021"/>
                </a:solidFill>
                <a:latin typeface="Arial"/>
                <a:cs typeface="Arial"/>
              </a:rPr>
              <a:t> </a:t>
            </a:r>
            <a:r>
              <a:rPr sz="1368" dirty="0">
                <a:solidFill>
                  <a:srgbClr val="232021"/>
                </a:solidFill>
                <a:latin typeface="Arial"/>
                <a:cs typeface="Arial"/>
              </a:rPr>
              <a:t>- </a:t>
            </a:r>
            <a:r>
              <a:rPr sz="1368" spc="-9" dirty="0">
                <a:solidFill>
                  <a:srgbClr val="232021"/>
                </a:solidFill>
                <a:latin typeface="Arial"/>
                <a:cs typeface="Arial"/>
              </a:rPr>
              <a:t>pr</a:t>
            </a:r>
            <a:r>
              <a:rPr sz="1368" dirty="0">
                <a:solidFill>
                  <a:srgbClr val="232021"/>
                </a:solidFill>
                <a:latin typeface="Arial"/>
                <a:cs typeface="Arial"/>
              </a:rPr>
              <a:t>i</a:t>
            </a:r>
            <a:r>
              <a:rPr sz="1368" spc="-13" dirty="0">
                <a:solidFill>
                  <a:srgbClr val="232021"/>
                </a:solidFill>
                <a:latin typeface="Arial"/>
                <a:cs typeface="Arial"/>
              </a:rPr>
              <a:t>v</a:t>
            </a:r>
            <a:r>
              <a:rPr sz="1368" spc="-9" dirty="0">
                <a:solidFill>
                  <a:srgbClr val="232021"/>
                </a:solidFill>
                <a:latin typeface="Arial"/>
                <a:cs typeface="Arial"/>
              </a:rPr>
              <a:t>a</a:t>
            </a:r>
            <a:r>
              <a:rPr sz="1368" spc="4" dirty="0">
                <a:solidFill>
                  <a:srgbClr val="232021"/>
                </a:solidFill>
                <a:latin typeface="Arial"/>
                <a:cs typeface="Arial"/>
              </a:rPr>
              <a:t>t</a:t>
            </a:r>
            <a:r>
              <a:rPr sz="1368" dirty="0">
                <a:solidFill>
                  <a:srgbClr val="232021"/>
                </a:solidFill>
                <a:latin typeface="Arial"/>
                <a:cs typeface="Arial"/>
              </a:rPr>
              <a:t>e</a:t>
            </a:r>
            <a:r>
              <a:rPr sz="1368" spc="-17" dirty="0">
                <a:solidFill>
                  <a:srgbClr val="232021"/>
                </a:solidFill>
                <a:latin typeface="Arial"/>
                <a:cs typeface="Arial"/>
              </a:rPr>
              <a:t> </a:t>
            </a:r>
            <a:r>
              <a:rPr sz="1368" spc="9" dirty="0">
                <a:solidFill>
                  <a:srgbClr val="232021"/>
                </a:solidFill>
                <a:latin typeface="Arial"/>
                <a:cs typeface="Arial"/>
              </a:rPr>
              <a:t>k</a:t>
            </a:r>
            <a:r>
              <a:rPr sz="1368" spc="-9" dirty="0">
                <a:solidFill>
                  <a:srgbClr val="232021"/>
                </a:solidFill>
                <a:latin typeface="Arial"/>
                <a:cs typeface="Arial"/>
              </a:rPr>
              <a:t>e</a:t>
            </a:r>
            <a:r>
              <a:rPr sz="1368" dirty="0">
                <a:solidFill>
                  <a:srgbClr val="232021"/>
                </a:solidFill>
                <a:latin typeface="Arial"/>
                <a:cs typeface="Arial"/>
              </a:rPr>
              <a:t>y</a:t>
            </a:r>
            <a:r>
              <a:rPr sz="1368" spc="-26" dirty="0">
                <a:solidFill>
                  <a:srgbClr val="232021"/>
                </a:solidFill>
                <a:latin typeface="Arial"/>
                <a:cs typeface="Arial"/>
              </a:rPr>
              <a:t> </a:t>
            </a:r>
            <a:r>
              <a:rPr sz="1368" i="1" spc="4" dirty="0">
                <a:solidFill>
                  <a:srgbClr val="EB5C25"/>
                </a:solidFill>
                <a:latin typeface="Arial"/>
                <a:cs typeface="Arial"/>
              </a:rPr>
              <a:t>K</a:t>
            </a:r>
            <a:r>
              <a:rPr sz="1411" i="1" spc="6" baseline="-20202" dirty="0">
                <a:solidFill>
                  <a:srgbClr val="EB5C25"/>
                </a:solidFill>
                <a:latin typeface="Arial"/>
                <a:cs typeface="Arial"/>
              </a:rPr>
              <a:t>p</a:t>
            </a:r>
            <a:r>
              <a:rPr sz="1411" i="1" baseline="-20202" dirty="0">
                <a:solidFill>
                  <a:srgbClr val="EB5C25"/>
                </a:solidFill>
                <a:latin typeface="Arial"/>
                <a:cs typeface="Arial"/>
              </a:rPr>
              <a:t>r</a:t>
            </a:r>
            <a:r>
              <a:rPr sz="1411" i="1" spc="-38" baseline="-20202" dirty="0">
                <a:solidFill>
                  <a:srgbClr val="EB5C25"/>
                </a:solidFill>
                <a:latin typeface="Arial"/>
                <a:cs typeface="Arial"/>
              </a:rPr>
              <a:t> </a:t>
            </a:r>
            <a:r>
              <a:rPr sz="1368" spc="4" dirty="0">
                <a:solidFill>
                  <a:srgbClr val="232021"/>
                </a:solidFill>
                <a:latin typeface="Arial"/>
                <a:cs typeface="Arial"/>
              </a:rPr>
              <a:t>t</a:t>
            </a:r>
            <a:r>
              <a:rPr sz="1368" dirty="0">
                <a:solidFill>
                  <a:srgbClr val="232021"/>
                </a:solidFill>
                <a:latin typeface="Arial"/>
                <a:cs typeface="Arial"/>
              </a:rPr>
              <a:t>o </a:t>
            </a:r>
            <a:r>
              <a:rPr sz="1368" spc="-9" dirty="0">
                <a:solidFill>
                  <a:srgbClr val="232021"/>
                </a:solidFill>
                <a:latin typeface="Arial"/>
                <a:cs typeface="Arial"/>
              </a:rPr>
              <a:t>re</a:t>
            </a:r>
            <a:r>
              <a:rPr sz="1368" spc="4" dirty="0">
                <a:solidFill>
                  <a:srgbClr val="232021"/>
                </a:solidFill>
                <a:latin typeface="Arial"/>
                <a:cs typeface="Arial"/>
              </a:rPr>
              <a:t>t</a:t>
            </a:r>
            <a:r>
              <a:rPr sz="1368" spc="-9" dirty="0">
                <a:solidFill>
                  <a:srgbClr val="232021"/>
                </a:solidFill>
                <a:latin typeface="Arial"/>
                <a:cs typeface="Arial"/>
              </a:rPr>
              <a:t>r</a:t>
            </a:r>
            <a:r>
              <a:rPr sz="1368" dirty="0">
                <a:solidFill>
                  <a:srgbClr val="232021"/>
                </a:solidFill>
                <a:latin typeface="Arial"/>
                <a:cs typeface="Arial"/>
              </a:rPr>
              <a:t>i</a:t>
            </a:r>
            <a:r>
              <a:rPr sz="1368" spc="-9" dirty="0">
                <a:solidFill>
                  <a:srgbClr val="232021"/>
                </a:solidFill>
                <a:latin typeface="Arial"/>
                <a:cs typeface="Arial"/>
              </a:rPr>
              <a:t>e</a:t>
            </a:r>
            <a:r>
              <a:rPr sz="1368" spc="-13" dirty="0">
                <a:solidFill>
                  <a:srgbClr val="232021"/>
                </a:solidFill>
                <a:latin typeface="Arial"/>
                <a:cs typeface="Arial"/>
              </a:rPr>
              <a:t>v</a:t>
            </a:r>
            <a:r>
              <a:rPr sz="1368" dirty="0">
                <a:solidFill>
                  <a:srgbClr val="232021"/>
                </a:solidFill>
                <a:latin typeface="Arial"/>
                <a:cs typeface="Arial"/>
              </a:rPr>
              <a:t>e </a:t>
            </a:r>
            <a:r>
              <a:rPr sz="1368" spc="-9" dirty="0">
                <a:solidFill>
                  <a:srgbClr val="232021"/>
                </a:solidFill>
                <a:latin typeface="Arial"/>
                <a:cs typeface="Arial"/>
              </a:rPr>
              <a:t>(de</a:t>
            </a:r>
            <a:r>
              <a:rPr sz="1368" spc="9" dirty="0">
                <a:solidFill>
                  <a:srgbClr val="232021"/>
                </a:solidFill>
                <a:latin typeface="Arial"/>
                <a:cs typeface="Arial"/>
              </a:rPr>
              <a:t>c</a:t>
            </a:r>
            <a:r>
              <a:rPr sz="1368" spc="-9" dirty="0">
                <a:solidFill>
                  <a:srgbClr val="232021"/>
                </a:solidFill>
                <a:latin typeface="Arial"/>
                <a:cs typeface="Arial"/>
              </a:rPr>
              <a:t>r</a:t>
            </a:r>
            <a:r>
              <a:rPr sz="1368" spc="-13" dirty="0">
                <a:solidFill>
                  <a:srgbClr val="232021"/>
                </a:solidFill>
                <a:latin typeface="Arial"/>
                <a:cs typeface="Arial"/>
              </a:rPr>
              <a:t>y</a:t>
            </a:r>
            <a:r>
              <a:rPr sz="1368" spc="-9" dirty="0">
                <a:solidFill>
                  <a:srgbClr val="232021"/>
                </a:solidFill>
                <a:latin typeface="Arial"/>
                <a:cs typeface="Arial"/>
              </a:rPr>
              <a:t>p</a:t>
            </a:r>
            <a:r>
              <a:rPr sz="1368" spc="4" dirty="0">
                <a:solidFill>
                  <a:srgbClr val="232021"/>
                </a:solidFill>
                <a:latin typeface="Arial"/>
                <a:cs typeface="Arial"/>
              </a:rPr>
              <a:t>t</a:t>
            </a:r>
            <a:r>
              <a:rPr sz="1368" dirty="0">
                <a:solidFill>
                  <a:srgbClr val="232021"/>
                </a:solidFill>
                <a:latin typeface="Arial"/>
                <a:cs typeface="Arial"/>
              </a:rPr>
              <a:t>) </a:t>
            </a:r>
            <a:r>
              <a:rPr sz="1368" spc="4" dirty="0">
                <a:solidFill>
                  <a:srgbClr val="232021"/>
                </a:solidFill>
                <a:latin typeface="Arial"/>
                <a:cs typeface="Arial"/>
              </a:rPr>
              <a:t>t</a:t>
            </a:r>
            <a:r>
              <a:rPr sz="1368" spc="-9" dirty="0">
                <a:solidFill>
                  <a:srgbClr val="232021"/>
                </a:solidFill>
                <a:latin typeface="Arial"/>
                <a:cs typeface="Arial"/>
              </a:rPr>
              <a:t>h</a:t>
            </a:r>
            <a:r>
              <a:rPr sz="1368" dirty="0">
                <a:solidFill>
                  <a:srgbClr val="232021"/>
                </a:solidFill>
                <a:latin typeface="Arial"/>
                <a:cs typeface="Arial"/>
              </a:rPr>
              <a:t>e</a:t>
            </a:r>
            <a:r>
              <a:rPr sz="1368" spc="-17" dirty="0">
                <a:solidFill>
                  <a:srgbClr val="232021"/>
                </a:solidFill>
                <a:latin typeface="Arial"/>
                <a:cs typeface="Arial"/>
              </a:rPr>
              <a:t> </a:t>
            </a:r>
            <a:r>
              <a:rPr sz="1368" dirty="0">
                <a:solidFill>
                  <a:srgbClr val="232021"/>
                </a:solidFill>
                <a:latin typeface="Arial"/>
                <a:cs typeface="Arial"/>
              </a:rPr>
              <a:t>m</a:t>
            </a:r>
            <a:r>
              <a:rPr sz="1368" spc="-9" dirty="0">
                <a:solidFill>
                  <a:srgbClr val="232021"/>
                </a:solidFill>
                <a:latin typeface="Arial"/>
                <a:cs typeface="Arial"/>
              </a:rPr>
              <a:t>e</a:t>
            </a:r>
            <a:r>
              <a:rPr sz="1368" spc="9" dirty="0">
                <a:solidFill>
                  <a:srgbClr val="232021"/>
                </a:solidFill>
                <a:latin typeface="Arial"/>
                <a:cs typeface="Arial"/>
              </a:rPr>
              <a:t>ss</a:t>
            </a:r>
            <a:r>
              <a:rPr sz="1368" spc="-9" dirty="0">
                <a:solidFill>
                  <a:srgbClr val="232021"/>
                </a:solidFill>
                <a:latin typeface="Arial"/>
                <a:cs typeface="Arial"/>
              </a:rPr>
              <a:t>ag</a:t>
            </a:r>
            <a:r>
              <a:rPr sz="1368" dirty="0">
                <a:solidFill>
                  <a:srgbClr val="232021"/>
                </a:solidFill>
                <a:latin typeface="Arial"/>
                <a:cs typeface="Arial"/>
              </a:rPr>
              <a:t>e</a:t>
            </a:r>
            <a:endParaRPr sz="1368">
              <a:latin typeface="Arial"/>
              <a:cs typeface="Arial"/>
            </a:endParaRPr>
          </a:p>
        </p:txBody>
      </p:sp>
      <p:sp>
        <p:nvSpPr>
          <p:cNvPr id="5" name="object 5"/>
          <p:cNvSpPr txBox="1"/>
          <p:nvPr/>
        </p:nvSpPr>
        <p:spPr>
          <a:xfrm>
            <a:off x="1157998" y="3340955"/>
            <a:ext cx="658650" cy="315792"/>
          </a:xfrm>
          <a:prstGeom prst="rect">
            <a:avLst/>
          </a:prstGeom>
        </p:spPr>
        <p:txBody>
          <a:bodyPr vert="horz" wrap="square" lIns="0" tIns="0" rIns="0" bIns="0" rtlCol="0">
            <a:spAutoFit/>
          </a:bodyPr>
          <a:lstStyle/>
          <a:p>
            <a:pPr marL="10860"/>
            <a:r>
              <a:rPr sz="2052" spc="-9" dirty="0">
                <a:solidFill>
                  <a:srgbClr val="2F9849"/>
                </a:solidFill>
                <a:latin typeface="Arial"/>
                <a:cs typeface="Arial"/>
              </a:rPr>
              <a:t>(</a:t>
            </a:r>
            <a:r>
              <a:rPr sz="2052" i="1" spc="4" dirty="0">
                <a:solidFill>
                  <a:srgbClr val="2F9849"/>
                </a:solidFill>
                <a:latin typeface="Arial"/>
                <a:cs typeface="Arial"/>
              </a:rPr>
              <a:t>K</a:t>
            </a:r>
            <a:r>
              <a:rPr sz="2052" i="1" spc="-13" baseline="-20833" dirty="0">
                <a:solidFill>
                  <a:srgbClr val="2F9849"/>
                </a:solidFill>
                <a:latin typeface="Arial"/>
                <a:cs typeface="Arial"/>
              </a:rPr>
              <a:t>pub</a:t>
            </a:r>
            <a:r>
              <a:rPr sz="2052" dirty="0">
                <a:solidFill>
                  <a:srgbClr val="2F9849"/>
                </a:solidFill>
                <a:latin typeface="Arial"/>
                <a:cs typeface="Arial"/>
              </a:rPr>
              <a:t>)</a:t>
            </a:r>
            <a:endParaRPr sz="2052">
              <a:latin typeface="Arial"/>
              <a:cs typeface="Arial"/>
            </a:endParaRPr>
          </a:p>
        </p:txBody>
      </p:sp>
      <p:sp>
        <p:nvSpPr>
          <p:cNvPr id="6" name="object 6"/>
          <p:cNvSpPr txBox="1"/>
          <p:nvPr/>
        </p:nvSpPr>
        <p:spPr>
          <a:xfrm>
            <a:off x="7209984" y="3327924"/>
            <a:ext cx="523445" cy="315792"/>
          </a:xfrm>
          <a:prstGeom prst="rect">
            <a:avLst/>
          </a:prstGeom>
        </p:spPr>
        <p:txBody>
          <a:bodyPr vert="horz" wrap="square" lIns="0" tIns="0" rIns="0" bIns="0" rtlCol="0">
            <a:spAutoFit/>
          </a:bodyPr>
          <a:lstStyle/>
          <a:p>
            <a:pPr marL="10860"/>
            <a:r>
              <a:rPr sz="2052" spc="-9" dirty="0">
                <a:solidFill>
                  <a:srgbClr val="EB5C25"/>
                </a:solidFill>
                <a:latin typeface="Arial"/>
                <a:cs typeface="Arial"/>
              </a:rPr>
              <a:t>(</a:t>
            </a:r>
            <a:r>
              <a:rPr sz="2052" i="1" spc="4" dirty="0">
                <a:solidFill>
                  <a:srgbClr val="EB5C25"/>
                </a:solidFill>
                <a:latin typeface="Arial"/>
                <a:cs typeface="Arial"/>
              </a:rPr>
              <a:t>K</a:t>
            </a:r>
            <a:r>
              <a:rPr sz="2052" i="1" spc="-13" baseline="-20833" dirty="0">
                <a:solidFill>
                  <a:srgbClr val="EB5C25"/>
                </a:solidFill>
                <a:latin typeface="Arial"/>
                <a:cs typeface="Arial"/>
              </a:rPr>
              <a:t>pr</a:t>
            </a:r>
            <a:r>
              <a:rPr sz="2052" dirty="0">
                <a:solidFill>
                  <a:srgbClr val="EB5C25"/>
                </a:solidFill>
                <a:latin typeface="Arial"/>
                <a:cs typeface="Arial"/>
              </a:rPr>
              <a:t>)</a:t>
            </a:r>
            <a:endParaRPr sz="2052">
              <a:latin typeface="Arial"/>
              <a:cs typeface="Arial"/>
            </a:endParaRPr>
          </a:p>
        </p:txBody>
      </p:sp>
      <p:sp>
        <p:nvSpPr>
          <p:cNvPr id="9" name="Rectangle 8"/>
          <p:cNvSpPr/>
          <p:nvPr/>
        </p:nvSpPr>
        <p:spPr>
          <a:xfrm>
            <a:off x="990600" y="1017583"/>
            <a:ext cx="4572000" cy="954107"/>
          </a:xfrm>
          <a:prstGeom prst="rect">
            <a:avLst/>
          </a:prstGeom>
        </p:spPr>
        <p:txBody>
          <a:bodyPr>
            <a:spAutoFit/>
          </a:bodyPr>
          <a:lstStyle/>
          <a:p>
            <a:pPr marL="234571">
              <a:spcBef>
                <a:spcPts val="1539"/>
              </a:spcBef>
            </a:pPr>
            <a:r>
              <a:rPr lang="en-US" sz="2800" spc="-4" dirty="0">
                <a:solidFill>
                  <a:srgbClr val="232021"/>
                </a:solidFill>
                <a:latin typeface="Arial"/>
                <a:cs typeface="Arial"/>
              </a:rPr>
              <a:t>S</a:t>
            </a:r>
            <a:r>
              <a:rPr lang="en-US" sz="2800" spc="4" dirty="0">
                <a:solidFill>
                  <a:srgbClr val="232021"/>
                </a:solidFill>
                <a:latin typeface="Arial"/>
                <a:cs typeface="Arial"/>
              </a:rPr>
              <a:t>a</a:t>
            </a:r>
            <a:r>
              <a:rPr lang="en-US" sz="2800" dirty="0">
                <a:solidFill>
                  <a:srgbClr val="232021"/>
                </a:solidFill>
                <a:latin typeface="Arial"/>
                <a:cs typeface="Arial"/>
              </a:rPr>
              <a:t>fe</a:t>
            </a:r>
            <a:r>
              <a:rPr lang="en-US" sz="2800" spc="9" dirty="0">
                <a:solidFill>
                  <a:srgbClr val="232021"/>
                </a:solidFill>
                <a:latin typeface="Arial"/>
                <a:cs typeface="Arial"/>
              </a:rPr>
              <a:t> </a:t>
            </a:r>
            <a:r>
              <a:rPr lang="en-US" sz="2800" spc="-26" dirty="0">
                <a:solidFill>
                  <a:srgbClr val="232021"/>
                </a:solidFill>
                <a:latin typeface="Arial"/>
                <a:cs typeface="Arial"/>
              </a:rPr>
              <a:t>w</a:t>
            </a:r>
            <a:r>
              <a:rPr lang="en-US" sz="2800" spc="4" dirty="0">
                <a:solidFill>
                  <a:srgbClr val="232021"/>
                </a:solidFill>
                <a:latin typeface="Arial"/>
                <a:cs typeface="Arial"/>
              </a:rPr>
              <a:t>i</a:t>
            </a:r>
            <a:r>
              <a:rPr lang="en-US" sz="2800" dirty="0">
                <a:solidFill>
                  <a:srgbClr val="232021"/>
                </a:solidFill>
                <a:latin typeface="Arial"/>
                <a:cs typeface="Arial"/>
              </a:rPr>
              <a:t>th</a:t>
            </a:r>
            <a:r>
              <a:rPr lang="en-US" sz="2800" spc="9" dirty="0">
                <a:solidFill>
                  <a:srgbClr val="232021"/>
                </a:solidFill>
                <a:latin typeface="Arial"/>
                <a:cs typeface="Arial"/>
              </a:rPr>
              <a:t> </a:t>
            </a:r>
            <a:r>
              <a:rPr lang="en-US" sz="2800" spc="4" dirty="0">
                <a:solidFill>
                  <a:srgbClr val="232021"/>
                </a:solidFill>
                <a:latin typeface="Arial"/>
                <a:cs typeface="Arial"/>
              </a:rPr>
              <a:t>p</a:t>
            </a:r>
            <a:r>
              <a:rPr lang="en-US" sz="2800" spc="-17" dirty="0">
                <a:solidFill>
                  <a:srgbClr val="232021"/>
                </a:solidFill>
                <a:latin typeface="Arial"/>
                <a:cs typeface="Arial"/>
              </a:rPr>
              <a:t>u</a:t>
            </a:r>
            <a:r>
              <a:rPr lang="en-US" sz="2800" spc="4" dirty="0">
                <a:solidFill>
                  <a:srgbClr val="232021"/>
                </a:solidFill>
                <a:latin typeface="Arial"/>
                <a:cs typeface="Arial"/>
              </a:rPr>
              <a:t>bl</a:t>
            </a:r>
            <a:r>
              <a:rPr lang="en-US" sz="2800" spc="-17" dirty="0">
                <a:solidFill>
                  <a:srgbClr val="232021"/>
                </a:solidFill>
                <a:latin typeface="Arial"/>
                <a:cs typeface="Arial"/>
              </a:rPr>
              <a:t>i</a:t>
            </a:r>
            <a:r>
              <a:rPr lang="en-US" sz="2800" dirty="0">
                <a:solidFill>
                  <a:srgbClr val="232021"/>
                </a:solidFill>
                <a:latin typeface="Arial"/>
                <a:cs typeface="Arial"/>
              </a:rPr>
              <a:t>c</a:t>
            </a:r>
            <a:r>
              <a:rPr lang="en-US" sz="2800" spc="13" dirty="0">
                <a:solidFill>
                  <a:srgbClr val="232021"/>
                </a:solidFill>
                <a:latin typeface="Arial"/>
                <a:cs typeface="Arial"/>
              </a:rPr>
              <a:t> </a:t>
            </a:r>
            <a:r>
              <a:rPr lang="en-US" sz="2800" spc="-17" dirty="0">
                <a:solidFill>
                  <a:srgbClr val="232021"/>
                </a:solidFill>
                <a:latin typeface="Arial"/>
                <a:cs typeface="Arial"/>
              </a:rPr>
              <a:t>l</a:t>
            </a:r>
            <a:r>
              <a:rPr lang="en-US" sz="2800" spc="4" dirty="0">
                <a:solidFill>
                  <a:srgbClr val="232021"/>
                </a:solidFill>
                <a:latin typeface="Arial"/>
                <a:cs typeface="Arial"/>
              </a:rPr>
              <a:t>o</a:t>
            </a:r>
            <a:r>
              <a:rPr lang="en-US" sz="2800" spc="-13" dirty="0">
                <a:solidFill>
                  <a:srgbClr val="232021"/>
                </a:solidFill>
                <a:latin typeface="Arial"/>
                <a:cs typeface="Arial"/>
              </a:rPr>
              <a:t>c</a:t>
            </a:r>
            <a:r>
              <a:rPr lang="en-US" sz="2800" dirty="0">
                <a:solidFill>
                  <a:srgbClr val="232021"/>
                </a:solidFill>
                <a:latin typeface="Arial"/>
                <a:cs typeface="Arial"/>
              </a:rPr>
              <a:t>k</a:t>
            </a:r>
            <a:r>
              <a:rPr lang="en-US" sz="2800" spc="13" dirty="0">
                <a:solidFill>
                  <a:srgbClr val="232021"/>
                </a:solidFill>
                <a:latin typeface="Arial"/>
                <a:cs typeface="Arial"/>
              </a:rPr>
              <a:t> </a:t>
            </a:r>
            <a:r>
              <a:rPr lang="en-US" sz="2800" spc="-17" dirty="0">
                <a:solidFill>
                  <a:srgbClr val="232021"/>
                </a:solidFill>
                <a:latin typeface="Arial"/>
                <a:cs typeface="Arial"/>
              </a:rPr>
              <a:t>a</a:t>
            </a:r>
            <a:r>
              <a:rPr lang="en-US" sz="2800" spc="4" dirty="0">
                <a:solidFill>
                  <a:srgbClr val="232021"/>
                </a:solidFill>
                <a:latin typeface="Arial"/>
                <a:cs typeface="Arial"/>
              </a:rPr>
              <a:t>n</a:t>
            </a:r>
            <a:r>
              <a:rPr lang="en-US" sz="2800" dirty="0">
                <a:solidFill>
                  <a:srgbClr val="232021"/>
                </a:solidFill>
                <a:latin typeface="Arial"/>
                <a:cs typeface="Arial"/>
              </a:rPr>
              <a:t>d</a:t>
            </a:r>
            <a:r>
              <a:rPr lang="en-US" sz="2800" spc="9" dirty="0">
                <a:solidFill>
                  <a:srgbClr val="232021"/>
                </a:solidFill>
                <a:latin typeface="Arial"/>
                <a:cs typeface="Arial"/>
              </a:rPr>
              <a:t> </a:t>
            </a:r>
            <a:r>
              <a:rPr lang="en-US" sz="2800" spc="4" dirty="0">
                <a:solidFill>
                  <a:srgbClr val="232021"/>
                </a:solidFill>
                <a:latin typeface="Arial"/>
                <a:cs typeface="Arial"/>
              </a:rPr>
              <a:t>p</a:t>
            </a:r>
            <a:r>
              <a:rPr lang="en-US" sz="2800" spc="-21" dirty="0">
                <a:solidFill>
                  <a:srgbClr val="232021"/>
                </a:solidFill>
                <a:latin typeface="Arial"/>
                <a:cs typeface="Arial"/>
              </a:rPr>
              <a:t>r</a:t>
            </a:r>
            <a:r>
              <a:rPr lang="en-US" sz="2800" spc="4" dirty="0">
                <a:solidFill>
                  <a:srgbClr val="232021"/>
                </a:solidFill>
                <a:latin typeface="Arial"/>
                <a:cs typeface="Arial"/>
              </a:rPr>
              <a:t>i</a:t>
            </a:r>
            <a:r>
              <a:rPr lang="en-US" sz="2800" spc="-13" dirty="0">
                <a:solidFill>
                  <a:srgbClr val="232021"/>
                </a:solidFill>
                <a:latin typeface="Arial"/>
                <a:cs typeface="Arial"/>
              </a:rPr>
              <a:t>v</a:t>
            </a:r>
            <a:r>
              <a:rPr lang="en-US" sz="2800" spc="-17" dirty="0">
                <a:solidFill>
                  <a:srgbClr val="232021"/>
                </a:solidFill>
                <a:latin typeface="Arial"/>
                <a:cs typeface="Arial"/>
              </a:rPr>
              <a:t>a</a:t>
            </a:r>
            <a:r>
              <a:rPr lang="en-US" sz="2800" dirty="0">
                <a:solidFill>
                  <a:srgbClr val="232021"/>
                </a:solidFill>
                <a:latin typeface="Arial"/>
                <a:cs typeface="Arial"/>
              </a:rPr>
              <a:t>te</a:t>
            </a:r>
            <a:r>
              <a:rPr lang="en-US" sz="2800" spc="9" dirty="0">
                <a:solidFill>
                  <a:srgbClr val="232021"/>
                </a:solidFill>
                <a:latin typeface="Arial"/>
                <a:cs typeface="Arial"/>
              </a:rPr>
              <a:t> </a:t>
            </a:r>
            <a:r>
              <a:rPr lang="en-US" sz="2800" spc="4" dirty="0">
                <a:solidFill>
                  <a:srgbClr val="232021"/>
                </a:solidFill>
                <a:latin typeface="Arial"/>
                <a:cs typeface="Arial"/>
              </a:rPr>
              <a:t>l</a:t>
            </a:r>
            <a:r>
              <a:rPr lang="en-US" sz="2800" spc="-17" dirty="0">
                <a:solidFill>
                  <a:srgbClr val="232021"/>
                </a:solidFill>
                <a:latin typeface="Arial"/>
                <a:cs typeface="Arial"/>
              </a:rPr>
              <a:t>o</a:t>
            </a:r>
            <a:r>
              <a:rPr lang="en-US" sz="2800" spc="9" dirty="0">
                <a:solidFill>
                  <a:srgbClr val="232021"/>
                </a:solidFill>
                <a:latin typeface="Arial"/>
                <a:cs typeface="Arial"/>
              </a:rPr>
              <a:t>ck</a:t>
            </a:r>
            <a:r>
              <a:rPr lang="en-US" sz="2800" dirty="0">
                <a:solidFill>
                  <a:srgbClr val="232021"/>
                </a:solidFill>
                <a:latin typeface="Arial"/>
                <a:cs typeface="Arial"/>
              </a:rPr>
              <a:t>:</a:t>
            </a:r>
            <a:endParaRPr lang="en-US" sz="2800" dirty="0">
              <a:latin typeface="Arial"/>
              <a:cs typeface="Arial"/>
            </a:endParaRPr>
          </a:p>
        </p:txBody>
      </p:sp>
    </p:spTree>
    <p:extLst>
      <p:ext uri="{BB962C8B-B14F-4D97-AF65-F5344CB8AC3E}">
        <p14:creationId xmlns:p14="http://schemas.microsoft.com/office/powerpoint/2010/main" val="244283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888F-0A3B-4D92-AF09-DA086DDBB4B9}"/>
              </a:ext>
            </a:extLst>
          </p:cNvPr>
          <p:cNvSpPr>
            <a:spLocks noGrp="1"/>
          </p:cNvSpPr>
          <p:nvPr>
            <p:ph type="title"/>
          </p:nvPr>
        </p:nvSpPr>
        <p:spPr/>
        <p:txBody>
          <a:bodyPr/>
          <a:lstStyle/>
          <a:p>
            <a:r>
              <a:rPr lang="en-US" sz="4000" dirty="0"/>
              <a:t>Classification of the Field of Cryptology</a:t>
            </a:r>
          </a:p>
        </p:txBody>
      </p:sp>
      <p:sp>
        <p:nvSpPr>
          <p:cNvPr id="4" name="Slide Number Placeholder 3">
            <a:extLst>
              <a:ext uri="{FF2B5EF4-FFF2-40B4-BE49-F238E27FC236}">
                <a16:creationId xmlns:a16="http://schemas.microsoft.com/office/drawing/2014/main" id="{A893D387-C41F-4F1C-A265-06002F54C009}"/>
              </a:ext>
            </a:extLst>
          </p:cNvPr>
          <p:cNvSpPr>
            <a:spLocks noGrp="1"/>
          </p:cNvSpPr>
          <p:nvPr>
            <p:ph type="sldNum" sz="quarter" idx="12"/>
          </p:nvPr>
        </p:nvSpPr>
        <p:spPr/>
        <p:txBody>
          <a:bodyPr/>
          <a:lstStyle/>
          <a:p>
            <a:pPr>
              <a:defRPr/>
            </a:pPr>
            <a:fld id="{B8F5A54C-6434-4C3B-9388-99B9EA1C42C7}" type="slidenum">
              <a:rPr lang="x-none" smtClean="0"/>
              <a:pPr>
                <a:defRPr/>
              </a:pPr>
              <a:t>15</a:t>
            </a:fld>
            <a:endParaRPr lang="en-US"/>
          </a:p>
        </p:txBody>
      </p:sp>
      <p:pic>
        <p:nvPicPr>
          <p:cNvPr id="5" name="Picture 4">
            <a:extLst>
              <a:ext uri="{FF2B5EF4-FFF2-40B4-BE49-F238E27FC236}">
                <a16:creationId xmlns:a16="http://schemas.microsoft.com/office/drawing/2014/main" id="{EAD5CC25-AB02-48E7-85AF-1999E22A3401}"/>
              </a:ext>
            </a:extLst>
          </p:cNvPr>
          <p:cNvPicPr>
            <a:picLocks noChangeAspect="1"/>
          </p:cNvPicPr>
          <p:nvPr/>
        </p:nvPicPr>
        <p:blipFill>
          <a:blip r:embed="rId3"/>
          <a:stretch>
            <a:fillRect/>
          </a:stretch>
        </p:blipFill>
        <p:spPr>
          <a:xfrm>
            <a:off x="340486" y="979254"/>
            <a:ext cx="8460614" cy="4182468"/>
          </a:xfrm>
          <a:prstGeom prst="rect">
            <a:avLst/>
          </a:prstGeom>
        </p:spPr>
      </p:pic>
      <p:sp>
        <p:nvSpPr>
          <p:cNvPr id="6" name="Rectangle 5">
            <a:extLst>
              <a:ext uri="{FF2B5EF4-FFF2-40B4-BE49-F238E27FC236}">
                <a16:creationId xmlns:a16="http://schemas.microsoft.com/office/drawing/2014/main" id="{F02193E9-37FD-47ED-9A72-2BD5864680FC}"/>
              </a:ext>
            </a:extLst>
          </p:cNvPr>
          <p:cNvSpPr/>
          <p:nvPr/>
        </p:nvSpPr>
        <p:spPr>
          <a:xfrm>
            <a:off x="419100" y="5636567"/>
            <a:ext cx="8382000" cy="430887"/>
          </a:xfrm>
          <a:prstGeom prst="rect">
            <a:avLst/>
          </a:prstGeom>
        </p:spPr>
        <p:txBody>
          <a:bodyPr wrap="square">
            <a:spAutoFit/>
          </a:bodyPr>
          <a:lstStyle/>
          <a:p>
            <a:pPr lvl="0" fontAlgn="auto">
              <a:spcBef>
                <a:spcPts val="0"/>
              </a:spcBef>
              <a:spcAft>
                <a:spcPts val="0"/>
              </a:spcAft>
              <a:defRPr/>
            </a:pPr>
            <a:r>
              <a:rPr lang="en-US" sz="2200" b="1" dirty="0">
                <a:solidFill>
                  <a:schemeClr val="tx1"/>
                </a:solidFill>
              </a:rPr>
              <a:t>Cryptanalysis </a:t>
            </a:r>
            <a:r>
              <a:rPr lang="en-US" sz="2200" dirty="0">
                <a:solidFill>
                  <a:schemeClr val="tx1"/>
                </a:solidFill>
              </a:rPr>
              <a:t>= Trying to break the key and read </a:t>
            </a:r>
            <a:r>
              <a:rPr lang="en-US" sz="2200" dirty="0" err="1">
                <a:solidFill>
                  <a:schemeClr val="tx1"/>
                </a:solidFill>
              </a:rPr>
              <a:t>enrypted</a:t>
            </a:r>
            <a:r>
              <a:rPr lang="en-US" sz="2200" dirty="0">
                <a:solidFill>
                  <a:schemeClr val="tx1"/>
                </a:solidFill>
              </a:rPr>
              <a:t> messages</a:t>
            </a:r>
          </a:p>
        </p:txBody>
      </p:sp>
      <p:sp>
        <p:nvSpPr>
          <p:cNvPr id="7" name="Fußzeilenplatzhalter 4">
            <a:extLst>
              <a:ext uri="{FF2B5EF4-FFF2-40B4-BE49-F238E27FC236}">
                <a16:creationId xmlns:a16="http://schemas.microsoft.com/office/drawing/2014/main" id="{E8CDE543-671A-4333-995B-C2F677EA2D90}"/>
              </a:ext>
            </a:extLst>
          </p:cNvPr>
          <p:cNvSpPr txBox="1">
            <a:spLocks/>
          </p:cNvSpPr>
          <p:nvPr/>
        </p:nvSpPr>
        <p:spPr>
          <a:xfrm>
            <a:off x="1905000" y="6545763"/>
            <a:ext cx="5105400" cy="2979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500" kern="1200">
                <a:solidFill>
                  <a:schemeClr val="tx1"/>
                </a:solidFill>
                <a:latin typeface="Arial" panose="020B0604020202020204" pitchFamily="34" charset="0"/>
                <a:ea typeface="+mn-ea"/>
                <a:cs typeface="+mn-cs"/>
              </a:defRPr>
            </a:lvl1pPr>
            <a:lvl2pPr marL="742950" indent="-285750" algn="l" rtl="0" fontAlgn="base">
              <a:spcBef>
                <a:spcPct val="0"/>
              </a:spcBef>
              <a:spcAft>
                <a:spcPct val="0"/>
              </a:spcAft>
              <a:defRPr sz="2500" kern="1200">
                <a:solidFill>
                  <a:schemeClr val="tx1"/>
                </a:solidFill>
                <a:latin typeface="Arial" panose="020B0604020202020204" pitchFamily="34" charset="0"/>
                <a:ea typeface="+mn-ea"/>
                <a:cs typeface="+mn-cs"/>
              </a:defRPr>
            </a:lvl2pPr>
            <a:lvl3pPr marL="1143000" indent="-228600" algn="l" rtl="0" fontAlgn="base">
              <a:spcBef>
                <a:spcPct val="0"/>
              </a:spcBef>
              <a:spcAft>
                <a:spcPct val="0"/>
              </a:spcAft>
              <a:defRPr sz="2500" kern="1200">
                <a:solidFill>
                  <a:schemeClr val="tx1"/>
                </a:solidFill>
                <a:latin typeface="Arial" panose="020B0604020202020204" pitchFamily="34" charset="0"/>
                <a:ea typeface="+mn-ea"/>
                <a:cs typeface="+mn-cs"/>
              </a:defRPr>
            </a:lvl3pPr>
            <a:lvl4pPr marL="1600200" indent="-228600" algn="l" rtl="0" fontAlgn="base">
              <a:spcBef>
                <a:spcPct val="0"/>
              </a:spcBef>
              <a:spcAft>
                <a:spcPct val="0"/>
              </a:spcAft>
              <a:defRPr sz="2500" kern="1200">
                <a:solidFill>
                  <a:schemeClr val="tx1"/>
                </a:solidFill>
                <a:latin typeface="Arial" panose="020B0604020202020204" pitchFamily="34" charset="0"/>
                <a:ea typeface="+mn-ea"/>
                <a:cs typeface="+mn-cs"/>
              </a:defRPr>
            </a:lvl4pPr>
            <a:lvl5pPr marL="2057400" indent="-228600" algn="l" rtl="0" fontAlgn="base">
              <a:spcBef>
                <a:spcPct val="0"/>
              </a:spcBef>
              <a:spcAft>
                <a:spcPct val="0"/>
              </a:spcAft>
              <a:defRPr sz="25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25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25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25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2500" kern="1200">
                <a:solidFill>
                  <a:schemeClr val="tx1"/>
                </a:solidFill>
                <a:latin typeface="Arial" panose="020B0604020202020204" pitchFamily="34" charset="0"/>
                <a:ea typeface="+mn-ea"/>
                <a:cs typeface="+mn-cs"/>
              </a:defRPr>
            </a:lvl9pPr>
          </a:lstStyle>
          <a:p>
            <a:pPr algn="ctr"/>
            <a:r>
              <a:rPr lang="de-DE" altLang="en-US" sz="1050" dirty="0">
                <a:solidFill>
                  <a:schemeClr val="bg1">
                    <a:lumMod val="65000"/>
                  </a:schemeClr>
                </a:solidFill>
                <a:latin typeface="Calibri" panose="020F0502020204030204" pitchFamily="34" charset="0"/>
                <a:cs typeface="Calibri" panose="020F0502020204030204" pitchFamily="34" charset="0"/>
              </a:rPr>
              <a:t>Chapter 1 of </a:t>
            </a:r>
            <a:r>
              <a:rPr lang="de-DE" altLang="en-US" sz="1050" i="1" dirty="0">
                <a:solidFill>
                  <a:schemeClr val="bg1">
                    <a:lumMod val="65000"/>
                  </a:schemeClr>
                </a:solidFill>
                <a:latin typeface="Calibri" panose="020F0502020204030204" pitchFamily="34" charset="0"/>
                <a:cs typeface="Calibri" panose="020F0502020204030204" pitchFamily="34" charset="0"/>
              </a:rPr>
              <a:t>Understanding Cryptography</a:t>
            </a:r>
            <a:r>
              <a:rPr lang="de-DE" altLang="en-US" sz="1050" dirty="0">
                <a:solidFill>
                  <a:schemeClr val="bg1">
                    <a:lumMod val="65000"/>
                  </a:schemeClr>
                </a:solidFill>
                <a:latin typeface="Calibri" panose="020F0502020204030204" pitchFamily="34" charset="0"/>
                <a:cs typeface="Calibri" panose="020F0502020204030204" pitchFamily="34" charset="0"/>
              </a:rPr>
              <a:t> by Christof Paar and Jan Pelzl</a:t>
            </a:r>
          </a:p>
        </p:txBody>
      </p:sp>
    </p:spTree>
    <p:extLst>
      <p:ext uri="{BB962C8B-B14F-4D97-AF65-F5344CB8AC3E}">
        <p14:creationId xmlns:p14="http://schemas.microsoft.com/office/powerpoint/2010/main" val="26930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A7189B8C-954A-4DC3-92B0-367E343F6E66}"/>
              </a:ext>
            </a:extLst>
          </p:cNvPr>
          <p:cNvSpPr>
            <a:spLocks noGrp="1" noChangeArrowheads="1"/>
          </p:cNvSpPr>
          <p:nvPr>
            <p:ph type="title"/>
          </p:nvPr>
        </p:nvSpPr>
        <p:spPr>
          <a:xfrm>
            <a:off x="431800" y="73025"/>
            <a:ext cx="8443912" cy="515937"/>
          </a:xfrm>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Calibri" panose="020F0502020204030204" pitchFamily="34" charset="0"/>
              </a:rPr>
              <a:t>Why do we need Cryptanalysis?</a:t>
            </a:r>
          </a:p>
        </p:txBody>
      </p:sp>
      <p:sp>
        <p:nvSpPr>
          <p:cNvPr id="27653" name="Rectangle 3">
            <a:extLst>
              <a:ext uri="{FF2B5EF4-FFF2-40B4-BE49-F238E27FC236}">
                <a16:creationId xmlns:a16="http://schemas.microsoft.com/office/drawing/2014/main" id="{256AB0E0-568E-4B5E-BF8C-8B248403B71B}"/>
              </a:ext>
            </a:extLst>
          </p:cNvPr>
          <p:cNvSpPr>
            <a:spLocks noGrp="1" noChangeArrowheads="1"/>
          </p:cNvSpPr>
          <p:nvPr>
            <p:ph type="body" idx="1"/>
          </p:nvPr>
        </p:nvSpPr>
        <p:spPr>
          <a:xfrm>
            <a:off x="304800" y="825645"/>
            <a:ext cx="8763000" cy="1954318"/>
          </a:xfrm>
        </p:spPr>
        <p:txBody>
          <a:bodyPr/>
          <a:lstStyle/>
          <a:p>
            <a:r>
              <a:rPr lang="de-DE" altLang="en-US" sz="1900" dirty="0">
                <a:latin typeface="Calibri" panose="020F0502020204030204" pitchFamily="34" charset="0"/>
                <a:cs typeface="Calibri" panose="020F0502020204030204" pitchFamily="34" charset="0"/>
              </a:rPr>
              <a:t>There is no </a:t>
            </a:r>
            <a:r>
              <a:rPr lang="de-DE" altLang="en-US" sz="1900" i="1" dirty="0">
                <a:latin typeface="Calibri" panose="020F0502020204030204" pitchFamily="34" charset="0"/>
                <a:cs typeface="Calibri" panose="020F0502020204030204" pitchFamily="34" charset="0"/>
              </a:rPr>
              <a:t>mathematical proof of security</a:t>
            </a:r>
            <a:r>
              <a:rPr lang="de-DE" altLang="en-US" sz="1900" dirty="0">
                <a:latin typeface="Calibri" panose="020F0502020204030204" pitchFamily="34" charset="0"/>
                <a:cs typeface="Calibri" panose="020F0502020204030204" pitchFamily="34" charset="0"/>
              </a:rPr>
              <a:t> for any practial cipher</a:t>
            </a:r>
          </a:p>
          <a:p>
            <a:r>
              <a:rPr lang="de-DE" altLang="en-US" sz="1900" dirty="0">
                <a:latin typeface="Calibri" panose="020F0502020204030204" pitchFamily="34" charset="0"/>
                <a:cs typeface="Calibri" panose="020F0502020204030204" pitchFamily="34" charset="0"/>
              </a:rPr>
              <a:t>The only way to have assurance that a cipher is secure is to try to break it (and fail) !</a:t>
            </a:r>
          </a:p>
          <a:p>
            <a:pPr lvl="1"/>
            <a:r>
              <a:rPr lang="en-US" sz="1400" dirty="0"/>
              <a:t>We let lots of really smart people try to break it (cryptanalysis). If they can’t, we assume it is secure</a:t>
            </a:r>
          </a:p>
          <a:p>
            <a:pPr lvl="1"/>
            <a:r>
              <a:rPr lang="en-US" sz="1800" dirty="0">
                <a:solidFill>
                  <a:srgbClr val="C00000"/>
                </a:solidFill>
              </a:rPr>
              <a:t>But</a:t>
            </a:r>
            <a:r>
              <a:rPr lang="en-US" sz="1400" dirty="0"/>
              <a:t>… We might be wrong</a:t>
            </a:r>
          </a:p>
          <a:p>
            <a:pPr lvl="1"/>
            <a:endParaRPr lang="de-DE" altLang="en-US" sz="1900" dirty="0">
              <a:latin typeface="Calibri" panose="020F0502020204030204" pitchFamily="34" charset="0"/>
              <a:cs typeface="Calibri" panose="020F0502020204030204" pitchFamily="34" charset="0"/>
            </a:endParaRPr>
          </a:p>
        </p:txBody>
      </p:sp>
      <p:sp>
        <p:nvSpPr>
          <p:cNvPr id="27654" name="Rectangle 4">
            <a:extLst>
              <a:ext uri="{FF2B5EF4-FFF2-40B4-BE49-F238E27FC236}">
                <a16:creationId xmlns:a16="http://schemas.microsoft.com/office/drawing/2014/main" id="{BF8C01ED-788B-43EB-B8EF-C9C44138D655}"/>
              </a:ext>
            </a:extLst>
          </p:cNvPr>
          <p:cNvSpPr>
            <a:spLocks noChangeArrowheads="1"/>
          </p:cNvSpPr>
          <p:nvPr/>
        </p:nvSpPr>
        <p:spPr bwMode="auto">
          <a:xfrm>
            <a:off x="1371600" y="3040897"/>
            <a:ext cx="6769100" cy="61555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 cryptosystem should be secure even if the attacker knows all details about the system, </a:t>
            </a:r>
            <a:r>
              <a:rPr kumimoji="0" lang="en-US" altLang="en-US" sz="2000" b="0" i="0" u="none" strike="noStrike" kern="1200" cap="none" spc="0" normalizeH="0" baseline="0" noProof="0" dirty="0">
                <a:ln>
                  <a:noFill/>
                </a:ln>
                <a:solidFill>
                  <a:srgbClr val="C00000"/>
                </a:solidFill>
                <a:effectLst/>
                <a:uLnTx/>
                <a:uFillTx/>
                <a:latin typeface="Calibri" panose="020F0502020204030204" pitchFamily="34" charset="0"/>
                <a:cs typeface="Calibri" panose="020F0502020204030204" pitchFamily="34" charset="0"/>
              </a:rPr>
              <a:t>with the exception of the secret key</a:t>
            </a:r>
            <a:r>
              <a:rPr kumimoji="0" lang="en-US"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endParaRPr kumimoji="0" lang="de-DE"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7655" name="Text Box 5">
            <a:extLst>
              <a:ext uri="{FF2B5EF4-FFF2-40B4-BE49-F238E27FC236}">
                <a16:creationId xmlns:a16="http://schemas.microsoft.com/office/drawing/2014/main" id="{F942F996-4EAF-47D7-8C6C-05460C0F6C57}"/>
              </a:ext>
            </a:extLst>
          </p:cNvPr>
          <p:cNvSpPr txBox="1">
            <a:spLocks noChangeArrowheads="1"/>
          </p:cNvSpPr>
          <p:nvPr/>
        </p:nvSpPr>
        <p:spPr bwMode="auto">
          <a:xfrm>
            <a:off x="152400" y="2599620"/>
            <a:ext cx="6083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20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Kerckhoff Principle</a:t>
            </a:r>
            <a:r>
              <a:rPr kumimoji="0" lang="de-DE"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is paramount in modern cryptography:</a:t>
            </a:r>
          </a:p>
        </p:txBody>
      </p:sp>
      <p:sp>
        <p:nvSpPr>
          <p:cNvPr id="27656" name="Rectangle 6">
            <a:extLst>
              <a:ext uri="{FF2B5EF4-FFF2-40B4-BE49-F238E27FC236}">
                <a16:creationId xmlns:a16="http://schemas.microsoft.com/office/drawing/2014/main" id="{0622C01B-A6A3-4C14-8475-C18779784BDF}"/>
              </a:ext>
            </a:extLst>
          </p:cNvPr>
          <p:cNvSpPr>
            <a:spLocks noChangeArrowheads="1"/>
          </p:cNvSpPr>
          <p:nvPr/>
        </p:nvSpPr>
        <p:spPr bwMode="auto">
          <a:xfrm>
            <a:off x="228600" y="3968233"/>
            <a:ext cx="8362950" cy="2467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 order to achieve Kerckhoff‘s Principle in practice:</a:t>
            </a:r>
            <a:b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de-DE" alt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Only use widely known ciphers that have been cryptanalyzed for several years by good cryptographers! </a:t>
            </a:r>
          </a:p>
          <a:p>
            <a:pPr marL="342900" marR="0" lvl="0" indent="-3429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Remark: </a:t>
            </a: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It is tempting to assume that a cipher is “more secure“ if its details are kept secret. However, history has shown time and again that secret ciphers can almost always been broken once they have been reversed engineered. (Example: </a:t>
            </a:r>
            <a:r>
              <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Content Scrambling System (CSS) for DVD content protection.)</a:t>
            </a:r>
            <a:endPar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9" name="Fußzeilenplatzhalter 4">
            <a:extLst>
              <a:ext uri="{FF2B5EF4-FFF2-40B4-BE49-F238E27FC236}">
                <a16:creationId xmlns:a16="http://schemas.microsoft.com/office/drawing/2014/main" id="{BA05EC57-4F26-4A59-A4B1-1BACF59674C2}"/>
              </a:ext>
            </a:extLst>
          </p:cNvPr>
          <p:cNvSpPr>
            <a:spLocks noGrp="1"/>
          </p:cNvSpPr>
          <p:nvPr>
            <p:ph type="ftr" sz="quarter" idx="11"/>
          </p:nvPr>
        </p:nvSpPr>
        <p:spPr>
          <a:xfrm>
            <a:off x="3355876" y="6569075"/>
            <a:ext cx="4321175" cy="260350"/>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de-DE" altLang="en-US" dirty="0">
                <a:solidFill>
                  <a:schemeClr val="bg1">
                    <a:lumMod val="65000"/>
                  </a:schemeClr>
                </a:solidFill>
                <a:latin typeface="Calibri" panose="020F0502020204030204" pitchFamily="34" charset="0"/>
                <a:cs typeface="Calibri" panose="020F0502020204030204" pitchFamily="34" charset="0"/>
              </a:rPr>
              <a:t>Chapter 1 of Understanding Cryptography by Christof Paar and Jan Pelzl</a:t>
            </a:r>
          </a:p>
        </p:txBody>
      </p:sp>
      <p:sp>
        <p:nvSpPr>
          <p:cNvPr id="10" name="Slide Number Placeholder 3">
            <a:extLst>
              <a:ext uri="{FF2B5EF4-FFF2-40B4-BE49-F238E27FC236}">
                <a16:creationId xmlns:a16="http://schemas.microsoft.com/office/drawing/2014/main" id="{D6B2DA72-6473-46E7-81DC-02D65E0DA60D}"/>
              </a:ext>
            </a:extLst>
          </p:cNvPr>
          <p:cNvSpPr txBox="1">
            <a:spLocks/>
          </p:cNvSpPr>
          <p:nvPr/>
        </p:nvSpPr>
        <p:spPr>
          <a:xfrm>
            <a:off x="8763000" y="6614984"/>
            <a:ext cx="381000" cy="220362"/>
          </a:xfrm>
          <a:prstGeom prst="rect">
            <a:avLst/>
          </a:prstGeom>
        </p:spPr>
        <p:txBody>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defRPr/>
            </a:pPr>
            <a:fld id="{B8F5A54C-6434-4C3B-9388-99B9EA1C42C7}" type="slidenum">
              <a:rPr lang="x-none" sz="1000" smtClean="0">
                <a:solidFill>
                  <a:schemeClr val="tx1"/>
                </a:solidFill>
                <a:latin typeface="Calibri" panose="020F0502020204030204" pitchFamily="34" charset="0"/>
                <a:cs typeface="Calibri" panose="020F0502020204030204" pitchFamily="34" charset="0"/>
              </a:rPr>
              <a:pPr algn="r">
                <a:defRPr/>
              </a:pPr>
              <a:t>16</a:t>
            </a:fld>
            <a:endParaRPr lang="en-US" sz="1000" dirty="0">
              <a:solidFill>
                <a:schemeClr val="tx1"/>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5308BDC0-CB38-4833-8623-2FA30A720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907397"/>
            <a:ext cx="628985" cy="861844"/>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Kerckhoff’s</a:t>
            </a:r>
            <a:r>
              <a:rPr lang="en-US" b="1" dirty="0"/>
              <a:t> Principle</a:t>
            </a:r>
            <a:endParaRPr lang="en-CA"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020460"/>
            <a:ext cx="1295400" cy="1774974"/>
          </a:xfrm>
          <a:prstGeom prst="rect">
            <a:avLst/>
          </a:prstGeom>
        </p:spPr>
      </p:pic>
      <p:sp>
        <p:nvSpPr>
          <p:cNvPr id="12" name="Content Placeholder 2"/>
          <p:cNvSpPr txBox="1">
            <a:spLocks/>
          </p:cNvSpPr>
          <p:nvPr/>
        </p:nvSpPr>
        <p:spPr>
          <a:xfrm>
            <a:off x="318655" y="3340957"/>
            <a:ext cx="8686800" cy="1752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Security of a Cryptographic Algorithm should rely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ONLY on the </a:t>
            </a:r>
            <a:r>
              <a:rPr kumimoji="0" lang="en-US" sz="3200" b="1" i="0" u="sng" strike="noStrike" kern="1200" cap="none" spc="0" normalizeH="0" baseline="0" noProof="0" dirty="0">
                <a:ln>
                  <a:noFill/>
                </a:ln>
                <a:solidFill>
                  <a:srgbClr val="0000FF"/>
                </a:solidFill>
                <a:effectLst/>
                <a:uLnTx/>
                <a:uFillTx/>
                <a:latin typeface="Calibri" panose="020F0502020204030204" pitchFamily="34" charset="0"/>
                <a:ea typeface="+mn-ea"/>
                <a:cs typeface="Calibri" panose="020F0502020204030204" pitchFamily="34" charset="0"/>
              </a:rPr>
              <a:t>secrecy of the KEYS</a:t>
            </a: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1" i="0" u="sng"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NOT on the secrecy of the METHOD</a:t>
            </a: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used</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3" name="Content Placeholder 2"/>
          <p:cNvSpPr txBox="1">
            <a:spLocks/>
          </p:cNvSpPr>
          <p:nvPr/>
        </p:nvSpPr>
        <p:spPr>
          <a:xfrm>
            <a:off x="758536" y="5640812"/>
            <a:ext cx="8001000" cy="685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rPr>
              <a:t>“Do not rely on security through obscurity”</a:t>
            </a:r>
            <a:endParaRPr kumimoji="0" lang="en-US" sz="2800" b="0"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endParaRPr>
          </a:p>
        </p:txBody>
      </p:sp>
      <p:sp>
        <p:nvSpPr>
          <p:cNvPr id="6" name="Slide Number Placeholder 3">
            <a:extLst>
              <a:ext uri="{FF2B5EF4-FFF2-40B4-BE49-F238E27FC236}">
                <a16:creationId xmlns:a16="http://schemas.microsoft.com/office/drawing/2014/main" id="{83C9C8BB-E1F8-4F95-829D-8A6CF9EF02FE}"/>
              </a:ext>
            </a:extLst>
          </p:cNvPr>
          <p:cNvSpPr>
            <a:spLocks noGrp="1"/>
          </p:cNvSpPr>
          <p:nvPr>
            <p:ph type="sldNum" sz="quarter" idx="12"/>
          </p:nvPr>
        </p:nvSpPr>
        <p:spPr>
          <a:xfrm>
            <a:off x="8763000" y="6629400"/>
            <a:ext cx="381000" cy="220362"/>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105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05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60759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CE38-0DB9-489C-AEE7-E4E921E64B71}"/>
              </a:ext>
            </a:extLst>
          </p:cNvPr>
          <p:cNvSpPr>
            <a:spLocks noGrp="1"/>
          </p:cNvSpPr>
          <p:nvPr>
            <p:ph type="title"/>
          </p:nvPr>
        </p:nvSpPr>
        <p:spPr>
          <a:xfrm>
            <a:off x="228600" y="22654"/>
            <a:ext cx="8763000" cy="1348946"/>
          </a:xfrm>
        </p:spPr>
        <p:txBody>
          <a:bodyPr/>
          <a:lstStyle/>
          <a:p>
            <a:r>
              <a:rPr lang="en-US" sz="3200" dirty="0"/>
              <a:t>Brute-Force Attack (or Exhaustive Key Search) against Symmetric Ciphers</a:t>
            </a:r>
          </a:p>
        </p:txBody>
      </p:sp>
      <p:sp>
        <p:nvSpPr>
          <p:cNvPr id="3" name="Content Placeholder 2">
            <a:extLst>
              <a:ext uri="{FF2B5EF4-FFF2-40B4-BE49-F238E27FC236}">
                <a16:creationId xmlns:a16="http://schemas.microsoft.com/office/drawing/2014/main" id="{E7401641-E702-4870-B93D-80E5B2F032CA}"/>
              </a:ext>
            </a:extLst>
          </p:cNvPr>
          <p:cNvSpPr>
            <a:spLocks noGrp="1"/>
          </p:cNvSpPr>
          <p:nvPr>
            <p:ph idx="1"/>
          </p:nvPr>
        </p:nvSpPr>
        <p:spPr>
          <a:xfrm>
            <a:off x="304800" y="1371600"/>
            <a:ext cx="8610600" cy="2209800"/>
          </a:xfrm>
        </p:spPr>
        <p:txBody>
          <a:bodyPr/>
          <a:lstStyle/>
          <a:p>
            <a:r>
              <a:rPr lang="en-US" dirty="0"/>
              <a:t>Treats the cipher as a black box</a:t>
            </a:r>
          </a:p>
          <a:p>
            <a:r>
              <a:rPr lang="en-US" sz="3000" dirty="0"/>
              <a:t>Requires (at least) 1 plaintext-ciphertext pair (P</a:t>
            </a:r>
            <a:r>
              <a:rPr lang="en-US" sz="3000" baseline="-25000" dirty="0"/>
              <a:t>0</a:t>
            </a:r>
            <a:r>
              <a:rPr lang="en-US" sz="3000" dirty="0"/>
              <a:t>, C</a:t>
            </a:r>
            <a:r>
              <a:rPr lang="en-US" sz="3000" baseline="-25000" dirty="0"/>
              <a:t>0</a:t>
            </a:r>
            <a:r>
              <a:rPr lang="en-US" sz="3000" dirty="0"/>
              <a:t>)</a:t>
            </a:r>
          </a:p>
          <a:p>
            <a:r>
              <a:rPr lang="en-US" dirty="0"/>
              <a:t>Check all possible keys until condition is fulfilled:</a:t>
            </a:r>
          </a:p>
          <a:p>
            <a:pPr marL="114300" indent="0" algn="ctr">
              <a:buNone/>
            </a:pPr>
            <a:r>
              <a:rPr lang="en-US" sz="4400" dirty="0"/>
              <a:t>d</a:t>
            </a:r>
            <a:r>
              <a:rPr lang="en-US" sz="4400" baseline="-25000" dirty="0"/>
              <a:t>k</a:t>
            </a:r>
            <a:r>
              <a:rPr lang="en-US" sz="4400" dirty="0"/>
              <a:t>(C</a:t>
            </a:r>
            <a:r>
              <a:rPr lang="en-US" sz="4400" baseline="-25000" dirty="0"/>
              <a:t>0</a:t>
            </a:r>
            <a:r>
              <a:rPr lang="en-US" sz="4400" dirty="0"/>
              <a:t>) = P</a:t>
            </a:r>
            <a:r>
              <a:rPr lang="en-US" sz="4400" baseline="-25000" dirty="0"/>
              <a:t>0</a:t>
            </a:r>
            <a:endParaRPr lang="en-US" sz="4400" dirty="0"/>
          </a:p>
        </p:txBody>
      </p:sp>
      <p:sp>
        <p:nvSpPr>
          <p:cNvPr id="4" name="Slide Number Placeholder 3">
            <a:extLst>
              <a:ext uri="{FF2B5EF4-FFF2-40B4-BE49-F238E27FC236}">
                <a16:creationId xmlns:a16="http://schemas.microsoft.com/office/drawing/2014/main" id="{A5F3C480-45D0-4523-964B-732DA05C21F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11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aphicFrame>
        <p:nvGraphicFramePr>
          <p:cNvPr id="6" name="Group 259">
            <a:extLst>
              <a:ext uri="{FF2B5EF4-FFF2-40B4-BE49-F238E27FC236}">
                <a16:creationId xmlns:a16="http://schemas.microsoft.com/office/drawing/2014/main" id="{37B333DF-D7E8-43D2-A76D-E1B9F204535B}"/>
              </a:ext>
            </a:extLst>
          </p:cNvPr>
          <p:cNvGraphicFramePr>
            <a:graphicFrameLocks noGrp="1"/>
          </p:cNvGraphicFramePr>
          <p:nvPr>
            <p:extLst>
              <p:ext uri="{D42A27DB-BD31-4B8C-83A1-F6EECF244321}">
                <p14:modId xmlns:p14="http://schemas.microsoft.com/office/powerpoint/2010/main" val="1546622177"/>
              </p:ext>
            </p:extLst>
          </p:nvPr>
        </p:nvGraphicFramePr>
        <p:xfrm>
          <a:off x="239713" y="4038600"/>
          <a:ext cx="8675687" cy="2399545"/>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1490662">
                  <a:extLst>
                    <a:ext uri="{9D8B030D-6E8A-4147-A177-3AD203B41FA5}">
                      <a16:colId xmlns:a16="http://schemas.microsoft.com/office/drawing/2014/main" val="20001"/>
                    </a:ext>
                  </a:extLst>
                </a:gridCol>
                <a:gridCol w="4899025">
                  <a:extLst>
                    <a:ext uri="{9D8B030D-6E8A-4147-A177-3AD203B41FA5}">
                      <a16:colId xmlns:a16="http://schemas.microsoft.com/office/drawing/2014/main" val="20002"/>
                    </a:ext>
                  </a:extLst>
                </a:gridCol>
              </a:tblGrid>
              <a:tr h="392986">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600" u="none" strike="noStrike" cap="none" normalizeH="0" baseline="0" dirty="0">
                          <a:ln>
                            <a:noFill/>
                          </a:ln>
                          <a:effectLst/>
                          <a:latin typeface="Calibri" panose="020F0502020204030204" pitchFamily="34" charset="0"/>
                          <a:cs typeface="Calibri" panose="020F0502020204030204" pitchFamily="34" charset="0"/>
                        </a:rPr>
                        <a:t>Key length in bit</a:t>
                      </a:r>
                      <a:endParaRPr kumimoji="0" lang="de-DE"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600" u="none" strike="noStrike" cap="none" normalizeH="0" baseline="0" dirty="0">
                          <a:ln>
                            <a:noFill/>
                          </a:ln>
                          <a:effectLst/>
                          <a:latin typeface="Calibri" panose="020F0502020204030204" pitchFamily="34" charset="0"/>
                          <a:cs typeface="Calibri" panose="020F0502020204030204" pitchFamily="34" charset="0"/>
                        </a:rPr>
                        <a:t>Key space</a:t>
                      </a:r>
                      <a:endParaRPr kumimoji="0" lang="de-DE"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600" u="none" strike="noStrike" cap="none" normalizeH="0" baseline="0" dirty="0">
                          <a:ln>
                            <a:noFill/>
                          </a:ln>
                          <a:effectLst/>
                          <a:latin typeface="Calibri" panose="020F0502020204030204" pitchFamily="34" charset="0"/>
                          <a:cs typeface="Calibri" panose="020F0502020204030204" pitchFamily="34" charset="0"/>
                        </a:rPr>
                        <a:t>Security life time</a:t>
                      </a:r>
                      <a:endParaRPr kumimoji="0" lang="de-DE"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extLst>
                  <a:ext uri="{0D108BD9-81ED-4DB2-BD59-A6C34878D82A}">
                    <a16:rowId xmlns:a16="http://schemas.microsoft.com/office/drawing/2014/main" val="10000"/>
                  </a:ext>
                </a:extLst>
              </a:tr>
              <a:tr h="367411">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64</a:t>
                      </a:r>
                      <a:endParaRPr kumimoji="0" lang="de-DE" sz="17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2</a:t>
                      </a:r>
                      <a:r>
                        <a:rPr kumimoji="0" lang="de-DE" sz="1700" u="none" strike="noStrike" cap="none" normalizeH="0" baseline="30000">
                          <a:ln>
                            <a:noFill/>
                          </a:ln>
                          <a:effectLst/>
                          <a:latin typeface="Calibri" panose="020F0502020204030204" pitchFamily="34" charset="0"/>
                          <a:cs typeface="Calibri" panose="020F0502020204030204" pitchFamily="34" charset="0"/>
                        </a:rPr>
                        <a:t>64</a:t>
                      </a:r>
                      <a:endParaRPr kumimoji="0" lang="de-DE" sz="1700" b="0" i="0" u="none" strike="noStrike" cap="none" normalizeH="0" baseline="3000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Short term (few days or less)</a:t>
                      </a:r>
                      <a:endParaRPr kumimoji="0" lang="de-DE" sz="17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extLst>
                  <a:ext uri="{0D108BD9-81ED-4DB2-BD59-A6C34878D82A}">
                    <a16:rowId xmlns:a16="http://schemas.microsoft.com/office/drawing/2014/main" val="10001"/>
                  </a:ext>
                </a:extLst>
              </a:tr>
              <a:tr h="668327">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128</a:t>
                      </a:r>
                      <a:endParaRPr kumimoji="0" lang="de-DE" sz="17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2</a:t>
                      </a:r>
                      <a:r>
                        <a:rPr kumimoji="0" lang="de-DE" sz="1700" u="none" strike="noStrike" cap="none" normalizeH="0" baseline="30000">
                          <a:ln>
                            <a:noFill/>
                          </a:ln>
                          <a:effectLst/>
                          <a:latin typeface="Calibri" panose="020F0502020204030204" pitchFamily="34" charset="0"/>
                          <a:cs typeface="Calibri" panose="020F0502020204030204" pitchFamily="34" charset="0"/>
                        </a:rPr>
                        <a:t>128</a:t>
                      </a:r>
                      <a:endParaRPr kumimoji="0" lang="de-DE" sz="1700" b="0" i="0" u="none" strike="noStrike" cap="none" normalizeH="0" baseline="3000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dirty="0">
                          <a:ln>
                            <a:noFill/>
                          </a:ln>
                          <a:effectLst/>
                          <a:latin typeface="Calibri" panose="020F0502020204030204" pitchFamily="34" charset="0"/>
                          <a:cs typeface="Calibri" panose="020F0502020204030204" pitchFamily="34" charset="0"/>
                        </a:rPr>
                        <a:t>Long-term (several decades in the absence of quantum computers)</a:t>
                      </a:r>
                      <a:endParaRPr kumimoji="0" lang="de-DE"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extLst>
                  <a:ext uri="{0D108BD9-81ED-4DB2-BD59-A6C34878D82A}">
                    <a16:rowId xmlns:a16="http://schemas.microsoft.com/office/drawing/2014/main" val="10002"/>
                  </a:ext>
                </a:extLst>
              </a:tr>
              <a:tr h="836689">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256</a:t>
                      </a:r>
                      <a:endParaRPr kumimoji="0" lang="de-DE" sz="17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a:ln>
                            <a:noFill/>
                          </a:ln>
                          <a:effectLst/>
                          <a:latin typeface="Calibri" panose="020F0502020204030204" pitchFamily="34" charset="0"/>
                          <a:cs typeface="Calibri" panose="020F0502020204030204" pitchFamily="34" charset="0"/>
                        </a:rPr>
                        <a:t>2</a:t>
                      </a:r>
                      <a:r>
                        <a:rPr kumimoji="0" lang="de-DE" sz="1700" u="none" strike="noStrike" cap="none" normalizeH="0" baseline="30000">
                          <a:ln>
                            <a:noFill/>
                          </a:ln>
                          <a:effectLst/>
                          <a:latin typeface="Calibri" panose="020F0502020204030204" pitchFamily="34" charset="0"/>
                          <a:cs typeface="Calibri" panose="020F0502020204030204" pitchFamily="34" charset="0"/>
                        </a:rPr>
                        <a:t>256</a:t>
                      </a:r>
                      <a:endParaRPr kumimoji="0" lang="de-DE" sz="1700" b="0" i="0" u="none" strike="noStrike" cap="none" normalizeH="0" baseline="3000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1700" u="none" strike="noStrike" cap="none" normalizeH="0" baseline="0" dirty="0">
                          <a:ln>
                            <a:noFill/>
                          </a:ln>
                          <a:effectLst/>
                          <a:latin typeface="Calibri" panose="020F0502020204030204" pitchFamily="34" charset="0"/>
                          <a:cs typeface="Calibri" panose="020F0502020204030204" pitchFamily="34" charset="0"/>
                        </a:rPr>
                        <a:t>Long-term (also resistant against quantum computers – note that QC do not exist at the moment)</a:t>
                      </a:r>
                      <a:endParaRPr kumimoji="0" lang="de-DE"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7751" marB="47751"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3671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4CB144-E647-427F-80A8-00A58C6D5653}"/>
              </a:ext>
            </a:extLst>
          </p:cNvPr>
          <p:cNvSpPr>
            <a:spLocks noGrp="1"/>
          </p:cNvSpPr>
          <p:nvPr>
            <p:ph type="ctrTitle"/>
          </p:nvPr>
        </p:nvSpPr>
        <p:spPr/>
        <p:txBody>
          <a:bodyPr/>
          <a:lstStyle/>
          <a:p>
            <a:r>
              <a:rPr lang="en-US" dirty="0"/>
              <a:t>Caesar Cipher</a:t>
            </a:r>
          </a:p>
        </p:txBody>
      </p:sp>
      <p:sp>
        <p:nvSpPr>
          <p:cNvPr id="4" name="Slide Number Placeholder 3">
            <a:extLst>
              <a:ext uri="{FF2B5EF4-FFF2-40B4-BE49-F238E27FC236}">
                <a16:creationId xmlns:a16="http://schemas.microsoft.com/office/drawing/2014/main" id="{590AD3F3-9514-433B-8AE8-C8B1A6F09A59}"/>
              </a:ext>
            </a:extLst>
          </p:cNvPr>
          <p:cNvSpPr>
            <a:spLocks noGrp="1"/>
          </p:cNvSpPr>
          <p:nvPr>
            <p:ph type="sldNum" sz="quarter" idx="12"/>
          </p:nvPr>
        </p:nvSpPr>
        <p:spPr/>
        <p:txBody>
          <a:bodyPr/>
          <a:lstStyle/>
          <a:p>
            <a:pPr>
              <a:defRPr/>
            </a:pPr>
            <a:fld id="{B8F5A54C-6434-4C3B-9388-99B9EA1C42C7}" type="slidenum">
              <a:rPr lang="x-none" smtClean="0"/>
              <a:pPr>
                <a:defRPr/>
              </a:pPr>
              <a:t>19</a:t>
            </a:fld>
            <a:endParaRPr lang="en-US"/>
          </a:p>
        </p:txBody>
      </p:sp>
      <p:pic>
        <p:nvPicPr>
          <p:cNvPr id="7" name="圖片 5">
            <a:extLst>
              <a:ext uri="{FF2B5EF4-FFF2-40B4-BE49-F238E27FC236}">
                <a16:creationId xmlns:a16="http://schemas.microsoft.com/office/drawing/2014/main" id="{82F50599-7D25-4649-817A-883894971BF1}"/>
              </a:ext>
            </a:extLst>
          </p:cNvPr>
          <p:cNvPicPr>
            <a:picLocks noChangeAspect="1"/>
          </p:cNvPicPr>
          <p:nvPr/>
        </p:nvPicPr>
        <p:blipFill>
          <a:blip r:embed="rId3"/>
          <a:stretch>
            <a:fillRect/>
          </a:stretch>
        </p:blipFill>
        <p:spPr>
          <a:xfrm>
            <a:off x="3238500" y="3953003"/>
            <a:ext cx="2667000" cy="2501646"/>
          </a:xfrm>
          <a:prstGeom prst="rect">
            <a:avLst/>
          </a:prstGeom>
        </p:spPr>
      </p:pic>
    </p:spTree>
    <p:extLst>
      <p:ext uri="{BB962C8B-B14F-4D97-AF65-F5344CB8AC3E}">
        <p14:creationId xmlns:p14="http://schemas.microsoft.com/office/powerpoint/2010/main" val="14143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C53E-91A4-4292-89FB-AC5B4469E2D8}"/>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65FB14B0-562C-4E9E-8C55-C58465FB8078}"/>
              </a:ext>
            </a:extLst>
          </p:cNvPr>
          <p:cNvSpPr>
            <a:spLocks noGrp="1"/>
          </p:cNvSpPr>
          <p:nvPr>
            <p:ph idx="1"/>
          </p:nvPr>
        </p:nvSpPr>
        <p:spPr>
          <a:xfrm>
            <a:off x="304800" y="990600"/>
            <a:ext cx="7010400" cy="5715000"/>
          </a:xfrm>
        </p:spPr>
        <p:txBody>
          <a:bodyPr/>
          <a:lstStyle/>
          <a:p>
            <a:r>
              <a:rPr lang="en-US" dirty="0"/>
              <a:t>These slides are based on the following resources (but modified):</a:t>
            </a:r>
          </a:p>
          <a:p>
            <a:pPr lvl="1">
              <a:spcBef>
                <a:spcPts val="0"/>
              </a:spcBef>
            </a:pPr>
            <a:r>
              <a:rPr lang="en-US" dirty="0"/>
              <a:t>Slides accompanying the textbook ‘</a:t>
            </a:r>
            <a:r>
              <a:rPr lang="en-US" i="1" dirty="0"/>
              <a:t>Understanding Cryptography</a:t>
            </a:r>
            <a:r>
              <a:rPr lang="en-US" dirty="0"/>
              <a:t>’ by </a:t>
            </a:r>
          </a:p>
          <a:p>
            <a:pPr marL="457200" lvl="1" indent="0">
              <a:spcBef>
                <a:spcPts val="0"/>
              </a:spcBef>
              <a:buNone/>
            </a:pPr>
            <a:r>
              <a:rPr lang="en-US" dirty="0"/>
              <a:t>    Christof </a:t>
            </a:r>
            <a:r>
              <a:rPr lang="en-US" dirty="0" err="1"/>
              <a:t>Paar</a:t>
            </a:r>
            <a:r>
              <a:rPr lang="en-US" dirty="0"/>
              <a:t> and Jan Pelzl</a:t>
            </a:r>
          </a:p>
          <a:p>
            <a:pPr marL="457200" lvl="1" indent="0">
              <a:buNone/>
            </a:pPr>
            <a:r>
              <a:rPr lang="en-US" dirty="0">
                <a:hlinkClick r:id="rId2"/>
              </a:rPr>
              <a:t>http://crypto-textbook.com/</a:t>
            </a:r>
            <a:r>
              <a:rPr lang="en-US" dirty="0"/>
              <a:t> </a:t>
            </a:r>
          </a:p>
          <a:p>
            <a:pPr lvl="1"/>
            <a:endParaRPr lang="en-US" dirty="0"/>
          </a:p>
          <a:p>
            <a:pPr lvl="1"/>
            <a:r>
              <a:rPr lang="en-US" dirty="0"/>
              <a:t>Slides from Dr. Ryan Riley</a:t>
            </a:r>
          </a:p>
          <a:p>
            <a:pPr marL="914400" lvl="2" indent="0">
              <a:buNone/>
            </a:pPr>
            <a:r>
              <a:rPr lang="en-US" dirty="0">
                <a:hlinkClick r:id="rId3"/>
              </a:rPr>
              <a:t>https://vsecurity.info/</a:t>
            </a:r>
            <a:endParaRPr lang="en-US" dirty="0"/>
          </a:p>
          <a:p>
            <a:pPr marL="914400" lvl="2" indent="0">
              <a:buNone/>
            </a:pPr>
            <a:endParaRPr lang="en-US" dirty="0"/>
          </a:p>
          <a:p>
            <a:pPr marL="914400" lvl="2" indent="0">
              <a:buNone/>
            </a:pPr>
            <a:endParaRPr lang="en-US" dirty="0"/>
          </a:p>
        </p:txBody>
      </p:sp>
      <p:sp>
        <p:nvSpPr>
          <p:cNvPr id="4" name="Slide Number Placeholder 3">
            <a:extLst>
              <a:ext uri="{FF2B5EF4-FFF2-40B4-BE49-F238E27FC236}">
                <a16:creationId xmlns:a16="http://schemas.microsoft.com/office/drawing/2014/main" id="{1D38ADC4-CEDD-4F16-BC4F-82D98820A99E}"/>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a:p>
        </p:txBody>
      </p:sp>
      <p:pic>
        <p:nvPicPr>
          <p:cNvPr id="5" name="Picture 11" descr="Paar_Pelz_only Titlepage">
            <a:extLst>
              <a:ext uri="{FF2B5EF4-FFF2-40B4-BE49-F238E27FC236}">
                <a16:creationId xmlns:a16="http://schemas.microsoft.com/office/drawing/2014/main" id="{6F4A3B99-C1FD-4025-874D-226E63D07B21}"/>
              </a:ext>
            </a:extLst>
          </p:cNvPr>
          <p:cNvPicPr>
            <a:picLocks noChangeAspect="1" noChangeArrowheads="1"/>
          </p:cNvPicPr>
          <p:nvPr/>
        </p:nvPicPr>
        <p:blipFill>
          <a:blip r:embed="rId4" cstate="print">
            <a:lum bright="22000"/>
            <a:extLst>
              <a:ext uri="{28A0092B-C50C-407E-A947-70E740481C1C}">
                <a14:useLocalDpi xmlns:a14="http://schemas.microsoft.com/office/drawing/2010/main" val="0"/>
              </a:ext>
            </a:extLst>
          </a:blip>
          <a:srcRect/>
          <a:stretch>
            <a:fillRect/>
          </a:stretch>
        </p:blipFill>
        <p:spPr bwMode="auto">
          <a:xfrm>
            <a:off x="6774665" y="1663297"/>
            <a:ext cx="1641832" cy="255760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838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Ciphers</a:t>
            </a:r>
          </a:p>
        </p:txBody>
      </p:sp>
      <p:sp>
        <p:nvSpPr>
          <p:cNvPr id="3" name="Content Placeholder 2"/>
          <p:cNvSpPr>
            <a:spLocks noGrp="1"/>
          </p:cNvSpPr>
          <p:nvPr>
            <p:ph idx="1"/>
          </p:nvPr>
        </p:nvSpPr>
        <p:spPr/>
        <p:txBody>
          <a:bodyPr/>
          <a:lstStyle/>
          <a:p>
            <a:pPr>
              <a:spcAft>
                <a:spcPts val="1200"/>
              </a:spcAft>
            </a:pPr>
            <a:r>
              <a:rPr lang="en-US" dirty="0"/>
              <a:t>Originally, cryptography was performed by hand</a:t>
            </a:r>
          </a:p>
          <a:p>
            <a:pPr>
              <a:spcAft>
                <a:spcPts val="1200"/>
              </a:spcAft>
            </a:pPr>
            <a:r>
              <a:rPr lang="en-US" dirty="0"/>
              <a:t>Goal was to protect messages sent by couriers</a:t>
            </a:r>
          </a:p>
          <a:p>
            <a:pPr lvl="1">
              <a:spcAft>
                <a:spcPts val="1200"/>
              </a:spcAft>
            </a:pPr>
            <a:r>
              <a:rPr lang="en-US" dirty="0"/>
              <a:t>From people who might intercept the courier</a:t>
            </a:r>
          </a:p>
          <a:p>
            <a:pPr lvl="1">
              <a:spcAft>
                <a:spcPts val="1200"/>
              </a:spcAft>
            </a:pPr>
            <a:r>
              <a:rPr lang="en-US" dirty="0"/>
              <a:t>From the courier himself</a:t>
            </a:r>
          </a:p>
          <a:p>
            <a:pPr>
              <a:spcAft>
                <a:spcPts val="1200"/>
              </a:spcAft>
            </a:pPr>
            <a:r>
              <a:rPr lang="en-US" dirty="0"/>
              <a:t>War was a popular time to use them</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20</a:t>
            </a:fld>
            <a:endParaRPr lang="en-US"/>
          </a:p>
        </p:txBody>
      </p:sp>
    </p:spTree>
    <p:extLst>
      <p:ext uri="{BB962C8B-B14F-4D97-AF65-F5344CB8AC3E}">
        <p14:creationId xmlns:p14="http://schemas.microsoft.com/office/powerpoint/2010/main" val="190430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0"/>
            <a:ext cx="8763000" cy="815546"/>
          </a:xfrm>
        </p:spPr>
        <p:txBody>
          <a:bodyPr>
            <a:normAutofit/>
          </a:bodyPr>
          <a:lstStyle/>
          <a:p>
            <a:r>
              <a:rPr lang="en-US" sz="4000" dirty="0"/>
              <a:t>Caesar Cipher</a:t>
            </a:r>
            <a:endParaRPr lang="en-CA" sz="40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01" y="1143000"/>
            <a:ext cx="1924050" cy="2381250"/>
          </a:xfrm>
          <a:prstGeom prst="rect">
            <a:avLst/>
          </a:prstGeom>
        </p:spPr>
      </p:pic>
      <p:cxnSp>
        <p:nvCxnSpPr>
          <p:cNvPr id="11" name="Straight Arrow Connector 10"/>
          <p:cNvCxnSpPr/>
          <p:nvPr/>
        </p:nvCxnSpPr>
        <p:spPr>
          <a:xfrm>
            <a:off x="3132701" y="2902883"/>
            <a:ext cx="2438400" cy="15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51701" y="2142470"/>
            <a:ext cx="3191899" cy="707886"/>
          </a:xfrm>
          <a:prstGeom prst="rect">
            <a:avLst/>
          </a:prstGeom>
          <a:noFill/>
        </p:spPr>
        <p:txBody>
          <a:bodyPr wrap="none" rtlCol="0">
            <a:spAutoFit/>
          </a:bodyPr>
          <a:lstStyle/>
          <a:p>
            <a:endParaRPr lang="en-US" sz="1200" b="1" dirty="0">
              <a:solidFill>
                <a:schemeClr val="tx1"/>
              </a:solidFill>
              <a:latin typeface="Courier New" pitchFamily="49" charset="0"/>
              <a:cs typeface="Courier New" pitchFamily="49" charset="0"/>
            </a:endParaRPr>
          </a:p>
          <a:p>
            <a:r>
              <a:rPr lang="en-US" sz="2800" b="1" dirty="0">
                <a:solidFill>
                  <a:schemeClr val="tx1"/>
                </a:solidFill>
                <a:latin typeface="Courier New" pitchFamily="49" charset="0"/>
                <a:cs typeface="Courier New" pitchFamily="49" charset="0"/>
              </a:rPr>
              <a:t>DWWDFN DW GDZQ</a:t>
            </a:r>
          </a:p>
        </p:txBody>
      </p:sp>
      <p:sp>
        <p:nvSpPr>
          <p:cNvPr id="13" name="TextBox 12"/>
          <p:cNvSpPr txBox="1"/>
          <p:nvPr/>
        </p:nvSpPr>
        <p:spPr>
          <a:xfrm>
            <a:off x="169402" y="3676650"/>
            <a:ext cx="3191899" cy="523220"/>
          </a:xfrm>
          <a:prstGeom prst="rect">
            <a:avLst/>
          </a:prstGeom>
          <a:noFill/>
        </p:spPr>
        <p:txBody>
          <a:bodyPr wrap="none" rtlCol="0">
            <a:spAutoFit/>
          </a:bodyPr>
          <a:lstStyle/>
          <a:p>
            <a:r>
              <a:rPr lang="en-US" sz="2800" b="1" dirty="0">
                <a:solidFill>
                  <a:schemeClr val="tx1"/>
                </a:solidFill>
                <a:latin typeface="Courier New" pitchFamily="49" charset="0"/>
                <a:cs typeface="Courier New" pitchFamily="49" charset="0"/>
              </a:rPr>
              <a:t>ATTACK AT DAWN</a:t>
            </a:r>
          </a:p>
        </p:txBody>
      </p:sp>
      <p:sp>
        <p:nvSpPr>
          <p:cNvPr id="14" name="TextBox 13"/>
          <p:cNvSpPr txBox="1"/>
          <p:nvPr/>
        </p:nvSpPr>
        <p:spPr>
          <a:xfrm>
            <a:off x="5799701" y="3676650"/>
            <a:ext cx="3191899" cy="523220"/>
          </a:xfrm>
          <a:prstGeom prst="rect">
            <a:avLst/>
          </a:prstGeom>
          <a:noFill/>
        </p:spPr>
        <p:txBody>
          <a:bodyPr wrap="none" rtlCol="0">
            <a:spAutoFit/>
          </a:bodyPr>
          <a:lstStyle/>
          <a:p>
            <a:r>
              <a:rPr lang="en-US" sz="2800" b="1" dirty="0">
                <a:solidFill>
                  <a:schemeClr val="tx1"/>
                </a:solidFill>
                <a:latin typeface="Courier New" pitchFamily="49" charset="0"/>
                <a:cs typeface="Courier New" pitchFamily="49" charset="0"/>
              </a:rPr>
              <a:t>ATTACK AT DAWN</a:t>
            </a:r>
          </a:p>
        </p:txBody>
      </p:sp>
      <p:cxnSp>
        <p:nvCxnSpPr>
          <p:cNvPr id="15" name="Straight Arrow Connector 14"/>
          <p:cNvCxnSpPr/>
          <p:nvPr/>
        </p:nvCxnSpPr>
        <p:spPr>
          <a:xfrm>
            <a:off x="7323701" y="3295650"/>
            <a:ext cx="0" cy="38100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169402" y="4265927"/>
            <a:ext cx="5791200" cy="685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rgbClr val="0070C0"/>
                </a:solidFill>
                <a:latin typeface="Calibri" panose="020F0502020204030204" pitchFamily="34" charset="0"/>
                <a:cs typeface="Calibri" panose="020F0502020204030204" pitchFamily="34" charset="0"/>
              </a:rPr>
              <a:t>Encrypt the message!</a:t>
            </a:r>
          </a:p>
        </p:txBody>
      </p:sp>
      <p:sp>
        <p:nvSpPr>
          <p:cNvPr id="22" name="Content Placeholder 2"/>
          <p:cNvSpPr txBox="1">
            <a:spLocks/>
          </p:cNvSpPr>
          <p:nvPr/>
        </p:nvSpPr>
        <p:spPr>
          <a:xfrm>
            <a:off x="5816702" y="4243688"/>
            <a:ext cx="3420499" cy="685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rgbClr val="0070C0"/>
                </a:solidFill>
                <a:latin typeface="Calibri" panose="020F0502020204030204" pitchFamily="34" charset="0"/>
                <a:cs typeface="Calibri" panose="020F0502020204030204" pitchFamily="34" charset="0"/>
              </a:rPr>
              <a:t>Decrypt the ciphertext!</a:t>
            </a:r>
          </a:p>
        </p:txBody>
      </p:sp>
      <p:pic>
        <p:nvPicPr>
          <p:cNvPr id="1026" name="Picture 2" descr="Image result for eavesdropper">
            <a:extLst>
              <a:ext uri="{FF2B5EF4-FFF2-40B4-BE49-F238E27FC236}">
                <a16:creationId xmlns:a16="http://schemas.microsoft.com/office/drawing/2014/main" id="{D7498EEB-B038-4112-9486-5025D1C79E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7519" y="2822647"/>
            <a:ext cx="1182920" cy="1255715"/>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8DAD8E8D-7084-4F3B-9C60-9A5F17810F0A}"/>
              </a:ext>
            </a:extLst>
          </p:cNvPr>
          <p:cNvSpPr txBox="1">
            <a:spLocks/>
          </p:cNvSpPr>
          <p:nvPr/>
        </p:nvSpPr>
        <p:spPr>
          <a:xfrm>
            <a:off x="694301" y="5041750"/>
            <a:ext cx="7924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The sender and receiver must know something that the adversary doesn’t.</a:t>
            </a:r>
          </a:p>
          <a:p>
            <a:r>
              <a:rPr lang="en-US" sz="2800" dirty="0">
                <a:latin typeface="Calibri" panose="020F0502020204030204" pitchFamily="34" charset="0"/>
                <a:cs typeface="Calibri" panose="020F0502020204030204" pitchFamily="34" charset="0"/>
              </a:rPr>
              <a:t>This is called a </a:t>
            </a:r>
            <a:r>
              <a:rPr lang="en-US" sz="2800" b="1" dirty="0">
                <a:solidFill>
                  <a:srgbClr val="C00000"/>
                </a:solidFill>
                <a:latin typeface="Calibri" panose="020F0502020204030204" pitchFamily="34" charset="0"/>
                <a:cs typeface="Calibri" panose="020F0502020204030204" pitchFamily="34" charset="0"/>
              </a:rPr>
              <a:t>cryptographic key</a:t>
            </a:r>
          </a:p>
        </p:txBody>
      </p:sp>
      <p:sp>
        <p:nvSpPr>
          <p:cNvPr id="2" name="Slide Number Placeholder 1">
            <a:extLst>
              <a:ext uri="{FF2B5EF4-FFF2-40B4-BE49-F238E27FC236}">
                <a16:creationId xmlns:a16="http://schemas.microsoft.com/office/drawing/2014/main" id="{8B914257-6BAC-4487-A3D2-2067586C1190}"/>
              </a:ext>
            </a:extLst>
          </p:cNvPr>
          <p:cNvSpPr>
            <a:spLocks noGrp="1"/>
          </p:cNvSpPr>
          <p:nvPr>
            <p:ph type="sldNum" sz="quarter" idx="12"/>
          </p:nvPr>
        </p:nvSpPr>
        <p:spPr/>
        <p:txBody>
          <a:bodyPr/>
          <a:lstStyle/>
          <a:p>
            <a:pPr>
              <a:defRPr/>
            </a:pPr>
            <a:fld id="{28427C2A-9646-44EC-AE33-F23B184519AD}" type="slidenum">
              <a:rPr lang="x-none" smtClean="0"/>
              <a:pPr>
                <a:defRPr/>
              </a:pPr>
              <a:t>21</a:t>
            </a:fld>
            <a:endParaRPr lang="en-US"/>
          </a:p>
        </p:txBody>
      </p:sp>
      <p:sp>
        <p:nvSpPr>
          <p:cNvPr id="18" name="Slide Number Placeholder 3">
            <a:extLst>
              <a:ext uri="{FF2B5EF4-FFF2-40B4-BE49-F238E27FC236}">
                <a16:creationId xmlns:a16="http://schemas.microsoft.com/office/drawing/2014/main" id="{C098A0BF-9327-4760-A6DF-AD4B0BF78554}"/>
              </a:ext>
            </a:extLst>
          </p:cNvPr>
          <p:cNvSpPr txBox="1">
            <a:spLocks/>
          </p:cNvSpPr>
          <p:nvPr/>
        </p:nvSpPr>
        <p:spPr bwMode="auto">
          <a:xfrm>
            <a:off x="8763000" y="6629400"/>
            <a:ext cx="381000" cy="2203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100" kern="1200">
                <a:solidFill>
                  <a:srgbClr val="EBFFC2"/>
                </a:solidFill>
                <a:latin typeface="Calibri" panose="020F0502020204030204"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B8F5A54C-6434-4C3B-9388-99B9EA1C42C7}" type="slidenum">
              <a:rPr lang="x-none" sz="1050" smtClean="0">
                <a:solidFill>
                  <a:schemeClr val="tx1"/>
                </a:solidFill>
              </a:rPr>
              <a:pPr>
                <a:defRPr/>
              </a:pPr>
              <a:t>21</a:t>
            </a:fld>
            <a:endParaRPr lang="en-US" sz="1050">
              <a:solidFill>
                <a:schemeClr val="tx1"/>
              </a:solidFill>
            </a:endParaRPr>
          </a:p>
        </p:txBody>
      </p:sp>
      <p:sp>
        <p:nvSpPr>
          <p:cNvPr id="19" name="Subtitle 2">
            <a:extLst>
              <a:ext uri="{FF2B5EF4-FFF2-40B4-BE49-F238E27FC236}">
                <a16:creationId xmlns:a16="http://schemas.microsoft.com/office/drawing/2014/main" id="{67A15434-4508-4348-8F8B-E4B0974C5B9C}"/>
              </a:ext>
            </a:extLst>
          </p:cNvPr>
          <p:cNvSpPr txBox="1">
            <a:spLocks/>
          </p:cNvSpPr>
          <p:nvPr/>
        </p:nvSpPr>
        <p:spPr>
          <a:xfrm>
            <a:off x="465701" y="843278"/>
            <a:ext cx="2667000" cy="381000"/>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ct val="20000"/>
              </a:spcBef>
              <a:buClrTx/>
              <a:buFont typeface="Wingdings" pitchFamily="2" charset="2"/>
              <a:buNone/>
              <a:defRPr sz="2000" i="1" kern="1200" baseline="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ClrTx/>
              <a:buFont typeface="Arial" pitchFamily="34" charset="0"/>
              <a:buNone/>
              <a:defRPr sz="1600" kern="12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4pPr>
            <a:lvl5pPr marL="18288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Tx/>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Tx/>
              <a:buFont typeface="Arial" pitchFamily="34" charset="0"/>
              <a:buNone/>
              <a:defRPr sz="1200" kern="1200" baseline="0">
                <a:solidFill>
                  <a:schemeClr val="tx1">
                    <a:tint val="75000"/>
                  </a:schemeClr>
                </a:solidFill>
                <a:latin typeface="+mn-lt"/>
                <a:ea typeface="+mn-ea"/>
                <a:cs typeface="+mn-cs"/>
              </a:defRPr>
            </a:lvl8pPr>
            <a:lvl9pPr marL="36576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9pPr>
          </a:lstStyle>
          <a:p>
            <a:pPr>
              <a:lnSpc>
                <a:spcPct val="100000"/>
              </a:lnSpc>
            </a:pPr>
            <a:r>
              <a:rPr lang="en-US" sz="1400" i="0" dirty="0">
                <a:solidFill>
                  <a:schemeClr val="tx1"/>
                </a:solidFill>
                <a:latin typeface="Calibri" panose="020F0502020204030204" pitchFamily="34" charset="0"/>
                <a:cs typeface="Calibri" panose="020F0502020204030204" pitchFamily="34" charset="0"/>
              </a:rPr>
              <a:t>Julius </a:t>
            </a:r>
            <a:r>
              <a:rPr lang="en-US" sz="1400" i="0" dirty="0" err="1">
                <a:solidFill>
                  <a:schemeClr val="tx1"/>
                </a:solidFill>
                <a:latin typeface="Calibri" panose="020F0502020204030204" pitchFamily="34" charset="0"/>
                <a:cs typeface="Calibri" panose="020F0502020204030204" pitchFamily="34" charset="0"/>
              </a:rPr>
              <a:t>Ceasar</a:t>
            </a:r>
            <a:r>
              <a:rPr lang="en-US" sz="1400" i="0" dirty="0">
                <a:solidFill>
                  <a:schemeClr val="tx1"/>
                </a:solidFill>
                <a:latin typeface="Calibri" panose="020F0502020204030204" pitchFamily="34" charset="0"/>
                <a:cs typeface="Calibri" panose="020F0502020204030204" pitchFamily="34" charset="0"/>
              </a:rPr>
              <a:t> (100-44 BC)</a:t>
            </a:r>
          </a:p>
        </p:txBody>
      </p:sp>
      <p:pic>
        <p:nvPicPr>
          <p:cNvPr id="21" name="Picture 2" descr="Related image">
            <a:extLst>
              <a:ext uri="{FF2B5EF4-FFF2-40B4-BE49-F238E27FC236}">
                <a16:creationId xmlns:a16="http://schemas.microsoft.com/office/drawing/2014/main" id="{2C4DE048-455D-4D1D-8563-355DF7D918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001" t="1381" b="1"/>
          <a:stretch/>
        </p:blipFill>
        <p:spPr bwMode="auto">
          <a:xfrm>
            <a:off x="6159232" y="939798"/>
            <a:ext cx="2472835" cy="235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29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0" grpId="0"/>
      <p:bldP spid="20" grpId="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2400" y="5181600"/>
            <a:ext cx="5562600" cy="159597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Title 3"/>
          <p:cNvSpPr>
            <a:spLocks noGrp="1"/>
          </p:cNvSpPr>
          <p:nvPr>
            <p:ph type="title"/>
          </p:nvPr>
        </p:nvSpPr>
        <p:spPr/>
        <p:txBody>
          <a:bodyPr/>
          <a:lstStyle/>
          <a:p>
            <a:r>
              <a:rPr lang="en-US" b="1" dirty="0"/>
              <a:t>Caesar Cipher</a:t>
            </a:r>
            <a:endParaRPr lang="en-CA"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14550"/>
            <a:ext cx="1924050" cy="2381250"/>
          </a:xfrm>
          <a:prstGeom prst="rect">
            <a:avLst/>
          </a:prstGeom>
        </p:spPr>
      </p:pic>
      <p:sp>
        <p:nvSpPr>
          <p:cNvPr id="11" name="Content Placeholder 2"/>
          <p:cNvSpPr txBox="1">
            <a:spLocks/>
          </p:cNvSpPr>
          <p:nvPr/>
        </p:nvSpPr>
        <p:spPr>
          <a:xfrm>
            <a:off x="337704" y="5178347"/>
            <a:ext cx="23622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Calibri" panose="020F0502020204030204" pitchFamily="34" charset="0"/>
                <a:cs typeface="Calibri" panose="020F0502020204030204" pitchFamily="34" charset="0"/>
              </a:rPr>
              <a:t>Message:  </a:t>
            </a:r>
          </a:p>
          <a:p>
            <a:pPr marL="0" indent="0">
              <a:buFont typeface="Arial" pitchFamily="34" charset="0"/>
              <a:buNone/>
            </a:pPr>
            <a:r>
              <a:rPr lang="en-US" sz="2800" dirty="0">
                <a:latin typeface="Calibri" panose="020F0502020204030204" pitchFamily="34" charset="0"/>
                <a:cs typeface="Calibri" panose="020F0502020204030204" pitchFamily="34" charset="0"/>
              </a:rPr>
              <a:t>  </a:t>
            </a:r>
          </a:p>
        </p:txBody>
      </p:sp>
      <p:sp>
        <p:nvSpPr>
          <p:cNvPr id="12" name="TextBox 11"/>
          <p:cNvSpPr txBox="1"/>
          <p:nvPr/>
        </p:nvSpPr>
        <p:spPr>
          <a:xfrm>
            <a:off x="2362200" y="5181600"/>
            <a:ext cx="3191899" cy="523220"/>
          </a:xfrm>
          <a:prstGeom prst="rect">
            <a:avLst/>
          </a:prstGeom>
          <a:noFill/>
        </p:spPr>
        <p:txBody>
          <a:bodyPr wrap="none" rtlCol="0">
            <a:spAutoFit/>
          </a:bodyPr>
          <a:lstStyle/>
          <a:p>
            <a:r>
              <a:rPr lang="en-US" sz="2800" b="1" dirty="0">
                <a:solidFill>
                  <a:schemeClr val="tx1"/>
                </a:solidFill>
                <a:latin typeface="Courier New" pitchFamily="49" charset="0"/>
                <a:cs typeface="Courier New" pitchFamily="49" charset="0"/>
              </a:rPr>
              <a:t>ATTACK AT DAWN</a:t>
            </a:r>
          </a:p>
        </p:txBody>
      </p:sp>
      <p:sp>
        <p:nvSpPr>
          <p:cNvPr id="13" name="Content Placeholder 2"/>
          <p:cNvSpPr txBox="1">
            <a:spLocks/>
          </p:cNvSpPr>
          <p:nvPr/>
        </p:nvSpPr>
        <p:spPr>
          <a:xfrm>
            <a:off x="351559" y="5704820"/>
            <a:ext cx="2362200" cy="1257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rgbClr val="C00000"/>
                </a:solidFill>
                <a:latin typeface="Calibri" panose="020F0502020204030204" pitchFamily="34" charset="0"/>
                <a:cs typeface="Calibri" panose="020F0502020204030204" pitchFamily="34" charset="0"/>
              </a:rPr>
              <a:t>Key: + 3</a:t>
            </a:r>
          </a:p>
          <a:p>
            <a:pPr marL="0" indent="0">
              <a:buFont typeface="Arial" pitchFamily="34" charset="0"/>
              <a:buNone/>
            </a:pPr>
            <a:r>
              <a:rPr lang="en-US" sz="2800" dirty="0">
                <a:latin typeface="Calibri" panose="020F0502020204030204" pitchFamily="34" charset="0"/>
                <a:cs typeface="Calibri" panose="020F0502020204030204" pitchFamily="34" charset="0"/>
              </a:rPr>
              <a:t>Ciphertext:</a:t>
            </a:r>
          </a:p>
        </p:txBody>
      </p:sp>
      <p:sp>
        <p:nvSpPr>
          <p:cNvPr id="14" name="TextBox 13"/>
          <p:cNvSpPr txBox="1"/>
          <p:nvPr/>
        </p:nvSpPr>
        <p:spPr>
          <a:xfrm>
            <a:off x="2360468" y="5519269"/>
            <a:ext cx="3191899" cy="1138773"/>
          </a:xfrm>
          <a:prstGeom prst="rect">
            <a:avLst/>
          </a:prstGeom>
          <a:noFill/>
        </p:spPr>
        <p:txBody>
          <a:bodyPr wrap="square" rtlCol="0">
            <a:spAutoFit/>
          </a:bodyPr>
          <a:lstStyle/>
          <a:p>
            <a:r>
              <a:rPr lang="en-US" sz="2800" b="1" dirty="0">
                <a:solidFill>
                  <a:schemeClr val="tx1"/>
                </a:solidFill>
                <a:latin typeface="Courier New" pitchFamily="49" charset="0"/>
                <a:cs typeface="Courier New" pitchFamily="49" charset="0"/>
              </a:rPr>
              <a:t>↓↓↓↓↓↓ ↓↓ ↓↓↓↓</a:t>
            </a:r>
          </a:p>
          <a:p>
            <a:endParaRPr lang="en-US" sz="1200" b="1" dirty="0">
              <a:solidFill>
                <a:schemeClr val="tx1"/>
              </a:solidFill>
              <a:latin typeface="Courier New" pitchFamily="49" charset="0"/>
              <a:cs typeface="Courier New" pitchFamily="49" charset="0"/>
            </a:endParaRPr>
          </a:p>
          <a:p>
            <a:r>
              <a:rPr lang="en-US" sz="2800" b="1" dirty="0">
                <a:solidFill>
                  <a:schemeClr val="tx1"/>
                </a:solidFill>
                <a:latin typeface="Courier New" pitchFamily="49" charset="0"/>
                <a:cs typeface="Courier New" pitchFamily="49" charset="0"/>
              </a:rPr>
              <a:t>DWWDFN DW GDZQ</a:t>
            </a:r>
          </a:p>
        </p:txBody>
      </p:sp>
      <p:cxnSp>
        <p:nvCxnSpPr>
          <p:cNvPr id="16" name="Straight Arrow Connector 15"/>
          <p:cNvCxnSpPr>
            <a:cxnSpLocks/>
          </p:cNvCxnSpPr>
          <p:nvPr/>
        </p:nvCxnSpPr>
        <p:spPr>
          <a:xfrm>
            <a:off x="3352800" y="3275013"/>
            <a:ext cx="2667000" cy="64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2514600"/>
            <a:ext cx="3191899" cy="707886"/>
          </a:xfrm>
          <a:prstGeom prst="rect">
            <a:avLst/>
          </a:prstGeom>
          <a:noFill/>
        </p:spPr>
        <p:txBody>
          <a:bodyPr wrap="none" rtlCol="0">
            <a:spAutoFit/>
          </a:bodyPr>
          <a:lstStyle/>
          <a:p>
            <a:endParaRPr lang="en-US" sz="1200" b="1" dirty="0">
              <a:solidFill>
                <a:schemeClr val="tx1"/>
              </a:solidFill>
              <a:latin typeface="Courier New" pitchFamily="49" charset="0"/>
              <a:cs typeface="Courier New" pitchFamily="49" charset="0"/>
            </a:endParaRPr>
          </a:p>
          <a:p>
            <a:r>
              <a:rPr lang="en-US" sz="2800" b="1" dirty="0">
                <a:solidFill>
                  <a:schemeClr val="tx1"/>
                </a:solidFill>
                <a:latin typeface="Courier New" pitchFamily="49" charset="0"/>
                <a:cs typeface="Courier New" pitchFamily="49" charset="0"/>
              </a:rPr>
              <a:t>DWWDFN DW GDZQ</a:t>
            </a:r>
          </a:p>
        </p:txBody>
      </p:sp>
      <p:sp>
        <p:nvSpPr>
          <p:cNvPr id="19" name="TextBox 18"/>
          <p:cNvSpPr txBox="1"/>
          <p:nvPr/>
        </p:nvSpPr>
        <p:spPr>
          <a:xfrm>
            <a:off x="381000" y="4535269"/>
            <a:ext cx="2028119" cy="646331"/>
          </a:xfrm>
          <a:prstGeom prst="rect">
            <a:avLst/>
          </a:prstGeom>
          <a:noFill/>
        </p:spPr>
        <p:txBody>
          <a:bodyPr wrap="none" rtlCol="0">
            <a:spAutoFit/>
          </a:bodyPr>
          <a:lstStyle/>
          <a:p>
            <a:endParaRPr lang="en-US" sz="1200" b="1" dirty="0">
              <a:solidFill>
                <a:schemeClr val="tx1"/>
              </a:solidFill>
              <a:latin typeface="Courier New" pitchFamily="49" charset="0"/>
              <a:cs typeface="Courier New" pitchFamily="49" charset="0"/>
            </a:endParaRPr>
          </a:p>
          <a:p>
            <a:r>
              <a:rPr lang="en-US" sz="2400" b="1" dirty="0">
                <a:solidFill>
                  <a:schemeClr val="tx1"/>
                </a:solidFill>
                <a:latin typeface="Courier New" pitchFamily="49" charset="0"/>
                <a:cs typeface="Courier New" pitchFamily="49" charset="0"/>
              </a:rPr>
              <a:t>Encryption</a:t>
            </a:r>
          </a:p>
        </p:txBody>
      </p:sp>
      <p:sp>
        <p:nvSpPr>
          <p:cNvPr id="20" name="Content Placeholder 2"/>
          <p:cNvSpPr txBox="1">
            <a:spLocks/>
          </p:cNvSpPr>
          <p:nvPr/>
        </p:nvSpPr>
        <p:spPr>
          <a:xfrm>
            <a:off x="-114300" y="1083579"/>
            <a:ext cx="9448800" cy="685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FF0000"/>
                </a:solidFill>
                <a:latin typeface="Calibri" panose="020F0502020204030204" pitchFamily="34" charset="0"/>
                <a:cs typeface="Calibri" panose="020F0502020204030204" pitchFamily="34" charset="0"/>
              </a:rPr>
              <a:t>Secret key: </a:t>
            </a:r>
            <a:r>
              <a:rPr lang="en-US" sz="2800" dirty="0">
                <a:latin typeface="Calibri" panose="020F0502020204030204" pitchFamily="34" charset="0"/>
                <a:cs typeface="Calibri" panose="020F0502020204030204" pitchFamily="34" charset="0"/>
              </a:rPr>
              <a:t>A random number from {1,…,26}, say </a:t>
            </a:r>
            <a:r>
              <a:rPr lang="en-US" sz="2800" b="1" dirty="0">
                <a:solidFill>
                  <a:srgbClr val="0000FF"/>
                </a:solidFill>
                <a:latin typeface="Calibri" panose="020F0502020204030204" pitchFamily="34" charset="0"/>
                <a:cs typeface="Calibri" panose="020F0502020204030204" pitchFamily="34" charset="0"/>
              </a:rPr>
              <a:t>3</a:t>
            </a:r>
          </a:p>
        </p:txBody>
      </p:sp>
      <p:sp>
        <p:nvSpPr>
          <p:cNvPr id="17" name="Slide Number Placeholder 3">
            <a:extLst>
              <a:ext uri="{FF2B5EF4-FFF2-40B4-BE49-F238E27FC236}">
                <a16:creationId xmlns:a16="http://schemas.microsoft.com/office/drawing/2014/main" id="{AF728407-D52F-40D8-BE01-39DB7A1DF06B}"/>
              </a:ext>
            </a:extLst>
          </p:cNvPr>
          <p:cNvSpPr>
            <a:spLocks noGrp="1"/>
          </p:cNvSpPr>
          <p:nvPr>
            <p:ph type="sldNum" sz="quarter" idx="12"/>
          </p:nvPr>
        </p:nvSpPr>
        <p:spPr>
          <a:xfrm>
            <a:off x="8763000" y="6629400"/>
            <a:ext cx="381000" cy="220362"/>
          </a:xfrm>
        </p:spPr>
        <p:txBody>
          <a:bodyPr/>
          <a:lstStyle/>
          <a:p>
            <a:pPr>
              <a:defRPr/>
            </a:pPr>
            <a:fld id="{B8F5A54C-6434-4C3B-9388-99B9EA1C42C7}" type="slidenum">
              <a:rPr lang="x-none" sz="1050" smtClean="0">
                <a:solidFill>
                  <a:schemeClr val="tx1"/>
                </a:solidFill>
              </a:rPr>
              <a:pPr>
                <a:defRPr/>
              </a:pPr>
              <a:t>22</a:t>
            </a:fld>
            <a:endParaRPr lang="en-US" sz="1050">
              <a:solidFill>
                <a:schemeClr val="tx1"/>
              </a:solidFill>
            </a:endParaRPr>
          </a:p>
        </p:txBody>
      </p:sp>
      <p:pic>
        <p:nvPicPr>
          <p:cNvPr id="2050" name="Picture 2" descr="Related image">
            <a:extLst>
              <a:ext uri="{FF2B5EF4-FFF2-40B4-BE49-F238E27FC236}">
                <a16:creationId xmlns:a16="http://schemas.microsoft.com/office/drawing/2014/main" id="{28777F2D-14A8-483F-AB6D-47056BD65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01" t="1381" b="1"/>
          <a:stretch/>
        </p:blipFill>
        <p:spPr bwMode="auto">
          <a:xfrm>
            <a:off x="6255485" y="1769379"/>
            <a:ext cx="2472835" cy="235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576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581400" y="5181600"/>
            <a:ext cx="5334000" cy="159597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Title 3"/>
          <p:cNvSpPr>
            <a:spLocks noGrp="1"/>
          </p:cNvSpPr>
          <p:nvPr>
            <p:ph type="title"/>
          </p:nvPr>
        </p:nvSpPr>
        <p:spPr/>
        <p:txBody>
          <a:bodyPr/>
          <a:lstStyle/>
          <a:p>
            <a:r>
              <a:rPr lang="en-US" b="1" dirty="0"/>
              <a:t>Caesar Cipher</a:t>
            </a:r>
            <a:endParaRPr lang="en-CA"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14550"/>
            <a:ext cx="1924050" cy="2381250"/>
          </a:xfrm>
          <a:prstGeom prst="rect">
            <a:avLst/>
          </a:prstGeom>
        </p:spPr>
      </p:pic>
      <p:sp>
        <p:nvSpPr>
          <p:cNvPr id="11" name="Content Placeholder 2"/>
          <p:cNvSpPr txBox="1">
            <a:spLocks/>
          </p:cNvSpPr>
          <p:nvPr/>
        </p:nvSpPr>
        <p:spPr>
          <a:xfrm>
            <a:off x="3657600" y="5181600"/>
            <a:ext cx="23622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Calibri" panose="020F0502020204030204" pitchFamily="34" charset="0"/>
                <a:cs typeface="Calibri" panose="020F0502020204030204" pitchFamily="34" charset="0"/>
              </a:rPr>
              <a:t>Ciphertext:  </a:t>
            </a:r>
          </a:p>
          <a:p>
            <a:pPr marL="0" indent="0">
              <a:buFont typeface="Arial" pitchFamily="34" charset="0"/>
              <a:buNone/>
            </a:pPr>
            <a:r>
              <a:rPr lang="en-US" sz="2800" dirty="0">
                <a:latin typeface="Calibri" panose="020F0502020204030204" pitchFamily="34" charset="0"/>
                <a:cs typeface="Calibri" panose="020F0502020204030204" pitchFamily="34" charset="0"/>
              </a:rPr>
              <a:t>  </a:t>
            </a:r>
          </a:p>
        </p:txBody>
      </p:sp>
      <p:sp>
        <p:nvSpPr>
          <p:cNvPr id="12" name="TextBox 11"/>
          <p:cNvSpPr txBox="1"/>
          <p:nvPr/>
        </p:nvSpPr>
        <p:spPr>
          <a:xfrm>
            <a:off x="5562600" y="5181600"/>
            <a:ext cx="3191899" cy="523220"/>
          </a:xfrm>
          <a:prstGeom prst="rect">
            <a:avLst/>
          </a:prstGeom>
          <a:noFill/>
        </p:spPr>
        <p:txBody>
          <a:bodyPr wrap="none" rtlCol="0">
            <a:spAutoFit/>
          </a:bodyPr>
          <a:lstStyle/>
          <a:p>
            <a:r>
              <a:rPr lang="en-US" sz="2800" b="1" dirty="0">
                <a:solidFill>
                  <a:schemeClr val="tx1"/>
                </a:solidFill>
                <a:latin typeface="Courier New" pitchFamily="49" charset="0"/>
                <a:cs typeface="Courier New" pitchFamily="49" charset="0"/>
              </a:rPr>
              <a:t>DWWDFN DW GDZQ</a:t>
            </a:r>
          </a:p>
        </p:txBody>
      </p:sp>
      <p:sp>
        <p:nvSpPr>
          <p:cNvPr id="13" name="Content Placeholder 2"/>
          <p:cNvSpPr txBox="1">
            <a:spLocks/>
          </p:cNvSpPr>
          <p:nvPr/>
        </p:nvSpPr>
        <p:spPr>
          <a:xfrm>
            <a:off x="3657600" y="5753100"/>
            <a:ext cx="2362200" cy="1257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a:solidFill>
                  <a:srgbClr val="C00000"/>
                </a:solidFill>
                <a:latin typeface="Calibri" panose="020F0502020204030204" pitchFamily="34" charset="0"/>
                <a:cs typeface="Calibri" panose="020F0502020204030204" pitchFamily="34" charset="0"/>
              </a:rPr>
              <a:t>Key: - 3</a:t>
            </a:r>
          </a:p>
          <a:p>
            <a:pPr marL="0" indent="0">
              <a:buFont typeface="Arial" pitchFamily="34" charset="0"/>
              <a:buNone/>
            </a:pPr>
            <a:r>
              <a:rPr lang="en-US" sz="2800" dirty="0">
                <a:latin typeface="Calibri" panose="020F0502020204030204" pitchFamily="34" charset="0"/>
                <a:cs typeface="Calibri" panose="020F0502020204030204" pitchFamily="34" charset="0"/>
              </a:rPr>
              <a:t>Message:</a:t>
            </a:r>
          </a:p>
        </p:txBody>
      </p:sp>
      <p:sp>
        <p:nvSpPr>
          <p:cNvPr id="14" name="TextBox 13"/>
          <p:cNvSpPr txBox="1"/>
          <p:nvPr/>
        </p:nvSpPr>
        <p:spPr>
          <a:xfrm>
            <a:off x="5534061" y="5638800"/>
            <a:ext cx="3191899" cy="1138773"/>
          </a:xfrm>
          <a:prstGeom prst="rect">
            <a:avLst/>
          </a:prstGeom>
          <a:noFill/>
        </p:spPr>
        <p:txBody>
          <a:bodyPr wrap="none" rtlCol="0">
            <a:spAutoFit/>
          </a:bodyPr>
          <a:lstStyle/>
          <a:p>
            <a:r>
              <a:rPr lang="en-US" sz="2800" b="1" dirty="0">
                <a:solidFill>
                  <a:schemeClr val="tx1"/>
                </a:solidFill>
                <a:latin typeface="Courier New" pitchFamily="49" charset="0"/>
                <a:cs typeface="Courier New" pitchFamily="49" charset="0"/>
              </a:rPr>
              <a:t>↓↓↓↓↓↓ ↓↓ ↓↓↓↓</a:t>
            </a:r>
          </a:p>
          <a:p>
            <a:endParaRPr lang="en-US" sz="1200" b="1" dirty="0">
              <a:solidFill>
                <a:schemeClr val="tx1"/>
              </a:solidFill>
              <a:latin typeface="Courier New" pitchFamily="49" charset="0"/>
              <a:cs typeface="Courier New" pitchFamily="49" charset="0"/>
            </a:endParaRPr>
          </a:p>
          <a:p>
            <a:r>
              <a:rPr lang="en-US" sz="2800" b="1" dirty="0">
                <a:solidFill>
                  <a:schemeClr val="tx1"/>
                </a:solidFill>
                <a:latin typeface="Courier New" pitchFamily="49" charset="0"/>
                <a:cs typeface="Courier New" pitchFamily="49" charset="0"/>
              </a:rPr>
              <a:t>ATTACK AT DAWN</a:t>
            </a:r>
          </a:p>
        </p:txBody>
      </p:sp>
      <p:cxnSp>
        <p:nvCxnSpPr>
          <p:cNvPr id="16" name="Straight Arrow Connector 15"/>
          <p:cNvCxnSpPr>
            <a:cxnSpLocks/>
          </p:cNvCxnSpPr>
          <p:nvPr/>
        </p:nvCxnSpPr>
        <p:spPr>
          <a:xfrm>
            <a:off x="3352800" y="3275013"/>
            <a:ext cx="259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2514600"/>
            <a:ext cx="3191899" cy="707886"/>
          </a:xfrm>
          <a:prstGeom prst="rect">
            <a:avLst/>
          </a:prstGeom>
          <a:noFill/>
        </p:spPr>
        <p:txBody>
          <a:bodyPr wrap="none" rtlCol="0">
            <a:spAutoFit/>
          </a:bodyPr>
          <a:lstStyle/>
          <a:p>
            <a:endParaRPr lang="en-US" sz="1200" b="1" dirty="0">
              <a:solidFill>
                <a:schemeClr val="tx1"/>
              </a:solidFill>
              <a:latin typeface="Courier New" pitchFamily="49" charset="0"/>
              <a:cs typeface="Courier New" pitchFamily="49" charset="0"/>
            </a:endParaRPr>
          </a:p>
          <a:p>
            <a:r>
              <a:rPr lang="en-US" sz="2800" b="1" dirty="0">
                <a:solidFill>
                  <a:schemeClr val="tx1"/>
                </a:solidFill>
                <a:latin typeface="Courier New" pitchFamily="49" charset="0"/>
                <a:cs typeface="Courier New" pitchFamily="49" charset="0"/>
              </a:rPr>
              <a:t>DWWDFN DW GDZQ</a:t>
            </a:r>
          </a:p>
        </p:txBody>
      </p:sp>
      <p:sp>
        <p:nvSpPr>
          <p:cNvPr id="19" name="TextBox 18"/>
          <p:cNvSpPr txBox="1"/>
          <p:nvPr/>
        </p:nvSpPr>
        <p:spPr>
          <a:xfrm>
            <a:off x="3581400" y="4535269"/>
            <a:ext cx="2028119" cy="646331"/>
          </a:xfrm>
          <a:prstGeom prst="rect">
            <a:avLst/>
          </a:prstGeom>
          <a:noFill/>
        </p:spPr>
        <p:txBody>
          <a:bodyPr wrap="none" rtlCol="0">
            <a:spAutoFit/>
          </a:bodyPr>
          <a:lstStyle/>
          <a:p>
            <a:endParaRPr lang="en-US" sz="1200" b="1" dirty="0">
              <a:latin typeface="Courier New" pitchFamily="49" charset="0"/>
              <a:cs typeface="Courier New" pitchFamily="49" charset="0"/>
            </a:endParaRPr>
          </a:p>
          <a:p>
            <a:r>
              <a:rPr lang="en-US" sz="2400" b="1" dirty="0">
                <a:solidFill>
                  <a:schemeClr val="tx1"/>
                </a:solidFill>
                <a:latin typeface="Courier New" pitchFamily="49" charset="0"/>
                <a:cs typeface="Courier New" pitchFamily="49" charset="0"/>
              </a:rPr>
              <a:t>Decryption</a:t>
            </a:r>
          </a:p>
        </p:txBody>
      </p:sp>
      <p:sp>
        <p:nvSpPr>
          <p:cNvPr id="20" name="Content Placeholder 2"/>
          <p:cNvSpPr txBox="1">
            <a:spLocks/>
          </p:cNvSpPr>
          <p:nvPr/>
        </p:nvSpPr>
        <p:spPr>
          <a:xfrm>
            <a:off x="-76200" y="1219200"/>
            <a:ext cx="9448800" cy="685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FF0000"/>
                </a:solidFill>
              </a:rPr>
              <a:t>Secret key: </a:t>
            </a:r>
            <a:r>
              <a:rPr lang="en-US" sz="2800" dirty="0"/>
              <a:t>A random number from {1,…,26}, say </a:t>
            </a:r>
            <a:r>
              <a:rPr lang="en-US" sz="2800" b="1" dirty="0">
                <a:solidFill>
                  <a:srgbClr val="0000FF"/>
                </a:solidFill>
              </a:rPr>
              <a:t>3</a:t>
            </a:r>
          </a:p>
        </p:txBody>
      </p:sp>
      <p:sp>
        <p:nvSpPr>
          <p:cNvPr id="17" name="Slide Number Placeholder 3">
            <a:extLst>
              <a:ext uri="{FF2B5EF4-FFF2-40B4-BE49-F238E27FC236}">
                <a16:creationId xmlns:a16="http://schemas.microsoft.com/office/drawing/2014/main" id="{CFA1EDB7-526F-4A87-A1A6-BAB26080C300}"/>
              </a:ext>
            </a:extLst>
          </p:cNvPr>
          <p:cNvSpPr>
            <a:spLocks noGrp="1"/>
          </p:cNvSpPr>
          <p:nvPr>
            <p:ph type="sldNum" sz="quarter" idx="12"/>
          </p:nvPr>
        </p:nvSpPr>
        <p:spPr>
          <a:xfrm>
            <a:off x="8839200" y="6629400"/>
            <a:ext cx="381000" cy="220362"/>
          </a:xfrm>
        </p:spPr>
        <p:txBody>
          <a:bodyPr/>
          <a:lstStyle/>
          <a:p>
            <a:pPr>
              <a:defRPr/>
            </a:pPr>
            <a:fld id="{B8F5A54C-6434-4C3B-9388-99B9EA1C42C7}" type="slidenum">
              <a:rPr lang="x-none" sz="1050" smtClean="0">
                <a:solidFill>
                  <a:schemeClr val="tx1"/>
                </a:solidFill>
              </a:rPr>
              <a:pPr>
                <a:defRPr/>
              </a:pPr>
              <a:t>23</a:t>
            </a:fld>
            <a:endParaRPr lang="en-US" sz="1050">
              <a:solidFill>
                <a:schemeClr val="tx1"/>
              </a:solidFill>
            </a:endParaRPr>
          </a:p>
        </p:txBody>
      </p:sp>
      <p:pic>
        <p:nvPicPr>
          <p:cNvPr id="21" name="Picture 2" descr="Related image">
            <a:extLst>
              <a:ext uri="{FF2B5EF4-FFF2-40B4-BE49-F238E27FC236}">
                <a16:creationId xmlns:a16="http://schemas.microsoft.com/office/drawing/2014/main" id="{A8D36A0B-B1B9-45AF-9D2B-9172F20472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01" t="1381" b="1"/>
          <a:stretch/>
        </p:blipFill>
        <p:spPr bwMode="auto">
          <a:xfrm>
            <a:off x="6366365" y="1911348"/>
            <a:ext cx="2472835" cy="235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5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a:xfrm>
            <a:off x="152400" y="914400"/>
            <a:ext cx="8839200" cy="5029200"/>
          </a:xfrm>
        </p:spPr>
        <p:txBody>
          <a:bodyPr>
            <a:normAutofit/>
          </a:bodyPr>
          <a:lstStyle/>
          <a:p>
            <a:r>
              <a:rPr lang="en-US" dirty="0"/>
              <a:t>Earliest documented cipher was used by Caesar in 50BC !</a:t>
            </a:r>
          </a:p>
          <a:p>
            <a:r>
              <a:rPr lang="en-US" dirty="0"/>
              <a:t>Each letter in a message is substituted by another that is 3 letters away</a:t>
            </a:r>
          </a:p>
          <a:p>
            <a:pPr lvl="1"/>
            <a:r>
              <a:rPr lang="en-US" sz="2400" b="1" dirty="0">
                <a:cs typeface="Calibri" panose="020F0502020204030204" pitchFamily="34" charset="0"/>
              </a:rPr>
              <a:t>A</a:t>
            </a:r>
            <a:r>
              <a:rPr lang="en-US" sz="2400" dirty="0">
                <a:cs typeface="Calibri" panose="020F0502020204030204" pitchFamily="34" charset="0"/>
              </a:rPr>
              <a:t> becomes </a:t>
            </a:r>
            <a:r>
              <a:rPr lang="en-US" sz="2400" b="1" dirty="0">
                <a:cs typeface="Calibri" panose="020F0502020204030204" pitchFamily="34" charset="0"/>
              </a:rPr>
              <a:t>D</a:t>
            </a:r>
            <a:r>
              <a:rPr lang="en-US" sz="2400" dirty="0">
                <a:cs typeface="Calibri" panose="020F0502020204030204" pitchFamily="34" charset="0"/>
              </a:rPr>
              <a:t>, </a:t>
            </a:r>
            <a:r>
              <a:rPr lang="en-US" sz="2400" b="1" dirty="0">
                <a:cs typeface="Calibri" panose="020F0502020204030204" pitchFamily="34" charset="0"/>
              </a:rPr>
              <a:t>B</a:t>
            </a:r>
            <a:r>
              <a:rPr lang="en-US" sz="2400" dirty="0">
                <a:cs typeface="Calibri" panose="020F0502020204030204" pitchFamily="34" charset="0"/>
              </a:rPr>
              <a:t> becomes </a:t>
            </a:r>
            <a:r>
              <a:rPr lang="en-US" sz="2400" b="1" dirty="0">
                <a:cs typeface="Calibri" panose="020F0502020204030204" pitchFamily="34" charset="0"/>
              </a:rPr>
              <a:t>E</a:t>
            </a:r>
            <a:r>
              <a:rPr lang="en-US" sz="2400" dirty="0">
                <a:cs typeface="Calibri" panose="020F0502020204030204" pitchFamily="34" charset="0"/>
              </a:rPr>
              <a:t>, etc.  </a:t>
            </a:r>
          </a:p>
          <a:p>
            <a:pPr lvl="1"/>
            <a:r>
              <a:rPr lang="sv-SE" altLang="en-US" sz="2400" dirty="0">
                <a:cs typeface="Calibri" panose="020F0502020204030204" pitchFamily="34" charset="0"/>
              </a:rPr>
              <a:t>Note that the letters ”wrap around” at the end of the alphabet, which can be mathematically expressed using </a:t>
            </a:r>
            <a:r>
              <a:rPr lang="sv-SE" altLang="en-US" sz="2400" b="1" dirty="0">
                <a:cs typeface="Calibri" panose="020F0502020204030204" pitchFamily="34" charset="0"/>
              </a:rPr>
              <a:t>mod 26</a:t>
            </a:r>
            <a:endParaRPr lang="sv-SE" altLang="en-US" sz="2400" b="1" i="1" dirty="0">
              <a:cs typeface="Calibri" panose="020F0502020204030204" pitchFamily="34" charset="0"/>
            </a:endParaRPr>
          </a:p>
          <a:p>
            <a:pPr marL="457200" lvl="1"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24</a:t>
            </a:fld>
            <a:endParaRPr lang="en-US"/>
          </a:p>
        </p:txBody>
      </p:sp>
      <p:pic>
        <p:nvPicPr>
          <p:cNvPr id="2052" name="Picture 4" descr="Image result for caesar cipher">
            <a:extLst>
              <a:ext uri="{FF2B5EF4-FFF2-40B4-BE49-F238E27FC236}">
                <a16:creationId xmlns:a16="http://schemas.microsoft.com/office/drawing/2014/main" id="{17A355F6-23FF-40BB-AB5A-20E77EB8A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495800"/>
            <a:ext cx="4876800" cy="205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78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 Example</a:t>
            </a:r>
          </a:p>
        </p:txBody>
      </p:sp>
      <p:sp>
        <p:nvSpPr>
          <p:cNvPr id="3" name="Content Placeholder 2"/>
          <p:cNvSpPr>
            <a:spLocks noGrp="1"/>
          </p:cNvSpPr>
          <p:nvPr>
            <p:ph idx="1"/>
          </p:nvPr>
        </p:nvSpPr>
        <p:spPr>
          <a:xfrm>
            <a:off x="457200" y="2209800"/>
            <a:ext cx="8229600" cy="3916363"/>
          </a:xfrm>
        </p:spPr>
        <p:txBody>
          <a:bodyPr/>
          <a:lstStyle/>
          <a:p>
            <a:pPr marL="0" indent="0" algn="ctr">
              <a:buNone/>
            </a:pPr>
            <a:endParaRPr lang="en-US" dirty="0">
              <a:latin typeface="Courier New" pitchFamily="49" charset="0"/>
              <a:cs typeface="Courier New" pitchFamily="49" charset="0"/>
            </a:endParaRPr>
          </a:p>
          <a:p>
            <a:pPr marL="0" indent="0" algn="ctr">
              <a:buNone/>
            </a:pPr>
            <a:endParaRPr lang="en-US" dirty="0">
              <a:latin typeface="Courier New" pitchFamily="49" charset="0"/>
              <a:cs typeface="Courier New" pitchFamily="49" charset="0"/>
            </a:endParaRPr>
          </a:p>
          <a:p>
            <a:pPr marL="0" indent="0" algn="ctr">
              <a:buNone/>
            </a:pPr>
            <a:r>
              <a:rPr lang="en-US" dirty="0">
                <a:latin typeface="Courier New" pitchFamily="49" charset="0"/>
                <a:cs typeface="Courier New" pitchFamily="49" charset="0"/>
              </a:rPr>
              <a:t>ATTACK AT DAWN</a:t>
            </a:r>
          </a:p>
          <a:p>
            <a:pPr marL="0" indent="0" algn="ctr">
              <a:buNone/>
            </a:pPr>
            <a:r>
              <a:rPr lang="en-US" dirty="0">
                <a:latin typeface="Courier New" pitchFamily="49" charset="0"/>
                <a:cs typeface="Courier New" pitchFamily="49" charset="0"/>
              </a:rPr>
              <a:t>DWWDFN DW GDZQ</a:t>
            </a: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05095007"/>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chemeClr val="tx1"/>
                          </a:solidFill>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Rectangle 5"/>
          <p:cNvSpPr/>
          <p:nvPr/>
        </p:nvSpPr>
        <p:spPr>
          <a:xfrm>
            <a:off x="2863790"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102381"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348737"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616912"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845512"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91868"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572000" y="4165599"/>
            <a:ext cx="1752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84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815546"/>
          </a:xfrm>
        </p:spPr>
        <p:txBody>
          <a:bodyPr/>
          <a:lstStyle/>
          <a:p>
            <a:r>
              <a:rPr lang="en-US"/>
              <a:t>Shift Cipher</a:t>
            </a:r>
            <a:endParaRPr lang="en-US" dirty="0"/>
          </a:p>
        </p:txBody>
      </p:sp>
      <p:sp>
        <p:nvSpPr>
          <p:cNvPr id="3" name="Content Placeholder 2"/>
          <p:cNvSpPr>
            <a:spLocks noGrp="1"/>
          </p:cNvSpPr>
          <p:nvPr>
            <p:ph idx="1"/>
          </p:nvPr>
        </p:nvSpPr>
        <p:spPr>
          <a:xfrm>
            <a:off x="457199" y="838200"/>
            <a:ext cx="8229600" cy="4267201"/>
          </a:xfrm>
        </p:spPr>
        <p:txBody>
          <a:bodyPr>
            <a:normAutofit/>
          </a:bodyPr>
          <a:lstStyle/>
          <a:p>
            <a:r>
              <a:rPr lang="en-US" dirty="0"/>
              <a:t>Generic version of Caesar cipher</a:t>
            </a:r>
          </a:p>
          <a:p>
            <a:r>
              <a:rPr lang="en-US" dirty="0"/>
              <a:t>Each letter is shifted by N. In Caesar, N=3</a:t>
            </a:r>
          </a:p>
          <a:p>
            <a:pPr lvl="1"/>
            <a:endParaRPr lang="en-US" dirty="0"/>
          </a:p>
        </p:txBody>
      </p:sp>
      <p:sp>
        <p:nvSpPr>
          <p:cNvPr id="4" name="Slide Number Placeholder 3"/>
          <p:cNvSpPr>
            <a:spLocks noGrp="1"/>
          </p:cNvSpPr>
          <p:nvPr>
            <p:ph type="sldNum" sz="quarter" idx="12"/>
          </p:nvPr>
        </p:nvSpPr>
        <p:spPr>
          <a:xfrm>
            <a:off x="8763000" y="6629400"/>
            <a:ext cx="381000" cy="220362"/>
          </a:xfrm>
        </p:spPr>
        <p:txBody>
          <a:bodyPr/>
          <a:lstStyle/>
          <a:p>
            <a:pPr>
              <a:defRPr/>
            </a:pPr>
            <a:fld id="{B8F5A54C-6434-4C3B-9388-99B9EA1C42C7}" type="slidenum">
              <a:rPr lang="x-none" smtClean="0"/>
              <a:pPr>
                <a:defRPr/>
              </a:pPr>
              <a:t>26</a:t>
            </a:fld>
            <a:endParaRPr lang="en-US"/>
          </a:p>
        </p:txBody>
      </p:sp>
      <p:pic>
        <p:nvPicPr>
          <p:cNvPr id="5" name="Picture 4">
            <a:extLst>
              <a:ext uri="{FF2B5EF4-FFF2-40B4-BE49-F238E27FC236}">
                <a16:creationId xmlns:a16="http://schemas.microsoft.com/office/drawing/2014/main" id="{C5C90593-62B5-4280-9470-FD6A8917E12F}"/>
              </a:ext>
            </a:extLst>
          </p:cNvPr>
          <p:cNvPicPr>
            <a:picLocks noChangeAspect="1"/>
          </p:cNvPicPr>
          <p:nvPr/>
        </p:nvPicPr>
        <p:blipFill>
          <a:blip r:embed="rId2"/>
          <a:stretch>
            <a:fillRect/>
          </a:stretch>
        </p:blipFill>
        <p:spPr>
          <a:xfrm>
            <a:off x="1524001" y="4239811"/>
            <a:ext cx="5334000" cy="2499770"/>
          </a:xfrm>
          <a:prstGeom prst="rect">
            <a:avLst/>
          </a:prstGeom>
        </p:spPr>
      </p:pic>
      <p:sp>
        <p:nvSpPr>
          <p:cNvPr id="8" name="Rectangle 78">
            <a:extLst>
              <a:ext uri="{FF2B5EF4-FFF2-40B4-BE49-F238E27FC236}">
                <a16:creationId xmlns:a16="http://schemas.microsoft.com/office/drawing/2014/main" id="{74719433-166C-49C3-8A5C-CCEA17845B80}"/>
              </a:ext>
            </a:extLst>
          </p:cNvPr>
          <p:cNvSpPr>
            <a:spLocks noChangeArrowheads="1"/>
          </p:cNvSpPr>
          <p:nvPr/>
        </p:nvSpPr>
        <p:spPr bwMode="auto">
          <a:xfrm>
            <a:off x="1143000" y="2437606"/>
            <a:ext cx="6324600" cy="14273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355600" indent="-266700">
              <a:tabLst>
                <a:tab pos="444500" algn="l"/>
              </a:tabLst>
              <a:defRPr>
                <a:solidFill>
                  <a:schemeClr val="tx1"/>
                </a:solidFill>
                <a:latin typeface="Arial" panose="020B0604020202020204" pitchFamily="34" charset="0"/>
              </a:defRPr>
            </a:lvl1pPr>
            <a:lvl2pPr marL="742950" indent="-285750">
              <a:tabLst>
                <a:tab pos="444500" algn="l"/>
              </a:tabLst>
              <a:defRPr>
                <a:solidFill>
                  <a:schemeClr val="tx1"/>
                </a:solidFill>
                <a:latin typeface="Arial" panose="020B0604020202020204" pitchFamily="34" charset="0"/>
              </a:defRPr>
            </a:lvl2pPr>
            <a:lvl3pPr marL="1143000" indent="-228600">
              <a:tabLst>
                <a:tab pos="444500" algn="l"/>
              </a:tabLst>
              <a:defRPr>
                <a:solidFill>
                  <a:schemeClr val="tx1"/>
                </a:solidFill>
                <a:latin typeface="Arial" panose="020B0604020202020204" pitchFamily="34" charset="0"/>
              </a:defRPr>
            </a:lvl3pPr>
            <a:lvl4pPr marL="1600200" indent="-228600">
              <a:tabLst>
                <a:tab pos="444500" algn="l"/>
              </a:tabLst>
              <a:defRPr>
                <a:solidFill>
                  <a:schemeClr val="tx1"/>
                </a:solidFill>
                <a:latin typeface="Arial" panose="020B0604020202020204" pitchFamily="34" charset="0"/>
              </a:defRPr>
            </a:lvl4pPr>
            <a:lvl5pPr marL="2057400" indent="-228600">
              <a:tabLst>
                <a:tab pos="4445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445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445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445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44500" algn="l"/>
              </a:tabLst>
              <a:defRPr>
                <a:solidFill>
                  <a:schemeClr val="tx1"/>
                </a:solidFill>
                <a:latin typeface="Arial" panose="020B0604020202020204" pitchFamily="34" charset="0"/>
              </a:defRPr>
            </a:lvl9pPr>
          </a:lstStyle>
          <a:p>
            <a:pPr lvl="1">
              <a:lnSpc>
                <a:spcPct val="150000"/>
              </a:lnSpc>
              <a:spcBef>
                <a:spcPts val="1200"/>
              </a:spcBef>
              <a:buClr>
                <a:srgbClr val="007AC2"/>
              </a:buClr>
              <a:buSzPct val="120000"/>
            </a:pPr>
            <a:r>
              <a:rPr lang="en-US" altLang="en-US" sz="2000" dirty="0">
                <a:cs typeface="Arial" panose="020B0604020202020204" pitchFamily="34" charset="0"/>
              </a:rPr>
              <a:t>Let k, x, y </a:t>
            </a:r>
            <a:r>
              <a:rPr lang="el-GR" altLang="en-US" sz="2000" dirty="0">
                <a:cs typeface="Arial" panose="020B0604020202020204" pitchFamily="34" charset="0"/>
              </a:rPr>
              <a:t>ε</a:t>
            </a:r>
            <a:r>
              <a:rPr lang="de-DE" altLang="en-US" sz="2000" dirty="0">
                <a:cs typeface="Arial" panose="020B0604020202020204" pitchFamily="34" charset="0"/>
              </a:rPr>
              <a:t> </a:t>
            </a:r>
            <a:r>
              <a:rPr lang="en-US" altLang="en-US" sz="2000" dirty="0">
                <a:cs typeface="Arial" panose="020B0604020202020204" pitchFamily="34" charset="0"/>
              </a:rPr>
              <a:t>{0,1, …, 25}</a:t>
            </a:r>
            <a:endParaRPr lang="en-US" altLang="en-US" sz="2000" i="1" dirty="0"/>
          </a:p>
          <a:p>
            <a:pPr lvl="1">
              <a:lnSpc>
                <a:spcPct val="125000"/>
              </a:lnSpc>
              <a:spcBef>
                <a:spcPct val="25000"/>
              </a:spcBef>
              <a:buClr>
                <a:srgbClr val="007AC2"/>
              </a:buClr>
              <a:buSzPct val="120000"/>
              <a:buFontTx/>
              <a:buChar char="•"/>
            </a:pPr>
            <a:r>
              <a:rPr lang="sv-SE" altLang="en-US" sz="2000" dirty="0"/>
              <a:t>Encryption: 	</a:t>
            </a:r>
            <a:r>
              <a:rPr lang="sv-SE" altLang="en-US" sz="2000" i="1" dirty="0"/>
              <a:t>y = e</a:t>
            </a:r>
            <a:r>
              <a:rPr lang="sv-SE" altLang="en-US" sz="2000" i="1" baseline="-25000" dirty="0"/>
              <a:t>k</a:t>
            </a:r>
            <a:r>
              <a:rPr lang="sv-SE" altLang="en-US" sz="2000" i="1" dirty="0"/>
              <a:t>(x) </a:t>
            </a:r>
            <a:r>
              <a:rPr lang="sv-SE" altLang="en-US" sz="2000" i="1" dirty="0">
                <a:cs typeface="Arial" panose="020B0604020202020204" pitchFamily="34" charset="0"/>
              </a:rPr>
              <a:t>≡</a:t>
            </a:r>
            <a:r>
              <a:rPr lang="sv-SE" altLang="en-US" sz="2000" i="1" dirty="0"/>
              <a:t> x + k mod 26</a:t>
            </a:r>
          </a:p>
          <a:p>
            <a:pPr lvl="1">
              <a:lnSpc>
                <a:spcPct val="125000"/>
              </a:lnSpc>
              <a:spcBef>
                <a:spcPct val="25000"/>
              </a:spcBef>
              <a:buClr>
                <a:srgbClr val="007AC2"/>
              </a:buClr>
              <a:buSzPct val="120000"/>
              <a:buFontTx/>
              <a:buChar char="•"/>
            </a:pPr>
            <a:r>
              <a:rPr lang="sv-SE" altLang="en-US" sz="2000" dirty="0"/>
              <a:t>Decryption: 	</a:t>
            </a:r>
            <a:r>
              <a:rPr lang="sv-SE" altLang="en-US" sz="2000" i="1" dirty="0"/>
              <a:t>x = d</a:t>
            </a:r>
            <a:r>
              <a:rPr lang="sv-SE" altLang="en-US" sz="2000" i="1" baseline="-25000" dirty="0"/>
              <a:t>k</a:t>
            </a:r>
            <a:r>
              <a:rPr lang="sv-SE" altLang="en-US" sz="2000" i="1" dirty="0"/>
              <a:t>(x) </a:t>
            </a:r>
            <a:r>
              <a:rPr lang="sv-SE" altLang="en-US" sz="2000" i="1" dirty="0">
                <a:cs typeface="Arial" panose="020B0604020202020204" pitchFamily="34" charset="0"/>
              </a:rPr>
              <a:t>≡</a:t>
            </a:r>
            <a:r>
              <a:rPr lang="sv-SE" altLang="en-US" sz="2000" i="1" dirty="0"/>
              <a:t> y - k mod 26</a:t>
            </a:r>
          </a:p>
          <a:p>
            <a:pPr marL="457200" lvl="1" indent="0">
              <a:lnSpc>
                <a:spcPct val="125000"/>
              </a:lnSpc>
              <a:spcBef>
                <a:spcPct val="25000"/>
              </a:spcBef>
              <a:buClr>
                <a:srgbClr val="007AC2"/>
              </a:buClr>
              <a:buSzPct val="120000"/>
            </a:pPr>
            <a:endParaRPr lang="sv-SE" altLang="en-US" sz="200" i="1" dirty="0"/>
          </a:p>
        </p:txBody>
      </p:sp>
    </p:spTree>
    <p:extLst>
      <p:ext uri="{BB962C8B-B14F-4D97-AF65-F5344CB8AC3E}">
        <p14:creationId xmlns:p14="http://schemas.microsoft.com/office/powerpoint/2010/main" val="150419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 Example</a:t>
            </a:r>
          </a:p>
        </p:txBody>
      </p:sp>
      <p:sp>
        <p:nvSpPr>
          <p:cNvPr id="3" name="Content Placeholder 2"/>
          <p:cNvSpPr>
            <a:spLocks noGrp="1"/>
          </p:cNvSpPr>
          <p:nvPr>
            <p:ph idx="1"/>
          </p:nvPr>
        </p:nvSpPr>
        <p:spPr>
          <a:xfrm>
            <a:off x="457200" y="2209800"/>
            <a:ext cx="8229600" cy="3916363"/>
          </a:xfrm>
        </p:spPr>
        <p:txBody>
          <a:bodyPr/>
          <a:lstStyle/>
          <a:p>
            <a:r>
              <a:rPr lang="en-US" dirty="0">
                <a:cs typeface="Courier New" pitchFamily="49" charset="0"/>
              </a:rPr>
              <a:t>Let’s do one for N=10…</a:t>
            </a:r>
          </a:p>
          <a:p>
            <a:pPr marL="0" indent="0" algn="ctr">
              <a:buNone/>
            </a:pPr>
            <a:endParaRPr lang="en-US" dirty="0">
              <a:latin typeface="Courier New" pitchFamily="49" charset="0"/>
              <a:cs typeface="Courier New" pitchFamily="49" charset="0"/>
            </a:endParaRPr>
          </a:p>
          <a:p>
            <a:pPr marL="0" indent="0" algn="ctr">
              <a:buNone/>
            </a:pPr>
            <a:r>
              <a:rPr lang="en-US" dirty="0">
                <a:latin typeface="Courier New" pitchFamily="49" charset="0"/>
                <a:cs typeface="Courier New" pitchFamily="49" charset="0"/>
              </a:rPr>
              <a:t>ATTACK AT DAWN</a:t>
            </a:r>
          </a:p>
          <a:p>
            <a:pPr marL="0" indent="0" algn="ctr">
              <a:buNone/>
            </a:pPr>
            <a:r>
              <a:rPr lang="en-US" dirty="0">
                <a:latin typeface="Courier New" pitchFamily="49" charset="0"/>
                <a:cs typeface="Courier New" pitchFamily="49" charset="0"/>
              </a:rPr>
              <a:t>KDDKMU KD NKGX</a:t>
            </a: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41181356"/>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chemeClr val="tx1"/>
                          </a:solidFill>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a:solidFill>
                            <a:schemeClr val="tx1"/>
                          </a:solidFill>
                          <a:latin typeface="Calibri"/>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chemeClr val="tx1"/>
                          </a:solidFill>
                          <a:latin typeface="Calibri"/>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Rectangle 5"/>
          <p:cNvSpPr/>
          <p:nvPr/>
        </p:nvSpPr>
        <p:spPr>
          <a:xfrm>
            <a:off x="2863790"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102381"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348737"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616912"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845512"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91868" y="41148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572000" y="4114800"/>
            <a:ext cx="1752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55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 Cryptanalysis</a:t>
            </a:r>
          </a:p>
        </p:txBody>
      </p:sp>
      <p:sp>
        <p:nvSpPr>
          <p:cNvPr id="3" name="Content Placeholder 2"/>
          <p:cNvSpPr>
            <a:spLocks noGrp="1"/>
          </p:cNvSpPr>
          <p:nvPr>
            <p:ph idx="1"/>
          </p:nvPr>
        </p:nvSpPr>
        <p:spPr/>
        <p:txBody>
          <a:bodyPr/>
          <a:lstStyle/>
          <a:p>
            <a:r>
              <a:rPr lang="en-US" dirty="0"/>
              <a:t>How do we break this?</a:t>
            </a:r>
          </a:p>
          <a:p>
            <a:r>
              <a:rPr lang="en-US" dirty="0"/>
              <a:t>Brute-force: Try all possible values for N</a:t>
            </a:r>
          </a:p>
          <a:p>
            <a:pPr lvl="1"/>
            <a:r>
              <a:rPr lang="en-US" dirty="0"/>
              <a:t>There are only 26</a:t>
            </a:r>
          </a:p>
          <a:p>
            <a:r>
              <a:rPr lang="en-US" dirty="0"/>
              <a:t>Feasibility?</a:t>
            </a:r>
          </a:p>
          <a:p>
            <a:pPr lvl="1"/>
            <a:r>
              <a:rPr lang="en-US" dirty="0"/>
              <a:t>Easy by hand</a:t>
            </a:r>
          </a:p>
          <a:p>
            <a:pPr lvl="1"/>
            <a:r>
              <a:rPr lang="en-US" dirty="0"/>
              <a:t>Trivial by computer</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28</a:t>
            </a:fld>
            <a:endParaRPr lang="en-US"/>
          </a:p>
        </p:txBody>
      </p:sp>
    </p:spTree>
    <p:extLst>
      <p:ext uri="{BB962C8B-B14F-4D97-AF65-F5344CB8AC3E}">
        <p14:creationId xmlns:p14="http://schemas.microsoft.com/office/powerpoint/2010/main" val="26439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4CB144-E647-427F-80A8-00A58C6D5653}"/>
              </a:ext>
            </a:extLst>
          </p:cNvPr>
          <p:cNvSpPr>
            <a:spLocks noGrp="1"/>
          </p:cNvSpPr>
          <p:nvPr>
            <p:ph type="ctrTitle"/>
          </p:nvPr>
        </p:nvSpPr>
        <p:spPr/>
        <p:txBody>
          <a:bodyPr/>
          <a:lstStyle/>
          <a:p>
            <a:r>
              <a:rPr lang="en-US" dirty="0"/>
              <a:t>Substitution Cipher</a:t>
            </a:r>
          </a:p>
        </p:txBody>
      </p:sp>
      <p:sp>
        <p:nvSpPr>
          <p:cNvPr id="6" name="Subtitle 5">
            <a:extLst>
              <a:ext uri="{FF2B5EF4-FFF2-40B4-BE49-F238E27FC236}">
                <a16:creationId xmlns:a16="http://schemas.microsoft.com/office/drawing/2014/main" id="{BF93F9CC-BA77-4646-A902-18B151B7E46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90AD3F3-9514-433B-8AE8-C8B1A6F09A59}"/>
              </a:ext>
            </a:extLst>
          </p:cNvPr>
          <p:cNvSpPr>
            <a:spLocks noGrp="1"/>
          </p:cNvSpPr>
          <p:nvPr>
            <p:ph type="sldNum" sz="quarter" idx="12"/>
          </p:nvPr>
        </p:nvSpPr>
        <p:spPr/>
        <p:txBody>
          <a:bodyPr/>
          <a:lstStyle/>
          <a:p>
            <a:pPr>
              <a:defRPr/>
            </a:pPr>
            <a:fld id="{B8F5A54C-6434-4C3B-9388-99B9EA1C42C7}" type="slidenum">
              <a:rPr lang="x-none" smtClean="0"/>
              <a:pPr>
                <a:defRPr/>
              </a:pPr>
              <a:t>29</a:t>
            </a:fld>
            <a:endParaRPr lang="en-US"/>
          </a:p>
        </p:txBody>
      </p:sp>
    </p:spTree>
    <p:extLst>
      <p:ext uri="{BB962C8B-B14F-4D97-AF65-F5344CB8AC3E}">
        <p14:creationId xmlns:p14="http://schemas.microsoft.com/office/powerpoint/2010/main" val="24111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2334-1C2F-4DD8-AA3D-1B3CA8DD7BC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215657A-387D-4517-BF01-08D28DC951F1}"/>
              </a:ext>
            </a:extLst>
          </p:cNvPr>
          <p:cNvSpPr>
            <a:spLocks noGrp="1"/>
          </p:cNvSpPr>
          <p:nvPr>
            <p:ph idx="1"/>
          </p:nvPr>
        </p:nvSpPr>
        <p:spPr/>
        <p:txBody>
          <a:bodyPr/>
          <a:lstStyle/>
          <a:p>
            <a:pPr>
              <a:spcAft>
                <a:spcPts val="1800"/>
              </a:spcAft>
            </a:pPr>
            <a:r>
              <a:rPr lang="en-US" sz="4000" dirty="0">
                <a:hlinkClick r:id="rId3" action="ppaction://hlinksldjump"/>
              </a:rPr>
              <a:t>Introduction to Cryptography</a:t>
            </a:r>
            <a:endParaRPr lang="en-US" sz="4000" dirty="0"/>
          </a:p>
          <a:p>
            <a:pPr>
              <a:spcAft>
                <a:spcPts val="1800"/>
              </a:spcAft>
            </a:pPr>
            <a:r>
              <a:rPr lang="en-US" sz="4000" dirty="0">
                <a:hlinkClick r:id="rId4" action="ppaction://hlinksldjump"/>
              </a:rPr>
              <a:t>Caesar Cipher</a:t>
            </a:r>
            <a:endParaRPr lang="en-US" sz="4000" dirty="0"/>
          </a:p>
          <a:p>
            <a:pPr>
              <a:spcAft>
                <a:spcPts val="1800"/>
              </a:spcAft>
            </a:pPr>
            <a:r>
              <a:rPr lang="de-DE" altLang="en-US" sz="4000" dirty="0">
                <a:hlinkClick r:id="rId5" action="ppaction://hlinksldjump"/>
              </a:rPr>
              <a:t>Substitution Cipher</a:t>
            </a:r>
            <a:endParaRPr lang="de-DE" altLang="en-US" sz="4000" dirty="0"/>
          </a:p>
          <a:p>
            <a:pPr>
              <a:spcAft>
                <a:spcPts val="1800"/>
              </a:spcAft>
            </a:pPr>
            <a:r>
              <a:rPr lang="en-US" sz="4000" dirty="0">
                <a:hlinkClick r:id="rId6" action="ppaction://hlinksldjump"/>
              </a:rPr>
              <a:t>One-Time Pad Cipher</a:t>
            </a:r>
            <a:endParaRPr lang="en-US" dirty="0"/>
          </a:p>
        </p:txBody>
      </p:sp>
      <p:sp>
        <p:nvSpPr>
          <p:cNvPr id="4" name="Slide Number Placeholder 3">
            <a:extLst>
              <a:ext uri="{FF2B5EF4-FFF2-40B4-BE49-F238E27FC236}">
                <a16:creationId xmlns:a16="http://schemas.microsoft.com/office/drawing/2014/main" id="{CDC72EEB-A9A2-4744-8CB7-82ED0A6EBB4D}"/>
              </a:ext>
            </a:extLst>
          </p:cNvPr>
          <p:cNvSpPr>
            <a:spLocks noGrp="1"/>
          </p:cNvSpPr>
          <p:nvPr>
            <p:ph type="sldNum" sz="quarter" idx="12"/>
          </p:nvPr>
        </p:nvSpPr>
        <p:spPr/>
        <p:txBody>
          <a:bodyPr/>
          <a:lstStyle/>
          <a:p>
            <a:pPr>
              <a:defRPr/>
            </a:pPr>
            <a:fld id="{B8F5A54C-6434-4C3B-9388-99B9EA1C42C7}" type="slidenum">
              <a:rPr lang="x-none" smtClean="0"/>
              <a:pPr>
                <a:defRPr/>
              </a:pPr>
              <a:t>3</a:t>
            </a:fld>
            <a:endParaRPr lang="en-US"/>
          </a:p>
        </p:txBody>
      </p:sp>
    </p:spTree>
    <p:extLst>
      <p:ext uri="{BB962C8B-B14F-4D97-AF65-F5344CB8AC3E}">
        <p14:creationId xmlns:p14="http://schemas.microsoft.com/office/powerpoint/2010/main" val="3910932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a:t>
            </a:r>
          </a:p>
        </p:txBody>
      </p:sp>
      <p:sp>
        <p:nvSpPr>
          <p:cNvPr id="3" name="Content Placeholder 2"/>
          <p:cNvSpPr>
            <a:spLocks noGrp="1"/>
          </p:cNvSpPr>
          <p:nvPr>
            <p:ph idx="1"/>
          </p:nvPr>
        </p:nvSpPr>
        <p:spPr>
          <a:xfrm>
            <a:off x="457200" y="2209800"/>
            <a:ext cx="8229600" cy="3916363"/>
          </a:xfrm>
        </p:spPr>
        <p:txBody>
          <a:bodyPr/>
          <a:lstStyle/>
          <a:p>
            <a:r>
              <a:rPr lang="en-US" dirty="0"/>
              <a:t>Generate a random set of substitutions for each letter</a:t>
            </a:r>
          </a:p>
          <a:p>
            <a:pPr lvl="1"/>
            <a:r>
              <a:rPr lang="en-US" dirty="0"/>
              <a:t>Always a 1:1 correspondence</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74206058"/>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59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 Example</a:t>
            </a:r>
          </a:p>
        </p:txBody>
      </p:sp>
      <p:sp>
        <p:nvSpPr>
          <p:cNvPr id="3" name="Content Placeholder 2"/>
          <p:cNvSpPr>
            <a:spLocks noGrp="1"/>
          </p:cNvSpPr>
          <p:nvPr>
            <p:ph idx="1"/>
          </p:nvPr>
        </p:nvSpPr>
        <p:spPr>
          <a:xfrm>
            <a:off x="457200" y="2209800"/>
            <a:ext cx="8229600" cy="3916363"/>
          </a:xfrm>
        </p:spPr>
        <p:txBody>
          <a:bodyPr/>
          <a:lstStyle/>
          <a:p>
            <a:pPr marL="0" indent="0" algn="ctr">
              <a:buNone/>
            </a:pPr>
            <a:endParaRPr lang="en-US" dirty="0">
              <a:latin typeface="Courier New" pitchFamily="49" charset="0"/>
              <a:cs typeface="Courier New" pitchFamily="49" charset="0"/>
            </a:endParaRPr>
          </a:p>
          <a:p>
            <a:pPr marL="0" indent="0" algn="ctr">
              <a:buNone/>
            </a:pPr>
            <a:endParaRPr lang="en-US" dirty="0">
              <a:latin typeface="Courier New" pitchFamily="49" charset="0"/>
              <a:cs typeface="Courier New" pitchFamily="49" charset="0"/>
            </a:endParaRPr>
          </a:p>
          <a:p>
            <a:pPr marL="0" indent="0" algn="ctr">
              <a:buNone/>
            </a:pPr>
            <a:r>
              <a:rPr lang="en-US" dirty="0">
                <a:latin typeface="Courier New" pitchFamily="49" charset="0"/>
                <a:cs typeface="Courier New" pitchFamily="49" charset="0"/>
              </a:rPr>
              <a:t>ATTACK AT DAWN</a:t>
            </a:r>
          </a:p>
          <a:p>
            <a:pPr marL="0" indent="0" algn="ctr">
              <a:buNone/>
            </a:pPr>
            <a:r>
              <a:rPr lang="en-US" dirty="0">
                <a:latin typeface="Courier New" pitchFamily="49" charset="0"/>
                <a:cs typeface="Courier New" pitchFamily="49" charset="0"/>
              </a:rPr>
              <a:t>QYYQAV QY WQID</a:t>
            </a: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31</a:t>
            </a:fld>
            <a:endParaRPr lang="en-US"/>
          </a:p>
        </p:txBody>
      </p:sp>
      <p:sp>
        <p:nvSpPr>
          <p:cNvPr id="6" name="Rectangle 5"/>
          <p:cNvSpPr/>
          <p:nvPr/>
        </p:nvSpPr>
        <p:spPr>
          <a:xfrm>
            <a:off x="2863790"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102381"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348737"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616912"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845512"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91868" y="4165599"/>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572000" y="4165599"/>
            <a:ext cx="1752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880603725"/>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383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 Cryptanalysis</a:t>
            </a:r>
          </a:p>
        </p:txBody>
      </p:sp>
      <p:sp>
        <p:nvSpPr>
          <p:cNvPr id="3" name="Content Placeholder 2"/>
          <p:cNvSpPr>
            <a:spLocks noGrp="1"/>
          </p:cNvSpPr>
          <p:nvPr>
            <p:ph idx="1"/>
          </p:nvPr>
        </p:nvSpPr>
        <p:spPr/>
        <p:txBody>
          <a:bodyPr/>
          <a:lstStyle/>
          <a:p>
            <a:r>
              <a:rPr lang="en-US" dirty="0"/>
              <a:t>Brute-force: Try all possible letter combinations</a:t>
            </a:r>
          </a:p>
          <a:p>
            <a:pPr lvl="1"/>
            <a:r>
              <a:rPr lang="en-US" dirty="0"/>
              <a:t>There are (26!) = </a:t>
            </a:r>
            <a:r>
              <a:rPr lang="en-US" b="1" dirty="0"/>
              <a:t>403291461126605635584000000</a:t>
            </a:r>
          </a:p>
          <a:p>
            <a:pPr lvl="1"/>
            <a:endParaRPr lang="en-US" dirty="0"/>
          </a:p>
          <a:p>
            <a:pPr lvl="1"/>
            <a:endParaRPr lang="en-US" dirty="0"/>
          </a:p>
          <a:p>
            <a:r>
              <a:rPr lang="en-US" altLang="en-US" dirty="0">
                <a:cs typeface="Arial" panose="020B0604020202020204" pitchFamily="34" charset="0"/>
              </a:rPr>
              <a:t>Exhaustive key search </a:t>
            </a:r>
            <a:r>
              <a:rPr lang="en-US" dirty="0"/>
              <a:t>will take a long time …</a:t>
            </a:r>
          </a:p>
          <a:p>
            <a:r>
              <a:rPr lang="en-US" altLang="en-US" dirty="0">
                <a:cs typeface="Arial" panose="020B0604020202020204" pitchFamily="34" charset="0"/>
              </a:rPr>
              <a:t>Letter frequency analysis attack can be used against the substitution cipher</a:t>
            </a:r>
            <a:endParaRPr lang="sv-SE" altLang="en-US" dirty="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32</a:t>
            </a:fld>
            <a:endParaRPr lang="en-US"/>
          </a:p>
        </p:txBody>
      </p:sp>
    </p:spTree>
    <p:extLst>
      <p:ext uri="{BB962C8B-B14F-4D97-AF65-F5344CB8AC3E}">
        <p14:creationId xmlns:p14="http://schemas.microsoft.com/office/powerpoint/2010/main" val="18775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 Cryptanalysis</a:t>
            </a:r>
          </a:p>
        </p:txBody>
      </p:sp>
      <p:sp>
        <p:nvSpPr>
          <p:cNvPr id="3" name="Content Placeholder 2"/>
          <p:cNvSpPr>
            <a:spLocks noGrp="1"/>
          </p:cNvSpPr>
          <p:nvPr>
            <p:ph idx="1"/>
          </p:nvPr>
        </p:nvSpPr>
        <p:spPr>
          <a:xfrm>
            <a:off x="457200" y="1981200"/>
            <a:ext cx="8229600" cy="4144963"/>
          </a:xfrm>
        </p:spPr>
        <p:txBody>
          <a:bodyPr>
            <a:normAutofit/>
          </a:bodyPr>
          <a:lstStyle/>
          <a:p>
            <a:r>
              <a:rPr lang="en-US" dirty="0"/>
              <a:t>Key observation: In a substitution cipher, </a:t>
            </a:r>
            <a:r>
              <a:rPr lang="en-US" b="1" dirty="0">
                <a:solidFill>
                  <a:srgbClr val="0070C0"/>
                </a:solidFill>
              </a:rPr>
              <a:t>basic language features</a:t>
            </a:r>
            <a:r>
              <a:rPr lang="en-US" dirty="0"/>
              <a:t> are preserved</a:t>
            </a:r>
          </a:p>
          <a:p>
            <a:pPr lvl="1"/>
            <a:r>
              <a:rPr lang="en-US" dirty="0"/>
              <a:t>You can tell how often a letter occurs in the message</a:t>
            </a:r>
          </a:p>
          <a:p>
            <a:pPr lvl="1"/>
            <a:r>
              <a:rPr lang="en-US" dirty="0"/>
              <a:t>You can see when letters repeat</a:t>
            </a:r>
          </a:p>
          <a:p>
            <a:pPr lvl="1"/>
            <a:r>
              <a:rPr lang="en-US" dirty="0"/>
              <a:t>Etc.</a:t>
            </a:r>
          </a:p>
          <a:p>
            <a:pPr lvl="1"/>
            <a:endParaRPr lang="en-US" dirty="0"/>
          </a:p>
          <a:p>
            <a:r>
              <a:rPr lang="en-US" dirty="0"/>
              <a:t>Use a technique called frequency analysis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33</a:t>
            </a:fld>
            <a:endParaRPr lang="en-US"/>
          </a:p>
        </p:txBody>
      </p:sp>
      <p:sp>
        <p:nvSpPr>
          <p:cNvPr id="5" name="Rectangle 4"/>
          <p:cNvSpPr/>
          <p:nvPr/>
        </p:nvSpPr>
        <p:spPr>
          <a:xfrm>
            <a:off x="0" y="1174067"/>
            <a:ext cx="9144000" cy="523220"/>
          </a:xfrm>
          <a:prstGeom prst="rect">
            <a:avLst/>
          </a:prstGeom>
        </p:spPr>
        <p:txBody>
          <a:bodyPr wrap="square">
            <a:spAutoFit/>
          </a:bodyPr>
          <a:lstStyle/>
          <a:p>
            <a:pPr algn="ctr"/>
            <a:r>
              <a:rPr lang="en-US" sz="2800" dirty="0">
                <a:solidFill>
                  <a:srgbClr val="0070C0"/>
                </a:solidFill>
                <a:latin typeface="Courier New" pitchFamily="49" charset="0"/>
                <a:cs typeface="Courier New" pitchFamily="49" charset="0"/>
              </a:rPr>
              <a:t>QYYQAV QY WQID</a:t>
            </a:r>
            <a:endParaRPr lang="en-US" sz="2800" dirty="0">
              <a:solidFill>
                <a:srgbClr val="0070C0"/>
              </a:solidFill>
            </a:endParaRPr>
          </a:p>
        </p:txBody>
      </p:sp>
    </p:spTree>
    <p:extLst>
      <p:ext uri="{BB962C8B-B14F-4D97-AF65-F5344CB8AC3E}">
        <p14:creationId xmlns:p14="http://schemas.microsoft.com/office/powerpoint/2010/main" val="291465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34</a:t>
            </a:fld>
            <a:endParaRPr lang="en-US"/>
          </a:p>
        </p:txBody>
      </p:sp>
      <p:pic>
        <p:nvPicPr>
          <p:cNvPr id="5" name="Picture 4">
            <a:extLst>
              <a:ext uri="{FF2B5EF4-FFF2-40B4-BE49-F238E27FC236}">
                <a16:creationId xmlns:a16="http://schemas.microsoft.com/office/drawing/2014/main" id="{7A4DD3C6-E222-4E6B-B442-06F2CB4CB64C}"/>
              </a:ext>
            </a:extLst>
          </p:cNvPr>
          <p:cNvPicPr>
            <a:picLocks noChangeAspect="1"/>
          </p:cNvPicPr>
          <p:nvPr/>
        </p:nvPicPr>
        <p:blipFill>
          <a:blip r:embed="rId3"/>
          <a:stretch>
            <a:fillRect/>
          </a:stretch>
        </p:blipFill>
        <p:spPr>
          <a:xfrm>
            <a:off x="1828799" y="3263926"/>
            <a:ext cx="6781801" cy="3494705"/>
          </a:xfrm>
          <a:prstGeom prst="rect">
            <a:avLst/>
          </a:prstGeom>
        </p:spPr>
      </p:pic>
      <p:sp>
        <p:nvSpPr>
          <p:cNvPr id="6" name="Rectangle 5">
            <a:extLst>
              <a:ext uri="{FF2B5EF4-FFF2-40B4-BE49-F238E27FC236}">
                <a16:creationId xmlns:a16="http://schemas.microsoft.com/office/drawing/2014/main" id="{E1EB5113-72E9-4D12-906C-C334F7AE701F}"/>
              </a:ext>
            </a:extLst>
          </p:cNvPr>
          <p:cNvSpPr/>
          <p:nvPr/>
        </p:nvSpPr>
        <p:spPr>
          <a:xfrm>
            <a:off x="457200" y="838200"/>
            <a:ext cx="8534400" cy="3017749"/>
          </a:xfrm>
          <a:prstGeom prst="rect">
            <a:avLst/>
          </a:prstGeom>
        </p:spPr>
        <p:txBody>
          <a:bodyPr wrap="square">
            <a:spAutoFit/>
          </a:bodyPr>
          <a:lstStyle/>
          <a:p>
            <a:pPr marL="342900" indent="-342900">
              <a:lnSpc>
                <a:spcPct val="90000"/>
              </a:lnSpc>
              <a:spcBef>
                <a:spcPct val="20000"/>
              </a:spcBef>
              <a:buClr>
                <a:schemeClr val="accent2"/>
              </a:buClr>
              <a:buSzPct val="85000"/>
              <a:buFont typeface="Arial" panose="020B0604020202020204" pitchFamily="34" charset="0"/>
              <a:buChar char="•"/>
            </a:pPr>
            <a:r>
              <a:rPr lang="en-US" sz="2800" dirty="0">
                <a:solidFill>
                  <a:schemeClr val="tx1"/>
                </a:solidFill>
              </a:rPr>
              <a:t>Not all letters in a language occur with the same frequency. E.g., In English,</a:t>
            </a:r>
          </a:p>
          <a:p>
            <a:pPr marL="800100" lvl="1" indent="-342900">
              <a:lnSpc>
                <a:spcPct val="90000"/>
              </a:lnSpc>
              <a:spcBef>
                <a:spcPct val="20000"/>
              </a:spcBef>
              <a:buClr>
                <a:schemeClr val="accent2"/>
              </a:buClr>
              <a:buSzPct val="85000"/>
              <a:buFont typeface="Arial" panose="020B0604020202020204" pitchFamily="34" charset="0"/>
              <a:buChar char="•"/>
            </a:pPr>
            <a:r>
              <a:rPr lang="en-US" sz="2000" dirty="0">
                <a:solidFill>
                  <a:schemeClr val="tx1"/>
                </a:solidFill>
              </a:rPr>
              <a:t>E is most common</a:t>
            </a:r>
          </a:p>
          <a:p>
            <a:pPr marL="800100" lvl="1" indent="-342900">
              <a:lnSpc>
                <a:spcPct val="90000"/>
              </a:lnSpc>
              <a:spcBef>
                <a:spcPct val="20000"/>
              </a:spcBef>
              <a:buClr>
                <a:schemeClr val="accent2"/>
              </a:buClr>
              <a:buSzPct val="85000"/>
              <a:buFont typeface="Arial" panose="020B0604020202020204" pitchFamily="34" charset="0"/>
              <a:buChar char="•"/>
            </a:pPr>
            <a:r>
              <a:rPr lang="en-US" sz="2000" dirty="0">
                <a:solidFill>
                  <a:schemeClr val="tx1"/>
                </a:solidFill>
              </a:rPr>
              <a:t> Vowels are about 40%</a:t>
            </a:r>
          </a:p>
          <a:p>
            <a:pPr marL="800100" lvl="1" indent="-342900">
              <a:lnSpc>
                <a:spcPct val="90000"/>
              </a:lnSpc>
              <a:spcBef>
                <a:spcPct val="20000"/>
              </a:spcBef>
              <a:buClr>
                <a:schemeClr val="accent2"/>
              </a:buClr>
              <a:buSzPct val="85000"/>
              <a:buFont typeface="Arial" panose="020B0604020202020204" pitchFamily="34" charset="0"/>
              <a:buChar char="•"/>
            </a:pPr>
            <a:r>
              <a:rPr lang="en-US" sz="2000" dirty="0">
                <a:solidFill>
                  <a:schemeClr val="tx1"/>
                </a:solidFill>
              </a:rPr>
              <a:t>Vowels tend to be separated by consonants</a:t>
            </a:r>
          </a:p>
          <a:p>
            <a:pPr marL="800100" lvl="1" indent="-342900">
              <a:lnSpc>
                <a:spcPct val="90000"/>
              </a:lnSpc>
              <a:spcBef>
                <a:spcPct val="20000"/>
              </a:spcBef>
              <a:buClr>
                <a:schemeClr val="accent2"/>
              </a:buClr>
              <a:buSzPct val="85000"/>
              <a:buFont typeface="Arial" panose="020B0604020202020204" pitchFamily="34" charset="0"/>
              <a:buChar char="•"/>
            </a:pPr>
            <a:r>
              <a:rPr lang="en-US" sz="2000" dirty="0">
                <a:solidFill>
                  <a:schemeClr val="tx1"/>
                </a:solidFill>
              </a:rPr>
              <a:t>Q tends to be followed by U</a:t>
            </a:r>
          </a:p>
          <a:p>
            <a:pPr marL="800100" lvl="1" indent="-342900">
              <a:lnSpc>
                <a:spcPct val="90000"/>
              </a:lnSpc>
              <a:spcBef>
                <a:spcPct val="20000"/>
              </a:spcBef>
              <a:buClr>
                <a:schemeClr val="accent2"/>
              </a:buClr>
              <a:buSzPct val="85000"/>
              <a:buFont typeface="Arial" panose="020B0604020202020204" pitchFamily="34" charset="0"/>
              <a:buChar char="•"/>
            </a:pPr>
            <a:r>
              <a:rPr lang="en-US" sz="2000" dirty="0">
                <a:solidFill>
                  <a:schemeClr val="tx1"/>
                </a:solidFill>
              </a:rPr>
              <a:t>Etc.</a:t>
            </a:r>
          </a:p>
          <a:p>
            <a:pPr marL="342900" indent="-342900">
              <a:lnSpc>
                <a:spcPct val="90000"/>
              </a:lnSpc>
              <a:spcBef>
                <a:spcPct val="20000"/>
              </a:spcBef>
              <a:buClr>
                <a:schemeClr val="accent2"/>
              </a:buClr>
              <a:buSzPct val="85000"/>
              <a:buFont typeface="Arial" panose="020B0604020202020204" pitchFamily="34" charset="0"/>
              <a:buChar char="•"/>
            </a:pPr>
            <a:endParaRPr lang="en-US" sz="27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975120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B7009A63-6DDC-4593-9254-2E511BAAFCEB}"/>
              </a:ext>
            </a:extLst>
          </p:cNvPr>
          <p:cNvSpPr>
            <a:spLocks noGrp="1" noChangeArrowheads="1"/>
          </p:cNvSpPr>
          <p:nvPr>
            <p:ph type="title"/>
          </p:nvPr>
        </p:nvSpPr>
        <p:spPr>
          <a:xfrm>
            <a:off x="462973" y="250105"/>
            <a:ext cx="8493125" cy="515937"/>
          </a:xfrm>
        </p:spPr>
        <p:txBody>
          <a:bodyPr/>
          <a:lstStyle/>
          <a:p>
            <a:pPr marL="0" indent="0" algn="ctr" eaLnBrk="1" hangingPunct="1">
              <a:spcBef>
                <a:spcPct val="0"/>
              </a:spcBef>
              <a:buNone/>
            </a:pPr>
            <a:r>
              <a:rPr lang="de-DE" altLang="en-US" sz="2400" dirty="0">
                <a:solidFill>
                  <a:srgbClr val="0070C0"/>
                </a:solidFill>
                <a:latin typeface="Calibri" panose="020F0502020204030204" pitchFamily="34" charset="0"/>
                <a:ea typeface="Tahoma" panose="020B0604030504040204" pitchFamily="34" charset="0"/>
                <a:cs typeface="Tahoma" panose="020B0604030504040204" pitchFamily="34" charset="0"/>
              </a:rPr>
              <a:t>Breaking the Substitution Cipher with Letter Frequency Attack</a:t>
            </a:r>
          </a:p>
        </p:txBody>
      </p:sp>
      <p:sp>
        <p:nvSpPr>
          <p:cNvPr id="33797" name="Rectangle 3">
            <a:extLst>
              <a:ext uri="{FF2B5EF4-FFF2-40B4-BE49-F238E27FC236}">
                <a16:creationId xmlns:a16="http://schemas.microsoft.com/office/drawing/2014/main" id="{C7896146-A2E5-4C1B-B8AC-94D63B70973C}"/>
              </a:ext>
            </a:extLst>
          </p:cNvPr>
          <p:cNvSpPr>
            <a:spLocks noGrp="1" noChangeArrowheads="1"/>
          </p:cNvSpPr>
          <p:nvPr>
            <p:ph type="body" idx="1"/>
          </p:nvPr>
        </p:nvSpPr>
        <p:spPr>
          <a:xfrm>
            <a:off x="210561" y="919235"/>
            <a:ext cx="8424863" cy="1664302"/>
          </a:xfrm>
        </p:spPr>
        <p:txBody>
          <a:bodyPr/>
          <a:lstStyle/>
          <a:p>
            <a:pPr lvl="1"/>
            <a:r>
              <a:rPr lang="de-DE" altLang="en-US" sz="2000" dirty="0">
                <a:latin typeface="Calibri" panose="020F0502020204030204" pitchFamily="34" charset="0"/>
                <a:cs typeface="Calibri" panose="020F0502020204030204" pitchFamily="34" charset="0"/>
              </a:rPr>
              <a:t>Let‘s take an example and identify the most frequent letter: </a:t>
            </a:r>
          </a:p>
          <a:p>
            <a:pPr lvl="1" algn="ctr">
              <a:buFontTx/>
              <a:buNone/>
            </a:pPr>
            <a:r>
              <a:rPr lang="de-DE" altLang="en-US" sz="2000" dirty="0">
                <a:latin typeface="Calibri" panose="020F0502020204030204" pitchFamily="34" charset="0"/>
                <a:cs typeface="Calibri" panose="020F0502020204030204" pitchFamily="34" charset="0"/>
              </a:rPr>
              <a:t>           </a:t>
            </a:r>
            <a:r>
              <a:rPr lang="de-DE" altLang="en-US" sz="2000" dirty="0">
                <a:latin typeface="Consolas" panose="020B0609020204030204" pitchFamily="49" charset="0"/>
                <a:cs typeface="Calibri" panose="020F0502020204030204" pitchFamily="34" charset="0"/>
              </a:rPr>
              <a:t>i</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 ifcc v</a:t>
            </a:r>
            <a:r>
              <a:rPr lang="de-DE" altLang="en-US" sz="2000" dirty="0">
                <a:solidFill>
                  <a:srgbClr val="FF0000"/>
                </a:solidFill>
                <a:latin typeface="Consolas" panose="020B0609020204030204" pitchFamily="49" charset="0"/>
                <a:cs typeface="Calibri" panose="020F0502020204030204" pitchFamily="34" charset="0"/>
              </a:rPr>
              <a:t>qq</a:t>
            </a:r>
            <a:r>
              <a:rPr lang="de-DE" altLang="en-US" sz="2000" dirty="0">
                <a:latin typeface="Consolas" panose="020B0609020204030204" pitchFamily="49" charset="0"/>
                <a:cs typeface="Calibri" panose="020F0502020204030204" pitchFamily="34" charset="0"/>
              </a:rPr>
              <a:t>r fb rd</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 vfllc</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 na rd</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 cfjwhwz hr bnnb hcc hwwhbs</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v</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bre hw</a:t>
            </a:r>
            <a:r>
              <a:rPr lang="de-DE" altLang="en-US" sz="2000" dirty="0">
                <a:solidFill>
                  <a:srgbClr val="FF0000"/>
                </a:solidFill>
                <a:latin typeface="Consolas" panose="020B0609020204030204" pitchFamily="49" charset="0"/>
                <a:cs typeface="Calibri" panose="020F0502020204030204" pitchFamily="34" charset="0"/>
              </a:rPr>
              <a:t>q</a:t>
            </a:r>
            <a:r>
              <a:rPr lang="de-DE" altLang="en-US" sz="2000" dirty="0">
                <a:latin typeface="Consolas" panose="020B0609020204030204" pitchFamily="49" charset="0"/>
                <a:cs typeface="Calibri" panose="020F0502020204030204" pitchFamily="34" charset="0"/>
              </a:rPr>
              <a:t> vhl</a:t>
            </a:r>
            <a:r>
              <a:rPr lang="de-DE" altLang="en-US" sz="2000" dirty="0">
                <a:solidFill>
                  <a:srgbClr val="FF0000"/>
                </a:solidFill>
                <a:latin typeface="Consolas" panose="020B0609020204030204" pitchFamily="49" charset="0"/>
                <a:cs typeface="Calibri" panose="020F0502020204030204" pitchFamily="34" charset="0"/>
              </a:rPr>
              <a:t>q</a:t>
            </a:r>
          </a:p>
          <a:p>
            <a:pPr>
              <a:buFontTx/>
              <a:buNone/>
            </a:pPr>
            <a:endParaRPr lang="de-DE" altLang="en-US" sz="2000" dirty="0">
              <a:latin typeface="Calibri" panose="020F0502020204030204" pitchFamily="34" charset="0"/>
              <a:cs typeface="Calibri" panose="020F0502020204030204" pitchFamily="34" charset="0"/>
            </a:endParaRPr>
          </a:p>
        </p:txBody>
      </p:sp>
      <p:sp>
        <p:nvSpPr>
          <p:cNvPr id="33798" name="Rectangle 5">
            <a:extLst>
              <a:ext uri="{FF2B5EF4-FFF2-40B4-BE49-F238E27FC236}">
                <a16:creationId xmlns:a16="http://schemas.microsoft.com/office/drawing/2014/main" id="{640ED69E-6E02-414A-875F-A553CF7F650B}"/>
              </a:ext>
            </a:extLst>
          </p:cNvPr>
          <p:cNvSpPr>
            <a:spLocks noChangeArrowheads="1"/>
          </p:cNvSpPr>
          <p:nvPr/>
        </p:nvSpPr>
        <p:spPr bwMode="auto">
          <a:xfrm>
            <a:off x="0" y="2349500"/>
            <a:ext cx="8424863" cy="157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742950" marR="0" lvl="1" indent="-28575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We replace the ciphertext letter q by E and obtain: </a:t>
            </a:r>
          </a:p>
          <a:p>
            <a:pPr marL="742950" marR="0" lvl="1" indent="-285750" algn="ctr" defTabSz="914400" rtl="0" eaLnBrk="0" fontAlgn="base" latinLnBrk="0" hangingPunct="0">
              <a:lnSpc>
                <a:spcPct val="125000"/>
              </a:lnSpc>
              <a:spcBef>
                <a:spcPct val="25000"/>
              </a:spcBef>
              <a:spcAft>
                <a:spcPct val="0"/>
              </a:spcAft>
              <a:buClr>
                <a:srgbClr val="007AC2"/>
              </a:buClr>
              <a:buSzPct val="120000"/>
              <a:buFontTx/>
              <a:buNone/>
              <a:tabLst/>
              <a:defRPr/>
            </a:pP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i</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ifcc v</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r fb rd</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vfllc</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na rd</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cfjwhwz hr bnnb  hcc hwwhbs</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v</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bre hw</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r>
              <a:rPr kumimoji="0" lang="de-DE" altLang="en-US" sz="2000" b="0" i="0" u="none" strike="noStrike" kern="1200" cap="none" spc="0" normalizeH="0" baseline="0" noProof="0" dirty="0">
                <a:ln>
                  <a:noFill/>
                </a:ln>
                <a:solidFill>
                  <a:srgbClr val="000000"/>
                </a:solidFill>
                <a:effectLst/>
                <a:uLnTx/>
                <a:uFillTx/>
                <a:latin typeface="Consolas" panose="020B0609020204030204" pitchFamily="49" charset="0"/>
              </a:rPr>
              <a:t> vhl</a:t>
            </a:r>
            <a:r>
              <a:rPr kumimoji="0" lang="de-DE" altLang="en-US" sz="2000" b="0" i="0" u="none" strike="noStrike" kern="1200" cap="none" spc="0" normalizeH="0" baseline="0" noProof="0" dirty="0">
                <a:ln>
                  <a:noFill/>
                </a:ln>
                <a:solidFill>
                  <a:srgbClr val="FF0000"/>
                </a:solidFill>
                <a:effectLst/>
                <a:uLnTx/>
                <a:uFillTx/>
                <a:latin typeface="Consolas" panose="020B0609020204030204" pitchFamily="49" charset="0"/>
              </a:rPr>
              <a:t>E</a:t>
            </a:r>
          </a:p>
          <a:p>
            <a:pPr marL="342900" marR="0" lvl="0" indent="-342900" algn="l" defTabSz="914400" rtl="0" eaLnBrk="0" fontAlgn="base" latinLnBrk="0" hangingPunct="0">
              <a:lnSpc>
                <a:spcPct val="125000"/>
              </a:lnSpc>
              <a:spcBef>
                <a:spcPct val="25000"/>
              </a:spcBef>
              <a:spcAft>
                <a:spcPct val="0"/>
              </a:spcAft>
              <a:buClr>
                <a:srgbClr val="007AC2"/>
              </a:buClr>
              <a:buSzPct val="120000"/>
              <a:buFontTx/>
              <a:buNone/>
              <a:tabLst/>
              <a:defRPr/>
            </a:pPr>
            <a:endPar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3799" name="Rectangle 6">
            <a:extLst>
              <a:ext uri="{FF2B5EF4-FFF2-40B4-BE49-F238E27FC236}">
                <a16:creationId xmlns:a16="http://schemas.microsoft.com/office/drawing/2014/main" id="{DE31EDFD-4A5F-4B14-ADF4-3339EF3D55CA}"/>
              </a:ext>
            </a:extLst>
          </p:cNvPr>
          <p:cNvSpPr>
            <a:spLocks noChangeArrowheads="1"/>
          </p:cNvSpPr>
          <p:nvPr/>
        </p:nvSpPr>
        <p:spPr bwMode="auto">
          <a:xfrm>
            <a:off x="0" y="3654425"/>
            <a:ext cx="8839200"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742950" marR="0" lvl="1" indent="-28575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further guessing based on the frequency of the remaining letters we obtain the plaintext:</a:t>
            </a:r>
          </a:p>
          <a:p>
            <a:pPr marL="742950" marR="0" lvl="1" indent="-285750" algn="ctr" defTabSz="914400" rtl="0" eaLnBrk="0" fontAlgn="base" latinLnBrk="0" hangingPunct="0">
              <a:lnSpc>
                <a:spcPct val="125000"/>
              </a:lnSpc>
              <a:spcBef>
                <a:spcPct val="25000"/>
              </a:spcBef>
              <a:spcAft>
                <a:spcPct val="0"/>
              </a:spcAft>
              <a:buClr>
                <a:srgbClr val="007AC2"/>
              </a:buClr>
              <a:buSzPct val="120000"/>
              <a:buFontTx/>
              <a:buNone/>
              <a:tabLst/>
              <a:defRPr/>
            </a:pP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a:ln>
                  <a:noFill/>
                </a:ln>
                <a:solidFill>
                  <a:srgbClr val="FF0000"/>
                </a:solidFill>
                <a:effectLst/>
                <a:uLnTx/>
                <a:uFillTx/>
                <a:latin typeface="Consolas" panose="020B0609020204030204" pitchFamily="49" charset="0"/>
              </a:rPr>
              <a:t>WE WILL MEET IN THE MIDDLE OF THE LIBRARY AT NOON ALL ARRANGEMENTS ARE MADE</a:t>
            </a:r>
            <a:endParaRPr kumimoji="0" lang="de-DE" altLang="en-US" sz="1600" b="0" i="0" u="none" strike="noStrike" kern="1200" cap="none" spc="0" normalizeH="0" baseline="0" noProof="0" dirty="0">
              <a:ln>
                <a:noFill/>
              </a:ln>
              <a:solidFill>
                <a:srgbClr val="FF0000"/>
              </a:solidFill>
              <a:effectLst/>
              <a:uLnTx/>
              <a:uFillTx/>
              <a:latin typeface="Consolas" panose="020B0609020204030204" pitchFamily="49" charset="0"/>
            </a:endParaRPr>
          </a:p>
        </p:txBody>
      </p:sp>
      <p:sp>
        <p:nvSpPr>
          <p:cNvPr id="2" name="Rectangle 1">
            <a:extLst>
              <a:ext uri="{FF2B5EF4-FFF2-40B4-BE49-F238E27FC236}">
                <a16:creationId xmlns:a16="http://schemas.microsoft.com/office/drawing/2014/main" id="{158FB9E9-A9F0-4B57-98B0-6986F671DC91}"/>
              </a:ext>
            </a:extLst>
          </p:cNvPr>
          <p:cNvSpPr/>
          <p:nvPr/>
        </p:nvSpPr>
        <p:spPr>
          <a:xfrm>
            <a:off x="76200" y="5181600"/>
            <a:ext cx="8686800" cy="11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742950" lvl="1" indent="-285750" eaLnBrk="0" hangingPunct="0">
              <a:lnSpc>
                <a:spcPct val="125000"/>
              </a:lnSpc>
              <a:spcBef>
                <a:spcPct val="25000"/>
              </a:spcBef>
              <a:buClr>
                <a:srgbClr val="007AC2"/>
              </a:buClr>
              <a:buSzPct val="120000"/>
              <a:buFontTx/>
              <a:buChar char="•"/>
            </a:pPr>
            <a:r>
              <a:rPr lang="de-DE" altLang="en-US" sz="2000" dirty="0">
                <a:solidFill>
                  <a:srgbClr val="000000"/>
                </a:solidFill>
                <a:latin typeface="Calibri" panose="020F0502020204030204" pitchFamily="34" charset="0"/>
                <a:cs typeface="Calibri" panose="020F0502020204030204" pitchFamily="34" charset="0"/>
              </a:rPr>
              <a:t>In practice, not only frequencies of individual letters can be used for an attack, but also the frequency of letter pairs (i.e., “th“ is very common in English), letter triples, etc.</a:t>
            </a:r>
          </a:p>
        </p:txBody>
      </p:sp>
      <p:sp>
        <p:nvSpPr>
          <p:cNvPr id="9" name="Fußzeilenplatzhalter 4">
            <a:extLst>
              <a:ext uri="{FF2B5EF4-FFF2-40B4-BE49-F238E27FC236}">
                <a16:creationId xmlns:a16="http://schemas.microsoft.com/office/drawing/2014/main" id="{B40DA4A3-B1C4-4E29-9E37-23526AD21217}"/>
              </a:ext>
            </a:extLst>
          </p:cNvPr>
          <p:cNvSpPr>
            <a:spLocks noGrp="1"/>
          </p:cNvSpPr>
          <p:nvPr>
            <p:ph type="ftr" sz="quarter" idx="11"/>
          </p:nvPr>
        </p:nvSpPr>
        <p:spPr>
          <a:xfrm>
            <a:off x="2971800" y="6547706"/>
            <a:ext cx="4321175" cy="260350"/>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de-DE" altLang="en-US" dirty="0">
                <a:solidFill>
                  <a:schemeClr val="bg1">
                    <a:lumMod val="65000"/>
                  </a:schemeClr>
                </a:solidFill>
                <a:latin typeface="Calibri" panose="020F0502020204030204" pitchFamily="34" charset="0"/>
                <a:cs typeface="Calibri" panose="020F0502020204030204" pitchFamily="34" charset="0"/>
              </a:rPr>
              <a:t>Chapter 1 of Understanding Cryptography by Christof Paar and Jan Pelzl</a:t>
            </a:r>
          </a:p>
        </p:txBody>
      </p:sp>
      <p:sp>
        <p:nvSpPr>
          <p:cNvPr id="10" name="Slide Number Placeholder 3">
            <a:extLst>
              <a:ext uri="{FF2B5EF4-FFF2-40B4-BE49-F238E27FC236}">
                <a16:creationId xmlns:a16="http://schemas.microsoft.com/office/drawing/2014/main" id="{556C69C1-4E7F-49A5-82C3-C2CCFF2A7496}"/>
              </a:ext>
            </a:extLst>
          </p:cNvPr>
          <p:cNvSpPr txBox="1">
            <a:spLocks/>
          </p:cNvSpPr>
          <p:nvPr/>
        </p:nvSpPr>
        <p:spPr>
          <a:xfrm>
            <a:off x="8763000" y="6614984"/>
            <a:ext cx="381000" cy="220362"/>
          </a:xfrm>
          <a:prstGeom prst="rect">
            <a:avLst/>
          </a:prstGeom>
        </p:spPr>
        <p:txBody>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defRPr/>
            </a:pPr>
            <a:fld id="{B8F5A54C-6434-4C3B-9388-99B9EA1C42C7}" type="slidenum">
              <a:rPr lang="x-none" sz="1000" smtClean="0">
                <a:solidFill>
                  <a:schemeClr val="tx1"/>
                </a:solidFill>
                <a:latin typeface="Calibri" panose="020F0502020204030204" pitchFamily="34" charset="0"/>
                <a:cs typeface="Calibri" panose="020F0502020204030204" pitchFamily="34" charset="0"/>
              </a:rPr>
              <a:pPr algn="r">
                <a:defRPr/>
              </a:pPr>
              <a:t>35</a:t>
            </a:fld>
            <a:endParaRPr lang="en-US" sz="10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Vigenère</a:t>
            </a:r>
            <a:r>
              <a:rPr lang="en-US" dirty="0"/>
              <a:t> Cipher</a:t>
            </a:r>
          </a:p>
        </p:txBody>
      </p:sp>
      <p:sp>
        <p:nvSpPr>
          <p:cNvPr id="3" name="Content Placeholder 2"/>
          <p:cNvSpPr>
            <a:spLocks noGrp="1"/>
          </p:cNvSpPr>
          <p:nvPr>
            <p:ph idx="1"/>
          </p:nvPr>
        </p:nvSpPr>
        <p:spPr>
          <a:xfrm>
            <a:off x="304800" y="1447800"/>
            <a:ext cx="8610600" cy="5257800"/>
          </a:xfrm>
        </p:spPr>
        <p:txBody>
          <a:bodyPr/>
          <a:lstStyle/>
          <a:p>
            <a:r>
              <a:rPr lang="en-US" dirty="0"/>
              <a:t>Poly-alphabetic cipher</a:t>
            </a:r>
          </a:p>
          <a:p>
            <a:pPr lvl="1"/>
            <a:r>
              <a:rPr lang="en-US" dirty="0"/>
              <a:t>One plaintext letter can become </a:t>
            </a:r>
            <a:r>
              <a:rPr lang="en-US" i="1" dirty="0"/>
              <a:t>different</a:t>
            </a:r>
            <a:r>
              <a:rPr lang="en-US" dirty="0"/>
              <a:t> </a:t>
            </a:r>
            <a:r>
              <a:rPr lang="en-US" dirty="0" err="1"/>
              <a:t>ciphertext</a:t>
            </a:r>
            <a:r>
              <a:rPr lang="en-US" dirty="0"/>
              <a:t> letters</a:t>
            </a:r>
          </a:p>
          <a:p>
            <a:r>
              <a:rPr lang="en-US" dirty="0"/>
              <a:t>Uses a text based key and modulo arithmetic to perform the encryption</a:t>
            </a:r>
          </a:p>
          <a:p>
            <a:r>
              <a:rPr lang="en-US" dirty="0"/>
              <a:t>Frequency analysis is possible, but much more difficult</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36</a:t>
            </a:fld>
            <a:endParaRPr lang="en-US"/>
          </a:p>
        </p:txBody>
      </p:sp>
      <p:sp>
        <p:nvSpPr>
          <p:cNvPr id="5" name="Content Placeholder 2">
            <a:extLst>
              <a:ext uri="{FF2B5EF4-FFF2-40B4-BE49-F238E27FC236}">
                <a16:creationId xmlns:a16="http://schemas.microsoft.com/office/drawing/2014/main" id="{0B9E74EC-7938-4809-BBD8-EF56C6B87442}"/>
              </a:ext>
            </a:extLst>
          </p:cNvPr>
          <p:cNvSpPr txBox="1">
            <a:spLocks/>
          </p:cNvSpPr>
          <p:nvPr/>
        </p:nvSpPr>
        <p:spPr>
          <a:xfrm>
            <a:off x="304800" y="762000"/>
            <a:ext cx="8534400" cy="685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rgbClr val="0070C0"/>
                </a:solidFill>
              </a:rPr>
              <a:t>(1900-1950)</a:t>
            </a:r>
            <a:endParaRPr lang="en-US" sz="2800" dirty="0">
              <a:solidFill>
                <a:srgbClr val="0070C0"/>
              </a:solidFill>
            </a:endParaRPr>
          </a:p>
        </p:txBody>
      </p:sp>
    </p:spTree>
    <p:extLst>
      <p:ext uri="{BB962C8B-B14F-4D97-AF65-F5344CB8AC3E}">
        <p14:creationId xmlns:p14="http://schemas.microsoft.com/office/powerpoint/2010/main" val="142824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Vigenère</a:t>
            </a:r>
            <a:r>
              <a:rPr lang="en-US" dirty="0"/>
              <a:t> Cipher: Example</a:t>
            </a:r>
          </a:p>
        </p:txBody>
      </p:sp>
      <p:sp>
        <p:nvSpPr>
          <p:cNvPr id="3" name="Content Placeholder 2"/>
          <p:cNvSpPr>
            <a:spLocks noGrp="1"/>
          </p:cNvSpPr>
          <p:nvPr>
            <p:ph idx="1"/>
          </p:nvPr>
        </p:nvSpPr>
        <p:spPr>
          <a:xfrm>
            <a:off x="457197" y="2592721"/>
            <a:ext cx="8229600" cy="3001963"/>
          </a:xfrm>
        </p:spPr>
        <p:txBody>
          <a:bodyPr>
            <a:normAutofit/>
          </a:bodyPr>
          <a:lstStyle/>
          <a:p>
            <a:r>
              <a:rPr lang="en-US" dirty="0">
                <a:cs typeface="Courier New" pitchFamily="49" charset="0"/>
              </a:rPr>
              <a:t>Let’s choose a key of “MONKEY”</a:t>
            </a:r>
          </a:p>
          <a:p>
            <a:pPr marL="0" indent="0" algn="ctr">
              <a:buNone/>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ATTACK AT DAWN</a:t>
            </a:r>
          </a:p>
          <a:p>
            <a:pPr marL="0" indent="0" algn="ctr">
              <a:buNone/>
            </a:pPr>
            <a:r>
              <a:rPr lang="en-US" dirty="0">
                <a:latin typeface="Courier New" pitchFamily="49" charset="0"/>
                <a:cs typeface="Courier New" pitchFamily="49" charset="0"/>
              </a:rPr>
              <a:t>MONKEY MO NKEY</a:t>
            </a:r>
          </a:p>
          <a:p>
            <a:pPr marL="0" indent="0" algn="ctr">
              <a:buNone/>
            </a:pPr>
            <a:r>
              <a:rPr lang="en-US" dirty="0">
                <a:latin typeface="Courier New" pitchFamily="49" charset="0"/>
                <a:cs typeface="Courier New" pitchFamily="49" charset="0"/>
              </a:rPr>
              <a:t>MHGKGI MH QKAL</a:t>
            </a: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z="1050" smtClean="0"/>
              <a:pPr>
                <a:defRPr/>
              </a:pPr>
              <a:t>37</a:t>
            </a:fld>
            <a:endParaRPr lang="en-US" sz="1050"/>
          </a:p>
        </p:txBody>
      </p:sp>
      <p:sp>
        <p:nvSpPr>
          <p:cNvPr id="6" name="Rectangle 5"/>
          <p:cNvSpPr/>
          <p:nvPr/>
        </p:nvSpPr>
        <p:spPr>
          <a:xfrm>
            <a:off x="2863790"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102381"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348737"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616912"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845512"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91868"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572000" y="5562600"/>
            <a:ext cx="1752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643209388"/>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51693">
                  <a:extLst>
                    <a:ext uri="{9D8B030D-6E8A-4147-A177-3AD203B41FA5}">
                      <a16:colId xmlns:a16="http://schemas.microsoft.com/office/drawing/2014/main" val="20003"/>
                    </a:ext>
                  </a:extLst>
                </a:gridCol>
                <a:gridCol w="328245">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2000" b="0" i="0" u="none" strike="noStrike">
                          <a:solidFill>
                            <a:schemeClr val="tx1"/>
                          </a:solidFill>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2530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4CB144-E647-427F-80A8-00A58C6D5653}"/>
              </a:ext>
            </a:extLst>
          </p:cNvPr>
          <p:cNvSpPr>
            <a:spLocks noGrp="1"/>
          </p:cNvSpPr>
          <p:nvPr>
            <p:ph type="ctrTitle"/>
          </p:nvPr>
        </p:nvSpPr>
        <p:spPr/>
        <p:txBody>
          <a:bodyPr/>
          <a:lstStyle/>
          <a:p>
            <a:r>
              <a:rPr lang="en-US" dirty="0"/>
              <a:t>One-Time Pad Cipher</a:t>
            </a:r>
          </a:p>
        </p:txBody>
      </p:sp>
      <p:sp>
        <p:nvSpPr>
          <p:cNvPr id="6" name="Subtitle 5">
            <a:extLst>
              <a:ext uri="{FF2B5EF4-FFF2-40B4-BE49-F238E27FC236}">
                <a16:creationId xmlns:a16="http://schemas.microsoft.com/office/drawing/2014/main" id="{BF93F9CC-BA77-4646-A902-18B151B7E46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90AD3F3-9514-433B-8AE8-C8B1A6F09A59}"/>
              </a:ext>
            </a:extLst>
          </p:cNvPr>
          <p:cNvSpPr>
            <a:spLocks noGrp="1"/>
          </p:cNvSpPr>
          <p:nvPr>
            <p:ph type="sldNum" sz="quarter" idx="12"/>
          </p:nvPr>
        </p:nvSpPr>
        <p:spPr/>
        <p:txBody>
          <a:bodyPr/>
          <a:lstStyle/>
          <a:p>
            <a:pPr>
              <a:defRPr/>
            </a:pPr>
            <a:fld id="{B8F5A54C-6434-4C3B-9388-99B9EA1C42C7}" type="slidenum">
              <a:rPr lang="x-none" smtClean="0"/>
              <a:pPr>
                <a:defRPr/>
              </a:pPr>
              <a:t>38</a:t>
            </a:fld>
            <a:endParaRPr lang="en-US"/>
          </a:p>
        </p:txBody>
      </p:sp>
    </p:spTree>
    <p:extLst>
      <p:ext uri="{BB962C8B-B14F-4D97-AF65-F5344CB8AC3E}">
        <p14:creationId xmlns:p14="http://schemas.microsoft.com/office/powerpoint/2010/main" val="301356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Pad</a:t>
            </a:r>
          </a:p>
        </p:txBody>
      </p:sp>
      <p:sp>
        <p:nvSpPr>
          <p:cNvPr id="3" name="Content Placeholder 2"/>
          <p:cNvSpPr>
            <a:spLocks noGrp="1"/>
          </p:cNvSpPr>
          <p:nvPr>
            <p:ph idx="1"/>
          </p:nvPr>
        </p:nvSpPr>
        <p:spPr/>
        <p:txBody>
          <a:bodyPr/>
          <a:lstStyle/>
          <a:p>
            <a:pPr>
              <a:spcAft>
                <a:spcPts val="1200"/>
              </a:spcAft>
            </a:pPr>
            <a:r>
              <a:rPr lang="en-US" dirty="0" err="1"/>
              <a:t>Vigenère</a:t>
            </a:r>
            <a:r>
              <a:rPr lang="en-US" dirty="0"/>
              <a:t> cipher with a randomly chosen key as long as the message</a:t>
            </a:r>
          </a:p>
          <a:p>
            <a:pPr>
              <a:spcAft>
                <a:spcPts val="1200"/>
              </a:spcAft>
            </a:pPr>
            <a:r>
              <a:rPr lang="en-US" dirty="0"/>
              <a:t>Key needs to be shared between parties beforehand</a:t>
            </a:r>
          </a:p>
          <a:p>
            <a:pPr>
              <a:spcAft>
                <a:spcPts val="1200"/>
              </a:spcAft>
            </a:pPr>
            <a:r>
              <a:rPr lang="en-US" dirty="0"/>
              <a:t>Key can </a:t>
            </a:r>
            <a:r>
              <a:rPr lang="en-US" b="1" dirty="0"/>
              <a:t>never</a:t>
            </a:r>
            <a:r>
              <a:rPr lang="en-US" dirty="0"/>
              <a:t> be re-used</a:t>
            </a:r>
          </a:p>
          <a:p>
            <a:pPr>
              <a:spcAft>
                <a:spcPts val="1200"/>
              </a:spcAft>
            </a:pPr>
            <a:r>
              <a:rPr lang="en-US" dirty="0"/>
              <a:t>Provable unbreakable without the key</a:t>
            </a:r>
          </a:p>
          <a:p>
            <a:pPr>
              <a:spcAft>
                <a:spcPts val="1200"/>
              </a:spcAft>
            </a:pPr>
            <a:r>
              <a:rPr lang="en-US" dirty="0"/>
              <a:t>This is the only perfect cryptography</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39</a:t>
            </a:fld>
            <a:endParaRPr lang="en-US"/>
          </a:p>
        </p:txBody>
      </p:sp>
    </p:spTree>
    <p:extLst>
      <p:ext uri="{BB962C8B-B14F-4D97-AF65-F5344CB8AC3E}">
        <p14:creationId xmlns:p14="http://schemas.microsoft.com/office/powerpoint/2010/main" val="39017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ABB3DC-B1D8-4D47-BA39-D9024A8734C3}"/>
              </a:ext>
            </a:extLst>
          </p:cNvPr>
          <p:cNvSpPr>
            <a:spLocks noGrp="1"/>
          </p:cNvSpPr>
          <p:nvPr>
            <p:ph type="ctrTitle"/>
          </p:nvPr>
        </p:nvSpPr>
        <p:spPr/>
        <p:txBody>
          <a:bodyPr/>
          <a:lstStyle/>
          <a:p>
            <a:r>
              <a:rPr lang="en-US" dirty="0"/>
              <a:t>Introduction to Cryptography</a:t>
            </a:r>
          </a:p>
        </p:txBody>
      </p:sp>
      <p:sp>
        <p:nvSpPr>
          <p:cNvPr id="4" name="Slide Number Placeholder 3">
            <a:extLst>
              <a:ext uri="{FF2B5EF4-FFF2-40B4-BE49-F238E27FC236}">
                <a16:creationId xmlns:a16="http://schemas.microsoft.com/office/drawing/2014/main" id="{365945B0-8EA5-46BD-A3F8-5F864713EA72}"/>
              </a:ext>
            </a:extLst>
          </p:cNvPr>
          <p:cNvSpPr>
            <a:spLocks noGrp="1"/>
          </p:cNvSpPr>
          <p:nvPr>
            <p:ph type="sldNum" sz="quarter" idx="12"/>
          </p:nvPr>
        </p:nvSpPr>
        <p:spPr>
          <a:xfrm>
            <a:off x="8763000" y="6561438"/>
            <a:ext cx="381000" cy="296562"/>
          </a:xfrm>
        </p:spPr>
        <p:txBody>
          <a:bodyPr/>
          <a:lstStyle/>
          <a:p>
            <a:pPr>
              <a:defRPr/>
            </a:pPr>
            <a:fld id="{B8F5A54C-6434-4C3B-9388-99B9EA1C42C7}" type="slidenum">
              <a:rPr lang="x-none" smtClean="0"/>
              <a:pPr>
                <a:defRPr/>
              </a:pPr>
              <a:t>4</a:t>
            </a:fld>
            <a:endParaRPr lang="en-US"/>
          </a:p>
        </p:txBody>
      </p:sp>
      <p:pic>
        <p:nvPicPr>
          <p:cNvPr id="7" name="Picture 6">
            <a:extLst>
              <a:ext uri="{FF2B5EF4-FFF2-40B4-BE49-F238E27FC236}">
                <a16:creationId xmlns:a16="http://schemas.microsoft.com/office/drawing/2014/main" id="{77FC0401-3271-4516-B05D-355A5993EFD6}"/>
              </a:ext>
            </a:extLst>
          </p:cNvPr>
          <p:cNvPicPr>
            <a:picLocks noChangeAspect="1"/>
          </p:cNvPicPr>
          <p:nvPr/>
        </p:nvPicPr>
        <p:blipFill>
          <a:blip r:embed="rId2"/>
          <a:stretch>
            <a:fillRect/>
          </a:stretch>
        </p:blipFill>
        <p:spPr>
          <a:xfrm>
            <a:off x="2667000" y="3886200"/>
            <a:ext cx="4038600" cy="2217124"/>
          </a:xfrm>
          <a:prstGeom prst="rect">
            <a:avLst/>
          </a:prstGeom>
        </p:spPr>
      </p:pic>
    </p:spTree>
    <p:extLst>
      <p:ext uri="{BB962C8B-B14F-4D97-AF65-F5344CB8AC3E}">
        <p14:creationId xmlns:p14="http://schemas.microsoft.com/office/powerpoint/2010/main" val="236873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Pad: Example</a:t>
            </a:r>
          </a:p>
        </p:txBody>
      </p:sp>
      <p:sp>
        <p:nvSpPr>
          <p:cNvPr id="3" name="Content Placeholder 2"/>
          <p:cNvSpPr>
            <a:spLocks noGrp="1"/>
          </p:cNvSpPr>
          <p:nvPr>
            <p:ph idx="1"/>
          </p:nvPr>
        </p:nvSpPr>
        <p:spPr>
          <a:xfrm>
            <a:off x="457200" y="3124200"/>
            <a:ext cx="8229600" cy="3001963"/>
          </a:xfrm>
        </p:spPr>
        <p:txBody>
          <a:bodyPr>
            <a:normAutofit/>
          </a:bodyPr>
          <a:lstStyle/>
          <a:p>
            <a:r>
              <a:rPr lang="en-US" dirty="0">
                <a:cs typeface="Courier New" pitchFamily="49" charset="0"/>
              </a:rPr>
              <a:t>Our random key is “FOWIFOZMQOAF”</a:t>
            </a:r>
          </a:p>
          <a:p>
            <a:pPr marL="0" indent="0" algn="ctr">
              <a:buNone/>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ATTACK AT DAWN</a:t>
            </a:r>
          </a:p>
          <a:p>
            <a:pPr marL="0" indent="0" algn="ctr">
              <a:buNone/>
            </a:pPr>
            <a:r>
              <a:rPr lang="en-US" dirty="0">
                <a:latin typeface="Courier New" pitchFamily="49" charset="0"/>
                <a:cs typeface="Courier New" pitchFamily="49" charset="0"/>
              </a:rPr>
              <a:t>FOWIFO ZM QOAF</a:t>
            </a:r>
          </a:p>
          <a:p>
            <a:pPr marL="0" indent="0" algn="ctr">
              <a:buNone/>
            </a:pPr>
            <a:r>
              <a:rPr lang="en-US" dirty="0">
                <a:latin typeface="Courier New" pitchFamily="49" charset="0"/>
                <a:cs typeface="Courier New" pitchFamily="49" charset="0"/>
              </a:rPr>
              <a:t>FHPIHY ZF TOWS</a:t>
            </a: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40</a:t>
            </a:fld>
            <a:endParaRPr lang="en-US" dirty="0"/>
          </a:p>
        </p:txBody>
      </p:sp>
      <p:sp>
        <p:nvSpPr>
          <p:cNvPr id="6" name="Rectangle 5"/>
          <p:cNvSpPr/>
          <p:nvPr/>
        </p:nvSpPr>
        <p:spPr>
          <a:xfrm>
            <a:off x="2863790"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102381"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348737"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616912"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845512"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91868" y="5524500"/>
            <a:ext cx="228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572000" y="5524500"/>
            <a:ext cx="17526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713419918"/>
              </p:ext>
            </p:extLst>
          </p:nvPr>
        </p:nvGraphicFramePr>
        <p:xfrm>
          <a:off x="152400" y="1371600"/>
          <a:ext cx="8839194" cy="7620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810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2000" b="0" i="0" u="none" strike="noStrike">
                          <a:solidFill>
                            <a:schemeClr val="tx1"/>
                          </a:solidFill>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58006158"/>
              </p:ext>
            </p:extLst>
          </p:nvPr>
        </p:nvGraphicFramePr>
        <p:xfrm>
          <a:off x="152388" y="2286000"/>
          <a:ext cx="8839194" cy="685800"/>
        </p:xfrm>
        <a:graphic>
          <a:graphicData uri="http://schemas.openxmlformats.org/drawingml/2006/table">
            <a:tbl>
              <a:tblPr/>
              <a:tblGrid>
                <a:gridCol w="339969">
                  <a:extLst>
                    <a:ext uri="{9D8B030D-6E8A-4147-A177-3AD203B41FA5}">
                      <a16:colId xmlns:a16="http://schemas.microsoft.com/office/drawing/2014/main" val="20000"/>
                    </a:ext>
                  </a:extLst>
                </a:gridCol>
                <a:gridCol w="339969">
                  <a:extLst>
                    <a:ext uri="{9D8B030D-6E8A-4147-A177-3AD203B41FA5}">
                      <a16:colId xmlns:a16="http://schemas.microsoft.com/office/drawing/2014/main" val="20001"/>
                    </a:ext>
                  </a:extLst>
                </a:gridCol>
                <a:gridCol w="339969">
                  <a:extLst>
                    <a:ext uri="{9D8B030D-6E8A-4147-A177-3AD203B41FA5}">
                      <a16:colId xmlns:a16="http://schemas.microsoft.com/office/drawing/2014/main" val="20002"/>
                    </a:ext>
                  </a:extLst>
                </a:gridCol>
                <a:gridCol w="339969">
                  <a:extLst>
                    <a:ext uri="{9D8B030D-6E8A-4147-A177-3AD203B41FA5}">
                      <a16:colId xmlns:a16="http://schemas.microsoft.com/office/drawing/2014/main" val="20003"/>
                    </a:ext>
                  </a:extLst>
                </a:gridCol>
                <a:gridCol w="339969">
                  <a:extLst>
                    <a:ext uri="{9D8B030D-6E8A-4147-A177-3AD203B41FA5}">
                      <a16:colId xmlns:a16="http://schemas.microsoft.com/office/drawing/2014/main" val="20004"/>
                    </a:ext>
                  </a:extLst>
                </a:gridCol>
                <a:gridCol w="339969">
                  <a:extLst>
                    <a:ext uri="{9D8B030D-6E8A-4147-A177-3AD203B41FA5}">
                      <a16:colId xmlns:a16="http://schemas.microsoft.com/office/drawing/2014/main" val="20005"/>
                    </a:ext>
                  </a:extLst>
                </a:gridCol>
                <a:gridCol w="339969">
                  <a:extLst>
                    <a:ext uri="{9D8B030D-6E8A-4147-A177-3AD203B41FA5}">
                      <a16:colId xmlns:a16="http://schemas.microsoft.com/office/drawing/2014/main" val="20006"/>
                    </a:ext>
                  </a:extLst>
                </a:gridCol>
                <a:gridCol w="339969">
                  <a:extLst>
                    <a:ext uri="{9D8B030D-6E8A-4147-A177-3AD203B41FA5}">
                      <a16:colId xmlns:a16="http://schemas.microsoft.com/office/drawing/2014/main" val="20007"/>
                    </a:ext>
                  </a:extLst>
                </a:gridCol>
                <a:gridCol w="339969">
                  <a:extLst>
                    <a:ext uri="{9D8B030D-6E8A-4147-A177-3AD203B41FA5}">
                      <a16:colId xmlns:a16="http://schemas.microsoft.com/office/drawing/2014/main" val="20008"/>
                    </a:ext>
                  </a:extLst>
                </a:gridCol>
                <a:gridCol w="339969">
                  <a:extLst>
                    <a:ext uri="{9D8B030D-6E8A-4147-A177-3AD203B41FA5}">
                      <a16:colId xmlns:a16="http://schemas.microsoft.com/office/drawing/2014/main" val="20009"/>
                    </a:ext>
                  </a:extLst>
                </a:gridCol>
                <a:gridCol w="339969">
                  <a:extLst>
                    <a:ext uri="{9D8B030D-6E8A-4147-A177-3AD203B41FA5}">
                      <a16:colId xmlns:a16="http://schemas.microsoft.com/office/drawing/2014/main" val="20010"/>
                    </a:ext>
                  </a:extLst>
                </a:gridCol>
                <a:gridCol w="339969">
                  <a:extLst>
                    <a:ext uri="{9D8B030D-6E8A-4147-A177-3AD203B41FA5}">
                      <a16:colId xmlns:a16="http://schemas.microsoft.com/office/drawing/2014/main" val="20011"/>
                    </a:ext>
                  </a:extLst>
                </a:gridCol>
                <a:gridCol w="339969">
                  <a:extLst>
                    <a:ext uri="{9D8B030D-6E8A-4147-A177-3AD203B41FA5}">
                      <a16:colId xmlns:a16="http://schemas.microsoft.com/office/drawing/2014/main" val="20012"/>
                    </a:ext>
                  </a:extLst>
                </a:gridCol>
                <a:gridCol w="339969">
                  <a:extLst>
                    <a:ext uri="{9D8B030D-6E8A-4147-A177-3AD203B41FA5}">
                      <a16:colId xmlns:a16="http://schemas.microsoft.com/office/drawing/2014/main" val="20013"/>
                    </a:ext>
                  </a:extLst>
                </a:gridCol>
                <a:gridCol w="339969">
                  <a:extLst>
                    <a:ext uri="{9D8B030D-6E8A-4147-A177-3AD203B41FA5}">
                      <a16:colId xmlns:a16="http://schemas.microsoft.com/office/drawing/2014/main" val="20014"/>
                    </a:ext>
                  </a:extLst>
                </a:gridCol>
                <a:gridCol w="339969">
                  <a:extLst>
                    <a:ext uri="{9D8B030D-6E8A-4147-A177-3AD203B41FA5}">
                      <a16:colId xmlns:a16="http://schemas.microsoft.com/office/drawing/2014/main" val="20015"/>
                    </a:ext>
                  </a:extLst>
                </a:gridCol>
                <a:gridCol w="339969">
                  <a:extLst>
                    <a:ext uri="{9D8B030D-6E8A-4147-A177-3AD203B41FA5}">
                      <a16:colId xmlns:a16="http://schemas.microsoft.com/office/drawing/2014/main" val="20016"/>
                    </a:ext>
                  </a:extLst>
                </a:gridCol>
                <a:gridCol w="339969">
                  <a:extLst>
                    <a:ext uri="{9D8B030D-6E8A-4147-A177-3AD203B41FA5}">
                      <a16:colId xmlns:a16="http://schemas.microsoft.com/office/drawing/2014/main" val="20017"/>
                    </a:ext>
                  </a:extLst>
                </a:gridCol>
                <a:gridCol w="339969">
                  <a:extLst>
                    <a:ext uri="{9D8B030D-6E8A-4147-A177-3AD203B41FA5}">
                      <a16:colId xmlns:a16="http://schemas.microsoft.com/office/drawing/2014/main" val="20018"/>
                    </a:ext>
                  </a:extLst>
                </a:gridCol>
                <a:gridCol w="339969">
                  <a:extLst>
                    <a:ext uri="{9D8B030D-6E8A-4147-A177-3AD203B41FA5}">
                      <a16:colId xmlns:a16="http://schemas.microsoft.com/office/drawing/2014/main" val="20019"/>
                    </a:ext>
                  </a:extLst>
                </a:gridCol>
                <a:gridCol w="339969">
                  <a:extLst>
                    <a:ext uri="{9D8B030D-6E8A-4147-A177-3AD203B41FA5}">
                      <a16:colId xmlns:a16="http://schemas.microsoft.com/office/drawing/2014/main" val="20020"/>
                    </a:ext>
                  </a:extLst>
                </a:gridCol>
                <a:gridCol w="339969">
                  <a:extLst>
                    <a:ext uri="{9D8B030D-6E8A-4147-A177-3AD203B41FA5}">
                      <a16:colId xmlns:a16="http://schemas.microsoft.com/office/drawing/2014/main" val="20021"/>
                    </a:ext>
                  </a:extLst>
                </a:gridCol>
                <a:gridCol w="339969">
                  <a:extLst>
                    <a:ext uri="{9D8B030D-6E8A-4147-A177-3AD203B41FA5}">
                      <a16:colId xmlns:a16="http://schemas.microsoft.com/office/drawing/2014/main" val="20022"/>
                    </a:ext>
                  </a:extLst>
                </a:gridCol>
                <a:gridCol w="339969">
                  <a:extLst>
                    <a:ext uri="{9D8B030D-6E8A-4147-A177-3AD203B41FA5}">
                      <a16:colId xmlns:a16="http://schemas.microsoft.com/office/drawing/2014/main" val="20023"/>
                    </a:ext>
                  </a:extLst>
                </a:gridCol>
                <a:gridCol w="339969">
                  <a:extLst>
                    <a:ext uri="{9D8B030D-6E8A-4147-A177-3AD203B41FA5}">
                      <a16:colId xmlns:a16="http://schemas.microsoft.com/office/drawing/2014/main" val="20024"/>
                    </a:ext>
                  </a:extLst>
                </a:gridCol>
                <a:gridCol w="339969">
                  <a:extLst>
                    <a:ext uri="{9D8B030D-6E8A-4147-A177-3AD203B41FA5}">
                      <a16:colId xmlns:a16="http://schemas.microsoft.com/office/drawing/2014/main" val="20025"/>
                    </a:ext>
                  </a:extLst>
                </a:gridCol>
              </a:tblGrid>
              <a:tr h="342900">
                <a:tc>
                  <a:txBody>
                    <a:bodyPr/>
                    <a:lstStyle/>
                    <a:p>
                      <a:pPr algn="ctr" fontAlgn="b"/>
                      <a:r>
                        <a:rPr lang="en-US" sz="2000" b="0" i="0" u="none" strike="noStrike" dirty="0">
                          <a:solidFill>
                            <a:schemeClr val="tx1"/>
                          </a:solidFill>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J</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pPr algn="ctr" fontAlgn="b"/>
                      <a:r>
                        <a:rPr lang="en-US" sz="2000" b="0" i="0" u="none" strike="noStrike">
                          <a:solidFill>
                            <a:schemeClr val="tx1"/>
                          </a:solidFill>
                          <a:latin typeface="Calibri"/>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872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654"/>
            <a:ext cx="8763000" cy="815546"/>
          </a:xfrm>
        </p:spPr>
        <p:txBody>
          <a:bodyPr>
            <a:normAutofit/>
          </a:bodyPr>
          <a:lstStyle/>
          <a:p>
            <a:r>
              <a:rPr lang="en-US" b="1" dirty="0"/>
              <a:t>One-Time Pad</a:t>
            </a:r>
            <a:endParaRPr lang="en-CA" b="1" dirty="0"/>
          </a:p>
        </p:txBody>
      </p:sp>
      <p:sp>
        <p:nvSpPr>
          <p:cNvPr id="19" name="Content Placeholder 2"/>
          <p:cNvSpPr txBox="1">
            <a:spLocks/>
          </p:cNvSpPr>
          <p:nvPr/>
        </p:nvSpPr>
        <p:spPr>
          <a:xfrm>
            <a:off x="419100" y="1371600"/>
            <a:ext cx="85344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u="sng" dirty="0">
                <a:solidFill>
                  <a:srgbClr val="0070C0"/>
                </a:solidFill>
                <a:latin typeface="Calibri" panose="020F0502020204030204" pitchFamily="34" charset="0"/>
                <a:cs typeface="Calibri" panose="020F0502020204030204" pitchFamily="34" charset="0"/>
              </a:rPr>
              <a:t>Perfect Secrecy</a:t>
            </a:r>
            <a:r>
              <a:rPr lang="en-US" sz="2800" b="1" dirty="0">
                <a:solidFill>
                  <a:srgbClr val="0070C0"/>
                </a:solidFill>
                <a:latin typeface="Calibri" panose="020F0502020204030204" pitchFamily="34" charset="0"/>
                <a:cs typeface="Calibri" panose="020F0502020204030204" pitchFamily="34" charset="0"/>
              </a:rPr>
              <a:t> is guaranteed by the </a:t>
            </a:r>
            <a:r>
              <a:rPr lang="en-US" sz="2800" b="1" u="sng" dirty="0">
                <a:solidFill>
                  <a:srgbClr val="0070C0"/>
                </a:solidFill>
                <a:latin typeface="Calibri" panose="020F0502020204030204" pitchFamily="34" charset="0"/>
                <a:cs typeface="Calibri" panose="020F0502020204030204" pitchFamily="34" charset="0"/>
              </a:rPr>
              <a:t>One-time Pad</a:t>
            </a:r>
          </a:p>
        </p:txBody>
      </p:sp>
      <p:sp>
        <p:nvSpPr>
          <p:cNvPr id="5" name="Content Placeholder 2"/>
          <p:cNvSpPr txBox="1">
            <a:spLocks/>
          </p:cNvSpPr>
          <p:nvPr/>
        </p:nvSpPr>
        <p:spPr>
          <a:xfrm>
            <a:off x="152400" y="838200"/>
            <a:ext cx="85344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b="1" dirty="0">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381000" y="5001370"/>
            <a:ext cx="8875568"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u="sng" dirty="0">
                <a:solidFill>
                  <a:srgbClr val="0000FF"/>
                </a:solidFill>
                <a:latin typeface="Calibri" panose="020F0502020204030204" pitchFamily="34" charset="0"/>
                <a:cs typeface="Calibri" panose="020F0502020204030204" pitchFamily="34" charset="0"/>
              </a:rPr>
              <a:t>THE GOOD</a:t>
            </a:r>
            <a:r>
              <a:rPr lang="en-US" sz="2400" dirty="0">
                <a:solidFill>
                  <a:srgbClr val="0000FF"/>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Unbreakable regardless of the power of the adversary  </a:t>
            </a:r>
          </a:p>
        </p:txBody>
      </p:sp>
      <p:sp>
        <p:nvSpPr>
          <p:cNvPr id="7" name="Content Placeholder 2"/>
          <p:cNvSpPr txBox="1">
            <a:spLocks/>
          </p:cNvSpPr>
          <p:nvPr/>
        </p:nvSpPr>
        <p:spPr>
          <a:xfrm>
            <a:off x="457200" y="5616603"/>
            <a:ext cx="8799368"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u="sng" dirty="0">
                <a:solidFill>
                  <a:srgbClr val="FF0000"/>
                </a:solidFill>
                <a:latin typeface="Calibri" panose="020F0502020204030204" pitchFamily="34" charset="0"/>
                <a:cs typeface="Calibri" panose="020F0502020204030204" pitchFamily="34" charset="0"/>
              </a:rPr>
              <a:t>THE BAD</a:t>
            </a:r>
            <a:r>
              <a:rPr lang="en-US" sz="2400" dirty="0">
                <a:solidFill>
                  <a:srgbClr val="FF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Impractical! Needs very, very long shared keys</a:t>
            </a:r>
          </a:p>
        </p:txBody>
      </p:sp>
      <p:sp>
        <p:nvSpPr>
          <p:cNvPr id="8" name="Content Placeholder 2"/>
          <p:cNvSpPr txBox="1">
            <a:spLocks/>
          </p:cNvSpPr>
          <p:nvPr/>
        </p:nvSpPr>
        <p:spPr>
          <a:xfrm>
            <a:off x="457200" y="3657600"/>
            <a:ext cx="8723168" cy="838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Calibri" panose="020F0502020204030204" pitchFamily="34" charset="0"/>
              <a:cs typeface="Calibri" panose="020F0502020204030204" pitchFamily="34" charset="0"/>
            </a:endParaRPr>
          </a:p>
        </p:txBody>
      </p:sp>
      <p:sp>
        <p:nvSpPr>
          <p:cNvPr id="10" name="Slide Number Placeholder 3">
            <a:extLst>
              <a:ext uri="{FF2B5EF4-FFF2-40B4-BE49-F238E27FC236}">
                <a16:creationId xmlns:a16="http://schemas.microsoft.com/office/drawing/2014/main" id="{4E2EFD6B-71CC-4092-8D51-2F753FA6B093}"/>
              </a:ext>
            </a:extLst>
          </p:cNvPr>
          <p:cNvSpPr>
            <a:spLocks noGrp="1"/>
          </p:cNvSpPr>
          <p:nvPr>
            <p:ph type="sldNum" sz="quarter" idx="12"/>
          </p:nvPr>
        </p:nvSpPr>
        <p:spPr>
          <a:xfrm>
            <a:off x="8763000" y="6629400"/>
            <a:ext cx="381000" cy="220362"/>
          </a:xfrm>
        </p:spPr>
        <p:txBody>
          <a:bodyPr/>
          <a:lstStyle/>
          <a:p>
            <a:pPr>
              <a:defRPr/>
            </a:pPr>
            <a:fld id="{B8F5A54C-6434-4C3B-9388-99B9EA1C42C7}" type="slidenum">
              <a:rPr lang="x-none" sz="1000" smtClean="0">
                <a:solidFill>
                  <a:schemeClr val="tx1"/>
                </a:solidFill>
              </a:rPr>
              <a:pPr>
                <a:defRPr/>
              </a:pPr>
              <a:t>41</a:t>
            </a:fld>
            <a:endParaRPr lang="en-US" sz="1000" dirty="0">
              <a:solidFill>
                <a:schemeClr val="tx1"/>
              </a:solidFill>
            </a:endParaRPr>
          </a:p>
        </p:txBody>
      </p:sp>
      <p:sp>
        <p:nvSpPr>
          <p:cNvPr id="12" name="Rectangle 11">
            <a:extLst>
              <a:ext uri="{FF2B5EF4-FFF2-40B4-BE49-F238E27FC236}">
                <a16:creationId xmlns:a16="http://schemas.microsoft.com/office/drawing/2014/main" id="{D217BD88-9ACD-43A6-A9BA-765C5C147EDD}"/>
              </a:ext>
            </a:extLst>
          </p:cNvPr>
          <p:cNvSpPr/>
          <p:nvPr/>
        </p:nvSpPr>
        <p:spPr>
          <a:xfrm>
            <a:off x="685800" y="2310515"/>
            <a:ext cx="7902742" cy="1815882"/>
          </a:xfrm>
          <a:prstGeom prst="rect">
            <a:avLst/>
          </a:prstGeom>
        </p:spPr>
        <p:txBody>
          <a:bodyPr wrap="square">
            <a:spAutoFit/>
          </a:bodyPr>
          <a:lstStyle/>
          <a:p>
            <a:pPr>
              <a:buFontTx/>
              <a:buNone/>
            </a:pPr>
            <a:r>
              <a:rPr lang="en-US" altLang="en-US" sz="2800" b="1" dirty="0">
                <a:solidFill>
                  <a:srgbClr val="0070C0"/>
                </a:solidFill>
              </a:rPr>
              <a:t>Unconditionally secure cryptosystem:</a:t>
            </a:r>
          </a:p>
          <a:p>
            <a:r>
              <a:rPr lang="en-US" altLang="en-US" sz="2800" dirty="0">
                <a:solidFill>
                  <a:srgbClr val="0070C0"/>
                </a:solidFill>
              </a:rPr>
              <a:t>A cryptosystem is unconditionally secure if it cannot be broken even with </a:t>
            </a:r>
            <a:r>
              <a:rPr lang="en-US" altLang="en-US" sz="2800" i="1" dirty="0">
                <a:solidFill>
                  <a:srgbClr val="0070C0"/>
                </a:solidFill>
              </a:rPr>
              <a:t>infinite</a:t>
            </a:r>
            <a:r>
              <a:rPr lang="en-US" altLang="en-US" sz="2800" dirty="0">
                <a:solidFill>
                  <a:srgbClr val="0070C0"/>
                </a:solidFill>
              </a:rPr>
              <a:t> computational resources</a:t>
            </a:r>
          </a:p>
        </p:txBody>
      </p:sp>
    </p:spTree>
    <p:extLst>
      <p:ext uri="{BB962C8B-B14F-4D97-AF65-F5344CB8AC3E}">
        <p14:creationId xmlns:p14="http://schemas.microsoft.com/office/powerpoint/2010/main" val="3124929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 Components</a:t>
            </a:r>
          </a:p>
        </p:txBody>
      </p:sp>
      <p:sp>
        <p:nvSpPr>
          <p:cNvPr id="3" name="Content Placeholder 2"/>
          <p:cNvSpPr>
            <a:spLocks noGrp="1"/>
          </p:cNvSpPr>
          <p:nvPr>
            <p:ph idx="1"/>
          </p:nvPr>
        </p:nvSpPr>
        <p:spPr/>
        <p:txBody>
          <a:bodyPr/>
          <a:lstStyle/>
          <a:p>
            <a:r>
              <a:rPr lang="en-US" dirty="0"/>
              <a:t>All of the previous techniques have two basic components:</a:t>
            </a:r>
          </a:p>
          <a:p>
            <a:pPr lvl="1"/>
            <a:r>
              <a:rPr lang="en-US" b="1" dirty="0"/>
              <a:t>Algorithm</a:t>
            </a:r>
            <a:r>
              <a:rPr lang="en-US" dirty="0"/>
              <a:t>  (What you do to the message)</a:t>
            </a:r>
          </a:p>
          <a:p>
            <a:pPr lvl="1"/>
            <a:r>
              <a:rPr lang="en-US" b="1" dirty="0"/>
              <a:t>Key</a:t>
            </a:r>
            <a:r>
              <a:rPr lang="en-US" dirty="0"/>
              <a:t>  (The secret that you need in order to encrypt/decrypt properly)</a:t>
            </a:r>
          </a:p>
          <a:p>
            <a:pPr lvl="1"/>
            <a:endParaRPr lang="en-US" dirty="0"/>
          </a:p>
          <a:p>
            <a:r>
              <a:rPr lang="en-US" dirty="0"/>
              <a:t>When using these algorithms, the </a:t>
            </a:r>
            <a:r>
              <a:rPr lang="en-US" b="1" dirty="0">
                <a:solidFill>
                  <a:srgbClr val="0070C0"/>
                </a:solidFill>
              </a:rPr>
              <a:t>key is secret</a:t>
            </a:r>
          </a:p>
          <a:p>
            <a:r>
              <a:rPr lang="en-US" dirty="0"/>
              <a:t>The algorithm is not</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42</a:t>
            </a:fld>
            <a:endParaRPr lang="en-US"/>
          </a:p>
        </p:txBody>
      </p:sp>
    </p:spTree>
    <p:extLst>
      <p:ext uri="{BB962C8B-B14F-4D97-AF65-F5344CB8AC3E}">
        <p14:creationId xmlns:p14="http://schemas.microsoft.com/office/powerpoint/2010/main" val="336873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Up</a:t>
            </a:r>
          </a:p>
        </p:txBody>
      </p:sp>
      <p:sp>
        <p:nvSpPr>
          <p:cNvPr id="3" name="Content Placeholder 2"/>
          <p:cNvSpPr>
            <a:spLocks noGrp="1"/>
          </p:cNvSpPr>
          <p:nvPr>
            <p:ph idx="1"/>
          </p:nvPr>
        </p:nvSpPr>
        <p:spPr>
          <a:xfrm>
            <a:off x="304800" y="838200"/>
            <a:ext cx="8610600" cy="6172200"/>
          </a:xfrm>
        </p:spPr>
        <p:txBody>
          <a:bodyPr>
            <a:normAutofit/>
          </a:bodyPr>
          <a:lstStyle/>
          <a:p>
            <a:pPr>
              <a:spcAft>
                <a:spcPts val="1200"/>
              </a:spcAft>
            </a:pPr>
            <a:r>
              <a:rPr lang="en-US" dirty="0"/>
              <a:t>We trust a cryptographic algorithm if lots of smart people can’t break it</a:t>
            </a:r>
          </a:p>
          <a:p>
            <a:pPr>
              <a:spcAft>
                <a:spcPts val="1200"/>
              </a:spcAft>
            </a:pPr>
            <a:r>
              <a:rPr lang="en-US" dirty="0"/>
              <a:t>We looked at three types of simple ciphers:</a:t>
            </a:r>
          </a:p>
          <a:p>
            <a:pPr lvl="1">
              <a:spcAft>
                <a:spcPts val="1200"/>
              </a:spcAft>
            </a:pPr>
            <a:r>
              <a:rPr lang="en-US" dirty="0"/>
              <a:t>Shift Cipher</a:t>
            </a:r>
          </a:p>
          <a:p>
            <a:pPr lvl="1">
              <a:spcAft>
                <a:spcPts val="1200"/>
              </a:spcAft>
            </a:pPr>
            <a:r>
              <a:rPr lang="en-US" dirty="0"/>
              <a:t>Substitution Cipher</a:t>
            </a:r>
          </a:p>
          <a:p>
            <a:pPr lvl="1">
              <a:spcAft>
                <a:spcPts val="1200"/>
              </a:spcAft>
            </a:pPr>
            <a:r>
              <a:rPr lang="en-US" dirty="0"/>
              <a:t>One-Time Pad Cipher</a:t>
            </a:r>
          </a:p>
          <a:p>
            <a:pPr>
              <a:spcAft>
                <a:spcPts val="1200"/>
              </a:spcAft>
            </a:pPr>
            <a:r>
              <a:rPr lang="en-US" dirty="0"/>
              <a:t>They each have an algorithm and a key</a:t>
            </a:r>
          </a:p>
          <a:p>
            <a:pPr>
              <a:spcAft>
                <a:spcPts val="1200"/>
              </a:spcAft>
            </a:pPr>
            <a:r>
              <a:rPr lang="en-US" sz="3000" dirty="0"/>
              <a:t>Long key is required for cryptographic algorithms in order to prevent exhaustive key-search attacks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43</a:t>
            </a:fld>
            <a:endParaRPr lang="en-US"/>
          </a:p>
        </p:txBody>
      </p:sp>
    </p:spTree>
    <p:extLst>
      <p:ext uri="{BB962C8B-B14F-4D97-AF65-F5344CB8AC3E}">
        <p14:creationId xmlns:p14="http://schemas.microsoft.com/office/powerpoint/2010/main" val="3345292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4600-A125-47AB-A82B-DC7F9185323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42706F4-2772-414F-89E3-66A3AA78BC43}"/>
              </a:ext>
            </a:extLst>
          </p:cNvPr>
          <p:cNvSpPr>
            <a:spLocks noGrp="1"/>
          </p:cNvSpPr>
          <p:nvPr>
            <p:ph idx="1"/>
          </p:nvPr>
        </p:nvSpPr>
        <p:spPr/>
        <p:txBody>
          <a:bodyPr/>
          <a:lstStyle/>
          <a:p>
            <a:pPr>
              <a:spcAft>
                <a:spcPts val="1200"/>
              </a:spcAft>
            </a:pPr>
            <a:r>
              <a:rPr lang="en-US" dirty="0" err="1"/>
              <a:t>Cryptool</a:t>
            </a:r>
            <a:r>
              <a:rPr lang="en-US" dirty="0"/>
              <a:t> - Software demonstrating many ancient and modern ciphers</a:t>
            </a:r>
          </a:p>
          <a:p>
            <a:pPr marL="0" indent="0">
              <a:spcAft>
                <a:spcPts val="1200"/>
              </a:spcAft>
              <a:buNone/>
            </a:pPr>
            <a:r>
              <a:rPr lang="en-US" dirty="0">
                <a:hlinkClick r:id="rId2"/>
              </a:rPr>
              <a:t>https://www.cryptool.org/en/</a:t>
            </a:r>
            <a:r>
              <a:rPr lang="en-US" dirty="0"/>
              <a:t> </a:t>
            </a:r>
          </a:p>
          <a:p>
            <a:pPr>
              <a:spcAft>
                <a:spcPts val="1200"/>
              </a:spcAft>
            </a:pPr>
            <a:r>
              <a:rPr lang="en-US" dirty="0"/>
              <a:t>An excellent </a:t>
            </a:r>
            <a:r>
              <a:rPr lang="en-US" u="sng" dirty="0">
                <a:hlinkClick r:id="rId3"/>
              </a:rPr>
              <a:t>one-hour video</a:t>
            </a:r>
            <a:r>
              <a:rPr lang="en-US" dirty="0"/>
              <a:t> summarizing the last 40 years of modern cryptography by Ron </a:t>
            </a:r>
            <a:r>
              <a:rPr lang="en-US" dirty="0" err="1"/>
              <a:t>Rivest</a:t>
            </a:r>
            <a:endParaRPr lang="en-US" dirty="0"/>
          </a:p>
          <a:p>
            <a:pPr>
              <a:spcAft>
                <a:spcPts val="1200"/>
              </a:spcAft>
            </a:pPr>
            <a:r>
              <a:rPr lang="en-US" dirty="0"/>
              <a:t>The </a:t>
            </a:r>
            <a:r>
              <a:rPr lang="en-US" u="sng" dirty="0">
                <a:hlinkClick r:id="rId4"/>
              </a:rPr>
              <a:t>International Association of Cryptographic Research </a:t>
            </a:r>
            <a:r>
              <a:rPr lang="en-US" dirty="0"/>
              <a:t>is the professional organization of cryptographers.</a:t>
            </a:r>
          </a:p>
          <a:p>
            <a:pPr>
              <a:spcAft>
                <a:spcPts val="1200"/>
              </a:spcAft>
            </a:pPr>
            <a:endParaRPr lang="en-US" dirty="0"/>
          </a:p>
        </p:txBody>
      </p:sp>
      <p:sp>
        <p:nvSpPr>
          <p:cNvPr id="4" name="Slide Number Placeholder 3">
            <a:extLst>
              <a:ext uri="{FF2B5EF4-FFF2-40B4-BE49-F238E27FC236}">
                <a16:creationId xmlns:a16="http://schemas.microsoft.com/office/drawing/2014/main" id="{E41FC04B-A4F3-465E-AEDA-1734F73650DC}"/>
              </a:ext>
            </a:extLst>
          </p:cNvPr>
          <p:cNvSpPr>
            <a:spLocks noGrp="1"/>
          </p:cNvSpPr>
          <p:nvPr>
            <p:ph type="sldNum" sz="quarter" idx="12"/>
          </p:nvPr>
        </p:nvSpPr>
        <p:spPr/>
        <p:txBody>
          <a:bodyPr/>
          <a:lstStyle/>
          <a:p>
            <a:pPr>
              <a:defRPr/>
            </a:pPr>
            <a:fld id="{B8F5A54C-6434-4C3B-9388-99B9EA1C42C7}" type="slidenum">
              <a:rPr lang="x-none" smtClean="0"/>
              <a:pPr>
                <a:defRPr/>
              </a:pPr>
              <a:t>44</a:t>
            </a:fld>
            <a:endParaRPr lang="en-US"/>
          </a:p>
        </p:txBody>
      </p:sp>
    </p:spTree>
    <p:extLst>
      <p:ext uri="{BB962C8B-B14F-4D97-AF65-F5344CB8AC3E}">
        <p14:creationId xmlns:p14="http://schemas.microsoft.com/office/powerpoint/2010/main" val="64642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Definition</a:t>
            </a:r>
          </a:p>
        </p:txBody>
      </p:sp>
      <p:sp>
        <p:nvSpPr>
          <p:cNvPr id="3" name="Content Placeholder 2"/>
          <p:cNvSpPr>
            <a:spLocks noGrp="1"/>
          </p:cNvSpPr>
          <p:nvPr>
            <p:ph idx="1"/>
          </p:nvPr>
        </p:nvSpPr>
        <p:spPr>
          <a:xfrm>
            <a:off x="228600" y="685800"/>
            <a:ext cx="8839200" cy="6019800"/>
          </a:xfrm>
        </p:spPr>
        <p:txBody>
          <a:bodyPr/>
          <a:lstStyle/>
          <a:p>
            <a:r>
              <a:rPr lang="en-US" dirty="0"/>
              <a:t>The word Cryptography is Greek</a:t>
            </a:r>
          </a:p>
          <a:p>
            <a:pPr lvl="1"/>
            <a:r>
              <a:rPr lang="en-US" dirty="0"/>
              <a:t>Crypto:  Secret    +    </a:t>
            </a:r>
            <a:r>
              <a:rPr lang="en-US" dirty="0" err="1"/>
              <a:t>Graphy</a:t>
            </a:r>
            <a:r>
              <a:rPr lang="en-US" dirty="0"/>
              <a:t>: Writing</a:t>
            </a:r>
          </a:p>
          <a:p>
            <a:pPr lvl="1"/>
            <a:r>
              <a:rPr lang="en-US" dirty="0"/>
              <a:t>Method to send secret messages using a key</a:t>
            </a:r>
          </a:p>
          <a:p>
            <a:pPr lvl="1"/>
            <a:endParaRPr lang="en-US" dirty="0"/>
          </a:p>
          <a:p>
            <a:r>
              <a:rPr lang="en-US" dirty="0"/>
              <a:t>Basic goal is </a:t>
            </a:r>
            <a:r>
              <a:rPr lang="en-US" b="1" dirty="0">
                <a:solidFill>
                  <a:srgbClr val="0070C0"/>
                </a:solidFill>
              </a:rPr>
              <a:t>Secure communication</a:t>
            </a:r>
          </a:p>
          <a:p>
            <a:pPr lvl="1"/>
            <a:r>
              <a:rPr lang="en-US" sz="2400" dirty="0"/>
              <a:t>Send messages that no one but the expected recipient can read</a:t>
            </a:r>
          </a:p>
          <a:p>
            <a:endParaRPr lang="en-US" sz="2800" dirty="0"/>
          </a:p>
          <a:p>
            <a:r>
              <a:rPr lang="en-US" sz="2800" dirty="0"/>
              <a:t>Many other applications such as:</a:t>
            </a:r>
          </a:p>
          <a:p>
            <a:pPr lvl="1"/>
            <a:r>
              <a:rPr lang="en-US" sz="2400" dirty="0"/>
              <a:t>Cryptocurrency, Blockchains</a:t>
            </a:r>
          </a:p>
          <a:p>
            <a:pPr lvl="1"/>
            <a:r>
              <a:rPr lang="en-US" sz="2400" dirty="0"/>
              <a:t>Authentication</a:t>
            </a:r>
          </a:p>
          <a:p>
            <a:pPr lvl="1"/>
            <a:r>
              <a:rPr lang="en-US" sz="2400" dirty="0"/>
              <a:t>Digital signatures</a:t>
            </a:r>
          </a:p>
          <a:p>
            <a:pPr lvl="1"/>
            <a:r>
              <a:rPr lang="en-US" sz="2400" dirty="0"/>
              <a:t>…</a:t>
            </a:r>
          </a:p>
        </p:txBody>
      </p:sp>
      <p:sp>
        <p:nvSpPr>
          <p:cNvPr id="4" name="Slide Number Placeholder 3"/>
          <p:cNvSpPr>
            <a:spLocks noGrp="1"/>
          </p:cNvSpPr>
          <p:nvPr>
            <p:ph type="sldNum" sz="quarter" idx="12"/>
          </p:nvPr>
        </p:nvSpPr>
        <p:spPr>
          <a:xfrm>
            <a:off x="8763000" y="6614984"/>
            <a:ext cx="381000" cy="220362"/>
          </a:xfrm>
        </p:spPr>
        <p:txBody>
          <a:bodyPr/>
          <a:lstStyle/>
          <a:p>
            <a:pPr>
              <a:defRPr/>
            </a:pPr>
            <a:fld id="{B8F5A54C-6434-4C3B-9388-99B9EA1C42C7}" type="slidenum">
              <a:rPr lang="x-none" smtClean="0"/>
              <a:pPr>
                <a:defRPr/>
              </a:pPr>
              <a:t>5</a:t>
            </a:fld>
            <a:endParaRPr lang="en-US"/>
          </a:p>
        </p:txBody>
      </p:sp>
    </p:spTree>
    <p:extLst>
      <p:ext uri="{BB962C8B-B14F-4D97-AF65-F5344CB8AC3E}">
        <p14:creationId xmlns:p14="http://schemas.microsoft.com/office/powerpoint/2010/main" val="2644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Is Crypto important?</a:t>
            </a:r>
            <a:endParaRPr lang="zh-TW" altLang="en-US" dirty="0"/>
          </a:p>
        </p:txBody>
      </p:sp>
      <p:sp>
        <p:nvSpPr>
          <p:cNvPr id="3" name="內容版面配置區 2"/>
          <p:cNvSpPr>
            <a:spLocks noGrp="1"/>
          </p:cNvSpPr>
          <p:nvPr>
            <p:ph idx="1"/>
          </p:nvPr>
        </p:nvSpPr>
        <p:spPr/>
        <p:txBody>
          <a:bodyPr/>
          <a:lstStyle/>
          <a:p>
            <a:r>
              <a:rPr lang="en-US" altLang="zh-TW" dirty="0"/>
              <a:t>[Fact - wiki] Today, cryptography has become ubiquitous with the development of the Internet. </a:t>
            </a:r>
          </a:p>
          <a:p>
            <a:r>
              <a:rPr lang="en-US" altLang="zh-TW" dirty="0"/>
              <a:t>[Academia] Over 20 years, cryptographers won Turing Award (</a:t>
            </a:r>
            <a:r>
              <a:rPr lang="en-US" altLang="zh-TW" i="1" dirty="0"/>
              <a:t>CS Nobel Prize</a:t>
            </a:r>
            <a:r>
              <a:rPr lang="en-US" altLang="zh-TW" dirty="0"/>
              <a:t>) four times</a:t>
            </a:r>
          </a:p>
        </p:txBody>
      </p:sp>
      <p:sp>
        <p:nvSpPr>
          <p:cNvPr id="4" name="日期版面配置區 3"/>
          <p:cNvSpPr>
            <a:spLocks noGrp="1"/>
          </p:cNvSpPr>
          <p:nvPr>
            <p:ph type="dt" sz="half" idx="10"/>
          </p:nvPr>
        </p:nvSpPr>
        <p:spPr/>
        <p:txBody>
          <a:bodyPr/>
          <a:lstStyle/>
          <a:p>
            <a:r>
              <a:rPr lang="en-US" altLang="zh-TW" dirty="0"/>
              <a:t> </a:t>
            </a:r>
          </a:p>
        </p:txBody>
      </p:sp>
      <p:grpSp>
        <p:nvGrpSpPr>
          <p:cNvPr id="44" name="群組 43"/>
          <p:cNvGrpSpPr/>
          <p:nvPr/>
        </p:nvGrpSpPr>
        <p:grpSpPr>
          <a:xfrm>
            <a:off x="6895264" y="4653136"/>
            <a:ext cx="2129553" cy="1944216"/>
            <a:chOff x="6747764" y="3717032"/>
            <a:chExt cx="2129553" cy="1944216"/>
          </a:xfrm>
        </p:grpSpPr>
        <p:grpSp>
          <p:nvGrpSpPr>
            <p:cNvPr id="40" name="群組 39"/>
            <p:cNvGrpSpPr/>
            <p:nvPr/>
          </p:nvGrpSpPr>
          <p:grpSpPr>
            <a:xfrm>
              <a:off x="6747764" y="3717032"/>
              <a:ext cx="2129553" cy="1944216"/>
              <a:chOff x="323528" y="3717032"/>
              <a:chExt cx="1296144" cy="1944216"/>
            </a:xfrm>
          </p:grpSpPr>
          <p:sp>
            <p:nvSpPr>
              <p:cNvPr id="41" name="圓角矩形 40"/>
              <p:cNvSpPr/>
              <p:nvPr/>
            </p:nvSpPr>
            <p:spPr>
              <a:xfrm>
                <a:off x="323528" y="3717032"/>
                <a:ext cx="1296144"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767871" y="3906128"/>
                <a:ext cx="424608" cy="369332"/>
              </a:xfrm>
              <a:prstGeom prst="rect">
                <a:avLst/>
              </a:prstGeom>
              <a:noFill/>
            </p:spPr>
            <p:txBody>
              <a:bodyPr wrap="none" rtlCol="0">
                <a:spAutoFit/>
              </a:bodyPr>
              <a:lstStyle/>
              <a:p>
                <a:r>
                  <a:rPr lang="en-US" altLang="zh-TW" dirty="0"/>
                  <a:t>2015</a:t>
                </a:r>
                <a:endParaRPr lang="zh-TW" altLang="en-US" dirty="0"/>
              </a:p>
            </p:txBody>
          </p:sp>
        </p:grpSp>
        <p:pic>
          <p:nvPicPr>
            <p:cNvPr id="12" name="Picture 4" descr="https://encrypted-tbn2.gstatic.com/images?q=tbn:ANd9GcQ92xXxqg970d1OBy24CfeO7Hn6Ba-jEvmreoaKsn29U-5TuWRV"/>
            <p:cNvPicPr>
              <a:picLocks noChangeAspect="1" noChangeArrowheads="1"/>
            </p:cNvPicPr>
            <p:nvPr/>
          </p:nvPicPr>
          <p:blipFill rotWithShape="1">
            <a:blip r:embed="rId2">
              <a:extLst>
                <a:ext uri="{28A0092B-C50C-407E-A947-70E740481C1C}">
                  <a14:useLocalDpi xmlns:a14="http://schemas.microsoft.com/office/drawing/2010/main" val="0"/>
                </a:ext>
              </a:extLst>
            </a:blip>
            <a:srcRect t="-1" b="13827"/>
            <a:stretch/>
          </p:blipFill>
          <p:spPr bwMode="auto">
            <a:xfrm>
              <a:off x="6827904" y="4378209"/>
              <a:ext cx="917343" cy="10553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upload.wikimedia.org/wikipedia/commons/d/d4/Martin-Hellma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5868" y="4378209"/>
              <a:ext cx="904604" cy="10553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群組 42"/>
          <p:cNvGrpSpPr/>
          <p:nvPr/>
        </p:nvGrpSpPr>
        <p:grpSpPr>
          <a:xfrm>
            <a:off x="4605050" y="4653136"/>
            <a:ext cx="2129553" cy="1944216"/>
            <a:chOff x="4567292" y="3722929"/>
            <a:chExt cx="2129553" cy="1944216"/>
          </a:xfrm>
        </p:grpSpPr>
        <p:grpSp>
          <p:nvGrpSpPr>
            <p:cNvPr id="34" name="群組 33"/>
            <p:cNvGrpSpPr/>
            <p:nvPr/>
          </p:nvGrpSpPr>
          <p:grpSpPr>
            <a:xfrm>
              <a:off x="4567292" y="3722929"/>
              <a:ext cx="2129553" cy="1944216"/>
              <a:chOff x="323528" y="3717032"/>
              <a:chExt cx="1296144" cy="1944216"/>
            </a:xfrm>
          </p:grpSpPr>
          <p:sp>
            <p:nvSpPr>
              <p:cNvPr id="35" name="圓角矩形 34"/>
              <p:cNvSpPr/>
              <p:nvPr/>
            </p:nvSpPr>
            <p:spPr>
              <a:xfrm>
                <a:off x="323528" y="3717032"/>
                <a:ext cx="1296144"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767871" y="3906128"/>
                <a:ext cx="424608" cy="369332"/>
              </a:xfrm>
              <a:prstGeom prst="rect">
                <a:avLst/>
              </a:prstGeom>
              <a:noFill/>
            </p:spPr>
            <p:txBody>
              <a:bodyPr wrap="none" rtlCol="0">
                <a:spAutoFit/>
              </a:bodyPr>
              <a:lstStyle/>
              <a:p>
                <a:r>
                  <a:rPr lang="en-US" altLang="zh-TW" dirty="0"/>
                  <a:t>2012</a:t>
                </a:r>
                <a:endParaRPr lang="zh-TW" altLang="en-US" dirty="0"/>
              </a:p>
            </p:txBody>
          </p:sp>
        </p:grpSp>
        <p:pic>
          <p:nvPicPr>
            <p:cNvPr id="14" name="Picture 8" descr="http://www.progettonerd.it/images/donne_da_guinnes/Goldwass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854" r="10274"/>
            <a:stretch/>
          </p:blipFill>
          <p:spPr bwMode="auto">
            <a:xfrm>
              <a:off x="4699932" y="4378209"/>
              <a:ext cx="844785" cy="10610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upload.wikimedia.org/wikipedia/commons/thumb/1/14/Silvio_Micali_IMG_0459.jpg/220px-Silvio_Micali_IMG_0459.jpg"/>
            <p:cNvPicPr>
              <a:picLocks noChangeAspect="1" noChangeArrowheads="1"/>
            </p:cNvPicPr>
            <p:nvPr/>
          </p:nvPicPr>
          <p:blipFill rotWithShape="1">
            <a:blip r:embed="rId5">
              <a:extLst>
                <a:ext uri="{28A0092B-C50C-407E-A947-70E740481C1C}">
                  <a14:useLocalDpi xmlns:a14="http://schemas.microsoft.com/office/drawing/2010/main" val="0"/>
                </a:ext>
              </a:extLst>
            </a:blip>
            <a:srcRect l="8070" r="13016"/>
            <a:stretch/>
          </p:blipFill>
          <p:spPr bwMode="auto">
            <a:xfrm>
              <a:off x="5743136" y="4370768"/>
              <a:ext cx="843170" cy="10684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群組 37"/>
          <p:cNvGrpSpPr/>
          <p:nvPr/>
        </p:nvGrpSpPr>
        <p:grpSpPr>
          <a:xfrm>
            <a:off x="1252241" y="4653136"/>
            <a:ext cx="3192838" cy="1944216"/>
            <a:chOff x="1818091" y="3722751"/>
            <a:chExt cx="3192838" cy="1944216"/>
          </a:xfrm>
        </p:grpSpPr>
        <p:grpSp>
          <p:nvGrpSpPr>
            <p:cNvPr id="31" name="群組 30"/>
            <p:cNvGrpSpPr/>
            <p:nvPr/>
          </p:nvGrpSpPr>
          <p:grpSpPr>
            <a:xfrm>
              <a:off x="1818091" y="3722751"/>
              <a:ext cx="3192838" cy="1944216"/>
              <a:chOff x="323528" y="3717032"/>
              <a:chExt cx="1296144" cy="1944216"/>
            </a:xfrm>
          </p:grpSpPr>
          <p:sp>
            <p:nvSpPr>
              <p:cNvPr id="32" name="圓角矩形 31"/>
              <p:cNvSpPr/>
              <p:nvPr/>
            </p:nvSpPr>
            <p:spPr>
              <a:xfrm>
                <a:off x="323528" y="3717032"/>
                <a:ext cx="1296144"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869754" y="3898539"/>
                <a:ext cx="253305" cy="369332"/>
              </a:xfrm>
              <a:prstGeom prst="rect">
                <a:avLst/>
              </a:prstGeom>
              <a:noFill/>
            </p:spPr>
            <p:txBody>
              <a:bodyPr wrap="none" rtlCol="0">
                <a:spAutoFit/>
              </a:bodyPr>
              <a:lstStyle/>
              <a:p>
                <a:r>
                  <a:rPr lang="en-US" altLang="zh-TW" dirty="0"/>
                  <a:t>2002</a:t>
                </a:r>
                <a:endParaRPr lang="zh-TW" altLang="en-US" dirty="0"/>
              </a:p>
            </p:txBody>
          </p:sp>
        </p:grpSp>
        <p:pic>
          <p:nvPicPr>
            <p:cNvPr id="16" name="Picture 14" descr="https://encrypted-tbn3.gstatic.com/images?q=tbn:ANd9GcRKLUACTk2ZNf69qwYJxyS8ifKIxtz4LgrwBWsZ9LVQHkduwfGx"/>
            <p:cNvPicPr>
              <a:picLocks noChangeAspect="1" noChangeArrowheads="1"/>
            </p:cNvPicPr>
            <p:nvPr/>
          </p:nvPicPr>
          <p:blipFill rotWithShape="1">
            <a:blip r:embed="rId6">
              <a:extLst>
                <a:ext uri="{28A0092B-C50C-407E-A947-70E740481C1C}">
                  <a14:useLocalDpi xmlns:a14="http://schemas.microsoft.com/office/drawing/2010/main" val="0"/>
                </a:ext>
              </a:extLst>
            </a:blip>
            <a:srcRect l="8332" t="877" r="7454" b="3176"/>
            <a:stretch/>
          </p:blipFill>
          <p:spPr bwMode="auto">
            <a:xfrm>
              <a:off x="1944415" y="4358766"/>
              <a:ext cx="890390" cy="10144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s://encrypted-tbn0.gstatic.com/images?q=tbn:ANd9GcQ2pNZdGFe8ocWv4RsBUtMt6r9HGJ06l-N_c1IHXY-KY-_Eb_Nb"/>
            <p:cNvPicPr>
              <a:picLocks noChangeAspect="1" noChangeArrowheads="1"/>
            </p:cNvPicPr>
            <p:nvPr/>
          </p:nvPicPr>
          <p:blipFill rotWithShape="1">
            <a:blip r:embed="rId7">
              <a:extLst>
                <a:ext uri="{28A0092B-C50C-407E-A947-70E740481C1C}">
                  <a14:useLocalDpi xmlns:a14="http://schemas.microsoft.com/office/drawing/2010/main" val="0"/>
                </a:ext>
              </a:extLst>
            </a:blip>
            <a:srcRect b="12011"/>
            <a:stretch/>
          </p:blipFill>
          <p:spPr bwMode="auto">
            <a:xfrm>
              <a:off x="2977194" y="4372312"/>
              <a:ext cx="874726" cy="10028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http://pressroom.usc.edu/files/2013/05/7.jpg"/>
            <p:cNvPicPr>
              <a:picLocks noChangeAspect="1" noChangeArrowheads="1"/>
            </p:cNvPicPr>
            <p:nvPr/>
          </p:nvPicPr>
          <p:blipFill rotWithShape="1">
            <a:blip r:embed="rId8">
              <a:extLst>
                <a:ext uri="{28A0092B-C50C-407E-A947-70E740481C1C}">
                  <a14:useLocalDpi xmlns:a14="http://schemas.microsoft.com/office/drawing/2010/main" val="0"/>
                </a:ext>
              </a:extLst>
            </a:blip>
            <a:srcRect l="9617" r="8345"/>
            <a:stretch/>
          </p:blipFill>
          <p:spPr bwMode="auto">
            <a:xfrm>
              <a:off x="4015248" y="4372312"/>
              <a:ext cx="875338" cy="1066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群組 36"/>
          <p:cNvGrpSpPr/>
          <p:nvPr/>
        </p:nvGrpSpPr>
        <p:grpSpPr>
          <a:xfrm>
            <a:off x="87142" y="4653136"/>
            <a:ext cx="1018456" cy="1944216"/>
            <a:chOff x="87142" y="3717032"/>
            <a:chExt cx="1018456" cy="1944216"/>
          </a:xfrm>
        </p:grpSpPr>
        <p:grpSp>
          <p:nvGrpSpPr>
            <p:cNvPr id="22" name="群組 21"/>
            <p:cNvGrpSpPr/>
            <p:nvPr/>
          </p:nvGrpSpPr>
          <p:grpSpPr>
            <a:xfrm>
              <a:off x="87142" y="3717032"/>
              <a:ext cx="1018456" cy="1944216"/>
              <a:chOff x="323528" y="3717032"/>
              <a:chExt cx="1296144" cy="1944216"/>
            </a:xfrm>
          </p:grpSpPr>
          <p:sp>
            <p:nvSpPr>
              <p:cNvPr id="20" name="圓角矩形 19"/>
              <p:cNvSpPr/>
              <p:nvPr/>
            </p:nvSpPr>
            <p:spPr>
              <a:xfrm>
                <a:off x="323528" y="3717032"/>
                <a:ext cx="1296144"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632093" y="3904258"/>
                <a:ext cx="697627" cy="369332"/>
              </a:xfrm>
              <a:prstGeom prst="rect">
                <a:avLst/>
              </a:prstGeom>
              <a:noFill/>
            </p:spPr>
            <p:txBody>
              <a:bodyPr wrap="none" rtlCol="0">
                <a:spAutoFit/>
              </a:bodyPr>
              <a:lstStyle/>
              <a:p>
                <a:r>
                  <a:rPr lang="en-US" altLang="zh-TW" dirty="0"/>
                  <a:t>2000</a:t>
                </a:r>
                <a:endParaRPr lang="zh-TW" altLang="en-US" dirty="0"/>
              </a:p>
            </p:txBody>
          </p:sp>
        </p:grpSp>
        <p:pic>
          <p:nvPicPr>
            <p:cNvPr id="19" name="Picture 22" descr="http://www.al.ics.saitama-u.ac.jp/elc/ccc/wp-content/uploads/sites/3/2015/12/Prof.Yao_-230x300.jpg"/>
            <p:cNvPicPr>
              <a:picLocks noChangeAspect="1" noChangeArrowheads="1"/>
            </p:cNvPicPr>
            <p:nvPr/>
          </p:nvPicPr>
          <p:blipFill rotWithShape="1">
            <a:blip r:embed="rId9">
              <a:extLst>
                <a:ext uri="{28A0092B-C50C-407E-A947-70E740481C1C}">
                  <a14:useLocalDpi xmlns:a14="http://schemas.microsoft.com/office/drawing/2010/main" val="0"/>
                </a:ext>
              </a:extLst>
            </a:blip>
            <a:srcRect l="13082" t="6539" r="12588" b="25078"/>
            <a:stretch/>
          </p:blipFill>
          <p:spPr bwMode="auto">
            <a:xfrm>
              <a:off x="169494" y="4364871"/>
              <a:ext cx="840289" cy="1008346"/>
            </a:xfrm>
            <a:prstGeom prst="rect">
              <a:avLst/>
            </a:prstGeom>
            <a:noFill/>
            <a:extLst>
              <a:ext uri="{909E8E84-426E-40DD-AFC4-6F175D3DCCD1}">
                <a14:hiddenFill xmlns:a14="http://schemas.microsoft.com/office/drawing/2010/main">
                  <a:solidFill>
                    <a:srgbClr val="FFFFFF"/>
                  </a:solidFill>
                </a14:hiddenFill>
              </a:ext>
            </a:extLst>
          </p:spPr>
        </p:pic>
      </p:grpSp>
      <p:pic>
        <p:nvPicPr>
          <p:cNvPr id="45" name="Picture 2" descr="http://files.itproportal.com/wp-content/uploads/2014/11/image.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23032" y="3603500"/>
            <a:ext cx="1697935" cy="955088"/>
          </a:xfrm>
          <a:prstGeom prst="rect">
            <a:avLst/>
          </a:prstGeom>
          <a:noFill/>
          <a:extLst>
            <a:ext uri="{909E8E84-426E-40DD-AFC4-6F175D3DCCD1}">
              <a14:hiddenFill xmlns:a14="http://schemas.microsoft.com/office/drawing/2010/main">
                <a:solidFill>
                  <a:srgbClr val="FFFFFF"/>
                </a:solidFill>
              </a14:hiddenFill>
            </a:ext>
          </a:extLst>
        </p:spPr>
      </p:pic>
      <p:sp>
        <p:nvSpPr>
          <p:cNvPr id="30" name="Slide Number Placeholder 3">
            <a:extLst>
              <a:ext uri="{FF2B5EF4-FFF2-40B4-BE49-F238E27FC236}">
                <a16:creationId xmlns:a16="http://schemas.microsoft.com/office/drawing/2014/main" id="{50940EE7-BFFF-400E-A19F-43C6A2BE18B9}"/>
              </a:ext>
            </a:extLst>
          </p:cNvPr>
          <p:cNvSpPr>
            <a:spLocks noGrp="1"/>
          </p:cNvSpPr>
          <p:nvPr>
            <p:ph type="sldNum" sz="quarter" idx="12"/>
          </p:nvPr>
        </p:nvSpPr>
        <p:spPr>
          <a:xfrm>
            <a:off x="8763000" y="6561438"/>
            <a:ext cx="381000" cy="296562"/>
          </a:xfrm>
        </p:spPr>
        <p:txBody>
          <a:bodyPr/>
          <a:lstStyle/>
          <a:p>
            <a:pPr>
              <a:defRPr/>
            </a:pPr>
            <a:fld id="{B8F5A54C-6434-4C3B-9388-99B9EA1C42C7}" type="slidenum">
              <a:rPr lang="x-none" smtClean="0"/>
              <a:pPr>
                <a:defRPr/>
              </a:pPr>
              <a:t>6</a:t>
            </a:fld>
            <a:endParaRPr lang="en-US"/>
          </a:p>
        </p:txBody>
      </p:sp>
    </p:spTree>
    <p:extLst>
      <p:ext uri="{BB962C8B-B14F-4D97-AF65-F5344CB8AC3E}">
        <p14:creationId xmlns:p14="http://schemas.microsoft.com/office/powerpoint/2010/main" val="275912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258041" y="1085710"/>
            <a:ext cx="8610600" cy="5715000"/>
          </a:xfrm>
        </p:spPr>
        <p:txBody>
          <a:bodyPr/>
          <a:lstStyle/>
          <a:p>
            <a:r>
              <a:rPr lang="en-US" dirty="0"/>
              <a:t>Plaintext:  A message in its original form</a:t>
            </a:r>
          </a:p>
          <a:p>
            <a:r>
              <a:rPr lang="en-US" dirty="0"/>
              <a:t>Ciphertext: A message in encrypted form</a:t>
            </a:r>
          </a:p>
          <a:p>
            <a:r>
              <a:rPr lang="en-US" dirty="0"/>
              <a:t>Encryption: Transforming PT to CT</a:t>
            </a:r>
          </a:p>
          <a:p>
            <a:r>
              <a:rPr lang="en-US" dirty="0"/>
              <a:t>Decryption: Transforming CT to PT</a:t>
            </a:r>
          </a:p>
          <a:p>
            <a:r>
              <a:rPr lang="en-US" dirty="0"/>
              <a:t>Encryption Algorithm / Cipher: The method used for encryption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7</a:t>
            </a:fld>
            <a:endParaRPr lang="en-US"/>
          </a:p>
        </p:txBody>
      </p:sp>
    </p:spTree>
    <p:extLst>
      <p:ext uri="{BB962C8B-B14F-4D97-AF65-F5344CB8AC3E}">
        <p14:creationId xmlns:p14="http://schemas.microsoft.com/office/powerpoint/2010/main" val="195087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ußzeilenplatzhalter 4">
            <a:extLst>
              <a:ext uri="{FF2B5EF4-FFF2-40B4-BE49-F238E27FC236}">
                <a16:creationId xmlns:a16="http://schemas.microsoft.com/office/drawing/2014/main" id="{1FBAC030-968D-4DAC-84A0-5D075467F9F3}"/>
              </a:ext>
            </a:extLst>
          </p:cNvPr>
          <p:cNvSpPr>
            <a:spLocks noGrp="1"/>
          </p:cNvSpPr>
          <p:nvPr>
            <p:ph type="ftr" sz="quarter" idx="11"/>
          </p:nvPr>
        </p:nvSpPr>
        <p:spPr>
          <a:xfrm>
            <a:off x="2555874" y="6574415"/>
            <a:ext cx="4321175"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b="0" i="0" u="none" strike="noStrike" kern="1200" cap="none" spc="0" normalizeH="0" baseline="0" noProof="0" dirty="0">
                <a:ln>
                  <a:noFill/>
                </a:ln>
                <a:solidFill>
                  <a:schemeClr val="bg1">
                    <a:lumMod val="65000"/>
                  </a:schemeClr>
                </a:solidFill>
                <a:effectLst/>
                <a:uLnTx/>
                <a:uFillTx/>
                <a:latin typeface="Calibri" panose="020F0502020204030204" pitchFamily="34" charset="0"/>
                <a:cs typeface="Calibri" panose="020F0502020204030204" pitchFamily="34" charset="0"/>
              </a:rPr>
              <a:t>Chapter 1 of </a:t>
            </a:r>
            <a:r>
              <a:rPr kumimoji="0" lang="de-DE" altLang="en-US" b="0" i="1" u="none" strike="noStrike" kern="1200" cap="none" spc="0" normalizeH="0" baseline="0" noProof="0" dirty="0">
                <a:ln>
                  <a:noFill/>
                </a:ln>
                <a:solidFill>
                  <a:schemeClr val="bg1">
                    <a:lumMod val="65000"/>
                  </a:schemeClr>
                </a:solidFill>
                <a:effectLst/>
                <a:uLnTx/>
                <a:uFillTx/>
                <a:latin typeface="Calibri" panose="020F0502020204030204" pitchFamily="34" charset="0"/>
                <a:cs typeface="Calibri" panose="020F0502020204030204" pitchFamily="34" charset="0"/>
              </a:rPr>
              <a:t>Understanding Cryptography</a:t>
            </a:r>
            <a:r>
              <a:rPr kumimoji="0" lang="de-DE" altLang="en-US" b="0" i="0" u="none" strike="noStrike" kern="1200" cap="none" spc="0" normalizeH="0" baseline="0" noProof="0" dirty="0">
                <a:ln>
                  <a:noFill/>
                </a:ln>
                <a:solidFill>
                  <a:schemeClr val="bg1">
                    <a:lumMod val="65000"/>
                  </a:schemeClr>
                </a:solidFill>
                <a:effectLst/>
                <a:uLnTx/>
                <a:uFillTx/>
                <a:latin typeface="Calibri" panose="020F0502020204030204" pitchFamily="34" charset="0"/>
                <a:cs typeface="Calibri" panose="020F0502020204030204" pitchFamily="34" charset="0"/>
              </a:rPr>
              <a:t> by Christof Paar and Jan Pelzl</a:t>
            </a:r>
          </a:p>
        </p:txBody>
      </p:sp>
      <p:sp>
        <p:nvSpPr>
          <p:cNvPr id="23556" name="Rectangle 4">
            <a:extLst>
              <a:ext uri="{FF2B5EF4-FFF2-40B4-BE49-F238E27FC236}">
                <a16:creationId xmlns:a16="http://schemas.microsoft.com/office/drawing/2014/main" id="{59742279-D807-4EC3-8312-F86720237932}"/>
              </a:ext>
            </a:extLst>
          </p:cNvPr>
          <p:cNvSpPr>
            <a:spLocks noGrp="1" noChangeArrowheads="1"/>
          </p:cNvSpPr>
          <p:nvPr>
            <p:ph type="title"/>
          </p:nvPr>
        </p:nvSpPr>
        <p:spPr>
          <a:xfrm>
            <a:off x="1269205" y="111920"/>
            <a:ext cx="6462713" cy="515937"/>
          </a:xfrm>
        </p:spPr>
        <p:txBody>
          <a:bodyPr/>
          <a:lstStyle/>
          <a:p>
            <a:pPr marL="0" indent="0" algn="ctr">
              <a:buNone/>
            </a:pPr>
            <a:r>
              <a:rPr lang="de-DE" altLang="en-US" sz="4000" dirty="0">
                <a:solidFill>
                  <a:srgbClr val="0070C0"/>
                </a:solidFill>
                <a:latin typeface="Calibri" panose="020F0502020204030204" pitchFamily="34" charset="0"/>
                <a:ea typeface="Tahoma" panose="020B0604030504040204" pitchFamily="34" charset="0"/>
                <a:cs typeface="Calibri" panose="020F0502020204030204" pitchFamily="34" charset="0"/>
              </a:rPr>
              <a:t>Symmetric Cryptography</a:t>
            </a:r>
          </a:p>
        </p:txBody>
      </p:sp>
      <p:sp>
        <p:nvSpPr>
          <p:cNvPr id="23557" name="Rectangle 5">
            <a:extLst>
              <a:ext uri="{FF2B5EF4-FFF2-40B4-BE49-F238E27FC236}">
                <a16:creationId xmlns:a16="http://schemas.microsoft.com/office/drawing/2014/main" id="{24FB52E3-3047-40FF-BEB0-03EE7CFB8AB2}"/>
              </a:ext>
            </a:extLst>
          </p:cNvPr>
          <p:cNvSpPr>
            <a:spLocks noGrp="1" noChangeArrowheads="1"/>
          </p:cNvSpPr>
          <p:nvPr>
            <p:ph type="body" idx="1"/>
          </p:nvPr>
        </p:nvSpPr>
        <p:spPr>
          <a:xfrm>
            <a:off x="323850" y="921544"/>
            <a:ext cx="7251700" cy="736099"/>
          </a:xfrm>
        </p:spPr>
        <p:txBody>
          <a:bodyPr/>
          <a:lstStyle/>
          <a:p>
            <a:r>
              <a:rPr lang="de-DE" altLang="en-US" sz="1800" dirty="0">
                <a:latin typeface="Calibri" panose="020F0502020204030204" pitchFamily="34" charset="0"/>
                <a:cs typeface="Calibri" panose="020F0502020204030204" pitchFamily="34" charset="0"/>
              </a:rPr>
              <a:t>Alternative names: </a:t>
            </a:r>
            <a:r>
              <a:rPr lang="de-DE" altLang="en-US" sz="1800" b="1" dirty="0">
                <a:latin typeface="Calibri" panose="020F0502020204030204" pitchFamily="34" charset="0"/>
                <a:cs typeface="Calibri" panose="020F0502020204030204" pitchFamily="34" charset="0"/>
              </a:rPr>
              <a:t>private-key</a:t>
            </a:r>
            <a:r>
              <a:rPr lang="de-DE" altLang="en-US" sz="1800" dirty="0">
                <a:latin typeface="Calibri" panose="020F0502020204030204" pitchFamily="34" charset="0"/>
                <a:cs typeface="Calibri" panose="020F0502020204030204" pitchFamily="34" charset="0"/>
              </a:rPr>
              <a:t>, </a:t>
            </a:r>
            <a:r>
              <a:rPr lang="de-DE" altLang="en-US" sz="1800" b="1" dirty="0">
                <a:latin typeface="Calibri" panose="020F0502020204030204" pitchFamily="34" charset="0"/>
                <a:cs typeface="Calibri" panose="020F0502020204030204" pitchFamily="34" charset="0"/>
              </a:rPr>
              <a:t>single-key </a:t>
            </a:r>
            <a:r>
              <a:rPr lang="de-DE" altLang="en-US" sz="1800" dirty="0">
                <a:latin typeface="Calibri" panose="020F0502020204030204" pitchFamily="34" charset="0"/>
                <a:cs typeface="Calibri" panose="020F0502020204030204" pitchFamily="34" charset="0"/>
              </a:rPr>
              <a:t>or </a:t>
            </a:r>
            <a:r>
              <a:rPr lang="de-DE" altLang="en-US" sz="1800" b="1" dirty="0">
                <a:latin typeface="Calibri" panose="020F0502020204030204" pitchFamily="34" charset="0"/>
                <a:cs typeface="Calibri" panose="020F0502020204030204" pitchFamily="34" charset="0"/>
              </a:rPr>
              <a:t>secret-key </a:t>
            </a:r>
            <a:r>
              <a:rPr lang="de-DE" altLang="en-US" sz="1800" dirty="0">
                <a:latin typeface="Calibri" panose="020F0502020204030204" pitchFamily="34" charset="0"/>
                <a:cs typeface="Calibri" panose="020F0502020204030204" pitchFamily="34" charset="0"/>
              </a:rPr>
              <a:t>cryptography.</a:t>
            </a:r>
          </a:p>
          <a:p>
            <a:endParaRPr lang="de-DE" altLang="en-US" sz="1800" dirty="0">
              <a:latin typeface="Calibri" panose="020F0502020204030204" pitchFamily="34" charset="0"/>
              <a:cs typeface="Calibri" panose="020F0502020204030204" pitchFamily="34" charset="0"/>
            </a:endParaRPr>
          </a:p>
        </p:txBody>
      </p:sp>
      <p:sp>
        <p:nvSpPr>
          <p:cNvPr id="23558" name="AutoShape 6">
            <a:extLst>
              <a:ext uri="{FF2B5EF4-FFF2-40B4-BE49-F238E27FC236}">
                <a16:creationId xmlns:a16="http://schemas.microsoft.com/office/drawing/2014/main" id="{D809EC83-05B8-4AF6-8FDA-76A20F464167}"/>
              </a:ext>
            </a:extLst>
          </p:cNvPr>
          <p:cNvSpPr>
            <a:spLocks noChangeArrowheads="1"/>
          </p:cNvSpPr>
          <p:nvPr/>
        </p:nvSpPr>
        <p:spPr bwMode="auto">
          <a:xfrm>
            <a:off x="2339975" y="4352925"/>
            <a:ext cx="1439863" cy="142875"/>
          </a:xfrm>
          <a:prstGeom prst="flowChartMagneticDrum">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2" name="Group 13">
            <a:extLst>
              <a:ext uri="{FF2B5EF4-FFF2-40B4-BE49-F238E27FC236}">
                <a16:creationId xmlns:a16="http://schemas.microsoft.com/office/drawing/2014/main" id="{70AC4D3A-678F-45DA-9160-DC3425B23F60}"/>
              </a:ext>
            </a:extLst>
          </p:cNvPr>
          <p:cNvGrpSpPr>
            <a:grpSpLocks/>
          </p:cNvGrpSpPr>
          <p:nvPr/>
        </p:nvGrpSpPr>
        <p:grpSpPr bwMode="auto">
          <a:xfrm>
            <a:off x="323850" y="3343275"/>
            <a:ext cx="1152525" cy="720725"/>
            <a:chOff x="884" y="1026"/>
            <a:chExt cx="726" cy="454"/>
          </a:xfrm>
        </p:grpSpPr>
        <p:sp>
          <p:nvSpPr>
            <p:cNvPr id="23575" name="AutoShape 14">
              <a:extLst>
                <a:ext uri="{FF2B5EF4-FFF2-40B4-BE49-F238E27FC236}">
                  <a16:creationId xmlns:a16="http://schemas.microsoft.com/office/drawing/2014/main" id="{45D45AFF-134C-4B96-BF74-79844F6AB3A5}"/>
                </a:ext>
              </a:extLst>
            </p:cNvPr>
            <p:cNvSpPr>
              <a:spLocks noChangeArrowheads="1"/>
            </p:cNvSpPr>
            <p:nvPr/>
          </p:nvSpPr>
          <p:spPr bwMode="auto">
            <a:xfrm>
              <a:off x="884" y="1026"/>
              <a:ext cx="726" cy="45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576" name="Text Box 15">
              <a:extLst>
                <a:ext uri="{FF2B5EF4-FFF2-40B4-BE49-F238E27FC236}">
                  <a16:creationId xmlns:a16="http://schemas.microsoft.com/office/drawing/2014/main" id="{230D0112-04DF-48D4-B005-B8F843F02A86}"/>
                </a:ext>
              </a:extLst>
            </p:cNvPr>
            <p:cNvSpPr txBox="1">
              <a:spLocks noChangeArrowheads="1"/>
            </p:cNvSpPr>
            <p:nvPr/>
          </p:nvSpPr>
          <p:spPr bwMode="auto">
            <a:xfrm>
              <a:off x="952" y="1177"/>
              <a:ext cx="6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Alice</a:t>
              </a:r>
            </a:p>
          </p:txBody>
        </p:sp>
      </p:grpSp>
      <p:grpSp>
        <p:nvGrpSpPr>
          <p:cNvPr id="3" name="Group 16">
            <a:extLst>
              <a:ext uri="{FF2B5EF4-FFF2-40B4-BE49-F238E27FC236}">
                <a16:creationId xmlns:a16="http://schemas.microsoft.com/office/drawing/2014/main" id="{D73EFC89-7B64-45C3-9D36-1AAD2CF10D73}"/>
              </a:ext>
            </a:extLst>
          </p:cNvPr>
          <p:cNvGrpSpPr>
            <a:grpSpLocks/>
          </p:cNvGrpSpPr>
          <p:nvPr/>
        </p:nvGrpSpPr>
        <p:grpSpPr bwMode="auto">
          <a:xfrm>
            <a:off x="7524750" y="3343275"/>
            <a:ext cx="1152525" cy="720725"/>
            <a:chOff x="884" y="1026"/>
            <a:chExt cx="726" cy="454"/>
          </a:xfrm>
        </p:grpSpPr>
        <p:sp>
          <p:nvSpPr>
            <p:cNvPr id="23573" name="AutoShape 17">
              <a:extLst>
                <a:ext uri="{FF2B5EF4-FFF2-40B4-BE49-F238E27FC236}">
                  <a16:creationId xmlns:a16="http://schemas.microsoft.com/office/drawing/2014/main" id="{C98DBBDF-5772-47B5-A873-3A859C9B0D6B}"/>
                </a:ext>
              </a:extLst>
            </p:cNvPr>
            <p:cNvSpPr>
              <a:spLocks noChangeArrowheads="1"/>
            </p:cNvSpPr>
            <p:nvPr/>
          </p:nvSpPr>
          <p:spPr bwMode="auto">
            <a:xfrm>
              <a:off x="884" y="1026"/>
              <a:ext cx="726" cy="45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574" name="Text Box 18">
              <a:extLst>
                <a:ext uri="{FF2B5EF4-FFF2-40B4-BE49-F238E27FC236}">
                  <a16:creationId xmlns:a16="http://schemas.microsoft.com/office/drawing/2014/main" id="{0B8AB2E1-D396-4E80-90A7-543D2469E898}"/>
                </a:ext>
              </a:extLst>
            </p:cNvPr>
            <p:cNvSpPr txBox="1">
              <a:spLocks noChangeArrowheads="1"/>
            </p:cNvSpPr>
            <p:nvPr/>
          </p:nvSpPr>
          <p:spPr bwMode="auto">
            <a:xfrm>
              <a:off x="924" y="1183"/>
              <a:ext cx="6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Bob</a:t>
              </a:r>
            </a:p>
          </p:txBody>
        </p:sp>
      </p:grpSp>
      <p:grpSp>
        <p:nvGrpSpPr>
          <p:cNvPr id="4" name="Group 19">
            <a:extLst>
              <a:ext uri="{FF2B5EF4-FFF2-40B4-BE49-F238E27FC236}">
                <a16:creationId xmlns:a16="http://schemas.microsoft.com/office/drawing/2014/main" id="{D5E110C5-6242-4660-9851-F2FCAC56440A}"/>
              </a:ext>
            </a:extLst>
          </p:cNvPr>
          <p:cNvGrpSpPr>
            <a:grpSpLocks/>
          </p:cNvGrpSpPr>
          <p:nvPr/>
        </p:nvGrpSpPr>
        <p:grpSpPr bwMode="auto">
          <a:xfrm>
            <a:off x="4140200" y="1790700"/>
            <a:ext cx="1152525" cy="720725"/>
            <a:chOff x="884" y="1026"/>
            <a:chExt cx="726" cy="454"/>
          </a:xfrm>
        </p:grpSpPr>
        <p:sp>
          <p:nvSpPr>
            <p:cNvPr id="23571" name="AutoShape 20">
              <a:extLst>
                <a:ext uri="{FF2B5EF4-FFF2-40B4-BE49-F238E27FC236}">
                  <a16:creationId xmlns:a16="http://schemas.microsoft.com/office/drawing/2014/main" id="{E043422C-511D-45B8-8C22-1714CA410262}"/>
                </a:ext>
              </a:extLst>
            </p:cNvPr>
            <p:cNvSpPr>
              <a:spLocks noChangeArrowheads="1"/>
            </p:cNvSpPr>
            <p:nvPr/>
          </p:nvSpPr>
          <p:spPr bwMode="auto">
            <a:xfrm>
              <a:off x="884" y="1026"/>
              <a:ext cx="726" cy="454"/>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572" name="Text Box 21">
              <a:extLst>
                <a:ext uri="{FF2B5EF4-FFF2-40B4-BE49-F238E27FC236}">
                  <a16:creationId xmlns:a16="http://schemas.microsoft.com/office/drawing/2014/main" id="{B3F16A8B-1BCD-4DDD-9051-5CCC7AC5336B}"/>
                </a:ext>
              </a:extLst>
            </p:cNvPr>
            <p:cNvSpPr txBox="1">
              <a:spLocks noChangeArrowheads="1"/>
            </p:cNvSpPr>
            <p:nvPr/>
          </p:nvSpPr>
          <p:spPr bwMode="auto">
            <a:xfrm>
              <a:off x="930" y="1071"/>
              <a:ext cx="63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Eve</a:t>
              </a:r>
              <a:br>
                <a:rPr kumimoji="0" lang="de-DE" altLang="en-US" sz="1800" b="0"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br>
              <a:r>
                <a:rPr kumimoji="0" lang="de-DE" altLang="en-US" sz="1800" b="0"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(bad guy)</a:t>
              </a:r>
            </a:p>
          </p:txBody>
        </p:sp>
      </p:grpSp>
      <p:sp>
        <p:nvSpPr>
          <p:cNvPr id="500762" name="Line 26">
            <a:extLst>
              <a:ext uri="{FF2B5EF4-FFF2-40B4-BE49-F238E27FC236}">
                <a16:creationId xmlns:a16="http://schemas.microsoft.com/office/drawing/2014/main" id="{5E320D16-0191-4811-8F1F-D94F65C6236C}"/>
              </a:ext>
            </a:extLst>
          </p:cNvPr>
          <p:cNvSpPr>
            <a:spLocks noChangeShapeType="1"/>
          </p:cNvSpPr>
          <p:nvPr/>
        </p:nvSpPr>
        <p:spPr bwMode="auto">
          <a:xfrm>
            <a:off x="1476375" y="3703638"/>
            <a:ext cx="6048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500765" name="Line 29">
            <a:extLst>
              <a:ext uri="{FF2B5EF4-FFF2-40B4-BE49-F238E27FC236}">
                <a16:creationId xmlns:a16="http://schemas.microsoft.com/office/drawing/2014/main" id="{B8273B37-E5A7-4D73-969D-DD9F9840E153}"/>
              </a:ext>
            </a:extLst>
          </p:cNvPr>
          <p:cNvSpPr>
            <a:spLocks noChangeShapeType="1"/>
          </p:cNvSpPr>
          <p:nvPr/>
        </p:nvSpPr>
        <p:spPr bwMode="auto">
          <a:xfrm flipV="1">
            <a:off x="4716463" y="2479675"/>
            <a:ext cx="0" cy="12239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500766" name="Text Box 30">
            <a:extLst>
              <a:ext uri="{FF2B5EF4-FFF2-40B4-BE49-F238E27FC236}">
                <a16:creationId xmlns:a16="http://schemas.microsoft.com/office/drawing/2014/main" id="{19B3739A-8674-4F0E-A8FB-D8F834BAA46E}"/>
              </a:ext>
            </a:extLst>
          </p:cNvPr>
          <p:cNvSpPr txBox="1">
            <a:spLocks noChangeArrowheads="1"/>
          </p:cNvSpPr>
          <p:nvPr/>
        </p:nvSpPr>
        <p:spPr bwMode="auto">
          <a:xfrm>
            <a:off x="1692275" y="3703638"/>
            <a:ext cx="1186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t>
            </a:r>
          </a:p>
        </p:txBody>
      </p:sp>
      <p:sp>
        <p:nvSpPr>
          <p:cNvPr id="500768" name="Text Box 32">
            <a:extLst>
              <a:ext uri="{FF2B5EF4-FFF2-40B4-BE49-F238E27FC236}">
                <a16:creationId xmlns:a16="http://schemas.microsoft.com/office/drawing/2014/main" id="{A660F642-9E30-46FC-9100-948380FB16E2}"/>
              </a:ext>
            </a:extLst>
          </p:cNvPr>
          <p:cNvSpPr txBox="1">
            <a:spLocks noChangeArrowheads="1"/>
          </p:cNvSpPr>
          <p:nvPr/>
        </p:nvSpPr>
        <p:spPr bwMode="auto">
          <a:xfrm>
            <a:off x="7164388" y="3703638"/>
            <a:ext cx="1186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t>
            </a:r>
          </a:p>
        </p:txBody>
      </p:sp>
      <p:grpSp>
        <p:nvGrpSpPr>
          <p:cNvPr id="5" name="Group 33">
            <a:extLst>
              <a:ext uri="{FF2B5EF4-FFF2-40B4-BE49-F238E27FC236}">
                <a16:creationId xmlns:a16="http://schemas.microsoft.com/office/drawing/2014/main" id="{BE3C75D7-F153-40D6-826F-6F003131ED2A}"/>
              </a:ext>
            </a:extLst>
          </p:cNvPr>
          <p:cNvGrpSpPr>
            <a:grpSpLocks/>
          </p:cNvGrpSpPr>
          <p:nvPr/>
        </p:nvGrpSpPr>
        <p:grpSpPr bwMode="auto">
          <a:xfrm>
            <a:off x="3708400" y="2119313"/>
            <a:ext cx="3671888" cy="2089150"/>
            <a:chOff x="2336" y="1071"/>
            <a:chExt cx="2313" cy="1316"/>
          </a:xfrm>
        </p:grpSpPr>
        <p:sp>
          <p:nvSpPr>
            <p:cNvPr id="23568" name="AutoShape 34">
              <a:extLst>
                <a:ext uri="{FF2B5EF4-FFF2-40B4-BE49-F238E27FC236}">
                  <a16:creationId xmlns:a16="http://schemas.microsoft.com/office/drawing/2014/main" id="{1D521B15-4F6D-4CA3-9151-8D1823387F9B}"/>
                </a:ext>
              </a:extLst>
            </p:cNvPr>
            <p:cNvSpPr>
              <a:spLocks noChangeArrowheads="1"/>
            </p:cNvSpPr>
            <p:nvPr/>
          </p:nvSpPr>
          <p:spPr bwMode="auto">
            <a:xfrm>
              <a:off x="2336" y="1752"/>
              <a:ext cx="1043" cy="635"/>
            </a:xfrm>
            <a:prstGeom prst="cloudCallout">
              <a:avLst>
                <a:gd name="adj1" fmla="val -23537"/>
                <a:gd name="adj2" fmla="val 35199"/>
              </a:avLst>
            </a:prstGeom>
            <a:solidFill>
              <a:srgbClr val="FFCC00">
                <a:alpha val="50195"/>
              </a:srgbClr>
            </a:solidFill>
            <a:ln w="9525">
              <a:solidFill>
                <a:schemeClr val="tx1"/>
              </a:solidFill>
              <a:round/>
              <a:headEnd/>
              <a:tailEnd/>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569" name="Line 35">
              <a:extLst>
                <a:ext uri="{FF2B5EF4-FFF2-40B4-BE49-F238E27FC236}">
                  <a16:creationId xmlns:a16="http://schemas.microsoft.com/office/drawing/2014/main" id="{D3183EF3-3EF1-4F4A-876E-B92EC16BB941}"/>
                </a:ext>
              </a:extLst>
            </p:cNvPr>
            <p:cNvSpPr>
              <a:spLocks noChangeShapeType="1"/>
            </p:cNvSpPr>
            <p:nvPr/>
          </p:nvSpPr>
          <p:spPr bwMode="auto">
            <a:xfrm flipH="1">
              <a:off x="3334" y="1298"/>
              <a:ext cx="408"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570" name="Text Box 36">
              <a:extLst>
                <a:ext uri="{FF2B5EF4-FFF2-40B4-BE49-F238E27FC236}">
                  <a16:creationId xmlns:a16="http://schemas.microsoft.com/office/drawing/2014/main" id="{A80DAAC1-8C8E-48FF-AF2C-C24B1C007625}"/>
                </a:ext>
              </a:extLst>
            </p:cNvPr>
            <p:cNvSpPr txBox="1">
              <a:spLocks noChangeArrowheads="1"/>
            </p:cNvSpPr>
            <p:nvPr/>
          </p:nvSpPr>
          <p:spPr bwMode="auto">
            <a:xfrm>
              <a:off x="3651" y="1071"/>
              <a:ext cx="9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Unsecure channel </a:t>
              </a:r>
              <a:br>
                <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(e.g. Internet)</a:t>
              </a:r>
            </a:p>
          </p:txBody>
        </p:sp>
      </p:grpSp>
      <p:sp>
        <p:nvSpPr>
          <p:cNvPr id="500773" name="Rectangle 37">
            <a:extLst>
              <a:ext uri="{FF2B5EF4-FFF2-40B4-BE49-F238E27FC236}">
                <a16:creationId xmlns:a16="http://schemas.microsoft.com/office/drawing/2014/main" id="{408236CB-313E-4630-A364-15AFA06532AB}"/>
              </a:ext>
            </a:extLst>
          </p:cNvPr>
          <p:cNvSpPr>
            <a:spLocks noChangeArrowheads="1"/>
          </p:cNvSpPr>
          <p:nvPr/>
        </p:nvSpPr>
        <p:spPr bwMode="auto">
          <a:xfrm>
            <a:off x="431800" y="4619279"/>
            <a:ext cx="8331200" cy="135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Statement:</a:t>
            </a: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r>
            <a:br>
              <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1) Alice and Bob would like to communicate via an unsecure channel (e.g., Internet)</a:t>
            </a:r>
            <a:b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de-DE"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2) A malicious third party Eve (the bad guy) has channel access but should not be able to understand the exchanges messages</a:t>
            </a:r>
            <a:endParaRPr kumimoji="0" lang="de-DE" altLang="en-US"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FF48B7A-5A71-4BA1-A6BD-7496CA82FE20}"/>
              </a:ext>
            </a:extLst>
          </p:cNvPr>
          <p:cNvPicPr>
            <a:picLocks noChangeAspect="1"/>
          </p:cNvPicPr>
          <p:nvPr/>
        </p:nvPicPr>
        <p:blipFill>
          <a:blip r:embed="rId3"/>
          <a:stretch>
            <a:fillRect/>
          </a:stretch>
        </p:blipFill>
        <p:spPr>
          <a:xfrm>
            <a:off x="7790358" y="2820437"/>
            <a:ext cx="681628" cy="670561"/>
          </a:xfrm>
          <a:prstGeom prst="rect">
            <a:avLst/>
          </a:prstGeom>
        </p:spPr>
      </p:pic>
      <p:pic>
        <p:nvPicPr>
          <p:cNvPr id="10" name="Picture 9">
            <a:extLst>
              <a:ext uri="{FF2B5EF4-FFF2-40B4-BE49-F238E27FC236}">
                <a16:creationId xmlns:a16="http://schemas.microsoft.com/office/drawing/2014/main" id="{416C5714-07A0-4895-AB67-7AD5F2CBEF43}"/>
              </a:ext>
            </a:extLst>
          </p:cNvPr>
          <p:cNvPicPr>
            <a:picLocks noChangeAspect="1"/>
          </p:cNvPicPr>
          <p:nvPr/>
        </p:nvPicPr>
        <p:blipFill>
          <a:blip r:embed="rId4"/>
          <a:stretch>
            <a:fillRect/>
          </a:stretch>
        </p:blipFill>
        <p:spPr>
          <a:xfrm>
            <a:off x="3997325" y="1646239"/>
            <a:ext cx="431800" cy="480310"/>
          </a:xfrm>
          <a:prstGeom prst="rect">
            <a:avLst/>
          </a:prstGeom>
        </p:spPr>
      </p:pic>
      <p:pic>
        <p:nvPicPr>
          <p:cNvPr id="11" name="Picture 10">
            <a:extLst>
              <a:ext uri="{FF2B5EF4-FFF2-40B4-BE49-F238E27FC236}">
                <a16:creationId xmlns:a16="http://schemas.microsoft.com/office/drawing/2014/main" id="{EFBF729F-FD53-4F46-B167-E011A76E5602}"/>
              </a:ext>
            </a:extLst>
          </p:cNvPr>
          <p:cNvPicPr>
            <a:picLocks noChangeAspect="1"/>
          </p:cNvPicPr>
          <p:nvPr/>
        </p:nvPicPr>
        <p:blipFill>
          <a:blip r:embed="rId5"/>
          <a:stretch>
            <a:fillRect/>
          </a:stretch>
        </p:blipFill>
        <p:spPr>
          <a:xfrm>
            <a:off x="539749" y="2716525"/>
            <a:ext cx="762006" cy="819156"/>
          </a:xfrm>
          <a:prstGeom prst="rect">
            <a:avLst/>
          </a:prstGeom>
        </p:spPr>
      </p:pic>
      <p:sp>
        <p:nvSpPr>
          <p:cNvPr id="31" name="Slide Number Placeholder 3">
            <a:extLst>
              <a:ext uri="{FF2B5EF4-FFF2-40B4-BE49-F238E27FC236}">
                <a16:creationId xmlns:a16="http://schemas.microsoft.com/office/drawing/2014/main" id="{015615D1-5CD3-4F53-979B-024C695A4245}"/>
              </a:ext>
            </a:extLst>
          </p:cNvPr>
          <p:cNvSpPr txBox="1">
            <a:spLocks/>
          </p:cNvSpPr>
          <p:nvPr/>
        </p:nvSpPr>
        <p:spPr>
          <a:xfrm>
            <a:off x="8763000" y="6614984"/>
            <a:ext cx="381000" cy="220362"/>
          </a:xfrm>
          <a:prstGeom prst="rect">
            <a:avLst/>
          </a:prstGeom>
        </p:spPr>
        <p:txBody>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defRPr/>
            </a:pPr>
            <a:fld id="{B8F5A54C-6434-4C3B-9388-99B9EA1C42C7}" type="slidenum">
              <a:rPr lang="x-none" sz="1000" smtClean="0">
                <a:solidFill>
                  <a:schemeClr val="tx1"/>
                </a:solidFill>
                <a:latin typeface="Calibri" panose="020F0502020204030204" pitchFamily="34" charset="0"/>
                <a:cs typeface="Calibri" panose="020F0502020204030204" pitchFamily="34" charset="0"/>
              </a:rPr>
              <a:pPr algn="r">
                <a:defRPr/>
              </a:pPr>
              <a:t>8</a:t>
            </a:fld>
            <a:endParaRPr lang="en-US" sz="10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00766"/>
                                        </p:tgtEl>
                                        <p:attrNameLst>
                                          <p:attrName>style.visibility</p:attrName>
                                        </p:attrNameLst>
                                      </p:cBhvr>
                                      <p:to>
                                        <p:strVal val="visible"/>
                                      </p:to>
                                    </p:set>
                                    <p:animEffect transition="in" filter="dissolve">
                                      <p:cBhvr>
                                        <p:cTn id="13" dur="500"/>
                                        <p:tgtEl>
                                          <p:spTgt spid="500766"/>
                                        </p:tgtEl>
                                      </p:cBhvr>
                                    </p:animEffect>
                                  </p:childTnLst>
                                </p:cTn>
                              </p:par>
                              <p:par>
                                <p:cTn id="14" presetID="9" presetClass="entr" presetSubtype="0" fill="hold" nodeType="withEffect">
                                  <p:stCondLst>
                                    <p:cond delay="0"/>
                                  </p:stCondLst>
                                  <p:childTnLst>
                                    <p:set>
                                      <p:cBhvr>
                                        <p:cTn id="15" dur="1" fill="hold">
                                          <p:stCondLst>
                                            <p:cond delay="0"/>
                                          </p:stCondLst>
                                        </p:cTn>
                                        <p:tgtEl>
                                          <p:spTgt spid="500762"/>
                                        </p:tgtEl>
                                        <p:attrNameLst>
                                          <p:attrName>style.visibility</p:attrName>
                                        </p:attrNameLst>
                                      </p:cBhvr>
                                      <p:to>
                                        <p:strVal val="visible"/>
                                      </p:to>
                                    </p:set>
                                    <p:animEffect transition="in" filter="dissolve">
                                      <p:cBhvr>
                                        <p:cTn id="16" dur="500"/>
                                        <p:tgtEl>
                                          <p:spTgt spid="50076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00768"/>
                                        </p:tgtEl>
                                        <p:attrNameLst>
                                          <p:attrName>style.visibility</p:attrName>
                                        </p:attrNameLst>
                                      </p:cBhvr>
                                      <p:to>
                                        <p:strVal val="visible"/>
                                      </p:to>
                                    </p:set>
                                    <p:animEffect transition="in" filter="dissolve">
                                      <p:cBhvr>
                                        <p:cTn id="20" dur="500"/>
                                        <p:tgtEl>
                                          <p:spTgt spid="5007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00765"/>
                                        </p:tgtEl>
                                        <p:attrNameLst>
                                          <p:attrName>style.visibility</p:attrName>
                                        </p:attrNameLst>
                                      </p:cBhvr>
                                      <p:to>
                                        <p:strVal val="visible"/>
                                      </p:to>
                                    </p:set>
                                    <p:animEffect transition="in" filter="dissolve">
                                      <p:cBhvr>
                                        <p:cTn id="25" dur="500"/>
                                        <p:tgtEl>
                                          <p:spTgt spid="500765"/>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0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66" grpId="0"/>
      <p:bldP spid="500768" grpId="0"/>
      <p:bldP spid="5007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ußzeilenplatzhalter 4">
            <a:extLst>
              <a:ext uri="{FF2B5EF4-FFF2-40B4-BE49-F238E27FC236}">
                <a16:creationId xmlns:a16="http://schemas.microsoft.com/office/drawing/2014/main" id="{70510C7D-C59F-4DBC-B295-32CEAFAA03A2}"/>
              </a:ext>
            </a:extLst>
          </p:cNvPr>
          <p:cNvSpPr>
            <a:spLocks noGrp="1"/>
          </p:cNvSpPr>
          <p:nvPr>
            <p:ph type="ftr" sz="quarter" idx="11"/>
          </p:nvPr>
        </p:nvSpPr>
        <p:spPr>
          <a:xfrm>
            <a:off x="3355876" y="6569075"/>
            <a:ext cx="4321175" cy="260350"/>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de-DE" altLang="en-US" dirty="0">
                <a:solidFill>
                  <a:schemeClr val="bg1">
                    <a:lumMod val="65000"/>
                  </a:schemeClr>
                </a:solidFill>
                <a:latin typeface="Calibri" panose="020F0502020204030204" pitchFamily="34" charset="0"/>
                <a:cs typeface="Calibri" panose="020F0502020204030204" pitchFamily="34" charset="0"/>
              </a:rPr>
              <a:t>Chapter 1 of Understanding Cryptography by Christof Paar and Jan Pelzl</a:t>
            </a:r>
          </a:p>
        </p:txBody>
      </p:sp>
      <p:sp>
        <p:nvSpPr>
          <p:cNvPr id="24580" name="Rectangle 5">
            <a:extLst>
              <a:ext uri="{FF2B5EF4-FFF2-40B4-BE49-F238E27FC236}">
                <a16:creationId xmlns:a16="http://schemas.microsoft.com/office/drawing/2014/main" id="{17AF2615-EB5C-4864-8AAE-AD02607C8F43}"/>
              </a:ext>
            </a:extLst>
          </p:cNvPr>
          <p:cNvSpPr>
            <a:spLocks noGrp="1" noChangeArrowheads="1"/>
          </p:cNvSpPr>
          <p:nvPr>
            <p:ph type="title"/>
          </p:nvPr>
        </p:nvSpPr>
        <p:spPr>
          <a:xfrm>
            <a:off x="1420813" y="65088"/>
            <a:ext cx="6462712" cy="515937"/>
          </a:xfrm>
        </p:spPr>
        <p:txBody>
          <a:bodyPr/>
          <a:lstStyle/>
          <a:p>
            <a:pPr marL="0" indent="0" algn="ctr">
              <a:buNone/>
            </a:pPr>
            <a:r>
              <a:rPr lang="de-DE" altLang="en-US" sz="4000" dirty="0">
                <a:solidFill>
                  <a:srgbClr val="0070C0"/>
                </a:solidFill>
                <a:latin typeface="Calibri" panose="020F0502020204030204" pitchFamily="34" charset="0"/>
                <a:ea typeface="Tahoma" panose="020B0604030504040204" pitchFamily="34" charset="0"/>
                <a:cs typeface="Calibri" panose="020F0502020204030204" pitchFamily="34" charset="0"/>
              </a:rPr>
              <a:t>Symmetric Cryptography</a:t>
            </a:r>
          </a:p>
        </p:txBody>
      </p:sp>
      <p:grpSp>
        <p:nvGrpSpPr>
          <p:cNvPr id="24581" name="Group 9">
            <a:extLst>
              <a:ext uri="{FF2B5EF4-FFF2-40B4-BE49-F238E27FC236}">
                <a16:creationId xmlns:a16="http://schemas.microsoft.com/office/drawing/2014/main" id="{970DDC6A-642C-4006-AB02-5CB66643B161}"/>
              </a:ext>
            </a:extLst>
          </p:cNvPr>
          <p:cNvGrpSpPr>
            <a:grpSpLocks/>
          </p:cNvGrpSpPr>
          <p:nvPr/>
        </p:nvGrpSpPr>
        <p:grpSpPr bwMode="auto">
          <a:xfrm>
            <a:off x="682625" y="2838450"/>
            <a:ext cx="1152525" cy="720725"/>
            <a:chOff x="884" y="1026"/>
            <a:chExt cx="726" cy="454"/>
          </a:xfrm>
        </p:grpSpPr>
        <p:sp>
          <p:nvSpPr>
            <p:cNvPr id="24617" name="AutoShape 7">
              <a:extLst>
                <a:ext uri="{FF2B5EF4-FFF2-40B4-BE49-F238E27FC236}">
                  <a16:creationId xmlns:a16="http://schemas.microsoft.com/office/drawing/2014/main" id="{49AFFF81-5B89-419B-87C1-46B878DD02A9}"/>
                </a:ext>
              </a:extLst>
            </p:cNvPr>
            <p:cNvSpPr>
              <a:spLocks noChangeArrowheads="1"/>
            </p:cNvSpPr>
            <p:nvPr/>
          </p:nvSpPr>
          <p:spPr bwMode="auto">
            <a:xfrm>
              <a:off x="884" y="1026"/>
              <a:ext cx="726" cy="45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618" name="Text Box 8">
              <a:extLst>
                <a:ext uri="{FF2B5EF4-FFF2-40B4-BE49-F238E27FC236}">
                  <a16:creationId xmlns:a16="http://schemas.microsoft.com/office/drawing/2014/main" id="{3532C689-1ADF-444E-94B3-2D4814DCD062}"/>
                </a:ext>
              </a:extLst>
            </p:cNvPr>
            <p:cNvSpPr txBox="1">
              <a:spLocks noChangeArrowheads="1"/>
            </p:cNvSpPr>
            <p:nvPr/>
          </p:nvSpPr>
          <p:spPr bwMode="auto">
            <a:xfrm>
              <a:off x="910" y="1171"/>
              <a:ext cx="6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Alice</a:t>
              </a:r>
            </a:p>
          </p:txBody>
        </p:sp>
      </p:grpSp>
      <p:grpSp>
        <p:nvGrpSpPr>
          <p:cNvPr id="24582" name="Group 10">
            <a:extLst>
              <a:ext uri="{FF2B5EF4-FFF2-40B4-BE49-F238E27FC236}">
                <a16:creationId xmlns:a16="http://schemas.microsoft.com/office/drawing/2014/main" id="{E584EBCB-C169-4A54-B40C-06EB5A20BA10}"/>
              </a:ext>
            </a:extLst>
          </p:cNvPr>
          <p:cNvGrpSpPr>
            <a:grpSpLocks/>
          </p:cNvGrpSpPr>
          <p:nvPr/>
        </p:nvGrpSpPr>
        <p:grpSpPr bwMode="auto">
          <a:xfrm>
            <a:off x="7883525" y="2838450"/>
            <a:ext cx="1152525" cy="720725"/>
            <a:chOff x="884" y="1026"/>
            <a:chExt cx="726" cy="454"/>
          </a:xfrm>
        </p:grpSpPr>
        <p:sp>
          <p:nvSpPr>
            <p:cNvPr id="24615" name="AutoShape 11">
              <a:extLst>
                <a:ext uri="{FF2B5EF4-FFF2-40B4-BE49-F238E27FC236}">
                  <a16:creationId xmlns:a16="http://schemas.microsoft.com/office/drawing/2014/main" id="{0C2B3466-AFA6-4D61-8F94-4806F9E91DA9}"/>
                </a:ext>
              </a:extLst>
            </p:cNvPr>
            <p:cNvSpPr>
              <a:spLocks noChangeArrowheads="1"/>
            </p:cNvSpPr>
            <p:nvPr/>
          </p:nvSpPr>
          <p:spPr bwMode="auto">
            <a:xfrm>
              <a:off x="884" y="1026"/>
              <a:ext cx="726" cy="45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616" name="Text Box 12">
              <a:extLst>
                <a:ext uri="{FF2B5EF4-FFF2-40B4-BE49-F238E27FC236}">
                  <a16:creationId xmlns:a16="http://schemas.microsoft.com/office/drawing/2014/main" id="{D8C8A416-55D8-4A1D-947B-1B5BE5CA7624}"/>
                </a:ext>
              </a:extLst>
            </p:cNvPr>
            <p:cNvSpPr txBox="1">
              <a:spLocks noChangeArrowheads="1"/>
            </p:cNvSpPr>
            <p:nvPr/>
          </p:nvSpPr>
          <p:spPr bwMode="auto">
            <a:xfrm>
              <a:off x="954" y="1189"/>
              <a:ext cx="6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Bob</a:t>
              </a:r>
            </a:p>
          </p:txBody>
        </p:sp>
      </p:grpSp>
      <p:grpSp>
        <p:nvGrpSpPr>
          <p:cNvPr id="24583" name="Group 13">
            <a:extLst>
              <a:ext uri="{FF2B5EF4-FFF2-40B4-BE49-F238E27FC236}">
                <a16:creationId xmlns:a16="http://schemas.microsoft.com/office/drawing/2014/main" id="{2A96CAA9-4755-43A9-B255-DEB12731924B}"/>
              </a:ext>
            </a:extLst>
          </p:cNvPr>
          <p:cNvGrpSpPr>
            <a:grpSpLocks/>
          </p:cNvGrpSpPr>
          <p:nvPr/>
        </p:nvGrpSpPr>
        <p:grpSpPr bwMode="auto">
          <a:xfrm>
            <a:off x="4498975" y="1039812"/>
            <a:ext cx="1152525" cy="720725"/>
            <a:chOff x="884" y="1026"/>
            <a:chExt cx="726" cy="454"/>
          </a:xfrm>
        </p:grpSpPr>
        <p:sp>
          <p:nvSpPr>
            <p:cNvPr id="24613" name="AutoShape 14">
              <a:extLst>
                <a:ext uri="{FF2B5EF4-FFF2-40B4-BE49-F238E27FC236}">
                  <a16:creationId xmlns:a16="http://schemas.microsoft.com/office/drawing/2014/main" id="{27809A05-53A7-4B31-A3FD-E51F030DE14B}"/>
                </a:ext>
              </a:extLst>
            </p:cNvPr>
            <p:cNvSpPr>
              <a:spLocks noChangeArrowheads="1"/>
            </p:cNvSpPr>
            <p:nvPr/>
          </p:nvSpPr>
          <p:spPr bwMode="auto">
            <a:xfrm>
              <a:off x="884" y="1026"/>
              <a:ext cx="726" cy="454"/>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614" name="Text Box 15">
              <a:extLst>
                <a:ext uri="{FF2B5EF4-FFF2-40B4-BE49-F238E27FC236}">
                  <a16:creationId xmlns:a16="http://schemas.microsoft.com/office/drawing/2014/main" id="{A6FE3F8C-9830-447C-A6E1-3359BCF0C922}"/>
                </a:ext>
              </a:extLst>
            </p:cNvPr>
            <p:cNvSpPr txBox="1">
              <a:spLocks noChangeArrowheads="1"/>
            </p:cNvSpPr>
            <p:nvPr/>
          </p:nvSpPr>
          <p:spPr bwMode="auto">
            <a:xfrm>
              <a:off x="930" y="1071"/>
              <a:ext cx="63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Eve</a:t>
              </a:r>
              <a:br>
                <a:rPr kumimoji="0" lang="de-DE"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br>
              <a:r>
                <a:rPr kumimoji="0" lang="de-DE"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(bad guy)</a:t>
              </a:r>
            </a:p>
          </p:txBody>
        </p:sp>
      </p:grpSp>
      <p:sp>
        <p:nvSpPr>
          <p:cNvPr id="24584" name="Rectangle 16">
            <a:extLst>
              <a:ext uri="{FF2B5EF4-FFF2-40B4-BE49-F238E27FC236}">
                <a16:creationId xmlns:a16="http://schemas.microsoft.com/office/drawing/2014/main" id="{22853F33-039C-4822-AE5B-A46D50FD7CEC}"/>
              </a:ext>
            </a:extLst>
          </p:cNvPr>
          <p:cNvSpPr>
            <a:spLocks noChangeArrowheads="1"/>
          </p:cNvSpPr>
          <p:nvPr/>
        </p:nvSpPr>
        <p:spPr bwMode="auto">
          <a:xfrm>
            <a:off x="2409825" y="2911475"/>
            <a:ext cx="1511300"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85" name="Text Box 17">
            <a:extLst>
              <a:ext uri="{FF2B5EF4-FFF2-40B4-BE49-F238E27FC236}">
                <a16:creationId xmlns:a16="http://schemas.microsoft.com/office/drawing/2014/main" id="{D2A39794-D7EC-4854-9199-D8E79DD398A3}"/>
              </a:ext>
            </a:extLst>
          </p:cNvPr>
          <p:cNvSpPr txBox="1">
            <a:spLocks noChangeArrowheads="1"/>
          </p:cNvSpPr>
          <p:nvPr/>
        </p:nvSpPr>
        <p:spPr bwMode="auto">
          <a:xfrm>
            <a:off x="2409825" y="2982912"/>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Encryption</a:t>
            </a:r>
            <a:b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e( )</a:t>
            </a:r>
          </a:p>
        </p:txBody>
      </p:sp>
      <p:sp>
        <p:nvSpPr>
          <p:cNvPr id="24587" name="Rectangle 23">
            <a:extLst>
              <a:ext uri="{FF2B5EF4-FFF2-40B4-BE49-F238E27FC236}">
                <a16:creationId xmlns:a16="http://schemas.microsoft.com/office/drawing/2014/main" id="{BDE5DF91-637A-4C49-81A1-B304A82134ED}"/>
              </a:ext>
            </a:extLst>
          </p:cNvPr>
          <p:cNvSpPr>
            <a:spLocks noChangeArrowheads="1"/>
          </p:cNvSpPr>
          <p:nvPr/>
        </p:nvSpPr>
        <p:spPr bwMode="auto">
          <a:xfrm>
            <a:off x="5867400" y="2911475"/>
            <a:ext cx="1511300"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88" name="Text Box 24">
            <a:extLst>
              <a:ext uri="{FF2B5EF4-FFF2-40B4-BE49-F238E27FC236}">
                <a16:creationId xmlns:a16="http://schemas.microsoft.com/office/drawing/2014/main" id="{57665C2A-D778-4DCD-97DD-0247A4098970}"/>
              </a:ext>
            </a:extLst>
          </p:cNvPr>
          <p:cNvSpPr txBox="1">
            <a:spLocks noChangeArrowheads="1"/>
          </p:cNvSpPr>
          <p:nvPr/>
        </p:nvSpPr>
        <p:spPr bwMode="auto">
          <a:xfrm>
            <a:off x="5867400" y="2982912"/>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Decryption</a:t>
            </a:r>
            <a:b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de-DE"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d( )</a:t>
            </a:r>
          </a:p>
        </p:txBody>
      </p:sp>
      <p:grpSp>
        <p:nvGrpSpPr>
          <p:cNvPr id="24589" name="Group 40">
            <a:extLst>
              <a:ext uri="{FF2B5EF4-FFF2-40B4-BE49-F238E27FC236}">
                <a16:creationId xmlns:a16="http://schemas.microsoft.com/office/drawing/2014/main" id="{3DC36CE8-5CFB-4FE5-9FE7-13404574FE55}"/>
              </a:ext>
            </a:extLst>
          </p:cNvPr>
          <p:cNvGrpSpPr>
            <a:grpSpLocks/>
          </p:cNvGrpSpPr>
          <p:nvPr/>
        </p:nvGrpSpPr>
        <p:grpSpPr bwMode="auto">
          <a:xfrm>
            <a:off x="4210050" y="4495800"/>
            <a:ext cx="1657350" cy="685800"/>
            <a:chOff x="2426" y="2886"/>
            <a:chExt cx="1044" cy="432"/>
          </a:xfrm>
        </p:grpSpPr>
        <p:sp>
          <p:nvSpPr>
            <p:cNvPr id="24609" name="AutoShape 25">
              <a:extLst>
                <a:ext uri="{FF2B5EF4-FFF2-40B4-BE49-F238E27FC236}">
                  <a16:creationId xmlns:a16="http://schemas.microsoft.com/office/drawing/2014/main" id="{8814FBBA-0B2B-4B1A-BE38-52F71DB1ADB0}"/>
                </a:ext>
              </a:extLst>
            </p:cNvPr>
            <p:cNvSpPr>
              <a:spLocks noChangeArrowheads="1"/>
            </p:cNvSpPr>
            <p:nvPr/>
          </p:nvSpPr>
          <p:spPr bwMode="auto">
            <a:xfrm>
              <a:off x="2562" y="2886"/>
              <a:ext cx="772" cy="272"/>
            </a:xfrm>
            <a:prstGeom prst="flowChartMagneticDrum">
              <a:avLst/>
            </a:prstGeom>
            <a:solidFill>
              <a:schemeClr val="bg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610" name="Text Box 26">
              <a:extLst>
                <a:ext uri="{FF2B5EF4-FFF2-40B4-BE49-F238E27FC236}">
                  <a16:creationId xmlns:a16="http://schemas.microsoft.com/office/drawing/2014/main" id="{7654661F-9854-4C1C-AA3A-A8EAF6EE4D37}"/>
                </a:ext>
              </a:extLst>
            </p:cNvPr>
            <p:cNvSpPr txBox="1">
              <a:spLocks noChangeArrowheads="1"/>
            </p:cNvSpPr>
            <p:nvPr/>
          </p:nvSpPr>
          <p:spPr bwMode="auto">
            <a:xfrm>
              <a:off x="2426" y="3203"/>
              <a:ext cx="10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Secure Channel</a:t>
              </a:r>
            </a:p>
          </p:txBody>
        </p:sp>
      </p:grpSp>
      <p:sp>
        <p:nvSpPr>
          <p:cNvPr id="24590" name="Line 28">
            <a:extLst>
              <a:ext uri="{FF2B5EF4-FFF2-40B4-BE49-F238E27FC236}">
                <a16:creationId xmlns:a16="http://schemas.microsoft.com/office/drawing/2014/main" id="{E92E088D-1B33-45D8-A58E-2F8F8511FB76}"/>
              </a:ext>
            </a:extLst>
          </p:cNvPr>
          <p:cNvSpPr>
            <a:spLocks noChangeShapeType="1"/>
          </p:cNvSpPr>
          <p:nvPr/>
        </p:nvSpPr>
        <p:spPr bwMode="auto">
          <a:xfrm>
            <a:off x="1835150" y="3198812"/>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1" name="Line 29">
            <a:extLst>
              <a:ext uri="{FF2B5EF4-FFF2-40B4-BE49-F238E27FC236}">
                <a16:creationId xmlns:a16="http://schemas.microsoft.com/office/drawing/2014/main" id="{179287FC-3804-4EFD-9F45-2D683A344875}"/>
              </a:ext>
            </a:extLst>
          </p:cNvPr>
          <p:cNvSpPr>
            <a:spLocks noChangeShapeType="1"/>
          </p:cNvSpPr>
          <p:nvPr/>
        </p:nvSpPr>
        <p:spPr bwMode="auto">
          <a:xfrm>
            <a:off x="3922713" y="3198812"/>
            <a:ext cx="1944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2" name="Line 30">
            <a:extLst>
              <a:ext uri="{FF2B5EF4-FFF2-40B4-BE49-F238E27FC236}">
                <a16:creationId xmlns:a16="http://schemas.microsoft.com/office/drawing/2014/main" id="{876588D7-CA9C-41BE-929B-DB2AFC44E129}"/>
              </a:ext>
            </a:extLst>
          </p:cNvPr>
          <p:cNvSpPr>
            <a:spLocks noChangeShapeType="1"/>
          </p:cNvSpPr>
          <p:nvPr/>
        </p:nvSpPr>
        <p:spPr bwMode="auto">
          <a:xfrm>
            <a:off x="7378700" y="3198812"/>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3" name="Line 31">
            <a:extLst>
              <a:ext uri="{FF2B5EF4-FFF2-40B4-BE49-F238E27FC236}">
                <a16:creationId xmlns:a16="http://schemas.microsoft.com/office/drawing/2014/main" id="{D99E353C-95AD-42C1-9495-4D812F940DB7}"/>
              </a:ext>
            </a:extLst>
          </p:cNvPr>
          <p:cNvSpPr>
            <a:spLocks noChangeShapeType="1"/>
          </p:cNvSpPr>
          <p:nvPr/>
        </p:nvSpPr>
        <p:spPr bwMode="auto">
          <a:xfrm flipV="1">
            <a:off x="5075238" y="1758950"/>
            <a:ext cx="0" cy="14398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4" name="Line 32">
            <a:extLst>
              <a:ext uri="{FF2B5EF4-FFF2-40B4-BE49-F238E27FC236}">
                <a16:creationId xmlns:a16="http://schemas.microsoft.com/office/drawing/2014/main" id="{CD6D1394-FD74-4838-A362-AA16ED2B8980}"/>
              </a:ext>
            </a:extLst>
          </p:cNvPr>
          <p:cNvSpPr>
            <a:spLocks noChangeShapeType="1"/>
          </p:cNvSpPr>
          <p:nvPr/>
        </p:nvSpPr>
        <p:spPr bwMode="auto">
          <a:xfrm flipV="1">
            <a:off x="3200398" y="3471861"/>
            <a:ext cx="1591" cy="1239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5" name="Line 33">
            <a:extLst>
              <a:ext uri="{FF2B5EF4-FFF2-40B4-BE49-F238E27FC236}">
                <a16:creationId xmlns:a16="http://schemas.microsoft.com/office/drawing/2014/main" id="{6E01DA0C-61CE-47F3-923D-9C8EE0AE784C}"/>
              </a:ext>
            </a:extLst>
          </p:cNvPr>
          <p:cNvSpPr>
            <a:spLocks noChangeShapeType="1"/>
          </p:cNvSpPr>
          <p:nvPr/>
        </p:nvSpPr>
        <p:spPr bwMode="auto">
          <a:xfrm>
            <a:off x="3201986" y="4711700"/>
            <a:ext cx="34575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6" name="Line 34">
            <a:extLst>
              <a:ext uri="{FF2B5EF4-FFF2-40B4-BE49-F238E27FC236}">
                <a16:creationId xmlns:a16="http://schemas.microsoft.com/office/drawing/2014/main" id="{1D03780E-E2F2-4D41-81C4-104029B5CCA4}"/>
              </a:ext>
            </a:extLst>
          </p:cNvPr>
          <p:cNvSpPr>
            <a:spLocks noChangeShapeType="1"/>
          </p:cNvSpPr>
          <p:nvPr/>
        </p:nvSpPr>
        <p:spPr bwMode="auto">
          <a:xfrm flipV="1">
            <a:off x="6659563" y="3487737"/>
            <a:ext cx="0"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7" name="Text Box 35">
            <a:extLst>
              <a:ext uri="{FF2B5EF4-FFF2-40B4-BE49-F238E27FC236}">
                <a16:creationId xmlns:a16="http://schemas.microsoft.com/office/drawing/2014/main" id="{EA8C1A3A-3B8F-4C92-B53A-958A269AA215}"/>
              </a:ext>
            </a:extLst>
          </p:cNvPr>
          <p:cNvSpPr txBox="1">
            <a:spLocks noChangeArrowheads="1"/>
          </p:cNvSpPr>
          <p:nvPr/>
        </p:nvSpPr>
        <p:spPr bwMode="auto">
          <a:xfrm>
            <a:off x="3275013" y="3848100"/>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de-DE"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K</a:t>
            </a:r>
          </a:p>
        </p:txBody>
      </p:sp>
      <p:sp>
        <p:nvSpPr>
          <p:cNvPr id="24598" name="Text Box 36">
            <a:extLst>
              <a:ext uri="{FF2B5EF4-FFF2-40B4-BE49-F238E27FC236}">
                <a16:creationId xmlns:a16="http://schemas.microsoft.com/office/drawing/2014/main" id="{5CDC5AAB-23BE-42F0-903C-DDC957F97BB2}"/>
              </a:ext>
            </a:extLst>
          </p:cNvPr>
          <p:cNvSpPr txBox="1">
            <a:spLocks noChangeArrowheads="1"/>
          </p:cNvSpPr>
          <p:nvPr/>
        </p:nvSpPr>
        <p:spPr bwMode="auto">
          <a:xfrm>
            <a:off x="2051050" y="3198812"/>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t>
            </a:r>
          </a:p>
        </p:txBody>
      </p:sp>
      <p:sp>
        <p:nvSpPr>
          <p:cNvPr id="24599" name="Text Box 37">
            <a:extLst>
              <a:ext uri="{FF2B5EF4-FFF2-40B4-BE49-F238E27FC236}">
                <a16:creationId xmlns:a16="http://schemas.microsoft.com/office/drawing/2014/main" id="{6FFCEE29-D188-4345-AEFF-612550168B2B}"/>
              </a:ext>
            </a:extLst>
          </p:cNvPr>
          <p:cNvSpPr txBox="1">
            <a:spLocks noChangeArrowheads="1"/>
          </p:cNvSpPr>
          <p:nvPr/>
        </p:nvSpPr>
        <p:spPr bwMode="auto">
          <a:xfrm>
            <a:off x="4859338" y="3198812"/>
            <a:ext cx="166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altLang="en-US" sz="1800" i="1" dirty="0">
                <a:solidFill>
                  <a:srgbClr val="000000"/>
                </a:solidFill>
              </a:rPr>
              <a:t>C</a:t>
            </a:r>
            <a:endPar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4600" name="Text Box 38">
            <a:extLst>
              <a:ext uri="{FF2B5EF4-FFF2-40B4-BE49-F238E27FC236}">
                <a16:creationId xmlns:a16="http://schemas.microsoft.com/office/drawing/2014/main" id="{3CA4840C-C291-4B86-9EB7-925628FC0E87}"/>
              </a:ext>
            </a:extLst>
          </p:cNvPr>
          <p:cNvSpPr txBox="1">
            <a:spLocks noChangeArrowheads="1"/>
          </p:cNvSpPr>
          <p:nvPr/>
        </p:nvSpPr>
        <p:spPr bwMode="auto">
          <a:xfrm>
            <a:off x="6731000" y="3848100"/>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de-DE"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K</a:t>
            </a:r>
          </a:p>
        </p:txBody>
      </p:sp>
      <p:sp>
        <p:nvSpPr>
          <p:cNvPr id="24601" name="Text Box 39">
            <a:extLst>
              <a:ext uri="{FF2B5EF4-FFF2-40B4-BE49-F238E27FC236}">
                <a16:creationId xmlns:a16="http://schemas.microsoft.com/office/drawing/2014/main" id="{077FCBE9-4B03-48D3-A4B2-91F3436D8E86}"/>
              </a:ext>
            </a:extLst>
          </p:cNvPr>
          <p:cNvSpPr txBox="1">
            <a:spLocks noChangeArrowheads="1"/>
          </p:cNvSpPr>
          <p:nvPr/>
        </p:nvSpPr>
        <p:spPr bwMode="auto">
          <a:xfrm>
            <a:off x="7523163" y="3198812"/>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t>
            </a:r>
          </a:p>
        </p:txBody>
      </p:sp>
      <p:grpSp>
        <p:nvGrpSpPr>
          <p:cNvPr id="24602" name="Group 45">
            <a:extLst>
              <a:ext uri="{FF2B5EF4-FFF2-40B4-BE49-F238E27FC236}">
                <a16:creationId xmlns:a16="http://schemas.microsoft.com/office/drawing/2014/main" id="{BF7F45ED-00ED-4838-9F56-BDF77ABD67E0}"/>
              </a:ext>
            </a:extLst>
          </p:cNvPr>
          <p:cNvGrpSpPr>
            <a:grpSpLocks/>
          </p:cNvGrpSpPr>
          <p:nvPr/>
        </p:nvGrpSpPr>
        <p:grpSpPr bwMode="auto">
          <a:xfrm>
            <a:off x="4078287" y="1614487"/>
            <a:ext cx="3660775" cy="2057400"/>
            <a:chOff x="2343" y="1071"/>
            <a:chExt cx="2306" cy="1296"/>
          </a:xfrm>
        </p:grpSpPr>
        <p:sp>
          <p:nvSpPr>
            <p:cNvPr id="24606" name="AutoShape 42">
              <a:extLst>
                <a:ext uri="{FF2B5EF4-FFF2-40B4-BE49-F238E27FC236}">
                  <a16:creationId xmlns:a16="http://schemas.microsoft.com/office/drawing/2014/main" id="{A505474C-843E-478E-AA34-26DA0872549B}"/>
                </a:ext>
              </a:extLst>
            </p:cNvPr>
            <p:cNvSpPr>
              <a:spLocks noChangeArrowheads="1"/>
            </p:cNvSpPr>
            <p:nvPr/>
          </p:nvSpPr>
          <p:spPr bwMode="auto">
            <a:xfrm>
              <a:off x="2343" y="1732"/>
              <a:ext cx="1043" cy="635"/>
            </a:xfrm>
            <a:prstGeom prst="cloudCallout">
              <a:avLst>
                <a:gd name="adj1" fmla="val -23537"/>
                <a:gd name="adj2" fmla="val 35199"/>
              </a:avLst>
            </a:prstGeom>
            <a:solidFill>
              <a:srgbClr val="FFCC00">
                <a:alpha val="50195"/>
              </a:srgbClr>
            </a:solidFill>
            <a:ln w="9525">
              <a:solidFill>
                <a:schemeClr val="tx1"/>
              </a:solidFill>
              <a:round/>
              <a:headEnd/>
              <a:tailEnd/>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4607" name="Line 43">
              <a:extLst>
                <a:ext uri="{FF2B5EF4-FFF2-40B4-BE49-F238E27FC236}">
                  <a16:creationId xmlns:a16="http://schemas.microsoft.com/office/drawing/2014/main" id="{F1B43935-4E2F-492D-AA8E-62B4D91C5068}"/>
                </a:ext>
              </a:extLst>
            </p:cNvPr>
            <p:cNvSpPr>
              <a:spLocks noChangeShapeType="1"/>
            </p:cNvSpPr>
            <p:nvPr/>
          </p:nvSpPr>
          <p:spPr bwMode="auto">
            <a:xfrm flipH="1">
              <a:off x="3334" y="1298"/>
              <a:ext cx="408"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608" name="Text Box 44">
              <a:extLst>
                <a:ext uri="{FF2B5EF4-FFF2-40B4-BE49-F238E27FC236}">
                  <a16:creationId xmlns:a16="http://schemas.microsoft.com/office/drawing/2014/main" id="{C17F5F2D-1000-49CE-90D8-490FBF3231B2}"/>
                </a:ext>
              </a:extLst>
            </p:cNvPr>
            <p:cNvSpPr txBox="1">
              <a:spLocks noChangeArrowheads="1"/>
            </p:cNvSpPr>
            <p:nvPr/>
          </p:nvSpPr>
          <p:spPr bwMode="auto">
            <a:xfrm>
              <a:off x="3651" y="1071"/>
              <a:ext cx="99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Unsecure channel </a:t>
              </a:r>
              <a:br>
                <a:rPr kumimoji="0" lang="de-DE"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de-DE"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(e.g. Internet)</a:t>
              </a:r>
            </a:p>
          </p:txBody>
        </p:sp>
      </p:grpSp>
      <p:sp>
        <p:nvSpPr>
          <p:cNvPr id="24603" name="Rectangle 47">
            <a:extLst>
              <a:ext uri="{FF2B5EF4-FFF2-40B4-BE49-F238E27FC236}">
                <a16:creationId xmlns:a16="http://schemas.microsoft.com/office/drawing/2014/main" id="{C96F715C-DEED-4BA7-B17F-5D61ED4669A7}"/>
              </a:ext>
            </a:extLst>
          </p:cNvPr>
          <p:cNvSpPr>
            <a:spLocks noGrp="1" noChangeArrowheads="1"/>
          </p:cNvSpPr>
          <p:nvPr>
            <p:ph type="body" idx="1"/>
          </p:nvPr>
        </p:nvSpPr>
        <p:spPr>
          <a:xfrm>
            <a:off x="179388" y="4970463"/>
            <a:ext cx="5040312" cy="1411287"/>
          </a:xfrm>
          <a:noFill/>
        </p:spPr>
        <p:txBody>
          <a:bodyPr/>
          <a:lstStyle/>
          <a:p>
            <a:pPr marL="342900" indent="-342900"/>
            <a:r>
              <a:rPr lang="de-DE" altLang="en-US" dirty="0"/>
              <a:t>P is the. </a:t>
            </a:r>
            <a:r>
              <a:rPr lang="de-DE" altLang="en-US" b="1" dirty="0"/>
              <a:t>plaintext</a:t>
            </a:r>
          </a:p>
          <a:p>
            <a:pPr marL="342900" indent="-342900"/>
            <a:r>
              <a:rPr lang="de-DE" altLang="en-US" dirty="0"/>
              <a:t>C is the </a:t>
            </a:r>
            <a:r>
              <a:rPr lang="de-DE" altLang="en-US" b="1" dirty="0"/>
              <a:t>ciphertext</a:t>
            </a:r>
          </a:p>
          <a:p>
            <a:pPr marL="342900" indent="-342900"/>
            <a:r>
              <a:rPr lang="de-DE" altLang="en-US" i="1" dirty="0"/>
              <a:t>K</a:t>
            </a:r>
            <a:r>
              <a:rPr lang="de-DE" altLang="en-US" dirty="0"/>
              <a:t> is the </a:t>
            </a:r>
            <a:r>
              <a:rPr lang="de-DE" altLang="en-US" b="1" dirty="0"/>
              <a:t>key</a:t>
            </a:r>
          </a:p>
          <a:p>
            <a:pPr marL="342900" indent="-342900"/>
            <a:r>
              <a:rPr lang="de-DE" altLang="en-US" dirty="0"/>
              <a:t>Set of all keys {</a:t>
            </a:r>
            <a:r>
              <a:rPr lang="de-DE" altLang="en-US" i="1" dirty="0"/>
              <a:t>K</a:t>
            </a:r>
            <a:r>
              <a:rPr lang="de-DE" altLang="en-US" baseline="-25000" dirty="0"/>
              <a:t>1</a:t>
            </a:r>
            <a:r>
              <a:rPr lang="de-DE" altLang="en-US" dirty="0"/>
              <a:t>, </a:t>
            </a:r>
            <a:r>
              <a:rPr lang="de-DE" altLang="en-US" i="1" dirty="0"/>
              <a:t>K</a:t>
            </a:r>
            <a:r>
              <a:rPr lang="de-DE" altLang="en-US" baseline="-25000" dirty="0"/>
              <a:t>2</a:t>
            </a:r>
            <a:r>
              <a:rPr lang="de-DE" altLang="en-US" dirty="0"/>
              <a:t>, ...,</a:t>
            </a:r>
            <a:r>
              <a:rPr lang="de-DE" altLang="en-US" i="1" dirty="0"/>
              <a:t>K</a:t>
            </a:r>
            <a:r>
              <a:rPr lang="de-DE" altLang="en-US" i="1" baseline="-25000" dirty="0"/>
              <a:t>n</a:t>
            </a:r>
            <a:r>
              <a:rPr lang="de-DE" altLang="en-US" dirty="0"/>
              <a:t>} is the </a:t>
            </a:r>
            <a:r>
              <a:rPr lang="de-DE" altLang="en-US" b="1" dirty="0"/>
              <a:t>key space</a:t>
            </a:r>
          </a:p>
        </p:txBody>
      </p:sp>
      <p:sp>
        <p:nvSpPr>
          <p:cNvPr id="24604" name="Rectangle 70">
            <a:extLst>
              <a:ext uri="{FF2B5EF4-FFF2-40B4-BE49-F238E27FC236}">
                <a16:creationId xmlns:a16="http://schemas.microsoft.com/office/drawing/2014/main" id="{CA0061F9-9B5B-40A0-957E-9C81C638B338}"/>
              </a:ext>
            </a:extLst>
          </p:cNvPr>
          <p:cNvSpPr>
            <a:spLocks noChangeArrowheads="1"/>
          </p:cNvSpPr>
          <p:nvPr/>
        </p:nvSpPr>
        <p:spPr bwMode="auto">
          <a:xfrm>
            <a:off x="171350" y="858837"/>
            <a:ext cx="406717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defRPr/>
            </a:pPr>
            <a:r>
              <a:rPr kumimoji="0" lang="de-DE" alt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Solution:</a:t>
            </a: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Encryption with symmetric cipher. </a:t>
            </a:r>
            <a:b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 Eve obtains only ciphertext C, that looks like random bits</a:t>
            </a:r>
            <a:endPar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4605" name="Text Box 71">
            <a:extLst>
              <a:ext uri="{FF2B5EF4-FFF2-40B4-BE49-F238E27FC236}">
                <a16:creationId xmlns:a16="http://schemas.microsoft.com/office/drawing/2014/main" id="{FFCA375F-B44D-40D5-B7C4-9E898289DC88}"/>
              </a:ext>
            </a:extLst>
          </p:cNvPr>
          <p:cNvSpPr txBox="1">
            <a:spLocks noChangeArrowheads="1"/>
          </p:cNvSpPr>
          <p:nvPr/>
        </p:nvSpPr>
        <p:spPr bwMode="auto">
          <a:xfrm>
            <a:off x="4816475" y="1974850"/>
            <a:ext cx="166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t>
            </a:r>
          </a:p>
        </p:txBody>
      </p:sp>
      <p:sp>
        <p:nvSpPr>
          <p:cNvPr id="43" name="Slide Number Placeholder 3">
            <a:extLst>
              <a:ext uri="{FF2B5EF4-FFF2-40B4-BE49-F238E27FC236}">
                <a16:creationId xmlns:a16="http://schemas.microsoft.com/office/drawing/2014/main" id="{74A2BF46-1DD0-4D9A-B775-734C1569C696}"/>
              </a:ext>
            </a:extLst>
          </p:cNvPr>
          <p:cNvSpPr txBox="1">
            <a:spLocks/>
          </p:cNvSpPr>
          <p:nvPr/>
        </p:nvSpPr>
        <p:spPr>
          <a:xfrm>
            <a:off x="8763000" y="6614984"/>
            <a:ext cx="381000" cy="220362"/>
          </a:xfrm>
          <a:prstGeom prst="rect">
            <a:avLst/>
          </a:prstGeom>
        </p:spPr>
        <p:txBody>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defRPr/>
            </a:pPr>
            <a:fld id="{B8F5A54C-6434-4C3B-9388-99B9EA1C42C7}" type="slidenum">
              <a:rPr lang="x-none" sz="1000" smtClean="0">
                <a:solidFill>
                  <a:schemeClr val="tx1"/>
                </a:solidFill>
                <a:latin typeface="Calibri" panose="020F0502020204030204" pitchFamily="34" charset="0"/>
                <a:cs typeface="Calibri" panose="020F0502020204030204" pitchFamily="34" charset="0"/>
              </a:rPr>
              <a:pPr algn="r">
                <a:defRPr/>
              </a:pPr>
              <a:t>9</a:t>
            </a:fld>
            <a:endParaRPr lang="en-US" sz="1000" dirty="0">
              <a:solidFill>
                <a:schemeClr val="tx1"/>
              </a:solidFill>
              <a:latin typeface="Calibri" panose="020F0502020204030204" pitchFamily="34" charset="0"/>
              <a:cs typeface="Calibri" panose="020F0502020204030204" pitchFamily="34" charset="0"/>
            </a:endParaRPr>
          </a:p>
        </p:txBody>
      </p:sp>
      <p:pic>
        <p:nvPicPr>
          <p:cNvPr id="44" name="Picture 43">
            <a:extLst>
              <a:ext uri="{FF2B5EF4-FFF2-40B4-BE49-F238E27FC236}">
                <a16:creationId xmlns:a16="http://schemas.microsoft.com/office/drawing/2014/main" id="{E09FA076-498D-4C47-B8EB-C91FFB331F0F}"/>
              </a:ext>
            </a:extLst>
          </p:cNvPr>
          <p:cNvPicPr>
            <a:picLocks noChangeAspect="1"/>
          </p:cNvPicPr>
          <p:nvPr/>
        </p:nvPicPr>
        <p:blipFill>
          <a:blip r:embed="rId3"/>
          <a:stretch>
            <a:fillRect/>
          </a:stretch>
        </p:blipFill>
        <p:spPr>
          <a:xfrm>
            <a:off x="8219785" y="2286886"/>
            <a:ext cx="681628" cy="670561"/>
          </a:xfrm>
          <a:prstGeom prst="rect">
            <a:avLst/>
          </a:prstGeom>
        </p:spPr>
      </p:pic>
      <p:pic>
        <p:nvPicPr>
          <p:cNvPr id="45" name="Picture 44">
            <a:extLst>
              <a:ext uri="{FF2B5EF4-FFF2-40B4-BE49-F238E27FC236}">
                <a16:creationId xmlns:a16="http://schemas.microsoft.com/office/drawing/2014/main" id="{6E909053-45F3-4DA7-9206-B669E404DD95}"/>
              </a:ext>
            </a:extLst>
          </p:cNvPr>
          <p:cNvPicPr>
            <a:picLocks noChangeAspect="1"/>
          </p:cNvPicPr>
          <p:nvPr/>
        </p:nvPicPr>
        <p:blipFill>
          <a:blip r:embed="rId4"/>
          <a:stretch>
            <a:fillRect/>
          </a:stretch>
        </p:blipFill>
        <p:spPr>
          <a:xfrm>
            <a:off x="4384675" y="839200"/>
            <a:ext cx="431800" cy="480310"/>
          </a:xfrm>
          <a:prstGeom prst="rect">
            <a:avLst/>
          </a:prstGeom>
        </p:spPr>
      </p:pic>
      <p:pic>
        <p:nvPicPr>
          <p:cNvPr id="46" name="Picture 45">
            <a:extLst>
              <a:ext uri="{FF2B5EF4-FFF2-40B4-BE49-F238E27FC236}">
                <a16:creationId xmlns:a16="http://schemas.microsoft.com/office/drawing/2014/main" id="{BD83661B-0D9A-46F7-B2AD-5BD3C8D54AF0}"/>
              </a:ext>
            </a:extLst>
          </p:cNvPr>
          <p:cNvPicPr>
            <a:picLocks noChangeAspect="1"/>
          </p:cNvPicPr>
          <p:nvPr/>
        </p:nvPicPr>
        <p:blipFill>
          <a:blip r:embed="rId5"/>
          <a:stretch>
            <a:fillRect/>
          </a:stretch>
        </p:blipFill>
        <p:spPr>
          <a:xfrm>
            <a:off x="856086" y="2316889"/>
            <a:ext cx="670435" cy="720717"/>
          </a:xfrm>
          <a:prstGeom prst="rect">
            <a:avLst/>
          </a:prstGeom>
        </p:spPr>
      </p:pic>
    </p:spTree>
  </p:cSld>
  <p:clrMapOvr>
    <a:masterClrMapping/>
  </p:clrMapOvr>
  <p:transition spd="slow"/>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E6C8B7-1772-4227-B2B1-23A8969C568E}"/>
</file>

<file path=customXml/itemProps2.xml><?xml version="1.0" encoding="utf-8"?>
<ds:datastoreItem xmlns:ds="http://schemas.openxmlformats.org/officeDocument/2006/customXml" ds:itemID="{AE03B285-EE5B-49D6-975C-A0A92D792B68}"/>
</file>

<file path=customXml/itemProps3.xml><?xml version="1.0" encoding="utf-8"?>
<ds:datastoreItem xmlns:ds="http://schemas.openxmlformats.org/officeDocument/2006/customXml" ds:itemID="{30C82A71-5D8B-4A46-B82A-761316F510C7}"/>
</file>

<file path=docProps/app.xml><?xml version="1.0" encoding="utf-8"?>
<Properties xmlns="http://schemas.openxmlformats.org/officeDocument/2006/extended-properties" xmlns:vt="http://schemas.openxmlformats.org/officeDocument/2006/docPropsVTypes">
  <Template>01 Intro to Security</Template>
  <TotalTime>3347</TotalTime>
  <Words>2763</Words>
  <Application>Microsoft Office PowerPoint</Application>
  <PresentationFormat>On-screen Show (4:3)</PresentationFormat>
  <Paragraphs>781</Paragraphs>
  <Slides>44</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Arial</vt:lpstr>
      <vt:lpstr>Calibri</vt:lpstr>
      <vt:lpstr>Comic Sans MS</vt:lpstr>
      <vt:lpstr>Consolas</vt:lpstr>
      <vt:lpstr>Corbel</vt:lpstr>
      <vt:lpstr>Courier New</vt:lpstr>
      <vt:lpstr>Symbol</vt:lpstr>
      <vt:lpstr>Tahoma</vt:lpstr>
      <vt:lpstr>Times New Roman</vt:lpstr>
      <vt:lpstr>Webdings</vt:lpstr>
      <vt:lpstr>Wingdings</vt:lpstr>
      <vt:lpstr>Sockets</vt:lpstr>
      <vt:lpstr>Folienvorlage2</vt:lpstr>
      <vt:lpstr>Introduction to Cryptography</vt:lpstr>
      <vt:lpstr>Acknowledgement</vt:lpstr>
      <vt:lpstr>Outline</vt:lpstr>
      <vt:lpstr>Introduction to Cryptography</vt:lpstr>
      <vt:lpstr>Definition</vt:lpstr>
      <vt:lpstr>Is Crypto important?</vt:lpstr>
      <vt:lpstr>Terminology</vt:lpstr>
      <vt:lpstr>Symmetric Cryptography</vt:lpstr>
      <vt:lpstr>Symmetric Cryptography</vt:lpstr>
      <vt:lpstr>Symmetric Cryptography</vt:lpstr>
      <vt:lpstr>Symmetric Cryptography - Summary</vt:lpstr>
      <vt:lpstr>PowerPoint Presentation</vt:lpstr>
      <vt:lpstr>PowerPoint Presentation</vt:lpstr>
      <vt:lpstr>PowerPoint Presentation</vt:lpstr>
      <vt:lpstr>Classification of the Field of Cryptology</vt:lpstr>
      <vt:lpstr>Why do we need Cryptanalysis?</vt:lpstr>
      <vt:lpstr>Kerckhoff’s Principle</vt:lpstr>
      <vt:lpstr>Brute-Force Attack (or Exhaustive Key Search) against Symmetric Ciphers</vt:lpstr>
      <vt:lpstr>Caesar Cipher</vt:lpstr>
      <vt:lpstr>Simple Ciphers</vt:lpstr>
      <vt:lpstr>Caesar Cipher</vt:lpstr>
      <vt:lpstr>Caesar Cipher</vt:lpstr>
      <vt:lpstr>Caesar Cipher</vt:lpstr>
      <vt:lpstr>Caesar Cipher</vt:lpstr>
      <vt:lpstr>Caesar Cipher Example</vt:lpstr>
      <vt:lpstr>Shift Cipher</vt:lpstr>
      <vt:lpstr>Shift Cipher: Example</vt:lpstr>
      <vt:lpstr>Shift Cipher Cryptanalysis</vt:lpstr>
      <vt:lpstr>Substitution Cipher</vt:lpstr>
      <vt:lpstr>Substitution Cipher</vt:lpstr>
      <vt:lpstr>Substitution Cipher Example</vt:lpstr>
      <vt:lpstr>Substitution Cipher Cryptanalysis</vt:lpstr>
      <vt:lpstr>Substitution Cipher Cryptanalysis</vt:lpstr>
      <vt:lpstr>Frequency Analysis</vt:lpstr>
      <vt:lpstr>Breaking the Substitution Cipher with Letter Frequency Attack</vt:lpstr>
      <vt:lpstr>Vigenère Cipher</vt:lpstr>
      <vt:lpstr>Vigenère Cipher: Example</vt:lpstr>
      <vt:lpstr>One-Time Pad Cipher</vt:lpstr>
      <vt:lpstr>One-Time Pad</vt:lpstr>
      <vt:lpstr>One-Time Pad: Example</vt:lpstr>
      <vt:lpstr>One-Time Pad</vt:lpstr>
      <vt:lpstr>Crypto Components</vt:lpstr>
      <vt:lpstr>Summing Up</vt:lpstr>
      <vt:lpstr>Resources</vt:lpstr>
    </vt:vector>
  </TitlesOfParts>
  <Manager>Intro to Crypto</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ae</dc:creator>
  <cp:lastModifiedBy>Devrim Unal</cp:lastModifiedBy>
  <cp:revision>139</cp:revision>
  <cp:lastPrinted>2018-09-16T04:28:54Z</cp:lastPrinted>
  <dcterms:created xsi:type="dcterms:W3CDTF">2014-02-06T10:48:13Z</dcterms:created>
  <dcterms:modified xsi:type="dcterms:W3CDTF">2021-01-23T18:48:18Z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